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670" r:id="rId3"/>
    <p:sldId id="704" r:id="rId4"/>
    <p:sldId id="707" r:id="rId5"/>
    <p:sldId id="706" r:id="rId6"/>
    <p:sldId id="763" r:id="rId7"/>
    <p:sldId id="764" r:id="rId8"/>
    <p:sldId id="708" r:id="rId9"/>
    <p:sldId id="765" r:id="rId10"/>
    <p:sldId id="709" r:id="rId11"/>
    <p:sldId id="712" r:id="rId12"/>
    <p:sldId id="713" r:id="rId13"/>
    <p:sldId id="715" r:id="rId14"/>
    <p:sldId id="800" r:id="rId15"/>
    <p:sldId id="716" r:id="rId16"/>
    <p:sldId id="801" r:id="rId17"/>
    <p:sldId id="802" r:id="rId18"/>
    <p:sldId id="719" r:id="rId19"/>
    <p:sldId id="733" r:id="rId20"/>
    <p:sldId id="880" r:id="rId21"/>
    <p:sldId id="734" r:id="rId22"/>
    <p:sldId id="830" r:id="rId23"/>
    <p:sldId id="854" r:id="rId24"/>
    <p:sldId id="720" r:id="rId25"/>
    <p:sldId id="878" r:id="rId26"/>
    <p:sldId id="721" r:id="rId27"/>
    <p:sldId id="881" r:id="rId28"/>
    <p:sldId id="722" r:id="rId29"/>
    <p:sldId id="724" r:id="rId30"/>
    <p:sldId id="882" r:id="rId31"/>
    <p:sldId id="883" r:id="rId32"/>
    <p:sldId id="725" r:id="rId33"/>
    <p:sldId id="726" r:id="rId34"/>
    <p:sldId id="884" r:id="rId35"/>
    <p:sldId id="885" r:id="rId36"/>
    <p:sldId id="886" r:id="rId37"/>
    <p:sldId id="727" r:id="rId38"/>
    <p:sldId id="913" r:id="rId39"/>
    <p:sldId id="931" r:id="rId40"/>
    <p:sldId id="932" r:id="rId41"/>
    <p:sldId id="728" r:id="rId42"/>
    <p:sldId id="914" r:id="rId43"/>
    <p:sldId id="729" r:id="rId44"/>
    <p:sldId id="735" r:id="rId45"/>
    <p:sldId id="736" r:id="rId46"/>
    <p:sldId id="934" r:id="rId47"/>
    <p:sldId id="915" r:id="rId48"/>
    <p:sldId id="933" r:id="rId49"/>
    <p:sldId id="936" r:id="rId50"/>
    <p:sldId id="935" r:id="rId51"/>
    <p:sldId id="737" r:id="rId52"/>
    <p:sldId id="937" r:id="rId53"/>
  </p:sldIdLst>
  <p:sldSz cx="12192000" cy="6858000"/>
  <p:notesSz cx="7103745" cy="10234295"/>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73" autoAdjust="0"/>
    <p:restoredTop sz="95329"/>
  </p:normalViewPr>
  <p:slideViewPr>
    <p:cSldViewPr snapToGrid="0">
      <p:cViewPr varScale="1">
        <p:scale>
          <a:sx n="70" d="100"/>
          <a:sy n="70" d="100"/>
        </p:scale>
        <p:origin x="-354" y="-96"/>
      </p:cViewPr>
      <p:guideLst>
        <p:guide orient="horz" pos="2186"/>
        <p:guide pos="3908"/>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tags" Target="tags/tag325.xml" /><Relationship Id="rId55" Type="http://schemas.openxmlformats.org/officeDocument/2006/relationships/presProps" Target="presProps.xml" /><Relationship Id="rId56" Type="http://schemas.openxmlformats.org/officeDocument/2006/relationships/viewProps" Target="viewProps.xml" /><Relationship Id="rId57" Type="http://schemas.openxmlformats.org/officeDocument/2006/relationships/theme" Target="theme/theme1.xml" /><Relationship Id="rId58"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7">
            <a:alphaModFix amt="66000"/>
          </a:blip>
          <a:stretch>
            <a:fillRect/>
          </a:stretch>
        </a:blipFill>
        <a:effectLst/>
      </p:bgPr>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image" Target="../media/image2.png"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4.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tags" Target="../tags/tag120.xml" /><Relationship Id="rId7" Type="http://schemas.openxmlformats.org/officeDocument/2006/relationships/tags" Target="../tags/tag121.xml" /><Relationship Id="rId8" Type="http://schemas.openxmlformats.org/officeDocument/2006/relationships/tags" Target="../tags/tag122.xml" /><Relationship Id="rId9" Type="http://schemas.openxmlformats.org/officeDocument/2006/relationships/tags" Target="../tags/tag12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tags" Target="../tags/tag130.xml" /><Relationship Id="rId8" Type="http://schemas.openxmlformats.org/officeDocument/2006/relationships/tags" Target="../tags/tag13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7.xml" /><Relationship Id="rId11" Type="http://schemas.openxmlformats.org/officeDocument/2006/relationships/tags" Target="../tags/tag148.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tags" Target="../tags/tag145.xml" /><Relationship Id="rId9" Type="http://schemas.openxmlformats.org/officeDocument/2006/relationships/tags" Target="../tags/tag14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tags" Target="../tags/tag16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1.xml" /><Relationship Id="rId3" Type="http://schemas.openxmlformats.org/officeDocument/2006/relationships/tags" Target="../tags/tag172.xml" /><Relationship Id="rId4" Type="http://schemas.openxmlformats.org/officeDocument/2006/relationships/tags" Target="../tags/tag173.xml" /><Relationship Id="rId5" Type="http://schemas.openxmlformats.org/officeDocument/2006/relationships/tags" Target="../tags/tag174.xml" /><Relationship Id="rId6" Type="http://schemas.openxmlformats.org/officeDocument/2006/relationships/tags" Target="../tags/tag17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0.xml" /><Relationship Id="rId3" Type="http://schemas.openxmlformats.org/officeDocument/2006/relationships/tags" Target="../tags/tag18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tags" Target="../tags/tag18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9.xml" /><Relationship Id="rId3" Type="http://schemas.openxmlformats.org/officeDocument/2006/relationships/tags" Target="../tags/tag20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7.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 Id="rId7" Type="http://schemas.openxmlformats.org/officeDocument/2006/relationships/tags" Target="../tags/tag21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tags" Target="../tags/tag21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7.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 Id="rId7" Type="http://schemas.openxmlformats.org/officeDocument/2006/relationships/tags" Target="../tags/tag9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8.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6.xml"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tags" Target="../tags/tag23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tags" Target="../tags/tag239.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tags" Target="../tags/tag24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tags" Target="../tags/tag252.xml" /><Relationship Id="rId8" Type="http://schemas.openxmlformats.org/officeDocument/2006/relationships/tags" Target="../tags/tag253.xml" /><Relationship Id="rId9" Type="http://schemas.openxmlformats.org/officeDocument/2006/relationships/tags" Target="../tags/tag25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5.xml" /><Relationship Id="rId3" Type="http://schemas.openxmlformats.org/officeDocument/2006/relationships/tags" Target="../tags/tag25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7.xml" /><Relationship Id="rId3" Type="http://schemas.openxmlformats.org/officeDocument/2006/relationships/tags" Target="../tags/tag25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9.xml" /><Relationship Id="rId3" Type="http://schemas.openxmlformats.org/officeDocument/2006/relationships/tags" Target="../tags/tag26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9.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 Id="rId7" Type="http://schemas.openxmlformats.org/officeDocument/2006/relationships/tags" Target="../tags/tag266.xml" /><Relationship Id="rId8" Type="http://schemas.openxmlformats.org/officeDocument/2006/relationships/tags" Target="../tags/tag267.xml" /><Relationship Id="rId9" Type="http://schemas.openxmlformats.org/officeDocument/2006/relationships/tags" Target="../tags/tag26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0.xml" /><Relationship Id="rId3" Type="http://schemas.openxmlformats.org/officeDocument/2006/relationships/tags" Target="../tags/tag27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2.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tags" Target="../tags/tag276.xml" /><Relationship Id="rId7" Type="http://schemas.openxmlformats.org/officeDocument/2006/relationships/tags" Target="../tags/tag27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6.xml" /><Relationship Id="rId11" Type="http://schemas.openxmlformats.org/officeDocument/2006/relationships/tags" Target="../tags/tag287.xml" /><Relationship Id="rId12" Type="http://schemas.openxmlformats.org/officeDocument/2006/relationships/tags" Target="../tags/tag288.xml" /><Relationship Id="rId13" Type="http://schemas.openxmlformats.org/officeDocument/2006/relationships/tags" Target="../tags/tag289.xml" /><Relationship Id="rId14" Type="http://schemas.openxmlformats.org/officeDocument/2006/relationships/tags" Target="../tags/tag290.xml" /><Relationship Id="rId2" Type="http://schemas.openxmlformats.org/officeDocument/2006/relationships/tags" Target="../tags/tag278.xml" /><Relationship Id="rId3" Type="http://schemas.openxmlformats.org/officeDocument/2006/relationships/tags" Target="../tags/tag279.xml" /><Relationship Id="rId4" Type="http://schemas.openxmlformats.org/officeDocument/2006/relationships/tags" Target="../tags/tag280.xml" /><Relationship Id="rId5" Type="http://schemas.openxmlformats.org/officeDocument/2006/relationships/tags" Target="../tags/tag281.xml" /><Relationship Id="rId6" Type="http://schemas.openxmlformats.org/officeDocument/2006/relationships/tags" Target="../tags/tag282.xml" /><Relationship Id="rId7" Type="http://schemas.openxmlformats.org/officeDocument/2006/relationships/tags" Target="../tags/tag283.xml" /><Relationship Id="rId8" Type="http://schemas.openxmlformats.org/officeDocument/2006/relationships/tags" Target="../tags/tag284.xml" /><Relationship Id="rId9" Type="http://schemas.openxmlformats.org/officeDocument/2006/relationships/tags" Target="../tags/tag28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1.xml"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tags" Target="../tags/tag295.xml" /><Relationship Id="rId7" Type="http://schemas.openxmlformats.org/officeDocument/2006/relationships/tags" Target="../tags/tag296.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7.xml" /><Relationship Id="rId3" Type="http://schemas.openxmlformats.org/officeDocument/2006/relationships/tags" Target="../tags/tag29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9.xml"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tags" Target="../tags/tag30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8.xml" /><Relationship Id="rId3" Type="http://schemas.openxmlformats.org/officeDocument/2006/relationships/tags" Target="../tags/tag309.xml" /><Relationship Id="rId4" Type="http://schemas.openxmlformats.org/officeDocument/2006/relationships/tags" Target="../tags/tag310.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1.xml" /><Relationship Id="rId3" Type="http://schemas.openxmlformats.org/officeDocument/2006/relationships/tags" Target="../tags/tag312.xml" /><Relationship Id="rId4" Type="http://schemas.openxmlformats.org/officeDocument/2006/relationships/tags" Target="../tags/tag31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9.xml" /><Relationship Id="rId3" Type="http://schemas.openxmlformats.org/officeDocument/2006/relationships/tags" Target="../tags/tag100.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4.xml"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tags" Target="../tags/tag317.xml" /><Relationship Id="rId6" Type="http://schemas.openxmlformats.org/officeDocument/2006/relationships/tags" Target="../tags/tag318.xml" /><Relationship Id="rId7" Type="http://schemas.openxmlformats.org/officeDocument/2006/relationships/tags" Target="../tags/tag319.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0.xml" /><Relationship Id="rId3" Type="http://schemas.openxmlformats.org/officeDocument/2006/relationships/tags" Target="../tags/tag321.xml" /><Relationship Id="rId4" Type="http://schemas.openxmlformats.org/officeDocument/2006/relationships/tags" Target="../tags/tag322.xml" /><Relationship Id="rId5" Type="http://schemas.openxmlformats.org/officeDocument/2006/relationships/image" Target="../media/image3.png" /><Relationship Id="rId6" Type="http://schemas.openxmlformats.org/officeDocument/2006/relationships/tags" Target="../tags/tag323.xml" /><Relationship Id="rId7" Type="http://schemas.openxmlformats.org/officeDocument/2006/relationships/image" Target="../media/image4.png" /><Relationship Id="rId8" Type="http://schemas.openxmlformats.org/officeDocument/2006/relationships/tags" Target="../tags/tag32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tags" Target="../tags/tag10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tags" Target="../tags/tag11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tags" Target="../tags/tag115.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bg>
      <p:bgPr>
        <a:blipFill rotWithShape="0">
          <a:blip r:embed="rId8"/>
          <a:stretch>
            <a:fillRect/>
          </a:stretch>
        </a:blipFill>
        <a:effectLst/>
      </p:bgPr>
    </p:bg>
    <p:spTree>
      <p:nvGrpSpPr>
        <p:cNvPr id="1" name=""/>
        <p:cNvGrpSpPr/>
        <p:nvPr>
          <p:custDataLst>
            <p:tags r:id="rId3"/>
          </p:custDataLst>
        </p:nvPr>
      </p:nvGrpSpPr>
      <p:grpSpPr>
        <a:xfrm>
          <a:off x="0" y="0"/>
          <a:ext cx="0" cy="0"/>
        </a:xfrm>
      </p:grpSpPr>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pic>
        <p:nvPicPr>
          <p:cNvPr id="2" name="图片 1"/>
          <p:cNvPicPr>
            <a:picLocks noChangeAspect="1"/>
          </p:cNvPicPr>
          <p:nvPr>
            <p:custDataLst>
              <p:tags r:id="rId6"/>
            </p:custDataLst>
          </p:nvPr>
        </p:nvPicPr>
        <p:blipFill>
          <a:blip r:embed="rId5"/>
          <a:stretch>
            <a:fillRect/>
          </a:stretch>
        </p:blipFill>
        <p:spPr>
          <a:xfrm>
            <a:off x="2463800" y="1882775"/>
            <a:ext cx="7264400" cy="3092450"/>
          </a:xfrm>
          <a:prstGeom prst="rect">
            <a:avLst/>
          </a:prstGeom>
        </p:spPr>
      </p:pic>
      <p:sp>
        <p:nvSpPr>
          <p:cNvPr id="3" name="文本框 2"/>
          <p:cNvSpPr txBox="1"/>
          <p:nvPr>
            <p:custDataLst>
              <p:tags r:id="rId7"/>
            </p:custDataLst>
          </p:nvPr>
        </p:nvSpPr>
        <p:spPr>
          <a:xfrm>
            <a:off x="288290" y="520700"/>
            <a:ext cx="11658600" cy="1568450"/>
          </a:xfrm>
          <a:prstGeom prst="rect">
            <a:avLst/>
          </a:prstGeom>
          <a:noFill/>
        </p:spPr>
        <p:txBody>
          <a:bodyPr wrap="square" rtlCol="0" anchor="t">
            <a:spAutoFit/>
          </a:bodyPr>
          <a:lstStyle/>
          <a:p>
            <a:r>
              <a:rPr lang="zh-CN" altLang="en-US" sz="4800">
                <a:latin typeface="汉仪行楷简" panose="02010600000101010101" charset="-122"/>
                <a:ea typeface="汉仪行楷简" panose="02010600000101010101" charset="-122"/>
                <a:cs typeface="汉仪行楷简" panose="02010600000101010101" charset="-122"/>
              </a:rPr>
              <a:t>泽畔行吟,五月孤忠沉夜月；</a:t>
            </a:r>
          </a:p>
          <a:p>
            <a:pPr algn="r"/>
            <a:r>
              <a:rPr lang="zh-CN" altLang="en-US" sz="4800">
                <a:latin typeface="汉仪行楷简" panose="02010600000101010101" charset="-122"/>
                <a:ea typeface="汉仪行楷简" panose="02010600000101010101" charset="-122"/>
                <a:cs typeface="汉仪行楷简" panose="02010600000101010101" charset="-122"/>
              </a:rPr>
              <a:t>      离骚寿世,三闾遗恨泣秋风。</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 name="文本框 1"/>
          <p:cNvSpPr txBox="1"/>
          <p:nvPr>
            <p:custDataLst>
              <p:tags r:id="rId6"/>
            </p:custDataLst>
          </p:nvPr>
        </p:nvSpPr>
        <p:spPr>
          <a:xfrm>
            <a:off x="121285" y="391160"/>
            <a:ext cx="11949430" cy="6185535"/>
          </a:xfrm>
          <a:prstGeom prst="rect">
            <a:avLst/>
          </a:prstGeom>
          <a:noFill/>
        </p:spPr>
        <p:txBody>
          <a:bodyPr wrap="square" rtlCol="0" anchor="t">
            <a:spAutoFit/>
          </a:bodyPr>
          <a:lstStyle/>
          <a:p>
            <a:pPr algn="l">
              <a:lnSpc>
                <a:spcPct val="90000"/>
              </a:lnSpc>
            </a:pPr>
            <a:r>
              <a:rPr lang="zh-CN" altLang="en-US" sz="3600" b="1">
                <a:latin typeface="楷体" panose="02010609060101010101" pitchFamily="49" charset="-122"/>
                <a:ea typeface="楷体" panose="02010609060101010101" pitchFamily="49" charset="-122"/>
                <a:cs typeface="楷体" panose="02010609060101010101" pitchFamily="49" charset="-122"/>
              </a:rPr>
              <a:t>   </a:t>
            </a:r>
            <a:r>
              <a:rPr lang="zh-CN" altLang="en-US" sz="4000" b="1">
                <a:solidFill>
                  <a:srgbClr val="7030A0"/>
                </a:solidFill>
                <a:latin typeface="黑体" pitchFamily="2" charset="-122"/>
                <a:ea typeface="黑体" pitchFamily="2" charset="-122"/>
                <a:cs typeface="楷体" panose="02010609060101010101" pitchFamily="49" charset="-122"/>
              </a:rPr>
              <a:t>屈原者，名平，楚之同姓也</a:t>
            </a:r>
            <a:r>
              <a:rPr lang="zh-CN" altLang="en-US" sz="4000" b="1">
                <a:latin typeface="黑体" pitchFamily="2" charset="-122"/>
                <a:ea typeface="黑体" pitchFamily="2" charset="-122"/>
                <a:cs typeface="楷体" panose="02010609060101010101" pitchFamily="49" charset="-122"/>
              </a:rPr>
              <a:t>。为楚怀王左徒。博闻强志，</a:t>
            </a:r>
            <a:r>
              <a:rPr lang="zh-CN" altLang="en-US" sz="4000" b="1">
                <a:solidFill>
                  <a:srgbClr val="7030A0"/>
                </a:solidFill>
                <a:latin typeface="黑体" pitchFamily="2" charset="-122"/>
                <a:ea typeface="黑体" pitchFamily="2" charset="-122"/>
                <a:cs typeface="楷体" panose="02010609060101010101" pitchFamily="49" charset="-122"/>
              </a:rPr>
              <a:t>明于治乱，娴于辞令</a:t>
            </a:r>
            <a:r>
              <a:rPr lang="zh-CN" altLang="en-US" sz="4000" b="1">
                <a:latin typeface="黑体" pitchFamily="2" charset="-122"/>
                <a:ea typeface="黑体" pitchFamily="2" charset="-122"/>
                <a:cs typeface="楷体" panose="02010609060101010101" pitchFamily="49" charset="-122"/>
              </a:rPr>
              <a:t>。入则与王图议国事，以出号令；出则接遇宾客，应对诸侯。王甚任之。</a:t>
            </a:r>
            <a:endParaRPr lang="zh-CN" altLang="en-US" sz="1600" b="1">
              <a:latin typeface="黑体" pitchFamily="2" charset="-122"/>
              <a:ea typeface="黑体" pitchFamily="2" charset="-122"/>
              <a:cs typeface="楷体" panose="02010609060101010101" pitchFamily="49" charset="-122"/>
            </a:endParaRPr>
          </a:p>
          <a:p>
            <a:endParaRPr lang="zh-CN" altLang="en-US" sz="3600" b="1">
              <a:solidFill>
                <a:srgbClr val="FF0000"/>
              </a:solidFill>
              <a:latin typeface="宋体" pitchFamily="2" charset="-122"/>
              <a:ea typeface="宋体" panose="02010600030101010101" pitchFamily="2" charset="-122"/>
              <a:cs typeface="宋体" panose="02010600030101010101" pitchFamily="2" charset="-122"/>
            </a:endParaRPr>
          </a:p>
          <a:p>
            <a:r>
              <a:rPr lang="zh-CN" altLang="en-US" sz="3600" b="1">
                <a:solidFill>
                  <a:srgbClr val="FF0000"/>
                </a:solidFill>
                <a:latin typeface="宋体" pitchFamily="2" charset="-122"/>
                <a:ea typeface="宋体" panose="02010600030101010101" pitchFamily="2" charset="-122"/>
                <a:cs typeface="宋体" panose="02010600030101010101" pitchFamily="2" charset="-122"/>
              </a:rPr>
              <a:t>闻：动词作名词，见识，知识。</a:t>
            </a:r>
          </a:p>
          <a:p>
            <a:r>
              <a:rPr lang="zh-CN" altLang="en-US" sz="3600" b="1">
                <a:latin typeface="宋体" pitchFamily="2" charset="-122"/>
                <a:ea typeface="宋体" panose="02010600030101010101" pitchFamily="2" charset="-122"/>
                <a:cs typeface="宋体" panose="02010600030101010101" pitchFamily="2" charset="-122"/>
              </a:rPr>
              <a:t>志：记忆力。明：通晓  娴：熟悉 </a:t>
            </a:r>
          </a:p>
          <a:p>
            <a:r>
              <a:rPr lang="zh-CN" altLang="en-US" sz="3600" b="1">
                <a:solidFill>
                  <a:srgbClr val="FF0000"/>
                </a:solidFill>
                <a:latin typeface="宋体" pitchFamily="2" charset="-122"/>
                <a:ea typeface="宋体" panose="02010600030101010101" pitchFamily="2" charset="-122"/>
                <a:cs typeface="宋体" panose="02010600030101010101" pitchFamily="2" charset="-122"/>
              </a:rPr>
              <a:t>入：名词作状语，对朝庭内。出：名词作状语，对外。</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 </a:t>
            </a:r>
            <a:endParaRPr lang="zh-CN" altLang="en-US" sz="1400" b="1">
              <a:solidFill>
                <a:srgbClr val="0000CC"/>
              </a:solidFill>
              <a:latin typeface="宋体" pitchFamily="2" charset="-122"/>
              <a:sym typeface="+mn-ea"/>
            </a:endParaRPr>
          </a:p>
          <a:p>
            <a:pPr>
              <a:lnSpc>
                <a:spcPct val="90000"/>
              </a:lnSpc>
            </a:pPr>
            <a:r>
              <a:rPr lang="zh-CN" altLang="en-US" sz="3600" b="1">
                <a:solidFill>
                  <a:srgbClr val="0000CC"/>
                </a:solidFill>
                <a:latin typeface="宋体" pitchFamily="2" charset="-122"/>
                <a:sym typeface="+mn-ea"/>
              </a:rPr>
              <a:t> </a:t>
            </a:r>
            <a:r>
              <a:rPr lang="zh-CN" altLang="en-US" sz="4000" b="1">
                <a:solidFill>
                  <a:schemeClr val="tx1"/>
                </a:solidFill>
                <a:latin typeface="楷体" panose="02010609060101010101" pitchFamily="49" charset="-122"/>
                <a:ea typeface="楷体" panose="02010609060101010101" pitchFamily="49" charset="-122"/>
                <a:sym typeface="+mn-ea"/>
              </a:rPr>
              <a:t>屈原，名字叫平，是楚王的同族。</a:t>
            </a:r>
            <a:r>
              <a:rPr lang="zh-CN" altLang="en-US" sz="4000" b="1">
                <a:solidFill>
                  <a:srgbClr val="2F2AFA"/>
                </a:solidFill>
                <a:latin typeface="楷体" panose="02010609060101010101" pitchFamily="49" charset="-122"/>
                <a:ea typeface="楷体" panose="02010609060101010101" pitchFamily="49" charset="-122"/>
                <a:sym typeface="+mn-ea"/>
              </a:rPr>
              <a:t>做</a:t>
            </a:r>
            <a:r>
              <a:rPr lang="zh-CN" altLang="en-US" sz="4000" b="1">
                <a:latin typeface="楷体" panose="02010609060101010101" pitchFamily="49" charset="-122"/>
                <a:ea typeface="楷体" panose="02010609060101010101" pitchFamily="49" charset="-122"/>
                <a:sym typeface="+mn-ea"/>
              </a:rPr>
              <a:t>楚怀王的左徒。他知识广博，长于</a:t>
            </a:r>
            <a:r>
              <a:rPr lang="zh-CN" altLang="en-US" sz="4000" b="1">
                <a:solidFill>
                  <a:srgbClr val="2F2AFA"/>
                </a:solidFill>
                <a:latin typeface="楷体" panose="02010609060101010101" pitchFamily="49" charset="-122"/>
                <a:ea typeface="楷体" panose="02010609060101010101" pitchFamily="49" charset="-122"/>
                <a:sym typeface="+mn-ea"/>
              </a:rPr>
              <a:t>记忆，通晓</a:t>
            </a:r>
            <a:r>
              <a:rPr lang="zh-CN" altLang="en-US" sz="4000" b="1">
                <a:latin typeface="楷体" panose="02010609060101010101" pitchFamily="49" charset="-122"/>
                <a:ea typeface="楷体" panose="02010609060101010101" pitchFamily="49" charset="-122"/>
                <a:sym typeface="+mn-ea"/>
              </a:rPr>
              <a:t>国家治乱的道理，</a:t>
            </a:r>
            <a:r>
              <a:rPr lang="zh-CN" altLang="en-US" sz="4000" b="1">
                <a:solidFill>
                  <a:srgbClr val="2F2AFA"/>
                </a:solidFill>
                <a:latin typeface="楷体" panose="02010609060101010101" pitchFamily="49" charset="-122"/>
                <a:ea typeface="楷体" panose="02010609060101010101" pitchFamily="49" charset="-122"/>
                <a:sym typeface="+mn-ea"/>
              </a:rPr>
              <a:t>擅长</a:t>
            </a:r>
            <a:r>
              <a:rPr lang="zh-CN" altLang="en-US" sz="4000" b="1">
                <a:latin typeface="楷体" panose="02010609060101010101" pitchFamily="49" charset="-122"/>
                <a:ea typeface="楷体" panose="02010609060101010101" pitchFamily="49" charset="-122"/>
                <a:sym typeface="+mn-ea"/>
              </a:rPr>
              <a:t>外交辞令。在朝内同楚王</a:t>
            </a:r>
            <a:r>
              <a:rPr lang="zh-CN" altLang="en-US" sz="4000" b="1">
                <a:solidFill>
                  <a:srgbClr val="2F2AFA"/>
                </a:solidFill>
                <a:latin typeface="楷体" panose="02010609060101010101" pitchFamily="49" charset="-122"/>
                <a:ea typeface="楷体" panose="02010609060101010101" pitchFamily="49" charset="-122"/>
                <a:sym typeface="+mn-ea"/>
              </a:rPr>
              <a:t>谋划商讨</a:t>
            </a:r>
            <a:r>
              <a:rPr lang="zh-CN" altLang="en-US" sz="4000" b="1">
                <a:latin typeface="楷体" panose="02010609060101010101" pitchFamily="49" charset="-122"/>
                <a:ea typeface="楷体" panose="02010609060101010101" pitchFamily="49" charset="-122"/>
                <a:sym typeface="+mn-ea"/>
              </a:rPr>
              <a:t>国家大事，颁发号令；</a:t>
            </a:r>
            <a:r>
              <a:rPr lang="zh-CN" altLang="en-US" sz="4000" b="1">
                <a:solidFill>
                  <a:srgbClr val="2F2AFA"/>
                </a:solidFill>
                <a:latin typeface="楷体" panose="02010609060101010101" pitchFamily="49" charset="-122"/>
                <a:ea typeface="楷体" panose="02010609060101010101" pitchFamily="49" charset="-122"/>
                <a:sym typeface="+mn-ea"/>
              </a:rPr>
              <a:t>对外</a:t>
            </a:r>
            <a:r>
              <a:rPr lang="zh-CN" altLang="en-US" sz="4000" b="1">
                <a:latin typeface="楷体" panose="02010609060101010101" pitchFamily="49" charset="-122"/>
                <a:ea typeface="楷体" panose="02010609060101010101" pitchFamily="49" charset="-122"/>
                <a:sym typeface="+mn-ea"/>
              </a:rPr>
              <a:t>接待各国来使，应酬诸侯。楚怀王</a:t>
            </a:r>
            <a:r>
              <a:rPr lang="zh-CN" altLang="en-US" sz="4000" b="1">
                <a:solidFill>
                  <a:srgbClr val="2F2AFA"/>
                </a:solidFill>
                <a:latin typeface="楷体" panose="02010609060101010101" pitchFamily="49" charset="-122"/>
                <a:ea typeface="楷体" panose="02010609060101010101" pitchFamily="49" charset="-122"/>
                <a:sym typeface="+mn-ea"/>
              </a:rPr>
              <a:t>很信任</a:t>
            </a:r>
            <a:r>
              <a:rPr lang="zh-CN" altLang="en-US" sz="4000" b="1">
                <a:latin typeface="楷体" panose="02010609060101010101" pitchFamily="49" charset="-122"/>
                <a:ea typeface="楷体" panose="02010609060101010101" pitchFamily="49" charset="-122"/>
                <a:sym typeface="+mn-ea"/>
              </a:rPr>
              <a:t>他</a:t>
            </a:r>
            <a:r>
              <a:rPr lang="zh-CN" altLang="en-US" sz="4000" b="1">
                <a:solidFill>
                  <a:schemeClr val="tx1"/>
                </a:solidFill>
                <a:latin typeface="楷体" panose="02010609060101010101" pitchFamily="49" charset="-122"/>
                <a:ea typeface="楷体" panose="02010609060101010101" pitchFamily="49" charset="-122"/>
                <a:sym typeface="+mn-ea"/>
              </a:rPr>
              <a:t>。</a:t>
            </a:r>
            <a:endPar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cxnSp>
        <p:nvCxnSpPr>
          <p:cNvPr id="3" name="直接箭头连接符 2"/>
          <p:cNvCxnSpPr/>
          <p:nvPr>
            <p:custDataLst>
              <p:tags r:id="rId7"/>
            </p:custDataLst>
          </p:nvPr>
        </p:nvCxnSpPr>
        <p:spPr>
          <a:xfrm>
            <a:off x="6132830" y="755015"/>
            <a:ext cx="3342005" cy="1379855"/>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8"/>
            </p:custDataLst>
          </p:nvPr>
        </p:nvSpPr>
        <p:spPr>
          <a:xfrm>
            <a:off x="285115" y="2101215"/>
            <a:ext cx="7677785" cy="645160"/>
          </a:xfrm>
          <a:prstGeom prst="rect">
            <a:avLst/>
          </a:prstGeom>
          <a:noFill/>
        </p:spPr>
        <p:txBody>
          <a:bodyPr wrap="square" rtlCol="0">
            <a:spAutoFit/>
          </a:bodyPr>
          <a:lstStyle/>
          <a:p>
            <a:pPr algn="l">
              <a:lnSpc>
                <a:spcPct val="90000"/>
              </a:lnSpc>
            </a:pPr>
            <a:r>
              <a:rPr lang="zh-CN" altLang="en-US" sz="4000" b="1">
                <a:solidFill>
                  <a:srgbClr val="FF0000"/>
                </a:solidFill>
                <a:latin typeface="楷体" panose="02010609060101010101" pitchFamily="49" charset="-122"/>
                <a:ea typeface="楷体" panose="02010609060101010101" pitchFamily="49" charset="-122"/>
                <a:sym typeface="+mn-ea"/>
              </a:rPr>
              <a:t> </a:t>
            </a:r>
            <a:r>
              <a:rPr lang="zh-CN" altLang="en-US" sz="4000" b="1">
                <a:solidFill>
                  <a:srgbClr val="7030A0"/>
                </a:solidFill>
                <a:latin typeface="楷体" panose="02010609060101010101" pitchFamily="49" charset="-122"/>
                <a:ea typeface="楷体" panose="02010609060101010101" pitchFamily="49" charset="-122"/>
                <a:sym typeface="+mn-ea"/>
              </a:rPr>
              <a:t>状语后置，于治乱明，于辞令娴</a:t>
            </a:r>
            <a:endParaRPr lang="zh-CN" altLang="en-US" sz="4000" b="1">
              <a:solidFill>
                <a:srgbClr val="7030A0"/>
              </a:solidFill>
              <a:latin typeface="楷体" panose="02010609060101010101" pitchFamily="49" charset="-122"/>
              <a:ea typeface="楷体" panose="02010609060101010101" pitchFamily="49" charset="-122"/>
            </a:endParaRPr>
          </a:p>
        </p:txBody>
      </p:sp>
      <p:cxnSp>
        <p:nvCxnSpPr>
          <p:cNvPr id="5" name="直接箭头连接符 4"/>
          <p:cNvCxnSpPr/>
          <p:nvPr>
            <p:custDataLst>
              <p:tags r:id="rId9"/>
            </p:custDataLst>
          </p:nvPr>
        </p:nvCxnSpPr>
        <p:spPr>
          <a:xfrm>
            <a:off x="5996305" y="1309370"/>
            <a:ext cx="93980" cy="814705"/>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10"/>
            </p:custDataLst>
          </p:nvPr>
        </p:nvSpPr>
        <p:spPr>
          <a:xfrm>
            <a:off x="9077325" y="2039620"/>
            <a:ext cx="2823210" cy="706755"/>
          </a:xfrm>
          <a:prstGeom prst="rect">
            <a:avLst/>
          </a:prstGeom>
          <a:noFill/>
        </p:spPr>
        <p:txBody>
          <a:bodyPr wrap="square" rtlCol="0">
            <a:spAutoFit/>
          </a:bodyPr>
          <a:lstStyle/>
          <a:p>
            <a:pPr algn="l"/>
            <a:r>
              <a:rPr lang="zh-CN" altLang="en-US" sz="4000" b="1">
                <a:solidFill>
                  <a:srgbClr val="7030A0"/>
                </a:solidFill>
                <a:latin typeface="楷体" panose="02010609060101010101" pitchFamily="49" charset="-122"/>
                <a:ea typeface="楷体" panose="02010609060101010101" pitchFamily="49" charset="-122"/>
                <a:sym typeface="+mn-ea"/>
              </a:rPr>
              <a:t>判断句</a:t>
            </a:r>
            <a:endParaRPr lang="zh-CN" altLang="en-US" sz="4000" b="1">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 calcmode="lin" valueType="num">
                                      <p:cBhvr additive="base">
                                        <p:cTn id="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 calcmode="lin" valueType="num">
                                      <p:cBhvr additive="base">
                                        <p:cTn id="14"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 calcmode="lin" valueType="num">
                                      <p:cBhvr additive="base">
                                        <p:cTn id="18"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 calcmode="lin" valueType="num">
                                      <p:cBhvr additive="base">
                                        <p:cTn id="22"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2" presetClass="entr" presetSubtype="4" fill="hold" grpId="1" nodeType="click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500" fill="hold"/>
                                        <p:tgtEl>
                                          <p:spTgt spid="4"/>
                                        </p:tgtEl>
                                        <p:attrNameLst>
                                          <p:attrName>ppt_x</p:attrName>
                                        </p:attrNameLst>
                                      </p:cBhvr>
                                      <p:tavLst>
                                        <p:tav tm="0">
                                          <p:val>
                                            <p:strVal val="#ppt_x"/>
                                          </p:val>
                                        </p:tav>
                                        <p:tav tm="100000">
                                          <p:val>
                                            <p:strVal val="#ppt_x"/>
                                          </p:val>
                                        </p:tav>
                                      </p:tavLst>
                                    </p:anim>
                                    <p:anim calcmode="lin" valueType="num">
                                      <p:cBhvr additive="base">
                                        <p:cTn id="5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2947917" y="1067713"/>
            <a:ext cx="8652680" cy="46166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smtClean="0">
                <a:latin typeface="楷体" panose="02010609060101010101" pitchFamily="49" charset="-122"/>
                <a:ea typeface="楷体" panose="02010609060101010101" pitchFamily="49" charset="-122"/>
              </a:rPr>
              <a:t>      </a:t>
            </a:r>
            <a:endParaRPr lang="zh-CN" altLang="zh-CN" sz="2400" b="1">
              <a:solidFill>
                <a:srgbClr val="FF0000"/>
              </a:solidFill>
              <a:latin typeface="楷体" panose="02010609060101010101" pitchFamily="49" charset="-122"/>
              <a:ea typeface="楷体" panose="02010609060101010101" pitchFamily="49" charset="-122"/>
            </a:endParaRPr>
          </a:p>
        </p:txBody>
      </p:sp>
      <p:sp>
        <p:nvSpPr>
          <p:cNvPr id="1025" name="Rectangle 1"/>
          <p:cNvSpPr>
            <a:spLocks noChangeArrowheads="1"/>
          </p:cNvSpPr>
          <p:nvPr>
            <p:custDataLst>
              <p:tags r:id="rId7"/>
            </p:custDataLst>
          </p:nvPr>
        </p:nvSpPr>
        <p:spPr bwMode="auto">
          <a:xfrm>
            <a:off x="159385" y="1016635"/>
            <a:ext cx="11873230" cy="563118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28600" algn="l" defTabSz="914400" rtl="0" eaLnBrk="1" fontAlgn="base" latinLnBrk="0" hangingPunct="1">
              <a:lnSpc>
                <a:spcPct val="90000"/>
              </a:lnSpc>
              <a:spcBef>
                <a:spcPct val="0"/>
              </a:spcBef>
              <a:spcAft>
                <a:spcPct val="0"/>
              </a:spcAft>
              <a:buClrTx/>
              <a:buSzTx/>
              <a:buFontTx/>
              <a:buNone/>
            </a:pPr>
            <a:r>
              <a:rPr kumimoji="0" lang="en-US" altLang="zh-CN" sz="4000" b="1" i="0" u="none" strike="noStrike" cap="none" normalizeH="0" baseline="0" smtClean="0">
                <a:ln>
                  <a:noFill/>
                </a:ln>
                <a:solidFill>
                  <a:srgbClr val="0070C0"/>
                </a:solidFill>
                <a:effectLst/>
                <a:latin typeface="黑体" pitchFamily="2" charset="-122"/>
                <a:ea typeface="黑体" pitchFamily="2" charset="-122"/>
                <a:cs typeface="黑体" panose="02010609060101010101" pitchFamily="2" charset="-122"/>
              </a:rPr>
              <a:t>   </a:t>
            </a:r>
            <a:r>
              <a:rPr kumimoji="0" lang="zh-CN" sz="4000" b="1"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rPr>
              <a:t>第一段首先简介屈原的姓名、官职和杰出才能，说明“王甚任之”。王怎样“甚任”？为什么“甚任之”？</a:t>
            </a:r>
            <a:endParaRPr kumimoji="0" lang="zh-CN" sz="4000" b="0"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40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宋体" panose="02010600030101010101" pitchFamily="2" charset="-122"/>
              </a:rPr>
              <a:t>“甚任”表现：</a:t>
            </a:r>
            <a:r>
              <a:rPr kumimoji="0" lang="zh-CN" sz="4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“为左徒”，“入则与王图议国事，以出号令；出则接遇宾客，应对诸侯”。</a:t>
            </a:r>
            <a:endParaRPr kumimoji="0" lang="en-US" altLang="zh-CN" sz="4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4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a:t>
            </a:r>
            <a:r>
              <a:rPr kumimoji="0" lang="zh-CN" sz="40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宋体" panose="02010600030101010101" pitchFamily="2" charset="-122"/>
              </a:rPr>
              <a:t>“王甚任之”的原因：</a:t>
            </a:r>
            <a:endParaRPr kumimoji="0" lang="zh-CN" sz="40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4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①</a:t>
            </a:r>
            <a:r>
              <a:rPr kumimoji="0" lang="zh-CN" sz="4000" b="0"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宋体" panose="02010600030101010101" pitchFamily="2" charset="-122"/>
              </a:rPr>
              <a:t>楚之同姓：</a:t>
            </a:r>
            <a:r>
              <a:rPr kumimoji="0" lang="zh-CN" sz="4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屈原的祖先屈瑕是楚武王的儿子，受封于屈，是楚国王族中的一支。</a:t>
            </a:r>
            <a:endParaRPr kumimoji="0" lang="zh-CN" sz="4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4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②</a:t>
            </a:r>
            <a:r>
              <a:rPr kumimoji="0" lang="zh-CN" sz="4000" b="0"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宋体" panose="02010600030101010101" pitchFamily="2" charset="-122"/>
              </a:rPr>
              <a:t>屈原具有杰出的才能：</a:t>
            </a:r>
            <a:r>
              <a:rPr kumimoji="0" lang="zh-CN" sz="4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博闻强志，明于治乱，娴于辞令 </a:t>
            </a:r>
            <a:endParaRPr kumimoji="0" lang="zh-CN" sz="4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 name="文本框 1"/>
          <p:cNvSpPr txBox="1"/>
          <p:nvPr>
            <p:custDataLst>
              <p:tags r:id="rId8"/>
            </p:custDataLst>
          </p:nvPr>
        </p:nvSpPr>
        <p:spPr>
          <a:xfrm>
            <a:off x="159385" y="151765"/>
            <a:ext cx="5918200" cy="829945"/>
          </a:xfrm>
          <a:prstGeom prst="rect">
            <a:avLst/>
          </a:prstGeom>
          <a:solidFill>
            <a:schemeClr val="accent4">
              <a:lumMod val="60000"/>
              <a:lumOff val="40000"/>
            </a:schemeClr>
          </a:solidFill>
        </p:spPr>
        <p:txBody>
          <a:bodyPr wrap="square" rtlCol="0">
            <a:spAutoFit/>
          </a:bodyPr>
          <a:lstStyle/>
          <a:p>
            <a:r>
              <a:rPr lang="zh-CN" altLang="en-US" sz="4800" b="1">
                <a:solidFill>
                  <a:srgbClr val="C00000"/>
                </a:solidFill>
                <a:latin typeface="黑体" pitchFamily="2" charset="-122"/>
                <a:ea typeface="黑体" pitchFamily="2" charset="-122"/>
                <a:cs typeface="黑体" panose="02010609060101010101" pitchFamily="2" charset="-122"/>
              </a:rPr>
              <a:t>屈原第一阶段</a:t>
            </a:r>
            <a:r>
              <a:rPr lang="en-US" altLang="zh-CN" sz="4800" b="1">
                <a:solidFill>
                  <a:srgbClr val="C00000"/>
                </a:solidFill>
                <a:latin typeface="黑体" pitchFamily="2" charset="-122"/>
                <a:ea typeface="黑体" pitchFamily="2" charset="-122"/>
                <a:cs typeface="黑体" panose="02010609060101010101" pitchFamily="2" charset="-122"/>
              </a:rPr>
              <a:t>——</a:t>
            </a:r>
            <a:r>
              <a:rPr lang="zh-CN" altLang="en-US" sz="4800" b="1">
                <a:solidFill>
                  <a:srgbClr val="C00000"/>
                </a:solidFill>
                <a:latin typeface="黑体" pitchFamily="2" charset="-122"/>
                <a:ea typeface="黑体" pitchFamily="2" charset="-122"/>
                <a:cs typeface="黑体" panose="02010609060101010101" pitchFamily="2" charset="-122"/>
              </a:rPr>
              <a:t>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5">
                                            <p:txEl>
                                              <p:pRg st="1" end="1"/>
                                            </p:txEl>
                                          </p:spTgt>
                                        </p:tgtEl>
                                        <p:attrNameLst>
                                          <p:attrName>style.visibility</p:attrName>
                                        </p:attrNameLst>
                                      </p:cBhvr>
                                      <p:to>
                                        <p:strVal val="visible"/>
                                      </p:to>
                                    </p:set>
                                    <p:anim calcmode="lin" valueType="num">
                                      <p:cBhvr additive="base">
                                        <p:cTn id="7" dur="500" fill="hold"/>
                                        <p:tgtEl>
                                          <p:spTgt spid="102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025">
                                            <p:txEl>
                                              <p:pRg st="2" end="2"/>
                                            </p:txEl>
                                          </p:spTgt>
                                        </p:tgtEl>
                                        <p:attrNameLst>
                                          <p:attrName>style.visibility</p:attrName>
                                        </p:attrNameLst>
                                      </p:cBhvr>
                                      <p:to>
                                        <p:strVal val="visible"/>
                                      </p:to>
                                    </p:set>
                                    <p:anim calcmode="lin" valueType="num">
                                      <p:cBhvr additive="base">
                                        <p:cTn id="14" dur="500" fill="hold"/>
                                        <p:tgtEl>
                                          <p:spTgt spid="1025">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02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025">
                                            <p:txEl>
                                              <p:pRg st="3" end="3"/>
                                            </p:txEl>
                                          </p:spTgt>
                                        </p:tgtEl>
                                        <p:attrNameLst>
                                          <p:attrName>style.visibility</p:attrName>
                                        </p:attrNameLst>
                                      </p:cBhvr>
                                      <p:to>
                                        <p:strVal val="visible"/>
                                      </p:to>
                                    </p:set>
                                    <p:anim calcmode="lin" valueType="num">
                                      <p:cBhvr additive="base">
                                        <p:cTn id="21" dur="500" fill="hold"/>
                                        <p:tgtEl>
                                          <p:spTgt spid="102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2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25">
                                            <p:txEl>
                                              <p:pRg st="4" end="4"/>
                                            </p:txEl>
                                          </p:spTgt>
                                        </p:tgtEl>
                                        <p:attrNameLst>
                                          <p:attrName>style.visibility</p:attrName>
                                        </p:attrNameLst>
                                      </p:cBhvr>
                                      <p:to>
                                        <p:strVal val="visible"/>
                                      </p:to>
                                    </p:set>
                                    <p:anim calcmode="lin" valueType="num">
                                      <p:cBhvr additive="base">
                                        <p:cTn id="25" dur="500" fill="hold"/>
                                        <p:tgtEl>
                                          <p:spTgt spid="102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113665" y="95885"/>
            <a:ext cx="11963400" cy="2084070"/>
          </a:xfrm>
          <a:prstGeom prst="rect">
            <a:avLst/>
          </a:prstGeom>
        </p:spPr>
        <p:txBody>
          <a:bodyPr wrap="square">
            <a:spAutoFit/>
          </a:bodyPr>
          <a:lstStyle/>
          <a:p>
            <a:pPr>
              <a:lnSpc>
                <a:spcPct val="90000"/>
              </a:lnSpc>
            </a:pPr>
            <a:r>
              <a:rPr lang="en-US" altLang="zh-CN" sz="3600" b="1" smtClean="0">
                <a:solidFill>
                  <a:schemeClr val="tx1"/>
                </a:solidFill>
                <a:latin typeface="黑体" pitchFamily="2" charset="-122"/>
                <a:ea typeface="黑体" pitchFamily="2" charset="-122"/>
                <a:cs typeface="黑体" panose="02010609060101010101" pitchFamily="2" charset="-122"/>
              </a:rPr>
              <a:t>   上官大夫与之同列，争宠而心害其能。怀王使屈原造为宪令，屈平属草稿未定，上官大夫见而欲夺之，屈平不与。因谗之曰：“王使屈平为令，众莫不知。每一令出，平伐其功，曰：以为‘非我莫能为’也。”王怒而疏屈平。   </a:t>
            </a:r>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13315" name="文本框 13314"/>
          <p:cNvSpPr txBox="1"/>
          <p:nvPr>
            <p:custDataLst>
              <p:tags r:id="rId5"/>
            </p:custDataLst>
          </p:nvPr>
        </p:nvSpPr>
        <p:spPr>
          <a:xfrm>
            <a:off x="113665" y="3193415"/>
            <a:ext cx="11963400" cy="3538220"/>
          </a:xfrm>
          <a:prstGeom prst="rect">
            <a:avLst/>
          </a:prstGeom>
          <a:noFill/>
          <a:ln w="9525">
            <a:noFill/>
          </a:ln>
        </p:spPr>
        <p:txBody>
          <a:bodyPr wrap="square">
            <a:spAutoFit/>
          </a:bodyPr>
          <a:lstStyle/>
          <a:p>
            <a:pPr fontAlgn="auto">
              <a:lnSpc>
                <a:spcPct val="80000"/>
              </a:lnSpc>
              <a:spcBef>
                <a:spcPct val="0"/>
              </a:spcBef>
            </a:pPr>
            <a:r>
              <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上官大夫和他</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同朝为官</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想争得楚王对他的宠爱，便心里</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忌妒</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屈原的贤能</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楚怀王派屈原</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制定</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国家的法令，屈原</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编写</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的草稿尚未定稿</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上官大夫看见了，就想要抢夺草稿</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屈原不</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同意</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。上官大夫就诋毁他说</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君王让屈原制定法令，大家</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没人</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不知道的，每出一道法令</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屈原就</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炫耀</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自己的功劳，说</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除了我，没有人能制定法令了</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楚王听了很生气，因而</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疏远</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了屈原。</a:t>
            </a:r>
            <a:endParaRPr lang="zh-CN" altLang="en-US" sz="4000" b="1">
              <a:solidFill>
                <a:srgbClr val="0000CC"/>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additive="base">
                                        <p:cTn id="7"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6145" name="Rectangle 1"/>
          <p:cNvSpPr>
            <a:spLocks noChangeArrowheads="1"/>
          </p:cNvSpPr>
          <p:nvPr>
            <p:custDataLst>
              <p:tags r:id="rId3"/>
            </p:custDataLst>
          </p:nvPr>
        </p:nvSpPr>
        <p:spPr bwMode="auto">
          <a:xfrm>
            <a:off x="411480" y="1314133"/>
            <a:ext cx="11369675" cy="316928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25755" algn="l" defTabSz="914400" rtl="0" eaLnBrk="1" fontAlgn="base" latinLnBrk="0" hangingPunct="1">
              <a:lnSpc>
                <a:spcPct val="100000"/>
              </a:lnSpc>
              <a:spcBef>
                <a:spcPct val="0"/>
              </a:spcBef>
              <a:spcAft>
                <a:spcPct val="0"/>
              </a:spcAft>
              <a:buClrTx/>
              <a:buSzTx/>
              <a:buFontTx/>
              <a:buNone/>
            </a:pPr>
            <a:r>
              <a:rPr kumimoji="0" lang="zh-CN"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rPr>
              <a:t>王为什么怒而疏屈原？</a:t>
            </a:r>
            <a:endParaRPr kumimoji="0" lang="zh-CN"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p>
            <a:pPr marL="0" marR="0" lvl="0" indent="325755" algn="l" defTabSz="914400" rtl="0" eaLnBrk="1" fontAlgn="base" latinLnBrk="0" hangingPunct="1">
              <a:lnSpc>
                <a:spcPct val="100000"/>
              </a:lnSpc>
              <a:spcBef>
                <a:spcPct val="0"/>
              </a:spcBef>
              <a:spcAft>
                <a:spcPct val="0"/>
              </a:spcAft>
              <a:buClrTx/>
              <a:buSzTx/>
              <a:buFontTx/>
              <a:buNone/>
            </a:pPr>
            <a:endParaRPr kumimoji="0" lang="zh-CN" sz="4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endParaRPr>
          </a:p>
          <a:p>
            <a:pPr marL="0" marR="0" lvl="0" indent="323850" algn="l" defTabSz="914400" rtl="0" eaLnBrk="0" fontAlgn="base" latinLnBrk="0" hangingPunct="0">
              <a:lnSpc>
                <a:spcPct val="100000"/>
              </a:lnSpc>
              <a:spcBef>
                <a:spcPct val="0"/>
              </a:spcBef>
              <a:spcAft>
                <a:spcPct val="0"/>
              </a:spcAft>
              <a:buClrTx/>
              <a:buSzTx/>
              <a:buFontTx/>
              <a:buNone/>
            </a:pPr>
            <a:r>
              <a:rPr kumimoji="0" lang="zh-CN" sz="40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楷体" panose="02010609060101010101" pitchFamily="49" charset="-122"/>
              </a:rPr>
              <a:t>直接原因是上官大夫“谗之”</a:t>
            </a:r>
            <a:endParaRPr kumimoji="0" lang="zh-CN" sz="40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楷体" panose="02010609060101010101" pitchFamily="49" charset="-122"/>
            </a:endParaRPr>
          </a:p>
          <a:p>
            <a:pPr marL="0" marR="0" lvl="0" indent="323850" algn="l" defTabSz="914400" rtl="0" eaLnBrk="0" fontAlgn="base" latinLnBrk="0" hangingPunct="0">
              <a:lnSpc>
                <a:spcPct val="100000"/>
              </a:lnSpc>
              <a:spcBef>
                <a:spcPct val="0"/>
              </a:spcBef>
              <a:spcAft>
                <a:spcPct val="0"/>
              </a:spcAft>
              <a:buClrTx/>
              <a:buSzTx/>
              <a:buFontTx/>
              <a:buNone/>
            </a:pPr>
            <a:endParaRPr kumimoji="0" lang="zh-CN" sz="40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楷体" panose="02010609060101010101" pitchFamily="49" charset="-122"/>
            </a:endParaRPr>
          </a:p>
          <a:p>
            <a:pPr marL="0" marR="0" lvl="0" indent="323850" algn="l" defTabSz="914400" rtl="0" eaLnBrk="0" fontAlgn="base" latinLnBrk="0" hangingPunct="0">
              <a:lnSpc>
                <a:spcPct val="100000"/>
              </a:lnSpc>
              <a:spcBef>
                <a:spcPct val="0"/>
              </a:spcBef>
              <a:spcAft>
                <a:spcPct val="0"/>
              </a:spcAft>
              <a:buClrTx/>
              <a:buSzTx/>
              <a:buFontTx/>
              <a:buNone/>
            </a:pPr>
            <a:r>
              <a:rPr kumimoji="0" lang="zh-CN" sz="40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楷体" panose="02010609060101010101" pitchFamily="49" charset="-122"/>
              </a:rPr>
              <a:t>根本原因在于“争宠而心害其能”</a:t>
            </a:r>
            <a:endParaRPr kumimoji="0" lang="zh-CN" sz="40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custDataLst>
              <p:tags r:id="rId4"/>
            </p:custDataLst>
          </p:nvPr>
        </p:nvSpPr>
        <p:spPr>
          <a:xfrm>
            <a:off x="159385" y="151765"/>
            <a:ext cx="5918200" cy="829945"/>
          </a:xfrm>
          <a:prstGeom prst="rect">
            <a:avLst/>
          </a:prstGeom>
          <a:solidFill>
            <a:schemeClr val="accent4">
              <a:lumMod val="60000"/>
              <a:lumOff val="40000"/>
            </a:schemeClr>
          </a:solidFill>
        </p:spPr>
        <p:txBody>
          <a:bodyPr wrap="square" rtlCol="0">
            <a:spAutoFit/>
          </a:bodyPr>
          <a:lstStyle/>
          <a:p>
            <a:r>
              <a:rPr lang="zh-CN" altLang="en-US" sz="4800" b="1">
                <a:solidFill>
                  <a:srgbClr val="C00000"/>
                </a:solidFill>
                <a:latin typeface="黑体" pitchFamily="2" charset="-122"/>
                <a:ea typeface="黑体" pitchFamily="2" charset="-122"/>
                <a:cs typeface="黑体" panose="02010609060101010101" pitchFamily="2" charset="-122"/>
              </a:rPr>
              <a:t>屈原第二阶段</a:t>
            </a:r>
            <a:r>
              <a:rPr lang="en-US" altLang="zh-CN" sz="4800" b="1">
                <a:solidFill>
                  <a:srgbClr val="C00000"/>
                </a:solidFill>
                <a:latin typeface="黑体" pitchFamily="2" charset="-122"/>
                <a:ea typeface="黑体" pitchFamily="2" charset="-122"/>
                <a:cs typeface="黑体" panose="02010609060101010101" pitchFamily="2" charset="-122"/>
              </a:rPr>
              <a:t>——</a:t>
            </a:r>
            <a:r>
              <a:rPr lang="zh-CN" altLang="en-US" sz="4800" b="1">
                <a:solidFill>
                  <a:srgbClr val="C00000"/>
                </a:solidFill>
                <a:latin typeface="黑体" pitchFamily="2" charset="-122"/>
                <a:ea typeface="黑体" pitchFamily="2" charset="-122"/>
                <a:cs typeface="黑体" panose="02010609060101010101" pitchFamily="2" charset="-122"/>
              </a:rPr>
              <a:t>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5">
                                            <p:txEl>
                                              <p:pRg st="2" end="2"/>
                                            </p:txEl>
                                          </p:spTgt>
                                        </p:tgtEl>
                                        <p:attrNameLst>
                                          <p:attrName>style.visibility</p:attrName>
                                        </p:attrNameLst>
                                      </p:cBhvr>
                                      <p:to>
                                        <p:strVal val="visible"/>
                                      </p:to>
                                    </p:set>
                                    <p:anim calcmode="lin" valueType="num">
                                      <p:cBhvr additive="base">
                                        <p:cTn id="7" dur="500" fill="hold"/>
                                        <p:tgtEl>
                                          <p:spTgt spid="614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6145">
                                            <p:txEl>
                                              <p:pRg st="4" end="4"/>
                                            </p:txEl>
                                          </p:spTgt>
                                        </p:tgtEl>
                                        <p:attrNameLst>
                                          <p:attrName>style.visibility</p:attrName>
                                        </p:attrNameLst>
                                      </p:cBhvr>
                                      <p:to>
                                        <p:strVal val="visible"/>
                                      </p:to>
                                    </p:set>
                                    <p:anim calcmode="lin" valueType="num">
                                      <p:cBhvr additive="base">
                                        <p:cTn id="14" dur="500" fill="hold"/>
                                        <p:tgtEl>
                                          <p:spTgt spid="6145">
                                            <p:txEl>
                                              <p:pRg st="4" end="4"/>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14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118110" y="145098"/>
            <a:ext cx="11956415" cy="656780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90000"/>
              </a:lnSpc>
            </a:pPr>
            <a:r>
              <a:rPr lang="en-US" altLang="zh-CN" sz="3600" smtClean="0">
                <a:latin typeface="楷体" panose="02010609060101010101" pitchFamily="49" charset="-122"/>
                <a:ea typeface="楷体" panose="02010609060101010101" pitchFamily="49" charset="-122"/>
              </a:rPr>
              <a:t>    </a:t>
            </a:r>
            <a:r>
              <a:rPr lang="zh-CN" altLang="zh-CN" sz="3600" b="1" smtClean="0">
                <a:latin typeface="黑体" pitchFamily="2" charset="-122"/>
                <a:ea typeface="黑体" pitchFamily="2" charset="-122"/>
              </a:rPr>
              <a:t>屈平疾王听之不聪也，</a:t>
            </a:r>
            <a:r>
              <a:rPr lang="zh-CN" altLang="zh-CN" sz="3600" b="1" smtClean="0">
                <a:solidFill>
                  <a:srgbClr val="2F2AFA"/>
                </a:solidFill>
                <a:latin typeface="黑体" pitchFamily="2" charset="-122"/>
                <a:ea typeface="黑体" pitchFamily="2" charset="-122"/>
              </a:rPr>
              <a:t>谗谄</a:t>
            </a:r>
            <a:r>
              <a:rPr lang="zh-CN" altLang="zh-CN" sz="3600" b="1" smtClean="0">
                <a:latin typeface="黑体" pitchFamily="2" charset="-122"/>
                <a:ea typeface="黑体" pitchFamily="2" charset="-122"/>
              </a:rPr>
              <a:t>之蔽明也，</a:t>
            </a:r>
            <a:r>
              <a:rPr lang="zh-CN" altLang="zh-CN" sz="3600" b="1" smtClean="0">
                <a:solidFill>
                  <a:srgbClr val="2F2AFA"/>
                </a:solidFill>
                <a:latin typeface="黑体" pitchFamily="2" charset="-122"/>
                <a:ea typeface="黑体" pitchFamily="2" charset="-122"/>
              </a:rPr>
              <a:t>邪曲</a:t>
            </a:r>
            <a:r>
              <a:rPr lang="zh-CN" altLang="zh-CN" sz="3600" b="1" smtClean="0">
                <a:latin typeface="黑体" pitchFamily="2" charset="-122"/>
                <a:ea typeface="黑体" pitchFamily="2" charset="-122"/>
              </a:rPr>
              <a:t>之害公也，</a:t>
            </a:r>
            <a:r>
              <a:rPr lang="zh-CN" altLang="zh-CN" sz="3600" b="1" smtClean="0">
                <a:solidFill>
                  <a:srgbClr val="2F2AFA"/>
                </a:solidFill>
                <a:latin typeface="黑体" pitchFamily="2" charset="-122"/>
                <a:ea typeface="黑体" pitchFamily="2" charset="-122"/>
              </a:rPr>
              <a:t>方正</a:t>
            </a:r>
            <a:r>
              <a:rPr lang="zh-CN" altLang="zh-CN" sz="3600" b="1" smtClean="0">
                <a:solidFill>
                  <a:srgbClr val="7030A0"/>
                </a:solidFill>
                <a:latin typeface="黑体" pitchFamily="2" charset="-122"/>
                <a:ea typeface="黑体" pitchFamily="2" charset="-122"/>
              </a:rPr>
              <a:t>之不容也</a:t>
            </a:r>
            <a:r>
              <a:rPr lang="zh-CN" altLang="zh-CN" sz="3600" b="1" smtClean="0">
                <a:latin typeface="黑体" pitchFamily="2" charset="-122"/>
                <a:ea typeface="黑体" pitchFamily="2" charset="-122"/>
              </a:rPr>
              <a:t>，故忧愁幽思而作离骚。</a:t>
            </a:r>
            <a:r>
              <a:rPr lang="zh-CN" altLang="zh-CN" sz="3600" b="1" smtClean="0">
                <a:solidFill>
                  <a:srgbClr val="7030A0"/>
                </a:solidFill>
                <a:latin typeface="黑体" pitchFamily="2" charset="-122"/>
                <a:ea typeface="黑体" pitchFamily="2" charset="-122"/>
              </a:rPr>
              <a:t>离骚者，犹离忧也。夫天者，人之始也；父母者，人之本也。</a:t>
            </a:r>
            <a:r>
              <a:rPr lang="zh-CN" altLang="zh-CN" sz="3600" b="1" smtClean="0">
                <a:latin typeface="黑体" pitchFamily="2" charset="-122"/>
                <a:ea typeface="黑体" pitchFamily="2" charset="-122"/>
              </a:rPr>
              <a:t>人穷则反本，故劳苦倦极，未尝不呼天也；疾痛惨怛，未尝不呼父母也。</a:t>
            </a:r>
          </a:p>
          <a:p>
            <a:pPr>
              <a:lnSpc>
                <a:spcPct val="90000"/>
              </a:lnSpc>
            </a:pPr>
            <a:r>
              <a:rPr lang="zh-CN" altLang="zh-CN" sz="3600" b="1" smtClean="0">
                <a:solidFill>
                  <a:srgbClr val="2F2AFA"/>
                </a:solidFill>
                <a:latin typeface="黑体" pitchFamily="2" charset="-122"/>
                <a:ea typeface="黑体" pitchFamily="2" charset="-122"/>
              </a:rPr>
              <a:t>谗谄：动词作名词，中伤别人的人</a:t>
            </a:r>
          </a:p>
          <a:p>
            <a:pPr>
              <a:lnSpc>
                <a:spcPct val="90000"/>
              </a:lnSpc>
            </a:pPr>
            <a:r>
              <a:rPr lang="zh-CN" altLang="zh-CN" sz="3600" b="1" smtClean="0">
                <a:solidFill>
                  <a:srgbClr val="2F2AFA"/>
                </a:solidFill>
                <a:latin typeface="黑体" pitchFamily="2" charset="-122"/>
                <a:ea typeface="黑体" pitchFamily="2" charset="-122"/>
              </a:rPr>
              <a:t>邪曲、方正：形容词作名词，</a:t>
            </a:r>
            <a:r>
              <a:rPr lang="zh-CN" altLang="zh-CN" sz="3200" b="1" smtClean="0">
                <a:solidFill>
                  <a:srgbClr val="2F2AFA"/>
                </a:solidFill>
                <a:latin typeface="黑体" pitchFamily="2" charset="-122"/>
                <a:ea typeface="黑体" pitchFamily="2" charset="-122"/>
              </a:rPr>
              <a:t>品行不正的人，端方正直的人</a:t>
            </a:r>
            <a:r>
              <a:rPr lang="zh-CN" altLang="zh-CN" sz="3200" b="1" smtClean="0">
                <a:solidFill>
                  <a:srgbClr val="2F2AFA"/>
                </a:solidFill>
                <a:latin typeface="黑体" pitchFamily="2" charset="-122"/>
                <a:ea typeface="黑体" pitchFamily="2" charset="-122"/>
                <a:sym typeface="+mn-ea"/>
              </a:rPr>
              <a:t>  </a:t>
            </a:r>
            <a:endParaRPr lang="zh-CN" altLang="zh-CN" sz="3200" b="1" smtClean="0">
              <a:solidFill>
                <a:srgbClr val="FF0000"/>
              </a:solidFill>
              <a:latin typeface="黑体" pitchFamily="2" charset="-122"/>
              <a:ea typeface="黑体" pitchFamily="2" charset="-122"/>
              <a:sym typeface="+mn-ea"/>
            </a:endParaRPr>
          </a:p>
          <a:p>
            <a:pPr>
              <a:lnSpc>
                <a:spcPct val="90000"/>
              </a:lnSpc>
            </a:pP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屈原</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痛恨</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楚怀王听信谗言，</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不</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辨</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是非，谄媚的人</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蒙蔽</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了楚怀王的明见，</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邪恶</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的小人</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妨害</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国家，端直的人不被昏君谗臣所容，所以忧愁</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深</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思，就创作了«离骚»。“离骚”，就是</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遭遇</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忧愁的意思。上天，是人的起源；父母，是人的根本。人</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处境困难</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时，总要</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追念</a:t>
            </a:r>
            <a:r>
              <a:rPr lang="zh-CN" altLang="en-US" sz="3600" b="1">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上</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天和父母(望得援助)，所以劳累疲倦时，无不呼叫上天的；疾病伤痛和</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内心悲伤</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时，无不呼叫父母的。</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p:txBody>
      </p:sp>
      <p:cxnSp>
        <p:nvCxnSpPr>
          <p:cNvPr id="2" name="直接箭头连接符 1"/>
          <p:cNvCxnSpPr/>
          <p:nvPr>
            <p:custDataLst>
              <p:tags r:id="rId7"/>
            </p:custDataLst>
          </p:nvPr>
        </p:nvCxnSpPr>
        <p:spPr>
          <a:xfrm>
            <a:off x="1605280" y="1002665"/>
            <a:ext cx="7287260" cy="1315085"/>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 name="直接箭头连接符 2"/>
          <p:cNvCxnSpPr/>
          <p:nvPr>
            <p:custDataLst>
              <p:tags r:id="rId8"/>
            </p:custDataLst>
          </p:nvPr>
        </p:nvCxnSpPr>
        <p:spPr>
          <a:xfrm>
            <a:off x="11417300" y="1067435"/>
            <a:ext cx="8890" cy="1196975"/>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9"/>
            </p:custDataLst>
          </p:nvPr>
        </p:nvSpPr>
        <p:spPr>
          <a:xfrm>
            <a:off x="10427335" y="2092325"/>
            <a:ext cx="1574800" cy="645160"/>
          </a:xfrm>
          <a:prstGeom prst="rect">
            <a:avLst/>
          </a:prstGeom>
          <a:noFill/>
        </p:spPr>
        <p:txBody>
          <a:bodyPr wrap="square" rtlCol="0">
            <a:spAutoFit/>
          </a:bodyPr>
          <a:lstStyle/>
          <a:p>
            <a:r>
              <a:rPr lang="zh-CN" altLang="en-US" sz="3600" b="1">
                <a:solidFill>
                  <a:srgbClr val="7030A0"/>
                </a:solidFill>
                <a:latin typeface="楷体" panose="02010609060101010101" pitchFamily="49" charset="-122"/>
                <a:ea typeface="楷体" panose="02010609060101010101" pitchFamily="49" charset="-122"/>
              </a:rPr>
              <a:t>判断句</a:t>
            </a:r>
          </a:p>
        </p:txBody>
      </p:sp>
      <p:sp>
        <p:nvSpPr>
          <p:cNvPr id="5" name="文本框 4"/>
          <p:cNvSpPr txBox="1"/>
          <p:nvPr>
            <p:custDataLst>
              <p:tags r:id="rId10"/>
            </p:custDataLst>
          </p:nvPr>
        </p:nvSpPr>
        <p:spPr>
          <a:xfrm>
            <a:off x="8892540" y="2092325"/>
            <a:ext cx="1638300" cy="645160"/>
          </a:xfrm>
          <a:prstGeom prst="rect">
            <a:avLst/>
          </a:prstGeom>
          <a:noFill/>
        </p:spPr>
        <p:txBody>
          <a:bodyPr wrap="square" rtlCol="0">
            <a:spAutoFit/>
          </a:bodyPr>
          <a:lstStyle/>
          <a:p>
            <a:r>
              <a:rPr lang="zh-CN" altLang="en-US" sz="3600" b="1">
                <a:solidFill>
                  <a:srgbClr val="7030A0"/>
                </a:solidFill>
                <a:latin typeface="楷体" panose="02010609060101010101" pitchFamily="49" charset="-122"/>
                <a:ea typeface="楷体" panose="02010609060101010101" pitchFamily="49" charset="-122"/>
                <a:sym typeface="+mn-ea"/>
              </a:rPr>
              <a:t>被动句</a:t>
            </a:r>
            <a:r>
              <a:rPr lang="zh-CN" altLang="en-US" sz="3600" b="1">
                <a:solidFill>
                  <a:srgbClr val="0000CC"/>
                </a:solidFill>
                <a:latin typeface="宋体" pitchFamily="2" charset="-122"/>
                <a:sym typeface="+mn-ea"/>
              </a:rPr>
              <a:t> </a:t>
            </a:r>
          </a:p>
        </p:txBody>
      </p:sp>
      <p:cxnSp>
        <p:nvCxnSpPr>
          <p:cNvPr id="8" name="直接箭头连接符 7"/>
          <p:cNvCxnSpPr/>
          <p:nvPr>
            <p:custDataLst>
              <p:tags r:id="rId11"/>
            </p:custDataLst>
          </p:nvPr>
        </p:nvCxnSpPr>
        <p:spPr>
          <a:xfrm>
            <a:off x="7804150" y="1433195"/>
            <a:ext cx="3341370" cy="733425"/>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9">
                                            <p:txEl>
                                              <p:pRg st="3" end="3"/>
                                            </p:txEl>
                                          </p:spTgt>
                                        </p:tgtEl>
                                        <p:attrNameLst>
                                          <p:attrName>style.visibility</p:attrName>
                                        </p:attrNameLst>
                                      </p:cBhvr>
                                      <p:to>
                                        <p:strVal val="visible"/>
                                      </p:to>
                                    </p:set>
                                    <p:anim calcmode="lin" valueType="num">
                                      <p:cBhvr additive="base">
                                        <p:cTn id="7" dur="500" fill="hold"/>
                                        <p:tgtEl>
                                          <p:spTgt spid="2049">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049">
                                            <p:txEl>
                                              <p:pRg st="1" end="1"/>
                                            </p:txEl>
                                          </p:spTgt>
                                        </p:tgtEl>
                                        <p:attrNameLst>
                                          <p:attrName>style.visibility</p:attrName>
                                        </p:attrNameLst>
                                      </p:cBhvr>
                                      <p:to>
                                        <p:strVal val="visible"/>
                                      </p:to>
                                    </p:set>
                                    <p:anim calcmode="lin" valueType="num">
                                      <p:cBhvr additive="base">
                                        <p:cTn id="14" dur="500" fill="hold"/>
                                        <p:tgtEl>
                                          <p:spTgt spid="2049">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049">
                                            <p:txEl>
                                              <p:pRg st="1" end="1"/>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049">
                                            <p:txEl>
                                              <p:pRg st="2" end="2"/>
                                            </p:txEl>
                                          </p:spTgt>
                                        </p:tgtEl>
                                        <p:attrNameLst>
                                          <p:attrName>style.visibility</p:attrName>
                                        </p:attrNameLst>
                                      </p:cBhvr>
                                      <p:to>
                                        <p:strVal val="visible"/>
                                      </p:to>
                                    </p:set>
                                    <p:anim calcmode="lin" valueType="num">
                                      <p:cBhvr additive="base">
                                        <p:cTn id="18" dur="500" fill="hold"/>
                                        <p:tgtEl>
                                          <p:spTgt spid="2049">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04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2" presetClass="entr" presetSubtype="4" fill="hold" grpId="1" nodeType="click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500" fill="hold"/>
                                        <p:tgtEl>
                                          <p:spTgt spid="5"/>
                                        </p:tgtEl>
                                        <p:attrNameLst>
                                          <p:attrName>ppt_x</p:attrName>
                                        </p:attrNameLst>
                                      </p:cBhvr>
                                      <p:tavLst>
                                        <p:tav tm="0">
                                          <p:val>
                                            <p:strVal val="#ppt_x"/>
                                          </p:val>
                                        </p:tav>
                                        <p:tav tm="100000">
                                          <p:val>
                                            <p:strVal val="#ppt_x"/>
                                          </p:val>
                                        </p:tav>
                                      </p:tavLst>
                                    </p:anim>
                                    <p:anim calcmode="lin" valueType="num">
                                      <p:cBhvr additive="base">
                                        <p:cTn id="5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90805" y="746125"/>
            <a:ext cx="12011025" cy="5015865"/>
          </a:xfrm>
          <a:prstGeom prst="rect">
            <a:avLst/>
          </a:prstGeom>
          <a:noFill/>
        </p:spPr>
        <p:txBody>
          <a:bodyPr wrap="square" rtlCol="0" anchor="t">
            <a:spAutoFit/>
          </a:bodyPr>
          <a:lstStyle/>
          <a:p>
            <a:pPr>
              <a:lnSpc>
                <a:spcPct val="80000"/>
              </a:lnSpc>
            </a:pPr>
            <a:r>
              <a:rPr lang="zh-CN" altLang="zh-CN" sz="4000" smtClean="0">
                <a:latin typeface="黑体" pitchFamily="2" charset="-122"/>
                <a:ea typeface="黑体" pitchFamily="2" charset="-122"/>
                <a:cs typeface="黑体" panose="02010609060101010101" pitchFamily="2" charset="-122"/>
                <a:sym typeface="+mn-ea"/>
              </a:rPr>
              <a:t>屈平正道直行，竭忠尽智以事其君，谗人间之，可谓穷矣。</a:t>
            </a:r>
            <a:r>
              <a:rPr lang="zh-CN" altLang="zh-CN" sz="4000" smtClean="0">
                <a:solidFill>
                  <a:srgbClr val="7030A0"/>
                </a:solidFill>
                <a:latin typeface="黑体" pitchFamily="2" charset="-122"/>
                <a:ea typeface="黑体" pitchFamily="2" charset="-122"/>
                <a:cs typeface="黑体" panose="02010609060101010101" pitchFamily="2" charset="-122"/>
                <a:sym typeface="+mn-ea"/>
              </a:rPr>
              <a:t>信而见疑，忠而被谤</a:t>
            </a:r>
            <a:r>
              <a:rPr lang="zh-CN" altLang="zh-CN" sz="4000" smtClean="0">
                <a:latin typeface="黑体" pitchFamily="2" charset="-122"/>
                <a:ea typeface="黑体" pitchFamily="2" charset="-122"/>
                <a:cs typeface="黑体" panose="02010609060101010101" pitchFamily="2" charset="-122"/>
                <a:sym typeface="+mn-ea"/>
              </a:rPr>
              <a:t>，能无怨乎？屈平之作《离骚》，盖自怨生也。</a:t>
            </a:r>
          </a:p>
          <a:p>
            <a:pPr>
              <a:lnSpc>
                <a:spcPct val="80000"/>
              </a:lnSpc>
            </a:pPr>
            <a:r>
              <a:rPr lang="zh-CN" altLang="zh-CN" sz="4000" smtClean="0">
                <a:latin typeface="楷体" panose="02010609060101010101" pitchFamily="49" charset="-122"/>
                <a:ea typeface="楷体" panose="02010609060101010101" pitchFamily="49" charset="-122"/>
                <a:sym typeface="+mn-ea"/>
              </a:rPr>
              <a:t>                  </a:t>
            </a:r>
            <a:r>
              <a:rPr lang="zh-CN" altLang="zh-CN" sz="4000" b="1" smtClean="0">
                <a:solidFill>
                  <a:srgbClr val="7030A0"/>
                </a:solidFill>
                <a:latin typeface="楷体" panose="02010609060101010101" pitchFamily="49" charset="-122"/>
                <a:ea typeface="楷体" panose="02010609060101010101" pitchFamily="49" charset="-122"/>
                <a:sym typeface="+mn-ea"/>
              </a:rPr>
              <a:t>见、被，表被动</a:t>
            </a:r>
          </a:p>
          <a:p>
            <a:pPr>
              <a:lnSpc>
                <a:spcPct val="80000"/>
              </a:lnSpc>
            </a:pPr>
            <a:endParaRPr lang="zh-CN" altLang="zh-CN" sz="4000" smtClean="0">
              <a:latin typeface="楷体" panose="02010609060101010101" pitchFamily="49" charset="-122"/>
              <a:ea typeface="楷体" panose="02010609060101010101" pitchFamily="49" charset="-122"/>
              <a:sym typeface="+mn-ea"/>
            </a:endParaRPr>
          </a:p>
          <a:p>
            <a:pPr>
              <a:lnSpc>
                <a:spcPct val="80000"/>
              </a:lnSpc>
            </a:pPr>
            <a:endParaRPr lang="zh-CN" altLang="zh-CN" sz="4000" smtClean="0">
              <a:latin typeface="楷体" panose="02010609060101010101" pitchFamily="49" charset="-122"/>
              <a:ea typeface="楷体" panose="02010609060101010101" pitchFamily="49" charset="-122"/>
              <a:sym typeface="+mn-ea"/>
            </a:endParaRPr>
          </a:p>
          <a:p>
            <a:pPr>
              <a:lnSpc>
                <a:spcPct val="80000"/>
              </a:lnSpc>
            </a:pPr>
            <a:r>
              <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屈原</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品德高尚行为正直</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，竭尽忠心用尽智慧来侍奉他的国君，却被小人</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离间</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，可以说</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处境很困难</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。诚信而</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被</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怀疑，尽忠却被诽谤，能没有怨愤吗？屈原作«离骚»，</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大概</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是从怨愤引起的。</a:t>
            </a:r>
            <a:endParaRPr lang="zh-CN" altLang="en-US" sz="4000" b="1"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endParaRPr>
          </a:p>
        </p:txBody>
      </p:sp>
      <p:cxnSp>
        <p:nvCxnSpPr>
          <p:cNvPr id="2" name="直接箭头连接符 1"/>
          <p:cNvCxnSpPr/>
          <p:nvPr>
            <p:custDataLst>
              <p:tags r:id="rId4"/>
            </p:custDataLst>
          </p:nvPr>
        </p:nvCxnSpPr>
        <p:spPr>
          <a:xfrm>
            <a:off x="4735195" y="1512570"/>
            <a:ext cx="1130300" cy="80772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additive="base">
                                        <p:cTn id="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74625" y="60325"/>
            <a:ext cx="11842115" cy="6737350"/>
          </a:xfrm>
          <a:prstGeom prst="rect">
            <a:avLst/>
          </a:prstGeom>
          <a:noFill/>
        </p:spPr>
        <p:txBody>
          <a:bodyPr wrap="square" rtlCol="0" anchor="t">
            <a:spAutoFit/>
          </a:bodyPr>
          <a:lstStyle/>
          <a:p>
            <a:pPr>
              <a:lnSpc>
                <a:spcPct val="80000"/>
              </a:lnSpc>
            </a:pPr>
            <a:r>
              <a:rPr lang="zh-CN" altLang="en-US" sz="3600">
                <a:latin typeface="黑体" pitchFamily="2" charset="-122"/>
                <a:ea typeface="黑体" pitchFamily="2" charset="-122"/>
                <a:cs typeface="黑体" panose="02010609060101010101" pitchFamily="2" charset="-122"/>
                <a:sym typeface="+mn-ea"/>
              </a:rPr>
              <a:t>《国风》好色而不淫，《小雅》怨诽而不乱，若《离骚》者，可谓兼之矣。</a:t>
            </a:r>
            <a:r>
              <a:rPr lang="zh-CN" altLang="en-US" sz="3600">
                <a:latin typeface="黑体" pitchFamily="2" charset="-122"/>
                <a:ea typeface="黑体" pitchFamily="2" charset="-122"/>
                <a:cs typeface="黑体" panose="02010609060101010101" pitchFamily="2" charset="-122"/>
              </a:rPr>
              <a:t>上称帝喾，下道齐桓，中述汤、武，以刺世事。</a:t>
            </a:r>
            <a:r>
              <a:rPr lang="zh-CN" altLang="en-US" sz="3600" b="1">
                <a:solidFill>
                  <a:srgbClr val="2F2AFA"/>
                </a:solidFill>
                <a:latin typeface="黑体" pitchFamily="2" charset="-122"/>
                <a:ea typeface="黑体" pitchFamily="2" charset="-122"/>
                <a:cs typeface="黑体" panose="02010609060101010101" pitchFamily="2" charset="-122"/>
              </a:rPr>
              <a:t>明</a:t>
            </a:r>
            <a:r>
              <a:rPr lang="zh-CN" altLang="en-US" sz="3600" b="1">
                <a:solidFill>
                  <a:srgbClr val="7030A0"/>
                </a:solidFill>
                <a:latin typeface="黑体" pitchFamily="2" charset="-122"/>
                <a:ea typeface="黑体" pitchFamily="2" charset="-122"/>
                <a:cs typeface="黑体" panose="02010609060101010101" pitchFamily="2" charset="-122"/>
              </a:rPr>
              <a:t>道德之广崇，</a:t>
            </a:r>
            <a:r>
              <a:rPr lang="zh-CN" altLang="en-US" sz="3600">
                <a:latin typeface="黑体" pitchFamily="2" charset="-122"/>
                <a:ea typeface="黑体" pitchFamily="2" charset="-122"/>
                <a:cs typeface="黑体" panose="02010609060101010101" pitchFamily="2" charset="-122"/>
              </a:rPr>
              <a:t>治乱之条贯，靡不毕见。其文约，其辞微，其志洁，其行廉。其称文小而其指极大，举类迩而见义远。</a:t>
            </a:r>
          </a:p>
          <a:p>
            <a:pPr>
              <a:lnSpc>
                <a:spcPct val="80000"/>
              </a:lnSpc>
            </a:pPr>
            <a:r>
              <a:rPr lang="zh-CN" altLang="en-US" sz="3600" b="1">
                <a:solidFill>
                  <a:srgbClr val="0033CC"/>
                </a:solidFill>
                <a:latin typeface="微软雅黑" panose="020b0503020204020204" pitchFamily="34" charset="-122"/>
                <a:ea typeface="微软雅黑" panose="020b0503020204020204" pitchFamily="34" charset="-122"/>
                <a:sym typeface="+mn-ea"/>
              </a:rPr>
              <a:t> </a:t>
            </a:r>
            <a:r>
              <a:rPr lang="zh-CN" altLang="en-US" sz="3600" b="1">
                <a:solidFill>
                  <a:srgbClr val="2F2AFA"/>
                </a:solidFill>
                <a:latin typeface="黑体" pitchFamily="2" charset="-122"/>
                <a:ea typeface="黑体" pitchFamily="2" charset="-122"/>
                <a:cs typeface="黑体" panose="02010609060101010101" pitchFamily="2" charset="-122"/>
                <a:sym typeface="+mn-ea"/>
              </a:rPr>
              <a:t>明：形容词作动词，阐明</a:t>
            </a:r>
            <a:r>
              <a:rPr lang="zh-CN" altLang="en-US" sz="3600">
                <a:solidFill>
                  <a:srgbClr val="2F2AFA"/>
                </a:solidFill>
                <a:latin typeface="黑体" pitchFamily="2" charset="-122"/>
                <a:ea typeface="黑体" pitchFamily="2" charset="-122"/>
                <a:cs typeface="黑体" panose="02010609060101010101" pitchFamily="2" charset="-122"/>
              </a:rPr>
              <a:t> </a:t>
            </a:r>
            <a:r>
              <a:rPr lang="zh-CN" altLang="en-US" sz="3600">
                <a:latin typeface="黑体" pitchFamily="2" charset="-122"/>
                <a:ea typeface="黑体" pitchFamily="2" charset="-122"/>
                <a:cs typeface="黑体" panose="02010609060101010101" pitchFamily="2" charset="-122"/>
              </a:rPr>
              <a:t>            </a:t>
            </a:r>
            <a:endParaRPr lang="zh-CN" altLang="en-US" sz="3600" b="1">
              <a:latin typeface="黑体" pitchFamily="2" charset="-122"/>
              <a:ea typeface="黑体" pitchFamily="2" charset="-122"/>
              <a:cs typeface="黑体" panose="02010609060101010101" pitchFamily="2" charset="-122"/>
            </a:endParaRPr>
          </a:p>
          <a:p>
            <a:pPr>
              <a:lnSpc>
                <a:spcPct val="80000"/>
              </a:lnSpc>
            </a:pPr>
            <a:r>
              <a:rPr lang="zh-CN" altLang="en-US" sz="3600" b="1">
                <a:solidFill>
                  <a:srgbClr val="7030A0"/>
                </a:solidFill>
                <a:latin typeface="黑体" pitchFamily="2" charset="-122"/>
                <a:ea typeface="黑体" pitchFamily="2" charset="-122"/>
                <a:cs typeface="黑体" panose="02010609060101010101" pitchFamily="2" charset="-122"/>
                <a:sym typeface="+mn-ea"/>
              </a:rPr>
              <a:t>                定语后置，明广崇之道德      </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a:p>
            <a:pPr>
              <a:lnSpc>
                <a:spcPct val="80000"/>
              </a:lnSpc>
            </a:pP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《国风》描写男女恋情但不失去分寸，《小雅》怨愤发牢骚但不暴乱，而《离骚》则兼有二者的优点。远古</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提到</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帝喾，近古提到齐桓公，中古提道商汤、周武王，利用古代帝王这些事来</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讽刺</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当世社会。</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阐明</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广大的崇高道德，治乱的条理，无不完</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全表现出来</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。他的文章</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简约</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，语言</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含蓄</a:t>
            </a:r>
            <a:r>
              <a:rPr lang="zh-CN" altLang="en-US" sz="3600" b="1">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他的志趣高洁，品行正直。文辞描写的虽是寻常事物，但是表现的</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含义</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却极大，列举的事例虽浅近，但是表达意思很</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深远</a:t>
            </a:r>
            <a:r>
              <a:rPr lang="zh-CN" altLang="en-US" sz="36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600">
              <a:latin typeface="楷体" panose="02010609060101010101" pitchFamily="49" charset="-122"/>
              <a:ea typeface="楷体" panose="02010609060101010101" pitchFamily="49" charset="-122"/>
              <a:cs typeface="楷体" panose="02010609060101010101" pitchFamily="49" charset="-122"/>
            </a:endParaRPr>
          </a:p>
        </p:txBody>
      </p:sp>
      <p:cxnSp>
        <p:nvCxnSpPr>
          <p:cNvPr id="2" name="直接箭头连接符 1"/>
          <p:cNvCxnSpPr/>
          <p:nvPr>
            <p:custDataLst>
              <p:tags r:id="rId4"/>
            </p:custDataLst>
          </p:nvPr>
        </p:nvCxnSpPr>
        <p:spPr>
          <a:xfrm>
            <a:off x="3734435" y="1405255"/>
            <a:ext cx="1926590" cy="1237615"/>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additive="base">
                                        <p:cTn id="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additive="base">
                                        <p:cTn id="14"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 calcmode="lin" valueType="num">
                                      <p:cBhvr additive="base">
                                        <p:cTn id="28"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2049" name="Rectangle 1"/>
          <p:cNvSpPr>
            <a:spLocks noChangeArrowheads="1"/>
          </p:cNvSpPr>
          <p:nvPr>
            <p:custDataLst>
              <p:tags r:id="rId5"/>
            </p:custDataLst>
          </p:nvPr>
        </p:nvSpPr>
        <p:spPr bwMode="auto">
          <a:xfrm>
            <a:off x="110490" y="336550"/>
            <a:ext cx="11971020" cy="6185535"/>
          </a:xfrm>
          <a:prstGeom prst="rect">
            <a:avLst/>
          </a:prstGeom>
          <a:noFill/>
          <a:ln w="9525">
            <a:noFill/>
            <a:miter lim="800000"/>
          </a:ln>
          <a:effectLst/>
        </p:spPr>
        <p:txBody>
          <a:bodyPr vert="horz" wrap="square" lIns="91440" tIns="45720" rIns="91440" bIns="45720" numCol="1" anchor="ctr" anchorCtr="0" compatLnSpc="1">
            <a:spAutoFit/>
          </a:bodyPr>
          <a:lstStyle/>
          <a:p>
            <a:r>
              <a:rPr lang="zh-CN" altLang="en-US" sz="3600" smtClean="0">
                <a:solidFill>
                  <a:srgbClr val="0070C0"/>
                </a:solidFill>
                <a:latin typeface="黑体" pitchFamily="2" charset="-122"/>
                <a:ea typeface="黑体" pitchFamily="2" charset="-122"/>
                <a:cs typeface="黑体" panose="02010609060101010101" pitchFamily="2" charset="-122"/>
              </a:rPr>
              <a:t>   </a:t>
            </a:r>
            <a:r>
              <a:rPr lang="zh-CN" altLang="zh-CN" sz="3600" smtClean="0">
                <a:latin typeface="黑体" pitchFamily="2" charset="-122"/>
                <a:ea typeface="黑体" pitchFamily="2" charset="-122"/>
                <a:cs typeface="黑体" panose="02010609060101010101" pitchFamily="2" charset="-122"/>
              </a:rPr>
              <a:t>其志洁，故其称物芳。其行廉，故死而不容。自疏濯淖污泥之中，</a:t>
            </a:r>
            <a:r>
              <a:rPr lang="zh-CN" altLang="zh-CN" sz="3600" smtClean="0">
                <a:solidFill>
                  <a:srgbClr val="7030A0"/>
                </a:solidFill>
                <a:latin typeface="黑体" pitchFamily="2" charset="-122"/>
                <a:ea typeface="黑体" pitchFamily="2" charset="-122"/>
                <a:cs typeface="黑体" panose="02010609060101010101" pitchFamily="2" charset="-122"/>
              </a:rPr>
              <a:t>蝉蜕于浊秽</a:t>
            </a:r>
            <a:r>
              <a:rPr lang="zh-CN" altLang="zh-CN" sz="3600" smtClean="0">
                <a:latin typeface="黑体" pitchFamily="2" charset="-122"/>
                <a:ea typeface="黑体" pitchFamily="2" charset="-122"/>
                <a:cs typeface="黑体" panose="02010609060101010101" pitchFamily="2" charset="-122"/>
              </a:rPr>
              <a:t>，以浮游尘埃之外，不获世之滋垢，皭然</a:t>
            </a:r>
            <a:r>
              <a:rPr lang="zh-CN" altLang="zh-CN" sz="3600" smtClean="0">
                <a:solidFill>
                  <a:srgbClr val="2F2AFA"/>
                </a:solidFill>
                <a:latin typeface="黑体" pitchFamily="2" charset="-122"/>
                <a:ea typeface="黑体" pitchFamily="2" charset="-122"/>
                <a:cs typeface="黑体" panose="02010609060101010101" pitchFamily="2" charset="-122"/>
              </a:rPr>
              <a:t>泥</a:t>
            </a:r>
            <a:r>
              <a:rPr lang="zh-CN" altLang="zh-CN" sz="3600" smtClean="0">
                <a:latin typeface="黑体" pitchFamily="2" charset="-122"/>
                <a:ea typeface="黑体" pitchFamily="2" charset="-122"/>
                <a:cs typeface="黑体" panose="02010609060101010101" pitchFamily="2" charset="-122"/>
              </a:rPr>
              <a:t>而不滓者也。推此志也，虽与日月争光可也。</a:t>
            </a:r>
          </a:p>
          <a:p>
            <a:r>
              <a:rPr lang="zh-CN" altLang="en-US" sz="3600" b="1">
                <a:solidFill>
                  <a:srgbClr val="0033CC"/>
                </a:solidFill>
                <a:latin typeface="+mn-ea"/>
                <a:sym typeface="+mn-ea"/>
              </a:rPr>
              <a:t>蝉：名词作状语，像蝉那样。</a:t>
            </a:r>
            <a:endParaRPr lang="zh-CN" altLang="zh-CN" sz="3600" smtClean="0">
              <a:solidFill>
                <a:srgbClr val="7030A0"/>
              </a:solidFill>
              <a:latin typeface="黑体" pitchFamily="2" charset="-122"/>
              <a:ea typeface="黑体" pitchFamily="2" charset="-122"/>
              <a:cs typeface="黑体" panose="02010609060101010101" pitchFamily="2" charset="-122"/>
              <a:sym typeface="+mn-ea"/>
            </a:endParaRPr>
          </a:p>
          <a:p>
            <a:r>
              <a:rPr lang="zh-CN" altLang="en-US" sz="3600" b="1">
                <a:solidFill>
                  <a:srgbClr val="0033CC"/>
                </a:solidFill>
                <a:latin typeface="+mn-ea"/>
                <a:sym typeface="+mn-ea"/>
              </a:rPr>
              <a:t>浊秽：形容词作名词，污浊环境</a:t>
            </a:r>
            <a:endParaRPr lang="zh-CN" altLang="zh-CN" sz="3600" smtClean="0">
              <a:latin typeface="黑体" pitchFamily="2" charset="-122"/>
              <a:ea typeface="黑体" pitchFamily="2" charset="-122"/>
              <a:cs typeface="黑体" panose="02010609060101010101" pitchFamily="2" charset="-122"/>
            </a:endParaRPr>
          </a:p>
          <a:p>
            <a:r>
              <a:rPr lang="zh-CN" altLang="en-US" sz="3600" b="1">
                <a:solidFill>
                  <a:srgbClr val="0033CC"/>
                </a:solidFill>
                <a:latin typeface="黑体" pitchFamily="2" charset="-122"/>
                <a:ea typeface="黑体" pitchFamily="2" charset="-122"/>
                <a:sym typeface="+mn-ea"/>
              </a:rPr>
              <a:t>泥：名词作动词，生活在污泥里</a:t>
            </a:r>
            <a:endParaRPr lang="zh-CN" altLang="zh-CN" sz="3600" smtClean="0">
              <a:latin typeface="黑体" pitchFamily="2" charset="-122"/>
              <a:ea typeface="黑体" pitchFamily="2" charset="-122"/>
              <a:cs typeface="黑体" panose="02010609060101010101" pitchFamily="2" charset="-122"/>
            </a:endParaRPr>
          </a:p>
          <a:p>
            <a:r>
              <a:rPr lang="zh-CN" altLang="en-US" sz="3600" b="1">
                <a:solidFill>
                  <a:srgbClr val="0000CC"/>
                </a:solidFill>
                <a:latin typeface="楷体" panose="02010609060101010101" pitchFamily="49" charset="-122"/>
                <a:ea typeface="楷体" panose="02010609060101010101" pitchFamily="49" charset="-122"/>
                <a:cs typeface="黑体" panose="02010609060101010101" pitchFamily="2" charset="-122"/>
                <a:sym typeface="+mn-ea"/>
              </a:rPr>
              <a:t>  </a:t>
            </a:r>
            <a:r>
              <a:rPr lang="zh-CN" altLang="en-US" sz="3600" b="1">
                <a:solidFill>
                  <a:schemeClr val="tx1"/>
                </a:solidFill>
                <a:latin typeface="楷体" panose="02010609060101010101" pitchFamily="49" charset="-122"/>
                <a:ea typeface="楷体" panose="02010609060101010101" pitchFamily="49" charset="-122"/>
                <a:cs typeface="黑体" panose="02010609060101010101" pitchFamily="2" charset="-122"/>
                <a:sym typeface="+mn-ea"/>
              </a:rPr>
              <a:t>他志趣高洁，所以作品多用美人芳草作比喻；他的行为正直，所以至死不容于世。他</a:t>
            </a:r>
            <a:r>
              <a:rPr lang="zh-CN" altLang="en-US" sz="3600" b="1">
                <a:solidFill>
                  <a:srgbClr val="FF0000"/>
                </a:solidFill>
                <a:latin typeface="楷体" panose="02010609060101010101" pitchFamily="49" charset="-122"/>
                <a:ea typeface="楷体" panose="02010609060101010101" pitchFamily="49" charset="-122"/>
                <a:cs typeface="黑体" panose="02010609060101010101" pitchFamily="2" charset="-122"/>
                <a:sym typeface="+mn-ea"/>
              </a:rPr>
              <a:t>自动地远离</a:t>
            </a:r>
            <a:r>
              <a:rPr lang="zh-CN" altLang="en-US" sz="3600" b="1">
                <a:latin typeface="楷体" panose="02010609060101010101" pitchFamily="49" charset="-122"/>
                <a:ea typeface="楷体" panose="02010609060101010101" pitchFamily="49" charset="-122"/>
                <a:cs typeface="黑体" panose="02010609060101010101" pitchFamily="2" charset="-122"/>
                <a:sym typeface="+mn-ea"/>
              </a:rPr>
              <a:t>污泥浊水，</a:t>
            </a:r>
            <a:r>
              <a:rPr lang="zh-CN" altLang="en-US" sz="3600" b="1">
                <a:solidFill>
                  <a:srgbClr val="FF0000"/>
                </a:solidFill>
                <a:latin typeface="楷体" panose="02010609060101010101" pitchFamily="49" charset="-122"/>
                <a:ea typeface="楷体" panose="02010609060101010101" pitchFamily="49" charset="-122"/>
                <a:cs typeface="黑体" panose="02010609060101010101" pitchFamily="2" charset="-122"/>
                <a:sym typeface="+mn-ea"/>
              </a:rPr>
              <a:t>象蝉脱壳那样</a:t>
            </a:r>
            <a:r>
              <a:rPr lang="zh-CN" altLang="en-US" sz="3600" b="1">
                <a:latin typeface="楷体" panose="02010609060101010101" pitchFamily="49" charset="-122"/>
                <a:ea typeface="楷体" panose="02010609060101010101" pitchFamily="49" charset="-122"/>
                <a:cs typeface="黑体" panose="02010609060101010101" pitchFamily="2" charset="-122"/>
                <a:sym typeface="+mn-ea"/>
              </a:rPr>
              <a:t>摆脱污秽环境，以便超脱世俗之外，不</a:t>
            </a:r>
            <a:r>
              <a:rPr lang="zh-CN" altLang="en-US" sz="3600" b="1">
                <a:solidFill>
                  <a:srgbClr val="FF0000"/>
                </a:solidFill>
                <a:latin typeface="楷体" panose="02010609060101010101" pitchFamily="49" charset="-122"/>
                <a:ea typeface="楷体" panose="02010609060101010101" pitchFamily="49" charset="-122"/>
                <a:cs typeface="黑体" panose="02010609060101010101" pitchFamily="2" charset="-122"/>
                <a:sym typeface="+mn-ea"/>
              </a:rPr>
              <a:t>沾染</a:t>
            </a:r>
            <a:r>
              <a:rPr lang="zh-CN" altLang="en-US" sz="3600" b="1">
                <a:latin typeface="楷体" panose="02010609060101010101" pitchFamily="49" charset="-122"/>
                <a:ea typeface="楷体" panose="02010609060101010101" pitchFamily="49" charset="-122"/>
                <a:cs typeface="黑体" panose="02010609060101010101" pitchFamily="2" charset="-122"/>
                <a:sym typeface="+mn-ea"/>
              </a:rPr>
              <a:t>尘世的污垢，真是个</a:t>
            </a:r>
            <a:r>
              <a:rPr lang="zh-CN" altLang="en-US" sz="3600" b="1">
                <a:solidFill>
                  <a:srgbClr val="FF0000"/>
                </a:solidFill>
                <a:latin typeface="楷体" panose="02010609060101010101" pitchFamily="49" charset="-122"/>
                <a:ea typeface="楷体" panose="02010609060101010101" pitchFamily="49" charset="-122"/>
                <a:cs typeface="黑体" panose="02010609060101010101" pitchFamily="2" charset="-122"/>
                <a:sym typeface="+mn-ea"/>
              </a:rPr>
              <a:t>洁白无瑕</a:t>
            </a:r>
            <a:r>
              <a:rPr lang="zh-CN" altLang="en-US" sz="3600" b="1">
                <a:latin typeface="楷体" panose="02010609060101010101" pitchFamily="49" charset="-122"/>
                <a:ea typeface="楷体" panose="02010609060101010101" pitchFamily="49" charset="-122"/>
                <a:cs typeface="黑体" panose="02010609060101010101" pitchFamily="2" charset="-122"/>
                <a:sym typeface="+mn-ea"/>
              </a:rPr>
              <a:t>出于污泥而不染</a:t>
            </a:r>
            <a:r>
              <a:rPr lang="zh-CN" altLang="en-US" sz="3600" b="1">
                <a:solidFill>
                  <a:srgbClr val="FF0000"/>
                </a:solidFill>
                <a:latin typeface="楷体" panose="02010609060101010101" pitchFamily="49" charset="-122"/>
                <a:ea typeface="楷体" panose="02010609060101010101" pitchFamily="49" charset="-122"/>
                <a:cs typeface="黑体" panose="02010609060101010101" pitchFamily="2" charset="-122"/>
                <a:sym typeface="+mn-ea"/>
              </a:rPr>
              <a:t>污黑</a:t>
            </a:r>
            <a:r>
              <a:rPr lang="zh-CN" altLang="en-US" sz="3600" b="1">
                <a:latin typeface="楷体" panose="02010609060101010101" pitchFamily="49" charset="-122"/>
                <a:ea typeface="楷体" panose="02010609060101010101" pitchFamily="49" charset="-122"/>
                <a:cs typeface="黑体" panose="02010609060101010101" pitchFamily="2" charset="-122"/>
                <a:sym typeface="+mn-ea"/>
              </a:rPr>
              <a:t>的人。我们</a:t>
            </a:r>
            <a:r>
              <a:rPr lang="zh-CN" altLang="en-US" sz="3600" b="1">
                <a:solidFill>
                  <a:srgbClr val="FF0000"/>
                </a:solidFill>
                <a:latin typeface="楷体" panose="02010609060101010101" pitchFamily="49" charset="-122"/>
                <a:ea typeface="楷体" panose="02010609060101010101" pitchFamily="49" charset="-122"/>
                <a:cs typeface="黑体" panose="02010609060101010101" pitchFamily="2" charset="-122"/>
                <a:sym typeface="+mn-ea"/>
              </a:rPr>
              <a:t>推究</a:t>
            </a:r>
            <a:r>
              <a:rPr lang="zh-CN" altLang="en-US" sz="3600" b="1">
                <a:latin typeface="楷体" panose="02010609060101010101" pitchFamily="49" charset="-122"/>
                <a:ea typeface="楷体" panose="02010609060101010101" pitchFamily="49" charset="-122"/>
                <a:cs typeface="黑体" panose="02010609060101010101" pitchFamily="2" charset="-122"/>
                <a:sym typeface="+mn-ea"/>
              </a:rPr>
              <a:t>他的这种志行，即使同日月争光也是可以的。</a:t>
            </a:r>
            <a:endParaRPr lang="zh-CN" altLang="en-US" sz="3600" b="1">
              <a:latin typeface="楷体" panose="02010609060101010101" pitchFamily="49" charset="-122"/>
              <a:ea typeface="楷体" panose="02010609060101010101" pitchFamily="49" charset="-122"/>
              <a:cs typeface="黑体" panose="02010609060101010101" pitchFamily="2" charset="-122"/>
            </a:endParaRPr>
          </a:p>
        </p:txBody>
      </p:sp>
      <p:cxnSp>
        <p:nvCxnSpPr>
          <p:cNvPr id="2" name="直接箭头连接符 1"/>
          <p:cNvCxnSpPr/>
          <p:nvPr>
            <p:custDataLst>
              <p:tags r:id="rId6"/>
            </p:custDataLst>
          </p:nvPr>
        </p:nvCxnSpPr>
        <p:spPr>
          <a:xfrm>
            <a:off x="4175760" y="1222375"/>
            <a:ext cx="3551555" cy="129159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7"/>
            </p:custDataLst>
          </p:nvPr>
        </p:nvSpPr>
        <p:spPr>
          <a:xfrm>
            <a:off x="7684135" y="2094230"/>
            <a:ext cx="3766820" cy="1322070"/>
          </a:xfrm>
          <a:prstGeom prst="rect">
            <a:avLst/>
          </a:prstGeom>
          <a:noFill/>
        </p:spPr>
        <p:txBody>
          <a:bodyPr wrap="square" rtlCol="0">
            <a:spAutoFit/>
          </a:bodyPr>
          <a:lstStyle/>
          <a:p>
            <a:r>
              <a:rPr lang="zh-CN" altLang="en-US" sz="4000">
                <a:solidFill>
                  <a:srgbClr val="7030A0"/>
                </a:solidFill>
                <a:latin typeface="黑体" pitchFamily="2" charset="-122"/>
                <a:ea typeface="黑体" pitchFamily="2" charset="-122"/>
              </a:rPr>
              <a:t>状语后置，蝉于浊秽蜕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9">
                                            <p:txEl>
                                              <p:pRg st="4" end="4"/>
                                            </p:txEl>
                                          </p:spTgt>
                                        </p:tgtEl>
                                        <p:attrNameLst>
                                          <p:attrName>style.visibility</p:attrName>
                                        </p:attrNameLst>
                                      </p:cBhvr>
                                      <p:to>
                                        <p:strVal val="visible"/>
                                      </p:to>
                                    </p:set>
                                    <p:anim calcmode="lin" valueType="num">
                                      <p:cBhvr additive="base">
                                        <p:cTn id="7" dur="500" fill="hold"/>
                                        <p:tgtEl>
                                          <p:spTgt spid="204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049">
                                            <p:txEl>
                                              <p:pRg st="1" end="1"/>
                                            </p:txEl>
                                          </p:spTgt>
                                        </p:tgtEl>
                                        <p:attrNameLst>
                                          <p:attrName>style.visibility</p:attrName>
                                        </p:attrNameLst>
                                      </p:cBhvr>
                                      <p:to>
                                        <p:strVal val="visible"/>
                                      </p:to>
                                    </p:set>
                                    <p:anim calcmode="lin" valueType="num">
                                      <p:cBhvr additive="base">
                                        <p:cTn id="14" dur="500" fill="hold"/>
                                        <p:tgtEl>
                                          <p:spTgt spid="2049">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049">
                                            <p:txEl>
                                              <p:pRg st="1" end="1"/>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049">
                                            <p:txEl>
                                              <p:pRg st="2" end="2"/>
                                            </p:txEl>
                                          </p:spTgt>
                                        </p:tgtEl>
                                        <p:attrNameLst>
                                          <p:attrName>style.visibility</p:attrName>
                                        </p:attrNameLst>
                                      </p:cBhvr>
                                      <p:to>
                                        <p:strVal val="visible"/>
                                      </p:to>
                                    </p:set>
                                    <p:anim calcmode="lin" valueType="num">
                                      <p:cBhvr additive="base">
                                        <p:cTn id="18" dur="500" fill="hold"/>
                                        <p:tgtEl>
                                          <p:spTgt spid="2049">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049">
                                            <p:txEl>
                                              <p:pRg st="2" end="2"/>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049">
                                            <p:txEl>
                                              <p:pRg st="3" end="3"/>
                                            </p:txEl>
                                          </p:spTgt>
                                        </p:tgtEl>
                                        <p:attrNameLst>
                                          <p:attrName>style.visibility</p:attrName>
                                        </p:attrNameLst>
                                      </p:cBhvr>
                                      <p:to>
                                        <p:strVal val="visible"/>
                                      </p:to>
                                    </p:set>
                                    <p:anim calcmode="lin" valueType="num">
                                      <p:cBhvr additive="base">
                                        <p:cTn id="22" dur="500" fill="hold"/>
                                        <p:tgtEl>
                                          <p:spTgt spid="2049">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04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 calcmode="lin" valueType="num">
                                      <p:cBhvr additive="base">
                                        <p:cTn id="3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5601" name="Rectangle 1"/>
          <p:cNvSpPr>
            <a:spLocks noChangeArrowheads="1"/>
          </p:cNvSpPr>
          <p:nvPr>
            <p:custDataLst>
              <p:tags r:id="rId6"/>
            </p:custDataLst>
          </p:nvPr>
        </p:nvSpPr>
        <p:spPr bwMode="auto">
          <a:xfrm>
            <a:off x="222250" y="705485"/>
            <a:ext cx="11852275" cy="34150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hangingPunct="1">
              <a:lnSpc>
                <a:spcPct val="90000"/>
              </a:lnSpc>
              <a:spcBef>
                <a:spcPct val="0"/>
              </a:spcBef>
              <a:spcAft>
                <a:spcPct val="0"/>
              </a:spcAft>
              <a:buClrTx/>
              <a:buSzTx/>
              <a:buFontTx/>
              <a:buNone/>
            </a:pPr>
            <a:r>
              <a:rPr kumimoji="0" lang="zh-CN" sz="4000" b="1" i="0" u="none" strike="noStrike" cap="none" normalizeH="0" baseline="0" smtClean="0">
                <a:ln>
                  <a:noFill/>
                </a:ln>
                <a:solidFill>
                  <a:srgbClr val="FF0000"/>
                </a:solidFill>
                <a:effectLst/>
                <a:latin typeface="黑体" pitchFamily="2" charset="-122"/>
                <a:ea typeface="黑体" pitchFamily="2" charset="-122"/>
                <a:cs typeface="黑体" panose="02010609060101010101" pitchFamily="2" charset="-122"/>
              </a:rPr>
              <a:t>屈原为什么作</a:t>
            </a:r>
            <a:r>
              <a:rPr kumimoji="0" lang="zh-CN" altLang="zh-CN" sz="4000" b="1" i="0" u="none" strike="noStrike" cap="none" normalizeH="0" baseline="0" smtClean="0">
                <a:ln>
                  <a:noFill/>
                </a:ln>
                <a:solidFill>
                  <a:srgbClr val="FF0000"/>
                </a:solidFill>
                <a:effectLst/>
                <a:latin typeface="黑体" pitchFamily="2" charset="-122"/>
                <a:ea typeface="黑体" pitchFamily="2" charset="-122"/>
                <a:cs typeface="黑体" panose="02010609060101010101" pitchFamily="2" charset="-122"/>
              </a:rPr>
              <a:t>《</a:t>
            </a:r>
            <a:r>
              <a:rPr kumimoji="0" lang="zh-CN" sz="4000" b="1" i="0" u="none" strike="noStrike" cap="none" normalizeH="0" baseline="0" smtClean="0">
                <a:ln>
                  <a:noFill/>
                </a:ln>
                <a:solidFill>
                  <a:srgbClr val="FF0000"/>
                </a:solidFill>
                <a:effectLst/>
                <a:latin typeface="黑体" pitchFamily="2" charset="-122"/>
                <a:ea typeface="黑体" pitchFamily="2" charset="-122"/>
                <a:cs typeface="黑体" panose="02010609060101010101" pitchFamily="2" charset="-122"/>
              </a:rPr>
              <a:t>离骚</a:t>
            </a:r>
            <a:r>
              <a:rPr kumimoji="0" lang="zh-CN" altLang="zh-CN" sz="4000" b="1" i="0" u="none" strike="noStrike" cap="none" normalizeH="0" baseline="0" smtClean="0">
                <a:ln>
                  <a:noFill/>
                </a:ln>
                <a:solidFill>
                  <a:srgbClr val="FF0000"/>
                </a:solidFill>
                <a:effectLst/>
                <a:latin typeface="黑体" pitchFamily="2" charset="-122"/>
                <a:ea typeface="黑体" pitchFamily="2" charset="-122"/>
                <a:cs typeface="黑体" panose="02010609060101010101" pitchFamily="2" charset="-122"/>
              </a:rPr>
              <a:t>》</a:t>
            </a:r>
            <a:r>
              <a:rPr kumimoji="0" lang="zh-CN" sz="4000" b="1" i="0" u="none" strike="noStrike" cap="none" normalizeH="0" baseline="0" smtClean="0">
                <a:ln>
                  <a:noFill/>
                </a:ln>
                <a:solidFill>
                  <a:srgbClr val="FF0000"/>
                </a:solidFill>
                <a:effectLst/>
                <a:latin typeface="黑体" pitchFamily="2" charset="-122"/>
                <a:ea typeface="黑体" pitchFamily="2" charset="-122"/>
                <a:cs typeface="黑体" panose="02010609060101010101" pitchFamily="2" charset="-122"/>
              </a:rPr>
              <a:t>？</a:t>
            </a:r>
            <a:endParaRPr kumimoji="0" lang="zh-CN" sz="4000" b="1" i="0" u="none" strike="noStrike" cap="none" normalizeH="0" baseline="0" smtClean="0">
              <a:ln>
                <a:noFill/>
              </a:ln>
              <a:solidFill>
                <a:srgbClr val="FF0000"/>
              </a:solidFill>
              <a:effectLst/>
              <a:latin typeface="黑体" pitchFamily="2" charset="-122"/>
              <a:ea typeface="黑体" pitchFamily="2" charset="-122"/>
              <a:cs typeface="黑体" panose="02010609060101010101" pitchFamily="2" charset="-122"/>
            </a:endParaRPr>
          </a:p>
          <a:p>
            <a:pPr marL="0" marR="0" lvl="0" indent="0" algn="l" defTabSz="914400" rtl="0" eaLnBrk="1" fontAlgn="base" hangingPunct="1">
              <a:lnSpc>
                <a:spcPct val="90000"/>
              </a:lnSpc>
              <a:spcBef>
                <a:spcPct val="0"/>
              </a:spcBef>
              <a:spcAft>
                <a:spcPct val="0"/>
              </a:spcAft>
              <a:buClrTx/>
              <a:buSzTx/>
              <a:buFontTx/>
              <a:buNone/>
            </a:pPr>
            <a:endParaRPr kumimoji="0" lang="zh-CN" sz="4000" b="0" i="0" u="none" strike="noStrike" cap="none" normalizeH="0" baseline="0" smtClean="0">
              <a:ln>
                <a:noFill/>
              </a:ln>
              <a:solidFill>
                <a:srgbClr val="FF0000"/>
              </a:solidFill>
              <a:effectLst/>
              <a:latin typeface="黑体" pitchFamily="2" charset="-122"/>
              <a:ea typeface="黑体" pitchFamily="2" charset="-122"/>
              <a:cs typeface="黑体" panose="02010609060101010101" pitchFamily="2" charset="-122"/>
            </a:endParaRPr>
          </a:p>
          <a:p>
            <a:pPr marL="0" marR="0" lvl="0" indent="0" algn="l" defTabSz="914400" rtl="0" eaLnBrk="0" fontAlgn="base" hangingPunct="0">
              <a:lnSpc>
                <a:spcPct val="90000"/>
              </a:lnSpc>
              <a:spcBef>
                <a:spcPct val="0"/>
              </a:spcBef>
              <a:spcAft>
                <a:spcPct val="0"/>
              </a:spcAft>
              <a:buClrTx/>
              <a:buSzTx/>
              <a:buFontTx/>
              <a:buNone/>
            </a:pPr>
            <a:r>
              <a:rPr kumimoji="0" lang="zh-CN" altLang="en-US"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①</a:t>
            </a:r>
            <a:r>
              <a:rPr kumimoji="0" lang="zh-CN" altLang="en-US" sz="4000" b="0"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rPr>
              <a:t>忧愁幽思而作</a:t>
            </a:r>
            <a:r>
              <a:rPr kumimoji="0" lang="en-US" altLang="zh-CN" sz="4000" b="0"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rPr>
              <a:t>《</a:t>
            </a:r>
            <a:r>
              <a:rPr kumimoji="0" lang="zh-CN" altLang="en-US" sz="4000" b="0"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rPr>
              <a:t>离骚</a:t>
            </a:r>
            <a:r>
              <a:rPr kumimoji="0" lang="en-US" altLang="zh-CN" sz="4000" b="0"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rPr>
              <a:t>》</a:t>
            </a:r>
            <a:r>
              <a:rPr kumimoji="0" lang="zh-CN" altLang="en-US" sz="4000" b="0"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rPr>
              <a:t>。</a:t>
            </a:r>
            <a:r>
              <a:rPr kumimoji="0" lang="zh-CN" altLang="en-US"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屈平之作</a:t>
            </a:r>
            <a:r>
              <a:rPr kumimoji="0" lang="en-US" altLang="zh-CN"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a:t>
            </a:r>
            <a:r>
              <a:rPr kumimoji="0" lang="zh-CN" altLang="en-US"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离骚</a:t>
            </a:r>
            <a:r>
              <a:rPr kumimoji="0" lang="en-US" altLang="zh-CN"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a:t>
            </a:r>
            <a:r>
              <a:rPr kumimoji="0" lang="zh-CN" altLang="en-US"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，盖自怨生也</a:t>
            </a:r>
            <a:endParaRPr kumimoji="0" lang="en-US" altLang="zh-CN"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endParaRPr>
          </a:p>
          <a:p>
            <a:pPr marL="0" marR="0" lvl="0" indent="0" algn="l" defTabSz="914400" rtl="0" eaLnBrk="0" fontAlgn="base" hangingPunct="0">
              <a:lnSpc>
                <a:spcPct val="90000"/>
              </a:lnSpc>
              <a:spcBef>
                <a:spcPct val="0"/>
              </a:spcBef>
              <a:spcAft>
                <a:spcPct val="0"/>
              </a:spcAft>
              <a:buClrTx/>
              <a:buSzTx/>
              <a:buFontTx/>
              <a:buNone/>
            </a:pPr>
            <a:r>
              <a:rPr kumimoji="0" lang="zh-CN" altLang="en-US"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②</a:t>
            </a:r>
            <a:r>
              <a:rPr kumimoji="0" lang="zh-CN" altLang="en-US" sz="4000" b="0"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rPr>
              <a:t>不满国君的昏庸和朝廷的黑暗</a:t>
            </a:r>
            <a:r>
              <a:rPr kumimoji="0" lang="zh-CN" altLang="en-US" sz="3200" b="0"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rPr>
              <a:t>。</a:t>
            </a:r>
            <a:r>
              <a:rPr kumimoji="0" lang="zh-CN" altLang="en-US" sz="32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a:t>
            </a:r>
            <a:r>
              <a:rPr kumimoji="0" lang="zh-CN" altLang="en-US"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疾王听之不聪也，谗陷之蔽明也，邪曲之害公也</a:t>
            </a:r>
            <a:r>
              <a:rPr kumimoji="0" lang="zh-CN" altLang="en-US" sz="36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a:t>
            </a:r>
            <a:r>
              <a:rPr kumimoji="0" lang="zh-CN" altLang="en-US"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方正之不容也”。</a:t>
            </a:r>
            <a:r>
              <a:rPr kumimoji="0" lang="zh-CN" altLang="en-US" sz="4000" b="1" i="0" u="none" strike="noStrike" cap="none" normalizeH="0" baseline="0" smtClean="0">
                <a:ln>
                  <a:noFill/>
                </a:ln>
                <a:solidFill>
                  <a:srgbClr val="007A77"/>
                </a:solidFill>
                <a:effectLst/>
                <a:latin typeface="黑体" pitchFamily="2" charset="-122"/>
                <a:ea typeface="黑体" pitchFamily="2" charset="-122"/>
                <a:cs typeface="黑体" panose="02010609060101010101" pitchFamily="2" charset="-122"/>
              </a:rPr>
              <a:t> </a:t>
            </a:r>
            <a:endParaRPr kumimoji="0" lang="zh-CN" altLang="en-US"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5601">
                                            <p:txEl>
                                              <p:pRg st="2" end="2"/>
                                            </p:txEl>
                                          </p:spTgt>
                                        </p:tgtEl>
                                        <p:attrNameLst>
                                          <p:attrName>style.visibility</p:attrName>
                                        </p:attrNameLst>
                                      </p:cBhvr>
                                      <p:to>
                                        <p:strVal val="visible"/>
                                      </p:to>
                                    </p:set>
                                    <p:anim calcmode="lin" valueType="num">
                                      <p:cBhvr additive="base">
                                        <p:cTn id="7" dur="500" fill="hold"/>
                                        <p:tgtEl>
                                          <p:spTgt spid="2560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1">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601">
                                            <p:txEl>
                                              <p:pRg st="3" end="3"/>
                                            </p:txEl>
                                          </p:spTgt>
                                        </p:tgtEl>
                                        <p:attrNameLst>
                                          <p:attrName>style.visibility</p:attrName>
                                        </p:attrNameLst>
                                      </p:cBhvr>
                                      <p:to>
                                        <p:strVal val="visible"/>
                                      </p:to>
                                    </p:set>
                                    <p:anim calcmode="lin" valueType="num">
                                      <p:cBhvr additive="base">
                                        <p:cTn id="11" dur="500" fill="hold"/>
                                        <p:tgtEl>
                                          <p:spTgt spid="2560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560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7" name="文本框 16"/>
          <p:cNvSpPr txBox="1"/>
          <p:nvPr>
            <p:custDataLst>
              <p:tags r:id="rId3"/>
            </p:custDataLst>
          </p:nvPr>
        </p:nvSpPr>
        <p:spPr>
          <a:xfrm>
            <a:off x="187960" y="337185"/>
            <a:ext cx="11816080" cy="1284605"/>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lvl="0" indent="0" algn="l">
              <a:lnSpc>
                <a:spcPct val="90000"/>
              </a:lnSpc>
              <a:spcBef>
                <a:spcPts val="1000"/>
              </a:spcBef>
              <a:spcAft>
                <a:spcPct val="0"/>
              </a:spcAft>
              <a:buSzTx/>
              <a:buNone/>
            </a:pPr>
            <a:r>
              <a:rPr lang="en-US" altLang="zh-CN" sz="4000" b="1">
                <a:solidFill>
                  <a:srgbClr val="7030A0"/>
                </a:solidFill>
                <a:latin typeface="黑体" pitchFamily="2" charset="-122"/>
                <a:ea typeface="黑体" pitchFamily="2" charset="-122"/>
                <a:cs typeface="黑体" panose="02010609060101010101" pitchFamily="2" charset="-122"/>
              </a:rPr>
              <a:t>    </a:t>
            </a:r>
            <a:r>
              <a:rPr lang="zh-CN" sz="4000" b="1">
                <a:solidFill>
                  <a:srgbClr val="7030A0"/>
                </a:solidFill>
                <a:latin typeface="黑体" pitchFamily="2" charset="-122"/>
                <a:ea typeface="黑体" pitchFamily="2" charset="-122"/>
                <a:cs typeface="黑体" panose="02010609060101010101" pitchFamily="2" charset="-122"/>
              </a:rPr>
              <a:t>司马迁是怎样</a:t>
            </a:r>
            <a:r>
              <a:rPr lang="zh-CN" sz="4000" b="1">
                <a:solidFill>
                  <a:srgbClr val="7030A0"/>
                </a:solidFill>
                <a:latin typeface="黑体" pitchFamily="2" charset="-122"/>
                <a:ea typeface="黑体" pitchFamily="2" charset="-122"/>
                <a:cs typeface="黑体" panose="02010609060101010101" pitchFamily="2" charset="-122"/>
                <a:sym typeface="+mn-ea"/>
              </a:rPr>
              <a:t>认识</a:t>
            </a:r>
            <a:r>
              <a:rPr lang="zh-CN" sz="4000" b="1">
                <a:solidFill>
                  <a:srgbClr val="7030A0"/>
                </a:solidFill>
                <a:latin typeface="黑体" pitchFamily="2" charset="-122"/>
                <a:ea typeface="黑体" pitchFamily="2" charset="-122"/>
                <a:cs typeface="黑体" panose="02010609060101010101" pitchFamily="2" charset="-122"/>
              </a:rPr>
              <a:t>《离骚》的？屈原的“志”是什么？司马迁“悲其志”又是为什么？</a:t>
            </a:r>
          </a:p>
        </p:txBody>
      </p:sp>
      <p:sp>
        <p:nvSpPr>
          <p:cNvPr id="11" name="矩形 10"/>
          <p:cNvSpPr/>
          <p:nvPr>
            <p:custDataLst>
              <p:tags r:id="rId4"/>
            </p:custDataLst>
          </p:nvPr>
        </p:nvSpPr>
        <p:spPr>
          <a:xfrm>
            <a:off x="187960" y="1621790"/>
            <a:ext cx="11816080" cy="66040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ct val="0"/>
              </a:spcBef>
              <a:spcAft>
                <a:spcPts val="1000"/>
              </a:spcAft>
              <a:buSzTx/>
              <a:buNone/>
            </a:pPr>
            <a:r>
              <a:rPr lang="en-US" altLang="zh-CN" sz="3600" b="1" spc="150">
                <a:solidFill>
                  <a:schemeClr val="dk1">
                    <a:lumMod val="85000"/>
                    <a:lumOff val="15000"/>
                  </a:schemeClr>
                </a:solidFill>
                <a:latin typeface="黑体" pitchFamily="2" charset="-122"/>
                <a:ea typeface="黑体" pitchFamily="2" charset="-122"/>
              </a:rPr>
              <a:t>  </a:t>
            </a:r>
            <a:r>
              <a:rPr lang="zh-CN" sz="3600" b="1" spc="150">
                <a:solidFill>
                  <a:schemeClr val="dk1">
                    <a:lumMod val="85000"/>
                    <a:lumOff val="15000"/>
                  </a:schemeClr>
                </a:solidFill>
                <a:latin typeface="黑体" pitchFamily="2" charset="-122"/>
                <a:ea typeface="黑体" pitchFamily="2" charset="-122"/>
              </a:rPr>
              <a:t>《离骚》是屈原</a:t>
            </a:r>
            <a:r>
              <a:rPr lang="zh-CN" sz="3600" b="1" spc="150">
                <a:solidFill>
                  <a:srgbClr val="2F2AFA"/>
                </a:solidFill>
                <a:latin typeface="黑体" pitchFamily="2" charset="-122"/>
                <a:ea typeface="黑体" pitchFamily="2" charset="-122"/>
              </a:rPr>
              <a:t>忧愁幽思</a:t>
            </a:r>
            <a:r>
              <a:rPr lang="zh-CN" sz="3600" b="1" spc="150">
                <a:solidFill>
                  <a:schemeClr val="dk1">
                    <a:lumMod val="85000"/>
                    <a:lumOff val="15000"/>
                  </a:schemeClr>
                </a:solidFill>
                <a:latin typeface="黑体" pitchFamily="2" charset="-122"/>
                <a:ea typeface="黑体" pitchFamily="2" charset="-122"/>
              </a:rPr>
              <a:t>时所作的，体现了他</a:t>
            </a:r>
            <a:r>
              <a:rPr lang="zh-CN" sz="3600" b="1" spc="150">
                <a:solidFill>
                  <a:srgbClr val="2F2AFA"/>
                </a:solidFill>
                <a:latin typeface="黑体" pitchFamily="2" charset="-122"/>
                <a:ea typeface="黑体" pitchFamily="2" charset="-122"/>
              </a:rPr>
              <a:t>洁身自好，志洁行廉的品质。</a:t>
            </a:r>
          </a:p>
        </p:txBody>
      </p:sp>
      <p:sp>
        <p:nvSpPr>
          <p:cNvPr id="5" name="矩形 4"/>
          <p:cNvSpPr/>
          <p:nvPr>
            <p:custDataLst>
              <p:tags r:id="rId5"/>
            </p:custDataLst>
          </p:nvPr>
        </p:nvSpPr>
        <p:spPr>
          <a:xfrm>
            <a:off x="255270" y="2804795"/>
            <a:ext cx="11748770" cy="124841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ct val="0"/>
              </a:spcBef>
              <a:spcAft>
                <a:spcPts val="1000"/>
              </a:spcAft>
              <a:buSzTx/>
              <a:buNone/>
            </a:pPr>
            <a:r>
              <a:rPr lang="en-US" altLang="zh-CN" sz="3600" b="1" spc="150">
                <a:solidFill>
                  <a:schemeClr val="dk1">
                    <a:lumMod val="85000"/>
                    <a:lumOff val="15000"/>
                  </a:schemeClr>
                </a:solidFill>
                <a:latin typeface="黑体" pitchFamily="2" charset="-122"/>
                <a:ea typeface="黑体" pitchFamily="2" charset="-122"/>
                <a:cs typeface="黑体" panose="02010609060101010101" pitchFamily="2" charset="-122"/>
              </a:rPr>
              <a:t>  </a:t>
            </a:r>
            <a:r>
              <a:rPr lang="zh-CN" sz="3600" b="1" spc="150">
                <a:solidFill>
                  <a:schemeClr val="dk1">
                    <a:lumMod val="85000"/>
                    <a:lumOff val="15000"/>
                  </a:schemeClr>
                </a:solidFill>
                <a:latin typeface="黑体" pitchFamily="2" charset="-122"/>
                <a:ea typeface="黑体" pitchFamily="2" charset="-122"/>
                <a:cs typeface="黑体" panose="02010609060101010101" pitchFamily="2" charset="-122"/>
              </a:rPr>
              <a:t>屈原之志既是</a:t>
            </a:r>
            <a:r>
              <a:rPr lang="zh-CN" sz="3600" b="1" spc="150">
                <a:solidFill>
                  <a:srgbClr val="2F2AFA"/>
                </a:solidFill>
                <a:latin typeface="黑体" pitchFamily="2" charset="-122"/>
                <a:ea typeface="黑体" pitchFamily="2" charset="-122"/>
              </a:rPr>
              <a:t>一种政治抱负、治国宏图</a:t>
            </a:r>
            <a:r>
              <a:rPr lang="zh-CN" sz="3600" b="1" spc="150">
                <a:solidFill>
                  <a:schemeClr val="dk1">
                    <a:lumMod val="85000"/>
                    <a:lumOff val="15000"/>
                  </a:schemeClr>
                </a:solidFill>
                <a:latin typeface="黑体" pitchFamily="2" charset="-122"/>
                <a:ea typeface="黑体" pitchFamily="2" charset="-122"/>
                <a:cs typeface="黑体" panose="02010609060101010101" pitchFamily="2" charset="-122"/>
              </a:rPr>
              <a:t>，更是</a:t>
            </a:r>
            <a:r>
              <a:rPr lang="zh-CN" sz="3600" b="1" spc="150">
                <a:solidFill>
                  <a:srgbClr val="2F2AFA"/>
                </a:solidFill>
                <a:latin typeface="黑体" pitchFamily="2" charset="-122"/>
                <a:ea typeface="黑体" pitchFamily="2" charset="-122"/>
              </a:rPr>
              <a:t>一种理想主义激情</a:t>
            </a:r>
            <a:r>
              <a:rPr lang="zh-CN" sz="3600" b="1" spc="150">
                <a:solidFill>
                  <a:schemeClr val="dk1">
                    <a:lumMod val="85000"/>
                    <a:lumOff val="15000"/>
                  </a:schemeClr>
                </a:solidFill>
                <a:latin typeface="黑体" pitchFamily="2" charset="-122"/>
                <a:ea typeface="黑体" pitchFamily="2" charset="-122"/>
                <a:cs typeface="黑体" panose="02010609060101010101" pitchFamily="2" charset="-122"/>
              </a:rPr>
              <a:t>，一种</a:t>
            </a:r>
            <a:r>
              <a:rPr lang="zh-CN" sz="3600" b="1" spc="150">
                <a:solidFill>
                  <a:srgbClr val="2F2AFA"/>
                </a:solidFill>
                <a:latin typeface="黑体" pitchFamily="2" charset="-122"/>
                <a:ea typeface="黑体" pitchFamily="2" charset="-122"/>
              </a:rPr>
              <a:t>特立独行的精神</a:t>
            </a:r>
            <a:r>
              <a:rPr lang="zh-CN" sz="3600" b="1" spc="150">
                <a:solidFill>
                  <a:schemeClr val="dk1">
                    <a:lumMod val="85000"/>
                    <a:lumOff val="15000"/>
                  </a:schemeClr>
                </a:solidFill>
                <a:latin typeface="黑体" pitchFamily="2" charset="-122"/>
                <a:ea typeface="黑体" pitchFamily="2" charset="-122"/>
                <a:cs typeface="黑体" panose="02010609060101010101" pitchFamily="2" charset="-122"/>
              </a:rPr>
              <a:t>。 </a:t>
            </a:r>
          </a:p>
        </p:txBody>
      </p:sp>
      <p:sp>
        <p:nvSpPr>
          <p:cNvPr id="6" name="矩形 5"/>
          <p:cNvSpPr/>
          <p:nvPr>
            <p:custDataLst>
              <p:tags r:id="rId6"/>
            </p:custDataLst>
          </p:nvPr>
        </p:nvSpPr>
        <p:spPr>
          <a:xfrm>
            <a:off x="255270" y="4053205"/>
            <a:ext cx="11819255" cy="190500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ct val="0"/>
              </a:spcBef>
              <a:spcAft>
                <a:spcPts val="1000"/>
              </a:spcAft>
              <a:buSzTx/>
              <a:buNone/>
            </a:pPr>
            <a:r>
              <a:rPr lang="en-US" altLang="zh-CN" sz="3600" b="1" spc="150">
                <a:solidFill>
                  <a:schemeClr val="dk1">
                    <a:lumMod val="85000"/>
                    <a:lumOff val="15000"/>
                  </a:schemeClr>
                </a:solidFill>
                <a:latin typeface="黑体" pitchFamily="2" charset="-122"/>
                <a:ea typeface="黑体" pitchFamily="2" charset="-122"/>
                <a:cs typeface="黑体" panose="02010609060101010101" pitchFamily="2" charset="-122"/>
              </a:rPr>
              <a:t>  </a:t>
            </a:r>
            <a:r>
              <a:rPr lang="zh-CN" sz="3600" b="1" spc="150">
                <a:solidFill>
                  <a:schemeClr val="dk1">
                    <a:lumMod val="85000"/>
                    <a:lumOff val="15000"/>
                  </a:schemeClr>
                </a:solidFill>
                <a:latin typeface="黑体" pitchFamily="2" charset="-122"/>
                <a:ea typeface="黑体" pitchFamily="2" charset="-122"/>
                <a:cs typeface="黑体" panose="02010609060101010101" pitchFamily="2" charset="-122"/>
              </a:rPr>
              <a:t>司马迁既然是“悲其志”，而不是悲其人，司马迁的泣涕就不仅仅是针对屈原一个人，而是为</a:t>
            </a:r>
            <a:r>
              <a:rPr lang="zh-CN" sz="3600" b="1" spc="150">
                <a:solidFill>
                  <a:srgbClr val="2F2AFA"/>
                </a:solidFill>
                <a:latin typeface="黑体" pitchFamily="2" charset="-122"/>
                <a:ea typeface="黑体" pitchFamily="2" charset="-122"/>
              </a:rPr>
              <a:t>天下所有怀有远大志向而难以实现的人而哭泣。 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edge">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1"/>
      <p:bldP spid="6" grpId="2"/>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279400" y="689610"/>
            <a:ext cx="11825605" cy="43999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23850" algn="l" defTabSz="914400" rtl="0" eaLnBrk="1" fontAlgn="base" latinLnBrk="0" hangingPunct="1">
              <a:lnSpc>
                <a:spcPct val="100000"/>
              </a:lnSpc>
              <a:spcBef>
                <a:spcPct val="0"/>
              </a:spcBef>
              <a:spcAft>
                <a:spcPct val="0"/>
              </a:spcAft>
              <a:buClrTx/>
              <a:buSzTx/>
              <a:buFontTx/>
              <a:buNone/>
            </a:pPr>
            <a:r>
              <a:rPr lang="zh-CN" altLang="zh-CN" sz="4000" b="1">
                <a:solidFill>
                  <a:srgbClr val="FF0000"/>
                </a:solidFill>
                <a:latin typeface="黑体" pitchFamily="2" charset="-122"/>
                <a:ea typeface="黑体" pitchFamily="2" charset="-122"/>
                <a:cs typeface="黑体" panose="02010609060101010101" pitchFamily="2" charset="-122"/>
                <a:sym typeface="+mn-ea"/>
              </a:rPr>
              <a:t>学习</a:t>
            </a:r>
            <a:r>
              <a:rPr lang="zh-CN" altLang="zh-CN" sz="4000" b="1" smtClean="0">
                <a:solidFill>
                  <a:srgbClr val="FF0000"/>
                </a:solidFill>
                <a:latin typeface="黑体" pitchFamily="2" charset="-122"/>
                <a:ea typeface="黑体" pitchFamily="2" charset="-122"/>
                <a:cs typeface="黑体" panose="02010609060101010101" pitchFamily="2" charset="-122"/>
                <a:sym typeface="+mn-ea"/>
              </a:rPr>
              <a:t>目标</a:t>
            </a:r>
            <a:r>
              <a:rPr lang="en-US" altLang="zh-CN" sz="4000" b="1" smtClean="0">
                <a:solidFill>
                  <a:srgbClr val="000000"/>
                </a:solidFill>
                <a:latin typeface="黑体" pitchFamily="2" charset="-122"/>
                <a:ea typeface="黑体" pitchFamily="2" charset="-122"/>
                <a:cs typeface="黑体" panose="02010609060101010101" pitchFamily="2" charset="-122"/>
                <a:sym typeface="+mn-ea"/>
              </a:rPr>
              <a:t> </a:t>
            </a:r>
          </a:p>
          <a:p>
            <a:pPr marL="0" marR="0" lvl="0" indent="323850" algn="l" defTabSz="914400" rtl="0" eaLnBrk="1" fontAlgn="base" latinLnBrk="0" hangingPunct="1">
              <a:lnSpc>
                <a:spcPct val="100000"/>
              </a:lnSpc>
              <a:spcBef>
                <a:spcPct val="0"/>
              </a:spcBef>
              <a:spcAft>
                <a:spcPct val="0"/>
              </a:spcAft>
              <a:buClrTx/>
              <a:buSzTx/>
              <a:buFontTx/>
              <a:buNone/>
            </a:pPr>
            <a:endParaRPr kumimoji="0" lang="en-US" altLang="zh-CN" sz="4000" b="1"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endParaRPr>
          </a:p>
          <a:p>
            <a:pPr marL="0" marR="0" lvl="0" indent="323850" algn="l" defTabSz="914400" rtl="0" eaLnBrk="1" fontAlgn="base" latinLnBrk="0" hangingPunct="1">
              <a:lnSpc>
                <a:spcPct val="100000"/>
              </a:lnSpc>
              <a:spcBef>
                <a:spcPct val="0"/>
              </a:spcBef>
              <a:spcAft>
                <a:spcPct val="0"/>
              </a:spcAft>
              <a:buClrTx/>
              <a:buSzTx/>
              <a:buFontTx/>
              <a:buNone/>
            </a:pPr>
            <a:r>
              <a:rPr kumimoji="0" lang="en-US" altLang="zh-CN" sz="4000" b="1"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1.</a:t>
            </a:r>
            <a:r>
              <a:rPr kumimoji="0" lang="zh-CN" altLang="en-US" sz="4000" b="1"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积累重要的文言文词句知识；疏通文意，了解屈原生平。</a:t>
            </a:r>
            <a:endParaRPr kumimoji="0" lang="zh-CN" altLang="en-US" sz="4000" b="1"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endParaRPr>
          </a:p>
          <a:p>
            <a:pPr marL="0" marR="0" lvl="0" indent="323850" algn="l" defTabSz="914400" rtl="0" eaLnBrk="0" fontAlgn="base" latinLnBrk="0" hangingPunct="0">
              <a:lnSpc>
                <a:spcPct val="100000"/>
              </a:lnSpc>
              <a:spcBef>
                <a:spcPct val="0"/>
              </a:spcBef>
              <a:spcAft>
                <a:spcPct val="0"/>
              </a:spcAft>
              <a:buClrTx/>
              <a:buSzTx/>
              <a:buFontTx/>
              <a:buNone/>
            </a:pPr>
            <a:r>
              <a:rPr lang="en-US" altLang="zh-CN" sz="4000" b="1">
                <a:solidFill>
                  <a:srgbClr val="000000"/>
                </a:solidFill>
                <a:latin typeface="黑体" pitchFamily="2" charset="-122"/>
                <a:ea typeface="黑体" pitchFamily="2" charset="-122"/>
                <a:cs typeface="黑体" panose="02010609060101010101" pitchFamily="2" charset="-122"/>
                <a:sym typeface="+mn-ea"/>
              </a:rPr>
              <a:t>2.</a:t>
            </a:r>
            <a:r>
              <a:rPr lang="zh-CN" altLang="zh-CN" sz="4000" b="1">
                <a:solidFill>
                  <a:srgbClr val="000000"/>
                </a:solidFill>
                <a:latin typeface="黑体" pitchFamily="2" charset="-122"/>
                <a:ea typeface="黑体" pitchFamily="2" charset="-122"/>
                <a:cs typeface="黑体" panose="02010609060101010101" pitchFamily="2" charset="-122"/>
                <a:sym typeface="+mn-ea"/>
              </a:rPr>
              <a:t>学习本文记叙、议论和抒情相结合的写作方法。</a:t>
            </a:r>
            <a:endParaRPr lang="zh-CN" altLang="zh-CN" sz="4000" b="1">
              <a:solidFill>
                <a:srgbClr val="000000"/>
              </a:solidFill>
              <a:latin typeface="黑体" pitchFamily="2" charset="-122"/>
              <a:ea typeface="黑体" pitchFamily="2" charset="-122"/>
              <a:cs typeface="黑体" panose="02010609060101010101" pitchFamily="2" charset="-122"/>
            </a:endParaRPr>
          </a:p>
          <a:p>
            <a:pPr marL="0" marR="0" lvl="0" indent="323850" algn="l" defTabSz="914400" rtl="0" eaLnBrk="0" fontAlgn="base" latinLnBrk="0" hangingPunct="0">
              <a:lnSpc>
                <a:spcPct val="100000"/>
              </a:lnSpc>
              <a:spcBef>
                <a:spcPct val="0"/>
              </a:spcBef>
              <a:spcAft>
                <a:spcPct val="0"/>
              </a:spcAft>
              <a:buClrTx/>
              <a:buSzTx/>
              <a:buFontTx/>
              <a:buNone/>
            </a:pPr>
            <a:r>
              <a:rPr kumimoji="0" lang="en-US" altLang="zh-CN" sz="4000" b="1"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3</a:t>
            </a:r>
            <a:r>
              <a:rPr lang="en-US" altLang="zh-CN" sz="4000" b="1" smtClean="0">
                <a:latin typeface="黑体" pitchFamily="2" charset="-122"/>
                <a:ea typeface="黑体" pitchFamily="2" charset="-122"/>
                <a:cs typeface="黑体" panose="02010609060101010101" pitchFamily="2" charset="-122"/>
              </a:rPr>
              <a:t>.</a:t>
            </a:r>
            <a:r>
              <a:rPr kumimoji="0" lang="zh-CN" altLang="en-US" sz="4000" b="1"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正确评价屈原的人生选择，学习屈原的爱国主义精神和志洁行廉刚正不阿的高尚品德。</a:t>
            </a:r>
            <a:endParaRPr kumimoji="0" lang="zh-CN" altLang="en-US" sz="4000" b="1"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106680" y="271145"/>
            <a:ext cx="11941810" cy="6294120"/>
          </a:xfrm>
          <a:prstGeom prst="rect">
            <a:avLst/>
          </a:prstGeom>
          <a:noFill/>
          <a:ln w="9525">
            <a:noFill/>
            <a:miter lim="800000"/>
          </a:ln>
          <a:effectLst/>
        </p:spPr>
        <p:txBody>
          <a:bodyPr vert="horz" wrap="square" lIns="91440" tIns="45720" rIns="91440" bIns="45720" numCol="1" anchor="ctr" anchorCtr="0" compatLnSpc="1">
            <a:spAutoFit/>
          </a:bodyPr>
          <a:lstStyle/>
          <a:p>
            <a:pPr fontAlgn="auto">
              <a:lnSpc>
                <a:spcPct val="80000"/>
              </a:lnSpc>
            </a:pPr>
            <a:r>
              <a:rPr lang="en-US" altLang="zh-CN" sz="3600" smtClean="0">
                <a:latin typeface="黑体" pitchFamily="2" charset="-122"/>
                <a:ea typeface="黑体" pitchFamily="2" charset="-122"/>
                <a:cs typeface="黑体" panose="02010609060101010101" pitchFamily="2" charset="-122"/>
              </a:rPr>
              <a:t>   </a:t>
            </a:r>
            <a:r>
              <a:rPr lang="zh-CN" altLang="zh-CN" sz="3600" smtClean="0">
                <a:latin typeface="黑体" pitchFamily="2" charset="-122"/>
                <a:ea typeface="黑体" pitchFamily="2" charset="-122"/>
                <a:cs typeface="黑体" panose="02010609060101010101" pitchFamily="2" charset="-122"/>
              </a:rPr>
              <a:t>屈平既绌，其后秦欲伐齐，齐与楚从亲，惠王患之，乃令张仪佯去秦，</a:t>
            </a:r>
            <a:r>
              <a:rPr lang="zh-CN" altLang="zh-CN" sz="3600" smtClean="0">
                <a:solidFill>
                  <a:srgbClr val="2F2AFA"/>
                </a:solidFill>
                <a:latin typeface="黑体" pitchFamily="2" charset="-122"/>
                <a:ea typeface="黑体" pitchFamily="2" charset="-122"/>
                <a:cs typeface="黑体" panose="02010609060101010101" pitchFamily="2" charset="-122"/>
              </a:rPr>
              <a:t>厚币</a:t>
            </a:r>
            <a:r>
              <a:rPr lang="zh-CN" altLang="zh-CN" sz="3600" smtClean="0">
                <a:latin typeface="黑体" pitchFamily="2" charset="-122"/>
                <a:ea typeface="黑体" pitchFamily="2" charset="-122"/>
                <a:cs typeface="黑体" panose="02010609060101010101" pitchFamily="2" charset="-122"/>
              </a:rPr>
              <a:t>委质事楚，曰：</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秦甚憎齐，齐与楚从亲，楚诚能绝齐，秦愿献商於之地六百里。</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sym typeface="+mn-ea"/>
              </a:rPr>
              <a:t>楚怀王贪而信张仪，遂绝齐，使使如秦受地。张仪诈之曰：“仪与王约六里，不闻六百里。”</a:t>
            </a:r>
            <a:endParaRPr lang="zh-CN" altLang="zh-CN" sz="3600" smtClean="0">
              <a:latin typeface="黑体" pitchFamily="2" charset="-122"/>
              <a:ea typeface="黑体" pitchFamily="2" charset="-122"/>
              <a:cs typeface="黑体" panose="02010609060101010101" pitchFamily="2" charset="-122"/>
            </a:endParaRPr>
          </a:p>
          <a:p>
            <a:pPr fontAlgn="auto">
              <a:lnSpc>
                <a:spcPct val="80000"/>
              </a:lnSpc>
            </a:pPr>
            <a:r>
              <a:rPr lang="zh-CN" altLang="en-US" sz="3600" b="1">
                <a:solidFill>
                  <a:srgbClr val="2F2AFA"/>
                </a:solidFill>
                <a:latin typeface="楷体" panose="02010609060101010101" pitchFamily="49" charset="-122"/>
                <a:ea typeface="楷体" panose="02010609060101010101" pitchFamily="49" charset="-122"/>
                <a:cs typeface="楷体" panose="02010609060101010101" pitchFamily="49" charset="-122"/>
              </a:rPr>
              <a:t>厚币：</a:t>
            </a:r>
            <a:r>
              <a:rPr lang="zh-CN" altLang="en-US" sz="3600" b="1">
                <a:solidFill>
                  <a:srgbClr val="2F2AFA"/>
                </a:solidFill>
                <a:latin typeface="楷体" panose="02010609060101010101" pitchFamily="49" charset="-122"/>
                <a:ea typeface="楷体" panose="02010609060101010101" pitchFamily="49" charset="-122"/>
                <a:sym typeface="+mn-ea"/>
              </a:rPr>
              <a:t>名词作状语，用厚币</a:t>
            </a:r>
            <a:endParaRPr lang="zh-CN" altLang="en-US" sz="3600" b="1">
              <a:solidFill>
                <a:srgbClr val="2F2AFA"/>
              </a:solidFill>
              <a:latin typeface="楷体" panose="02010609060101010101" pitchFamily="49" charset="-122"/>
              <a:ea typeface="楷体" panose="02010609060101010101" pitchFamily="49" charset="-122"/>
              <a:cs typeface="楷体" panose="02010609060101010101" pitchFamily="49" charset="-122"/>
            </a:endParaRPr>
          </a:p>
          <a:p>
            <a:pPr fontAlgn="auto">
              <a:lnSpc>
                <a:spcPct val="80000"/>
              </a:lnSpc>
            </a:pPr>
            <a:endParaRPr lang="zh-CN" altLang="zh-CN" sz="3600">
              <a:latin typeface="黑体" pitchFamily="2" charset="-122"/>
              <a:ea typeface="黑体" pitchFamily="2" charset="-122"/>
              <a:cs typeface="黑体" panose="02010609060101010101" pitchFamily="2" charset="-122"/>
            </a:endParaRPr>
          </a:p>
          <a:p>
            <a:pPr fontAlgn="auto">
              <a:lnSpc>
                <a:spcPct val="80000"/>
              </a:lnSpc>
            </a:pP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屈原已</a:t>
            </a:r>
            <a:r>
              <a:rPr lang="en-US"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被</a:t>
            </a:r>
            <a:r>
              <a:rPr lang="en-US"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免官</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,后来秦国想进攻齐国,齐国与楚国</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联合</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。秦惠王很</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担心</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,便派张仪</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假装离开</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秦国,</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拿着丰厚礼物</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献给楚国作为</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见面礼</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,表示愿意侍奉楚王,说：“秦国很憎恨齐国,齐国却同楚国联合,楚国</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果真</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能同齐国绝交, 秦国愿意献上商於一带六百里地方。”楚怀王贪心就相信了张仪的话,于是同齐国绝交,派使者到秦国接受土地。张仪</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欺骗</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楚使说：“我同楚王约定是六里地方,没说给六百里。”</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9">
                                            <p:txEl>
                                              <p:pRg st="3" end="3"/>
                                            </p:txEl>
                                          </p:spTgt>
                                        </p:tgtEl>
                                        <p:attrNameLst>
                                          <p:attrName>style.visibility</p:attrName>
                                        </p:attrNameLst>
                                      </p:cBhvr>
                                      <p:to>
                                        <p:strVal val="visible"/>
                                      </p:to>
                                    </p:set>
                                    <p:anim calcmode="lin" valueType="num">
                                      <p:cBhvr additive="base">
                                        <p:cTn id="7" dur="500" fill="hold"/>
                                        <p:tgtEl>
                                          <p:spTgt spid="2049">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049">
                                            <p:txEl>
                                              <p:pRg st="1" end="1"/>
                                            </p:txEl>
                                          </p:spTgt>
                                        </p:tgtEl>
                                        <p:attrNameLst>
                                          <p:attrName>style.visibility</p:attrName>
                                        </p:attrNameLst>
                                      </p:cBhvr>
                                      <p:to>
                                        <p:strVal val="visible"/>
                                      </p:to>
                                    </p:set>
                                    <p:anim calcmode="lin" valueType="num">
                                      <p:cBhvr additive="base">
                                        <p:cTn id="14" dur="500" fill="hold"/>
                                        <p:tgtEl>
                                          <p:spTgt spid="2049">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04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278765" y="217170"/>
            <a:ext cx="11741150" cy="6294120"/>
          </a:xfrm>
          <a:prstGeom prst="rect">
            <a:avLst/>
          </a:prstGeom>
          <a:noFill/>
        </p:spPr>
        <p:txBody>
          <a:bodyPr wrap="square" rtlCol="0" anchor="t">
            <a:spAutoFit/>
          </a:bodyPr>
          <a:lstStyle/>
          <a:p>
            <a:pPr algn="l">
              <a:lnSpc>
                <a:spcPct val="80000"/>
              </a:lnSpc>
            </a:pPr>
            <a:r>
              <a:rPr lang="en-US" altLang="zh-CN" sz="3600" smtClean="0">
                <a:latin typeface="黑体" pitchFamily="2" charset="-122"/>
                <a:ea typeface="黑体" pitchFamily="2" charset="-122"/>
                <a:cs typeface="黑体" panose="02010609060101010101" pitchFamily="2" charset="-122"/>
                <a:sym typeface="+mn-ea"/>
              </a:rPr>
              <a:t>  </a:t>
            </a:r>
            <a:r>
              <a:rPr lang="zh-CN" altLang="zh-CN" sz="3600" smtClean="0">
                <a:latin typeface="黑体" pitchFamily="2" charset="-122"/>
                <a:ea typeface="黑体" pitchFamily="2" charset="-122"/>
                <a:cs typeface="黑体" panose="02010609060101010101" pitchFamily="2" charset="-122"/>
                <a:sym typeface="+mn-ea"/>
              </a:rPr>
              <a:t>楚使怒去，归告怀王。怀王怒，大兴师伐秦</a:t>
            </a:r>
            <a:r>
              <a:rPr lang="zh-CN" altLang="zh-CN" sz="2800" smtClean="0">
                <a:latin typeface="黑体" pitchFamily="2" charset="-122"/>
                <a:ea typeface="黑体" pitchFamily="2" charset="-122"/>
                <a:cs typeface="黑体" panose="02010609060101010101" pitchFamily="2" charset="-122"/>
                <a:sym typeface="+mn-ea"/>
              </a:rPr>
              <a:t>。</a:t>
            </a:r>
            <a:r>
              <a:rPr lang="zh-CN" altLang="zh-CN" sz="3600" smtClean="0">
                <a:latin typeface="黑体" pitchFamily="2" charset="-122"/>
                <a:ea typeface="黑体" pitchFamily="2" charset="-122"/>
                <a:cs typeface="黑体" panose="02010609060101010101" pitchFamily="2" charset="-122"/>
                <a:sym typeface="+mn-ea"/>
              </a:rPr>
              <a:t>秦发兵击之，大破楚师于丹﹑淅，斩首八万，虏楚将屈匄，遂取楚之汉中地。怀王乃悉发国中兵，以深入击秦，</a:t>
            </a:r>
            <a:r>
              <a:rPr lang="zh-CN" altLang="zh-CN" sz="3600" b="1" smtClean="0">
                <a:solidFill>
                  <a:srgbClr val="7030A0"/>
                </a:solidFill>
                <a:latin typeface="黑体" pitchFamily="2" charset="-122"/>
                <a:ea typeface="黑体" pitchFamily="2" charset="-122"/>
                <a:cs typeface="黑体" panose="02010609060101010101" pitchFamily="2" charset="-122"/>
                <a:sym typeface="+mn-ea"/>
              </a:rPr>
              <a:t>战于蓝田</a:t>
            </a:r>
            <a:r>
              <a:rPr lang="zh-CN" altLang="zh-CN" sz="3600" smtClean="0">
                <a:latin typeface="黑体" pitchFamily="2" charset="-122"/>
                <a:ea typeface="黑体" pitchFamily="2" charset="-122"/>
                <a:cs typeface="黑体" panose="02010609060101010101" pitchFamily="2" charset="-122"/>
                <a:sym typeface="+mn-ea"/>
              </a:rPr>
              <a:t>。魏闻之，袭楚至邓。楚兵惧，自秦归。而齐竟怒不救楚</a:t>
            </a:r>
            <a:r>
              <a:rPr lang="zh-CN" altLang="zh-CN" sz="2800" smtClean="0">
                <a:latin typeface="黑体" pitchFamily="2" charset="-122"/>
                <a:ea typeface="黑体" pitchFamily="2" charset="-122"/>
                <a:cs typeface="黑体" panose="02010609060101010101" pitchFamily="2" charset="-122"/>
                <a:sym typeface="+mn-ea"/>
              </a:rPr>
              <a:t>，</a:t>
            </a:r>
            <a:r>
              <a:rPr lang="zh-CN" altLang="zh-CN" sz="3600" smtClean="0">
                <a:latin typeface="黑体" pitchFamily="2" charset="-122"/>
                <a:ea typeface="黑体" pitchFamily="2" charset="-122"/>
                <a:cs typeface="黑体" panose="02010609060101010101" pitchFamily="2" charset="-122"/>
                <a:sym typeface="+mn-ea"/>
              </a:rPr>
              <a:t>楚大困。</a:t>
            </a:r>
            <a:endParaRPr lang="zh-CN" altLang="zh-CN" sz="3600" smtClean="0">
              <a:latin typeface="楷体" panose="02010609060101010101" pitchFamily="49" charset="-122"/>
              <a:ea typeface="楷体" panose="02010609060101010101" pitchFamily="49" charset="-122"/>
              <a:sym typeface="+mn-ea"/>
            </a:endParaRPr>
          </a:p>
          <a:p>
            <a:pPr algn="l">
              <a:lnSpc>
                <a:spcPct val="80000"/>
              </a:lnSpc>
            </a:pPr>
            <a:endParaRPr lang="zh-CN" altLang="zh-CN" sz="3600" smtClean="0">
              <a:latin typeface="楷体" panose="02010609060101010101" pitchFamily="49" charset="-122"/>
              <a:ea typeface="楷体" panose="02010609060101010101" pitchFamily="49" charset="-122"/>
              <a:sym typeface="+mn-ea"/>
            </a:endParaRPr>
          </a:p>
          <a:p>
            <a:pPr algn="l">
              <a:lnSpc>
                <a:spcPct val="80000"/>
              </a:lnSpc>
            </a:pPr>
            <a:endParaRPr lang="zh-CN" altLang="zh-CN" sz="3600" smtClean="0">
              <a:latin typeface="楷体" panose="02010609060101010101" pitchFamily="49" charset="-122"/>
              <a:ea typeface="楷体" panose="02010609060101010101" pitchFamily="49" charset="-122"/>
              <a:sym typeface="+mn-ea"/>
            </a:endParaRPr>
          </a:p>
          <a:p>
            <a:pPr algn="l">
              <a:lnSpc>
                <a:spcPct val="80000"/>
              </a:lnSpc>
            </a:pPr>
            <a:r>
              <a:rPr lang="zh-CN" altLang="en-US" sz="3600" b="1">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楚使生气离去</a:t>
            </a:r>
            <a:r>
              <a:rPr lang="en-US"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回报楚怀王。怀王发怒，便大规模</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调动</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军队攻秦。秦</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派</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兵迎击楚军,在丹水和淅水一带把楚军打得大败,杀死八万人,俘虏楚将屈匄,便夺取楚国汉中地区。 怀王于是</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全面</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调动国家军队,深入秦境进攻秦军,在蓝田开战。魏国听说这消息,偷袭楚国,一直攻打</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到</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邓地，楚军害怕了，从秦撤回。但是齐国</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始终</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怨恨楚国绝交不救楚国,楚国处境十分困难。</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p:txBody>
      </p:sp>
      <p:cxnSp>
        <p:nvCxnSpPr>
          <p:cNvPr id="2" name="直接箭头连接符 1"/>
          <p:cNvCxnSpPr/>
          <p:nvPr>
            <p:custDataLst>
              <p:tags r:id="rId4"/>
            </p:custDataLst>
          </p:nvPr>
        </p:nvCxnSpPr>
        <p:spPr>
          <a:xfrm>
            <a:off x="9977755" y="1405255"/>
            <a:ext cx="570865" cy="136652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5"/>
            </p:custDataLst>
          </p:nvPr>
        </p:nvSpPr>
        <p:spPr>
          <a:xfrm>
            <a:off x="7674610" y="2492375"/>
            <a:ext cx="4420870" cy="645160"/>
          </a:xfrm>
          <a:prstGeom prst="rect">
            <a:avLst/>
          </a:prstGeom>
          <a:noFill/>
        </p:spPr>
        <p:txBody>
          <a:bodyPr wrap="square" rtlCol="0">
            <a:spAutoFit/>
          </a:bodyPr>
          <a:lstStyle/>
          <a:p>
            <a:r>
              <a:rPr lang="zh-CN" altLang="en-US" sz="3600" b="1">
                <a:solidFill>
                  <a:srgbClr val="7030A0"/>
                </a:solidFill>
                <a:latin typeface="楷体" panose="02010609060101010101" pitchFamily="49" charset="-122"/>
                <a:ea typeface="楷体" panose="02010609060101010101" pitchFamily="49" charset="-122"/>
              </a:rPr>
              <a:t>状语后置，于蓝田战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additive="base">
                                        <p:cTn id="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8913" name="Rectangle 1"/>
          <p:cNvSpPr>
            <a:spLocks noChangeArrowheads="1"/>
          </p:cNvSpPr>
          <p:nvPr>
            <p:custDataLst>
              <p:tags r:id="rId3"/>
            </p:custDataLst>
          </p:nvPr>
        </p:nvSpPr>
        <p:spPr bwMode="auto">
          <a:xfrm>
            <a:off x="1947545" y="1536729"/>
            <a:ext cx="8297333" cy="378460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28600" algn="l" defTabSz="914400" rtl="0" eaLnBrk="0" fontAlgn="base" latinLnBrk="0" hangingPunct="0">
              <a:lnSpc>
                <a:spcPct val="100000"/>
              </a:lnSpc>
              <a:spcBef>
                <a:spcPct val="0"/>
              </a:spcBef>
              <a:spcAft>
                <a:spcPct val="0"/>
              </a:spcAft>
              <a:buClrTx/>
              <a:buSzTx/>
              <a:buFontTx/>
              <a:buNone/>
            </a:pPr>
            <a:r>
              <a:rPr kumimoji="0" lang="en-US" altLang="zh-CN" sz="48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r>
              <a:rPr kumimoji="0" lang="zh-CN" altLang="en-US" sz="48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秦国巧设骗局</a:t>
            </a:r>
            <a:r>
              <a:rPr kumimoji="0" lang="en-US" altLang="zh-CN" sz="48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48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楚怀王自毁与齐的联盟</a:t>
            </a:r>
            <a:r>
              <a:rPr kumimoji="0" lang="en-US" altLang="zh-CN" sz="48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48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孤立了楚国</a:t>
            </a:r>
            <a:r>
              <a:rPr kumimoji="0" lang="en-US" altLang="zh-CN" sz="48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48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军败地失</a:t>
            </a:r>
            <a:r>
              <a:rPr kumimoji="0" lang="en-US" altLang="zh-CN" sz="48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48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最后陷入腹背受敌的艰难处境。</a:t>
            </a:r>
            <a:r>
              <a:rPr kumimoji="0" lang="zh-CN" altLang="en-US" sz="48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rPr>
              <a:t>这是</a:t>
            </a:r>
            <a:r>
              <a:rPr lang="zh-CN" sz="4800" b="1"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sym typeface="+mn-ea"/>
              </a:rPr>
              <a:t>楚怀王第一次受骗。</a:t>
            </a:r>
            <a:endParaRPr kumimoji="0" lang="zh-CN" altLang="en-US" sz="48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sym typeface="+mn-ea"/>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146685" y="223838"/>
            <a:ext cx="11899265" cy="208407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90000"/>
              </a:lnSpc>
            </a:pPr>
            <a:r>
              <a:rPr lang="en-US" altLang="zh-CN" sz="3600" smtClean="0">
                <a:latin typeface="黑体" pitchFamily="2" charset="-122"/>
                <a:ea typeface="黑体" pitchFamily="2" charset="-122"/>
                <a:cs typeface="黑体" panose="02010609060101010101" pitchFamily="2" charset="-122"/>
              </a:rPr>
              <a:t>    </a:t>
            </a:r>
            <a:r>
              <a:rPr lang="zh-CN" altLang="zh-CN" sz="3600" smtClean="0">
                <a:latin typeface="黑体" pitchFamily="2" charset="-122"/>
                <a:ea typeface="黑体" pitchFamily="2" charset="-122"/>
                <a:cs typeface="黑体" panose="02010609060101010101" pitchFamily="2" charset="-122"/>
              </a:rPr>
              <a:t>明年，秦割汉中地与楚以和。楚王曰：</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不愿得地，愿得张仪而甘心焉。</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张仪闻，乃曰：</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以一仪而当汉中地，臣请往如楚。</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如楚，又因厚币用事者臣靳尚，</a:t>
            </a:r>
            <a:r>
              <a:rPr lang="zh-CN" altLang="zh-CN" sz="3600" smtClean="0">
                <a:solidFill>
                  <a:srgbClr val="7030A0"/>
                </a:solidFill>
                <a:latin typeface="黑体" pitchFamily="2" charset="-122"/>
                <a:ea typeface="黑体" pitchFamily="2" charset="-122"/>
                <a:cs typeface="黑体" panose="02010609060101010101" pitchFamily="2" charset="-122"/>
              </a:rPr>
              <a:t>而设诡辩于怀王之宠姬郑袖。</a:t>
            </a:r>
          </a:p>
        </p:txBody>
      </p:sp>
      <p:sp>
        <p:nvSpPr>
          <p:cNvPr id="13315" name="文本框 13314"/>
          <p:cNvSpPr txBox="1"/>
          <p:nvPr>
            <p:custDataLst>
              <p:tags r:id="rId7"/>
            </p:custDataLst>
          </p:nvPr>
        </p:nvSpPr>
        <p:spPr>
          <a:xfrm>
            <a:off x="146685" y="4427220"/>
            <a:ext cx="11899265" cy="2306320"/>
          </a:xfrm>
          <a:prstGeom prst="rect">
            <a:avLst/>
          </a:prstGeom>
          <a:noFill/>
          <a:ln w="9525">
            <a:noFill/>
          </a:ln>
        </p:spPr>
        <p:txBody>
          <a:bodyPr wrap="square">
            <a:spAutoFit/>
          </a:bodyPr>
          <a:lstStyle/>
          <a:p>
            <a:pPr fontAlgn="auto">
              <a:lnSpc>
                <a:spcPct val="80000"/>
              </a:lnSpc>
              <a:spcBef>
                <a:spcPct val="0"/>
              </a:spcBef>
            </a:pPr>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    </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第二年</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隶书" charset="0"/>
              </a:rPr>
              <a:t>，秦国割还汉中土地来同楚国</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讲和</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。楚王说:“不愿得到土地，</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希望</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得到张仪就心甘情愿了。”张仪听说了，就说:“</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用</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一个张仪可</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抵</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汉中土地，臣请求前往</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到</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楚国。” 到楚国后，张仪又</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用</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丰厚的礼物贿赂楚国</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当权的大臣</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靳尚，让他在怀王宠妃郑袖面前</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编造假话</a:t>
            </a:r>
            <a:r>
              <a:rPr lang="zh-CN" altLang="en-US" sz="3600" b="1">
                <a:solidFill>
                  <a:srgbClr val="000000"/>
                </a:solidFill>
                <a:latin typeface="楷体" panose="02010609060101010101" pitchFamily="49" charset="-122"/>
                <a:ea typeface="楷体" panose="02010609060101010101" pitchFamily="49" charset="-122"/>
                <a:cs typeface="楷体" panose="02010609060101010101" pitchFamily="49" charset="-122"/>
                <a:sym typeface="隶书" charset="0"/>
              </a:rPr>
              <a:t>。</a:t>
            </a:r>
          </a:p>
        </p:txBody>
      </p:sp>
      <p:cxnSp>
        <p:nvCxnSpPr>
          <p:cNvPr id="2" name="直接箭头连接符 1"/>
          <p:cNvCxnSpPr/>
          <p:nvPr>
            <p:custDataLst>
              <p:tags r:id="rId8"/>
            </p:custDataLst>
          </p:nvPr>
        </p:nvCxnSpPr>
        <p:spPr>
          <a:xfrm>
            <a:off x="1659255" y="2167255"/>
            <a:ext cx="2317750" cy="38862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9"/>
            </p:custDataLst>
          </p:nvPr>
        </p:nvSpPr>
        <p:spPr>
          <a:xfrm>
            <a:off x="394335" y="2435225"/>
            <a:ext cx="10113645" cy="645160"/>
          </a:xfrm>
          <a:prstGeom prst="rect">
            <a:avLst/>
          </a:prstGeom>
          <a:noFill/>
        </p:spPr>
        <p:txBody>
          <a:bodyPr wrap="square" rtlCol="0">
            <a:spAutoFit/>
          </a:bodyPr>
          <a:lstStyle/>
          <a:p>
            <a:r>
              <a:rPr lang="zh-CN" altLang="zh-CN" sz="3600" smtClean="0">
                <a:solidFill>
                  <a:srgbClr val="7030A0"/>
                </a:solidFill>
                <a:latin typeface="黑体" pitchFamily="2" charset="-122"/>
                <a:ea typeface="黑体" pitchFamily="2" charset="-122"/>
                <a:cs typeface="黑体" panose="02010609060101010101" pitchFamily="2" charset="-122"/>
                <a:sym typeface="+mn-ea"/>
              </a:rPr>
              <a:t>状语后置，于怀王之宠姬郑袖设诡辩</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1" nodeType="clickEffect">
                                  <p:stCondLst>
                                    <p:cond delay="0"/>
                                  </p:stCondLst>
                                  <p:childTnLst>
                                    <p:set>
                                      <p:cBhvr>
                                        <p:cTn id="6" dur="1000" fill="hold">
                                          <p:stCondLst>
                                            <p:cond delay="0"/>
                                          </p:stCondLst>
                                        </p:cTn>
                                        <p:tgtEl>
                                          <p:spTgt spid="13315"/>
                                        </p:tgtEl>
                                        <p:attrNameLst>
                                          <p:attrName>style.visibility</p:attrName>
                                        </p:attrNameLst>
                                      </p:cBhvr>
                                      <p:to>
                                        <p:strVal val="visible"/>
                                      </p:to>
                                    </p:set>
                                    <p:animEffect transition="in" filter="box(in)">
                                      <p:cBhvr>
                                        <p:cTn id="7" dur="1000"/>
                                        <p:tgtEl>
                                          <p:spTgt spid="1331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315" grpId="1"/>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47955" y="113665"/>
            <a:ext cx="11906250" cy="2306955"/>
          </a:xfrm>
          <a:prstGeom prst="rect">
            <a:avLst/>
          </a:prstGeom>
          <a:noFill/>
        </p:spPr>
        <p:txBody>
          <a:bodyPr wrap="square" rtlCol="0" anchor="t">
            <a:spAutoFit/>
          </a:bodyPr>
          <a:lstStyle/>
          <a:p>
            <a:r>
              <a:rPr lang="zh-CN" altLang="zh-CN" sz="3600" smtClean="0">
                <a:latin typeface="黑体" pitchFamily="2" charset="-122"/>
                <a:ea typeface="黑体" pitchFamily="2" charset="-122"/>
                <a:cs typeface="黑体" panose="02010609060101010101" pitchFamily="2" charset="-122"/>
                <a:sym typeface="+mn-ea"/>
              </a:rPr>
              <a:t>怀王竟听郑袖，复释去张仪。是时屈平既疏，不复在位，使于齐，顾反，谏怀王曰：</a:t>
            </a:r>
            <a:r>
              <a:rPr lang="en-US" altLang="zh-CN" sz="3600" smtClean="0">
                <a:latin typeface="黑体" pitchFamily="2" charset="-122"/>
                <a:ea typeface="黑体" pitchFamily="2" charset="-122"/>
                <a:cs typeface="黑体" panose="02010609060101010101" pitchFamily="2" charset="-122"/>
                <a:sym typeface="+mn-ea"/>
              </a:rPr>
              <a:t>“</a:t>
            </a:r>
            <a:r>
              <a:rPr lang="zh-CN" altLang="zh-CN" sz="3600" smtClean="0">
                <a:latin typeface="黑体" pitchFamily="2" charset="-122"/>
                <a:ea typeface="黑体" pitchFamily="2" charset="-122"/>
                <a:cs typeface="黑体" panose="02010609060101010101" pitchFamily="2" charset="-122"/>
                <a:sym typeface="+mn-ea"/>
              </a:rPr>
              <a:t>何不杀张仪？</a:t>
            </a:r>
            <a:r>
              <a:rPr lang="en-US" altLang="zh-CN" sz="3600" smtClean="0">
                <a:latin typeface="黑体" pitchFamily="2" charset="-122"/>
                <a:ea typeface="黑体" pitchFamily="2" charset="-122"/>
                <a:cs typeface="黑体" panose="02010609060101010101" pitchFamily="2" charset="-122"/>
                <a:sym typeface="+mn-ea"/>
              </a:rPr>
              <a:t>”</a:t>
            </a:r>
            <a:r>
              <a:rPr lang="zh-CN" altLang="zh-CN" sz="3600" smtClean="0">
                <a:latin typeface="黑体" pitchFamily="2" charset="-122"/>
                <a:ea typeface="黑体" pitchFamily="2" charset="-122"/>
                <a:cs typeface="黑体" panose="02010609060101010101" pitchFamily="2" charset="-122"/>
                <a:sym typeface="+mn-ea"/>
              </a:rPr>
              <a:t>怀王悔，追张仪不及。</a:t>
            </a:r>
            <a:endParaRPr lang="zh-CN" altLang="zh-CN" sz="3600" smtClean="0">
              <a:latin typeface="黑体" pitchFamily="2" charset="-122"/>
              <a:ea typeface="黑体" pitchFamily="2" charset="-122"/>
              <a:cs typeface="黑体" panose="02010609060101010101" pitchFamily="2" charset="-122"/>
            </a:endParaRPr>
          </a:p>
          <a:p>
            <a:r>
              <a:rPr lang="en-US" altLang="zh-CN" sz="3600" smtClean="0">
                <a:latin typeface="黑体" pitchFamily="2" charset="-122"/>
                <a:ea typeface="黑体" pitchFamily="2" charset="-122"/>
                <a:cs typeface="黑体" panose="02010609060101010101" pitchFamily="2" charset="-122"/>
                <a:sym typeface="+mn-ea"/>
              </a:rPr>
              <a:t>    </a:t>
            </a:r>
            <a:r>
              <a:rPr lang="zh-CN" altLang="zh-CN" sz="3600" smtClean="0">
                <a:latin typeface="黑体" pitchFamily="2" charset="-122"/>
                <a:ea typeface="黑体" pitchFamily="2" charset="-122"/>
                <a:cs typeface="黑体" panose="02010609060101010101" pitchFamily="2" charset="-122"/>
                <a:sym typeface="+mn-ea"/>
              </a:rPr>
              <a:t>其后诸侯共击楚，大破之，杀其将唐眛。</a:t>
            </a:r>
            <a:endParaRPr lang="zh-CN" altLang="en-US">
              <a:latin typeface="黑体" pitchFamily="2" charset="-122"/>
              <a:ea typeface="黑体" pitchFamily="2" charset="-122"/>
              <a:cs typeface="黑体" panose="02010609060101010101" pitchFamily="2" charset="-122"/>
            </a:endParaRPr>
          </a:p>
        </p:txBody>
      </p:sp>
      <p:sp>
        <p:nvSpPr>
          <p:cNvPr id="13315" name="文本框 13314"/>
          <p:cNvSpPr txBox="1"/>
          <p:nvPr>
            <p:custDataLst>
              <p:tags r:id="rId4"/>
            </p:custDataLst>
          </p:nvPr>
        </p:nvSpPr>
        <p:spPr>
          <a:xfrm>
            <a:off x="79375" y="3640455"/>
            <a:ext cx="12038965" cy="3080385"/>
          </a:xfrm>
          <a:prstGeom prst="rect">
            <a:avLst/>
          </a:prstGeom>
          <a:noFill/>
          <a:ln w="9525">
            <a:noFill/>
          </a:ln>
        </p:spPr>
        <p:txBody>
          <a:bodyPr wrap="square">
            <a:spAutoFit/>
          </a:bodyPr>
          <a:lstStyle/>
          <a:p>
            <a:pPr fontAlgn="auto">
              <a:lnSpc>
                <a:spcPct val="90000"/>
              </a:lnSpc>
              <a:spcBef>
                <a:spcPct val="0"/>
              </a:spcBef>
            </a:pPr>
            <a:r>
              <a:rPr lang="en-US" altLang="zh-CN" sz="3600" b="1">
                <a:solidFill>
                  <a:srgbClr val="0000CC"/>
                </a:solidFill>
                <a:latin typeface="楷体" panose="02010609060101010101" pitchFamily="49" charset="-122"/>
                <a:ea typeface="楷体" panose="02010609060101010101" pitchFamily="49" charset="-122"/>
                <a:cs typeface="楷体" panose="02010609060101010101" pitchFamily="49" charset="-122"/>
                <a:sym typeface="隶书" charset="0"/>
              </a:rPr>
              <a:t>  </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隶书" charset="0"/>
              </a:rPr>
              <a:t>怀王</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居然</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听信了郑袖的话，又</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放</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走了张仪。这时屈原已被疏远，又不在朝廷做官，出使到齐国，</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回来后</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隶书" charset="0"/>
              </a:rPr>
              <a:t>，</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劝谏</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怀王说：“为什么不杀张仪？”怀王后悔了，派人追赶张仪，没有追上。 </a:t>
            </a:r>
            <a:b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br>
            <a:r>
              <a:rPr lang="zh-CN" altLang="en-US" sz="3600" b="1">
                <a:solidFill>
                  <a:srgbClr val="0000CC"/>
                </a:solidFill>
                <a:latin typeface="楷体" panose="02010609060101010101" pitchFamily="49" charset="-122"/>
                <a:ea typeface="楷体" panose="02010609060101010101" pitchFamily="49" charset="-122"/>
                <a:cs typeface="楷体" panose="02010609060101010101" pitchFamily="49" charset="-122"/>
                <a:sym typeface="隶书" charset="0"/>
              </a:rPr>
              <a:t>  </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在这以后，诸侯联合进攻楚国，把楚国打得大败，杀死楚国的大将唐眜。</a:t>
            </a:r>
          </a:p>
        </p:txBody>
      </p:sp>
      <p:sp>
        <p:nvSpPr>
          <p:cNvPr id="3073" name="Rectangle 1"/>
          <p:cNvSpPr>
            <a:spLocks noChangeArrowheads="1"/>
          </p:cNvSpPr>
          <p:nvPr>
            <p:custDataLst>
              <p:tags r:id="rId5"/>
            </p:custDataLst>
          </p:nvPr>
        </p:nvSpPr>
        <p:spPr bwMode="auto">
          <a:xfrm>
            <a:off x="147955" y="2369503"/>
            <a:ext cx="11763375" cy="1322070"/>
          </a:xfrm>
          <a:prstGeom prst="rect">
            <a:avLst/>
          </a:prstGeom>
          <a:solidFill>
            <a:schemeClr val="accent4">
              <a:lumMod val="60000"/>
              <a:lumOff val="40000"/>
            </a:schemeClr>
          </a:solidFill>
          <a:ln w="9525">
            <a:noFill/>
            <a:miter lim="800000"/>
          </a:ln>
          <a:effectLst/>
        </p:spPr>
        <p:txBody>
          <a:bodyPr vert="horz" wrap="square" lIns="91440" tIns="45720" rIns="91440" bIns="45720" numCol="1" anchor="ctr" anchorCtr="0" compatLnSpc="1">
            <a:spAutoFit/>
          </a:bodyPr>
          <a:lstStyle/>
          <a:p>
            <a:pPr marL="0" marR="0" lvl="0" indent="295275" algn="l" defTabSz="914400" rtl="0" eaLnBrk="1" fontAlgn="base" latinLnBrk="0" hangingPunct="1">
              <a:lnSpc>
                <a:spcPct val="100000"/>
              </a:lnSpc>
              <a:spcBef>
                <a:spcPct val="0"/>
              </a:spcBef>
              <a:spcAft>
                <a:spcPct val="0"/>
              </a:spcAft>
              <a:buClrTx/>
              <a:buSzTx/>
              <a:buFontTx/>
              <a:buNone/>
            </a:pPr>
            <a:r>
              <a:rPr kumimoji="0" lang="en-US" altLang="zh-CN" sz="40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rPr>
              <a:t>  </a:t>
            </a:r>
            <a:r>
              <a:rPr kumimoji="0" lang="zh-CN" sz="40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rPr>
              <a:t>楚怀王听信郑袖之言</a:t>
            </a:r>
            <a:r>
              <a:rPr kumimoji="0" lang="en-US" altLang="zh-CN" sz="40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40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rPr>
              <a:t>放走张仪</a:t>
            </a:r>
            <a:r>
              <a:rPr kumimoji="0" lang="en-US" altLang="zh-CN" sz="40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40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rPr>
              <a:t>屈原坚决反对</a:t>
            </a:r>
            <a:r>
              <a:rPr kumimoji="0" lang="en-US" altLang="zh-CN" sz="40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40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rPr>
              <a:t>怀王悔之晚矣，这是楚怀王</a:t>
            </a:r>
            <a:r>
              <a:rPr lang="zh-CN" sz="4000" b="1"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sym typeface="+mn-ea"/>
              </a:rPr>
              <a:t>第二</a:t>
            </a:r>
            <a:r>
              <a:rPr lang="zh-CN" altLang="en-US" sz="4000" b="1"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sym typeface="+mn-ea"/>
              </a:rPr>
              <a:t>次</a:t>
            </a:r>
            <a:r>
              <a:rPr lang="zh-CN" sz="4000" b="1"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sym typeface="+mn-ea"/>
              </a:rPr>
              <a:t>被骗。</a:t>
            </a:r>
            <a:endParaRPr kumimoji="0" lang="zh-CN" altLang="en-US" sz="40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500" fill="hold">
                                          <p:stCondLst>
                                            <p:cond delay="0"/>
                                          </p:stCondLst>
                                        </p:cTn>
                                        <p:tgtEl>
                                          <p:spTgt spid="13315">
                                            <p:txEl>
                                              <p:pRg st="0" end="0"/>
                                            </p:txEl>
                                          </p:spTgt>
                                        </p:tgtEl>
                                        <p:attrNameLst>
                                          <p:attrName>style.visibility</p:attrName>
                                        </p:attrNameLst>
                                      </p:cBhvr>
                                      <p:to>
                                        <p:strVal val="visible"/>
                                      </p:to>
                                    </p:set>
                                    <p:animEffect transition="in" filter="diamond(in)">
                                      <p:cBhvr>
                                        <p:cTn id="7" dur="500"/>
                                        <p:tgtEl>
                                          <p:spTgt spid="133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3"/>
                                        </p:tgtEl>
                                        <p:attrNameLst>
                                          <p:attrName>style.visibility</p:attrName>
                                        </p:attrNameLst>
                                      </p:cBhvr>
                                      <p:to>
                                        <p:strVal val="visible"/>
                                      </p:to>
                                    </p:set>
                                    <p:anim calcmode="lin" valueType="num">
                                      <p:cBhvr additive="base">
                                        <p:cTn id="13" dur="500" fill="hold"/>
                                        <p:tgtEl>
                                          <p:spTgt spid="3073"/>
                                        </p:tgtEl>
                                        <p:attrNameLst>
                                          <p:attrName>ppt_x</p:attrName>
                                        </p:attrNameLst>
                                      </p:cBhvr>
                                      <p:tavLst>
                                        <p:tav tm="0">
                                          <p:val>
                                            <p:strVal val="#ppt_x"/>
                                          </p:val>
                                        </p:tav>
                                        <p:tav tm="100000">
                                          <p:val>
                                            <p:strVal val="#ppt_x"/>
                                          </p:val>
                                        </p:tav>
                                      </p:tavLst>
                                    </p:anim>
                                    <p:anim calcmode="lin" valueType="num">
                                      <p:cBhvr additive="base">
                                        <p:cTn id="14" dur="500" fill="hold"/>
                                        <p:tgtEl>
                                          <p:spTgt spid="30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2049" name="Rectangle 1"/>
          <p:cNvSpPr>
            <a:spLocks noChangeArrowheads="1"/>
          </p:cNvSpPr>
          <p:nvPr>
            <p:custDataLst>
              <p:tags r:id="rId3"/>
            </p:custDataLst>
          </p:nvPr>
        </p:nvSpPr>
        <p:spPr bwMode="auto">
          <a:xfrm>
            <a:off x="117475" y="337820"/>
            <a:ext cx="11956415" cy="618236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90000"/>
              </a:lnSpc>
            </a:pPr>
            <a:r>
              <a:rPr lang="zh-CN" altLang="en-US" sz="3600" smtClean="0">
                <a:solidFill>
                  <a:srgbClr val="0070C0"/>
                </a:solidFill>
                <a:latin typeface="黑体" pitchFamily="2" charset="-122"/>
                <a:ea typeface="黑体" pitchFamily="2" charset="-122"/>
                <a:cs typeface="黑体" panose="02010609060101010101" pitchFamily="2" charset="-122"/>
              </a:rPr>
              <a:t>    </a:t>
            </a:r>
            <a:r>
              <a:rPr lang="zh-CN" altLang="zh-CN" sz="3600" smtClean="0">
                <a:latin typeface="黑体" pitchFamily="2" charset="-122"/>
                <a:ea typeface="黑体" pitchFamily="2" charset="-122"/>
                <a:cs typeface="黑体" panose="02010609060101010101" pitchFamily="2" charset="-122"/>
              </a:rPr>
              <a:t>时秦昭王与楚</a:t>
            </a:r>
            <a:r>
              <a:rPr lang="zh-CN" altLang="zh-CN" sz="3600" b="1" smtClean="0">
                <a:solidFill>
                  <a:srgbClr val="2F2AFA"/>
                </a:solidFill>
                <a:latin typeface="黑体" pitchFamily="2" charset="-122"/>
                <a:ea typeface="黑体" pitchFamily="2" charset="-122"/>
                <a:cs typeface="黑体" panose="02010609060101010101" pitchFamily="2" charset="-122"/>
              </a:rPr>
              <a:t>婚</a:t>
            </a:r>
            <a:r>
              <a:rPr lang="zh-CN" altLang="zh-CN" sz="3600" smtClean="0">
                <a:latin typeface="黑体" pitchFamily="2" charset="-122"/>
                <a:ea typeface="黑体" pitchFamily="2" charset="-122"/>
                <a:cs typeface="黑体" panose="02010609060101010101" pitchFamily="2" charset="-122"/>
              </a:rPr>
              <a:t>，欲与怀王会。怀王欲行，屈平曰：</a:t>
            </a:r>
            <a:r>
              <a:rPr lang="en-US" altLang="zh-CN" sz="3600" smtClean="0">
                <a:latin typeface="黑体" pitchFamily="2" charset="-122"/>
                <a:ea typeface="黑体" pitchFamily="2" charset="-122"/>
                <a:cs typeface="黑体" panose="02010609060101010101" pitchFamily="2" charset="-122"/>
              </a:rPr>
              <a:t>“</a:t>
            </a:r>
            <a:r>
              <a:rPr lang="zh-CN" altLang="zh-CN" sz="3600" smtClean="0">
                <a:solidFill>
                  <a:srgbClr val="7030A0"/>
                </a:solidFill>
                <a:latin typeface="黑体" pitchFamily="2" charset="-122"/>
                <a:ea typeface="黑体" pitchFamily="2" charset="-122"/>
                <a:cs typeface="黑体" panose="02010609060101010101" pitchFamily="2" charset="-122"/>
              </a:rPr>
              <a:t>秦，虎狼之国，不可信。</a:t>
            </a:r>
            <a:r>
              <a:rPr lang="zh-CN" altLang="zh-CN" sz="3600" smtClean="0">
                <a:latin typeface="黑体" pitchFamily="2" charset="-122"/>
                <a:ea typeface="黑体" pitchFamily="2" charset="-122"/>
                <a:cs typeface="黑体" panose="02010609060101010101" pitchFamily="2" charset="-122"/>
              </a:rPr>
              <a:t>不如毋行</a:t>
            </a:r>
            <a:r>
              <a:rPr lang="zh-CN" altLang="zh-CN" sz="2800" smtClean="0">
                <a:latin typeface="黑体" pitchFamily="2" charset="-122"/>
                <a:ea typeface="黑体" pitchFamily="2" charset="-122"/>
                <a:cs typeface="黑体" panose="02010609060101010101" pitchFamily="2" charset="-122"/>
              </a:rPr>
              <a:t>。</a:t>
            </a:r>
            <a:r>
              <a:rPr lang="en-US" altLang="zh-CN" sz="28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怀王稚子子兰劝王行</a:t>
            </a:r>
            <a:r>
              <a:rPr lang="zh-CN" altLang="zh-CN" sz="2800" smtClean="0">
                <a:latin typeface="黑体" pitchFamily="2" charset="-122"/>
                <a:ea typeface="黑体" pitchFamily="2" charset="-122"/>
                <a:cs typeface="黑体" panose="02010609060101010101" pitchFamily="2" charset="-122"/>
              </a:rPr>
              <a:t>：</a:t>
            </a:r>
            <a:r>
              <a:rPr lang="en-US" altLang="zh-CN" sz="28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奈何绝秦欢！</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怀王卒行。入武关，秦伏兵绝其后，因留怀王，以求割地。怀王怒，不听。亡走赵，赵不内。复之秦，竟死于秦而归葬。</a:t>
            </a:r>
          </a:p>
          <a:p>
            <a:pPr>
              <a:lnSpc>
                <a:spcPct val="90000"/>
              </a:lnSpc>
            </a:pPr>
            <a:endParaRPr lang="zh-CN" altLang="zh-CN" sz="3600" smtClean="0">
              <a:latin typeface="黑体" pitchFamily="2" charset="-122"/>
              <a:ea typeface="黑体" pitchFamily="2" charset="-122"/>
              <a:cs typeface="黑体" panose="02010609060101010101" pitchFamily="2" charset="-122"/>
            </a:endParaRPr>
          </a:p>
          <a:p>
            <a:pPr>
              <a:lnSpc>
                <a:spcPct val="80000"/>
              </a:lnSpc>
            </a:pPr>
            <a:r>
              <a:rPr lang="zh-CN" altLang="en-US" sz="36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600" b="1">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这时秦昭王和楚国通婚</a:t>
            </a:r>
            <a:r>
              <a:rPr lang="en-US"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想要同怀王会见。怀王打算去</a:t>
            </a:r>
            <a:r>
              <a:rPr lang="en-US"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屈原说：“秦国如虎狼</a:t>
            </a:r>
            <a:r>
              <a:rPr lang="en-US"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不能相信他。不如</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去。”怀王的</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小儿子</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子兰劝怀王去，说: “为何</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断绝</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和秦国的</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友好关系</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？”怀王</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终于</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去了。进入武关后,秦国伏兵截断了怀王的后路。</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于是</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扣留怀王来强求楚国割让土地。怀王很生气,不答应。</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逃跑</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到赵国,赵国不敢</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接纳</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。又回</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到</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秦国, </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最终</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死在秦国,尸体被运回楚国埋葬。</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p:txBody>
      </p:sp>
      <p:cxnSp>
        <p:nvCxnSpPr>
          <p:cNvPr id="3" name="直接箭头连接符 2"/>
          <p:cNvCxnSpPr/>
          <p:nvPr>
            <p:custDataLst>
              <p:tags r:id="rId4"/>
            </p:custDataLst>
          </p:nvPr>
        </p:nvCxnSpPr>
        <p:spPr>
          <a:xfrm>
            <a:off x="3103880" y="981075"/>
            <a:ext cx="3093720" cy="127254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5"/>
            </p:custDataLst>
          </p:nvPr>
        </p:nvSpPr>
        <p:spPr>
          <a:xfrm>
            <a:off x="6057265" y="2178050"/>
            <a:ext cx="1779270" cy="706755"/>
          </a:xfrm>
          <a:prstGeom prst="rect">
            <a:avLst/>
          </a:prstGeom>
          <a:noFill/>
        </p:spPr>
        <p:txBody>
          <a:bodyPr wrap="square" rtlCol="0">
            <a:spAutoFit/>
          </a:bodyPr>
          <a:lstStyle/>
          <a:p>
            <a:r>
              <a:rPr lang="zh-CN" altLang="en-US" sz="4000" b="1">
                <a:solidFill>
                  <a:srgbClr val="7030A0"/>
                </a:solidFill>
                <a:latin typeface="楷体" panose="02010609060101010101" pitchFamily="49" charset="-122"/>
                <a:ea typeface="楷体" panose="02010609060101010101" pitchFamily="49" charset="-122"/>
              </a:rPr>
              <a:t>判断句</a:t>
            </a:r>
          </a:p>
        </p:txBody>
      </p:sp>
      <p:sp>
        <p:nvSpPr>
          <p:cNvPr id="5" name="文本框 4"/>
          <p:cNvSpPr txBox="1"/>
          <p:nvPr>
            <p:custDataLst>
              <p:tags r:id="rId6"/>
            </p:custDataLst>
          </p:nvPr>
        </p:nvSpPr>
        <p:spPr>
          <a:xfrm>
            <a:off x="6273165" y="2731770"/>
            <a:ext cx="5918835" cy="645160"/>
          </a:xfrm>
          <a:prstGeom prst="rect">
            <a:avLst/>
          </a:prstGeom>
          <a:noFill/>
          <a:ln w="12700">
            <a:noFill/>
          </a:ln>
        </p:spPr>
        <p:txBody>
          <a:bodyPr wrap="square" anchor="t">
            <a:spAutoFit/>
          </a:bodyPr>
          <a:lstStyle/>
          <a:p>
            <a:pPr>
              <a:spcBef>
                <a:spcPct val="50000"/>
              </a:spcBef>
            </a:pPr>
            <a:r>
              <a:rPr lang="zh-CN" altLang="en-US" sz="3600" b="1">
                <a:solidFill>
                  <a:srgbClr val="0033CC"/>
                </a:solidFill>
                <a:latin typeface="微软雅黑" panose="020b0503020204020204" pitchFamily="34" charset="-122"/>
                <a:ea typeface="微软雅黑" panose="020b0503020204020204" pitchFamily="34" charset="-122"/>
                <a:sym typeface="+mn-ea"/>
              </a:rPr>
              <a:t>婚：名词作动词，结为婚姻</a:t>
            </a:r>
            <a:endParaRPr lang="zh-CN" altLang="en-US" sz="36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1"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Rectangle 1"/>
          <p:cNvSpPr>
            <a:spLocks noChangeArrowheads="1"/>
          </p:cNvSpPr>
          <p:nvPr>
            <p:custDataLst>
              <p:tags r:id="rId3"/>
            </p:custDataLst>
          </p:nvPr>
        </p:nvSpPr>
        <p:spPr bwMode="auto">
          <a:xfrm>
            <a:off x="1123950" y="2007235"/>
            <a:ext cx="9944100" cy="19380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52400" algn="l" defTabSz="914400" rtl="0" eaLnBrk="1" fontAlgn="base" latinLnBrk="0" hangingPunct="1">
              <a:lnSpc>
                <a:spcPct val="100000"/>
              </a:lnSpc>
              <a:spcBef>
                <a:spcPct val="0"/>
              </a:spcBef>
              <a:spcAft>
                <a:spcPct val="0"/>
              </a:spcAft>
              <a:buClrTx/>
              <a:buSzTx/>
              <a:buFontTx/>
              <a:buNone/>
            </a:pPr>
            <a:r>
              <a:rPr kumimoji="0" lang="en-US" altLang="zh-CN"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r>
              <a:rPr kumimoji="0" lang="zh-CN"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楚怀王听信子兰之言而入秦</a:t>
            </a:r>
            <a:r>
              <a:rPr kumimoji="0" lang="en-US" altLang="zh-CN"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秦设骗局绝其后援留怀王以求割地</a:t>
            </a:r>
            <a:r>
              <a:rPr kumimoji="0" lang="en-US" altLang="zh-CN"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怀王最终客死于秦</a:t>
            </a:r>
            <a:r>
              <a:rPr kumimoji="0" lang="en-US" altLang="zh-CN"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为天下耻笑。这是</a:t>
            </a:r>
            <a:r>
              <a:rPr kumimoji="0" lang="zh-CN" altLang="en-US" sz="40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rPr>
              <a:t>楚怀王</a:t>
            </a:r>
            <a:r>
              <a:rPr lang="zh-CN" sz="4000" b="1" smtClean="0">
                <a:ln>
                  <a:noFill/>
                </a:ln>
                <a:solidFill>
                  <a:srgbClr val="2F2AFA"/>
                </a:solidFill>
                <a:effectLst/>
                <a:latin typeface="楷体" panose="02010609060101010101" pitchFamily="49" charset="-122"/>
                <a:ea typeface="楷体" panose="02010609060101010101" pitchFamily="49" charset="-122"/>
                <a:cs typeface="Times New Roman" panose="02020603050405020304" pitchFamily="18" charset="0"/>
                <a:sym typeface="+mn-ea"/>
              </a:rPr>
              <a:t>第三次受骗</a:t>
            </a:r>
            <a:r>
              <a:rPr lang="zh-CN" sz="4000" b="1"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sym typeface="+mn-ea"/>
              </a:rPr>
              <a:t>。</a:t>
            </a:r>
            <a:endParaRPr kumimoji="0" lang="zh-CN" altLang="en-US"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sym typeface="+mn-ea"/>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1025" name="Rectangle 1"/>
          <p:cNvSpPr>
            <a:spLocks noChangeArrowheads="1"/>
          </p:cNvSpPr>
          <p:nvPr>
            <p:custDataLst>
              <p:tags r:id="rId6"/>
            </p:custDataLst>
          </p:nvPr>
        </p:nvSpPr>
        <p:spPr bwMode="auto">
          <a:xfrm>
            <a:off x="140335" y="528003"/>
            <a:ext cx="11911330" cy="25533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000" b="1"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 </a:t>
            </a:r>
            <a:r>
              <a:rPr kumimoji="0" lang="zh-CN" sz="4000" b="1"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rPr>
              <a:t>作者写楚国的命运，用意是什么？</a:t>
            </a:r>
            <a:endParaRPr kumimoji="0" lang="zh-CN" sz="4000" b="0" i="0" u="none" strike="noStrike" cap="none" normalizeH="0" baseline="0" smtClean="0">
              <a:ln>
                <a:noFill/>
              </a:ln>
              <a:solidFill>
                <a:srgbClr val="0070C0"/>
              </a:solidFill>
              <a:effectLst/>
              <a:latin typeface="黑体" pitchFamily="2" charset="-122"/>
              <a:ea typeface="黑体" pitchFamily="2" charset="-122"/>
              <a:cs typeface="黑体" panose="0201060906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4000" b="1"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　</a:t>
            </a:r>
            <a:r>
              <a:rPr kumimoji="0" lang="en-US" altLang="zh-CN" sz="4000" b="1"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 </a:t>
            </a:r>
            <a:r>
              <a:rPr kumimoji="0" lang="zh-CN"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rPr>
              <a:t>这些事发生在“屈平既绌”以后，说明罢黜屈平是错误的。怀王复释张仪、赴秦身死，都与未听屈原的劝谏有关。</a:t>
            </a:r>
            <a:endParaRPr kumimoji="0" lang="zh-CN" sz="40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endParaRPr>
          </a:p>
        </p:txBody>
      </p:sp>
      <p:sp>
        <p:nvSpPr>
          <p:cNvPr id="2" name="Rectangle 2"/>
          <p:cNvSpPr>
            <a:spLocks noChangeArrowheads="1"/>
          </p:cNvSpPr>
          <p:nvPr>
            <p:custDataLst>
              <p:tags r:id="rId7"/>
            </p:custDataLst>
          </p:nvPr>
        </p:nvSpPr>
        <p:spPr bwMode="auto">
          <a:xfrm>
            <a:off x="248285" y="3000375"/>
            <a:ext cx="11683365" cy="34150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6383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rPr>
              <a:t>屈原被黜以后写了楚怀王三次受骗其用意何在</a:t>
            </a:r>
            <a:r>
              <a:rPr kumimoji="0" lang="en-US" altLang="zh-CN" sz="3600" b="1"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rPr>
              <a:t>?</a:t>
            </a:r>
            <a:endParaRPr kumimoji="0" lang="en-US" altLang="zh-CN" sz="3600" b="0" i="0" u="none" strike="noStrike" cap="none" normalizeH="0" baseline="0" smtClean="0">
              <a:ln>
                <a:noFill/>
              </a:ln>
              <a:solidFill>
                <a:srgbClr val="2F2AFA"/>
              </a:solidFill>
              <a:effectLst/>
              <a:latin typeface="黑体" pitchFamily="2" charset="-122"/>
              <a:ea typeface="黑体" pitchFamily="2" charset="-122"/>
              <a:cs typeface="黑体" panose="02010609060101010101" pitchFamily="2" charset="-122"/>
            </a:endParaRPr>
          </a:p>
          <a:p>
            <a:pPr marL="0" marR="0" lvl="0" indent="161925" algn="l" defTabSz="914400" rtl="0" eaLnBrk="0" fontAlgn="base" latinLnBrk="0" hangingPunct="0">
              <a:lnSpc>
                <a:spcPct val="100000"/>
              </a:lnSpc>
              <a:spcBef>
                <a:spcPct val="0"/>
              </a:spcBef>
              <a:spcAft>
                <a:spcPct val="0"/>
              </a:spcAft>
              <a:buClrTx/>
              <a:buSzTx/>
              <a:buFontTx/>
              <a:buNone/>
            </a:pP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(1)</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揭露楚王的昏聩和用人不当造成国家的衰败</a:t>
            </a:r>
            <a:endParaRPr kumimoji="0" lang="zh-CN" altLang="en-US" sz="36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161925" algn="l" defTabSz="914400" rtl="0" eaLnBrk="0" fontAlgn="base" latinLnBrk="0" hangingPunct="0">
              <a:lnSpc>
                <a:spcPct val="100000"/>
              </a:lnSpc>
              <a:spcBef>
                <a:spcPct val="0"/>
              </a:spcBef>
              <a:spcAft>
                <a:spcPct val="0"/>
              </a:spcAft>
              <a:buClrTx/>
              <a:buSzTx/>
              <a:buFontTx/>
              <a:buNone/>
            </a:pP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用楚国外交上的一系列失败印证屈原外交上的远见卓识说明屈原被排斥给楚国造成的巨大影响</a:t>
            </a:r>
            <a:endParaRPr kumimoji="0" lang="zh-CN" altLang="en-US" sz="36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161925" algn="l" defTabSz="914400" rtl="0" eaLnBrk="0" fontAlgn="base" latinLnBrk="0" hangingPunct="0">
              <a:lnSpc>
                <a:spcPct val="100000"/>
              </a:lnSpc>
              <a:spcBef>
                <a:spcPct val="0"/>
              </a:spcBef>
              <a:spcAft>
                <a:spcPct val="0"/>
              </a:spcAft>
              <a:buClrTx/>
              <a:buSzTx/>
              <a:buFontTx/>
              <a:buNone/>
            </a:pP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既呼应前面</a:t>
            </a: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离骚</a:t>
            </a: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创作盖自怨生，也为后面的议论抒情及对话作铺垫</a:t>
            </a:r>
            <a:endParaRPr kumimoji="0" lang="zh-CN" altLang="en-US" sz="36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5">
                                            <p:txEl>
                                              <p:pRg st="1" end="1"/>
                                            </p:txEl>
                                          </p:spTgt>
                                        </p:tgtEl>
                                        <p:attrNameLst>
                                          <p:attrName>style.visibility</p:attrName>
                                        </p:attrNameLst>
                                      </p:cBhvr>
                                      <p:to>
                                        <p:strVal val="visible"/>
                                      </p:to>
                                    </p:set>
                                    <p:anim calcmode="lin" valueType="num">
                                      <p:cBhvr additive="base">
                                        <p:cTn id="7" dur="500" fill="hold"/>
                                        <p:tgtEl>
                                          <p:spTgt spid="102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 calcmode="lin" valueType="num">
                                      <p:cBhvr additive="base">
                                        <p:cTn id="2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 calcmode="lin" valueType="num">
                                      <p:cBhvr additive="base">
                                        <p:cTn id="28"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anim calcmode="lin" valueType="num">
                                      <p:cBhvr additive="base">
                                        <p:cTn id="3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94615" y="328295"/>
            <a:ext cx="12002135" cy="585152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80000"/>
              </a:lnSpc>
            </a:pPr>
            <a:r>
              <a:rPr lang="zh-CN" altLang="en-US" sz="3600" smtClean="0">
                <a:latin typeface="楷体" panose="02010609060101010101" pitchFamily="49" charset="-122"/>
                <a:ea typeface="楷体" panose="02010609060101010101" pitchFamily="49" charset="-122"/>
              </a:rPr>
              <a:t>   </a:t>
            </a:r>
            <a:r>
              <a:rPr lang="zh-CN" altLang="zh-CN" sz="3600" smtClean="0">
                <a:latin typeface="黑体" pitchFamily="2" charset="-122"/>
                <a:ea typeface="黑体" pitchFamily="2" charset="-122"/>
              </a:rPr>
              <a:t>长子顷襄王立，以其弟子兰为令尹。</a:t>
            </a:r>
            <a:r>
              <a:rPr lang="zh-CN" altLang="zh-CN" sz="3600" smtClean="0">
                <a:solidFill>
                  <a:srgbClr val="7030A0"/>
                </a:solidFill>
                <a:latin typeface="黑体" pitchFamily="2" charset="-122"/>
                <a:ea typeface="黑体" pitchFamily="2" charset="-122"/>
              </a:rPr>
              <a:t>楚人既咎子兰以劝怀王入秦而不反也</a:t>
            </a:r>
            <a:r>
              <a:rPr lang="zh-CN" altLang="zh-CN" sz="3600" smtClean="0">
                <a:latin typeface="黑体" pitchFamily="2" charset="-122"/>
                <a:ea typeface="黑体" pitchFamily="2" charset="-122"/>
              </a:rPr>
              <a:t>。屈平既嫉之，虽放流，眷顾楚国，系心怀王，不忘欲反。冀幸君之一悟，俗之一改也。其存君兴国，而欲反覆之，一篇之中，三致志焉。</a:t>
            </a:r>
          </a:p>
          <a:p>
            <a:pPr>
              <a:lnSpc>
                <a:spcPct val="80000"/>
              </a:lnSpc>
            </a:pPr>
            <a:r>
              <a:rPr lang="zh-CN" altLang="zh-CN" sz="3600" smtClean="0">
                <a:solidFill>
                  <a:srgbClr val="7030A0"/>
                </a:solidFill>
                <a:latin typeface="黑体" pitchFamily="2" charset="-122"/>
                <a:ea typeface="黑体" pitchFamily="2" charset="-122"/>
                <a:sym typeface="+mn-ea"/>
              </a:rPr>
              <a:t>状语后置，楚人以劝怀王入秦而不反也既咎子兰</a:t>
            </a:r>
            <a:endParaRPr lang="zh-CN" altLang="zh-CN" sz="3600">
              <a:latin typeface="楷体" panose="02010609060101010101" pitchFamily="49" charset="-122"/>
              <a:ea typeface="楷体" panose="02010609060101010101" pitchFamily="49" charset="-122"/>
            </a:endParaRPr>
          </a:p>
          <a:p>
            <a:pPr>
              <a:lnSpc>
                <a:spcPct val="80000"/>
              </a:lnSpc>
            </a:pPr>
            <a:endParaRPr lang="zh-CN" altLang="en-US" sz="3600" b="1">
              <a:latin typeface="楷体" panose="02010609060101010101" pitchFamily="49" charset="-122"/>
              <a:ea typeface="楷体" panose="02010609060101010101" pitchFamily="49" charset="-122"/>
              <a:cs typeface="楷体" panose="02010609060101010101" pitchFamily="49" charset="-122"/>
            </a:endParaRPr>
          </a:p>
          <a:p>
            <a:pPr>
              <a:lnSpc>
                <a:spcPct val="80000"/>
              </a:lnSpc>
            </a:pPr>
            <a:endParaRPr lang="zh-CN" altLang="zh-CN" sz="3600">
              <a:latin typeface="楷体" panose="02010609060101010101" pitchFamily="49" charset="-122"/>
              <a:ea typeface="楷体" panose="02010609060101010101" pitchFamily="49" charset="-122"/>
            </a:endParaRPr>
          </a:p>
          <a:p>
            <a:pPr>
              <a:lnSpc>
                <a:spcPct val="80000"/>
              </a:lnSpc>
            </a:pPr>
            <a:r>
              <a:rPr lang="zh-CN" altLang="en-US" sz="3600" b="1">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怀王的长子顷襄王继位</a:t>
            </a:r>
            <a:r>
              <a:rPr lang="en-US"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用他的弟弟子兰做令尹。楚国人</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因为他劝说怀王到秦国去却没有</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返回而抱怨</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子兰；屈原虽</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痛恨</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子兰，但</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即使</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被流放，也眷恋楚国，关心怀王，不忘祖国想</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返</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朝中，</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希望</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君王能觉悟，楚国坏的习俗能改变。他</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关心</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君王振兴国家，想把楚国</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从衰弱的局势中挽救过来</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，在（《离骚》）一篇作品里再三</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表达</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这种</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意愿</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p:txBody>
      </p:sp>
      <p:cxnSp>
        <p:nvCxnSpPr>
          <p:cNvPr id="2" name="直接箭头连接符 1"/>
          <p:cNvCxnSpPr/>
          <p:nvPr>
            <p:custDataLst>
              <p:tags r:id="rId7"/>
            </p:custDataLst>
          </p:nvPr>
        </p:nvCxnSpPr>
        <p:spPr>
          <a:xfrm>
            <a:off x="688975" y="916940"/>
            <a:ext cx="1649730" cy="134747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9">
                                            <p:txEl>
                                              <p:pRg st="4" end="4"/>
                                            </p:txEl>
                                          </p:spTgt>
                                        </p:tgtEl>
                                        <p:attrNameLst>
                                          <p:attrName>style.visibility</p:attrName>
                                        </p:attrNameLst>
                                      </p:cBhvr>
                                      <p:to>
                                        <p:strVal val="visible"/>
                                      </p:to>
                                    </p:set>
                                    <p:anim calcmode="lin" valueType="num">
                                      <p:cBhvr additive="base">
                                        <p:cTn id="7" dur="500" fill="hold"/>
                                        <p:tgtEl>
                                          <p:spTgt spid="204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049">
                                            <p:txEl>
                                              <p:pRg st="1" end="1"/>
                                            </p:txEl>
                                          </p:spTgt>
                                        </p:tgtEl>
                                        <p:attrNameLst>
                                          <p:attrName>style.visibility</p:attrName>
                                        </p:attrNameLst>
                                      </p:cBhvr>
                                      <p:to>
                                        <p:strVal val="visible"/>
                                      </p:to>
                                    </p:set>
                                    <p:anim calcmode="lin" valueType="num">
                                      <p:cBhvr additive="base">
                                        <p:cTn id="21" dur="500" fill="hold"/>
                                        <p:tgtEl>
                                          <p:spTgt spid="2049">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4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96215" y="250190"/>
            <a:ext cx="11799570" cy="3080385"/>
          </a:xfrm>
          <a:prstGeom prst="rect">
            <a:avLst/>
          </a:prstGeom>
          <a:noFill/>
        </p:spPr>
        <p:txBody>
          <a:bodyPr wrap="square" rtlCol="0" anchor="t">
            <a:spAutoFit/>
          </a:bodyPr>
          <a:lstStyle/>
          <a:p>
            <a:pPr>
              <a:lnSpc>
                <a:spcPct val="90000"/>
              </a:lnSpc>
            </a:pPr>
            <a:r>
              <a:rPr lang="zh-CN" altLang="en-US" sz="3600">
                <a:latin typeface="黑体" pitchFamily="2" charset="-122"/>
                <a:ea typeface="黑体" pitchFamily="2" charset="-122"/>
                <a:cs typeface="黑体" panose="02010609060101010101" pitchFamily="2" charset="-122"/>
              </a:rPr>
              <a:t>然终无可奈何，故不可以反。卒以此 见怀王之终不悟也。人君无愚智贤不肖，</a:t>
            </a:r>
            <a:r>
              <a:rPr lang="zh-CN" altLang="en-US" sz="3600">
                <a:solidFill>
                  <a:srgbClr val="7030A0"/>
                </a:solidFill>
                <a:latin typeface="黑体" pitchFamily="2" charset="-122"/>
                <a:ea typeface="黑体" pitchFamily="2" charset="-122"/>
                <a:cs typeface="黑体" panose="02010609060101010101" pitchFamily="2" charset="-122"/>
              </a:rPr>
              <a:t>莫不欲求忠以自为，举贤以自佐</a:t>
            </a:r>
            <a:r>
              <a:rPr lang="zh-CN" altLang="en-US" sz="3600">
                <a:latin typeface="黑体" pitchFamily="2" charset="-122"/>
                <a:ea typeface="黑体" pitchFamily="2" charset="-122"/>
                <a:cs typeface="黑体" panose="02010609060101010101" pitchFamily="2" charset="-122"/>
              </a:rPr>
              <a:t>。然亡国破家相随属，而圣君治国累世而不见者，其所谓忠者不忠，而所谓贤者不贤也。</a:t>
            </a:r>
          </a:p>
          <a:p>
            <a:pPr>
              <a:lnSpc>
                <a:spcPct val="90000"/>
              </a:lnSpc>
            </a:pPr>
            <a:r>
              <a:rPr lang="zh-CN" altLang="en-US" sz="3600" b="1">
                <a:solidFill>
                  <a:srgbClr val="0033CC"/>
                </a:solidFill>
                <a:latin typeface="微软雅黑" panose="020b0503020204020204" pitchFamily="34" charset="-122"/>
                <a:ea typeface="微软雅黑" panose="020b0503020204020204" pitchFamily="34" charset="-122"/>
                <a:sym typeface="+mn-ea"/>
              </a:rPr>
              <a:t>忠：形容词作名词，忠诚之人</a:t>
            </a:r>
            <a:endParaRPr lang="zh-CN" altLang="en-US" sz="36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90000"/>
              </a:lnSpc>
            </a:pPr>
            <a:endParaRPr lang="zh-CN" altLang="en-US" sz="3600">
              <a:solidFill>
                <a:srgbClr val="7030A0"/>
              </a:solidFill>
              <a:latin typeface="黑体" pitchFamily="2" charset="-122"/>
              <a:ea typeface="黑体" pitchFamily="2" charset="-122"/>
              <a:cs typeface="黑体" panose="02010609060101010101" pitchFamily="2" charset="-122"/>
            </a:endParaRPr>
          </a:p>
        </p:txBody>
      </p:sp>
      <p:sp>
        <p:nvSpPr>
          <p:cNvPr id="13315" name="文本框 13314"/>
          <p:cNvSpPr txBox="1"/>
          <p:nvPr>
            <p:custDataLst>
              <p:tags r:id="rId4"/>
            </p:custDataLst>
          </p:nvPr>
        </p:nvSpPr>
        <p:spPr>
          <a:xfrm>
            <a:off x="196215" y="3515995"/>
            <a:ext cx="11995785" cy="3080385"/>
          </a:xfrm>
          <a:prstGeom prst="rect">
            <a:avLst/>
          </a:prstGeom>
          <a:noFill/>
          <a:ln w="9525">
            <a:noFill/>
          </a:ln>
        </p:spPr>
        <p:txBody>
          <a:bodyPr wrap="square">
            <a:spAutoFit/>
          </a:bodyPr>
          <a:lstStyle/>
          <a:p>
            <a:pPr fontAlgn="auto">
              <a:lnSpc>
                <a:spcPct val="90000"/>
              </a:lnSpc>
              <a:spcBef>
                <a:spcPct val="0"/>
              </a:spcBef>
            </a:pP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隶书" charset="0"/>
              </a:rPr>
              <a:t>然而终无济于事，所以不能返回朝中，</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最终</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从这些事情看出怀王始终没有醒悟。一国之君</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无论</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愚昧还是聪明，贤能还是不贤能，没有不想用忠臣来</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侍奉自己</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，选拔贤才来</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辅佐自己</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；然而国破家亡的事情却</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隶书" charset="0"/>
              </a:rPr>
              <a:t>接二连三地发生</a:t>
            </a:r>
            <a:r>
              <a:rPr lang="zh-CN" altLang="en-US" sz="3600" b="1">
                <a:latin typeface="楷体" panose="02010609060101010101" pitchFamily="49" charset="-122"/>
                <a:ea typeface="楷体" panose="02010609060101010101" pitchFamily="49" charset="-122"/>
                <a:cs typeface="楷体" panose="02010609060101010101" pitchFamily="49" charset="-122"/>
                <a:sym typeface="隶书" charset="0"/>
              </a:rPr>
              <a:t>，圣明的君主和兴盛的国家历经好几个朝代也难以见到，是因为人君认为是忠臣的人并不忠诚，认为是贤臣的人并不贤明啊。</a:t>
            </a:r>
          </a:p>
        </p:txBody>
      </p:sp>
      <p:cxnSp>
        <p:nvCxnSpPr>
          <p:cNvPr id="6" name="直接箭头连接符 5"/>
          <p:cNvCxnSpPr/>
          <p:nvPr>
            <p:custDataLst>
              <p:tags r:id="rId5"/>
            </p:custDataLst>
          </p:nvPr>
        </p:nvCxnSpPr>
        <p:spPr>
          <a:xfrm flipH="1">
            <a:off x="5658485" y="1078230"/>
            <a:ext cx="625475" cy="187579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6"/>
            </p:custDataLst>
          </p:nvPr>
        </p:nvSpPr>
        <p:spPr>
          <a:xfrm>
            <a:off x="991870" y="2870835"/>
            <a:ext cx="9269730" cy="645160"/>
          </a:xfrm>
          <a:prstGeom prst="rect">
            <a:avLst/>
          </a:prstGeom>
          <a:noFill/>
        </p:spPr>
        <p:txBody>
          <a:bodyPr wrap="square" rtlCol="0">
            <a:spAutoFit/>
          </a:bodyPr>
          <a:lstStyle/>
          <a:p>
            <a:r>
              <a:rPr lang="zh-CN" altLang="en-US" sz="3600">
                <a:solidFill>
                  <a:srgbClr val="7030A0"/>
                </a:solidFill>
                <a:latin typeface="黑体" pitchFamily="2" charset="-122"/>
                <a:ea typeface="黑体" pitchFamily="2" charset="-122"/>
                <a:cs typeface="黑体" panose="02010609060101010101" pitchFamily="2" charset="-122"/>
              </a:rPr>
              <a:t>宾语前置，莫不欲求忠以为自，举贤以佐自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additive="base">
                                        <p:cTn id="16"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 presetClass="entr" presetSubtype="4" fill="hold"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additive="base">
                                        <p:cTn id="30"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8" name="文本框 13"/>
          <p:cNvSpPr txBox="1"/>
          <p:nvPr>
            <p:custDataLst>
              <p:tags r:id="rId6"/>
            </p:custDataLst>
          </p:nvPr>
        </p:nvSpPr>
        <p:spPr>
          <a:xfrm>
            <a:off x="269573" y="579292"/>
            <a:ext cx="2251880" cy="706755"/>
          </a:xfrm>
          <a:prstGeom prst="rect">
            <a:avLst/>
          </a:prstGeom>
          <a:noFill/>
          <a:effectLst/>
        </p:spPr>
        <p:txBody>
          <a:bodyPr wrap="square" rtlCol="0">
            <a:spAutoFit/>
          </a:bodyPr>
          <a:lstStyle/>
          <a:p>
            <a:pPr algn="l" fontAlgn="auto">
              <a:lnSpc>
                <a:spcPct val="100000"/>
              </a:lnSpc>
            </a:pPr>
            <a:r>
              <a:rPr lang="zh-CN" altLang="en-US" sz="4000" b="1" smtClean="0">
                <a:solidFill>
                  <a:schemeClr val="tx1"/>
                </a:solidFill>
                <a:latin typeface="黑体" pitchFamily="2" charset="-122"/>
                <a:ea typeface="黑体" pitchFamily="2" charset="-122"/>
              </a:rPr>
              <a:t>题目解说</a:t>
            </a:r>
          </a:p>
        </p:txBody>
      </p:sp>
      <p:sp>
        <p:nvSpPr>
          <p:cNvPr id="2049" name="Rectangle 1"/>
          <p:cNvSpPr>
            <a:spLocks noChangeArrowheads="1"/>
          </p:cNvSpPr>
          <p:nvPr>
            <p:custDataLst>
              <p:tags r:id="rId7"/>
            </p:custDataLst>
          </p:nvPr>
        </p:nvSpPr>
        <p:spPr bwMode="auto">
          <a:xfrm>
            <a:off x="373380" y="1593850"/>
            <a:ext cx="11635105" cy="439991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4000" b="1" smtClean="0">
                <a:latin typeface="楷体" panose="02010609060101010101" pitchFamily="49" charset="-122"/>
                <a:ea typeface="楷体" panose="02010609060101010101" pitchFamily="49" charset="-122"/>
              </a:rPr>
              <a:t>   </a:t>
            </a:r>
            <a:r>
              <a:rPr lang="zh-CN" altLang="zh-CN" sz="4000" b="1" smtClean="0">
                <a:latin typeface="楷体" panose="02010609060101010101" pitchFamily="49" charset="-122"/>
                <a:ea typeface="楷体" panose="02010609060101010101" pitchFamily="49" charset="-122"/>
              </a:rPr>
              <a:t>《屈原列传》实际上是一篇</a:t>
            </a:r>
            <a:r>
              <a:rPr lang="zh-CN" altLang="zh-CN" sz="4000" b="1" smtClean="0">
                <a:solidFill>
                  <a:srgbClr val="3834F0"/>
                </a:solidFill>
                <a:latin typeface="楷体" panose="02010609060101010101" pitchFamily="49" charset="-122"/>
                <a:ea typeface="楷体" panose="02010609060101010101" pitchFamily="49" charset="-122"/>
              </a:rPr>
              <a:t>夹叙夹议</a:t>
            </a:r>
            <a:r>
              <a:rPr lang="zh-CN" altLang="zh-CN" sz="4000" b="1" smtClean="0">
                <a:latin typeface="楷体" panose="02010609060101010101" pitchFamily="49" charset="-122"/>
                <a:ea typeface="楷体" panose="02010609060101010101" pitchFamily="49" charset="-122"/>
              </a:rPr>
              <a:t>的历史人物评传</a:t>
            </a:r>
            <a:r>
              <a:rPr lang="en-US" altLang="zh-CN" sz="4000" b="1" smtClean="0">
                <a:latin typeface="楷体" panose="02010609060101010101" pitchFamily="49" charset="-122"/>
                <a:ea typeface="楷体" panose="02010609060101010101" pitchFamily="49" charset="-122"/>
              </a:rPr>
              <a:t>,</a:t>
            </a:r>
            <a:r>
              <a:rPr lang="zh-CN" altLang="zh-CN" sz="4000" b="1" smtClean="0">
                <a:latin typeface="楷体" panose="02010609060101010101" pitchFamily="49" charset="-122"/>
                <a:ea typeface="楷体" panose="02010609060101010101" pitchFamily="49" charset="-122"/>
              </a:rPr>
              <a:t>相当于现在的“人物述评”。</a:t>
            </a:r>
            <a:r>
              <a:rPr lang="en-US" altLang="zh-CN" sz="4000" b="1" smtClean="0">
                <a:latin typeface="楷体" panose="02010609060101010101" pitchFamily="49" charset="-122"/>
                <a:ea typeface="楷体" panose="02010609060101010101" pitchFamily="49" charset="-122"/>
              </a:rPr>
              <a:t>    </a:t>
            </a:r>
          </a:p>
          <a:p>
            <a:r>
              <a:rPr lang="en-US" altLang="zh-CN" sz="4000" b="1" smtClean="0">
                <a:latin typeface="楷体" panose="02010609060101010101" pitchFamily="49" charset="-122"/>
                <a:ea typeface="楷体" panose="02010609060101010101" pitchFamily="49" charset="-122"/>
              </a:rPr>
              <a:t>    </a:t>
            </a:r>
            <a:r>
              <a:rPr lang="zh-CN" altLang="zh-CN" sz="4000" b="1" smtClean="0">
                <a:latin typeface="楷体" panose="02010609060101010101" pitchFamily="49" charset="-122"/>
                <a:ea typeface="楷体" panose="02010609060101010101" pitchFamily="49" charset="-122"/>
              </a:rPr>
              <a:t>“传”与“评”相结合</a:t>
            </a:r>
            <a:r>
              <a:rPr lang="en-US" altLang="zh-CN" sz="4000" b="1" smtClean="0">
                <a:latin typeface="楷体" panose="02010609060101010101" pitchFamily="49" charset="-122"/>
                <a:ea typeface="楷体" panose="02010609060101010101" pitchFamily="49" charset="-122"/>
              </a:rPr>
              <a:t>,</a:t>
            </a:r>
            <a:r>
              <a:rPr lang="zh-CN" altLang="zh-CN" sz="4000" b="1" smtClean="0">
                <a:solidFill>
                  <a:srgbClr val="3834F0"/>
                </a:solidFill>
                <a:latin typeface="楷体" panose="02010609060101010101" pitchFamily="49" charset="-122"/>
                <a:ea typeface="楷体" panose="02010609060101010101" pitchFamily="49" charset="-122"/>
              </a:rPr>
              <a:t>“传”中寓“评”</a:t>
            </a:r>
            <a:r>
              <a:rPr lang="zh-CN" altLang="zh-CN" sz="4000" b="1" smtClean="0">
                <a:latin typeface="楷体" panose="02010609060101010101" pitchFamily="49" charset="-122"/>
                <a:ea typeface="楷体" panose="02010609060101010101" pitchFamily="49" charset="-122"/>
              </a:rPr>
              <a:t>是本文的特色。</a:t>
            </a:r>
            <a:endParaRPr lang="en-US" altLang="zh-CN" sz="4000" b="1" smtClean="0">
              <a:latin typeface="楷体" panose="02010609060101010101" pitchFamily="49" charset="-122"/>
              <a:ea typeface="楷体" panose="02010609060101010101" pitchFamily="49" charset="-122"/>
            </a:endParaRPr>
          </a:p>
          <a:p>
            <a:r>
              <a:rPr lang="en-US" altLang="zh-CN" sz="4000" b="1" smtClean="0">
                <a:latin typeface="楷体" panose="02010609060101010101" pitchFamily="49" charset="-122"/>
                <a:ea typeface="楷体" panose="02010609060101010101" pitchFamily="49" charset="-122"/>
              </a:rPr>
              <a:t>   </a:t>
            </a:r>
            <a:r>
              <a:rPr lang="en-US" altLang="zh-CN" sz="4000" b="1" smtClean="0">
                <a:solidFill>
                  <a:schemeClr val="tx1"/>
                </a:solidFill>
                <a:latin typeface="楷体" panose="02010609060101010101" pitchFamily="49" charset="-122"/>
                <a:ea typeface="楷体" panose="02010609060101010101" pitchFamily="49" charset="-122"/>
              </a:rPr>
              <a:t> </a:t>
            </a:r>
            <a:r>
              <a:rPr lang="zh-CN" altLang="zh-CN" sz="4000" b="1" smtClean="0">
                <a:solidFill>
                  <a:schemeClr val="tx1"/>
                </a:solidFill>
                <a:latin typeface="楷体" panose="02010609060101010101" pitchFamily="49" charset="-122"/>
                <a:ea typeface="楷体" panose="02010609060101010101" pitchFamily="49" charset="-122"/>
              </a:rPr>
              <a:t>屈原</a:t>
            </a:r>
            <a:r>
              <a:rPr lang="en-US" altLang="zh-CN" sz="4000" b="1" smtClean="0">
                <a:solidFill>
                  <a:schemeClr val="tx1"/>
                </a:solidFill>
                <a:latin typeface="楷体" panose="02010609060101010101" pitchFamily="49" charset="-122"/>
                <a:ea typeface="楷体" panose="02010609060101010101" pitchFamily="49" charset="-122"/>
              </a:rPr>
              <a:t>,</a:t>
            </a:r>
            <a:r>
              <a:rPr lang="zh-CN" altLang="zh-CN" sz="4000" b="1" smtClean="0">
                <a:solidFill>
                  <a:schemeClr val="tx1"/>
                </a:solidFill>
                <a:latin typeface="楷体" panose="02010609060101010101" pitchFamily="49" charset="-122"/>
                <a:ea typeface="楷体" panose="02010609060101010101" pitchFamily="49" charset="-122"/>
              </a:rPr>
              <a:t>战国时期楚国人</a:t>
            </a:r>
            <a:r>
              <a:rPr lang="en-US" altLang="zh-CN" sz="4000" b="1" smtClean="0">
                <a:solidFill>
                  <a:schemeClr val="tx1"/>
                </a:solidFill>
                <a:latin typeface="楷体" panose="02010609060101010101" pitchFamily="49" charset="-122"/>
                <a:ea typeface="楷体" panose="02010609060101010101" pitchFamily="49" charset="-122"/>
              </a:rPr>
              <a:t>,</a:t>
            </a:r>
            <a:r>
              <a:rPr lang="zh-CN" altLang="zh-CN" sz="4000" b="1" smtClean="0">
                <a:solidFill>
                  <a:schemeClr val="tx1"/>
                </a:solidFill>
                <a:latin typeface="楷体" panose="02010609060101010101" pitchFamily="49" charset="-122"/>
                <a:ea typeface="楷体" panose="02010609060101010101" pitchFamily="49" charset="-122"/>
              </a:rPr>
              <a:t>年轻时受到楚怀王信任</a:t>
            </a:r>
            <a:r>
              <a:rPr lang="en-US" altLang="zh-CN" sz="4000" b="1" smtClean="0">
                <a:solidFill>
                  <a:schemeClr val="tx1"/>
                </a:solidFill>
                <a:latin typeface="楷体" panose="02010609060101010101" pitchFamily="49" charset="-122"/>
                <a:ea typeface="楷体" panose="02010609060101010101" pitchFamily="49" charset="-122"/>
              </a:rPr>
              <a:t>,</a:t>
            </a:r>
            <a:r>
              <a:rPr lang="zh-CN" altLang="zh-CN" sz="4000" b="1" smtClean="0">
                <a:solidFill>
                  <a:schemeClr val="tx1"/>
                </a:solidFill>
                <a:latin typeface="楷体" panose="02010609060101010101" pitchFamily="49" charset="-122"/>
                <a:ea typeface="楷体" panose="02010609060101010101" pitchFamily="49" charset="-122"/>
              </a:rPr>
              <a:t>后因楚怀王听信谗言被疏远流放</a:t>
            </a:r>
            <a:r>
              <a:rPr lang="en-US" altLang="zh-CN" sz="4000" b="1" smtClean="0">
                <a:solidFill>
                  <a:schemeClr val="tx1"/>
                </a:solidFill>
                <a:latin typeface="楷体" panose="02010609060101010101" pitchFamily="49" charset="-122"/>
                <a:ea typeface="楷体" panose="02010609060101010101" pitchFamily="49" charset="-122"/>
              </a:rPr>
              <a:t>,</a:t>
            </a:r>
            <a:r>
              <a:rPr lang="zh-CN" altLang="zh-CN" sz="4000" b="1" smtClean="0">
                <a:solidFill>
                  <a:schemeClr val="tx1"/>
                </a:solidFill>
                <a:latin typeface="楷体" panose="02010609060101010101" pitchFamily="49" charset="-122"/>
                <a:ea typeface="楷体" panose="02010609060101010101" pitchFamily="49" charset="-122"/>
              </a:rPr>
              <a:t>最终悲愤交加</a:t>
            </a:r>
            <a:r>
              <a:rPr lang="en-US" altLang="zh-CN" sz="4000" b="1" smtClean="0">
                <a:solidFill>
                  <a:schemeClr val="tx1"/>
                </a:solidFill>
                <a:latin typeface="楷体" panose="02010609060101010101" pitchFamily="49" charset="-122"/>
                <a:ea typeface="楷体" panose="02010609060101010101" pitchFamily="49" charset="-122"/>
              </a:rPr>
              <a:t>,</a:t>
            </a:r>
            <a:r>
              <a:rPr lang="zh-CN" altLang="zh-CN" sz="4000" b="1" smtClean="0">
                <a:solidFill>
                  <a:schemeClr val="tx1"/>
                </a:solidFill>
                <a:latin typeface="楷体" panose="02010609060101010101" pitchFamily="49" charset="-122"/>
                <a:ea typeface="楷体" panose="02010609060101010101" pitchFamily="49" charset="-122"/>
              </a:rPr>
              <a:t>自投汨罗江而死。</a:t>
            </a:r>
            <a:endParaRPr kumimoji="0" lang="zh-CN" altLang="zh-CN"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28270" y="360045"/>
            <a:ext cx="11969750" cy="1560195"/>
          </a:xfrm>
        </p:spPr>
        <p:txBody>
          <a:bodyPr>
            <a:noAutofit/>
          </a:bodyPr>
          <a:lstStyle/>
          <a:p>
            <a:pPr marL="0" indent="0">
              <a:buNone/>
            </a:pPr>
            <a:r>
              <a:rPr lang="zh-CN" altLang="en-US" sz="3600">
                <a:latin typeface="黑体" pitchFamily="2" charset="-122"/>
                <a:ea typeface="黑体" pitchFamily="2" charset="-122"/>
              </a:rPr>
              <a:t>怀王以不知忠臣之分，故</a:t>
            </a:r>
            <a:r>
              <a:rPr lang="zh-CN" altLang="en-US" sz="3600" b="1">
                <a:solidFill>
                  <a:srgbClr val="2F2AFA"/>
                </a:solidFill>
                <a:latin typeface="黑体" pitchFamily="2" charset="-122"/>
                <a:ea typeface="黑体" pitchFamily="2" charset="-122"/>
              </a:rPr>
              <a:t>内</a:t>
            </a:r>
            <a:r>
              <a:rPr lang="zh-CN" altLang="en-US" sz="3600">
                <a:solidFill>
                  <a:srgbClr val="7030A0"/>
                </a:solidFill>
                <a:latin typeface="黑体" pitchFamily="2" charset="-122"/>
                <a:ea typeface="黑体" pitchFamily="2" charset="-122"/>
              </a:rPr>
              <a:t>惑于郑袖，</a:t>
            </a:r>
            <a:r>
              <a:rPr lang="zh-CN" altLang="en-US" sz="3600" b="1">
                <a:solidFill>
                  <a:srgbClr val="2F2AFA"/>
                </a:solidFill>
                <a:latin typeface="黑体" pitchFamily="2" charset="-122"/>
                <a:ea typeface="黑体" pitchFamily="2" charset="-122"/>
              </a:rPr>
              <a:t>外</a:t>
            </a:r>
            <a:r>
              <a:rPr lang="zh-CN" altLang="en-US" sz="3600">
                <a:solidFill>
                  <a:srgbClr val="7030A0"/>
                </a:solidFill>
                <a:latin typeface="黑体" pitchFamily="2" charset="-122"/>
                <a:ea typeface="黑体" pitchFamily="2" charset="-122"/>
              </a:rPr>
              <a:t>欺于张仪</a:t>
            </a:r>
            <a:r>
              <a:rPr lang="zh-CN" altLang="en-US" sz="3600">
                <a:latin typeface="黑体" pitchFamily="2" charset="-122"/>
                <a:ea typeface="黑体" pitchFamily="2" charset="-122"/>
              </a:rPr>
              <a:t>，疏屈平而信上官大夫、令尹子兰。兵挫地削，亡其六郡，</a:t>
            </a:r>
            <a:r>
              <a:rPr lang="zh-CN" altLang="en-US" sz="3600">
                <a:solidFill>
                  <a:srgbClr val="7030A0"/>
                </a:solidFill>
                <a:latin typeface="黑体" pitchFamily="2" charset="-122"/>
                <a:ea typeface="黑体" pitchFamily="2" charset="-122"/>
              </a:rPr>
              <a:t>身</a:t>
            </a:r>
            <a:r>
              <a:rPr lang="zh-CN" altLang="en-US" sz="3600">
                <a:solidFill>
                  <a:srgbClr val="0033CC"/>
                </a:solidFill>
                <a:latin typeface="微软雅黑" panose="020b0503020204020204" pitchFamily="34" charset="-122"/>
                <a:ea typeface="微软雅黑" panose="020b0503020204020204" pitchFamily="34" charset="-122"/>
              </a:rPr>
              <a:t>客</a:t>
            </a:r>
            <a:r>
              <a:rPr lang="zh-CN" altLang="en-US" sz="3600">
                <a:solidFill>
                  <a:srgbClr val="7030A0"/>
                </a:solidFill>
                <a:latin typeface="黑体" pitchFamily="2" charset="-122"/>
                <a:ea typeface="黑体" pitchFamily="2" charset="-122"/>
              </a:rPr>
              <a:t>死于秦，为天下笑</a:t>
            </a:r>
            <a:r>
              <a:rPr lang="zh-CN" altLang="en-US" sz="3600">
                <a:latin typeface="黑体" pitchFamily="2" charset="-122"/>
                <a:ea typeface="黑体" pitchFamily="2" charset="-122"/>
              </a:rPr>
              <a:t>，</a:t>
            </a:r>
            <a:r>
              <a:rPr lang="zh-CN" altLang="en-US" sz="3600">
                <a:solidFill>
                  <a:schemeClr val="accent2">
                    <a:lumMod val="75000"/>
                  </a:schemeClr>
                </a:solidFill>
                <a:latin typeface="黑体" pitchFamily="2" charset="-122"/>
                <a:ea typeface="黑体" pitchFamily="2" charset="-122"/>
              </a:rPr>
              <a:t>此不知人之祸也</a:t>
            </a:r>
            <a:r>
              <a:rPr lang="zh-CN" altLang="en-US" sz="3600">
                <a:latin typeface="黑体" pitchFamily="2" charset="-122"/>
                <a:ea typeface="黑体" pitchFamily="2" charset="-122"/>
              </a:rPr>
              <a:t>。</a:t>
            </a:r>
          </a:p>
          <a:p>
            <a:pPr marL="0" indent="0">
              <a:buNone/>
            </a:pPr>
            <a:endParaRPr lang="zh-CN" altLang="en-US" sz="3600">
              <a:latin typeface="黑体" pitchFamily="2" charset="-122"/>
              <a:ea typeface="黑体" pitchFamily="2" charset="-122"/>
            </a:endParaRPr>
          </a:p>
          <a:p>
            <a:pPr marL="0" indent="0">
              <a:buNone/>
            </a:pPr>
            <a:r>
              <a:rPr lang="zh-CN" altLang="en-US" sz="3600" b="1">
                <a:solidFill>
                  <a:srgbClr val="0033CC"/>
                </a:solidFill>
                <a:latin typeface="+mn-ea"/>
                <a:sym typeface="+mn-ea"/>
              </a:rPr>
              <a:t>内、外：名词作状语，在朝内，在国外</a:t>
            </a:r>
            <a:endParaRPr lang="zh-CN" altLang="en-US" sz="3600" b="1">
              <a:solidFill>
                <a:srgbClr val="002060"/>
              </a:solidFill>
              <a:latin typeface="+mn-ea"/>
              <a:cs typeface="+mn-lt"/>
              <a:sym typeface="+mn-ea"/>
            </a:endParaRPr>
          </a:p>
          <a:p>
            <a:pPr marL="0" indent="0">
              <a:buNone/>
            </a:pPr>
            <a:r>
              <a:rPr lang="zh-CN" altLang="en-US" sz="3600" b="1">
                <a:solidFill>
                  <a:srgbClr val="0033CC"/>
                </a:solidFill>
                <a:latin typeface="微软雅黑" panose="020b0503020204020204" pitchFamily="34" charset="-122"/>
                <a:ea typeface="微软雅黑" panose="020b0503020204020204" pitchFamily="34" charset="-122"/>
                <a:sym typeface="+mn-ea"/>
              </a:rPr>
              <a:t>客：名词作状语，象客那样</a:t>
            </a:r>
            <a:endParaRPr lang="zh-CN" altLang="en-US" sz="3600" b="1">
              <a:solidFill>
                <a:srgbClr val="0033CC"/>
              </a:solidFill>
              <a:latin typeface="微软雅黑" panose="020b0503020204020204" pitchFamily="34" charset="-122"/>
              <a:ea typeface="微软雅黑" panose="020b0503020204020204" pitchFamily="34" charset="-122"/>
              <a:cs typeface="+mn-ea"/>
              <a:sym typeface="+mn-ea"/>
            </a:endParaRPr>
          </a:p>
          <a:p>
            <a:pPr marL="0" indent="0">
              <a:buNone/>
            </a:pPr>
            <a:endParaRPr lang="zh-CN" altLang="en-US" sz="3600">
              <a:latin typeface="黑体" pitchFamily="2" charset="-122"/>
              <a:ea typeface="黑体" pitchFamily="2" charset="-122"/>
            </a:endParaRPr>
          </a:p>
          <a:p>
            <a:pPr marL="0" indent="0">
              <a:buNone/>
            </a:pPr>
            <a:endParaRPr lang="zh-CN" altLang="en-US" sz="3600">
              <a:latin typeface="黑体" pitchFamily="2" charset="-122"/>
              <a:ea typeface="黑体" pitchFamily="2" charset="-122"/>
            </a:endParaRPr>
          </a:p>
        </p:txBody>
      </p:sp>
      <p:sp>
        <p:nvSpPr>
          <p:cNvPr id="13315" name="文本框 13314"/>
          <p:cNvSpPr txBox="1"/>
          <p:nvPr>
            <p:custDataLst>
              <p:tags r:id="rId4"/>
            </p:custDataLst>
          </p:nvPr>
        </p:nvSpPr>
        <p:spPr>
          <a:xfrm>
            <a:off x="217170" y="4222750"/>
            <a:ext cx="11713210" cy="1863725"/>
          </a:xfrm>
          <a:prstGeom prst="rect">
            <a:avLst/>
          </a:prstGeom>
          <a:noFill/>
          <a:ln w="9525">
            <a:noFill/>
          </a:ln>
        </p:spPr>
        <p:txBody>
          <a:bodyPr wrap="square">
            <a:spAutoFit/>
          </a:bodyPr>
          <a:lstStyle/>
          <a:p>
            <a:pPr fontAlgn="auto">
              <a:lnSpc>
                <a:spcPct val="80000"/>
              </a:lnSpc>
              <a:spcBef>
                <a:spcPct val="0"/>
              </a:spcBef>
            </a:pP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怀王</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因为</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不知道忠臣(奸臣)的</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区别</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，所以在内</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被</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郑袖迷惑，在外被张仪欺骗，疏远屈原而相信上官大夫、令尹子兰。(结果)军队</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被打败</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，国土</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被割削</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丢失了</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汉中六郡，</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自己</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客死在秦国，</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被</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天下人耻笑。这就是不识人的</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祸害</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了。</a:t>
            </a:r>
          </a:p>
        </p:txBody>
      </p:sp>
      <p:cxnSp>
        <p:nvCxnSpPr>
          <p:cNvPr id="4" name="直接箭头连接符 3"/>
          <p:cNvCxnSpPr/>
          <p:nvPr>
            <p:custDataLst>
              <p:tags r:id="rId5"/>
            </p:custDataLst>
          </p:nvPr>
        </p:nvCxnSpPr>
        <p:spPr>
          <a:xfrm>
            <a:off x="6359525" y="755015"/>
            <a:ext cx="2026285" cy="77597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custDataLst>
              <p:tags r:id="rId6"/>
            </p:custDataLst>
          </p:nvPr>
        </p:nvCxnSpPr>
        <p:spPr>
          <a:xfrm>
            <a:off x="3772535" y="1671320"/>
            <a:ext cx="4602480" cy="4318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7"/>
            </p:custDataLst>
          </p:nvPr>
        </p:nvSpPr>
        <p:spPr>
          <a:xfrm>
            <a:off x="8461375" y="1339850"/>
            <a:ext cx="2393315" cy="706755"/>
          </a:xfrm>
          <a:prstGeom prst="rect">
            <a:avLst/>
          </a:prstGeom>
          <a:noFill/>
        </p:spPr>
        <p:txBody>
          <a:bodyPr wrap="square" rtlCol="0">
            <a:spAutoFit/>
          </a:bodyPr>
          <a:lstStyle/>
          <a:p>
            <a:r>
              <a:rPr lang="zh-CN" altLang="en-US" sz="4000" b="1">
                <a:solidFill>
                  <a:srgbClr val="7030A0"/>
                </a:solidFill>
                <a:latin typeface="楷体" panose="02010609060101010101" pitchFamily="49" charset="-122"/>
                <a:ea typeface="楷体" panose="02010609060101010101" pitchFamily="49" charset="-122"/>
              </a:rPr>
              <a:t>被动句</a:t>
            </a:r>
          </a:p>
        </p:txBody>
      </p:sp>
      <p:cxnSp>
        <p:nvCxnSpPr>
          <p:cNvPr id="7" name="直接箭头连接符 6"/>
          <p:cNvCxnSpPr/>
          <p:nvPr>
            <p:custDataLst>
              <p:tags r:id="rId8"/>
            </p:custDataLst>
          </p:nvPr>
        </p:nvCxnSpPr>
        <p:spPr>
          <a:xfrm>
            <a:off x="5216525" y="1768475"/>
            <a:ext cx="21590" cy="398780"/>
          </a:xfrm>
          <a:prstGeom prst="straightConnector1">
            <a:avLst/>
          </a:prstGeom>
          <a:ln w="28575">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9"/>
            </p:custDataLst>
          </p:nvPr>
        </p:nvSpPr>
        <p:spPr>
          <a:xfrm>
            <a:off x="4602480" y="1994535"/>
            <a:ext cx="1605915" cy="645160"/>
          </a:xfrm>
          <a:prstGeom prst="rect">
            <a:avLst/>
          </a:prstGeom>
          <a:noFill/>
        </p:spPr>
        <p:txBody>
          <a:bodyPr wrap="square" rtlCol="0">
            <a:spAutoFit/>
          </a:bodyPr>
          <a:lstStyle/>
          <a:p>
            <a:r>
              <a:rPr lang="zh-CN" altLang="en-US" sz="3600">
                <a:solidFill>
                  <a:schemeClr val="accent2">
                    <a:lumMod val="75000"/>
                  </a:schemeClr>
                </a:solidFill>
                <a:latin typeface="楷体" panose="02010609060101010101" pitchFamily="49" charset="-122"/>
                <a:ea typeface="楷体" panose="02010609060101010101" pitchFamily="49" charset="-122"/>
              </a:rPr>
              <a:t>判断句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4" fill="hold" grpId="1"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2" presetClass="entr" presetSubtype="4" fill="hold" grpId="2" nodeType="click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ppt_x"/>
                                          </p:val>
                                        </p:tav>
                                        <p:tav tm="100000">
                                          <p:val>
                                            <p:strVal val="#ppt_x"/>
                                          </p:val>
                                        </p:tav>
                                      </p:tavLst>
                                    </p:anim>
                                    <p:anim calcmode="lin" valueType="num">
                                      <p:cBhvr additive="base">
                                        <p:cTn id="5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8" grpId="1"/>
      <p:bldP spid="6" grpId="2"/>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2049" name="Rectangle 1"/>
          <p:cNvSpPr>
            <a:spLocks noChangeArrowheads="1"/>
          </p:cNvSpPr>
          <p:nvPr>
            <p:custDataLst>
              <p:tags r:id="rId5"/>
            </p:custDataLst>
          </p:nvPr>
        </p:nvSpPr>
        <p:spPr bwMode="auto">
          <a:xfrm>
            <a:off x="191770" y="960120"/>
            <a:ext cx="11828780" cy="5631180"/>
          </a:xfrm>
          <a:prstGeom prst="rect">
            <a:avLst/>
          </a:prstGeom>
          <a:noFill/>
          <a:ln w="9525">
            <a:noFill/>
            <a:miter lim="800000"/>
          </a:ln>
          <a:effectLst/>
        </p:spPr>
        <p:txBody>
          <a:bodyPr vert="horz" wrap="square" lIns="91440" tIns="45720" rIns="91440" bIns="45720" numCol="1" anchor="ctr" anchorCtr="0" compatLnSpc="1">
            <a:spAutoFit/>
          </a:bodyPr>
          <a:lstStyle/>
          <a:p>
            <a:r>
              <a:rPr lang="zh-CN" altLang="en-US" sz="3600" b="1" smtClean="0">
                <a:latin typeface="黑体" pitchFamily="2" charset="-122"/>
                <a:ea typeface="黑体" pitchFamily="2" charset="-122"/>
                <a:cs typeface="黑体" panose="02010609060101010101" pitchFamily="2" charset="-122"/>
              </a:rPr>
              <a:t>   </a:t>
            </a:r>
            <a:r>
              <a:rPr lang="en-US" altLang="zh-CN" sz="3600" b="1" smtClean="0">
                <a:latin typeface="黑体" pitchFamily="2" charset="-122"/>
                <a:ea typeface="黑体" pitchFamily="2" charset="-122"/>
                <a:cs typeface="黑体" panose="02010609060101010101" pitchFamily="2" charset="-122"/>
              </a:rPr>
              <a:t>1</a:t>
            </a:r>
            <a:r>
              <a:rPr lang="zh-CN" altLang="en-US" sz="3600" b="1" smtClean="0">
                <a:latin typeface="黑体" pitchFamily="2" charset="-122"/>
                <a:ea typeface="黑体" pitchFamily="2" charset="-122"/>
                <a:cs typeface="黑体" panose="02010609060101010101" pitchFamily="2" charset="-122"/>
              </a:rPr>
              <a:t>、</a:t>
            </a:r>
            <a:r>
              <a:rPr lang="zh-CN" altLang="zh-CN" sz="3600" b="1" smtClean="0">
                <a:latin typeface="黑体" pitchFamily="2" charset="-122"/>
                <a:ea typeface="黑体" pitchFamily="2" charset="-122"/>
                <a:cs typeface="黑体" panose="02010609060101010101" pitchFamily="2" charset="-122"/>
              </a:rPr>
              <a:t>这一部分作者议论的观点是什么？对表现屈原有什么作用？</a:t>
            </a:r>
            <a:endParaRPr lang="zh-CN" altLang="zh-CN" sz="3600" smtClean="0">
              <a:latin typeface="黑体" pitchFamily="2" charset="-122"/>
              <a:ea typeface="黑体" pitchFamily="2" charset="-122"/>
              <a:cs typeface="黑体" panose="02010609060101010101" pitchFamily="2" charset="-122"/>
            </a:endParaRPr>
          </a:p>
          <a:p>
            <a:pPr lvl="0" indent="244475" fontAlgn="base">
              <a:spcBef>
                <a:spcPct val="0"/>
              </a:spcBef>
              <a:spcAft>
                <a:spcPct val="0"/>
              </a:spcAft>
            </a:pPr>
            <a:r>
              <a:rPr lang="en-US" altLang="zh-CN" sz="3600" smtClean="0">
                <a:latin typeface="黑体" pitchFamily="2" charset="-122"/>
                <a:ea typeface="黑体" pitchFamily="2" charset="-122"/>
                <a:cs typeface="黑体" panose="02010609060101010101" pitchFamily="2" charset="-122"/>
              </a:rPr>
              <a:t>    </a:t>
            </a:r>
            <a:r>
              <a:rPr lang="zh-CN" altLang="zh-CN" sz="3600" smtClean="0">
                <a:latin typeface="黑体" pitchFamily="2" charset="-122"/>
                <a:ea typeface="黑体" pitchFamily="2" charset="-122"/>
                <a:cs typeface="黑体" panose="02010609060101010101" pitchFamily="2" charset="-122"/>
              </a:rPr>
              <a:t>这一部分作者以结语式的方式，指出</a:t>
            </a:r>
            <a:r>
              <a:rPr lang="zh-CN" altLang="zh-CN" sz="3600" smtClean="0">
                <a:solidFill>
                  <a:srgbClr val="2F2AFA"/>
                </a:solidFill>
                <a:latin typeface="黑体" pitchFamily="2" charset="-122"/>
                <a:ea typeface="黑体" pitchFamily="2" charset="-122"/>
                <a:cs typeface="黑体" panose="02010609060101010101" pitchFamily="2" charset="-122"/>
              </a:rPr>
              <a:t>楚国的危难在于“怀王之终不悟”，“此不知人之祸也”</a:t>
            </a:r>
            <a:r>
              <a:rPr lang="zh-CN" altLang="zh-CN" sz="3600" smtClean="0">
                <a:latin typeface="黑体" pitchFamily="2" charset="-122"/>
                <a:ea typeface="黑体" pitchFamily="2" charset="-122"/>
                <a:cs typeface="黑体" panose="02010609060101010101" pitchFamily="2" charset="-122"/>
              </a:rPr>
              <a:t>。通过议论，突出了屈原在楚国兴盛衰亡上举足轻重的地位。</a:t>
            </a:r>
            <a:endParaRPr lang="en-US" altLang="zh-CN" sz="3600" smtClean="0">
              <a:latin typeface="黑体" pitchFamily="2" charset="-122"/>
              <a:ea typeface="黑体" pitchFamily="2" charset="-122"/>
              <a:cs typeface="黑体" panose="02010609060101010101" pitchFamily="2" charset="-122"/>
            </a:endParaRPr>
          </a:p>
          <a:p>
            <a:pPr lvl="0" indent="244475" fontAlgn="base">
              <a:spcBef>
                <a:spcPct val="0"/>
              </a:spcBef>
              <a:spcAft>
                <a:spcPct val="0"/>
              </a:spcAft>
            </a:pPr>
            <a:r>
              <a:rPr lang="en-US" altLang="zh-CN" sz="3600" b="1" smtClean="0">
                <a:solidFill>
                  <a:srgbClr val="000000"/>
                </a:solidFill>
                <a:latin typeface="黑体" pitchFamily="2" charset="-122"/>
                <a:ea typeface="黑体" pitchFamily="2" charset="-122"/>
                <a:cs typeface="黑体" panose="02010609060101010101" pitchFamily="2" charset="-122"/>
              </a:rPr>
              <a:t> 2</a:t>
            </a:r>
            <a:r>
              <a:rPr lang="zh-CN" altLang="en-US" sz="3600" b="1" smtClean="0">
                <a:solidFill>
                  <a:srgbClr val="000000"/>
                </a:solidFill>
                <a:latin typeface="黑体" pitchFamily="2" charset="-122"/>
                <a:ea typeface="黑体" pitchFamily="2" charset="-122"/>
                <a:cs typeface="黑体" panose="02010609060101010101" pitchFamily="2" charset="-122"/>
              </a:rPr>
              <a:t>、国家危难之际</a:t>
            </a:r>
            <a:r>
              <a:rPr lang="en-US" altLang="zh-CN" sz="3600" b="1" smtClean="0">
                <a:solidFill>
                  <a:srgbClr val="000000"/>
                </a:solidFill>
                <a:latin typeface="黑体" pitchFamily="2" charset="-122"/>
                <a:ea typeface="黑体" pitchFamily="2" charset="-122"/>
                <a:cs typeface="黑体" panose="02010609060101010101" pitchFamily="2" charset="-122"/>
              </a:rPr>
              <a:t>,</a:t>
            </a:r>
            <a:r>
              <a:rPr lang="zh-CN" altLang="en-US" sz="3600" b="1" smtClean="0">
                <a:solidFill>
                  <a:srgbClr val="000000"/>
                </a:solidFill>
                <a:latin typeface="黑体" pitchFamily="2" charset="-122"/>
                <a:ea typeface="黑体" pitchFamily="2" charset="-122"/>
                <a:cs typeface="黑体" panose="02010609060101010101" pitchFamily="2" charset="-122"/>
              </a:rPr>
              <a:t>屈原的</a:t>
            </a:r>
            <a:r>
              <a:rPr lang="zh-CN" altLang="zh-CN" sz="3600" smtClean="0">
                <a:solidFill>
                  <a:schemeClr val="tx1"/>
                </a:solidFill>
                <a:latin typeface="黑体" pitchFamily="2" charset="-122"/>
                <a:ea typeface="黑体" pitchFamily="2" charset="-122"/>
                <a:cs typeface="黑体" panose="02010609060101010101" pitchFamily="2" charset="-122"/>
              </a:rPr>
              <a:t>态度</a:t>
            </a:r>
            <a:r>
              <a:rPr lang="zh-CN" altLang="en-US" sz="3600" b="1" smtClean="0">
                <a:solidFill>
                  <a:srgbClr val="000000"/>
                </a:solidFill>
                <a:latin typeface="黑体" pitchFamily="2" charset="-122"/>
                <a:ea typeface="黑体" pitchFamily="2" charset="-122"/>
                <a:cs typeface="黑体" panose="02010609060101010101" pitchFamily="2" charset="-122"/>
              </a:rPr>
              <a:t>和信念是什么</a:t>
            </a:r>
            <a:r>
              <a:rPr lang="en-US" altLang="zh-CN" sz="3600" b="1" smtClean="0">
                <a:solidFill>
                  <a:srgbClr val="000000"/>
                </a:solidFill>
                <a:latin typeface="黑体" pitchFamily="2" charset="-122"/>
                <a:ea typeface="黑体" pitchFamily="2" charset="-122"/>
                <a:cs typeface="黑体" panose="02010609060101010101" pitchFamily="2" charset="-122"/>
              </a:rPr>
              <a:t>?</a:t>
            </a:r>
            <a:r>
              <a:rPr lang="zh-CN" altLang="en-US" sz="3600" b="1" smtClean="0">
                <a:solidFill>
                  <a:srgbClr val="000000"/>
                </a:solidFill>
                <a:latin typeface="黑体" pitchFamily="2" charset="-122"/>
                <a:ea typeface="黑体" pitchFamily="2" charset="-122"/>
                <a:cs typeface="黑体" panose="02010609060101010101" pitchFamily="2" charset="-122"/>
              </a:rPr>
              <a:t>表现了什么精神</a:t>
            </a:r>
            <a:r>
              <a:rPr lang="en-US" altLang="zh-CN" sz="3600" b="1" smtClean="0">
                <a:solidFill>
                  <a:srgbClr val="000000"/>
                </a:solidFill>
                <a:latin typeface="黑体" pitchFamily="2" charset="-122"/>
                <a:ea typeface="黑体" pitchFamily="2" charset="-122"/>
                <a:cs typeface="黑体" panose="02010609060101010101" pitchFamily="2" charset="-122"/>
              </a:rPr>
              <a:t>?</a:t>
            </a:r>
            <a:endParaRPr lang="en-US" altLang="zh-CN" sz="3600" smtClean="0">
              <a:latin typeface="黑体" pitchFamily="2" charset="-122"/>
              <a:ea typeface="黑体" pitchFamily="2" charset="-122"/>
              <a:cs typeface="黑体" panose="02010609060101010101" pitchFamily="2" charset="-122"/>
            </a:endParaRPr>
          </a:p>
          <a:p>
            <a:pPr lvl="0" indent="406400" eaLnBrk="0" fontAlgn="base" hangingPunct="0">
              <a:spcBef>
                <a:spcPct val="0"/>
              </a:spcBef>
              <a:spcAft>
                <a:spcPct val="0"/>
              </a:spcAft>
            </a:pPr>
            <a:r>
              <a:rPr lang="zh-CN" altLang="en-US" sz="3600" smtClean="0">
                <a:solidFill>
                  <a:srgbClr val="2F2AFA"/>
                </a:solidFill>
                <a:latin typeface="黑体" pitchFamily="2" charset="-122"/>
                <a:ea typeface="黑体" pitchFamily="2" charset="-122"/>
                <a:cs typeface="黑体" panose="02010609060101010101" pitchFamily="2" charset="-122"/>
              </a:rPr>
              <a:t>态度</a:t>
            </a:r>
            <a:r>
              <a:rPr lang="en-US" altLang="zh-CN" sz="3600" smtClean="0">
                <a:solidFill>
                  <a:srgbClr val="000000"/>
                </a:solidFill>
                <a:latin typeface="黑体" pitchFamily="2" charset="-122"/>
                <a:ea typeface="黑体" pitchFamily="2" charset="-122"/>
                <a:cs typeface="黑体" panose="02010609060101010101" pitchFamily="2" charset="-122"/>
              </a:rPr>
              <a:t>:</a:t>
            </a:r>
            <a:r>
              <a:rPr lang="zh-CN" altLang="en-US" sz="3600" smtClean="0">
                <a:solidFill>
                  <a:srgbClr val="000000"/>
                </a:solidFill>
                <a:latin typeface="黑体" pitchFamily="2" charset="-122"/>
                <a:ea typeface="黑体" pitchFamily="2" charset="-122"/>
                <a:cs typeface="黑体" panose="02010609060101010101" pitchFamily="2" charset="-122"/>
              </a:rPr>
              <a:t>嫉</a:t>
            </a:r>
            <a:endParaRPr lang="zh-CN" altLang="en-US" sz="3600" smtClean="0">
              <a:latin typeface="黑体" pitchFamily="2" charset="-122"/>
              <a:ea typeface="黑体" pitchFamily="2" charset="-122"/>
              <a:cs typeface="黑体" panose="02010609060101010101" pitchFamily="2" charset="-122"/>
            </a:endParaRPr>
          </a:p>
          <a:p>
            <a:pPr lvl="0" indent="406400" eaLnBrk="0" fontAlgn="base" hangingPunct="0">
              <a:spcBef>
                <a:spcPct val="0"/>
              </a:spcBef>
              <a:spcAft>
                <a:spcPct val="0"/>
              </a:spcAft>
            </a:pPr>
            <a:r>
              <a:rPr lang="zh-CN" altLang="en-US" sz="3600" smtClean="0">
                <a:solidFill>
                  <a:srgbClr val="2F2AFA"/>
                </a:solidFill>
                <a:latin typeface="黑体" pitchFamily="2" charset="-122"/>
                <a:ea typeface="黑体" pitchFamily="2" charset="-122"/>
                <a:cs typeface="黑体" panose="02010609060101010101" pitchFamily="2" charset="-122"/>
              </a:rPr>
              <a:t>信念</a:t>
            </a:r>
            <a:r>
              <a:rPr lang="en-US" altLang="zh-CN" sz="3600" smtClean="0">
                <a:solidFill>
                  <a:srgbClr val="000000"/>
                </a:solidFill>
                <a:latin typeface="黑体" pitchFamily="2" charset="-122"/>
                <a:ea typeface="黑体" pitchFamily="2" charset="-122"/>
                <a:cs typeface="黑体" panose="02010609060101010101" pitchFamily="2" charset="-122"/>
              </a:rPr>
              <a:t>:</a:t>
            </a:r>
            <a:r>
              <a:rPr lang="zh-CN" altLang="en-US" sz="3600" smtClean="0">
                <a:solidFill>
                  <a:srgbClr val="000000"/>
                </a:solidFill>
                <a:latin typeface="黑体" pitchFamily="2" charset="-122"/>
                <a:ea typeface="黑体" pitchFamily="2" charset="-122"/>
                <a:cs typeface="黑体" panose="02010609060101010101" pitchFamily="2" charset="-122"/>
              </a:rPr>
              <a:t>眷顾楚国</a:t>
            </a:r>
            <a:r>
              <a:rPr lang="en-US" altLang="zh-CN" sz="3600" smtClean="0">
                <a:solidFill>
                  <a:srgbClr val="000000"/>
                </a:solidFill>
                <a:latin typeface="黑体" pitchFamily="2" charset="-122"/>
                <a:ea typeface="黑体" pitchFamily="2" charset="-122"/>
                <a:cs typeface="黑体" panose="02010609060101010101" pitchFamily="2" charset="-122"/>
              </a:rPr>
              <a:t>,</a:t>
            </a:r>
            <a:r>
              <a:rPr lang="zh-CN" altLang="en-US" sz="3600" smtClean="0">
                <a:solidFill>
                  <a:srgbClr val="000000"/>
                </a:solidFill>
                <a:latin typeface="黑体" pitchFamily="2" charset="-122"/>
                <a:ea typeface="黑体" pitchFamily="2" charset="-122"/>
                <a:cs typeface="黑体" panose="02010609060101010101" pitchFamily="2" charset="-122"/>
              </a:rPr>
              <a:t>系心怀王</a:t>
            </a:r>
            <a:r>
              <a:rPr lang="en-US" altLang="zh-CN" sz="3600" smtClean="0">
                <a:solidFill>
                  <a:srgbClr val="000000"/>
                </a:solidFill>
                <a:latin typeface="黑体" pitchFamily="2" charset="-122"/>
                <a:ea typeface="黑体" pitchFamily="2" charset="-122"/>
                <a:cs typeface="黑体" panose="02010609060101010101" pitchFamily="2" charset="-122"/>
              </a:rPr>
              <a:t>,</a:t>
            </a:r>
            <a:r>
              <a:rPr lang="zh-CN" altLang="en-US" sz="3600" smtClean="0">
                <a:solidFill>
                  <a:srgbClr val="000000"/>
                </a:solidFill>
                <a:latin typeface="黑体" pitchFamily="2" charset="-122"/>
                <a:ea typeface="黑体" pitchFamily="2" charset="-122"/>
                <a:cs typeface="黑体" panose="02010609060101010101" pitchFamily="2" charset="-122"/>
              </a:rPr>
              <a:t>不忘欲反</a:t>
            </a:r>
            <a:r>
              <a:rPr lang="en-US" altLang="zh-CN" sz="3600" smtClean="0">
                <a:solidFill>
                  <a:srgbClr val="000000"/>
                </a:solidFill>
                <a:latin typeface="黑体" pitchFamily="2" charset="-122"/>
                <a:ea typeface="黑体" pitchFamily="2" charset="-122"/>
                <a:cs typeface="黑体" panose="02010609060101010101" pitchFamily="2" charset="-122"/>
              </a:rPr>
              <a:t>,</a:t>
            </a:r>
            <a:r>
              <a:rPr lang="zh-CN" altLang="en-US" sz="3600" smtClean="0">
                <a:solidFill>
                  <a:srgbClr val="000000"/>
                </a:solidFill>
                <a:latin typeface="黑体" pitchFamily="2" charset="-122"/>
                <a:ea typeface="黑体" pitchFamily="2" charset="-122"/>
                <a:cs typeface="黑体" panose="02010609060101010101" pitchFamily="2" charset="-122"/>
              </a:rPr>
              <a:t>存君兴国</a:t>
            </a:r>
            <a:endParaRPr lang="zh-CN" altLang="en-US" sz="3600" smtClean="0">
              <a:latin typeface="黑体" pitchFamily="2" charset="-122"/>
              <a:ea typeface="黑体" pitchFamily="2" charset="-122"/>
              <a:cs typeface="黑体" panose="02010609060101010101" pitchFamily="2" charset="-122"/>
            </a:endParaRPr>
          </a:p>
          <a:p>
            <a:pPr lvl="0" indent="406400" eaLnBrk="0" fontAlgn="base" hangingPunct="0">
              <a:spcBef>
                <a:spcPct val="0"/>
              </a:spcBef>
              <a:spcAft>
                <a:spcPct val="0"/>
              </a:spcAft>
            </a:pPr>
            <a:r>
              <a:rPr lang="zh-CN" altLang="en-US" sz="3600" smtClean="0">
                <a:solidFill>
                  <a:srgbClr val="2F2AFA"/>
                </a:solidFill>
                <a:latin typeface="黑体" pitchFamily="2" charset="-122"/>
                <a:ea typeface="黑体" pitchFamily="2" charset="-122"/>
                <a:cs typeface="黑体" panose="02010609060101010101" pitchFamily="2" charset="-122"/>
              </a:rPr>
              <a:t>精神</a:t>
            </a:r>
            <a:r>
              <a:rPr lang="en-US" altLang="zh-CN" sz="3600" smtClean="0">
                <a:solidFill>
                  <a:srgbClr val="000000"/>
                </a:solidFill>
                <a:latin typeface="黑体" pitchFamily="2" charset="-122"/>
                <a:ea typeface="黑体" pitchFamily="2" charset="-122"/>
                <a:cs typeface="黑体" panose="02010609060101010101" pitchFamily="2" charset="-122"/>
              </a:rPr>
              <a:t>:</a:t>
            </a:r>
            <a:r>
              <a:rPr lang="zh-CN" altLang="en-US" sz="3600" smtClean="0">
                <a:solidFill>
                  <a:srgbClr val="000000"/>
                </a:solidFill>
                <a:latin typeface="黑体" pitchFamily="2" charset="-122"/>
                <a:ea typeface="黑体" pitchFamily="2" charset="-122"/>
                <a:cs typeface="黑体" panose="02010609060101010101" pitchFamily="2" charset="-122"/>
              </a:rPr>
              <a:t>热爱国家，忠贞不渝的爱国精神</a:t>
            </a:r>
            <a:endParaRPr lang="zh-CN" altLang="zh-CN" sz="3600">
              <a:latin typeface="黑体" pitchFamily="2" charset="-122"/>
              <a:ea typeface="黑体" pitchFamily="2" charset="-122"/>
              <a:cs typeface="黑体" panose="02010609060101010101" pitchFamily="2" charset="-122"/>
            </a:endParaRPr>
          </a:p>
        </p:txBody>
      </p:sp>
      <p:sp>
        <p:nvSpPr>
          <p:cNvPr id="3" name="文本框 2"/>
          <p:cNvSpPr txBox="1"/>
          <p:nvPr>
            <p:custDataLst>
              <p:tags r:id="rId6"/>
            </p:custDataLst>
          </p:nvPr>
        </p:nvSpPr>
        <p:spPr>
          <a:xfrm>
            <a:off x="191770" y="130175"/>
            <a:ext cx="5918200" cy="829945"/>
          </a:xfrm>
          <a:prstGeom prst="rect">
            <a:avLst/>
          </a:prstGeom>
          <a:solidFill>
            <a:schemeClr val="accent4">
              <a:lumMod val="60000"/>
              <a:lumOff val="40000"/>
            </a:schemeClr>
          </a:solidFill>
        </p:spPr>
        <p:txBody>
          <a:bodyPr wrap="square" rtlCol="0">
            <a:spAutoFit/>
          </a:bodyPr>
          <a:lstStyle/>
          <a:p>
            <a:r>
              <a:rPr lang="zh-CN" altLang="en-US" sz="4800" b="1">
                <a:solidFill>
                  <a:srgbClr val="C00000"/>
                </a:solidFill>
                <a:latin typeface="黑体" pitchFamily="2" charset="-122"/>
                <a:ea typeface="黑体" pitchFamily="2" charset="-122"/>
                <a:cs typeface="黑体" panose="02010609060101010101" pitchFamily="2" charset="-122"/>
              </a:rPr>
              <a:t>屈原第三阶段</a:t>
            </a:r>
            <a:r>
              <a:rPr lang="en-US" altLang="zh-CN" sz="4800" b="1">
                <a:solidFill>
                  <a:srgbClr val="C00000"/>
                </a:solidFill>
                <a:latin typeface="黑体" pitchFamily="2" charset="-122"/>
                <a:ea typeface="黑体" pitchFamily="2" charset="-122"/>
                <a:cs typeface="黑体" panose="02010609060101010101" pitchFamily="2" charset="-122"/>
              </a:rPr>
              <a:t>——</a:t>
            </a:r>
            <a:r>
              <a:rPr lang="zh-CN" altLang="en-US" sz="4800" b="1">
                <a:solidFill>
                  <a:srgbClr val="C00000"/>
                </a:solidFill>
                <a:latin typeface="黑体" pitchFamily="2" charset="-122"/>
                <a:ea typeface="黑体" pitchFamily="2" charset="-122"/>
                <a:cs typeface="黑体" panose="02010609060101010101" pitchFamily="2" charset="-122"/>
              </a:rPr>
              <a:t>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9">
                                            <p:txEl>
                                              <p:pRg st="1" end="1"/>
                                            </p:txEl>
                                          </p:spTgt>
                                        </p:tgtEl>
                                        <p:attrNameLst>
                                          <p:attrName>style.visibility</p:attrName>
                                        </p:attrNameLst>
                                      </p:cBhvr>
                                      <p:to>
                                        <p:strVal val="visible"/>
                                      </p:to>
                                    </p:set>
                                    <p:anim calcmode="lin" valueType="num">
                                      <p:cBhvr additive="base">
                                        <p:cTn id="7" dur="500" fill="hold"/>
                                        <p:tgtEl>
                                          <p:spTgt spid="204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049">
                                            <p:txEl>
                                              <p:pRg st="2" end="2"/>
                                            </p:txEl>
                                          </p:spTgt>
                                        </p:tgtEl>
                                        <p:attrNameLst>
                                          <p:attrName>style.visibility</p:attrName>
                                        </p:attrNameLst>
                                      </p:cBhvr>
                                      <p:to>
                                        <p:strVal val="visible"/>
                                      </p:to>
                                    </p:set>
                                    <p:anim calcmode="lin" valueType="num">
                                      <p:cBhvr additive="base">
                                        <p:cTn id="14" dur="500" fill="hold"/>
                                        <p:tgtEl>
                                          <p:spTgt spid="2049">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04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049">
                                            <p:txEl>
                                              <p:pRg st="3" end="3"/>
                                            </p:txEl>
                                          </p:spTgt>
                                        </p:tgtEl>
                                        <p:attrNameLst>
                                          <p:attrName>style.visibility</p:attrName>
                                        </p:attrNameLst>
                                      </p:cBhvr>
                                      <p:to>
                                        <p:strVal val="visible"/>
                                      </p:to>
                                    </p:set>
                                    <p:anim calcmode="lin" valueType="num">
                                      <p:cBhvr additive="base">
                                        <p:cTn id="21" dur="500" fill="hold"/>
                                        <p:tgtEl>
                                          <p:spTgt spid="2049">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4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2049">
                                            <p:txEl>
                                              <p:pRg st="4" end="4"/>
                                            </p:txEl>
                                          </p:spTgt>
                                        </p:tgtEl>
                                        <p:attrNameLst>
                                          <p:attrName>style.visibility</p:attrName>
                                        </p:attrNameLst>
                                      </p:cBhvr>
                                      <p:to>
                                        <p:strVal val="visible"/>
                                      </p:to>
                                    </p:set>
                                    <p:anim calcmode="lin" valueType="num">
                                      <p:cBhvr additive="base">
                                        <p:cTn id="28" dur="500" fill="hold"/>
                                        <p:tgtEl>
                                          <p:spTgt spid="2049">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04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2049">
                                            <p:txEl>
                                              <p:pRg st="5" end="5"/>
                                            </p:txEl>
                                          </p:spTgt>
                                        </p:tgtEl>
                                        <p:attrNameLst>
                                          <p:attrName>style.visibility</p:attrName>
                                        </p:attrNameLst>
                                      </p:cBhvr>
                                      <p:to>
                                        <p:strVal val="visible"/>
                                      </p:to>
                                    </p:set>
                                    <p:anim calcmode="lin" valueType="num">
                                      <p:cBhvr additive="base">
                                        <p:cTn id="35" dur="500" fill="hold"/>
                                        <p:tgtEl>
                                          <p:spTgt spid="2049">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04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34817" name="Rectangle 1"/>
          <p:cNvSpPr>
            <a:spLocks noChangeArrowheads="1"/>
          </p:cNvSpPr>
          <p:nvPr>
            <p:custDataLst>
              <p:tags r:id="rId6"/>
            </p:custDataLst>
          </p:nvPr>
        </p:nvSpPr>
        <p:spPr bwMode="auto">
          <a:xfrm>
            <a:off x="396875" y="498158"/>
            <a:ext cx="11398250" cy="25533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sz="4000" b="0" i="0" strike="noStrike" cap="none" normalizeH="0" baseline="0" smtClean="0">
                <a:ln>
                  <a:noFill/>
                </a:ln>
                <a:solidFill>
                  <a:srgbClr val="191919"/>
                </a:solidFill>
                <a:effectLst/>
                <a:latin typeface="黑体" pitchFamily="2" charset="-122"/>
                <a:ea typeface="黑体" pitchFamily="2" charset="-122"/>
                <a:cs typeface="Arial" pitchFamily="34" charset="0"/>
              </a:rPr>
              <a:t>令尹子兰闻之，大怒。卒</a:t>
            </a:r>
            <a:r>
              <a:rPr kumimoji="0" lang="zh-CN" sz="4000" b="0" i="0" strike="noStrike" cap="none" normalizeH="0" baseline="0" smtClean="0">
                <a:ln>
                  <a:noFill/>
                </a:ln>
                <a:solidFill>
                  <a:srgbClr val="7030A0"/>
                </a:solidFill>
                <a:effectLst/>
                <a:latin typeface="黑体" pitchFamily="2" charset="-122"/>
                <a:ea typeface="黑体" pitchFamily="2" charset="-122"/>
                <a:cs typeface="Arial" pitchFamily="34" charset="0"/>
              </a:rPr>
              <a:t>使上官大夫</a:t>
            </a:r>
            <a:r>
              <a:rPr kumimoji="0" lang="zh-CN" altLang="en-US" sz="4000" i="0" strike="noStrike" cap="none" normalizeH="0">
                <a:solidFill>
                  <a:srgbClr val="0033CC"/>
                </a:solidFill>
                <a:latin typeface="微软雅黑" panose="020b0503020204020204" pitchFamily="34" charset="-122"/>
                <a:ea typeface="微软雅黑" panose="020b0503020204020204" pitchFamily="34" charset="-122"/>
              </a:rPr>
              <a:t>短</a:t>
            </a:r>
            <a:r>
              <a:rPr kumimoji="0" lang="zh-CN" sz="4000" b="0" i="0" strike="noStrike" cap="none" normalizeH="0" baseline="0" smtClean="0">
                <a:ln>
                  <a:noFill/>
                </a:ln>
                <a:solidFill>
                  <a:srgbClr val="7030A0"/>
                </a:solidFill>
                <a:effectLst/>
                <a:latin typeface="黑体" pitchFamily="2" charset="-122"/>
                <a:ea typeface="黑体" pitchFamily="2" charset="-122"/>
                <a:cs typeface="Arial" pitchFamily="34" charset="0"/>
              </a:rPr>
              <a:t>屈原于顷襄王</a:t>
            </a:r>
            <a:r>
              <a:rPr kumimoji="0" lang="zh-CN" sz="4000" b="0" i="0" strike="noStrike" cap="none" normalizeH="0" baseline="0" smtClean="0">
                <a:ln>
                  <a:noFill/>
                </a:ln>
                <a:solidFill>
                  <a:srgbClr val="191919"/>
                </a:solidFill>
                <a:effectLst/>
                <a:latin typeface="黑体" pitchFamily="2" charset="-122"/>
                <a:ea typeface="黑体" pitchFamily="2" charset="-122"/>
                <a:cs typeface="Arial" pitchFamily="34" charset="0"/>
              </a:rPr>
              <a:t>。顷襄王怒而</a:t>
            </a:r>
            <a:r>
              <a:rPr kumimoji="0" lang="zh-CN" sz="4000" b="0" i="0" strike="noStrike" cap="none" normalizeH="0" smtClean="0">
                <a:ln>
                  <a:noFill/>
                </a:ln>
                <a:solidFill>
                  <a:srgbClr val="191919"/>
                </a:solidFill>
                <a:effectLst/>
                <a:latin typeface="黑体" pitchFamily="2" charset="-122"/>
                <a:ea typeface="黑体" pitchFamily="2" charset="-122"/>
                <a:cs typeface="Arial" pitchFamily="34" charset="0"/>
              </a:rPr>
              <a:t>迁</a:t>
            </a:r>
            <a:r>
              <a:rPr kumimoji="0" lang="zh-CN" sz="4000" b="0" i="0" strike="noStrike" cap="none" normalizeH="0" baseline="0" smtClean="0">
                <a:ln>
                  <a:noFill/>
                </a:ln>
                <a:solidFill>
                  <a:srgbClr val="191919"/>
                </a:solidFill>
                <a:effectLst/>
                <a:latin typeface="黑体" pitchFamily="2" charset="-122"/>
                <a:ea typeface="黑体" pitchFamily="2" charset="-122"/>
                <a:cs typeface="Arial" pitchFamily="34" charset="0"/>
              </a:rPr>
              <a:t>之。</a:t>
            </a:r>
            <a:endParaRPr kumimoji="0" lang="zh-CN" sz="4000" b="0" i="0" strike="noStrike" cap="none" normalizeH="0" baseline="0" smtClean="0">
              <a:ln>
                <a:noFill/>
              </a:ln>
              <a:solidFill>
                <a:srgbClr val="191919"/>
              </a:solidFill>
              <a:effectLst/>
              <a:latin typeface="黑体" pitchFamily="2" charset="-122"/>
              <a:ea typeface="黑体" pitchFamily="2" charset="-122"/>
              <a:cs typeface="Arial"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kumimoji="0" lang="zh-CN" altLang="en-US" sz="4000" b="0" i="0" strike="noStrike" cap="none" normalizeH="0" baseline="0" smtClean="0">
                <a:ln>
                  <a:noFill/>
                </a:ln>
                <a:solidFill>
                  <a:srgbClr val="7030A0"/>
                </a:solidFill>
                <a:effectLst/>
                <a:latin typeface="黑体" pitchFamily="2" charset="-122"/>
                <a:ea typeface="黑体" pitchFamily="2" charset="-122"/>
                <a:cs typeface="宋体" panose="02010600030101010101" pitchFamily="2" charset="-122"/>
              </a:rPr>
              <a:t>状语后置，</a:t>
            </a:r>
            <a:r>
              <a:rPr lang="zh-CN" sz="4000" smtClean="0">
                <a:ln>
                  <a:noFill/>
                </a:ln>
                <a:solidFill>
                  <a:srgbClr val="7030A0"/>
                </a:solidFill>
                <a:effectLst/>
                <a:latin typeface="黑体" pitchFamily="2" charset="-122"/>
                <a:ea typeface="黑体" pitchFamily="2" charset="-122"/>
                <a:cs typeface="Arial" pitchFamily="34" charset="0"/>
                <a:sym typeface="+mn-ea"/>
              </a:rPr>
              <a:t>使上官大夫于顷襄王短屈原</a:t>
            </a:r>
            <a:endParaRPr lang="zh-CN" sz="4000" smtClean="0">
              <a:ln>
                <a:noFill/>
              </a:ln>
              <a:solidFill>
                <a:srgbClr val="7030A0"/>
              </a:solidFill>
              <a:effectLst/>
              <a:latin typeface="黑体" pitchFamily="2" charset="-122"/>
              <a:ea typeface="黑体" pitchFamily="2" charset="-122"/>
              <a:cs typeface="Arial" pitchFamily="34" charset="0"/>
              <a:sym typeface="+mn-ea"/>
            </a:endParaRPr>
          </a:p>
          <a:p>
            <a:pPr marL="0" marR="0" lvl="0" indent="304800" algn="l" defTabSz="914400" rtl="0" eaLnBrk="1" fontAlgn="base" latinLnBrk="0" hangingPunct="1">
              <a:lnSpc>
                <a:spcPct val="100000"/>
              </a:lnSpc>
              <a:spcBef>
                <a:spcPct val="0"/>
              </a:spcBef>
              <a:spcAft>
                <a:spcPct val="0"/>
              </a:spcAft>
              <a:buClrTx/>
              <a:buSzTx/>
              <a:buFontTx/>
              <a:buNone/>
            </a:pPr>
            <a:r>
              <a:rPr lang="zh-CN" altLang="en-US" sz="4000">
                <a:solidFill>
                  <a:srgbClr val="0033CC"/>
                </a:solidFill>
                <a:latin typeface="微软雅黑" panose="020b0503020204020204" pitchFamily="34" charset="-122"/>
                <a:ea typeface="微软雅黑" panose="020b0503020204020204" pitchFamily="34" charset="-122"/>
                <a:sym typeface="+mn-ea"/>
              </a:rPr>
              <a:t>短：形容词作动词，说短处，诋毁</a:t>
            </a:r>
            <a:endParaRPr kumimoji="0" lang="zh-CN" altLang="en-US" sz="4000" i="0" strike="noStrike" cap="none" normalizeH="0" baseline="0" smtClean="0">
              <a:ln>
                <a:noFill/>
              </a:ln>
              <a:solidFill>
                <a:schemeClr val="tx1"/>
              </a:solidFill>
              <a:effectLst/>
              <a:latin typeface="黑体" pitchFamily="2" charset="-122"/>
              <a:ea typeface="黑体" pitchFamily="2" charset="-122"/>
              <a:cs typeface="宋体" panose="02010600030101010101" pitchFamily="2" charset="-122"/>
            </a:endParaRPr>
          </a:p>
        </p:txBody>
      </p:sp>
      <p:sp>
        <p:nvSpPr>
          <p:cNvPr id="4" name="文本框 3"/>
          <p:cNvSpPr txBox="1"/>
          <p:nvPr>
            <p:custDataLst>
              <p:tags r:id="rId7"/>
            </p:custDataLst>
          </p:nvPr>
        </p:nvSpPr>
        <p:spPr>
          <a:xfrm>
            <a:off x="478155" y="3478530"/>
            <a:ext cx="11055350" cy="1753235"/>
          </a:xfrm>
          <a:prstGeom prst="rect">
            <a:avLst/>
          </a:prstGeom>
          <a:noFill/>
          <a:ln w="9525">
            <a:noFill/>
          </a:ln>
        </p:spPr>
        <p:txBody>
          <a:bodyPr wrap="square">
            <a:spAutoFit/>
          </a:bodyPr>
          <a:lstStyle/>
          <a:p>
            <a:pPr fontAlgn="auto">
              <a:lnSpc>
                <a:spcPct val="90000"/>
              </a:lnSpc>
              <a:spcBef>
                <a:spcPct val="0"/>
              </a:spcBef>
            </a:pPr>
            <a:r>
              <a:rPr lang="en-US" altLang="zh-CN" sz="4000" b="1">
                <a:solidFill>
                  <a:srgbClr val="0000CC"/>
                </a:solidFill>
                <a:latin typeface="楷体" panose="02010609060101010101" pitchFamily="49" charset="-122"/>
                <a:ea typeface="楷体" panose="02010609060101010101" pitchFamily="49" charset="-122"/>
                <a:cs typeface="微软雅黑" panose="020b0503020204020204" pitchFamily="34" charset="-122"/>
                <a:sym typeface="+mn-ea"/>
              </a:rPr>
              <a:t>    </a:t>
            </a:r>
            <a:r>
              <a:rPr lang="zh-CN" altLang="en-US" sz="4000" b="1">
                <a:solidFill>
                  <a:schemeClr val="tx1"/>
                </a:solidFill>
                <a:latin typeface="楷体" panose="02010609060101010101" pitchFamily="49" charset="-122"/>
                <a:ea typeface="楷体" panose="02010609060101010101" pitchFamily="49" charset="-122"/>
                <a:cs typeface="微软雅黑" panose="020b0503020204020204" pitchFamily="34" charset="-122"/>
                <a:sym typeface="+mn-ea"/>
              </a:rPr>
              <a:t>令尹子兰听说屈原愤恨他的话后很生气，</a:t>
            </a:r>
            <a:r>
              <a:rPr lang="zh-CN" altLang="en-US" sz="4000" b="1">
                <a:solidFill>
                  <a:srgbClr val="FF0000"/>
                </a:solidFill>
                <a:latin typeface="楷体" panose="02010609060101010101" pitchFamily="49" charset="-122"/>
                <a:ea typeface="楷体" panose="02010609060101010101" pitchFamily="49" charset="-122"/>
                <a:cs typeface="微软雅黑" panose="020b0503020204020204" pitchFamily="34" charset="-122"/>
                <a:sym typeface="+mn-ea"/>
              </a:rPr>
              <a:t>最终</a:t>
            </a:r>
            <a:r>
              <a:rPr lang="zh-CN" altLang="en-US" sz="4000" b="1">
                <a:latin typeface="楷体" panose="02010609060101010101" pitchFamily="49" charset="-122"/>
                <a:ea typeface="楷体" panose="02010609060101010101" pitchFamily="49" charset="-122"/>
                <a:cs typeface="微软雅黑" panose="020b0503020204020204" pitchFamily="34" charset="-122"/>
                <a:sym typeface="+mn-ea"/>
              </a:rPr>
              <a:t>派上官大夫在顷襄王面前</a:t>
            </a:r>
            <a:r>
              <a:rPr lang="zh-CN" altLang="en-US" sz="4000" b="1">
                <a:solidFill>
                  <a:srgbClr val="FF0000"/>
                </a:solidFill>
                <a:latin typeface="楷体" panose="02010609060101010101" pitchFamily="49" charset="-122"/>
                <a:ea typeface="楷体" panose="02010609060101010101" pitchFamily="49" charset="-122"/>
                <a:cs typeface="微软雅黑" panose="020b0503020204020204" pitchFamily="34" charset="-122"/>
                <a:sym typeface="+mn-ea"/>
              </a:rPr>
              <a:t>诋毁</a:t>
            </a:r>
            <a:r>
              <a:rPr lang="zh-CN" altLang="en-US" sz="4000" b="1">
                <a:latin typeface="楷体" panose="02010609060101010101" pitchFamily="49" charset="-122"/>
                <a:ea typeface="楷体" panose="02010609060101010101" pitchFamily="49" charset="-122"/>
                <a:cs typeface="微软雅黑" panose="020b0503020204020204" pitchFamily="34" charset="-122"/>
                <a:sym typeface="+mn-ea"/>
              </a:rPr>
              <a:t>屈原，顷襄王很恼怒，把屈原</a:t>
            </a:r>
            <a:r>
              <a:rPr lang="zh-CN" altLang="en-US" sz="4000" b="1">
                <a:solidFill>
                  <a:srgbClr val="FF0000"/>
                </a:solidFill>
                <a:latin typeface="楷体" panose="02010609060101010101" pitchFamily="49" charset="-122"/>
                <a:ea typeface="楷体" panose="02010609060101010101" pitchFamily="49" charset="-122"/>
                <a:cs typeface="微软雅黑" panose="020b0503020204020204" pitchFamily="34" charset="-122"/>
                <a:sym typeface="+mn-ea"/>
              </a:rPr>
              <a:t>放逐</a:t>
            </a:r>
            <a:r>
              <a:rPr lang="zh-CN" altLang="en-US" sz="4000" b="1">
                <a:latin typeface="楷体" panose="02010609060101010101" pitchFamily="49" charset="-122"/>
                <a:ea typeface="楷体" panose="02010609060101010101" pitchFamily="49" charset="-122"/>
                <a:cs typeface="微软雅黑" panose="020b0503020204020204" pitchFamily="34" charset="-122"/>
                <a:sym typeface="+mn-ea"/>
              </a:rPr>
              <a:t>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34817">
                                            <p:txEl>
                                              <p:pRg st="2" end="2"/>
                                            </p:txEl>
                                          </p:spTgt>
                                        </p:tgtEl>
                                        <p:attrNameLst>
                                          <p:attrName>style.visibility</p:attrName>
                                        </p:attrNameLst>
                                      </p:cBhvr>
                                      <p:to>
                                        <p:strVal val="visible"/>
                                      </p:to>
                                    </p:set>
                                    <p:anim calcmode="lin" valueType="num">
                                      <p:cBhvr additive="base">
                                        <p:cTn id="16" dur="500" fill="hold"/>
                                        <p:tgtEl>
                                          <p:spTgt spid="34817">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48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34817">
                                            <p:txEl>
                                              <p:pRg st="1" end="1"/>
                                            </p:txEl>
                                          </p:spTgt>
                                        </p:tgtEl>
                                        <p:attrNameLst>
                                          <p:attrName>style.visibility</p:attrName>
                                        </p:attrNameLst>
                                      </p:cBhvr>
                                      <p:to>
                                        <p:strVal val="visible"/>
                                      </p:to>
                                    </p:set>
                                    <p:anim calcmode="lin" valueType="num">
                                      <p:cBhvr additive="base">
                                        <p:cTn id="23" dur="500" fill="hold"/>
                                        <p:tgtEl>
                                          <p:spTgt spid="34817">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481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16205" y="146050"/>
            <a:ext cx="11959590" cy="6572250"/>
          </a:xfrm>
          <a:prstGeom prst="rect">
            <a:avLst/>
          </a:prstGeom>
          <a:noFill/>
        </p:spPr>
        <p:txBody>
          <a:bodyPr wrap="square" rtlCol="0" anchor="t">
            <a:spAutoFit/>
          </a:bodyPr>
          <a:lstStyle/>
          <a:p>
            <a:pPr>
              <a:lnSpc>
                <a:spcPct val="90000"/>
              </a:lnSpc>
            </a:pPr>
            <a:r>
              <a:rPr lang="en-US" altLang="zh-CN" sz="4000">
                <a:latin typeface="黑体" pitchFamily="2" charset="-122"/>
                <a:ea typeface="黑体" pitchFamily="2" charset="-122"/>
                <a:cs typeface="黑体" panose="02010609060101010101" pitchFamily="2" charset="-122"/>
              </a:rPr>
              <a:t>   </a:t>
            </a:r>
            <a:r>
              <a:rPr lang="zh-CN" altLang="en-US" sz="4000">
                <a:latin typeface="黑体" pitchFamily="2" charset="-122"/>
                <a:ea typeface="黑体" pitchFamily="2" charset="-122"/>
                <a:cs typeface="黑体" panose="02010609060101010101" pitchFamily="2" charset="-122"/>
              </a:rPr>
              <a:t>屈原至于江滨，被发行吟泽畔，颜色憔悴，形容枯槁。渔父见而问之曰</a:t>
            </a:r>
            <a:r>
              <a:rPr lang="zh-CN" altLang="en-US" sz="2400">
                <a:latin typeface="黑体" pitchFamily="2" charset="-122"/>
                <a:ea typeface="黑体" pitchFamily="2" charset="-122"/>
                <a:cs typeface="黑体" panose="02010609060101010101" pitchFamily="2" charset="-122"/>
              </a:rPr>
              <a:t>：“</a:t>
            </a:r>
            <a:r>
              <a:rPr lang="zh-CN" altLang="en-US" sz="4000">
                <a:latin typeface="黑体" pitchFamily="2" charset="-122"/>
                <a:ea typeface="黑体" pitchFamily="2" charset="-122"/>
                <a:cs typeface="黑体" panose="02010609060101010101" pitchFamily="2" charset="-122"/>
              </a:rPr>
              <a:t>子非三闾大夫欤？何故而至此？”屈原曰：“举世皆浊而我独清，众人皆醉而我独醒，</a:t>
            </a:r>
            <a:r>
              <a:rPr lang="zh-CN" altLang="en-US" sz="4000">
                <a:solidFill>
                  <a:srgbClr val="7030A0"/>
                </a:solidFill>
                <a:latin typeface="黑体" pitchFamily="2" charset="-122"/>
                <a:ea typeface="黑体" pitchFamily="2" charset="-122"/>
                <a:cs typeface="黑体" panose="02010609060101010101" pitchFamily="2" charset="-122"/>
              </a:rPr>
              <a:t>是以见放</a:t>
            </a:r>
            <a:r>
              <a:rPr lang="zh-CN" altLang="en-US" sz="4000">
                <a:latin typeface="黑体" pitchFamily="2" charset="-122"/>
                <a:ea typeface="黑体" pitchFamily="2" charset="-122"/>
                <a:cs typeface="黑体" panose="02010609060101010101" pitchFamily="2" charset="-122"/>
              </a:rPr>
              <a:t>。”</a:t>
            </a:r>
            <a:endParaRPr lang="zh-CN" altLang="en-US" sz="4000">
              <a:solidFill>
                <a:srgbClr val="7030A0"/>
              </a:solidFill>
              <a:latin typeface="黑体" pitchFamily="2" charset="-122"/>
              <a:ea typeface="黑体" pitchFamily="2" charset="-122"/>
              <a:cs typeface="黑体" panose="02010609060101010101" pitchFamily="2" charset="-122"/>
            </a:endParaRPr>
          </a:p>
          <a:p>
            <a:pPr>
              <a:lnSpc>
                <a:spcPct val="90000"/>
              </a:lnSpc>
            </a:pPr>
            <a:endParaRPr lang="zh-CN" altLang="en-US" sz="3600">
              <a:latin typeface="黑体" pitchFamily="2" charset="-122"/>
              <a:ea typeface="黑体" pitchFamily="2" charset="-122"/>
              <a:cs typeface="黑体" panose="02010609060101010101" pitchFamily="2" charset="-122"/>
            </a:endParaRPr>
          </a:p>
          <a:p>
            <a:pPr>
              <a:lnSpc>
                <a:spcPct val="90000"/>
              </a:lnSpc>
            </a:pPr>
            <a:endParaRPr lang="zh-CN" altLang="en-US" sz="3600">
              <a:latin typeface="黑体" pitchFamily="2" charset="-122"/>
              <a:ea typeface="黑体" pitchFamily="2" charset="-122"/>
              <a:cs typeface="黑体" panose="02010609060101010101" pitchFamily="2" charset="-122"/>
            </a:endParaRPr>
          </a:p>
          <a:p>
            <a:pPr>
              <a:lnSpc>
                <a:spcPct val="90000"/>
              </a:lnSpc>
            </a:pPr>
            <a:endParaRPr lang="zh-CN" altLang="en-US" sz="3600">
              <a:latin typeface="黑体" pitchFamily="2" charset="-122"/>
              <a:ea typeface="黑体" pitchFamily="2" charset="-122"/>
              <a:cs typeface="黑体" panose="02010609060101010101" pitchFamily="2" charset="-122"/>
            </a:endParaRPr>
          </a:p>
          <a:p>
            <a:pPr>
              <a:lnSpc>
                <a:spcPct val="90000"/>
              </a:lnSpc>
            </a:pPr>
            <a:r>
              <a:rPr lang="zh-CN" altLang="en-US" sz="3600" b="1">
                <a:solidFill>
                  <a:srgbClr val="0000CC"/>
                </a:solidFill>
                <a:latin typeface="宋体" pitchFamily="2" charset="-122"/>
                <a:sym typeface="+mn-ea"/>
              </a:rPr>
              <a:t>   </a:t>
            </a:r>
            <a:r>
              <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屈原</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走到</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江边,</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披</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着头发在水边边走边吟唱,</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脸色</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憔悴,</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身体容貌</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都干枯如树木。一个渔翁看见问他说:“您不是三闾大夫吗？为何来到这里？” 屈原说:“</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全</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社会污浊我一人清白,众人昏醉我一人清醒,因此被放逐。”</a:t>
            </a:r>
          </a:p>
        </p:txBody>
      </p:sp>
      <p:sp>
        <p:nvSpPr>
          <p:cNvPr id="2" name="文本框 1"/>
          <p:cNvSpPr txBox="1"/>
          <p:nvPr>
            <p:custDataLst>
              <p:tags r:id="rId4"/>
            </p:custDataLst>
          </p:nvPr>
        </p:nvSpPr>
        <p:spPr>
          <a:xfrm>
            <a:off x="1313815" y="2436495"/>
            <a:ext cx="5271770" cy="706755"/>
          </a:xfrm>
          <a:prstGeom prst="rect">
            <a:avLst/>
          </a:prstGeom>
          <a:noFill/>
        </p:spPr>
        <p:txBody>
          <a:bodyPr wrap="square" rtlCol="0">
            <a:spAutoFit/>
          </a:bodyPr>
          <a:lstStyle/>
          <a:p>
            <a:r>
              <a:rPr lang="zh-CN" altLang="en-US" sz="4000">
                <a:solidFill>
                  <a:srgbClr val="7030A0"/>
                </a:solidFill>
                <a:latin typeface="黑体" pitchFamily="2" charset="-122"/>
                <a:ea typeface="黑体" pitchFamily="2" charset="-122"/>
              </a:rPr>
              <a:t>见，表被动。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additive="base">
                                        <p:cTn id="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72085" y="99060"/>
            <a:ext cx="11933555" cy="6492875"/>
          </a:xfrm>
          <a:prstGeom prst="rect">
            <a:avLst/>
          </a:prstGeom>
          <a:noFill/>
        </p:spPr>
        <p:txBody>
          <a:bodyPr wrap="square" rtlCol="0" anchor="t">
            <a:spAutoFit/>
          </a:bodyPr>
          <a:lstStyle/>
          <a:p>
            <a:r>
              <a:rPr lang="zh-CN" altLang="en-US" sz="3600">
                <a:latin typeface="黑体" pitchFamily="2" charset="-122"/>
                <a:ea typeface="黑体" pitchFamily="2" charset="-122"/>
                <a:cs typeface="黑体" panose="02010609060101010101" pitchFamily="2" charset="-122"/>
                <a:sym typeface="+mn-ea"/>
              </a:rPr>
              <a:t>渔父曰：“夫圣人者，</a:t>
            </a:r>
            <a:r>
              <a:rPr lang="zh-CN" altLang="en-US" sz="3600">
                <a:solidFill>
                  <a:srgbClr val="7030A0"/>
                </a:solidFill>
                <a:latin typeface="黑体" pitchFamily="2" charset="-122"/>
                <a:ea typeface="黑体" pitchFamily="2" charset="-122"/>
                <a:cs typeface="黑体" panose="02010609060101010101" pitchFamily="2" charset="-122"/>
                <a:sym typeface="+mn-ea"/>
              </a:rPr>
              <a:t>不凝滞于物</a:t>
            </a:r>
            <a:r>
              <a:rPr lang="zh-CN" altLang="en-US" sz="3600">
                <a:latin typeface="黑体" pitchFamily="2" charset="-122"/>
                <a:ea typeface="黑体" pitchFamily="2" charset="-122"/>
                <a:cs typeface="黑体" panose="02010609060101010101" pitchFamily="2" charset="-122"/>
                <a:sym typeface="+mn-ea"/>
              </a:rPr>
              <a:t>，而能与世推移。举世皆浊，何不随其流而扬其波？众人皆醉，何不哺其糟而啜其醨？何故怀瑾握瑜，而</a:t>
            </a:r>
            <a:r>
              <a:rPr lang="zh-CN" altLang="en-US" sz="3600">
                <a:solidFill>
                  <a:srgbClr val="7030A0"/>
                </a:solidFill>
                <a:latin typeface="黑体" pitchFamily="2" charset="-122"/>
                <a:ea typeface="黑体" pitchFamily="2" charset="-122"/>
                <a:cs typeface="黑体" panose="02010609060101010101" pitchFamily="2" charset="-122"/>
                <a:sym typeface="+mn-ea"/>
              </a:rPr>
              <a:t>自令见放为</a:t>
            </a:r>
            <a:r>
              <a:rPr lang="zh-CN" altLang="en-US" sz="3600">
                <a:latin typeface="黑体" pitchFamily="2" charset="-122"/>
                <a:ea typeface="黑体" pitchFamily="2" charset="-122"/>
                <a:cs typeface="黑体" panose="02010609060101010101" pitchFamily="2" charset="-122"/>
                <a:sym typeface="+mn-ea"/>
              </a:rPr>
              <a:t>？”</a:t>
            </a:r>
          </a:p>
          <a:p>
            <a:endParaRPr lang="zh-CN" altLang="en-US" sz="3600" b="1">
              <a:solidFill>
                <a:srgbClr val="0000CC"/>
              </a:solidFill>
              <a:latin typeface="黑体" pitchFamily="2" charset="-122"/>
              <a:ea typeface="黑体" pitchFamily="2" charset="-122"/>
              <a:cs typeface="黑体" panose="02010609060101010101" pitchFamily="2" charset="-122"/>
              <a:sym typeface="+mn-ea"/>
            </a:endParaRPr>
          </a:p>
          <a:p>
            <a:r>
              <a:rPr lang="zh-CN" altLang="en-US" sz="3600" b="1">
                <a:solidFill>
                  <a:srgbClr val="7030A0"/>
                </a:solidFill>
                <a:latin typeface="黑体" pitchFamily="2" charset="-122"/>
                <a:ea typeface="黑体" pitchFamily="2" charset="-122"/>
                <a:cs typeface="黑体" panose="02010609060101010101" pitchFamily="2" charset="-122"/>
                <a:sym typeface="+mn-ea"/>
              </a:rPr>
              <a:t>被动句，于、见，表被动</a:t>
            </a:r>
          </a:p>
          <a:p>
            <a:endParaRPr lang="zh-CN" altLang="en-US" sz="3600" b="1">
              <a:solidFill>
                <a:srgbClr val="0000CC"/>
              </a:solidFill>
              <a:latin typeface="黑体" pitchFamily="2" charset="-122"/>
              <a:ea typeface="黑体" pitchFamily="2" charset="-122"/>
              <a:cs typeface="黑体" panose="02010609060101010101" pitchFamily="2" charset="-122"/>
              <a:sym typeface="+mn-ea"/>
            </a:endParaRPr>
          </a:p>
          <a:p>
            <a:endParaRPr lang="zh-CN" altLang="en-US" sz="4000" b="1">
              <a:solidFill>
                <a:srgbClr val="0000CC"/>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渔翁说</a:t>
            </a:r>
            <a:r>
              <a:rPr lang="en-US" altLang="zh-CN" sz="4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聪明人不</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被外物拘束</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,能顺随世俗的变化。全社会都混浊,为何不随波逐流？众人都醉,为何不一同</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吃</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那酒糟</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喝</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那</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薄酒</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？为何要</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保持高尚的节操志向</a:t>
            </a:r>
            <a:r>
              <a:rPr lang="zh-CN" altLang="en-US" sz="4000" b="1">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却使自己</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被</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放逐</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呢</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4000" b="1">
              <a:latin typeface="楷体" panose="02010609060101010101" pitchFamily="49" charset="-122"/>
              <a:ea typeface="楷体" panose="02010609060101010101" pitchFamily="49" charset="-122"/>
              <a:cs typeface="楷体" panose="02010609060101010101" pitchFamily="49" charset="-122"/>
            </a:endParaRPr>
          </a:p>
        </p:txBody>
      </p:sp>
      <p:cxnSp>
        <p:nvCxnSpPr>
          <p:cNvPr id="2" name="直接箭头连接符 1"/>
          <p:cNvCxnSpPr/>
          <p:nvPr>
            <p:custDataLst>
              <p:tags r:id="rId4"/>
            </p:custDataLst>
          </p:nvPr>
        </p:nvCxnSpPr>
        <p:spPr>
          <a:xfrm flipH="1">
            <a:off x="3125470" y="1692910"/>
            <a:ext cx="2565400" cy="64643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 name="直接箭头连接符 2"/>
          <p:cNvCxnSpPr/>
          <p:nvPr>
            <p:custDataLst>
              <p:tags r:id="rId5"/>
            </p:custDataLst>
          </p:nvPr>
        </p:nvCxnSpPr>
        <p:spPr>
          <a:xfrm flipH="1">
            <a:off x="2683510" y="561340"/>
            <a:ext cx="2845435" cy="1810385"/>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 calcmode="lin" valueType="num">
                                      <p:cBhvr additive="base">
                                        <p:cTn id="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61925" y="186055"/>
            <a:ext cx="11867515" cy="6375400"/>
          </a:xfrm>
          <a:prstGeom prst="rect">
            <a:avLst/>
          </a:prstGeom>
          <a:noFill/>
        </p:spPr>
        <p:txBody>
          <a:bodyPr wrap="square" rtlCol="0" anchor="t">
            <a:spAutoFit/>
          </a:bodyPr>
          <a:lstStyle/>
          <a:p>
            <a:pPr algn="l">
              <a:lnSpc>
                <a:spcPct val="80000"/>
              </a:lnSpc>
            </a:pPr>
            <a:r>
              <a:rPr lang="zh-CN" altLang="en-US" sz="3600">
                <a:latin typeface="黑体" pitchFamily="2" charset="-122"/>
                <a:ea typeface="黑体" pitchFamily="2" charset="-122"/>
                <a:cs typeface="黑体" panose="02010609060101010101" pitchFamily="2" charset="-122"/>
                <a:sym typeface="+mn-ea"/>
              </a:rPr>
              <a:t>屈原曰：“吾闻之，新沐者必弹冠，新浴者必振衣。人又谁能</a:t>
            </a:r>
            <a:r>
              <a:rPr lang="zh-CN" altLang="en-US" sz="3600">
                <a:solidFill>
                  <a:srgbClr val="7030A0"/>
                </a:solidFill>
                <a:latin typeface="黑体" pitchFamily="2" charset="-122"/>
                <a:ea typeface="黑体" pitchFamily="2" charset="-122"/>
                <a:cs typeface="黑体" panose="02010609060101010101" pitchFamily="2" charset="-122"/>
                <a:sym typeface="+mn-ea"/>
              </a:rPr>
              <a:t>以身之察察，受物之汶汶者</a:t>
            </a:r>
            <a:r>
              <a:rPr lang="zh-CN" altLang="en-US" sz="3600">
                <a:latin typeface="黑体" pitchFamily="2" charset="-122"/>
                <a:ea typeface="黑体" pitchFamily="2" charset="-122"/>
                <a:cs typeface="黑体" panose="02010609060101010101" pitchFamily="2" charset="-122"/>
                <a:sym typeface="+mn-ea"/>
              </a:rPr>
              <a:t>乎？宁赴常流而葬乎江鱼腹中耳。又安能以皓皓之白，而蒙世俗之温蠖乎？”乃作《怀沙》之赋。于是怀石，遂自投汨罗以死。</a:t>
            </a:r>
          </a:p>
          <a:p>
            <a:pPr algn="l">
              <a:lnSpc>
                <a:spcPct val="80000"/>
              </a:lnSpc>
            </a:pPr>
            <a:endParaRPr lang="zh-CN" altLang="en-US" sz="900"/>
          </a:p>
          <a:p>
            <a:pPr algn="l">
              <a:lnSpc>
                <a:spcPct val="90000"/>
              </a:lnSpc>
            </a:pPr>
            <a:r>
              <a:rPr lang="zh-CN" altLang="en-US" sz="3600">
                <a:solidFill>
                  <a:srgbClr val="7030A0"/>
                </a:solidFill>
                <a:latin typeface="黑体" pitchFamily="2" charset="-122"/>
                <a:ea typeface="黑体" pitchFamily="2" charset="-122"/>
                <a:cs typeface="黑体" panose="02010609060101010101" pitchFamily="2" charset="-122"/>
              </a:rPr>
              <a:t>定语后置，以察察之身，受汶汶之物者乎</a:t>
            </a:r>
          </a:p>
          <a:p>
            <a:pPr algn="l">
              <a:lnSpc>
                <a:spcPct val="90000"/>
              </a:lnSpc>
            </a:pPr>
            <a:endParaRPr lang="zh-CN" altLang="en-US"/>
          </a:p>
          <a:p>
            <a:pPr algn="l">
              <a:lnSpc>
                <a:spcPct val="90000"/>
              </a:lnSpc>
            </a:pPr>
            <a:endParaRPr lang="zh-CN" altLang="en-US"/>
          </a:p>
          <a:p>
            <a:pPr algn="l">
              <a:lnSpc>
                <a:spcPct val="90000"/>
              </a:lnSpc>
            </a:pPr>
            <a:endParaRPr lang="zh-CN" altLang="en-US" sz="3600">
              <a:solidFill>
                <a:srgbClr val="7030A0"/>
              </a:solidFill>
              <a:latin typeface="黑体" pitchFamily="2" charset="-122"/>
              <a:ea typeface="黑体" pitchFamily="2" charset="-122"/>
              <a:cs typeface="黑体" panose="02010609060101010101" pitchFamily="2" charset="-122"/>
            </a:endParaRPr>
          </a:p>
          <a:p>
            <a:pPr algn="l">
              <a:lnSpc>
                <a:spcPct val="90000"/>
              </a:lnSpc>
            </a:pPr>
            <a:endParaRPr lang="zh-CN" altLang="en-US"/>
          </a:p>
          <a:p>
            <a:pPr algn="l">
              <a:lnSpc>
                <a:spcPct val="80000"/>
              </a:lnSpc>
            </a:pP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屈原说：“我听说，刚洗完头发的人一定要弹去帽子上的灰尘，刚洗过澡的人一定要</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拍打</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衣服上的尘土。作为一个人，又有谁愿意让自己的</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洁白</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之身受赃物的</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污染</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呢？宁可跳进江水葬身鱼腹，又</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怎能</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拿</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高洁的品德</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，去蒙受浊世的</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污垢</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呢？”就作了一首《怀沙》赋。于是</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怀抱</a:t>
            </a:r>
            <a:r>
              <a:rPr lang="zh-CN" altLang="en-US" sz="3600" b="1">
                <a:latin typeface="楷体" panose="02010609060101010101" pitchFamily="49" charset="-122"/>
                <a:ea typeface="楷体" panose="02010609060101010101" pitchFamily="49" charset="-122"/>
                <a:cs typeface="楷体" panose="02010609060101010101" pitchFamily="49" charset="-122"/>
                <a:sym typeface="+mn-ea"/>
              </a:rPr>
              <a:t>石头，便跳进汨罗江自杀了。</a:t>
            </a:r>
          </a:p>
        </p:txBody>
      </p:sp>
      <p:cxnSp>
        <p:nvCxnSpPr>
          <p:cNvPr id="2" name="直接箭头连接符 1"/>
          <p:cNvCxnSpPr/>
          <p:nvPr>
            <p:custDataLst>
              <p:tags r:id="rId4"/>
            </p:custDataLst>
          </p:nvPr>
        </p:nvCxnSpPr>
        <p:spPr>
          <a:xfrm>
            <a:off x="1939925" y="1024255"/>
            <a:ext cx="85725" cy="107823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 calcmode="lin" valueType="num">
                                      <p:cBhvr additive="base">
                                        <p:cTn id="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6" presetClass="entr" presetSubtype="21"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barn(inVertical)">
                                      <p:cBhvr>
                                        <p:cTn id="2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1116831" y="2629041"/>
            <a:ext cx="7818758" cy="1569660"/>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400">
              <a:latin typeface="楷体" panose="02010609060101010101" pitchFamily="49" charset="-122"/>
              <a:ea typeface="楷体" panose="02010609060101010101" pitchFamily="49" charset="-122"/>
            </a:endParaRPr>
          </a:p>
        </p:txBody>
      </p:sp>
      <p:sp>
        <p:nvSpPr>
          <p:cNvPr id="17" name="文本框 16"/>
          <p:cNvSpPr txBox="1"/>
          <p:nvPr>
            <p:custDataLst>
              <p:tags r:id="rId7"/>
            </p:custDataLst>
          </p:nvPr>
        </p:nvSpPr>
        <p:spPr>
          <a:xfrm>
            <a:off x="253365" y="940435"/>
            <a:ext cx="11693525" cy="1447800"/>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lvl="0" indent="0" algn="l">
              <a:lnSpc>
                <a:spcPct val="80000"/>
              </a:lnSpc>
              <a:spcBef>
                <a:spcPct val="0"/>
              </a:spcBef>
              <a:spcAft>
                <a:spcPct val="0"/>
              </a:spcAft>
              <a:buSzTx/>
              <a:buNone/>
            </a:pPr>
            <a:r>
              <a:rPr lang="en-US" altLang="zh-CN" sz="3600" b="1">
                <a:solidFill>
                  <a:schemeClr val="tx1"/>
                </a:solidFill>
                <a:latin typeface="黑体" pitchFamily="2" charset="-122"/>
                <a:ea typeface="黑体" pitchFamily="2" charset="-122"/>
                <a:cs typeface="黑体" panose="02010609060101010101" pitchFamily="2" charset="-122"/>
              </a:rPr>
              <a:t>   </a:t>
            </a:r>
            <a:r>
              <a:rPr lang="zh-CN" sz="3600" b="1">
                <a:solidFill>
                  <a:schemeClr val="tx1"/>
                </a:solidFill>
                <a:latin typeface="黑体" pitchFamily="2" charset="-122"/>
                <a:ea typeface="黑体" pitchFamily="2" charset="-122"/>
                <a:cs typeface="黑体" panose="02010609060101010101" pitchFamily="2" charset="-122"/>
              </a:rPr>
              <a:t>从屈原与渔夫的对话中，我们可以看出他们思想有怎样的差异？认识到屈原有着怎样的品质？包含了司马迁什么样的感情？ </a:t>
            </a:r>
          </a:p>
        </p:txBody>
      </p:sp>
      <p:sp>
        <p:nvSpPr>
          <p:cNvPr id="2" name="矩形 1"/>
          <p:cNvSpPr/>
          <p:nvPr>
            <p:custDataLst>
              <p:tags r:id="rId8"/>
            </p:custDataLst>
          </p:nvPr>
        </p:nvSpPr>
        <p:spPr>
          <a:xfrm>
            <a:off x="130810" y="2435225"/>
            <a:ext cx="11939270" cy="4145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80000"/>
              </a:lnSpc>
              <a:spcBef>
                <a:spcPct val="0"/>
              </a:spcBef>
              <a:spcAft>
                <a:spcPts val="1000"/>
              </a:spcAft>
              <a:buSzTx/>
              <a:buNone/>
            </a:pPr>
            <a:r>
              <a:rPr lang="en-US" altLang="zh-CN" sz="2300" b="1" spc="150">
                <a:latin typeface="微软雅黑" panose="020b0503020204020204" pitchFamily="34" charset="-122"/>
                <a:ea typeface="微软雅黑" panose="020b0503020204020204" pitchFamily="34" charset="-122"/>
              </a:rPr>
              <a:t>      </a:t>
            </a:r>
            <a:r>
              <a:rPr lang="zh-CN" sz="4000" b="1" spc="150">
                <a:latin typeface="楷体" panose="02010609060101010101" pitchFamily="49" charset="-122"/>
                <a:ea typeface="楷体" panose="02010609060101010101" pitchFamily="49" charset="-122"/>
                <a:cs typeface="楷体" panose="02010609060101010101" pitchFamily="49" charset="-122"/>
              </a:rPr>
              <a:t>二人对话，代表着两种</a:t>
            </a:r>
            <a:r>
              <a:rPr lang="zh-CN" sz="4000" b="1" spc="150">
                <a:solidFill>
                  <a:srgbClr val="2F2AFA"/>
                </a:solidFill>
                <a:latin typeface="楷体" panose="02010609060101010101" pitchFamily="49" charset="-122"/>
                <a:ea typeface="楷体" panose="02010609060101010101" pitchFamily="49" charset="-122"/>
                <a:cs typeface="楷体" panose="02010609060101010101" pitchFamily="49" charset="-122"/>
              </a:rPr>
              <a:t>不同的人生哲学、两种不同的品格操守、两种不同的政治取向</a:t>
            </a:r>
            <a:r>
              <a:rPr lang="zh-CN" sz="4000" b="1" spc="150">
                <a:latin typeface="楷体" panose="02010609060101010101" pitchFamily="49" charset="-122"/>
                <a:ea typeface="楷体" panose="02010609060101010101" pitchFamily="49" charset="-122"/>
                <a:cs typeface="楷体" panose="02010609060101010101" pitchFamily="49" charset="-122"/>
              </a:rPr>
              <a:t>。一种是</a:t>
            </a:r>
            <a:r>
              <a:rPr lang="zh-CN" sz="4000" b="1" spc="150">
                <a:solidFill>
                  <a:srgbClr val="2F2AFA"/>
                </a:solidFill>
                <a:latin typeface="楷体" panose="02010609060101010101" pitchFamily="49" charset="-122"/>
                <a:ea typeface="楷体" panose="02010609060101010101" pitchFamily="49" charset="-122"/>
                <a:cs typeface="楷体" panose="02010609060101010101" pitchFamily="49" charset="-122"/>
              </a:rPr>
              <a:t>随波逐流，人云亦云</a:t>
            </a:r>
            <a:r>
              <a:rPr lang="zh-CN" sz="4000" b="1" spc="150">
                <a:latin typeface="楷体" panose="02010609060101010101" pitchFamily="49" charset="-122"/>
                <a:ea typeface="楷体" panose="02010609060101010101" pitchFamily="49" charset="-122"/>
                <a:cs typeface="楷体" panose="02010609060101010101" pitchFamily="49" charset="-122"/>
              </a:rPr>
              <a:t>；一种是</a:t>
            </a:r>
            <a:r>
              <a:rPr lang="zh-CN" sz="4000" b="1" spc="150">
                <a:solidFill>
                  <a:srgbClr val="FF0000"/>
                </a:solidFill>
                <a:latin typeface="楷体" panose="02010609060101010101" pitchFamily="49" charset="-122"/>
                <a:ea typeface="楷体" panose="02010609060101010101" pitchFamily="49" charset="-122"/>
                <a:cs typeface="楷体" panose="02010609060101010101" pitchFamily="49" charset="-122"/>
              </a:rPr>
              <a:t>矢志不渝，以死明志</a:t>
            </a:r>
            <a:r>
              <a:rPr lang="zh-CN" sz="4000" b="1" spc="150">
                <a:latin typeface="楷体" panose="02010609060101010101" pitchFamily="49" charset="-122"/>
                <a:ea typeface="楷体" panose="02010609060101010101" pitchFamily="49" charset="-122"/>
                <a:cs typeface="楷体" panose="02010609060101010101" pitchFamily="49" charset="-122"/>
              </a:rPr>
              <a:t>。</a:t>
            </a:r>
          </a:p>
          <a:p>
            <a:pPr marL="0" lvl="0" indent="0" algn="l">
              <a:lnSpc>
                <a:spcPct val="80000"/>
              </a:lnSpc>
              <a:spcBef>
                <a:spcPct val="0"/>
              </a:spcBef>
              <a:spcAft>
                <a:spcPts val="1000"/>
              </a:spcAft>
              <a:buSzTx/>
              <a:buNone/>
            </a:pPr>
            <a:r>
              <a:rPr lang="zh-CN" sz="4000" b="1" spc="150">
                <a:latin typeface="楷体" panose="02010609060101010101" pitchFamily="49" charset="-122"/>
                <a:ea typeface="楷体" panose="02010609060101010101" pitchFamily="49" charset="-122"/>
                <a:cs typeface="楷体" panose="02010609060101010101" pitchFamily="49" charset="-122"/>
                <a:sym typeface="+mn-ea"/>
              </a:rPr>
              <a:t>  两相比照，突出了</a:t>
            </a:r>
            <a:r>
              <a:rPr lang="zh-CN" sz="4000" b="1" spc="15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屈原高洁的品格和坚定的操守</a:t>
            </a:r>
            <a:r>
              <a:rPr lang="zh-CN" sz="4000" b="1" spc="150">
                <a:latin typeface="楷体" panose="02010609060101010101" pitchFamily="49" charset="-122"/>
                <a:ea typeface="楷体" panose="02010609060101010101" pitchFamily="49" charset="-122"/>
                <a:cs typeface="楷体" panose="02010609060101010101" pitchFamily="49" charset="-122"/>
                <a:sym typeface="+mn-ea"/>
              </a:rPr>
              <a:t>，表现了他</a:t>
            </a:r>
            <a:r>
              <a:rPr lang="zh-CN" sz="4000" b="1" spc="15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矢志不渝，以死明志的品质</a:t>
            </a:r>
            <a:r>
              <a:rPr lang="zh-CN" sz="4000" b="1" spc="150">
                <a:latin typeface="楷体" panose="02010609060101010101" pitchFamily="49" charset="-122"/>
                <a:ea typeface="楷体" panose="02010609060101010101" pitchFamily="49" charset="-122"/>
                <a:cs typeface="楷体" panose="02010609060101010101" pitchFamily="49" charset="-122"/>
                <a:sym typeface="+mn-ea"/>
              </a:rPr>
              <a:t>。</a:t>
            </a:r>
            <a:endParaRPr lang="zh-CN" sz="1000" b="1" spc="150">
              <a:latin typeface="楷体" panose="02010609060101010101" pitchFamily="49" charset="-122"/>
              <a:ea typeface="楷体" panose="02010609060101010101" pitchFamily="49" charset="-122"/>
              <a:cs typeface="楷体" panose="02010609060101010101" pitchFamily="49" charset="-122"/>
              <a:sym typeface="+mn-ea"/>
            </a:endParaRPr>
          </a:p>
          <a:p>
            <a:pPr marL="0" lvl="0" indent="0" algn="l">
              <a:lnSpc>
                <a:spcPct val="80000"/>
              </a:lnSpc>
              <a:spcBef>
                <a:spcPct val="0"/>
              </a:spcBef>
              <a:spcAft>
                <a:spcPts val="1000"/>
              </a:spcAft>
              <a:buSzTx/>
              <a:buNone/>
            </a:pPr>
            <a:r>
              <a:rPr lang="zh-CN" sz="4000" b="1" spc="150">
                <a:latin typeface="楷体" panose="02010609060101010101" pitchFamily="49" charset="-122"/>
                <a:ea typeface="楷体" panose="02010609060101010101" pitchFamily="49" charset="-122"/>
                <a:cs typeface="楷体" panose="02010609060101010101" pitchFamily="49" charset="-122"/>
                <a:sym typeface="+mn-ea"/>
              </a:rPr>
              <a:t> 对话中表达了</a:t>
            </a:r>
            <a:r>
              <a:rPr lang="zh-CN" sz="4000" b="1" spc="15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作者对屈原人格的赞扬和景仰以及同情惋惜之情，其中也表现出对黑暗势力的强烈愤慨。</a:t>
            </a:r>
            <a:endParaRPr lang="zh-CN" sz="4000" b="1" spc="15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custDataLst>
              <p:tags r:id="rId9"/>
            </p:custDataLst>
          </p:nvPr>
        </p:nvSpPr>
        <p:spPr>
          <a:xfrm>
            <a:off x="253365" y="110490"/>
            <a:ext cx="5918200" cy="829945"/>
          </a:xfrm>
          <a:prstGeom prst="rect">
            <a:avLst/>
          </a:prstGeom>
          <a:solidFill>
            <a:schemeClr val="accent4">
              <a:lumMod val="60000"/>
              <a:lumOff val="40000"/>
            </a:schemeClr>
          </a:solidFill>
        </p:spPr>
        <p:txBody>
          <a:bodyPr wrap="square" rtlCol="0">
            <a:spAutoFit/>
          </a:bodyPr>
          <a:lstStyle/>
          <a:p>
            <a:r>
              <a:rPr lang="zh-CN" altLang="en-US" sz="4800" b="1">
                <a:solidFill>
                  <a:srgbClr val="C00000"/>
                </a:solidFill>
                <a:latin typeface="黑体" pitchFamily="2" charset="-122"/>
                <a:ea typeface="黑体" pitchFamily="2" charset="-122"/>
                <a:cs typeface="黑体" panose="02010609060101010101" pitchFamily="2" charset="-122"/>
              </a:rPr>
              <a:t>屈原第四阶段</a:t>
            </a:r>
            <a:r>
              <a:rPr lang="en-US" altLang="zh-CN" sz="4800" b="1">
                <a:solidFill>
                  <a:srgbClr val="C00000"/>
                </a:solidFill>
                <a:latin typeface="黑体" pitchFamily="2" charset="-122"/>
                <a:ea typeface="黑体" pitchFamily="2" charset="-122"/>
                <a:cs typeface="黑体" panose="02010609060101010101" pitchFamily="2" charset="-122"/>
              </a:rPr>
              <a:t>——</a:t>
            </a:r>
            <a:r>
              <a:rPr lang="zh-CN" altLang="en-US" sz="4800" b="1">
                <a:solidFill>
                  <a:srgbClr val="C00000"/>
                </a:solidFill>
                <a:latin typeface="黑体" pitchFamily="2" charset="-122"/>
                <a:ea typeface="黑体" pitchFamily="2" charset="-122"/>
                <a:cs typeface="黑体" panose="02010609060101010101" pitchFamily="2" charset="-122"/>
              </a:rPr>
              <a:t>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additive="base">
                                        <p:cTn id="14"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additive="base">
                                        <p:cTn id="2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4817" name="Rectangle 1"/>
          <p:cNvSpPr>
            <a:spLocks noChangeArrowheads="1"/>
          </p:cNvSpPr>
          <p:nvPr>
            <p:custDataLst>
              <p:tags r:id="rId3"/>
            </p:custDataLst>
          </p:nvPr>
        </p:nvSpPr>
        <p:spPr bwMode="auto">
          <a:xfrm>
            <a:off x="913130" y="507683"/>
            <a:ext cx="10192385" cy="5631180"/>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3600" b="1" smtClean="0">
                <a:solidFill>
                  <a:srgbClr val="0070C0"/>
                </a:solidFill>
                <a:latin typeface="黑体" pitchFamily="2" charset="-122"/>
                <a:ea typeface="黑体" pitchFamily="2" charset="-122"/>
                <a:cs typeface="黑体" panose="02010609060101010101" pitchFamily="2" charset="-122"/>
              </a:rPr>
              <a:t>    </a:t>
            </a:r>
            <a:r>
              <a:rPr lang="zh-CN" altLang="zh-CN" sz="3600" b="1" smtClean="0">
                <a:solidFill>
                  <a:schemeClr val="tx1"/>
                </a:solidFill>
                <a:latin typeface="黑体" pitchFamily="2" charset="-122"/>
                <a:ea typeface="黑体" pitchFamily="2" charset="-122"/>
                <a:cs typeface="黑体" panose="02010609060101010101" pitchFamily="2" charset="-122"/>
              </a:rPr>
              <a:t>屈原为何选择“自沉”的解脱方式？</a:t>
            </a:r>
            <a:endParaRPr lang="zh-CN" altLang="zh-CN" sz="3600" smtClean="0">
              <a:solidFill>
                <a:srgbClr val="0070C0"/>
              </a:solidFill>
              <a:latin typeface="黑体" pitchFamily="2" charset="-122"/>
              <a:ea typeface="黑体" pitchFamily="2" charset="-122"/>
              <a:cs typeface="黑体" panose="02010609060101010101" pitchFamily="2" charset="-122"/>
            </a:endParaRPr>
          </a:p>
          <a:p>
            <a:r>
              <a:rPr lang="zh-CN" altLang="zh-CN" sz="3600" smtClean="0">
                <a:latin typeface="黑体" pitchFamily="2" charset="-122"/>
                <a:ea typeface="黑体" pitchFamily="2" charset="-122"/>
                <a:cs typeface="黑体" panose="02010609060101010101" pitchFamily="2" charset="-122"/>
              </a:rPr>
              <a:t>    楚怀王屡次疏远及小人使奸是屈原自沉的客观原因</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他实在幽愤难解</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所以自沉以求解脱。其次</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屈原自沉也有他主观上的原因。他太</a:t>
            </a:r>
            <a:r>
              <a:rPr lang="zh-CN" altLang="zh-CN" sz="3600" smtClean="0">
                <a:solidFill>
                  <a:srgbClr val="2F2AFA"/>
                </a:solidFill>
                <a:latin typeface="黑体" pitchFamily="2" charset="-122"/>
                <a:ea typeface="黑体" pitchFamily="2" charset="-122"/>
                <a:cs typeface="黑体" panose="02010609060101010101" pitchFamily="2" charset="-122"/>
              </a:rPr>
              <a:t>热爱楚国</a:t>
            </a:r>
            <a:r>
              <a:rPr lang="en-US" altLang="zh-CN" sz="3600" smtClean="0">
                <a:solidFill>
                  <a:srgbClr val="2F2AFA"/>
                </a:solidFill>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所以他不能像孔子那样周游列国以实现治国平天下的伟大抱负。他</a:t>
            </a:r>
            <a:r>
              <a:rPr lang="zh-CN" altLang="zh-CN" sz="3600" smtClean="0">
                <a:solidFill>
                  <a:srgbClr val="2F2AFA"/>
                </a:solidFill>
                <a:latin typeface="黑体" pitchFamily="2" charset="-122"/>
                <a:ea typeface="黑体" pitchFamily="2" charset="-122"/>
                <a:cs typeface="黑体" panose="02010609060101010101" pitchFamily="2" charset="-122"/>
              </a:rPr>
              <a:t>留恋生命,但当生命之中不可能得到香草美人之时,惟有死亡</a:t>
            </a:r>
            <a:r>
              <a:rPr lang="zh-CN" altLang="zh-CN" sz="3600" smtClean="0">
                <a:latin typeface="黑体" pitchFamily="2" charset="-122"/>
                <a:ea typeface="黑体" pitchFamily="2" charset="-122"/>
                <a:cs typeface="黑体" panose="02010609060101010101" pitchFamily="2" charset="-122"/>
              </a:rPr>
              <a:t>。</a:t>
            </a:r>
            <a:r>
              <a:rPr lang="zh-CN" altLang="zh-CN" sz="3600" smtClean="0">
                <a:solidFill>
                  <a:srgbClr val="2F2AFA"/>
                </a:solidFill>
                <a:latin typeface="黑体" pitchFamily="2" charset="-122"/>
                <a:ea typeface="黑体" pitchFamily="2" charset="-122"/>
                <a:cs typeface="黑体" panose="02010609060101010101" pitchFamily="2" charset="-122"/>
              </a:rPr>
              <a:t>死亡是对无意义生命的强烈否定,是对无聊生存的冷漠与藐视,</a:t>
            </a:r>
            <a:r>
              <a:rPr lang="zh-CN" altLang="zh-CN" sz="3600" smtClean="0">
                <a:latin typeface="黑体" pitchFamily="2" charset="-122"/>
                <a:ea typeface="黑体" pitchFamily="2" charset="-122"/>
                <a:cs typeface="黑体" panose="02010609060101010101" pitchFamily="2" charset="-122"/>
              </a:rPr>
              <a:t>惟有“自沉”才可以实现人生价值的肯定</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达到对生存意义的高</a:t>
            </a:r>
            <a:r>
              <a:rPr lang="zh-CN" altLang="en-US" sz="3600" smtClean="0">
                <a:latin typeface="黑体" pitchFamily="2" charset="-122"/>
                <a:ea typeface="黑体" pitchFamily="2" charset="-122"/>
                <a:cs typeface="黑体" panose="02010609060101010101" pitchFamily="2" charset="-122"/>
              </a:rPr>
              <a:t>扬。</a:t>
            </a:r>
            <a:endParaRPr kumimoji="0" lang="zh-CN" altLang="en-US" sz="3600" b="0" i="0" u="none" strike="noStrike" cap="none" normalizeH="0" baseline="0" smtClean="0">
              <a:ln>
                <a:noFill/>
              </a:ln>
              <a:solidFill>
                <a:schemeClr val="tx1"/>
              </a:solidFill>
              <a:effectLst/>
              <a:latin typeface="黑体" pitchFamily="2" charset="-122"/>
              <a:ea typeface="黑体"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17">
                                            <p:txEl>
                                              <p:pRg st="1" end="1"/>
                                            </p:txEl>
                                          </p:spTgt>
                                        </p:tgtEl>
                                        <p:attrNameLst>
                                          <p:attrName>style.visibility</p:attrName>
                                        </p:attrNameLst>
                                      </p:cBhvr>
                                      <p:to>
                                        <p:strVal val="visible"/>
                                      </p:to>
                                    </p:set>
                                    <p:anim calcmode="lin" valueType="num">
                                      <p:cBhvr additive="base">
                                        <p:cTn id="7" dur="500" fill="hold"/>
                                        <p:tgtEl>
                                          <p:spTgt spid="3481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049" name="Rectangle 1"/>
          <p:cNvSpPr>
            <a:spLocks noChangeArrowheads="1"/>
          </p:cNvSpPr>
          <p:nvPr>
            <p:custDataLst>
              <p:tags r:id="rId3"/>
            </p:custDataLst>
          </p:nvPr>
        </p:nvSpPr>
        <p:spPr bwMode="auto">
          <a:xfrm>
            <a:off x="97155" y="613410"/>
            <a:ext cx="12094845" cy="5631180"/>
          </a:xfrm>
          <a:prstGeom prst="rect">
            <a:avLst/>
          </a:prstGeom>
          <a:noFill/>
          <a:ln w="9525">
            <a:noFill/>
            <a:miter lim="800000"/>
          </a:ln>
          <a:effectLst/>
        </p:spPr>
        <p:txBody>
          <a:bodyPr vert="horz" wrap="square" lIns="91440" tIns="45720" rIns="91440" bIns="45720" numCol="1" anchor="ctr" anchorCtr="0" compatLnSpc="1">
            <a:spAutoFit/>
          </a:bodyPr>
          <a:lstStyle/>
          <a:p>
            <a:pPr fontAlgn="auto">
              <a:lnSpc>
                <a:spcPct val="90000"/>
              </a:lnSpc>
            </a:pPr>
            <a:r>
              <a:rPr lang="zh-CN" altLang="zh-CN" sz="4000" b="1" smtClean="0">
                <a:latin typeface="黑体" pitchFamily="2" charset="-122"/>
                <a:ea typeface="黑体" pitchFamily="2" charset="-122"/>
                <a:cs typeface="黑体" panose="02010609060101010101" pitchFamily="2" charset="-122"/>
              </a:rPr>
              <a:t>我们应如何看待屈原的“自沉”</a:t>
            </a:r>
            <a:r>
              <a:rPr lang="en-US" altLang="zh-CN" sz="4000" b="1" smtClean="0">
                <a:latin typeface="黑体" pitchFamily="2" charset="-122"/>
                <a:ea typeface="黑体" pitchFamily="2" charset="-122"/>
                <a:cs typeface="黑体" panose="02010609060101010101" pitchFamily="2" charset="-122"/>
              </a:rPr>
              <a:t>?</a:t>
            </a:r>
            <a:endParaRPr lang="zh-CN" altLang="zh-CN" sz="4000" smtClean="0">
              <a:latin typeface="黑体" pitchFamily="2" charset="-122"/>
              <a:ea typeface="黑体" pitchFamily="2" charset="-122"/>
              <a:cs typeface="黑体" panose="02010609060101010101" pitchFamily="2" charset="-122"/>
            </a:endParaRPr>
          </a:p>
          <a:p>
            <a:pPr fontAlgn="auto">
              <a:lnSpc>
                <a:spcPct val="90000"/>
              </a:lnSpc>
            </a:pPr>
            <a:r>
              <a:rPr lang="en-US" altLang="zh-CN" sz="4000" smtClean="0">
                <a:latin typeface="黑体" pitchFamily="2" charset="-122"/>
                <a:ea typeface="黑体" pitchFamily="2" charset="-122"/>
                <a:cs typeface="黑体" panose="02010609060101010101" pitchFamily="2" charset="-122"/>
              </a:rPr>
              <a:t>    </a:t>
            </a:r>
            <a:r>
              <a:rPr lang="zh-CN" altLang="zh-CN" sz="4000" smtClean="0">
                <a:latin typeface="黑体" pitchFamily="2" charset="-122"/>
                <a:ea typeface="黑体" pitchFamily="2" charset="-122"/>
                <a:cs typeface="黑体" panose="02010609060101010101" pitchFamily="2" charset="-122"/>
              </a:rPr>
              <a:t>屈原在那举世混浊、众人皆醉的恶劣环境中</a:t>
            </a:r>
            <a:r>
              <a:rPr lang="en-US" altLang="zh-CN" sz="4000" smtClean="0">
                <a:latin typeface="黑体" pitchFamily="2" charset="-122"/>
                <a:ea typeface="黑体" pitchFamily="2" charset="-122"/>
                <a:cs typeface="黑体" panose="02010609060101010101" pitchFamily="2" charset="-122"/>
              </a:rPr>
              <a:t>,</a:t>
            </a:r>
            <a:r>
              <a:rPr lang="zh-CN" altLang="zh-CN" sz="4000" smtClean="0">
                <a:latin typeface="黑体" pitchFamily="2" charset="-122"/>
                <a:ea typeface="黑体" pitchFamily="2" charset="-122"/>
                <a:cs typeface="黑体" panose="02010609060101010101" pitchFamily="2" charset="-122"/>
              </a:rPr>
              <a:t>宁赴常流葬身鱼腹，决不以身之察察</a:t>
            </a:r>
            <a:r>
              <a:rPr lang="en-US" altLang="zh-CN" sz="4000" smtClean="0">
                <a:latin typeface="黑体" pitchFamily="2" charset="-122"/>
                <a:ea typeface="黑体" pitchFamily="2" charset="-122"/>
                <a:cs typeface="黑体" panose="02010609060101010101" pitchFamily="2" charset="-122"/>
              </a:rPr>
              <a:t>,</a:t>
            </a:r>
            <a:r>
              <a:rPr lang="zh-CN" altLang="zh-CN" sz="4000" smtClean="0">
                <a:latin typeface="黑体" pitchFamily="2" charset="-122"/>
                <a:ea typeface="黑体" pitchFamily="2" charset="-122"/>
                <a:cs typeface="黑体" panose="02010609060101010101" pitchFamily="2" charset="-122"/>
              </a:rPr>
              <a:t>受物之汶汶</a:t>
            </a:r>
            <a:r>
              <a:rPr lang="en-US" altLang="zh-CN" sz="4000" smtClean="0">
                <a:latin typeface="黑体" pitchFamily="2" charset="-122"/>
                <a:ea typeface="黑体" pitchFamily="2" charset="-122"/>
                <a:cs typeface="黑体" panose="02010609060101010101" pitchFamily="2" charset="-122"/>
              </a:rPr>
              <a:t>,</a:t>
            </a:r>
            <a:r>
              <a:rPr lang="zh-CN" altLang="zh-CN" sz="4000" smtClean="0">
                <a:latin typeface="黑体" pitchFamily="2" charset="-122"/>
                <a:ea typeface="黑体" pitchFamily="2" charset="-122"/>
                <a:cs typeface="黑体" panose="02010609060101010101" pitchFamily="2" charset="-122"/>
              </a:rPr>
              <a:t>也决不以皓皓之白</a:t>
            </a:r>
            <a:r>
              <a:rPr lang="en-US" altLang="zh-CN" sz="4000" smtClean="0">
                <a:latin typeface="黑体" pitchFamily="2" charset="-122"/>
                <a:ea typeface="黑体" pitchFamily="2" charset="-122"/>
                <a:cs typeface="黑体" panose="02010609060101010101" pitchFamily="2" charset="-122"/>
              </a:rPr>
              <a:t>,</a:t>
            </a:r>
            <a:r>
              <a:rPr lang="zh-CN" altLang="zh-CN" sz="4000" smtClean="0">
                <a:latin typeface="黑体" pitchFamily="2" charset="-122"/>
                <a:ea typeface="黑体" pitchFamily="2" charset="-122"/>
                <a:cs typeface="黑体" panose="02010609060101010101" pitchFamily="2" charset="-122"/>
              </a:rPr>
              <a:t>蒙世之温蠖地去死</a:t>
            </a:r>
            <a:r>
              <a:rPr lang="en-US" altLang="zh-CN" sz="4000" smtClean="0">
                <a:latin typeface="黑体" pitchFamily="2" charset="-122"/>
                <a:ea typeface="黑体" pitchFamily="2" charset="-122"/>
                <a:cs typeface="黑体" panose="02010609060101010101" pitchFamily="2" charset="-122"/>
              </a:rPr>
              <a:t>,</a:t>
            </a:r>
            <a:r>
              <a:rPr lang="zh-CN" altLang="zh-CN" sz="4000" smtClean="0">
                <a:latin typeface="黑体" pitchFamily="2" charset="-122"/>
                <a:ea typeface="黑体" pitchFamily="2" charset="-122"/>
                <a:cs typeface="黑体" panose="02010609060101010101" pitchFamily="2" charset="-122"/>
              </a:rPr>
              <a:t>他是</a:t>
            </a:r>
            <a:r>
              <a:rPr lang="zh-CN" altLang="zh-CN" sz="4000" smtClean="0">
                <a:solidFill>
                  <a:srgbClr val="FF0000"/>
                </a:solidFill>
                <a:latin typeface="黑体" pitchFamily="2" charset="-122"/>
                <a:ea typeface="黑体" pitchFamily="2" charset="-122"/>
                <a:cs typeface="黑体" panose="02010609060101010101" pitchFamily="2" charset="-122"/>
              </a:rPr>
              <a:t>以死明志</a:t>
            </a:r>
            <a:r>
              <a:rPr lang="zh-CN" altLang="zh-CN" sz="4000" smtClean="0">
                <a:latin typeface="黑体" pitchFamily="2" charset="-122"/>
                <a:ea typeface="黑体" pitchFamily="2" charset="-122"/>
                <a:cs typeface="黑体" panose="02010609060101010101" pitchFamily="2" charset="-122"/>
              </a:rPr>
              <a:t>。</a:t>
            </a:r>
          </a:p>
          <a:p>
            <a:pPr fontAlgn="auto">
              <a:lnSpc>
                <a:spcPct val="90000"/>
              </a:lnSpc>
            </a:pPr>
            <a:r>
              <a:rPr lang="en-US" altLang="zh-CN" sz="4000" smtClean="0">
                <a:latin typeface="黑体" pitchFamily="2" charset="-122"/>
                <a:ea typeface="黑体" pitchFamily="2" charset="-122"/>
                <a:cs typeface="黑体" panose="02010609060101010101" pitchFamily="2" charset="-122"/>
              </a:rPr>
              <a:t>   ①</a:t>
            </a:r>
            <a:r>
              <a:rPr lang="zh-CN" altLang="zh-CN" sz="4000" smtClean="0">
                <a:solidFill>
                  <a:srgbClr val="2F2AFA"/>
                </a:solidFill>
                <a:latin typeface="黑体" pitchFamily="2" charset="-122"/>
                <a:ea typeface="黑体" pitchFamily="2" charset="-122"/>
                <a:cs typeface="黑体" panose="02010609060101010101" pitchFamily="2" charset="-122"/>
              </a:rPr>
              <a:t>歌颂了他洁身自好的高尚节操和宁折不弯的斗争精神</a:t>
            </a:r>
            <a:r>
              <a:rPr lang="zh-CN" altLang="zh-CN" sz="4000" smtClean="0">
                <a:latin typeface="黑体" pitchFamily="2" charset="-122"/>
                <a:ea typeface="黑体" pitchFamily="2" charset="-122"/>
                <a:cs typeface="黑体" panose="02010609060101010101" pitchFamily="2" charset="-122"/>
              </a:rPr>
              <a:t>。</a:t>
            </a:r>
          </a:p>
          <a:p>
            <a:pPr fontAlgn="auto">
              <a:lnSpc>
                <a:spcPct val="90000"/>
              </a:lnSpc>
            </a:pPr>
            <a:r>
              <a:rPr lang="en-US" altLang="zh-CN" sz="4000" smtClean="0">
                <a:latin typeface="黑体" pitchFamily="2" charset="-122"/>
                <a:ea typeface="黑体" pitchFamily="2" charset="-122"/>
                <a:cs typeface="黑体" panose="02010609060101010101" pitchFamily="2" charset="-122"/>
              </a:rPr>
              <a:t>   ②</a:t>
            </a:r>
            <a:r>
              <a:rPr lang="zh-CN" altLang="zh-CN" sz="4000" smtClean="0">
                <a:solidFill>
                  <a:srgbClr val="2F2AFA"/>
                </a:solidFill>
                <a:latin typeface="黑体" pitchFamily="2" charset="-122"/>
                <a:ea typeface="黑体" pitchFamily="2" charset="-122"/>
                <a:cs typeface="黑体" panose="02010609060101010101" pitchFamily="2" charset="-122"/>
              </a:rPr>
              <a:t>表现了他对理想和正义的执着追求,对卑劣、腐朽的切齿痛恨,是对邪恶势力的强烈控诉。</a:t>
            </a:r>
            <a:endParaRPr lang="zh-CN" altLang="zh-CN" sz="4000" smtClean="0">
              <a:latin typeface="黑体" pitchFamily="2" charset="-122"/>
              <a:ea typeface="黑体" pitchFamily="2" charset="-122"/>
              <a:cs typeface="黑体" panose="02010609060101010101" pitchFamily="2" charset="-122"/>
            </a:endParaRPr>
          </a:p>
          <a:p>
            <a:pPr fontAlgn="auto">
              <a:lnSpc>
                <a:spcPct val="90000"/>
              </a:lnSpc>
            </a:pPr>
            <a:r>
              <a:rPr lang="en-US" altLang="zh-CN" sz="4000" smtClean="0">
                <a:latin typeface="黑体" pitchFamily="2" charset="-122"/>
                <a:ea typeface="黑体" pitchFamily="2" charset="-122"/>
                <a:cs typeface="黑体" panose="02010609060101010101" pitchFamily="2" charset="-122"/>
              </a:rPr>
              <a:t>   ③</a:t>
            </a:r>
            <a:r>
              <a:rPr lang="zh-CN" altLang="zh-CN" sz="4000" smtClean="0">
                <a:latin typeface="黑体" pitchFamily="2" charset="-122"/>
                <a:ea typeface="黑体" pitchFamily="2" charset="-122"/>
                <a:cs typeface="黑体" panose="02010609060101010101" pitchFamily="2" charset="-122"/>
              </a:rPr>
              <a:t>也是</a:t>
            </a:r>
            <a:r>
              <a:rPr lang="zh-CN" altLang="zh-CN" sz="4000" smtClean="0">
                <a:solidFill>
                  <a:srgbClr val="2F2AFA"/>
                </a:solidFill>
                <a:latin typeface="黑体" pitchFamily="2" charset="-122"/>
                <a:ea typeface="黑体" pitchFamily="2" charset="-122"/>
                <a:cs typeface="黑体" panose="02010609060101010101" pitchFamily="2" charset="-122"/>
              </a:rPr>
              <a:t>对浑浑噩噩的人们的呼唤和激励</a:t>
            </a:r>
            <a:r>
              <a:rPr lang="zh-CN" altLang="zh-CN" sz="4000" smtClean="0">
                <a:latin typeface="黑体" pitchFamily="2" charset="-122"/>
                <a:ea typeface="黑体" pitchFamily="2" charset="-122"/>
                <a:cs typeface="黑体" panose="02010609060101010101" pitchFamily="2" charset="-122"/>
              </a:rPr>
              <a:t>。</a:t>
            </a:r>
          </a:p>
          <a:p>
            <a:pPr fontAlgn="auto">
              <a:lnSpc>
                <a:spcPct val="90000"/>
              </a:lnSpc>
            </a:pPr>
            <a:r>
              <a:rPr lang="en-US" altLang="zh-CN" sz="4000" smtClean="0">
                <a:latin typeface="黑体" pitchFamily="2" charset="-122"/>
                <a:ea typeface="黑体" pitchFamily="2" charset="-122"/>
                <a:cs typeface="黑体" panose="0201060906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9">
                                            <p:txEl>
                                              <p:pRg st="1" end="1"/>
                                            </p:txEl>
                                          </p:spTgt>
                                        </p:tgtEl>
                                        <p:attrNameLst>
                                          <p:attrName>style.visibility</p:attrName>
                                        </p:attrNameLst>
                                      </p:cBhvr>
                                      <p:to>
                                        <p:strVal val="visible"/>
                                      </p:to>
                                    </p:set>
                                    <p:anim calcmode="lin" valueType="num">
                                      <p:cBhvr additive="base">
                                        <p:cTn id="7" dur="500" fill="hold"/>
                                        <p:tgtEl>
                                          <p:spTgt spid="204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049">
                                            <p:txEl>
                                              <p:pRg st="2" end="2"/>
                                            </p:txEl>
                                          </p:spTgt>
                                        </p:tgtEl>
                                        <p:attrNameLst>
                                          <p:attrName>style.visibility</p:attrName>
                                        </p:attrNameLst>
                                      </p:cBhvr>
                                      <p:to>
                                        <p:strVal val="visible"/>
                                      </p:to>
                                    </p:set>
                                    <p:anim calcmode="lin" valueType="num">
                                      <p:cBhvr additive="base">
                                        <p:cTn id="14" dur="500" fill="hold"/>
                                        <p:tgtEl>
                                          <p:spTgt spid="2049">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049">
                                            <p:txEl>
                                              <p:pRg st="2" end="2"/>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049">
                                            <p:txEl>
                                              <p:pRg st="3" end="3"/>
                                            </p:txEl>
                                          </p:spTgt>
                                        </p:tgtEl>
                                        <p:attrNameLst>
                                          <p:attrName>style.visibility</p:attrName>
                                        </p:attrNameLst>
                                      </p:cBhvr>
                                      <p:to>
                                        <p:strVal val="visible"/>
                                      </p:to>
                                    </p:set>
                                    <p:anim calcmode="lin" valueType="num">
                                      <p:cBhvr additive="base">
                                        <p:cTn id="18" dur="500" fill="hold"/>
                                        <p:tgtEl>
                                          <p:spTgt spid="2049">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049">
                                            <p:txEl>
                                              <p:pRg st="3" end="3"/>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049">
                                            <p:txEl>
                                              <p:pRg st="4" end="4"/>
                                            </p:txEl>
                                          </p:spTgt>
                                        </p:tgtEl>
                                        <p:attrNameLst>
                                          <p:attrName>style.visibility</p:attrName>
                                        </p:attrNameLst>
                                      </p:cBhvr>
                                      <p:to>
                                        <p:strVal val="visible"/>
                                      </p:to>
                                    </p:set>
                                    <p:anim calcmode="lin" valueType="num">
                                      <p:cBhvr additive="base">
                                        <p:cTn id="22" dur="500" fill="hold"/>
                                        <p:tgtEl>
                                          <p:spTgt spid="2049">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049">
                                            <p:txEl>
                                              <p:pRg st="4" end="4"/>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049">
                                            <p:txEl>
                                              <p:pRg st="5" end="5"/>
                                            </p:txEl>
                                          </p:spTgt>
                                        </p:tgtEl>
                                        <p:attrNameLst>
                                          <p:attrName>style.visibility</p:attrName>
                                        </p:attrNameLst>
                                      </p:cBhvr>
                                      <p:to>
                                        <p:strVal val="visible"/>
                                      </p:to>
                                    </p:set>
                                    <p:anim calcmode="lin" valueType="num">
                                      <p:cBhvr additive="base">
                                        <p:cTn id="26" dur="500" fill="hold"/>
                                        <p:tgtEl>
                                          <p:spTgt spid="2049">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04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222885" y="780415"/>
            <a:ext cx="11626850" cy="3784600"/>
          </a:xfrm>
          <a:prstGeom prst="rect">
            <a:avLst/>
          </a:prstGeom>
          <a:noFill/>
        </p:spPr>
        <p:txBody>
          <a:bodyPr wrap="square" rtlCol="0" anchor="t">
            <a:spAutoFit/>
          </a:bodyPr>
          <a:lstStyle/>
          <a:p>
            <a:r>
              <a:rPr lang="zh-CN" altLang="en-US" sz="4000">
                <a:latin typeface="楷体" panose="02010609060101010101" pitchFamily="49" charset="-122"/>
                <a:ea typeface="楷体" panose="02010609060101010101" pitchFamily="49" charset="-122"/>
                <a:cs typeface="楷体" panose="02010609060101010101" pitchFamily="49" charset="-122"/>
              </a:rPr>
              <a:t>但是我们应该看到：</a:t>
            </a:r>
          </a:p>
          <a:p>
            <a:r>
              <a:rPr lang="zh-CN" altLang="en-US" sz="4000">
                <a:latin typeface="楷体" panose="02010609060101010101" pitchFamily="49" charset="-122"/>
                <a:ea typeface="楷体" panose="02010609060101010101" pitchFamily="49" charset="-122"/>
                <a:cs typeface="楷体" panose="02010609060101010101" pitchFamily="49" charset="-122"/>
              </a:rPr>
              <a:t>   ①</a:t>
            </a:r>
            <a:r>
              <a:rPr lang="zh-CN" altLang="en-US" sz="4000">
                <a:solidFill>
                  <a:srgbClr val="2F2AFA"/>
                </a:solidFill>
                <a:latin typeface="楷体" panose="02010609060101010101" pitchFamily="49" charset="-122"/>
                <a:ea typeface="楷体" panose="02010609060101010101" pitchFamily="49" charset="-122"/>
                <a:cs typeface="楷体" panose="02010609060101010101" pitchFamily="49" charset="-122"/>
              </a:rPr>
              <a:t>屈原的这种反抗终究是消极的。</a:t>
            </a:r>
          </a:p>
          <a:p>
            <a:r>
              <a:rPr lang="zh-CN" altLang="en-US" sz="4000">
                <a:solidFill>
                  <a:srgbClr val="2F2AFA"/>
                </a:solidFill>
                <a:latin typeface="楷体" panose="02010609060101010101" pitchFamily="49" charset="-122"/>
                <a:ea typeface="楷体" panose="02010609060101010101" pitchFamily="49" charset="-122"/>
                <a:cs typeface="楷体" panose="02010609060101010101" pitchFamily="49" charset="-122"/>
              </a:rPr>
              <a:t>   </a:t>
            </a:r>
            <a:r>
              <a:rPr lang="zh-CN" altLang="en-US" sz="4000">
                <a:solidFill>
                  <a:schemeClr val="tx1"/>
                </a:solidFill>
                <a:latin typeface="楷体" panose="02010609060101010101" pitchFamily="49" charset="-122"/>
                <a:ea typeface="楷体" panose="02010609060101010101" pitchFamily="49" charset="-122"/>
                <a:cs typeface="楷体" panose="02010609060101010101" pitchFamily="49" charset="-122"/>
              </a:rPr>
              <a:t>②</a:t>
            </a:r>
            <a:r>
              <a:rPr lang="zh-CN" altLang="en-US" sz="4000">
                <a:solidFill>
                  <a:srgbClr val="2F2AFA"/>
                </a:solidFill>
                <a:latin typeface="楷体" panose="02010609060101010101" pitchFamily="49" charset="-122"/>
                <a:ea typeface="楷体" panose="02010609060101010101" pitchFamily="49" charset="-122"/>
                <a:cs typeface="楷体" panose="02010609060101010101" pitchFamily="49" charset="-122"/>
              </a:rPr>
              <a:t>同时他这种孤芳自赏,傲世疾俗的思想感情,也反映了他轻视群众,脱离人民的阶级局限和时代局限</a:t>
            </a:r>
            <a:r>
              <a:rPr lang="zh-CN" altLang="en-US" sz="4000">
                <a:latin typeface="楷体" panose="02010609060101010101" pitchFamily="49" charset="-122"/>
                <a:ea typeface="楷体" panose="02010609060101010101" pitchFamily="49" charset="-122"/>
                <a:cs typeface="楷体" panose="02010609060101010101" pitchFamily="49" charset="-122"/>
              </a:rPr>
              <a:t>,表现了他的“国无人莫我知兮”(《离骚》)的孤独感。</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8" name="文本框 13"/>
          <p:cNvSpPr txBox="1"/>
          <p:nvPr>
            <p:custDataLst>
              <p:tags r:id="rId6"/>
            </p:custDataLst>
          </p:nvPr>
        </p:nvSpPr>
        <p:spPr>
          <a:xfrm>
            <a:off x="199390" y="196215"/>
            <a:ext cx="2574925" cy="768350"/>
          </a:xfrm>
          <a:prstGeom prst="rect">
            <a:avLst/>
          </a:prstGeom>
          <a:noFill/>
          <a:effectLst/>
        </p:spPr>
        <p:txBody>
          <a:bodyPr wrap="square" rtlCol="0">
            <a:spAutoFit/>
          </a:bodyPr>
          <a:lstStyle/>
          <a:p>
            <a:pPr algn="l" fontAlgn="auto">
              <a:lnSpc>
                <a:spcPct val="100000"/>
              </a:lnSpc>
            </a:pPr>
            <a:r>
              <a:rPr lang="zh-CN" altLang="en-US" sz="4400" b="1" smtClean="0">
                <a:solidFill>
                  <a:schemeClr val="tx1"/>
                </a:solidFill>
                <a:latin typeface="微软雅黑" panose="020b0503020204020204" pitchFamily="34" charset="-122"/>
                <a:ea typeface="微软雅黑" panose="020b0503020204020204" pitchFamily="34" charset="-122"/>
              </a:rPr>
              <a:t>写作背景</a:t>
            </a:r>
          </a:p>
        </p:txBody>
      </p:sp>
      <p:sp>
        <p:nvSpPr>
          <p:cNvPr id="2049" name="Rectangle 1"/>
          <p:cNvSpPr>
            <a:spLocks noChangeArrowheads="1"/>
          </p:cNvSpPr>
          <p:nvPr>
            <p:custDataLst>
              <p:tags r:id="rId7"/>
            </p:custDataLst>
          </p:nvPr>
        </p:nvSpPr>
        <p:spPr bwMode="auto">
          <a:xfrm>
            <a:off x="199390" y="964248"/>
            <a:ext cx="11863705" cy="557149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90000"/>
              </a:lnSpc>
            </a:pPr>
            <a:r>
              <a:rPr lang="en-US" altLang="zh-CN" sz="3600" smtClean="0">
                <a:latin typeface="楷体" panose="02010609060101010101" pitchFamily="49" charset="-122"/>
                <a:ea typeface="楷体" panose="02010609060101010101" pitchFamily="49" charset="-122"/>
              </a:rPr>
              <a:t>    </a:t>
            </a:r>
            <a:r>
              <a:rPr lang="zh-CN" altLang="zh-CN" sz="3600" smtClean="0">
                <a:latin typeface="楷体" panose="02010609060101010101" pitchFamily="49" charset="-122"/>
                <a:ea typeface="楷体" panose="02010609060101010101" pitchFamily="49" charset="-122"/>
              </a:rPr>
              <a:t>本文节选自《史记·屈原贾生列传》</a:t>
            </a:r>
            <a:r>
              <a:rPr lang="en-US" altLang="zh-CN" sz="3600" smtClean="0">
                <a:latin typeface="楷体" panose="02010609060101010101" pitchFamily="49" charset="-122"/>
                <a:ea typeface="楷体" panose="02010609060101010101" pitchFamily="49" charset="-122"/>
              </a:rPr>
              <a:t>,</a:t>
            </a:r>
            <a:r>
              <a:rPr lang="zh-CN" altLang="zh-CN" sz="3600" smtClean="0">
                <a:latin typeface="楷体" panose="02010609060101010101" pitchFamily="49" charset="-122"/>
                <a:ea typeface="楷体" panose="02010609060101010101" pitchFamily="49" charset="-122"/>
              </a:rPr>
              <a:t>是第一篇为屈原立传的史传名篇。屈原、贾谊都怀才不遇</a:t>
            </a:r>
            <a:r>
              <a:rPr lang="en-US" altLang="zh-CN" sz="3600" smtClean="0">
                <a:latin typeface="楷体" panose="02010609060101010101" pitchFamily="49" charset="-122"/>
                <a:ea typeface="楷体" panose="02010609060101010101" pitchFamily="49" charset="-122"/>
              </a:rPr>
              <a:t>,</a:t>
            </a:r>
            <a:r>
              <a:rPr lang="zh-CN" altLang="zh-CN" sz="3600" smtClean="0">
                <a:latin typeface="楷体" panose="02010609060101010101" pitchFamily="49" charset="-122"/>
                <a:ea typeface="楷体" panose="02010609060101010101" pitchFamily="49" charset="-122"/>
              </a:rPr>
              <a:t>而且贾谊又写过《吊屈原赋》</a:t>
            </a:r>
            <a:r>
              <a:rPr lang="en-US" altLang="zh-CN" sz="3600" smtClean="0">
                <a:latin typeface="楷体" panose="02010609060101010101" pitchFamily="49" charset="-122"/>
                <a:ea typeface="楷体" panose="02010609060101010101" pitchFamily="49" charset="-122"/>
              </a:rPr>
              <a:t>,</a:t>
            </a:r>
            <a:r>
              <a:rPr lang="zh-CN" altLang="zh-CN" sz="3600" smtClean="0">
                <a:latin typeface="楷体" panose="02010609060101010101" pitchFamily="49" charset="-122"/>
                <a:ea typeface="楷体" panose="02010609060101010101" pitchFamily="49" charset="-122"/>
              </a:rPr>
              <a:t>所以司马迁将二人合起来立传。司马迁在</a:t>
            </a:r>
            <a:r>
              <a:rPr lang="zh-CN" altLang="zh-CN" sz="3600" b="1" smtClean="0">
                <a:solidFill>
                  <a:srgbClr val="3834F0"/>
                </a:solidFill>
                <a:latin typeface="楷体" panose="02010609060101010101" pitchFamily="49" charset="-122"/>
                <a:ea typeface="楷体" panose="02010609060101010101" pitchFamily="49" charset="-122"/>
              </a:rPr>
              <a:t>《报任安书》中说</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“盖文王拘而演《周易》</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仲尼厄而作《春秋》</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屈原放逐</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乃赋《离骚》</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左丘失明</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厥有《国语》</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孙子膑脚</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《兵法》修列</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不韦迁蜀</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世传《吕览》</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韩非囚秦</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《说难》《孤愤》</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《诗》三百篇</a:t>
            </a:r>
            <a:r>
              <a:rPr lang="en-US" altLang="zh-CN" sz="3600" b="1" smtClean="0">
                <a:solidFill>
                  <a:srgbClr val="3834F0"/>
                </a:solidFill>
                <a:latin typeface="楷体" panose="02010609060101010101" pitchFamily="49" charset="-122"/>
                <a:ea typeface="楷体" panose="02010609060101010101" pitchFamily="49" charset="-122"/>
              </a:rPr>
              <a:t>,</a:t>
            </a:r>
            <a:r>
              <a:rPr lang="zh-CN" altLang="zh-CN" sz="3600" b="1" smtClean="0">
                <a:solidFill>
                  <a:srgbClr val="3834F0"/>
                </a:solidFill>
                <a:latin typeface="楷体" panose="02010609060101010101" pitchFamily="49" charset="-122"/>
                <a:ea typeface="楷体" panose="02010609060101010101" pitchFamily="49" charset="-122"/>
              </a:rPr>
              <a:t>大底圣贤发愤之所为作也。</a:t>
            </a:r>
            <a:r>
              <a:rPr lang="zh-CN" altLang="zh-CN" sz="3600" smtClean="0">
                <a:latin typeface="楷体" panose="02010609060101010101" pitchFamily="49" charset="-122"/>
                <a:ea typeface="楷体" panose="02010609060101010101" pitchFamily="49" charset="-122"/>
              </a:rPr>
              <a:t>”司马迁同屈原一样</a:t>
            </a:r>
            <a:r>
              <a:rPr lang="en-US" altLang="zh-CN" sz="3600" smtClean="0">
                <a:latin typeface="楷体" panose="02010609060101010101" pitchFamily="49" charset="-122"/>
                <a:ea typeface="楷体" panose="02010609060101010101" pitchFamily="49" charset="-122"/>
              </a:rPr>
              <a:t>,</a:t>
            </a:r>
            <a:r>
              <a:rPr lang="zh-CN" altLang="zh-CN" sz="3600" smtClean="0">
                <a:latin typeface="楷体" panose="02010609060101010101" pitchFamily="49" charset="-122"/>
                <a:ea typeface="楷体" panose="02010609060101010101" pitchFamily="49" charset="-122"/>
              </a:rPr>
              <a:t>品格高洁</a:t>
            </a:r>
            <a:r>
              <a:rPr lang="en-US" altLang="zh-CN" sz="3600" smtClean="0">
                <a:latin typeface="楷体" panose="02010609060101010101" pitchFamily="49" charset="-122"/>
                <a:ea typeface="楷体" panose="02010609060101010101" pitchFamily="49" charset="-122"/>
              </a:rPr>
              <a:t>,</a:t>
            </a:r>
            <a:r>
              <a:rPr lang="zh-CN" altLang="zh-CN" sz="3600" smtClean="0">
                <a:latin typeface="楷体" panose="02010609060101010101" pitchFamily="49" charset="-122"/>
                <a:ea typeface="楷体" panose="02010609060101010101" pitchFamily="49" charset="-122"/>
              </a:rPr>
              <a:t>才华横溢</a:t>
            </a:r>
            <a:r>
              <a:rPr lang="en-US" altLang="zh-CN" sz="3600" smtClean="0">
                <a:latin typeface="楷体" panose="02010609060101010101" pitchFamily="49" charset="-122"/>
                <a:ea typeface="楷体" panose="02010609060101010101" pitchFamily="49" charset="-122"/>
              </a:rPr>
              <a:t>,</a:t>
            </a:r>
            <a:r>
              <a:rPr lang="zh-CN" altLang="zh-CN" sz="3600" smtClean="0">
                <a:latin typeface="楷体" panose="02010609060101010101" pitchFamily="49" charset="-122"/>
                <a:ea typeface="楷体" panose="02010609060101010101" pitchFamily="49" charset="-122"/>
              </a:rPr>
              <a:t>竟因李陵一案被汉武帝处以腐刑。千古忠贤</a:t>
            </a:r>
            <a:r>
              <a:rPr lang="en-US" altLang="zh-CN" sz="3600" smtClean="0">
                <a:latin typeface="楷体" panose="02010609060101010101" pitchFamily="49" charset="-122"/>
                <a:ea typeface="楷体" panose="02010609060101010101" pitchFamily="49" charset="-122"/>
              </a:rPr>
              <a:t>,</a:t>
            </a:r>
            <a:r>
              <a:rPr lang="zh-CN" altLang="zh-CN" sz="3600" smtClean="0">
                <a:latin typeface="楷体" panose="02010609060101010101" pitchFamily="49" charset="-122"/>
                <a:ea typeface="楷体" panose="02010609060101010101" pitchFamily="49" charset="-122"/>
              </a:rPr>
              <a:t>途竟</a:t>
            </a:r>
            <a:r>
              <a:rPr lang="zh-CN" altLang="en-US" sz="3600" smtClean="0">
                <a:latin typeface="楷体" panose="02010609060101010101" pitchFamily="49" charset="-122"/>
                <a:ea typeface="楷体" panose="02010609060101010101" pitchFamily="49" charset="-122"/>
              </a:rPr>
              <a:t>一</a:t>
            </a:r>
            <a:r>
              <a:rPr lang="zh-CN" altLang="zh-CN" sz="3600" smtClean="0">
                <a:latin typeface="楷体" panose="02010609060101010101" pitchFamily="49" charset="-122"/>
                <a:ea typeface="楷体" panose="02010609060101010101" pitchFamily="49" charset="-122"/>
              </a:rPr>
              <a:t>辙</a:t>
            </a:r>
            <a:r>
              <a:rPr lang="en-US" altLang="zh-CN" sz="3600" smtClean="0">
                <a:latin typeface="楷体" panose="02010609060101010101" pitchFamily="49" charset="-122"/>
                <a:ea typeface="楷体" panose="02010609060101010101" pitchFamily="49" charset="-122"/>
              </a:rPr>
              <a:t>,</a:t>
            </a:r>
            <a:r>
              <a:rPr lang="zh-CN" altLang="zh-CN" sz="3600" smtClean="0">
                <a:latin typeface="楷体" panose="02010609060101010101" pitchFamily="49" charset="-122"/>
                <a:ea typeface="楷体" panose="02010609060101010101" pitchFamily="49" charset="-122"/>
              </a:rPr>
              <a:t>所以作者在《屈原列传》中着重指明“屈平之作《离骚》</a:t>
            </a:r>
            <a:r>
              <a:rPr lang="en-US" altLang="zh-CN" sz="3600" smtClean="0">
                <a:latin typeface="楷体" panose="02010609060101010101" pitchFamily="49" charset="-122"/>
                <a:ea typeface="楷体" panose="02010609060101010101" pitchFamily="49" charset="-122"/>
              </a:rPr>
              <a:t>,</a:t>
            </a:r>
            <a:r>
              <a:rPr lang="zh-CN" altLang="zh-CN" sz="3600" smtClean="0">
                <a:latin typeface="楷体" panose="02010609060101010101" pitchFamily="49" charset="-122"/>
                <a:ea typeface="楷体" panose="02010609060101010101" pitchFamily="49" charset="-122"/>
              </a:rPr>
              <a:t>盖自怨生也”</a:t>
            </a:r>
            <a:r>
              <a:rPr lang="en-US" altLang="zh-CN" sz="3600" smtClean="0">
                <a:latin typeface="楷体" panose="02010609060101010101" pitchFamily="49" charset="-122"/>
                <a:ea typeface="楷体" panose="02010609060101010101" pitchFamily="49" charset="-122"/>
              </a:rPr>
              <a:t>,</a:t>
            </a:r>
            <a:r>
              <a:rPr lang="zh-CN" altLang="zh-CN" sz="3600" smtClean="0">
                <a:latin typeface="楷体" panose="02010609060101010101" pitchFamily="49" charset="-122"/>
                <a:ea typeface="楷体" panose="02010609060101010101" pitchFamily="49" charset="-122"/>
              </a:rPr>
              <a:t>以自况《史记》之成</a:t>
            </a:r>
            <a:r>
              <a:rPr lang="en-US" altLang="zh-CN" sz="3600" smtClean="0">
                <a:latin typeface="楷体" panose="02010609060101010101" pitchFamily="49" charset="-122"/>
                <a:ea typeface="楷体" panose="02010609060101010101" pitchFamily="49" charset="-122"/>
              </a:rPr>
              <a:t>,</a:t>
            </a:r>
            <a:r>
              <a:rPr lang="zh-CN" altLang="zh-CN" sz="3600" smtClean="0">
                <a:latin typeface="楷体" panose="02010609060101010101" pitchFamily="49" charset="-122"/>
                <a:ea typeface="楷体" panose="02010609060101010101" pitchFamily="49" charset="-122"/>
              </a:rPr>
              <a:t>是基于垢辱。</a:t>
            </a:r>
            <a:endParaRPr kumimoji="0" lang="zh-CN" altLang="en-US" sz="3600" b="0" i="0" u="none" strike="noStrike" cap="none" normalizeH="0" baseline="0" smtClean="0">
              <a:ln>
                <a:noFill/>
              </a:ln>
              <a:solidFill>
                <a:schemeClr val="tx1"/>
              </a:solidFill>
              <a:effectLst/>
              <a:latin typeface="Arial"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1116831" y="2629041"/>
            <a:ext cx="7818758" cy="1569660"/>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400">
              <a:latin typeface="楷体" panose="02010609060101010101" pitchFamily="49" charset="-122"/>
              <a:ea typeface="楷体" panose="02010609060101010101" pitchFamily="49" charset="-122"/>
            </a:endParaRPr>
          </a:p>
        </p:txBody>
      </p:sp>
      <p:sp>
        <p:nvSpPr>
          <p:cNvPr id="36865" name="Rectangle 1"/>
          <p:cNvSpPr>
            <a:spLocks noChangeArrowheads="1"/>
          </p:cNvSpPr>
          <p:nvPr>
            <p:custDataLst>
              <p:tags r:id="rId7"/>
            </p:custDataLst>
          </p:nvPr>
        </p:nvSpPr>
        <p:spPr bwMode="auto">
          <a:xfrm>
            <a:off x="180975" y="277178"/>
            <a:ext cx="11658600" cy="32302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4000" b="0" i="0" u="none" strike="noStrike" cap="none" normalizeH="0" baseline="0" smtClean="0">
                <a:ln>
                  <a:noFill/>
                </a:ln>
                <a:solidFill>
                  <a:srgbClr val="191919"/>
                </a:solidFill>
                <a:effectLst/>
                <a:latin typeface="黑体" pitchFamily="2" charset="-122"/>
                <a:ea typeface="黑体" pitchFamily="2" charset="-122"/>
                <a:cs typeface="Arial" pitchFamily="34" charset="0"/>
              </a:rPr>
              <a:t>   </a:t>
            </a:r>
            <a:r>
              <a:rPr kumimoji="0" lang="zh-CN" sz="4000" b="0" i="0" u="none" strike="noStrike" cap="none" normalizeH="0" baseline="0" smtClean="0">
                <a:ln>
                  <a:noFill/>
                </a:ln>
                <a:solidFill>
                  <a:srgbClr val="191919"/>
                </a:solidFill>
                <a:effectLst/>
                <a:latin typeface="黑体" pitchFamily="2" charset="-122"/>
                <a:ea typeface="黑体" pitchFamily="2" charset="-122"/>
                <a:cs typeface="Arial" pitchFamily="34" charset="0"/>
              </a:rPr>
              <a:t>屈原既死之后，楚有宋玉、唐勒、景差之徒者，皆好辞而以赋见称。然皆</a:t>
            </a:r>
            <a:r>
              <a:rPr kumimoji="0" lang="zh-CN" sz="4000" b="0" i="0" u="none" strike="noStrike" cap="none" normalizeH="0" baseline="0" smtClean="0">
                <a:ln>
                  <a:noFill/>
                </a:ln>
                <a:solidFill>
                  <a:srgbClr val="2F2AFA"/>
                </a:solidFill>
                <a:effectLst/>
                <a:latin typeface="黑体" pitchFamily="2" charset="-122"/>
                <a:ea typeface="黑体" pitchFamily="2" charset="-122"/>
                <a:cs typeface="Arial" pitchFamily="34" charset="0"/>
              </a:rPr>
              <a:t>祖</a:t>
            </a:r>
            <a:r>
              <a:rPr kumimoji="0" lang="zh-CN" sz="4000" b="0" i="0" u="none" strike="noStrike" cap="none" normalizeH="0" baseline="0" smtClean="0">
                <a:ln>
                  <a:noFill/>
                </a:ln>
                <a:solidFill>
                  <a:srgbClr val="191919"/>
                </a:solidFill>
                <a:effectLst/>
                <a:latin typeface="黑体" pitchFamily="2" charset="-122"/>
                <a:ea typeface="黑体" pitchFamily="2" charset="-122"/>
                <a:cs typeface="Arial" pitchFamily="34" charset="0"/>
              </a:rPr>
              <a:t>屈原之从容辞令，终莫敢直谏。其后楚</a:t>
            </a:r>
            <a:r>
              <a:rPr kumimoji="0" lang="zh-CN" sz="4000" b="0" i="0" u="none" strike="noStrike" cap="none" normalizeH="0" baseline="0" smtClean="0">
                <a:ln>
                  <a:noFill/>
                </a:ln>
                <a:solidFill>
                  <a:srgbClr val="2F2AFA"/>
                </a:solidFill>
                <a:effectLst/>
                <a:latin typeface="黑体" pitchFamily="2" charset="-122"/>
                <a:ea typeface="黑体" pitchFamily="2" charset="-122"/>
                <a:cs typeface="Arial" pitchFamily="34" charset="0"/>
              </a:rPr>
              <a:t>日</a:t>
            </a:r>
            <a:r>
              <a:rPr kumimoji="0" lang="zh-CN" sz="4000" b="0" i="0" u="none" strike="noStrike" cap="none" normalizeH="0" baseline="0" smtClean="0">
                <a:ln>
                  <a:noFill/>
                </a:ln>
                <a:solidFill>
                  <a:srgbClr val="191919"/>
                </a:solidFill>
                <a:effectLst/>
                <a:latin typeface="黑体" pitchFamily="2" charset="-122"/>
                <a:ea typeface="黑体" pitchFamily="2" charset="-122"/>
                <a:cs typeface="Arial" pitchFamily="34" charset="0"/>
              </a:rPr>
              <a:t>以削，数十年</a:t>
            </a:r>
            <a:r>
              <a:rPr kumimoji="0" lang="zh-CN" sz="4000" b="0" i="0" u="none" strike="noStrike" cap="none" normalizeH="0" baseline="0" smtClean="0">
                <a:ln>
                  <a:noFill/>
                </a:ln>
                <a:solidFill>
                  <a:srgbClr val="7030A0"/>
                </a:solidFill>
                <a:effectLst/>
                <a:latin typeface="黑体" pitchFamily="2" charset="-122"/>
                <a:ea typeface="黑体" pitchFamily="2" charset="-122"/>
                <a:cs typeface="Arial" pitchFamily="34" charset="0"/>
              </a:rPr>
              <a:t>竟为秦所灭</a:t>
            </a:r>
            <a:r>
              <a:rPr kumimoji="0" lang="zh-CN" sz="4000" b="0" i="0" u="none" strike="noStrike" cap="none" normalizeH="0" baseline="0" smtClean="0">
                <a:ln>
                  <a:noFill/>
                </a:ln>
                <a:solidFill>
                  <a:srgbClr val="191919"/>
                </a:solidFill>
                <a:effectLst/>
                <a:latin typeface="黑体" pitchFamily="2" charset="-122"/>
                <a:ea typeface="黑体" pitchFamily="2" charset="-122"/>
                <a:cs typeface="Arial" pitchFamily="34" charset="0"/>
              </a:rPr>
              <a:t>。        </a:t>
            </a:r>
            <a:endParaRPr kumimoji="0" lang="zh-CN" sz="4000" b="0" i="0" u="none" strike="noStrike" cap="none" normalizeH="0" baseline="0" smtClean="0">
              <a:ln>
                <a:noFill/>
              </a:ln>
              <a:solidFill>
                <a:srgbClr val="191919"/>
              </a:solidFill>
              <a:effectLst/>
              <a:latin typeface="黑体" pitchFamily="2" charset="-122"/>
              <a:ea typeface="黑体" pitchFamily="2" charset="-122"/>
              <a:cs typeface="Arial"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kumimoji="0" lang="zh-CN" altLang="en-US" sz="4000" b="1" i="0" u="none" strike="noStrike" cap="none" normalizeH="0" baseline="0" smtClean="0">
                <a:ln>
                  <a:noFill/>
                </a:ln>
                <a:solidFill>
                  <a:srgbClr val="2F2AFA"/>
                </a:solidFill>
                <a:effectLst/>
                <a:latin typeface="楷体" panose="02010609060101010101" pitchFamily="49" charset="-122"/>
                <a:ea typeface="楷体" panose="02010609060101010101" pitchFamily="49" charset="-122"/>
                <a:cs typeface="Arial" pitchFamily="34" charset="0"/>
              </a:rPr>
              <a:t>日：</a:t>
            </a:r>
            <a:r>
              <a:rPr lang="zh-CN" altLang="en-US" sz="4000" b="1">
                <a:solidFill>
                  <a:srgbClr val="2F2AFA"/>
                </a:solidFill>
                <a:latin typeface="楷体" panose="02010609060101010101" pitchFamily="49" charset="-122"/>
                <a:ea typeface="楷体" panose="02010609060101010101" pitchFamily="49" charset="-122"/>
                <a:sym typeface="+mn-ea"/>
              </a:rPr>
              <a:t>名词作状语，一天天地</a:t>
            </a:r>
            <a:endParaRPr lang="zh-CN" altLang="en-US" sz="4000" b="1">
              <a:solidFill>
                <a:srgbClr val="2F2AFA"/>
              </a:solidFill>
              <a:latin typeface="楷体" panose="02010609060101010101" pitchFamily="49" charset="-122"/>
              <a:ea typeface="楷体" panose="02010609060101010101" pitchFamily="49" charset="-122"/>
              <a:cs typeface="微软雅黑" panose="020b0503020204020204" pitchFamily="34" charset="-122"/>
            </a:endParaRPr>
          </a:p>
          <a:p>
            <a:pPr marL="0" marR="0" lvl="0" indent="304800" algn="l" defTabSz="914400" rtl="0" eaLnBrk="1" fontAlgn="base" latinLnBrk="0" hangingPunct="1">
              <a:lnSpc>
                <a:spcPct val="110000"/>
              </a:lnSpc>
              <a:buClrTx/>
              <a:buSzTx/>
              <a:buFontTx/>
              <a:buNone/>
            </a:pPr>
            <a:r>
              <a:rPr lang="zh-CN" altLang="en-US" sz="4000" b="1">
                <a:solidFill>
                  <a:srgbClr val="2F2AFA"/>
                </a:solidFill>
                <a:latin typeface="楷体" panose="02010609060101010101" pitchFamily="49" charset="-122"/>
                <a:ea typeface="楷体" panose="02010609060101010101" pitchFamily="49" charset="-122"/>
                <a:sym typeface="+mn-ea"/>
              </a:rPr>
              <a:t>祖:名作动，效法，模仿</a:t>
            </a:r>
            <a:r>
              <a:rPr kumimoji="0" lang="zh-CN" sz="4000" b="0" i="0" u="none" strike="noStrike" cap="none" normalizeH="0" baseline="0" smtClean="0">
                <a:ln>
                  <a:noFill/>
                </a:ln>
                <a:solidFill>
                  <a:srgbClr val="191919"/>
                </a:solidFill>
                <a:effectLst/>
                <a:latin typeface="黑体" pitchFamily="2" charset="-122"/>
                <a:ea typeface="黑体" pitchFamily="2" charset="-122"/>
                <a:cs typeface="Arial" pitchFamily="34" charset="0"/>
              </a:rPr>
              <a:t>                 </a:t>
            </a:r>
            <a:endParaRPr kumimoji="0" lang="zh-CN" altLang="en-US" sz="4000" b="0" i="0" u="none" strike="noStrike" cap="none" normalizeH="0" baseline="0" smtClean="0">
              <a:ln>
                <a:noFill/>
              </a:ln>
              <a:solidFill>
                <a:srgbClr val="7030A0"/>
              </a:solidFill>
              <a:effectLst/>
              <a:latin typeface="黑体" pitchFamily="2" charset="-122"/>
              <a:ea typeface="黑体" pitchFamily="2" charset="-122"/>
              <a:cs typeface="Arial" pitchFamily="34" charset="0"/>
            </a:endParaRPr>
          </a:p>
        </p:txBody>
      </p:sp>
      <p:sp>
        <p:nvSpPr>
          <p:cNvPr id="13315" name="文本框 13314"/>
          <p:cNvSpPr txBox="1"/>
          <p:nvPr>
            <p:custDataLst>
              <p:tags r:id="rId8"/>
            </p:custDataLst>
          </p:nvPr>
        </p:nvSpPr>
        <p:spPr>
          <a:xfrm>
            <a:off x="266700" y="3780790"/>
            <a:ext cx="11750040" cy="2553335"/>
          </a:xfrm>
          <a:prstGeom prst="rect">
            <a:avLst/>
          </a:prstGeom>
          <a:noFill/>
          <a:ln w="9525">
            <a:noFill/>
          </a:ln>
        </p:spPr>
        <p:txBody>
          <a:bodyPr wrap="square">
            <a:spAutoFit/>
          </a:bodyPr>
          <a:lstStyle/>
          <a:p>
            <a:pPr fontAlgn="auto">
              <a:lnSpc>
                <a:spcPct val="80000"/>
              </a:lnSpc>
              <a:spcBef>
                <a:spcPct val="0"/>
              </a:spcBef>
            </a:pPr>
            <a:r>
              <a:rPr lang="en-US" altLang="zh-CN" sz="4000" b="1">
                <a:solidFill>
                  <a:srgbClr val="0000CC"/>
                </a:solidFill>
                <a:latin typeface="楷体" panose="02010609060101010101" pitchFamily="49" charset="-122"/>
                <a:ea typeface="楷体" panose="02010609060101010101" pitchFamily="49" charset="-122"/>
                <a:sym typeface="隶书" charset="0"/>
              </a:rPr>
              <a:t>  </a:t>
            </a:r>
            <a:r>
              <a:rPr lang="zh-CN" altLang="en-US" sz="4000" b="1">
                <a:solidFill>
                  <a:schemeClr val="tx1"/>
                </a:solidFill>
                <a:latin typeface="楷体" panose="02010609060101010101" pitchFamily="49" charset="-122"/>
                <a:ea typeface="楷体" panose="02010609060101010101" pitchFamily="49" charset="-122"/>
                <a:sym typeface="隶书" charset="0"/>
              </a:rPr>
              <a:t>屈原死后，楚国（还）有宋玉、唐勒、景差</a:t>
            </a:r>
            <a:r>
              <a:rPr lang="zh-CN" altLang="en-US" sz="4000" b="1">
                <a:solidFill>
                  <a:srgbClr val="FF0000"/>
                </a:solidFill>
                <a:latin typeface="楷体" panose="02010609060101010101" pitchFamily="49" charset="-122"/>
                <a:ea typeface="楷体" panose="02010609060101010101" pitchFamily="49" charset="-122"/>
                <a:sym typeface="隶书" charset="0"/>
              </a:rPr>
              <a:t>一些人</a:t>
            </a:r>
            <a:r>
              <a:rPr lang="zh-CN" altLang="en-US" sz="4000" b="1">
                <a:latin typeface="楷体" panose="02010609060101010101" pitchFamily="49" charset="-122"/>
                <a:ea typeface="楷体" panose="02010609060101010101" pitchFamily="49" charset="-122"/>
                <a:sym typeface="隶书" charset="0"/>
              </a:rPr>
              <a:t>，都</a:t>
            </a:r>
            <a:r>
              <a:rPr lang="zh-CN" altLang="en-US" sz="4000" b="1">
                <a:solidFill>
                  <a:srgbClr val="FF0000"/>
                </a:solidFill>
                <a:latin typeface="楷体" panose="02010609060101010101" pitchFamily="49" charset="-122"/>
                <a:ea typeface="楷体" panose="02010609060101010101" pitchFamily="49" charset="-122"/>
                <a:sym typeface="隶书" charset="0"/>
              </a:rPr>
              <a:t>爱好</a:t>
            </a:r>
            <a:r>
              <a:rPr lang="zh-CN" altLang="en-US" sz="4000" b="1">
                <a:latin typeface="楷体" panose="02010609060101010101" pitchFamily="49" charset="-122"/>
                <a:ea typeface="楷体" panose="02010609060101010101" pitchFamily="49" charset="-122"/>
                <a:sym typeface="隶书" charset="0"/>
              </a:rPr>
              <a:t>文辞并因善于作赋</a:t>
            </a:r>
            <a:r>
              <a:rPr lang="zh-CN" altLang="en-US" sz="4000" b="1">
                <a:solidFill>
                  <a:srgbClr val="FF0000"/>
                </a:solidFill>
                <a:latin typeface="楷体" panose="02010609060101010101" pitchFamily="49" charset="-122"/>
                <a:ea typeface="楷体" panose="02010609060101010101" pitchFamily="49" charset="-122"/>
                <a:sym typeface="隶书" charset="0"/>
              </a:rPr>
              <a:t>被</a:t>
            </a:r>
            <a:r>
              <a:rPr lang="zh-CN" altLang="en-US" sz="4000" b="1">
                <a:latin typeface="楷体" panose="02010609060101010101" pitchFamily="49" charset="-122"/>
                <a:ea typeface="楷体" panose="02010609060101010101" pitchFamily="49" charset="-122"/>
                <a:sym typeface="隶书" charset="0"/>
              </a:rPr>
              <a:t>人们称赞；然而他们都只能</a:t>
            </a:r>
            <a:r>
              <a:rPr lang="zh-CN" altLang="en-US" sz="4000" b="1">
                <a:solidFill>
                  <a:srgbClr val="FF0000"/>
                </a:solidFill>
                <a:latin typeface="楷体" panose="02010609060101010101" pitchFamily="49" charset="-122"/>
                <a:ea typeface="楷体" panose="02010609060101010101" pitchFamily="49" charset="-122"/>
                <a:sym typeface="隶书" charset="0"/>
              </a:rPr>
              <a:t>效法</a:t>
            </a:r>
            <a:r>
              <a:rPr lang="zh-CN" altLang="en-US" sz="4000" b="1">
                <a:latin typeface="楷体" panose="02010609060101010101" pitchFamily="49" charset="-122"/>
                <a:ea typeface="楷体" panose="02010609060101010101" pitchFamily="49" charset="-122"/>
                <a:sym typeface="隶书" charset="0"/>
              </a:rPr>
              <a:t>屈原</a:t>
            </a:r>
            <a:r>
              <a:rPr lang="zh-CN" altLang="en-US" sz="4000" b="1">
                <a:solidFill>
                  <a:srgbClr val="FF0000"/>
                </a:solidFill>
                <a:latin typeface="楷体" panose="02010609060101010101" pitchFamily="49" charset="-122"/>
                <a:ea typeface="楷体" panose="02010609060101010101" pitchFamily="49" charset="-122"/>
                <a:sym typeface="隶书" charset="0"/>
              </a:rPr>
              <a:t>说话得体</a:t>
            </a:r>
            <a:r>
              <a:rPr lang="zh-CN" altLang="en-US" sz="4000" b="1">
                <a:latin typeface="楷体" panose="02010609060101010101" pitchFamily="49" charset="-122"/>
                <a:ea typeface="楷体" panose="02010609060101010101" pitchFamily="49" charset="-122"/>
                <a:sym typeface="隶书" charset="0"/>
              </a:rPr>
              <a:t>善于应酬的一面，始终没有人能像屈原那样敢于直谏。从这以后，楚国的领土</a:t>
            </a:r>
            <a:r>
              <a:rPr lang="zh-CN" altLang="en-US" sz="4000" b="1">
                <a:solidFill>
                  <a:srgbClr val="FF0000"/>
                </a:solidFill>
                <a:latin typeface="楷体" panose="02010609060101010101" pitchFamily="49" charset="-122"/>
                <a:ea typeface="楷体" panose="02010609060101010101" pitchFamily="49" charset="-122"/>
                <a:sym typeface="隶书" charset="0"/>
              </a:rPr>
              <a:t>一天天地</a:t>
            </a:r>
            <a:r>
              <a:rPr lang="zh-CN" altLang="en-US" sz="4000" b="1">
                <a:latin typeface="楷体" panose="02010609060101010101" pitchFamily="49" charset="-122"/>
                <a:ea typeface="楷体" panose="02010609060101010101" pitchFamily="49" charset="-122"/>
                <a:sym typeface="隶书" charset="0"/>
              </a:rPr>
              <a:t>缩小，几十年后，终于</a:t>
            </a:r>
            <a:r>
              <a:rPr lang="zh-CN" altLang="en-US" sz="4000" b="1">
                <a:solidFill>
                  <a:srgbClr val="FF0000"/>
                </a:solidFill>
                <a:latin typeface="楷体" panose="02010609060101010101" pitchFamily="49" charset="-122"/>
                <a:ea typeface="楷体" panose="02010609060101010101" pitchFamily="49" charset="-122"/>
                <a:sym typeface="隶书" charset="0"/>
              </a:rPr>
              <a:t>被</a:t>
            </a:r>
            <a:r>
              <a:rPr lang="zh-CN" altLang="en-US" sz="4000" b="1">
                <a:latin typeface="楷体" panose="02010609060101010101" pitchFamily="49" charset="-122"/>
                <a:ea typeface="楷体" panose="02010609060101010101" pitchFamily="49" charset="-122"/>
                <a:sym typeface="隶书" charset="0"/>
              </a:rPr>
              <a:t>秦国</a:t>
            </a:r>
            <a:r>
              <a:rPr lang="zh-CN" altLang="en-US" sz="4000" b="1">
                <a:solidFill>
                  <a:srgbClr val="FF0000"/>
                </a:solidFill>
                <a:latin typeface="楷体" panose="02010609060101010101" pitchFamily="49" charset="-122"/>
                <a:ea typeface="楷体" panose="02010609060101010101" pitchFamily="49" charset="-122"/>
                <a:sym typeface="隶书" charset="0"/>
              </a:rPr>
              <a:t>所</a:t>
            </a:r>
            <a:r>
              <a:rPr lang="zh-CN" altLang="en-US" sz="4000" b="1">
                <a:latin typeface="楷体" panose="02010609060101010101" pitchFamily="49" charset="-122"/>
                <a:ea typeface="楷体" panose="02010609060101010101" pitchFamily="49" charset="-122"/>
                <a:sym typeface="隶书" charset="0"/>
              </a:rPr>
              <a:t>灭亡。</a:t>
            </a:r>
            <a:endParaRPr lang="zh-CN" altLang="en-US" sz="4000" b="1">
              <a:solidFill>
                <a:srgbClr val="0000CC"/>
              </a:solidFill>
              <a:latin typeface="楷体" panose="02010609060101010101" pitchFamily="49" charset="-122"/>
              <a:ea typeface="楷体" panose="02010609060101010101" pitchFamily="49" charset="-122"/>
              <a:cs typeface="微软雅黑" panose="020b0503020204020204" pitchFamily="34" charset="-122"/>
              <a:sym typeface="隶书" charset="0"/>
            </a:endParaRPr>
          </a:p>
        </p:txBody>
      </p:sp>
      <p:cxnSp>
        <p:nvCxnSpPr>
          <p:cNvPr id="2" name="直接箭头连接符 1"/>
          <p:cNvCxnSpPr/>
          <p:nvPr>
            <p:custDataLst>
              <p:tags r:id="rId9"/>
            </p:custDataLst>
          </p:nvPr>
        </p:nvCxnSpPr>
        <p:spPr>
          <a:xfrm>
            <a:off x="9669145" y="2080895"/>
            <a:ext cx="290830" cy="75438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10"/>
            </p:custDataLst>
          </p:nvPr>
        </p:nvSpPr>
        <p:spPr>
          <a:xfrm>
            <a:off x="8935720" y="2835275"/>
            <a:ext cx="2877185" cy="706755"/>
          </a:xfrm>
          <a:prstGeom prst="rect">
            <a:avLst/>
          </a:prstGeom>
          <a:noFill/>
        </p:spPr>
        <p:txBody>
          <a:bodyPr wrap="square" rtlCol="0">
            <a:spAutoFit/>
          </a:bodyPr>
          <a:lstStyle/>
          <a:p>
            <a:r>
              <a:rPr lang="zh-CN" altLang="en-US" sz="4000" smtClean="0">
                <a:ln>
                  <a:noFill/>
                </a:ln>
                <a:solidFill>
                  <a:srgbClr val="7030A0"/>
                </a:solidFill>
                <a:effectLst/>
                <a:latin typeface="黑体" pitchFamily="2" charset="-122"/>
                <a:ea typeface="黑体" pitchFamily="2" charset="-122"/>
                <a:cs typeface="Arial" pitchFamily="34" charset="0"/>
                <a:sym typeface="+mn-ea"/>
              </a:rPr>
              <a:t>为，表被动</a:t>
            </a:r>
            <a:endParaRPr lang="zh-CN" altLang="en-US" sz="4000" smtClean="0">
              <a:ln>
                <a:noFill/>
              </a:ln>
              <a:solidFill>
                <a:srgbClr val="7030A0"/>
              </a:solidFill>
              <a:effectLst/>
              <a:latin typeface="黑体" pitchFamily="2" charset="-122"/>
              <a:ea typeface="黑体" pitchFamily="2" charset="-122"/>
              <a:cs typeface="Arial" pitchFamily="3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36865">
                                            <p:txEl>
                                              <p:pRg st="1" end="1"/>
                                            </p:txEl>
                                          </p:spTgt>
                                        </p:tgtEl>
                                        <p:attrNameLst>
                                          <p:attrName>style.visibility</p:attrName>
                                        </p:attrNameLst>
                                      </p:cBhvr>
                                      <p:to>
                                        <p:strVal val="visible"/>
                                      </p:to>
                                    </p:set>
                                    <p:anim calcmode="lin" valueType="num">
                                      <p:cBhvr additive="base">
                                        <p:cTn id="16" dur="500" fill="hold"/>
                                        <p:tgtEl>
                                          <p:spTgt spid="36865">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6865">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6865">
                                            <p:txEl>
                                              <p:pRg st="2" end="2"/>
                                            </p:txEl>
                                          </p:spTgt>
                                        </p:tgtEl>
                                        <p:attrNameLst>
                                          <p:attrName>style.visibility</p:attrName>
                                        </p:attrNameLst>
                                      </p:cBhvr>
                                      <p:to>
                                        <p:strVal val="visible"/>
                                      </p:to>
                                    </p:set>
                                    <p:anim calcmode="lin" valueType="num">
                                      <p:cBhvr additive="base">
                                        <p:cTn id="20" dur="500" fill="hold"/>
                                        <p:tgtEl>
                                          <p:spTgt spid="36865">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686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4" fill="hold" grpId="1"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3" grpId="1"/>
    </p:bld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158750" y="177800"/>
            <a:ext cx="11875135" cy="6516370"/>
          </a:xfrm>
          <a:prstGeom prst="rect">
            <a:avLst/>
          </a:prstGeom>
          <a:noFill/>
        </p:spPr>
        <p:txBody>
          <a:bodyPr wrap="square" rtlCol="0" anchor="t">
            <a:spAutoFit/>
          </a:bodyPr>
          <a:lstStyle/>
          <a:p>
            <a:pPr>
              <a:lnSpc>
                <a:spcPct val="80000"/>
              </a:lnSpc>
            </a:pPr>
            <a:r>
              <a:rPr lang="en-US" altLang="zh-CN" sz="3600">
                <a:latin typeface="黑体" pitchFamily="2" charset="-122"/>
                <a:ea typeface="黑体" pitchFamily="2" charset="-122"/>
                <a:cs typeface="黑体" panose="02010609060101010101" pitchFamily="2" charset="-122"/>
              </a:rPr>
              <a:t>   </a:t>
            </a:r>
            <a:r>
              <a:rPr lang="zh-CN" altLang="en-US" sz="3600">
                <a:latin typeface="黑体" pitchFamily="2" charset="-122"/>
                <a:ea typeface="黑体" pitchFamily="2" charset="-122"/>
                <a:cs typeface="黑体" panose="02010609060101010101" pitchFamily="2" charset="-122"/>
              </a:rPr>
              <a:t>太史公曰：“余读《离骚》、《天问》、《招魂》、《哀郢》，悲其志。适长沙，过屈原所自沉渊，未尝不垂涕，想见其为人。及见贾生吊之，又怪屈原以彼其材</a:t>
            </a:r>
            <a:r>
              <a:rPr lang="en-US" altLang="zh-CN" sz="3600">
                <a:latin typeface="黑体" pitchFamily="2" charset="-122"/>
                <a:ea typeface="黑体" pitchFamily="2" charset="-122"/>
                <a:cs typeface="黑体" panose="02010609060101010101" pitchFamily="2" charset="-122"/>
              </a:rPr>
              <a:t>,</a:t>
            </a:r>
            <a:r>
              <a:rPr lang="zh-CN" altLang="en-US" sz="3600">
                <a:latin typeface="黑体" pitchFamily="2" charset="-122"/>
                <a:ea typeface="黑体" pitchFamily="2" charset="-122"/>
                <a:cs typeface="黑体" panose="02010609060101010101" pitchFamily="2" charset="-122"/>
              </a:rPr>
              <a:t>游诸侯，何国不容，而自令若是！读《服鸟赋》，同死生，轻去就，又爽然自失矣。”</a:t>
            </a:r>
          </a:p>
          <a:p>
            <a:endParaRPr lang="zh-CN" altLang="en-US" sz="3600">
              <a:latin typeface="黑体" pitchFamily="2" charset="-122"/>
              <a:ea typeface="黑体" pitchFamily="2" charset="-122"/>
              <a:cs typeface="黑体" panose="02010609060101010101" pitchFamily="2" charset="-122"/>
            </a:endParaRPr>
          </a:p>
          <a:p>
            <a:endParaRPr lang="zh-CN" altLang="en-US" sz="3600">
              <a:latin typeface="黑体" pitchFamily="2" charset="-122"/>
              <a:ea typeface="黑体" pitchFamily="2" charset="-122"/>
              <a:cs typeface="黑体" panose="02010609060101010101" pitchFamily="2" charset="-122"/>
            </a:endParaRPr>
          </a:p>
          <a:p>
            <a:pPr>
              <a:lnSpc>
                <a:spcPct val="80000"/>
              </a:lnSpc>
            </a:pPr>
            <a:r>
              <a:rPr lang="zh-CN" altLang="en-US" sz="3600" b="1" spc="200">
                <a:ln w="3175">
                  <a:noFill/>
                  <a:prstDash val="dash"/>
                </a:ln>
                <a:solidFill>
                  <a:schemeClr val="dk1">
                    <a:lumMod val="75000"/>
                    <a:lumOff val="25000"/>
                  </a:schemeClr>
                </a:solidFill>
                <a:latin typeface="楷体" panose="02010609060101010101" pitchFamily="49" charset="-122"/>
                <a:ea typeface="楷体" panose="02010609060101010101" pitchFamily="49" charset="-122"/>
                <a:cs typeface="黑体" panose="02010609060101010101" pitchFamily="2" charset="-122"/>
                <a:sym typeface="+mn-ea"/>
              </a:rPr>
              <a:t>   太史公说：我读《离骚》《天问》《招魂》《哀郢》，为他的志向不能实现而悲伤。到长沙，经过屈原自沉的地方，未尝不流下眼泪，追怀他的为人。看到贾谊凭吊他的文章，文中又责怪屈原如果凭他的才能去游说诸侯，哪个国家不会容纳，却自己选择了这样的道路！读了《服鸟赋》，把生和死等同看待，认为被贬和任用是不重要的，这又使我感到茫茫然若有所失了。</a:t>
            </a:r>
            <a:endParaRPr lang="zh-CN" altLang="en-US" sz="3600">
              <a:latin typeface="楷体" panose="02010609060101010101" pitchFamily="49" charset="-122"/>
              <a:ea typeface="楷体" panose="02010609060101010101" pitchFamily="49"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1116831" y="2629041"/>
            <a:ext cx="7818758" cy="1569660"/>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400">
              <a:latin typeface="楷体" panose="02010609060101010101" pitchFamily="49" charset="-122"/>
              <a:ea typeface="楷体" panose="02010609060101010101" pitchFamily="49" charset="-122"/>
            </a:endParaRPr>
          </a:p>
        </p:txBody>
      </p:sp>
      <p:sp>
        <p:nvSpPr>
          <p:cNvPr id="36865" name="Rectangle 1"/>
          <p:cNvSpPr>
            <a:spLocks noChangeArrowheads="1"/>
          </p:cNvSpPr>
          <p:nvPr>
            <p:custDataLst>
              <p:tags r:id="rId7"/>
            </p:custDataLst>
          </p:nvPr>
        </p:nvSpPr>
        <p:spPr bwMode="auto">
          <a:xfrm>
            <a:off x="209550" y="905510"/>
            <a:ext cx="11772265" cy="5015865"/>
          </a:xfrm>
          <a:prstGeom prst="rect">
            <a:avLst/>
          </a:prstGeom>
          <a:noFill/>
          <a:ln w="9525">
            <a:noFill/>
            <a:miter lim="800000"/>
          </a:ln>
          <a:effectLst/>
        </p:spPr>
        <p:txBody>
          <a:bodyPr vert="horz" wrap="square" lIns="91440" tIns="45720" rIns="91440" bIns="45720" numCol="1" anchor="ctr" anchorCtr="0" compatLnSpc="1">
            <a:spAutoFit/>
          </a:bodyPr>
          <a:lstStyle/>
          <a:p>
            <a:r>
              <a:rPr lang="zh-CN" altLang="zh-CN" sz="4000" b="1" smtClean="0">
                <a:latin typeface="黑体" pitchFamily="2" charset="-122"/>
                <a:ea typeface="黑体" pitchFamily="2" charset="-122"/>
                <a:cs typeface="黑体" panose="02010609060101010101" pitchFamily="2" charset="-122"/>
              </a:rPr>
              <a:t>从几个方面来叙述屈原对后世的影响？</a:t>
            </a:r>
            <a:endParaRPr lang="zh-CN" altLang="zh-CN" sz="4000" smtClean="0">
              <a:latin typeface="黑体" pitchFamily="2" charset="-122"/>
              <a:ea typeface="黑体" pitchFamily="2" charset="-122"/>
              <a:cs typeface="黑体" panose="02010609060101010101" pitchFamily="2" charset="-122"/>
            </a:endParaRPr>
          </a:p>
          <a:p>
            <a:r>
              <a:rPr lang="en-US" altLang="zh-CN" sz="4000" smtClean="0">
                <a:latin typeface="黑体" pitchFamily="2" charset="-122"/>
                <a:ea typeface="黑体" pitchFamily="2" charset="-122"/>
                <a:cs typeface="黑体" panose="02010609060101010101" pitchFamily="2" charset="-122"/>
              </a:rPr>
              <a:t>  </a:t>
            </a:r>
            <a:r>
              <a:rPr lang="zh-CN" altLang="zh-CN" sz="4000" smtClean="0">
                <a:solidFill>
                  <a:srgbClr val="2F2AFA"/>
                </a:solidFill>
                <a:latin typeface="黑体" pitchFamily="2" charset="-122"/>
                <a:ea typeface="黑体" pitchFamily="2" charset="-122"/>
                <a:cs typeface="黑体" panose="02010609060101010101" pitchFamily="2" charset="-122"/>
              </a:rPr>
              <a:t>包括文学和政治两个方面</a:t>
            </a:r>
            <a:endParaRPr lang="zh-CN" altLang="zh-CN" sz="4000" smtClean="0">
              <a:latin typeface="黑体" pitchFamily="2" charset="-122"/>
              <a:ea typeface="黑体" pitchFamily="2" charset="-122"/>
              <a:cs typeface="黑体" panose="02010609060101010101" pitchFamily="2" charset="-122"/>
            </a:endParaRPr>
          </a:p>
          <a:p>
            <a:r>
              <a:rPr lang="en-US" altLang="zh-CN" sz="4000" smtClean="0">
                <a:latin typeface="黑体" pitchFamily="2" charset="-122"/>
                <a:ea typeface="黑体" pitchFamily="2" charset="-122"/>
                <a:cs typeface="黑体" panose="02010609060101010101" pitchFamily="2" charset="-122"/>
              </a:rPr>
              <a:t>  </a:t>
            </a:r>
            <a:r>
              <a:rPr lang="zh-CN" altLang="zh-CN" sz="4000" smtClean="0">
                <a:latin typeface="黑体" pitchFamily="2" charset="-122"/>
                <a:ea typeface="黑体" pitchFamily="2" charset="-122"/>
                <a:cs typeface="黑体" panose="02010609060101010101" pitchFamily="2" charset="-122"/>
              </a:rPr>
              <a:t>①屈原楚辞诗体后继有人，</a:t>
            </a:r>
            <a:r>
              <a:rPr lang="zh-CN" altLang="zh-CN" sz="4000" smtClean="0">
                <a:solidFill>
                  <a:srgbClr val="2F2AFA"/>
                </a:solidFill>
                <a:latin typeface="黑体" pitchFamily="2" charset="-122"/>
                <a:ea typeface="黑体" pitchFamily="2" charset="-122"/>
                <a:cs typeface="黑体" panose="02010609060101010101" pitchFamily="2" charset="-122"/>
              </a:rPr>
              <a:t>继承了他的文学主张</a:t>
            </a:r>
            <a:r>
              <a:rPr lang="zh-CN" altLang="zh-CN" sz="4000" smtClean="0">
                <a:latin typeface="黑体" pitchFamily="2" charset="-122"/>
                <a:ea typeface="黑体" pitchFamily="2" charset="-122"/>
                <a:cs typeface="黑体" panose="02010609060101010101" pitchFamily="2" charset="-122"/>
              </a:rPr>
              <a:t>，但“终莫敢直谏”，</a:t>
            </a:r>
            <a:r>
              <a:rPr lang="zh-CN" altLang="zh-CN" sz="4000" smtClean="0">
                <a:solidFill>
                  <a:srgbClr val="2F2AFA"/>
                </a:solidFill>
                <a:latin typeface="黑体" pitchFamily="2" charset="-122"/>
                <a:ea typeface="黑体" pitchFamily="2" charset="-122"/>
                <a:cs typeface="黑体" panose="02010609060101010101" pitchFamily="2" charset="-122"/>
              </a:rPr>
              <a:t>无人继承他的政治主张</a:t>
            </a:r>
            <a:r>
              <a:rPr lang="zh-CN" altLang="zh-CN" sz="4000" smtClean="0">
                <a:latin typeface="黑体" pitchFamily="2" charset="-122"/>
                <a:ea typeface="黑体" pitchFamily="2" charset="-122"/>
                <a:cs typeface="黑体" panose="02010609060101010101" pitchFamily="2" charset="-122"/>
              </a:rPr>
              <a:t>。</a:t>
            </a:r>
          </a:p>
          <a:p>
            <a:r>
              <a:rPr lang="en-US" altLang="zh-CN" sz="4000" smtClean="0">
                <a:latin typeface="黑体" pitchFamily="2" charset="-122"/>
                <a:ea typeface="黑体" pitchFamily="2" charset="-122"/>
                <a:cs typeface="黑体" panose="02010609060101010101" pitchFamily="2" charset="-122"/>
              </a:rPr>
              <a:t>  </a:t>
            </a:r>
            <a:r>
              <a:rPr lang="zh-CN" altLang="zh-CN" sz="4000" smtClean="0">
                <a:latin typeface="黑体" pitchFamily="2" charset="-122"/>
                <a:ea typeface="黑体" pitchFamily="2" charset="-122"/>
                <a:cs typeface="黑体" panose="02010609060101010101" pitchFamily="2" charset="-122"/>
              </a:rPr>
              <a:t>②将楚之灭亡与屈原生死相联系，写出了</a:t>
            </a:r>
            <a:r>
              <a:rPr lang="zh-CN" altLang="zh-CN" sz="4000" smtClean="0">
                <a:solidFill>
                  <a:srgbClr val="FF0000"/>
                </a:solidFill>
                <a:latin typeface="黑体" pitchFamily="2" charset="-122"/>
                <a:ea typeface="黑体" pitchFamily="2" charset="-122"/>
                <a:cs typeface="黑体" panose="02010609060101010101" pitchFamily="2" charset="-122"/>
              </a:rPr>
              <a:t>屈原无可比拟的崇高伟大和不可估量的巨大影响，凸显屈原对于楚国的价值。</a:t>
            </a:r>
          </a:p>
          <a:p>
            <a:pPr marL="0" marR="0" lvl="0" indent="304800" algn="l" defTabSz="914400" rtl="0" eaLnBrk="1" fontAlgn="base" latinLnBrk="0" hangingPunct="1">
              <a:lnSpc>
                <a:spcPct val="100000"/>
              </a:lnSpc>
              <a:spcBef>
                <a:spcPct val="0"/>
              </a:spcBef>
              <a:spcAft>
                <a:spcPct val="0"/>
              </a:spcAft>
              <a:buClrTx/>
              <a:buSzTx/>
              <a:buFontTx/>
              <a:buNone/>
            </a:pPr>
            <a:endParaRPr kumimoji="0" lang="zh-CN" altLang="zh-CN" sz="4000" b="0" i="0" u="none" strike="noStrike" cap="none" normalizeH="0" baseline="0" smtClean="0">
              <a:ln>
                <a:noFill/>
              </a:ln>
              <a:solidFill>
                <a:srgbClr val="FF0000"/>
              </a:solidFill>
              <a:effectLst/>
              <a:latin typeface="黑体" pitchFamily="2" charset="-122"/>
              <a:ea typeface="黑体"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865">
                                            <p:txEl>
                                              <p:pRg st="1" end="1"/>
                                            </p:txEl>
                                          </p:spTgt>
                                        </p:tgtEl>
                                        <p:attrNameLst>
                                          <p:attrName>style.visibility</p:attrName>
                                        </p:attrNameLst>
                                      </p:cBhvr>
                                      <p:to>
                                        <p:strVal val="visible"/>
                                      </p:to>
                                    </p:set>
                                    <p:anim calcmode="lin" valueType="num">
                                      <p:cBhvr additive="base">
                                        <p:cTn id="7" dur="500" fill="hold"/>
                                        <p:tgtEl>
                                          <p:spTgt spid="3686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6865">
                                            <p:txEl>
                                              <p:pRg st="2" end="2"/>
                                            </p:txEl>
                                          </p:spTgt>
                                        </p:tgtEl>
                                        <p:attrNameLst>
                                          <p:attrName>style.visibility</p:attrName>
                                        </p:attrNameLst>
                                      </p:cBhvr>
                                      <p:to>
                                        <p:strVal val="visible"/>
                                      </p:to>
                                    </p:set>
                                    <p:anim calcmode="lin" valueType="num">
                                      <p:cBhvr additive="base">
                                        <p:cTn id="14" dur="500" fill="hold"/>
                                        <p:tgtEl>
                                          <p:spTgt spid="36865">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686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36865">
                                            <p:txEl>
                                              <p:pRg st="3" end="3"/>
                                            </p:txEl>
                                          </p:spTgt>
                                        </p:tgtEl>
                                        <p:attrNameLst>
                                          <p:attrName>style.visibility</p:attrName>
                                        </p:attrNameLst>
                                      </p:cBhvr>
                                      <p:to>
                                        <p:strVal val="visible"/>
                                      </p:to>
                                    </p:set>
                                    <p:anim calcmode="lin" valueType="num">
                                      <p:cBhvr additive="base">
                                        <p:cTn id="21" dur="500" fill="hold"/>
                                        <p:tgtEl>
                                          <p:spTgt spid="3686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686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1116831" y="2629041"/>
            <a:ext cx="7818758" cy="1569660"/>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400">
              <a:latin typeface="楷体" panose="02010609060101010101" pitchFamily="49" charset="-122"/>
              <a:ea typeface="楷体" panose="02010609060101010101" pitchFamily="49" charset="-122"/>
            </a:endParaRPr>
          </a:p>
        </p:txBody>
      </p:sp>
      <p:sp>
        <p:nvSpPr>
          <p:cNvPr id="36865" name="Rectangle 1"/>
          <p:cNvSpPr>
            <a:spLocks noChangeArrowheads="1"/>
          </p:cNvSpPr>
          <p:nvPr>
            <p:custDataLst>
              <p:tags r:id="rId7"/>
            </p:custDataLst>
          </p:nvPr>
        </p:nvSpPr>
        <p:spPr bwMode="auto">
          <a:xfrm>
            <a:off x="722491" y="3057059"/>
            <a:ext cx="7676443" cy="46166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   </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45057" name="Rectangle 1"/>
          <p:cNvSpPr>
            <a:spLocks noChangeArrowheads="1"/>
          </p:cNvSpPr>
          <p:nvPr>
            <p:custDataLst>
              <p:tags r:id="rId8"/>
            </p:custDataLst>
          </p:nvPr>
        </p:nvSpPr>
        <p:spPr bwMode="auto">
          <a:xfrm>
            <a:off x="2612390" y="922020"/>
            <a:ext cx="9283700" cy="27495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06400" algn="l" defTabSz="914400" rtl="0" eaLnBrk="0" fontAlgn="base" latinLnBrk="0" hangingPunct="0">
              <a:lnSpc>
                <a:spcPct val="80000"/>
              </a:lnSpc>
              <a:spcBef>
                <a:spcPct val="0"/>
              </a:spcBef>
              <a:spcAft>
                <a:spcPct val="0"/>
              </a:spcAft>
              <a:buClrTx/>
              <a:buSzTx/>
              <a:buFontTx/>
              <a:buNone/>
            </a:pP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疾王听之不聪</a:t>
            </a: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方正之不容</a:t>
            </a:r>
            <a:endParaRPr kumimoji="0" lang="zh-CN" altLang="en-US" sz="36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6400" algn="l" defTabSz="914400" rtl="0" eaLnBrk="0" fontAlgn="base" latinLnBrk="0" hangingPunct="0">
              <a:lnSpc>
                <a:spcPct val="80000"/>
              </a:lnSpc>
              <a:spcBef>
                <a:spcPct val="0"/>
              </a:spcBef>
              <a:spcAft>
                <a:spcPct val="0"/>
              </a:spcAft>
              <a:buClrTx/>
              <a:buSzTx/>
              <a:buFontTx/>
              <a:buNone/>
            </a:pP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竭忠尽智以事其君</a:t>
            </a:r>
            <a:endParaRPr kumimoji="0" lang="zh-CN" altLang="en-US" sz="36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6400" algn="l" defTabSz="914400" rtl="0" eaLnBrk="0" fontAlgn="base" latinLnBrk="0" hangingPunct="0">
              <a:lnSpc>
                <a:spcPct val="80000"/>
              </a:lnSpc>
              <a:spcBef>
                <a:spcPct val="0"/>
              </a:spcBef>
              <a:spcAft>
                <a:spcPct val="0"/>
              </a:spcAft>
              <a:buClrTx/>
              <a:buSzTx/>
              <a:buFontTx/>
              <a:buNone/>
            </a:pP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君上称帝喾</a:t>
            </a: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下道齐桓</a:t>
            </a: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中述汤武</a:t>
            </a: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以刺世事</a:t>
            </a:r>
            <a:endParaRPr kumimoji="0" lang="zh-CN" altLang="en-US" sz="36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6400" algn="l" defTabSz="914400" rtl="0" eaLnBrk="0" fontAlgn="base" latinLnBrk="0" hangingPunct="0">
              <a:lnSpc>
                <a:spcPct val="80000"/>
              </a:lnSpc>
              <a:spcBef>
                <a:spcPct val="0"/>
              </a:spcBef>
              <a:spcAft>
                <a:spcPct val="0"/>
              </a:spcAft>
              <a:buClrTx/>
              <a:buSzTx/>
              <a:buFontTx/>
              <a:buNone/>
            </a:pP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明道德之广崇</a:t>
            </a: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治乱之条贯</a:t>
            </a: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靡不毕见</a:t>
            </a:r>
            <a:endParaRPr kumimoji="0" lang="zh-CN" altLang="en-US" sz="36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lvl="0" indent="406400" eaLnBrk="0" fontAlgn="base" hangingPunct="0">
              <a:lnSpc>
                <a:spcPct val="80000"/>
              </a:lnSpc>
              <a:spcBef>
                <a:spcPct val="0"/>
              </a:spcBef>
              <a:spcAft>
                <a:spcPct val="0"/>
              </a:spcAft>
            </a:pP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虽放流</a:t>
            </a: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眷顾楚国</a:t>
            </a: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系心怀王</a:t>
            </a:r>
            <a:r>
              <a:rPr kumimoji="0" lang="en-US" altLang="zh-CN"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冀幸</a:t>
            </a:r>
            <a:r>
              <a:rPr lang="en-US" altLang="zh-CN" sz="36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其存</a:t>
            </a:r>
            <a:endParaRPr kumimoji="0" lang="zh-CN" altLang="en-US" sz="36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6400" algn="l" defTabSz="914400" rtl="0" eaLnBrk="0" fontAlgn="base" latinLnBrk="0" hangingPunct="0">
              <a:lnSpc>
                <a:spcPct val="80000"/>
              </a:lnSpc>
              <a:spcBef>
                <a:spcPct val="0"/>
              </a:spcBef>
              <a:spcAft>
                <a:spcPct val="0"/>
              </a:spcAft>
              <a:buClrTx/>
              <a:buSzTx/>
              <a:buFontTx/>
              <a:buNone/>
            </a:pPr>
            <a:r>
              <a:rPr lang="zh-CN" altLang="en-US" sz="36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一</a:t>
            </a:r>
            <a:r>
              <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篇之中三致志焉</a:t>
            </a:r>
            <a:endParaRPr kumimoji="0" lang="zh-CN" altLang="en-US" sz="36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11" name="矩形 10"/>
          <p:cNvSpPr/>
          <p:nvPr>
            <p:custDataLst>
              <p:tags r:id="rId9"/>
            </p:custDataLst>
          </p:nvPr>
        </p:nvSpPr>
        <p:spPr>
          <a:xfrm>
            <a:off x="2927985" y="3518535"/>
            <a:ext cx="8650605" cy="2414905"/>
          </a:xfrm>
          <a:prstGeom prst="rect">
            <a:avLst/>
          </a:prstGeom>
        </p:spPr>
        <p:txBody>
          <a:bodyPr wrap="square">
            <a:spAutoFit/>
          </a:bodyPr>
          <a:lstStyle/>
          <a:p>
            <a:pPr lvl="0" indent="0" eaLnBrk="0" fontAlgn="base" hangingPunct="0">
              <a:lnSpc>
                <a:spcPct val="70000"/>
              </a:lnSpc>
              <a:spcBef>
                <a:spcPct val="0"/>
              </a:spcBef>
              <a:spcAft>
                <a:spcPct val="0"/>
              </a:spcAft>
            </a:pPr>
            <a:r>
              <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其志洁,故其称物芳</a:t>
            </a:r>
            <a:endPar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a:p>
            <a:pPr lvl="0" indent="0" algn="l" eaLnBrk="0" fontAlgn="base" hangingPunct="0">
              <a:lnSpc>
                <a:spcPct val="70000"/>
              </a:lnSpc>
              <a:buClrTx/>
              <a:buSzTx/>
              <a:buNone/>
            </a:pPr>
            <a:r>
              <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坚其行廉,故死而不容</a:t>
            </a:r>
            <a:endPar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a:p>
            <a:pPr lvl="0" indent="0" algn="l" eaLnBrk="0" fontAlgn="base" hangingPunct="0">
              <a:lnSpc>
                <a:spcPct val="70000"/>
              </a:lnSpc>
              <a:buClrTx/>
              <a:buSzTx/>
              <a:buNone/>
            </a:pPr>
            <a:r>
              <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自疏濯淖……泥而不滓</a:t>
            </a:r>
            <a:endPar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a:p>
            <a:pPr lvl="0" indent="0" algn="l" eaLnBrk="0" fontAlgn="base" hangingPunct="0">
              <a:lnSpc>
                <a:spcPct val="70000"/>
              </a:lnSpc>
              <a:buClrTx/>
              <a:buSzTx/>
              <a:buNone/>
            </a:pPr>
            <a:r>
              <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举世混浊……众人皆醉</a:t>
            </a:r>
            <a:endPar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a:p>
            <a:pPr lvl="0" indent="0" algn="l" eaLnBrk="0" fontAlgn="base" hangingPunct="0">
              <a:lnSpc>
                <a:spcPct val="70000"/>
              </a:lnSpc>
              <a:buClrTx/>
              <a:buSzTx/>
              <a:buNone/>
            </a:pPr>
            <a:r>
              <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宁赴常流而葬乎江鱼腹中</a:t>
            </a:r>
            <a:endPar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a:p>
            <a:pPr lvl="0" indent="0" algn="l" eaLnBrk="0" fontAlgn="base" hangingPunct="0">
              <a:lnSpc>
                <a:spcPct val="70000"/>
              </a:lnSpc>
              <a:buClrTx/>
              <a:buSzTx/>
              <a:buNone/>
            </a:pPr>
            <a:r>
              <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安能以皓皓之白而蒙世俗之温蠖</a:t>
            </a:r>
            <a:endParaRPr lang="zh-CN" altLang="en-US" sz="360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14" name="矩形 13"/>
          <p:cNvSpPr/>
          <p:nvPr>
            <p:custDataLst>
              <p:tags r:id="rId10"/>
            </p:custDataLst>
          </p:nvPr>
        </p:nvSpPr>
        <p:spPr>
          <a:xfrm>
            <a:off x="179120" y="215022"/>
            <a:ext cx="9964614" cy="706755"/>
          </a:xfrm>
          <a:prstGeom prst="rect">
            <a:avLst/>
          </a:prstGeom>
        </p:spPr>
        <p:txBody>
          <a:bodyPr wrap="square">
            <a:spAutoFit/>
          </a:bodyPr>
          <a:lstStyle/>
          <a:p>
            <a:pPr lvl="0" indent="408305" fontAlgn="base">
              <a:spcBef>
                <a:spcPct val="0"/>
              </a:spcBef>
              <a:spcAft>
                <a:spcPct val="0"/>
              </a:spcAft>
            </a:pPr>
            <a:r>
              <a:rPr lang="zh-CN" altLang="zh-CN" sz="4000" b="1"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联系屈原生平</a:t>
            </a:r>
            <a:r>
              <a:rPr lang="en-US" altLang="zh-CN" sz="4000" b="1"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4000" b="1"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说说屈原的“志”是什么？</a:t>
            </a:r>
          </a:p>
        </p:txBody>
      </p:sp>
      <p:sp>
        <p:nvSpPr>
          <p:cNvPr id="15" name="左大括号 14"/>
          <p:cNvSpPr/>
          <p:nvPr>
            <p:custDataLst>
              <p:tags r:id="rId11"/>
            </p:custDataLst>
          </p:nvPr>
        </p:nvSpPr>
        <p:spPr>
          <a:xfrm>
            <a:off x="2612390" y="1040130"/>
            <a:ext cx="558800" cy="2330450"/>
          </a:xfrm>
          <a:prstGeom prst="leftBrace">
            <a:avLst>
              <a:gd name="adj1" fmla="val 41136"/>
              <a:gd name="adj2" fmla="val 49997"/>
            </a:avLst>
          </a:prstGeom>
          <a:ln w="28575">
            <a:solidFill>
              <a:srgbClr val="2F2AF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TextBox 15"/>
          <p:cNvSpPr txBox="1"/>
          <p:nvPr>
            <p:custDataLst>
              <p:tags r:id="rId12"/>
            </p:custDataLst>
          </p:nvPr>
        </p:nvSpPr>
        <p:spPr>
          <a:xfrm>
            <a:off x="1470025" y="1040130"/>
            <a:ext cx="798195" cy="2431415"/>
          </a:xfrm>
          <a:prstGeom prst="rect">
            <a:avLst/>
          </a:prstGeom>
          <a:noFill/>
        </p:spPr>
        <p:txBody>
          <a:bodyPr vert="eaVert" wrap="square" rtlCol="0">
            <a:spAutoFit/>
          </a:bodyPr>
          <a:lstStyle/>
          <a:p>
            <a:r>
              <a:rPr lang="zh-CN" altLang="en-US" sz="4000" b="1" smtClean="0">
                <a:solidFill>
                  <a:srgbClr val="FF0000"/>
                </a:solidFill>
              </a:rPr>
              <a:t>忠君爱国</a:t>
            </a:r>
          </a:p>
        </p:txBody>
      </p:sp>
      <p:sp>
        <p:nvSpPr>
          <p:cNvPr id="18" name="TextBox 17"/>
          <p:cNvSpPr txBox="1"/>
          <p:nvPr>
            <p:custDataLst>
              <p:tags r:id="rId13"/>
            </p:custDataLst>
          </p:nvPr>
        </p:nvSpPr>
        <p:spPr>
          <a:xfrm>
            <a:off x="1470025" y="3564890"/>
            <a:ext cx="798195" cy="2322830"/>
          </a:xfrm>
          <a:prstGeom prst="rect">
            <a:avLst/>
          </a:prstGeom>
          <a:noFill/>
        </p:spPr>
        <p:txBody>
          <a:bodyPr vert="eaVert" wrap="square" rtlCol="0">
            <a:spAutoFit/>
          </a:bodyPr>
          <a:lstStyle/>
          <a:p>
            <a:r>
              <a:rPr lang="zh-CN" altLang="en-US" sz="4000" b="1" smtClean="0">
                <a:solidFill>
                  <a:srgbClr val="FF0000"/>
                </a:solidFill>
              </a:rPr>
              <a:t>坚持真理</a:t>
            </a:r>
          </a:p>
        </p:txBody>
      </p:sp>
      <p:sp>
        <p:nvSpPr>
          <p:cNvPr id="2" name="左大括号 1"/>
          <p:cNvSpPr/>
          <p:nvPr>
            <p:custDataLst>
              <p:tags r:id="rId14"/>
            </p:custDataLst>
          </p:nvPr>
        </p:nvSpPr>
        <p:spPr>
          <a:xfrm>
            <a:off x="2547620" y="3671570"/>
            <a:ext cx="558800" cy="2330450"/>
          </a:xfrm>
          <a:prstGeom prst="leftBrace">
            <a:avLst>
              <a:gd name="adj1" fmla="val 41136"/>
              <a:gd name="adj2" fmla="val 49997"/>
            </a:avLst>
          </a:prstGeom>
          <a:ln w="28575">
            <a:solidFill>
              <a:srgbClr val="2F2AF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7"/>
                                        </p:tgtEl>
                                        <p:attrNameLst>
                                          <p:attrName>style.visibility</p:attrName>
                                        </p:attrNameLst>
                                      </p:cBhvr>
                                      <p:to>
                                        <p:strVal val="visible"/>
                                      </p:to>
                                    </p:set>
                                    <p:anim calcmode="lin" valueType="num">
                                      <p:cBhvr additive="base">
                                        <p:cTn id="7" dur="500" fill="hold"/>
                                        <p:tgtEl>
                                          <p:spTgt spid="45057"/>
                                        </p:tgtEl>
                                        <p:attrNameLst>
                                          <p:attrName>ppt_x</p:attrName>
                                        </p:attrNameLst>
                                      </p:cBhvr>
                                      <p:tavLst>
                                        <p:tav tm="0">
                                          <p:val>
                                            <p:strVal val="#ppt_x"/>
                                          </p:val>
                                        </p:tav>
                                        <p:tav tm="100000">
                                          <p:val>
                                            <p:strVal val="#ppt_x"/>
                                          </p:val>
                                        </p:tav>
                                      </p:tavLst>
                                    </p:anim>
                                    <p:anim calcmode="lin" valueType="num">
                                      <p:cBhvr additive="base">
                                        <p:cTn id="8" dur="500" fill="hold"/>
                                        <p:tgtEl>
                                          <p:spTgt spid="4505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grpId="3"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 presetClass="entr" presetSubtype="4" fill="hold" grpId="4"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 presetClass="entr" presetSubtype="4" fill="hold" grpId="5"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7" grpId="0"/>
      <p:bldP spid="11" grpId="1"/>
      <p:bldP spid="15" grpId="2"/>
      <p:bldP spid="2" grpId="3"/>
      <p:bldP spid="16" grpId="4"/>
      <p:bldP spid="18" grpId="5"/>
    </p:bld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1116831" y="2629041"/>
            <a:ext cx="7818758" cy="1569660"/>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400">
              <a:latin typeface="楷体" panose="02010609060101010101" pitchFamily="49" charset="-122"/>
              <a:ea typeface="楷体" panose="02010609060101010101" pitchFamily="49" charset="-122"/>
            </a:endParaRPr>
          </a:p>
        </p:txBody>
      </p:sp>
      <p:sp>
        <p:nvSpPr>
          <p:cNvPr id="36865" name="Rectangle 1"/>
          <p:cNvSpPr>
            <a:spLocks noChangeArrowheads="1"/>
          </p:cNvSpPr>
          <p:nvPr>
            <p:custDataLst>
              <p:tags r:id="rId7"/>
            </p:custDataLst>
          </p:nvPr>
        </p:nvSpPr>
        <p:spPr bwMode="auto">
          <a:xfrm>
            <a:off x="133985" y="1007745"/>
            <a:ext cx="11923395" cy="5015865"/>
          </a:xfrm>
          <a:prstGeom prst="rect">
            <a:avLst/>
          </a:prstGeom>
          <a:noFill/>
          <a:ln w="9525">
            <a:noFill/>
            <a:miter lim="800000"/>
          </a:ln>
          <a:effectLst/>
        </p:spPr>
        <p:txBody>
          <a:bodyPr vert="horz" wrap="square" lIns="91440" tIns="45720" rIns="91440" bIns="45720" numCol="1" anchor="ctr" anchorCtr="0" compatLnSpc="1">
            <a:spAutoFit/>
          </a:bodyPr>
          <a:lstStyle/>
          <a:p>
            <a:pPr fontAlgn="auto">
              <a:lnSpc>
                <a:spcPct val="100000"/>
              </a:lnSpc>
            </a:pPr>
            <a:r>
              <a:rPr lang="zh-CN" altLang="en-US" sz="4000" b="1"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司马迁为什么“悲其志”？</a:t>
            </a:r>
            <a:endParaRPr lang="zh-CN" altLang="zh-CN" sz="4000" smtClean="0">
              <a:latin typeface="楷体" panose="02010609060101010101" pitchFamily="49" charset="-122"/>
              <a:ea typeface="楷体" panose="02010609060101010101" pitchFamily="49" charset="-122"/>
            </a:endParaRPr>
          </a:p>
          <a:p>
            <a:pPr fontAlgn="auto">
              <a:lnSpc>
                <a:spcPct val="100000"/>
              </a:lnSpc>
            </a:pPr>
            <a:r>
              <a:rPr lang="en-US" altLang="zh-CN" sz="4000" smtClean="0">
                <a:latin typeface="楷体" panose="02010609060101010101" pitchFamily="49" charset="-122"/>
                <a:ea typeface="楷体" panose="02010609060101010101" pitchFamily="49" charset="-122"/>
              </a:rPr>
              <a:t>  </a:t>
            </a:r>
            <a:r>
              <a:rPr lang="zh-CN" altLang="zh-CN" sz="4000" smtClean="0">
                <a:latin typeface="楷体" panose="02010609060101010101" pitchFamily="49" charset="-122"/>
                <a:ea typeface="楷体" panose="02010609060101010101" pitchFamily="49" charset="-122"/>
              </a:rPr>
              <a:t>①是</a:t>
            </a:r>
            <a:r>
              <a:rPr lang="zh-CN" altLang="zh-CN" sz="4000" smtClean="0">
                <a:solidFill>
                  <a:srgbClr val="FF0000"/>
                </a:solidFill>
                <a:latin typeface="黑体" pitchFamily="2" charset="-122"/>
                <a:ea typeface="黑体" pitchFamily="2" charset="-122"/>
              </a:rPr>
              <a:t>对屈原才能、品格的崇敬</a:t>
            </a:r>
            <a:endParaRPr lang="zh-CN" altLang="zh-CN" sz="4000" smtClean="0">
              <a:latin typeface="黑体" pitchFamily="2" charset="-122"/>
              <a:ea typeface="黑体" pitchFamily="2" charset="-122"/>
            </a:endParaRPr>
          </a:p>
          <a:p>
            <a:pPr fontAlgn="auto">
              <a:lnSpc>
                <a:spcPct val="100000"/>
              </a:lnSpc>
            </a:pPr>
            <a:r>
              <a:rPr lang="en-US" altLang="zh-CN" sz="4000" smtClean="0">
                <a:latin typeface="楷体" panose="02010609060101010101" pitchFamily="49" charset="-122"/>
                <a:ea typeface="楷体" panose="02010609060101010101" pitchFamily="49" charset="-122"/>
              </a:rPr>
              <a:t>  </a:t>
            </a:r>
            <a:r>
              <a:rPr lang="zh-CN" altLang="zh-CN" sz="4000" smtClean="0">
                <a:latin typeface="楷体" panose="02010609060101010101" pitchFamily="49" charset="-122"/>
                <a:ea typeface="楷体" panose="02010609060101010101" pitchFamily="49" charset="-122"/>
              </a:rPr>
              <a:t>②是</a:t>
            </a:r>
            <a:r>
              <a:rPr lang="zh-CN" altLang="zh-CN" sz="4000" smtClean="0">
                <a:solidFill>
                  <a:srgbClr val="FF0000"/>
                </a:solidFill>
                <a:latin typeface="黑体" pitchFamily="2" charset="-122"/>
                <a:ea typeface="黑体" pitchFamily="2" charset="-122"/>
              </a:rPr>
              <a:t>对腐败的政治</a:t>
            </a:r>
            <a:r>
              <a:rPr lang="en-US" altLang="zh-CN" sz="4000" smtClean="0">
                <a:latin typeface="楷体" panose="02010609060101010101" pitchFamily="49" charset="-122"/>
                <a:ea typeface="楷体" panose="02010609060101010101" pitchFamily="49" charset="-122"/>
              </a:rPr>
              <a:t>(</a:t>
            </a:r>
            <a:r>
              <a:rPr lang="zh-CN" altLang="zh-CN" sz="4000" smtClean="0">
                <a:latin typeface="楷体" panose="02010609060101010101" pitchFamily="49" charset="-122"/>
                <a:ea typeface="楷体" panose="02010609060101010101" pitchFamily="49" charset="-122"/>
              </a:rPr>
              <a:t>君昏、臣佞</a:t>
            </a:r>
            <a:r>
              <a:rPr lang="en-US" altLang="zh-CN" sz="4000" smtClean="0">
                <a:latin typeface="楷体" panose="02010609060101010101" pitchFamily="49" charset="-122"/>
                <a:ea typeface="楷体" panose="02010609060101010101" pitchFamily="49" charset="-122"/>
              </a:rPr>
              <a:t>)</a:t>
            </a:r>
            <a:r>
              <a:rPr lang="zh-CN" altLang="zh-CN" sz="4000" smtClean="0">
                <a:solidFill>
                  <a:srgbClr val="FF0000"/>
                </a:solidFill>
                <a:latin typeface="黑体" pitchFamily="2" charset="-122"/>
                <a:ea typeface="黑体" pitchFamily="2" charset="-122"/>
              </a:rPr>
              <a:t>的控诉</a:t>
            </a:r>
            <a:r>
              <a:rPr lang="en-US" altLang="zh-CN" sz="4000" smtClean="0">
                <a:latin typeface="楷体" panose="02010609060101010101" pitchFamily="49" charset="-122"/>
                <a:ea typeface="楷体" panose="02010609060101010101" pitchFamily="49" charset="-122"/>
              </a:rPr>
              <a:t>(</a:t>
            </a:r>
            <a:r>
              <a:rPr lang="zh-CN" altLang="zh-CN" sz="4000" smtClean="0">
                <a:latin typeface="楷体" panose="02010609060101010101" pitchFamily="49" charset="-122"/>
                <a:ea typeface="楷体" panose="02010609060101010101" pitchFamily="49" charset="-122"/>
              </a:rPr>
              <a:t>谗人间之</a:t>
            </a:r>
            <a:r>
              <a:rPr lang="en-US" altLang="zh-CN" sz="4000" smtClean="0">
                <a:latin typeface="楷体" panose="02010609060101010101" pitchFamily="49" charset="-122"/>
                <a:ea typeface="楷体" panose="02010609060101010101" pitchFamily="49" charset="-122"/>
              </a:rPr>
              <a:t>,</a:t>
            </a:r>
            <a:r>
              <a:rPr lang="zh-CN" altLang="zh-CN" sz="4000" smtClean="0">
                <a:latin typeface="楷体" panose="02010609060101010101" pitchFamily="49" charset="-122"/>
                <a:ea typeface="楷体" panose="02010609060101010101" pitchFamily="49" charset="-122"/>
              </a:rPr>
              <a:t>信而见疑</a:t>
            </a:r>
            <a:r>
              <a:rPr lang="en-US" altLang="zh-CN" sz="4000" smtClean="0">
                <a:latin typeface="楷体" panose="02010609060101010101" pitchFamily="49" charset="-122"/>
                <a:ea typeface="楷体" panose="02010609060101010101" pitchFamily="49" charset="-122"/>
              </a:rPr>
              <a:t>,</a:t>
            </a:r>
            <a:r>
              <a:rPr lang="zh-CN" altLang="zh-CN" sz="4000" smtClean="0">
                <a:latin typeface="楷体" panose="02010609060101010101" pitchFamily="49" charset="-122"/>
                <a:ea typeface="楷体" panose="02010609060101010101" pitchFamily="49" charset="-122"/>
              </a:rPr>
              <a:t>忠而被谤</a:t>
            </a:r>
            <a:r>
              <a:rPr lang="en-US" altLang="zh-CN" sz="4000" smtClean="0">
                <a:latin typeface="楷体" panose="02010609060101010101" pitchFamily="49" charset="-122"/>
                <a:ea typeface="楷体" panose="02010609060101010101" pitchFamily="49" charset="-122"/>
              </a:rPr>
              <a:t>,</a:t>
            </a:r>
            <a:r>
              <a:rPr lang="zh-CN" altLang="zh-CN" sz="4000" smtClean="0">
                <a:latin typeface="楷体" panose="02010609060101010101" pitchFamily="49" charset="-122"/>
                <a:ea typeface="楷体" panose="02010609060101010101" pitchFamily="49" charset="-122"/>
              </a:rPr>
              <a:t>怀王不知忠臣之分，此不知人之祸也爽然自失……</a:t>
            </a:r>
            <a:r>
              <a:rPr lang="en-US" altLang="zh-CN" sz="4000" smtClean="0">
                <a:latin typeface="楷体" panose="02010609060101010101" pitchFamily="49" charset="-122"/>
                <a:ea typeface="楷体" panose="02010609060101010101" pitchFamily="49" charset="-122"/>
              </a:rPr>
              <a:t>)</a:t>
            </a:r>
            <a:endParaRPr lang="zh-CN" altLang="zh-CN" sz="4000" smtClean="0">
              <a:latin typeface="楷体" panose="02010609060101010101" pitchFamily="49" charset="-122"/>
              <a:ea typeface="楷体" panose="02010609060101010101" pitchFamily="49" charset="-122"/>
            </a:endParaRPr>
          </a:p>
          <a:p>
            <a:pPr fontAlgn="auto">
              <a:lnSpc>
                <a:spcPct val="100000"/>
              </a:lnSpc>
            </a:pPr>
            <a:r>
              <a:rPr lang="en-US" altLang="zh-CN" sz="4000" smtClean="0">
                <a:latin typeface="楷体" panose="02010609060101010101" pitchFamily="49" charset="-122"/>
                <a:ea typeface="楷体" panose="02010609060101010101" pitchFamily="49" charset="-122"/>
              </a:rPr>
              <a:t>  </a:t>
            </a:r>
            <a:r>
              <a:rPr lang="zh-CN" altLang="zh-CN" sz="4000" smtClean="0">
                <a:latin typeface="楷体" panose="02010609060101010101" pitchFamily="49" charset="-122"/>
                <a:ea typeface="楷体" panose="02010609060101010101" pitchFamily="49" charset="-122"/>
              </a:rPr>
              <a:t>③</a:t>
            </a:r>
            <a:r>
              <a:rPr lang="zh-CN" altLang="zh-CN" sz="4000" smtClean="0">
                <a:solidFill>
                  <a:srgbClr val="FF0000"/>
                </a:solidFill>
                <a:latin typeface="黑体" pitchFamily="2" charset="-122"/>
                <a:ea typeface="黑体" pitchFamily="2" charset="-122"/>
              </a:rPr>
              <a:t>是对屈原遭遇的同情</a:t>
            </a:r>
            <a:r>
              <a:rPr lang="en-US" altLang="zh-CN" sz="4000" smtClean="0">
                <a:latin typeface="楷体" panose="02010609060101010101" pitchFamily="49" charset="-122"/>
                <a:ea typeface="楷体" panose="02010609060101010101" pitchFamily="49" charset="-122"/>
              </a:rPr>
              <a:t>(</a:t>
            </a:r>
            <a:r>
              <a:rPr lang="zh-CN" altLang="zh-CN" sz="4000" smtClean="0">
                <a:latin typeface="楷体" panose="02010609060101010101" pitchFamily="49" charset="-122"/>
                <a:ea typeface="楷体" panose="02010609060101010101" pitchFamily="49" charset="-122"/>
              </a:rPr>
              <a:t>可谓穷矣</a:t>
            </a:r>
            <a:r>
              <a:rPr lang="en-US" altLang="zh-CN" sz="4000" smtClean="0">
                <a:latin typeface="楷体" panose="02010609060101010101" pitchFamily="49" charset="-122"/>
                <a:ea typeface="楷体" panose="02010609060101010101" pitchFamily="49" charset="-122"/>
              </a:rPr>
              <a:t>,</a:t>
            </a:r>
            <a:r>
              <a:rPr lang="zh-CN" altLang="zh-CN" sz="4000" smtClean="0">
                <a:latin typeface="楷体" panose="02010609060101010101" pitchFamily="49" charset="-122"/>
                <a:ea typeface="楷体" panose="02010609060101010101" pitchFamily="49" charset="-122"/>
              </a:rPr>
              <a:t>能无怨乎未尝不垂涕</a:t>
            </a:r>
            <a:r>
              <a:rPr lang="en-US" altLang="zh-CN" sz="4000" smtClean="0">
                <a:latin typeface="楷体" panose="02010609060101010101" pitchFamily="49" charset="-122"/>
                <a:ea typeface="楷体" panose="02010609060101010101" pitchFamily="49" charset="-122"/>
              </a:rPr>
              <a:t>,</a:t>
            </a:r>
            <a:r>
              <a:rPr lang="zh-CN" altLang="zh-CN" sz="4000" smtClean="0">
                <a:latin typeface="楷体" panose="02010609060101010101" pitchFamily="49" charset="-122"/>
                <a:ea typeface="楷体" panose="02010609060101010101" pitchFamily="49" charset="-122"/>
              </a:rPr>
              <a:t>想见其为人</a:t>
            </a:r>
            <a:r>
              <a:rPr lang="en-US" altLang="zh-CN" sz="4000" smtClean="0">
                <a:latin typeface="楷体" panose="02010609060101010101" pitchFamily="49" charset="-122"/>
                <a:ea typeface="楷体" panose="02010609060101010101" pitchFamily="49" charset="-122"/>
              </a:rPr>
              <a:t>,</a:t>
            </a:r>
            <a:r>
              <a:rPr lang="zh-CN" altLang="zh-CN" sz="4000" smtClean="0">
                <a:latin typeface="楷体" panose="02010609060101010101" pitchFamily="49" charset="-122"/>
                <a:ea typeface="楷体" panose="02010609060101010101" pitchFamily="49" charset="-122"/>
              </a:rPr>
              <a:t>怪其自令若是……</a:t>
            </a:r>
            <a:r>
              <a:rPr lang="en-US" altLang="zh-CN" sz="4000" smtClean="0">
                <a:latin typeface="楷体" panose="02010609060101010101" pitchFamily="49" charset="-122"/>
                <a:ea typeface="楷体" panose="02010609060101010101" pitchFamily="49" charset="-122"/>
              </a:rPr>
              <a:t>)</a:t>
            </a:r>
          </a:p>
          <a:p>
            <a:pPr fontAlgn="auto">
              <a:lnSpc>
                <a:spcPct val="100000"/>
              </a:lnSpc>
            </a:pPr>
            <a:r>
              <a:rPr lang="en-US" altLang="zh-CN" sz="4000" smtClean="0">
                <a:latin typeface="楷体" panose="02010609060101010101" pitchFamily="49" charset="-122"/>
                <a:ea typeface="楷体" panose="02010609060101010101" pitchFamily="49" charset="-122"/>
              </a:rPr>
              <a:t>   </a:t>
            </a:r>
            <a:endParaRPr kumimoji="0" lang="en-US" altLang="zh-CN" sz="40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865">
                                            <p:txEl>
                                              <p:pRg st="1" end="1"/>
                                            </p:txEl>
                                          </p:spTgt>
                                        </p:tgtEl>
                                        <p:attrNameLst>
                                          <p:attrName>style.visibility</p:attrName>
                                        </p:attrNameLst>
                                      </p:cBhvr>
                                      <p:to>
                                        <p:strVal val="visible"/>
                                      </p:to>
                                    </p:set>
                                    <p:anim calcmode="lin" valueType="num">
                                      <p:cBhvr additive="base">
                                        <p:cTn id="7" dur="500" fill="hold"/>
                                        <p:tgtEl>
                                          <p:spTgt spid="3686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6865">
                                            <p:txEl>
                                              <p:pRg st="2" end="2"/>
                                            </p:txEl>
                                          </p:spTgt>
                                        </p:tgtEl>
                                        <p:attrNameLst>
                                          <p:attrName>style.visibility</p:attrName>
                                        </p:attrNameLst>
                                      </p:cBhvr>
                                      <p:to>
                                        <p:strVal val="visible"/>
                                      </p:to>
                                    </p:set>
                                    <p:anim calcmode="lin" valueType="num">
                                      <p:cBhvr additive="base">
                                        <p:cTn id="14" dur="500" fill="hold"/>
                                        <p:tgtEl>
                                          <p:spTgt spid="36865">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686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36865">
                                            <p:txEl>
                                              <p:pRg st="3" end="3"/>
                                            </p:txEl>
                                          </p:spTgt>
                                        </p:tgtEl>
                                        <p:attrNameLst>
                                          <p:attrName>style.visibility</p:attrName>
                                        </p:attrNameLst>
                                      </p:cBhvr>
                                      <p:to>
                                        <p:strVal val="visible"/>
                                      </p:to>
                                    </p:set>
                                    <p:anim calcmode="lin" valueType="num">
                                      <p:cBhvr additive="base">
                                        <p:cTn id="21" dur="500" fill="hold"/>
                                        <p:tgtEl>
                                          <p:spTgt spid="3686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686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36865">
                                            <p:txEl>
                                              <p:pRg st="4" end="4"/>
                                            </p:txEl>
                                          </p:spTgt>
                                        </p:tgtEl>
                                        <p:attrNameLst>
                                          <p:attrName>style.visibility</p:attrName>
                                        </p:attrNameLst>
                                      </p:cBhvr>
                                      <p:to>
                                        <p:strVal val="visible"/>
                                      </p:to>
                                    </p:set>
                                    <p:anim calcmode="lin" valueType="num">
                                      <p:cBhvr additive="base">
                                        <p:cTn id="28" dur="500" fill="hold"/>
                                        <p:tgtEl>
                                          <p:spTgt spid="36865">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686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202565" y="365760"/>
            <a:ext cx="11787505" cy="5631180"/>
          </a:xfrm>
          <a:prstGeom prst="rect">
            <a:avLst/>
          </a:prstGeom>
          <a:noFill/>
        </p:spPr>
        <p:txBody>
          <a:bodyPr wrap="square" rtlCol="0" anchor="t">
            <a:spAutoFit/>
          </a:bodyPr>
          <a:lstStyle/>
          <a:p>
            <a:pPr marL="0" lvl="0" indent="0" algn="l">
              <a:lnSpc>
                <a:spcPct val="90000"/>
              </a:lnSpc>
              <a:spcBef>
                <a:spcPts val="600"/>
              </a:spcBef>
              <a:spcAft>
                <a:spcPct val="0"/>
              </a:spcAft>
              <a:buSzTx/>
              <a:buNone/>
            </a:pPr>
            <a:r>
              <a:rPr lang="en-US" altLang="zh-CN" sz="4000">
                <a:solidFill>
                  <a:schemeClr val="tx1"/>
                </a:solidFill>
                <a:latin typeface="黑体" pitchFamily="2" charset="-122"/>
                <a:ea typeface="黑体" pitchFamily="2" charset="-122"/>
                <a:cs typeface="黑体" panose="02010609060101010101" pitchFamily="2" charset="-122"/>
              </a:rPr>
              <a:t>    </a:t>
            </a:r>
            <a:r>
              <a:rPr lang="zh-CN" altLang="en-US" sz="4000">
                <a:solidFill>
                  <a:schemeClr val="tx1"/>
                </a:solidFill>
                <a:latin typeface="黑体" pitchFamily="2" charset="-122"/>
                <a:ea typeface="黑体" pitchFamily="2" charset="-122"/>
                <a:cs typeface="黑体" panose="02010609060101010101" pitchFamily="2" charset="-122"/>
              </a:rPr>
              <a:t>司马迁与屈原有相似的</a:t>
            </a:r>
            <a:r>
              <a:rPr lang="zh-CN" sz="4000" noProof="0">
                <a:ln>
                  <a:noFill/>
                </a:ln>
                <a:solidFill>
                  <a:schemeClr val="tx1"/>
                </a:solidFill>
                <a:effectLst/>
                <a:latin typeface="黑体" pitchFamily="2" charset="-122"/>
                <a:ea typeface="黑体" pitchFamily="2" charset="-122"/>
                <a:cs typeface="黑体" panose="02010609060101010101" pitchFamily="2" charset="-122"/>
                <a:sym typeface="+mn-ea"/>
              </a:rPr>
              <a:t>人生经历</a:t>
            </a:r>
            <a:r>
              <a:rPr lang="zh-CN" altLang="en-US" sz="4000">
                <a:solidFill>
                  <a:schemeClr val="tx1"/>
                </a:solidFill>
                <a:latin typeface="黑体" pitchFamily="2" charset="-122"/>
                <a:ea typeface="黑体" pitchFamily="2" charset="-122"/>
                <a:cs typeface="黑体" panose="02010609060101010101" pitchFamily="2" charset="-122"/>
              </a:rPr>
              <a:t>:</a:t>
            </a:r>
            <a:r>
              <a:rPr lang="zh-CN" sz="4000" noProof="0">
                <a:ln>
                  <a:noFill/>
                </a:ln>
                <a:solidFill>
                  <a:srgbClr val="2F2AFA"/>
                </a:solidFill>
                <a:effectLst/>
                <a:latin typeface="黑体" pitchFamily="2" charset="-122"/>
                <a:ea typeface="黑体" pitchFamily="2" charset="-122"/>
                <a:cs typeface="黑体" panose="02010609060101010101" pitchFamily="2" charset="-122"/>
                <a:sym typeface="+mn-ea"/>
              </a:rPr>
              <a:t>在政治上，他们都是“信而见疑，忠而被谤”，受到了当权者的无情打击，都属于“发愤之所为作也”，都是“意有所郁结，不得通其道”</a:t>
            </a:r>
            <a:r>
              <a:rPr lang="zh-CN" sz="4000" noProof="0">
                <a:ln>
                  <a:noFill/>
                </a:ln>
                <a:solidFill>
                  <a:schemeClr val="tx1"/>
                </a:solidFill>
                <a:effectLst/>
                <a:latin typeface="黑体" pitchFamily="2" charset="-122"/>
                <a:ea typeface="黑体" pitchFamily="2" charset="-122"/>
                <a:cs typeface="黑体" panose="02010609060101010101" pitchFamily="2" charset="-122"/>
                <a:sym typeface="+mn-ea"/>
              </a:rPr>
              <a:t>（《报任安书》）；</a:t>
            </a:r>
            <a:r>
              <a:rPr lang="zh-CN" sz="4000" noProof="0">
                <a:ln>
                  <a:noFill/>
                </a:ln>
                <a:solidFill>
                  <a:srgbClr val="2F2AFA"/>
                </a:solidFill>
                <a:effectLst/>
                <a:latin typeface="黑体" pitchFamily="2" charset="-122"/>
                <a:ea typeface="黑体" pitchFamily="2" charset="-122"/>
                <a:cs typeface="黑体" panose="02010609060101010101" pitchFamily="2" charset="-122"/>
                <a:sym typeface="+mn-ea"/>
              </a:rPr>
              <a:t>在对文学艺术的追求上，二人都以书言志，发愤著书</a:t>
            </a:r>
            <a:r>
              <a:rPr lang="zh-CN" sz="4000" noProof="0">
                <a:ln>
                  <a:noFill/>
                </a:ln>
                <a:solidFill>
                  <a:schemeClr val="tx1"/>
                </a:solidFill>
                <a:effectLst/>
                <a:latin typeface="黑体" pitchFamily="2" charset="-122"/>
                <a:ea typeface="黑体" pitchFamily="2" charset="-122"/>
                <a:cs typeface="黑体" panose="02010609060101010101" pitchFamily="2" charset="-122"/>
                <a:sym typeface="+mn-ea"/>
              </a:rPr>
              <a:t>。</a:t>
            </a:r>
            <a:r>
              <a:rPr lang="zh-CN" altLang="en-US" sz="4000">
                <a:solidFill>
                  <a:srgbClr val="FF0000"/>
                </a:solidFill>
                <a:latin typeface="黑体" pitchFamily="2" charset="-122"/>
                <a:ea typeface="黑体" pitchFamily="2" charset="-122"/>
                <a:cs typeface="黑体" panose="02010609060101010101" pitchFamily="2" charset="-122"/>
              </a:rPr>
              <a:t>一样的怀才、正直、忠君爱国、有志向;一样的受谗被疏,面临生死抉择。</a:t>
            </a:r>
            <a:r>
              <a:rPr lang="zh-CN" sz="4000" noProof="0">
                <a:ln>
                  <a:noFill/>
                </a:ln>
                <a:solidFill>
                  <a:schemeClr val="tx1"/>
                </a:solidFill>
                <a:effectLst/>
                <a:latin typeface="黑体" pitchFamily="2" charset="-122"/>
                <a:ea typeface="黑体" pitchFamily="2" charset="-122"/>
                <a:cs typeface="黑体" panose="02010609060101010101" pitchFamily="2" charset="-122"/>
                <a:sym typeface="+mn-ea"/>
              </a:rPr>
              <a:t>这样相似的经历，给司马迁带来了启发和精神上的鼓励。</a:t>
            </a:r>
            <a:r>
              <a:rPr lang="zh-CN" altLang="en-US" sz="4000">
                <a:solidFill>
                  <a:schemeClr val="tx1"/>
                </a:solidFill>
                <a:latin typeface="黑体" pitchFamily="2" charset="-122"/>
                <a:ea typeface="黑体" pitchFamily="2" charset="-122"/>
                <a:cs typeface="黑体" panose="02010609060101010101" pitchFamily="2" charset="-122"/>
              </a:rPr>
              <a:t>所以司马迁是借写屈原的身世在抒发自己的感愤</a:t>
            </a:r>
            <a:r>
              <a:rPr lang="zh-CN" altLang="en-US" sz="4000">
                <a:solidFill>
                  <a:srgbClr val="7030A0"/>
                </a:solidFill>
                <a:latin typeface="黑体" pitchFamily="2" charset="-122"/>
                <a:ea typeface="黑体" pitchFamily="2" charset="-122"/>
                <a:cs typeface="黑体" panose="02010609060101010101" pitchFamily="2" charset="-122"/>
                <a:sym typeface="+mn-ea"/>
              </a:rPr>
              <a:t>唯一不同的是屈原是以死明“志”,司马迁是以生践“志”</a:t>
            </a:r>
            <a:r>
              <a:rPr lang="zh-CN" altLang="en-US" sz="4000">
                <a:solidFill>
                  <a:schemeClr val="tx1"/>
                </a:solidFill>
                <a:latin typeface="黑体" pitchFamily="2" charset="-122"/>
                <a:ea typeface="黑体" pitchFamily="2" charset="-122"/>
                <a:cs typeface="黑体" panose="02010609060101010101" pitchFamily="2" charset="-122"/>
                <a:sym typeface="+mn-ea"/>
              </a:rPr>
              <a:t>。</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602615" y="1058545"/>
            <a:ext cx="11322685" cy="738505"/>
          </a:xfrm>
          <a:prstGeom prst="rect">
            <a:avLst/>
          </a:prstGeom>
          <a:noFill/>
          <a:ln>
            <a:noFill/>
          </a:ln>
        </p:spPr>
        <p:txBody>
          <a:bodyPr wrap="square" lIns="90000" tIns="46800" rIns="90000" bIns="46800" anchor="t" anchorCtr="0"/>
          <a:lstStyle>
            <a:defPPr>
              <a:defRPr lang="zh-CN"/>
            </a:defPPr>
            <a:lvl1pPr>
              <a:lnSpc>
                <a:spcPct val="130000"/>
              </a:lnSpc>
              <a:buSzPct val="25000"/>
              <a:defRPr>
                <a:solidFill>
                  <a:srgbClr val="FFFFFF"/>
                </a:solidFill>
                <a:ea typeface="Montserrat" panose="02000505000000020004"/>
                <a:cs typeface="Arial" pitchFamily="34" charset="0"/>
              </a:defRPr>
            </a:lvl1pPr>
          </a:lstStyle>
          <a:p>
            <a:pPr marL="0" lvl="0" indent="0" algn="ctr" fontAlgn="auto">
              <a:lnSpc>
                <a:spcPct val="100000"/>
              </a:lnSpc>
              <a:spcBef>
                <a:spcPct val="0"/>
              </a:spcBef>
              <a:spcAft>
                <a:spcPct val="0"/>
              </a:spcAft>
              <a:buNone/>
            </a:pPr>
            <a:r>
              <a:rPr lang="zh-CN" sz="4000" b="1" spc="150">
                <a:solidFill>
                  <a:srgbClr val="FF0000"/>
                </a:solidFill>
                <a:latin typeface="微软雅黑" panose="020b0503020204020204" pitchFamily="34" charset="-122"/>
                <a:ea typeface="微软雅黑" panose="020b0503020204020204" pitchFamily="34" charset="-122"/>
              </a:rPr>
              <a:t>忠诚不阿  忠君爱国  远见卓识  才华出众</a:t>
            </a:r>
          </a:p>
        </p:txBody>
      </p:sp>
      <p:sp>
        <p:nvSpPr>
          <p:cNvPr id="17" name="文本框 4"/>
          <p:cNvSpPr txBox="1"/>
          <p:nvPr>
            <p:custDataLst>
              <p:tags r:id="rId4"/>
            </p:custDataLst>
          </p:nvPr>
        </p:nvSpPr>
        <p:spPr>
          <a:xfrm>
            <a:off x="521335" y="1945005"/>
            <a:ext cx="11403965" cy="2968625"/>
          </a:xfrm>
          <a:prstGeom prst="rect">
            <a:avLst/>
          </a:prstGeom>
          <a:noFill/>
        </p:spPr>
        <p:txBody>
          <a:bodyPr wrap="square" lIns="90000" tIns="46800" rIns="90000" bIns="46800" rtlCol="0" anchor="ctr" anchorCtr="0">
            <a:noAutofit/>
          </a:bodyPr>
          <a:lstStyle>
            <a:defPPr>
              <a:defRPr lang="zh-CN"/>
            </a:defPPr>
            <a:lvl1pPr marL="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1pPr>
            <a:lvl2pPr marL="4572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2pPr>
            <a:lvl3pPr marL="9144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3pPr>
            <a:lvl4pPr marL="13716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4pPr>
            <a:lvl5pPr marL="18288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5pPr>
            <a:lvl6pPr marL="22860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6pPr>
            <a:lvl7pPr marL="27432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7pPr>
            <a:lvl8pPr marL="32004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8pPr>
            <a:lvl9pPr marL="36576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9pPr>
          </a:lstStyle>
          <a:p>
            <a:pPr marL="0" lvl="0" indent="0" algn="l" fontAlgn="ctr">
              <a:lnSpc>
                <a:spcPct val="100000"/>
              </a:lnSpc>
              <a:spcAft>
                <a:spcPct val="0"/>
              </a:spcAft>
              <a:buClr>
                <a:srgbClr val="FFFFFF">
                  <a:lumMod val="85000"/>
                </a:srgbClr>
              </a:buClr>
              <a:buSzPct val="130000"/>
              <a:buFont typeface="Wingdings" pitchFamily="2" charset="2"/>
              <a:buNone/>
            </a:pPr>
            <a:r>
              <a:rPr lang="en-US" altLang="zh-CN" sz="3600" b="1" spc="15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3600" b="1" spc="150">
                <a:solidFill>
                  <a:srgbClr val="2F2AFA"/>
                </a:solidFill>
                <a:latin typeface="微软雅黑" panose="020b0503020204020204" pitchFamily="34" charset="-122"/>
                <a:ea typeface="微软雅黑" panose="020b0503020204020204" pitchFamily="34" charset="-122"/>
                <a:cs typeface="微软雅黑" panose="020b0503020204020204" pitchFamily="34" charset="-122"/>
              </a:rPr>
              <a:t>屈原正道直行、志洁行廉、正直忠诚、直谏从容，这些品格体现在他的整个生平当中。</a:t>
            </a:r>
            <a:r>
              <a:rPr lang="zh-CN" sz="3600" b="1" spc="15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但无论哪个人生阶段都可以用</a:t>
            </a:r>
            <a:r>
              <a:rPr lang="zh-CN" sz="3600" b="1" spc="150">
                <a:solidFill>
                  <a:srgbClr val="2F2AFA"/>
                </a:solidFill>
                <a:latin typeface="微软雅黑" panose="020b0503020204020204" pitchFamily="34" charset="-122"/>
                <a:ea typeface="微软雅黑" panose="020b0503020204020204" pitchFamily="34" charset="-122"/>
                <a:cs typeface="微软雅黑" panose="020b0503020204020204" pitchFamily="34" charset="-122"/>
              </a:rPr>
              <a:t>“悲”</a:t>
            </a:r>
            <a:r>
              <a:rPr lang="zh-CN" sz="3600" b="1" spc="15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字来呈现司马迁的情怀，即</a:t>
            </a:r>
            <a:r>
              <a:rPr lang="zh-CN" sz="3600" b="1" spc="15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为他的政治才能不被重用，志洁行廉的不被赏识，正直忠诚的不解，直谏从容的不听而痛惜</a:t>
            </a:r>
            <a:r>
              <a:rPr lang="zh-CN" sz="3600" b="1" spc="15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21" name="文本框 4"/>
          <p:cNvSpPr txBox="1"/>
          <p:nvPr>
            <p:custDataLst>
              <p:tags r:id="rId5"/>
            </p:custDataLst>
          </p:nvPr>
        </p:nvSpPr>
        <p:spPr>
          <a:xfrm>
            <a:off x="147320" y="132080"/>
            <a:ext cx="11446510" cy="926465"/>
          </a:xfrm>
          <a:prstGeom prst="rect">
            <a:avLst/>
          </a:prstGeom>
          <a:noFill/>
        </p:spPr>
        <p:txBody>
          <a:bodyPr wrap="square" lIns="90000" tIns="46800" rIns="90000" bIns="46800" rtlCol="0" anchor="ctr" anchorCtr="0">
            <a:noAutofit/>
          </a:bodyPr>
          <a:lstStyle>
            <a:defPPr>
              <a:defRPr lang="zh-CN"/>
            </a:defPPr>
            <a:lvl1pPr marL="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1pPr>
            <a:lvl2pPr marL="4572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2pPr>
            <a:lvl3pPr marL="9144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3pPr>
            <a:lvl4pPr marL="13716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4pPr>
            <a:lvl5pPr marL="18288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5pPr>
            <a:lvl6pPr marL="22860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6pPr>
            <a:lvl7pPr marL="27432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7pPr>
            <a:lvl8pPr marL="32004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8pPr>
            <a:lvl9pPr marL="3657600" algn="l" defTabSz="913765"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9pPr>
          </a:lstStyle>
          <a:p>
            <a:pPr marL="0" lvl="0" indent="0" algn="l" fontAlgn="ctr">
              <a:lnSpc>
                <a:spcPct val="100000"/>
              </a:lnSpc>
              <a:spcBef>
                <a:spcPct val="0"/>
              </a:spcBef>
              <a:spcAft>
                <a:spcPct val="0"/>
              </a:spcAft>
              <a:buClr>
                <a:srgbClr val="FFFFFF">
                  <a:lumMod val="85000"/>
                </a:srgbClr>
              </a:buClr>
              <a:buSzPct val="130000"/>
              <a:buFont typeface="Wingdings" pitchFamily="2" charset="2"/>
              <a:buNone/>
            </a:pPr>
            <a:r>
              <a:rPr lang="zh-CN" sz="4000" b="1" spc="150">
                <a:solidFill>
                  <a:srgbClr val="000000">
                    <a:lumMod val="75000"/>
                    <a:lumOff val="25000"/>
                  </a:srgbClr>
                </a:solidFill>
                <a:latin typeface="黑体" pitchFamily="2" charset="-122"/>
                <a:ea typeface="黑体" pitchFamily="2" charset="-122"/>
                <a:cs typeface="黑体" panose="02010609060101010101" pitchFamily="2" charset="-122"/>
              </a:rPr>
              <a:t>“想见其为人”，屈原是一个什么样的人呢？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18" presetClass="entr" presetSubtype="12" fill="hold" grpId="1"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strips(downLeft)">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1"/>
    </p:bldLs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7" name="Title 6"/>
          <p:cNvSpPr txBox="1"/>
          <p:nvPr>
            <p:custDataLst>
              <p:tags r:id="rId3"/>
            </p:custDataLst>
          </p:nvPr>
        </p:nvSpPr>
        <p:spPr>
          <a:xfrm>
            <a:off x="168910" y="1230630"/>
            <a:ext cx="11854815" cy="545719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itchFamily="34" charset="0"/>
                <a:ea typeface="微软雅黑" panose="020b0503020204020204" pitchFamily="34" charset="-122"/>
                <a:cs typeface="Segoe UI" panose="020b0502040204020203" pitchFamily="34" charset="0"/>
              </a:defRPr>
            </a:lvl1pPr>
          </a:lstStyle>
          <a:p>
            <a:pPr marL="0" lvl="0" indent="0" algn="l">
              <a:lnSpc>
                <a:spcPct val="80000"/>
              </a:lnSpc>
              <a:spcBef>
                <a:spcPct val="0"/>
              </a:spcBef>
              <a:spcAft>
                <a:spcPts val="800"/>
              </a:spcAft>
              <a:buSzTx/>
              <a:buNone/>
            </a:pPr>
            <a:r>
              <a:rPr altLang="zh-CN" sz="3600" spc="200">
                <a:ln w="3175">
                  <a:noFill/>
                  <a:prstDash val="dash"/>
                </a:ln>
                <a:solidFill>
                  <a:srgbClr val="000000">
                    <a:lumMod val="75000"/>
                    <a:lumOff val="25000"/>
                  </a:srgbClr>
                </a:solidFill>
                <a:latin typeface="楷体" panose="02010609060101010101" pitchFamily="49" charset="-122"/>
                <a:ea typeface="楷体" panose="02010609060101010101" pitchFamily="49" charset="-122"/>
                <a:cs typeface="微软雅黑" panose="020b0503020204020204" pitchFamily="34" charset="-122"/>
              </a:rPr>
              <a:t>    </a:t>
            </a:r>
            <a:r>
              <a:rPr lang="zh-CN" sz="3600" spc="200">
                <a:ln w="3175">
                  <a:noFill/>
                  <a:prstDash val="dash"/>
                </a:ln>
                <a:solidFill>
                  <a:srgbClr val="000000">
                    <a:lumMod val="75000"/>
                    <a:lumOff val="25000"/>
                  </a:srgbClr>
                </a:solidFill>
                <a:latin typeface="楷体" panose="02010609060101010101" pitchFamily="49" charset="-122"/>
                <a:ea typeface="楷体" panose="02010609060101010101" pitchFamily="49" charset="-122"/>
                <a:cs typeface="微软雅黑" panose="020b0503020204020204" pitchFamily="34" charset="-122"/>
              </a:rPr>
              <a:t>司马迁对屈原倾注了无限的感情，他们的遭遇相似，一个受到小人的排挤，被君主疏远；一个因为被人说了几句公道话，而被捕下狱，遭受宫行。所以司马迁在《屈原列传》中包含着自己的思想与感情，而他们的结局也是相似的，屈原以其不朽的《离骚》留给后人，司马迁以《史记》而名垂青史，他们用不同的方式表达了自己的人生目标。屈原以投江自尽劝诫后人，而司马迁以自己的忍辱负重，为后世留下了宝贵的史料。</a:t>
            </a:r>
            <a:r>
              <a:rPr lang="zh-CN" sz="3600" spc="200">
                <a:ln w="3175">
                  <a:noFill/>
                  <a:prstDash val="dash"/>
                </a:ln>
                <a:solidFill>
                  <a:srgbClr val="FF0000"/>
                </a:solidFill>
                <a:latin typeface="楷体" panose="02010609060101010101" pitchFamily="49" charset="-122"/>
                <a:ea typeface="楷体" panose="02010609060101010101" pitchFamily="49" charset="-122"/>
                <a:cs typeface="微软雅黑" panose="020b0503020204020204" pitchFamily="34" charset="-122"/>
                <a:sym typeface="+mn-ea"/>
              </a:rPr>
              <a:t>他们用自己的努力，实现了各自的目标，令人叹服，同时也给我们以启迪。人，生活在世界上，就应勇敢的去追求自己的目标，哪怕付出艰苦的努力，甚至自己的生命也是值得的。</a:t>
            </a:r>
            <a:endParaRPr lang="zh-CN" sz="3600" spc="200">
              <a:ln w="3175">
                <a:noFill/>
                <a:prstDash val="dash"/>
              </a:ln>
              <a:solidFill>
                <a:srgbClr val="FF0000"/>
              </a:solidFill>
              <a:latin typeface="楷体" panose="02010609060101010101" pitchFamily="49" charset="-122"/>
              <a:ea typeface="楷体" panose="02010609060101010101" pitchFamily="49" charset="-122"/>
              <a:cs typeface="微软雅黑" panose="020b0503020204020204" pitchFamily="34" charset="-122"/>
              <a:sym typeface="+mn-ea"/>
            </a:endParaRPr>
          </a:p>
        </p:txBody>
      </p:sp>
      <p:sp>
        <p:nvSpPr>
          <p:cNvPr id="8" name="Title 6"/>
          <p:cNvSpPr txBox="1"/>
          <p:nvPr>
            <p:custDataLst>
              <p:tags r:id="rId4"/>
            </p:custDataLst>
          </p:nvPr>
        </p:nvSpPr>
        <p:spPr>
          <a:xfrm>
            <a:off x="1112520" y="390525"/>
            <a:ext cx="1506855" cy="59309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itchFamily="34" charset="0"/>
                <a:ea typeface="微软雅黑" panose="020b0503020204020204" pitchFamily="34" charset="-122"/>
                <a:cs typeface="Segoe UI" panose="020b0502040204020203" pitchFamily="34" charset="0"/>
              </a:defRPr>
            </a:lvl1pPr>
          </a:lstStyle>
          <a:p>
            <a:pPr marL="0" lvl="0" indent="0" algn="l" fontAlgn="auto">
              <a:lnSpc>
                <a:spcPct val="90000"/>
              </a:lnSpc>
              <a:spcBef>
                <a:spcPct val="0"/>
              </a:spcBef>
              <a:spcAft>
                <a:spcPct val="0"/>
              </a:spcAft>
              <a:buSzTx/>
              <a:buNone/>
            </a:pPr>
            <a:r>
              <a:rPr lang="zh-CN" sz="3600" b="1" spc="200">
                <a:ln w="3175">
                  <a:noFill/>
                  <a:prstDash val="dash"/>
                </a:ln>
                <a:solidFill>
                  <a:srgbClr val="2F2AFA"/>
                </a:solidFill>
                <a:latin typeface="新宋体" panose="02010609030101010101" charset="-122"/>
                <a:ea typeface="新宋体" panose="02010609030101010101" charset="-122"/>
                <a:cs typeface="微软雅黑" panose="020b0503020204020204" pitchFamily="34" charset="-122"/>
              </a:rPr>
              <a:t>屈原：</a:t>
            </a:r>
            <a:endParaRPr lang="zh-CN" sz="3600" b="1" spc="200">
              <a:ln w="3175">
                <a:noFill/>
                <a:prstDash val="dash"/>
              </a:ln>
              <a:solidFill>
                <a:srgbClr val="2F2AFA"/>
              </a:solidFill>
              <a:latin typeface="新宋体" panose="02010609030101010101" charset="-122"/>
              <a:ea typeface="新宋体" panose="02010609030101010101" charset="-122"/>
              <a:cs typeface="微软雅黑" panose="020b0503020204020204" pitchFamily="34" charset="-122"/>
            </a:endParaRPr>
          </a:p>
        </p:txBody>
      </p:sp>
      <p:sp>
        <p:nvSpPr>
          <p:cNvPr id="4" name="文本框 3"/>
          <p:cNvSpPr txBox="1"/>
          <p:nvPr>
            <p:custDataLst>
              <p:tags r:id="rId5"/>
            </p:custDataLst>
          </p:nvPr>
        </p:nvSpPr>
        <p:spPr>
          <a:xfrm>
            <a:off x="2619375" y="142875"/>
            <a:ext cx="9403715" cy="1087755"/>
          </a:xfrm>
          <a:prstGeom prst="rect">
            <a:avLst/>
          </a:prstGeom>
          <a:noFill/>
        </p:spPr>
        <p:txBody>
          <a:bodyPr wrap="square" rtlCol="0">
            <a:spAutoFit/>
          </a:bodyPr>
          <a:lstStyle/>
          <a:p>
            <a:pPr marL="0" lvl="0" indent="0" algn="l" fontAlgn="auto">
              <a:lnSpc>
                <a:spcPct val="90000"/>
              </a:lnSpc>
              <a:spcBef>
                <a:spcPct val="0"/>
              </a:spcBef>
              <a:spcAft>
                <a:spcPct val="0"/>
              </a:spcAft>
              <a:buSzTx/>
              <a:buNone/>
            </a:pPr>
            <a:r>
              <a:rPr lang="zh-CN" sz="3600" b="1" spc="200">
                <a:ln w="3175">
                  <a:noFill/>
                  <a:prstDash val="dash"/>
                </a:ln>
                <a:solidFill>
                  <a:srgbClr val="2F2AFA"/>
                </a:solidFill>
                <a:latin typeface="新宋体" panose="02010609030101010101" charset="-122"/>
                <a:ea typeface="新宋体" panose="02010609030101010101" charset="-122"/>
                <a:cs typeface="微软雅黑" panose="020b0503020204020204" pitchFamily="34" charset="-122"/>
                <a:sym typeface="+mn-ea"/>
              </a:rPr>
              <a:t>洁身自好，志洁行廉，矢志不渝，以死明志，</a:t>
            </a:r>
            <a:endParaRPr lang="zh-CN" sz="3600" b="1" spc="200">
              <a:ln w="3175">
                <a:noFill/>
                <a:prstDash val="dash"/>
              </a:ln>
              <a:solidFill>
                <a:srgbClr val="2F2AFA"/>
              </a:solidFill>
              <a:latin typeface="新宋体" panose="02010609030101010101" charset="-122"/>
              <a:ea typeface="新宋体" panose="02010609030101010101" charset="-122"/>
              <a:cs typeface="微软雅黑" panose="020b0503020204020204" pitchFamily="34" charset="-122"/>
            </a:endParaRPr>
          </a:p>
          <a:p>
            <a:pPr marL="0" lvl="0" indent="0" algn="l" fontAlgn="auto">
              <a:lnSpc>
                <a:spcPct val="90000"/>
              </a:lnSpc>
              <a:spcBef>
                <a:spcPct val="0"/>
              </a:spcBef>
              <a:spcAft>
                <a:spcPct val="0"/>
              </a:spcAft>
              <a:buSzTx/>
              <a:buNone/>
            </a:pPr>
            <a:r>
              <a:rPr lang="zh-CN" sz="3600" b="1" spc="200">
                <a:ln w="3175">
                  <a:noFill/>
                  <a:prstDash val="dash"/>
                </a:ln>
                <a:solidFill>
                  <a:srgbClr val="2F2AFA"/>
                </a:solidFill>
                <a:latin typeface="新宋体" panose="02010609030101010101" charset="-122"/>
                <a:ea typeface="新宋体" panose="02010609030101010101" charset="-122"/>
                <a:cs typeface="微软雅黑" panose="020b0503020204020204" pitchFamily="34" charset="-122"/>
                <a:sym typeface="+mn-ea"/>
              </a:rPr>
              <a:t>忠诚不阿，忠君爱国，远见卓识，才华出众。</a:t>
            </a:r>
            <a:endParaRPr lang="zh-CN" altLang="en-US" sz="3600" b="1" spc="200">
              <a:ln w="3175">
                <a:noFill/>
                <a:prstDash val="dash"/>
              </a:ln>
              <a:solidFill>
                <a:srgbClr val="2F2AFA"/>
              </a:solidFill>
              <a:latin typeface="新宋体" panose="02010609030101010101" charset="-122"/>
              <a:ea typeface="新宋体" panose="02010609030101010101" charset="-122"/>
              <a:cs typeface="微软雅黑" panose="020b0503020204020204" pitchFamily="34" charset="-122"/>
              <a:sym typeface="+mn-ea"/>
            </a:endParaRPr>
          </a:p>
        </p:txBody>
      </p:sp>
      <p:sp>
        <p:nvSpPr>
          <p:cNvPr id="5" name="文本框 4"/>
          <p:cNvSpPr txBox="1"/>
          <p:nvPr>
            <p:custDataLst>
              <p:tags r:id="rId6"/>
            </p:custDataLst>
          </p:nvPr>
        </p:nvSpPr>
        <p:spPr>
          <a:xfrm>
            <a:off x="0" y="67310"/>
            <a:ext cx="847725" cy="1568450"/>
          </a:xfrm>
          <a:prstGeom prst="rect">
            <a:avLst/>
          </a:prstGeom>
          <a:noFill/>
        </p:spPr>
        <p:txBody>
          <a:bodyPr wrap="square" rtlCol="0" anchor="t">
            <a:spAutoFit/>
          </a:bodyPr>
          <a:lstStyle/>
          <a:p>
            <a:r>
              <a:rPr lang="zh-CN" altLang="en-US" sz="4800" b="1" i="1">
                <a:solidFill>
                  <a:srgbClr val="7030A0"/>
                </a:solidFill>
                <a:latin typeface="黑体" pitchFamily="2" charset="-122"/>
                <a:ea typeface="黑体" pitchFamily="2" charset="-122"/>
              </a:rPr>
              <a:t>总结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2" presetClass="entr" presetSubtype="4" fill="hold" grpId="2"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P spid="7" grpId="2"/>
    </p:bldLs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1" name="矩形 10"/>
          <p:cNvSpPr/>
          <p:nvPr>
            <p:custDataLst>
              <p:tags r:id="rId3"/>
            </p:custDataLst>
          </p:nvPr>
        </p:nvSpPr>
        <p:spPr>
          <a:xfrm>
            <a:off x="469900" y="1559560"/>
            <a:ext cx="11329670" cy="454088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1pPr>
            <a:lvl2pPr marL="4572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2pPr>
            <a:lvl3pPr marL="9144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3pPr>
            <a:lvl4pPr marL="13716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4pPr>
            <a:lvl5pPr marL="18288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5pPr>
            <a:lvl6pPr marL="22860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6pPr>
            <a:lvl7pPr marL="27432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7pPr>
            <a:lvl8pPr marL="32004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8pPr>
            <a:lvl9pPr marL="36576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9pPr>
          </a:lstStyle>
          <a:p>
            <a:pPr marL="0" lvl="0" indent="0" algn="l">
              <a:lnSpc>
                <a:spcPct val="100000"/>
              </a:lnSpc>
              <a:spcBef>
                <a:spcPct val="0"/>
              </a:spcBef>
              <a:spcAft>
                <a:spcPts val="1000"/>
              </a:spcAft>
              <a:buSzTx/>
              <a:buNone/>
            </a:pPr>
            <a:r>
              <a:rPr lang="en-US" altLang="zh-CN" sz="4000" b="1" spc="150">
                <a:solidFill>
                  <a:srgbClr val="000000">
                    <a:lumMod val="85000"/>
                    <a:lumOff val="15000"/>
                  </a:srgbClr>
                </a:solidFill>
                <a:latin typeface="微软雅黑" panose="020b0503020204020204" pitchFamily="34" charset="-122"/>
                <a:ea typeface="微软雅黑" panose="020b0503020204020204" pitchFamily="34" charset="-122"/>
              </a:rPr>
              <a:t>      </a:t>
            </a:r>
            <a:r>
              <a:rPr lang="zh-CN" sz="4000" b="1" spc="150">
                <a:solidFill>
                  <a:srgbClr val="000000">
                    <a:lumMod val="85000"/>
                    <a:lumOff val="15000"/>
                  </a:srgbClr>
                </a:solidFill>
                <a:latin typeface="微软雅黑" panose="020b0503020204020204" pitchFamily="34" charset="-122"/>
                <a:ea typeface="微软雅黑" panose="020b0503020204020204" pitchFamily="34" charset="-122"/>
              </a:rPr>
              <a:t>浩浩沅、湘兮，分流汨兮。修路幽拂兮，道远忽兮。曾唫恒悲兮，永叹慨兮。世既莫吾知兮，人心不可谓兮。怀情抱质兮，独无匹兮。伯乐既殁兮，骥将焉程兮？人生禀命兮，各有所错兮。定心广志，余何畏惧兮？曾伤爰哀，永叹喟兮。世溷不吾知，心不可谓兮。知死不可让兮，愿勿爱兮。明以告君子兮，吾将以为类兮。</a:t>
            </a:r>
          </a:p>
        </p:txBody>
      </p:sp>
      <p:sp>
        <p:nvSpPr>
          <p:cNvPr id="17" name="文本框 16"/>
          <p:cNvSpPr txBox="1"/>
          <p:nvPr>
            <p:custDataLst>
              <p:tags r:id="rId4"/>
            </p:custDataLst>
          </p:nvPr>
        </p:nvSpPr>
        <p:spPr>
          <a:xfrm>
            <a:off x="179705" y="218440"/>
            <a:ext cx="11855450" cy="1273175"/>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indent="0" algn="l">
              <a:lnSpc>
                <a:spcPct val="100000"/>
              </a:lnSpc>
              <a:spcBef>
                <a:spcPts val="1000"/>
              </a:spcBef>
              <a:spcAft>
                <a:spcPct val="0"/>
              </a:spcAft>
              <a:buSzTx/>
              <a:buNone/>
            </a:pPr>
            <a:r>
              <a:rPr lang="zh-CN" altLang="en-US" sz="4000" b="1">
                <a:solidFill>
                  <a:srgbClr val="000000">
                    <a:lumMod val="85000"/>
                    <a:lumOff val="15000"/>
                  </a:srgbClr>
                </a:solidFill>
                <a:latin typeface="黑体" pitchFamily="2" charset="-122"/>
                <a:ea typeface="黑体" pitchFamily="2" charset="-122"/>
              </a:rPr>
              <a:t>阅读《怀沙赋》中的一段文字，体会屈原投江前的思想感慨。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1" name="矩形 10"/>
          <p:cNvSpPr/>
          <p:nvPr>
            <p:custDataLst>
              <p:tags r:id="rId3"/>
            </p:custDataLst>
          </p:nvPr>
        </p:nvSpPr>
        <p:spPr>
          <a:xfrm>
            <a:off x="81280" y="197485"/>
            <a:ext cx="11903075" cy="623697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1pPr>
            <a:lvl2pPr marL="4572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2pPr>
            <a:lvl3pPr marL="9144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3pPr>
            <a:lvl4pPr marL="13716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4pPr>
            <a:lvl5pPr marL="18288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5pPr>
            <a:lvl6pPr marL="22860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6pPr>
            <a:lvl7pPr marL="27432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7pPr>
            <a:lvl8pPr marL="32004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8pPr>
            <a:lvl9pPr marL="3657600" algn="l" defTabSz="914400" rtl="0" eaLnBrk="1" latinLnBrk="0" hangingPunct="1">
              <a:defRPr sz="1800" kern="1200">
                <a:solidFill>
                  <a:srgbClr val="000000"/>
                </a:solidFill>
                <a:latin typeface="Arial" pitchFamily="34" charset="0"/>
                <a:ea typeface="微软雅黑" panose="020b0503020204020204" pitchFamily="34" charset="-122"/>
                <a:cs typeface="Arial" pitchFamily="34" charset="0"/>
              </a:defRPr>
            </a:lvl9pPr>
          </a:lstStyle>
          <a:p>
            <a:pPr marL="0" lvl="0" indent="0" algn="l" fontAlgn="auto">
              <a:lnSpc>
                <a:spcPct val="90000"/>
              </a:lnSpc>
              <a:spcBef>
                <a:spcPct val="0"/>
              </a:spcBef>
              <a:spcAft>
                <a:spcPts val="1000"/>
              </a:spcAft>
              <a:buSzTx/>
              <a:buNone/>
            </a:pPr>
            <a:r>
              <a:rPr lang="en-US" altLang="zh-CN" sz="4000" b="1" spc="150">
                <a:solidFill>
                  <a:srgbClr val="000000">
                    <a:lumMod val="85000"/>
                    <a:lumOff val="15000"/>
                  </a:srgbClr>
                </a:solidFill>
                <a:latin typeface="楷体" panose="02010609060101010101" pitchFamily="49" charset="-122"/>
                <a:ea typeface="楷体" panose="02010609060101010101" pitchFamily="49" charset="-122"/>
              </a:rPr>
              <a:t>    </a:t>
            </a:r>
            <a:r>
              <a:rPr lang="zh-CN" sz="4000" b="1" spc="150">
                <a:solidFill>
                  <a:srgbClr val="000000">
                    <a:lumMod val="85000"/>
                    <a:lumOff val="15000"/>
                  </a:srgbClr>
                </a:solidFill>
                <a:latin typeface="楷体" panose="02010609060101010101" pitchFamily="49" charset="-122"/>
                <a:ea typeface="楷体" panose="02010609060101010101" pitchFamily="49" charset="-122"/>
              </a:rPr>
              <a:t>浩荡的沅江、湘江水啊，不停地流淌翻涌着波浪。道路漫长而又昏暗啊，前程又是何等的恍忽渺茫。我怀着长久的悲伤歌吟不止啊，慨然叹息终此世。世上没人了解我啊，谁能听我诉衷肠？情操高尚品质美啊，芬芳洁白世无双。伯乐早已死去啊，千里马谁能识别它是骏良？人生一世秉承命运啊，各有各的不同安排。内心坚定心胸广啊，别的还有什么值得畏惧！重重忧伤长感慨啊，永世长叹无尽哀。世道混浊知音少啊，人心叵测内难猜。人生在世终须死啊，对自己的生命就不要太珍爱。明白告知世君子啊，我将永为人模楷。</a:t>
            </a:r>
          </a:p>
        </p:txBody>
      </p:sp>
      <p:sp>
        <p:nvSpPr>
          <p:cNvPr id="100" name="文本框 99"/>
          <p:cNvSpPr txBox="1"/>
          <p:nvPr>
            <p:custDataLst>
              <p:tags r:id="rId4"/>
            </p:custDataLst>
          </p:nvPr>
        </p:nvSpPr>
        <p:spPr>
          <a:xfrm>
            <a:off x="1725930" y="565150"/>
            <a:ext cx="8367395" cy="5728849"/>
          </a:xfrm>
          <a:prstGeom prst="roundRect">
            <a:avLst/>
          </a:prstGeom>
          <a:solidFill>
            <a:srgbClr val="006599">
              <a:lumMod val="20000"/>
              <a:lumOff val="80000"/>
            </a:srgbClr>
          </a:solidFill>
          <a:ln w="9525">
            <a:noFill/>
          </a:ln>
        </p:spPr>
        <p:txBody>
          <a:bodyPr wrap="square">
            <a:spAutoFit/>
          </a:bodyPr>
          <a:lstStyle/>
          <a:p>
            <a:pPr indent="0" fontAlgn="auto">
              <a:lnSpc>
                <a:spcPct val="150000"/>
              </a:lnSpc>
            </a:pPr>
            <a:r>
              <a:rPr lang="en-US" altLang="zh-CN" sz="4400" b="1">
                <a:solidFill>
                  <a:srgbClr val="C00000"/>
                </a:solidFill>
                <a:latin typeface="微软雅黑" panose="020b0503020204020204" pitchFamily="34" charset="-122"/>
                <a:ea typeface="微软雅黑" panose="020b0503020204020204" pitchFamily="34" charset="-122"/>
              </a:rPr>
              <a:t>       </a:t>
            </a:r>
            <a:r>
              <a:rPr lang="zh-CN" sz="4400" b="1">
                <a:solidFill>
                  <a:srgbClr val="C00000"/>
                </a:solidFill>
                <a:latin typeface="微软雅黑" panose="020b0503020204020204" pitchFamily="34" charset="-122"/>
                <a:ea typeface="微软雅黑" panose="020b0503020204020204" pitchFamily="34" charset="-122"/>
              </a:rPr>
              <a:t>这段文字体现了屈原投江前，对楚国的留恋与绝望，对生死看得很淡，而对自己的志向却是坚定不移，他要做人类的楷模等思想感情。</a:t>
            </a:r>
            <a:endParaRPr lang="zh-CN" altLang="en-US" sz="4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80">
                                          <p:stCondLst>
                                            <p:cond delay="0"/>
                                          </p:stCondLst>
                                        </p:cTn>
                                        <p:tgtEl>
                                          <p:spTgt spid="100"/>
                                        </p:tgtEl>
                                      </p:cBhvr>
                                    </p:animEffect>
                                    <p:anim calcmode="lin" valueType="num">
                                      <p:cBhvr>
                                        <p:cTn id="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0"/>
                                        </p:tgtEl>
                                      </p:cBhvr>
                                      <p:to x="100000" y="60000"/>
                                    </p:animScale>
                                    <p:animScale>
                                      <p:cBhvr>
                                        <p:cTn id="14" dur="166" decel="50000">
                                          <p:stCondLst>
                                            <p:cond delay="676"/>
                                          </p:stCondLst>
                                        </p:cTn>
                                        <p:tgtEl>
                                          <p:spTgt spid="100"/>
                                        </p:tgtEl>
                                      </p:cBhvr>
                                      <p:to x="100000" y="100000"/>
                                    </p:animScale>
                                    <p:animScale>
                                      <p:cBhvr>
                                        <p:cTn id="15" dur="26">
                                          <p:stCondLst>
                                            <p:cond delay="1312"/>
                                          </p:stCondLst>
                                        </p:cTn>
                                        <p:tgtEl>
                                          <p:spTgt spid="100"/>
                                        </p:tgtEl>
                                      </p:cBhvr>
                                      <p:to x="100000" y="80000"/>
                                    </p:animScale>
                                    <p:animScale>
                                      <p:cBhvr>
                                        <p:cTn id="16" dur="166" decel="50000">
                                          <p:stCondLst>
                                            <p:cond delay="1338"/>
                                          </p:stCondLst>
                                        </p:cTn>
                                        <p:tgtEl>
                                          <p:spTgt spid="100"/>
                                        </p:tgtEl>
                                      </p:cBhvr>
                                      <p:to x="100000" y="100000"/>
                                    </p:animScale>
                                    <p:animScale>
                                      <p:cBhvr>
                                        <p:cTn id="17" dur="26">
                                          <p:stCondLst>
                                            <p:cond delay="1642"/>
                                          </p:stCondLst>
                                        </p:cTn>
                                        <p:tgtEl>
                                          <p:spTgt spid="100"/>
                                        </p:tgtEl>
                                      </p:cBhvr>
                                      <p:to x="100000" y="90000"/>
                                    </p:animScale>
                                    <p:animScale>
                                      <p:cBhvr>
                                        <p:cTn id="18" dur="166" decel="50000">
                                          <p:stCondLst>
                                            <p:cond delay="1668"/>
                                          </p:stCondLst>
                                        </p:cTn>
                                        <p:tgtEl>
                                          <p:spTgt spid="100"/>
                                        </p:tgtEl>
                                      </p:cBhvr>
                                      <p:to x="100000" y="100000"/>
                                    </p:animScale>
                                    <p:animScale>
                                      <p:cBhvr>
                                        <p:cTn id="19" dur="26">
                                          <p:stCondLst>
                                            <p:cond delay="1808"/>
                                          </p:stCondLst>
                                        </p:cTn>
                                        <p:tgtEl>
                                          <p:spTgt spid="100"/>
                                        </p:tgtEl>
                                      </p:cBhvr>
                                      <p:to x="100000" y="95000"/>
                                    </p:animScale>
                                    <p:animScale>
                                      <p:cBhvr>
                                        <p:cTn id="20"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47955" y="504825"/>
            <a:ext cx="11701780" cy="4399915"/>
          </a:xfrm>
          <a:prstGeom prst="rect">
            <a:avLst/>
          </a:prstGeom>
          <a:noFill/>
        </p:spPr>
        <p:txBody>
          <a:bodyPr wrap="square" rtlCol="0" anchor="t">
            <a:spAutoFit/>
          </a:bodyPr>
          <a:lstStyle/>
          <a:p>
            <a:r>
              <a:rPr lang="zh-CN" altLang="en-US" sz="4000" b="1">
                <a:solidFill>
                  <a:srgbClr val="3834F0"/>
                </a:solidFill>
                <a:latin typeface="黑体" pitchFamily="2" charset="-122"/>
                <a:ea typeface="黑体" pitchFamily="2" charset="-122"/>
                <a:cs typeface="黑体" panose="02010609060101010101" pitchFamily="2" charset="-122"/>
              </a:rPr>
              <a:t>作者简介</a:t>
            </a:r>
          </a:p>
          <a:p>
            <a:r>
              <a:rPr lang="zh-CN" altLang="en-US" sz="4000">
                <a:latin typeface="黑体" pitchFamily="2" charset="-122"/>
                <a:ea typeface="黑体" pitchFamily="2" charset="-122"/>
                <a:cs typeface="黑体" panose="02010609060101010101" pitchFamily="2" charset="-122"/>
              </a:rPr>
              <a:t>    </a:t>
            </a:r>
            <a:r>
              <a:rPr lang="zh-CN" altLang="en-US" sz="4000" b="1">
                <a:latin typeface="黑体" pitchFamily="2" charset="-122"/>
                <a:ea typeface="黑体" pitchFamily="2" charset="-122"/>
                <a:cs typeface="黑体" panose="02010609060101010101" pitchFamily="2" charset="-122"/>
              </a:rPr>
              <a:t>司马迁(约前145-前80)，字子长，西汉夏阳(今陕西韩城南)人，思想家、史学家、文学家,元封三年任太史令,后因替李陵辩解,得罪下狱,受腐刑。出狱后任中书令,发愤继续完成所著史籍。人称其书为《太史公书》,后称《史记》,对后代史学有深远的影响。</a:t>
            </a: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049" name="Rectangle 1"/>
          <p:cNvSpPr>
            <a:spLocks noChangeArrowheads="1"/>
          </p:cNvSpPr>
          <p:nvPr>
            <p:custDataLst>
              <p:tags r:id="rId6"/>
            </p:custDataLst>
          </p:nvPr>
        </p:nvSpPr>
        <p:spPr bwMode="auto">
          <a:xfrm>
            <a:off x="432435" y="988378"/>
            <a:ext cx="11262360" cy="557149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90000"/>
              </a:lnSpc>
            </a:pPr>
            <a:r>
              <a:rPr lang="zh-CN" altLang="zh-CN" sz="3600" b="1" smtClean="0">
                <a:solidFill>
                  <a:srgbClr val="2F2AFA"/>
                </a:solidFill>
                <a:latin typeface="黑体" pitchFamily="2" charset="-122"/>
                <a:ea typeface="黑体" pitchFamily="2" charset="-122"/>
                <a:cs typeface="黑体" panose="02010609060101010101" pitchFamily="2" charset="-122"/>
              </a:rPr>
              <a:t>通假字</a:t>
            </a:r>
            <a:endParaRPr lang="zh-CN" altLang="zh-CN" sz="3600" smtClean="0">
              <a:solidFill>
                <a:srgbClr val="2F2AFA"/>
              </a:solidFill>
              <a:latin typeface="黑体" pitchFamily="2" charset="-122"/>
              <a:ea typeface="黑体" pitchFamily="2" charset="-122"/>
              <a:cs typeface="黑体" panose="02010609060101010101" pitchFamily="2" charset="-122"/>
            </a:endParaRPr>
          </a:p>
          <a:p>
            <a:pPr>
              <a:lnSpc>
                <a:spcPct val="90000"/>
              </a:lnSpc>
            </a:pPr>
            <a:r>
              <a:rPr lang="en-US" altLang="zh-CN" sz="3600" smtClean="0">
                <a:latin typeface="黑体" pitchFamily="2" charset="-122"/>
                <a:ea typeface="黑体" pitchFamily="2" charset="-122"/>
                <a:cs typeface="黑体" panose="02010609060101010101" pitchFamily="2" charset="-122"/>
              </a:rPr>
              <a:t>(1)</a:t>
            </a:r>
            <a:r>
              <a:rPr lang="zh-CN" altLang="zh-CN" sz="3600" smtClean="0">
                <a:latin typeface="黑体" pitchFamily="2" charset="-122"/>
                <a:ea typeface="黑体" pitchFamily="2" charset="-122"/>
                <a:cs typeface="黑体" panose="02010609060101010101" pitchFamily="2" charset="-122"/>
              </a:rPr>
              <a:t>离骚者</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犹</a:t>
            </a:r>
            <a:r>
              <a:rPr lang="zh-CN" altLang="zh-CN" sz="3600" smtClean="0">
                <a:solidFill>
                  <a:srgbClr val="FF0000"/>
                </a:solidFill>
                <a:latin typeface="黑体" pitchFamily="2" charset="-122"/>
                <a:ea typeface="黑体" pitchFamily="2" charset="-122"/>
                <a:cs typeface="黑体" panose="02010609060101010101" pitchFamily="2" charset="-122"/>
              </a:rPr>
              <a:t>离</a:t>
            </a:r>
            <a:r>
              <a:rPr lang="zh-CN" altLang="zh-CN" sz="3600" smtClean="0">
                <a:latin typeface="黑体" pitchFamily="2" charset="-122"/>
                <a:ea typeface="黑体" pitchFamily="2" charset="-122"/>
                <a:cs typeface="黑体" panose="02010609060101010101" pitchFamily="2" charset="-122"/>
              </a:rPr>
              <a:t>忧也</a:t>
            </a:r>
            <a:r>
              <a:rPr lang="en-US" altLang="zh-CN" sz="3600" smtClean="0">
                <a:latin typeface="黑体" pitchFamily="2" charset="-122"/>
                <a:ea typeface="黑体" pitchFamily="2" charset="-122"/>
                <a:cs typeface="黑体" panose="02010609060101010101" pitchFamily="2" charset="-122"/>
              </a:rPr>
              <a:t>     </a:t>
            </a:r>
            <a:r>
              <a:rPr lang="zh-CN" altLang="en-US" sz="360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sym typeface="+mn-ea"/>
              </a:rPr>
              <a:t>“离”通“罹”</a:t>
            </a:r>
            <a:r>
              <a:rPr lang="en-US" altLang="zh-CN" sz="3600" smtClean="0">
                <a:latin typeface="黑体" pitchFamily="2" charset="-122"/>
                <a:ea typeface="黑体" pitchFamily="2" charset="-122"/>
                <a:cs typeface="黑体" panose="02010609060101010101" pitchFamily="2" charset="-122"/>
              </a:rPr>
              <a:t>        </a:t>
            </a:r>
            <a:endParaRPr lang="zh-CN" altLang="zh-CN" sz="3600" smtClean="0">
              <a:latin typeface="黑体" pitchFamily="2" charset="-122"/>
              <a:ea typeface="黑体" pitchFamily="2" charset="-122"/>
              <a:cs typeface="黑体" panose="02010609060101010101" pitchFamily="2" charset="-122"/>
            </a:endParaRPr>
          </a:p>
          <a:p>
            <a:pPr>
              <a:lnSpc>
                <a:spcPct val="90000"/>
              </a:lnSpc>
            </a:pPr>
            <a:r>
              <a:rPr lang="en-US" altLang="zh-CN" sz="3600" smtClean="0">
                <a:latin typeface="黑体" pitchFamily="2" charset="-122"/>
                <a:ea typeface="黑体" pitchFamily="2" charset="-122"/>
                <a:cs typeface="黑体" panose="02010609060101010101" pitchFamily="2" charset="-122"/>
              </a:rPr>
              <a:t>(2)</a:t>
            </a:r>
            <a:r>
              <a:rPr lang="zh-CN" altLang="zh-CN" sz="3600" smtClean="0">
                <a:latin typeface="黑体" pitchFamily="2" charset="-122"/>
                <a:ea typeface="黑体" pitchFamily="2" charset="-122"/>
                <a:cs typeface="黑体" panose="02010609060101010101" pitchFamily="2" charset="-122"/>
              </a:rPr>
              <a:t>人穷则</a:t>
            </a:r>
            <a:r>
              <a:rPr lang="zh-CN" altLang="zh-CN" sz="3600" smtClean="0">
                <a:solidFill>
                  <a:srgbClr val="FF0000"/>
                </a:solidFill>
                <a:latin typeface="黑体" pitchFamily="2" charset="-122"/>
                <a:ea typeface="黑体" pitchFamily="2" charset="-122"/>
                <a:cs typeface="黑体" panose="02010609060101010101" pitchFamily="2" charset="-122"/>
              </a:rPr>
              <a:t>反</a:t>
            </a:r>
            <a:r>
              <a:rPr lang="zh-CN" altLang="en-US" sz="3600" smtClean="0">
                <a:latin typeface="黑体" pitchFamily="2" charset="-122"/>
                <a:ea typeface="黑体" pitchFamily="2" charset="-122"/>
                <a:cs typeface="黑体" panose="02010609060101010101" pitchFamily="2" charset="-122"/>
              </a:rPr>
              <a:t>本          </a:t>
            </a:r>
            <a:r>
              <a:rPr lang="zh-CN" altLang="en-US" sz="360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sym typeface="+mn-ea"/>
              </a:rPr>
              <a:t>“反”通“返”</a:t>
            </a:r>
            <a:endParaRPr lang="zh-CN" altLang="zh-CN" sz="3600" smtClean="0">
              <a:latin typeface="黑体" pitchFamily="2" charset="-122"/>
              <a:ea typeface="黑体" pitchFamily="2" charset="-122"/>
              <a:cs typeface="黑体" panose="02010609060101010101" pitchFamily="2" charset="-122"/>
            </a:endParaRPr>
          </a:p>
          <a:p>
            <a:pPr>
              <a:lnSpc>
                <a:spcPct val="90000"/>
              </a:lnSpc>
            </a:pPr>
            <a:r>
              <a:rPr lang="en-US" altLang="zh-CN" sz="3600" smtClean="0">
                <a:latin typeface="黑体" pitchFamily="2" charset="-122"/>
                <a:ea typeface="黑体" pitchFamily="2" charset="-122"/>
                <a:cs typeface="黑体" panose="02010609060101010101" pitchFamily="2" charset="-122"/>
              </a:rPr>
              <a:t>(3)</a:t>
            </a:r>
            <a:r>
              <a:rPr lang="zh-CN" altLang="zh-CN" sz="3600" smtClean="0">
                <a:latin typeface="黑体" pitchFamily="2" charset="-122"/>
                <a:ea typeface="黑体" pitchFamily="2" charset="-122"/>
                <a:cs typeface="黑体" panose="02010609060101010101" pitchFamily="2" charset="-122"/>
              </a:rPr>
              <a:t>其称文小而其</a:t>
            </a:r>
            <a:r>
              <a:rPr lang="zh-CN" altLang="zh-CN" sz="3600" smtClean="0">
                <a:solidFill>
                  <a:srgbClr val="FF0000"/>
                </a:solidFill>
                <a:latin typeface="黑体" pitchFamily="2" charset="-122"/>
                <a:ea typeface="黑体" pitchFamily="2" charset="-122"/>
                <a:cs typeface="黑体" panose="02010609060101010101" pitchFamily="2" charset="-122"/>
              </a:rPr>
              <a:t>指</a:t>
            </a:r>
            <a:r>
              <a:rPr lang="zh-CN" altLang="zh-CN" sz="3600" smtClean="0">
                <a:latin typeface="黑体" pitchFamily="2" charset="-122"/>
                <a:ea typeface="黑体" pitchFamily="2" charset="-122"/>
                <a:cs typeface="黑体" panose="02010609060101010101" pitchFamily="2" charset="-122"/>
              </a:rPr>
              <a:t>极大  </a:t>
            </a:r>
            <a:r>
              <a:rPr lang="zh-CN" altLang="en-US" sz="360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sym typeface="+mn-ea"/>
              </a:rPr>
              <a:t>“指”通“旨”</a:t>
            </a:r>
            <a:endParaRPr lang="zh-CN" altLang="zh-CN" sz="3600" smtClean="0">
              <a:latin typeface="黑体" pitchFamily="2" charset="-122"/>
              <a:ea typeface="黑体" pitchFamily="2" charset="-122"/>
              <a:cs typeface="黑体" panose="02010609060101010101" pitchFamily="2" charset="-122"/>
            </a:endParaRPr>
          </a:p>
          <a:p>
            <a:pPr>
              <a:lnSpc>
                <a:spcPct val="90000"/>
              </a:lnSpc>
            </a:pPr>
            <a:r>
              <a:rPr lang="en-US" altLang="zh-CN" sz="3600" smtClean="0">
                <a:latin typeface="黑体" pitchFamily="2" charset="-122"/>
                <a:ea typeface="黑体" pitchFamily="2" charset="-122"/>
                <a:cs typeface="黑体" panose="02010609060101010101" pitchFamily="2" charset="-122"/>
              </a:rPr>
              <a:t>(4)</a:t>
            </a:r>
            <a:r>
              <a:rPr lang="zh-CN" altLang="zh-CN" sz="3600" smtClean="0">
                <a:latin typeface="黑体" pitchFamily="2" charset="-122"/>
                <a:ea typeface="黑体" pitchFamily="2" charset="-122"/>
                <a:cs typeface="黑体" panose="02010609060101010101" pitchFamily="2" charset="-122"/>
              </a:rPr>
              <a:t>自疏</a:t>
            </a:r>
            <a:r>
              <a:rPr lang="zh-CN" altLang="zh-CN" sz="3600" smtClean="0">
                <a:solidFill>
                  <a:srgbClr val="FF0000"/>
                </a:solidFill>
                <a:latin typeface="黑体" pitchFamily="2" charset="-122"/>
                <a:ea typeface="黑体" pitchFamily="2" charset="-122"/>
                <a:cs typeface="黑体" panose="02010609060101010101" pitchFamily="2" charset="-122"/>
              </a:rPr>
              <a:t>濯</a:t>
            </a:r>
            <a:r>
              <a:rPr lang="zh-CN" altLang="zh-CN" sz="3600" smtClean="0">
                <a:latin typeface="黑体" pitchFamily="2" charset="-122"/>
                <a:ea typeface="黑体" pitchFamily="2" charset="-122"/>
                <a:cs typeface="黑体" panose="02010609060101010101" pitchFamily="2" charset="-122"/>
              </a:rPr>
              <a:t>淖污泥之中</a:t>
            </a:r>
            <a:r>
              <a:rPr lang="en-US" altLang="zh-CN" sz="3600" smtClean="0">
                <a:latin typeface="黑体" pitchFamily="2" charset="-122"/>
                <a:ea typeface="黑体" pitchFamily="2" charset="-122"/>
                <a:cs typeface="黑体" panose="02010609060101010101" pitchFamily="2" charset="-122"/>
              </a:rPr>
              <a:t>    </a:t>
            </a:r>
            <a:r>
              <a:rPr lang="zh-CN" altLang="en-US" sz="360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sym typeface="+mn-ea"/>
              </a:rPr>
              <a:t>“濯”通“浊”</a:t>
            </a:r>
            <a:endParaRPr lang="zh-CN" altLang="zh-CN" sz="3600" smtClean="0">
              <a:latin typeface="黑体" pitchFamily="2" charset="-122"/>
              <a:ea typeface="黑体" pitchFamily="2" charset="-122"/>
              <a:cs typeface="黑体" panose="02010609060101010101" pitchFamily="2" charset="-122"/>
            </a:endParaRPr>
          </a:p>
          <a:p>
            <a:pPr>
              <a:lnSpc>
                <a:spcPct val="90000"/>
              </a:lnSpc>
            </a:pPr>
            <a:r>
              <a:rPr lang="en-US" altLang="zh-CN" sz="3600" smtClean="0">
                <a:latin typeface="黑体" pitchFamily="2" charset="-122"/>
                <a:ea typeface="黑体" pitchFamily="2" charset="-122"/>
                <a:cs typeface="黑体" panose="02010609060101010101" pitchFamily="2" charset="-122"/>
              </a:rPr>
              <a:t>(5)</a:t>
            </a:r>
            <a:r>
              <a:rPr lang="zh-CN" altLang="zh-CN" sz="3600" smtClean="0">
                <a:latin typeface="黑体" pitchFamily="2" charset="-122"/>
                <a:ea typeface="黑体" pitchFamily="2" charset="-122"/>
                <a:cs typeface="黑体" panose="02010609060101010101" pitchFamily="2" charset="-122"/>
              </a:rPr>
              <a:t>屈平既</a:t>
            </a:r>
            <a:r>
              <a:rPr lang="zh-CN" altLang="zh-CN" sz="3600" smtClean="0">
                <a:solidFill>
                  <a:srgbClr val="FF0000"/>
                </a:solidFill>
                <a:latin typeface="黑体" pitchFamily="2" charset="-122"/>
                <a:ea typeface="黑体" pitchFamily="2" charset="-122"/>
                <a:cs typeface="黑体" panose="02010609060101010101" pitchFamily="2" charset="-122"/>
              </a:rPr>
              <a:t>绌</a:t>
            </a:r>
            <a:r>
              <a:rPr lang="zh-CN" altLang="zh-CN" sz="3600" smtClean="0">
                <a:latin typeface="黑体" pitchFamily="2" charset="-122"/>
                <a:ea typeface="黑体" pitchFamily="2" charset="-122"/>
                <a:cs typeface="黑体" panose="02010609060101010101" pitchFamily="2" charset="-122"/>
              </a:rPr>
              <a:t>            </a:t>
            </a:r>
            <a:r>
              <a:rPr lang="zh-CN" altLang="en-US" sz="360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sym typeface="+mn-ea"/>
              </a:rPr>
              <a:t>“绌”通“黜”</a:t>
            </a:r>
            <a:endParaRPr lang="zh-CN" altLang="zh-CN" sz="3600" smtClean="0">
              <a:latin typeface="黑体" pitchFamily="2" charset="-122"/>
              <a:ea typeface="黑体" pitchFamily="2" charset="-122"/>
              <a:cs typeface="黑体" panose="02010609060101010101" pitchFamily="2" charset="-122"/>
            </a:endParaRPr>
          </a:p>
          <a:p>
            <a:pPr>
              <a:lnSpc>
                <a:spcPct val="90000"/>
              </a:lnSpc>
            </a:pPr>
            <a:r>
              <a:rPr lang="en-US" altLang="zh-CN" sz="3600" smtClean="0">
                <a:latin typeface="黑体" pitchFamily="2" charset="-122"/>
                <a:ea typeface="黑体" pitchFamily="2" charset="-122"/>
                <a:cs typeface="黑体" panose="02010609060101010101" pitchFamily="2" charset="-122"/>
              </a:rPr>
              <a:t>(6)</a:t>
            </a:r>
            <a:r>
              <a:rPr lang="zh-CN" altLang="zh-CN" sz="3600" smtClean="0">
                <a:latin typeface="黑体" pitchFamily="2" charset="-122"/>
                <a:ea typeface="黑体" pitchFamily="2" charset="-122"/>
                <a:cs typeface="黑体" panose="02010609060101010101" pitchFamily="2" charset="-122"/>
              </a:rPr>
              <a:t>齐与楚</a:t>
            </a:r>
            <a:r>
              <a:rPr lang="zh-CN" altLang="zh-CN" sz="3600" smtClean="0">
                <a:solidFill>
                  <a:srgbClr val="FF0000"/>
                </a:solidFill>
                <a:latin typeface="黑体" pitchFamily="2" charset="-122"/>
                <a:ea typeface="黑体" pitchFamily="2" charset="-122"/>
                <a:cs typeface="黑体" panose="02010609060101010101" pitchFamily="2" charset="-122"/>
              </a:rPr>
              <a:t>从</a:t>
            </a:r>
            <a:r>
              <a:rPr lang="zh-CN" altLang="zh-CN" sz="3600" smtClean="0">
                <a:latin typeface="黑体" pitchFamily="2" charset="-122"/>
                <a:ea typeface="黑体" pitchFamily="2" charset="-122"/>
                <a:cs typeface="黑体" panose="02010609060101010101" pitchFamily="2" charset="-122"/>
              </a:rPr>
              <a:t>亲          </a:t>
            </a:r>
            <a:r>
              <a:rPr lang="zh-CN" altLang="en-US" sz="360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sym typeface="+mn-ea"/>
              </a:rPr>
              <a:t>“从”通“纵”</a:t>
            </a:r>
            <a:endParaRPr lang="zh-CN" altLang="zh-CN" sz="3600" smtClean="0">
              <a:latin typeface="黑体" pitchFamily="2" charset="-122"/>
              <a:ea typeface="黑体" pitchFamily="2" charset="-122"/>
              <a:cs typeface="黑体" panose="02010609060101010101" pitchFamily="2" charset="-122"/>
            </a:endParaRPr>
          </a:p>
          <a:p>
            <a:pPr>
              <a:lnSpc>
                <a:spcPct val="90000"/>
              </a:lnSpc>
            </a:pPr>
            <a:r>
              <a:rPr lang="en-US" altLang="zh-CN" sz="3600" smtClean="0">
                <a:latin typeface="黑体" pitchFamily="2" charset="-122"/>
                <a:ea typeface="黑体" pitchFamily="2" charset="-122"/>
                <a:cs typeface="黑体" panose="02010609060101010101" pitchFamily="2" charset="-122"/>
              </a:rPr>
              <a:t>(7)</a:t>
            </a:r>
            <a:r>
              <a:rPr lang="zh-CN" altLang="zh-CN" sz="3600" smtClean="0">
                <a:latin typeface="黑体" pitchFamily="2" charset="-122"/>
                <a:ea typeface="黑体" pitchFamily="2" charset="-122"/>
                <a:cs typeface="黑体" panose="02010609060101010101" pitchFamily="2" charset="-122"/>
              </a:rPr>
              <a:t>亡走赵</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赵不</a:t>
            </a:r>
            <a:r>
              <a:rPr lang="zh-CN" altLang="zh-CN" sz="3600" smtClean="0">
                <a:solidFill>
                  <a:srgbClr val="FF0000"/>
                </a:solidFill>
                <a:latin typeface="黑体" pitchFamily="2" charset="-122"/>
                <a:ea typeface="黑体" pitchFamily="2" charset="-122"/>
                <a:cs typeface="黑体" panose="02010609060101010101" pitchFamily="2" charset="-122"/>
              </a:rPr>
              <a:t>内 </a:t>
            </a:r>
            <a:r>
              <a:rPr lang="zh-CN" altLang="zh-CN" sz="3600" smtClean="0">
                <a:latin typeface="黑体" pitchFamily="2" charset="-122"/>
                <a:ea typeface="黑体" pitchFamily="2" charset="-122"/>
                <a:cs typeface="黑体" panose="02010609060101010101" pitchFamily="2" charset="-122"/>
              </a:rPr>
              <a:t>      </a:t>
            </a:r>
            <a:r>
              <a:rPr lang="zh-CN" altLang="en-US" sz="360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sym typeface="+mn-ea"/>
              </a:rPr>
              <a:t>“内”通“纳”</a:t>
            </a:r>
            <a:endParaRPr lang="zh-CN" altLang="zh-CN" sz="3600" smtClean="0">
              <a:latin typeface="黑体" pitchFamily="2" charset="-122"/>
              <a:ea typeface="黑体" pitchFamily="2" charset="-122"/>
              <a:cs typeface="黑体" panose="02010609060101010101" pitchFamily="2" charset="-122"/>
            </a:endParaRPr>
          </a:p>
          <a:p>
            <a:pPr>
              <a:lnSpc>
                <a:spcPct val="90000"/>
              </a:lnSpc>
            </a:pPr>
            <a:r>
              <a:rPr lang="en-US" altLang="zh-CN" sz="3600" smtClean="0">
                <a:latin typeface="黑体" pitchFamily="2" charset="-122"/>
                <a:ea typeface="黑体" pitchFamily="2" charset="-122"/>
                <a:cs typeface="黑体" panose="02010609060101010101" pitchFamily="2" charset="-122"/>
              </a:rPr>
              <a:t>(8)</a:t>
            </a:r>
            <a:r>
              <a:rPr lang="zh-CN" altLang="zh-CN" sz="3600" smtClean="0">
                <a:latin typeface="黑体" pitchFamily="2" charset="-122"/>
                <a:ea typeface="黑体" pitchFamily="2" charset="-122"/>
                <a:cs typeface="黑体" panose="02010609060101010101" pitchFamily="2" charset="-122"/>
              </a:rPr>
              <a:t>乃令张仪</a:t>
            </a:r>
            <a:r>
              <a:rPr lang="zh-CN" altLang="zh-CN" sz="3600" smtClean="0">
                <a:solidFill>
                  <a:srgbClr val="FF0000"/>
                </a:solidFill>
                <a:latin typeface="黑体" pitchFamily="2" charset="-122"/>
                <a:ea typeface="黑体" pitchFamily="2" charset="-122"/>
                <a:cs typeface="黑体" panose="02010609060101010101" pitchFamily="2" charset="-122"/>
              </a:rPr>
              <a:t>详</a:t>
            </a:r>
            <a:r>
              <a:rPr lang="zh-CN" altLang="zh-CN" sz="3600" smtClean="0">
                <a:latin typeface="黑体" pitchFamily="2" charset="-122"/>
                <a:ea typeface="黑体" pitchFamily="2" charset="-122"/>
                <a:cs typeface="黑体" panose="02010609060101010101" pitchFamily="2" charset="-122"/>
              </a:rPr>
              <a:t>去秦      </a:t>
            </a:r>
            <a:r>
              <a:rPr lang="zh-CN" altLang="en-US" sz="360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sym typeface="+mn-ea"/>
              </a:rPr>
              <a:t>“详”通“佯”</a:t>
            </a:r>
            <a:endParaRPr lang="zh-CN" altLang="zh-CN" sz="3600" smtClean="0">
              <a:latin typeface="黑体" pitchFamily="2" charset="-122"/>
              <a:ea typeface="黑体" pitchFamily="2" charset="-122"/>
              <a:cs typeface="黑体" panose="02010609060101010101" pitchFamily="2" charset="-122"/>
            </a:endParaRPr>
          </a:p>
          <a:p>
            <a:pPr>
              <a:lnSpc>
                <a:spcPct val="90000"/>
              </a:lnSpc>
            </a:pPr>
            <a:r>
              <a:rPr lang="en-US" altLang="zh-CN" sz="3600" smtClean="0">
                <a:latin typeface="黑体" pitchFamily="2" charset="-122"/>
                <a:ea typeface="黑体" pitchFamily="2" charset="-122"/>
                <a:cs typeface="黑体" panose="02010609060101010101" pitchFamily="2" charset="-122"/>
              </a:rPr>
              <a:t>(9)</a:t>
            </a:r>
            <a:r>
              <a:rPr lang="zh-CN" altLang="zh-CN" sz="3600" smtClean="0">
                <a:latin typeface="黑体" pitchFamily="2" charset="-122"/>
                <a:ea typeface="黑体" pitchFamily="2" charset="-122"/>
                <a:cs typeface="黑体" panose="02010609060101010101" pitchFamily="2" charset="-122"/>
              </a:rPr>
              <a:t>使于齐</a:t>
            </a:r>
            <a:r>
              <a:rPr lang="en-US" altLang="zh-CN" sz="3600" smtClean="0">
                <a:latin typeface="黑体" pitchFamily="2" charset="-122"/>
                <a:ea typeface="黑体" pitchFamily="2" charset="-122"/>
                <a:cs typeface="黑体" panose="02010609060101010101" pitchFamily="2" charset="-122"/>
              </a:rPr>
              <a:t>,</a:t>
            </a:r>
            <a:r>
              <a:rPr lang="zh-CN" altLang="zh-CN" sz="3600" smtClean="0">
                <a:latin typeface="黑体" pitchFamily="2" charset="-122"/>
                <a:ea typeface="黑体" pitchFamily="2" charset="-122"/>
                <a:cs typeface="黑体" panose="02010609060101010101" pitchFamily="2" charset="-122"/>
              </a:rPr>
              <a:t>顾</a:t>
            </a:r>
            <a:r>
              <a:rPr lang="zh-CN" altLang="zh-CN" sz="3600" smtClean="0">
                <a:solidFill>
                  <a:srgbClr val="FF0000"/>
                </a:solidFill>
                <a:latin typeface="黑体" pitchFamily="2" charset="-122"/>
                <a:ea typeface="黑体" pitchFamily="2" charset="-122"/>
                <a:cs typeface="黑体" panose="02010609060101010101" pitchFamily="2" charset="-122"/>
              </a:rPr>
              <a:t>反</a:t>
            </a:r>
            <a:r>
              <a:rPr lang="zh-CN" altLang="zh-CN" sz="3600" smtClean="0">
                <a:latin typeface="黑体" pitchFamily="2" charset="-122"/>
                <a:ea typeface="黑体" pitchFamily="2" charset="-122"/>
                <a:cs typeface="黑体" panose="02010609060101010101" pitchFamily="2" charset="-122"/>
              </a:rPr>
              <a:t>         </a:t>
            </a:r>
            <a:r>
              <a:rPr lang="zh-CN" altLang="en-US" sz="360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sym typeface="+mn-ea"/>
              </a:rPr>
              <a:t>“反”通“返”</a:t>
            </a:r>
            <a:endParaRPr lang="zh-CN" altLang="zh-CN" sz="3600" smtClean="0">
              <a:latin typeface="黑体" pitchFamily="2" charset="-122"/>
              <a:ea typeface="黑体" pitchFamily="2" charset="-122"/>
              <a:cs typeface="黑体" panose="02010609060101010101" pitchFamily="2" charset="-122"/>
            </a:endParaRPr>
          </a:p>
          <a:p>
            <a:pPr>
              <a:lnSpc>
                <a:spcPct val="90000"/>
              </a:lnSpc>
            </a:pPr>
            <a:r>
              <a:rPr lang="en-US" altLang="zh-CN" sz="3600" smtClean="0">
                <a:latin typeface="黑体" pitchFamily="2" charset="-122"/>
                <a:ea typeface="黑体" pitchFamily="2" charset="-122"/>
                <a:cs typeface="黑体" panose="02010609060101010101" pitchFamily="2" charset="-122"/>
              </a:rPr>
              <a:t>(10)</a:t>
            </a:r>
            <a:r>
              <a:rPr lang="zh-CN" altLang="zh-CN" sz="3600" smtClean="0">
                <a:latin typeface="黑体" pitchFamily="2" charset="-122"/>
                <a:ea typeface="黑体" pitchFamily="2" charset="-122"/>
                <a:cs typeface="黑体" panose="02010609060101010101" pitchFamily="2" charset="-122"/>
              </a:rPr>
              <a:t>厚币委</a:t>
            </a:r>
            <a:r>
              <a:rPr lang="zh-CN" altLang="zh-CN" sz="3600" smtClean="0">
                <a:solidFill>
                  <a:srgbClr val="FF0000"/>
                </a:solidFill>
                <a:latin typeface="黑体" pitchFamily="2" charset="-122"/>
                <a:ea typeface="黑体" pitchFamily="2" charset="-122"/>
                <a:cs typeface="黑体" panose="02010609060101010101" pitchFamily="2" charset="-122"/>
              </a:rPr>
              <a:t>质</a:t>
            </a:r>
            <a:r>
              <a:rPr lang="zh-CN" altLang="zh-CN" sz="3600" smtClean="0">
                <a:latin typeface="黑体" pitchFamily="2" charset="-122"/>
                <a:ea typeface="黑体" pitchFamily="2" charset="-122"/>
                <a:cs typeface="黑体" panose="02010609060101010101" pitchFamily="2" charset="-122"/>
              </a:rPr>
              <a:t>事楚       </a:t>
            </a:r>
            <a:r>
              <a:rPr lang="zh-CN" altLang="en-US" sz="360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sym typeface="+mn-ea"/>
              </a:rPr>
              <a:t>“质”通“贽”</a:t>
            </a:r>
            <a:endParaRPr lang="zh-CN" altLang="zh-CN" sz="3600">
              <a:latin typeface="黑体" pitchFamily="2" charset="-122"/>
              <a:ea typeface="黑体" pitchFamily="2" charset="-122"/>
              <a:cs typeface="黑体" panose="02010609060101010101" pitchFamily="2" charset="-122"/>
            </a:endParaRPr>
          </a:p>
        </p:txBody>
      </p:sp>
      <p:sp>
        <p:nvSpPr>
          <p:cNvPr id="2" name="文本框 1"/>
          <p:cNvSpPr txBox="1"/>
          <p:nvPr>
            <p:custDataLst>
              <p:tags r:id="rId7"/>
            </p:custDataLst>
          </p:nvPr>
        </p:nvSpPr>
        <p:spPr>
          <a:xfrm>
            <a:off x="172085" y="162560"/>
            <a:ext cx="5217160" cy="768350"/>
          </a:xfrm>
          <a:prstGeom prst="rect">
            <a:avLst/>
          </a:prstGeom>
          <a:noFill/>
        </p:spPr>
        <p:txBody>
          <a:bodyPr wrap="square" rtlCol="0">
            <a:spAutoFit/>
          </a:bodyPr>
          <a:lstStyle/>
          <a:p>
            <a:r>
              <a:rPr lang="zh-CN" altLang="en-US" sz="4400">
                <a:solidFill>
                  <a:srgbClr val="2F2AFA"/>
                </a:solidFill>
                <a:latin typeface="黑体" pitchFamily="2" charset="-122"/>
                <a:ea typeface="黑体" pitchFamily="2" charset="-122"/>
              </a:rPr>
              <a:t>文言知识积累</a:t>
            </a: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1" name="Title 6"/>
          <p:cNvSpPr txBox="1"/>
          <p:nvPr>
            <p:custDataLst>
              <p:tags r:id="rId3"/>
            </p:custDataLst>
          </p:nvPr>
        </p:nvSpPr>
        <p:spPr>
          <a:xfrm>
            <a:off x="217170" y="393700"/>
            <a:ext cx="11974830" cy="62553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微软雅黑" panose="020b0503020204020204" pitchFamily="34" charset="-122"/>
                <a:ea typeface="微软雅黑" panose="020b0503020204020204" pitchFamily="34" charset="-122"/>
                <a:cs typeface="Segoe UI" panose="020b0502040204020203" pitchFamily="34" charset="0"/>
              </a:defRPr>
            </a:lvl1pPr>
          </a:lstStyle>
          <a:p>
            <a:pPr algn="just" fontAlgn="auto">
              <a:lnSpc>
                <a:spcPct val="100000"/>
              </a:lnSpc>
              <a:spcBef>
                <a:spcPct val="0"/>
              </a:spcBef>
            </a:pPr>
            <a:r>
              <a:rPr lang="zh-CN" altLang="en-US" sz="3600" b="1">
                <a:solidFill>
                  <a:srgbClr val="FF0000"/>
                </a:solidFill>
                <a:latin typeface="黑体" pitchFamily="2" charset="-122"/>
                <a:ea typeface="黑体" pitchFamily="2" charset="-122"/>
                <a:cs typeface="黑体" panose="02010609060101010101" pitchFamily="2" charset="-122"/>
                <a:sym typeface="微软雅黑" panose="020b0503020204020204" pitchFamily="34" charset="-122"/>
              </a:rPr>
              <a:t>明年</a:t>
            </a: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，秦割汉中地与楚以和 </a:t>
            </a:r>
          </a:p>
          <a:p>
            <a:pPr algn="just" fontAlgn="auto">
              <a:lnSpc>
                <a:spcPct val="100000"/>
              </a:lnSpc>
              <a:spcBef>
                <a:spcPct val="0"/>
              </a:spcBef>
            </a:pP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                  </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古：第二年；今：下一年</a:t>
            </a:r>
            <a:endParaRPr lang="zh-CN" altLang="en-US" sz="3600" b="1">
              <a:latin typeface="黑体" pitchFamily="2" charset="-122"/>
              <a:ea typeface="黑体" pitchFamily="2" charset="-122"/>
              <a:cs typeface="黑体" panose="02010609060101010101" pitchFamily="2" charset="-122"/>
              <a:sym typeface="微软雅黑" panose="020b0503020204020204" pitchFamily="34" charset="-122"/>
            </a:endParaRPr>
          </a:p>
          <a:p>
            <a:pPr algn="just" fontAlgn="auto">
              <a:lnSpc>
                <a:spcPct val="100000"/>
              </a:lnSpc>
              <a:spcBef>
                <a:spcPct val="0"/>
              </a:spcBef>
            </a:pP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设</a:t>
            </a:r>
            <a:r>
              <a:rPr lang="zh-CN" altLang="en-US" sz="3600" b="1">
                <a:solidFill>
                  <a:srgbClr val="FF0000"/>
                </a:solidFill>
                <a:latin typeface="黑体" pitchFamily="2" charset="-122"/>
                <a:ea typeface="黑体" pitchFamily="2" charset="-122"/>
                <a:cs typeface="黑体" panose="02010609060101010101" pitchFamily="2" charset="-122"/>
                <a:sym typeface="微软雅黑" panose="020b0503020204020204" pitchFamily="34" charset="-122"/>
              </a:rPr>
              <a:t>诡辩</a:t>
            </a: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于怀王之宠姬郑袖   </a:t>
            </a:r>
          </a:p>
          <a:p>
            <a:pPr algn="just" fontAlgn="auto">
              <a:lnSpc>
                <a:spcPct val="100000"/>
              </a:lnSpc>
              <a:spcBef>
                <a:spcPct val="0"/>
              </a:spcBef>
            </a:pP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                  </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古</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欺诈言论；今</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狡辩</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动词</a:t>
            </a: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 </a:t>
            </a:r>
            <a:endParaRPr lang="zh-CN" altLang="en-US" sz="3600" b="1" u="sng">
              <a:latin typeface="黑体" pitchFamily="2" charset="-122"/>
              <a:ea typeface="黑体" pitchFamily="2" charset="-122"/>
              <a:cs typeface="黑体" panose="02010609060101010101" pitchFamily="2" charset="-122"/>
            </a:endParaRPr>
          </a:p>
          <a:p>
            <a:pPr algn="just" fontAlgn="auto">
              <a:lnSpc>
                <a:spcPct val="100000"/>
              </a:lnSpc>
              <a:spcBef>
                <a:spcPct val="0"/>
              </a:spcBef>
            </a:pPr>
            <a:r>
              <a:rPr lang="zh-CN" altLang="en-US" sz="3600" b="1">
                <a:solidFill>
                  <a:srgbClr val="FF0000"/>
                </a:solidFill>
                <a:latin typeface="黑体" pitchFamily="2" charset="-122"/>
                <a:ea typeface="黑体" pitchFamily="2" charset="-122"/>
                <a:cs typeface="黑体" panose="02010609060101010101" pitchFamily="2" charset="-122"/>
                <a:sym typeface="微软雅黑" panose="020b0503020204020204" pitchFamily="34" charset="-122"/>
              </a:rPr>
              <a:t>奈何</a:t>
            </a: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绝秦欢        </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古</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怎么</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为什么；今</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对付</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处置</a:t>
            </a:r>
            <a:endParaRPr lang="zh-CN" altLang="en-US" sz="3600" b="1">
              <a:latin typeface="黑体" pitchFamily="2" charset="-122"/>
              <a:ea typeface="黑体" pitchFamily="2" charset="-122"/>
              <a:cs typeface="黑体" panose="02010609060101010101" pitchFamily="2" charset="-122"/>
            </a:endParaRPr>
          </a:p>
          <a:p>
            <a:pPr algn="just" fontAlgn="auto">
              <a:lnSpc>
                <a:spcPct val="100000"/>
              </a:lnSpc>
              <a:spcBef>
                <a:spcPct val="0"/>
              </a:spcBef>
            </a:pP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其存君兴国而欲</a:t>
            </a:r>
            <a:r>
              <a:rPr lang="zh-CN" altLang="en-US" sz="3600" b="1">
                <a:solidFill>
                  <a:srgbClr val="FF0000"/>
                </a:solidFill>
                <a:latin typeface="黑体" pitchFamily="2" charset="-122"/>
                <a:ea typeface="黑体" pitchFamily="2" charset="-122"/>
                <a:cs typeface="黑体" panose="02010609060101010101" pitchFamily="2" charset="-122"/>
                <a:sym typeface="微软雅黑" panose="020b0503020204020204" pitchFamily="34" charset="-122"/>
              </a:rPr>
              <a:t>反复</a:t>
            </a: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之</a:t>
            </a:r>
          </a:p>
          <a:p>
            <a:pPr algn="just" fontAlgn="auto">
              <a:lnSpc>
                <a:spcPct val="100000"/>
              </a:lnSpc>
              <a:spcBef>
                <a:spcPct val="0"/>
              </a:spcBef>
            </a:pP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                  </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古</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返回</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楚国</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恢复</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国家</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今</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重复</a:t>
            </a: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 </a:t>
            </a:r>
            <a:endParaRPr lang="zh-CN" altLang="en-US" sz="3600" b="1" u="sng">
              <a:latin typeface="黑体" pitchFamily="2" charset="-122"/>
              <a:ea typeface="黑体" pitchFamily="2" charset="-122"/>
              <a:cs typeface="黑体" panose="02010609060101010101" pitchFamily="2" charset="-122"/>
            </a:endParaRPr>
          </a:p>
          <a:p>
            <a:pPr algn="just" fontAlgn="auto">
              <a:lnSpc>
                <a:spcPct val="100000"/>
              </a:lnSpc>
              <a:spcBef>
                <a:spcPct val="0"/>
              </a:spcBef>
            </a:pPr>
            <a:r>
              <a:rPr lang="zh-CN" altLang="en-US" sz="3600" b="1">
                <a:solidFill>
                  <a:srgbClr val="FF0000"/>
                </a:solidFill>
                <a:latin typeface="黑体" pitchFamily="2" charset="-122"/>
                <a:ea typeface="黑体" pitchFamily="2" charset="-122"/>
                <a:cs typeface="黑体" panose="02010609060101010101" pitchFamily="2" charset="-122"/>
                <a:sym typeface="微软雅黑" panose="020b0503020204020204" pitchFamily="34" charset="-122"/>
              </a:rPr>
              <a:t>颜色</a:t>
            </a: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憔悴</a:t>
            </a:r>
            <a:r>
              <a:rPr lang="zh-CN" altLang="en-US" sz="3600" b="1">
                <a:solidFill>
                  <a:srgbClr val="FF0000"/>
                </a:solidFill>
                <a:latin typeface="黑体" pitchFamily="2" charset="-122"/>
                <a:ea typeface="黑体" pitchFamily="2" charset="-122"/>
                <a:cs typeface="黑体" panose="02010609060101010101" pitchFamily="2" charset="-122"/>
                <a:sym typeface="微软雅黑" panose="020b0503020204020204" pitchFamily="34" charset="-122"/>
              </a:rPr>
              <a:t>          </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古：脸色；今：事物色彩</a:t>
            </a:r>
            <a:endParaRPr lang="zh-CN" altLang="en-US" sz="3600" b="1">
              <a:latin typeface="黑体" pitchFamily="2" charset="-122"/>
              <a:ea typeface="黑体" pitchFamily="2" charset="-122"/>
              <a:cs typeface="黑体" panose="02010609060101010101" pitchFamily="2" charset="-122"/>
            </a:endParaRPr>
          </a:p>
          <a:p>
            <a:pPr algn="just" fontAlgn="auto">
              <a:lnSpc>
                <a:spcPct val="100000"/>
              </a:lnSpc>
              <a:spcBef>
                <a:spcPct val="0"/>
              </a:spcBef>
            </a:pPr>
            <a:r>
              <a:rPr lang="zh-CN" altLang="en-US" sz="3600" b="1">
                <a:solidFill>
                  <a:srgbClr val="FF0000"/>
                </a:solidFill>
                <a:latin typeface="黑体" pitchFamily="2" charset="-122"/>
                <a:ea typeface="黑体" pitchFamily="2" charset="-122"/>
                <a:cs typeface="黑体" panose="02010609060101010101" pitchFamily="2" charset="-122"/>
                <a:sym typeface="微软雅黑" panose="020b0503020204020204" pitchFamily="34" charset="-122"/>
              </a:rPr>
              <a:t>形容</a:t>
            </a: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枯稿   </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古</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形</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形体。容</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容貌。今</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描绘人或事物性状</a:t>
            </a:r>
            <a:endParaRPr lang="zh-CN" altLang="en-US" sz="3600" b="1">
              <a:latin typeface="黑体" pitchFamily="2" charset="-122"/>
              <a:ea typeface="黑体" pitchFamily="2" charset="-122"/>
              <a:cs typeface="黑体" panose="02010609060101010101" pitchFamily="2" charset="-122"/>
            </a:endParaRPr>
          </a:p>
          <a:p>
            <a:pPr algn="just" fontAlgn="auto">
              <a:lnSpc>
                <a:spcPct val="100000"/>
              </a:lnSpc>
              <a:spcBef>
                <a:spcPct val="0"/>
              </a:spcBef>
            </a:pP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而能与世</a:t>
            </a:r>
            <a:r>
              <a:rPr lang="zh-CN" altLang="en-US" sz="3600" b="1">
                <a:solidFill>
                  <a:srgbClr val="FF0000"/>
                </a:solidFill>
                <a:latin typeface="黑体" pitchFamily="2" charset="-122"/>
                <a:ea typeface="黑体" pitchFamily="2" charset="-122"/>
                <a:cs typeface="黑体" panose="02010609060101010101" pitchFamily="2" charset="-122"/>
                <a:sym typeface="微软雅黑" panose="020b0503020204020204" pitchFamily="34" charset="-122"/>
              </a:rPr>
              <a:t>推移      </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古：变化。今：移动</a:t>
            </a:r>
            <a:endParaRPr lang="zh-CN" altLang="en-US" sz="3600">
              <a:solidFill>
                <a:srgbClr val="FF0000"/>
              </a:solidFill>
              <a:latin typeface="黑体" pitchFamily="2" charset="-122"/>
              <a:ea typeface="黑体" pitchFamily="2" charset="-122"/>
              <a:cs typeface="黑体" panose="02010609060101010101" pitchFamily="2" charset="-122"/>
            </a:endParaRPr>
          </a:p>
          <a:p>
            <a:pPr algn="just" fontAlgn="auto">
              <a:lnSpc>
                <a:spcPct val="100000"/>
              </a:lnSpc>
              <a:spcBef>
                <a:spcPct val="0"/>
              </a:spcBef>
            </a:pP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皆祖屈原之</a:t>
            </a:r>
            <a:r>
              <a:rPr lang="zh-CN" altLang="en-US" sz="3600" b="1">
                <a:solidFill>
                  <a:srgbClr val="FF0000"/>
                </a:solidFill>
                <a:latin typeface="黑体" pitchFamily="2" charset="-122"/>
                <a:ea typeface="黑体" pitchFamily="2" charset="-122"/>
                <a:cs typeface="黑体" panose="02010609060101010101" pitchFamily="2" charset="-122"/>
                <a:sym typeface="微软雅黑" panose="020b0503020204020204" pitchFamily="34" charset="-122"/>
              </a:rPr>
              <a:t>从容</a:t>
            </a:r>
            <a:r>
              <a:rPr lang="zh-CN" altLang="en-US" sz="3600" b="1">
                <a:latin typeface="黑体" pitchFamily="2" charset="-122"/>
                <a:ea typeface="黑体" pitchFamily="2" charset="-122"/>
                <a:cs typeface="黑体" panose="02010609060101010101" pitchFamily="2" charset="-122"/>
                <a:sym typeface="微软雅黑" panose="020b0503020204020204" pitchFamily="34" charset="-122"/>
              </a:rPr>
              <a:t>辞令</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古</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言行适度得体。今</a:t>
            </a:r>
            <a:r>
              <a:rPr altLang="zh-CN"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a:t>
            </a:r>
            <a:r>
              <a:rPr lang="zh-CN" altLang="en-US" sz="3600" b="1">
                <a:solidFill>
                  <a:srgbClr val="0033CC"/>
                </a:solidFill>
                <a:latin typeface="黑体" pitchFamily="2" charset="-122"/>
                <a:ea typeface="黑体" pitchFamily="2" charset="-122"/>
                <a:cs typeface="黑体" panose="02010609060101010101" pitchFamily="2" charset="-122"/>
                <a:sym typeface="微软雅黑" panose="020b0503020204020204" pitchFamily="34" charset="-122"/>
              </a:rPr>
              <a:t>镇定自若</a:t>
            </a:r>
            <a:endParaRPr lang="zh-CN" altLang="en-US" sz="3600" b="1" spc="200">
              <a:ln w="3175">
                <a:noFill/>
                <a:prstDash val="dash"/>
              </a:ln>
              <a:solidFill>
                <a:srgbClr val="000000">
                  <a:lumMod val="75000"/>
                  <a:lumOff val="25000"/>
                </a:srgbClr>
              </a:solidFill>
              <a:latin typeface="黑体" pitchFamily="2" charset="-122"/>
              <a:ea typeface="黑体" pitchFamily="2" charset="-122"/>
              <a:cs typeface="黑体" panose="02010609060101010101" pitchFamily="2" charset="-122"/>
              <a:sym typeface="微软雅黑" panose="020b0503020204020204" pitchFamily="34" charset="-122"/>
            </a:endParaRPr>
          </a:p>
        </p:txBody>
      </p:sp>
      <p:sp>
        <p:nvSpPr>
          <p:cNvPr id="4" name="文本框 3"/>
          <p:cNvSpPr txBox="1"/>
          <p:nvPr>
            <p:custDataLst>
              <p:tags r:id="rId4"/>
            </p:custDataLst>
          </p:nvPr>
        </p:nvSpPr>
        <p:spPr>
          <a:xfrm>
            <a:off x="10358120" y="393700"/>
            <a:ext cx="1628775" cy="1753235"/>
          </a:xfrm>
          <a:prstGeom prst="rect">
            <a:avLst/>
          </a:prstGeom>
          <a:solidFill>
            <a:srgbClr val="EFD9DA"/>
          </a:solidFill>
        </p:spPr>
        <p:txBody>
          <a:bodyPr wrap="square" rtlCol="0">
            <a:spAutoFit/>
          </a:bodyPr>
          <a:lstStyle/>
          <a:p>
            <a:r>
              <a:rPr lang="zh-CN" altLang="en-US" sz="5400" b="1">
                <a:solidFill>
                  <a:srgbClr val="00B050"/>
                </a:solidFill>
                <a:latin typeface="黑体" pitchFamily="2" charset="-122"/>
                <a:ea typeface="黑体" pitchFamily="2" charset="-122"/>
              </a:rPr>
              <a:t>古今异义</a:t>
            </a:r>
          </a:p>
        </p:txBody>
      </p:sp>
      <p:pic>
        <p:nvPicPr>
          <p:cNvPr id="12" name="New picture" hidden="1"/>
          <p:cNvPicPr/>
          <p:nvPr>
            <p:custDataLst>
              <p:tags r:id="rId6"/>
            </p:custDataLst>
          </p:nvPr>
        </p:nvPicPr>
        <p:blipFill>
          <a:blip r:embed="rId5"/>
          <a:stretch>
            <a:fillRect/>
          </a:stretch>
        </p:blipFill>
        <p:spPr>
          <a:xfrm>
            <a:off x="10642600" y="11684000"/>
            <a:ext cx="393700" cy="317500"/>
          </a:xfrm>
          <a:prstGeom prst="cube">
            <a:avLst/>
          </a:prstGeom>
        </p:spPr>
      </p:pic>
      <p:pic>
        <p:nvPicPr>
          <p:cNvPr id="13" name="New picture"/>
          <p:cNvPicPr/>
          <p:nvPr>
            <p:custDataLst>
              <p:tags r:id="rId8"/>
            </p:custDataLst>
          </p:nvPr>
        </p:nvPicPr>
        <p:blipFill>
          <a:blip r:embed="rId7"/>
          <a:stretch>
            <a:fillRect/>
          </a:stretch>
        </p:blipFill>
        <p:spPr>
          <a:xfrm>
            <a:off x="11023600" y="107315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42875" y="143510"/>
            <a:ext cx="11906250" cy="2582545"/>
          </a:xfrm>
          <a:prstGeom prst="rect">
            <a:avLst/>
          </a:prstGeom>
          <a:noFill/>
        </p:spPr>
        <p:txBody>
          <a:bodyPr wrap="square" rtlCol="0" anchor="t">
            <a:spAutoFit/>
          </a:bodyPr>
          <a:lstStyle/>
          <a:p>
            <a:pPr marL="0" lvl="0" indent="635000" algn="l" fontAlgn="ctr">
              <a:lnSpc>
                <a:spcPct val="90000"/>
              </a:lnSpc>
              <a:spcBef>
                <a:spcPct val="0"/>
              </a:spcBef>
              <a:spcAft>
                <a:spcPct val="0"/>
              </a:spcAft>
              <a:buSzTx/>
              <a:buFont typeface="Wingdings"/>
              <a:buNone/>
            </a:pPr>
            <a:r>
              <a:rPr lang="zh-CN" sz="3600" b="1" spc="100">
                <a:ln w="3175">
                  <a:noFill/>
                  <a:prstDash val="dash"/>
                </a:ln>
                <a:solidFill>
                  <a:schemeClr val="tx1"/>
                </a:solidFill>
                <a:latin typeface="黑体" pitchFamily="2" charset="-122"/>
                <a:ea typeface="黑体" pitchFamily="2" charset="-122"/>
                <a:cs typeface="黑体" panose="02010609060101010101" pitchFamily="2" charset="-122"/>
                <a:sym typeface="+mn-ea"/>
              </a:rPr>
              <a:t>《史记》全书一百三十篇,包括</a:t>
            </a:r>
            <a:r>
              <a:rPr lang="zh-CN" sz="3600" b="1" spc="100">
                <a:ln w="3175">
                  <a:noFill/>
                  <a:prstDash val="dash"/>
                </a:ln>
                <a:solidFill>
                  <a:srgbClr val="FF0000"/>
                </a:solidFill>
                <a:latin typeface="黑体" pitchFamily="2" charset="-122"/>
                <a:ea typeface="黑体" pitchFamily="2" charset="-122"/>
                <a:cs typeface="黑体" panose="02010609060101010101" pitchFamily="2" charset="-122"/>
                <a:sym typeface="+mn-ea"/>
              </a:rPr>
              <a:t>十二本纪、三十世家、七十列传、十表、八书,</a:t>
            </a:r>
            <a:r>
              <a:rPr lang="zh-CN" sz="3600" b="1" spc="100">
                <a:ln w="3175">
                  <a:noFill/>
                  <a:prstDash val="dash"/>
                </a:ln>
                <a:solidFill>
                  <a:schemeClr val="tx1"/>
                </a:solidFill>
                <a:latin typeface="黑体" pitchFamily="2" charset="-122"/>
                <a:ea typeface="黑体" pitchFamily="2" charset="-122"/>
                <a:cs typeface="黑体" panose="02010609060101010101" pitchFamily="2" charset="-122"/>
                <a:sym typeface="+mn-ea"/>
              </a:rPr>
              <a:t>共五十二万六千五百字,叙述了</a:t>
            </a:r>
            <a:r>
              <a:rPr lang="zh-CN" sz="3600" b="1" spc="100">
                <a:ln w="3175">
                  <a:noFill/>
                  <a:prstDash val="dash"/>
                </a:ln>
                <a:solidFill>
                  <a:srgbClr val="3834F0"/>
                </a:solidFill>
                <a:latin typeface="黑体" pitchFamily="2" charset="-122"/>
                <a:ea typeface="黑体" pitchFamily="2" charset="-122"/>
                <a:cs typeface="黑体" panose="02010609060101010101" pitchFamily="2" charset="-122"/>
                <a:sym typeface="+mn-ea"/>
              </a:rPr>
              <a:t>上起黄帝,下到汉武帝太初四年约3000年的历史</a:t>
            </a:r>
            <a:r>
              <a:rPr lang="zh-CN" sz="3600" b="1" spc="100">
                <a:ln w="3175">
                  <a:noFill/>
                  <a:prstDash val="dash"/>
                </a:ln>
                <a:solidFill>
                  <a:schemeClr val="tx1"/>
                </a:solidFill>
                <a:latin typeface="黑体" pitchFamily="2" charset="-122"/>
                <a:ea typeface="黑体" pitchFamily="2" charset="-122"/>
                <a:cs typeface="黑体" panose="02010609060101010101" pitchFamily="2" charset="-122"/>
                <a:sym typeface="+mn-ea"/>
              </a:rPr>
              <a:t>;是</a:t>
            </a:r>
            <a:r>
              <a:rPr lang="zh-CN" sz="3600" b="1" spc="100">
                <a:ln w="3175">
                  <a:noFill/>
                  <a:prstDash val="dash"/>
                </a:ln>
                <a:solidFill>
                  <a:srgbClr val="FF0000"/>
                </a:solidFill>
                <a:latin typeface="黑体" pitchFamily="2" charset="-122"/>
                <a:ea typeface="黑体" pitchFamily="2" charset="-122"/>
                <a:cs typeface="黑体" panose="02010609060101010101" pitchFamily="2" charset="-122"/>
                <a:sym typeface="+mn-ea"/>
              </a:rPr>
              <a:t>我国二十四史中的第一部纪传体通史</a:t>
            </a:r>
            <a:r>
              <a:rPr lang="zh-CN" sz="3600" b="1" spc="100">
                <a:ln w="3175">
                  <a:noFill/>
                  <a:prstDash val="dash"/>
                </a:ln>
                <a:solidFill>
                  <a:schemeClr val="tx1"/>
                </a:solidFill>
                <a:latin typeface="黑体" pitchFamily="2" charset="-122"/>
                <a:ea typeface="黑体" pitchFamily="2" charset="-122"/>
                <a:cs typeface="黑体" panose="02010609060101010101" pitchFamily="2" charset="-122"/>
                <a:sym typeface="+mn-ea"/>
              </a:rPr>
              <a:t>。《史记》是作为正史的二十四史中的第一部。</a:t>
            </a:r>
            <a:endParaRPr lang="zh-CN" altLang="en-US" sz="3600" b="1" spc="100">
              <a:ln w="3175">
                <a:noFill/>
                <a:prstDash val="dash"/>
              </a:ln>
              <a:solidFill>
                <a:schemeClr val="tx1"/>
              </a:solidFill>
              <a:latin typeface="黑体" pitchFamily="2" charset="-122"/>
              <a:ea typeface="黑体" pitchFamily="2" charset="-122"/>
              <a:cs typeface="黑体" panose="02010609060101010101" pitchFamily="2" charset="-122"/>
              <a:sym typeface="+mn-ea"/>
            </a:endParaRPr>
          </a:p>
        </p:txBody>
      </p:sp>
      <p:sp>
        <p:nvSpPr>
          <p:cNvPr id="12" name="文本框 11"/>
          <p:cNvSpPr txBox="1"/>
          <p:nvPr>
            <p:custDataLst>
              <p:tags r:id="rId4"/>
            </p:custDataLst>
          </p:nvPr>
        </p:nvSpPr>
        <p:spPr>
          <a:xfrm>
            <a:off x="142875" y="2726055"/>
            <a:ext cx="11906885" cy="3969385"/>
          </a:xfrm>
          <a:prstGeom prst="rect">
            <a:avLst/>
          </a:prstGeom>
          <a:noFill/>
        </p:spPr>
        <p:txBody>
          <a:bodyPr wrap="square" rtlCol="0" anchor="t">
            <a:spAutoFit/>
          </a:bodyPr>
          <a:lstStyle/>
          <a:p>
            <a:r>
              <a:rPr lang="zh-CN" altLang="en-US" sz="3600" b="1">
                <a:solidFill>
                  <a:srgbClr val="FF0000"/>
                </a:solidFill>
                <a:latin typeface="黑体" pitchFamily="2" charset="-122"/>
                <a:ea typeface="黑体" pitchFamily="2" charset="-122"/>
                <a:cs typeface="黑体" panose="02010609060101010101" pitchFamily="2" charset="-122"/>
              </a:rPr>
              <a:t>世家:</a:t>
            </a:r>
            <a:r>
              <a:rPr lang="zh-CN" altLang="en-US" sz="3600">
                <a:latin typeface="黑体" pitchFamily="2" charset="-122"/>
                <a:ea typeface="黑体" pitchFamily="2" charset="-122"/>
                <a:cs typeface="黑体" panose="02010609060101010101" pitchFamily="2" charset="-122"/>
              </a:rPr>
              <a:t>叙述贵族王侯的历史；</a:t>
            </a:r>
          </a:p>
          <a:p>
            <a:r>
              <a:rPr lang="zh-CN" altLang="en-US" sz="3600" b="1">
                <a:solidFill>
                  <a:srgbClr val="FF0000"/>
                </a:solidFill>
                <a:latin typeface="黑体" pitchFamily="2" charset="-122"/>
                <a:ea typeface="黑体" pitchFamily="2" charset="-122"/>
                <a:cs typeface="黑体" panose="02010609060101010101" pitchFamily="2" charset="-122"/>
              </a:rPr>
              <a:t>列传:</a:t>
            </a:r>
            <a:r>
              <a:rPr lang="zh-CN" altLang="en-US" sz="3600">
                <a:latin typeface="黑体" pitchFamily="2" charset="-122"/>
                <a:ea typeface="黑体" pitchFamily="2" charset="-122"/>
                <a:cs typeface="黑体" panose="02010609060101010101" pitchFamily="2" charset="-122"/>
              </a:rPr>
              <a:t>历代诸侯之外名官名人的事迹；</a:t>
            </a:r>
          </a:p>
          <a:p>
            <a:r>
              <a:rPr lang="zh-CN" altLang="en-US" sz="3600" b="1">
                <a:solidFill>
                  <a:srgbClr val="FF0000"/>
                </a:solidFill>
                <a:latin typeface="黑体" pitchFamily="2" charset="-122"/>
                <a:ea typeface="黑体" pitchFamily="2" charset="-122"/>
                <a:cs typeface="黑体" panose="02010609060101010101" pitchFamily="2" charset="-122"/>
              </a:rPr>
              <a:t>表:</a:t>
            </a:r>
            <a:r>
              <a:rPr lang="zh-CN" altLang="en-US" sz="3600">
                <a:latin typeface="黑体" pitchFamily="2" charset="-122"/>
                <a:ea typeface="黑体" pitchFamily="2" charset="-122"/>
                <a:cs typeface="黑体" panose="02010609060101010101" pitchFamily="2" charset="-122"/>
              </a:rPr>
              <a:t>各个历史时期的简单大事记；</a:t>
            </a:r>
          </a:p>
          <a:p>
            <a:r>
              <a:rPr lang="zh-CN" altLang="en-US" sz="3600" b="1">
                <a:solidFill>
                  <a:srgbClr val="FF0000"/>
                </a:solidFill>
                <a:latin typeface="黑体" pitchFamily="2" charset="-122"/>
                <a:ea typeface="黑体" pitchFamily="2" charset="-122"/>
                <a:cs typeface="黑体" panose="02010609060101010101" pitchFamily="2" charset="-122"/>
              </a:rPr>
              <a:t>书:</a:t>
            </a:r>
            <a:r>
              <a:rPr lang="zh-CN" altLang="en-US" sz="3600">
                <a:latin typeface="黑体" pitchFamily="2" charset="-122"/>
                <a:ea typeface="黑体" pitchFamily="2" charset="-122"/>
                <a:cs typeface="黑体" panose="02010609060101010101" pitchFamily="2" charset="-122"/>
              </a:rPr>
              <a:t>记载典章制度,天文地理。</a:t>
            </a:r>
            <a:r>
              <a:rPr lang="zh-CN" altLang="en-US" sz="3600" b="1">
                <a:solidFill>
                  <a:srgbClr val="FF0000"/>
                </a:solidFill>
                <a:latin typeface="黑体" pitchFamily="2" charset="-122"/>
                <a:ea typeface="黑体" pitchFamily="2" charset="-122"/>
                <a:cs typeface="黑体" panose="02010609060101010101" pitchFamily="2" charset="-122"/>
              </a:rPr>
              <a:t>本纪:</a:t>
            </a:r>
            <a:r>
              <a:rPr lang="zh-CN" altLang="en-US" sz="3600">
                <a:latin typeface="黑体" pitchFamily="2" charset="-122"/>
                <a:ea typeface="黑体" pitchFamily="2" charset="-122"/>
                <a:cs typeface="黑体" panose="02010609060101010101" pitchFamily="2" charset="-122"/>
              </a:rPr>
              <a:t>叙述历代帝王的历史。</a:t>
            </a:r>
          </a:p>
          <a:p>
            <a:r>
              <a:rPr lang="zh-CN" altLang="en-US" sz="3600">
                <a:latin typeface="黑体" pitchFamily="2" charset="-122"/>
                <a:ea typeface="黑体" pitchFamily="2" charset="-122"/>
                <a:cs typeface="黑体" panose="02010609060101010101" pitchFamily="2" charset="-122"/>
              </a:rPr>
              <a:t>    全书</a:t>
            </a:r>
            <a:r>
              <a:rPr lang="zh-CN" altLang="en-US" sz="3600">
                <a:solidFill>
                  <a:srgbClr val="3834F0"/>
                </a:solidFill>
                <a:latin typeface="黑体" pitchFamily="2" charset="-122"/>
                <a:ea typeface="黑体" pitchFamily="2" charset="-122"/>
                <a:cs typeface="黑体" panose="02010609060101010101" pitchFamily="2" charset="-122"/>
              </a:rPr>
              <a:t>人物塑造形象鲜明,文笔简练朴素</a:t>
            </a:r>
            <a:r>
              <a:rPr lang="zh-CN" altLang="en-US" sz="3600">
                <a:latin typeface="黑体" pitchFamily="2" charset="-122"/>
                <a:ea typeface="黑体" pitchFamily="2" charset="-122"/>
                <a:cs typeface="黑体" panose="02010609060101010101" pitchFamily="2" charset="-122"/>
              </a:rPr>
              <a:t>，其中也有许多思想性和艺术性高度结合的作品。鲁迅赞誉它为</a:t>
            </a:r>
            <a:r>
              <a:rPr lang="zh-CN" altLang="en-US" sz="3600">
                <a:solidFill>
                  <a:srgbClr val="3834F0"/>
                </a:solidFill>
                <a:latin typeface="黑体" pitchFamily="2" charset="-122"/>
                <a:ea typeface="黑体" pitchFamily="2" charset="-122"/>
                <a:cs typeface="黑体" panose="02010609060101010101" pitchFamily="2" charset="-122"/>
              </a:rPr>
              <a:t>“史家之绝唱,无韵之离骚”</a:t>
            </a:r>
            <a:r>
              <a:rPr lang="zh-CN" altLang="en-US" sz="3600">
                <a:latin typeface="黑体" pitchFamily="2" charset="-122"/>
                <a:ea typeface="黑体" pitchFamily="2" charset="-122"/>
                <a:cs typeface="黑体" panose="02010609060101010101" pitchFamily="2" charset="-122"/>
              </a:rPr>
              <a:t>,意即它既是史学巨著,又是文学巨著。</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 name="文本框 1"/>
          <p:cNvSpPr txBox="1"/>
          <p:nvPr>
            <p:custDataLst>
              <p:tags r:id="rId6"/>
            </p:custDataLst>
          </p:nvPr>
        </p:nvSpPr>
        <p:spPr>
          <a:xfrm>
            <a:off x="121285" y="317500"/>
            <a:ext cx="11949430" cy="5631180"/>
          </a:xfrm>
          <a:prstGeom prst="rect">
            <a:avLst/>
          </a:prstGeom>
          <a:noFill/>
        </p:spPr>
        <p:txBody>
          <a:bodyPr wrap="square" rtlCol="0" anchor="t">
            <a:spAutoFit/>
          </a:bodyPr>
          <a:lstStyle/>
          <a:p>
            <a:pPr algn="ctr" fontAlgn="auto"/>
            <a:r>
              <a:rPr lang="zh-CN" altLang="en-US" sz="4000" b="1">
                <a:latin typeface="黑体" pitchFamily="2" charset="-122"/>
                <a:ea typeface="黑体" pitchFamily="2" charset="-122"/>
                <a:cs typeface="黑体" panose="02010609060101010101" pitchFamily="2" charset="-122"/>
              </a:rPr>
              <a:t>屈     原</a:t>
            </a:r>
          </a:p>
          <a:p>
            <a:pPr fontAlgn="auto"/>
            <a:r>
              <a:rPr lang="zh-CN" altLang="en-US" sz="4000" b="1">
                <a:latin typeface="黑体" pitchFamily="2" charset="-122"/>
                <a:ea typeface="黑体" pitchFamily="2" charset="-122"/>
                <a:cs typeface="黑体" panose="02010609060101010101" pitchFamily="2" charset="-122"/>
              </a:rPr>
              <a:t>    屈原是两千多年前中国的一位</a:t>
            </a:r>
            <a:r>
              <a:rPr lang="zh-CN" altLang="en-US" sz="4000" b="1">
                <a:solidFill>
                  <a:srgbClr val="3834F0"/>
                </a:solidFill>
                <a:latin typeface="黑体" pitchFamily="2" charset="-122"/>
                <a:ea typeface="黑体" pitchFamily="2" charset="-122"/>
                <a:cs typeface="黑体" panose="02010609060101010101" pitchFamily="2" charset="-122"/>
              </a:rPr>
              <a:t>伟大的诗人</a:t>
            </a:r>
            <a:r>
              <a:rPr lang="zh-CN" altLang="en-US" sz="4000" b="1">
                <a:latin typeface="黑体" pitchFamily="2" charset="-122"/>
                <a:ea typeface="黑体" pitchFamily="2" charset="-122"/>
                <a:cs typeface="黑体" panose="02010609060101010101" pitchFamily="2" charset="-122"/>
              </a:rPr>
              <a:t>，同时是一位</a:t>
            </a:r>
            <a:r>
              <a:rPr lang="zh-CN" altLang="en-US" sz="4000" b="1">
                <a:solidFill>
                  <a:srgbClr val="3834F0"/>
                </a:solidFill>
                <a:latin typeface="黑体" pitchFamily="2" charset="-122"/>
                <a:ea typeface="黑体" pitchFamily="2" charset="-122"/>
                <a:cs typeface="黑体" panose="02010609060101010101" pitchFamily="2" charset="-122"/>
              </a:rPr>
              <a:t>思想家、政治家</a:t>
            </a:r>
            <a:r>
              <a:rPr lang="zh-CN" altLang="en-US" sz="4000" b="1">
                <a:latin typeface="黑体" pitchFamily="2" charset="-122"/>
                <a:ea typeface="黑体" pitchFamily="2" charset="-122"/>
                <a:cs typeface="黑体" panose="02010609060101010101" pitchFamily="2" charset="-122"/>
              </a:rPr>
              <a:t>。他生于楚国的贵族家庭，知识渊博，有政治和外交才能。他曾得到楚怀王信任。但由于上官大夫的诽谤而被楚怀王疏远。屈原鉴于在秦国威胁下的楚国的危机，主张改良内政，联合齐国以求自存。但是，当权者靳尚和怀王的宠姬郑袖受了秦国使者张仪的贿赂，阻止怀王接受屈原的正确意见，和齐国绝交了。</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411480" y="1536700"/>
            <a:ext cx="11369040" cy="3784600"/>
          </a:xfrm>
          <a:prstGeom prst="rect">
            <a:avLst/>
          </a:prstGeom>
          <a:noFill/>
        </p:spPr>
        <p:txBody>
          <a:bodyPr wrap="square" rtlCol="0" anchor="t">
            <a:spAutoFit/>
          </a:bodyPr>
          <a:lstStyle/>
          <a:p>
            <a:r>
              <a:rPr lang="en-US" altLang="zh-CN" sz="4000" b="1">
                <a:latin typeface="黑体" pitchFamily="2" charset="-122"/>
                <a:ea typeface="黑体" pitchFamily="2" charset="-122"/>
                <a:cs typeface="黑体" panose="02010609060101010101" pitchFamily="2" charset="-122"/>
              </a:rPr>
              <a:t>    </a:t>
            </a:r>
            <a:r>
              <a:rPr lang="zh-CN" altLang="en-US" sz="4000" b="1">
                <a:latin typeface="黑体" pitchFamily="2" charset="-122"/>
                <a:ea typeface="黑体" pitchFamily="2" charset="-122"/>
                <a:cs typeface="黑体" panose="02010609060101010101" pitchFamily="2" charset="-122"/>
              </a:rPr>
              <a:t>怀王甚至被秦国诱去做了三年的俘虏，囚死在秦国。楚怀王死后，顷襄王即位，他比他的父亲还要糊涂，在令尹子兰和上官大夫的挑拨和诋毁下，屈原被流放在外二十多年。六十二岁时，他看到楚国的前途已经绝望，于公元前278年农历五月初五日，跳进湖南省汨罗江自杀了。</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2" name="文本框 1"/>
          <p:cNvSpPr txBox="1"/>
          <p:nvPr>
            <p:custDataLst>
              <p:tags r:id="rId6"/>
            </p:custDataLst>
          </p:nvPr>
        </p:nvSpPr>
        <p:spPr>
          <a:xfrm>
            <a:off x="71755" y="69850"/>
            <a:ext cx="12049125" cy="6125845"/>
          </a:xfrm>
          <a:prstGeom prst="rect">
            <a:avLst/>
          </a:prstGeom>
          <a:noFill/>
        </p:spPr>
        <p:txBody>
          <a:bodyPr wrap="square" rtlCol="0" anchor="t">
            <a:spAutoFit/>
          </a:bodyPr>
          <a:lstStyle/>
          <a:p>
            <a:pPr algn="ctr">
              <a:lnSpc>
                <a:spcPct val="90000"/>
              </a:lnSpc>
            </a:pPr>
            <a:r>
              <a:rPr lang="zh-CN" altLang="en-US" sz="4000" b="1">
                <a:solidFill>
                  <a:srgbClr val="3834F0"/>
                </a:solidFill>
                <a:latin typeface="黑体" pitchFamily="2" charset="-122"/>
                <a:ea typeface="黑体" pitchFamily="2" charset="-122"/>
                <a:cs typeface="黑体" panose="02010609060101010101" pitchFamily="2" charset="-122"/>
              </a:rPr>
              <a:t>屈 原 诗 作</a:t>
            </a:r>
          </a:p>
          <a:p>
            <a:pPr>
              <a:lnSpc>
                <a:spcPct val="90000"/>
              </a:lnSpc>
            </a:pPr>
            <a:r>
              <a:rPr lang="zh-CN" altLang="en-US" sz="3600" b="1">
                <a:latin typeface="黑体" pitchFamily="2" charset="-122"/>
                <a:ea typeface="黑体" pitchFamily="2" charset="-122"/>
                <a:cs typeface="黑体" panose="02010609060101010101" pitchFamily="2" charset="-122"/>
              </a:rPr>
              <a:t>    屈原的诗作，是我们</a:t>
            </a:r>
            <a:r>
              <a:rPr lang="zh-CN" altLang="en-US" sz="3600" b="1">
                <a:solidFill>
                  <a:srgbClr val="3834F0"/>
                </a:solidFill>
                <a:latin typeface="黑体" pitchFamily="2" charset="-122"/>
                <a:ea typeface="黑体" pitchFamily="2" charset="-122"/>
                <a:cs typeface="黑体" panose="02010609060101010101" pitchFamily="2" charset="-122"/>
              </a:rPr>
              <a:t>中华民族传统精神的写照</a:t>
            </a:r>
            <a:r>
              <a:rPr lang="zh-CN" altLang="en-US" sz="3600" b="1">
                <a:latin typeface="黑体" pitchFamily="2" charset="-122"/>
                <a:ea typeface="黑体" pitchFamily="2" charset="-122"/>
                <a:cs typeface="黑体" panose="02010609060101010101" pitchFamily="2" charset="-122"/>
              </a:rPr>
              <a:t>。他同腐朽没落的贵族政治集团作斗争的顽强精神，他坚持自己的理想而宁死不屈的坚定意志，他眷恋祖国，与祖国同呼吸共命运的爱国主义思想，形成了他的诗作的基调。这便是屈原的作品传颂千古的原因之一。</a:t>
            </a:r>
          </a:p>
          <a:p>
            <a:pPr>
              <a:lnSpc>
                <a:spcPct val="90000"/>
              </a:lnSpc>
            </a:pPr>
            <a:r>
              <a:rPr lang="zh-CN" altLang="en-US" sz="3600" b="1">
                <a:latin typeface="黑体" pitchFamily="2" charset="-122"/>
                <a:ea typeface="黑体" pitchFamily="2" charset="-122"/>
                <a:cs typeface="黑体" panose="02010609060101010101" pitchFamily="2" charset="-122"/>
              </a:rPr>
              <a:t>    屈原的诗作打破了以《诗经》为代表的四言诗的格调，吸收民间形式，创造了一种句法参差多变的新诗体“楚辞”，它继承和发展了《诗经》的比兴手法，开创了浪漫主义的创作道路。</a:t>
            </a:r>
            <a:r>
              <a:rPr lang="zh-CN" altLang="en-US" sz="3600" b="1">
                <a:solidFill>
                  <a:srgbClr val="2F2AFA"/>
                </a:solidFill>
                <a:latin typeface="黑体" pitchFamily="2" charset="-122"/>
                <a:ea typeface="黑体" pitchFamily="2" charset="-122"/>
                <a:cs typeface="黑体" panose="02010609060101010101" pitchFamily="2" charset="-122"/>
              </a:rPr>
              <a:t>代表作品有《离骚》《九歌》《天问》等。</a:t>
            </a:r>
            <a:r>
              <a:rPr lang="zh-CN" altLang="en-US" sz="3600" b="1">
                <a:latin typeface="黑体" pitchFamily="2" charset="-122"/>
                <a:ea typeface="黑体" pitchFamily="2" charset="-122"/>
                <a:cs typeface="黑体" panose="02010609060101010101" pitchFamily="2" charset="-122"/>
              </a:rPr>
              <a:t>后代有成就的文学家，都从屈原和他的作品中吸取了营养。</a:t>
            </a:r>
          </a:p>
        </p:txBody>
      </p:sp>
    </p:spTree>
  </p:cSld>
  <p:clrMapOvr>
    <a:masterClrMapping/>
  </p:clrMapOvr>
  <p:transition/>
  <p:timing/>
</p:sld>
</file>

<file path=ppt/tags/tag1.xml><?xml version="1.0" encoding="utf-8"?>
<p:tagLst xmlns:p="http://schemas.openxmlformats.org/presentationml/2006/main">
  <p:tag name="AS_UNIQUEID" val="604"/>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626"/>
</p:tagLst>
</file>

<file path=ppt/tags/tag101.xml><?xml version="1.0" encoding="utf-8"?>
<p:tagLst xmlns:p="http://schemas.openxmlformats.org/presentationml/2006/main">
  <p:tag name="AS_UNIQUEID" val="627"/>
</p:tagLst>
</file>

<file path=ppt/tags/tag102.xml><?xml version="1.0" encoding="utf-8"?>
<p:tagLst xmlns:p="http://schemas.openxmlformats.org/presentationml/2006/main">
  <p:tag name="AS_UNIQUEID" val="628"/>
</p:tagLst>
</file>

<file path=ppt/tags/tag103.xml><?xml version="1.0" encoding="utf-8"?>
<p:tagLst xmlns:p="http://schemas.openxmlformats.org/presentationml/2006/main">
  <p:tag name="AS_UNIQUEID" val="629"/>
</p:tagLst>
</file>

<file path=ppt/tags/tag104.xml><?xml version="1.0" encoding="utf-8"?>
<p:tagLst xmlns:p="http://schemas.openxmlformats.org/presentationml/2006/main">
  <p:tag name="AS_UNIQUEID" val="630"/>
</p:tagLst>
</file>

<file path=ppt/tags/tag105.xml><?xml version="1.0" encoding="utf-8"?>
<p:tagLst xmlns:p="http://schemas.openxmlformats.org/presentationml/2006/main">
  <p:tag name="AS_UNIQUEID" val="48"/>
</p:tagLst>
</file>

<file path=ppt/tags/tag106.xml><?xml version="1.0" encoding="utf-8"?>
<p:tagLst xmlns:p="http://schemas.openxmlformats.org/presentationml/2006/main">
  <p:tag name="AS_UNIQUEID" val="417"/>
</p:tagLst>
</file>

<file path=ppt/tags/tag107.xml><?xml version="1.0" encoding="utf-8"?>
<p:tagLst xmlns:p="http://schemas.openxmlformats.org/presentationml/2006/main">
  <p:tag name="AS_UNIQUEID" val="418"/>
</p:tagLst>
</file>

<file path=ppt/tags/tag108.xml><?xml version="1.0" encoding="utf-8"?>
<p:tagLst xmlns:p="http://schemas.openxmlformats.org/presentationml/2006/main">
  <p:tag name="AS_UNIQUEID" val="631"/>
</p:tagLst>
</file>

<file path=ppt/tags/tag109.xml><?xml version="1.0" encoding="utf-8"?>
<p:tagLst xmlns:p="http://schemas.openxmlformats.org/presentationml/2006/main">
  <p:tag name="AS_UNIQUEID" val="632"/>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633"/>
</p:tagLst>
</file>

<file path=ppt/tags/tag111.xml><?xml version="1.0" encoding="utf-8"?>
<p:tagLst xmlns:p="http://schemas.openxmlformats.org/presentationml/2006/main">
  <p:tag name="AS_UNIQUEID" val="634"/>
</p:tagLst>
</file>

<file path=ppt/tags/tag112.xml><?xml version="1.0" encoding="utf-8"?>
<p:tagLst xmlns:p="http://schemas.openxmlformats.org/presentationml/2006/main">
  <p:tag name="AS_UNIQUEID" val="48"/>
</p:tagLst>
</file>

<file path=ppt/tags/tag113.xml><?xml version="1.0" encoding="utf-8"?>
<p:tagLst xmlns:p="http://schemas.openxmlformats.org/presentationml/2006/main">
  <p:tag name="AS_UNIQUEID" val="422"/>
</p:tagLst>
</file>

<file path=ppt/tags/tag114.xml><?xml version="1.0" encoding="utf-8"?>
<p:tagLst xmlns:p="http://schemas.openxmlformats.org/presentationml/2006/main">
  <p:tag name="AS_UNIQUEID" val="423"/>
</p:tagLst>
</file>

<file path=ppt/tags/tag115.xml><?xml version="1.0" encoding="utf-8"?>
<p:tagLst xmlns:p="http://schemas.openxmlformats.org/presentationml/2006/main">
  <p:tag name="AS_UNIQUEID" val="635"/>
</p:tagLst>
</file>

<file path=ppt/tags/tag116.xml><?xml version="1.0" encoding="utf-8"?>
<p:tagLst xmlns:p="http://schemas.openxmlformats.org/presentationml/2006/main">
  <p:tag name="AS_UNIQUEID" val="636"/>
</p:tagLst>
</file>

<file path=ppt/tags/tag117.xml><?xml version="1.0" encoding="utf-8"?>
<p:tagLst xmlns:p="http://schemas.openxmlformats.org/presentationml/2006/main">
  <p:tag name="AS_UNIQUEID" val="48"/>
</p:tagLst>
</file>

<file path=ppt/tags/tag118.xml><?xml version="1.0" encoding="utf-8"?>
<p:tagLst xmlns:p="http://schemas.openxmlformats.org/presentationml/2006/main">
  <p:tag name="AS_UNIQUEID" val="442"/>
</p:tagLst>
</file>

<file path=ppt/tags/tag119.xml><?xml version="1.0" encoding="utf-8"?>
<p:tagLst xmlns:p="http://schemas.openxmlformats.org/presentationml/2006/main">
  <p:tag name="AS_UNIQUEID" val="443"/>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637"/>
</p:tagLst>
</file>

<file path=ppt/tags/tag121.xml><?xml version="1.0" encoding="utf-8"?>
<p:tagLst xmlns:p="http://schemas.openxmlformats.org/presentationml/2006/main">
  <p:tag name="AS_UNIQUEID" val="638"/>
</p:tagLst>
</file>

<file path=ppt/tags/tag122.xml><?xml version="1.0" encoding="utf-8"?>
<p:tagLst xmlns:p="http://schemas.openxmlformats.org/presentationml/2006/main">
  <p:tag name="AS_UNIQUEID" val="639"/>
</p:tagLst>
</file>

<file path=ppt/tags/tag123.xml><?xml version="1.0" encoding="utf-8"?>
<p:tagLst xmlns:p="http://schemas.openxmlformats.org/presentationml/2006/main">
  <p:tag name="AS_UNIQUEID" val="640"/>
</p:tagLst>
</file>

<file path=ppt/tags/tag124.xml><?xml version="1.0" encoding="utf-8"?>
<p:tagLst xmlns:p="http://schemas.openxmlformats.org/presentationml/2006/main">
  <p:tag name="AS_UNIQUEID" val="641"/>
</p:tagLst>
</file>

<file path=ppt/tags/tag125.xml><?xml version="1.0" encoding="utf-8"?>
<p:tagLst xmlns:p="http://schemas.openxmlformats.org/presentationml/2006/main">
  <p:tag name="AS_UNIQUEID" val="642"/>
</p:tagLst>
</file>

<file path=ppt/tags/tag126.xml><?xml version="1.0" encoding="utf-8"?>
<p:tagLst xmlns:p="http://schemas.openxmlformats.org/presentationml/2006/main">
  <p:tag name="AS_UNIQUEID" val="48"/>
</p:tagLst>
</file>

<file path=ppt/tags/tag127.xml><?xml version="1.0" encoding="utf-8"?>
<p:tagLst xmlns:p="http://schemas.openxmlformats.org/presentationml/2006/main">
  <p:tag name="AS_UNIQUEID" val="447"/>
</p:tagLst>
</file>

<file path=ppt/tags/tag128.xml><?xml version="1.0" encoding="utf-8"?>
<p:tagLst xmlns:p="http://schemas.openxmlformats.org/presentationml/2006/main">
  <p:tag name="AS_UNIQUEID" val="448"/>
</p:tagLst>
</file>

<file path=ppt/tags/tag129.xml><?xml version="1.0" encoding="utf-8"?>
<p:tagLst xmlns:p="http://schemas.openxmlformats.org/presentationml/2006/main">
  <p:tag name="AS_UNIQUEID" val="449"/>
</p:tagLst>
</file>

<file path=ppt/tags/tag13.xml><?xml version="1.0" encoding="utf-8"?>
<p:tagLst xmlns:p="http://schemas.openxmlformats.org/presentationml/2006/main">
  <p:tag name="AS_UNIQUEID" val="606"/>
</p:tagLst>
</file>

<file path=ppt/tags/tag130.xml><?xml version="1.0" encoding="utf-8"?>
<p:tagLst xmlns:p="http://schemas.openxmlformats.org/presentationml/2006/main">
  <p:tag name="AS_UNIQUEID" val="450"/>
</p:tagLst>
</file>

<file path=ppt/tags/tag131.xml><?xml version="1.0" encoding="utf-8"?>
<p:tagLst xmlns:p="http://schemas.openxmlformats.org/presentationml/2006/main">
  <p:tag name="AS_UNIQUEID" val="643"/>
</p:tagLst>
</file>

<file path=ppt/tags/tag132.xml><?xml version="1.0" encoding="utf-8"?>
<p:tagLst xmlns:p="http://schemas.openxmlformats.org/presentationml/2006/main">
  <p:tag name="AS_UNIQUEID" val="644"/>
</p:tagLst>
</file>

<file path=ppt/tags/tag133.xml><?xml version="1.0" encoding="utf-8"?>
<p:tagLst xmlns:p="http://schemas.openxmlformats.org/presentationml/2006/main">
  <p:tag name="AS_UNIQUEID" val="458"/>
</p:tagLst>
</file>

<file path=ppt/tags/tag134.xml><?xml version="1.0" encoding="utf-8"?>
<p:tagLst xmlns:p="http://schemas.openxmlformats.org/presentationml/2006/main">
  <p:tag name="AS_UNIQUEID" val="459"/>
</p:tagLst>
</file>

<file path=ppt/tags/tag135.xml><?xml version="1.0" encoding="utf-8"?>
<p:tagLst xmlns:p="http://schemas.openxmlformats.org/presentationml/2006/main">
  <p:tag name="AS_UNIQUEID" val="645"/>
</p:tagLst>
</file>

<file path=ppt/tags/tag136.xml><?xml version="1.0" encoding="utf-8"?>
<p:tagLst xmlns:p="http://schemas.openxmlformats.org/presentationml/2006/main">
  <p:tag name="AS_UNIQUEID" val="646"/>
</p:tagLst>
</file>

<file path=ppt/tags/tag137.xml><?xml version="1.0" encoding="utf-8"?>
<p:tagLst xmlns:p="http://schemas.openxmlformats.org/presentationml/2006/main">
  <p:tag name="AS_UNIQUEID" val="461"/>
</p:tagLst>
</file>

<file path=ppt/tags/tag138.xml><?xml version="1.0" encoding="utf-8"?>
<p:tagLst xmlns:p="http://schemas.openxmlformats.org/presentationml/2006/main">
  <p:tag name="AS_UNIQUEID" val="647"/>
</p:tagLst>
</file>

<file path=ppt/tags/tag139.xml><?xml version="1.0" encoding="utf-8"?>
<p:tagLst xmlns:p="http://schemas.openxmlformats.org/presentationml/2006/main">
  <p:tag name="AS_UNIQUEID" val="648"/>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48"/>
</p:tagLst>
</file>

<file path=ppt/tags/tag141.xml><?xml version="1.0" encoding="utf-8"?>
<p:tagLst xmlns:p="http://schemas.openxmlformats.org/presentationml/2006/main">
  <p:tag name="AS_UNIQUEID" val="464"/>
</p:tagLst>
</file>

<file path=ppt/tags/tag142.xml><?xml version="1.0" encoding="utf-8"?>
<p:tagLst xmlns:p="http://schemas.openxmlformats.org/presentationml/2006/main">
  <p:tag name="AS_UNIQUEID" val="465"/>
</p:tagLst>
</file>

<file path=ppt/tags/tag143.xml><?xml version="1.0" encoding="utf-8"?>
<p:tagLst xmlns:p="http://schemas.openxmlformats.org/presentationml/2006/main">
  <p:tag name="AS_UNIQUEID" val="466"/>
</p:tagLst>
</file>

<file path=ppt/tags/tag144.xml><?xml version="1.0" encoding="utf-8"?>
<p:tagLst xmlns:p="http://schemas.openxmlformats.org/presentationml/2006/main">
  <p:tag name="AS_UNIQUEID" val="649"/>
</p:tagLst>
</file>

<file path=ppt/tags/tag145.xml><?xml version="1.0" encoding="utf-8"?>
<p:tagLst xmlns:p="http://schemas.openxmlformats.org/presentationml/2006/main">
  <p:tag name="AS_UNIQUEID" val="650"/>
</p:tagLst>
</file>

<file path=ppt/tags/tag146.xml><?xml version="1.0" encoding="utf-8"?>
<p:tagLst xmlns:p="http://schemas.openxmlformats.org/presentationml/2006/main">
  <p:tag name="AS_UNIQUEID" val="651"/>
</p:tagLst>
</file>

<file path=ppt/tags/tag147.xml><?xml version="1.0" encoding="utf-8"?>
<p:tagLst xmlns:p="http://schemas.openxmlformats.org/presentationml/2006/main">
  <p:tag name="AS_UNIQUEID" val="652"/>
</p:tagLst>
</file>

<file path=ppt/tags/tag148.xml><?xml version="1.0" encoding="utf-8"?>
<p:tagLst xmlns:p="http://schemas.openxmlformats.org/presentationml/2006/main">
  <p:tag name="AS_UNIQUEID" val="653"/>
</p:tagLst>
</file>

<file path=ppt/tags/tag149.xml><?xml version="1.0" encoding="utf-8"?>
<p:tagLst xmlns:p="http://schemas.openxmlformats.org/presentationml/2006/main">
  <p:tag name="AS_UNIQUEID" val="654"/>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655"/>
</p:tagLst>
</file>

<file path=ppt/tags/tag151.xml><?xml version="1.0" encoding="utf-8"?>
<p:tagLst xmlns:p="http://schemas.openxmlformats.org/presentationml/2006/main">
  <p:tag name="AS_UNIQUEID" val="656"/>
</p:tagLst>
</file>

<file path=ppt/tags/tag152.xml><?xml version="1.0" encoding="utf-8"?>
<p:tagLst xmlns:p="http://schemas.openxmlformats.org/presentationml/2006/main">
  <p:tag name="AS_UNIQUEID" val="657"/>
</p:tagLst>
</file>

<file path=ppt/tags/tag153.xml><?xml version="1.0" encoding="utf-8"?>
<p:tagLst xmlns:p="http://schemas.openxmlformats.org/presentationml/2006/main">
  <p:tag name="AS_UNIQUEID" val="658"/>
</p:tagLst>
</file>

<file path=ppt/tags/tag154.xml><?xml version="1.0" encoding="utf-8"?>
<p:tagLst xmlns:p="http://schemas.openxmlformats.org/presentationml/2006/main">
  <p:tag name="AS_UNIQUEID" val="659"/>
</p:tagLst>
</file>

<file path=ppt/tags/tag155.xml><?xml version="1.0" encoding="utf-8"?>
<p:tagLst xmlns:p="http://schemas.openxmlformats.org/presentationml/2006/main">
  <p:tag name="AS_UNIQUEID" val="660"/>
</p:tagLst>
</file>

<file path=ppt/tags/tag156.xml><?xml version="1.0" encoding="utf-8"?>
<p:tagLst xmlns:p="http://schemas.openxmlformats.org/presentationml/2006/main">
  <p:tag name="AS_UNIQUEID" val="48"/>
</p:tagLst>
</file>

<file path=ppt/tags/tag157.xml><?xml version="1.0" encoding="utf-8"?>
<p:tagLst xmlns:p="http://schemas.openxmlformats.org/presentationml/2006/main">
  <p:tag name="AS_UNIQUEID" val="478"/>
</p:tagLst>
</file>

<file path=ppt/tags/tag158.xml><?xml version="1.0" encoding="utf-8"?>
<p:tagLst xmlns:p="http://schemas.openxmlformats.org/presentationml/2006/main">
  <p:tag name="AS_UNIQUEID" val="480"/>
</p:tagLst>
</file>

<file path=ppt/tags/tag159.xml><?xml version="1.0" encoding="utf-8"?>
<p:tagLst xmlns:p="http://schemas.openxmlformats.org/presentationml/2006/main">
  <p:tag name="AS_UNIQUEID" val="661"/>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662"/>
</p:tagLst>
</file>

<file path=ppt/tags/tag161.xml><?xml version="1.0" encoding="utf-8"?>
<p:tagLst xmlns:p="http://schemas.openxmlformats.org/presentationml/2006/main">
  <p:tag name="AS_UNIQUEID" val="663"/>
</p:tagLst>
</file>

<file path=ppt/tags/tag162.xml><?xml version="1.0" encoding="utf-8"?>
<p:tagLst xmlns:p="http://schemas.openxmlformats.org/presentationml/2006/main">
  <p:tag name="AS_UNIQUEID" val="48"/>
</p:tagLst>
</file>

<file path=ppt/tags/tag163.xml><?xml version="1.0" encoding="utf-8"?>
<p:tagLst xmlns:p="http://schemas.openxmlformats.org/presentationml/2006/main">
  <p:tag name="AS_UNIQUEID" val="471"/>
</p:tagLst>
</file>

<file path=ppt/tags/tag164.xml><?xml version="1.0" encoding="utf-8"?>
<p:tagLst xmlns:p="http://schemas.openxmlformats.org/presentationml/2006/main">
  <p:tag name="AS_UNIQUEID" val="472"/>
</p:tagLst>
</file>

<file path=ppt/tags/tag165.xml><?xml version="1.0" encoding="utf-8"?>
<p:tagLst xmlns:p="http://schemas.openxmlformats.org/presentationml/2006/main">
  <p:tag name="AS_UNIQUEID" val="475"/>
</p:tagLst>
</file>

<file path=ppt/tags/tag166.xml><?xml version="1.0" encoding="utf-8"?>
<p:tagLst xmlns:p="http://schemas.openxmlformats.org/presentationml/2006/main">
  <p:tag name="AS_UNIQUEID" val="664"/>
</p:tagLst>
</file>

<file path=ppt/tags/tag167.xml><?xml version="1.0" encoding="utf-8"?>
<p:tagLst xmlns:p="http://schemas.openxmlformats.org/presentationml/2006/main">
  <p:tag name="AS_UNIQUEID" val="665"/>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168.xml><?xml version="1.0" encoding="utf-8"?>
<p:tagLst xmlns:p="http://schemas.openxmlformats.org/presentationml/2006/main">
  <p:tag name="AS_UNIQUEID" val="666"/>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169.xml><?xml version="1.0" encoding="utf-8"?>
<p:tagLst xmlns:p="http://schemas.openxmlformats.org/presentationml/2006/main">
  <p:tag name="AS_UNIQUEID" val="667"/>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668"/>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171.xml><?xml version="1.0" encoding="utf-8"?>
<p:tagLst xmlns:p="http://schemas.openxmlformats.org/presentationml/2006/main">
  <p:tag name="AS_UNIQUEID" val="669"/>
</p:tagLst>
</file>

<file path=ppt/tags/tag172.xml><?xml version="1.0" encoding="utf-8"?>
<p:tagLst xmlns:p="http://schemas.openxmlformats.org/presentationml/2006/main">
  <p:tag name="AS_UNIQUEID" val="48"/>
</p:tagLst>
</file>

<file path=ppt/tags/tag173.xml><?xml version="1.0" encoding="utf-8"?>
<p:tagLst xmlns:p="http://schemas.openxmlformats.org/presentationml/2006/main">
  <p:tag name="AS_UNIQUEID" val="485"/>
</p:tagLst>
</file>

<file path=ppt/tags/tag174.xml><?xml version="1.0" encoding="utf-8"?>
<p:tagLst xmlns:p="http://schemas.openxmlformats.org/presentationml/2006/main">
  <p:tag name="AS_UNIQUEID" val="486"/>
</p:tagLst>
</file>

<file path=ppt/tags/tag175.xml><?xml version="1.0" encoding="utf-8"?>
<p:tagLst xmlns:p="http://schemas.openxmlformats.org/presentationml/2006/main">
  <p:tag name="AS_UNIQUEID" val="487"/>
</p:tagLst>
</file>

<file path=ppt/tags/tag176.xml><?xml version="1.0" encoding="utf-8"?>
<p:tagLst xmlns:p="http://schemas.openxmlformats.org/presentationml/2006/main">
  <p:tag name="AS_UNIQUEID" val="670"/>
</p:tagLst>
</file>

<file path=ppt/tags/tag177.xml><?xml version="1.0" encoding="utf-8"?>
<p:tagLst xmlns:p="http://schemas.openxmlformats.org/presentationml/2006/main">
  <p:tag name="AS_UNIQUEID" val="671"/>
</p:tagLst>
</file>

<file path=ppt/tags/tag178.xml><?xml version="1.0" encoding="utf-8"?>
<p:tagLst xmlns:p="http://schemas.openxmlformats.org/presentationml/2006/main">
  <p:tag name="AS_UNIQUEID" val="672"/>
</p:tagLst>
</file>

<file path=ppt/tags/tag179.xml><?xml version="1.0" encoding="utf-8"?>
<p:tagLst xmlns:p="http://schemas.openxmlformats.org/presentationml/2006/main">
  <p:tag name="AS_UNIQUEID" val="673"/>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674"/>
</p:tagLst>
</file>

<file path=ppt/tags/tag181.xml><?xml version="1.0" encoding="utf-8"?>
<p:tagLst xmlns:p="http://schemas.openxmlformats.org/presentationml/2006/main">
  <p:tag name="AS_UNIQUEID" val="489"/>
</p:tagLst>
</file>

<file path=ppt/tags/tag182.xml><?xml version="1.0" encoding="utf-8"?>
<p:tagLst xmlns:p="http://schemas.openxmlformats.org/presentationml/2006/main">
  <p:tag name="AS_UNIQUEID" val="675"/>
</p:tagLst>
</file>

<file path=ppt/tags/tag183.xml><?xml version="1.0" encoding="utf-8"?>
<p:tagLst xmlns:p="http://schemas.openxmlformats.org/presentationml/2006/main">
  <p:tag name="AS_UNIQUEID" val="48"/>
</p:tagLst>
</file>

<file path=ppt/tags/tag184.xml><?xml version="1.0" encoding="utf-8"?>
<p:tagLst xmlns:p="http://schemas.openxmlformats.org/presentationml/2006/main">
  <p:tag name="AS_UNIQUEID" val="492"/>
</p:tagLst>
</file>

<file path=ppt/tags/tag185.xml><?xml version="1.0" encoding="utf-8"?>
<p:tagLst xmlns:p="http://schemas.openxmlformats.org/presentationml/2006/main">
  <p:tag name="AS_UNIQUEID" val="493"/>
</p:tagLst>
</file>

<file path=ppt/tags/tag186.xml><?xml version="1.0" encoding="utf-8"?>
<p:tagLst xmlns:p="http://schemas.openxmlformats.org/presentationml/2006/main">
  <p:tag name="AS_UNIQUEID" val="494"/>
</p:tagLst>
</file>

<file path=ppt/tags/tag187.xml><?xml version="1.0" encoding="utf-8"?>
<p:tagLst xmlns:p="http://schemas.openxmlformats.org/presentationml/2006/main">
  <p:tag name="AS_UNIQUEID" val="676"/>
</p:tagLst>
</file>

<file path=ppt/tags/tag188.xml><?xml version="1.0" encoding="utf-8"?>
<p:tagLst xmlns:p="http://schemas.openxmlformats.org/presentationml/2006/main">
  <p:tag name="AS_UNIQUEID" val="677"/>
</p:tagLst>
</file>

<file path=ppt/tags/tag189.xml><?xml version="1.0" encoding="utf-8"?>
<p:tagLst xmlns:p="http://schemas.openxmlformats.org/presentationml/2006/main">
  <p:tag name="AS_UNIQUEID" val="678"/>
</p:tagLst>
</file>

<file path=ppt/tags/tag19.xml><?xml version="1.0" encoding="utf-8"?>
<p:tagLst xmlns:p="http://schemas.openxmlformats.org/presentationml/2006/main">
  <p:tag name="AS_UNIQUEID" val="607"/>
</p:tagLst>
</file>

<file path=ppt/tags/tag190.xml><?xml version="1.0" encoding="utf-8"?>
<p:tagLst xmlns:p="http://schemas.openxmlformats.org/presentationml/2006/main">
  <p:tag name="AS_UNIQUEID" val="679"/>
</p:tagLst>
</file>

<file path=ppt/tags/tag191.xml><?xml version="1.0" encoding="utf-8"?>
<p:tagLst xmlns:p="http://schemas.openxmlformats.org/presentationml/2006/main">
  <p:tag name="AS_UNIQUEID" val="680"/>
</p:tagLst>
</file>

<file path=ppt/tags/tag192.xml><?xml version="1.0" encoding="utf-8"?>
<p:tagLst xmlns:p="http://schemas.openxmlformats.org/presentationml/2006/main">
  <p:tag name="AS_UNIQUEID" val="681"/>
</p:tagLst>
</file>

<file path=ppt/tags/tag193.xml><?xml version="1.0" encoding="utf-8"?>
<p:tagLst xmlns:p="http://schemas.openxmlformats.org/presentationml/2006/main">
  <p:tag name="AS_UNIQUEID" val="496"/>
</p:tagLst>
</file>

<file path=ppt/tags/tag194.xml><?xml version="1.0" encoding="utf-8"?>
<p:tagLst xmlns:p="http://schemas.openxmlformats.org/presentationml/2006/main">
  <p:tag name="AS_UNIQUEID" val="682"/>
</p:tagLst>
</file>

<file path=ppt/tags/tag195.xml><?xml version="1.0" encoding="utf-8"?>
<p:tagLst xmlns:p="http://schemas.openxmlformats.org/presentationml/2006/main">
  <p:tag name="AS_UNIQUEID" val="501"/>
</p:tagLst>
</file>

<file path=ppt/tags/tag196.xml><?xml version="1.0" encoding="utf-8"?>
<p:tagLst xmlns:p="http://schemas.openxmlformats.org/presentationml/2006/main">
  <p:tag name="AS_UNIQUEID" val="683"/>
</p:tagLst>
</file>

<file path=ppt/tags/tag197.xml><?xml version="1.0" encoding="utf-8"?>
<p:tagLst xmlns:p="http://schemas.openxmlformats.org/presentationml/2006/main">
  <p:tag name="AS_UNIQUEID" val="684"/>
</p:tagLst>
</file>

<file path=ppt/tags/tag198.xml><?xml version="1.0" encoding="utf-8"?>
<p:tagLst xmlns:p="http://schemas.openxmlformats.org/presentationml/2006/main">
  <p:tag name="AS_UNIQUEID" val="685"/>
</p:tagLst>
</file>

<file path=ppt/tags/tag199.xml><?xml version="1.0" encoding="utf-8"?>
<p:tagLst xmlns:p="http://schemas.openxmlformats.org/presentationml/2006/main">
  <p:tag name="AS_UNIQUEID" val="686"/>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504"/>
</p:tagLst>
</file>

<file path=ppt/tags/tag201.xml><?xml version="1.0" encoding="utf-8"?>
<p:tagLst xmlns:p="http://schemas.openxmlformats.org/presentationml/2006/main">
  <p:tag name="AS_UNIQUEID" val="687"/>
</p:tagLst>
</file>

<file path=ppt/tags/tag202.xml><?xml version="1.0" encoding="utf-8"?>
<p:tagLst xmlns:p="http://schemas.openxmlformats.org/presentationml/2006/main">
  <p:tag name="AS_UNIQUEID" val="48"/>
</p:tagLst>
</file>

<file path=ppt/tags/tag203.xml><?xml version="1.0" encoding="utf-8"?>
<p:tagLst xmlns:p="http://schemas.openxmlformats.org/presentationml/2006/main">
  <p:tag name="AS_UNIQUEID" val="507"/>
</p:tagLst>
</file>

<file path=ppt/tags/tag204.xml><?xml version="1.0" encoding="utf-8"?>
<p:tagLst xmlns:p="http://schemas.openxmlformats.org/presentationml/2006/main">
  <p:tag name="AS_UNIQUEID" val="508"/>
</p:tagLst>
</file>

<file path=ppt/tags/tag205.xml><?xml version="1.0" encoding="utf-8"?>
<p:tagLst xmlns:p="http://schemas.openxmlformats.org/presentationml/2006/main">
  <p:tag name="AS_UNIQUEID" val="510"/>
</p:tagLst>
</file>

<file path=ppt/tags/tag206.xml><?xml version="1.0" encoding="utf-8"?>
<p:tagLst xmlns:p="http://schemas.openxmlformats.org/presentationml/2006/main">
  <p:tag name="AS_UNIQUEID" val="511"/>
</p:tagLst>
</file>

<file path=ppt/tags/tag207.xml><?xml version="1.0" encoding="utf-8"?>
<p:tagLst xmlns:p="http://schemas.openxmlformats.org/presentationml/2006/main">
  <p:tag name="AS_UNIQUEID" val="688"/>
</p:tagLst>
</file>

<file path=ppt/tags/tag208.xml><?xml version="1.0" encoding="utf-8"?>
<p:tagLst xmlns:p="http://schemas.openxmlformats.org/presentationml/2006/main">
  <p:tag name="AS_UNIQUEID" val="48"/>
</p:tagLst>
</file>

<file path=ppt/tags/tag209.xml><?xml version="1.0" encoding="utf-8"?>
<p:tagLst xmlns:p="http://schemas.openxmlformats.org/presentationml/2006/main">
  <p:tag name="AS_UNIQUEID" val="519"/>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520"/>
</p:tagLst>
</file>

<file path=ppt/tags/tag211.xml><?xml version="1.0" encoding="utf-8"?>
<p:tagLst xmlns:p="http://schemas.openxmlformats.org/presentationml/2006/main">
  <p:tag name="AS_UNIQUEID" val="521"/>
</p:tagLst>
</file>

<file path=ppt/tags/tag212.xml><?xml version="1.0" encoding="utf-8"?>
<p:tagLst xmlns:p="http://schemas.openxmlformats.org/presentationml/2006/main">
  <p:tag name="AS_UNIQUEID" val="689"/>
</p:tagLst>
</file>

<file path=ppt/tags/tag213.xml><?xml version="1.0" encoding="utf-8"?>
<p:tagLst xmlns:p="http://schemas.openxmlformats.org/presentationml/2006/main">
  <p:tag name="AS_UNIQUEID" val="690"/>
</p:tagLst>
</file>

<file path=ppt/tags/tag214.xml><?xml version="1.0" encoding="utf-8"?>
<p:tagLst xmlns:p="http://schemas.openxmlformats.org/presentationml/2006/main">
  <p:tag name="AS_UNIQUEID" val="691"/>
</p:tagLst>
</file>

<file path=ppt/tags/tag215.xml><?xml version="1.0" encoding="utf-8"?>
<p:tagLst xmlns:p="http://schemas.openxmlformats.org/presentationml/2006/main">
  <p:tag name="AS_UNIQUEID" val="692"/>
</p:tagLst>
</file>

<file path=ppt/tags/tag216.xml><?xml version="1.0" encoding="utf-8"?>
<p:tagLst xmlns:p="http://schemas.openxmlformats.org/presentationml/2006/main">
  <p:tag name="AS_UNIQUEID" val="693"/>
</p:tagLst>
</file>

<file path=ppt/tags/tag217.xml><?xml version="1.0" encoding="utf-8"?>
<p:tagLst xmlns:p="http://schemas.openxmlformats.org/presentationml/2006/main">
  <p:tag name="AS_UNIQUEID" val="694"/>
</p:tagLst>
</file>

<file path=ppt/tags/tag218.xml><?xml version="1.0" encoding="utf-8"?>
<p:tagLst xmlns:p="http://schemas.openxmlformats.org/presentationml/2006/main">
  <p:tag name="AS_UNIQUEID" val="695"/>
</p:tagLst>
</file>

<file path=ppt/tags/tag219.xml><?xml version="1.0" encoding="utf-8"?>
<p:tagLst xmlns:p="http://schemas.openxmlformats.org/presentationml/2006/main">
  <p:tag name="AS_UNIQUEID" val="696"/>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697"/>
</p:tagLst>
</file>

<file path=ppt/tags/tag221.xml><?xml version="1.0" encoding="utf-8"?>
<p:tagLst xmlns:p="http://schemas.openxmlformats.org/presentationml/2006/main">
  <p:tag name="AS_UNIQUEID" val="698"/>
</p:tagLst>
</file>

<file path=ppt/tags/tag222.xml><?xml version="1.0" encoding="utf-8"?>
<p:tagLst xmlns:p="http://schemas.openxmlformats.org/presentationml/2006/main">
  <p:tag name="AS_UNIQUEID" val="699"/>
</p:tagLst>
</file>

<file path=ppt/tags/tag223.xml><?xml version="1.0" encoding="utf-8"?>
<p:tagLst xmlns:p="http://schemas.openxmlformats.org/presentationml/2006/main">
  <p:tag name="AS_UNIQUEID" val="700"/>
</p:tagLst>
</file>

<file path=ppt/tags/tag224.xml><?xml version="1.0" encoding="utf-8"?>
<p:tagLst xmlns:p="http://schemas.openxmlformats.org/presentationml/2006/main">
  <p:tag name="AS_UNIQUEID" val="701"/>
</p:tagLst>
</file>

<file path=ppt/tags/tag225.xml><?xml version="1.0" encoding="utf-8"?>
<p:tagLst xmlns:p="http://schemas.openxmlformats.org/presentationml/2006/main">
  <p:tag name="AS_UNIQUEID" val="702"/>
</p:tagLst>
</file>

<file path=ppt/tags/tag226.xml><?xml version="1.0" encoding="utf-8"?>
<p:tagLst xmlns:p="http://schemas.openxmlformats.org/presentationml/2006/main">
  <p:tag name="AS_UNIQUEID" val="703"/>
</p:tagLst>
</file>

<file path=ppt/tags/tag227.xml><?xml version="1.0" encoding="utf-8"?>
<p:tagLst xmlns:p="http://schemas.openxmlformats.org/presentationml/2006/main">
  <p:tag name="AS_UNIQUEID" val="48"/>
</p:tagLst>
</file>

<file path=ppt/tags/tag228.xml><?xml version="1.0" encoding="utf-8"?>
<p:tagLst xmlns:p="http://schemas.openxmlformats.org/presentationml/2006/main">
  <p:tag name="AS_UNIQUEID" val="525"/>
</p:tagLst>
</file>

<file path=ppt/tags/tag229.xml><?xml version="1.0" encoding="utf-8"?>
<p:tagLst xmlns:p="http://schemas.openxmlformats.org/presentationml/2006/main">
  <p:tag name="AS_UNIQUEID" val="527"/>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704"/>
</p:tagLst>
</file>

<file path=ppt/tags/tag231.xml><?xml version="1.0" encoding="utf-8"?>
<p:tagLst xmlns:p="http://schemas.openxmlformats.org/presentationml/2006/main">
  <p:tag name="AS_UNIQUEID" val="705"/>
</p:tagLst>
</file>

<file path=ppt/tags/tag232.xml><?xml version="1.0" encoding="utf-8"?>
<p:tagLst xmlns:p="http://schemas.openxmlformats.org/presentationml/2006/main">
  <p:tag name="AS_UNIQUEID" val="48"/>
</p:tagLst>
</file>

<file path=ppt/tags/tag233.xml><?xml version="1.0" encoding="utf-8"?>
<p:tagLst xmlns:p="http://schemas.openxmlformats.org/presentationml/2006/main">
  <p:tag name="AS_UNIQUEID" val="530"/>
</p:tagLst>
</file>

<file path=ppt/tags/tag234.xml><?xml version="1.0" encoding="utf-8"?>
<p:tagLst xmlns:p="http://schemas.openxmlformats.org/presentationml/2006/main">
  <p:tag name="AS_UNIQUEID" val="531"/>
</p:tagLst>
</file>

<file path=ppt/tags/tag235.xml><?xml version="1.0" encoding="utf-8"?>
<p:tagLst xmlns:p="http://schemas.openxmlformats.org/presentationml/2006/main">
  <p:tag name="AS_UNIQUEID" val="533"/>
</p:tagLst>
</file>

<file path=ppt/tags/tag236.xml><?xml version="1.0" encoding="utf-8"?>
<p:tagLst xmlns:p="http://schemas.openxmlformats.org/presentationml/2006/main">
  <p:tag name="AS_UNIQUEID" val="706"/>
</p:tagLst>
</file>

<file path=ppt/tags/tag237.xml><?xml version="1.0" encoding="utf-8"?>
<p:tagLst xmlns:p="http://schemas.openxmlformats.org/presentationml/2006/main">
  <p:tag name="AS_UNIQUEID" val="707"/>
</p:tagLst>
</file>

<file path=ppt/tags/tag238.xml><?xml version="1.0" encoding="utf-8"?>
<p:tagLst xmlns:p="http://schemas.openxmlformats.org/presentationml/2006/main">
  <p:tag name="AS_UNIQUEID" val="708"/>
</p:tagLst>
</file>

<file path=ppt/tags/tag239.xml><?xml version="1.0" encoding="utf-8"?>
<p:tagLst xmlns:p="http://schemas.openxmlformats.org/presentationml/2006/main">
  <p:tag name="AS_UNIQUEID" val="709"/>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710"/>
</p:tagLst>
</file>

<file path=ppt/tags/tag241.xml><?xml version="1.0" encoding="utf-8"?>
<p:tagLst xmlns:p="http://schemas.openxmlformats.org/presentationml/2006/main">
  <p:tag name="AS_UNIQUEID" val="711"/>
</p:tagLst>
</file>

<file path=ppt/tags/tag242.xml><?xml version="1.0" encoding="utf-8"?>
<p:tagLst xmlns:p="http://schemas.openxmlformats.org/presentationml/2006/main">
  <p:tag name="AS_UNIQUEID" val="712"/>
</p:tagLst>
</file>

<file path=ppt/tags/tag243.xml><?xml version="1.0" encoding="utf-8"?>
<p:tagLst xmlns:p="http://schemas.openxmlformats.org/presentationml/2006/main">
  <p:tag name="AS_UNIQUEID" val="713"/>
</p:tagLst>
</file>

<file path=ppt/tags/tag244.xml><?xml version="1.0" encoding="utf-8"?>
<p:tagLst xmlns:p="http://schemas.openxmlformats.org/presentationml/2006/main">
  <p:tag name="AS_UNIQUEID" val="714"/>
</p:tagLst>
</file>

<file path=ppt/tags/tag245.xml><?xml version="1.0" encoding="utf-8"?>
<p:tagLst xmlns:p="http://schemas.openxmlformats.org/presentationml/2006/main">
  <p:tag name="AS_UNIQUEID" val="715"/>
</p:tagLst>
</file>

<file path=ppt/tags/tag246.xml><?xml version="1.0" encoding="utf-8"?>
<p:tagLst xmlns:p="http://schemas.openxmlformats.org/presentationml/2006/main">
  <p:tag name="AS_UNIQUEID" val="716"/>
</p:tagLst>
</file>

<file path=ppt/tags/tag247.xml><?xml version="1.0" encoding="utf-8"?>
<p:tagLst xmlns:p="http://schemas.openxmlformats.org/presentationml/2006/main">
  <p:tag name="AS_UNIQUEID" val="717"/>
</p:tagLst>
</file>

<file path=ppt/tags/tag248.xml><?xml version="1.0" encoding="utf-8"?>
<p:tagLst xmlns:p="http://schemas.openxmlformats.org/presentationml/2006/main">
  <p:tag name="AS_UNIQUEID" val="48"/>
</p:tagLst>
</file>

<file path=ppt/tags/tag249.xml><?xml version="1.0" encoding="utf-8"?>
<p:tagLst xmlns:p="http://schemas.openxmlformats.org/presentationml/2006/main">
  <p:tag name="AS_UNIQUEID" val="537"/>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538"/>
</p:tagLst>
</file>

<file path=ppt/tags/tag251.xml><?xml version="1.0" encoding="utf-8"?>
<p:tagLst xmlns:p="http://schemas.openxmlformats.org/presentationml/2006/main">
  <p:tag name="AS_UNIQUEID" val="539"/>
</p:tagLst>
</file>

<file path=ppt/tags/tag252.xml><?xml version="1.0" encoding="utf-8"?>
<p:tagLst xmlns:p="http://schemas.openxmlformats.org/presentationml/2006/main">
  <p:tag name="AS_UNIQUEID" val="718"/>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253.xml><?xml version="1.0" encoding="utf-8"?>
<p:tagLst xmlns:p="http://schemas.openxmlformats.org/presentationml/2006/main">
  <p:tag name="AS_UNIQUEID" val="719"/>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54.xml><?xml version="1.0" encoding="utf-8"?>
<p:tagLst xmlns:p="http://schemas.openxmlformats.org/presentationml/2006/main">
  <p:tag name="AS_UNIQUEID" val="720"/>
</p:tagLst>
</file>

<file path=ppt/tags/tag255.xml><?xml version="1.0" encoding="utf-8"?>
<p:tagLst xmlns:p="http://schemas.openxmlformats.org/presentationml/2006/main">
  <p:tag name="AS_UNIQUEID" val="721"/>
</p:tagLst>
</file>

<file path=ppt/tags/tag256.xml><?xml version="1.0" encoding="utf-8"?>
<p:tagLst xmlns:p="http://schemas.openxmlformats.org/presentationml/2006/main">
  <p:tag name="AS_UNIQUEID" val="540"/>
</p:tagLst>
</file>

<file path=ppt/tags/tag257.xml><?xml version="1.0" encoding="utf-8"?>
<p:tagLst xmlns:p="http://schemas.openxmlformats.org/presentationml/2006/main">
  <p:tag name="AS_UNIQUEID" val="722"/>
</p:tagLst>
</file>

<file path=ppt/tags/tag258.xml><?xml version="1.0" encoding="utf-8"?>
<p:tagLst xmlns:p="http://schemas.openxmlformats.org/presentationml/2006/main">
  <p:tag name="AS_UNIQUEID" val="598"/>
</p:tagLst>
</file>

<file path=ppt/tags/tag259.xml><?xml version="1.0" encoding="utf-8"?>
<p:tagLst xmlns:p="http://schemas.openxmlformats.org/presentationml/2006/main">
  <p:tag name="AS_UNIQUEID" val="723"/>
</p:tagLst>
</file>

<file path=ppt/tags/tag26.xml><?xml version="1.0" encoding="utf-8"?>
<p:tagLst xmlns:p="http://schemas.openxmlformats.org/presentationml/2006/main">
  <p:tag name="AS_UNIQUEID" val="608"/>
</p:tagLst>
</file>

<file path=ppt/tags/tag260.xml><?xml version="1.0" encoding="utf-8"?>
<p:tagLst xmlns:p="http://schemas.openxmlformats.org/presentationml/2006/main">
  <p:tag name="AS_UNIQUEID" val="724"/>
</p:tagLst>
</file>

<file path=ppt/tags/tag261.xml><?xml version="1.0" encoding="utf-8"?>
<p:tagLst xmlns:p="http://schemas.openxmlformats.org/presentationml/2006/main">
  <p:tag name="AS_UNIQUEID" val="725"/>
</p:tagLst>
</file>

<file path=ppt/tags/tag262.xml><?xml version="1.0" encoding="utf-8"?>
<p:tagLst xmlns:p="http://schemas.openxmlformats.org/presentationml/2006/main">
  <p:tag name="AS_UNIQUEID" val="48"/>
</p:tagLst>
</file>

<file path=ppt/tags/tag263.xml><?xml version="1.0" encoding="utf-8"?>
<p:tagLst xmlns:p="http://schemas.openxmlformats.org/presentationml/2006/main">
  <p:tag name="AS_UNIQUEID" val="543"/>
</p:tagLst>
</file>

<file path=ppt/tags/tag264.xml><?xml version="1.0" encoding="utf-8"?>
<p:tagLst xmlns:p="http://schemas.openxmlformats.org/presentationml/2006/main">
  <p:tag name="AS_UNIQUEID" val="544"/>
</p:tagLst>
</file>

<file path=ppt/tags/tag265.xml><?xml version="1.0" encoding="utf-8"?>
<p:tagLst xmlns:p="http://schemas.openxmlformats.org/presentationml/2006/main">
  <p:tag name="AS_UNIQUEID" val="545"/>
</p:tagLst>
</file>

<file path=ppt/tags/tag266.xml><?xml version="1.0" encoding="utf-8"?>
<p:tagLst xmlns:p="http://schemas.openxmlformats.org/presentationml/2006/main">
  <p:tag name="AS_UNIQUEID" val="546"/>
</p:tagLst>
</file>

<file path=ppt/tags/tag267.xml><?xml version="1.0" encoding="utf-8"?>
<p:tagLst xmlns:p="http://schemas.openxmlformats.org/presentationml/2006/main">
  <p:tag name="AS_UNIQUEID" val="726"/>
</p:tagLst>
</file>

<file path=ppt/tags/tag268.xml><?xml version="1.0" encoding="utf-8"?>
<p:tagLst xmlns:p="http://schemas.openxmlformats.org/presentationml/2006/main">
  <p:tag name="AS_UNIQUEID" val="727"/>
</p:tagLst>
</file>

<file path=ppt/tags/tag269.xml><?xml version="1.0" encoding="utf-8"?>
<p:tagLst xmlns:p="http://schemas.openxmlformats.org/presentationml/2006/main">
  <p:tag name="AS_UNIQUEID" val="728"/>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729"/>
</p:tagLst>
</file>

<file path=ppt/tags/tag271.xml><?xml version="1.0" encoding="utf-8"?>
<p:tagLst xmlns:p="http://schemas.openxmlformats.org/presentationml/2006/main">
  <p:tag name="AS_UNIQUEID" val="730"/>
</p:tagLst>
</file>

<file path=ppt/tags/tag272.xml><?xml version="1.0" encoding="utf-8"?>
<p:tagLst xmlns:p="http://schemas.openxmlformats.org/presentationml/2006/main">
  <p:tag name="AS_UNIQUEID" val="731"/>
</p:tagLst>
</file>

<file path=ppt/tags/tag273.xml><?xml version="1.0" encoding="utf-8"?>
<p:tagLst xmlns:p="http://schemas.openxmlformats.org/presentationml/2006/main">
  <p:tag name="AS_UNIQUEID" val="48"/>
</p:tagLst>
</file>

<file path=ppt/tags/tag274.xml><?xml version="1.0" encoding="utf-8"?>
<p:tagLst xmlns:p="http://schemas.openxmlformats.org/presentationml/2006/main">
  <p:tag name="AS_UNIQUEID" val="550"/>
</p:tagLst>
</file>

<file path=ppt/tags/tag275.xml><?xml version="1.0" encoding="utf-8"?>
<p:tagLst xmlns:p="http://schemas.openxmlformats.org/presentationml/2006/main">
  <p:tag name="AS_UNIQUEID" val="551"/>
</p:tagLst>
</file>

<file path=ppt/tags/tag276.xml><?xml version="1.0" encoding="utf-8"?>
<p:tagLst xmlns:p="http://schemas.openxmlformats.org/presentationml/2006/main">
  <p:tag name="AS_UNIQUEID" val="552"/>
</p:tagLst>
</file>

<file path=ppt/tags/tag277.xml><?xml version="1.0" encoding="utf-8"?>
<p:tagLst xmlns:p="http://schemas.openxmlformats.org/presentationml/2006/main">
  <p:tag name="AS_UNIQUEID" val="553"/>
</p:tagLst>
</file>

<file path=ppt/tags/tag278.xml><?xml version="1.0" encoding="utf-8"?>
<p:tagLst xmlns:p="http://schemas.openxmlformats.org/presentationml/2006/main">
  <p:tag name="AS_UNIQUEID" val="732"/>
</p:tagLst>
</file>

<file path=ppt/tags/tag279.xml><?xml version="1.0" encoding="utf-8"?>
<p:tagLst xmlns:p="http://schemas.openxmlformats.org/presentationml/2006/main">
  <p:tag name="AS_UNIQUEID" val="48"/>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AS_UNIQUEID" val="556"/>
</p:tagLst>
</file>

<file path=ppt/tags/tag281.xml><?xml version="1.0" encoding="utf-8"?>
<p:tagLst xmlns:p="http://schemas.openxmlformats.org/presentationml/2006/main">
  <p:tag name="AS_UNIQUEID" val="557"/>
</p:tagLst>
</file>

<file path=ppt/tags/tag282.xml><?xml version="1.0" encoding="utf-8"?>
<p:tagLst xmlns:p="http://schemas.openxmlformats.org/presentationml/2006/main">
  <p:tag name="AS_UNIQUEID" val="558"/>
</p:tagLst>
</file>

<file path=ppt/tags/tag283.xml><?xml version="1.0" encoding="utf-8"?>
<p:tagLst xmlns:p="http://schemas.openxmlformats.org/presentationml/2006/main">
  <p:tag name="AS_UNIQUEID" val="559"/>
</p:tagLst>
</file>

<file path=ppt/tags/tag284.xml><?xml version="1.0" encoding="utf-8"?>
<p:tagLst xmlns:p="http://schemas.openxmlformats.org/presentationml/2006/main">
  <p:tag name="AS_UNIQUEID" val="560"/>
</p:tagLst>
</file>

<file path=ppt/tags/tag285.xml><?xml version="1.0" encoding="utf-8"?>
<p:tagLst xmlns:p="http://schemas.openxmlformats.org/presentationml/2006/main">
  <p:tag name="AS_UNIQUEID" val="561"/>
</p:tagLst>
</file>

<file path=ppt/tags/tag286.xml><?xml version="1.0" encoding="utf-8"?>
<p:tagLst xmlns:p="http://schemas.openxmlformats.org/presentationml/2006/main">
  <p:tag name="AS_UNIQUEID" val="562"/>
</p:tagLst>
</file>

<file path=ppt/tags/tag287.xml><?xml version="1.0" encoding="utf-8"?>
<p:tagLst xmlns:p="http://schemas.openxmlformats.org/presentationml/2006/main">
  <p:tag name="AS_UNIQUEID" val="563"/>
</p:tagLst>
</file>

<file path=ppt/tags/tag288.xml><?xml version="1.0" encoding="utf-8"?>
<p:tagLst xmlns:p="http://schemas.openxmlformats.org/presentationml/2006/main">
  <p:tag name="AS_UNIQUEID" val="564"/>
</p:tagLst>
</file>

<file path=ppt/tags/tag289.xml><?xml version="1.0" encoding="utf-8"?>
<p:tagLst xmlns:p="http://schemas.openxmlformats.org/presentationml/2006/main">
  <p:tag name="AS_UNIQUEID" val="565"/>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563"/>
</p:tagLst>
</file>

<file path=ppt/tags/tag291.xml><?xml version="1.0" encoding="utf-8"?>
<p:tagLst xmlns:p="http://schemas.openxmlformats.org/presentationml/2006/main">
  <p:tag name="AS_UNIQUEID" val="733"/>
</p:tagLst>
</file>

<file path=ppt/tags/tag292.xml><?xml version="1.0" encoding="utf-8"?>
<p:tagLst xmlns:p="http://schemas.openxmlformats.org/presentationml/2006/main">
  <p:tag name="AS_UNIQUEID" val="48"/>
</p:tagLst>
</file>

<file path=ppt/tags/tag293.xml><?xml version="1.0" encoding="utf-8"?>
<p:tagLst xmlns:p="http://schemas.openxmlformats.org/presentationml/2006/main">
  <p:tag name="AS_UNIQUEID" val="569"/>
</p:tagLst>
</file>

<file path=ppt/tags/tag294.xml><?xml version="1.0" encoding="utf-8"?>
<p:tagLst xmlns:p="http://schemas.openxmlformats.org/presentationml/2006/main">
  <p:tag name="AS_UNIQUEID" val="570"/>
</p:tagLst>
</file>

<file path=ppt/tags/tag295.xml><?xml version="1.0" encoding="utf-8"?>
<p:tagLst xmlns:p="http://schemas.openxmlformats.org/presentationml/2006/main">
  <p:tag name="AS_UNIQUEID" val="571"/>
</p:tagLst>
</file>

<file path=ppt/tags/tag296.xml><?xml version="1.0" encoding="utf-8"?>
<p:tagLst xmlns:p="http://schemas.openxmlformats.org/presentationml/2006/main">
  <p:tag name="AS_UNIQUEID" val="572"/>
</p:tagLst>
</file>

<file path=ppt/tags/tag297.xml><?xml version="1.0" encoding="utf-8"?>
<p:tagLst xmlns:p="http://schemas.openxmlformats.org/presentationml/2006/main">
  <p:tag name="AS_UNIQUEID" val="734"/>
</p:tagLst>
</file>

<file path=ppt/tags/tag298.xml><?xml version="1.0" encoding="utf-8"?>
<p:tagLst xmlns:p="http://schemas.openxmlformats.org/presentationml/2006/main">
  <p:tag name="AS_UNIQUEID" val="735"/>
</p:tagLst>
</file>

<file path=ppt/tags/tag299.xml><?xml version="1.0" encoding="utf-8"?>
<p:tagLst xmlns:p="http://schemas.openxmlformats.org/presentationml/2006/main">
  <p:tag name="AS_UNIQUEID" val="736"/>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737"/>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1"/>
  <p:tag name="KSO_WM_UNIT_INDEX" val="1"/>
  <p:tag name="KSO_WM_UNIT_LAYERLEVEL" val="1"/>
  <p:tag name="KSO_WM_UNIT_NOCLEAR" val="0"/>
  <p:tag name="KSO_WM_UNIT_PRESET_TEXT" val="点击此处添加正文，文字是您思想的提炼，为了最终呈现发布的良好效果，请尽量言简意赅的阐述观点。"/>
  <p:tag name="KSO_WM_UNIT_SUBTYPE" val="a"/>
  <p:tag name="KSO_WM_UNIT_TEXT_FILL_FORE_SCHEMECOLOR_INDEX" val="14"/>
  <p:tag name="KSO_WM_UNIT_TEXT_FILL_FORE_SCHEMECOLOR_INDEX_BRIGHTNESS" val="0"/>
  <p:tag name="KSO_WM_UNIT_TEXT_FILL_TYPE" val="1"/>
  <p:tag name="KSO_WM_UNIT_TYPE" val="f"/>
  <p:tag name="KSO_WM_UNIT_VALUE" val="74"/>
</p:tagLst>
</file>

<file path=ppt/tags/tag301.xml><?xml version="1.0" encoding="utf-8"?>
<p:tagLst xmlns:p="http://schemas.openxmlformats.org/presentationml/2006/main">
  <p:tag name="AS_UNIQUEID" val="738"/>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2"/>
  <p:tag name="KSO_WM_UNIT_INDEX" val="2"/>
  <p:tag name="KSO_WM_UNIT_LAYERLEVEL" val="1"/>
  <p:tag name="KSO_WM_UNIT_NOCLEAR" val="0"/>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156"/>
</p:tagLst>
</file>

<file path=ppt/tags/tag302.xml><?xml version="1.0" encoding="utf-8"?>
<p:tagLst xmlns:p="http://schemas.openxmlformats.org/presentationml/2006/main">
  <p:tag name="AS_UNIQUEID" val="739"/>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3"/>
  <p:tag name="KSO_WM_UNIT_INDEX" val="3"/>
  <p:tag name="KSO_WM_UNIT_LAYERLEVEL" val="1"/>
  <p:tag name="KSO_WM_UNIT_NOCLEAR" val="0"/>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156"/>
</p:tagLst>
</file>

<file path=ppt/tags/tag303.xml><?xml version="1.0" encoding="utf-8"?>
<p:tagLst xmlns:p="http://schemas.openxmlformats.org/presentationml/2006/main">
  <p:tag name="AS_UNIQUEID" val="740"/>
</p:tagLst>
</file>

<file path=ppt/tags/tag304.xml><?xml version="1.0" encoding="utf-8"?>
<p:tagLst xmlns:p="http://schemas.openxmlformats.org/presentationml/2006/main">
  <p:tag name="AS_UNIQUEID" val="741"/>
  <p:tag name="KSO_WM_ASSEMBLE_CHIP_INDEX" val="68f1df9133c24d4f959c85bbc44b638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dfdeae0df734ffa936f2334708c9dcb"/>
  <p:tag name="KSO_WM_UNIT_DEFAULT_FONT" val="14;20;2"/>
  <p:tag name="KSO_WM_UNIT_DIAGRAM_ISNUMVISUAL" val="0"/>
  <p:tag name="KSO_WM_UNIT_DIAGRAM_ISREFERUNIT" val="0"/>
  <p:tag name="KSO_WM_UNIT_HIGHLIGHT" val="0"/>
  <p:tag name="KSO_WM_UNIT_ID" val="diagram2020888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05.xml><?xml version="1.0" encoding="utf-8"?>
<p:tagLst xmlns:p="http://schemas.openxmlformats.org/presentationml/2006/main">
  <p:tag name="AS_UNIQUEID" val="742"/>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06.xml><?xml version="1.0" encoding="utf-8"?>
<p:tagLst xmlns:p="http://schemas.openxmlformats.org/presentationml/2006/main">
  <p:tag name="AS_UNIQUEID" val="743"/>
</p:tagLst>
</file>

<file path=ppt/tags/tag307.xml><?xml version="1.0" encoding="utf-8"?>
<p:tagLst xmlns:p="http://schemas.openxmlformats.org/presentationml/2006/main">
  <p:tag name="AS_UNIQUEID" val="744"/>
</p:tagLst>
</file>

<file path=ppt/tags/tag308.xml><?xml version="1.0" encoding="utf-8"?>
<p:tagLst xmlns:p="http://schemas.openxmlformats.org/presentationml/2006/main">
  <p:tag name="AS_UNIQUEID" val="745"/>
</p:tagLst>
</file>

<file path=ppt/tags/tag309.xml><?xml version="1.0" encoding="utf-8"?>
<p:tagLst xmlns:p="http://schemas.openxmlformats.org/presentationml/2006/main">
  <p:tag name="AS_UNIQUEID" val="746"/>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747"/>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311.xml><?xml version="1.0" encoding="utf-8"?>
<p:tagLst xmlns:p="http://schemas.openxmlformats.org/presentationml/2006/main">
  <p:tag name="AS_UNIQUEID" val="748"/>
</p:tagLst>
</file>

<file path=ppt/tags/tag312.xml><?xml version="1.0" encoding="utf-8"?>
<p:tagLst xmlns:p="http://schemas.openxmlformats.org/presentationml/2006/main">
  <p:tag name="AS_UNIQUEID" val="749"/>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313.xml><?xml version="1.0" encoding="utf-8"?>
<p:tagLst xmlns:p="http://schemas.openxmlformats.org/presentationml/2006/main">
  <p:tag name="AS_UNIQUEID" val="750"/>
</p:tagLst>
</file>

<file path=ppt/tags/tag314.xml><?xml version="1.0" encoding="utf-8"?>
<p:tagLst xmlns:p="http://schemas.openxmlformats.org/presentationml/2006/main">
  <p:tag name="AS_UNIQUEID" val="751"/>
</p:tagLst>
</file>

<file path=ppt/tags/tag315.xml><?xml version="1.0" encoding="utf-8"?>
<p:tagLst xmlns:p="http://schemas.openxmlformats.org/presentationml/2006/main">
  <p:tag name="AS_UNIQUEID" val="48"/>
</p:tagLst>
</file>

<file path=ppt/tags/tag316.xml><?xml version="1.0" encoding="utf-8"?>
<p:tagLst xmlns:p="http://schemas.openxmlformats.org/presentationml/2006/main">
  <p:tag name="AS_UNIQUEID" val="601"/>
</p:tagLst>
</file>

<file path=ppt/tags/tag317.xml><?xml version="1.0" encoding="utf-8"?>
<p:tagLst xmlns:p="http://schemas.openxmlformats.org/presentationml/2006/main">
  <p:tag name="AS_UNIQUEID" val="602"/>
</p:tagLst>
</file>

<file path=ppt/tags/tag318.xml><?xml version="1.0" encoding="utf-8"?>
<p:tagLst xmlns:p="http://schemas.openxmlformats.org/presentationml/2006/main">
  <p:tag name="AS_UNIQUEID" val="603"/>
</p:tagLst>
</file>

<file path=ppt/tags/tag319.xml><?xml version="1.0" encoding="utf-8"?>
<p:tagLst xmlns:p="http://schemas.openxmlformats.org/presentationml/2006/main">
  <p:tag name="AS_UNIQUEID" val="752"/>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753"/>
</p:tagLst>
</file>

<file path=ppt/tags/tag321.xml><?xml version="1.0" encoding="utf-8"?>
<p:tagLst xmlns:p="http://schemas.openxmlformats.org/presentationml/2006/main">
  <p:tag name="AS_UNIQUEID" val="754"/>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322.xml><?xml version="1.0" encoding="utf-8"?>
<p:tagLst xmlns:p="http://schemas.openxmlformats.org/presentationml/2006/main">
  <p:tag name="AS_UNIQUEID" val="755"/>
</p:tagLst>
</file>

<file path=ppt/tags/tag323.xml><?xml version="1.0" encoding="utf-8"?>
<p:tagLst xmlns:p="http://schemas.openxmlformats.org/presentationml/2006/main">
  <p:tag name="AS_UNIQUEID" val="756"/>
</p:tagLst>
</file>

<file path=ppt/tags/tag324.xml><?xml version="1.0" encoding="utf-8"?>
<p:tagLst xmlns:p="http://schemas.openxmlformats.org/presentationml/2006/main">
  <p:tag name="AS_UNIQUEID" val="757"/>
</p:tagLst>
</file>

<file path=ppt/tags/tag325.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33.xml><?xml version="1.0" encoding="utf-8"?>
<p:tagLst xmlns:p="http://schemas.openxmlformats.org/presentationml/2006/main">
  <p:tag name="AS_UNIQUEID" val="317"/>
</p:tagLst>
</file>

<file path=ppt/tags/tag34.xml><?xml version="1.0" encoding="utf-8"?>
<p:tagLst xmlns:p="http://schemas.openxmlformats.org/presentationml/2006/main">
  <p:tag name="AS_UNIQUEID" val="318"/>
</p:tagLst>
</file>

<file path=ppt/tags/tag35.xml><?xml version="1.0" encoding="utf-8"?>
<p:tagLst xmlns:p="http://schemas.openxmlformats.org/presentationml/2006/main">
  <p:tag name="AS_UNIQUEID" val="609"/>
</p:tagLst>
</file>

<file path=ppt/tags/tag36.xml><?xml version="1.0" encoding="utf-8"?>
<p:tagLst xmlns:p="http://schemas.openxmlformats.org/presentationml/2006/main">
  <p:tag name="AS_UNIQUEID" val="320"/>
</p:tagLst>
</file>

<file path=ppt/tags/tag37.xml><?xml version="1.0" encoding="utf-8"?>
<p:tagLst xmlns:p="http://schemas.openxmlformats.org/presentationml/2006/main">
  <p:tag name="AS_UNIQUEID" val="321"/>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610"/>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611"/>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612"/>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613"/>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614"/>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615"/>
</p:tagLst>
</file>

<file path=ppt/tags/tag69.xml><?xml version="1.0" encoding="utf-8"?>
<p:tagLst xmlns:p="http://schemas.openxmlformats.org/presentationml/2006/main">
  <p:tag name="AS_UNIQUEID" val="354"/>
</p:tagLst>
</file>

<file path=ppt/tags/tag7.xml><?xml version="1.0" encoding="utf-8"?>
<p:tagLst xmlns:p="http://schemas.openxmlformats.org/presentationml/2006/main">
  <p:tag name="AS_UNIQUEID" val="605"/>
</p:tagLst>
</file>

<file path=ppt/tags/tag70.xml><?xml version="1.0" encoding="utf-8"?>
<p:tagLst xmlns:p="http://schemas.openxmlformats.org/presentationml/2006/main">
  <p:tag name="AS_UNIQUEID" val="355"/>
</p:tagLst>
</file>

<file path=ppt/tags/tag71.xml><?xml version="1.0" encoding="utf-8"?>
<p:tagLst xmlns:p="http://schemas.openxmlformats.org/presentationml/2006/main">
  <p:tag name="AS_UNIQUEID" val="356"/>
</p:tagLst>
</file>

<file path=ppt/tags/tag72.xml><?xml version="1.0" encoding="utf-8"?>
<p:tagLst xmlns:p="http://schemas.openxmlformats.org/presentationml/2006/main">
  <p:tag name="AS_UNIQUEID" val="357"/>
</p:tagLst>
</file>

<file path=ppt/tags/tag73.xml><?xml version="1.0" encoding="utf-8"?>
<p:tagLst xmlns:p="http://schemas.openxmlformats.org/presentationml/2006/main">
  <p:tag name="AS_UNIQUEID" val="358"/>
</p:tagLst>
</file>

<file path=ppt/tags/tag74.xml><?xml version="1.0" encoding="utf-8"?>
<p:tagLst xmlns:p="http://schemas.openxmlformats.org/presentationml/2006/main">
  <p:tag name="AS_UNIQUEID" val="359"/>
</p:tagLst>
</file>

<file path=ppt/tags/tag75.xml><?xml version="1.0" encoding="utf-8"?>
<p:tagLst xmlns:p="http://schemas.openxmlformats.org/presentationml/2006/main">
  <p:tag name="AS_UNIQUEID" val="616"/>
</p:tagLst>
</file>

<file path=ppt/tags/tag76.xml><?xml version="1.0" encoding="utf-8"?>
<p:tagLst xmlns:p="http://schemas.openxmlformats.org/presentationml/2006/main">
  <p:tag name="AS_UNIQUEID" val="617"/>
</p:tagLst>
</file>

<file path=ppt/tags/tag77.xml><?xml version="1.0" encoding="utf-8"?>
<p:tagLst xmlns:p="http://schemas.openxmlformats.org/presentationml/2006/main">
  <p:tag name="AS_UNIQUEID" val="618"/>
</p:tagLst>
</file>

<file path=ppt/tags/tag78.xml><?xml version="1.0" encoding="utf-8"?>
<p:tagLst xmlns:p="http://schemas.openxmlformats.org/presentationml/2006/main">
  <p:tag name="AS_UNIQUEID" val="619"/>
</p:tagLst>
</file>

<file path=ppt/tags/tag79.xml><?xml version="1.0" encoding="utf-8"?>
<p:tagLst xmlns:p="http://schemas.openxmlformats.org/presentationml/2006/main">
  <p:tag name="AS_UNIQUEID" val="374"/>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620"/>
</p:tagLst>
</file>

<file path=ppt/tags/tag81.xml><?xml version="1.0" encoding="utf-8"?>
<p:tagLst xmlns:p="http://schemas.openxmlformats.org/presentationml/2006/main">
  <p:tag name="AS_UNIQUEID" val="621"/>
</p:tagLst>
</file>

<file path=ppt/tags/tag82.xml><?xml version="1.0" encoding="utf-8"?>
<p:tagLst xmlns:p="http://schemas.openxmlformats.org/presentationml/2006/main">
  <p:tag name="AS_UNIQUEID" val="622"/>
</p:tagLst>
</file>

<file path=ppt/tags/tag83.xml><?xml version="1.0" encoding="utf-8"?>
<p:tagLst xmlns:p="http://schemas.openxmlformats.org/presentationml/2006/main">
  <p:tag name="AS_UNIQUEID" val="48"/>
</p:tagLst>
</file>

<file path=ppt/tags/tag84.xml><?xml version="1.0" encoding="utf-8"?>
<p:tagLst xmlns:p="http://schemas.openxmlformats.org/presentationml/2006/main">
  <p:tag name="AS_UNIQUEID" val="379"/>
</p:tagLst>
</file>

<file path=ppt/tags/tag85.xml><?xml version="1.0" encoding="utf-8"?>
<p:tagLst xmlns:p="http://schemas.openxmlformats.org/presentationml/2006/main">
  <p:tag name="AS_UNIQUEID" val="380"/>
</p:tagLst>
</file>

<file path=ppt/tags/tag86.xml><?xml version="1.0" encoding="utf-8"?>
<p:tagLst xmlns:p="http://schemas.openxmlformats.org/presentationml/2006/main">
  <p:tag name="AS_UNIQUEID" val="381"/>
</p:tagLst>
</file>

<file path=ppt/tags/tag87.xml><?xml version="1.0" encoding="utf-8"?>
<p:tagLst xmlns:p="http://schemas.openxmlformats.org/presentationml/2006/main">
  <p:tag name="AS_UNIQUEID" val="623"/>
</p:tagLst>
</file>

<file path=ppt/tags/tag88.xml><?xml version="1.0" encoding="utf-8"?>
<p:tagLst xmlns:p="http://schemas.openxmlformats.org/presentationml/2006/main">
  <p:tag name="AS_UNIQUEID" val="48"/>
</p:tagLst>
</file>

<file path=ppt/tags/tag89.xml><?xml version="1.0" encoding="utf-8"?>
<p:tagLst xmlns:p="http://schemas.openxmlformats.org/presentationml/2006/main">
  <p:tag name="AS_UNIQUEID" val="407"/>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408"/>
</p:tagLst>
</file>

<file path=ppt/tags/tag91.xml><?xml version="1.0" encoding="utf-8"?>
<p:tagLst xmlns:p="http://schemas.openxmlformats.org/presentationml/2006/main">
  <p:tag name="AS_UNIQUEID" val="50"/>
</p:tagLst>
</file>

<file path=ppt/tags/tag92.xml><?xml version="1.0" encoding="utf-8"?>
<p:tagLst xmlns:p="http://schemas.openxmlformats.org/presentationml/2006/main">
  <p:tag name="AS_UNIQUEID" val="409"/>
</p:tagLst>
</file>

<file path=ppt/tags/tag93.xml><?xml version="1.0" encoding="utf-8"?>
<p:tagLst xmlns:p="http://schemas.openxmlformats.org/presentationml/2006/main">
  <p:tag name="AS_UNIQUEID" val="624"/>
</p:tagLst>
</file>

<file path=ppt/tags/tag94.xml><?xml version="1.0" encoding="utf-8"?>
<p:tagLst xmlns:p="http://schemas.openxmlformats.org/presentationml/2006/main">
  <p:tag name="AS_UNIQUEID" val="48"/>
</p:tagLst>
</file>

<file path=ppt/tags/tag95.xml><?xml version="1.0" encoding="utf-8"?>
<p:tagLst xmlns:p="http://schemas.openxmlformats.org/presentationml/2006/main">
  <p:tag name="AS_UNIQUEID" val="412"/>
</p:tagLst>
</file>

<file path=ppt/tags/tag96.xml><?xml version="1.0" encoding="utf-8"?>
<p:tagLst xmlns:p="http://schemas.openxmlformats.org/presentationml/2006/main">
  <p:tag name="AS_UNIQUEID" val="413"/>
</p:tagLst>
</file>

<file path=ppt/tags/tag97.xml><?xml version="1.0" encoding="utf-8"?>
<p:tagLst xmlns:p="http://schemas.openxmlformats.org/presentationml/2006/main">
  <p:tag name="AS_UNIQUEID" val="50"/>
</p:tagLst>
</file>

<file path=ppt/tags/tag98.xml><?xml version="1.0" encoding="utf-8"?>
<p:tagLst xmlns:p="http://schemas.openxmlformats.org/presentationml/2006/main">
  <p:tag name="AS_UNIQUEID" val="414"/>
</p:tagLst>
</file>

<file path=ppt/tags/tag99.xml><?xml version="1.0" encoding="utf-8"?>
<p:tagLst xmlns:p="http://schemas.openxmlformats.org/presentationml/2006/main">
  <p:tag name="AS_UNIQUEID" val="62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lIns="91440" tIns="45720" rIns="91440" bIns="45720" anchor="t">
        <a:noAutofit/>
      </a:bodyPr>
      <a:lstStyle>
        <a:defPPr marL="0" lvl="0" indent="0" algn="l">
          <a:lnSpc>
            <a:spcPct val="100000"/>
          </a:lnSpc>
          <a:spcBef>
            <a:spcPct val="0"/>
          </a:spcBef>
          <a:spcAft>
            <a:spcPts val="1000"/>
          </a:spcAft>
          <a:buSzTx/>
          <a:buNone/>
          <a:defRPr lang="en-US" altLang="zh-CN" sz="3600" b="1" spc="150">
            <a:solidFill>
              <a:schemeClr val="dk1">
                <a:lumMod val="85000"/>
                <a:lumOff val="15000"/>
              </a:schemeClr>
            </a:solidFill>
            <a:latin typeface="黑体" panose="02010609060101010101" pitchFamily="2" charset="-122"/>
            <a:ea typeface="黑体" panose="02010609060101010101" pitchFamily="2" charset="-122"/>
            <a:cs typeface="黑体" panose="02010609060101010101" pitchFamily="2"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281</Paragraphs>
  <Slides>51</Slides>
  <Notes>1</Notes>
  <TotalTime>0</TotalTime>
  <HiddenSlides>0</HiddenSlides>
  <MMClips>0</MMClips>
  <ScaleCrop>0</ScaleCrop>
  <HeadingPairs>
    <vt:vector baseType="variant" size="4">
      <vt:variant>
        <vt:lpstr>Theme</vt:lpstr>
      </vt:variant>
      <vt:variant>
        <vt:i4>1</vt:i4>
      </vt:variant>
      <vt:variant>
        <vt:lpstr>Slide Titles</vt:lpstr>
      </vt:variant>
      <vt:variant>
        <vt:i4>51</vt:i4>
      </vt:variant>
    </vt:vector>
  </HeadingPairs>
  <TitlesOfParts>
    <vt:vector baseType="lpstr" size="52">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2020-11-19T10:03:09.104</cp:lastPrinted>
  <dcterms:created xsi:type="dcterms:W3CDTF">2020-11-19T10:03:09Z</dcterms:created>
  <dcterms:modified xsi:type="dcterms:W3CDTF">2020-11-19T02:03:10Z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