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  <p:sldMasterId id="2147483674" r:id="rId3"/>
  </p:sldMasterIdLst>
  <p:notesMasterIdLst>
    <p:notesMasterId r:id="rId4"/>
  </p:notesMasterIdLst>
  <p:sldIdLst>
    <p:sldId id="373" r:id="rId5"/>
    <p:sldId id="331" r:id="rId6"/>
    <p:sldId id="370" r:id="rId7"/>
    <p:sldId id="333" r:id="rId8"/>
    <p:sldId id="375" r:id="rId9"/>
    <p:sldId id="377" r:id="rId10"/>
    <p:sldId id="376" r:id="rId11"/>
    <p:sldId id="378" r:id="rId12"/>
    <p:sldId id="422" r:id="rId13"/>
    <p:sldId id="424" r:id="rId14"/>
    <p:sldId id="380" r:id="rId15"/>
    <p:sldId id="381" r:id="rId16"/>
    <p:sldId id="382" r:id="rId17"/>
    <p:sldId id="384" r:id="rId18"/>
    <p:sldId id="411" r:id="rId19"/>
    <p:sldId id="425" r:id="rId20"/>
    <p:sldId id="387" r:id="rId21"/>
    <p:sldId id="389" r:id="rId22"/>
    <p:sldId id="390" r:id="rId23"/>
    <p:sldId id="398" r:id="rId24"/>
    <p:sldId id="399" r:id="rId25"/>
    <p:sldId id="400" r:id="rId26"/>
    <p:sldId id="401" r:id="rId27"/>
    <p:sldId id="415" r:id="rId28"/>
    <p:sldId id="404" r:id="rId29"/>
    <p:sldId id="406" r:id="rId30"/>
    <p:sldId id="407" r:id="rId31"/>
    <p:sldId id="408" r:id="rId32"/>
    <p:sldId id="367" r:id="rId33"/>
  </p:sldIdLst>
  <p:sldSz cx="12192000" cy="6858000"/>
  <p:notesSz cx="7104063" cy="10234613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/>
    <p:restoredTop sz="94660"/>
  </p:normalViewPr>
  <p:slideViewPr>
    <p:cSldViewPr snapToGrid="0" showGuides="1">
      <p:cViewPr>
        <p:scale>
          <a:sx n="70" d="100"/>
          <a:sy n="70" d="100"/>
        </p:scale>
        <p:origin x="-472" y="-12"/>
      </p:cViewPr>
      <p:guideLst>
        <p:guide orient="horz" pos="2160"/>
        <p:guide pos="387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tags" Target="tags/tag1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C5FDBBA-79EF-4001-B556-81047C33AD5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algn="r" eaLnBrk="1" fontAlgn="base" hangingPunct="1">
                <a:buNone/>
              </a:pPr>
              <a:t>‹#›</a:t>
            </a:fld>
            <a:endParaRPr lang="zh-CN" altLang="en-US" sz="1200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>
  <p:cSld name="1_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pPr fontAlgn="base"/>
            <a:r>
              <a:rPr lang="zh-CN" altLang="en-US" sz="533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2665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base"/>
            <a:r>
              <a:rPr lang="zh-CN" altLang="en-US" sz="3735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z="2665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base"/>
            <a:r>
              <a:rPr lang="zh-CN" altLang="en-US" sz="3735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z="2665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z="266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z="2135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213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1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1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z="266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z="2135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213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pPr fontAlgn="base"/>
            <a:r>
              <a:rPr lang="zh-CN" altLang="en-US" sz="266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 fontAlgn="base"/>
            <a:r>
              <a:rPr lang="zh-CN" altLang="en-US" sz="4265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37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z="2665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266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 fontAlgn="base"/>
            <a:r>
              <a:rPr lang="zh-CN" altLang="en-US" sz="1865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pPr fontAlgn="base"/>
            <a:r>
              <a:rPr lang="zh-CN" altLang="en-US" sz="266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1219200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26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 fontAlgn="base"/>
            <a:r>
              <a:rPr lang="zh-CN" altLang="en-US" sz="1865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>
  <p:cSld name="1_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pPr fontAlgn="base"/>
            <a:r>
              <a:rPr lang="zh-CN" altLang="en-US" sz="533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2665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fontAlgn="base"/>
              <a:t>2020/12/16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622209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base"/>
            <a:r>
              <a:rPr lang="zh-CN" altLang="en-US" sz="3735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z="2665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base"/>
            <a:r>
              <a:rPr lang="zh-CN" altLang="en-US" sz="3735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z="2665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z="266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z="2135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213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1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1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z="266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z="2135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213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pPr fontAlgn="base"/>
            <a:r>
              <a:rPr lang="zh-CN" altLang="en-US" sz="266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 fontAlgn="base"/>
            <a:r>
              <a:rPr lang="zh-CN" altLang="en-US" sz="4265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37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z="2665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266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 fontAlgn="base"/>
            <a:r>
              <a:rPr lang="zh-CN" altLang="en-US" sz="1865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pPr fontAlgn="base"/>
            <a:r>
              <a:rPr lang="zh-CN" altLang="en-US" sz="266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1219200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26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 fontAlgn="base"/>
            <a:r>
              <a:rPr lang="zh-CN" altLang="en-US" sz="1865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>
    <p:rand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image" Target="../media/image1.png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slideLayout" Target="../slideLayouts/slideLayout34.xml" /><Relationship Id="rId11" Type="http://schemas.openxmlformats.org/officeDocument/2006/relationships/slideLayout" Target="../slideLayouts/slideLayout35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6.xml" /><Relationship Id="rId3" Type="http://schemas.openxmlformats.org/officeDocument/2006/relationships/slideLayout" Target="../slideLayouts/slideLayout27.xml" /><Relationship Id="rId4" Type="http://schemas.openxmlformats.org/officeDocument/2006/relationships/slideLayout" Target="../slideLayouts/slideLayout28.xml" /><Relationship Id="rId5" Type="http://schemas.openxmlformats.org/officeDocument/2006/relationships/slideLayout" Target="../slideLayouts/slideLayout29.xml" /><Relationship Id="rId6" Type="http://schemas.openxmlformats.org/officeDocument/2006/relationships/slideLayout" Target="../slideLayouts/slideLayout30.xml" /><Relationship Id="rId7" Type="http://schemas.openxmlformats.org/officeDocument/2006/relationships/slideLayout" Target="../slideLayouts/slideLayout31.xml" /><Relationship Id="rId8" Type="http://schemas.openxmlformats.org/officeDocument/2006/relationships/slideLayout" Target="../slideLayouts/slideLayout32.xml" /><Relationship Id="rId9" Type="http://schemas.openxmlformats.org/officeDocument/2006/relationships/slideLayout" Target="../slideLayouts/slideLayout3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381000"/>
            <a:r>
              <a:rPr lang="zh-CN" altLang="en-US"/>
              <a:t>第二级</a:t>
            </a:r>
          </a:p>
          <a:p>
            <a:pPr lvl="2" indent="-304800"/>
            <a:r>
              <a:rPr lang="zh-CN" altLang="en-US"/>
              <a:t>第三级</a:t>
            </a:r>
          </a:p>
          <a:p>
            <a:pPr lvl="3" indent="-304800"/>
            <a:r>
              <a:rPr lang="zh-CN" altLang="en-US"/>
              <a:t>第四级</a:t>
            </a:r>
          </a:p>
          <a:p>
            <a:pPr lvl="4" indent="-3048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Tm="3000">
    <p:random/>
  </p:transition>
  <p:timing/>
  <p:txStyles>
    <p:titleStyle>
      <a:lvl1pPr algn="ctr" defTabSz="1219200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eaLnBrk="0" fontAlgn="base" hangingPunct="0">
        <a:spcBef>
          <a:spcPts val="125"/>
        </a:spcBef>
        <a:spcAft>
          <a:spcPct val="0"/>
        </a:spcAft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990600" indent="-381000" algn="l" defTabSz="1219200" rtl="0" eaLnBrk="0" fontAlgn="base" hangingPunct="0">
        <a:spcBef>
          <a:spcPts val="125"/>
        </a:spcBef>
        <a:spcAft>
          <a:spcPct val="0"/>
        </a:spcAft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524000" indent="-304800" algn="l" defTabSz="1219200" rtl="0" eaLnBrk="0" fontAlgn="base" hangingPunct="0">
        <a:spcBef>
          <a:spcPts val="12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2133600" indent="-304800" algn="l" defTabSz="1219200" rtl="0" eaLnBrk="0" fontAlgn="base" hangingPunct="0">
        <a:spcBef>
          <a:spcPts val="125"/>
        </a:spcBef>
        <a:spcAft>
          <a:spcPct val="0"/>
        </a:spcAft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743200" indent="-304800" algn="l" defTabSz="1219200" rtl="0" eaLnBrk="0" fontAlgn="base" hangingPunct="0">
        <a:spcBef>
          <a:spcPts val="125"/>
        </a:spcBef>
        <a:spcAft>
          <a:spcPct val="0"/>
        </a:spcAft>
        <a:buFont typeface="Arial" panose="020b0604020202020204" pitchFamily="34" charset="0"/>
        <a:buChar char="»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381000"/>
            <a:r>
              <a:rPr lang="zh-CN" altLang="en-US"/>
              <a:t>第二级</a:t>
            </a:r>
          </a:p>
          <a:p>
            <a:pPr lvl="2" indent="-304800"/>
            <a:r>
              <a:rPr lang="zh-CN" altLang="en-US"/>
              <a:t>第三级</a:t>
            </a:r>
          </a:p>
          <a:p>
            <a:pPr lvl="3" indent="-304800"/>
            <a:r>
              <a:rPr lang="zh-CN" altLang="en-US"/>
              <a:t>第四级</a:t>
            </a:r>
          </a:p>
          <a:p>
            <a:pPr lvl="4" indent="-3048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A81615-8C5B-4887-BA8E-7533BD2D036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2020/12/16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spd="slow" advTm="3000">
    <p:random/>
  </p:transition>
  <p:timing/>
  <p:txStyles>
    <p:titleStyle>
      <a:lvl1pPr algn="ctr" defTabSz="1219200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eaLnBrk="0" fontAlgn="base" hangingPunct="0">
        <a:spcBef>
          <a:spcPts val="125"/>
        </a:spcBef>
        <a:spcAft>
          <a:spcPct val="0"/>
        </a:spcAft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990600" indent="-381000" algn="l" defTabSz="1219200" rtl="0" eaLnBrk="0" fontAlgn="base" hangingPunct="0">
        <a:spcBef>
          <a:spcPts val="125"/>
        </a:spcBef>
        <a:spcAft>
          <a:spcPct val="0"/>
        </a:spcAft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524000" indent="-304800" algn="l" defTabSz="1219200" rtl="0" eaLnBrk="0" fontAlgn="base" hangingPunct="0">
        <a:spcBef>
          <a:spcPts val="12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2133600" indent="-304800" algn="l" defTabSz="1219200" rtl="0" eaLnBrk="0" fontAlgn="base" hangingPunct="0">
        <a:spcBef>
          <a:spcPts val="125"/>
        </a:spcBef>
        <a:spcAft>
          <a:spcPct val="0"/>
        </a:spcAft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743200" indent="-304800" algn="l" defTabSz="1219200" rtl="0" eaLnBrk="0" fontAlgn="base" hangingPunct="0">
        <a:spcBef>
          <a:spcPts val="125"/>
        </a:spcBef>
        <a:spcAft>
          <a:spcPct val="0"/>
        </a:spcAft>
        <a:buFont typeface="Arial" panose="020b0604020202020204" pitchFamily="34" charset="0"/>
        <a:buChar char="»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gradFill rotWithShape="0">
          <a:gsLst>
            <a:gs pos="0">
              <a:schemeClr val="hlink"/>
            </a:gs>
            <a:gs pos="100000">
              <a:schemeClr val="hlink">
                <a:gamma/>
                <a:tint val="90980"/>
                <a:invGamma/>
              </a:schemeClr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标题 1025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1026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fontAlgn="base"/>
              <a:t>2020/12/16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https://baike.so.com/doc/758844-803097.html" TargetMode="External" /><Relationship Id="rId3" Type="http://schemas.openxmlformats.org/officeDocument/2006/relationships/hyperlink" Target="https://baike.so.com/doc/5352883-5588342.html" TargetMode="External" /><Relationship Id="rId4" Type="http://schemas.openxmlformats.org/officeDocument/2006/relationships/hyperlink" Target="https://baike.so.com/doc/10036829-10538730.html" TargetMode="Ex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hyperlink" Target="http://www.so.com/s?q=%E5%AD%90%E6%97%B6&amp;ie=utf-8&amp;src=internal_wenda_recommend_textn" TargetMode="External" /><Relationship Id="rId4" Type="http://schemas.openxmlformats.org/officeDocument/2006/relationships/hyperlink" Target="http://www.so.com/s?q=%E4%B8%91%E6%97%B6&amp;ie=utf-8&amp;src=internal_wenda_recommend_textn" TargetMode="Ex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3.png" /><Relationship Id="rId3" Type="http://schemas.openxmlformats.org/officeDocument/2006/relationships/image" Target="../media/image1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10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10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10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Relationship Id="rId3" Type="http://schemas.openxmlformats.org/officeDocument/2006/relationships/image" Target="../media/image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6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756400"/>
          </a:xfrm>
        </p:spPr>
        <p:txBody>
          <a:bodyPr/>
          <a:lstStyle/>
          <a:p>
            <a:pPr marL="0" marR="0" indent="0" algn="ctr" defTabSz="1219200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0" i="0" u="none" strike="noStrike" kern="1200" cap="none" spc="0" normalizeH="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zh-CN" altLang="en-US" sz="4200" b="1" i="0" u="none" strike="noStrike" kern="1200" cap="none" spc="0" normalizeH="0" baseline="0" noProof="1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  <a:cs typeface="+mn-ea"/>
              </a:rPr>
              <a:t>岱宗夫如何？齐鲁青未了。 </a:t>
            </a:r>
          </a:p>
          <a:p>
            <a:pPr marL="0" marR="0" indent="0" algn="ctr" defTabSz="1219200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200" b="1" i="0" u="none" strike="noStrike" kern="1200" cap="none" spc="0" normalizeH="0" baseline="0" noProof="1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  <a:cs typeface="+mn-ea"/>
              </a:rPr>
              <a:t>造化钟神秀，阴阳割昏晓。 </a:t>
            </a:r>
          </a:p>
          <a:p>
            <a:pPr marL="0" marR="0" indent="0" algn="ctr" defTabSz="1219200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200" b="1" i="0" u="none" strike="noStrike" kern="1200" cap="none" spc="0" normalizeH="0" baseline="0" noProof="1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  <a:cs typeface="+mn-ea"/>
              </a:rPr>
              <a:t>荡胸生曾云，决眦入归鸟。 </a:t>
            </a:r>
          </a:p>
          <a:p>
            <a:pPr marL="0" marR="0" indent="0" algn="ctr" defTabSz="1219200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200" b="1" i="0" u="none" strike="noStrike" kern="1200" cap="none" spc="0" normalizeH="0" baseline="0" noProof="1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  <a:cs typeface="+mn-ea"/>
              </a:rPr>
              <a:t>会当凌绝顶，一览众山小。</a:t>
            </a:r>
          </a:p>
          <a:p>
            <a:pPr marL="0" marR="0" indent="0" algn="l" defTabSz="1219200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  <a:cs typeface="+mn-ea"/>
              </a:rPr>
              <a:t>  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  <a:cs typeface="+mn-ea"/>
              </a:rPr>
              <a:t>这是诗人杜甫笔下的泰山，泰山雄伟磅礴的景象，泰山高大巍峨的气势和神奇秀丽的景色，对祖国山河的热爱之情，诗人不怕困难、敢攀顶峰、俯视一切的雄心和气概，以及卓然独立、兼济天下的豪情壮志，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  <a:cs typeface="+mn-ea"/>
              </a:rPr>
              <a:t>“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少陵只以四韵了之，弥见简劲。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  <a:cs typeface="+mn-ea"/>
              </a:rPr>
              <a:t>”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  <a:cs typeface="+mn-ea"/>
              </a:rPr>
              <a:t>而清代姚鼐则用散文重现泰山神韵，这就是我们今天要学习的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《登泰山记》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  <a:cs typeface="+mn-ea"/>
              </a:rPr>
              <a:t>。学者王克煜将这篇散文和杨朔的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《泰山极顶》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  <a:cs typeface="+mn-ea"/>
              </a:rPr>
              <a:t>、李健吾的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《雨中登泰山》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  <a:cs typeface="+mn-ea"/>
              </a:rPr>
              <a:t>、冯骥才的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《挑山工》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  <a:cs typeface="+mn-ea"/>
              </a:rPr>
              <a:t>并称为现代泰山四大著名散文。</a:t>
            </a:r>
          </a:p>
          <a:p>
            <a:pPr marL="0" marR="0" indent="0" algn="l" defTabSz="1219200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  <a:cs typeface="+mn-ea"/>
              </a:rPr>
              <a:t> 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578250" y="781423"/>
            <a:ext cx="1076574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【</a:t>
            </a:r>
            <a:r>
              <a:rPr lang="zh-CN" altLang="en-US" sz="2400" smtClean="0"/>
              <a:t>庙号</a:t>
            </a:r>
            <a:r>
              <a:rPr lang="en-US" altLang="zh-CN" sz="2400" smtClean="0"/>
              <a:t>】</a:t>
            </a:r>
            <a:r>
              <a:rPr lang="zh-CN" altLang="en-US" sz="2400" smtClean="0"/>
              <a:t>庙号是中国古代帝王死后在太庙里立宣奉祀时追尊的名号。一般认为，庙号</a:t>
            </a:r>
            <a:r>
              <a:rPr lang="zh-CN" altLang="en-US" sz="2400" smtClean="0">
                <a:solidFill>
                  <a:srgbClr val="FF0000"/>
                </a:solidFill>
              </a:rPr>
              <a:t>起源于商朝</a:t>
            </a:r>
            <a:r>
              <a:rPr lang="zh-CN" altLang="en-US" sz="2400" smtClean="0"/>
              <a:t>；庙号常用</a:t>
            </a:r>
            <a:r>
              <a:rPr lang="zh-CN" altLang="en-US" sz="2400" smtClean="0">
                <a:solidFill>
                  <a:srgbClr val="FF0000"/>
                </a:solidFill>
              </a:rPr>
              <a:t>“祖”字和“宗”</a:t>
            </a:r>
            <a:r>
              <a:rPr lang="zh-CN" altLang="en-US" sz="2400" smtClean="0"/>
              <a:t>字，开国皇帝一般被称为</a:t>
            </a:r>
            <a:r>
              <a:rPr lang="zh-CN" altLang="en-US" sz="2400" smtClean="0">
                <a:solidFill>
                  <a:srgbClr val="FF0000"/>
                </a:solidFill>
              </a:rPr>
              <a:t>“太祖”或“高祖”</a:t>
            </a:r>
            <a:r>
              <a:rPr lang="zh-CN" altLang="en-US" sz="2400" smtClean="0"/>
              <a:t>，如汉高祖、唐高祖、宋太祖；</a:t>
            </a:r>
            <a:r>
              <a:rPr lang="zh-CN" altLang="en-US" sz="2400" smtClean="0">
                <a:solidFill>
                  <a:srgbClr val="FF0000"/>
                </a:solidFill>
              </a:rPr>
              <a:t>继任的皇帝一般称为“宗”</a:t>
            </a:r>
            <a:r>
              <a:rPr lang="zh-CN" altLang="en-US" sz="2400" smtClean="0"/>
              <a:t>，如唐太宗、宋太宗等。 自西汉到隋唐的皇帝多称谥号，自唐朝到元朝的皇帝多称庙号，文人可以用谥号，但是不能用庙号；</a:t>
            </a:r>
            <a:endParaRPr lang="zh-CN" altLang="en-US" sz="2400"/>
          </a:p>
        </p:txBody>
      </p:sp>
      <p:sp>
        <p:nvSpPr>
          <p:cNvPr id="6" name="矩形 5"/>
          <p:cNvSpPr/>
          <p:nvPr/>
        </p:nvSpPr>
        <p:spPr>
          <a:xfrm>
            <a:off x="531137" y="2825178"/>
            <a:ext cx="10441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/>
              <a:t>从名字来判别，一般带祖或宗的就是庙号，而带帝的便是谥号。</a:t>
            </a:r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662009" y="3609819"/>
            <a:ext cx="110350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【</a:t>
            </a:r>
            <a:r>
              <a:rPr lang="zh-CN" altLang="en-US" sz="2400" smtClean="0"/>
              <a:t>年号</a:t>
            </a:r>
            <a:r>
              <a:rPr lang="en-US" altLang="zh-CN" sz="2400" smtClean="0"/>
              <a:t>】</a:t>
            </a:r>
            <a:r>
              <a:rPr lang="zh-CN" altLang="en-US" sz="2400" smtClean="0"/>
              <a:t>即用来表示年份的一种名号，一般由皇帝发起，年号为</a:t>
            </a:r>
            <a:r>
              <a:rPr lang="zh-CN" altLang="en-US" sz="2400" smtClean="0">
                <a:solidFill>
                  <a:srgbClr val="FF0000"/>
                </a:solidFill>
              </a:rPr>
              <a:t>汉武帝即位后发起，</a:t>
            </a:r>
            <a:r>
              <a:rPr lang="zh-CN" altLang="en-US" sz="2400" smtClean="0"/>
              <a:t>中国历史上第一个年号为“</a:t>
            </a:r>
            <a:r>
              <a:rPr lang="zh-CN" altLang="en-US" sz="2400" smtClean="0">
                <a:solidFill>
                  <a:srgbClr val="FF0000"/>
                </a:solidFill>
              </a:rPr>
              <a:t>建元</a:t>
            </a:r>
            <a:r>
              <a:rPr lang="zh-CN" altLang="en-US" sz="2400" smtClean="0"/>
              <a:t>”（即前</a:t>
            </a:r>
            <a:r>
              <a:rPr lang="en-US" altLang="zh-CN" sz="2400" smtClean="0"/>
              <a:t>140</a:t>
            </a:r>
            <a:r>
              <a:rPr lang="zh-CN" altLang="en-US" sz="2400" smtClean="0"/>
              <a:t>年</a:t>
            </a:r>
            <a:r>
              <a:rPr lang="en-US" altLang="zh-CN" sz="2400" smtClean="0"/>
              <a:t>-</a:t>
            </a:r>
            <a:r>
              <a:rPr lang="zh-CN" altLang="en-US" sz="2400" smtClean="0"/>
              <a:t>前</a:t>
            </a:r>
            <a:r>
              <a:rPr lang="en-US" altLang="zh-CN" sz="2400" smtClean="0"/>
              <a:t>135</a:t>
            </a:r>
            <a:r>
              <a:rPr lang="zh-CN" altLang="en-US" sz="2400" smtClean="0"/>
              <a:t>年），此前的帝王只有年数，没有年号，而最后一个年号被认为是清末的“宣统”，中华人民共和国成立之后，便开始使用西方的公元纪年；</a:t>
            </a:r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731883" y="5566808"/>
            <a:ext cx="107931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【</a:t>
            </a:r>
            <a:r>
              <a:rPr lang="zh-CN" altLang="en-US" sz="2400" smtClean="0"/>
              <a:t>尊号</a:t>
            </a:r>
            <a:r>
              <a:rPr lang="en-US" altLang="zh-CN" sz="2400" smtClean="0"/>
              <a:t>】</a:t>
            </a:r>
            <a:r>
              <a:rPr lang="zh-CN" altLang="en-US" sz="2400" smtClean="0"/>
              <a:t>尊号是指古代</a:t>
            </a:r>
            <a:r>
              <a:rPr lang="zh-CN" altLang="en-US" sz="2400" smtClean="0">
                <a:hlinkClick r:id="rId2"/>
              </a:rPr>
              <a:t>尊崇</a:t>
            </a:r>
            <a:r>
              <a:rPr lang="zh-CN" altLang="en-US" sz="2400" smtClean="0">
                <a:hlinkClick r:id="rId3"/>
              </a:rPr>
              <a:t>皇帝</a:t>
            </a:r>
            <a:r>
              <a:rPr lang="zh-CN" altLang="en-US" sz="2400" smtClean="0"/>
              <a:t>、</a:t>
            </a:r>
            <a:r>
              <a:rPr lang="zh-CN" altLang="en-US" sz="2400" smtClean="0">
                <a:hlinkClick r:id="rId4"/>
              </a:rPr>
              <a:t>皇后</a:t>
            </a:r>
            <a:r>
              <a:rPr lang="zh-CN" altLang="en-US" sz="2400" smtClean="0"/>
              <a:t>的称号，由臣下给予。</a:t>
            </a:r>
            <a:r>
              <a:rPr lang="zh-CN" altLang="en-US" sz="2400" smtClean="0">
                <a:solidFill>
                  <a:srgbClr val="FF0000"/>
                </a:solidFill>
              </a:rPr>
              <a:t>尊号始于唐朝武则天时期</a:t>
            </a:r>
            <a:r>
              <a:rPr lang="zh-CN" altLang="en-US" sz="2400" smtClean="0"/>
              <a:t>，中宗恢复唐朝后，为其上尊号“</a:t>
            </a:r>
            <a:r>
              <a:rPr lang="zh-CN" altLang="en-US" sz="2400" smtClean="0">
                <a:solidFill>
                  <a:srgbClr val="FF0000"/>
                </a:solidFill>
              </a:rPr>
              <a:t>则天大圣皇帝”。</a:t>
            </a:r>
            <a:r>
              <a:rPr lang="zh-CN" altLang="en-US" sz="2400" smtClean="0"/>
              <a:t>尊号字数不一，常遇事而累加，称呼时常使用尊号的前两位。</a:t>
            </a:r>
            <a:endParaRPr lang="zh-CN" altLang="en-US" sz="2400"/>
          </a:p>
        </p:txBody>
      </p:sp>
    </p:spTree>
  </p:cSld>
  <p:clrMapOvr>
    <a:masterClrMapping/>
  </p:clrMapOvr>
  <p:transition spd="slow">
    <p:random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0291" name="内容占位符 140290"/>
          <p:cNvSpPr>
            <a:spLocks noGrp="1"/>
          </p:cNvSpPr>
          <p:nvPr>
            <p:ph idx="1"/>
          </p:nvPr>
        </p:nvSpPr>
        <p:spPr>
          <a:xfrm>
            <a:off x="-44450" y="0"/>
            <a:ext cx="11922125" cy="2565400"/>
          </a:xfrm>
          <a:solidFill>
            <a:srgbClr val="CCFFFF"/>
          </a:solidFill>
          <a:ln>
            <a:solidFill>
              <a:srgbClr val="9900FF"/>
            </a:solidFill>
            <a:miter/>
          </a:ln>
        </p:spPr>
        <p:txBody>
          <a:bodyPr vert="horz" wrap="square" lIns="91440" tIns="45720" rIns="91440" bIns="45720" anchor="t"/>
          <a:lstStyle/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b="1"/>
              <a:t>      </a:t>
            </a:r>
            <a:r>
              <a:rPr lang="zh-CN" altLang="en-US" b="1"/>
              <a:t>余</a:t>
            </a:r>
            <a:r>
              <a:rPr lang="zh-CN" altLang="en-US" b="1">
                <a:solidFill>
                  <a:srgbClr val="FF0066"/>
                </a:solidFill>
              </a:rPr>
              <a:t>以</a:t>
            </a:r>
            <a:r>
              <a:rPr lang="zh-CN" altLang="en-US" b="1"/>
              <a:t>乾隆三十九年十二月，自京师</a:t>
            </a:r>
            <a:r>
              <a:rPr lang="zh-CN" altLang="en-US" b="1">
                <a:solidFill>
                  <a:srgbClr val="FF0066"/>
                </a:solidFill>
              </a:rPr>
              <a:t>乘</a:t>
            </a:r>
            <a:r>
              <a:rPr lang="en-US" altLang="zh-CN" b="1" err="1">
                <a:solidFill>
                  <a:srgbClr val="FF0066"/>
                </a:solidFill>
              </a:rPr>
              <a:t>chéng</a:t>
            </a:r>
            <a:r>
              <a:rPr lang="zh-CN" altLang="en-US" b="1"/>
              <a:t>风雪，历齐河、长清，穿泰山西北谷，越长城之</a:t>
            </a:r>
            <a:r>
              <a:rPr lang="zh-CN" altLang="en-US" b="1">
                <a:solidFill>
                  <a:srgbClr val="FF0066"/>
                </a:solidFill>
              </a:rPr>
              <a:t>限</a:t>
            </a:r>
            <a:r>
              <a:rPr lang="zh-CN" altLang="en-US" b="1"/>
              <a:t>，</a:t>
            </a:r>
            <a:r>
              <a:rPr lang="zh-CN" altLang="en-US" b="1">
                <a:solidFill>
                  <a:srgbClr val="FF0066"/>
                </a:solidFill>
              </a:rPr>
              <a:t>至于</a:t>
            </a:r>
            <a:r>
              <a:rPr lang="zh-CN" altLang="en-US" b="1"/>
              <a:t>泰安。是月丁未，与知府朱孝纯子颖由南</a:t>
            </a:r>
            <a:r>
              <a:rPr lang="zh-CN" altLang="en-US" b="1">
                <a:solidFill>
                  <a:srgbClr val="FF0066"/>
                </a:solidFill>
              </a:rPr>
              <a:t>麓</a:t>
            </a:r>
            <a:r>
              <a:rPr lang="zh-CN" altLang="en-US" b="1"/>
              <a:t>登。四十五里，道皆砌石为</a:t>
            </a:r>
            <a:r>
              <a:rPr lang="zh-CN" altLang="en-US" b="1">
                <a:solidFill>
                  <a:srgbClr val="FF0066"/>
                </a:solidFill>
              </a:rPr>
              <a:t>磴</a:t>
            </a:r>
            <a:r>
              <a:rPr lang="zh-CN" altLang="en-US" b="1"/>
              <a:t>，其级七千有余。</a:t>
            </a:r>
          </a:p>
        </p:txBody>
      </p:sp>
      <p:sp>
        <p:nvSpPr>
          <p:cNvPr id="140300" name="圆角矩形标注 140299"/>
          <p:cNvSpPr/>
          <p:nvPr/>
        </p:nvSpPr>
        <p:spPr>
          <a:xfrm>
            <a:off x="3648075" y="2636838"/>
            <a:ext cx="1152525" cy="504825"/>
          </a:xfrm>
          <a:prstGeom prst="wedgeRoundRectCallout">
            <a:avLst>
              <a:gd name="adj1" fmla="val -186912"/>
              <a:gd name="adj2" fmla="val -264278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到达</a:t>
            </a:r>
          </a:p>
        </p:txBody>
      </p:sp>
      <p:sp>
        <p:nvSpPr>
          <p:cNvPr id="140301" name="圆角矩形标注 140300"/>
          <p:cNvSpPr/>
          <p:nvPr/>
        </p:nvSpPr>
        <p:spPr>
          <a:xfrm>
            <a:off x="1276350" y="3840163"/>
            <a:ext cx="1512888" cy="504825"/>
          </a:xfrm>
          <a:prstGeom prst="wedgeRoundRectCallout">
            <a:avLst>
              <a:gd name="adj1" fmla="val -78792"/>
              <a:gd name="adj2" fmla="val -394278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山脚</a:t>
            </a:r>
          </a:p>
        </p:txBody>
      </p:sp>
      <p:sp>
        <p:nvSpPr>
          <p:cNvPr id="140302" name="圆角矩形标注 140301"/>
          <p:cNvSpPr/>
          <p:nvPr/>
        </p:nvSpPr>
        <p:spPr>
          <a:xfrm>
            <a:off x="5303838" y="2565400"/>
            <a:ext cx="1225550" cy="647700"/>
          </a:xfrm>
          <a:prstGeom prst="wedgeRoundRectCallout">
            <a:avLst>
              <a:gd name="adj1" fmla="val 137019"/>
              <a:gd name="adj2" fmla="val -101472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石级</a:t>
            </a:r>
          </a:p>
        </p:txBody>
      </p:sp>
      <p:sp>
        <p:nvSpPr>
          <p:cNvPr id="140304" name="圆角矩形标注 140303"/>
          <p:cNvSpPr/>
          <p:nvPr/>
        </p:nvSpPr>
        <p:spPr>
          <a:xfrm>
            <a:off x="8143875" y="3336925"/>
            <a:ext cx="1176338" cy="1008063"/>
          </a:xfrm>
          <a:prstGeom prst="wedgeRoundRectCallout">
            <a:avLst>
              <a:gd name="adj1" fmla="val 207875"/>
              <a:gd name="adj2" fmla="val -266574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界限，城墙</a:t>
            </a:r>
          </a:p>
        </p:txBody>
      </p:sp>
      <p:sp>
        <p:nvSpPr>
          <p:cNvPr id="140305" name="圆角矩形标注 140304"/>
          <p:cNvSpPr/>
          <p:nvPr/>
        </p:nvSpPr>
        <p:spPr>
          <a:xfrm>
            <a:off x="7100888" y="3336925"/>
            <a:ext cx="1042987" cy="1008063"/>
          </a:xfrm>
          <a:prstGeom prst="wedgeRoundRectCallout">
            <a:avLst>
              <a:gd name="adj1" fmla="val 150394"/>
              <a:gd name="adj2" fmla="val -349306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趁，冒着</a:t>
            </a:r>
          </a:p>
        </p:txBody>
      </p:sp>
      <p:sp>
        <p:nvSpPr>
          <p:cNvPr id="140306" name="圆角矩形标注 140305"/>
          <p:cNvSpPr/>
          <p:nvPr/>
        </p:nvSpPr>
        <p:spPr>
          <a:xfrm>
            <a:off x="231775" y="3336925"/>
            <a:ext cx="1042988" cy="936625"/>
          </a:xfrm>
          <a:prstGeom prst="wedgeRoundRectCallout">
            <a:avLst>
              <a:gd name="adj1" fmla="val 76329"/>
              <a:gd name="adj2" fmla="val -358644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在，介词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29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29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0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0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 uiExpand="1" build="p" animBg="1"/>
      <p:bldP spid="140300" grpId="1"/>
      <p:bldP spid="140301" grpId="2"/>
      <p:bldP spid="140302" grpId="3"/>
      <p:bldP spid="140304" grpId="4"/>
      <p:bldP spid="140305" grpId="5"/>
      <p:bldP spid="140306" grpId="6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1315" name="内容占位符 141314"/>
          <p:cNvSpPr>
            <a:spLocks noGrp="1"/>
          </p:cNvSpPr>
          <p:nvPr>
            <p:ph idx="1"/>
          </p:nvPr>
        </p:nvSpPr>
        <p:spPr>
          <a:xfrm>
            <a:off x="0" y="0"/>
            <a:ext cx="12192000" cy="2447925"/>
          </a:xfrm>
          <a:solidFill>
            <a:srgbClr val="CCFFFF"/>
          </a:solidFill>
          <a:ln>
            <a:solidFill>
              <a:srgbClr val="9900FF"/>
            </a:solidFill>
            <a:miter/>
          </a:ln>
        </p:spPr>
        <p:txBody>
          <a:bodyPr vert="horz" wrap="square" lIns="91440" tIns="45720" rIns="91440" bIns="45720" anchor="t"/>
          <a:lstStyle/>
          <a:p>
            <a:pPr>
              <a:spcBef>
                <a:spcPct val="0"/>
              </a:spcBef>
              <a:buNone/>
            </a:pPr>
            <a:r>
              <a:rPr lang="zh-CN" altLang="en-US" sz="3200" b="1"/>
              <a:t>泰山正南面有三谷，中谷绕泰安城下，郦道元所谓环水也。余始循</a:t>
            </a:r>
            <a:r>
              <a:rPr lang="zh-CN" altLang="en-US" sz="3200" b="1">
                <a:solidFill>
                  <a:srgbClr val="FF0066"/>
                </a:solidFill>
              </a:rPr>
              <a:t>（省“之”，指中谷）以</a:t>
            </a:r>
            <a:r>
              <a:rPr lang="zh-CN" altLang="en-US" sz="3200" b="1"/>
              <a:t>入，道</a:t>
            </a:r>
            <a:r>
              <a:rPr lang="zh-CN" altLang="en-US" sz="3200" b="1">
                <a:solidFill>
                  <a:srgbClr val="FF0066"/>
                </a:solidFill>
              </a:rPr>
              <a:t>少半</a:t>
            </a:r>
            <a:r>
              <a:rPr lang="zh-CN" altLang="en-US" sz="3200" b="1"/>
              <a:t>，越中岭，复循西谷，遂至其</a:t>
            </a:r>
            <a:r>
              <a:rPr lang="zh-CN" altLang="en-US" sz="3200" b="1">
                <a:solidFill>
                  <a:srgbClr val="FF0066"/>
                </a:solidFill>
              </a:rPr>
              <a:t>巅</a:t>
            </a:r>
            <a:r>
              <a:rPr lang="zh-CN" altLang="en-US" sz="3200" b="1"/>
              <a:t>。古时登山，循东谷入，道有天门。东谷者，古谓之天门溪水，余所不至也。　</a:t>
            </a:r>
            <a:r>
              <a:rPr lang="zh-CN" altLang="en-US" b="1"/>
              <a:t>　</a:t>
            </a:r>
          </a:p>
        </p:txBody>
      </p:sp>
      <p:sp>
        <p:nvSpPr>
          <p:cNvPr id="141324" name="圆角矩形标注 141323"/>
          <p:cNvSpPr/>
          <p:nvPr/>
        </p:nvSpPr>
        <p:spPr>
          <a:xfrm>
            <a:off x="597529" y="2840902"/>
            <a:ext cx="3807359" cy="961553"/>
          </a:xfrm>
          <a:prstGeom prst="wedgeRoundRectCallout">
            <a:avLst>
              <a:gd name="adj1" fmla="val 126361"/>
              <a:gd name="adj2" fmla="val -158764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少于，形容词作为动词。不到一半</a:t>
            </a:r>
          </a:p>
        </p:txBody>
      </p:sp>
      <p:sp>
        <p:nvSpPr>
          <p:cNvPr id="141325" name="圆角矩形标注 141324"/>
          <p:cNvSpPr/>
          <p:nvPr/>
        </p:nvSpPr>
        <p:spPr>
          <a:xfrm>
            <a:off x="5799138" y="3696439"/>
            <a:ext cx="5759450" cy="576262"/>
          </a:xfrm>
          <a:prstGeom prst="wedgeRoundRectCallout">
            <a:avLst>
              <a:gd name="adj1" fmla="val -68037"/>
              <a:gd name="adj2" fmla="val -513417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相当于“而”，就，表承接，连词</a:t>
            </a:r>
          </a:p>
        </p:txBody>
      </p:sp>
      <p:sp>
        <p:nvSpPr>
          <p:cNvPr id="141326" name="圆角矩形标注 141325"/>
          <p:cNvSpPr/>
          <p:nvPr/>
        </p:nvSpPr>
        <p:spPr>
          <a:xfrm>
            <a:off x="2115825" y="4018262"/>
            <a:ext cx="1008062" cy="576263"/>
          </a:xfrm>
          <a:prstGeom prst="wedgeRoundRectCallout">
            <a:avLst>
              <a:gd name="adj1" fmla="val -136519"/>
              <a:gd name="adj2" fmla="val -479310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顶峰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13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uiExpand="1" build="p" animBg="1"/>
      <p:bldP spid="141324" grpId="1"/>
      <p:bldP spid="141325" grpId="2"/>
      <p:bldP spid="141326" grpId="3"/>
      <p:bldP spid="141326" grpId="4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63" name="内容占位符 143362"/>
          <p:cNvSpPr>
            <a:spLocks noGrp="1"/>
          </p:cNvSpPr>
          <p:nvPr>
            <p:ph idx="1"/>
          </p:nvPr>
        </p:nvSpPr>
        <p:spPr>
          <a:xfrm>
            <a:off x="0" y="0"/>
            <a:ext cx="12192000" cy="1330325"/>
          </a:xfrm>
          <a:solidFill>
            <a:srgbClr val="CCFFFF"/>
          </a:solidFill>
          <a:ln>
            <a:solidFill>
              <a:srgbClr val="9900FF"/>
            </a:solidFill>
            <a:miter/>
          </a:ln>
        </p:spPr>
        <p:txBody>
          <a:bodyPr vert="horz" wrap="square" lIns="91440" tIns="45720" rIns="91440" bIns="45720" anchor="t"/>
          <a:lstStyle/>
          <a:p>
            <a:pPr>
              <a:spcBef>
                <a:spcPct val="0"/>
              </a:spcBef>
              <a:buNone/>
            </a:pPr>
            <a:r>
              <a:rPr lang="en-US" altLang="zh-CN" sz="2400" b="1"/>
              <a:t>   </a:t>
            </a:r>
            <a:r>
              <a:rPr lang="zh-CN" altLang="en-US" sz="2800" b="1"/>
              <a:t>今所经中岭及</a:t>
            </a:r>
            <a:r>
              <a:rPr lang="zh-CN" altLang="en-US" sz="2800" b="1" u="sng" smtClean="0">
                <a:solidFill>
                  <a:srgbClr val="FF0066"/>
                </a:solidFill>
              </a:rPr>
              <a:t>山巅，</a:t>
            </a:r>
            <a:r>
              <a:rPr lang="zh-CN" altLang="en-US" sz="2800" b="1" u="sng" smtClean="0"/>
              <a:t>崖</a:t>
            </a:r>
            <a:r>
              <a:rPr lang="zh-CN" altLang="en-US" sz="2800" b="1" u="sng">
                <a:solidFill>
                  <a:srgbClr val="FF0066"/>
                </a:solidFill>
              </a:rPr>
              <a:t>限当道</a:t>
            </a:r>
            <a:r>
              <a:rPr lang="zh-CN" altLang="en-US" sz="2800" b="1" u="sng" smtClean="0">
                <a:solidFill>
                  <a:srgbClr val="FF0066"/>
                </a:solidFill>
              </a:rPr>
              <a:t>者</a:t>
            </a:r>
            <a:r>
              <a:rPr lang="zh-CN" altLang="en-US" sz="2800" b="1" smtClean="0"/>
              <a:t>，</a:t>
            </a:r>
            <a:r>
              <a:rPr lang="zh-CN" altLang="en-US" sz="2800" b="1"/>
              <a:t>世皆谓之天门云。道中迷雾冰滑，磴</a:t>
            </a:r>
            <a:r>
              <a:rPr lang="zh-CN" altLang="en-US" sz="2800" b="1">
                <a:solidFill>
                  <a:srgbClr val="FF0066"/>
                </a:solidFill>
              </a:rPr>
              <a:t>几</a:t>
            </a:r>
            <a:r>
              <a:rPr lang="zh-CN" altLang="en-US" sz="2800" b="1"/>
              <a:t>不可登。</a:t>
            </a:r>
            <a:r>
              <a:rPr lang="zh-CN" altLang="en-US" sz="2800" b="1">
                <a:solidFill>
                  <a:srgbClr val="FF0066"/>
                </a:solidFill>
              </a:rPr>
              <a:t>及</a:t>
            </a:r>
            <a:r>
              <a:rPr lang="zh-CN" altLang="en-US" sz="2800" b="1"/>
              <a:t>既上，苍山</a:t>
            </a:r>
            <a:r>
              <a:rPr lang="zh-CN" altLang="en-US" sz="2800" b="1">
                <a:solidFill>
                  <a:srgbClr val="FF0066"/>
                </a:solidFill>
              </a:rPr>
              <a:t>负</a:t>
            </a:r>
            <a:r>
              <a:rPr lang="zh-CN" altLang="en-US" sz="2800" b="1"/>
              <a:t>雪，明</a:t>
            </a:r>
            <a:r>
              <a:rPr lang="zh-CN" altLang="en-US" sz="2800" b="1">
                <a:solidFill>
                  <a:srgbClr val="FF0066"/>
                </a:solidFill>
              </a:rPr>
              <a:t>烛</a:t>
            </a:r>
            <a:r>
              <a:rPr lang="zh-CN" altLang="en-US" sz="2800" b="1"/>
              <a:t>天南，望晚日照城廓，汶水、徂徕如画，而半山</a:t>
            </a:r>
            <a:r>
              <a:rPr lang="zh-CN" altLang="en-US" sz="2800" b="1">
                <a:solidFill>
                  <a:srgbClr val="FF0066"/>
                </a:solidFill>
              </a:rPr>
              <a:t>居</a:t>
            </a:r>
            <a:r>
              <a:rPr lang="zh-CN" altLang="en-US" sz="2800" b="1"/>
              <a:t>雾若带</a:t>
            </a:r>
            <a:r>
              <a:rPr lang="zh-CN" altLang="en-US" sz="2800" b="1">
                <a:solidFill>
                  <a:srgbClr val="FF0066"/>
                </a:solidFill>
              </a:rPr>
              <a:t>然</a:t>
            </a:r>
            <a:r>
              <a:rPr lang="zh-CN" altLang="en-US" sz="2800" b="1"/>
              <a:t>。</a:t>
            </a:r>
          </a:p>
          <a:p>
            <a:pPr>
              <a:spcBef>
                <a:spcPct val="0"/>
              </a:spcBef>
              <a:buNone/>
            </a:pPr>
            <a:r>
              <a:rPr lang="zh-CN" altLang="en-US" sz="2800" b="1"/>
              <a:t>　　</a:t>
            </a:r>
          </a:p>
        </p:txBody>
      </p:sp>
      <p:sp>
        <p:nvSpPr>
          <p:cNvPr id="143366" name="圆角矩形标注 143365"/>
          <p:cNvSpPr/>
          <p:nvPr/>
        </p:nvSpPr>
        <p:spPr>
          <a:xfrm>
            <a:off x="7578459" y="1443636"/>
            <a:ext cx="1511300" cy="935037"/>
          </a:xfrm>
          <a:prstGeom prst="wedgeRoundRectCallout">
            <a:avLst>
              <a:gd name="adj1" fmla="val -156785"/>
              <a:gd name="adj2" fmla="val -126502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照，名作动</a:t>
            </a:r>
          </a:p>
        </p:txBody>
      </p:sp>
      <p:sp>
        <p:nvSpPr>
          <p:cNvPr id="143367" name="圆角矩形标注 143366"/>
          <p:cNvSpPr/>
          <p:nvPr/>
        </p:nvSpPr>
        <p:spPr>
          <a:xfrm>
            <a:off x="5697648" y="1601633"/>
            <a:ext cx="1187450" cy="865188"/>
          </a:xfrm>
          <a:prstGeom prst="wedgeRoundRectCallout">
            <a:avLst>
              <a:gd name="adj1" fmla="val -160639"/>
              <a:gd name="adj2" fmla="val -135560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背，覆盖</a:t>
            </a:r>
          </a:p>
        </p:txBody>
      </p:sp>
      <p:sp>
        <p:nvSpPr>
          <p:cNvPr id="143368" name="圆角矩形标注 143367"/>
          <p:cNvSpPr/>
          <p:nvPr/>
        </p:nvSpPr>
        <p:spPr>
          <a:xfrm>
            <a:off x="1389095" y="2806417"/>
            <a:ext cx="1152525" cy="647700"/>
          </a:xfrm>
          <a:prstGeom prst="wedgeRoundRectCallout">
            <a:avLst>
              <a:gd name="adj1" fmla="val 21324"/>
              <a:gd name="adj2" fmla="val -86764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停留</a:t>
            </a:r>
          </a:p>
        </p:txBody>
      </p:sp>
      <p:sp>
        <p:nvSpPr>
          <p:cNvPr id="143370" name="圆角矩形标注 143369"/>
          <p:cNvSpPr/>
          <p:nvPr/>
        </p:nvSpPr>
        <p:spPr>
          <a:xfrm>
            <a:off x="2469509" y="1788718"/>
            <a:ext cx="1079500" cy="468313"/>
          </a:xfrm>
          <a:prstGeom prst="wedgeRoundRectCallout">
            <a:avLst>
              <a:gd name="adj1" fmla="val -67588"/>
              <a:gd name="adj2" fmla="val -267626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等到</a:t>
            </a:r>
          </a:p>
        </p:txBody>
      </p:sp>
      <p:sp>
        <p:nvSpPr>
          <p:cNvPr id="143371" name="圆角矩形标注 143370"/>
          <p:cNvSpPr/>
          <p:nvPr/>
        </p:nvSpPr>
        <p:spPr>
          <a:xfrm>
            <a:off x="11183937" y="1167067"/>
            <a:ext cx="1008063" cy="647700"/>
          </a:xfrm>
          <a:prstGeom prst="wedgeRoundRectCallout">
            <a:avLst>
              <a:gd name="adj1" fmla="val -25370"/>
              <a:gd name="adj2" fmla="val -150294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几乎</a:t>
            </a:r>
          </a:p>
        </p:txBody>
      </p:sp>
      <p:sp>
        <p:nvSpPr>
          <p:cNvPr id="143372" name="圆角矩形标注 143371"/>
          <p:cNvSpPr/>
          <p:nvPr/>
        </p:nvSpPr>
        <p:spPr>
          <a:xfrm>
            <a:off x="0" y="1502340"/>
            <a:ext cx="2111375" cy="1071880"/>
          </a:xfrm>
          <a:prstGeom prst="wedgeRoundRectCallout">
            <a:avLst>
              <a:gd name="adj1" fmla="val 127383"/>
              <a:gd name="adj2" fmla="val -132405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像门槛一样，名作状语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0" y="3543193"/>
            <a:ext cx="12319000" cy="1938020"/>
          </a:xfrm>
          <a:prstGeom prst="rect">
            <a:avLst/>
          </a:prstGeom>
          <a:solidFill>
            <a:srgbClr val="DCE6F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2400" b="1">
                <a:sym typeface="+mn-ea"/>
              </a:rPr>
              <a:t>限：</a:t>
            </a:r>
            <a:r>
              <a:rPr lang="en-US" altLang="zh-CN" sz="2400" b="1">
                <a:sym typeface="+mn-ea"/>
              </a:rPr>
              <a:t>1</a:t>
            </a:r>
            <a:r>
              <a:rPr lang="zh-CN" altLang="en-US" sz="2400" b="1">
                <a:sym typeface="+mn-ea"/>
              </a:rPr>
              <a:t>、</a:t>
            </a:r>
            <a:r>
              <a:rPr lang="zh-CN" sz="2400" b="1">
                <a:sym typeface="+mn-ea"/>
              </a:rPr>
              <a:t>         土山,与山势有关。本义:阻隔</a:t>
            </a:r>
          </a:p>
          <a:p>
            <a:r>
              <a:rPr lang="zh-CN" sz="2400" b="1">
                <a:sym typeface="+mn-ea"/>
              </a:rPr>
              <a:t>       </a:t>
            </a:r>
          </a:p>
          <a:p>
            <a:r>
              <a:rPr lang="zh-CN" sz="2400" b="1">
                <a:sym typeface="+mn-ea"/>
              </a:rPr>
              <a:t>        </a:t>
            </a:r>
            <a:r>
              <a:rPr lang="en-US" altLang="zh-CN" sz="2400" b="1">
                <a:sym typeface="+mn-ea"/>
              </a:rPr>
              <a:t>2</a:t>
            </a:r>
            <a:r>
              <a:rPr lang="zh-CN" altLang="en-US" sz="2400" b="1">
                <a:sym typeface="+mn-ea"/>
              </a:rPr>
              <a:t>、界限、边界、分界线    越</a:t>
            </a:r>
            <a:r>
              <a:rPr lang="zh-CN" sz="2400" b="1">
                <a:sym typeface="+mn-ea"/>
              </a:rPr>
              <a:t>长城之限。</a:t>
            </a:r>
          </a:p>
          <a:p>
            <a:r>
              <a:rPr lang="en-US" altLang="zh-CN" sz="2400" b="1">
                <a:sym typeface="+mn-ea"/>
              </a:rPr>
              <a:t>        3</a:t>
            </a:r>
            <a:r>
              <a:rPr lang="zh-CN" altLang="en-US" sz="2400" b="1">
                <a:sym typeface="+mn-ea"/>
              </a:rPr>
              <a:t>、门槛</a:t>
            </a:r>
          </a:p>
          <a:p>
            <a:r>
              <a:rPr lang="zh-CN" altLang="en-US" sz="2400" b="1">
                <a:sym typeface="+mn-ea"/>
              </a:rPr>
              <a:t>        </a:t>
            </a:r>
            <a:r>
              <a:rPr lang="en-US" altLang="zh-CN" sz="2400" b="1">
                <a:sym typeface="+mn-ea"/>
              </a:rPr>
              <a:t>4</a:t>
            </a:r>
            <a:r>
              <a:rPr lang="zh-CN" altLang="en-US" sz="2400" b="1">
                <a:sym typeface="+mn-ea"/>
              </a:rPr>
              <a:t>、险阻    南有巫山， 黔中之限</a:t>
            </a:r>
            <a:r>
              <a:rPr lang="zh-CN" sz="2400" b="1">
                <a:sym typeface="+mn-ea"/>
              </a:rPr>
              <a:t>               </a:t>
            </a:r>
            <a:endParaRPr 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298" y="3525087"/>
            <a:ext cx="662940" cy="59118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6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6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 uiExpand="1" build="p" animBg="1"/>
      <p:bldP spid="143366" grpId="1"/>
      <p:bldP spid="143367" grpId="2"/>
      <p:bldP spid="143368" grpId="3"/>
      <p:bldP spid="143370" grpId="4"/>
      <p:bldP spid="143371" grpId="5"/>
      <p:bldP spid="143372" grpId="6"/>
      <p:bldP spid="2" grpId="7"/>
      <p:bldP spid="2" grpId="8"/>
      <p:bldP spid="2" grpId="9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5874" name="图片 335873" descr="十八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925" y="0"/>
            <a:ext cx="97250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5875" name="文本框 335874"/>
          <p:cNvSpPr txBox="1"/>
          <p:nvPr/>
        </p:nvSpPr>
        <p:spPr>
          <a:xfrm>
            <a:off x="1431925" y="5349875"/>
            <a:ext cx="1101725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京师</a:t>
            </a:r>
          </a:p>
        </p:txBody>
      </p:sp>
      <p:sp>
        <p:nvSpPr>
          <p:cNvPr id="335876" name="文本框 335875"/>
          <p:cNvSpPr txBox="1"/>
          <p:nvPr/>
        </p:nvSpPr>
        <p:spPr>
          <a:xfrm>
            <a:off x="4495800" y="5486400"/>
            <a:ext cx="12954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泰安</a:t>
            </a:r>
          </a:p>
        </p:txBody>
      </p:sp>
      <p:sp>
        <p:nvSpPr>
          <p:cNvPr id="335877" name="文本框 335876"/>
          <p:cNvSpPr txBox="1"/>
          <p:nvPr/>
        </p:nvSpPr>
        <p:spPr>
          <a:xfrm>
            <a:off x="6477000" y="5334000"/>
            <a:ext cx="23622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南麓</a:t>
            </a:r>
          </a:p>
        </p:txBody>
      </p:sp>
      <p:sp>
        <p:nvSpPr>
          <p:cNvPr id="335878" name="文本框 335877"/>
          <p:cNvSpPr txBox="1"/>
          <p:nvPr/>
        </p:nvSpPr>
        <p:spPr>
          <a:xfrm>
            <a:off x="7010400" y="4572000"/>
            <a:ext cx="1101725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中谷</a:t>
            </a:r>
          </a:p>
        </p:txBody>
      </p:sp>
      <p:sp>
        <p:nvSpPr>
          <p:cNvPr id="335879" name="文本框 335878"/>
          <p:cNvSpPr txBox="1"/>
          <p:nvPr/>
        </p:nvSpPr>
        <p:spPr>
          <a:xfrm>
            <a:off x="7696200" y="3505200"/>
            <a:ext cx="243205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中岭</a:t>
            </a:r>
            <a:r>
              <a:rPr lang="en-US" altLang="zh-CN" sz="36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天门</a:t>
            </a:r>
            <a:r>
              <a:rPr lang="en-US" altLang="zh-CN" sz="36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335880" name="文本框 335879"/>
          <p:cNvSpPr txBox="1"/>
          <p:nvPr/>
        </p:nvSpPr>
        <p:spPr>
          <a:xfrm>
            <a:off x="8534400" y="2438400"/>
            <a:ext cx="1101725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西谷</a:t>
            </a:r>
          </a:p>
        </p:txBody>
      </p:sp>
      <p:sp>
        <p:nvSpPr>
          <p:cNvPr id="335881" name="文本框 335880"/>
          <p:cNvSpPr txBox="1"/>
          <p:nvPr/>
        </p:nvSpPr>
        <p:spPr>
          <a:xfrm>
            <a:off x="9448800" y="1214438"/>
            <a:ext cx="1101725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山巅</a:t>
            </a:r>
          </a:p>
        </p:txBody>
      </p:sp>
      <p:sp>
        <p:nvSpPr>
          <p:cNvPr id="28682" name="文本框 335881"/>
          <p:cNvSpPr txBox="1"/>
          <p:nvPr/>
        </p:nvSpPr>
        <p:spPr>
          <a:xfrm>
            <a:off x="2117725" y="5430838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5883" name="直接连接符 335882"/>
          <p:cNvSpPr/>
          <p:nvPr/>
        </p:nvSpPr>
        <p:spPr>
          <a:xfrm>
            <a:off x="2286000" y="5867400"/>
            <a:ext cx="2209800" cy="0"/>
          </a:xfrm>
          <a:prstGeom prst="line">
            <a:avLst/>
          </a:prstGeom>
          <a:ln w="349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35884" name="文本框 335883"/>
          <p:cNvSpPr txBox="1"/>
          <p:nvPr/>
        </p:nvSpPr>
        <p:spPr>
          <a:xfrm>
            <a:off x="2362200" y="5334000"/>
            <a:ext cx="1792288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乘、历、穿、越</a:t>
            </a:r>
          </a:p>
        </p:txBody>
      </p:sp>
      <p:sp>
        <p:nvSpPr>
          <p:cNvPr id="28685" name="文本框 335884"/>
          <p:cNvSpPr txBox="1"/>
          <p:nvPr/>
        </p:nvSpPr>
        <p:spPr>
          <a:xfrm>
            <a:off x="5089525" y="5583238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5886" name="直接连接符 335885"/>
          <p:cNvSpPr/>
          <p:nvPr/>
        </p:nvSpPr>
        <p:spPr>
          <a:xfrm>
            <a:off x="5486400" y="5867400"/>
            <a:ext cx="1066800" cy="0"/>
          </a:xfrm>
          <a:prstGeom prst="line">
            <a:avLst/>
          </a:prstGeom>
          <a:ln w="412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35887" name="文本框 335886"/>
          <p:cNvSpPr txBox="1"/>
          <p:nvPr/>
        </p:nvSpPr>
        <p:spPr>
          <a:xfrm>
            <a:off x="5715000" y="5410200"/>
            <a:ext cx="4127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由</a:t>
            </a:r>
          </a:p>
        </p:txBody>
      </p:sp>
      <p:sp>
        <p:nvSpPr>
          <p:cNvPr id="28688" name="文本框 335887"/>
          <p:cNvSpPr txBox="1"/>
          <p:nvPr/>
        </p:nvSpPr>
        <p:spPr>
          <a:xfrm>
            <a:off x="6423025" y="5059363"/>
            <a:ext cx="460375" cy="219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endParaRPr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5889" name="文本框 335888"/>
          <p:cNvSpPr txBox="1"/>
          <p:nvPr/>
        </p:nvSpPr>
        <p:spPr>
          <a:xfrm>
            <a:off x="6629400" y="4876800"/>
            <a:ext cx="77787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循</a:t>
            </a:r>
          </a:p>
        </p:txBody>
      </p:sp>
      <p:sp>
        <p:nvSpPr>
          <p:cNvPr id="335890" name="直接连接符 335889"/>
          <p:cNvSpPr/>
          <p:nvPr/>
        </p:nvSpPr>
        <p:spPr>
          <a:xfrm flipH="1">
            <a:off x="9220200" y="1828800"/>
            <a:ext cx="685800" cy="685800"/>
          </a:xfrm>
          <a:prstGeom prst="line">
            <a:avLst/>
          </a:prstGeom>
          <a:ln w="349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35891" name="直接连接符 335890"/>
          <p:cNvSpPr/>
          <p:nvPr/>
        </p:nvSpPr>
        <p:spPr>
          <a:xfrm flipH="1">
            <a:off x="7696200" y="4038600"/>
            <a:ext cx="609600" cy="609600"/>
          </a:xfrm>
          <a:prstGeom prst="line">
            <a:avLst/>
          </a:prstGeom>
          <a:ln w="412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35892" name="直接连接符 335891"/>
          <p:cNvSpPr/>
          <p:nvPr/>
        </p:nvSpPr>
        <p:spPr>
          <a:xfrm flipH="1">
            <a:off x="6934200" y="5105400"/>
            <a:ext cx="457200" cy="457200"/>
          </a:xfrm>
          <a:prstGeom prst="line">
            <a:avLst/>
          </a:prstGeom>
          <a:ln w="412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35893" name="文本框 335892"/>
          <p:cNvSpPr txBox="1"/>
          <p:nvPr/>
        </p:nvSpPr>
        <p:spPr>
          <a:xfrm>
            <a:off x="7467600" y="3962400"/>
            <a:ext cx="4127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越</a:t>
            </a:r>
          </a:p>
        </p:txBody>
      </p:sp>
      <p:sp>
        <p:nvSpPr>
          <p:cNvPr id="335894" name="文本框 335893"/>
          <p:cNvSpPr txBox="1"/>
          <p:nvPr/>
        </p:nvSpPr>
        <p:spPr>
          <a:xfrm>
            <a:off x="8001000" y="2971800"/>
            <a:ext cx="642938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复循</a:t>
            </a:r>
          </a:p>
        </p:txBody>
      </p:sp>
      <p:sp>
        <p:nvSpPr>
          <p:cNvPr id="335895" name="文本框 335894"/>
          <p:cNvSpPr txBox="1"/>
          <p:nvPr/>
        </p:nvSpPr>
        <p:spPr>
          <a:xfrm>
            <a:off x="8915400" y="1752600"/>
            <a:ext cx="642938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遂至</a:t>
            </a:r>
          </a:p>
        </p:txBody>
      </p:sp>
      <p:sp>
        <p:nvSpPr>
          <p:cNvPr id="335896" name="直接连接符 335895"/>
          <p:cNvSpPr/>
          <p:nvPr/>
        </p:nvSpPr>
        <p:spPr>
          <a:xfrm flipH="1">
            <a:off x="8458200" y="3048000"/>
            <a:ext cx="533400" cy="533400"/>
          </a:xfrm>
          <a:prstGeom prst="line">
            <a:avLst/>
          </a:prstGeom>
          <a:ln w="412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8697" name="文本框 335896"/>
          <p:cNvSpPr txBox="1"/>
          <p:nvPr/>
        </p:nvSpPr>
        <p:spPr>
          <a:xfrm>
            <a:off x="2651125" y="858838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98" name="文本框 335897"/>
          <p:cNvSpPr txBox="1"/>
          <p:nvPr/>
        </p:nvSpPr>
        <p:spPr>
          <a:xfrm>
            <a:off x="2270125" y="782638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5899" name="文本框 335898"/>
          <p:cNvSpPr txBox="1"/>
          <p:nvPr/>
        </p:nvSpPr>
        <p:spPr>
          <a:xfrm>
            <a:off x="1919288" y="1557338"/>
            <a:ext cx="58324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登山以作者的游踪为线索</a:t>
            </a:r>
          </a:p>
        </p:txBody>
      </p:sp>
      <p:sp>
        <p:nvSpPr>
          <p:cNvPr id="28700" name="文本框 1"/>
          <p:cNvSpPr txBox="1"/>
          <p:nvPr/>
        </p:nvSpPr>
        <p:spPr>
          <a:xfrm>
            <a:off x="-101600" y="0"/>
            <a:ext cx="1403350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文意</a:t>
            </a:r>
          </a:p>
          <a:p>
            <a:pPr algn="just">
              <a:lnSpc>
                <a:spcPct val="150000"/>
              </a:lnSpc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01" name="文本框 2"/>
          <p:cNvSpPr txBox="1"/>
          <p:nvPr/>
        </p:nvSpPr>
        <p:spPr>
          <a:xfrm>
            <a:off x="0" y="1860550"/>
            <a:ext cx="1609725" cy="45227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自京师乘风雪，历齐河、长清，穿泰山西北谷，越长城之限，至于泰安。</a:t>
            </a: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循以入</a:t>
            </a: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越中岭</a:t>
            </a: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循西谷，遂至其巅。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100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2" presetClass="entr" presetSubtype="4" fill="hold" grpId="1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" dur="500"/>
                                        <p:tgtEl>
                                          <p:spTgt spid="335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35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35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5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5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35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5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5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35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  <p:cond evt="onBegin" delay="0">
                          <p:tn val="56"/>
                        </p:cond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3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5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5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  <p:cond evt="onBegin" delay="0">
                          <p:tn val="69"/>
                        </p:cond>
                      </p:stCondLst>
                      <p:childTnLst>
                        <p:par>
                          <p:cTn id="7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5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  <p:cond evt="onBegin" delay="0">
                          <p:tn val="75"/>
                        </p:cond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3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  <p:cond evt="onBegin" delay="0">
                          <p:tn val="81"/>
                        </p:cond>
                      </p:stCondLst>
                      <p:childTnLst>
                        <p:par>
                          <p:cTn id="8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5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5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  <p:cond evt="onBegin" delay="0">
                          <p:tn val="88"/>
                        </p:cond>
                      </p:stCondLst>
                      <p:childTnLst>
                        <p:par>
                          <p:cTn id="9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335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  <p:cond evt="onBegin" delay="0">
                          <p:tn val="94"/>
                        </p:cond>
                      </p:stCondLst>
                      <p:childTnLst>
                        <p:par>
                          <p:cTn id="9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33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  <p:cond evt="onBegin" delay="0">
                          <p:tn val="100"/>
                        </p:cond>
                      </p:stCondLst>
                      <p:childTnLst>
                        <p:par>
                          <p:cTn id="10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5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5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  <p:cond evt="onBegin" delay="0">
                          <p:tn val="107"/>
                        </p:cond>
                      </p:stCondLst>
                      <p:childTnLst>
                        <p:par>
                          <p:cTn id="10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335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  <p:cond evt="onBegin" delay="0">
                          <p:tn val="113"/>
                        </p:cond>
                      </p:stCondLst>
                      <p:childTnLst>
                        <p:par>
                          <p:cTn id="1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33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  <p:cond evt="onBegin" delay="0">
                          <p:tn val="119"/>
                        </p:cond>
                      </p:stCondLst>
                      <p:childTnLst>
                        <p:par>
                          <p:cTn id="1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7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35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35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  <p:cond evt="onBegin" delay="0">
                          <p:tn val="126"/>
                        </p:cond>
                      </p:stCondLst>
                      <p:childTnLst>
                        <p:par>
                          <p:cTn id="1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335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875" grpId="0"/>
      <p:bldP spid="335876" grpId="1"/>
      <p:bldP spid="335877" grpId="2"/>
      <p:bldP spid="335878" grpId="3"/>
      <p:bldP spid="335879" grpId="4"/>
      <p:bldP spid="335880" grpId="5"/>
      <p:bldP spid="335881" grpId="6"/>
      <p:bldP spid="335884" grpId="7"/>
      <p:bldP spid="335887" grpId="8"/>
      <p:bldP spid="335889" grpId="9"/>
      <p:bldP spid="335893" grpId="10"/>
      <p:bldP spid="335894" grpId="11"/>
      <p:bldP spid="335895" grpId="12"/>
      <p:bldP spid="335899" grpId="1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6" name="矩形 3"/>
          <p:cNvSpPr/>
          <p:nvPr/>
        </p:nvSpPr>
        <p:spPr>
          <a:xfrm>
            <a:off x="217283" y="3738028"/>
            <a:ext cx="117332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苍山负雪，明烛天南”是写泰山山顶雪后美景的名句，请赏析。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695" y="4521924"/>
            <a:ext cx="11654042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“负”字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以动写静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，显出雪的厚度，又以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拟人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手法，使雪山奕奕传神；“烛”字显出雪光的亮度，写出日光和雪光相映的奇景。</a:t>
            </a:r>
          </a:p>
        </p:txBody>
      </p:sp>
      <p:sp>
        <p:nvSpPr>
          <p:cNvPr id="6" name="文本框 5"/>
          <p:cNvSpPr txBox="1"/>
          <p:nvPr/>
        </p:nvSpPr>
        <p:spPr>
          <a:xfrm rot="-10800000" flipV="1">
            <a:off x="126748" y="5457"/>
            <a:ext cx="11380206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从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作者由京师来泰山的路线中，你体会到了作者旅程的什么特点？由此你看到了作者怎样的形象特点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？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旅程特点：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艰苦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。“乘风雪”的“乘”字，渲染了风狂雪紧的隆冬景象和风雪的巨大威力。“历”“穿”“越”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“至”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几个动词，把从京师去泰安的路程交代得清清楚楚，既与实际情况吻合，又充分表现了旅途的艰苦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天气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恶劣，路途遥远，在这样的情况下来登山，由此我们看到了作者的形象特点：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风尘仆仆，不辞辛苦，登山的心情迫切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99177" y="677878"/>
            <a:ext cx="10101263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有人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说，“半山居雾若带然”这一句是神来之笔，试分析。</a:t>
            </a:r>
          </a:p>
        </p:txBody>
      </p:sp>
      <p:sp>
        <p:nvSpPr>
          <p:cNvPr id="4" name="矩形 3"/>
          <p:cNvSpPr/>
          <p:nvPr/>
        </p:nvSpPr>
        <p:spPr>
          <a:xfrm>
            <a:off x="205998" y="1618039"/>
            <a:ext cx="11310010" cy="2306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这是在山顶远望和俯视所得的画面。“居雾”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以静写动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，写出了雾的轻盈，呈停聚不动的状态。“若带”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以小喻大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，写出了云雾的具体形状，烘托出泰山的高峻雄伟。整句话描绘出了泰山</a:t>
            </a:r>
            <a:r>
              <a:rPr lang="zh-CN" altLang="en-US" sz="2400" u="sng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安详、明媚、肃穆中有温柔飘逸美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的特殊风韵，它使这幅雪山晚晴图神采顿现，给整个画面以无限的生机和情趣。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6950" y="1252538"/>
            <a:ext cx="7488238" cy="3998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5411" name="内容占位符 145410"/>
          <p:cNvSpPr>
            <a:spLocks noGrp="1"/>
          </p:cNvSpPr>
          <p:nvPr>
            <p:ph idx="1"/>
          </p:nvPr>
        </p:nvSpPr>
        <p:spPr>
          <a:xfrm>
            <a:off x="0" y="0"/>
            <a:ext cx="12192000" cy="1628775"/>
          </a:xfrm>
          <a:solidFill>
            <a:srgbClr val="CCFFFF"/>
          </a:solidFill>
          <a:ln>
            <a:solidFill>
              <a:srgbClr val="9900FF"/>
            </a:solidFill>
            <a:miter/>
          </a:ln>
        </p:spPr>
        <p:txBody>
          <a:bodyPr vert="horz" wrap="square" lIns="91440" tIns="45720" rIns="91440" bIns="45720" anchor="t"/>
          <a:lstStyle/>
          <a:p>
            <a:pPr>
              <a:spcBef>
                <a:spcPct val="0"/>
              </a:spcBef>
              <a:buNone/>
            </a:pPr>
            <a:r>
              <a:rPr lang="en-US" altLang="zh-CN" b="1"/>
              <a:t>       </a:t>
            </a:r>
            <a:r>
              <a:rPr lang="en-US" altLang="zh-CN" sz="3600" b="1"/>
              <a:t>  </a:t>
            </a:r>
            <a:r>
              <a:rPr lang="zh-CN" altLang="en-US" sz="2800" b="1"/>
              <a:t>戊申</a:t>
            </a:r>
            <a:r>
              <a:rPr lang="zh-CN" altLang="en-US" sz="2800" b="1">
                <a:solidFill>
                  <a:srgbClr val="0000FF"/>
                </a:solidFill>
              </a:rPr>
              <a:t>晦</a:t>
            </a:r>
            <a:r>
              <a:rPr lang="en-US" altLang="zh-CN" sz="2800" b="1">
                <a:solidFill>
                  <a:srgbClr val="FF0066"/>
                </a:solidFill>
              </a:rPr>
              <a:t>(                                  )</a:t>
            </a:r>
            <a:r>
              <a:rPr lang="zh-CN" altLang="en-US" sz="2800" b="1"/>
              <a:t>，五</a:t>
            </a:r>
            <a:r>
              <a:rPr lang="zh-CN" altLang="en-US" sz="2800" b="1">
                <a:solidFill>
                  <a:srgbClr val="FF0000"/>
                </a:solidFill>
              </a:rPr>
              <a:t>鼓</a:t>
            </a:r>
            <a:r>
              <a:rPr lang="zh-CN" altLang="en-US" sz="2800" b="1"/>
              <a:t>，与子颖坐</a:t>
            </a:r>
            <a:r>
              <a:rPr lang="zh-CN" altLang="en-US" sz="2800" b="1">
                <a:solidFill>
                  <a:srgbClr val="FF0066"/>
                </a:solidFill>
              </a:rPr>
              <a:t>（省“于”，在）</a:t>
            </a:r>
            <a:r>
              <a:rPr lang="zh-CN" altLang="en-US" sz="2800" b="1"/>
              <a:t>日观亭，待日出。大风扬积雪击面，亭东自足下皆云漫，</a:t>
            </a:r>
            <a:r>
              <a:rPr lang="zh-CN" altLang="en-US" sz="2800" b="1">
                <a:solidFill>
                  <a:srgbClr val="0000FF"/>
                </a:solidFill>
              </a:rPr>
              <a:t>稍</a:t>
            </a:r>
            <a:r>
              <a:rPr lang="zh-CN" altLang="en-US" sz="2800" b="1">
                <a:solidFill>
                  <a:srgbClr val="FF0066"/>
                </a:solidFill>
              </a:rPr>
              <a:t>（古：渐渐。今：稍微，略微。）</a:t>
            </a:r>
            <a:r>
              <a:rPr lang="zh-CN" altLang="en-US" sz="2800" b="1"/>
              <a:t>见云中白若</a:t>
            </a:r>
            <a:r>
              <a:rPr lang="zh-CN" altLang="en-US" sz="2800" b="1">
                <a:solidFill>
                  <a:srgbClr val="0000FF"/>
                </a:solidFill>
              </a:rPr>
              <a:t>摴</a:t>
            </a:r>
            <a:r>
              <a:rPr lang="zh-CN" altLang="en-US" sz="2800" b="1" smtClean="0">
                <a:solidFill>
                  <a:srgbClr val="0000FF"/>
                </a:solidFill>
              </a:rPr>
              <a:t>蒱</a:t>
            </a:r>
            <a:r>
              <a:rPr lang="zh-CN" altLang="en-US" sz="2800" b="1" smtClean="0"/>
              <a:t>数十</a:t>
            </a:r>
            <a:r>
              <a:rPr lang="zh-CN" altLang="en-US" sz="2800" b="1"/>
              <a:t>立者，山也。</a:t>
            </a:r>
          </a:p>
        </p:txBody>
      </p:sp>
      <p:sp>
        <p:nvSpPr>
          <p:cNvPr id="145420" name="文本框 145419"/>
          <p:cNvSpPr txBox="1"/>
          <p:nvPr/>
        </p:nvSpPr>
        <p:spPr>
          <a:xfrm>
            <a:off x="2653522" y="187519"/>
            <a:ext cx="3200400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阴历每月最后一天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2713" y="2136775"/>
            <a:ext cx="4911725" cy="2244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朔、晦、望与既望</a:t>
            </a:r>
          </a:p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  朔：阴历每月第一天</a:t>
            </a:r>
          </a:p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  晦：阴历每月最后一天</a:t>
            </a:r>
          </a:p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  望：阴历每月十五</a:t>
            </a:r>
          </a:p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  既望：阴历每月十六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6835" y="5496446"/>
            <a:ext cx="11002423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/>
              <a:t>更</a:t>
            </a:r>
            <a:r>
              <a:rPr lang="en-US" altLang="zh-CN" sz="2800" b="1" smtClean="0"/>
              <a:t>:</a:t>
            </a:r>
            <a:r>
              <a:rPr lang="zh-CN" altLang="en-US" sz="2800" b="1" smtClean="0"/>
              <a:t>一夜分</a:t>
            </a:r>
            <a:r>
              <a:rPr lang="en-US" altLang="zh-CN" sz="2800" b="1" smtClean="0"/>
              <a:t>5</a:t>
            </a:r>
            <a:r>
              <a:rPr lang="zh-CN" altLang="en-US" sz="2800" b="1" smtClean="0"/>
              <a:t>更  戌时为一更，亥时为二更，</a:t>
            </a:r>
            <a:r>
              <a:rPr lang="zh-CN" altLang="en-US" sz="2800" b="1" smtClean="0">
                <a:hlinkClick r:id="rId3"/>
              </a:rPr>
              <a:t>子时</a:t>
            </a:r>
            <a:r>
              <a:rPr lang="zh-CN" altLang="en-US" sz="2800" b="1" smtClean="0"/>
              <a:t>为三更，</a:t>
            </a:r>
            <a:r>
              <a:rPr lang="zh-CN" altLang="en-US" sz="2800" b="1" smtClean="0">
                <a:hlinkClick r:id="rId4"/>
              </a:rPr>
              <a:t>丑时</a:t>
            </a:r>
            <a:r>
              <a:rPr lang="zh-CN" altLang="en-US" sz="2800" b="1" smtClean="0"/>
              <a:t>为四更，寅时为五更</a:t>
            </a:r>
            <a:r>
              <a:rPr lang="zh-CN" altLang="en-US" b="1" smtClean="0"/>
              <a:t>。</a:t>
            </a:r>
            <a:br>
              <a:rPr lang="zh-CN" altLang="en-US" smtClean="0"/>
            </a:br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54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5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 uiExpand="1" build="p" animBg="1"/>
      <p:bldP spid="145420" grpId="1" build="p"/>
      <p:bldP spid="3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6435" name="内容占位符 146434"/>
          <p:cNvSpPr>
            <a:spLocks noGrp="1"/>
          </p:cNvSpPr>
          <p:nvPr>
            <p:ph idx="1"/>
          </p:nvPr>
        </p:nvSpPr>
        <p:spPr>
          <a:xfrm>
            <a:off x="0" y="46355"/>
            <a:ext cx="12016105" cy="2807335"/>
          </a:xfrm>
          <a:solidFill>
            <a:srgbClr val="CCFFFF"/>
          </a:solidFill>
          <a:ln>
            <a:solidFill>
              <a:srgbClr val="9900FF"/>
            </a:solidFill>
            <a:miter/>
          </a:ln>
        </p:spPr>
        <p:txBody>
          <a:bodyPr vert="horz" wrap="square" lIns="91440" tIns="45720" rIns="91440" bIns="45720" anchor="t"/>
          <a:lstStyle/>
          <a:p>
            <a:pPr>
              <a:spcBef>
                <a:spcPct val="0"/>
              </a:spcBef>
              <a:buNone/>
            </a:pPr>
            <a:r>
              <a:rPr lang="en-US" altLang="zh-CN" b="1"/>
              <a:t>   </a:t>
            </a:r>
            <a:r>
              <a:rPr lang="zh-CN" altLang="en-US" b="1">
                <a:solidFill>
                  <a:srgbClr val="FF0066"/>
                </a:solidFill>
              </a:rPr>
              <a:t>极</a:t>
            </a:r>
            <a:r>
              <a:rPr lang="zh-CN" altLang="en-US" b="1"/>
              <a:t>天云一</a:t>
            </a:r>
            <a:r>
              <a:rPr lang="zh-CN" altLang="en-US" b="1">
                <a:solidFill>
                  <a:srgbClr val="FF0066"/>
                </a:solidFill>
              </a:rPr>
              <a:t>线</a:t>
            </a:r>
            <a:r>
              <a:rPr lang="zh-CN" altLang="en-US" b="1"/>
              <a:t>异色，须臾成五</a:t>
            </a:r>
            <a:r>
              <a:rPr lang="zh-CN" altLang="en-US" b="1">
                <a:solidFill>
                  <a:srgbClr val="FF0066"/>
                </a:solidFill>
              </a:rPr>
              <a:t>采</a:t>
            </a:r>
            <a:r>
              <a:rPr lang="zh-CN" altLang="en-US" b="1"/>
              <a:t>。日上，正赤如丹，下有红光动摇承之，</a:t>
            </a:r>
            <a:r>
              <a:rPr lang="zh-CN" altLang="en-US" b="1">
                <a:solidFill>
                  <a:srgbClr val="FF0066"/>
                </a:solidFill>
              </a:rPr>
              <a:t>或</a:t>
            </a:r>
            <a:r>
              <a:rPr lang="zh-CN" altLang="en-US" b="1"/>
              <a:t>曰：</a:t>
            </a:r>
            <a:r>
              <a:rPr lang="zh-CN" altLang="en-US" b="1" u="sng">
                <a:solidFill>
                  <a:srgbClr val="FF0066"/>
                </a:solidFill>
              </a:rPr>
              <a:t>此东海也（判断句）</a:t>
            </a:r>
            <a:r>
              <a:rPr lang="zh-CN" altLang="en-US" b="1"/>
              <a:t>。回视日观以西峰，</a:t>
            </a:r>
            <a:r>
              <a:rPr lang="zh-CN" altLang="en-US" b="1">
                <a:solidFill>
                  <a:srgbClr val="FF0066"/>
                </a:solidFill>
              </a:rPr>
              <a:t>或</a:t>
            </a:r>
            <a:r>
              <a:rPr lang="zh-CN" altLang="en-US" b="1"/>
              <a:t>得日或否，绛皓</a:t>
            </a:r>
            <a:r>
              <a:rPr lang="zh-CN" altLang="en-US" b="1">
                <a:solidFill>
                  <a:srgbClr val="FF0066"/>
                </a:solidFill>
              </a:rPr>
              <a:t>驳</a:t>
            </a:r>
            <a:r>
              <a:rPr lang="zh-CN" altLang="en-US" b="1"/>
              <a:t>色，而皆若</a:t>
            </a:r>
            <a:r>
              <a:rPr lang="zh-CN" altLang="en-US" b="1">
                <a:solidFill>
                  <a:srgbClr val="FF0066"/>
                </a:solidFill>
              </a:rPr>
              <a:t>偻</a:t>
            </a:r>
            <a:r>
              <a:rPr lang="zh-CN" altLang="en-US" b="1"/>
              <a:t>。</a:t>
            </a:r>
          </a:p>
          <a:p>
            <a:pPr>
              <a:spcBef>
                <a:spcPct val="0"/>
              </a:spcBef>
              <a:buNone/>
            </a:pPr>
            <a:endParaRPr lang="zh-CN" altLang="en-US" b="1"/>
          </a:p>
        </p:txBody>
      </p:sp>
      <p:sp>
        <p:nvSpPr>
          <p:cNvPr id="146438" name="圆角矩形标注 146437"/>
          <p:cNvSpPr/>
          <p:nvPr/>
        </p:nvSpPr>
        <p:spPr>
          <a:xfrm>
            <a:off x="4987925" y="3141663"/>
            <a:ext cx="1042988" cy="647700"/>
          </a:xfrm>
          <a:prstGeom prst="wedgeRoundRectCallout">
            <a:avLst>
              <a:gd name="adj1" fmla="val 45250"/>
              <a:gd name="adj2" fmla="val -358972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有人</a:t>
            </a:r>
          </a:p>
        </p:txBody>
      </p:sp>
      <p:sp>
        <p:nvSpPr>
          <p:cNvPr id="146439" name="圆角矩形标注 146438"/>
          <p:cNvSpPr/>
          <p:nvPr/>
        </p:nvSpPr>
        <p:spPr>
          <a:xfrm>
            <a:off x="8597900" y="2349500"/>
            <a:ext cx="1485900" cy="792163"/>
          </a:xfrm>
          <a:prstGeom prst="wedgeRoundRectCallout">
            <a:avLst>
              <a:gd name="adj1" fmla="val -130292"/>
              <a:gd name="adj2" fmla="val -254569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同“彩”</a:t>
            </a:r>
          </a:p>
        </p:txBody>
      </p:sp>
      <p:sp>
        <p:nvSpPr>
          <p:cNvPr id="146440" name="圆角矩形标注 146439"/>
          <p:cNvSpPr/>
          <p:nvPr/>
        </p:nvSpPr>
        <p:spPr>
          <a:xfrm>
            <a:off x="1160463" y="3429000"/>
            <a:ext cx="1871662" cy="504825"/>
          </a:xfrm>
          <a:prstGeom prst="wedgeRoundRectCallout">
            <a:avLst>
              <a:gd name="adj1" fmla="val 13528"/>
              <a:gd name="adj2" fmla="val -236667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脊背弯曲</a:t>
            </a:r>
          </a:p>
        </p:txBody>
      </p:sp>
      <p:sp>
        <p:nvSpPr>
          <p:cNvPr id="146441" name="圆角矩形标注 146440"/>
          <p:cNvSpPr/>
          <p:nvPr/>
        </p:nvSpPr>
        <p:spPr>
          <a:xfrm>
            <a:off x="11002963" y="2854325"/>
            <a:ext cx="649287" cy="574675"/>
          </a:xfrm>
          <a:prstGeom prst="wedgeRoundRectCallout">
            <a:avLst>
              <a:gd name="adj1" fmla="val -95625"/>
              <a:gd name="adj2" fmla="val -214639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杂</a:t>
            </a:r>
          </a:p>
        </p:txBody>
      </p:sp>
      <p:sp>
        <p:nvSpPr>
          <p:cNvPr id="146442" name="圆角矩形标注 146441"/>
          <p:cNvSpPr/>
          <p:nvPr/>
        </p:nvSpPr>
        <p:spPr>
          <a:xfrm>
            <a:off x="3032125" y="2349500"/>
            <a:ext cx="1768475" cy="1882775"/>
          </a:xfrm>
          <a:prstGeom prst="wedgeRoundRectCallout">
            <a:avLst>
              <a:gd name="adj1" fmla="val -45588"/>
              <a:gd name="adj2" fmla="val -154588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像一条条线，名作状语</a:t>
            </a:r>
          </a:p>
        </p:txBody>
      </p:sp>
      <p:sp>
        <p:nvSpPr>
          <p:cNvPr id="146443" name="圆角矩形标注 146442"/>
          <p:cNvSpPr/>
          <p:nvPr/>
        </p:nvSpPr>
        <p:spPr>
          <a:xfrm>
            <a:off x="0" y="2997200"/>
            <a:ext cx="1258888" cy="936625"/>
          </a:xfrm>
          <a:prstGeom prst="wedgeRoundRectCallout">
            <a:avLst>
              <a:gd name="adj1" fmla="val 15319"/>
              <a:gd name="adj2" fmla="val -266949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尽，尽头</a:t>
            </a:r>
          </a:p>
          <a:p>
            <a:pPr algn="ctr"/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6445" name="圆角矩形标注 146444"/>
          <p:cNvSpPr/>
          <p:nvPr/>
        </p:nvSpPr>
        <p:spPr>
          <a:xfrm>
            <a:off x="6669088" y="2171700"/>
            <a:ext cx="1008062" cy="503238"/>
          </a:xfrm>
          <a:prstGeom prst="wedgeRoundRectCallout">
            <a:avLst>
              <a:gd name="adj1" fmla="val -92519"/>
              <a:gd name="adj2" fmla="val -96056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有的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64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5" grpId="0" uiExpand="1" build="p" animBg="1"/>
      <p:bldP spid="146438" grpId="1"/>
      <p:bldP spid="146439" grpId="2"/>
      <p:bldP spid="146440" grpId="3"/>
      <p:bldP spid="146441" grpId="4"/>
      <p:bldP spid="146442" grpId="5"/>
      <p:bldP spid="146443" grpId="6"/>
      <p:bldP spid="146445" grpId="7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2018" name="图片 342017" descr="big44"/>
          <p:cNvPicPr>
            <a:picLocks noChangeAspect="1"/>
          </p:cNvPicPr>
          <p:nvPr/>
        </p:nvPicPr>
        <p:blipFill>
          <a:blip r:embed="rId2">
            <a:lum bright="69998" contrast="-70001"/>
          </a:blip>
          <a:stretch>
            <a:fillRect/>
          </a:stretch>
        </p:blipFill>
        <p:spPr>
          <a:xfrm>
            <a:off x="0" y="228600"/>
            <a:ext cx="10363200" cy="632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占位符 342018"/>
          <p:cNvSpPr>
            <a:spLocks noGrp="1"/>
          </p:cNvSpPr>
          <p:nvPr>
            <p:ph idx="1"/>
          </p:nvPr>
        </p:nvSpPr>
        <p:spPr>
          <a:xfrm>
            <a:off x="-1019175" y="-146050"/>
            <a:ext cx="12647613" cy="5638800"/>
          </a:xfrm>
        </p:spPr>
        <p:txBody>
          <a:bodyPr anchor="t"/>
          <a:lstStyle/>
          <a:p>
            <a:pPr lvl="4">
              <a:buNone/>
            </a:pPr>
            <a:r>
              <a:rPr lang="en-US" altLang="zh-CN" sz="3600" b="1">
                <a:solidFill>
                  <a:srgbClr val="0000FF"/>
                </a:solidFill>
              </a:rPr>
              <a:t>       </a:t>
            </a:r>
            <a:r>
              <a:rPr lang="zh-CN" altLang="en-US" sz="3600" b="1" smtClean="0">
                <a:solidFill>
                  <a:srgbClr val="0000FF"/>
                </a:solidFill>
              </a:rPr>
              <a:t>第</a:t>
            </a:r>
            <a:r>
              <a:rPr lang="zh-CN" altLang="en-US" sz="3600" b="1">
                <a:solidFill>
                  <a:srgbClr val="0000FF"/>
                </a:solidFill>
              </a:rPr>
              <a:t>三段主要写了什么内容？描写泰山顶上的日出是按照什么顺序写景物变化的？描写了怎样的胜景？运用了什么手法？ </a:t>
            </a:r>
          </a:p>
          <a:p>
            <a:pPr lvl="4"/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32772" name="椭圆 342019"/>
          <p:cNvSpPr/>
          <p:nvPr/>
        </p:nvSpPr>
        <p:spPr>
          <a:xfrm>
            <a:off x="0" y="0"/>
            <a:ext cx="1295400" cy="10795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思考</a:t>
            </a:r>
          </a:p>
        </p:txBody>
      </p:sp>
      <p:sp>
        <p:nvSpPr>
          <p:cNvPr id="326660" name="文本框 326659"/>
          <p:cNvSpPr txBox="1"/>
          <p:nvPr/>
        </p:nvSpPr>
        <p:spPr>
          <a:xfrm>
            <a:off x="115888" y="1439863"/>
            <a:ext cx="12076112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明确：</a:t>
            </a:r>
          </a:p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主要写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山顶观日出</a:t>
            </a:r>
          </a:p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按照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时间顺序</a:t>
            </a:r>
          </a:p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依次写了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待日出</a:t>
            </a: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稍见</a:t>
            </a: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须臾</a:t>
            </a: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日上</a:t>
            </a: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回视，日出前、日出时和日出后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的不同景色，展现出一幅泰山日出迅速变化的图画。</a:t>
            </a:r>
          </a:p>
          <a:p>
            <a:r>
              <a:rPr lang="zh-CN" altLang="en-US" sz="2800" b="1" smtClean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比喻手法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</a:p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“白若摴蒱”“正赤如丹”用比喻写色彩；</a:t>
            </a:r>
          </a:p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“绛皓驳色”写色彩，抓住了时令特点（山上都是积雪，故而被日光照着的地方是红色，未被照着的地方是白色）；</a:t>
            </a:r>
          </a:p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“而皆若偻”</a:t>
            </a:r>
            <a:r>
              <a:rPr lang="zh-CN" altLang="en-US" sz="2800" b="1" smtClean="0">
                <a:latin typeface="Times New Roman" panose="02020603050405020304" pitchFamily="18" charset="0"/>
                <a:ea typeface="黑体" panose="02010609060101010101" pitchFamily="2" charset="-122"/>
              </a:rPr>
              <a:t>以比喻手法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烘托出日观峰凌驾于群峰之上的雄伟气势。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2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2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2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2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6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6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6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6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66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66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66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66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0">
                                            <p:txEl>
                                              <p:charRg st="8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6660">
                                            <p:txEl>
                                              <p:charRg st="8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6660">
                                            <p:txEl>
                                              <p:charRg st="8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0">
                                            <p:txEl>
                                              <p:charRg st="89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6660">
                                            <p:txEl>
                                              <p:charRg st="89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6660">
                                            <p:txEl>
                                              <p:charRg st="89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0">
                                            <p:txEl>
                                              <p:charRg st="109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6660">
                                            <p:txEl>
                                              <p:charRg st="109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6660">
                                            <p:txEl>
                                              <p:charRg st="109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0">
                                            <p:txEl>
                                              <p:charRg st="161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6660">
                                            <p:txEl>
                                              <p:charRg st="161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6660">
                                            <p:txEl>
                                              <p:charRg st="161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2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857250" y="0"/>
            <a:ext cx="11833225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267970" algn="just" defTabSz="914400" rtl="0" eaLnBrk="1" fontAlgn="base" latinLnBrk="0" hangingPunct="1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一、</a:t>
            </a:r>
            <a:r>
              <a:rPr lang="zh-CN" altLang="en-US" sz="2800" b="1" kern="100" smtClean="0">
                <a:solidFill>
                  <a:schemeClr val="bg1"/>
                </a:solidFill>
                <a:latin typeface="等线" panose="02010600030101010101" pitchFamily="2" charset="-122"/>
                <a:cs typeface="Times New Roman" panose="02020603050405020304"/>
              </a:rPr>
              <a:t>学习</a:t>
            </a:r>
            <a:r>
              <a:rPr kumimoji="0" lang="zh-CN" altLang="zh-CN" sz="2800" b="1" i="0" u="none" strike="noStrike" kern="1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目标：</a:t>
            </a:r>
          </a:p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1.</a:t>
            </a:r>
            <a:r>
              <a:rPr kumimoji="0" lang="zh-CN" altLang="zh-CN" sz="2800" b="1" i="0" u="none" strike="noStrike" kern="1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通过朗读积累一定的文言实词，进而疏解文意。</a:t>
            </a:r>
            <a:endParaRPr kumimoji="0" lang="zh-CN" altLang="zh-CN" sz="2800" b="1" i="0" u="none" strike="noStrike" kern="1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2.</a:t>
            </a:r>
            <a:r>
              <a:rPr kumimoji="0" lang="zh-CN" altLang="zh-CN" sz="2800" b="1" i="0" u="none" strike="noStrike" kern="1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理清本文思路，体会描景特点。</a:t>
            </a:r>
            <a:endParaRPr kumimoji="0" lang="zh-CN" altLang="zh-CN" sz="2800" b="1" i="0" u="none" strike="noStrike" kern="1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3.</a:t>
            </a:r>
            <a:r>
              <a:rPr kumimoji="0" lang="zh-CN" altLang="zh-CN" sz="2800" b="1" i="0" u="none" strike="noStrike" kern="1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欣赏精彩的写景片段，品位形象而优美的语言，学习写作方法</a:t>
            </a:r>
            <a:r>
              <a:rPr kumimoji="0" lang="zh-CN" altLang="zh-CN" sz="2800" b="1" i="0" u="none" strike="noStrike" kern="1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。</a:t>
            </a:r>
          </a:p>
          <a:p>
            <a:pPr marL="0" marR="0" lvl="0" indent="267970" algn="just" defTabSz="914400" rtl="0" eaLnBrk="1" fontAlgn="base" latinLnBrk="0" hangingPunct="1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7459" name="内容占位符 147458"/>
          <p:cNvSpPr>
            <a:spLocks noGrp="1"/>
          </p:cNvSpPr>
          <p:nvPr>
            <p:ph idx="1"/>
          </p:nvPr>
        </p:nvSpPr>
        <p:spPr>
          <a:xfrm>
            <a:off x="0" y="0"/>
            <a:ext cx="12192000" cy="1587500"/>
          </a:xfrm>
          <a:solidFill>
            <a:srgbClr val="CCFFFF"/>
          </a:solidFill>
          <a:ln>
            <a:solidFill>
              <a:srgbClr val="9900FF"/>
            </a:solidFill>
            <a:miter/>
          </a:ln>
        </p:spPr>
        <p:txBody>
          <a:bodyPr vert="horz" wrap="square" lIns="91440" tIns="45720" rIns="91440" bIns="45720" anchor="t"/>
          <a:lstStyle/>
          <a:p>
            <a:pPr>
              <a:lnSpc>
                <a:spcPct val="80000"/>
              </a:lnSpc>
              <a:spcBef>
                <a:spcPct val="0"/>
              </a:spcBef>
              <a:buNone/>
            </a:pPr>
            <a:r>
              <a:rPr lang="en-US" altLang="zh-CN" sz="2800" b="1"/>
              <a:t>          </a:t>
            </a:r>
            <a:r>
              <a:rPr lang="zh-CN" altLang="en-US" b="1"/>
              <a:t>亭西有岱祠，又有</a:t>
            </a:r>
            <a:r>
              <a:rPr lang="zh-CN" altLang="en-US" b="1">
                <a:solidFill>
                  <a:srgbClr val="FF0000"/>
                </a:solidFill>
              </a:rPr>
              <a:t>碧霞元君</a:t>
            </a:r>
            <a:r>
              <a:rPr lang="zh-CN" altLang="en-US" b="1"/>
              <a:t>祠。皇帝行宫，在碧霞元君祠东。是日，观道中石刻。自唐显庆以来，其远古刻尽</a:t>
            </a:r>
            <a:r>
              <a:rPr lang="zh-CN" altLang="en-US" b="1" u="sng">
                <a:solidFill>
                  <a:srgbClr val="FF0066"/>
                </a:solidFill>
              </a:rPr>
              <a:t>漫失</a:t>
            </a:r>
            <a:r>
              <a:rPr lang="zh-CN" altLang="en-US" b="1"/>
              <a:t>。</a:t>
            </a:r>
            <a:r>
              <a:rPr lang="zh-CN" altLang="en-US" b="1">
                <a:solidFill>
                  <a:srgbClr val="FF0066"/>
                </a:solidFill>
              </a:rPr>
              <a:t>僻</a:t>
            </a:r>
            <a:r>
              <a:rPr lang="zh-CN" altLang="en-US" b="1"/>
              <a:t>不</a:t>
            </a:r>
            <a:r>
              <a:rPr lang="zh-CN" altLang="en-US" b="1">
                <a:solidFill>
                  <a:srgbClr val="FF0066"/>
                </a:solidFill>
              </a:rPr>
              <a:t>当</a:t>
            </a:r>
            <a:r>
              <a:rPr lang="zh-CN" altLang="en-US" b="1"/>
              <a:t>道，皆不及往。</a:t>
            </a:r>
          </a:p>
          <a:p>
            <a:pPr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2800" b="1"/>
              <a:t>　　</a:t>
            </a:r>
          </a:p>
          <a:p>
            <a:pPr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sz="2800" b="1"/>
          </a:p>
        </p:txBody>
      </p:sp>
      <p:sp>
        <p:nvSpPr>
          <p:cNvPr id="147466" name="圆角矩形标注 147465"/>
          <p:cNvSpPr/>
          <p:nvPr/>
        </p:nvSpPr>
        <p:spPr>
          <a:xfrm>
            <a:off x="9345613" y="3055938"/>
            <a:ext cx="1152525" cy="647700"/>
          </a:xfrm>
          <a:prstGeom prst="wedgeRoundRectCallout">
            <a:avLst>
              <a:gd name="adj1" fmla="val -299037"/>
              <a:gd name="adj2" fmla="val -322060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偏僻</a:t>
            </a:r>
          </a:p>
        </p:txBody>
      </p:sp>
      <p:sp>
        <p:nvSpPr>
          <p:cNvPr id="147467" name="圆角矩形标注 147466"/>
          <p:cNvSpPr/>
          <p:nvPr/>
        </p:nvSpPr>
        <p:spPr>
          <a:xfrm>
            <a:off x="9174163" y="2206625"/>
            <a:ext cx="1009650" cy="574675"/>
          </a:xfrm>
          <a:prstGeom prst="wedgeRoundRectCallout">
            <a:avLst>
              <a:gd name="adj1" fmla="val -210222"/>
              <a:gd name="adj2" fmla="val -185139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</a:t>
            </a:r>
          </a:p>
        </p:txBody>
      </p:sp>
      <p:sp>
        <p:nvSpPr>
          <p:cNvPr id="147468" name="圆角矩形标注 147467"/>
          <p:cNvSpPr/>
          <p:nvPr/>
        </p:nvSpPr>
        <p:spPr>
          <a:xfrm>
            <a:off x="7697788" y="2960688"/>
            <a:ext cx="1476375" cy="936625"/>
          </a:xfrm>
          <a:prstGeom prst="wedgeRoundRectCallout">
            <a:avLst>
              <a:gd name="adj1" fmla="val -192750"/>
              <a:gd name="adj2" fmla="val -212236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模糊，缺损</a:t>
            </a:r>
          </a:p>
        </p:txBody>
      </p:sp>
      <p:sp>
        <p:nvSpPr>
          <p:cNvPr id="11" name="矩形 10"/>
          <p:cNvSpPr/>
          <p:nvPr/>
        </p:nvSpPr>
        <p:spPr>
          <a:xfrm>
            <a:off x="14288" y="1717675"/>
            <a:ext cx="5126037" cy="3324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碧霞元君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全称为“东岳泰山天仙玉女碧霞元君”，俗称泰山娘娘、泰山老奶奶、泰山老母，中国古代神话传说中的女神。“碧霞”意指东方的日光之霞，“元君”则带有浓重的道教色彩，是对道教女神的尊称。传说其为东岳大帝之女，司职为使妇女多子，并保护儿童。</a:t>
            </a:r>
          </a:p>
        </p:txBody>
      </p:sp>
      <p:pic>
        <p:nvPicPr>
          <p:cNvPr id="409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6988" y="1831975"/>
            <a:ext cx="2590800" cy="3209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74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9" grpId="0" uiExpand="1" build="p" animBg="1"/>
      <p:bldP spid="147466" grpId="1"/>
      <p:bldP spid="147467" grpId="2"/>
      <p:bldP spid="147468" grpId="3"/>
      <p:bldP spid="11" grpId="4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2274" name="图片 182273" descr="big44"/>
          <p:cNvPicPr>
            <a:picLocks noChangeAspect="1"/>
          </p:cNvPicPr>
          <p:nvPr/>
        </p:nvPicPr>
        <p:blipFill>
          <a:blip r:embed="rId2">
            <a:lum bright="69998" contrast="-70001"/>
          </a:blip>
          <a:stretch>
            <a:fillRect/>
          </a:stretch>
        </p:blipFill>
        <p:spPr>
          <a:xfrm>
            <a:off x="247650" y="266700"/>
            <a:ext cx="11944350" cy="632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2275" name="内容占位符 182274"/>
          <p:cNvSpPr>
            <a:spLocks noGrp="1"/>
          </p:cNvSpPr>
          <p:nvPr>
            <p:ph idx="1"/>
          </p:nvPr>
        </p:nvSpPr>
        <p:spPr>
          <a:xfrm>
            <a:off x="-696686" y="552191"/>
            <a:ext cx="12434596" cy="5638800"/>
          </a:xfrm>
        </p:spPr>
        <p:txBody>
          <a:bodyPr anchor="t"/>
          <a:lstStyle/>
          <a:p>
            <a:pPr lvl="4">
              <a:buNone/>
            </a:pPr>
            <a:r>
              <a:rPr lang="zh-CN" altLang="en-US" sz="36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zh-CN" altLang="en-US" sz="36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四段写了哪些人文景观？有什么作用？</a:t>
            </a:r>
          </a:p>
          <a:p>
            <a:pPr lvl="4">
              <a:buNone/>
            </a:pPr>
            <a:endParaRPr lang="zh-CN" altLang="en-US" sz="36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4">
              <a:buNone/>
            </a:pPr>
            <a:r>
              <a:rPr lang="zh-CN" altLang="en-US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人文景观：</a:t>
            </a:r>
          </a:p>
          <a:p>
            <a:pPr lvl="4">
              <a:buNone/>
            </a:pPr>
            <a:r>
              <a:rPr lang="zh-CN" altLang="en-US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岱祠、碧霞元君祠、皇帝行宫、道中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石刻</a:t>
            </a:r>
            <a:endParaRPr lang="en-US" altLang="zh-CN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4">
              <a:buNone/>
            </a:pPr>
            <a:endParaRPr lang="zh-CN" altLang="en-US" sz="36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4">
              <a:buNone/>
            </a:pPr>
            <a:r>
              <a:rPr lang="zh-CN" altLang="en-US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作用：表现泰山的古老风貌和悠久的历史，突出其作为文化宝库的作用。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  <a:p>
            <a:pPr lvl="4"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2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2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2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2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2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2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2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2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8483" name="内容占位符 148482"/>
          <p:cNvSpPr>
            <a:spLocks noGrp="1"/>
          </p:cNvSpPr>
          <p:nvPr>
            <p:ph idx="1"/>
          </p:nvPr>
        </p:nvSpPr>
        <p:spPr>
          <a:xfrm>
            <a:off x="0" y="0"/>
            <a:ext cx="12192000" cy="1774825"/>
          </a:xfrm>
          <a:solidFill>
            <a:srgbClr val="CCFFFF"/>
          </a:solidFill>
          <a:ln>
            <a:solidFill>
              <a:srgbClr val="9900FF"/>
            </a:solidFill>
            <a:miter/>
          </a:ln>
        </p:spPr>
        <p:txBody>
          <a:bodyPr vert="horz" wrap="square" lIns="91440" tIns="45720" rIns="91440" bIns="45720" anchor="t"/>
          <a:lstStyle/>
          <a:p>
            <a:pPr>
              <a:lnSpc>
                <a:spcPct val="80000"/>
              </a:lnSpc>
              <a:spcBef>
                <a:spcPct val="0"/>
              </a:spcBef>
              <a:buNone/>
            </a:pPr>
            <a:r>
              <a:rPr lang="en-US" altLang="zh-CN" sz="2800" b="1"/>
              <a:t>        </a:t>
            </a:r>
            <a:r>
              <a:rPr lang="en-US" altLang="zh-CN" sz="3200" b="1"/>
              <a:t> </a:t>
            </a:r>
            <a:r>
              <a:rPr lang="zh-CN" altLang="en-US" sz="3200" b="1"/>
              <a:t>山多石，少土。石</a:t>
            </a:r>
            <a:r>
              <a:rPr lang="zh-CN" altLang="en-US" sz="3200" b="1">
                <a:solidFill>
                  <a:srgbClr val="FF0066"/>
                </a:solidFill>
              </a:rPr>
              <a:t>苍</a:t>
            </a:r>
            <a:r>
              <a:rPr lang="zh-CN" altLang="en-US" sz="3200" b="1"/>
              <a:t>黑色，多</a:t>
            </a:r>
            <a:r>
              <a:rPr lang="zh-CN" altLang="en-US" sz="3200" b="1" u="sng">
                <a:solidFill>
                  <a:srgbClr val="FF0066"/>
                </a:solidFill>
              </a:rPr>
              <a:t>平方</a:t>
            </a:r>
            <a:r>
              <a:rPr lang="zh-CN" altLang="en-US" sz="3200" b="1"/>
              <a:t>，少</a:t>
            </a:r>
            <a:r>
              <a:rPr lang="zh-CN" altLang="en-US" sz="3200" b="1">
                <a:solidFill>
                  <a:srgbClr val="FF0066"/>
                </a:solidFill>
              </a:rPr>
              <a:t>圜</a:t>
            </a:r>
            <a:r>
              <a:rPr lang="zh-CN" altLang="en-US" sz="3200" b="1"/>
              <a:t>。少杂树，多松，生石</a:t>
            </a:r>
            <a:r>
              <a:rPr lang="zh-CN" altLang="en-US" sz="3200" b="1">
                <a:solidFill>
                  <a:srgbClr val="FF0066"/>
                </a:solidFill>
              </a:rPr>
              <a:t>罅</a:t>
            </a:r>
            <a:r>
              <a:rPr lang="zh-CN" altLang="en-US" sz="3200" b="1"/>
              <a:t>，皆平顶。冰雪，无瀑水，无鸟兽音迹。至日观数里内无树，而雪与人膝齐</a:t>
            </a:r>
            <a:r>
              <a:rPr lang="zh-CN" altLang="en-US" sz="3200" b="1" smtClean="0"/>
              <a:t>。</a:t>
            </a:r>
            <a:endParaRPr lang="zh-CN" altLang="en-US" sz="3200" b="1"/>
          </a:p>
          <a:p>
            <a:pPr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3200" b="1"/>
              <a:t>　　 </a:t>
            </a:r>
            <a:r>
              <a:rPr lang="zh-CN" altLang="en-US" sz="3200" b="1" smtClean="0"/>
              <a:t>桐</a:t>
            </a:r>
            <a:r>
              <a:rPr lang="zh-CN" altLang="en-US" sz="3200" b="1"/>
              <a:t>城姚鼐记。</a:t>
            </a:r>
          </a:p>
          <a:p>
            <a:pPr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2800" b="1"/>
              <a:t> </a:t>
            </a:r>
          </a:p>
        </p:txBody>
      </p:sp>
      <p:sp>
        <p:nvSpPr>
          <p:cNvPr id="148491" name="圆角矩形标注 148490"/>
          <p:cNvSpPr/>
          <p:nvPr/>
        </p:nvSpPr>
        <p:spPr>
          <a:xfrm>
            <a:off x="5319713" y="2547938"/>
            <a:ext cx="2592387" cy="936625"/>
          </a:xfrm>
          <a:prstGeom prst="wedgeRoundRectCallout">
            <a:avLst>
              <a:gd name="adj1" fmla="val 9079"/>
              <a:gd name="adj2" fmla="val -265829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古：平整方正。</a:t>
            </a:r>
          </a:p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今：数学名词。</a:t>
            </a:r>
          </a:p>
        </p:txBody>
      </p:sp>
      <p:sp>
        <p:nvSpPr>
          <p:cNvPr id="148492" name="圆角矩形标注 148491"/>
          <p:cNvSpPr/>
          <p:nvPr/>
        </p:nvSpPr>
        <p:spPr>
          <a:xfrm>
            <a:off x="8131175" y="2547938"/>
            <a:ext cx="1438275" cy="647700"/>
          </a:xfrm>
          <a:prstGeom prst="wedgeRoundRectCallout">
            <a:avLst>
              <a:gd name="adj1" fmla="val -35741"/>
              <a:gd name="adj2" fmla="val -369852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同“圆”</a:t>
            </a:r>
          </a:p>
        </p:txBody>
      </p:sp>
      <p:sp>
        <p:nvSpPr>
          <p:cNvPr id="148493" name="圆角矩形标注 148492"/>
          <p:cNvSpPr/>
          <p:nvPr/>
        </p:nvSpPr>
        <p:spPr>
          <a:xfrm>
            <a:off x="2728913" y="2708275"/>
            <a:ext cx="1476375" cy="1441450"/>
          </a:xfrm>
          <a:prstGeom prst="wedgeRoundRectCallout">
            <a:avLst>
              <a:gd name="adj1" fmla="val 62259"/>
              <a:gd name="adj2" fmla="val -206366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深青色，深绿色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148494" name="圆角矩形标注 148493"/>
          <p:cNvSpPr/>
          <p:nvPr/>
        </p:nvSpPr>
        <p:spPr>
          <a:xfrm>
            <a:off x="0" y="2979738"/>
            <a:ext cx="1762125" cy="504825"/>
          </a:xfrm>
          <a:prstGeom prst="wedgeRoundRectCallout">
            <a:avLst>
              <a:gd name="adj1" fmla="val 14380"/>
              <a:gd name="adj2" fmla="val -466981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en-US" altLang="zh-CN" sz="2800" b="1" err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Xià,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石缝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84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8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8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 uiExpand="1" build="p" animBg="1"/>
      <p:bldP spid="148491" grpId="1"/>
      <p:bldP spid="148492" grpId="2"/>
      <p:bldP spid="148493" grpId="3"/>
      <p:bldP spid="148494" grpId="4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7138" name="图片 347137" descr="big44"/>
          <p:cNvPicPr>
            <a:picLocks noChangeAspect="1"/>
          </p:cNvPicPr>
          <p:nvPr/>
        </p:nvPicPr>
        <p:blipFill>
          <a:blip r:embed="rId2">
            <a:lum bright="69998" contrast="-70001"/>
          </a:blip>
          <a:stretch>
            <a:fillRect/>
          </a:stretch>
        </p:blipFill>
        <p:spPr>
          <a:xfrm>
            <a:off x="907208" y="288342"/>
            <a:ext cx="10563225" cy="632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7139" name="内容占位符 347138"/>
          <p:cNvSpPr>
            <a:spLocks noGrp="1"/>
          </p:cNvSpPr>
          <p:nvPr>
            <p:ph idx="1"/>
          </p:nvPr>
        </p:nvSpPr>
        <p:spPr>
          <a:xfrm>
            <a:off x="-1559846" y="289533"/>
            <a:ext cx="12967413" cy="6140450"/>
          </a:xfrm>
        </p:spPr>
        <p:txBody>
          <a:bodyPr anchor="t"/>
          <a:lstStyle/>
          <a:p>
            <a:pPr lvl="4">
              <a:buNone/>
            </a:pPr>
            <a:r>
              <a:rPr lang="en-US" altLang="zh-CN" sz="28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、第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五段写了哪些自然景观？有什么作用？</a:t>
            </a:r>
          </a:p>
          <a:p>
            <a:pPr lvl="4"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自然景观：“三多”、“三少”、“三无”。</a:t>
            </a:r>
          </a:p>
          <a:p>
            <a:pPr lvl="4"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“三多”是：多（  石 ）、石多（ 平方 ）、多（ 松）；</a:t>
            </a:r>
          </a:p>
          <a:p>
            <a:pPr lvl="4"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“三少”是：少（ 土 ）、〈石〉少（  圆 ）、少（杂树 ）；</a:t>
            </a:r>
          </a:p>
          <a:p>
            <a:pPr lvl="4"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“三无”是：无（瀑水  ）、无（ 鸟兽音迹）、〈至日观数里内〉无（ 树 ）</a:t>
            </a:r>
            <a:r>
              <a:rPr lang="zh-CN" altLang="en-US" sz="2800" b="1" smtClean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28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4">
              <a:buNone/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4"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 smtClean="0"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极平实简练的语句，将景物进行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对比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，写出泰山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有别于其他名山的特征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。虽无细部刻画，却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给人留下深刻的印象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语言简练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，准确生动，紧扣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时令特点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，体现了桐城派文章“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雅洁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”的特点</a:t>
            </a:r>
            <a:r>
              <a:rPr lang="zh-CN" altLang="en-US" sz="2800" b="1" smtClean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lvl="4">
              <a:buNone/>
            </a:pPr>
            <a:endParaRPr lang="zh-CN" altLang="en-US" sz="28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lvl="4">
              <a:buNone/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7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7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7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7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7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7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7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7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7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7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7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7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7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7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7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7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7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7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7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7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7139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890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2675" cy="78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6563" y="139700"/>
            <a:ext cx="2098675" cy="503238"/>
          </a:xfrm>
        </p:spPr>
        <p:txBody>
          <a:bodyPr vert="horz" wrap="square" lIns="91440" tIns="45720" rIns="91440" bIns="45720" numCol="1" anchor="t" anchorCtr="0" compatLnSpc="1">
            <a:normAutofit fontScale="77500" lnSpcReduction="20000"/>
          </a:bodyPr>
          <a:lstStyle/>
          <a:p>
            <a:pPr marL="0" marR="0" lvl="0" indent="0" algn="l" defTabSz="1219200" rtl="0" eaLnBrk="0" fontAlgn="auto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</a:t>
            </a:r>
            <a:r>
              <a:rPr kumimoji="0" lang="zh-CN" altLang="en-US" sz="4200" b="1" i="0" u="none" strike="noStrike" kern="1200" cap="none" spc="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小结</a:t>
            </a:r>
            <a:endParaRPr kumimoji="0" lang="zh-CN" altLang="en-US" sz="4200" b="0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0" y="641350"/>
            <a:ext cx="11998325" cy="6216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2258" name="图片 352257" descr="big44"/>
          <p:cNvPicPr>
            <a:picLocks noChangeAspect="1"/>
          </p:cNvPicPr>
          <p:nvPr/>
        </p:nvPicPr>
        <p:blipFill>
          <a:blip r:embed="rId2">
            <a:lum bright="69998" contrast="-70001"/>
          </a:blip>
          <a:stretch>
            <a:fillRect/>
          </a:stretch>
        </p:blipFill>
        <p:spPr>
          <a:xfrm>
            <a:off x="1828800" y="228600"/>
            <a:ext cx="8534400" cy="632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矩形 352258"/>
          <p:cNvSpPr/>
          <p:nvPr/>
        </p:nvSpPr>
        <p:spPr>
          <a:xfrm>
            <a:off x="2640013" y="1052513"/>
            <a:ext cx="69850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3600" b="1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52260" name="文本框 352259"/>
          <p:cNvSpPr txBox="1"/>
          <p:nvPr/>
        </p:nvSpPr>
        <p:spPr>
          <a:xfrm>
            <a:off x="561315" y="1272955"/>
            <a:ext cx="10049346" cy="310854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主旨</a:t>
            </a:r>
          </a:p>
          <a:p>
            <a:r>
              <a:rPr lang="zh-CN" altLang="en-US" sz="44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作者以简洁的笔法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写出了泰山的壮丽和独具特色的自然与人生景观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能唤起人们对泰山的向往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对祖国山河的爱。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2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2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2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2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2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2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61" name="图片 33795" descr="big44"/>
          <p:cNvPicPr>
            <a:picLocks noChangeAspect="1"/>
          </p:cNvPicPr>
          <p:nvPr/>
        </p:nvPicPr>
        <p:blipFill>
          <a:blip r:embed="rId2">
            <a:lum bright="69998" contrast="-70001"/>
          </a:blip>
          <a:stretch>
            <a:fillRect/>
          </a:stretch>
        </p:blipFill>
        <p:spPr>
          <a:xfrm>
            <a:off x="1828800" y="228600"/>
            <a:ext cx="8534400" cy="632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xfrm>
            <a:off x="2209800" y="0"/>
            <a:ext cx="7772400" cy="762000"/>
          </a:xfrm>
        </p:spPr>
        <p:txBody>
          <a:bodyPr anchor="ctr"/>
          <a:lstStyle/>
          <a:p>
            <a:r>
              <a:rPr lang="zh-CN" altLang="en-US" sz="3600" b="1">
                <a:solidFill>
                  <a:srgbClr val="FF5050"/>
                </a:solidFill>
                <a:ea typeface="隶书" pitchFamily="49" charset="-122"/>
              </a:rPr>
              <a:t>本文写作特点</a:t>
            </a:r>
            <a:endParaRPr lang="zh-CN" altLang="en-US"/>
          </a:p>
        </p:txBody>
      </p:sp>
      <p:sp>
        <p:nvSpPr>
          <p:cNvPr id="33795" name="内容占位符 33794"/>
          <p:cNvSpPr>
            <a:spLocks noGrp="1"/>
          </p:cNvSpPr>
          <p:nvPr>
            <p:ph idx="1"/>
          </p:nvPr>
        </p:nvSpPr>
        <p:spPr>
          <a:xfrm>
            <a:off x="1524000" y="838200"/>
            <a:ext cx="9144000" cy="5257800"/>
          </a:xfrm>
        </p:spPr>
        <p:txBody>
          <a:bodyPr anchor="t"/>
          <a:lstStyle/>
          <a:p>
            <a:r>
              <a:rPr lang="en-US" altLang="zh-CN" sz="36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、抓住特征巧妙烘托</a:t>
            </a:r>
          </a:p>
          <a:p>
            <a:r>
              <a:rPr lang="zh-CN" altLang="en-US"/>
              <a:t>        </a:t>
            </a:r>
            <a:r>
              <a:rPr lang="zh-CN" altLang="en-US" sz="3600" b="1"/>
              <a:t>本文对景物很少直接描写，而是抓住景物特征采用</a:t>
            </a:r>
            <a:r>
              <a:rPr lang="zh-CN" altLang="en-US" sz="3600" b="1">
                <a:solidFill>
                  <a:srgbClr val="FF0000"/>
                </a:solidFill>
              </a:rPr>
              <a:t>侧面烘托</a:t>
            </a:r>
            <a:r>
              <a:rPr lang="zh-CN" altLang="en-US" sz="3600" b="1"/>
              <a:t>的手法。</a:t>
            </a:r>
          </a:p>
          <a:p>
            <a:r>
              <a:rPr lang="zh-CN" altLang="en-US" sz="3600" b="1"/>
              <a:t>        例如：写泰山高峻，主要借人在山顶俯视所见“</a:t>
            </a:r>
            <a:r>
              <a:rPr lang="zh-CN" altLang="en-US" sz="3600" b="1">
                <a:solidFill>
                  <a:srgbClr val="FF0000"/>
                </a:solidFill>
              </a:rPr>
              <a:t>半山居雾</a:t>
            </a:r>
            <a:r>
              <a:rPr lang="zh-CN" altLang="en-US" sz="3600" b="1"/>
              <a:t>”和在日观亭时“</a:t>
            </a:r>
            <a:r>
              <a:rPr lang="zh-CN" altLang="en-US" sz="3600" b="1">
                <a:solidFill>
                  <a:srgbClr val="FF0000"/>
                </a:solidFill>
              </a:rPr>
              <a:t>足下皆云漫</a:t>
            </a:r>
            <a:r>
              <a:rPr lang="zh-CN" altLang="en-US" sz="3600" b="1"/>
              <a:t>”的图景来进行烘托。作者在严寒中登山，全文无一“</a:t>
            </a:r>
            <a:r>
              <a:rPr lang="zh-CN" altLang="en-US" sz="3600" b="1">
                <a:solidFill>
                  <a:srgbClr val="FF0000"/>
                </a:solidFill>
              </a:rPr>
              <a:t>寒</a:t>
            </a:r>
            <a:r>
              <a:rPr lang="zh-CN" altLang="en-US" sz="3600" b="1"/>
              <a:t>”字，但“</a:t>
            </a:r>
            <a:r>
              <a:rPr lang="zh-CN" altLang="en-US" sz="3600" b="1">
                <a:solidFill>
                  <a:srgbClr val="FF0000"/>
                </a:solidFill>
              </a:rPr>
              <a:t>大风扬积雪击面</a:t>
            </a:r>
            <a:r>
              <a:rPr lang="zh-CN" altLang="en-US" sz="3600" b="1"/>
              <a:t>”“</a:t>
            </a:r>
            <a:r>
              <a:rPr lang="zh-CN" altLang="en-US" sz="3600" b="1">
                <a:solidFill>
                  <a:srgbClr val="FF0000"/>
                </a:solidFill>
              </a:rPr>
              <a:t>冰雪，无瀑水，无鸟兽音迹</a:t>
            </a:r>
            <a:r>
              <a:rPr lang="zh-CN" altLang="en-US" sz="3600" b="1"/>
              <a:t>”都足以使人想出寒冷的程度。</a:t>
            </a:r>
          </a:p>
          <a:p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1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820" name="图片 34819" descr="big44"/>
          <p:cNvPicPr>
            <a:picLocks noChangeAspect="1"/>
          </p:cNvPicPr>
          <p:nvPr/>
        </p:nvPicPr>
        <p:blipFill>
          <a:blip r:embed="rId2">
            <a:lum bright="69998" contrast="-70001"/>
          </a:blip>
          <a:stretch>
            <a:fillRect/>
          </a:stretch>
        </p:blipFill>
        <p:spPr>
          <a:xfrm>
            <a:off x="1828800" y="228600"/>
            <a:ext cx="8839200" cy="632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内容占位符 34818"/>
          <p:cNvSpPr>
            <a:spLocks noGrp="1"/>
          </p:cNvSpPr>
          <p:nvPr>
            <p:ph idx="1"/>
          </p:nvPr>
        </p:nvSpPr>
        <p:spPr>
          <a:xfrm>
            <a:off x="1524000" y="381000"/>
            <a:ext cx="9144000" cy="5715000"/>
          </a:xfrm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en-US" altLang="zh-CN" sz="36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、动静结合，气象万千</a:t>
            </a:r>
          </a:p>
          <a:p>
            <a:pPr>
              <a:lnSpc>
                <a:spcPct val="90000"/>
              </a:lnSpc>
            </a:pPr>
            <a:r>
              <a:rPr lang="zh-CN" altLang="en-US"/>
              <a:t>        </a:t>
            </a:r>
            <a:r>
              <a:rPr lang="zh-CN" altLang="en-US" sz="3600" b="1"/>
              <a:t>泰山冬季本是皑皑白雪覆盖青山，银色雪光映照蓝天的一片静景，但作者运用了</a:t>
            </a:r>
            <a:r>
              <a:rPr lang="zh-CN" altLang="en-US" sz="3600" b="1">
                <a:solidFill>
                  <a:srgbClr val="FF0000"/>
                </a:solidFill>
              </a:rPr>
              <a:t>拟人、比喻</a:t>
            </a:r>
            <a:r>
              <a:rPr lang="zh-CN" altLang="en-US" sz="3600" b="1"/>
              <a:t>等修辞手法，</a:t>
            </a:r>
            <a:r>
              <a:rPr lang="zh-CN" altLang="en-US" sz="3600" b="1">
                <a:solidFill>
                  <a:srgbClr val="FF0000"/>
                </a:solidFill>
              </a:rPr>
              <a:t>变静为动</a:t>
            </a:r>
            <a:r>
              <a:rPr lang="zh-CN" altLang="en-US" sz="3600" b="1"/>
              <a:t>，一洗寒冬游山的孤寂之感：“</a:t>
            </a:r>
            <a:r>
              <a:rPr lang="zh-CN" altLang="en-US" sz="3600" b="1">
                <a:solidFill>
                  <a:srgbClr val="FF0066"/>
                </a:solidFill>
              </a:rPr>
              <a:t>苍山负雪，明</a:t>
            </a:r>
            <a:r>
              <a:rPr lang="zh-CN" altLang="en-US" sz="3600" b="1" smtClean="0">
                <a:solidFill>
                  <a:srgbClr val="FF0066"/>
                </a:solidFill>
              </a:rPr>
              <a:t>烛天南。</a:t>
            </a:r>
            <a:r>
              <a:rPr lang="zh-CN" altLang="en-US" sz="3600" b="1"/>
              <a:t>”</a:t>
            </a:r>
          </a:p>
          <a:p>
            <a:pPr>
              <a:lnSpc>
                <a:spcPct val="90000"/>
              </a:lnSpc>
            </a:pPr>
            <a:r>
              <a:rPr lang="zh-CN" altLang="en-US" sz="3600" b="1"/>
              <a:t>       泰山高耸入云，山间云雾时聚时散，飘浮不定，实为动景，而作者将其描绘成一幅静态山水画，使人感受到一种特有的宁静气息：“</a:t>
            </a:r>
            <a:r>
              <a:rPr lang="zh-CN" altLang="en-US" sz="3600" b="1">
                <a:solidFill>
                  <a:srgbClr val="FF0066"/>
                </a:solidFill>
              </a:rPr>
              <a:t>半山居雾若带然。</a:t>
            </a:r>
            <a:r>
              <a:rPr lang="zh-CN" altLang="en-US" sz="3600" b="1"/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4" name="图片 35843" descr="big44"/>
          <p:cNvPicPr>
            <a:picLocks noChangeAspect="1"/>
          </p:cNvPicPr>
          <p:nvPr/>
        </p:nvPicPr>
        <p:blipFill>
          <a:blip r:embed="rId2">
            <a:lum bright="69998" contrast="-70001"/>
          </a:blip>
          <a:stretch>
            <a:fillRect/>
          </a:stretch>
        </p:blipFill>
        <p:spPr>
          <a:xfrm>
            <a:off x="1828800" y="228600"/>
            <a:ext cx="8534400" cy="632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内容占位符 35842"/>
          <p:cNvSpPr>
            <a:spLocks noGrp="1"/>
          </p:cNvSpPr>
          <p:nvPr>
            <p:ph idx="1"/>
          </p:nvPr>
        </p:nvSpPr>
        <p:spPr>
          <a:xfrm>
            <a:off x="1828800" y="457200"/>
            <a:ext cx="8534400" cy="5638800"/>
          </a:xfrm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en-US" altLang="zh-CN" sz="36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、叙事简练，语言形象</a:t>
            </a:r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/>
              <a:t>        </a:t>
            </a:r>
            <a:r>
              <a:rPr lang="zh-CN" altLang="en-US" sz="3600" b="1"/>
              <a:t>全文仅六百多字，却充分表现了雪后泰山的特殊情趣，给读者留下了深刻的印象。</a:t>
            </a:r>
          </a:p>
          <a:p>
            <a:pPr>
              <a:lnSpc>
                <a:spcPct val="90000"/>
              </a:lnSpc>
            </a:pPr>
            <a:r>
              <a:rPr lang="zh-CN" altLang="en-US" sz="3600" b="1"/>
              <a:t>        例如：介绍泰山的自然景观，用“</a:t>
            </a:r>
            <a:r>
              <a:rPr lang="zh-CN" altLang="en-US" sz="3600" b="1">
                <a:solidFill>
                  <a:srgbClr val="FF0066"/>
                </a:solidFill>
              </a:rPr>
              <a:t>山多石，少土</a:t>
            </a:r>
            <a:r>
              <a:rPr lang="en-US" altLang="zh-CN" sz="3600" b="1">
                <a:solidFill>
                  <a:srgbClr val="FF0066"/>
                </a:solidFill>
              </a:rPr>
              <a:t>……</a:t>
            </a:r>
            <a:r>
              <a:rPr lang="zh-CN" altLang="en-US" sz="3600" b="1">
                <a:solidFill>
                  <a:srgbClr val="FF0066"/>
                </a:solidFill>
              </a:rPr>
              <a:t>雪与人膝齐</a:t>
            </a:r>
            <a:r>
              <a:rPr lang="zh-CN" altLang="en-US" sz="3600" b="1"/>
              <a:t>”寥寥数语便将泰山多石多松，冰雪覆盖的景色描绘出来了。写登山 情景，用“</a:t>
            </a:r>
            <a:r>
              <a:rPr lang="zh-CN" altLang="en-US" sz="3600" b="1">
                <a:solidFill>
                  <a:srgbClr val="FF0066"/>
                </a:solidFill>
              </a:rPr>
              <a:t>道中迷雾冰滑，磴几不可登</a:t>
            </a:r>
            <a:r>
              <a:rPr lang="zh-CN" altLang="en-US" sz="3600" b="1"/>
              <a:t>”，不仅简洁，而且生动形象。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804863" y="755650"/>
            <a:ext cx="10883900" cy="3324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名句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默写。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登泰山记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中作者登上天门之后看到的景色是：“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 </a:t>
            </a:r>
            <a:r>
              <a:rPr lang="zh-CN" altLang="en-US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</a:t>
            </a:r>
            <a:r>
              <a:rPr lang="zh-CN" altLang="en-US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登泰山记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中作者对天门攀登之艰难进行描绘的句子是：</a:t>
            </a:r>
            <a:r>
              <a:rPr lang="zh-CN" altLang="en-US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 </a:t>
            </a:r>
            <a:r>
              <a:rPr lang="zh-CN" altLang="en-US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）姚鼐在描写完日出后，又回视日观峰以西群峰的句子是：</a:t>
            </a:r>
            <a:r>
              <a:rPr lang="zh-CN" altLang="en-US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 </a:t>
            </a:r>
            <a:r>
              <a:rPr lang="zh-CN" altLang="en-US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 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</a:p>
        </p:txBody>
      </p:sp>
      <p:sp>
        <p:nvSpPr>
          <p:cNvPr id="3" name="矩形 2"/>
          <p:cNvSpPr/>
          <p:nvPr/>
        </p:nvSpPr>
        <p:spPr>
          <a:xfrm>
            <a:off x="804863" y="4079875"/>
            <a:ext cx="9888537" cy="2169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endParaRPr lang="en-US" altLang="zh-CN" sz="2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望晚日照城郭　汶水、徂徕如</a:t>
            </a:r>
            <a:r>
              <a:rPr lang="zh-CN" altLang="en-US" sz="2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    而半山居雾若带然</a:t>
            </a:r>
            <a:endParaRPr lang="zh-CN" altLang="en-US" sz="2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）道中迷雾冰滑  磴</a:t>
            </a:r>
            <a:r>
              <a:rPr lang="zh-CN" altLang="en-US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几不可登</a:t>
            </a:r>
          </a:p>
          <a:p>
            <a:pPr algn="just">
              <a:lnSpc>
                <a:spcPct val="150000"/>
              </a:lnSpc>
            </a:pPr>
            <a:r>
              <a:rPr lang="zh-CN" altLang="en-US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）或得日或否   绛</a:t>
            </a:r>
            <a:r>
              <a:rPr lang="zh-CN" altLang="en-US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皓驳色　而皆若偻</a:t>
            </a:r>
          </a:p>
        </p:txBody>
      </p:sp>
      <p:pic>
        <p:nvPicPr>
          <p:cNvPr id="13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760200" y="12077700"/>
            <a:ext cx="317500" cy="266700"/>
          </a:xfrm>
          <a:prstGeom prst="cube">
            <a:avLst/>
          </a:prstGeom>
        </p:spPr>
      </p:pic>
      <p:pic>
        <p:nvPicPr>
          <p:cNvPr id="1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255500" y="115316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/>
          <p:cNvSpPr/>
          <p:nvPr/>
        </p:nvSpPr>
        <p:spPr>
          <a:xfrm>
            <a:off x="0" y="888676"/>
            <a:ext cx="12192000" cy="4246563"/>
          </a:xfrm>
          <a:prstGeom prst="rect">
            <a:avLst/>
          </a:prstGeom>
          <a:solidFill>
            <a:srgbClr val="DCE6F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重要字音诵读巩固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汶（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wèn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）水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南麓（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ù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			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砌（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qì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）石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磴（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dèng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徂（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cú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）徕（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lái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晦（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huì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）日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绛（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jiàng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）色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若偻（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lǚ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			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樗（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chū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）蒱（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pú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石罅（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xià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膝（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）盖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矩形 5"/>
          <p:cNvSpPr/>
          <p:nvPr/>
        </p:nvSpPr>
        <p:spPr>
          <a:xfrm>
            <a:off x="0" y="781050"/>
            <a:ext cx="12192000" cy="5076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57658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姚鼐（nài）（大鼎。古代周代天子用九鼎，诸侯最多可用七鼎，大夫最多可用五鼎，元士最多可用三鼎，士可用一鼎。平民百姓无权用鼎）（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1732—1815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），字姬传，一字梦榖（gǔ），清代桐城（今属安徽）人，因书斋名惜抱轩而被人称为“惜抱先生”。清代杰出的散文家，桐城派集大成者。乾隆二十八年（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1763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）进士，曾任刑部郎中、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四库全书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纂修官等。乾隆三十九年（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1774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）辞官，就在这一年辞别京师南下途中登上泰山，写了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登泰山记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。其后先后主讲于扬州梅花、歙[ shè ]县紫阳、南京钟山等书院四十年。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姚鼐治学以经为主，兼及子、史、诗文，作品多为诗序、碑传之类。散文简洁精练，温润清新，有文采，形象性强。著有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惜抱轩全集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，他所编的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古文辞类纂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在近代是一部家传户诵的文章总集。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3" name="AutoShape 2" descr="http://img4.imgtn.bdimg.com/it/u=3768899429,651764554&amp;fm=214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4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333750" cy="78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内容占位符 2"/>
          <p:cNvSpPr>
            <a:spLocks noGrp="1"/>
          </p:cNvSpPr>
          <p:nvPr>
            <p:ph idx="1"/>
          </p:nvPr>
        </p:nvSpPr>
        <p:spPr>
          <a:xfrm>
            <a:off x="703263" y="101600"/>
            <a:ext cx="2738438" cy="577850"/>
          </a:xfrm>
        </p:spPr>
        <p:txBody>
          <a:bodyPr vert="horz" wrap="square" lIns="91440" tIns="45720" rIns="91440" bIns="45720" numCol="1" anchor="t" anchorCtr="0" compatLnSpc="1">
            <a:normAutofit fontScale="85000" lnSpcReduction="20000"/>
          </a:bodyPr>
          <a:lstStyle/>
          <a:p>
            <a:pPr marL="0" marR="0" lvl="0" indent="0" algn="l" defTabSz="1219200" rtl="0" eaLnBrk="0" fontAlgn="auto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2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作者简介</a:t>
            </a:r>
            <a:endParaRPr kumimoji="0" lang="en-US" altLang="zh-CN" sz="4200" b="1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0486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6350" y="-144462"/>
            <a:ext cx="2365375" cy="2306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0" y="781050"/>
            <a:ext cx="12036425" cy="5908675"/>
          </a:xfrm>
          <a:prstGeom prst="rect">
            <a:avLst/>
          </a:prstGeom>
          <a:solidFill>
            <a:srgbClr val="C6D9F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资料链接：桐城派是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清代散文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影响最大的一个流派，对于散文创作有一套完整的理论和鲜明的主张，其创始人是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方苞，刘大櫆和姚鼐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继承并发展了他的理论，三人并称为“桐城三祖”（因这三人都是桐城人，又都以古文辞著名，世称桐城派）。桐城派的文章，内容多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宣传儒家思想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，尤其是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程朱理学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；语言力求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简明达意，条理清晰，“清真雅正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”。桐城派主张学习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左传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史记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等先秦两汉散文和唐宋古文家韩愈、欧阳修等人的作品，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讲究“义法”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“义”指文章的中心思想，“法”指表达中心的形式技巧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代表作品如方苞的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送左未生南归序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武季子哀辞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、姚鼐的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登泰山记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“文章风貌一般简洁平淡，而鲜明生动不足”。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b"/>
          <a:lstStyle/>
          <a:p>
            <a:pPr eaLnBrk="1" hangingPunct="1">
              <a:buClrTx/>
              <a:buSzTx/>
              <a:buFontTx/>
            </a:pPr>
            <a:endParaRPr lang="zh-CN" altLang="en-US"/>
          </a:p>
        </p:txBody>
      </p:sp>
      <p:sp>
        <p:nvSpPr>
          <p:cNvPr id="12291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/>
          <a:lstStyle/>
          <a:p>
            <a:pPr eaLnBrk="1" fontAlgn="base" hangingPunct="1">
              <a:buClrTx/>
              <a:buSzTx/>
              <a:buFontTx/>
            </a:pPr>
            <a:endParaRPr kumimoji="1" lang="zh-CN" altLang="en-US" strike="noStrike" noProof="1">
              <a:latin typeface="+mn-lt"/>
              <a:ea typeface="+mn-ea"/>
              <a:cs typeface="+mn-cs"/>
            </a:endParaRPr>
          </a:p>
        </p:txBody>
      </p:sp>
      <p:pic>
        <p:nvPicPr>
          <p:cNvPr id="21508" name="图片 3" descr="20089994841580_2"/>
          <p:cNvPicPr>
            <a:picLocks noChangeAspect="1"/>
          </p:cNvPicPr>
          <p:nvPr/>
        </p:nvPicPr>
        <p:blipFill>
          <a:blip r:embed="rId2"/>
          <a:srcRect l="1614" t="2202" r="1703" b="5791"/>
          <a:stretch>
            <a:fillRect/>
          </a:stretch>
        </p:blipFill>
        <p:spPr>
          <a:xfrm>
            <a:off x="-71437" y="-17462"/>
            <a:ext cx="12495212" cy="6875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>
            <a:off x="1524000" y="2924175"/>
            <a:ext cx="2339975" cy="1330325"/>
          </a:xfrm>
          <a:prstGeom prst="ellipse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记</a:t>
            </a:r>
          </a:p>
        </p:txBody>
      </p:sp>
      <p:sp>
        <p:nvSpPr>
          <p:cNvPr id="7" name="线形标注 2 6"/>
          <p:cNvSpPr/>
          <p:nvPr/>
        </p:nvSpPr>
        <p:spPr>
          <a:xfrm>
            <a:off x="4152900" y="-17462"/>
            <a:ext cx="6456363" cy="1873250"/>
          </a:xfrm>
          <a:prstGeom prst="borderCallout2">
            <a:avLst>
              <a:gd name="adj1" fmla="val 24389"/>
              <a:gd name="adj2" fmla="val -685"/>
              <a:gd name="adj3" fmla="val 18750"/>
              <a:gd name="adj4" fmla="val -16667"/>
              <a:gd name="adj5" fmla="val 172809"/>
              <a:gd name="adj6" fmla="val -25854"/>
            </a:avLst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方正粗黑宋简体" pitchFamily="2" charset="-122"/>
                <a:ea typeface="方正粗黑宋简体" pitchFamily="2" charset="-122"/>
                <a:cs typeface="+mn-cs"/>
              </a:rPr>
              <a:t>是古代的一种文体.可以通过记事、记物、写景、记人来抒发作者的感情和主张,即景抒情,托物言志。</a:t>
            </a:r>
          </a:p>
        </p:txBody>
      </p:sp>
      <p:sp>
        <p:nvSpPr>
          <p:cNvPr id="8" name="流程图: 合并 7"/>
          <p:cNvSpPr/>
          <p:nvPr/>
        </p:nvSpPr>
        <p:spPr>
          <a:xfrm>
            <a:off x="5875338" y="1703388"/>
            <a:ext cx="601663" cy="685800"/>
          </a:xfrm>
          <a:prstGeom prst="flowChartMerg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91" name="文本框 8"/>
          <p:cNvSpPr txBox="1"/>
          <p:nvPr/>
        </p:nvSpPr>
        <p:spPr>
          <a:xfrm>
            <a:off x="3863975" y="2133600"/>
            <a:ext cx="8559800" cy="3108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800" noProof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  <a:cs typeface="+mn-cs"/>
              </a:rPr>
              <a:t>《小石潭记》（唐朝柳宗元）</a:t>
            </a:r>
            <a:endParaRPr lang="zh-CN" altLang="en-US" sz="2800" noProof="1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800" noProof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  <a:cs typeface="+mn-cs"/>
              </a:rPr>
              <a:t>《岳阳楼记》（宋朝范仲淹）</a:t>
            </a:r>
            <a:endParaRPr lang="zh-CN" altLang="en-US" sz="2800" noProof="1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800" noProof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  <a:cs typeface="+mn-cs"/>
              </a:rPr>
              <a:t>《醉翁亭记》（宋朝欧阳修）</a:t>
            </a:r>
            <a:endParaRPr lang="zh-CN" altLang="en-US" sz="2800" noProof="1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800" noProof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  <a:cs typeface="+mn-cs"/>
              </a:rPr>
              <a:t>《桃花源记》（东晋陶渊明）</a:t>
            </a:r>
            <a:endParaRPr lang="zh-CN" altLang="en-US" sz="2800" noProof="1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280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《</a:t>
            </a:r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登泰山记</a:t>
            </a:r>
            <a:r>
              <a:rPr lang="en-US" altLang="zh-CN" sz="280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》</a:t>
            </a:r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属于山水游记。“泰山”点明浏览地点，“登”表明侧重于叙述、描写游泰山经过和所见所感。</a:t>
            </a:r>
            <a:endParaRPr lang="zh-CN" altLang="zh-CN" sz="28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800" noProof="1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" name="线形标注 1 9"/>
          <p:cNvSpPr/>
          <p:nvPr/>
        </p:nvSpPr>
        <p:spPr>
          <a:xfrm>
            <a:off x="3911600" y="4718050"/>
            <a:ext cx="8464550" cy="2139950"/>
          </a:xfrm>
          <a:prstGeom prst="borderCallout1">
            <a:avLst>
              <a:gd name="adj1" fmla="val 51080"/>
              <a:gd name="adj2" fmla="val -72"/>
              <a:gd name="adj3" fmla="val -13365"/>
              <a:gd name="adj4" fmla="val -18646"/>
            </a:avLst>
          </a:prstGeom>
          <a:ln w="28575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方正粗黑宋简体" pitchFamily="2" charset="-122"/>
                <a:ea typeface="方正粗黑宋简体" pitchFamily="2" charset="-122"/>
                <a:cs typeface="+mn-cs"/>
              </a:rPr>
              <a:t>①碑记：古代刻在石碑上记叙人物生平事迹的文体。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方正粗黑宋简体" pitchFamily="2" charset="-122"/>
              <a:ea typeface="方正粗黑宋简体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方正粗黑宋简体" pitchFamily="2" charset="-122"/>
                <a:ea typeface="方正粗黑宋简体" pitchFamily="2" charset="-122"/>
                <a:cs typeface="+mn-cs"/>
              </a:rPr>
              <a:t>②游记：是一种描写旅行见闻的散文体裁。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方正粗黑宋简体" pitchFamily="2" charset="-122"/>
                <a:ea typeface="方正粗黑宋简体" pitchFamily="2" charset="-122"/>
                <a:cs typeface="+mn-cs"/>
              </a:rPr>
              <a:t>③杂记：是古代因事见义,杂写所见所闻不多加议论的散文体裁。</a:t>
            </a:r>
          </a:p>
        </p:txBody>
      </p:sp>
      <p:pic>
        <p:nvPicPr>
          <p:cNvPr id="21514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75" y="323850"/>
            <a:ext cx="2919413" cy="78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/>
        </p:nvSpPr>
        <p:spPr>
          <a:xfrm>
            <a:off x="581025" y="461963"/>
            <a:ext cx="2268538" cy="5032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7432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19200" rtl="0" eaLnBrk="0" fontAlgn="auto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7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题目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解析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391" grpId="1"/>
      <p:bldP spid="10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3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638" y="0"/>
            <a:ext cx="59483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0" y="1600200"/>
            <a:ext cx="6243638" cy="4525963"/>
          </a:xfrm>
        </p:spPr>
        <p:txBody>
          <a:bodyPr/>
          <a:lstStyle/>
          <a:p>
            <a:pPr marL="457200" marR="0" indent="-457200" algn="l" defTabSz="1219200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4200" b="1" i="0" u="none" strike="noStrike" kern="1200" cap="none" spc="0" normalizeH="0" baseline="0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+mn-ea"/>
              </a:rPr>
              <a:t>翻译</a:t>
            </a:r>
            <a:r>
              <a:rPr kumimoji="0" lang="zh-CN" altLang="en-US" sz="4200" b="1" i="0" u="none" strike="noStrike" kern="1200" cap="none" spc="0" normalizeH="0" baseline="0" noProof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+mn-ea"/>
              </a:rPr>
              <a:t>课文，理清文章思路；</a:t>
            </a:r>
            <a:r>
              <a:rPr kumimoji="0" lang="zh-CN" altLang="zh-CN" sz="4200" b="1" i="0" u="none" strike="noStrike" kern="100" cap="none" spc="0" normalizeH="0" baseline="0" noProof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/>
                <a:sym typeface="+mn-ea"/>
              </a:rPr>
              <a:t>品位形象而优美的语言，学习写作方法。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9267" name="内容占位符 139266"/>
          <p:cNvSpPr>
            <a:spLocks noGrp="1"/>
          </p:cNvSpPr>
          <p:nvPr>
            <p:ph idx="1"/>
          </p:nvPr>
        </p:nvSpPr>
        <p:spPr>
          <a:xfrm>
            <a:off x="106680" y="38100"/>
            <a:ext cx="12085320" cy="2046605"/>
          </a:xfrm>
          <a:solidFill>
            <a:srgbClr val="CCFFFF"/>
          </a:solidFill>
          <a:ln>
            <a:solidFill>
              <a:srgbClr val="9900FF"/>
            </a:solidFill>
            <a:miter/>
          </a:ln>
        </p:spPr>
        <p:txBody>
          <a:bodyPr vert="horz" wrap="square" lIns="91440" tIns="45720" rIns="91440" bIns="45720" anchor="t"/>
          <a:lstStyle/>
          <a:p>
            <a:pPr>
              <a:spcBef>
                <a:spcPct val="0"/>
              </a:spcBef>
              <a:buNone/>
            </a:pPr>
            <a:r>
              <a:rPr lang="en-US" altLang="zh-CN" b="1"/>
              <a:t>       </a:t>
            </a:r>
            <a:r>
              <a:rPr lang="zh-CN" altLang="en-US" b="1"/>
              <a:t>泰山之</a:t>
            </a:r>
            <a:r>
              <a:rPr lang="zh-CN" altLang="en-US" b="1">
                <a:solidFill>
                  <a:srgbClr val="FF3300"/>
                </a:solidFill>
              </a:rPr>
              <a:t>阳</a:t>
            </a:r>
            <a:r>
              <a:rPr lang="zh-CN" altLang="en-US" b="1"/>
              <a:t>，汶水</a:t>
            </a:r>
            <a:r>
              <a:rPr lang="zh-CN" altLang="en-US" b="1">
                <a:solidFill>
                  <a:srgbClr val="FF3300"/>
                </a:solidFill>
              </a:rPr>
              <a:t>西</a:t>
            </a:r>
            <a:r>
              <a:rPr lang="zh-CN" altLang="en-US" b="1"/>
              <a:t>流；其</a:t>
            </a:r>
            <a:r>
              <a:rPr lang="zh-CN" altLang="en-US" b="1">
                <a:solidFill>
                  <a:srgbClr val="FF3300"/>
                </a:solidFill>
              </a:rPr>
              <a:t>阴</a:t>
            </a:r>
            <a:r>
              <a:rPr lang="zh-CN" altLang="en-US" b="1"/>
              <a:t>，济水东流。阳谷皆入汶，阴谷皆入济。</a:t>
            </a:r>
            <a:r>
              <a:rPr lang="zh-CN" altLang="en-US" b="1">
                <a:solidFill>
                  <a:srgbClr val="FF3300"/>
                </a:solidFill>
              </a:rPr>
              <a:t>当</a:t>
            </a:r>
            <a:r>
              <a:rPr lang="zh-CN" altLang="en-US" b="1"/>
              <a:t>其南北分者，古长城也。最高日观峰，在长城南十五里。</a:t>
            </a:r>
          </a:p>
        </p:txBody>
      </p:sp>
      <p:sp>
        <p:nvSpPr>
          <p:cNvPr id="139276" name="圆角矩形标注 139275"/>
          <p:cNvSpPr/>
          <p:nvPr/>
        </p:nvSpPr>
        <p:spPr>
          <a:xfrm>
            <a:off x="312738" y="2781300"/>
            <a:ext cx="1547812" cy="1511300"/>
          </a:xfrm>
          <a:prstGeom prst="wedgeRoundRectCallout">
            <a:avLst>
              <a:gd name="adj1" fmla="val 124356"/>
              <a:gd name="adj2" fmla="val -197310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山南水北，泰山南面</a:t>
            </a:r>
          </a:p>
          <a:p>
            <a:pPr algn="ctr"/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9277" name="圆角矩形标注 139276"/>
          <p:cNvSpPr/>
          <p:nvPr/>
        </p:nvSpPr>
        <p:spPr>
          <a:xfrm>
            <a:off x="3809365" y="3176905"/>
            <a:ext cx="2241550" cy="1367155"/>
          </a:xfrm>
          <a:prstGeom prst="wedgeRoundRectCallout">
            <a:avLst>
              <a:gd name="adj1" fmla="val 99065"/>
              <a:gd name="adj2" fmla="val -239410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山北水南为阴，泰山北面</a:t>
            </a:r>
          </a:p>
          <a:p>
            <a:pPr algn="ctr"/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9278" name="圆角矩形标注 139277"/>
          <p:cNvSpPr/>
          <p:nvPr/>
        </p:nvSpPr>
        <p:spPr>
          <a:xfrm>
            <a:off x="1860550" y="2889250"/>
            <a:ext cx="1948815" cy="1081405"/>
          </a:xfrm>
          <a:prstGeom prst="wedgeRoundRectCallout">
            <a:avLst>
              <a:gd name="adj1" fmla="val 124845"/>
              <a:gd name="adj2" fmla="val -251233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向西，名词作状语</a:t>
            </a:r>
          </a:p>
          <a:p>
            <a:pPr algn="ctr"/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9279" name="圆角矩形标注 139278"/>
          <p:cNvSpPr/>
          <p:nvPr/>
        </p:nvSpPr>
        <p:spPr>
          <a:xfrm>
            <a:off x="5862320" y="2193290"/>
            <a:ext cx="6583680" cy="2762250"/>
          </a:xfrm>
          <a:prstGeom prst="wedgeRoundRectCallout">
            <a:avLst>
              <a:gd name="adj1" fmla="val -44521"/>
              <a:gd name="adj2" fmla="val -89393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l"/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在，介词  当春乃发生</a:t>
            </a:r>
          </a:p>
          <a:p>
            <a:pPr algn="l"/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2.面对着     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木兰当户织</a:t>
            </a:r>
          </a:p>
          <a:p>
            <a:pPr algn="l"/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3.主持 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主管   张居正当国</a:t>
            </a:r>
          </a:p>
          <a:p>
            <a:pPr algn="l"/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4.阻挡   螳臂当车</a:t>
            </a:r>
          </a:p>
          <a:p>
            <a:pPr algn="l"/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5.用武力抵敌 </a:t>
            </a:r>
            <a:r>
              <a:rPr lang="en-US" altLang="zh-CN" sz="2800" b="1" err="1" smtClean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非刘豫州莫可以当曹操者</a:t>
            </a:r>
            <a:endParaRPr lang="en-US" altLang="zh-CN" sz="2800" b="1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/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6.判决罪人，断狱  臣知欺大王罪当诛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926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926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 uiExpand="1" build="p" animBg="1"/>
      <p:bldP spid="139276" grpId="1"/>
      <p:bldP spid="139277" grpId="2"/>
      <p:bldP spid="139278" grpId="3"/>
      <p:bldP spid="139279" grpId="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椭圆 152577"/>
          <p:cNvSpPr/>
          <p:nvPr/>
        </p:nvSpPr>
        <p:spPr>
          <a:xfrm>
            <a:off x="1362075" y="1147763"/>
            <a:ext cx="533400" cy="9906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52579" name="文本框 152578"/>
          <p:cNvSpPr txBox="1"/>
          <p:nvPr/>
        </p:nvSpPr>
        <p:spPr>
          <a:xfrm>
            <a:off x="2057400" y="230188"/>
            <a:ext cx="1676400" cy="3046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概括介绍地理形势</a:t>
            </a:r>
          </a:p>
        </p:txBody>
      </p:sp>
      <p:sp>
        <p:nvSpPr>
          <p:cNvPr id="152580" name="矩形 152579"/>
          <p:cNvSpPr/>
          <p:nvPr/>
        </p:nvSpPr>
        <p:spPr>
          <a:xfrm>
            <a:off x="3429000" y="152400"/>
            <a:ext cx="304800" cy="31242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66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{</a:t>
            </a:r>
          </a:p>
        </p:txBody>
      </p:sp>
      <p:sp>
        <p:nvSpPr>
          <p:cNvPr id="152581" name="文本框 152580"/>
          <p:cNvSpPr txBox="1"/>
          <p:nvPr/>
        </p:nvSpPr>
        <p:spPr>
          <a:xfrm>
            <a:off x="3727579" y="152400"/>
            <a:ext cx="3124200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南北分流</a:t>
            </a:r>
          </a:p>
        </p:txBody>
      </p:sp>
      <p:sp>
        <p:nvSpPr>
          <p:cNvPr id="152582" name="文本框 152581"/>
          <p:cNvSpPr txBox="1"/>
          <p:nvPr/>
        </p:nvSpPr>
        <p:spPr>
          <a:xfrm>
            <a:off x="3733800" y="1338263"/>
            <a:ext cx="2667000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南北分界</a:t>
            </a:r>
          </a:p>
        </p:txBody>
      </p:sp>
      <p:sp>
        <p:nvSpPr>
          <p:cNvPr id="152583" name="文本框 152582"/>
          <p:cNvSpPr txBox="1"/>
          <p:nvPr/>
        </p:nvSpPr>
        <p:spPr>
          <a:xfrm>
            <a:off x="3733800" y="2747963"/>
            <a:ext cx="3352800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最高之处</a:t>
            </a:r>
          </a:p>
        </p:txBody>
      </p:sp>
      <p:sp>
        <p:nvSpPr>
          <p:cNvPr id="152584" name="文本框 152583"/>
          <p:cNvSpPr txBox="1"/>
          <p:nvPr/>
        </p:nvSpPr>
        <p:spPr>
          <a:xfrm>
            <a:off x="7391400" y="230188"/>
            <a:ext cx="2590800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汶和济</a:t>
            </a:r>
          </a:p>
        </p:txBody>
      </p:sp>
      <p:sp>
        <p:nvSpPr>
          <p:cNvPr id="152585" name="文本框 152584"/>
          <p:cNvSpPr txBox="1"/>
          <p:nvPr/>
        </p:nvSpPr>
        <p:spPr>
          <a:xfrm>
            <a:off x="7543800" y="1338263"/>
            <a:ext cx="2438400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古长城</a:t>
            </a:r>
          </a:p>
        </p:txBody>
      </p:sp>
      <p:sp>
        <p:nvSpPr>
          <p:cNvPr id="152586" name="文本框 152585"/>
          <p:cNvSpPr txBox="1"/>
          <p:nvPr/>
        </p:nvSpPr>
        <p:spPr>
          <a:xfrm>
            <a:off x="7391400" y="2827338"/>
            <a:ext cx="2514600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日观峰</a:t>
            </a:r>
          </a:p>
        </p:txBody>
      </p:sp>
      <p:sp>
        <p:nvSpPr>
          <p:cNvPr id="152587" name="直接连接符 152586"/>
          <p:cNvSpPr/>
          <p:nvPr/>
        </p:nvSpPr>
        <p:spPr>
          <a:xfrm>
            <a:off x="6635750" y="568325"/>
            <a:ext cx="609600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52588" name="直接连接符 152587"/>
          <p:cNvSpPr/>
          <p:nvPr/>
        </p:nvSpPr>
        <p:spPr>
          <a:xfrm>
            <a:off x="6711950" y="1714500"/>
            <a:ext cx="533400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52589" name="直接连接符 152588"/>
          <p:cNvSpPr/>
          <p:nvPr/>
        </p:nvSpPr>
        <p:spPr>
          <a:xfrm>
            <a:off x="6781800" y="3162300"/>
            <a:ext cx="533400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52590" name="文本框 152589"/>
          <p:cNvSpPr txBox="1"/>
          <p:nvPr/>
        </p:nvSpPr>
        <p:spPr>
          <a:xfrm>
            <a:off x="9637713" y="2827338"/>
            <a:ext cx="838200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</a:t>
            </a:r>
          </a:p>
        </p:txBody>
      </p:sp>
      <p:sp>
        <p:nvSpPr>
          <p:cNvPr id="152591" name="文本框 152590"/>
          <p:cNvSpPr txBox="1"/>
          <p:nvPr/>
        </p:nvSpPr>
        <p:spPr>
          <a:xfrm>
            <a:off x="9637713" y="1338263"/>
            <a:ext cx="1219200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线</a:t>
            </a:r>
          </a:p>
        </p:txBody>
      </p:sp>
      <p:sp>
        <p:nvSpPr>
          <p:cNvPr id="152592" name="文本框 152591"/>
          <p:cNvSpPr txBox="1"/>
          <p:nvPr/>
        </p:nvSpPr>
        <p:spPr>
          <a:xfrm>
            <a:off x="9525000" y="230188"/>
            <a:ext cx="914400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面</a:t>
            </a:r>
          </a:p>
        </p:txBody>
      </p:sp>
      <p:sp>
        <p:nvSpPr>
          <p:cNvPr id="152593" name="直接连接符 152592"/>
          <p:cNvSpPr/>
          <p:nvPr/>
        </p:nvSpPr>
        <p:spPr>
          <a:xfrm flipH="1">
            <a:off x="9982200" y="982663"/>
            <a:ext cx="0" cy="477837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52594" name="直接连接符 152593"/>
          <p:cNvSpPr/>
          <p:nvPr/>
        </p:nvSpPr>
        <p:spPr>
          <a:xfrm flipH="1">
            <a:off x="9982200" y="2138363"/>
            <a:ext cx="0" cy="6096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52595" name="文本框 152594"/>
          <p:cNvSpPr txBox="1"/>
          <p:nvPr/>
        </p:nvSpPr>
        <p:spPr>
          <a:xfrm>
            <a:off x="4340225" y="3576638"/>
            <a:ext cx="51847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（为下文写观日出埋下伏笔）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0" y="0"/>
            <a:ext cx="16764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文意理解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2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2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2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2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2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2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2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2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2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2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/>
      <p:bldP spid="152581" grpId="1"/>
      <p:bldP spid="152582" grpId="2"/>
      <p:bldP spid="152583" grpId="3"/>
      <p:bldP spid="152584" grpId="4"/>
      <p:bldP spid="152585" grpId="5"/>
      <p:bldP spid="152586" grpId="6"/>
      <p:bldP spid="152590" grpId="7"/>
      <p:bldP spid="152591" grpId="8"/>
      <p:bldP spid="152592" grpId="9"/>
      <p:bldP spid="152595" grpId="10"/>
      <p:bldP spid="3" grpId="1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矩形 22"/>
          <p:cNvSpPr/>
          <p:nvPr/>
        </p:nvSpPr>
        <p:spPr>
          <a:xfrm>
            <a:off x="334980" y="2587710"/>
            <a:ext cx="1161559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mtClean="0"/>
              <a:t>谥号的选定根据谥法，谥法规定了一些具有固定涵义的字，供确定谥号时选择。这些字大致分为下列几类：</a:t>
            </a:r>
          </a:p>
          <a:p>
            <a:r>
              <a:rPr lang="zh-CN" altLang="en-US" sz="2000" smtClean="0">
                <a:solidFill>
                  <a:srgbClr val="FF0000"/>
                </a:solidFill>
              </a:rPr>
              <a:t>上谥</a:t>
            </a:r>
            <a:r>
              <a:rPr lang="zh-CN" altLang="en-US" sz="2000" smtClean="0"/>
              <a:t>，即</a:t>
            </a:r>
            <a:r>
              <a:rPr lang="zh-CN" altLang="en-US" sz="2000" smtClean="0">
                <a:solidFill>
                  <a:srgbClr val="FF0000"/>
                </a:solidFill>
              </a:rPr>
              <a:t>表扬类</a:t>
            </a:r>
            <a:r>
              <a:rPr lang="zh-CN" altLang="en-US" sz="2000" smtClean="0"/>
              <a:t>的谥号，如：“</a:t>
            </a:r>
            <a:r>
              <a:rPr lang="zh-CN" altLang="en-US" sz="2000" smtClean="0">
                <a:solidFill>
                  <a:srgbClr val="FF0000"/>
                </a:solidFill>
              </a:rPr>
              <a:t>文</a:t>
            </a:r>
            <a:r>
              <a:rPr lang="zh-CN" altLang="en-US" sz="2000" smtClean="0"/>
              <a:t>”，表示具有“经纬天地”的才能或“勤学好问”的品德；“</a:t>
            </a:r>
            <a:r>
              <a:rPr lang="zh-CN" altLang="en-US" sz="2000" smtClean="0">
                <a:solidFill>
                  <a:srgbClr val="FF0000"/>
                </a:solidFill>
              </a:rPr>
              <a:t>康</a:t>
            </a:r>
            <a:r>
              <a:rPr lang="zh-CN" altLang="en-US" sz="2000" smtClean="0"/>
              <a:t>”表示“安乐抚民”；“</a:t>
            </a:r>
            <a:r>
              <a:rPr lang="zh-CN" altLang="en-US" sz="2000" smtClean="0">
                <a:solidFill>
                  <a:srgbClr val="FF0000"/>
                </a:solidFill>
              </a:rPr>
              <a:t>平</a:t>
            </a:r>
            <a:r>
              <a:rPr lang="zh-CN" altLang="en-US" sz="2000" smtClean="0"/>
              <a:t>”表示“布纲治纪”。</a:t>
            </a:r>
          </a:p>
          <a:p>
            <a:r>
              <a:rPr lang="zh-CN" altLang="en-US" sz="2000" smtClean="0">
                <a:solidFill>
                  <a:srgbClr val="FF0000"/>
                </a:solidFill>
              </a:rPr>
              <a:t>下谥</a:t>
            </a:r>
            <a:r>
              <a:rPr lang="zh-CN" altLang="en-US" sz="2000" smtClean="0"/>
              <a:t>，即</a:t>
            </a:r>
            <a:r>
              <a:rPr lang="zh-CN" altLang="en-US" sz="2000" smtClean="0">
                <a:solidFill>
                  <a:srgbClr val="FF0000"/>
                </a:solidFill>
              </a:rPr>
              <a:t>批评类</a:t>
            </a:r>
            <a:r>
              <a:rPr lang="zh-CN" altLang="en-US" sz="2000" smtClean="0"/>
              <a:t>的谥号，如：“</a:t>
            </a:r>
            <a:r>
              <a:rPr lang="zh-CN" altLang="en-US" sz="2000" smtClean="0">
                <a:solidFill>
                  <a:srgbClr val="FF0000"/>
                </a:solidFill>
              </a:rPr>
              <a:t>炀</a:t>
            </a:r>
            <a:r>
              <a:rPr lang="zh-CN" altLang="en-US" sz="2000" smtClean="0"/>
              <a:t>”表示“好内远礼”，“</a:t>
            </a:r>
            <a:r>
              <a:rPr lang="zh-CN" altLang="en-US" sz="2000" smtClean="0">
                <a:solidFill>
                  <a:srgbClr val="FF0000"/>
                </a:solidFill>
              </a:rPr>
              <a:t>厉</a:t>
            </a:r>
            <a:r>
              <a:rPr lang="zh-CN" altLang="en-US" sz="2000" smtClean="0"/>
              <a:t>”表示“暴慢无亲”、“杀戮无辜”，“</a:t>
            </a:r>
            <a:r>
              <a:rPr lang="zh-CN" altLang="en-US" sz="2000" smtClean="0">
                <a:solidFill>
                  <a:srgbClr val="FF0000"/>
                </a:solidFill>
              </a:rPr>
              <a:t>荒</a:t>
            </a:r>
            <a:r>
              <a:rPr lang="zh-CN" altLang="en-US" sz="2000" smtClean="0"/>
              <a:t>”表示“好乐怠政”、“外内从乱”、“</a:t>
            </a:r>
            <a:r>
              <a:rPr lang="zh-CN" altLang="en-US" sz="2000" smtClean="0">
                <a:solidFill>
                  <a:srgbClr val="FF0000"/>
                </a:solidFill>
              </a:rPr>
              <a:t>幽</a:t>
            </a:r>
            <a:r>
              <a:rPr lang="zh-CN" altLang="en-US" sz="2000" smtClean="0"/>
              <a:t>”表示“壅遏不通”、“</a:t>
            </a:r>
            <a:r>
              <a:rPr lang="zh-CN" altLang="en-US" sz="2000" smtClean="0">
                <a:solidFill>
                  <a:srgbClr val="FF0000"/>
                </a:solidFill>
              </a:rPr>
              <a:t>灵</a:t>
            </a:r>
            <a:r>
              <a:rPr lang="zh-CN" altLang="en-US" sz="2000" smtClean="0"/>
              <a:t>”表示“乱而不损”等。</a:t>
            </a:r>
          </a:p>
          <a:p>
            <a:r>
              <a:rPr lang="zh-CN" altLang="en-US" sz="2000" smtClean="0">
                <a:solidFill>
                  <a:srgbClr val="FF0000"/>
                </a:solidFill>
              </a:rPr>
              <a:t>“下谥”之“恶谥”</a:t>
            </a:r>
            <a:r>
              <a:rPr lang="zh-CN" altLang="en-US" sz="2000" smtClean="0"/>
              <a:t>：周厉王是一个贪婪的君，“国人”发动暴动，他逃到彘（今山西霍州市东北）并死在那里，“厉”便是对他予以斥责的“恶谥”。</a:t>
            </a:r>
          </a:p>
          <a:p>
            <a:r>
              <a:rPr lang="zh-CN" altLang="en-US" sz="2000" smtClean="0">
                <a:solidFill>
                  <a:srgbClr val="FF0000"/>
                </a:solidFill>
              </a:rPr>
              <a:t>中谥</a:t>
            </a:r>
            <a:r>
              <a:rPr lang="zh-CN" altLang="en-US" sz="2000" smtClean="0"/>
              <a:t>，多为</a:t>
            </a:r>
            <a:r>
              <a:rPr lang="zh-CN" altLang="en-US" sz="2000" smtClean="0">
                <a:solidFill>
                  <a:srgbClr val="FF0000"/>
                </a:solidFill>
              </a:rPr>
              <a:t>同情类</a:t>
            </a:r>
            <a:r>
              <a:rPr lang="zh-CN" altLang="en-US" sz="2000" smtClean="0"/>
              <a:t>的谥号，如：“愍”表示“在国遭忧”，“在国逢难”；“怀”表示“慈仁短折”。</a:t>
            </a:r>
          </a:p>
          <a:p>
            <a:r>
              <a:rPr lang="zh-CN" altLang="en-US" sz="2000" smtClean="0"/>
              <a:t>私谥，这是有名望的学者、士大夫死后由其亲戚、门生、故吏为之议定的谥号；“私谥”始于周末，到汉代才盛行起来。</a:t>
            </a:r>
            <a:endParaRPr lang="zh-CN" altLang="en-US" sz="2000"/>
          </a:p>
        </p:txBody>
      </p:sp>
      <p:sp>
        <p:nvSpPr>
          <p:cNvPr id="5" name="矩形 4"/>
          <p:cNvSpPr/>
          <p:nvPr/>
        </p:nvSpPr>
        <p:spPr>
          <a:xfrm>
            <a:off x="458679" y="477282"/>
            <a:ext cx="112383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【</a:t>
            </a:r>
            <a:r>
              <a:rPr lang="zh-CN" altLang="en-US" sz="2400" smtClean="0"/>
              <a:t>谥号</a:t>
            </a:r>
            <a:r>
              <a:rPr lang="en-US" altLang="zh-CN" sz="2400" smtClean="0"/>
              <a:t>】</a:t>
            </a:r>
            <a:r>
              <a:rPr lang="zh-CN" altLang="en-US" sz="2400" smtClean="0"/>
              <a:t>在我国古代，统治者或是有地位的人死后，给他们另起的称号为谥号，如“武”等；帝王的谥号由礼官议上，臣下的谥号则由朝廷赐予，谥号</a:t>
            </a:r>
            <a:r>
              <a:rPr lang="zh-CN" altLang="en-US" sz="2400" smtClean="0">
                <a:solidFill>
                  <a:srgbClr val="FF0000"/>
                </a:solidFill>
              </a:rPr>
              <a:t>诞生于西周早期</a:t>
            </a:r>
            <a:r>
              <a:rPr lang="zh-CN" altLang="en-US" sz="2400" smtClean="0"/>
              <a:t>，譬如周武王灭商朝有功，死后的谥号为武，后人都不叫他周姬发，而是周武王。周文王因为发扬文化，关心民生内政，死后谥为“文”，后人也就不叫他周姬昌，而叫他周文王。</a:t>
            </a:r>
            <a:endParaRPr lang="zh-CN" altLang="en-US" sz="2400"/>
          </a:p>
        </p:txBody>
      </p:sp>
    </p:spTree>
  </p:cSld>
  <p:clrMapOvr>
    <a:masterClrMapping/>
  </p:clrMapOvr>
  <p:transition spd="slow">
    <p:random/>
  </p:transition>
  <p:timing/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  <p:tag name="ISPRING_PRESENTATION_TITLE" val="毕业活动策划"/>
  <p:tag name="KSO_WM_DOC_GUID" val="{42bd8650-b790-4050-be52-eb8cba04ccd4}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zaaje0a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zaaje0a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190</Paragraphs>
  <Slides>29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30">
      <vt:lpstr>1_Office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本文写作特点</vt:lpstr>
      <vt:lpstr>Slide 27</vt:lpstr>
      <vt:lpstr>Slide 28</vt:lpstr>
      <vt:lpstr>Slide 29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2020-12-19T13:42:51.694</cp:lastPrinted>
  <dcterms:created xsi:type="dcterms:W3CDTF">2020-12-19T13:42:51Z</dcterms:created>
  <dcterms:modified xsi:type="dcterms:W3CDTF">2020-12-19T05:42:58Z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