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NET 20.5-->
<p:presentation xmlns:r="http://schemas.openxmlformats.org/officeDocument/2006/relationships" xmlns:a="http://schemas.openxmlformats.org/drawingml/2006/main" xmlns:p="http://schemas.openxmlformats.org/presentationml/2006/main" bookmarkIdSeed="2">
  <p:sldMasterIdLst>
    <p:sldMasterId id="2147483648" r:id="rId2"/>
  </p:sldMasterIdLst>
  <p:notesMasterIdLst>
    <p:notesMasterId r:id="rId3"/>
  </p:notesMasterIdLst>
  <p:sldIdLst>
    <p:sldId id="683" r:id="rId4"/>
    <p:sldId id="876" r:id="rId5"/>
    <p:sldId id="665" r:id="rId6"/>
    <p:sldId id="261" r:id="rId7"/>
    <p:sldId id="684" r:id="rId8"/>
    <p:sldId id="688" r:id="rId9"/>
    <p:sldId id="1044" r:id="rId10"/>
    <p:sldId id="1139" r:id="rId11"/>
    <p:sldId id="1140" r:id="rId12"/>
    <p:sldId id="1141" r:id="rId13"/>
    <p:sldId id="1142" r:id="rId14"/>
    <p:sldId id="685" r:id="rId15"/>
    <p:sldId id="1043" r:id="rId16"/>
    <p:sldId id="867" r:id="rId17"/>
    <p:sldId id="1119" r:id="rId18"/>
    <p:sldId id="868" r:id="rId19"/>
    <p:sldId id="872" r:id="rId20"/>
    <p:sldId id="698" r:id="rId21"/>
    <p:sldId id="1120" r:id="rId22"/>
    <p:sldId id="958" r:id="rId23"/>
    <p:sldId id="686" r:id="rId24"/>
    <p:sldId id="669" r:id="rId25"/>
    <p:sldId id="699" r:id="rId26"/>
    <p:sldId id="896" r:id="rId27"/>
    <p:sldId id="1121" r:id="rId28"/>
    <p:sldId id="898" r:id="rId29"/>
    <p:sldId id="704" r:id="rId30"/>
    <p:sldId id="1122" r:id="rId31"/>
    <p:sldId id="733" r:id="rId32"/>
    <p:sldId id="705" r:id="rId33"/>
    <p:sldId id="1123" r:id="rId34"/>
    <p:sldId id="1143" r:id="rId35"/>
    <p:sldId id="706" r:id="rId36"/>
    <p:sldId id="1144" r:id="rId37"/>
    <p:sldId id="734" r:id="rId38"/>
    <p:sldId id="708" r:id="rId39"/>
    <p:sldId id="1125" r:id="rId40"/>
    <p:sldId id="735" r:id="rId41"/>
    <p:sldId id="710" r:id="rId42"/>
    <p:sldId id="1126" r:id="rId43"/>
    <p:sldId id="736" r:id="rId44"/>
    <p:sldId id="1127" r:id="rId45"/>
    <p:sldId id="1128" r:id="rId46"/>
    <p:sldId id="1129" r:id="rId47"/>
    <p:sldId id="1130" r:id="rId48"/>
    <p:sldId id="1131" r:id="rId49"/>
    <p:sldId id="1132" r:id="rId50"/>
    <p:sldId id="1133" r:id="rId51"/>
    <p:sldId id="1134" r:id="rId52"/>
    <p:sldId id="1135" r:id="rId53"/>
    <p:sldId id="1136" r:id="rId54"/>
    <p:sldId id="1137" r:id="rId55"/>
    <p:sldId id="1138" r:id="rId56"/>
  </p:sldIdLst>
  <p:sldSz cx="12192000" cy="6858000"/>
  <p:notesSz cx="6858000" cy="9144000"/>
  <p:custDataLst>
    <p:tags r:id="rId57"/>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p="http://schemas.openxmlformats.org/presentationml/2006/main">
  <p:cmAuthor id="1" name="Jiang Yan" initials="JY" lastIdx="0" clrIdx="0">
    <p:extLst>
      <p:ext uri="{19B8F6BF-5375-455C-9EA6-DF929625EA0E}">
        <p15:presenceInfo xmlns:p15="http://schemas.microsoft.com/office/powerpoint/2012/main" userId="Jiang Yan" providerId="None"/>
      </p:ext>
    </p:extLst>
  </p:cmAuthor>
</p:cmAuthorLst>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2121" autoAdjust="0"/>
    <p:restoredTop sz="93834" autoAdjust="0"/>
  </p:normalViewPr>
  <p:slideViewPr>
    <p:cSldViewPr snapToGrid="0">
      <p:cViewPr>
        <p:scale>
          <a:sx n="100" d="100"/>
          <a:sy n="100" d="100"/>
        </p:scale>
        <p:origin x="1158" y="354"/>
      </p:cViewPr>
      <p:guideLst/>
    </p:cSldViewPr>
  </p:slideViewPr>
  <p:outlineViewPr>
    <p:cViewPr>
      <p:scale>
        <a:sx n="20" d="100"/>
        <a:sy n="20" d="100"/>
      </p:scale>
      <p:origin x="0" y="-3336"/>
    </p:cViewPr>
  </p:outlineViewPr>
  <p:notesTextViewPr>
    <p:cViewPr>
      <p:scale>
        <a:sx n="1" d="1"/>
        <a:sy n="1" d="1"/>
      </p:scale>
      <p:origin x="0" y="0"/>
    </p:cViewPr>
  </p:notesTextViewPr>
  <p:notesViewPr>
    <p:cSldViewPr>
      <p:cViewPr>
        <p:scale>
          <a:sx n="1" d="100"/>
          <a:sy n="1" d="100"/>
        </p:scale>
        <p:origin x="0" y="0"/>
      </p:cViewPr>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commentAuthors" Target="commentAuthors.xml" /><Relationship Id="rId10" Type="http://schemas.openxmlformats.org/officeDocument/2006/relationships/slide" Target="slides/slide7.xml" /><Relationship Id="rId11" Type="http://schemas.openxmlformats.org/officeDocument/2006/relationships/slide" Target="slides/slide8.xml" /><Relationship Id="rId12" Type="http://schemas.openxmlformats.org/officeDocument/2006/relationships/slide" Target="slides/slide9.xml" /><Relationship Id="rId13" Type="http://schemas.openxmlformats.org/officeDocument/2006/relationships/slide" Target="slides/slide10.xml" /><Relationship Id="rId14" Type="http://schemas.openxmlformats.org/officeDocument/2006/relationships/slide" Target="slides/slide11.xml" /><Relationship Id="rId15" Type="http://schemas.openxmlformats.org/officeDocument/2006/relationships/slide" Target="slides/slide12.xml" /><Relationship Id="rId16" Type="http://schemas.openxmlformats.org/officeDocument/2006/relationships/slide" Target="slides/slide13.xml" /><Relationship Id="rId17" Type="http://schemas.openxmlformats.org/officeDocument/2006/relationships/slide" Target="slides/slide14.xml" /><Relationship Id="rId18" Type="http://schemas.openxmlformats.org/officeDocument/2006/relationships/slide" Target="slides/slide15.xml" /><Relationship Id="rId19" Type="http://schemas.openxmlformats.org/officeDocument/2006/relationships/slide" Target="slides/slide16.xml" /><Relationship Id="rId2" Type="http://schemas.openxmlformats.org/officeDocument/2006/relationships/slideMaster" Target="slideMasters/slideMaster1.xml" /><Relationship Id="rId20" Type="http://schemas.openxmlformats.org/officeDocument/2006/relationships/slide" Target="slides/slide17.xml" /><Relationship Id="rId21" Type="http://schemas.openxmlformats.org/officeDocument/2006/relationships/slide" Target="slides/slide18.xml" /><Relationship Id="rId22" Type="http://schemas.openxmlformats.org/officeDocument/2006/relationships/slide" Target="slides/slide19.xml" /><Relationship Id="rId23" Type="http://schemas.openxmlformats.org/officeDocument/2006/relationships/slide" Target="slides/slide20.xml" /><Relationship Id="rId24" Type="http://schemas.openxmlformats.org/officeDocument/2006/relationships/slide" Target="slides/slide21.xml" /><Relationship Id="rId25" Type="http://schemas.openxmlformats.org/officeDocument/2006/relationships/slide" Target="slides/slide22.xml" /><Relationship Id="rId26" Type="http://schemas.openxmlformats.org/officeDocument/2006/relationships/slide" Target="slides/slide23.xml" /><Relationship Id="rId27" Type="http://schemas.openxmlformats.org/officeDocument/2006/relationships/slide" Target="slides/slide24.xml" /><Relationship Id="rId28" Type="http://schemas.openxmlformats.org/officeDocument/2006/relationships/slide" Target="slides/slide25.xml" /><Relationship Id="rId29" Type="http://schemas.openxmlformats.org/officeDocument/2006/relationships/slide" Target="slides/slide26.xml" /><Relationship Id="rId3" Type="http://schemas.openxmlformats.org/officeDocument/2006/relationships/notesMaster" Target="notesMasters/notesMaster1.xml" /><Relationship Id="rId30" Type="http://schemas.openxmlformats.org/officeDocument/2006/relationships/slide" Target="slides/slide27.xml" /><Relationship Id="rId31" Type="http://schemas.openxmlformats.org/officeDocument/2006/relationships/slide" Target="slides/slide28.xml" /><Relationship Id="rId32" Type="http://schemas.openxmlformats.org/officeDocument/2006/relationships/slide" Target="slides/slide29.xml" /><Relationship Id="rId33" Type="http://schemas.openxmlformats.org/officeDocument/2006/relationships/slide" Target="slides/slide30.xml" /><Relationship Id="rId34" Type="http://schemas.openxmlformats.org/officeDocument/2006/relationships/slide" Target="slides/slide31.xml" /><Relationship Id="rId35" Type="http://schemas.openxmlformats.org/officeDocument/2006/relationships/slide" Target="slides/slide32.xml" /><Relationship Id="rId36" Type="http://schemas.openxmlformats.org/officeDocument/2006/relationships/slide" Target="slides/slide33.xml" /><Relationship Id="rId37" Type="http://schemas.openxmlformats.org/officeDocument/2006/relationships/slide" Target="slides/slide34.xml" /><Relationship Id="rId38" Type="http://schemas.openxmlformats.org/officeDocument/2006/relationships/slide" Target="slides/slide35.xml" /><Relationship Id="rId39" Type="http://schemas.openxmlformats.org/officeDocument/2006/relationships/slide" Target="slides/slide36.xml" /><Relationship Id="rId4" Type="http://schemas.openxmlformats.org/officeDocument/2006/relationships/slide" Target="slides/slide1.xml" /><Relationship Id="rId40" Type="http://schemas.openxmlformats.org/officeDocument/2006/relationships/slide" Target="slides/slide37.xml" /><Relationship Id="rId41" Type="http://schemas.openxmlformats.org/officeDocument/2006/relationships/slide" Target="slides/slide38.xml" /><Relationship Id="rId42" Type="http://schemas.openxmlformats.org/officeDocument/2006/relationships/slide" Target="slides/slide39.xml" /><Relationship Id="rId43" Type="http://schemas.openxmlformats.org/officeDocument/2006/relationships/slide" Target="slides/slide40.xml" /><Relationship Id="rId44" Type="http://schemas.openxmlformats.org/officeDocument/2006/relationships/slide" Target="slides/slide41.xml" /><Relationship Id="rId45" Type="http://schemas.openxmlformats.org/officeDocument/2006/relationships/slide" Target="slides/slide42.xml" /><Relationship Id="rId46" Type="http://schemas.openxmlformats.org/officeDocument/2006/relationships/slide" Target="slides/slide43.xml" /><Relationship Id="rId47" Type="http://schemas.openxmlformats.org/officeDocument/2006/relationships/slide" Target="slides/slide44.xml" /><Relationship Id="rId48" Type="http://schemas.openxmlformats.org/officeDocument/2006/relationships/slide" Target="slides/slide45.xml" /><Relationship Id="rId49" Type="http://schemas.openxmlformats.org/officeDocument/2006/relationships/slide" Target="slides/slide46.xml" /><Relationship Id="rId5" Type="http://schemas.openxmlformats.org/officeDocument/2006/relationships/slide" Target="slides/slide2.xml" /><Relationship Id="rId50" Type="http://schemas.openxmlformats.org/officeDocument/2006/relationships/slide" Target="slides/slide47.xml" /><Relationship Id="rId51" Type="http://schemas.openxmlformats.org/officeDocument/2006/relationships/slide" Target="slides/slide48.xml" /><Relationship Id="rId52" Type="http://schemas.openxmlformats.org/officeDocument/2006/relationships/slide" Target="slides/slide49.xml" /><Relationship Id="rId53" Type="http://schemas.openxmlformats.org/officeDocument/2006/relationships/slide" Target="slides/slide50.xml" /><Relationship Id="rId54" Type="http://schemas.openxmlformats.org/officeDocument/2006/relationships/slide" Target="slides/slide51.xml" /><Relationship Id="rId55" Type="http://schemas.openxmlformats.org/officeDocument/2006/relationships/slide" Target="slides/slide52.xml" /><Relationship Id="rId56" Type="http://schemas.openxmlformats.org/officeDocument/2006/relationships/slide" Target="slides/slide53.xml" /><Relationship Id="rId57" Type="http://schemas.openxmlformats.org/officeDocument/2006/relationships/tags" Target="tags/tag1.xml" /><Relationship Id="rId58" Type="http://schemas.openxmlformats.org/officeDocument/2006/relationships/presProps" Target="presProps.xml" /><Relationship Id="rId59" Type="http://schemas.openxmlformats.org/officeDocument/2006/relationships/viewProps" Target="viewProps.xml" /><Relationship Id="rId6" Type="http://schemas.openxmlformats.org/officeDocument/2006/relationships/slide" Target="slides/slide3.xml" /><Relationship Id="rId60" Type="http://schemas.openxmlformats.org/officeDocument/2006/relationships/theme" Target="theme/theme1.xml" /><Relationship Id="rId61" Type="http://schemas.openxmlformats.org/officeDocument/2006/relationships/tableStyles" Target="tableStyles.xml" /><Relationship Id="rId7" Type="http://schemas.openxmlformats.org/officeDocument/2006/relationships/slide" Target="slides/slide4.xml" /><Relationship Id="rId8" Type="http://schemas.openxmlformats.org/officeDocument/2006/relationships/slide" Target="slides/slide5.xml" /><Relationship Id="rId9" Type="http://schemas.openxmlformats.org/officeDocument/2006/relationships/slide" Target="slides/slide6.xml" /></Relationships>
</file>

<file path=ppt/notesMasters/_rels/notesMaster1.xml.rels>&#65279;<?xml version="1.0" encoding="utf-8" standalone="yes"?><Relationships xmlns="http://schemas.openxmlformats.org/package/2006/relationships"><Relationship Id="rId1"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24A443C-391E-4FC1-B68E-C5D44BD2B272}" type="datetimeFigureOut">
              <a:rPr lang="zh-CN" altLang="en-US" smtClean="0"/>
              <a:t>2020/10/27</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BE65A93-D5D0-4A3F-B7B8-AA3C6612A0D2}"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&#65279;<?xml version="1.0" encoding="utf-8" standalone="yes"?><Relationships xmlns="http://schemas.openxmlformats.org/package/2006/relationships"><Relationship Id="rId1" Type="http://schemas.openxmlformats.org/officeDocument/2006/relationships/slide" Target="../slides/slide2.xml" /><Relationship Id="rId2" Type="http://schemas.openxmlformats.org/officeDocument/2006/relationships/notesMaster" Target="../notesMasters/notesMaster1.xml" /></Relationships>
</file>

<file path=ppt/notesSlides/_rels/notesSlide10.xml.rels>&#65279;<?xml version="1.0" encoding="utf-8" standalone="yes"?><Relationships xmlns="http://schemas.openxmlformats.org/package/2006/relationships"><Relationship Id="rId1" Type="http://schemas.openxmlformats.org/officeDocument/2006/relationships/slide" Target="../slides/slide48.xml" /><Relationship Id="rId2" Type="http://schemas.openxmlformats.org/officeDocument/2006/relationships/notesMaster" Target="../notesMasters/notesMaster1.xml" /></Relationships>
</file>

<file path=ppt/notesSlides/_rels/notesSlide11.xml.rels>&#65279;<?xml version="1.0" encoding="utf-8" standalone="yes"?><Relationships xmlns="http://schemas.openxmlformats.org/package/2006/relationships"><Relationship Id="rId1" Type="http://schemas.openxmlformats.org/officeDocument/2006/relationships/slide" Target="../slides/slide49.xml" /><Relationship Id="rId2" Type="http://schemas.openxmlformats.org/officeDocument/2006/relationships/notesMaster" Target="../notesMasters/notesMaster1.xml" /></Relationships>
</file>

<file path=ppt/notesSlides/_rels/notesSlide2.xml.rels>&#65279;<?xml version="1.0" encoding="utf-8" standalone="yes"?><Relationships xmlns="http://schemas.openxmlformats.org/package/2006/relationships"><Relationship Id="rId1" Type="http://schemas.openxmlformats.org/officeDocument/2006/relationships/slide" Target="../slides/slide3.xml" /><Relationship Id="rId2" Type="http://schemas.openxmlformats.org/officeDocument/2006/relationships/notesMaster" Target="../notesMasters/notesMaster1.xml" /></Relationships>
</file>

<file path=ppt/notesSlides/_rels/notesSlide3.xml.rels>&#65279;<?xml version="1.0" encoding="utf-8" standalone="yes"?><Relationships xmlns="http://schemas.openxmlformats.org/package/2006/relationships"><Relationship Id="rId1" Type="http://schemas.openxmlformats.org/officeDocument/2006/relationships/slide" Target="../slides/slide5.xml" /><Relationship Id="rId2" Type="http://schemas.openxmlformats.org/officeDocument/2006/relationships/notesMaster" Target="../notesMasters/notesMaster1.xml" /></Relationships>
</file>

<file path=ppt/notesSlides/_rels/notesSlide4.xml.rels>&#65279;<?xml version="1.0" encoding="utf-8" standalone="yes"?><Relationships xmlns="http://schemas.openxmlformats.org/package/2006/relationships"><Relationship Id="rId1" Type="http://schemas.openxmlformats.org/officeDocument/2006/relationships/slide" Target="../slides/slide12.xml" /><Relationship Id="rId2" Type="http://schemas.openxmlformats.org/officeDocument/2006/relationships/notesMaster" Target="../notesMasters/notesMaster1.xml" /></Relationships>
</file>

<file path=ppt/notesSlides/_rels/notesSlide5.xml.rels>&#65279;<?xml version="1.0" encoding="utf-8" standalone="yes"?><Relationships xmlns="http://schemas.openxmlformats.org/package/2006/relationships"><Relationship Id="rId1" Type="http://schemas.openxmlformats.org/officeDocument/2006/relationships/slide" Target="../slides/slide14.xml" /><Relationship Id="rId2" Type="http://schemas.openxmlformats.org/officeDocument/2006/relationships/notesMaster" Target="../notesMasters/notesMaster1.xml" /></Relationships>
</file>

<file path=ppt/notesSlides/_rels/notesSlide6.xml.rels>&#65279;<?xml version="1.0" encoding="utf-8" standalone="yes"?><Relationships xmlns="http://schemas.openxmlformats.org/package/2006/relationships"><Relationship Id="rId1" Type="http://schemas.openxmlformats.org/officeDocument/2006/relationships/slide" Target="../slides/slide21.xml" /><Relationship Id="rId2" Type="http://schemas.openxmlformats.org/officeDocument/2006/relationships/notesMaster" Target="../notesMasters/notesMaster1.xml" /></Relationships>
</file>

<file path=ppt/notesSlides/_rels/notesSlide7.xml.rels>&#65279;<?xml version="1.0" encoding="utf-8" standalone="yes"?><Relationships xmlns="http://schemas.openxmlformats.org/package/2006/relationships"><Relationship Id="rId1" Type="http://schemas.openxmlformats.org/officeDocument/2006/relationships/slide" Target="../slides/slide23.xml" /><Relationship Id="rId2" Type="http://schemas.openxmlformats.org/officeDocument/2006/relationships/notesMaster" Target="../notesMasters/notesMaster1.xml" /></Relationships>
</file>

<file path=ppt/notesSlides/_rels/notesSlide8.xml.rels>&#65279;<?xml version="1.0" encoding="utf-8" standalone="yes"?><Relationships xmlns="http://schemas.openxmlformats.org/package/2006/relationships"><Relationship Id="rId1" Type="http://schemas.openxmlformats.org/officeDocument/2006/relationships/slide" Target="../slides/slide36.xml" /><Relationship Id="rId2" Type="http://schemas.openxmlformats.org/officeDocument/2006/relationships/notesMaster" Target="../notesMasters/notesMaster1.xml" /></Relationships>
</file>

<file path=ppt/notesSlides/_rels/notesSlide9.xml.rels>&#65279;<?xml version="1.0" encoding="utf-8" standalone="yes"?><Relationships xmlns="http://schemas.openxmlformats.org/package/2006/relationships"><Relationship Id="rId1" Type="http://schemas.openxmlformats.org/officeDocument/2006/relationships/slide" Target="../slides/slide37.xml" /><Relationship Id="rId2" Type="http://schemas.openxmlformats.org/officeDocument/2006/relationships/notesMaster" Target="../notesMasters/notesMaster1.xml" /></Relationships>
</file>

<file path=ppt/notesSlides/notesSlide1.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F1D0AB8-341E-46D0-B384-DEE42B9FE01A}" type="slidenum">
              <a:rPr lang="zh-CN" altLang="en-US" smtClean="0"/>
              <a:t>2</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BE65A93-D5D0-4A3F-B7B8-AA3C6612A0D2}" type="slidenum">
              <a:rPr lang="zh-CN" altLang="en-US" smtClean="0"/>
              <a:t>48</a:t>
            </a:fld>
            <a:endParaRPr lang="zh-CN" altLang="en-US"/>
          </a:p>
        </p:txBody>
      </p:sp>
    </p:spTree>
    <p:extLst>
      <p:ext uri="{BB962C8B-B14F-4D97-AF65-F5344CB8AC3E}">
        <p14:creationId xmlns:p14="http://schemas.microsoft.com/office/powerpoint/2010/main" val="3283327201"/>
      </p:ext>
    </p:extLst>
  </p:cSld>
  <p:clrMapOvr>
    <a:masterClrMapping/>
  </p:clrMapOvr>
</p:notes>
</file>

<file path=ppt/notesSlides/notesSlide11.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BE65A93-D5D0-4A3F-B7B8-AA3C6612A0D2}" type="slidenum">
              <a:rPr lang="zh-CN" altLang="en-US" smtClean="0"/>
              <a:t>49</a:t>
            </a:fld>
            <a:endParaRPr lang="zh-CN" altLang="en-US"/>
          </a:p>
        </p:txBody>
      </p:sp>
    </p:spTree>
    <p:extLst>
      <p:ext uri="{BB962C8B-B14F-4D97-AF65-F5344CB8AC3E}">
        <p14:creationId xmlns:p14="http://schemas.microsoft.com/office/powerpoint/2010/main" val="2180342972"/>
      </p:ext>
    </p:extLst>
  </p:cSld>
  <p:clrMapOvr>
    <a:masterClrMapping/>
  </p:clrMapOvr>
</p:notes>
</file>

<file path=ppt/notesSlides/notesSlide2.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F1D0AB8-341E-46D0-B384-DEE42B9FE01A}" type="slidenum">
              <a:rPr lang="zh-CN" altLang="en-US" smtClean="0"/>
              <a:t>3</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F1D0AB8-341E-46D0-B384-DEE42B9FE01A}" type="slidenum">
              <a:rPr lang="zh-CN" altLang="en-US" smtClean="0"/>
              <a:t>5</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F1D0AB8-341E-46D0-B384-DEE42B9FE01A}" type="slidenum">
              <a:rPr lang="zh-CN" altLang="en-US" smtClean="0"/>
              <a:t>12</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F1D0AB8-341E-46D0-B384-DEE42B9FE01A}" type="slidenum">
              <a:rPr lang="zh-CN" altLang="en-US" smtClean="0"/>
              <a:t>14</a:t>
            </a:fld>
            <a:endParaRPr lang="zh-CN" altLang="en-US"/>
          </a:p>
        </p:txBody>
      </p:sp>
    </p:spTree>
    <p:extLst>
      <p:ext uri="{BB962C8B-B14F-4D97-AF65-F5344CB8AC3E}">
        <p14:creationId xmlns:p14="http://schemas.microsoft.com/office/powerpoint/2010/main" val="925895625"/>
      </p:ext>
    </p:extLst>
  </p:cSld>
  <p:clrMapOvr>
    <a:masterClrMapping/>
  </p:clrMapOvr>
</p:notes>
</file>

<file path=ppt/notesSlides/notesSlide6.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F1D0AB8-341E-46D0-B384-DEE42B9FE01A}" type="slidenum">
              <a:rPr lang="zh-CN" altLang="en-US" smtClean="0"/>
              <a:t>21</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F1D0AB8-341E-46D0-B384-DEE42B9FE01A}" type="slidenum">
              <a:rPr lang="zh-CN" altLang="en-US" smtClean="0"/>
              <a:t>23</a:t>
            </a:fld>
            <a:endParaRPr lang="zh-CN" altLang="en-US"/>
          </a:p>
        </p:txBody>
      </p:sp>
    </p:spTree>
    <p:extLst>
      <p:ext uri="{BB962C8B-B14F-4D97-AF65-F5344CB8AC3E}">
        <p14:creationId xmlns:p14="http://schemas.microsoft.com/office/powerpoint/2010/main" val="3257301812"/>
      </p:ext>
    </p:extLst>
  </p:cSld>
  <p:clrMapOvr>
    <a:masterClrMapping/>
  </p:clrMapOvr>
</p:notes>
</file>

<file path=ppt/notesSlides/notesSlide8.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BE65A93-D5D0-4A3F-B7B8-AA3C6612A0D2}" type="slidenum">
              <a:rPr lang="zh-CN" altLang="en-US" smtClean="0"/>
              <a:t>36</a:t>
            </a:fld>
            <a:endParaRPr lang="zh-CN" altLang="en-US"/>
          </a:p>
        </p:txBody>
      </p:sp>
    </p:spTree>
    <p:extLst>
      <p:ext uri="{BB962C8B-B14F-4D97-AF65-F5344CB8AC3E}">
        <p14:creationId xmlns:p14="http://schemas.microsoft.com/office/powerpoint/2010/main" val="357338338"/>
      </p:ext>
    </p:extLst>
  </p:cSld>
  <p:clrMapOvr>
    <a:masterClrMapping/>
  </p:clrMapOvr>
</p:notes>
</file>

<file path=ppt/notesSlides/notesSlide9.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BE65A93-D5D0-4A3F-B7B8-AA3C6612A0D2}" type="slidenum">
              <a:rPr lang="zh-CN" altLang="en-US" smtClean="0"/>
              <a:t>37</a:t>
            </a:fld>
            <a:endParaRPr lang="zh-CN" altLang="en-US"/>
          </a:p>
        </p:txBody>
      </p:sp>
    </p:spTree>
    <p:extLst>
      <p:ext uri="{BB962C8B-B14F-4D97-AF65-F5344CB8AC3E}">
        <p14:creationId xmlns:p14="http://schemas.microsoft.com/office/powerpoint/2010/main" val="2386636508"/>
      </p:ext>
    </p:extLst>
  </p:cSld>
  <p:clrMapOvr>
    <a:masterClrMapping/>
  </p:clrMapOvr>
</p:notes>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2020/10/27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2020/10/27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垂直排列标题与&#10;文本">
    <p:spTree>
      <p:nvGrpSpPr>
        <p:cNvPr id="1" name=""/>
        <p:cNvGrpSpPr/>
        <p:nvPr/>
      </p:nvGrpSpPr>
      <p:grpSpPr>
        <a:xfrm>
          <a:off x="0" y="0"/>
          <a: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2020/10/27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timing/>
</p:sldLayout>
</file>

<file path=ppt/slideLayouts/slideLayout1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1_标题幻灯片">
    <p:spTree>
      <p:nvGrpSpPr>
        <p:cNvPr id="1" name=""/>
        <p:cNvGrpSpPr/>
        <p:nvPr/>
      </p:nvGrpSpPr>
      <p:grpSpPr>
        <a:xfrm>
          <a:off x="0" y="0"/>
          <a:ext cx="0" cy="0"/>
        </a:xfrm>
      </p:grpSpPr>
    </p:spTree>
  </p:cSld>
  <p:clrMapOvr>
    <a:masterClrMapping/>
  </p:clrMapOvr>
  <mc:AlternateContent>
    <mc:Choice xmlns:p14="http://schemas.microsoft.com/office/powerpoint/2010/main" Requires="p14">
      <p:transition spd="slow" advClick="0" p14:dur="3000">
        <p:wipe/>
      </p:transition>
    </mc:Choice>
    <mc:Fallback>
      <p:transition spd="slow" advClick="0">
        <p:wipe/>
      </p:transition>
    </mc:Fallback>
  </mc:AlternateContent>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2020/10/27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2020/10/27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2020/10/27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D997B5FA-0921-464F-AAE1-844C04324D75}" type="datetimeFigureOut">
              <a:rPr lang="zh-CN" altLang="en-US" smtClean="0"/>
              <a:t>2020/10/27</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D997B5FA-0921-464F-AAE1-844C04324D75}" type="datetimeFigureOut">
              <a:rPr lang="zh-CN" altLang="en-US" smtClean="0"/>
              <a:t>2020/10/27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t>2020/10/27</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nvGrpSpPr>
      <p:grpSpPr>
        <a:xfrm>
          <a:off x="0" y="0"/>
          <a: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2020/10/27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2020/10/27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slideLayout" Target="../slideLayouts/slideLayout12.xml" /><Relationship Id="rId13" Type="http://schemas.openxmlformats.org/officeDocument/2006/relationships/image" Target="../media/image1.png" /><Relationship Id="rId14"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rgbClr val="F5F4F2"/>
        </a:solidFill>
        <a:effectLst/>
      </p:bgPr>
    </p:bg>
    <p:spTree>
      <p:nvGrpSpPr>
        <p:cNvPr id="1" name=""/>
        <p:cNvGrpSpPr/>
        <p:nvPr/>
      </p:nvGrpSpPr>
      <p:grpSpPr>
        <a:xfrm>
          <a:off x="0" y="0"/>
          <a: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t>2020/10/27</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t>‹#›</a:t>
            </a:fld>
            <a:endParaRPr lang="zh-CN" altLang="en-US"/>
          </a:p>
        </p:txBody>
      </p:sp>
      <p:pic>
        <p:nvPicPr>
          <p:cNvPr id="7" name="图片 6" descr="JP.ZXXK.COM 拷贝"/>
          <p:cNvPicPr>
            <a:picLocks noChangeAspect="1"/>
          </p:cNvPicPr>
          <p:nvPr userDrawn="1"/>
        </p:nvPicPr>
        <p:blipFill>
          <a:blip r:embed="rId13"/>
          <a:stretch>
            <a:fillRect/>
          </a:stretch>
        </p:blipFill>
        <p:spPr>
          <a:xfrm>
            <a:off x="10213340" y="78740"/>
            <a:ext cx="1955800" cy="499745"/>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2.png"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notesSlide" Target="../notesSlides/notesSlide4.xml" /><Relationship Id="rId3" Type="http://schemas.openxmlformats.org/officeDocument/2006/relationships/image" Target="../media/image3.png"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notesSlide" Target="../notesSlides/notesSlide5.xml" /><Relationship Id="rId3" Type="http://schemas.openxmlformats.org/officeDocument/2006/relationships/image" Target="../media/image3.png"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notesSlide" Target="../notesSlides/notesSlide1.x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notesSlide" Target="../notesSlides/notesSlide6.xml" /><Relationship Id="rId3" Type="http://schemas.openxmlformats.org/officeDocument/2006/relationships/image" Target="../media/image3.png"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notesSlide" Target="../notesSlides/notesSlide7.xml" /><Relationship Id="rId3" Type="http://schemas.openxmlformats.org/officeDocument/2006/relationships/image" Target="../media/image3.png"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notesSlide" Target="../notesSlides/notesSlide2.xml" /><Relationship Id="rId3" Type="http://schemas.openxmlformats.org/officeDocument/2006/relationships/image" Target="../media/image3.png"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1.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2.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3.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4.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5.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8.xml" /></Relationships>
</file>

<file path=ppt/slides/_rels/slide3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9.xml" /></Relationships>
</file>

<file path=ppt/slides/_rels/slide38.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9.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40.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41.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42.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43.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44.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45.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46.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47.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4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10.xml" /></Relationships>
</file>

<file path=ppt/slides/_rels/slide4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11.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notesSlide" Target="../notesSlides/notesSlide3.xml" /><Relationship Id="rId3" Type="http://schemas.openxmlformats.org/officeDocument/2006/relationships/image" Target="../media/image3.png" /></Relationships>
</file>

<file path=ppt/slides/_rels/slide50.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51.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52.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5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4.png"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dpi="0" rotWithShape="1">
          <a:blip r:embed="rId2">
            <a:lum/>
          </a:blip>
          <a:stretch>
            <a:fillRect/>
          </a:stretch>
        </a:blipFill>
        <a:effectLst/>
      </p:bgPr>
    </p:bg>
    <p:spTree>
      <p:nvGrpSpPr>
        <p:cNvPr id="1" name=""/>
        <p:cNvGrpSpPr/>
        <p:nvPr/>
      </p:nvGrpSpPr>
      <p:grpSpPr>
        <a:xfrm>
          <a:off x="0" y="0"/>
          <a:ext cx="0" cy="0"/>
        </a:xfrm>
      </p:grpSpPr>
      <p:sp>
        <p:nvSpPr>
          <p:cNvPr id="5" name="标题 4"/>
          <p:cNvSpPr>
            <a:spLocks noGrp="1"/>
          </p:cNvSpPr>
          <p:nvPr>
            <p:ph type="ctrTitle"/>
          </p:nvPr>
        </p:nvSpPr>
        <p:spPr>
          <a:xfrm>
            <a:off x="1524000" y="1629148"/>
            <a:ext cx="9144000" cy="1937159"/>
          </a:xfrm>
        </p:spPr>
        <p:txBody>
          <a:bodyPr>
            <a:normAutofit/>
          </a:bodyPr>
          <a:lstStyle/>
          <a:p>
            <a:pPr>
              <a:lnSpc>
                <a:spcPct val="150000"/>
              </a:lnSpc>
            </a:pPr>
            <a:r>
              <a:rPr lang="zh-CN" altLang="en-US">
                <a:solidFill>
                  <a:srgbClr val="B79F47"/>
                </a:solidFill>
              </a:rPr>
              <a:t>专题</a:t>
            </a:r>
            <a:r>
              <a:rPr lang="en-US" altLang="zh-CN">
                <a:solidFill>
                  <a:srgbClr val="B79F47"/>
                </a:solidFill>
              </a:rPr>
              <a:t>09 </a:t>
            </a:r>
            <a:r>
              <a:rPr lang="zh-CN" altLang="en-US">
                <a:solidFill>
                  <a:srgbClr val="B79F47"/>
                </a:solidFill>
              </a:rPr>
              <a:t>文言文断句</a:t>
            </a:r>
          </a:p>
        </p:txBody>
      </p:sp>
    </p:spTree>
  </p:cSld>
  <p:clrMapOvr>
    <a:masterClrMapping/>
  </p:clrMapOvr>
  <p:transition/>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pc="500">
                <a:solidFill>
                  <a:srgbClr val="B79F47"/>
                </a:solidFill>
              </a:rPr>
              <a:t>重点知识</a:t>
            </a:r>
          </a:p>
        </p:txBody>
      </p:sp>
      <p:sp>
        <p:nvSpPr>
          <p:cNvPr id="3" name="内容占位符 2"/>
          <p:cNvSpPr>
            <a:spLocks noGrp="1"/>
          </p:cNvSpPr>
          <p:nvPr>
            <p:ph idx="1"/>
          </p:nvPr>
        </p:nvSpPr>
        <p:spPr>
          <a:xfrm>
            <a:off x="762000" y="1825625"/>
            <a:ext cx="10515600" cy="4667250"/>
          </a:xfrm>
        </p:spPr>
        <p:txBody>
          <a:bodyPr>
            <a:normAutofit/>
          </a:bodyPr>
          <a:lstStyle/>
          <a:p>
            <a:pPr marL="0" indent="0">
              <a:lnSpc>
                <a:spcPct val="120000"/>
              </a:lnSpc>
              <a:buNone/>
            </a:pPr>
            <a:r>
              <a:rPr lang="zh-CN" altLang="en-US" sz="1400" spc="300">
                <a:solidFill>
                  <a:srgbClr val="B79F47"/>
                </a:solidFill>
                <a:latin typeface="仿宋" panose="02010609060101010101" pitchFamily="49" charset="-122"/>
                <a:ea typeface="仿宋" panose="02010609060101010101" pitchFamily="49" charset="-122"/>
              </a:rPr>
              <a:t>二、解题步骤</a:t>
            </a:r>
          </a:p>
          <a:p>
            <a:pPr marL="0" indent="0">
              <a:lnSpc>
                <a:spcPct val="120000"/>
              </a:lnSpc>
              <a:buNone/>
            </a:pPr>
            <a:r>
              <a:rPr lang="en-US" altLang="zh-CN" sz="1400" b="1" spc="300">
                <a:solidFill>
                  <a:srgbClr val="B79F47"/>
                </a:solidFill>
                <a:latin typeface="仿宋" panose="02010609060101010101" pitchFamily="49" charset="-122"/>
                <a:ea typeface="仿宋" panose="02010609060101010101" pitchFamily="49" charset="-122"/>
              </a:rPr>
              <a:t>1.</a:t>
            </a:r>
            <a:r>
              <a:rPr lang="zh-CN" altLang="en-US" sz="1400" b="1" spc="300">
                <a:solidFill>
                  <a:srgbClr val="B79F47"/>
                </a:solidFill>
                <a:latin typeface="仿宋" panose="02010609060101010101" pitchFamily="49" charset="-122"/>
                <a:ea typeface="仿宋" panose="02010609060101010101" pitchFamily="49" charset="-122"/>
              </a:rPr>
              <a:t>标注“差异处”</a:t>
            </a:r>
          </a:p>
          <a:p>
            <a:pPr marL="0" indent="0">
              <a:lnSpc>
                <a:spcPct val="120000"/>
              </a:lnSpc>
              <a:buNone/>
            </a:pPr>
            <a:r>
              <a:rPr lang="zh-CN" altLang="en-US" sz="1400" spc="300">
                <a:solidFill>
                  <a:srgbClr val="032D49"/>
                </a:solidFill>
                <a:latin typeface="仿宋" panose="02010609060101010101" pitchFamily="49" charset="-122"/>
                <a:ea typeface="仿宋" panose="02010609060101010101" pitchFamily="49" charset="-122"/>
              </a:rPr>
              <a:t>以</a:t>
            </a:r>
            <a:r>
              <a:rPr lang="en-US" altLang="zh-CN" sz="1400" spc="300">
                <a:solidFill>
                  <a:srgbClr val="032D49"/>
                </a:solidFill>
                <a:latin typeface="仿宋" panose="02010609060101010101" pitchFamily="49" charset="-122"/>
                <a:ea typeface="仿宋" panose="02010609060101010101" pitchFamily="49" charset="-122"/>
              </a:rPr>
              <a:t>2020</a:t>
            </a:r>
            <a:r>
              <a:rPr lang="zh-CN" altLang="en-US" sz="1400" spc="300">
                <a:solidFill>
                  <a:srgbClr val="032D49"/>
                </a:solidFill>
                <a:latin typeface="仿宋" panose="02010609060101010101" pitchFamily="49" charset="-122"/>
                <a:ea typeface="仿宋" panose="02010609060101010101" pitchFamily="49" charset="-122"/>
              </a:rPr>
              <a:t>年全国</a:t>
            </a:r>
            <a:r>
              <a:rPr lang="en-US" altLang="zh-CN" sz="1400" spc="300">
                <a:solidFill>
                  <a:srgbClr val="032D49"/>
                </a:solidFill>
                <a:latin typeface="仿宋" panose="02010609060101010101" pitchFamily="49" charset="-122"/>
                <a:ea typeface="仿宋" panose="02010609060101010101" pitchFamily="49" charset="-122"/>
              </a:rPr>
              <a:t>Ⅱ</a:t>
            </a:r>
            <a:r>
              <a:rPr lang="zh-CN" altLang="en-US" sz="1400" spc="300">
                <a:solidFill>
                  <a:srgbClr val="032D49"/>
                </a:solidFill>
                <a:latin typeface="仿宋" panose="02010609060101010101" pitchFamily="49" charset="-122"/>
                <a:ea typeface="仿宋" panose="02010609060101010101" pitchFamily="49" charset="-122"/>
              </a:rPr>
              <a:t>卷为例，要先将四个选项中的“差异处”用笔圈出来。</a:t>
            </a:r>
          </a:p>
          <a:p>
            <a:pPr marL="0" indent="0">
              <a:lnSpc>
                <a:spcPct val="120000"/>
              </a:lnSpc>
              <a:buNone/>
            </a:pPr>
            <a:r>
              <a:rPr lang="zh-CN" altLang="en-US" sz="1400" spc="300">
                <a:solidFill>
                  <a:srgbClr val="032D49"/>
                </a:solidFill>
                <a:latin typeface="仿宋" panose="02010609060101010101" pitchFamily="49" charset="-122"/>
                <a:ea typeface="仿宋" panose="02010609060101010101" pitchFamily="49" charset="-122"/>
              </a:rPr>
              <a:t>下列对文中画波浪线部分的断句，正确的一项是（   ）</a:t>
            </a:r>
          </a:p>
          <a:p>
            <a:pPr marL="0" indent="0">
              <a:lnSpc>
                <a:spcPct val="120000"/>
              </a:lnSpc>
              <a:buNone/>
            </a:pPr>
            <a:r>
              <a:rPr lang="en-US" altLang="zh-CN" sz="1400" spc="300">
                <a:solidFill>
                  <a:srgbClr val="032D49"/>
                </a:solidFill>
                <a:latin typeface="仿宋" panose="02010609060101010101" pitchFamily="49" charset="-122"/>
                <a:ea typeface="仿宋" panose="02010609060101010101" pitchFamily="49" charset="-122"/>
              </a:rPr>
              <a:t>A. </a:t>
            </a:r>
            <a:r>
              <a:rPr lang="zh-CN" altLang="en-US" sz="1400" spc="300">
                <a:solidFill>
                  <a:srgbClr val="032D49"/>
                </a:solidFill>
                <a:latin typeface="仿宋" panose="02010609060101010101" pitchFamily="49" charset="-122"/>
                <a:ea typeface="仿宋" panose="02010609060101010101" pitchFamily="49" charset="-122"/>
              </a:rPr>
              <a:t>开封逻卒夜迹盗</a:t>
            </a:r>
            <a:r>
              <a:rPr lang="en-US" altLang="zh-CN" sz="1400" spc="300">
                <a:solidFill>
                  <a:srgbClr val="032D49"/>
                </a:solidFill>
                <a:latin typeface="仿宋" panose="02010609060101010101" pitchFamily="49" charset="-122"/>
                <a:ea typeface="仿宋" panose="02010609060101010101" pitchFamily="49" charset="-122"/>
              </a:rPr>
              <a:t>/</a:t>
            </a:r>
            <a:r>
              <a:rPr lang="zh-CN" altLang="en-US" sz="1400" spc="300">
                <a:solidFill>
                  <a:srgbClr val="032D49"/>
                </a:solidFill>
                <a:latin typeface="仿宋" panose="02010609060101010101" pitchFamily="49" charset="-122"/>
                <a:ea typeface="仿宋" panose="02010609060101010101" pitchFamily="49" charset="-122"/>
              </a:rPr>
              <a:t>盗脱去</a:t>
            </a:r>
            <a:r>
              <a:rPr lang="en-US" altLang="zh-CN" sz="1400" spc="300">
                <a:solidFill>
                  <a:srgbClr val="032D49"/>
                </a:solidFill>
                <a:latin typeface="仿宋" panose="02010609060101010101" pitchFamily="49" charset="-122"/>
                <a:ea typeface="仿宋" panose="02010609060101010101" pitchFamily="49" charset="-122"/>
              </a:rPr>
              <a:t>/</a:t>
            </a:r>
            <a:r>
              <a:rPr lang="zh-CN" altLang="en-US" sz="1400" spc="300">
                <a:solidFill>
                  <a:srgbClr val="032D49"/>
                </a:solidFill>
                <a:latin typeface="仿宋" panose="02010609060101010101" pitchFamily="49" charset="-122"/>
                <a:ea typeface="仿宋" panose="02010609060101010101" pitchFamily="49" charset="-122"/>
              </a:rPr>
              <a:t>民有惊出与卒遇</a:t>
            </a:r>
            <a:r>
              <a:rPr lang="en-US" altLang="zh-CN" sz="1400" spc="300">
                <a:solidFill>
                  <a:srgbClr val="032D49"/>
                </a:solidFill>
                <a:latin typeface="仿宋" panose="02010609060101010101" pitchFamily="49" charset="-122"/>
                <a:ea typeface="仿宋" panose="02010609060101010101" pitchFamily="49" charset="-122"/>
              </a:rPr>
              <a:t>/</a:t>
            </a:r>
            <a:r>
              <a:rPr lang="zh-CN" altLang="en-US" sz="1400" spc="300">
                <a:solidFill>
                  <a:srgbClr val="032D49"/>
                </a:solidFill>
                <a:latin typeface="仿宋" panose="02010609060101010101" pitchFamily="49" charset="-122"/>
                <a:ea typeface="仿宋" panose="02010609060101010101" pitchFamily="49" charset="-122"/>
              </a:rPr>
              <a:t>缚以为盗</a:t>
            </a:r>
            <a:r>
              <a:rPr lang="en-US" altLang="zh-CN" sz="1400" spc="300">
                <a:solidFill>
                  <a:srgbClr val="032D49"/>
                </a:solidFill>
                <a:latin typeface="仿宋" panose="02010609060101010101" pitchFamily="49" charset="-122"/>
                <a:ea typeface="仿宋" panose="02010609060101010101" pitchFamily="49" charset="-122"/>
              </a:rPr>
              <a:t>/</a:t>
            </a:r>
            <a:r>
              <a:rPr lang="zh-CN" altLang="en-US" sz="1400" spc="300">
                <a:solidFill>
                  <a:srgbClr val="032D49"/>
                </a:solidFill>
                <a:latin typeface="仿宋" panose="02010609060101010101" pitchFamily="49" charset="-122"/>
                <a:ea typeface="仿宋" panose="02010609060101010101" pitchFamily="49" charset="-122"/>
              </a:rPr>
              <a:t>民讼诸</a:t>
            </a:r>
            <a:r>
              <a:rPr lang="zh-CN" altLang="en-US" sz="1400" spc="300">
                <a:solidFill>
                  <a:srgbClr val="032D49"/>
                </a:solidFill>
                <a:highlight>
                  <a:srgbClr val="FFFF00"/>
                </a:highlight>
                <a:latin typeface="仿宋" panose="02010609060101010101" pitchFamily="49" charset="-122"/>
                <a:ea typeface="仿宋" panose="02010609060101010101" pitchFamily="49" charset="-122"/>
              </a:rPr>
              <a:t>府</a:t>
            </a:r>
            <a:r>
              <a:rPr lang="en-US" altLang="zh-CN" sz="1400" spc="300">
                <a:solidFill>
                  <a:srgbClr val="032D49"/>
                </a:solidFill>
                <a:highlight>
                  <a:srgbClr val="FFFF00"/>
                </a:highlight>
                <a:latin typeface="仿宋" panose="02010609060101010101" pitchFamily="49" charset="-122"/>
                <a:ea typeface="仿宋" panose="02010609060101010101" pitchFamily="49" charset="-122"/>
              </a:rPr>
              <a:t>/</a:t>
            </a:r>
            <a:r>
              <a:rPr lang="zh-CN" altLang="en-US" sz="1400" spc="300">
                <a:solidFill>
                  <a:srgbClr val="032D49"/>
                </a:solidFill>
                <a:highlight>
                  <a:srgbClr val="FFFF00"/>
                </a:highlight>
                <a:latin typeface="仿宋" panose="02010609060101010101" pitchFamily="49" charset="-122"/>
                <a:ea typeface="仿宋" panose="02010609060101010101" pitchFamily="49" charset="-122"/>
              </a:rPr>
              <a:t>不</a:t>
            </a:r>
            <a:r>
              <a:rPr lang="zh-CN" altLang="en-US" sz="1400" spc="300">
                <a:solidFill>
                  <a:srgbClr val="032D49"/>
                </a:solidFill>
                <a:latin typeface="仿宋" panose="02010609060101010101" pitchFamily="49" charset="-122"/>
                <a:ea typeface="仿宋" panose="02010609060101010101" pitchFamily="49" charset="-122"/>
              </a:rPr>
              <a:t>胜考掠之惨</a:t>
            </a:r>
            <a:r>
              <a:rPr lang="en-US" altLang="zh-CN" sz="1400" spc="300">
                <a:solidFill>
                  <a:srgbClr val="032D49"/>
                </a:solidFill>
                <a:latin typeface="仿宋" panose="02010609060101010101" pitchFamily="49" charset="-122"/>
                <a:ea typeface="仿宋" panose="02010609060101010101" pitchFamily="49" charset="-122"/>
              </a:rPr>
              <a:t>/</a:t>
            </a:r>
            <a:r>
              <a:rPr lang="zh-CN" altLang="en-US" sz="1400" spc="300">
                <a:solidFill>
                  <a:srgbClr val="032D49"/>
                </a:solidFill>
                <a:latin typeface="仿宋" panose="02010609060101010101" pitchFamily="49" charset="-122"/>
                <a:ea typeface="仿宋" panose="02010609060101010101" pitchFamily="49" charset="-122"/>
              </a:rPr>
              <a:t>遂诬服</a:t>
            </a:r>
            <a:r>
              <a:rPr lang="en-US" altLang="zh-CN" sz="1400" spc="300">
                <a:solidFill>
                  <a:srgbClr val="032D49"/>
                </a:solidFill>
                <a:latin typeface="仿宋" panose="02010609060101010101" pitchFamily="49" charset="-122"/>
                <a:ea typeface="仿宋" panose="02010609060101010101" pitchFamily="49" charset="-122"/>
              </a:rPr>
              <a:t>/</a:t>
            </a:r>
            <a:r>
              <a:rPr lang="zh-CN" altLang="en-US" sz="1400" spc="300">
                <a:solidFill>
                  <a:srgbClr val="032D49"/>
                </a:solidFill>
                <a:latin typeface="仿宋" panose="02010609060101010101" pitchFamily="49" charset="-122"/>
                <a:ea typeface="仿宋" panose="02010609060101010101" pitchFamily="49" charset="-122"/>
              </a:rPr>
              <a:t>安中廉知之</a:t>
            </a:r>
            <a:r>
              <a:rPr lang="en-US" altLang="zh-CN" sz="1400" spc="300">
                <a:solidFill>
                  <a:srgbClr val="032D49"/>
                </a:solidFill>
                <a:latin typeface="仿宋" panose="02010609060101010101" pitchFamily="49" charset="-122"/>
                <a:ea typeface="仿宋" panose="02010609060101010101" pitchFamily="49" charset="-122"/>
              </a:rPr>
              <a:t>/</a:t>
            </a:r>
            <a:r>
              <a:rPr lang="zh-CN" altLang="en-US" sz="1400" spc="300">
                <a:solidFill>
                  <a:srgbClr val="032D49"/>
                </a:solidFill>
                <a:latin typeface="仿宋" panose="02010609060101010101" pitchFamily="49" charset="-122"/>
                <a:ea typeface="仿宋" panose="02010609060101010101" pitchFamily="49" charset="-122"/>
              </a:rPr>
              <a:t>按得冤状</a:t>
            </a:r>
            <a:r>
              <a:rPr lang="en-US" altLang="zh-CN" sz="1400" spc="300">
                <a:solidFill>
                  <a:srgbClr val="032D49"/>
                </a:solidFill>
                <a:latin typeface="仿宋" panose="02010609060101010101" pitchFamily="49" charset="-122"/>
                <a:ea typeface="仿宋" panose="02010609060101010101" pitchFamily="49" charset="-122"/>
              </a:rPr>
              <a:t>/</a:t>
            </a:r>
            <a:r>
              <a:rPr lang="zh-CN" altLang="en-US" sz="1400" spc="300">
                <a:solidFill>
                  <a:srgbClr val="032D49"/>
                </a:solidFill>
                <a:latin typeface="仿宋" panose="02010609060101010101" pitchFamily="49" charset="-122"/>
                <a:ea typeface="仿宋" panose="02010609060101010101" pitchFamily="49" charset="-122"/>
              </a:rPr>
              <a:t>即出</a:t>
            </a:r>
            <a:r>
              <a:rPr lang="zh-CN" altLang="en-US" sz="1400" spc="300">
                <a:solidFill>
                  <a:srgbClr val="032D49"/>
                </a:solidFill>
                <a:highlight>
                  <a:srgbClr val="FFFF00"/>
                </a:highlight>
                <a:latin typeface="仿宋" panose="02010609060101010101" pitchFamily="49" charset="-122"/>
                <a:ea typeface="仿宋" panose="02010609060101010101" pitchFamily="49" charset="-122"/>
              </a:rPr>
              <a:t>民</a:t>
            </a:r>
            <a:r>
              <a:rPr lang="en-US" altLang="zh-CN" sz="1400" spc="300">
                <a:solidFill>
                  <a:srgbClr val="032D49"/>
                </a:solidFill>
                <a:highlight>
                  <a:srgbClr val="FFFF00"/>
                </a:highlight>
                <a:latin typeface="仿宋" panose="02010609060101010101" pitchFamily="49" charset="-122"/>
                <a:ea typeface="仿宋" panose="02010609060101010101" pitchFamily="49" charset="-122"/>
              </a:rPr>
              <a:t>/</a:t>
            </a:r>
            <a:r>
              <a:rPr lang="zh-CN" altLang="en-US" sz="1400" spc="300">
                <a:solidFill>
                  <a:srgbClr val="032D49"/>
                </a:solidFill>
                <a:highlight>
                  <a:srgbClr val="FFFF00"/>
                </a:highlight>
                <a:latin typeface="仿宋" panose="02010609060101010101" pitchFamily="49" charset="-122"/>
                <a:ea typeface="仿宋" panose="02010609060101010101" pitchFamily="49" charset="-122"/>
              </a:rPr>
              <a:t>抵</a:t>
            </a:r>
            <a:r>
              <a:rPr lang="zh-CN" altLang="en-US" sz="1400" spc="300">
                <a:solidFill>
                  <a:srgbClr val="032D49"/>
                </a:solidFill>
                <a:latin typeface="仿宋" panose="02010609060101010101" pitchFamily="49" charset="-122"/>
                <a:ea typeface="仿宋" panose="02010609060101010101" pitchFamily="49" charset="-122"/>
              </a:rPr>
              <a:t>吏罪</a:t>
            </a:r>
            <a:r>
              <a:rPr lang="en-US" altLang="zh-CN" sz="1400" spc="300">
                <a:solidFill>
                  <a:srgbClr val="032D49"/>
                </a:solidFill>
                <a:latin typeface="仿宋" panose="02010609060101010101" pitchFamily="49" charset="-122"/>
                <a:ea typeface="仿宋" panose="02010609060101010101" pitchFamily="49" charset="-122"/>
              </a:rPr>
              <a:t>/</a:t>
            </a:r>
          </a:p>
          <a:p>
            <a:pPr marL="0" indent="0">
              <a:lnSpc>
                <a:spcPct val="120000"/>
              </a:lnSpc>
              <a:buNone/>
            </a:pPr>
            <a:r>
              <a:rPr lang="en-US" altLang="zh-CN" sz="1400" spc="300">
                <a:solidFill>
                  <a:srgbClr val="032D49"/>
                </a:solidFill>
                <a:latin typeface="仿宋" panose="02010609060101010101" pitchFamily="49" charset="-122"/>
                <a:ea typeface="仿宋" panose="02010609060101010101" pitchFamily="49" charset="-122"/>
              </a:rPr>
              <a:t>B. </a:t>
            </a:r>
            <a:r>
              <a:rPr lang="zh-CN" altLang="en-US" sz="1400" spc="300">
                <a:solidFill>
                  <a:srgbClr val="032D49"/>
                </a:solidFill>
                <a:latin typeface="仿宋" panose="02010609060101010101" pitchFamily="49" charset="-122"/>
                <a:ea typeface="仿宋" panose="02010609060101010101" pitchFamily="49" charset="-122"/>
              </a:rPr>
              <a:t>开封逻卒夜迹盗</a:t>
            </a:r>
            <a:r>
              <a:rPr lang="en-US" altLang="zh-CN" sz="1400" spc="300">
                <a:solidFill>
                  <a:srgbClr val="032D49"/>
                </a:solidFill>
                <a:latin typeface="仿宋" panose="02010609060101010101" pitchFamily="49" charset="-122"/>
                <a:ea typeface="仿宋" panose="02010609060101010101" pitchFamily="49" charset="-122"/>
              </a:rPr>
              <a:t>/</a:t>
            </a:r>
            <a:r>
              <a:rPr lang="zh-CN" altLang="en-US" sz="1400" spc="300">
                <a:solidFill>
                  <a:srgbClr val="032D49"/>
                </a:solidFill>
                <a:latin typeface="仿宋" panose="02010609060101010101" pitchFamily="49" charset="-122"/>
                <a:ea typeface="仿宋" panose="02010609060101010101" pitchFamily="49" charset="-122"/>
              </a:rPr>
              <a:t>盗脱去</a:t>
            </a:r>
            <a:r>
              <a:rPr lang="en-US" altLang="zh-CN" sz="1400" spc="300">
                <a:solidFill>
                  <a:srgbClr val="032D49"/>
                </a:solidFill>
                <a:latin typeface="仿宋" panose="02010609060101010101" pitchFamily="49" charset="-122"/>
                <a:ea typeface="仿宋" panose="02010609060101010101" pitchFamily="49" charset="-122"/>
              </a:rPr>
              <a:t>/</a:t>
            </a:r>
            <a:r>
              <a:rPr lang="zh-CN" altLang="en-US" sz="1400" spc="300">
                <a:solidFill>
                  <a:srgbClr val="032D49"/>
                </a:solidFill>
                <a:latin typeface="仿宋" panose="02010609060101010101" pitchFamily="49" charset="-122"/>
                <a:ea typeface="仿宋" panose="02010609060101010101" pitchFamily="49" charset="-122"/>
              </a:rPr>
              <a:t>民有惊出与卒遇</a:t>
            </a:r>
            <a:r>
              <a:rPr lang="en-US" altLang="zh-CN" sz="1400" spc="300">
                <a:solidFill>
                  <a:srgbClr val="032D49"/>
                </a:solidFill>
                <a:latin typeface="仿宋" panose="02010609060101010101" pitchFamily="49" charset="-122"/>
                <a:ea typeface="仿宋" panose="02010609060101010101" pitchFamily="49" charset="-122"/>
              </a:rPr>
              <a:t>/</a:t>
            </a:r>
            <a:r>
              <a:rPr lang="zh-CN" altLang="en-US" sz="1400" spc="300">
                <a:solidFill>
                  <a:srgbClr val="032D49"/>
                </a:solidFill>
                <a:latin typeface="仿宋" panose="02010609060101010101" pitchFamily="49" charset="-122"/>
                <a:ea typeface="仿宋" panose="02010609060101010101" pitchFamily="49" charset="-122"/>
              </a:rPr>
              <a:t>缚以为盗</a:t>
            </a:r>
            <a:r>
              <a:rPr lang="en-US" altLang="zh-CN" sz="1400" spc="300">
                <a:solidFill>
                  <a:srgbClr val="032D49"/>
                </a:solidFill>
                <a:latin typeface="仿宋" panose="02010609060101010101" pitchFamily="49" charset="-122"/>
                <a:ea typeface="仿宋" panose="02010609060101010101" pitchFamily="49" charset="-122"/>
              </a:rPr>
              <a:t>/</a:t>
            </a:r>
            <a:r>
              <a:rPr lang="zh-CN" altLang="en-US" sz="1400" spc="300">
                <a:solidFill>
                  <a:srgbClr val="032D49"/>
                </a:solidFill>
                <a:latin typeface="仿宋" panose="02010609060101010101" pitchFamily="49" charset="-122"/>
                <a:ea typeface="仿宋" panose="02010609060101010101" pitchFamily="49" charset="-122"/>
              </a:rPr>
              <a:t>民讼诸府不</a:t>
            </a:r>
            <a:r>
              <a:rPr lang="zh-CN" altLang="en-US" sz="1400" spc="300">
                <a:solidFill>
                  <a:srgbClr val="032D49"/>
                </a:solidFill>
                <a:highlight>
                  <a:srgbClr val="FFFF00"/>
                </a:highlight>
                <a:latin typeface="仿宋" panose="02010609060101010101" pitchFamily="49" charset="-122"/>
                <a:ea typeface="仿宋" panose="02010609060101010101" pitchFamily="49" charset="-122"/>
              </a:rPr>
              <a:t>胜</a:t>
            </a:r>
            <a:r>
              <a:rPr lang="en-US" altLang="zh-CN" sz="1400" spc="300">
                <a:solidFill>
                  <a:srgbClr val="032D49"/>
                </a:solidFill>
                <a:highlight>
                  <a:srgbClr val="FFFF00"/>
                </a:highlight>
                <a:latin typeface="仿宋" panose="02010609060101010101" pitchFamily="49" charset="-122"/>
                <a:ea typeface="仿宋" panose="02010609060101010101" pitchFamily="49" charset="-122"/>
              </a:rPr>
              <a:t>/</a:t>
            </a:r>
            <a:r>
              <a:rPr lang="zh-CN" altLang="en-US" sz="1400" spc="300">
                <a:solidFill>
                  <a:srgbClr val="032D49"/>
                </a:solidFill>
                <a:highlight>
                  <a:srgbClr val="FFFF00"/>
                </a:highlight>
                <a:latin typeface="仿宋" panose="02010609060101010101" pitchFamily="49" charset="-122"/>
                <a:ea typeface="仿宋" panose="02010609060101010101" pitchFamily="49" charset="-122"/>
              </a:rPr>
              <a:t>考</a:t>
            </a:r>
            <a:r>
              <a:rPr lang="zh-CN" altLang="en-US" sz="1400" spc="300">
                <a:solidFill>
                  <a:srgbClr val="032D49"/>
                </a:solidFill>
                <a:latin typeface="仿宋" panose="02010609060101010101" pitchFamily="49" charset="-122"/>
                <a:ea typeface="仿宋" panose="02010609060101010101" pitchFamily="49" charset="-122"/>
              </a:rPr>
              <a:t>掠之惨</a:t>
            </a:r>
            <a:r>
              <a:rPr lang="en-US" altLang="zh-CN" sz="1400" spc="300">
                <a:solidFill>
                  <a:srgbClr val="032D49"/>
                </a:solidFill>
                <a:latin typeface="仿宋" panose="02010609060101010101" pitchFamily="49" charset="-122"/>
                <a:ea typeface="仿宋" panose="02010609060101010101" pitchFamily="49" charset="-122"/>
              </a:rPr>
              <a:t>/</a:t>
            </a:r>
            <a:r>
              <a:rPr lang="zh-CN" altLang="en-US" sz="1400" spc="300">
                <a:solidFill>
                  <a:srgbClr val="032D49"/>
                </a:solidFill>
                <a:latin typeface="仿宋" panose="02010609060101010101" pitchFamily="49" charset="-122"/>
                <a:ea typeface="仿宋" panose="02010609060101010101" pitchFamily="49" charset="-122"/>
              </a:rPr>
              <a:t>遂诬服</a:t>
            </a:r>
            <a:r>
              <a:rPr lang="en-US" altLang="zh-CN" sz="1400" spc="300">
                <a:solidFill>
                  <a:srgbClr val="032D49"/>
                </a:solidFill>
                <a:latin typeface="仿宋" panose="02010609060101010101" pitchFamily="49" charset="-122"/>
                <a:ea typeface="仿宋" panose="02010609060101010101" pitchFamily="49" charset="-122"/>
              </a:rPr>
              <a:t>/</a:t>
            </a:r>
            <a:r>
              <a:rPr lang="zh-CN" altLang="en-US" sz="1400" spc="300">
                <a:solidFill>
                  <a:srgbClr val="032D49"/>
                </a:solidFill>
                <a:latin typeface="仿宋" panose="02010609060101010101" pitchFamily="49" charset="-122"/>
                <a:ea typeface="仿宋" panose="02010609060101010101" pitchFamily="49" charset="-122"/>
              </a:rPr>
              <a:t>安中廉知之</a:t>
            </a:r>
            <a:r>
              <a:rPr lang="en-US" altLang="zh-CN" sz="1400" spc="300">
                <a:solidFill>
                  <a:srgbClr val="032D49"/>
                </a:solidFill>
                <a:latin typeface="仿宋" panose="02010609060101010101" pitchFamily="49" charset="-122"/>
                <a:ea typeface="仿宋" panose="02010609060101010101" pitchFamily="49" charset="-122"/>
              </a:rPr>
              <a:t>/</a:t>
            </a:r>
            <a:r>
              <a:rPr lang="zh-CN" altLang="en-US" sz="1400" spc="300">
                <a:solidFill>
                  <a:srgbClr val="032D49"/>
                </a:solidFill>
                <a:latin typeface="仿宋" panose="02010609060101010101" pitchFamily="49" charset="-122"/>
                <a:ea typeface="仿宋" panose="02010609060101010101" pitchFamily="49" charset="-122"/>
              </a:rPr>
              <a:t>按得冤状</a:t>
            </a:r>
            <a:r>
              <a:rPr lang="en-US" altLang="zh-CN" sz="1400" spc="300">
                <a:solidFill>
                  <a:srgbClr val="032D49"/>
                </a:solidFill>
                <a:latin typeface="仿宋" panose="02010609060101010101" pitchFamily="49" charset="-122"/>
                <a:ea typeface="仿宋" panose="02010609060101010101" pitchFamily="49" charset="-122"/>
              </a:rPr>
              <a:t>/</a:t>
            </a:r>
            <a:r>
              <a:rPr lang="zh-CN" altLang="en-US" sz="1400" spc="300">
                <a:solidFill>
                  <a:srgbClr val="032D49"/>
                </a:solidFill>
                <a:latin typeface="仿宋" panose="02010609060101010101" pitchFamily="49" charset="-122"/>
                <a:ea typeface="仿宋" panose="02010609060101010101" pitchFamily="49" charset="-122"/>
              </a:rPr>
              <a:t>即出</a:t>
            </a:r>
            <a:r>
              <a:rPr lang="zh-CN" altLang="en-US" sz="1400" spc="300">
                <a:solidFill>
                  <a:srgbClr val="032D49"/>
                </a:solidFill>
                <a:highlight>
                  <a:srgbClr val="FFFF00"/>
                </a:highlight>
                <a:latin typeface="仿宋" panose="02010609060101010101" pitchFamily="49" charset="-122"/>
                <a:ea typeface="仿宋" panose="02010609060101010101" pitchFamily="49" charset="-122"/>
              </a:rPr>
              <a:t>民</a:t>
            </a:r>
            <a:r>
              <a:rPr lang="en-US" altLang="zh-CN" sz="1400" spc="300">
                <a:solidFill>
                  <a:srgbClr val="032D49"/>
                </a:solidFill>
                <a:highlight>
                  <a:srgbClr val="FFFF00"/>
                </a:highlight>
                <a:latin typeface="仿宋" panose="02010609060101010101" pitchFamily="49" charset="-122"/>
                <a:ea typeface="仿宋" panose="02010609060101010101" pitchFamily="49" charset="-122"/>
              </a:rPr>
              <a:t>/</a:t>
            </a:r>
            <a:r>
              <a:rPr lang="zh-CN" altLang="en-US" sz="1400" spc="300">
                <a:solidFill>
                  <a:srgbClr val="032D49"/>
                </a:solidFill>
                <a:highlight>
                  <a:srgbClr val="FFFF00"/>
                </a:highlight>
                <a:latin typeface="仿宋" panose="02010609060101010101" pitchFamily="49" charset="-122"/>
                <a:ea typeface="仿宋" panose="02010609060101010101" pitchFamily="49" charset="-122"/>
              </a:rPr>
              <a:t>抵</a:t>
            </a:r>
            <a:r>
              <a:rPr lang="zh-CN" altLang="en-US" sz="1400" spc="300">
                <a:solidFill>
                  <a:srgbClr val="032D49"/>
                </a:solidFill>
                <a:latin typeface="仿宋" panose="02010609060101010101" pitchFamily="49" charset="-122"/>
                <a:ea typeface="仿宋" panose="02010609060101010101" pitchFamily="49" charset="-122"/>
              </a:rPr>
              <a:t>吏罪</a:t>
            </a:r>
            <a:r>
              <a:rPr lang="en-US" altLang="zh-CN" sz="1400" spc="300">
                <a:solidFill>
                  <a:srgbClr val="032D49"/>
                </a:solidFill>
                <a:latin typeface="仿宋" panose="02010609060101010101" pitchFamily="49" charset="-122"/>
                <a:ea typeface="仿宋" panose="02010609060101010101" pitchFamily="49" charset="-122"/>
              </a:rPr>
              <a:t>/</a:t>
            </a:r>
          </a:p>
          <a:p>
            <a:pPr marL="0" indent="0">
              <a:lnSpc>
                <a:spcPct val="120000"/>
              </a:lnSpc>
              <a:buNone/>
            </a:pPr>
            <a:r>
              <a:rPr lang="en-US" altLang="zh-CN" sz="1400" spc="300">
                <a:solidFill>
                  <a:srgbClr val="032D49"/>
                </a:solidFill>
                <a:latin typeface="仿宋" panose="02010609060101010101" pitchFamily="49" charset="-122"/>
                <a:ea typeface="仿宋" panose="02010609060101010101" pitchFamily="49" charset="-122"/>
              </a:rPr>
              <a:t>C. </a:t>
            </a:r>
            <a:r>
              <a:rPr lang="zh-CN" altLang="en-US" sz="1400" spc="300">
                <a:solidFill>
                  <a:srgbClr val="032D49"/>
                </a:solidFill>
                <a:latin typeface="仿宋" panose="02010609060101010101" pitchFamily="49" charset="-122"/>
                <a:ea typeface="仿宋" panose="02010609060101010101" pitchFamily="49" charset="-122"/>
              </a:rPr>
              <a:t>开封逻卒夜迹盗</a:t>
            </a:r>
            <a:r>
              <a:rPr lang="en-US" altLang="zh-CN" sz="1400" spc="300">
                <a:solidFill>
                  <a:srgbClr val="032D49"/>
                </a:solidFill>
                <a:latin typeface="仿宋" panose="02010609060101010101" pitchFamily="49" charset="-122"/>
                <a:ea typeface="仿宋" panose="02010609060101010101" pitchFamily="49" charset="-122"/>
              </a:rPr>
              <a:t>/</a:t>
            </a:r>
            <a:r>
              <a:rPr lang="zh-CN" altLang="en-US" sz="1400" spc="300">
                <a:solidFill>
                  <a:srgbClr val="032D49"/>
                </a:solidFill>
                <a:latin typeface="仿宋" panose="02010609060101010101" pitchFamily="49" charset="-122"/>
                <a:ea typeface="仿宋" panose="02010609060101010101" pitchFamily="49" charset="-122"/>
              </a:rPr>
              <a:t>盗脱去</a:t>
            </a:r>
            <a:r>
              <a:rPr lang="en-US" altLang="zh-CN" sz="1400" spc="300">
                <a:solidFill>
                  <a:srgbClr val="032D49"/>
                </a:solidFill>
                <a:latin typeface="仿宋" panose="02010609060101010101" pitchFamily="49" charset="-122"/>
                <a:ea typeface="仿宋" panose="02010609060101010101" pitchFamily="49" charset="-122"/>
              </a:rPr>
              <a:t>/</a:t>
            </a:r>
            <a:r>
              <a:rPr lang="zh-CN" altLang="en-US" sz="1400" spc="300">
                <a:solidFill>
                  <a:srgbClr val="032D49"/>
                </a:solidFill>
                <a:latin typeface="仿宋" panose="02010609060101010101" pitchFamily="49" charset="-122"/>
                <a:ea typeface="仿宋" panose="02010609060101010101" pitchFamily="49" charset="-122"/>
              </a:rPr>
              <a:t>民有惊出与卒遇</a:t>
            </a:r>
            <a:r>
              <a:rPr lang="en-US" altLang="zh-CN" sz="1400" spc="300">
                <a:solidFill>
                  <a:srgbClr val="032D49"/>
                </a:solidFill>
                <a:latin typeface="仿宋" panose="02010609060101010101" pitchFamily="49" charset="-122"/>
                <a:ea typeface="仿宋" panose="02010609060101010101" pitchFamily="49" charset="-122"/>
              </a:rPr>
              <a:t>/</a:t>
            </a:r>
            <a:r>
              <a:rPr lang="zh-CN" altLang="en-US" sz="1400" spc="300">
                <a:solidFill>
                  <a:srgbClr val="032D49"/>
                </a:solidFill>
                <a:latin typeface="仿宋" panose="02010609060101010101" pitchFamily="49" charset="-122"/>
                <a:ea typeface="仿宋" panose="02010609060101010101" pitchFamily="49" charset="-122"/>
              </a:rPr>
              <a:t>缚以为盗</a:t>
            </a:r>
            <a:r>
              <a:rPr lang="en-US" altLang="zh-CN" sz="1400" spc="300">
                <a:solidFill>
                  <a:srgbClr val="032D49"/>
                </a:solidFill>
                <a:latin typeface="仿宋" panose="02010609060101010101" pitchFamily="49" charset="-122"/>
                <a:ea typeface="仿宋" panose="02010609060101010101" pitchFamily="49" charset="-122"/>
              </a:rPr>
              <a:t>/</a:t>
            </a:r>
            <a:r>
              <a:rPr lang="zh-CN" altLang="en-US" sz="1400" spc="300">
                <a:solidFill>
                  <a:srgbClr val="032D49"/>
                </a:solidFill>
                <a:latin typeface="仿宋" panose="02010609060101010101" pitchFamily="49" charset="-122"/>
                <a:ea typeface="仿宋" panose="02010609060101010101" pitchFamily="49" charset="-122"/>
              </a:rPr>
              <a:t>民讼诸</a:t>
            </a:r>
            <a:r>
              <a:rPr lang="zh-CN" altLang="en-US" sz="1400" spc="300">
                <a:solidFill>
                  <a:srgbClr val="032D49"/>
                </a:solidFill>
                <a:highlight>
                  <a:srgbClr val="FFFF00"/>
                </a:highlight>
                <a:latin typeface="仿宋" panose="02010609060101010101" pitchFamily="49" charset="-122"/>
                <a:ea typeface="仿宋" panose="02010609060101010101" pitchFamily="49" charset="-122"/>
              </a:rPr>
              <a:t>府</a:t>
            </a:r>
            <a:r>
              <a:rPr lang="en-US" altLang="zh-CN" sz="1400" spc="300">
                <a:solidFill>
                  <a:srgbClr val="032D49"/>
                </a:solidFill>
                <a:highlight>
                  <a:srgbClr val="FFFF00"/>
                </a:highlight>
                <a:latin typeface="仿宋" panose="02010609060101010101" pitchFamily="49" charset="-122"/>
                <a:ea typeface="仿宋" panose="02010609060101010101" pitchFamily="49" charset="-122"/>
              </a:rPr>
              <a:t>/</a:t>
            </a:r>
            <a:r>
              <a:rPr lang="zh-CN" altLang="en-US" sz="1400" spc="300">
                <a:solidFill>
                  <a:srgbClr val="032D49"/>
                </a:solidFill>
                <a:highlight>
                  <a:srgbClr val="FFFF00"/>
                </a:highlight>
                <a:latin typeface="仿宋" panose="02010609060101010101" pitchFamily="49" charset="-122"/>
                <a:ea typeface="仿宋" panose="02010609060101010101" pitchFamily="49" charset="-122"/>
              </a:rPr>
              <a:t>不</a:t>
            </a:r>
            <a:r>
              <a:rPr lang="zh-CN" altLang="en-US" sz="1400" spc="300">
                <a:solidFill>
                  <a:srgbClr val="032D49"/>
                </a:solidFill>
                <a:latin typeface="仿宋" panose="02010609060101010101" pitchFamily="49" charset="-122"/>
                <a:ea typeface="仿宋" panose="02010609060101010101" pitchFamily="49" charset="-122"/>
              </a:rPr>
              <a:t>胜考掠之惨</a:t>
            </a:r>
            <a:r>
              <a:rPr lang="en-US" altLang="zh-CN" sz="1400" spc="300">
                <a:solidFill>
                  <a:srgbClr val="032D49"/>
                </a:solidFill>
                <a:latin typeface="仿宋" panose="02010609060101010101" pitchFamily="49" charset="-122"/>
                <a:ea typeface="仿宋" panose="02010609060101010101" pitchFamily="49" charset="-122"/>
              </a:rPr>
              <a:t>/</a:t>
            </a:r>
            <a:r>
              <a:rPr lang="zh-CN" altLang="en-US" sz="1400" spc="300">
                <a:solidFill>
                  <a:srgbClr val="032D49"/>
                </a:solidFill>
                <a:latin typeface="仿宋" panose="02010609060101010101" pitchFamily="49" charset="-122"/>
                <a:ea typeface="仿宋" panose="02010609060101010101" pitchFamily="49" charset="-122"/>
              </a:rPr>
              <a:t>遂诬服</a:t>
            </a:r>
            <a:r>
              <a:rPr lang="en-US" altLang="zh-CN" sz="1400" spc="300">
                <a:solidFill>
                  <a:srgbClr val="032D49"/>
                </a:solidFill>
                <a:latin typeface="仿宋" panose="02010609060101010101" pitchFamily="49" charset="-122"/>
                <a:ea typeface="仿宋" panose="02010609060101010101" pitchFamily="49" charset="-122"/>
              </a:rPr>
              <a:t>/</a:t>
            </a:r>
            <a:r>
              <a:rPr lang="zh-CN" altLang="en-US" sz="1400" spc="300">
                <a:solidFill>
                  <a:srgbClr val="032D49"/>
                </a:solidFill>
                <a:latin typeface="仿宋" panose="02010609060101010101" pitchFamily="49" charset="-122"/>
                <a:ea typeface="仿宋" panose="02010609060101010101" pitchFamily="49" charset="-122"/>
              </a:rPr>
              <a:t>安中廉知之</a:t>
            </a:r>
            <a:r>
              <a:rPr lang="en-US" altLang="zh-CN" sz="1400" spc="300">
                <a:solidFill>
                  <a:srgbClr val="032D49"/>
                </a:solidFill>
                <a:latin typeface="仿宋" panose="02010609060101010101" pitchFamily="49" charset="-122"/>
                <a:ea typeface="仿宋" panose="02010609060101010101" pitchFamily="49" charset="-122"/>
              </a:rPr>
              <a:t>/</a:t>
            </a:r>
            <a:r>
              <a:rPr lang="zh-CN" altLang="en-US" sz="1400" spc="300">
                <a:solidFill>
                  <a:srgbClr val="032D49"/>
                </a:solidFill>
                <a:latin typeface="仿宋" panose="02010609060101010101" pitchFamily="49" charset="-122"/>
                <a:ea typeface="仿宋" panose="02010609060101010101" pitchFamily="49" charset="-122"/>
              </a:rPr>
              <a:t>按得冤状</a:t>
            </a:r>
            <a:r>
              <a:rPr lang="en-US" altLang="zh-CN" sz="1400" spc="300">
                <a:solidFill>
                  <a:srgbClr val="032D49"/>
                </a:solidFill>
                <a:latin typeface="仿宋" panose="02010609060101010101" pitchFamily="49" charset="-122"/>
                <a:ea typeface="仿宋" panose="02010609060101010101" pitchFamily="49" charset="-122"/>
              </a:rPr>
              <a:t>/</a:t>
            </a:r>
            <a:r>
              <a:rPr lang="zh-CN" altLang="en-US" sz="1400" spc="300">
                <a:solidFill>
                  <a:srgbClr val="032D49"/>
                </a:solidFill>
                <a:latin typeface="仿宋" panose="02010609060101010101" pitchFamily="49" charset="-122"/>
                <a:ea typeface="仿宋" panose="02010609060101010101" pitchFamily="49" charset="-122"/>
              </a:rPr>
              <a:t>即出民抵吏罪</a:t>
            </a:r>
            <a:r>
              <a:rPr lang="en-US" altLang="zh-CN" sz="1400" spc="300">
                <a:solidFill>
                  <a:srgbClr val="032D49"/>
                </a:solidFill>
                <a:latin typeface="仿宋" panose="02010609060101010101" pitchFamily="49" charset="-122"/>
                <a:ea typeface="仿宋" panose="02010609060101010101" pitchFamily="49" charset="-122"/>
              </a:rPr>
              <a:t>/</a:t>
            </a:r>
          </a:p>
          <a:p>
            <a:pPr marL="0" indent="0">
              <a:lnSpc>
                <a:spcPct val="120000"/>
              </a:lnSpc>
              <a:buNone/>
            </a:pPr>
            <a:r>
              <a:rPr lang="en-US" altLang="zh-CN" sz="1400" spc="300">
                <a:solidFill>
                  <a:srgbClr val="032D49"/>
                </a:solidFill>
                <a:latin typeface="仿宋" panose="02010609060101010101" pitchFamily="49" charset="-122"/>
                <a:ea typeface="仿宋" panose="02010609060101010101" pitchFamily="49" charset="-122"/>
              </a:rPr>
              <a:t>D. </a:t>
            </a:r>
            <a:r>
              <a:rPr lang="zh-CN" altLang="en-US" sz="1400" spc="300">
                <a:solidFill>
                  <a:srgbClr val="032D49"/>
                </a:solidFill>
                <a:latin typeface="仿宋" panose="02010609060101010101" pitchFamily="49" charset="-122"/>
                <a:ea typeface="仿宋" panose="02010609060101010101" pitchFamily="49" charset="-122"/>
              </a:rPr>
              <a:t>开封逻卒夜迹盗</a:t>
            </a:r>
            <a:r>
              <a:rPr lang="en-US" altLang="zh-CN" sz="1400" spc="300">
                <a:solidFill>
                  <a:srgbClr val="032D49"/>
                </a:solidFill>
                <a:latin typeface="仿宋" panose="02010609060101010101" pitchFamily="49" charset="-122"/>
                <a:ea typeface="仿宋" panose="02010609060101010101" pitchFamily="49" charset="-122"/>
              </a:rPr>
              <a:t>/</a:t>
            </a:r>
            <a:r>
              <a:rPr lang="zh-CN" altLang="en-US" sz="1400" spc="300">
                <a:solidFill>
                  <a:srgbClr val="032D49"/>
                </a:solidFill>
                <a:latin typeface="仿宋" panose="02010609060101010101" pitchFamily="49" charset="-122"/>
                <a:ea typeface="仿宋" panose="02010609060101010101" pitchFamily="49" charset="-122"/>
              </a:rPr>
              <a:t>盗脱去</a:t>
            </a:r>
            <a:r>
              <a:rPr lang="en-US" altLang="zh-CN" sz="1400" spc="300">
                <a:solidFill>
                  <a:srgbClr val="032D49"/>
                </a:solidFill>
                <a:latin typeface="仿宋" panose="02010609060101010101" pitchFamily="49" charset="-122"/>
                <a:ea typeface="仿宋" panose="02010609060101010101" pitchFamily="49" charset="-122"/>
              </a:rPr>
              <a:t>/</a:t>
            </a:r>
            <a:r>
              <a:rPr lang="zh-CN" altLang="en-US" sz="1400" spc="300">
                <a:solidFill>
                  <a:srgbClr val="032D49"/>
                </a:solidFill>
                <a:latin typeface="仿宋" panose="02010609060101010101" pitchFamily="49" charset="-122"/>
                <a:ea typeface="仿宋" panose="02010609060101010101" pitchFamily="49" charset="-122"/>
              </a:rPr>
              <a:t>民有惊出与卒遇</a:t>
            </a:r>
            <a:r>
              <a:rPr lang="en-US" altLang="zh-CN" sz="1400" spc="300">
                <a:solidFill>
                  <a:srgbClr val="032D49"/>
                </a:solidFill>
                <a:latin typeface="仿宋" panose="02010609060101010101" pitchFamily="49" charset="-122"/>
                <a:ea typeface="仿宋" panose="02010609060101010101" pitchFamily="49" charset="-122"/>
              </a:rPr>
              <a:t>/</a:t>
            </a:r>
            <a:r>
              <a:rPr lang="zh-CN" altLang="en-US" sz="1400" spc="300">
                <a:solidFill>
                  <a:srgbClr val="032D49"/>
                </a:solidFill>
                <a:latin typeface="仿宋" panose="02010609060101010101" pitchFamily="49" charset="-122"/>
                <a:ea typeface="仿宋" panose="02010609060101010101" pitchFamily="49" charset="-122"/>
              </a:rPr>
              <a:t>缚以为盗</a:t>
            </a:r>
            <a:r>
              <a:rPr lang="en-US" altLang="zh-CN" sz="1400" spc="300">
                <a:solidFill>
                  <a:srgbClr val="032D49"/>
                </a:solidFill>
                <a:latin typeface="仿宋" panose="02010609060101010101" pitchFamily="49" charset="-122"/>
                <a:ea typeface="仿宋" panose="02010609060101010101" pitchFamily="49" charset="-122"/>
              </a:rPr>
              <a:t>/</a:t>
            </a:r>
            <a:r>
              <a:rPr lang="zh-CN" altLang="en-US" sz="1400" spc="300">
                <a:solidFill>
                  <a:srgbClr val="032D49"/>
                </a:solidFill>
                <a:latin typeface="仿宋" panose="02010609060101010101" pitchFamily="49" charset="-122"/>
                <a:ea typeface="仿宋" panose="02010609060101010101" pitchFamily="49" charset="-122"/>
              </a:rPr>
              <a:t>民讼诸府不</a:t>
            </a:r>
            <a:r>
              <a:rPr lang="zh-CN" altLang="en-US" sz="1400" spc="300">
                <a:solidFill>
                  <a:srgbClr val="032D49"/>
                </a:solidFill>
                <a:highlight>
                  <a:srgbClr val="FFFF00"/>
                </a:highlight>
                <a:latin typeface="仿宋" panose="02010609060101010101" pitchFamily="49" charset="-122"/>
                <a:ea typeface="仿宋" panose="02010609060101010101" pitchFamily="49" charset="-122"/>
              </a:rPr>
              <a:t>胜</a:t>
            </a:r>
            <a:r>
              <a:rPr lang="en-US" altLang="zh-CN" sz="1400" spc="300">
                <a:solidFill>
                  <a:srgbClr val="032D49"/>
                </a:solidFill>
                <a:highlight>
                  <a:srgbClr val="FFFF00"/>
                </a:highlight>
                <a:latin typeface="仿宋" panose="02010609060101010101" pitchFamily="49" charset="-122"/>
                <a:ea typeface="仿宋" panose="02010609060101010101" pitchFamily="49" charset="-122"/>
              </a:rPr>
              <a:t>/</a:t>
            </a:r>
            <a:r>
              <a:rPr lang="zh-CN" altLang="en-US" sz="1400" spc="300">
                <a:solidFill>
                  <a:srgbClr val="032D49"/>
                </a:solidFill>
                <a:highlight>
                  <a:srgbClr val="FFFF00"/>
                </a:highlight>
                <a:latin typeface="仿宋" panose="02010609060101010101" pitchFamily="49" charset="-122"/>
                <a:ea typeface="仿宋" panose="02010609060101010101" pitchFamily="49" charset="-122"/>
              </a:rPr>
              <a:t>考</a:t>
            </a:r>
            <a:r>
              <a:rPr lang="zh-CN" altLang="en-US" sz="1400" spc="300">
                <a:solidFill>
                  <a:srgbClr val="032D49"/>
                </a:solidFill>
                <a:latin typeface="仿宋" panose="02010609060101010101" pitchFamily="49" charset="-122"/>
                <a:ea typeface="仿宋" panose="02010609060101010101" pitchFamily="49" charset="-122"/>
              </a:rPr>
              <a:t>掠之惨</a:t>
            </a:r>
            <a:r>
              <a:rPr lang="en-US" altLang="zh-CN" sz="1400" spc="300">
                <a:solidFill>
                  <a:srgbClr val="032D49"/>
                </a:solidFill>
                <a:latin typeface="仿宋" panose="02010609060101010101" pitchFamily="49" charset="-122"/>
                <a:ea typeface="仿宋" panose="02010609060101010101" pitchFamily="49" charset="-122"/>
              </a:rPr>
              <a:t>/</a:t>
            </a:r>
            <a:r>
              <a:rPr lang="zh-CN" altLang="en-US" sz="1400" spc="300">
                <a:solidFill>
                  <a:srgbClr val="032D49"/>
                </a:solidFill>
                <a:latin typeface="仿宋" panose="02010609060101010101" pitchFamily="49" charset="-122"/>
                <a:ea typeface="仿宋" panose="02010609060101010101" pitchFamily="49" charset="-122"/>
              </a:rPr>
              <a:t>遂诬服</a:t>
            </a:r>
            <a:r>
              <a:rPr lang="en-US" altLang="zh-CN" sz="1400" spc="300">
                <a:solidFill>
                  <a:srgbClr val="032D49"/>
                </a:solidFill>
                <a:latin typeface="仿宋" panose="02010609060101010101" pitchFamily="49" charset="-122"/>
                <a:ea typeface="仿宋" panose="02010609060101010101" pitchFamily="49" charset="-122"/>
              </a:rPr>
              <a:t>/</a:t>
            </a:r>
            <a:r>
              <a:rPr lang="zh-CN" altLang="en-US" sz="1400" spc="300">
                <a:solidFill>
                  <a:srgbClr val="032D49"/>
                </a:solidFill>
                <a:latin typeface="仿宋" panose="02010609060101010101" pitchFamily="49" charset="-122"/>
                <a:ea typeface="仿宋" panose="02010609060101010101" pitchFamily="49" charset="-122"/>
              </a:rPr>
              <a:t>安中廉知之</a:t>
            </a:r>
            <a:r>
              <a:rPr lang="en-US" altLang="zh-CN" sz="1400" spc="300">
                <a:solidFill>
                  <a:srgbClr val="032D49"/>
                </a:solidFill>
                <a:latin typeface="仿宋" panose="02010609060101010101" pitchFamily="49" charset="-122"/>
                <a:ea typeface="仿宋" panose="02010609060101010101" pitchFamily="49" charset="-122"/>
              </a:rPr>
              <a:t>/</a:t>
            </a:r>
            <a:r>
              <a:rPr lang="zh-CN" altLang="en-US" sz="1400" spc="300">
                <a:solidFill>
                  <a:srgbClr val="032D49"/>
                </a:solidFill>
                <a:latin typeface="仿宋" panose="02010609060101010101" pitchFamily="49" charset="-122"/>
                <a:ea typeface="仿宋" panose="02010609060101010101" pitchFamily="49" charset="-122"/>
              </a:rPr>
              <a:t>按得冤状</a:t>
            </a:r>
            <a:r>
              <a:rPr lang="en-US" altLang="zh-CN" sz="1400" spc="300">
                <a:solidFill>
                  <a:srgbClr val="032D49"/>
                </a:solidFill>
                <a:latin typeface="仿宋" panose="02010609060101010101" pitchFamily="49" charset="-122"/>
                <a:ea typeface="仿宋" panose="02010609060101010101" pitchFamily="49" charset="-122"/>
              </a:rPr>
              <a:t>/</a:t>
            </a:r>
            <a:r>
              <a:rPr lang="zh-CN" altLang="en-US" sz="1400" spc="300">
                <a:solidFill>
                  <a:srgbClr val="032D49"/>
                </a:solidFill>
                <a:latin typeface="仿宋" panose="02010609060101010101" pitchFamily="49" charset="-122"/>
                <a:ea typeface="仿宋" panose="02010609060101010101" pitchFamily="49" charset="-122"/>
              </a:rPr>
              <a:t>即出民抵吏罪</a:t>
            </a:r>
            <a:r>
              <a:rPr lang="en-US" altLang="zh-CN" sz="1400" spc="300">
                <a:solidFill>
                  <a:srgbClr val="032D49"/>
                </a:solidFill>
                <a:latin typeface="仿宋" panose="02010609060101010101" pitchFamily="49" charset="-122"/>
                <a:ea typeface="仿宋" panose="02010609060101010101" pitchFamily="49" charset="-122"/>
              </a:rPr>
              <a:t>/</a:t>
            </a:r>
          </a:p>
          <a:p>
            <a:pPr marL="0" indent="0">
              <a:lnSpc>
                <a:spcPct val="120000"/>
              </a:lnSpc>
              <a:buNone/>
            </a:pPr>
            <a:r>
              <a:rPr lang="zh-CN" altLang="en-US" sz="1400" spc="300">
                <a:solidFill>
                  <a:srgbClr val="032D49"/>
                </a:solidFill>
                <a:latin typeface="仿宋" panose="02010609060101010101" pitchFamily="49" charset="-122"/>
                <a:ea typeface="仿宋" panose="02010609060101010101" pitchFamily="49" charset="-122"/>
              </a:rPr>
              <a:t>这样标记之后，问题就清楚了，真正的问题只有两个，一、“诸府”后面断开，还是“不胜”之后断开；二、“即出民抵吏罪”中间要不要断开。</a:t>
            </a: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2175668"/>
      </p:ext>
    </p:extLst>
  </p:cSld>
  <p:clrMapOvr>
    <a:masterClrMapping/>
  </p:clrMapOvr>
  <mc:AlternateContent>
    <mc:Choice xmlns:p14="http://schemas.microsoft.com/office/powerpoint/2010/main" Requires="p14">
      <p:transition spd="slow" p14:dur="2000">
        <p14:prism isContent="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3"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par>
                                <p:cTn id="9" presetID="2" presetClass="entr" presetSubtype="3"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0-#ppt_h/2"/>
                                          </p:val>
                                        </p:tav>
                                        <p:tav tm="100000">
                                          <p:val>
                                            <p:strVal val="#ppt_y"/>
                                          </p:val>
                                        </p:tav>
                                      </p:tavLst>
                                    </p:anim>
                                  </p:childTnLst>
                                </p:cTn>
                              </p:par>
                              <p:par>
                                <p:cTn id="13" presetID="2" presetClass="entr" presetSubtype="3" fill="hold"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 calcmode="lin" valueType="num">
                                      <p:cBhvr additive="base">
                                        <p:cTn id="15" dur="500" fill="hold"/>
                                        <p:tgtEl>
                                          <p:spTgt spid="3">
                                            <p:txEl>
                                              <p:pRg st="2" end="2"/>
                                            </p:txEl>
                                          </p:spTgt>
                                        </p:tgtEl>
                                        <p:attrNameLst>
                                          <p:attrName>ppt_x</p:attrName>
                                        </p:attrNameLst>
                                      </p:cBhvr>
                                      <p:tavLst>
                                        <p:tav tm="0">
                                          <p:val>
                                            <p:strVal val="1+#ppt_w/2"/>
                                          </p:val>
                                        </p:tav>
                                        <p:tav tm="100000">
                                          <p:val>
                                            <p:strVal val="#ppt_x"/>
                                          </p:val>
                                        </p:tav>
                                      </p:tavLst>
                                    </p:anim>
                                    <p:anim calcmode="lin" valueType="num">
                                      <p:cBhvr additive="base">
                                        <p:cTn id="16" dur="500" fill="hold"/>
                                        <p:tgtEl>
                                          <p:spTgt spid="3">
                                            <p:txEl>
                                              <p:pRg st="2" end="2"/>
                                            </p:txEl>
                                          </p:spTgt>
                                        </p:tgtEl>
                                        <p:attrNameLst>
                                          <p:attrName>ppt_y</p:attrName>
                                        </p:attrNameLst>
                                      </p:cBhvr>
                                      <p:tavLst>
                                        <p:tav tm="0">
                                          <p:val>
                                            <p:strVal val="0-#ppt_h/2"/>
                                          </p:val>
                                        </p:tav>
                                        <p:tav tm="100000">
                                          <p:val>
                                            <p:strVal val="#ppt_y"/>
                                          </p:val>
                                        </p:tav>
                                      </p:tavLst>
                                    </p:anim>
                                  </p:childTnLst>
                                </p:cTn>
                              </p:par>
                              <p:par>
                                <p:cTn id="17" presetID="2" presetClass="entr" presetSubtype="3" fill="hold" nodeType="with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1+#ppt_w/2"/>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0-#ppt_h/2"/>
                                          </p:val>
                                        </p:tav>
                                        <p:tav tm="100000">
                                          <p:val>
                                            <p:strVal val="#ppt_y"/>
                                          </p:val>
                                        </p:tav>
                                      </p:tavLst>
                                    </p:anim>
                                  </p:childTnLst>
                                </p:cTn>
                              </p:par>
                              <p:par>
                                <p:cTn id="21" presetID="2" presetClass="entr" presetSubtype="3" fill="hold" nodeType="with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 calcmode="lin" valueType="num">
                                      <p:cBhvr additive="base">
                                        <p:cTn id="23" dur="500" fill="hold"/>
                                        <p:tgtEl>
                                          <p:spTgt spid="3">
                                            <p:txEl>
                                              <p:pRg st="4" end="4"/>
                                            </p:txEl>
                                          </p:spTgt>
                                        </p:tgtEl>
                                        <p:attrNameLst>
                                          <p:attrName>ppt_x</p:attrName>
                                        </p:attrNameLst>
                                      </p:cBhvr>
                                      <p:tavLst>
                                        <p:tav tm="0">
                                          <p:val>
                                            <p:strVal val="1+#ppt_w/2"/>
                                          </p:val>
                                        </p:tav>
                                        <p:tav tm="100000">
                                          <p:val>
                                            <p:strVal val="#ppt_x"/>
                                          </p:val>
                                        </p:tav>
                                      </p:tavLst>
                                    </p:anim>
                                    <p:anim calcmode="lin" valueType="num">
                                      <p:cBhvr additive="base">
                                        <p:cTn id="24" dur="500" fill="hold"/>
                                        <p:tgtEl>
                                          <p:spTgt spid="3">
                                            <p:txEl>
                                              <p:pRg st="4" end="4"/>
                                            </p:txEl>
                                          </p:spTgt>
                                        </p:tgtEl>
                                        <p:attrNameLst>
                                          <p:attrName>ppt_y</p:attrName>
                                        </p:attrNameLst>
                                      </p:cBhvr>
                                      <p:tavLst>
                                        <p:tav tm="0">
                                          <p:val>
                                            <p:strVal val="0-#ppt_h/2"/>
                                          </p:val>
                                        </p:tav>
                                        <p:tav tm="100000">
                                          <p:val>
                                            <p:strVal val="#ppt_y"/>
                                          </p:val>
                                        </p:tav>
                                      </p:tavLst>
                                    </p:anim>
                                  </p:childTnLst>
                                </p:cTn>
                              </p:par>
                              <p:par>
                                <p:cTn id="25" presetID="2" presetClass="entr" presetSubtype="3" fill="hold" nodeType="with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anim calcmode="lin" valueType="num">
                                      <p:cBhvr additive="base">
                                        <p:cTn id="27" dur="500" fill="hold"/>
                                        <p:tgtEl>
                                          <p:spTgt spid="3">
                                            <p:txEl>
                                              <p:pRg st="5" end="5"/>
                                            </p:txEl>
                                          </p:spTgt>
                                        </p:tgtEl>
                                        <p:attrNameLst>
                                          <p:attrName>ppt_x</p:attrName>
                                        </p:attrNameLst>
                                      </p:cBhvr>
                                      <p:tavLst>
                                        <p:tav tm="0">
                                          <p:val>
                                            <p:strVal val="1+#ppt_w/2"/>
                                          </p:val>
                                        </p:tav>
                                        <p:tav tm="100000">
                                          <p:val>
                                            <p:strVal val="#ppt_x"/>
                                          </p:val>
                                        </p:tav>
                                      </p:tavLst>
                                    </p:anim>
                                    <p:anim calcmode="lin" valueType="num">
                                      <p:cBhvr additive="base">
                                        <p:cTn id="28" dur="500" fill="hold"/>
                                        <p:tgtEl>
                                          <p:spTgt spid="3">
                                            <p:txEl>
                                              <p:pRg st="5" end="5"/>
                                            </p:txEl>
                                          </p:spTgt>
                                        </p:tgtEl>
                                        <p:attrNameLst>
                                          <p:attrName>ppt_y</p:attrName>
                                        </p:attrNameLst>
                                      </p:cBhvr>
                                      <p:tavLst>
                                        <p:tav tm="0">
                                          <p:val>
                                            <p:strVal val="0-#ppt_h/2"/>
                                          </p:val>
                                        </p:tav>
                                        <p:tav tm="100000">
                                          <p:val>
                                            <p:strVal val="#ppt_y"/>
                                          </p:val>
                                        </p:tav>
                                      </p:tavLst>
                                    </p:anim>
                                  </p:childTnLst>
                                </p:cTn>
                              </p:par>
                              <p:par>
                                <p:cTn id="29" presetID="2" presetClass="entr" presetSubtype="3" fill="hold" nodeType="with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anim calcmode="lin" valueType="num">
                                      <p:cBhvr additive="base">
                                        <p:cTn id="31" dur="500" fill="hold"/>
                                        <p:tgtEl>
                                          <p:spTgt spid="3">
                                            <p:txEl>
                                              <p:pRg st="6" end="6"/>
                                            </p:txEl>
                                          </p:spTgt>
                                        </p:tgtEl>
                                        <p:attrNameLst>
                                          <p:attrName>ppt_x</p:attrName>
                                        </p:attrNameLst>
                                      </p:cBhvr>
                                      <p:tavLst>
                                        <p:tav tm="0">
                                          <p:val>
                                            <p:strVal val="1+#ppt_w/2"/>
                                          </p:val>
                                        </p:tav>
                                        <p:tav tm="100000">
                                          <p:val>
                                            <p:strVal val="#ppt_x"/>
                                          </p:val>
                                        </p:tav>
                                      </p:tavLst>
                                    </p:anim>
                                    <p:anim calcmode="lin" valueType="num">
                                      <p:cBhvr additive="base">
                                        <p:cTn id="32" dur="500" fill="hold"/>
                                        <p:tgtEl>
                                          <p:spTgt spid="3">
                                            <p:txEl>
                                              <p:pRg st="6" end="6"/>
                                            </p:txEl>
                                          </p:spTgt>
                                        </p:tgtEl>
                                        <p:attrNameLst>
                                          <p:attrName>ppt_y</p:attrName>
                                        </p:attrNameLst>
                                      </p:cBhvr>
                                      <p:tavLst>
                                        <p:tav tm="0">
                                          <p:val>
                                            <p:strVal val="0-#ppt_h/2"/>
                                          </p:val>
                                        </p:tav>
                                        <p:tav tm="100000">
                                          <p:val>
                                            <p:strVal val="#ppt_y"/>
                                          </p:val>
                                        </p:tav>
                                      </p:tavLst>
                                    </p:anim>
                                  </p:childTnLst>
                                </p:cTn>
                              </p:par>
                              <p:par>
                                <p:cTn id="33" presetID="2" presetClass="entr" presetSubtype="3" fill="hold" nodeType="withEffect">
                                  <p:stCondLst>
                                    <p:cond delay="0"/>
                                  </p:stCondLst>
                                  <p:childTnLst>
                                    <p:set>
                                      <p:cBhvr>
                                        <p:cTn id="34" dur="1" fill="hold">
                                          <p:stCondLst>
                                            <p:cond delay="0"/>
                                          </p:stCondLst>
                                        </p:cTn>
                                        <p:tgtEl>
                                          <p:spTgt spid="3">
                                            <p:txEl>
                                              <p:pRg st="7" end="7"/>
                                            </p:txEl>
                                          </p:spTgt>
                                        </p:tgtEl>
                                        <p:attrNameLst>
                                          <p:attrName>style.visibility</p:attrName>
                                        </p:attrNameLst>
                                      </p:cBhvr>
                                      <p:to>
                                        <p:strVal val="visible"/>
                                      </p:to>
                                    </p:set>
                                    <p:anim calcmode="lin" valueType="num">
                                      <p:cBhvr additive="base">
                                        <p:cTn id="35" dur="500" fill="hold"/>
                                        <p:tgtEl>
                                          <p:spTgt spid="3">
                                            <p:txEl>
                                              <p:pRg st="7" end="7"/>
                                            </p:txEl>
                                          </p:spTgt>
                                        </p:tgtEl>
                                        <p:attrNameLst>
                                          <p:attrName>ppt_x</p:attrName>
                                        </p:attrNameLst>
                                      </p:cBhvr>
                                      <p:tavLst>
                                        <p:tav tm="0">
                                          <p:val>
                                            <p:strVal val="1+#ppt_w/2"/>
                                          </p:val>
                                        </p:tav>
                                        <p:tav tm="100000">
                                          <p:val>
                                            <p:strVal val="#ppt_x"/>
                                          </p:val>
                                        </p:tav>
                                      </p:tavLst>
                                    </p:anim>
                                    <p:anim calcmode="lin" valueType="num">
                                      <p:cBhvr additive="base">
                                        <p:cTn id="36" dur="500" fill="hold"/>
                                        <p:tgtEl>
                                          <p:spTgt spid="3">
                                            <p:txEl>
                                              <p:pRg st="7" end="7"/>
                                            </p:txEl>
                                          </p:spTgt>
                                        </p:tgtEl>
                                        <p:attrNameLst>
                                          <p:attrName>ppt_y</p:attrName>
                                        </p:attrNameLst>
                                      </p:cBhvr>
                                      <p:tavLst>
                                        <p:tav tm="0">
                                          <p:val>
                                            <p:strVal val="0-#ppt_h/2"/>
                                          </p:val>
                                        </p:tav>
                                        <p:tav tm="100000">
                                          <p:val>
                                            <p:strVal val="#ppt_y"/>
                                          </p:val>
                                        </p:tav>
                                      </p:tavLst>
                                    </p:anim>
                                  </p:childTnLst>
                                </p:cTn>
                              </p:par>
                              <p:par>
                                <p:cTn id="37" presetID="2" presetClass="entr" presetSubtype="3" fill="hold" nodeType="withEffect">
                                  <p:stCondLst>
                                    <p:cond delay="0"/>
                                  </p:stCondLst>
                                  <p:childTnLst>
                                    <p:set>
                                      <p:cBhvr>
                                        <p:cTn id="38" dur="1" fill="hold">
                                          <p:stCondLst>
                                            <p:cond delay="0"/>
                                          </p:stCondLst>
                                        </p:cTn>
                                        <p:tgtEl>
                                          <p:spTgt spid="3">
                                            <p:txEl>
                                              <p:pRg st="8" end="8"/>
                                            </p:txEl>
                                          </p:spTgt>
                                        </p:tgtEl>
                                        <p:attrNameLst>
                                          <p:attrName>style.visibility</p:attrName>
                                        </p:attrNameLst>
                                      </p:cBhvr>
                                      <p:to>
                                        <p:strVal val="visible"/>
                                      </p:to>
                                    </p:set>
                                    <p:anim calcmode="lin" valueType="num">
                                      <p:cBhvr additive="base">
                                        <p:cTn id="39" dur="500" fill="hold"/>
                                        <p:tgtEl>
                                          <p:spTgt spid="3">
                                            <p:txEl>
                                              <p:pRg st="8" end="8"/>
                                            </p:txEl>
                                          </p:spTgt>
                                        </p:tgtEl>
                                        <p:attrNameLst>
                                          <p:attrName>ppt_x</p:attrName>
                                        </p:attrNameLst>
                                      </p:cBhvr>
                                      <p:tavLst>
                                        <p:tav tm="0">
                                          <p:val>
                                            <p:strVal val="1+#ppt_w/2"/>
                                          </p:val>
                                        </p:tav>
                                        <p:tav tm="100000">
                                          <p:val>
                                            <p:strVal val="#ppt_x"/>
                                          </p:val>
                                        </p:tav>
                                      </p:tavLst>
                                    </p:anim>
                                    <p:anim calcmode="lin" valueType="num">
                                      <p:cBhvr additive="base">
                                        <p:cTn id="40" dur="500" fill="hold"/>
                                        <p:tgtEl>
                                          <p:spTgt spid="3">
                                            <p:txEl>
                                              <p:pRg st="8" end="8"/>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pc="500">
                <a:solidFill>
                  <a:srgbClr val="B79F47"/>
                </a:solidFill>
              </a:rPr>
              <a:t>重点知识</a:t>
            </a:r>
          </a:p>
        </p:txBody>
      </p:sp>
      <p:sp>
        <p:nvSpPr>
          <p:cNvPr id="3" name="内容占位符 2"/>
          <p:cNvSpPr>
            <a:spLocks noGrp="1"/>
          </p:cNvSpPr>
          <p:nvPr>
            <p:ph idx="1"/>
          </p:nvPr>
        </p:nvSpPr>
        <p:spPr>
          <a:xfrm>
            <a:off x="762000" y="1825625"/>
            <a:ext cx="10515600" cy="4667250"/>
          </a:xfrm>
        </p:spPr>
        <p:txBody>
          <a:bodyPr>
            <a:normAutofit/>
          </a:bodyPr>
          <a:lstStyle/>
          <a:p>
            <a:pPr marL="0" indent="0">
              <a:lnSpc>
                <a:spcPct val="120000"/>
              </a:lnSpc>
              <a:buNone/>
            </a:pPr>
            <a:r>
              <a:rPr lang="en-US" altLang="zh-CN" sz="1600" b="1" spc="300">
                <a:solidFill>
                  <a:srgbClr val="B79F47"/>
                </a:solidFill>
                <a:latin typeface="仿宋" panose="02010609060101010101" pitchFamily="49" charset="-122"/>
                <a:ea typeface="仿宋" panose="02010609060101010101" pitchFamily="49" charset="-122"/>
              </a:rPr>
              <a:t>2.</a:t>
            </a:r>
            <a:r>
              <a:rPr lang="zh-CN" altLang="en-US" sz="1600" b="1" spc="300">
                <a:solidFill>
                  <a:srgbClr val="B79F47"/>
                </a:solidFill>
                <a:latin typeface="仿宋" panose="02010609060101010101" pitchFamily="49" charset="-122"/>
                <a:ea typeface="仿宋" panose="02010609060101010101" pitchFamily="49" charset="-122"/>
              </a:rPr>
              <a:t>寻找动词，理清结构</a:t>
            </a:r>
          </a:p>
          <a:p>
            <a:pPr marL="0" indent="0">
              <a:lnSpc>
                <a:spcPct val="120000"/>
              </a:lnSpc>
              <a:buNone/>
            </a:pPr>
            <a:r>
              <a:rPr lang="zh-CN" altLang="en-US" sz="1600" spc="300">
                <a:solidFill>
                  <a:srgbClr val="032D49"/>
                </a:solidFill>
                <a:latin typeface="仿宋" panose="02010609060101010101" pitchFamily="49" charset="-122"/>
                <a:ea typeface="仿宋" panose="02010609060101010101" pitchFamily="49" charset="-122"/>
              </a:rPr>
              <a:t>考查上述两处，相关动词有讼，胜，考掠，出，抵等。找到相关动词之后，前找主，后找宾，使其构成相对完整的结构。“民讼诸府”相对完整，“不胜考掠之惨”的主语也是前面的“民”，同样相对完整，倾向于排除</a:t>
            </a:r>
            <a:r>
              <a:rPr lang="en-US" altLang="zh-CN" sz="1600" spc="300">
                <a:solidFill>
                  <a:srgbClr val="032D49"/>
                </a:solidFill>
                <a:latin typeface="仿宋" panose="02010609060101010101" pitchFamily="49" charset="-122"/>
                <a:ea typeface="仿宋" panose="02010609060101010101" pitchFamily="49" charset="-122"/>
              </a:rPr>
              <a:t>B</a:t>
            </a:r>
            <a:r>
              <a:rPr lang="zh-CN" altLang="en-US" sz="1600" spc="300">
                <a:solidFill>
                  <a:srgbClr val="032D49"/>
                </a:solidFill>
                <a:latin typeface="仿宋" panose="02010609060101010101" pitchFamily="49" charset="-122"/>
                <a:ea typeface="仿宋" panose="02010609060101010101" pitchFamily="49" charset="-122"/>
              </a:rPr>
              <a:t>和</a:t>
            </a:r>
            <a:r>
              <a:rPr lang="en-US" altLang="zh-CN" sz="1600" spc="300">
                <a:solidFill>
                  <a:srgbClr val="032D49"/>
                </a:solidFill>
                <a:latin typeface="仿宋" panose="02010609060101010101" pitchFamily="49" charset="-122"/>
                <a:ea typeface="仿宋" panose="02010609060101010101" pitchFamily="49" charset="-122"/>
              </a:rPr>
              <a:t>D</a:t>
            </a:r>
            <a:r>
              <a:rPr lang="zh-CN" altLang="en-US" sz="1600" spc="300">
                <a:solidFill>
                  <a:srgbClr val="032D49"/>
                </a:solidFill>
                <a:latin typeface="仿宋" panose="02010609060101010101" pitchFamily="49" charset="-122"/>
                <a:ea typeface="仿宋" panose="02010609060101010101" pitchFamily="49" charset="-122"/>
              </a:rPr>
              <a:t>两项。第二处，根据前面的“安中廉知之</a:t>
            </a:r>
            <a:r>
              <a:rPr lang="en-US" altLang="zh-CN" sz="1600" spc="300">
                <a:solidFill>
                  <a:srgbClr val="032D49"/>
                </a:solidFill>
                <a:latin typeface="仿宋" panose="02010609060101010101" pitchFamily="49" charset="-122"/>
                <a:ea typeface="仿宋" panose="02010609060101010101" pitchFamily="49" charset="-122"/>
              </a:rPr>
              <a:t>/</a:t>
            </a:r>
            <a:r>
              <a:rPr lang="zh-CN" altLang="en-US" sz="1600" spc="300">
                <a:solidFill>
                  <a:srgbClr val="032D49"/>
                </a:solidFill>
                <a:latin typeface="仿宋" panose="02010609060101010101" pitchFamily="49" charset="-122"/>
                <a:ea typeface="仿宋" panose="02010609060101010101" pitchFamily="49" charset="-122"/>
              </a:rPr>
              <a:t>按得冤状</a:t>
            </a:r>
            <a:r>
              <a:rPr lang="en-US" altLang="zh-CN" sz="1600" spc="300">
                <a:solidFill>
                  <a:srgbClr val="032D49"/>
                </a:solidFill>
                <a:latin typeface="仿宋" panose="02010609060101010101" pitchFamily="49" charset="-122"/>
                <a:ea typeface="仿宋" panose="02010609060101010101" pitchFamily="49" charset="-122"/>
              </a:rPr>
              <a:t>/”</a:t>
            </a:r>
            <a:r>
              <a:rPr lang="zh-CN" altLang="en-US" sz="1600" spc="300">
                <a:solidFill>
                  <a:srgbClr val="032D49"/>
                </a:solidFill>
                <a:latin typeface="仿宋" panose="02010609060101010101" pitchFamily="49" charset="-122"/>
                <a:ea typeface="仿宋" panose="02010609060101010101" pitchFamily="49" charset="-122"/>
              </a:rPr>
              <a:t>可知安中已经知道了事情的原委，按常理就应该把受冤屈的民众放了，并治理主管官吏的罪状，因此“即出民</a:t>
            </a:r>
            <a:r>
              <a:rPr lang="en-US" altLang="zh-CN" sz="1600" spc="300">
                <a:solidFill>
                  <a:srgbClr val="032D49"/>
                </a:solidFill>
                <a:latin typeface="仿宋" panose="02010609060101010101" pitchFamily="49" charset="-122"/>
                <a:ea typeface="仿宋" panose="02010609060101010101" pitchFamily="49" charset="-122"/>
              </a:rPr>
              <a:t>/</a:t>
            </a:r>
            <a:r>
              <a:rPr lang="zh-CN" altLang="en-US" sz="1600" spc="300">
                <a:solidFill>
                  <a:srgbClr val="032D49"/>
                </a:solidFill>
                <a:latin typeface="仿宋" panose="02010609060101010101" pitchFamily="49" charset="-122"/>
                <a:ea typeface="仿宋" panose="02010609060101010101" pitchFamily="49" charset="-122"/>
              </a:rPr>
              <a:t>抵吏罪”更符合语境，倾向于排除</a:t>
            </a:r>
            <a:r>
              <a:rPr lang="en-US" altLang="zh-CN" sz="1600" spc="300">
                <a:solidFill>
                  <a:srgbClr val="032D49"/>
                </a:solidFill>
                <a:latin typeface="仿宋" panose="02010609060101010101" pitchFamily="49" charset="-122"/>
                <a:ea typeface="仿宋" panose="02010609060101010101" pitchFamily="49" charset="-122"/>
              </a:rPr>
              <a:t>C</a:t>
            </a:r>
            <a:r>
              <a:rPr lang="zh-CN" altLang="en-US" sz="1600" spc="300">
                <a:solidFill>
                  <a:srgbClr val="032D49"/>
                </a:solidFill>
                <a:latin typeface="仿宋" panose="02010609060101010101" pitchFamily="49" charset="-122"/>
                <a:ea typeface="仿宋" panose="02010609060101010101" pitchFamily="49" charset="-122"/>
              </a:rPr>
              <a:t>和</a:t>
            </a:r>
            <a:r>
              <a:rPr lang="en-US" altLang="zh-CN" sz="1600" spc="300">
                <a:solidFill>
                  <a:srgbClr val="032D49"/>
                </a:solidFill>
                <a:latin typeface="仿宋" panose="02010609060101010101" pitchFamily="49" charset="-122"/>
                <a:ea typeface="仿宋" panose="02010609060101010101" pitchFamily="49" charset="-122"/>
              </a:rPr>
              <a:t>D</a:t>
            </a:r>
            <a:r>
              <a:rPr lang="zh-CN" altLang="en-US" sz="1600" spc="300">
                <a:solidFill>
                  <a:srgbClr val="032D49"/>
                </a:solidFill>
                <a:latin typeface="仿宋" panose="02010609060101010101" pitchFamily="49" charset="-122"/>
                <a:ea typeface="仿宋" panose="02010609060101010101" pitchFamily="49" charset="-122"/>
              </a:rPr>
              <a:t>两项。</a:t>
            </a:r>
          </a:p>
          <a:p>
            <a:pPr marL="0" indent="0">
              <a:lnSpc>
                <a:spcPct val="120000"/>
              </a:lnSpc>
              <a:buNone/>
            </a:pPr>
            <a:r>
              <a:rPr lang="en-US" altLang="zh-CN" sz="1600" b="1" spc="300">
                <a:solidFill>
                  <a:srgbClr val="B79F47"/>
                </a:solidFill>
                <a:latin typeface="仿宋" panose="02010609060101010101" pitchFamily="49" charset="-122"/>
                <a:ea typeface="仿宋" panose="02010609060101010101" pitchFamily="49" charset="-122"/>
              </a:rPr>
              <a:t>3.</a:t>
            </a:r>
            <a:r>
              <a:rPr lang="zh-CN" altLang="en-US" sz="1600" b="1" spc="300">
                <a:solidFill>
                  <a:srgbClr val="B79F47"/>
                </a:solidFill>
                <a:latin typeface="仿宋" panose="02010609060101010101" pitchFamily="49" charset="-122"/>
                <a:ea typeface="仿宋" panose="02010609060101010101" pitchFamily="49" charset="-122"/>
              </a:rPr>
              <a:t>翻译全句，确定答案。</a:t>
            </a:r>
          </a:p>
          <a:p>
            <a:pPr marL="0" indent="0">
              <a:lnSpc>
                <a:spcPct val="120000"/>
              </a:lnSpc>
              <a:buNone/>
            </a:pPr>
            <a:r>
              <a:rPr lang="zh-CN" altLang="en-US" sz="1600" spc="300">
                <a:solidFill>
                  <a:srgbClr val="032D49"/>
                </a:solidFill>
                <a:latin typeface="仿宋" panose="02010609060101010101" pitchFamily="49" charset="-122"/>
                <a:ea typeface="仿宋" panose="02010609060101010101" pitchFamily="49" charset="-122"/>
              </a:rPr>
              <a:t>综合上述步骤，可基本确定答案为</a:t>
            </a:r>
            <a:r>
              <a:rPr lang="en-US" altLang="zh-CN" sz="1600" spc="300">
                <a:solidFill>
                  <a:srgbClr val="032D49"/>
                </a:solidFill>
                <a:latin typeface="仿宋" panose="02010609060101010101" pitchFamily="49" charset="-122"/>
                <a:ea typeface="仿宋" panose="02010609060101010101" pitchFamily="49" charset="-122"/>
              </a:rPr>
              <a:t>A</a:t>
            </a:r>
            <a:r>
              <a:rPr lang="zh-CN" altLang="en-US" sz="1600" spc="300">
                <a:solidFill>
                  <a:srgbClr val="032D49"/>
                </a:solidFill>
                <a:latin typeface="仿宋" panose="02010609060101010101" pitchFamily="49" charset="-122"/>
                <a:ea typeface="仿宋" panose="02010609060101010101" pitchFamily="49" charset="-122"/>
              </a:rPr>
              <a:t>项。将相应部分翻译验证，译为：百姓诉讼到官府，不能承受拷打的惨痛，于是就招认了（不实的罪状），王安中探查得知了百姓受冤的实情，就放出了百姓，让官吏来抵罪。能翻译得通，且符合逻辑和语境，因此确定本题选</a:t>
            </a:r>
            <a:r>
              <a:rPr lang="en-US" altLang="zh-CN" sz="1600" spc="300">
                <a:solidFill>
                  <a:srgbClr val="032D49"/>
                </a:solidFill>
                <a:latin typeface="仿宋" panose="02010609060101010101" pitchFamily="49" charset="-122"/>
                <a:ea typeface="仿宋" panose="02010609060101010101" pitchFamily="49" charset="-122"/>
              </a:rPr>
              <a:t>A</a:t>
            </a:r>
            <a:r>
              <a:rPr lang="zh-CN" altLang="en-US" sz="1600" spc="300">
                <a:solidFill>
                  <a:srgbClr val="032D49"/>
                </a:solidFill>
                <a:latin typeface="仿宋" panose="02010609060101010101" pitchFamily="49" charset="-122"/>
                <a:ea typeface="仿宋" panose="02010609060101010101" pitchFamily="49" charset="-122"/>
              </a:rPr>
              <a:t>。</a:t>
            </a: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16575087"/>
      </p:ext>
    </p:extLst>
  </p:cSld>
  <p:clrMapOvr>
    <a:masterClrMapping/>
  </p:clrMapOvr>
  <mc:AlternateContent>
    <mc:Choice xmlns:p14="http://schemas.microsoft.com/office/powerpoint/2010/main" Requires="p14">
      <p:transition spd="slow" p14:dur="2000">
        <p14:prism isContent="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3"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par>
                                <p:cTn id="9" presetID="2" presetClass="entr" presetSubtype="3"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0-#ppt_h/2"/>
                                          </p:val>
                                        </p:tav>
                                        <p:tav tm="100000">
                                          <p:val>
                                            <p:strVal val="#ppt_y"/>
                                          </p:val>
                                        </p:tav>
                                      </p:tavLst>
                                    </p:anim>
                                  </p:childTnLst>
                                </p:cTn>
                              </p:par>
                              <p:par>
                                <p:cTn id="13" presetID="2" presetClass="entr" presetSubtype="3" fill="hold"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 calcmode="lin" valueType="num">
                                      <p:cBhvr additive="base">
                                        <p:cTn id="15" dur="500" fill="hold"/>
                                        <p:tgtEl>
                                          <p:spTgt spid="3">
                                            <p:txEl>
                                              <p:pRg st="2" end="2"/>
                                            </p:txEl>
                                          </p:spTgt>
                                        </p:tgtEl>
                                        <p:attrNameLst>
                                          <p:attrName>ppt_x</p:attrName>
                                        </p:attrNameLst>
                                      </p:cBhvr>
                                      <p:tavLst>
                                        <p:tav tm="0">
                                          <p:val>
                                            <p:strVal val="1+#ppt_w/2"/>
                                          </p:val>
                                        </p:tav>
                                        <p:tav tm="100000">
                                          <p:val>
                                            <p:strVal val="#ppt_x"/>
                                          </p:val>
                                        </p:tav>
                                      </p:tavLst>
                                    </p:anim>
                                    <p:anim calcmode="lin" valueType="num">
                                      <p:cBhvr additive="base">
                                        <p:cTn id="16" dur="500" fill="hold"/>
                                        <p:tgtEl>
                                          <p:spTgt spid="3">
                                            <p:txEl>
                                              <p:pRg st="2" end="2"/>
                                            </p:txEl>
                                          </p:spTgt>
                                        </p:tgtEl>
                                        <p:attrNameLst>
                                          <p:attrName>ppt_y</p:attrName>
                                        </p:attrNameLst>
                                      </p:cBhvr>
                                      <p:tavLst>
                                        <p:tav tm="0">
                                          <p:val>
                                            <p:strVal val="0-#ppt_h/2"/>
                                          </p:val>
                                        </p:tav>
                                        <p:tav tm="100000">
                                          <p:val>
                                            <p:strVal val="#ppt_y"/>
                                          </p:val>
                                        </p:tav>
                                      </p:tavLst>
                                    </p:anim>
                                  </p:childTnLst>
                                </p:cTn>
                              </p:par>
                              <p:par>
                                <p:cTn id="17" presetID="2" presetClass="entr" presetSubtype="3" fill="hold" nodeType="with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1+#ppt_w/2"/>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1" y="1600200"/>
            <a:ext cx="195942" cy="3657600"/>
          </a:xfrm>
          <a:prstGeom prst="rect">
            <a:avLst/>
          </a:prstGeom>
          <a:solidFill>
            <a:srgbClr val="B79F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11996057" y="1600200"/>
            <a:ext cx="195942" cy="3657600"/>
          </a:xfrm>
          <a:prstGeom prst="rect">
            <a:avLst/>
          </a:prstGeom>
          <a:solidFill>
            <a:srgbClr val="B79F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椭圆 3"/>
          <p:cNvSpPr/>
          <p:nvPr/>
        </p:nvSpPr>
        <p:spPr>
          <a:xfrm>
            <a:off x="5099957" y="1006928"/>
            <a:ext cx="1992085" cy="1992085"/>
          </a:xfrm>
          <a:prstGeom prst="ellipse">
            <a:avLst/>
          </a:prstGeom>
          <a:solidFill>
            <a:srgbClr val="B79F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5287736" y="1402805"/>
            <a:ext cx="1616528" cy="1200329"/>
          </a:xfrm>
          <a:prstGeom prst="rect">
            <a:avLst/>
          </a:prstGeom>
          <a:noFill/>
        </p:spPr>
        <p:txBody>
          <a:bodyPr wrap="square" rtlCol="0">
            <a:spAutoFit/>
          </a:bodyPr>
          <a:lstStyle/>
          <a:p>
            <a:pPr algn="ctr"/>
            <a:r>
              <a:rPr lang="en-US" altLang="zh-CN" sz="7200">
                <a:solidFill>
                  <a:schemeClr val="bg1"/>
                </a:solidFill>
                <a:latin typeface="思源黑体 Bold" panose="020b0800000000000000" pitchFamily="34" charset="-122"/>
                <a:ea typeface="思源黑体 Bold" panose="020b0800000000000000" pitchFamily="34" charset="-122"/>
              </a:rPr>
              <a:t>03</a:t>
            </a:r>
            <a:endParaRPr lang="zh-CN" altLang="en-US" sz="7200">
              <a:solidFill>
                <a:schemeClr val="bg1"/>
              </a:solidFill>
              <a:latin typeface="思源黑体 Bold" panose="020b0800000000000000" pitchFamily="34" charset="-122"/>
              <a:ea typeface="思源黑体 Bold" panose="020b0800000000000000" pitchFamily="34" charset="-122"/>
            </a:endParaRPr>
          </a:p>
        </p:txBody>
      </p:sp>
      <p:sp>
        <p:nvSpPr>
          <p:cNvPr id="6" name="文本框 5"/>
          <p:cNvSpPr txBox="1"/>
          <p:nvPr/>
        </p:nvSpPr>
        <p:spPr>
          <a:xfrm>
            <a:off x="4925786" y="3291393"/>
            <a:ext cx="2340428" cy="584775"/>
          </a:xfrm>
          <a:prstGeom prst="rect">
            <a:avLst/>
          </a:prstGeom>
          <a:noFill/>
        </p:spPr>
        <p:txBody>
          <a:bodyPr wrap="square" rtlCol="0">
            <a:spAutoFit/>
          </a:bodyPr>
          <a:lstStyle/>
          <a:p>
            <a:pPr algn="dist"/>
            <a:r>
              <a:rPr lang="zh-CN" altLang="en-US" sz="3200">
                <a:solidFill>
                  <a:srgbClr val="032D49"/>
                </a:solidFill>
                <a:latin typeface="思源黑体 Bold" panose="020b0800000000000000" pitchFamily="34" charset="-122"/>
                <a:ea typeface="思源黑体 Bold" panose="020b0800000000000000" pitchFamily="34" charset="-122"/>
              </a:rPr>
              <a:t>易错易混</a:t>
            </a:r>
          </a:p>
        </p:txBody>
      </p:sp>
      <p:pic>
        <p:nvPicPr>
          <p:cNvPr id="8" name="图形 7"/>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
              </a:ext>
            </a:extLst>
          </a:blip>
          <a:stretch>
            <a:fillRect/>
          </a:stretch>
        </p:blipFill>
        <p:spPr>
          <a:xfrm>
            <a:off x="5946027" y="5737447"/>
            <a:ext cx="299947" cy="299947"/>
          </a:xfrm>
          <a:prstGeom prst="rect">
            <a:avLst/>
          </a:prstGeom>
        </p:spPr>
      </p:pic>
    </p:spTree>
  </p:cSld>
  <p:clrMapOvr>
    <a:masterClrMapping/>
  </p:clrMapOvr>
  <mc:AlternateContent>
    <mc:Choice xmlns:p14="http://schemas.microsoft.com/office/powerpoint/2010/main" Requires="p14">
      <p:transition spd="slow" advClick="0" p14:dur="1600">
        <p14:conveyor dir="l"/>
      </p:transition>
    </mc:Choice>
    <mc:Fallback>
      <p:transition spd="slow" advClick="0">
        <p:fade/>
      </p:transition>
    </mc:Fallback>
  </mc:AlternateConten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normAutofit/>
          </a:bodyPr>
          <a:lstStyle/>
          <a:p>
            <a:r>
              <a:rPr lang="zh-CN" altLang="en-US" spc="500">
                <a:solidFill>
                  <a:srgbClr val="B79F47"/>
                </a:solidFill>
              </a:rPr>
              <a:t>易错易混</a:t>
            </a: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
        <p:nvSpPr>
          <p:cNvPr id="6" name="文本框 5">
            <a:extLst>
              <a:ext uri="{FF2B5EF4-FFF2-40B4-BE49-F238E27FC236}">
                <a16:creationId xmlns:a16="http://schemas.microsoft.com/office/drawing/2014/main" id="{398D872A-7EE7-42CB-BF19-DB5EB0E5F901}"/>
              </a:ext>
            </a:extLst>
          </p:cNvPr>
          <p:cNvSpPr txBox="1"/>
          <p:nvPr/>
        </p:nvSpPr>
        <p:spPr>
          <a:xfrm>
            <a:off x="457028" y="1999942"/>
            <a:ext cx="10414535" cy="2122953"/>
          </a:xfrm>
          <a:prstGeom prst="rect">
            <a:avLst/>
          </a:prstGeom>
          <a:noFill/>
        </p:spPr>
        <p:txBody>
          <a:bodyPr wrap="square">
            <a:spAutoFit/>
          </a:bodyPr>
          <a:lstStyle/>
          <a:p>
            <a:pPr indent="266700" algn="just">
              <a:lnSpc>
                <a:spcPct val="150000"/>
              </a:lnSpc>
            </a:pPr>
            <a:r>
              <a:rPr lang="zh-CN" altLang="en-US" b="1" kern="100">
                <a:solidFill>
                  <a:srgbClr val="B79F47"/>
                </a:solidFill>
                <a:latin typeface="等线" panose="02010600030101010101" pitchFamily="2" charset="-122"/>
                <a:ea typeface="仿宋" panose="02010609060101010101" pitchFamily="49" charset="-122"/>
                <a:cs typeface="Times New Roman" panose="02020603050405020304" pitchFamily="18" charset="0"/>
              </a:rPr>
              <a:t>断句可以参考的固定结构</a:t>
            </a:r>
          </a:p>
          <a:p>
            <a:pPr indent="266700" algn="just">
              <a:lnSpc>
                <a:spcPct val="150000"/>
              </a:lnSpc>
            </a:pPr>
            <a:r>
              <a:rPr lang="zh-CN" altLang="en-US" kern="100">
                <a:solidFill>
                  <a:srgbClr val="032D49"/>
                </a:solidFill>
                <a:latin typeface="等线" panose="02010600030101010101" pitchFamily="2" charset="-122"/>
                <a:ea typeface="仿宋" panose="02010609060101010101" pitchFamily="49" charset="-122"/>
                <a:cs typeface="Times New Roman" panose="02020603050405020304" pitchFamily="18" charset="0"/>
              </a:rPr>
              <a:t>判断句，如“</a:t>
            </a:r>
            <a:r>
              <a:rPr lang="en-US" altLang="zh-CN" kern="100">
                <a:solidFill>
                  <a:srgbClr val="032D49"/>
                </a:solidFill>
                <a:latin typeface="等线" panose="02010600030101010101" pitchFamily="2" charset="-122"/>
                <a:ea typeface="仿宋" panose="02010609060101010101" pitchFamily="49" charset="-122"/>
                <a:cs typeface="Times New Roman" panose="02020603050405020304" pitchFamily="18" charset="0"/>
              </a:rPr>
              <a:t>……</a:t>
            </a:r>
            <a:r>
              <a:rPr lang="zh-CN" altLang="en-US" kern="100">
                <a:solidFill>
                  <a:srgbClr val="032D49"/>
                </a:solidFill>
                <a:latin typeface="等线" panose="02010600030101010101" pitchFamily="2" charset="-122"/>
                <a:ea typeface="仿宋" panose="02010609060101010101" pitchFamily="49" charset="-122"/>
                <a:cs typeface="Times New Roman" panose="02020603050405020304" pitchFamily="18" charset="0"/>
              </a:rPr>
              <a:t>者，</a:t>
            </a:r>
            <a:r>
              <a:rPr lang="en-US" altLang="zh-CN" kern="100">
                <a:solidFill>
                  <a:srgbClr val="032D49"/>
                </a:solidFill>
                <a:latin typeface="等线" panose="02010600030101010101" pitchFamily="2" charset="-122"/>
                <a:ea typeface="仿宋" panose="02010609060101010101" pitchFamily="49" charset="-122"/>
                <a:cs typeface="Times New Roman" panose="02020603050405020304" pitchFamily="18" charset="0"/>
              </a:rPr>
              <a:t>……</a:t>
            </a:r>
            <a:r>
              <a:rPr lang="zh-CN" altLang="en-US" kern="100">
                <a:solidFill>
                  <a:srgbClr val="032D49"/>
                </a:solidFill>
                <a:latin typeface="等线" panose="02010600030101010101" pitchFamily="2" charset="-122"/>
                <a:ea typeface="仿宋" panose="02010609060101010101" pitchFamily="49" charset="-122"/>
                <a:cs typeface="Times New Roman" panose="02020603050405020304" pitchFamily="18" charset="0"/>
              </a:rPr>
              <a:t>也”“</a:t>
            </a:r>
            <a:r>
              <a:rPr lang="en-US" altLang="zh-CN" kern="100">
                <a:solidFill>
                  <a:srgbClr val="032D49"/>
                </a:solidFill>
                <a:latin typeface="等线" panose="02010600030101010101" pitchFamily="2" charset="-122"/>
                <a:ea typeface="仿宋" panose="02010609060101010101" pitchFamily="49" charset="-122"/>
                <a:cs typeface="Times New Roman" panose="02020603050405020304" pitchFamily="18" charset="0"/>
              </a:rPr>
              <a:t>……</a:t>
            </a:r>
            <a:r>
              <a:rPr lang="zh-CN" altLang="en-US" kern="100">
                <a:solidFill>
                  <a:srgbClr val="032D49"/>
                </a:solidFill>
                <a:latin typeface="等线" panose="02010600030101010101" pitchFamily="2" charset="-122"/>
                <a:ea typeface="仿宋" panose="02010609060101010101" pitchFamily="49" charset="-122"/>
                <a:cs typeface="Times New Roman" panose="02020603050405020304" pitchFamily="18" charset="0"/>
              </a:rPr>
              <a:t>也”等；</a:t>
            </a:r>
          </a:p>
          <a:p>
            <a:pPr indent="266700" algn="just">
              <a:lnSpc>
                <a:spcPct val="150000"/>
              </a:lnSpc>
            </a:pPr>
            <a:r>
              <a:rPr lang="zh-CN" altLang="en-US" kern="100">
                <a:solidFill>
                  <a:srgbClr val="032D49"/>
                </a:solidFill>
                <a:latin typeface="等线" panose="02010600030101010101" pitchFamily="2" charset="-122"/>
                <a:ea typeface="仿宋" panose="02010609060101010101" pitchFamily="49" charset="-122"/>
                <a:cs typeface="Times New Roman" panose="02020603050405020304" pitchFamily="18" charset="0"/>
              </a:rPr>
              <a:t>反问句，如“不亦</a:t>
            </a:r>
            <a:r>
              <a:rPr lang="en-US" altLang="zh-CN" kern="100">
                <a:solidFill>
                  <a:srgbClr val="032D49"/>
                </a:solidFill>
                <a:latin typeface="等线" panose="02010600030101010101" pitchFamily="2" charset="-122"/>
                <a:ea typeface="仿宋" panose="02010609060101010101" pitchFamily="49" charset="-122"/>
                <a:cs typeface="Times New Roman" panose="02020603050405020304" pitchFamily="18" charset="0"/>
              </a:rPr>
              <a:t>……</a:t>
            </a:r>
            <a:r>
              <a:rPr lang="zh-CN" altLang="en-US" kern="100">
                <a:solidFill>
                  <a:srgbClr val="032D49"/>
                </a:solidFill>
                <a:latin typeface="等线" panose="02010600030101010101" pitchFamily="2" charset="-122"/>
                <a:ea typeface="仿宋" panose="02010609060101010101" pitchFamily="49" charset="-122"/>
                <a:cs typeface="Times New Roman" panose="02020603050405020304" pitchFamily="18" charset="0"/>
              </a:rPr>
              <a:t>乎”“孰与</a:t>
            </a:r>
            <a:r>
              <a:rPr lang="en-US" altLang="zh-CN" kern="100">
                <a:solidFill>
                  <a:srgbClr val="032D49"/>
                </a:solidFill>
                <a:latin typeface="等线" panose="02010600030101010101" pitchFamily="2" charset="-122"/>
                <a:ea typeface="仿宋" panose="02010609060101010101" pitchFamily="49" charset="-122"/>
                <a:cs typeface="Times New Roman" panose="02020603050405020304" pitchFamily="18" charset="0"/>
              </a:rPr>
              <a:t>……</a:t>
            </a:r>
            <a:r>
              <a:rPr lang="zh-CN" altLang="en-US" kern="100">
                <a:solidFill>
                  <a:srgbClr val="032D49"/>
                </a:solidFill>
                <a:latin typeface="等线" panose="02010600030101010101" pitchFamily="2" charset="-122"/>
                <a:ea typeface="仿宋" panose="02010609060101010101" pitchFamily="49" charset="-122"/>
                <a:cs typeface="Times New Roman" panose="02020603050405020304" pitchFamily="18" charset="0"/>
              </a:rPr>
              <a:t>乎”“其</a:t>
            </a:r>
            <a:r>
              <a:rPr lang="en-US" altLang="zh-CN" kern="100">
                <a:solidFill>
                  <a:srgbClr val="032D49"/>
                </a:solidFill>
                <a:latin typeface="等线" panose="02010600030101010101" pitchFamily="2" charset="-122"/>
                <a:ea typeface="仿宋" panose="02010609060101010101" pitchFamily="49" charset="-122"/>
                <a:cs typeface="Times New Roman" panose="02020603050405020304" pitchFamily="18" charset="0"/>
              </a:rPr>
              <a:t>……</a:t>
            </a:r>
            <a:r>
              <a:rPr lang="zh-CN" altLang="en-US" kern="100">
                <a:solidFill>
                  <a:srgbClr val="032D49"/>
                </a:solidFill>
                <a:latin typeface="等线" panose="02010600030101010101" pitchFamily="2" charset="-122"/>
                <a:ea typeface="仿宋" panose="02010609060101010101" pitchFamily="49" charset="-122"/>
                <a:cs typeface="Times New Roman" panose="02020603050405020304" pitchFamily="18" charset="0"/>
              </a:rPr>
              <a:t>乎”“安</a:t>
            </a:r>
            <a:r>
              <a:rPr lang="en-US" altLang="zh-CN" kern="100">
                <a:solidFill>
                  <a:srgbClr val="032D49"/>
                </a:solidFill>
                <a:latin typeface="等线" panose="02010600030101010101" pitchFamily="2" charset="-122"/>
                <a:ea typeface="仿宋" panose="02010609060101010101" pitchFamily="49" charset="-122"/>
                <a:cs typeface="Times New Roman" panose="02020603050405020304" pitchFamily="18" charset="0"/>
              </a:rPr>
              <a:t>……</a:t>
            </a:r>
            <a:r>
              <a:rPr lang="zh-CN" altLang="en-US" kern="100">
                <a:solidFill>
                  <a:srgbClr val="032D49"/>
                </a:solidFill>
                <a:latin typeface="等线" panose="02010600030101010101" pitchFamily="2" charset="-122"/>
                <a:ea typeface="仿宋" panose="02010609060101010101" pitchFamily="49" charset="-122"/>
                <a:cs typeface="Times New Roman" panose="02020603050405020304" pitchFamily="18" charset="0"/>
              </a:rPr>
              <a:t>哉”“何</a:t>
            </a:r>
            <a:r>
              <a:rPr lang="en-US" altLang="zh-CN" kern="100">
                <a:solidFill>
                  <a:srgbClr val="032D49"/>
                </a:solidFill>
                <a:latin typeface="等线" panose="02010600030101010101" pitchFamily="2" charset="-122"/>
                <a:ea typeface="仿宋" panose="02010609060101010101" pitchFamily="49" charset="-122"/>
                <a:cs typeface="Times New Roman" panose="02020603050405020304" pitchFamily="18" charset="0"/>
              </a:rPr>
              <a:t>……</a:t>
            </a:r>
            <a:r>
              <a:rPr lang="zh-CN" altLang="en-US" kern="100">
                <a:solidFill>
                  <a:srgbClr val="032D49"/>
                </a:solidFill>
                <a:latin typeface="等线" panose="02010600030101010101" pitchFamily="2" charset="-122"/>
                <a:ea typeface="仿宋" panose="02010609060101010101" pitchFamily="49" charset="-122"/>
                <a:cs typeface="Times New Roman" panose="02020603050405020304" pitchFamily="18" charset="0"/>
              </a:rPr>
              <a:t>为”等；</a:t>
            </a:r>
          </a:p>
          <a:p>
            <a:pPr indent="266700" algn="just">
              <a:lnSpc>
                <a:spcPct val="150000"/>
              </a:lnSpc>
            </a:pPr>
            <a:r>
              <a:rPr lang="zh-CN" altLang="en-US" kern="100">
                <a:solidFill>
                  <a:srgbClr val="032D49"/>
                </a:solidFill>
                <a:latin typeface="等线" panose="02010600030101010101" pitchFamily="2" charset="-122"/>
                <a:ea typeface="仿宋" panose="02010609060101010101" pitchFamily="49" charset="-122"/>
                <a:cs typeface="Times New Roman" panose="02020603050405020304" pitchFamily="18" charset="0"/>
              </a:rPr>
              <a:t>被动句，如“为</a:t>
            </a:r>
            <a:r>
              <a:rPr lang="en-US" altLang="zh-CN" kern="100">
                <a:solidFill>
                  <a:srgbClr val="032D49"/>
                </a:solidFill>
                <a:latin typeface="等线" panose="02010600030101010101" pitchFamily="2" charset="-122"/>
                <a:ea typeface="仿宋" panose="02010609060101010101" pitchFamily="49" charset="-122"/>
                <a:cs typeface="Times New Roman" panose="02020603050405020304" pitchFamily="18" charset="0"/>
              </a:rPr>
              <a:t>……</a:t>
            </a:r>
            <a:r>
              <a:rPr lang="zh-CN" altLang="en-US" kern="100">
                <a:solidFill>
                  <a:srgbClr val="032D49"/>
                </a:solidFill>
                <a:latin typeface="等线" panose="02010600030101010101" pitchFamily="2" charset="-122"/>
                <a:ea typeface="仿宋" panose="02010609060101010101" pitchFamily="49" charset="-122"/>
                <a:cs typeface="Times New Roman" panose="02020603050405020304" pitchFamily="18" charset="0"/>
              </a:rPr>
              <a:t>所</a:t>
            </a:r>
            <a:r>
              <a:rPr lang="en-US" altLang="zh-CN" kern="100">
                <a:solidFill>
                  <a:srgbClr val="032D49"/>
                </a:solidFill>
                <a:latin typeface="等线" panose="02010600030101010101" pitchFamily="2" charset="-122"/>
                <a:ea typeface="仿宋" panose="02010609060101010101" pitchFamily="49" charset="-122"/>
                <a:cs typeface="Times New Roman" panose="02020603050405020304" pitchFamily="18" charset="0"/>
              </a:rPr>
              <a:t>……”“</a:t>
            </a:r>
            <a:r>
              <a:rPr lang="zh-CN" altLang="en-US" kern="100">
                <a:solidFill>
                  <a:srgbClr val="032D49"/>
                </a:solidFill>
                <a:latin typeface="等线" panose="02010600030101010101" pitchFamily="2" charset="-122"/>
                <a:ea typeface="仿宋" panose="02010609060101010101" pitchFamily="49" charset="-122"/>
                <a:cs typeface="Times New Roman" panose="02020603050405020304" pitchFamily="18" charset="0"/>
              </a:rPr>
              <a:t>受</a:t>
            </a:r>
            <a:r>
              <a:rPr lang="en-US" altLang="zh-CN" kern="100">
                <a:solidFill>
                  <a:srgbClr val="032D49"/>
                </a:solidFill>
                <a:latin typeface="等线" panose="02010600030101010101" pitchFamily="2" charset="-122"/>
                <a:ea typeface="仿宋" panose="02010609060101010101" pitchFamily="49" charset="-122"/>
                <a:cs typeface="Times New Roman" panose="02020603050405020304" pitchFamily="18" charset="0"/>
              </a:rPr>
              <a:t>……</a:t>
            </a:r>
            <a:r>
              <a:rPr lang="zh-CN" altLang="en-US" kern="100">
                <a:solidFill>
                  <a:srgbClr val="032D49"/>
                </a:solidFill>
                <a:latin typeface="等线" panose="02010600030101010101" pitchFamily="2" charset="-122"/>
                <a:ea typeface="仿宋" panose="02010609060101010101" pitchFamily="49" charset="-122"/>
                <a:cs typeface="Times New Roman" panose="02020603050405020304" pitchFamily="18" charset="0"/>
              </a:rPr>
              <a:t>于</a:t>
            </a:r>
            <a:r>
              <a:rPr lang="en-US" altLang="zh-CN" kern="100">
                <a:solidFill>
                  <a:srgbClr val="032D49"/>
                </a:solidFill>
                <a:latin typeface="等线" panose="02010600030101010101" pitchFamily="2" charset="-122"/>
                <a:ea typeface="仿宋" panose="02010609060101010101" pitchFamily="49" charset="-122"/>
                <a:cs typeface="Times New Roman" panose="02020603050405020304" pitchFamily="18" charset="0"/>
              </a:rPr>
              <a:t>……”“</a:t>
            </a:r>
            <a:r>
              <a:rPr lang="zh-CN" altLang="en-US" kern="100">
                <a:solidFill>
                  <a:srgbClr val="032D49"/>
                </a:solidFill>
                <a:latin typeface="等线" panose="02010600030101010101" pitchFamily="2" charset="-122"/>
                <a:ea typeface="仿宋" panose="02010609060101010101" pitchFamily="49" charset="-122"/>
                <a:cs typeface="Times New Roman" panose="02020603050405020304" pitchFamily="18" charset="0"/>
              </a:rPr>
              <a:t>见</a:t>
            </a:r>
            <a:r>
              <a:rPr lang="en-US" altLang="zh-CN" kern="100">
                <a:solidFill>
                  <a:srgbClr val="032D49"/>
                </a:solidFill>
                <a:latin typeface="等线" panose="02010600030101010101" pitchFamily="2" charset="-122"/>
                <a:ea typeface="仿宋" panose="02010609060101010101" pitchFamily="49" charset="-122"/>
                <a:cs typeface="Times New Roman" panose="02020603050405020304" pitchFamily="18" charset="0"/>
              </a:rPr>
              <a:t>……</a:t>
            </a:r>
            <a:r>
              <a:rPr lang="zh-CN" altLang="en-US" kern="100">
                <a:solidFill>
                  <a:srgbClr val="032D49"/>
                </a:solidFill>
                <a:latin typeface="等线" panose="02010600030101010101" pitchFamily="2" charset="-122"/>
                <a:ea typeface="仿宋" panose="02010609060101010101" pitchFamily="49" charset="-122"/>
                <a:cs typeface="Times New Roman" panose="02020603050405020304" pitchFamily="18" charset="0"/>
              </a:rPr>
              <a:t>于</a:t>
            </a:r>
            <a:r>
              <a:rPr lang="en-US" altLang="zh-CN" kern="100">
                <a:solidFill>
                  <a:srgbClr val="032D49"/>
                </a:solidFill>
                <a:latin typeface="等线" panose="02010600030101010101" pitchFamily="2" charset="-122"/>
                <a:ea typeface="仿宋" panose="02010609060101010101" pitchFamily="49" charset="-122"/>
                <a:cs typeface="Times New Roman" panose="02020603050405020304" pitchFamily="18" charset="0"/>
              </a:rPr>
              <a:t>……”</a:t>
            </a:r>
            <a:r>
              <a:rPr lang="zh-CN" altLang="en-US" kern="100">
                <a:solidFill>
                  <a:srgbClr val="032D49"/>
                </a:solidFill>
                <a:latin typeface="等线" panose="02010600030101010101" pitchFamily="2" charset="-122"/>
                <a:ea typeface="仿宋" panose="02010609060101010101" pitchFamily="49" charset="-122"/>
                <a:cs typeface="Times New Roman" panose="02020603050405020304" pitchFamily="18" charset="0"/>
              </a:rPr>
              <a:t>等；</a:t>
            </a:r>
          </a:p>
          <a:p>
            <a:pPr indent="266700" algn="just">
              <a:lnSpc>
                <a:spcPct val="150000"/>
              </a:lnSpc>
            </a:pPr>
            <a:r>
              <a:rPr lang="zh-CN" altLang="en-US" kern="100">
                <a:solidFill>
                  <a:srgbClr val="032D49"/>
                </a:solidFill>
                <a:latin typeface="等线" panose="02010600030101010101" pitchFamily="2" charset="-122"/>
                <a:ea typeface="仿宋" panose="02010609060101010101" pitchFamily="49" charset="-122"/>
                <a:cs typeface="Times New Roman" panose="02020603050405020304" pitchFamily="18" charset="0"/>
              </a:rPr>
              <a:t>固定句式，如“如</a:t>
            </a:r>
            <a:r>
              <a:rPr lang="en-US" altLang="zh-CN" kern="100">
                <a:solidFill>
                  <a:srgbClr val="032D49"/>
                </a:solidFill>
                <a:latin typeface="等线" panose="02010600030101010101" pitchFamily="2" charset="-122"/>
                <a:ea typeface="仿宋" panose="02010609060101010101" pitchFamily="49" charset="-122"/>
                <a:cs typeface="Times New Roman" panose="02020603050405020304" pitchFamily="18" charset="0"/>
              </a:rPr>
              <a:t>……</a:t>
            </a:r>
            <a:r>
              <a:rPr lang="zh-CN" altLang="en-US" kern="100">
                <a:solidFill>
                  <a:srgbClr val="032D49"/>
                </a:solidFill>
                <a:latin typeface="等线" panose="02010600030101010101" pitchFamily="2" charset="-122"/>
                <a:ea typeface="仿宋" panose="02010609060101010101" pitchFamily="49" charset="-122"/>
                <a:cs typeface="Times New Roman" panose="02020603050405020304" pitchFamily="18" charset="0"/>
              </a:rPr>
              <a:t>何”“况</a:t>
            </a:r>
            <a:r>
              <a:rPr lang="en-US" altLang="zh-CN" kern="100">
                <a:solidFill>
                  <a:srgbClr val="032D49"/>
                </a:solidFill>
                <a:latin typeface="等线" panose="02010600030101010101" pitchFamily="2" charset="-122"/>
                <a:ea typeface="仿宋" panose="02010609060101010101" pitchFamily="49" charset="-122"/>
                <a:cs typeface="Times New Roman" panose="02020603050405020304" pitchFamily="18" charset="0"/>
              </a:rPr>
              <a:t>……</a:t>
            </a:r>
            <a:r>
              <a:rPr lang="zh-CN" altLang="en-US" kern="100">
                <a:solidFill>
                  <a:srgbClr val="032D49"/>
                </a:solidFill>
                <a:latin typeface="等线" panose="02010600030101010101" pitchFamily="2" charset="-122"/>
                <a:ea typeface="仿宋" panose="02010609060101010101" pitchFamily="49" charset="-122"/>
                <a:cs typeface="Times New Roman" panose="02020603050405020304" pitchFamily="18" charset="0"/>
              </a:rPr>
              <a:t>乎”“何</a:t>
            </a:r>
            <a:r>
              <a:rPr lang="en-US" altLang="zh-CN" kern="100">
                <a:solidFill>
                  <a:srgbClr val="032D49"/>
                </a:solidFill>
                <a:latin typeface="等线" panose="02010600030101010101" pitchFamily="2" charset="-122"/>
                <a:ea typeface="仿宋" panose="02010609060101010101" pitchFamily="49" charset="-122"/>
                <a:cs typeface="Times New Roman" panose="02020603050405020304" pitchFamily="18" charset="0"/>
              </a:rPr>
              <a:t>……</a:t>
            </a:r>
            <a:r>
              <a:rPr lang="zh-CN" altLang="en-US" kern="100">
                <a:solidFill>
                  <a:srgbClr val="032D49"/>
                </a:solidFill>
                <a:latin typeface="等线" panose="02010600030101010101" pitchFamily="2" charset="-122"/>
                <a:ea typeface="仿宋" panose="02010609060101010101" pitchFamily="49" charset="-122"/>
                <a:cs typeface="Times New Roman" panose="02020603050405020304" pitchFamily="18" charset="0"/>
              </a:rPr>
              <a:t>为”等。</a:t>
            </a:r>
          </a:p>
        </p:txBody>
      </p:sp>
    </p:spTree>
    <p:extLst>
      <p:ext uri="{BB962C8B-B14F-4D97-AF65-F5344CB8AC3E}">
        <p14:creationId xmlns:p14="http://schemas.microsoft.com/office/powerpoint/2010/main" val="133591773"/>
      </p:ext>
    </p:extLst>
  </p:cSld>
  <p:clrMapOvr>
    <a:masterClrMapping/>
  </p:clrMapOvr>
  <mc:AlternateContent>
    <mc:Choice xmlns:p14="http://schemas.microsoft.com/office/powerpoint/2010/main" Requires="p14">
      <p:transition spd="slow" p14:dur="2000">
        <p14:prism isContent="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3"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additive="base">
                                        <p:cTn id="7" dur="500" fill="hold"/>
                                        <p:tgtEl>
                                          <p:spTgt spid="6">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6">
                                            <p:txEl>
                                              <p:pRg st="0" end="0"/>
                                            </p:txEl>
                                          </p:spTgt>
                                        </p:tgtEl>
                                        <p:attrNameLst>
                                          <p:attrName>ppt_y</p:attrName>
                                        </p:attrNameLst>
                                      </p:cBhvr>
                                      <p:tavLst>
                                        <p:tav tm="0">
                                          <p:val>
                                            <p:strVal val="0-#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3" fill="hold" nodeType="clickEffect">
                                  <p:stCondLst>
                                    <p:cond delay="0"/>
                                  </p:stCondLst>
                                  <p:childTnLst>
                                    <p:set>
                                      <p:cBhvr>
                                        <p:cTn id="12" dur="1" fill="hold">
                                          <p:stCondLst>
                                            <p:cond delay="0"/>
                                          </p:stCondLst>
                                        </p:cTn>
                                        <p:tgtEl>
                                          <p:spTgt spid="6">
                                            <p:txEl>
                                              <p:pRg st="1" end="1"/>
                                            </p:txEl>
                                          </p:spTgt>
                                        </p:tgtEl>
                                        <p:attrNameLst>
                                          <p:attrName>style.visibility</p:attrName>
                                        </p:attrNameLst>
                                      </p:cBhvr>
                                      <p:to>
                                        <p:strVal val="visible"/>
                                      </p:to>
                                    </p:set>
                                    <p:anim calcmode="lin" valueType="num">
                                      <p:cBhvr additive="base">
                                        <p:cTn id="13" dur="500" fill="hold"/>
                                        <p:tgtEl>
                                          <p:spTgt spid="6">
                                            <p:txEl>
                                              <p:pRg st="1" end="1"/>
                                            </p:txEl>
                                          </p:spTgt>
                                        </p:tgtEl>
                                        <p:attrNameLst>
                                          <p:attrName>ppt_x</p:attrName>
                                        </p:attrNameLst>
                                      </p:cBhvr>
                                      <p:tavLst>
                                        <p:tav tm="0">
                                          <p:val>
                                            <p:strVal val="1+#ppt_w/2"/>
                                          </p:val>
                                        </p:tav>
                                        <p:tav tm="100000">
                                          <p:val>
                                            <p:strVal val="#ppt_x"/>
                                          </p:val>
                                        </p:tav>
                                      </p:tavLst>
                                    </p:anim>
                                    <p:anim calcmode="lin" valueType="num">
                                      <p:cBhvr additive="base">
                                        <p:cTn id="14" dur="500" fill="hold"/>
                                        <p:tgtEl>
                                          <p:spTgt spid="6">
                                            <p:txEl>
                                              <p:pRg st="1" end="1"/>
                                            </p:txEl>
                                          </p:spTgt>
                                        </p:tgtEl>
                                        <p:attrNameLst>
                                          <p:attrName>ppt_y</p:attrName>
                                        </p:attrNameLst>
                                      </p:cBhvr>
                                      <p:tavLst>
                                        <p:tav tm="0">
                                          <p:val>
                                            <p:strVal val="0-#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3" fill="hold" nodeType="clickEffect">
                                  <p:stCondLst>
                                    <p:cond delay="0"/>
                                  </p:stCondLst>
                                  <p:childTnLst>
                                    <p:set>
                                      <p:cBhvr>
                                        <p:cTn id="18" dur="1" fill="hold">
                                          <p:stCondLst>
                                            <p:cond delay="0"/>
                                          </p:stCondLst>
                                        </p:cTn>
                                        <p:tgtEl>
                                          <p:spTgt spid="6">
                                            <p:txEl>
                                              <p:pRg st="2" end="2"/>
                                            </p:txEl>
                                          </p:spTgt>
                                        </p:tgtEl>
                                        <p:attrNameLst>
                                          <p:attrName>style.visibility</p:attrName>
                                        </p:attrNameLst>
                                      </p:cBhvr>
                                      <p:to>
                                        <p:strVal val="visible"/>
                                      </p:to>
                                    </p:set>
                                    <p:anim calcmode="lin" valueType="num">
                                      <p:cBhvr additive="base">
                                        <p:cTn id="19" dur="500" fill="hold"/>
                                        <p:tgtEl>
                                          <p:spTgt spid="6">
                                            <p:txEl>
                                              <p:pRg st="2" end="2"/>
                                            </p:txEl>
                                          </p:spTgt>
                                        </p:tgtEl>
                                        <p:attrNameLst>
                                          <p:attrName>ppt_x</p:attrName>
                                        </p:attrNameLst>
                                      </p:cBhvr>
                                      <p:tavLst>
                                        <p:tav tm="0">
                                          <p:val>
                                            <p:strVal val="1+#ppt_w/2"/>
                                          </p:val>
                                        </p:tav>
                                        <p:tav tm="100000">
                                          <p:val>
                                            <p:strVal val="#ppt_x"/>
                                          </p:val>
                                        </p:tav>
                                      </p:tavLst>
                                    </p:anim>
                                    <p:anim calcmode="lin" valueType="num">
                                      <p:cBhvr additive="base">
                                        <p:cTn id="20" dur="500" fill="hold"/>
                                        <p:tgtEl>
                                          <p:spTgt spid="6">
                                            <p:txEl>
                                              <p:pRg st="2" end="2"/>
                                            </p:txEl>
                                          </p:spTgt>
                                        </p:tgtEl>
                                        <p:attrNameLst>
                                          <p:attrName>ppt_y</p:attrName>
                                        </p:attrNameLst>
                                      </p:cBhvr>
                                      <p:tavLst>
                                        <p:tav tm="0">
                                          <p:val>
                                            <p:strVal val="0-#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3" fill="hold" nodeType="clickEffect">
                                  <p:stCondLst>
                                    <p:cond delay="0"/>
                                  </p:stCondLst>
                                  <p:childTnLst>
                                    <p:set>
                                      <p:cBhvr>
                                        <p:cTn id="24" dur="1" fill="hold">
                                          <p:stCondLst>
                                            <p:cond delay="0"/>
                                          </p:stCondLst>
                                        </p:cTn>
                                        <p:tgtEl>
                                          <p:spTgt spid="6">
                                            <p:txEl>
                                              <p:pRg st="3" end="3"/>
                                            </p:txEl>
                                          </p:spTgt>
                                        </p:tgtEl>
                                        <p:attrNameLst>
                                          <p:attrName>style.visibility</p:attrName>
                                        </p:attrNameLst>
                                      </p:cBhvr>
                                      <p:to>
                                        <p:strVal val="visible"/>
                                      </p:to>
                                    </p:set>
                                    <p:anim calcmode="lin" valueType="num">
                                      <p:cBhvr additive="base">
                                        <p:cTn id="25" dur="500" fill="hold"/>
                                        <p:tgtEl>
                                          <p:spTgt spid="6">
                                            <p:txEl>
                                              <p:pRg st="3" end="3"/>
                                            </p:txEl>
                                          </p:spTgt>
                                        </p:tgtEl>
                                        <p:attrNameLst>
                                          <p:attrName>ppt_x</p:attrName>
                                        </p:attrNameLst>
                                      </p:cBhvr>
                                      <p:tavLst>
                                        <p:tav tm="0">
                                          <p:val>
                                            <p:strVal val="1+#ppt_w/2"/>
                                          </p:val>
                                        </p:tav>
                                        <p:tav tm="100000">
                                          <p:val>
                                            <p:strVal val="#ppt_x"/>
                                          </p:val>
                                        </p:tav>
                                      </p:tavLst>
                                    </p:anim>
                                    <p:anim calcmode="lin" valueType="num">
                                      <p:cBhvr additive="base">
                                        <p:cTn id="26" dur="500" fill="hold"/>
                                        <p:tgtEl>
                                          <p:spTgt spid="6">
                                            <p:txEl>
                                              <p:pRg st="3" end="3"/>
                                            </p:txEl>
                                          </p:spTgt>
                                        </p:tgtEl>
                                        <p:attrNameLst>
                                          <p:attrName>ppt_y</p:attrName>
                                        </p:attrNameLst>
                                      </p:cBhvr>
                                      <p:tavLst>
                                        <p:tav tm="0">
                                          <p:val>
                                            <p:strVal val="0-#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3" fill="hold" nodeType="clickEffect">
                                  <p:stCondLst>
                                    <p:cond delay="0"/>
                                  </p:stCondLst>
                                  <p:childTnLst>
                                    <p:set>
                                      <p:cBhvr>
                                        <p:cTn id="30" dur="1" fill="hold">
                                          <p:stCondLst>
                                            <p:cond delay="0"/>
                                          </p:stCondLst>
                                        </p:cTn>
                                        <p:tgtEl>
                                          <p:spTgt spid="6">
                                            <p:txEl>
                                              <p:pRg st="4" end="4"/>
                                            </p:txEl>
                                          </p:spTgt>
                                        </p:tgtEl>
                                        <p:attrNameLst>
                                          <p:attrName>style.visibility</p:attrName>
                                        </p:attrNameLst>
                                      </p:cBhvr>
                                      <p:to>
                                        <p:strVal val="visible"/>
                                      </p:to>
                                    </p:set>
                                    <p:anim calcmode="lin" valueType="num">
                                      <p:cBhvr additive="base">
                                        <p:cTn id="31" dur="500" fill="hold"/>
                                        <p:tgtEl>
                                          <p:spTgt spid="6">
                                            <p:txEl>
                                              <p:pRg st="4" end="4"/>
                                            </p:txEl>
                                          </p:spTgt>
                                        </p:tgtEl>
                                        <p:attrNameLst>
                                          <p:attrName>ppt_x</p:attrName>
                                        </p:attrNameLst>
                                      </p:cBhvr>
                                      <p:tavLst>
                                        <p:tav tm="0">
                                          <p:val>
                                            <p:strVal val="1+#ppt_w/2"/>
                                          </p:val>
                                        </p:tav>
                                        <p:tav tm="100000">
                                          <p:val>
                                            <p:strVal val="#ppt_x"/>
                                          </p:val>
                                        </p:tav>
                                      </p:tavLst>
                                    </p:anim>
                                    <p:anim calcmode="lin" valueType="num">
                                      <p:cBhvr additive="base">
                                        <p:cTn id="32" dur="500" fill="hold"/>
                                        <p:tgtEl>
                                          <p:spTgt spid="6">
                                            <p:txEl>
                                              <p:pRg st="4" end="4"/>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1" y="1600200"/>
            <a:ext cx="195942" cy="3657600"/>
          </a:xfrm>
          <a:prstGeom prst="rect">
            <a:avLst/>
          </a:prstGeom>
          <a:solidFill>
            <a:srgbClr val="B79F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11996057" y="1600200"/>
            <a:ext cx="195942" cy="3657600"/>
          </a:xfrm>
          <a:prstGeom prst="rect">
            <a:avLst/>
          </a:prstGeom>
          <a:solidFill>
            <a:srgbClr val="B79F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椭圆 3"/>
          <p:cNvSpPr/>
          <p:nvPr/>
        </p:nvSpPr>
        <p:spPr>
          <a:xfrm>
            <a:off x="5099957" y="1006928"/>
            <a:ext cx="1992085" cy="1992085"/>
          </a:xfrm>
          <a:prstGeom prst="ellipse">
            <a:avLst/>
          </a:prstGeom>
          <a:solidFill>
            <a:srgbClr val="B79F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5287736" y="1402805"/>
            <a:ext cx="1616528" cy="1200329"/>
          </a:xfrm>
          <a:prstGeom prst="rect">
            <a:avLst/>
          </a:prstGeom>
          <a:noFill/>
        </p:spPr>
        <p:txBody>
          <a:bodyPr wrap="square" rtlCol="0">
            <a:spAutoFit/>
          </a:bodyPr>
          <a:lstStyle/>
          <a:p>
            <a:pPr algn="ctr"/>
            <a:r>
              <a:rPr lang="en-US" altLang="zh-CN" sz="7200">
                <a:solidFill>
                  <a:schemeClr val="bg1"/>
                </a:solidFill>
                <a:latin typeface="思源黑体 Bold" panose="020b0800000000000000" pitchFamily="34" charset="-122"/>
                <a:ea typeface="思源黑体 Bold" panose="020b0800000000000000" pitchFamily="34" charset="-122"/>
              </a:rPr>
              <a:t>04</a:t>
            </a:r>
            <a:endParaRPr lang="zh-CN" altLang="en-US" sz="7200">
              <a:solidFill>
                <a:schemeClr val="bg1"/>
              </a:solidFill>
              <a:latin typeface="思源黑体 Bold" panose="020b0800000000000000" pitchFamily="34" charset="-122"/>
              <a:ea typeface="思源黑体 Bold" panose="020b0800000000000000" pitchFamily="34" charset="-122"/>
            </a:endParaRPr>
          </a:p>
        </p:txBody>
      </p:sp>
      <p:sp>
        <p:nvSpPr>
          <p:cNvPr id="6" name="文本框 5"/>
          <p:cNvSpPr txBox="1"/>
          <p:nvPr/>
        </p:nvSpPr>
        <p:spPr>
          <a:xfrm>
            <a:off x="4925786" y="3291393"/>
            <a:ext cx="2340428" cy="584775"/>
          </a:xfrm>
          <a:prstGeom prst="rect">
            <a:avLst/>
          </a:prstGeom>
          <a:noFill/>
        </p:spPr>
        <p:txBody>
          <a:bodyPr wrap="square" rtlCol="0">
            <a:spAutoFit/>
          </a:bodyPr>
          <a:lstStyle/>
          <a:p>
            <a:pPr algn="dist"/>
            <a:r>
              <a:rPr lang="zh-CN" altLang="en-US" sz="3200">
                <a:solidFill>
                  <a:srgbClr val="032D49"/>
                </a:solidFill>
                <a:latin typeface="思源黑体 Bold" panose="020b0800000000000000" pitchFamily="34" charset="-122"/>
                <a:ea typeface="思源黑体 Bold" panose="020b0800000000000000" pitchFamily="34" charset="-122"/>
              </a:rPr>
              <a:t>典型例题</a:t>
            </a:r>
          </a:p>
        </p:txBody>
      </p:sp>
      <p:pic>
        <p:nvPicPr>
          <p:cNvPr id="8" name="图形 7"/>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
              </a:ext>
            </a:extLst>
          </a:blip>
          <a:stretch>
            <a:fillRect/>
          </a:stretch>
        </p:blipFill>
        <p:spPr>
          <a:xfrm>
            <a:off x="5946027" y="5737447"/>
            <a:ext cx="299947" cy="299947"/>
          </a:xfrm>
          <a:prstGeom prst="rect">
            <a:avLst/>
          </a:prstGeom>
        </p:spPr>
      </p:pic>
    </p:spTree>
    <p:extLst>
      <p:ext uri="{BB962C8B-B14F-4D97-AF65-F5344CB8AC3E}">
        <p14:creationId xmlns:p14="http://schemas.microsoft.com/office/powerpoint/2010/main" val="2618042973"/>
      </p:ext>
    </p:extLst>
  </p:cSld>
  <p:clrMapOvr>
    <a:masterClrMapping/>
  </p:clrMapOvr>
  <mc:AlternateContent>
    <mc:Choice xmlns:p14="http://schemas.microsoft.com/office/powerpoint/2010/main" Requires="p14">
      <p:transition spd="slow" advClick="0" p14:dur="1600">
        <p14:conveyor dir="l"/>
      </p:transition>
    </mc:Choice>
    <mc:Fallback>
      <p:transition spd="slow" advClick="0">
        <p:fade/>
      </p:transition>
    </mc:Fallback>
  </mc:AlternateConten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normAutofit/>
          </a:bodyPr>
          <a:lstStyle/>
          <a:p>
            <a:r>
              <a:rPr lang="zh-CN" altLang="en-US" spc="500">
                <a:solidFill>
                  <a:srgbClr val="B79F47"/>
                </a:solidFill>
              </a:rPr>
              <a:t>例</a:t>
            </a:r>
            <a:r>
              <a:rPr lang="en-US" altLang="zh-CN" spc="500">
                <a:solidFill>
                  <a:srgbClr val="B79F47"/>
                </a:solidFill>
              </a:rPr>
              <a:t>1. 2020</a:t>
            </a:r>
            <a:r>
              <a:rPr lang="zh-CN" altLang="en-US" spc="500">
                <a:solidFill>
                  <a:srgbClr val="B79F47"/>
                </a:solidFill>
              </a:rPr>
              <a:t>年新高考山东卷</a:t>
            </a:r>
          </a:p>
        </p:txBody>
      </p:sp>
      <p:sp>
        <p:nvSpPr>
          <p:cNvPr id="3" name="内容占位符 2"/>
          <p:cNvSpPr>
            <a:spLocks noGrp="1"/>
          </p:cNvSpPr>
          <p:nvPr>
            <p:ph idx="1"/>
          </p:nvPr>
        </p:nvSpPr>
        <p:spPr>
          <a:xfrm>
            <a:off x="762000" y="1825625"/>
            <a:ext cx="10515600" cy="4844682"/>
          </a:xfrm>
        </p:spPr>
        <p:txBody>
          <a:bodyPr>
            <a:noAutofit/>
          </a:bodyPr>
          <a:lstStyle/>
          <a:p>
            <a:pPr indent="0" algn="just">
              <a:lnSpc>
                <a:spcPct val="125000"/>
              </a:lnSpc>
              <a:buNone/>
            </a:pPr>
            <a:r>
              <a:rPr lang="zh-CN" altLang="zh-CN" sz="1800" kern="100">
                <a:solidFill>
                  <a:srgbClr val="032D49"/>
                </a:solidFill>
                <a:latin typeface="仿宋" panose="02010609060101010101" pitchFamily="49" charset="-122"/>
                <a:ea typeface="仿宋" panose="02010609060101010101" pitchFamily="49" charset="-122"/>
                <a:cs typeface="Times New Roman" panose="02020603050405020304" pitchFamily="18" charset="0"/>
              </a:rPr>
              <a:t>阅读下面的文言文，完成下面小题。</a:t>
            </a:r>
          </a:p>
          <a:p>
            <a:pPr indent="0">
              <a:lnSpc>
                <a:spcPct val="125000"/>
              </a:lnSpc>
              <a:buNone/>
            </a:pPr>
            <a:r>
              <a:rPr lang="en-US" altLang="zh-CN" sz="1800" kern="100">
                <a:solidFill>
                  <a:srgbClr val="032D49"/>
                </a:solidFill>
                <a:latin typeface="楷体" pitchFamily="49" charset="-122"/>
                <a:ea typeface="楷体" pitchFamily="49" charset="-122"/>
                <a:cs typeface="Times New Roman" panose="02020603050405020304" pitchFamily="18" charset="0"/>
              </a:rPr>
              <a:t>    </a:t>
            </a:r>
            <a:r>
              <a:rPr lang="zh-CN" altLang="zh-CN" sz="1800" kern="100">
                <a:solidFill>
                  <a:srgbClr val="032D49"/>
                </a:solidFill>
                <a:latin typeface="楷体" pitchFamily="49" charset="-122"/>
                <a:ea typeface="楷体" pitchFamily="49" charset="-122"/>
                <a:cs typeface="Times New Roman" panose="02020603050405020304" pitchFamily="18" charset="0"/>
              </a:rPr>
              <a:t>左光斗，字遗直，桐城人。万历三十五年进士。除中书舍人。选授御史，巡视中城。捕治吏部豪恶吏，获假印七十余，假官一百余人，辇下震悚。出理屯田，因条上三因十四议，诏悉允行。水利大兴，北人始知艺稻。邹元标尝曰：“三十年前，都人不知稻草何物，今所在皆稻，种水田利也。”阉人刘朝称东宫令旨，索戚畹废庄。光斗不启封还之，曰：“尺土皆殿下有，今日安敢私受。”阉人愤而去。杨涟劾魏忠贤，光斗与其谋，又与攀龙共发崔呈秀赃私，忠贤暨其党咸怒。</a:t>
            </a:r>
            <a:r>
              <a:rPr lang="zh-CN" altLang="zh-CN" sz="1800" u="wavy" kern="100">
                <a:solidFill>
                  <a:srgbClr val="032D49"/>
                </a:solidFill>
                <a:latin typeface="楷体" pitchFamily="49" charset="-122"/>
                <a:ea typeface="楷体" pitchFamily="49" charset="-122"/>
                <a:cs typeface="Times New Roman" panose="02020603050405020304" pitchFamily="18" charset="0"/>
              </a:rPr>
              <a:t>及忠贤逐南星攀龙大中次将及涟光斗光斗愤甚草奏劾忠贤及魏广微三十二斩罪拟十一月二日上之先遣妻子南还</a:t>
            </a:r>
            <a:r>
              <a:rPr lang="zh-CN" altLang="zh-CN" sz="1800" kern="100">
                <a:solidFill>
                  <a:srgbClr val="032D49"/>
                </a:solidFill>
                <a:latin typeface="楷体" pitchFamily="49" charset="-122"/>
                <a:ea typeface="楷体" pitchFamily="49" charset="-122"/>
                <a:cs typeface="Times New Roman" panose="02020603050405020304" pitchFamily="18" charset="0"/>
              </a:rPr>
              <a:t> 忠贤诇知，先二日假会推事与涟俱削籍。</a:t>
            </a:r>
            <a:r>
              <a:rPr lang="zh-CN" altLang="en-US" sz="1800" kern="100">
                <a:solidFill>
                  <a:srgbClr val="032D49"/>
                </a:solidFill>
                <a:latin typeface="楷体" pitchFamily="49" charset="-122"/>
                <a:ea typeface="楷体" pitchFamily="49" charset="-122"/>
                <a:cs typeface="Times New Roman" panose="02020603050405020304" pitchFamily="18" charset="0"/>
              </a:rPr>
              <a:t>群小恨不已，复构文言狱，入光斗名，遣使往逮。</a:t>
            </a:r>
            <a:endParaRPr lang="en-US" altLang="zh-CN" sz="1800" kern="100">
              <a:solidFill>
                <a:srgbClr val="032D49"/>
              </a:solidFill>
              <a:latin typeface="楷体" panose="02010609060101010101" pitchFamily="49" charset="-122"/>
              <a:ea typeface="楷体" panose="02010609060101010101" pitchFamily="49" charset="-122"/>
              <a:cs typeface="Times New Roman" panose="02020603050405020304" pitchFamily="18" charset="0"/>
            </a:endParaRP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81545856"/>
      </p:ext>
    </p:extLst>
  </p:cSld>
  <p:clrMapOvr>
    <a:masterClrMapping/>
  </p:clrMapOvr>
  <mc:AlternateContent>
    <mc:Choice xmlns:p14="http://schemas.microsoft.com/office/powerpoint/2010/main" Requires="p14">
      <p:transition spd="slow" p14:dur="2000">
        <p14:prism isContent="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3"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par>
                                <p:cTn id="9" presetID="2" presetClass="entr" presetSubtype="3"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normAutofit/>
          </a:bodyPr>
          <a:lstStyle/>
          <a:p>
            <a:r>
              <a:rPr lang="zh-CN" altLang="en-US" spc="500">
                <a:solidFill>
                  <a:srgbClr val="B79F47"/>
                </a:solidFill>
              </a:rPr>
              <a:t>例</a:t>
            </a:r>
            <a:r>
              <a:rPr lang="en-US" altLang="zh-CN" spc="500">
                <a:solidFill>
                  <a:srgbClr val="B79F47"/>
                </a:solidFill>
              </a:rPr>
              <a:t>1. 2020</a:t>
            </a:r>
            <a:r>
              <a:rPr lang="zh-CN" altLang="en-US" spc="500">
                <a:solidFill>
                  <a:srgbClr val="B79F47"/>
                </a:solidFill>
              </a:rPr>
              <a:t>年新高考山东卷</a:t>
            </a:r>
          </a:p>
        </p:txBody>
      </p:sp>
      <p:sp>
        <p:nvSpPr>
          <p:cNvPr id="3" name="内容占位符 2"/>
          <p:cNvSpPr>
            <a:spLocks noGrp="1"/>
          </p:cNvSpPr>
          <p:nvPr>
            <p:ph idx="1"/>
          </p:nvPr>
        </p:nvSpPr>
        <p:spPr>
          <a:xfrm>
            <a:off x="762000" y="1825625"/>
            <a:ext cx="10515600" cy="4844682"/>
          </a:xfrm>
        </p:spPr>
        <p:txBody>
          <a:bodyPr>
            <a:noAutofit/>
          </a:bodyPr>
          <a:lstStyle/>
          <a:p>
            <a:pPr indent="0">
              <a:lnSpc>
                <a:spcPct val="125000"/>
              </a:lnSpc>
              <a:buNone/>
            </a:pPr>
            <a:r>
              <a:rPr lang="zh-CN" altLang="zh-CN" sz="1400" kern="100">
                <a:solidFill>
                  <a:srgbClr val="032D49"/>
                </a:solidFill>
                <a:latin typeface="等线" panose="02010600030101010101" pitchFamily="2" charset="-122"/>
                <a:ea typeface="楷体" pitchFamily="49" charset="-122"/>
                <a:cs typeface="Times New Roman" panose="02020603050405020304" pitchFamily="18" charset="0"/>
              </a:rPr>
              <a:t>父老子弟拥马首号哭，声震原野，缇骑亦为雪涕。至则下诏狱酷讯。许显纯诬以受杨镐、熊廷弼贿，</a:t>
            </a:r>
            <a:r>
              <a:rPr lang="zh-CN" altLang="zh-CN" sz="1400" u="sng" kern="100">
                <a:solidFill>
                  <a:srgbClr val="032D49"/>
                </a:solidFill>
                <a:latin typeface="等线" panose="02010600030101010101" pitchFamily="2" charset="-122"/>
                <a:ea typeface="楷体" pitchFamily="49" charset="-122"/>
                <a:cs typeface="Times New Roman" panose="02020603050405020304" pitchFamily="18" charset="0"/>
              </a:rPr>
              <a:t>涟等初不承，已而恐以不承为酷刑所毙，冀下法司，得少缓死为后图。</a:t>
            </a:r>
            <a:r>
              <a:rPr lang="zh-CN" altLang="zh-CN" sz="1400" kern="100">
                <a:solidFill>
                  <a:srgbClr val="032D49"/>
                </a:solidFill>
                <a:latin typeface="等线" panose="02010600030101010101" pitchFamily="2" charset="-122"/>
                <a:ea typeface="楷体" pitchFamily="49" charset="-122"/>
                <a:cs typeface="Times New Roman" panose="02020603050405020304" pitchFamily="18" charset="0"/>
              </a:rPr>
              <a:t>诸人俱自诬服，光斗坐赃二万。忠贤乃矫旨，仍令显纯五日一追比，不下法司，诸人始悔失计。容城孙奇逢者，节侠士也，与定兴鹿正以光斗有德于畿辅，倡议醵金，诸生争应之。得金数千，谋代输，缓其狱，而光斗与涟已同日为狱卒所毙，时五年七月二十有六日也，年五十一。光斗既死，赃犹未竟。忠贤令抚按严追，系其群从十四人。长兄光霁坐累死，母以哭子死。</a:t>
            </a:r>
            <a:r>
              <a:rPr lang="zh-CN" altLang="zh-CN" sz="1400" u="sng" kern="100">
                <a:solidFill>
                  <a:srgbClr val="032D49"/>
                </a:solidFill>
                <a:latin typeface="等线" panose="02010600030101010101" pitchFamily="2" charset="-122"/>
                <a:ea typeface="楷体" pitchFamily="49" charset="-122"/>
                <a:cs typeface="Times New Roman" panose="02020603050405020304" pitchFamily="18" charset="0"/>
              </a:rPr>
              <a:t>都御史周应秋犹以所司承追不力，疏趣之，由是诸人家族尽破。</a:t>
            </a:r>
            <a:r>
              <a:rPr lang="zh-CN" altLang="zh-CN" sz="1400" kern="100">
                <a:solidFill>
                  <a:srgbClr val="032D49"/>
                </a:solidFill>
                <a:latin typeface="等线" panose="02010600030101010101" pitchFamily="2" charset="-122"/>
                <a:ea typeface="楷体" pitchFamily="49" charset="-122"/>
                <a:cs typeface="Times New Roman" panose="02020603050405020304" pitchFamily="18" charset="0"/>
              </a:rPr>
              <a:t>忠贤既诛，赠光斗右都御史，录其一子。已，再赠太子少保。福王时，追谥忠毅。</a:t>
            </a:r>
            <a:endParaRPr lang="zh-CN" altLang="zh-CN" sz="14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a:p>
            <a:pPr indent="0" algn="r">
              <a:lnSpc>
                <a:spcPct val="125000"/>
              </a:lnSpc>
              <a:buNone/>
            </a:pPr>
            <a:r>
              <a:rPr lang="zh-CN" altLang="zh-CN" sz="1400" kern="100">
                <a:solidFill>
                  <a:srgbClr val="032D49"/>
                </a:solidFill>
                <a:latin typeface="等线" panose="02010600030101010101" pitchFamily="2" charset="-122"/>
                <a:ea typeface="楷体" pitchFamily="49" charset="-122"/>
                <a:cs typeface="Times New Roman" panose="02020603050405020304" pitchFamily="18" charset="0"/>
              </a:rPr>
              <a:t>（节选自《明史</a:t>
            </a:r>
            <a:r>
              <a:rPr lang="zh-CN" altLang="zh-CN" sz="1400" kern="100">
                <a:solidFill>
                  <a:srgbClr val="032D49"/>
                </a:solidFill>
                <a:latin typeface="等线" panose="02010600030101010101" pitchFamily="2" charset="-122"/>
                <a:cs typeface="微软雅黑" panose="020b0503020204020204" pitchFamily="34" charset="-122"/>
              </a:rPr>
              <a:t>•</a:t>
            </a:r>
            <a:r>
              <a:rPr lang="zh-CN" altLang="zh-CN" sz="1400" kern="100">
                <a:solidFill>
                  <a:srgbClr val="032D49"/>
                </a:solidFill>
                <a:latin typeface="等线" panose="02010600030101010101" pitchFamily="2" charset="-122"/>
                <a:ea typeface="楷体" pitchFamily="49" charset="-122"/>
                <a:cs typeface="楷体" panose="02010609060101010101" pitchFamily="49" charset="-122"/>
              </a:rPr>
              <a:t>左光斗传》）</a:t>
            </a:r>
            <a:endParaRPr lang="zh-CN" altLang="zh-CN" sz="14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a:p>
            <a:pPr indent="0" algn="just">
              <a:lnSpc>
                <a:spcPct val="125000"/>
              </a:lnSpc>
              <a:buNone/>
            </a:pPr>
            <a:r>
              <a:rPr lang="en-US" altLang="zh-CN" sz="1400" kern="100">
                <a:solidFill>
                  <a:srgbClr val="032D49"/>
                </a:solidFill>
                <a:latin typeface="仿宋" panose="02010609060101010101" pitchFamily="49" charset="-122"/>
                <a:ea typeface="仿宋" panose="02010609060101010101" pitchFamily="49" charset="-122"/>
                <a:cs typeface="Times New Roman" panose="02020603050405020304" pitchFamily="18" charset="0"/>
              </a:rPr>
              <a:t>10</a:t>
            </a:r>
            <a:r>
              <a:rPr lang="zh-CN" altLang="en-US" sz="1400" kern="100">
                <a:solidFill>
                  <a:srgbClr val="032D49"/>
                </a:solidFill>
                <a:latin typeface="仿宋" panose="02010609060101010101" pitchFamily="49" charset="-122"/>
                <a:ea typeface="仿宋" panose="02010609060101010101" pitchFamily="49" charset="-122"/>
                <a:cs typeface="Times New Roman" panose="02020603050405020304" pitchFamily="18" charset="0"/>
              </a:rPr>
              <a:t>．下列对文中画波浪线部分的断句，正确的一项是（</a:t>
            </a:r>
            <a:r>
              <a:rPr lang="en-US" altLang="zh-CN" sz="1400" kern="100">
                <a:solidFill>
                  <a:srgbClr val="032D49"/>
                </a:solidFill>
                <a:latin typeface="仿宋" panose="02010609060101010101" pitchFamily="49" charset="-122"/>
                <a:ea typeface="仿宋" panose="02010609060101010101" pitchFamily="49" charset="-122"/>
                <a:cs typeface="Times New Roman" panose="02020603050405020304" pitchFamily="18" charset="0"/>
              </a:rPr>
              <a:t>3</a:t>
            </a:r>
            <a:r>
              <a:rPr lang="zh-CN" altLang="en-US" sz="1400" kern="100">
                <a:solidFill>
                  <a:srgbClr val="032D49"/>
                </a:solidFill>
                <a:latin typeface="仿宋" panose="02010609060101010101" pitchFamily="49" charset="-122"/>
                <a:ea typeface="仿宋" panose="02010609060101010101" pitchFamily="49" charset="-122"/>
                <a:cs typeface="Times New Roman" panose="02020603050405020304" pitchFamily="18" charset="0"/>
              </a:rPr>
              <a:t>分）</a:t>
            </a:r>
          </a:p>
          <a:p>
            <a:pPr indent="0" algn="just">
              <a:lnSpc>
                <a:spcPct val="125000"/>
              </a:lnSpc>
              <a:buNone/>
            </a:pPr>
            <a:r>
              <a:rPr lang="en-US" altLang="zh-CN" sz="1400" kern="100">
                <a:solidFill>
                  <a:srgbClr val="032D49"/>
                </a:solidFill>
                <a:latin typeface="仿宋" panose="02010609060101010101" pitchFamily="49" charset="-122"/>
                <a:ea typeface="仿宋" panose="02010609060101010101" pitchFamily="49" charset="-122"/>
                <a:cs typeface="Times New Roman" panose="02020603050405020304" pitchFamily="18" charset="0"/>
              </a:rPr>
              <a:t>A</a:t>
            </a:r>
            <a:r>
              <a:rPr lang="zh-CN" altLang="en-US" sz="1400" kern="100">
                <a:solidFill>
                  <a:srgbClr val="032D49"/>
                </a:solidFill>
                <a:latin typeface="仿宋" panose="02010609060101010101" pitchFamily="49" charset="-122"/>
                <a:ea typeface="仿宋" panose="02010609060101010101" pitchFamily="49" charset="-122"/>
                <a:cs typeface="Times New Roman" panose="02020603050405020304" pitchFamily="18" charset="0"/>
              </a:rPr>
              <a:t>．及忠贤逐南星</a:t>
            </a:r>
            <a:r>
              <a:rPr lang="en-US" altLang="zh-CN" sz="1400" kern="100">
                <a:solidFill>
                  <a:srgbClr val="032D49"/>
                </a:solidFill>
                <a:latin typeface="仿宋" panose="02010609060101010101" pitchFamily="49" charset="-122"/>
                <a:ea typeface="仿宋" panose="02010609060101010101" pitchFamily="49" charset="-122"/>
                <a:cs typeface="Times New Roman" panose="02020603050405020304" pitchFamily="18" charset="0"/>
              </a:rPr>
              <a:t>/</a:t>
            </a:r>
            <a:r>
              <a:rPr lang="zh-CN" altLang="en-US" sz="1400" kern="100">
                <a:solidFill>
                  <a:srgbClr val="032D49"/>
                </a:solidFill>
                <a:latin typeface="仿宋" panose="02010609060101010101" pitchFamily="49" charset="-122"/>
                <a:ea typeface="仿宋" panose="02010609060101010101" pitchFamily="49" charset="-122"/>
                <a:cs typeface="Times New Roman" panose="02020603050405020304" pitchFamily="18" charset="0"/>
              </a:rPr>
              <a:t>攀龙</a:t>
            </a:r>
            <a:r>
              <a:rPr lang="en-US" altLang="zh-CN" sz="1400" kern="100">
                <a:solidFill>
                  <a:srgbClr val="032D49"/>
                </a:solidFill>
                <a:latin typeface="仿宋" panose="02010609060101010101" pitchFamily="49" charset="-122"/>
                <a:ea typeface="仿宋" panose="02010609060101010101" pitchFamily="49" charset="-122"/>
                <a:cs typeface="Times New Roman" panose="02020603050405020304" pitchFamily="18" charset="0"/>
              </a:rPr>
              <a:t>/</a:t>
            </a:r>
            <a:r>
              <a:rPr lang="zh-CN" altLang="en-US" sz="1400" kern="100">
                <a:solidFill>
                  <a:srgbClr val="032D49"/>
                </a:solidFill>
                <a:latin typeface="仿宋" panose="02010609060101010101" pitchFamily="49" charset="-122"/>
                <a:ea typeface="仿宋" panose="02010609060101010101" pitchFamily="49" charset="-122"/>
                <a:cs typeface="Times New Roman" panose="02020603050405020304" pitchFamily="18" charset="0"/>
              </a:rPr>
              <a:t>大中</a:t>
            </a:r>
            <a:r>
              <a:rPr lang="en-US" altLang="zh-CN" sz="1400" kern="100">
                <a:solidFill>
                  <a:srgbClr val="032D49"/>
                </a:solidFill>
                <a:latin typeface="仿宋" panose="02010609060101010101" pitchFamily="49" charset="-122"/>
                <a:ea typeface="仿宋" panose="02010609060101010101" pitchFamily="49" charset="-122"/>
                <a:cs typeface="Times New Roman" panose="02020603050405020304" pitchFamily="18" charset="0"/>
              </a:rPr>
              <a:t>/</a:t>
            </a:r>
            <a:r>
              <a:rPr lang="zh-CN" altLang="en-US" sz="1400" kern="100">
                <a:solidFill>
                  <a:srgbClr val="032D49"/>
                </a:solidFill>
                <a:latin typeface="仿宋" panose="02010609060101010101" pitchFamily="49" charset="-122"/>
                <a:ea typeface="仿宋" panose="02010609060101010101" pitchFamily="49" charset="-122"/>
                <a:cs typeface="Times New Roman" panose="02020603050405020304" pitchFamily="18" charset="0"/>
              </a:rPr>
              <a:t>次将及涟</a:t>
            </a:r>
            <a:r>
              <a:rPr lang="en-US" altLang="zh-CN" sz="1400" kern="100">
                <a:solidFill>
                  <a:srgbClr val="032D49"/>
                </a:solidFill>
                <a:latin typeface="仿宋" panose="02010609060101010101" pitchFamily="49" charset="-122"/>
                <a:ea typeface="仿宋" panose="02010609060101010101" pitchFamily="49" charset="-122"/>
                <a:cs typeface="Times New Roman" panose="02020603050405020304" pitchFamily="18" charset="0"/>
              </a:rPr>
              <a:t>/</a:t>
            </a:r>
            <a:r>
              <a:rPr lang="zh-CN" altLang="en-US" sz="1400" kern="100">
                <a:solidFill>
                  <a:srgbClr val="032D49"/>
                </a:solidFill>
                <a:latin typeface="仿宋" panose="02010609060101010101" pitchFamily="49" charset="-122"/>
                <a:ea typeface="仿宋" panose="02010609060101010101" pitchFamily="49" charset="-122"/>
                <a:cs typeface="Times New Roman" panose="02020603050405020304" pitchFamily="18" charset="0"/>
              </a:rPr>
              <a:t>光斗</a:t>
            </a:r>
            <a:r>
              <a:rPr lang="en-US" altLang="zh-CN" sz="1400" kern="100">
                <a:solidFill>
                  <a:srgbClr val="032D49"/>
                </a:solidFill>
                <a:latin typeface="仿宋" panose="02010609060101010101" pitchFamily="49" charset="-122"/>
                <a:ea typeface="仿宋" panose="02010609060101010101" pitchFamily="49" charset="-122"/>
                <a:cs typeface="Times New Roman" panose="02020603050405020304" pitchFamily="18" charset="0"/>
              </a:rPr>
              <a:t>/</a:t>
            </a:r>
            <a:r>
              <a:rPr lang="zh-CN" altLang="en-US" sz="1400" kern="100">
                <a:solidFill>
                  <a:srgbClr val="032D49"/>
                </a:solidFill>
                <a:latin typeface="仿宋" panose="02010609060101010101" pitchFamily="49" charset="-122"/>
                <a:ea typeface="仿宋" panose="02010609060101010101" pitchFamily="49" charset="-122"/>
                <a:cs typeface="Times New Roman" panose="02020603050405020304" pitchFamily="18" charset="0"/>
              </a:rPr>
              <a:t>光斗愤甚</a:t>
            </a:r>
            <a:r>
              <a:rPr lang="en-US" altLang="zh-CN" sz="1400" kern="100">
                <a:solidFill>
                  <a:srgbClr val="032D49"/>
                </a:solidFill>
                <a:latin typeface="仿宋" panose="02010609060101010101" pitchFamily="49" charset="-122"/>
                <a:ea typeface="仿宋" panose="02010609060101010101" pitchFamily="49" charset="-122"/>
                <a:cs typeface="Times New Roman" panose="02020603050405020304" pitchFamily="18" charset="0"/>
              </a:rPr>
              <a:t>/</a:t>
            </a:r>
            <a:r>
              <a:rPr lang="zh-CN" altLang="en-US" sz="1400" kern="100">
                <a:solidFill>
                  <a:srgbClr val="032D49"/>
                </a:solidFill>
                <a:latin typeface="仿宋" panose="02010609060101010101" pitchFamily="49" charset="-122"/>
                <a:ea typeface="仿宋" panose="02010609060101010101" pitchFamily="49" charset="-122"/>
                <a:cs typeface="Times New Roman" panose="02020603050405020304" pitchFamily="18" charset="0"/>
              </a:rPr>
              <a:t>草奏劾忠贤</a:t>
            </a:r>
            <a:r>
              <a:rPr lang="en-US" altLang="zh-CN" sz="1400" kern="100">
                <a:solidFill>
                  <a:srgbClr val="032D49"/>
                </a:solidFill>
                <a:latin typeface="仿宋" panose="02010609060101010101" pitchFamily="49" charset="-122"/>
                <a:ea typeface="仿宋" panose="02010609060101010101" pitchFamily="49" charset="-122"/>
                <a:cs typeface="Times New Roman" panose="02020603050405020304" pitchFamily="18" charset="0"/>
              </a:rPr>
              <a:t>/</a:t>
            </a:r>
            <a:r>
              <a:rPr lang="zh-CN" altLang="en-US" sz="1400" kern="100">
                <a:solidFill>
                  <a:srgbClr val="032D49"/>
                </a:solidFill>
                <a:latin typeface="仿宋" panose="02010609060101010101" pitchFamily="49" charset="-122"/>
                <a:ea typeface="仿宋" panose="02010609060101010101" pitchFamily="49" charset="-122"/>
                <a:cs typeface="Times New Roman" panose="02020603050405020304" pitchFamily="18" charset="0"/>
              </a:rPr>
              <a:t>及魏广微三十二斩罪</a:t>
            </a:r>
            <a:r>
              <a:rPr lang="en-US" altLang="zh-CN" sz="1400" kern="100">
                <a:solidFill>
                  <a:srgbClr val="032D49"/>
                </a:solidFill>
                <a:latin typeface="仿宋" panose="02010609060101010101" pitchFamily="49" charset="-122"/>
                <a:ea typeface="仿宋" panose="02010609060101010101" pitchFamily="49" charset="-122"/>
                <a:cs typeface="Times New Roman" panose="02020603050405020304" pitchFamily="18" charset="0"/>
              </a:rPr>
              <a:t>/</a:t>
            </a:r>
            <a:r>
              <a:rPr lang="zh-CN" altLang="en-US" sz="1400" kern="100">
                <a:solidFill>
                  <a:srgbClr val="032D49"/>
                </a:solidFill>
                <a:latin typeface="仿宋" panose="02010609060101010101" pitchFamily="49" charset="-122"/>
                <a:ea typeface="仿宋" panose="02010609060101010101" pitchFamily="49" charset="-122"/>
                <a:cs typeface="Times New Roman" panose="02020603050405020304" pitchFamily="18" charset="0"/>
              </a:rPr>
              <a:t>拟十一月二日上之</a:t>
            </a:r>
            <a:r>
              <a:rPr lang="en-US" altLang="zh-CN" sz="1400" kern="100">
                <a:solidFill>
                  <a:srgbClr val="032D49"/>
                </a:solidFill>
                <a:latin typeface="仿宋" panose="02010609060101010101" pitchFamily="49" charset="-122"/>
                <a:ea typeface="仿宋" panose="02010609060101010101" pitchFamily="49" charset="-122"/>
                <a:cs typeface="Times New Roman" panose="02020603050405020304" pitchFamily="18" charset="0"/>
              </a:rPr>
              <a:t>/</a:t>
            </a:r>
            <a:r>
              <a:rPr lang="zh-CN" altLang="en-US" sz="1400" kern="100">
                <a:solidFill>
                  <a:srgbClr val="032D49"/>
                </a:solidFill>
                <a:latin typeface="仿宋" panose="02010609060101010101" pitchFamily="49" charset="-122"/>
                <a:ea typeface="仿宋" panose="02010609060101010101" pitchFamily="49" charset="-122"/>
                <a:cs typeface="Times New Roman" panose="02020603050405020304" pitchFamily="18" charset="0"/>
              </a:rPr>
              <a:t>先遣妻子南还</a:t>
            </a:r>
            <a:r>
              <a:rPr lang="en-US" altLang="zh-CN" sz="1400" kern="100">
                <a:solidFill>
                  <a:srgbClr val="032D49"/>
                </a:solidFill>
                <a:latin typeface="仿宋" panose="02010609060101010101" pitchFamily="49" charset="-122"/>
                <a:ea typeface="仿宋" panose="02010609060101010101" pitchFamily="49" charset="-122"/>
                <a:cs typeface="Times New Roman" panose="02020603050405020304" pitchFamily="18" charset="0"/>
              </a:rPr>
              <a:t>/</a:t>
            </a:r>
          </a:p>
          <a:p>
            <a:pPr indent="0" algn="just">
              <a:lnSpc>
                <a:spcPct val="125000"/>
              </a:lnSpc>
              <a:buNone/>
            </a:pPr>
            <a:r>
              <a:rPr lang="en-US" altLang="zh-CN" sz="1400" kern="100">
                <a:solidFill>
                  <a:srgbClr val="032D49"/>
                </a:solidFill>
                <a:latin typeface="仿宋" panose="02010609060101010101" pitchFamily="49" charset="-122"/>
                <a:ea typeface="仿宋" panose="02010609060101010101" pitchFamily="49" charset="-122"/>
                <a:cs typeface="Times New Roman" panose="02020603050405020304" pitchFamily="18" charset="0"/>
              </a:rPr>
              <a:t>B</a:t>
            </a:r>
            <a:r>
              <a:rPr lang="zh-CN" altLang="en-US" sz="1400" kern="100">
                <a:solidFill>
                  <a:srgbClr val="032D49"/>
                </a:solidFill>
                <a:latin typeface="仿宋" panose="02010609060101010101" pitchFamily="49" charset="-122"/>
                <a:ea typeface="仿宋" panose="02010609060101010101" pitchFamily="49" charset="-122"/>
                <a:cs typeface="Times New Roman" panose="02020603050405020304" pitchFamily="18" charset="0"/>
              </a:rPr>
              <a:t>．及忠贤逐南星</a:t>
            </a:r>
            <a:r>
              <a:rPr lang="en-US" altLang="zh-CN" sz="1400" kern="100">
                <a:solidFill>
                  <a:srgbClr val="032D49"/>
                </a:solidFill>
                <a:latin typeface="仿宋" panose="02010609060101010101" pitchFamily="49" charset="-122"/>
                <a:ea typeface="仿宋" panose="02010609060101010101" pitchFamily="49" charset="-122"/>
                <a:cs typeface="Times New Roman" panose="02020603050405020304" pitchFamily="18" charset="0"/>
              </a:rPr>
              <a:t>/</a:t>
            </a:r>
            <a:r>
              <a:rPr lang="zh-CN" altLang="en-US" sz="1400" kern="100">
                <a:solidFill>
                  <a:srgbClr val="032D49"/>
                </a:solidFill>
                <a:latin typeface="仿宋" panose="02010609060101010101" pitchFamily="49" charset="-122"/>
                <a:ea typeface="仿宋" panose="02010609060101010101" pitchFamily="49" charset="-122"/>
                <a:cs typeface="Times New Roman" panose="02020603050405020304" pitchFamily="18" charset="0"/>
              </a:rPr>
              <a:t>攀龙</a:t>
            </a:r>
            <a:r>
              <a:rPr lang="en-US" altLang="zh-CN" sz="1400" kern="100">
                <a:solidFill>
                  <a:srgbClr val="032D49"/>
                </a:solidFill>
                <a:latin typeface="仿宋" panose="02010609060101010101" pitchFamily="49" charset="-122"/>
                <a:ea typeface="仿宋" panose="02010609060101010101" pitchFamily="49" charset="-122"/>
                <a:cs typeface="Times New Roman" panose="02020603050405020304" pitchFamily="18" charset="0"/>
              </a:rPr>
              <a:t>/</a:t>
            </a:r>
            <a:r>
              <a:rPr lang="zh-CN" altLang="en-US" sz="1400" kern="100">
                <a:solidFill>
                  <a:srgbClr val="032D49"/>
                </a:solidFill>
                <a:latin typeface="仿宋" panose="02010609060101010101" pitchFamily="49" charset="-122"/>
                <a:ea typeface="仿宋" panose="02010609060101010101" pitchFamily="49" charset="-122"/>
                <a:cs typeface="Times New Roman" panose="02020603050405020304" pitchFamily="18" charset="0"/>
              </a:rPr>
              <a:t>大中</a:t>
            </a:r>
            <a:r>
              <a:rPr lang="en-US" altLang="zh-CN" sz="1400" kern="100">
                <a:solidFill>
                  <a:srgbClr val="032D49"/>
                </a:solidFill>
                <a:latin typeface="仿宋" panose="02010609060101010101" pitchFamily="49" charset="-122"/>
                <a:ea typeface="仿宋" panose="02010609060101010101" pitchFamily="49" charset="-122"/>
                <a:cs typeface="Times New Roman" panose="02020603050405020304" pitchFamily="18" charset="0"/>
              </a:rPr>
              <a:t>/</a:t>
            </a:r>
            <a:r>
              <a:rPr lang="zh-CN" altLang="en-US" sz="1400" kern="100">
                <a:solidFill>
                  <a:srgbClr val="032D49"/>
                </a:solidFill>
                <a:latin typeface="仿宋" panose="02010609060101010101" pitchFamily="49" charset="-122"/>
                <a:ea typeface="仿宋" panose="02010609060101010101" pitchFamily="49" charset="-122"/>
                <a:cs typeface="Times New Roman" panose="02020603050405020304" pitchFamily="18" charset="0"/>
              </a:rPr>
              <a:t>次将及涟</a:t>
            </a:r>
            <a:r>
              <a:rPr lang="en-US" altLang="zh-CN" sz="1400" kern="100">
                <a:solidFill>
                  <a:srgbClr val="032D49"/>
                </a:solidFill>
                <a:latin typeface="仿宋" panose="02010609060101010101" pitchFamily="49" charset="-122"/>
                <a:ea typeface="仿宋" panose="02010609060101010101" pitchFamily="49" charset="-122"/>
                <a:cs typeface="Times New Roman" panose="02020603050405020304" pitchFamily="18" charset="0"/>
              </a:rPr>
              <a:t>/</a:t>
            </a:r>
            <a:r>
              <a:rPr lang="zh-CN" altLang="en-US" sz="1400" kern="100">
                <a:solidFill>
                  <a:srgbClr val="032D49"/>
                </a:solidFill>
                <a:latin typeface="仿宋" panose="02010609060101010101" pitchFamily="49" charset="-122"/>
                <a:ea typeface="仿宋" panose="02010609060101010101" pitchFamily="49" charset="-122"/>
                <a:cs typeface="Times New Roman" panose="02020603050405020304" pitchFamily="18" charset="0"/>
              </a:rPr>
              <a:t>光斗</a:t>
            </a:r>
            <a:r>
              <a:rPr lang="en-US" altLang="zh-CN" sz="1400" kern="100">
                <a:solidFill>
                  <a:srgbClr val="032D49"/>
                </a:solidFill>
                <a:latin typeface="仿宋" panose="02010609060101010101" pitchFamily="49" charset="-122"/>
                <a:ea typeface="仿宋" panose="02010609060101010101" pitchFamily="49" charset="-122"/>
                <a:cs typeface="Times New Roman" panose="02020603050405020304" pitchFamily="18" charset="0"/>
              </a:rPr>
              <a:t>/</a:t>
            </a:r>
            <a:r>
              <a:rPr lang="zh-CN" altLang="en-US" sz="1400" kern="100">
                <a:solidFill>
                  <a:srgbClr val="032D49"/>
                </a:solidFill>
                <a:latin typeface="仿宋" panose="02010609060101010101" pitchFamily="49" charset="-122"/>
                <a:ea typeface="仿宋" panose="02010609060101010101" pitchFamily="49" charset="-122"/>
                <a:cs typeface="Times New Roman" panose="02020603050405020304" pitchFamily="18" charset="0"/>
              </a:rPr>
              <a:t>光斗愤甚</a:t>
            </a:r>
            <a:r>
              <a:rPr lang="en-US" altLang="zh-CN" sz="1400" kern="100">
                <a:solidFill>
                  <a:srgbClr val="032D49"/>
                </a:solidFill>
                <a:latin typeface="仿宋" panose="02010609060101010101" pitchFamily="49" charset="-122"/>
                <a:ea typeface="仿宋" panose="02010609060101010101" pitchFamily="49" charset="-122"/>
                <a:cs typeface="Times New Roman" panose="02020603050405020304" pitchFamily="18" charset="0"/>
              </a:rPr>
              <a:t>/</a:t>
            </a:r>
            <a:r>
              <a:rPr lang="zh-CN" altLang="en-US" sz="1400" kern="100">
                <a:solidFill>
                  <a:srgbClr val="032D49"/>
                </a:solidFill>
                <a:latin typeface="仿宋" panose="02010609060101010101" pitchFamily="49" charset="-122"/>
                <a:ea typeface="仿宋" panose="02010609060101010101" pitchFamily="49" charset="-122"/>
                <a:cs typeface="Times New Roman" panose="02020603050405020304" pitchFamily="18" charset="0"/>
              </a:rPr>
              <a:t>草奏劾忠贤及魏广微三十二斩罪</a:t>
            </a:r>
            <a:r>
              <a:rPr lang="en-US" altLang="zh-CN" sz="1400" kern="100">
                <a:solidFill>
                  <a:srgbClr val="032D49"/>
                </a:solidFill>
                <a:latin typeface="仿宋" panose="02010609060101010101" pitchFamily="49" charset="-122"/>
                <a:ea typeface="仿宋" panose="02010609060101010101" pitchFamily="49" charset="-122"/>
                <a:cs typeface="Times New Roman" panose="02020603050405020304" pitchFamily="18" charset="0"/>
              </a:rPr>
              <a:t>/</a:t>
            </a:r>
            <a:r>
              <a:rPr lang="zh-CN" altLang="en-US" sz="1400" kern="100">
                <a:solidFill>
                  <a:srgbClr val="032D49"/>
                </a:solidFill>
                <a:latin typeface="仿宋" panose="02010609060101010101" pitchFamily="49" charset="-122"/>
                <a:ea typeface="仿宋" panose="02010609060101010101" pitchFamily="49" charset="-122"/>
                <a:cs typeface="Times New Roman" panose="02020603050405020304" pitchFamily="18" charset="0"/>
              </a:rPr>
              <a:t>拟十一月二日上之</a:t>
            </a:r>
            <a:r>
              <a:rPr lang="en-US" altLang="zh-CN" sz="1400" kern="100">
                <a:solidFill>
                  <a:srgbClr val="032D49"/>
                </a:solidFill>
                <a:latin typeface="仿宋" panose="02010609060101010101" pitchFamily="49" charset="-122"/>
                <a:ea typeface="仿宋" panose="02010609060101010101" pitchFamily="49" charset="-122"/>
                <a:cs typeface="Times New Roman" panose="02020603050405020304" pitchFamily="18" charset="0"/>
              </a:rPr>
              <a:t>/</a:t>
            </a:r>
            <a:r>
              <a:rPr lang="zh-CN" altLang="en-US" sz="1400" kern="100">
                <a:solidFill>
                  <a:srgbClr val="032D49"/>
                </a:solidFill>
                <a:latin typeface="仿宋" panose="02010609060101010101" pitchFamily="49" charset="-122"/>
                <a:ea typeface="仿宋" panose="02010609060101010101" pitchFamily="49" charset="-122"/>
                <a:cs typeface="Times New Roman" panose="02020603050405020304" pitchFamily="18" charset="0"/>
              </a:rPr>
              <a:t>先遣妻子南还</a:t>
            </a:r>
            <a:r>
              <a:rPr lang="en-US" altLang="zh-CN" sz="1400" kern="100">
                <a:solidFill>
                  <a:srgbClr val="032D49"/>
                </a:solidFill>
                <a:latin typeface="仿宋" panose="02010609060101010101" pitchFamily="49" charset="-122"/>
                <a:ea typeface="仿宋" panose="02010609060101010101" pitchFamily="49" charset="-122"/>
                <a:cs typeface="Times New Roman" panose="02020603050405020304" pitchFamily="18" charset="0"/>
              </a:rPr>
              <a:t>/</a:t>
            </a:r>
          </a:p>
          <a:p>
            <a:pPr indent="0" algn="just">
              <a:lnSpc>
                <a:spcPct val="125000"/>
              </a:lnSpc>
              <a:buNone/>
            </a:pPr>
            <a:r>
              <a:rPr lang="en-US" altLang="zh-CN" sz="1400" kern="100">
                <a:solidFill>
                  <a:srgbClr val="032D49"/>
                </a:solidFill>
                <a:latin typeface="仿宋" panose="02010609060101010101" pitchFamily="49" charset="-122"/>
                <a:ea typeface="仿宋" panose="02010609060101010101" pitchFamily="49" charset="-122"/>
                <a:cs typeface="Times New Roman" panose="02020603050405020304" pitchFamily="18" charset="0"/>
              </a:rPr>
              <a:t>C</a:t>
            </a:r>
            <a:r>
              <a:rPr lang="zh-CN" altLang="en-US" sz="1400" kern="100">
                <a:solidFill>
                  <a:srgbClr val="032D49"/>
                </a:solidFill>
                <a:latin typeface="仿宋" panose="02010609060101010101" pitchFamily="49" charset="-122"/>
                <a:ea typeface="仿宋" panose="02010609060101010101" pitchFamily="49" charset="-122"/>
                <a:cs typeface="Times New Roman" panose="02020603050405020304" pitchFamily="18" charset="0"/>
              </a:rPr>
              <a:t>．及忠贤逐南星</a:t>
            </a:r>
            <a:r>
              <a:rPr lang="en-US" altLang="zh-CN" sz="1400" kern="100">
                <a:solidFill>
                  <a:srgbClr val="032D49"/>
                </a:solidFill>
                <a:latin typeface="仿宋" panose="02010609060101010101" pitchFamily="49" charset="-122"/>
                <a:ea typeface="仿宋" panose="02010609060101010101" pitchFamily="49" charset="-122"/>
                <a:cs typeface="Times New Roman" panose="02020603050405020304" pitchFamily="18" charset="0"/>
              </a:rPr>
              <a:t>/</a:t>
            </a:r>
            <a:r>
              <a:rPr lang="zh-CN" altLang="en-US" sz="1400" kern="100">
                <a:solidFill>
                  <a:srgbClr val="032D49"/>
                </a:solidFill>
                <a:latin typeface="仿宋" panose="02010609060101010101" pitchFamily="49" charset="-122"/>
                <a:ea typeface="仿宋" panose="02010609060101010101" pitchFamily="49" charset="-122"/>
                <a:cs typeface="Times New Roman" panose="02020603050405020304" pitchFamily="18" charset="0"/>
              </a:rPr>
              <a:t>攀龙</a:t>
            </a:r>
            <a:r>
              <a:rPr lang="en-US" altLang="zh-CN" sz="1400" kern="100">
                <a:solidFill>
                  <a:srgbClr val="032D49"/>
                </a:solidFill>
                <a:latin typeface="仿宋" panose="02010609060101010101" pitchFamily="49" charset="-122"/>
                <a:ea typeface="仿宋" panose="02010609060101010101" pitchFamily="49" charset="-122"/>
                <a:cs typeface="Times New Roman" panose="02020603050405020304" pitchFamily="18" charset="0"/>
              </a:rPr>
              <a:t>/</a:t>
            </a:r>
            <a:r>
              <a:rPr lang="zh-CN" altLang="en-US" sz="1400" kern="100">
                <a:solidFill>
                  <a:srgbClr val="032D49"/>
                </a:solidFill>
                <a:latin typeface="仿宋" panose="02010609060101010101" pitchFamily="49" charset="-122"/>
                <a:ea typeface="仿宋" panose="02010609060101010101" pitchFamily="49" charset="-122"/>
                <a:cs typeface="Times New Roman" panose="02020603050405020304" pitchFamily="18" charset="0"/>
              </a:rPr>
              <a:t>大中</a:t>
            </a:r>
            <a:r>
              <a:rPr lang="en-US" altLang="zh-CN" sz="1400" kern="100">
                <a:solidFill>
                  <a:srgbClr val="032D49"/>
                </a:solidFill>
                <a:latin typeface="仿宋" panose="02010609060101010101" pitchFamily="49" charset="-122"/>
                <a:ea typeface="仿宋" panose="02010609060101010101" pitchFamily="49" charset="-122"/>
                <a:cs typeface="Times New Roman" panose="02020603050405020304" pitchFamily="18" charset="0"/>
              </a:rPr>
              <a:t>/</a:t>
            </a:r>
            <a:r>
              <a:rPr lang="zh-CN" altLang="en-US" sz="1400" kern="100">
                <a:solidFill>
                  <a:srgbClr val="032D49"/>
                </a:solidFill>
                <a:latin typeface="仿宋" panose="02010609060101010101" pitchFamily="49" charset="-122"/>
                <a:ea typeface="仿宋" panose="02010609060101010101" pitchFamily="49" charset="-122"/>
                <a:cs typeface="Times New Roman" panose="02020603050405020304" pitchFamily="18" charset="0"/>
              </a:rPr>
              <a:t>次将及涟</a:t>
            </a:r>
            <a:r>
              <a:rPr lang="en-US" altLang="zh-CN" sz="1400" kern="100">
                <a:solidFill>
                  <a:srgbClr val="032D49"/>
                </a:solidFill>
                <a:latin typeface="仿宋" panose="02010609060101010101" pitchFamily="49" charset="-122"/>
                <a:ea typeface="仿宋" panose="02010609060101010101" pitchFamily="49" charset="-122"/>
                <a:cs typeface="Times New Roman" panose="02020603050405020304" pitchFamily="18" charset="0"/>
              </a:rPr>
              <a:t>/</a:t>
            </a:r>
            <a:r>
              <a:rPr lang="zh-CN" altLang="en-US" sz="1400" kern="100">
                <a:solidFill>
                  <a:srgbClr val="032D49"/>
                </a:solidFill>
                <a:latin typeface="仿宋" panose="02010609060101010101" pitchFamily="49" charset="-122"/>
                <a:ea typeface="仿宋" panose="02010609060101010101" pitchFamily="49" charset="-122"/>
                <a:cs typeface="Times New Roman" panose="02020603050405020304" pitchFamily="18" charset="0"/>
              </a:rPr>
              <a:t>光斗</a:t>
            </a:r>
            <a:r>
              <a:rPr lang="en-US" altLang="zh-CN" sz="1400" kern="100">
                <a:solidFill>
                  <a:srgbClr val="032D49"/>
                </a:solidFill>
                <a:latin typeface="仿宋" panose="02010609060101010101" pitchFamily="49" charset="-122"/>
                <a:ea typeface="仿宋" panose="02010609060101010101" pitchFamily="49" charset="-122"/>
                <a:cs typeface="Times New Roman" panose="02020603050405020304" pitchFamily="18" charset="0"/>
              </a:rPr>
              <a:t>/</a:t>
            </a:r>
            <a:r>
              <a:rPr lang="zh-CN" altLang="en-US" sz="1400" kern="100">
                <a:solidFill>
                  <a:srgbClr val="032D49"/>
                </a:solidFill>
                <a:latin typeface="仿宋" panose="02010609060101010101" pitchFamily="49" charset="-122"/>
                <a:ea typeface="仿宋" panose="02010609060101010101" pitchFamily="49" charset="-122"/>
                <a:cs typeface="Times New Roman" panose="02020603050405020304" pitchFamily="18" charset="0"/>
              </a:rPr>
              <a:t>光斗愤甚</a:t>
            </a:r>
            <a:r>
              <a:rPr lang="en-US" altLang="zh-CN" sz="1400" kern="100">
                <a:solidFill>
                  <a:srgbClr val="032D49"/>
                </a:solidFill>
                <a:latin typeface="仿宋" panose="02010609060101010101" pitchFamily="49" charset="-122"/>
                <a:ea typeface="仿宋" panose="02010609060101010101" pitchFamily="49" charset="-122"/>
                <a:cs typeface="Times New Roman" panose="02020603050405020304" pitchFamily="18" charset="0"/>
              </a:rPr>
              <a:t>/</a:t>
            </a:r>
            <a:r>
              <a:rPr lang="zh-CN" altLang="en-US" sz="1400" kern="100">
                <a:solidFill>
                  <a:srgbClr val="032D49"/>
                </a:solidFill>
                <a:latin typeface="仿宋" panose="02010609060101010101" pitchFamily="49" charset="-122"/>
                <a:ea typeface="仿宋" panose="02010609060101010101" pitchFamily="49" charset="-122"/>
                <a:cs typeface="Times New Roman" panose="02020603050405020304" pitchFamily="18" charset="0"/>
              </a:rPr>
              <a:t>草奏劾忠贤</a:t>
            </a:r>
            <a:r>
              <a:rPr lang="en-US" altLang="zh-CN" sz="1400" kern="100">
                <a:solidFill>
                  <a:srgbClr val="032D49"/>
                </a:solidFill>
                <a:latin typeface="仿宋" panose="02010609060101010101" pitchFamily="49" charset="-122"/>
                <a:ea typeface="仿宋" panose="02010609060101010101" pitchFamily="49" charset="-122"/>
                <a:cs typeface="Times New Roman" panose="02020603050405020304" pitchFamily="18" charset="0"/>
              </a:rPr>
              <a:t>/</a:t>
            </a:r>
            <a:r>
              <a:rPr lang="zh-CN" altLang="en-US" sz="1400" kern="100">
                <a:solidFill>
                  <a:srgbClr val="032D49"/>
                </a:solidFill>
                <a:latin typeface="仿宋" panose="02010609060101010101" pitchFamily="49" charset="-122"/>
                <a:ea typeface="仿宋" panose="02010609060101010101" pitchFamily="49" charset="-122"/>
                <a:cs typeface="Times New Roman" panose="02020603050405020304" pitchFamily="18" charset="0"/>
              </a:rPr>
              <a:t>及魏广微三十二斩罪</a:t>
            </a:r>
            <a:r>
              <a:rPr lang="en-US" altLang="zh-CN" sz="1400" kern="100">
                <a:solidFill>
                  <a:srgbClr val="032D49"/>
                </a:solidFill>
                <a:latin typeface="仿宋" panose="02010609060101010101" pitchFamily="49" charset="-122"/>
                <a:ea typeface="仿宋" panose="02010609060101010101" pitchFamily="49" charset="-122"/>
                <a:cs typeface="Times New Roman" panose="02020603050405020304" pitchFamily="18" charset="0"/>
              </a:rPr>
              <a:t>/</a:t>
            </a:r>
            <a:r>
              <a:rPr lang="zh-CN" altLang="en-US" sz="1400" kern="100">
                <a:solidFill>
                  <a:srgbClr val="032D49"/>
                </a:solidFill>
                <a:latin typeface="仿宋" panose="02010609060101010101" pitchFamily="49" charset="-122"/>
                <a:ea typeface="仿宋" panose="02010609060101010101" pitchFamily="49" charset="-122"/>
                <a:cs typeface="Times New Roman" panose="02020603050405020304" pitchFamily="18" charset="0"/>
              </a:rPr>
              <a:t>拟十一月二日</a:t>
            </a:r>
            <a:r>
              <a:rPr lang="en-US" altLang="zh-CN" sz="1400" kern="100">
                <a:solidFill>
                  <a:srgbClr val="032D49"/>
                </a:solidFill>
                <a:latin typeface="仿宋" panose="02010609060101010101" pitchFamily="49" charset="-122"/>
                <a:ea typeface="仿宋" panose="02010609060101010101" pitchFamily="49" charset="-122"/>
                <a:cs typeface="Times New Roman" panose="02020603050405020304" pitchFamily="18" charset="0"/>
              </a:rPr>
              <a:t>/</a:t>
            </a:r>
            <a:r>
              <a:rPr lang="zh-CN" altLang="en-US" sz="1400" kern="100">
                <a:solidFill>
                  <a:srgbClr val="032D49"/>
                </a:solidFill>
                <a:latin typeface="仿宋" panose="02010609060101010101" pitchFamily="49" charset="-122"/>
                <a:ea typeface="仿宋" panose="02010609060101010101" pitchFamily="49" charset="-122"/>
                <a:cs typeface="Times New Roman" panose="02020603050405020304" pitchFamily="18" charset="0"/>
              </a:rPr>
              <a:t>上之先遣妻子南还</a:t>
            </a:r>
            <a:r>
              <a:rPr lang="en-US" altLang="zh-CN" sz="1400" kern="100">
                <a:solidFill>
                  <a:srgbClr val="032D49"/>
                </a:solidFill>
                <a:latin typeface="仿宋" panose="02010609060101010101" pitchFamily="49" charset="-122"/>
                <a:ea typeface="仿宋" panose="02010609060101010101" pitchFamily="49" charset="-122"/>
                <a:cs typeface="Times New Roman" panose="02020603050405020304" pitchFamily="18" charset="0"/>
              </a:rPr>
              <a:t>/</a:t>
            </a:r>
          </a:p>
          <a:p>
            <a:pPr indent="0" algn="just">
              <a:lnSpc>
                <a:spcPct val="125000"/>
              </a:lnSpc>
              <a:buNone/>
            </a:pPr>
            <a:r>
              <a:rPr lang="en-US" altLang="zh-CN" sz="1400" kern="100">
                <a:solidFill>
                  <a:srgbClr val="032D49"/>
                </a:solidFill>
                <a:latin typeface="仿宋" panose="02010609060101010101" pitchFamily="49" charset="-122"/>
                <a:ea typeface="仿宋" panose="02010609060101010101" pitchFamily="49" charset="-122"/>
                <a:cs typeface="Times New Roman" panose="02020603050405020304" pitchFamily="18" charset="0"/>
              </a:rPr>
              <a:t>D</a:t>
            </a:r>
            <a:r>
              <a:rPr lang="zh-CN" altLang="en-US" sz="1400" kern="100">
                <a:solidFill>
                  <a:srgbClr val="032D49"/>
                </a:solidFill>
                <a:latin typeface="仿宋" panose="02010609060101010101" pitchFamily="49" charset="-122"/>
                <a:ea typeface="仿宋" panose="02010609060101010101" pitchFamily="49" charset="-122"/>
                <a:cs typeface="Times New Roman" panose="02020603050405020304" pitchFamily="18" charset="0"/>
              </a:rPr>
              <a:t>．及忠贤逐南星</a:t>
            </a:r>
            <a:r>
              <a:rPr lang="en-US" altLang="zh-CN" sz="1400" kern="100">
                <a:solidFill>
                  <a:srgbClr val="032D49"/>
                </a:solidFill>
                <a:latin typeface="仿宋" panose="02010609060101010101" pitchFamily="49" charset="-122"/>
                <a:ea typeface="仿宋" panose="02010609060101010101" pitchFamily="49" charset="-122"/>
                <a:cs typeface="Times New Roman" panose="02020603050405020304" pitchFamily="18" charset="0"/>
              </a:rPr>
              <a:t>/</a:t>
            </a:r>
            <a:r>
              <a:rPr lang="zh-CN" altLang="en-US" sz="1400" kern="100">
                <a:solidFill>
                  <a:srgbClr val="032D49"/>
                </a:solidFill>
                <a:latin typeface="仿宋" panose="02010609060101010101" pitchFamily="49" charset="-122"/>
                <a:ea typeface="仿宋" panose="02010609060101010101" pitchFamily="49" charset="-122"/>
                <a:cs typeface="Times New Roman" panose="02020603050405020304" pitchFamily="18" charset="0"/>
              </a:rPr>
              <a:t>攀龙</a:t>
            </a:r>
            <a:r>
              <a:rPr lang="en-US" altLang="zh-CN" sz="1400" kern="100">
                <a:solidFill>
                  <a:srgbClr val="032D49"/>
                </a:solidFill>
                <a:latin typeface="仿宋" panose="02010609060101010101" pitchFamily="49" charset="-122"/>
                <a:ea typeface="仿宋" panose="02010609060101010101" pitchFamily="49" charset="-122"/>
                <a:cs typeface="Times New Roman" panose="02020603050405020304" pitchFamily="18" charset="0"/>
              </a:rPr>
              <a:t>/</a:t>
            </a:r>
            <a:r>
              <a:rPr lang="zh-CN" altLang="en-US" sz="1400" kern="100">
                <a:solidFill>
                  <a:srgbClr val="032D49"/>
                </a:solidFill>
                <a:latin typeface="仿宋" panose="02010609060101010101" pitchFamily="49" charset="-122"/>
                <a:ea typeface="仿宋" panose="02010609060101010101" pitchFamily="49" charset="-122"/>
                <a:cs typeface="Times New Roman" panose="02020603050405020304" pitchFamily="18" charset="0"/>
              </a:rPr>
              <a:t>大中</a:t>
            </a:r>
            <a:r>
              <a:rPr lang="en-US" altLang="zh-CN" sz="1400" kern="100">
                <a:solidFill>
                  <a:srgbClr val="032D49"/>
                </a:solidFill>
                <a:latin typeface="仿宋" panose="02010609060101010101" pitchFamily="49" charset="-122"/>
                <a:ea typeface="仿宋" panose="02010609060101010101" pitchFamily="49" charset="-122"/>
                <a:cs typeface="Times New Roman" panose="02020603050405020304" pitchFamily="18" charset="0"/>
              </a:rPr>
              <a:t>/</a:t>
            </a:r>
            <a:r>
              <a:rPr lang="zh-CN" altLang="en-US" sz="1400" kern="100">
                <a:solidFill>
                  <a:srgbClr val="032D49"/>
                </a:solidFill>
                <a:latin typeface="仿宋" panose="02010609060101010101" pitchFamily="49" charset="-122"/>
                <a:ea typeface="仿宋" panose="02010609060101010101" pitchFamily="49" charset="-122"/>
                <a:cs typeface="Times New Roman" panose="02020603050405020304" pitchFamily="18" charset="0"/>
              </a:rPr>
              <a:t>次将及涟</a:t>
            </a:r>
            <a:r>
              <a:rPr lang="en-US" altLang="zh-CN" sz="1400" kern="100">
                <a:solidFill>
                  <a:srgbClr val="032D49"/>
                </a:solidFill>
                <a:latin typeface="仿宋" panose="02010609060101010101" pitchFamily="49" charset="-122"/>
                <a:ea typeface="仿宋" panose="02010609060101010101" pitchFamily="49" charset="-122"/>
                <a:cs typeface="Times New Roman" panose="02020603050405020304" pitchFamily="18" charset="0"/>
              </a:rPr>
              <a:t>/</a:t>
            </a:r>
            <a:r>
              <a:rPr lang="zh-CN" altLang="en-US" sz="1400" kern="100">
                <a:solidFill>
                  <a:srgbClr val="032D49"/>
                </a:solidFill>
                <a:latin typeface="仿宋" panose="02010609060101010101" pitchFamily="49" charset="-122"/>
                <a:ea typeface="仿宋" panose="02010609060101010101" pitchFamily="49" charset="-122"/>
                <a:cs typeface="Times New Roman" panose="02020603050405020304" pitchFamily="18" charset="0"/>
              </a:rPr>
              <a:t>光斗</a:t>
            </a:r>
            <a:r>
              <a:rPr lang="en-US" altLang="zh-CN" sz="1400" kern="100">
                <a:solidFill>
                  <a:srgbClr val="032D49"/>
                </a:solidFill>
                <a:latin typeface="仿宋" panose="02010609060101010101" pitchFamily="49" charset="-122"/>
                <a:ea typeface="仿宋" panose="02010609060101010101" pitchFamily="49" charset="-122"/>
                <a:cs typeface="Times New Roman" panose="02020603050405020304" pitchFamily="18" charset="0"/>
              </a:rPr>
              <a:t>/</a:t>
            </a:r>
            <a:r>
              <a:rPr lang="zh-CN" altLang="en-US" sz="1400" kern="100">
                <a:solidFill>
                  <a:srgbClr val="032D49"/>
                </a:solidFill>
                <a:latin typeface="仿宋" panose="02010609060101010101" pitchFamily="49" charset="-122"/>
                <a:ea typeface="仿宋" panose="02010609060101010101" pitchFamily="49" charset="-122"/>
                <a:cs typeface="Times New Roman" panose="02020603050405020304" pitchFamily="18" charset="0"/>
              </a:rPr>
              <a:t>光斗愤甚</a:t>
            </a:r>
            <a:r>
              <a:rPr lang="en-US" altLang="zh-CN" sz="1400" kern="100">
                <a:solidFill>
                  <a:srgbClr val="032D49"/>
                </a:solidFill>
                <a:latin typeface="仿宋" panose="02010609060101010101" pitchFamily="49" charset="-122"/>
                <a:ea typeface="仿宋" panose="02010609060101010101" pitchFamily="49" charset="-122"/>
                <a:cs typeface="Times New Roman" panose="02020603050405020304" pitchFamily="18" charset="0"/>
              </a:rPr>
              <a:t>/</a:t>
            </a:r>
            <a:r>
              <a:rPr lang="zh-CN" altLang="en-US" sz="1400" kern="100">
                <a:solidFill>
                  <a:srgbClr val="032D49"/>
                </a:solidFill>
                <a:latin typeface="仿宋" panose="02010609060101010101" pitchFamily="49" charset="-122"/>
                <a:ea typeface="仿宋" panose="02010609060101010101" pitchFamily="49" charset="-122"/>
                <a:cs typeface="Times New Roman" panose="02020603050405020304" pitchFamily="18" charset="0"/>
              </a:rPr>
              <a:t>草奏劾忠贤及魏广微三十二斩罪</a:t>
            </a:r>
            <a:r>
              <a:rPr lang="en-US" altLang="zh-CN" sz="1400" kern="100">
                <a:solidFill>
                  <a:srgbClr val="032D49"/>
                </a:solidFill>
                <a:latin typeface="仿宋" panose="02010609060101010101" pitchFamily="49" charset="-122"/>
                <a:ea typeface="仿宋" panose="02010609060101010101" pitchFamily="49" charset="-122"/>
                <a:cs typeface="Times New Roman" panose="02020603050405020304" pitchFamily="18" charset="0"/>
              </a:rPr>
              <a:t>/</a:t>
            </a:r>
            <a:r>
              <a:rPr lang="zh-CN" altLang="en-US" sz="1400" kern="100">
                <a:solidFill>
                  <a:srgbClr val="032D49"/>
                </a:solidFill>
                <a:latin typeface="仿宋" panose="02010609060101010101" pitchFamily="49" charset="-122"/>
                <a:ea typeface="仿宋" panose="02010609060101010101" pitchFamily="49" charset="-122"/>
                <a:cs typeface="Times New Roman" panose="02020603050405020304" pitchFamily="18" charset="0"/>
              </a:rPr>
              <a:t>拟十一月二日</a:t>
            </a:r>
            <a:r>
              <a:rPr lang="en-US" altLang="zh-CN" sz="1400" kern="100">
                <a:solidFill>
                  <a:srgbClr val="032D49"/>
                </a:solidFill>
                <a:latin typeface="仿宋" panose="02010609060101010101" pitchFamily="49" charset="-122"/>
                <a:ea typeface="仿宋" panose="02010609060101010101" pitchFamily="49" charset="-122"/>
                <a:cs typeface="Times New Roman" panose="02020603050405020304" pitchFamily="18" charset="0"/>
              </a:rPr>
              <a:t>/</a:t>
            </a:r>
            <a:r>
              <a:rPr lang="zh-CN" altLang="en-US" sz="1400" kern="100">
                <a:solidFill>
                  <a:srgbClr val="032D49"/>
                </a:solidFill>
                <a:latin typeface="仿宋" panose="02010609060101010101" pitchFamily="49" charset="-122"/>
                <a:ea typeface="仿宋" panose="02010609060101010101" pitchFamily="49" charset="-122"/>
                <a:cs typeface="Times New Roman" panose="02020603050405020304" pitchFamily="18" charset="0"/>
              </a:rPr>
              <a:t>上之先遣妻子南还</a:t>
            </a:r>
            <a:r>
              <a:rPr lang="en-US" altLang="zh-CN" sz="1400" kern="100">
                <a:solidFill>
                  <a:srgbClr val="032D49"/>
                </a:solidFill>
                <a:latin typeface="仿宋" panose="02010609060101010101" pitchFamily="49" charset="-122"/>
                <a:ea typeface="仿宋" panose="02010609060101010101" pitchFamily="49" charset="-122"/>
                <a:cs typeface="Times New Roman" panose="02020603050405020304" pitchFamily="18" charset="0"/>
              </a:rPr>
              <a:t>/</a:t>
            </a: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08065497"/>
      </p:ext>
    </p:extLst>
  </p:cSld>
  <p:clrMapOvr>
    <a:masterClrMapping/>
  </p:clrMapOvr>
  <mc:AlternateContent>
    <mc:Choice xmlns:p14="http://schemas.microsoft.com/office/powerpoint/2010/main" Requires="p14">
      <p:transition spd="slow" p14:dur="2000">
        <p14:prism isContent="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3"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par>
                                <p:cTn id="9" presetID="2" presetClass="entr" presetSubtype="3"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normAutofit/>
          </a:bodyPr>
          <a:lstStyle/>
          <a:p>
            <a:r>
              <a:rPr lang="zh-CN" altLang="en-US" spc="500">
                <a:solidFill>
                  <a:srgbClr val="B79F47"/>
                </a:solidFill>
              </a:rPr>
              <a:t>例</a:t>
            </a:r>
            <a:r>
              <a:rPr lang="en-US" altLang="zh-CN" spc="500">
                <a:solidFill>
                  <a:srgbClr val="B79F47"/>
                </a:solidFill>
              </a:rPr>
              <a:t>1. 2020</a:t>
            </a:r>
            <a:r>
              <a:rPr lang="zh-CN" altLang="en-US" spc="500">
                <a:solidFill>
                  <a:srgbClr val="B79F47"/>
                </a:solidFill>
              </a:rPr>
              <a:t>年新高考山东卷</a:t>
            </a:r>
          </a:p>
        </p:txBody>
      </p:sp>
      <p:sp>
        <p:nvSpPr>
          <p:cNvPr id="3" name="内容占位符 2"/>
          <p:cNvSpPr>
            <a:spLocks noGrp="1"/>
          </p:cNvSpPr>
          <p:nvPr>
            <p:ph idx="1"/>
          </p:nvPr>
        </p:nvSpPr>
        <p:spPr>
          <a:xfrm>
            <a:off x="762000" y="1825625"/>
            <a:ext cx="10515600" cy="4351338"/>
          </a:xfrm>
        </p:spPr>
        <p:txBody>
          <a:bodyPr>
            <a:noAutofit/>
          </a:bodyPr>
          <a:lstStyle/>
          <a:p>
            <a:pPr marL="133350" indent="0" algn="just">
              <a:lnSpc>
                <a:spcPct val="125000"/>
              </a:lnSpc>
              <a:buNone/>
            </a:pPr>
            <a:r>
              <a:rPr lang="en-US" altLang="zh-CN" sz="1800" kern="100">
                <a:solidFill>
                  <a:srgbClr val="FF0000"/>
                </a:solidFill>
                <a:latin typeface="仿宋" panose="02010609060101010101" pitchFamily="49" charset="-122"/>
                <a:ea typeface="仿宋" panose="02010609060101010101" pitchFamily="49" charset="-122"/>
                <a:cs typeface="Times New Roman" panose="02020603050405020304" pitchFamily="18" charset="0"/>
              </a:rPr>
              <a:t>【</a:t>
            </a:r>
            <a:r>
              <a:rPr lang="zh-CN" altLang="en-US" sz="1800" kern="100">
                <a:solidFill>
                  <a:srgbClr val="FF0000"/>
                </a:solidFill>
                <a:latin typeface="仿宋" panose="02010609060101010101" pitchFamily="49" charset="-122"/>
                <a:ea typeface="仿宋" panose="02010609060101010101" pitchFamily="49" charset="-122"/>
                <a:cs typeface="Times New Roman" panose="02020603050405020304" pitchFamily="18" charset="0"/>
              </a:rPr>
              <a:t>答案</a:t>
            </a:r>
            <a:r>
              <a:rPr lang="en-US" altLang="zh-CN" sz="1800" kern="100">
                <a:solidFill>
                  <a:srgbClr val="FF0000"/>
                </a:solidFill>
                <a:latin typeface="仿宋" panose="02010609060101010101" pitchFamily="49" charset="-122"/>
                <a:ea typeface="仿宋" panose="02010609060101010101" pitchFamily="49" charset="-122"/>
                <a:cs typeface="Times New Roman" panose="02020603050405020304" pitchFamily="18" charset="0"/>
              </a:rPr>
              <a:t>】B</a:t>
            </a:r>
          </a:p>
          <a:p>
            <a:pPr marL="133350" indent="0" algn="just">
              <a:lnSpc>
                <a:spcPct val="125000"/>
              </a:lnSpc>
              <a:buNone/>
            </a:pPr>
            <a:r>
              <a:rPr lang="en-US" altLang="zh-CN" sz="1800" kern="100">
                <a:solidFill>
                  <a:srgbClr val="FF0000"/>
                </a:solidFill>
                <a:latin typeface="仿宋" panose="02010609060101010101" pitchFamily="49" charset="-122"/>
                <a:ea typeface="仿宋" panose="02010609060101010101" pitchFamily="49" charset="-122"/>
                <a:cs typeface="Times New Roman" panose="02020603050405020304" pitchFamily="18" charset="0"/>
              </a:rPr>
              <a:t>【</a:t>
            </a:r>
            <a:r>
              <a:rPr lang="zh-CN" altLang="en-US" sz="1800" kern="100">
                <a:solidFill>
                  <a:srgbClr val="FF0000"/>
                </a:solidFill>
                <a:latin typeface="仿宋" panose="02010609060101010101" pitchFamily="49" charset="-122"/>
                <a:ea typeface="仿宋" panose="02010609060101010101" pitchFamily="49" charset="-122"/>
                <a:cs typeface="Times New Roman" panose="02020603050405020304" pitchFamily="18" charset="0"/>
              </a:rPr>
              <a:t>解析</a:t>
            </a:r>
            <a:r>
              <a:rPr lang="en-US" altLang="zh-CN" sz="1800" kern="100">
                <a:solidFill>
                  <a:srgbClr val="FF0000"/>
                </a:solidFill>
                <a:latin typeface="仿宋" panose="02010609060101010101" pitchFamily="49" charset="-122"/>
                <a:ea typeface="仿宋" panose="02010609060101010101" pitchFamily="49" charset="-122"/>
                <a:cs typeface="Times New Roman" panose="02020603050405020304" pitchFamily="18" charset="0"/>
              </a:rPr>
              <a:t>】</a:t>
            </a:r>
            <a:r>
              <a:rPr lang="zh-CN" altLang="en-US" sz="1800" kern="100">
                <a:solidFill>
                  <a:srgbClr val="FF0000"/>
                </a:solidFill>
                <a:latin typeface="仿宋" panose="02010609060101010101" pitchFamily="49" charset="-122"/>
                <a:ea typeface="仿宋" panose="02010609060101010101" pitchFamily="49" charset="-122"/>
                <a:cs typeface="Times New Roman" panose="02020603050405020304" pitchFamily="18" charset="0"/>
              </a:rPr>
              <a:t>本题考查考生在理解文言实词、虚词、句式基础上进行断句的能力。“草奏劾忠贤及魏广微三十二斩罪”中的“忠贤及魏广微”为并列关系且有连词“及”，不能断开，所以排除</a:t>
            </a:r>
            <a:r>
              <a:rPr lang="en-US" altLang="zh-CN" sz="1800" kern="100">
                <a:solidFill>
                  <a:srgbClr val="FF0000"/>
                </a:solidFill>
                <a:latin typeface="仿宋" panose="02010609060101010101" pitchFamily="49" charset="-122"/>
                <a:ea typeface="仿宋" panose="02010609060101010101" pitchFamily="49" charset="-122"/>
                <a:cs typeface="Times New Roman" panose="02020603050405020304" pitchFamily="18" charset="0"/>
              </a:rPr>
              <a:t>A</a:t>
            </a:r>
            <a:r>
              <a:rPr lang="zh-CN" altLang="en-US" sz="1800" kern="100">
                <a:solidFill>
                  <a:srgbClr val="FF0000"/>
                </a:solidFill>
                <a:latin typeface="仿宋" panose="02010609060101010101" pitchFamily="49" charset="-122"/>
                <a:ea typeface="仿宋" panose="02010609060101010101" pitchFamily="49" charset="-122"/>
                <a:cs typeface="Times New Roman" panose="02020603050405020304" pitchFamily="18" charset="0"/>
              </a:rPr>
              <a:t>和</a:t>
            </a:r>
            <a:r>
              <a:rPr lang="en-US" altLang="zh-CN" sz="1800" kern="100">
                <a:solidFill>
                  <a:srgbClr val="FF0000"/>
                </a:solidFill>
                <a:latin typeface="仿宋" panose="02010609060101010101" pitchFamily="49" charset="-122"/>
                <a:ea typeface="仿宋" panose="02010609060101010101" pitchFamily="49" charset="-122"/>
                <a:cs typeface="Times New Roman" panose="02020603050405020304" pitchFamily="18" charset="0"/>
              </a:rPr>
              <a:t>C</a:t>
            </a:r>
            <a:r>
              <a:rPr lang="zh-CN" altLang="en-US" sz="1800" kern="100">
                <a:solidFill>
                  <a:srgbClr val="FF0000"/>
                </a:solidFill>
                <a:latin typeface="仿宋" panose="02010609060101010101" pitchFamily="49" charset="-122"/>
                <a:ea typeface="仿宋" panose="02010609060101010101" pitchFamily="49" charset="-122"/>
                <a:cs typeface="Times New Roman" panose="02020603050405020304" pitchFamily="18" charset="0"/>
              </a:rPr>
              <a:t>两项。“拟十一月二日上之”中，“十一月二日”为时间状语，“上”为动词，也不能断开，所以排除</a:t>
            </a:r>
            <a:r>
              <a:rPr lang="en-US" altLang="zh-CN" sz="1800" kern="100">
                <a:solidFill>
                  <a:srgbClr val="FF0000"/>
                </a:solidFill>
                <a:latin typeface="仿宋" panose="02010609060101010101" pitchFamily="49" charset="-122"/>
                <a:ea typeface="仿宋" panose="02010609060101010101" pitchFamily="49" charset="-122"/>
                <a:cs typeface="Times New Roman" panose="02020603050405020304" pitchFamily="18" charset="0"/>
              </a:rPr>
              <a:t>D</a:t>
            </a:r>
            <a:r>
              <a:rPr lang="zh-CN" altLang="en-US" sz="1800" kern="100">
                <a:solidFill>
                  <a:srgbClr val="FF0000"/>
                </a:solidFill>
                <a:latin typeface="仿宋" panose="02010609060101010101" pitchFamily="49" charset="-122"/>
                <a:ea typeface="仿宋" panose="02010609060101010101" pitchFamily="49" charset="-122"/>
                <a:cs typeface="Times New Roman" panose="02020603050405020304" pitchFamily="18" charset="0"/>
              </a:rPr>
              <a:t>项。故选</a:t>
            </a:r>
            <a:r>
              <a:rPr lang="en-US" altLang="zh-CN" sz="1800" kern="100">
                <a:solidFill>
                  <a:srgbClr val="FF0000"/>
                </a:solidFill>
                <a:latin typeface="仿宋" panose="02010609060101010101" pitchFamily="49" charset="-122"/>
                <a:ea typeface="仿宋" panose="02010609060101010101" pitchFamily="49" charset="-122"/>
                <a:cs typeface="Times New Roman" panose="02020603050405020304" pitchFamily="18" charset="0"/>
              </a:rPr>
              <a:t>B</a:t>
            </a:r>
            <a:r>
              <a:rPr lang="zh-CN" altLang="en-US" sz="1800" kern="100">
                <a:solidFill>
                  <a:srgbClr val="FF0000"/>
                </a:solidFill>
                <a:latin typeface="仿宋" panose="02010609060101010101" pitchFamily="49" charset="-122"/>
                <a:ea typeface="仿宋" panose="02010609060101010101" pitchFamily="49" charset="-122"/>
                <a:cs typeface="Times New Roman" panose="02020603050405020304" pitchFamily="18" charset="0"/>
              </a:rPr>
              <a:t>。</a:t>
            </a: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95545808"/>
      </p:ext>
    </p:extLst>
  </p:cSld>
  <p:clrMapOvr>
    <a:masterClrMapping/>
  </p:clrMapOvr>
  <mc:AlternateContent>
    <mc:Choice xmlns:p14="http://schemas.microsoft.com/office/powerpoint/2010/main" Requires="p14">
      <p:transition spd="slow" p14:dur="2000">
        <p14:prism isContent="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3"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par>
                                <p:cTn id="9" presetID="2" presetClass="entr" presetSubtype="3"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normAutofit/>
          </a:bodyPr>
          <a:lstStyle/>
          <a:p>
            <a:r>
              <a:rPr lang="zh-CN" altLang="en-US" spc="500">
                <a:solidFill>
                  <a:srgbClr val="B79F47"/>
                </a:solidFill>
              </a:rPr>
              <a:t>例</a:t>
            </a:r>
            <a:r>
              <a:rPr lang="en-US" altLang="zh-CN" spc="500">
                <a:solidFill>
                  <a:srgbClr val="B79F47"/>
                </a:solidFill>
              </a:rPr>
              <a:t>2. 2020</a:t>
            </a:r>
            <a:r>
              <a:rPr lang="zh-CN" altLang="en-US" spc="500">
                <a:solidFill>
                  <a:srgbClr val="B79F47"/>
                </a:solidFill>
              </a:rPr>
              <a:t>年全国卷</a:t>
            </a:r>
            <a:r>
              <a:rPr lang="en-US" altLang="zh-CN" spc="500">
                <a:solidFill>
                  <a:srgbClr val="B79F47"/>
                </a:solidFill>
              </a:rPr>
              <a:t>Ⅰ</a:t>
            </a:r>
            <a:endParaRPr lang="zh-CN" altLang="en-US" spc="500">
              <a:solidFill>
                <a:srgbClr val="B79F47"/>
              </a:solidFill>
            </a:endParaRPr>
          </a:p>
        </p:txBody>
      </p:sp>
      <p:sp>
        <p:nvSpPr>
          <p:cNvPr id="3" name="内容占位符 2"/>
          <p:cNvSpPr>
            <a:spLocks noGrp="1"/>
          </p:cNvSpPr>
          <p:nvPr>
            <p:ph idx="1"/>
          </p:nvPr>
        </p:nvSpPr>
        <p:spPr>
          <a:xfrm>
            <a:off x="838200" y="1656821"/>
            <a:ext cx="11125200" cy="5002924"/>
          </a:xfrm>
        </p:spPr>
        <p:txBody>
          <a:bodyPr>
            <a:noAutofit/>
          </a:bodyPr>
          <a:lstStyle/>
          <a:p>
            <a:pPr indent="0" algn="just">
              <a:lnSpc>
                <a:spcPct val="125000"/>
              </a:lnSpc>
              <a:buNone/>
            </a:pPr>
            <a:r>
              <a:rPr lang="zh-CN" altLang="zh-CN" sz="1800" kern="100">
                <a:solidFill>
                  <a:srgbClr val="032D49"/>
                </a:solidFill>
                <a:latin typeface="等线" panose="02010600030101010101" pitchFamily="2" charset="-122"/>
                <a:ea typeface="宋体" pitchFamily="2" charset="-122"/>
                <a:cs typeface="Times New Roman" panose="02020603050405020304" pitchFamily="18" charset="0"/>
              </a:rPr>
              <a:t>阅读下面的文言文，完成</a:t>
            </a:r>
            <a:r>
              <a:rPr lang="en-US" altLang="zh-CN" sz="1800" kern="100">
                <a:solidFill>
                  <a:srgbClr val="032D49"/>
                </a:solidFill>
                <a:latin typeface="等线" panose="02010600030101010101" pitchFamily="2" charset="-122"/>
                <a:ea typeface="宋体" pitchFamily="2" charset="-122"/>
                <a:cs typeface="Times New Roman" panose="02020603050405020304" pitchFamily="18" charset="0"/>
              </a:rPr>
              <a:t>10</a:t>
            </a:r>
            <a:r>
              <a:rPr lang="en-US" altLang="zh-CN" sz="1800" kern="100">
                <a:solidFill>
                  <a:srgbClr val="032D49"/>
                </a:solidFill>
                <a:latin typeface="Times New Roman" pitchFamily="18" charset="0"/>
                <a:ea typeface="宋体" pitchFamily="2" charset="-122"/>
                <a:cs typeface="Times New Roman" panose="02020603050405020304" pitchFamily="18" charset="0"/>
              </a:rPr>
              <a:t>~</a:t>
            </a:r>
            <a:r>
              <a:rPr lang="en-US" altLang="zh-CN" sz="1800" kern="100">
                <a:solidFill>
                  <a:srgbClr val="032D49"/>
                </a:solidFill>
                <a:latin typeface="宋体" pitchFamily="2" charset="-122"/>
                <a:ea typeface="等线" panose="02010600030101010101" pitchFamily="2" charset="-122"/>
                <a:cs typeface="Times New Roman" panose="02020603050405020304" pitchFamily="18" charset="0"/>
              </a:rPr>
              <a:t>13</a:t>
            </a:r>
            <a:r>
              <a:rPr lang="zh-CN" altLang="zh-CN" sz="1800" kern="100">
                <a:solidFill>
                  <a:srgbClr val="032D49"/>
                </a:solidFill>
                <a:latin typeface="等线" panose="02010600030101010101" pitchFamily="2" charset="-122"/>
                <a:ea typeface="宋体" pitchFamily="2" charset="-122"/>
                <a:cs typeface="Times New Roman" panose="02020603050405020304" pitchFamily="18" charset="0"/>
              </a:rPr>
              <a:t>题</a:t>
            </a:r>
            <a:endParaRPr lang="zh-CN" altLang="zh-CN" sz="18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a:p>
            <a:pPr indent="0" algn="just">
              <a:lnSpc>
                <a:spcPct val="125000"/>
              </a:lnSpc>
              <a:buNone/>
            </a:pPr>
            <a:r>
              <a:rPr lang="en-US" altLang="zh-CN" sz="1800" kern="100">
                <a:solidFill>
                  <a:srgbClr val="032D49"/>
                </a:solidFill>
                <a:latin typeface="等线" panose="02010600030101010101" pitchFamily="2" charset="-122"/>
                <a:ea typeface="楷体" pitchFamily="49" charset="-122"/>
                <a:cs typeface="Times New Roman" panose="02020603050405020304" pitchFamily="18" charset="0"/>
              </a:rPr>
              <a:t>        </a:t>
            </a:r>
            <a:r>
              <a:rPr lang="zh-CN" altLang="zh-CN" sz="1800" kern="100">
                <a:solidFill>
                  <a:srgbClr val="032D49"/>
                </a:solidFill>
                <a:latin typeface="等线" panose="02010600030101010101" pitchFamily="2" charset="-122"/>
                <a:ea typeface="楷体" pitchFamily="49" charset="-122"/>
                <a:cs typeface="Times New Roman" panose="02020603050405020304" pitchFamily="18" charset="0"/>
              </a:rPr>
              <a:t>苏轼字子瞻，眉州眉山人。母程氏亲授以书，闻古今成败，辄能语其要。嘉祐二年，试礼部。主司欧阳修惊喜，殿试中乙科。后以书见修，修语梅圣俞曰：“吾当避此人出一头地。”洵卒，赠光禄丞。既除丧，还朝，以判官告院。安石创行新法，轼上书论其不便。新政日下，轼于其间，每因法以便民，民赖以安。徙知密州。司农行手实法，不时施行者以违制论。轼谓提举官曰：“违制之坐，若自朝廷，谁敢不从？今出于司农，是擅造律也。”提举官惊曰：“公姑徐之。”未几，朝廷知法害民，罢之。元祐元年，轼以七品服入侍延和，即赐银绯，迁中书舍人。</a:t>
            </a:r>
            <a:r>
              <a:rPr lang="zh-CN" altLang="zh-CN" sz="1800" u="wavyHeavy" kern="100">
                <a:solidFill>
                  <a:srgbClr val="032D49"/>
                </a:solidFill>
                <a:latin typeface="等线" panose="02010600030101010101" pitchFamily="2" charset="-122"/>
                <a:ea typeface="楷体" pitchFamily="49" charset="-122"/>
                <a:cs typeface="Times New Roman" panose="02020603050405020304" pitchFamily="18" charset="0"/>
              </a:rPr>
              <a:t>三年权知礼部贡举会大雪苦寒士坐庭中噤未能言轼宽其禁约使得尽技巡铺内侍每摧辱举子且持暧昧单词诬以为罪轼尽奏逐之</a:t>
            </a:r>
            <a:r>
              <a:rPr lang="zh-CN" altLang="zh-CN" sz="1800" kern="100">
                <a:solidFill>
                  <a:srgbClr val="032D49"/>
                </a:solidFill>
                <a:latin typeface="等线" panose="02010600030101010101" pitchFamily="2" charset="-122"/>
                <a:ea typeface="楷体" pitchFamily="49" charset="-122"/>
                <a:cs typeface="Times New Roman" panose="02020603050405020304" pitchFamily="18" charset="0"/>
              </a:rPr>
              <a:t>四年，积以论事，为当轴者所恨。轼恐不见容，请外，拜龙图阁学士、知杭州。既至杭，大旱，饥疫并作。轼请于朝，免本路上供米三之一，复得赐度僧牒，易米以救饥者。明年春，</a:t>
            </a:r>
            <a:r>
              <a:rPr lang="zh-CN" altLang="zh-CN" sz="1800" u="sng" kern="100">
                <a:solidFill>
                  <a:srgbClr val="032D49"/>
                </a:solidFill>
                <a:latin typeface="等线" panose="02010600030101010101" pitchFamily="2" charset="-122"/>
                <a:ea typeface="楷体" pitchFamily="49" charset="-122"/>
                <a:cs typeface="Times New Roman" panose="02020603050405020304" pitchFamily="18" charset="0"/>
              </a:rPr>
              <a:t>又减价粜常平米，多作饘粥药剂，遣使挟医分坊治病，活者甚众。</a:t>
            </a:r>
            <a:r>
              <a:rPr lang="zh-CN" altLang="zh-CN" sz="1800" kern="100">
                <a:solidFill>
                  <a:srgbClr val="032D49"/>
                </a:solidFill>
                <a:latin typeface="等线" panose="02010600030101010101" pitchFamily="2" charset="-122"/>
                <a:ea typeface="楷体" pitchFamily="49" charset="-122"/>
                <a:cs typeface="Times New Roman" panose="02020603050405020304" pitchFamily="18" charset="0"/>
              </a:rPr>
              <a:t>轼曰：“杭，水陆之会，疫死比他处常多。”乃裒羡缗得二千，复发橐中黄金五十两，以作病坊，稍畜钱粮待之。徽宗立，更三大赦，遂提举玉局观，复朝奉郎。轼自元祐以来，未尝以岁课乞迁，故官止于此。建中靖国元年，卒于常州，轼师父洵为文，既而得之于天。</a:t>
            </a:r>
            <a:endParaRPr lang="en-US" altLang="zh-CN" sz="1800" kern="100">
              <a:solidFill>
                <a:srgbClr val="032D49"/>
              </a:solidFill>
              <a:latin typeface="等线" panose="02010600030101010101" pitchFamily="2" charset="-122"/>
              <a:ea typeface="楷体" panose="02010609060101010101" pitchFamily="49" charset="-122"/>
              <a:cs typeface="Times New Roman" panose="02020603050405020304" pitchFamily="18" charset="0"/>
            </a:endParaRPr>
          </a:p>
          <a:p>
            <a:pPr indent="0" algn="just">
              <a:lnSpc>
                <a:spcPct val="125000"/>
              </a:lnSpc>
              <a:buNone/>
            </a:pPr>
            <a:endParaRPr lang="zh-CN" altLang="zh-CN" sz="18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mc:Choice xmlns:p14="http://schemas.microsoft.com/office/powerpoint/2010/main" Requires="p14">
      <p:transition spd="slow" p14:dur="2000">
        <p14:prism isContent="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3"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par>
                                <p:cTn id="9" presetID="2" presetClass="entr" presetSubtype="3"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normAutofit/>
          </a:bodyPr>
          <a:lstStyle/>
          <a:p>
            <a:r>
              <a:rPr lang="zh-CN" altLang="en-US" spc="500">
                <a:solidFill>
                  <a:srgbClr val="B79F47"/>
                </a:solidFill>
              </a:rPr>
              <a:t>例</a:t>
            </a:r>
            <a:r>
              <a:rPr lang="en-US" altLang="zh-CN" spc="500">
                <a:solidFill>
                  <a:srgbClr val="B79F47"/>
                </a:solidFill>
              </a:rPr>
              <a:t>2. 2020</a:t>
            </a:r>
            <a:r>
              <a:rPr lang="zh-CN" altLang="en-US" spc="500">
                <a:solidFill>
                  <a:srgbClr val="B79F47"/>
                </a:solidFill>
              </a:rPr>
              <a:t>年全国卷</a:t>
            </a:r>
            <a:r>
              <a:rPr lang="en-US" altLang="zh-CN" spc="500">
                <a:solidFill>
                  <a:srgbClr val="B79F47"/>
                </a:solidFill>
              </a:rPr>
              <a:t>Ⅰ</a:t>
            </a:r>
            <a:endParaRPr lang="zh-CN" altLang="en-US" spc="500">
              <a:solidFill>
                <a:srgbClr val="B79F47"/>
              </a:solidFill>
            </a:endParaRPr>
          </a:p>
        </p:txBody>
      </p:sp>
      <p:sp>
        <p:nvSpPr>
          <p:cNvPr id="3" name="内容占位符 2"/>
          <p:cNvSpPr>
            <a:spLocks noGrp="1"/>
          </p:cNvSpPr>
          <p:nvPr>
            <p:ph idx="1"/>
          </p:nvPr>
        </p:nvSpPr>
        <p:spPr>
          <a:xfrm>
            <a:off x="838200" y="1656821"/>
            <a:ext cx="11125200" cy="5002924"/>
          </a:xfrm>
        </p:spPr>
        <p:txBody>
          <a:bodyPr>
            <a:noAutofit/>
          </a:bodyPr>
          <a:lstStyle/>
          <a:p>
            <a:pPr indent="0" algn="just">
              <a:lnSpc>
                <a:spcPct val="125000"/>
              </a:lnSpc>
              <a:buNone/>
            </a:pPr>
            <a:r>
              <a:rPr lang="zh-CN" altLang="zh-CN" sz="1800" kern="100">
                <a:solidFill>
                  <a:srgbClr val="032D49"/>
                </a:solidFill>
                <a:latin typeface="等线" panose="02010600030101010101" pitchFamily="2" charset="-122"/>
                <a:ea typeface="楷体" pitchFamily="49" charset="-122"/>
                <a:cs typeface="Times New Roman" panose="02020603050405020304" pitchFamily="18" charset="0"/>
              </a:rPr>
              <a:t>尝自谓：“作文如行云流水，初无定质，但常行于所当行，止于所不可不止。”虽嬉笑怒骂之辞，皆可书而诵之。</a:t>
            </a:r>
            <a:r>
              <a:rPr lang="zh-CN" altLang="zh-CN" sz="1800" u="sng" kern="100">
                <a:solidFill>
                  <a:srgbClr val="032D49"/>
                </a:solidFill>
                <a:latin typeface="等线" panose="02010600030101010101" pitchFamily="2" charset="-122"/>
                <a:ea typeface="楷体" pitchFamily="49" charset="-122"/>
                <a:cs typeface="Times New Roman" panose="02020603050405020304" pitchFamily="18" charset="0"/>
              </a:rPr>
              <a:t>其体浑涵光芒，雄视百代，有文章以来，盖亦鲜矣。</a:t>
            </a:r>
            <a:endParaRPr lang="zh-CN" altLang="zh-CN" sz="18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a:p>
            <a:pPr indent="0" algn="r">
              <a:lnSpc>
                <a:spcPct val="125000"/>
              </a:lnSpc>
              <a:buNone/>
            </a:pPr>
            <a:r>
              <a:rPr lang="zh-CN" altLang="zh-CN" sz="1800" kern="100">
                <a:solidFill>
                  <a:srgbClr val="032D49"/>
                </a:solidFill>
                <a:latin typeface="等线" panose="02010600030101010101" pitchFamily="2" charset="-122"/>
                <a:ea typeface="宋体" pitchFamily="2" charset="-122"/>
                <a:cs typeface="Times New Roman" panose="02020603050405020304" pitchFamily="18" charset="0"/>
              </a:rPr>
              <a:t>（节选自《宋史·苏轼传》）</a:t>
            </a:r>
            <a:endParaRPr lang="zh-CN" altLang="zh-CN" sz="18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a:p>
            <a:pPr marL="0" indent="0" algn="just">
              <a:lnSpc>
                <a:spcPct val="125000"/>
              </a:lnSpc>
              <a:buNone/>
            </a:pPr>
            <a:r>
              <a:rPr lang="en-US" altLang="zh-CN" sz="1800" kern="100">
                <a:solidFill>
                  <a:srgbClr val="032D49"/>
                </a:solidFill>
                <a:latin typeface="仿宋" panose="02010609060101010101" pitchFamily="49" charset="-122"/>
                <a:ea typeface="仿宋" panose="02010609060101010101" pitchFamily="49" charset="-122"/>
                <a:cs typeface="Times New Roman" panose="02020603050405020304" pitchFamily="18" charset="0"/>
              </a:rPr>
              <a:t>10</a:t>
            </a:r>
            <a:r>
              <a:rPr lang="zh-CN" altLang="en-US" sz="1800" kern="100">
                <a:solidFill>
                  <a:srgbClr val="032D49"/>
                </a:solidFill>
                <a:latin typeface="仿宋" panose="02010609060101010101" pitchFamily="49" charset="-122"/>
                <a:ea typeface="仿宋" panose="02010609060101010101" pitchFamily="49" charset="-122"/>
                <a:cs typeface="Times New Roman" panose="02020603050405020304" pitchFamily="18" charset="0"/>
              </a:rPr>
              <a:t>．下列对文中画波浪线部分的断句，正确的一项是（</a:t>
            </a:r>
            <a:r>
              <a:rPr lang="en-US" altLang="zh-CN" sz="1800" kern="100">
                <a:solidFill>
                  <a:srgbClr val="032D49"/>
                </a:solidFill>
                <a:latin typeface="仿宋" panose="02010609060101010101" pitchFamily="49" charset="-122"/>
                <a:ea typeface="仿宋" panose="02010609060101010101" pitchFamily="49" charset="-122"/>
                <a:cs typeface="Times New Roman" panose="02020603050405020304" pitchFamily="18" charset="0"/>
              </a:rPr>
              <a:t>3</a:t>
            </a:r>
            <a:r>
              <a:rPr lang="zh-CN" altLang="en-US" sz="1800" kern="100">
                <a:solidFill>
                  <a:srgbClr val="032D49"/>
                </a:solidFill>
                <a:latin typeface="仿宋" panose="02010609060101010101" pitchFamily="49" charset="-122"/>
                <a:ea typeface="仿宋" panose="02010609060101010101" pitchFamily="49" charset="-122"/>
                <a:cs typeface="Times New Roman" panose="02020603050405020304" pitchFamily="18" charset="0"/>
              </a:rPr>
              <a:t>分）</a:t>
            </a:r>
          </a:p>
          <a:p>
            <a:pPr marL="0" indent="0" algn="just">
              <a:lnSpc>
                <a:spcPct val="125000"/>
              </a:lnSpc>
              <a:buNone/>
            </a:pPr>
            <a:r>
              <a:rPr lang="en-US" altLang="zh-CN" sz="1800" kern="100">
                <a:solidFill>
                  <a:srgbClr val="032D49"/>
                </a:solidFill>
                <a:latin typeface="仿宋" panose="02010609060101010101" pitchFamily="49" charset="-122"/>
                <a:ea typeface="仿宋" panose="02010609060101010101" pitchFamily="49" charset="-122"/>
                <a:cs typeface="Times New Roman" panose="02020603050405020304" pitchFamily="18" charset="0"/>
              </a:rPr>
              <a:t>A</a:t>
            </a:r>
            <a:r>
              <a:rPr lang="zh-CN" altLang="en-US" sz="1800" kern="100">
                <a:solidFill>
                  <a:srgbClr val="032D49"/>
                </a:solidFill>
                <a:latin typeface="仿宋" panose="02010609060101010101" pitchFamily="49" charset="-122"/>
                <a:ea typeface="仿宋" panose="02010609060101010101" pitchFamily="49" charset="-122"/>
                <a:cs typeface="Times New Roman" panose="02020603050405020304" pitchFamily="18" charset="0"/>
              </a:rPr>
              <a:t>．三年</a:t>
            </a:r>
            <a:r>
              <a:rPr lang="en-US" altLang="zh-CN" sz="1800" kern="100">
                <a:solidFill>
                  <a:srgbClr val="032D49"/>
                </a:solidFill>
                <a:latin typeface="仿宋" panose="02010609060101010101" pitchFamily="49" charset="-122"/>
                <a:ea typeface="仿宋" panose="02010609060101010101" pitchFamily="49" charset="-122"/>
                <a:cs typeface="Times New Roman" panose="02020603050405020304" pitchFamily="18" charset="0"/>
              </a:rPr>
              <a:t>/</a:t>
            </a:r>
            <a:r>
              <a:rPr lang="zh-CN" altLang="en-US" sz="1800" kern="100">
                <a:solidFill>
                  <a:srgbClr val="032D49"/>
                </a:solidFill>
                <a:latin typeface="仿宋" panose="02010609060101010101" pitchFamily="49" charset="-122"/>
                <a:ea typeface="仿宋" panose="02010609060101010101" pitchFamily="49" charset="-122"/>
                <a:cs typeface="Times New Roman" panose="02020603050405020304" pitchFamily="18" charset="0"/>
              </a:rPr>
              <a:t>权知礼部贡举</a:t>
            </a:r>
            <a:r>
              <a:rPr lang="en-US" altLang="zh-CN" sz="1800" kern="100">
                <a:solidFill>
                  <a:srgbClr val="032D49"/>
                </a:solidFill>
                <a:latin typeface="仿宋" panose="02010609060101010101" pitchFamily="49" charset="-122"/>
                <a:ea typeface="仿宋" panose="02010609060101010101" pitchFamily="49" charset="-122"/>
                <a:cs typeface="Times New Roman" panose="02020603050405020304" pitchFamily="18" charset="0"/>
              </a:rPr>
              <a:t>/</a:t>
            </a:r>
            <a:r>
              <a:rPr lang="zh-CN" altLang="en-US" sz="1800" kern="100">
                <a:solidFill>
                  <a:srgbClr val="032D49"/>
                </a:solidFill>
                <a:latin typeface="仿宋" panose="02010609060101010101" pitchFamily="49" charset="-122"/>
                <a:ea typeface="仿宋" panose="02010609060101010101" pitchFamily="49" charset="-122"/>
                <a:cs typeface="Times New Roman" panose="02020603050405020304" pitchFamily="18" charset="0"/>
              </a:rPr>
              <a:t>会大雪苦寒</a:t>
            </a:r>
            <a:r>
              <a:rPr lang="en-US" altLang="zh-CN" sz="1800" kern="100">
                <a:solidFill>
                  <a:srgbClr val="032D49"/>
                </a:solidFill>
                <a:latin typeface="仿宋" panose="02010609060101010101" pitchFamily="49" charset="-122"/>
                <a:ea typeface="仿宋" panose="02010609060101010101" pitchFamily="49" charset="-122"/>
                <a:cs typeface="Times New Roman" panose="02020603050405020304" pitchFamily="18" charset="0"/>
              </a:rPr>
              <a:t>/</a:t>
            </a:r>
            <a:r>
              <a:rPr lang="zh-CN" altLang="en-US" sz="1800" kern="100">
                <a:solidFill>
                  <a:srgbClr val="032D49"/>
                </a:solidFill>
                <a:latin typeface="仿宋" panose="02010609060101010101" pitchFamily="49" charset="-122"/>
                <a:ea typeface="仿宋" panose="02010609060101010101" pitchFamily="49" charset="-122"/>
                <a:cs typeface="Times New Roman" panose="02020603050405020304" pitchFamily="18" charset="0"/>
              </a:rPr>
              <a:t>士坐庭中</a:t>
            </a:r>
            <a:r>
              <a:rPr lang="en-US" altLang="zh-CN" sz="1800" kern="100">
                <a:solidFill>
                  <a:srgbClr val="032D49"/>
                </a:solidFill>
                <a:latin typeface="仿宋" panose="02010609060101010101" pitchFamily="49" charset="-122"/>
                <a:ea typeface="仿宋" panose="02010609060101010101" pitchFamily="49" charset="-122"/>
                <a:cs typeface="Times New Roman" panose="02020603050405020304" pitchFamily="18" charset="0"/>
              </a:rPr>
              <a:t>/</a:t>
            </a:r>
            <a:r>
              <a:rPr lang="zh-CN" altLang="en-US" sz="1800" kern="100">
                <a:solidFill>
                  <a:srgbClr val="032D49"/>
                </a:solidFill>
                <a:latin typeface="仿宋" panose="02010609060101010101" pitchFamily="49" charset="-122"/>
                <a:ea typeface="仿宋" panose="02010609060101010101" pitchFamily="49" charset="-122"/>
                <a:cs typeface="Times New Roman" panose="02020603050405020304" pitchFamily="18" charset="0"/>
              </a:rPr>
              <a:t>噤未能言</a:t>
            </a:r>
            <a:r>
              <a:rPr lang="en-US" altLang="zh-CN" sz="1800" kern="100">
                <a:solidFill>
                  <a:srgbClr val="032D49"/>
                </a:solidFill>
                <a:latin typeface="仿宋" panose="02010609060101010101" pitchFamily="49" charset="-122"/>
                <a:ea typeface="仿宋" panose="02010609060101010101" pitchFamily="49" charset="-122"/>
                <a:cs typeface="Times New Roman" panose="02020603050405020304" pitchFamily="18" charset="0"/>
              </a:rPr>
              <a:t>/</a:t>
            </a:r>
            <a:r>
              <a:rPr lang="zh-CN" altLang="en-US" sz="1800" kern="100">
                <a:solidFill>
                  <a:srgbClr val="032D49"/>
                </a:solidFill>
                <a:latin typeface="仿宋" panose="02010609060101010101" pitchFamily="49" charset="-122"/>
                <a:ea typeface="仿宋" panose="02010609060101010101" pitchFamily="49" charset="-122"/>
                <a:cs typeface="Times New Roman" panose="02020603050405020304" pitchFamily="18" charset="0"/>
              </a:rPr>
              <a:t>轼宽其禁约</a:t>
            </a:r>
            <a:r>
              <a:rPr lang="en-US" altLang="zh-CN" sz="1800" kern="100">
                <a:solidFill>
                  <a:srgbClr val="032D49"/>
                </a:solidFill>
                <a:latin typeface="仿宋" panose="02010609060101010101" pitchFamily="49" charset="-122"/>
                <a:ea typeface="仿宋" panose="02010609060101010101" pitchFamily="49" charset="-122"/>
                <a:cs typeface="Times New Roman" panose="02020603050405020304" pitchFamily="18" charset="0"/>
              </a:rPr>
              <a:t>/</a:t>
            </a:r>
            <a:r>
              <a:rPr lang="zh-CN" altLang="en-US" sz="1800" kern="100">
                <a:solidFill>
                  <a:srgbClr val="032D49"/>
                </a:solidFill>
                <a:latin typeface="仿宋" panose="02010609060101010101" pitchFamily="49" charset="-122"/>
                <a:ea typeface="仿宋" panose="02010609060101010101" pitchFamily="49" charset="-122"/>
                <a:cs typeface="Times New Roman" panose="02020603050405020304" pitchFamily="18" charset="0"/>
              </a:rPr>
              <a:t>使得尽技</a:t>
            </a:r>
            <a:r>
              <a:rPr lang="en-US" altLang="zh-CN" sz="1800" kern="100">
                <a:solidFill>
                  <a:srgbClr val="032D49"/>
                </a:solidFill>
                <a:latin typeface="仿宋" panose="02010609060101010101" pitchFamily="49" charset="-122"/>
                <a:ea typeface="仿宋" panose="02010609060101010101" pitchFamily="49" charset="-122"/>
                <a:cs typeface="Times New Roman" panose="02020603050405020304" pitchFamily="18" charset="0"/>
              </a:rPr>
              <a:t>/</a:t>
            </a:r>
            <a:r>
              <a:rPr lang="zh-CN" altLang="en-US" sz="1800" kern="100">
                <a:solidFill>
                  <a:srgbClr val="032D49"/>
                </a:solidFill>
                <a:latin typeface="仿宋" panose="02010609060101010101" pitchFamily="49" charset="-122"/>
                <a:ea typeface="仿宋" panose="02010609060101010101" pitchFamily="49" charset="-122"/>
                <a:cs typeface="Times New Roman" panose="02020603050405020304" pitchFamily="18" charset="0"/>
              </a:rPr>
              <a:t>巡铺内侍每摧辱举子</a:t>
            </a:r>
            <a:r>
              <a:rPr lang="en-US" altLang="zh-CN" sz="1800" kern="100">
                <a:solidFill>
                  <a:srgbClr val="032D49"/>
                </a:solidFill>
                <a:latin typeface="仿宋" panose="02010609060101010101" pitchFamily="49" charset="-122"/>
                <a:ea typeface="仿宋" panose="02010609060101010101" pitchFamily="49" charset="-122"/>
                <a:cs typeface="Times New Roman" panose="02020603050405020304" pitchFamily="18" charset="0"/>
              </a:rPr>
              <a:t>/</a:t>
            </a:r>
            <a:r>
              <a:rPr lang="zh-CN" altLang="en-US" sz="1800" kern="100">
                <a:solidFill>
                  <a:srgbClr val="032D49"/>
                </a:solidFill>
                <a:latin typeface="仿宋" panose="02010609060101010101" pitchFamily="49" charset="-122"/>
                <a:ea typeface="仿宋" panose="02010609060101010101" pitchFamily="49" charset="-122"/>
                <a:cs typeface="Times New Roman" panose="02020603050405020304" pitchFamily="18" charset="0"/>
              </a:rPr>
              <a:t>且持暧昧单词</a:t>
            </a:r>
            <a:r>
              <a:rPr lang="en-US" altLang="zh-CN" sz="1800" kern="100">
                <a:solidFill>
                  <a:srgbClr val="032D49"/>
                </a:solidFill>
                <a:latin typeface="仿宋" panose="02010609060101010101" pitchFamily="49" charset="-122"/>
                <a:ea typeface="仿宋" panose="02010609060101010101" pitchFamily="49" charset="-122"/>
                <a:cs typeface="Times New Roman" panose="02020603050405020304" pitchFamily="18" charset="0"/>
              </a:rPr>
              <a:t>/</a:t>
            </a:r>
            <a:r>
              <a:rPr lang="zh-CN" altLang="en-US" sz="1800" kern="100">
                <a:solidFill>
                  <a:srgbClr val="032D49"/>
                </a:solidFill>
                <a:latin typeface="仿宋" panose="02010609060101010101" pitchFamily="49" charset="-122"/>
                <a:ea typeface="仿宋" panose="02010609060101010101" pitchFamily="49" charset="-122"/>
                <a:cs typeface="Times New Roman" panose="02020603050405020304" pitchFamily="18" charset="0"/>
              </a:rPr>
              <a:t>诬以为罪</a:t>
            </a:r>
            <a:r>
              <a:rPr lang="en-US" altLang="zh-CN" sz="1800" kern="100">
                <a:solidFill>
                  <a:srgbClr val="032D49"/>
                </a:solidFill>
                <a:latin typeface="仿宋" panose="02010609060101010101" pitchFamily="49" charset="-122"/>
                <a:ea typeface="仿宋" panose="02010609060101010101" pitchFamily="49" charset="-122"/>
                <a:cs typeface="Times New Roman" panose="02020603050405020304" pitchFamily="18" charset="0"/>
              </a:rPr>
              <a:t>/</a:t>
            </a:r>
            <a:r>
              <a:rPr lang="zh-CN" altLang="en-US" sz="1800" kern="100">
                <a:solidFill>
                  <a:srgbClr val="032D49"/>
                </a:solidFill>
                <a:latin typeface="仿宋" panose="02010609060101010101" pitchFamily="49" charset="-122"/>
                <a:ea typeface="仿宋" panose="02010609060101010101" pitchFamily="49" charset="-122"/>
                <a:cs typeface="Times New Roman" panose="02020603050405020304" pitchFamily="18" charset="0"/>
              </a:rPr>
              <a:t>轼尽奏逐之</a:t>
            </a:r>
            <a:r>
              <a:rPr lang="en-US" altLang="zh-CN" sz="1800" kern="100">
                <a:solidFill>
                  <a:srgbClr val="032D49"/>
                </a:solidFill>
                <a:latin typeface="仿宋" panose="02010609060101010101" pitchFamily="49" charset="-122"/>
                <a:ea typeface="仿宋" panose="02010609060101010101" pitchFamily="49" charset="-122"/>
                <a:cs typeface="Times New Roman" panose="02020603050405020304" pitchFamily="18" charset="0"/>
              </a:rPr>
              <a:t>/</a:t>
            </a:r>
          </a:p>
          <a:p>
            <a:pPr marL="0" indent="0" algn="just">
              <a:lnSpc>
                <a:spcPct val="125000"/>
              </a:lnSpc>
              <a:buNone/>
            </a:pPr>
            <a:r>
              <a:rPr lang="en-US" altLang="zh-CN" sz="1800" kern="100">
                <a:solidFill>
                  <a:srgbClr val="032D49"/>
                </a:solidFill>
                <a:latin typeface="仿宋" panose="02010609060101010101" pitchFamily="49" charset="-122"/>
                <a:ea typeface="仿宋" panose="02010609060101010101" pitchFamily="49" charset="-122"/>
                <a:cs typeface="Times New Roman" panose="02020603050405020304" pitchFamily="18" charset="0"/>
              </a:rPr>
              <a:t>B</a:t>
            </a:r>
            <a:r>
              <a:rPr lang="zh-CN" altLang="en-US" sz="1800" kern="100">
                <a:solidFill>
                  <a:srgbClr val="032D49"/>
                </a:solidFill>
                <a:latin typeface="仿宋" panose="02010609060101010101" pitchFamily="49" charset="-122"/>
                <a:ea typeface="仿宋" panose="02010609060101010101" pitchFamily="49" charset="-122"/>
                <a:cs typeface="Times New Roman" panose="02020603050405020304" pitchFamily="18" charset="0"/>
              </a:rPr>
              <a:t>．三年</a:t>
            </a:r>
            <a:r>
              <a:rPr lang="en-US" altLang="zh-CN" sz="1800" kern="100">
                <a:solidFill>
                  <a:srgbClr val="032D49"/>
                </a:solidFill>
                <a:latin typeface="仿宋" panose="02010609060101010101" pitchFamily="49" charset="-122"/>
                <a:ea typeface="仿宋" panose="02010609060101010101" pitchFamily="49" charset="-122"/>
                <a:cs typeface="Times New Roman" panose="02020603050405020304" pitchFamily="18" charset="0"/>
              </a:rPr>
              <a:t>/</a:t>
            </a:r>
            <a:r>
              <a:rPr lang="zh-CN" altLang="en-US" sz="1800" kern="100">
                <a:solidFill>
                  <a:srgbClr val="032D49"/>
                </a:solidFill>
                <a:latin typeface="仿宋" panose="02010609060101010101" pitchFamily="49" charset="-122"/>
                <a:ea typeface="仿宋" panose="02010609060101010101" pitchFamily="49" charset="-122"/>
                <a:cs typeface="Times New Roman" panose="02020603050405020304" pitchFamily="18" charset="0"/>
              </a:rPr>
              <a:t>权知礼部贡举</a:t>
            </a:r>
            <a:r>
              <a:rPr lang="en-US" altLang="zh-CN" sz="1800" kern="100">
                <a:solidFill>
                  <a:srgbClr val="032D49"/>
                </a:solidFill>
                <a:latin typeface="仿宋" panose="02010609060101010101" pitchFamily="49" charset="-122"/>
                <a:ea typeface="仿宋" panose="02010609060101010101" pitchFamily="49" charset="-122"/>
                <a:cs typeface="Times New Roman" panose="02020603050405020304" pitchFamily="18" charset="0"/>
              </a:rPr>
              <a:t>/</a:t>
            </a:r>
            <a:r>
              <a:rPr lang="zh-CN" altLang="en-US" sz="1800" kern="100">
                <a:solidFill>
                  <a:srgbClr val="032D49"/>
                </a:solidFill>
                <a:latin typeface="仿宋" panose="02010609060101010101" pitchFamily="49" charset="-122"/>
                <a:ea typeface="仿宋" panose="02010609060101010101" pitchFamily="49" charset="-122"/>
                <a:cs typeface="Times New Roman" panose="02020603050405020304" pitchFamily="18" charset="0"/>
              </a:rPr>
              <a:t>会大雪苦寒</a:t>
            </a:r>
            <a:r>
              <a:rPr lang="en-US" altLang="zh-CN" sz="1800" kern="100">
                <a:solidFill>
                  <a:srgbClr val="032D49"/>
                </a:solidFill>
                <a:latin typeface="仿宋" panose="02010609060101010101" pitchFamily="49" charset="-122"/>
                <a:ea typeface="仿宋" panose="02010609060101010101" pitchFamily="49" charset="-122"/>
                <a:cs typeface="Times New Roman" panose="02020603050405020304" pitchFamily="18" charset="0"/>
              </a:rPr>
              <a:t>/</a:t>
            </a:r>
            <a:r>
              <a:rPr lang="zh-CN" altLang="en-US" sz="1800" kern="100">
                <a:solidFill>
                  <a:srgbClr val="032D49"/>
                </a:solidFill>
                <a:latin typeface="仿宋" panose="02010609060101010101" pitchFamily="49" charset="-122"/>
                <a:ea typeface="仿宋" panose="02010609060101010101" pitchFamily="49" charset="-122"/>
                <a:cs typeface="Times New Roman" panose="02020603050405020304" pitchFamily="18" charset="0"/>
              </a:rPr>
              <a:t>士坐庭中噤</a:t>
            </a:r>
            <a:r>
              <a:rPr lang="en-US" altLang="zh-CN" sz="1800" kern="100">
                <a:solidFill>
                  <a:srgbClr val="032D49"/>
                </a:solidFill>
                <a:latin typeface="仿宋" panose="02010609060101010101" pitchFamily="49" charset="-122"/>
                <a:ea typeface="仿宋" panose="02010609060101010101" pitchFamily="49" charset="-122"/>
                <a:cs typeface="Times New Roman" panose="02020603050405020304" pitchFamily="18" charset="0"/>
              </a:rPr>
              <a:t>/</a:t>
            </a:r>
            <a:r>
              <a:rPr lang="zh-CN" altLang="en-US" sz="1800" kern="100">
                <a:solidFill>
                  <a:srgbClr val="032D49"/>
                </a:solidFill>
                <a:latin typeface="仿宋" panose="02010609060101010101" pitchFamily="49" charset="-122"/>
                <a:ea typeface="仿宋" panose="02010609060101010101" pitchFamily="49" charset="-122"/>
                <a:cs typeface="Times New Roman" panose="02020603050405020304" pitchFamily="18" charset="0"/>
              </a:rPr>
              <a:t>未能言轼</a:t>
            </a:r>
            <a:r>
              <a:rPr lang="en-US" altLang="zh-CN" sz="1800" kern="100">
                <a:solidFill>
                  <a:srgbClr val="032D49"/>
                </a:solidFill>
                <a:latin typeface="仿宋" panose="02010609060101010101" pitchFamily="49" charset="-122"/>
                <a:ea typeface="仿宋" panose="02010609060101010101" pitchFamily="49" charset="-122"/>
                <a:cs typeface="Times New Roman" panose="02020603050405020304" pitchFamily="18" charset="0"/>
              </a:rPr>
              <a:t>/</a:t>
            </a:r>
            <a:r>
              <a:rPr lang="zh-CN" altLang="en-US" sz="1800" kern="100">
                <a:solidFill>
                  <a:srgbClr val="032D49"/>
                </a:solidFill>
                <a:latin typeface="仿宋" panose="02010609060101010101" pitchFamily="49" charset="-122"/>
                <a:ea typeface="仿宋" panose="02010609060101010101" pitchFamily="49" charset="-122"/>
                <a:cs typeface="Times New Roman" panose="02020603050405020304" pitchFamily="18" charset="0"/>
              </a:rPr>
              <a:t>宽其禁约</a:t>
            </a:r>
            <a:r>
              <a:rPr lang="en-US" altLang="zh-CN" sz="1800" kern="100">
                <a:solidFill>
                  <a:srgbClr val="032D49"/>
                </a:solidFill>
                <a:latin typeface="仿宋" panose="02010609060101010101" pitchFamily="49" charset="-122"/>
                <a:ea typeface="仿宋" panose="02010609060101010101" pitchFamily="49" charset="-122"/>
                <a:cs typeface="Times New Roman" panose="02020603050405020304" pitchFamily="18" charset="0"/>
              </a:rPr>
              <a:t>/</a:t>
            </a:r>
            <a:r>
              <a:rPr lang="zh-CN" altLang="en-US" sz="1800" kern="100">
                <a:solidFill>
                  <a:srgbClr val="032D49"/>
                </a:solidFill>
                <a:latin typeface="仿宋" panose="02010609060101010101" pitchFamily="49" charset="-122"/>
                <a:ea typeface="仿宋" panose="02010609060101010101" pitchFamily="49" charset="-122"/>
                <a:cs typeface="Times New Roman" panose="02020603050405020304" pitchFamily="18" charset="0"/>
              </a:rPr>
              <a:t>使得尽技</a:t>
            </a:r>
            <a:r>
              <a:rPr lang="en-US" altLang="zh-CN" sz="1800" kern="100">
                <a:solidFill>
                  <a:srgbClr val="032D49"/>
                </a:solidFill>
                <a:latin typeface="仿宋" panose="02010609060101010101" pitchFamily="49" charset="-122"/>
                <a:ea typeface="仿宋" panose="02010609060101010101" pitchFamily="49" charset="-122"/>
                <a:cs typeface="Times New Roman" panose="02020603050405020304" pitchFamily="18" charset="0"/>
              </a:rPr>
              <a:t>/</a:t>
            </a:r>
            <a:r>
              <a:rPr lang="zh-CN" altLang="en-US" sz="1800" kern="100">
                <a:solidFill>
                  <a:srgbClr val="032D49"/>
                </a:solidFill>
                <a:latin typeface="仿宋" panose="02010609060101010101" pitchFamily="49" charset="-122"/>
                <a:ea typeface="仿宋" panose="02010609060101010101" pitchFamily="49" charset="-122"/>
                <a:cs typeface="Times New Roman" panose="02020603050405020304" pitchFamily="18" charset="0"/>
              </a:rPr>
              <a:t>巡铺内侍每摧辱举子</a:t>
            </a:r>
            <a:r>
              <a:rPr lang="en-US" altLang="zh-CN" sz="1800" kern="100">
                <a:solidFill>
                  <a:srgbClr val="032D49"/>
                </a:solidFill>
                <a:latin typeface="仿宋" panose="02010609060101010101" pitchFamily="49" charset="-122"/>
                <a:ea typeface="仿宋" panose="02010609060101010101" pitchFamily="49" charset="-122"/>
                <a:cs typeface="Times New Roman" panose="02020603050405020304" pitchFamily="18" charset="0"/>
              </a:rPr>
              <a:t>/</a:t>
            </a:r>
            <a:r>
              <a:rPr lang="zh-CN" altLang="en-US" sz="1800" kern="100">
                <a:solidFill>
                  <a:srgbClr val="032D49"/>
                </a:solidFill>
                <a:latin typeface="仿宋" panose="02010609060101010101" pitchFamily="49" charset="-122"/>
                <a:ea typeface="仿宋" panose="02010609060101010101" pitchFamily="49" charset="-122"/>
                <a:cs typeface="Times New Roman" panose="02020603050405020304" pitchFamily="18" charset="0"/>
              </a:rPr>
              <a:t>且持暧昧单词</a:t>
            </a:r>
            <a:r>
              <a:rPr lang="en-US" altLang="zh-CN" sz="1800" kern="100">
                <a:solidFill>
                  <a:srgbClr val="032D49"/>
                </a:solidFill>
                <a:latin typeface="仿宋" panose="02010609060101010101" pitchFamily="49" charset="-122"/>
                <a:ea typeface="仿宋" panose="02010609060101010101" pitchFamily="49" charset="-122"/>
                <a:cs typeface="Times New Roman" panose="02020603050405020304" pitchFamily="18" charset="0"/>
              </a:rPr>
              <a:t>/</a:t>
            </a:r>
            <a:r>
              <a:rPr lang="zh-CN" altLang="en-US" sz="1800" kern="100">
                <a:solidFill>
                  <a:srgbClr val="032D49"/>
                </a:solidFill>
                <a:latin typeface="仿宋" panose="02010609060101010101" pitchFamily="49" charset="-122"/>
                <a:ea typeface="仿宋" panose="02010609060101010101" pitchFamily="49" charset="-122"/>
                <a:cs typeface="Times New Roman" panose="02020603050405020304" pitchFamily="18" charset="0"/>
              </a:rPr>
              <a:t>诬以为罪</a:t>
            </a:r>
            <a:r>
              <a:rPr lang="en-US" altLang="zh-CN" sz="1800" kern="100">
                <a:solidFill>
                  <a:srgbClr val="032D49"/>
                </a:solidFill>
                <a:latin typeface="仿宋" panose="02010609060101010101" pitchFamily="49" charset="-122"/>
                <a:ea typeface="仿宋" panose="02010609060101010101" pitchFamily="49" charset="-122"/>
                <a:cs typeface="Times New Roman" panose="02020603050405020304" pitchFamily="18" charset="0"/>
              </a:rPr>
              <a:t>/</a:t>
            </a:r>
            <a:r>
              <a:rPr lang="zh-CN" altLang="en-US" sz="1800" kern="100">
                <a:solidFill>
                  <a:srgbClr val="032D49"/>
                </a:solidFill>
                <a:latin typeface="仿宋" panose="02010609060101010101" pitchFamily="49" charset="-122"/>
                <a:ea typeface="仿宋" panose="02010609060101010101" pitchFamily="49" charset="-122"/>
                <a:cs typeface="Times New Roman" panose="02020603050405020304" pitchFamily="18" charset="0"/>
              </a:rPr>
              <a:t>轼尽奏逐之</a:t>
            </a:r>
            <a:r>
              <a:rPr lang="en-US" altLang="zh-CN" sz="1800" kern="100">
                <a:solidFill>
                  <a:srgbClr val="032D49"/>
                </a:solidFill>
                <a:latin typeface="仿宋" panose="02010609060101010101" pitchFamily="49" charset="-122"/>
                <a:ea typeface="仿宋" panose="02010609060101010101" pitchFamily="49" charset="-122"/>
                <a:cs typeface="Times New Roman" panose="02020603050405020304" pitchFamily="18" charset="0"/>
              </a:rPr>
              <a:t>/</a:t>
            </a:r>
          </a:p>
          <a:p>
            <a:pPr marL="0" indent="0" algn="just">
              <a:lnSpc>
                <a:spcPct val="125000"/>
              </a:lnSpc>
              <a:buNone/>
            </a:pPr>
            <a:r>
              <a:rPr lang="en-US" altLang="zh-CN" sz="1800" kern="100">
                <a:solidFill>
                  <a:srgbClr val="032D49"/>
                </a:solidFill>
                <a:latin typeface="仿宋" panose="02010609060101010101" pitchFamily="49" charset="-122"/>
                <a:ea typeface="仿宋" panose="02010609060101010101" pitchFamily="49" charset="-122"/>
                <a:cs typeface="Times New Roman" panose="02020603050405020304" pitchFamily="18" charset="0"/>
              </a:rPr>
              <a:t>C</a:t>
            </a:r>
            <a:r>
              <a:rPr lang="zh-CN" altLang="en-US" sz="1800" kern="100">
                <a:solidFill>
                  <a:srgbClr val="032D49"/>
                </a:solidFill>
                <a:latin typeface="仿宋" panose="02010609060101010101" pitchFamily="49" charset="-122"/>
                <a:ea typeface="仿宋" panose="02010609060101010101" pitchFamily="49" charset="-122"/>
                <a:cs typeface="Times New Roman" panose="02020603050405020304" pitchFamily="18" charset="0"/>
              </a:rPr>
              <a:t>．三年</a:t>
            </a:r>
            <a:r>
              <a:rPr lang="en-US" altLang="zh-CN" sz="1800" kern="100">
                <a:solidFill>
                  <a:srgbClr val="032D49"/>
                </a:solidFill>
                <a:latin typeface="仿宋" panose="02010609060101010101" pitchFamily="49" charset="-122"/>
                <a:ea typeface="仿宋" panose="02010609060101010101" pitchFamily="49" charset="-122"/>
                <a:cs typeface="Times New Roman" panose="02020603050405020304" pitchFamily="18" charset="0"/>
              </a:rPr>
              <a:t>/</a:t>
            </a:r>
            <a:r>
              <a:rPr lang="zh-CN" altLang="en-US" sz="1800" kern="100">
                <a:solidFill>
                  <a:srgbClr val="032D49"/>
                </a:solidFill>
                <a:latin typeface="仿宋" panose="02010609060101010101" pitchFamily="49" charset="-122"/>
                <a:ea typeface="仿宋" panose="02010609060101010101" pitchFamily="49" charset="-122"/>
                <a:cs typeface="Times New Roman" panose="02020603050405020304" pitchFamily="18" charset="0"/>
              </a:rPr>
              <a:t>权知礼部贡举</a:t>
            </a:r>
            <a:r>
              <a:rPr lang="en-US" altLang="zh-CN" sz="1800" kern="100">
                <a:solidFill>
                  <a:srgbClr val="032D49"/>
                </a:solidFill>
                <a:latin typeface="仿宋" panose="02010609060101010101" pitchFamily="49" charset="-122"/>
                <a:ea typeface="仿宋" panose="02010609060101010101" pitchFamily="49" charset="-122"/>
                <a:cs typeface="Times New Roman" panose="02020603050405020304" pitchFamily="18" charset="0"/>
              </a:rPr>
              <a:t>/</a:t>
            </a:r>
            <a:r>
              <a:rPr lang="zh-CN" altLang="en-US" sz="1800" kern="100">
                <a:solidFill>
                  <a:srgbClr val="032D49"/>
                </a:solidFill>
                <a:latin typeface="仿宋" panose="02010609060101010101" pitchFamily="49" charset="-122"/>
                <a:ea typeface="仿宋" panose="02010609060101010101" pitchFamily="49" charset="-122"/>
                <a:cs typeface="Times New Roman" panose="02020603050405020304" pitchFamily="18" charset="0"/>
              </a:rPr>
              <a:t>会大雪苦寒</a:t>
            </a:r>
            <a:r>
              <a:rPr lang="en-US" altLang="zh-CN" sz="1800" kern="100">
                <a:solidFill>
                  <a:srgbClr val="032D49"/>
                </a:solidFill>
                <a:latin typeface="仿宋" panose="02010609060101010101" pitchFamily="49" charset="-122"/>
                <a:ea typeface="仿宋" panose="02010609060101010101" pitchFamily="49" charset="-122"/>
                <a:cs typeface="Times New Roman" panose="02020603050405020304" pitchFamily="18" charset="0"/>
              </a:rPr>
              <a:t>/</a:t>
            </a:r>
            <a:r>
              <a:rPr lang="zh-CN" altLang="en-US" sz="1800" kern="100">
                <a:solidFill>
                  <a:srgbClr val="032D49"/>
                </a:solidFill>
                <a:latin typeface="仿宋" panose="02010609060101010101" pitchFamily="49" charset="-122"/>
                <a:ea typeface="仿宋" panose="02010609060101010101" pitchFamily="49" charset="-122"/>
                <a:cs typeface="Times New Roman" panose="02020603050405020304" pitchFamily="18" charset="0"/>
              </a:rPr>
              <a:t>士坐庭中噤</a:t>
            </a:r>
            <a:r>
              <a:rPr lang="en-US" altLang="zh-CN" sz="1800" kern="100">
                <a:solidFill>
                  <a:srgbClr val="032D49"/>
                </a:solidFill>
                <a:latin typeface="仿宋" panose="02010609060101010101" pitchFamily="49" charset="-122"/>
                <a:ea typeface="仿宋" panose="02010609060101010101" pitchFamily="49" charset="-122"/>
                <a:cs typeface="Times New Roman" panose="02020603050405020304" pitchFamily="18" charset="0"/>
              </a:rPr>
              <a:t>/</a:t>
            </a:r>
            <a:r>
              <a:rPr lang="zh-CN" altLang="en-US" sz="1800" kern="100">
                <a:solidFill>
                  <a:srgbClr val="032D49"/>
                </a:solidFill>
                <a:latin typeface="仿宋" panose="02010609060101010101" pitchFamily="49" charset="-122"/>
                <a:ea typeface="仿宋" panose="02010609060101010101" pitchFamily="49" charset="-122"/>
                <a:cs typeface="Times New Roman" panose="02020603050405020304" pitchFamily="18" charset="0"/>
              </a:rPr>
              <a:t>未能言轼</a:t>
            </a:r>
            <a:r>
              <a:rPr lang="en-US" altLang="zh-CN" sz="1800" kern="100">
                <a:solidFill>
                  <a:srgbClr val="032D49"/>
                </a:solidFill>
                <a:latin typeface="仿宋" panose="02010609060101010101" pitchFamily="49" charset="-122"/>
                <a:ea typeface="仿宋" panose="02010609060101010101" pitchFamily="49" charset="-122"/>
                <a:cs typeface="Times New Roman" panose="02020603050405020304" pitchFamily="18" charset="0"/>
              </a:rPr>
              <a:t>/</a:t>
            </a:r>
            <a:r>
              <a:rPr lang="zh-CN" altLang="en-US" sz="1800" kern="100">
                <a:solidFill>
                  <a:srgbClr val="032D49"/>
                </a:solidFill>
                <a:latin typeface="仿宋" panose="02010609060101010101" pitchFamily="49" charset="-122"/>
                <a:ea typeface="仿宋" panose="02010609060101010101" pitchFamily="49" charset="-122"/>
                <a:cs typeface="Times New Roman" panose="02020603050405020304" pitchFamily="18" charset="0"/>
              </a:rPr>
              <a:t>宽其禁约</a:t>
            </a:r>
            <a:r>
              <a:rPr lang="en-US" altLang="zh-CN" sz="1800" kern="100">
                <a:solidFill>
                  <a:srgbClr val="032D49"/>
                </a:solidFill>
                <a:latin typeface="仿宋" panose="02010609060101010101" pitchFamily="49" charset="-122"/>
                <a:ea typeface="仿宋" panose="02010609060101010101" pitchFamily="49" charset="-122"/>
                <a:cs typeface="Times New Roman" panose="02020603050405020304" pitchFamily="18" charset="0"/>
              </a:rPr>
              <a:t>/</a:t>
            </a:r>
            <a:r>
              <a:rPr lang="zh-CN" altLang="en-US" sz="1800" kern="100">
                <a:solidFill>
                  <a:srgbClr val="032D49"/>
                </a:solidFill>
                <a:latin typeface="仿宋" panose="02010609060101010101" pitchFamily="49" charset="-122"/>
                <a:ea typeface="仿宋" panose="02010609060101010101" pitchFamily="49" charset="-122"/>
                <a:cs typeface="Times New Roman" panose="02020603050405020304" pitchFamily="18" charset="0"/>
              </a:rPr>
              <a:t>使得尽技巡铺内侍</a:t>
            </a:r>
            <a:r>
              <a:rPr lang="en-US" altLang="zh-CN" sz="1800" kern="100">
                <a:solidFill>
                  <a:srgbClr val="032D49"/>
                </a:solidFill>
                <a:latin typeface="仿宋" panose="02010609060101010101" pitchFamily="49" charset="-122"/>
                <a:ea typeface="仿宋" panose="02010609060101010101" pitchFamily="49" charset="-122"/>
                <a:cs typeface="Times New Roman" panose="02020603050405020304" pitchFamily="18" charset="0"/>
              </a:rPr>
              <a:t>/</a:t>
            </a:r>
            <a:r>
              <a:rPr lang="zh-CN" altLang="en-US" sz="1800" kern="100">
                <a:solidFill>
                  <a:srgbClr val="032D49"/>
                </a:solidFill>
                <a:latin typeface="仿宋" panose="02010609060101010101" pitchFamily="49" charset="-122"/>
                <a:ea typeface="仿宋" panose="02010609060101010101" pitchFamily="49" charset="-122"/>
                <a:cs typeface="Times New Roman" panose="02020603050405020304" pitchFamily="18" charset="0"/>
              </a:rPr>
              <a:t>每摧辱举子</a:t>
            </a:r>
            <a:r>
              <a:rPr lang="en-US" altLang="zh-CN" sz="1800" kern="100">
                <a:solidFill>
                  <a:srgbClr val="032D49"/>
                </a:solidFill>
                <a:latin typeface="仿宋" panose="02010609060101010101" pitchFamily="49" charset="-122"/>
                <a:ea typeface="仿宋" panose="02010609060101010101" pitchFamily="49" charset="-122"/>
                <a:cs typeface="Times New Roman" panose="02020603050405020304" pitchFamily="18" charset="0"/>
              </a:rPr>
              <a:t>/</a:t>
            </a:r>
            <a:r>
              <a:rPr lang="zh-CN" altLang="en-US" sz="1800" kern="100">
                <a:solidFill>
                  <a:srgbClr val="032D49"/>
                </a:solidFill>
                <a:latin typeface="仿宋" panose="02010609060101010101" pitchFamily="49" charset="-122"/>
                <a:ea typeface="仿宋" panose="02010609060101010101" pitchFamily="49" charset="-122"/>
                <a:cs typeface="Times New Roman" panose="02020603050405020304" pitchFamily="18" charset="0"/>
              </a:rPr>
              <a:t>且持暧昧单词</a:t>
            </a:r>
            <a:r>
              <a:rPr lang="en-US" altLang="zh-CN" sz="1800" kern="100">
                <a:solidFill>
                  <a:srgbClr val="032D49"/>
                </a:solidFill>
                <a:latin typeface="仿宋" panose="02010609060101010101" pitchFamily="49" charset="-122"/>
                <a:ea typeface="仿宋" panose="02010609060101010101" pitchFamily="49" charset="-122"/>
                <a:cs typeface="Times New Roman" panose="02020603050405020304" pitchFamily="18" charset="0"/>
              </a:rPr>
              <a:t>/</a:t>
            </a:r>
            <a:r>
              <a:rPr lang="zh-CN" altLang="en-US" sz="1800" kern="100">
                <a:solidFill>
                  <a:srgbClr val="032D49"/>
                </a:solidFill>
                <a:latin typeface="仿宋" panose="02010609060101010101" pitchFamily="49" charset="-122"/>
                <a:ea typeface="仿宋" panose="02010609060101010101" pitchFamily="49" charset="-122"/>
                <a:cs typeface="Times New Roman" panose="02020603050405020304" pitchFamily="18" charset="0"/>
              </a:rPr>
              <a:t>诬以为罪</a:t>
            </a:r>
            <a:r>
              <a:rPr lang="en-US" altLang="zh-CN" sz="1800" kern="100">
                <a:solidFill>
                  <a:srgbClr val="032D49"/>
                </a:solidFill>
                <a:latin typeface="仿宋" panose="02010609060101010101" pitchFamily="49" charset="-122"/>
                <a:ea typeface="仿宋" panose="02010609060101010101" pitchFamily="49" charset="-122"/>
                <a:cs typeface="Times New Roman" panose="02020603050405020304" pitchFamily="18" charset="0"/>
              </a:rPr>
              <a:t>/</a:t>
            </a:r>
            <a:r>
              <a:rPr lang="zh-CN" altLang="en-US" sz="1800" kern="100">
                <a:solidFill>
                  <a:srgbClr val="032D49"/>
                </a:solidFill>
                <a:latin typeface="仿宋" panose="02010609060101010101" pitchFamily="49" charset="-122"/>
                <a:ea typeface="仿宋" panose="02010609060101010101" pitchFamily="49" charset="-122"/>
                <a:cs typeface="Times New Roman" panose="02020603050405020304" pitchFamily="18" charset="0"/>
              </a:rPr>
              <a:t>轼尽奏逐之</a:t>
            </a:r>
            <a:r>
              <a:rPr lang="en-US" altLang="zh-CN" sz="1800" kern="100">
                <a:solidFill>
                  <a:srgbClr val="032D49"/>
                </a:solidFill>
                <a:latin typeface="仿宋" panose="02010609060101010101" pitchFamily="49" charset="-122"/>
                <a:ea typeface="仿宋" panose="02010609060101010101" pitchFamily="49" charset="-122"/>
                <a:cs typeface="Times New Roman" panose="02020603050405020304" pitchFamily="18" charset="0"/>
              </a:rPr>
              <a:t>/</a:t>
            </a:r>
          </a:p>
          <a:p>
            <a:pPr marL="0" indent="0" algn="just">
              <a:lnSpc>
                <a:spcPct val="125000"/>
              </a:lnSpc>
              <a:buNone/>
            </a:pPr>
            <a:r>
              <a:rPr lang="en-US" altLang="zh-CN" sz="1800" kern="100">
                <a:solidFill>
                  <a:srgbClr val="032D49"/>
                </a:solidFill>
                <a:latin typeface="仿宋" panose="02010609060101010101" pitchFamily="49" charset="-122"/>
                <a:ea typeface="仿宋" panose="02010609060101010101" pitchFamily="49" charset="-122"/>
                <a:cs typeface="Times New Roman" panose="02020603050405020304" pitchFamily="18" charset="0"/>
              </a:rPr>
              <a:t>D</a:t>
            </a:r>
            <a:r>
              <a:rPr lang="zh-CN" altLang="en-US" sz="1800" kern="100">
                <a:solidFill>
                  <a:srgbClr val="032D49"/>
                </a:solidFill>
                <a:latin typeface="仿宋" panose="02010609060101010101" pitchFamily="49" charset="-122"/>
                <a:ea typeface="仿宋" panose="02010609060101010101" pitchFamily="49" charset="-122"/>
                <a:cs typeface="Times New Roman" panose="02020603050405020304" pitchFamily="18" charset="0"/>
              </a:rPr>
              <a:t>．三年</a:t>
            </a:r>
            <a:r>
              <a:rPr lang="en-US" altLang="zh-CN" sz="1800" kern="100">
                <a:solidFill>
                  <a:srgbClr val="032D49"/>
                </a:solidFill>
                <a:latin typeface="仿宋" panose="02010609060101010101" pitchFamily="49" charset="-122"/>
                <a:ea typeface="仿宋" panose="02010609060101010101" pitchFamily="49" charset="-122"/>
                <a:cs typeface="Times New Roman" panose="02020603050405020304" pitchFamily="18" charset="0"/>
              </a:rPr>
              <a:t>/</a:t>
            </a:r>
            <a:r>
              <a:rPr lang="zh-CN" altLang="en-US" sz="1800" kern="100">
                <a:solidFill>
                  <a:srgbClr val="032D49"/>
                </a:solidFill>
                <a:latin typeface="仿宋" panose="02010609060101010101" pitchFamily="49" charset="-122"/>
                <a:ea typeface="仿宋" panose="02010609060101010101" pitchFamily="49" charset="-122"/>
                <a:cs typeface="Times New Roman" panose="02020603050405020304" pitchFamily="18" charset="0"/>
              </a:rPr>
              <a:t>权知礼部贡举</a:t>
            </a:r>
            <a:r>
              <a:rPr lang="en-US" altLang="zh-CN" sz="1800" kern="100">
                <a:solidFill>
                  <a:srgbClr val="032D49"/>
                </a:solidFill>
                <a:latin typeface="仿宋" panose="02010609060101010101" pitchFamily="49" charset="-122"/>
                <a:ea typeface="仿宋" panose="02010609060101010101" pitchFamily="49" charset="-122"/>
                <a:cs typeface="Times New Roman" panose="02020603050405020304" pitchFamily="18" charset="0"/>
              </a:rPr>
              <a:t>/</a:t>
            </a:r>
            <a:r>
              <a:rPr lang="zh-CN" altLang="en-US" sz="1800" kern="100">
                <a:solidFill>
                  <a:srgbClr val="032D49"/>
                </a:solidFill>
                <a:latin typeface="仿宋" panose="02010609060101010101" pitchFamily="49" charset="-122"/>
                <a:ea typeface="仿宋" panose="02010609060101010101" pitchFamily="49" charset="-122"/>
                <a:cs typeface="Times New Roman" panose="02020603050405020304" pitchFamily="18" charset="0"/>
              </a:rPr>
              <a:t>会大雪苦寒</a:t>
            </a:r>
            <a:r>
              <a:rPr lang="en-US" altLang="zh-CN" sz="1800" kern="100">
                <a:solidFill>
                  <a:srgbClr val="032D49"/>
                </a:solidFill>
                <a:latin typeface="仿宋" panose="02010609060101010101" pitchFamily="49" charset="-122"/>
                <a:ea typeface="仿宋" panose="02010609060101010101" pitchFamily="49" charset="-122"/>
                <a:cs typeface="Times New Roman" panose="02020603050405020304" pitchFamily="18" charset="0"/>
              </a:rPr>
              <a:t>/</a:t>
            </a:r>
            <a:r>
              <a:rPr lang="zh-CN" altLang="en-US" sz="1800" kern="100">
                <a:solidFill>
                  <a:srgbClr val="032D49"/>
                </a:solidFill>
                <a:latin typeface="仿宋" panose="02010609060101010101" pitchFamily="49" charset="-122"/>
                <a:ea typeface="仿宋" panose="02010609060101010101" pitchFamily="49" charset="-122"/>
                <a:cs typeface="Times New Roman" panose="02020603050405020304" pitchFamily="18" charset="0"/>
              </a:rPr>
              <a:t>士坐庭中</a:t>
            </a:r>
            <a:r>
              <a:rPr lang="en-US" altLang="zh-CN" sz="1800" kern="100">
                <a:solidFill>
                  <a:srgbClr val="032D49"/>
                </a:solidFill>
                <a:latin typeface="仿宋" panose="02010609060101010101" pitchFamily="49" charset="-122"/>
                <a:ea typeface="仿宋" panose="02010609060101010101" pitchFamily="49" charset="-122"/>
                <a:cs typeface="Times New Roman" panose="02020603050405020304" pitchFamily="18" charset="0"/>
              </a:rPr>
              <a:t>/</a:t>
            </a:r>
            <a:r>
              <a:rPr lang="zh-CN" altLang="en-US" sz="1800" kern="100">
                <a:solidFill>
                  <a:srgbClr val="032D49"/>
                </a:solidFill>
                <a:latin typeface="仿宋" panose="02010609060101010101" pitchFamily="49" charset="-122"/>
                <a:ea typeface="仿宋" panose="02010609060101010101" pitchFamily="49" charset="-122"/>
                <a:cs typeface="Times New Roman" panose="02020603050405020304" pitchFamily="18" charset="0"/>
              </a:rPr>
              <a:t>噤未能言</a:t>
            </a:r>
            <a:r>
              <a:rPr lang="en-US" altLang="zh-CN" sz="1800" kern="100">
                <a:solidFill>
                  <a:srgbClr val="032D49"/>
                </a:solidFill>
                <a:latin typeface="仿宋" panose="02010609060101010101" pitchFamily="49" charset="-122"/>
                <a:ea typeface="仿宋" panose="02010609060101010101" pitchFamily="49" charset="-122"/>
                <a:cs typeface="Times New Roman" panose="02020603050405020304" pitchFamily="18" charset="0"/>
              </a:rPr>
              <a:t>/</a:t>
            </a:r>
            <a:r>
              <a:rPr lang="zh-CN" altLang="en-US" sz="1800" kern="100">
                <a:solidFill>
                  <a:srgbClr val="032D49"/>
                </a:solidFill>
                <a:latin typeface="仿宋" panose="02010609060101010101" pitchFamily="49" charset="-122"/>
                <a:ea typeface="仿宋" panose="02010609060101010101" pitchFamily="49" charset="-122"/>
                <a:cs typeface="Times New Roman" panose="02020603050405020304" pitchFamily="18" charset="0"/>
              </a:rPr>
              <a:t>轼宽其禁约</a:t>
            </a:r>
            <a:r>
              <a:rPr lang="en-US" altLang="zh-CN" sz="1800" kern="100">
                <a:solidFill>
                  <a:srgbClr val="032D49"/>
                </a:solidFill>
                <a:latin typeface="仿宋" panose="02010609060101010101" pitchFamily="49" charset="-122"/>
                <a:ea typeface="仿宋" panose="02010609060101010101" pitchFamily="49" charset="-122"/>
                <a:cs typeface="Times New Roman" panose="02020603050405020304" pitchFamily="18" charset="0"/>
              </a:rPr>
              <a:t>/</a:t>
            </a:r>
            <a:r>
              <a:rPr lang="zh-CN" altLang="en-US" sz="1800" kern="100">
                <a:solidFill>
                  <a:srgbClr val="032D49"/>
                </a:solidFill>
                <a:latin typeface="仿宋" panose="02010609060101010101" pitchFamily="49" charset="-122"/>
                <a:ea typeface="仿宋" panose="02010609060101010101" pitchFamily="49" charset="-122"/>
                <a:cs typeface="Times New Roman" panose="02020603050405020304" pitchFamily="18" charset="0"/>
              </a:rPr>
              <a:t>使得尽技巡铺内侍</a:t>
            </a:r>
            <a:r>
              <a:rPr lang="en-US" altLang="zh-CN" sz="1800" kern="100">
                <a:solidFill>
                  <a:srgbClr val="032D49"/>
                </a:solidFill>
                <a:latin typeface="仿宋" panose="02010609060101010101" pitchFamily="49" charset="-122"/>
                <a:ea typeface="仿宋" panose="02010609060101010101" pitchFamily="49" charset="-122"/>
                <a:cs typeface="Times New Roman" panose="02020603050405020304" pitchFamily="18" charset="0"/>
              </a:rPr>
              <a:t>/</a:t>
            </a:r>
            <a:r>
              <a:rPr lang="zh-CN" altLang="en-US" sz="1800" kern="100">
                <a:solidFill>
                  <a:srgbClr val="032D49"/>
                </a:solidFill>
                <a:latin typeface="仿宋" panose="02010609060101010101" pitchFamily="49" charset="-122"/>
                <a:ea typeface="仿宋" panose="02010609060101010101" pitchFamily="49" charset="-122"/>
                <a:cs typeface="Times New Roman" panose="02020603050405020304" pitchFamily="18" charset="0"/>
              </a:rPr>
              <a:t>每摧辱举子</a:t>
            </a:r>
            <a:r>
              <a:rPr lang="en-US" altLang="zh-CN" sz="1800" kern="100">
                <a:solidFill>
                  <a:srgbClr val="032D49"/>
                </a:solidFill>
                <a:latin typeface="仿宋" panose="02010609060101010101" pitchFamily="49" charset="-122"/>
                <a:ea typeface="仿宋" panose="02010609060101010101" pitchFamily="49" charset="-122"/>
                <a:cs typeface="Times New Roman" panose="02020603050405020304" pitchFamily="18" charset="0"/>
              </a:rPr>
              <a:t>/</a:t>
            </a:r>
            <a:r>
              <a:rPr lang="zh-CN" altLang="en-US" sz="1800" kern="100">
                <a:solidFill>
                  <a:srgbClr val="032D49"/>
                </a:solidFill>
                <a:latin typeface="仿宋" panose="02010609060101010101" pitchFamily="49" charset="-122"/>
                <a:ea typeface="仿宋" panose="02010609060101010101" pitchFamily="49" charset="-122"/>
                <a:cs typeface="Times New Roman" panose="02020603050405020304" pitchFamily="18" charset="0"/>
              </a:rPr>
              <a:t>且持暧昧单词</a:t>
            </a:r>
            <a:r>
              <a:rPr lang="en-US" altLang="zh-CN" sz="1800" kern="100">
                <a:solidFill>
                  <a:srgbClr val="032D49"/>
                </a:solidFill>
                <a:latin typeface="仿宋" panose="02010609060101010101" pitchFamily="49" charset="-122"/>
                <a:ea typeface="仿宋" panose="02010609060101010101" pitchFamily="49" charset="-122"/>
                <a:cs typeface="Times New Roman" panose="02020603050405020304" pitchFamily="18" charset="0"/>
              </a:rPr>
              <a:t>/</a:t>
            </a:r>
            <a:r>
              <a:rPr lang="zh-CN" altLang="en-US" sz="1800" kern="100">
                <a:solidFill>
                  <a:srgbClr val="032D49"/>
                </a:solidFill>
                <a:latin typeface="仿宋" panose="02010609060101010101" pitchFamily="49" charset="-122"/>
                <a:ea typeface="仿宋" panose="02010609060101010101" pitchFamily="49" charset="-122"/>
                <a:cs typeface="Times New Roman" panose="02020603050405020304" pitchFamily="18" charset="0"/>
              </a:rPr>
              <a:t>诬以为罪</a:t>
            </a:r>
            <a:r>
              <a:rPr lang="en-US" altLang="zh-CN" sz="1800" kern="100">
                <a:solidFill>
                  <a:srgbClr val="032D49"/>
                </a:solidFill>
                <a:latin typeface="仿宋" panose="02010609060101010101" pitchFamily="49" charset="-122"/>
                <a:ea typeface="仿宋" panose="02010609060101010101" pitchFamily="49" charset="-122"/>
                <a:cs typeface="Times New Roman" panose="02020603050405020304" pitchFamily="18" charset="0"/>
              </a:rPr>
              <a:t>/</a:t>
            </a:r>
            <a:r>
              <a:rPr lang="zh-CN" altLang="en-US" sz="1800" kern="100">
                <a:solidFill>
                  <a:srgbClr val="032D49"/>
                </a:solidFill>
                <a:latin typeface="仿宋" panose="02010609060101010101" pitchFamily="49" charset="-122"/>
                <a:ea typeface="仿宋" panose="02010609060101010101" pitchFamily="49" charset="-122"/>
                <a:cs typeface="Times New Roman" panose="02020603050405020304" pitchFamily="18" charset="0"/>
              </a:rPr>
              <a:t>轼尽奏逐之</a:t>
            </a:r>
            <a:r>
              <a:rPr lang="en-US" altLang="zh-CN" sz="1800" kern="100">
                <a:solidFill>
                  <a:srgbClr val="032D49"/>
                </a:solidFill>
                <a:latin typeface="仿宋" panose="02010609060101010101" pitchFamily="49" charset="-122"/>
                <a:ea typeface="仿宋" panose="02010609060101010101" pitchFamily="49" charset="-122"/>
                <a:cs typeface="Times New Roman" panose="02020603050405020304" pitchFamily="18" charset="0"/>
              </a:rPr>
              <a:t>/</a:t>
            </a: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43050305"/>
      </p:ext>
    </p:extLst>
  </p:cSld>
  <p:clrMapOvr>
    <a:masterClrMapping/>
  </p:clrMapOvr>
  <mc:AlternateContent>
    <mc:Choice xmlns:p14="http://schemas.microsoft.com/office/powerpoint/2010/main" Requires="p14">
      <p:transition spd="slow" p14:dur="2000">
        <p14:prism isContent="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3"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par>
                                <p:cTn id="9" presetID="2" presetClass="entr" presetSubtype="3"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文本框 2"/>
          <p:cNvSpPr txBox="1"/>
          <p:nvPr/>
        </p:nvSpPr>
        <p:spPr>
          <a:xfrm>
            <a:off x="908957" y="557893"/>
            <a:ext cx="2857500" cy="1107996"/>
          </a:xfrm>
          <a:prstGeom prst="rect">
            <a:avLst/>
          </a:prstGeom>
          <a:noFill/>
        </p:spPr>
        <p:txBody>
          <a:bodyPr wrap="square" rtlCol="0">
            <a:spAutoFit/>
          </a:bodyPr>
          <a:lstStyle/>
          <a:p>
            <a:r>
              <a:rPr lang="zh-CN" altLang="en-US" sz="6600">
                <a:solidFill>
                  <a:srgbClr val="B79F47"/>
                </a:solidFill>
                <a:latin typeface="思源黑体 Bold" panose="020b0800000000000000" pitchFamily="34" charset="-122"/>
                <a:ea typeface="思源黑体 Bold" panose="020b0800000000000000" pitchFamily="34" charset="-122"/>
              </a:rPr>
              <a:t>目录</a:t>
            </a:r>
          </a:p>
        </p:txBody>
      </p:sp>
      <p:sp>
        <p:nvSpPr>
          <p:cNvPr id="4" name="文本框 3"/>
          <p:cNvSpPr txBox="1"/>
          <p:nvPr/>
        </p:nvSpPr>
        <p:spPr>
          <a:xfrm>
            <a:off x="1013096" y="1513489"/>
            <a:ext cx="2024743" cy="369332"/>
          </a:xfrm>
          <a:prstGeom prst="rect">
            <a:avLst/>
          </a:prstGeom>
          <a:noFill/>
        </p:spPr>
        <p:txBody>
          <a:bodyPr wrap="square" rtlCol="0">
            <a:spAutoFit/>
          </a:bodyPr>
          <a:lstStyle/>
          <a:p>
            <a:pPr algn="dist"/>
            <a:r>
              <a:rPr lang="en-US" altLang="zh-CN">
                <a:solidFill>
                  <a:srgbClr val="B79F47"/>
                </a:solidFill>
                <a:latin typeface="思源黑体 Bold" panose="020b0800000000000000" pitchFamily="34" charset="-122"/>
                <a:ea typeface="思源黑体 Bold" panose="020b0800000000000000" pitchFamily="34" charset="-122"/>
              </a:rPr>
              <a:t>CONTENTS</a:t>
            </a:r>
            <a:endParaRPr lang="zh-CN" altLang="en-US">
              <a:solidFill>
                <a:srgbClr val="B79F47"/>
              </a:solidFill>
              <a:latin typeface="思源黑体 Bold" panose="020b0800000000000000" pitchFamily="34" charset="-122"/>
              <a:ea typeface="思源黑体 Bold" panose="020b0800000000000000" pitchFamily="34" charset="-122"/>
            </a:endParaRPr>
          </a:p>
        </p:txBody>
      </p:sp>
      <p:cxnSp>
        <p:nvCxnSpPr>
          <p:cNvPr id="6" name="直接连接符 5"/>
          <p:cNvCxnSpPr/>
          <p:nvPr/>
        </p:nvCxnSpPr>
        <p:spPr>
          <a:xfrm>
            <a:off x="1130300" y="210094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
        <p:nvSpPr>
          <p:cNvPr id="8" name="矩形 7"/>
          <p:cNvSpPr/>
          <p:nvPr/>
        </p:nvSpPr>
        <p:spPr>
          <a:xfrm>
            <a:off x="1130300" y="1938270"/>
            <a:ext cx="723900" cy="174579"/>
          </a:xfrm>
          <a:prstGeom prst="rect">
            <a:avLst/>
          </a:prstGeom>
          <a:solidFill>
            <a:srgbClr val="B79F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任意多边形: 形状 23"/>
          <p:cNvSpPr/>
          <p:nvPr/>
        </p:nvSpPr>
        <p:spPr>
          <a:xfrm>
            <a:off x="70748" y="5958254"/>
            <a:ext cx="1158221" cy="863525"/>
          </a:xfrm>
          <a:custGeom>
            <a:gdLst>
              <a:gd name="connsiteX0" fmla="*/ 0 w 1158221"/>
              <a:gd name="connsiteY0" fmla="*/ 0 h 863525"/>
              <a:gd name="connsiteX1" fmla="*/ 140799 w 1158221"/>
              <a:gd name="connsiteY1" fmla="*/ 58283 h 863525"/>
              <a:gd name="connsiteX2" fmla="*/ 1111876 w 1158221"/>
              <a:gd name="connsiteY2" fmla="*/ 789194 h 863525"/>
              <a:gd name="connsiteX3" fmla="*/ 1158221 w 1158221"/>
              <a:gd name="connsiteY3" fmla="*/ 863525 h 863525"/>
              <a:gd name="connsiteX4" fmla="*/ 0 w 1158221"/>
              <a:gd name="connsiteY4" fmla="*/ 863525 h 863525"/>
            </a:gdLst>
            <a:cxnLst>
              <a:cxn ang="0">
                <a:pos x="connsiteX0" y="connsiteY0"/>
              </a:cxn>
              <a:cxn ang="0">
                <a:pos x="connsiteX1" y="connsiteY1"/>
              </a:cxn>
              <a:cxn ang="0">
                <a:pos x="connsiteX2" y="connsiteY2"/>
              </a:cxn>
              <a:cxn ang="0">
                <a:pos x="connsiteX3" y="connsiteY3"/>
              </a:cxn>
              <a:cxn ang="0">
                <a:pos x="connsiteX4" y="connsiteY4"/>
              </a:cxn>
            </a:cxnLst>
            <a:rect l="l" t="t" r="r" b="b"/>
            <a:pathLst>
              <a:path w="1158221" h="863525">
                <a:moveTo>
                  <a:pt x="0" y="0"/>
                </a:moveTo>
                <a:lnTo>
                  <a:pt x="140799" y="58283"/>
                </a:lnTo>
                <a:cubicBezTo>
                  <a:pt x="583783" y="260042"/>
                  <a:pt x="921147" y="509906"/>
                  <a:pt x="1111876" y="789194"/>
                </a:cubicBezTo>
                <a:lnTo>
                  <a:pt x="1158221" y="863525"/>
                </a:lnTo>
                <a:lnTo>
                  <a:pt x="0" y="863525"/>
                </a:lnTo>
                <a:close/>
              </a:path>
            </a:pathLst>
          </a:custGeom>
          <a:solidFill>
            <a:srgbClr val="B79F47"/>
          </a:solidFill>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2" name="组合 1">
            <a:extLst>
              <a:ext uri="{FF2B5EF4-FFF2-40B4-BE49-F238E27FC236}">
                <a16:creationId xmlns:a16="http://schemas.microsoft.com/office/drawing/2014/main" id="{91D7D31A-B449-4786-A886-4585C28B62D1}"/>
              </a:ext>
            </a:extLst>
          </p:cNvPr>
          <p:cNvGrpSpPr/>
          <p:nvPr/>
        </p:nvGrpSpPr>
        <p:grpSpPr>
          <a:xfrm>
            <a:off x="7974010" y="2965841"/>
            <a:ext cx="1854200" cy="1345587"/>
            <a:chOff x="9200243" y="3094264"/>
            <a:chExt cx="1854200" cy="1345587"/>
          </a:xfrm>
        </p:grpSpPr>
        <p:sp>
          <p:nvSpPr>
            <p:cNvPr id="22" name="文本框 21"/>
            <p:cNvSpPr txBox="1"/>
            <p:nvPr/>
          </p:nvSpPr>
          <p:spPr>
            <a:xfrm>
              <a:off x="9200243" y="3978186"/>
              <a:ext cx="1854200" cy="461665"/>
            </a:xfrm>
            <a:prstGeom prst="rect">
              <a:avLst/>
            </a:prstGeom>
            <a:noFill/>
          </p:spPr>
          <p:txBody>
            <a:bodyPr wrap="square" rtlCol="0" anchor="t">
              <a:spAutoFit/>
            </a:bodyPr>
            <a:lstStyle/>
            <a:p>
              <a:pPr algn="ctr"/>
              <a:r>
                <a:rPr lang="zh-CN" altLang="en-US" sz="2400">
                  <a:solidFill>
                    <a:srgbClr val="032D49"/>
                  </a:solidFill>
                  <a:latin typeface="思源黑体 Bold" panose="020b0800000000000000" pitchFamily="34" charset="-122"/>
                  <a:ea typeface="思源黑体 Bold" panose="020b0800000000000000" pitchFamily="34" charset="-122"/>
                </a:rPr>
                <a:t>课堂总结</a:t>
              </a:r>
            </a:p>
          </p:txBody>
        </p:sp>
        <p:sp>
          <p:nvSpPr>
            <p:cNvPr id="23" name="文本框 22"/>
            <p:cNvSpPr txBox="1"/>
            <p:nvPr/>
          </p:nvSpPr>
          <p:spPr>
            <a:xfrm>
              <a:off x="9736002" y="3167389"/>
              <a:ext cx="782682" cy="523220"/>
            </a:xfrm>
            <a:prstGeom prst="rect">
              <a:avLst/>
            </a:prstGeom>
            <a:noFill/>
          </p:spPr>
          <p:txBody>
            <a:bodyPr wrap="square" rtlCol="0" anchor="t">
              <a:spAutoFit/>
            </a:bodyPr>
            <a:lstStyle/>
            <a:p>
              <a:pPr algn="ctr"/>
              <a:r>
                <a:rPr lang="en-US" altLang="zh-CN" sz="2800">
                  <a:solidFill>
                    <a:schemeClr val="bg1"/>
                  </a:solidFill>
                  <a:latin typeface="思源黑体 Bold" panose="020b0800000000000000" pitchFamily="34" charset="-122"/>
                  <a:ea typeface="思源黑体 Bold" panose="020b0800000000000000" pitchFamily="34" charset="-122"/>
                </a:rPr>
                <a:t>04</a:t>
              </a:r>
              <a:endParaRPr lang="zh-CN" altLang="en-US" sz="2800">
                <a:solidFill>
                  <a:schemeClr val="bg1"/>
                </a:solidFill>
                <a:latin typeface="思源黑体 Bold" panose="020b0800000000000000" pitchFamily="34" charset="-122"/>
                <a:ea typeface="思源黑体 Bold" panose="020b0800000000000000" pitchFamily="34" charset="-122"/>
              </a:endParaRPr>
            </a:p>
          </p:txBody>
        </p:sp>
        <p:sp>
          <p:nvSpPr>
            <p:cNvPr id="34" name="矩形 33"/>
            <p:cNvSpPr/>
            <p:nvPr/>
          </p:nvSpPr>
          <p:spPr>
            <a:xfrm>
              <a:off x="9937026" y="3094264"/>
              <a:ext cx="669471" cy="669471"/>
            </a:xfrm>
            <a:prstGeom prst="rect">
              <a:avLst/>
            </a:prstGeom>
            <a:solidFill>
              <a:srgbClr val="B79F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lang="zh-CN" altLang="en-US"/>
            </a:p>
          </p:txBody>
        </p:sp>
        <p:sp>
          <p:nvSpPr>
            <p:cNvPr id="35" name="文本框 34"/>
            <p:cNvSpPr txBox="1"/>
            <p:nvPr/>
          </p:nvSpPr>
          <p:spPr>
            <a:xfrm>
              <a:off x="9880420" y="3167389"/>
              <a:ext cx="782682" cy="523220"/>
            </a:xfrm>
            <a:prstGeom prst="rect">
              <a:avLst/>
            </a:prstGeom>
            <a:solidFill>
              <a:srgbClr val="B79F47"/>
            </a:solidFill>
          </p:spPr>
          <p:txBody>
            <a:bodyPr wrap="square" rtlCol="0" anchor="t">
              <a:spAutoFit/>
            </a:bodyPr>
            <a:lstStyle/>
            <a:p>
              <a:pPr algn="ctr"/>
              <a:r>
                <a:rPr lang="en-US" altLang="zh-CN" sz="2800">
                  <a:solidFill>
                    <a:schemeClr val="bg1"/>
                  </a:solidFill>
                  <a:latin typeface="思源黑体 Bold" panose="020b0800000000000000" pitchFamily="34" charset="-122"/>
                  <a:ea typeface="思源黑体 Bold" panose="020b0800000000000000" pitchFamily="34" charset="-122"/>
                </a:rPr>
                <a:t>05</a:t>
              </a:r>
              <a:endParaRPr lang="zh-CN" altLang="en-US" sz="2800">
                <a:solidFill>
                  <a:schemeClr val="bg1"/>
                </a:solidFill>
                <a:latin typeface="思源黑体 Bold" panose="020b0800000000000000" pitchFamily="34" charset="-122"/>
                <a:ea typeface="思源黑体 Bold" panose="020b0800000000000000" pitchFamily="34" charset="-122"/>
              </a:endParaRPr>
            </a:p>
          </p:txBody>
        </p:sp>
      </p:grpSp>
      <p:grpSp>
        <p:nvGrpSpPr>
          <p:cNvPr id="27" name="组合 26">
            <a:extLst>
              <a:ext uri="{FF2B5EF4-FFF2-40B4-BE49-F238E27FC236}">
                <a16:creationId xmlns:a16="http://schemas.microsoft.com/office/drawing/2014/main" id="{9DC7CBAF-3F95-4FE1-AF32-B06DCDF28997}"/>
              </a:ext>
            </a:extLst>
          </p:cNvPr>
          <p:cNvGrpSpPr/>
          <p:nvPr/>
        </p:nvGrpSpPr>
        <p:grpSpPr>
          <a:xfrm>
            <a:off x="6106524" y="2965841"/>
            <a:ext cx="1854200" cy="1345587"/>
            <a:chOff x="9200243" y="3094264"/>
            <a:chExt cx="1854200" cy="1345587"/>
          </a:xfrm>
        </p:grpSpPr>
        <p:sp>
          <p:nvSpPr>
            <p:cNvPr id="30" name="文本框 29">
              <a:extLst>
                <a:ext uri="{FF2B5EF4-FFF2-40B4-BE49-F238E27FC236}">
                  <a16:creationId xmlns:a16="http://schemas.microsoft.com/office/drawing/2014/main" id="{9F206C3B-F364-4D2B-B231-08E490B3A30F}"/>
                </a:ext>
              </a:extLst>
            </p:cNvPr>
            <p:cNvSpPr txBox="1"/>
            <p:nvPr/>
          </p:nvSpPr>
          <p:spPr>
            <a:xfrm>
              <a:off x="9200243" y="3978186"/>
              <a:ext cx="1854200" cy="461665"/>
            </a:xfrm>
            <a:prstGeom prst="rect">
              <a:avLst/>
            </a:prstGeom>
            <a:noFill/>
          </p:spPr>
          <p:txBody>
            <a:bodyPr wrap="square" rtlCol="0" anchor="t">
              <a:spAutoFit/>
            </a:bodyPr>
            <a:lstStyle/>
            <a:p>
              <a:pPr algn="ctr"/>
              <a:r>
                <a:rPr lang="zh-CN" altLang="en-US" sz="2400">
                  <a:solidFill>
                    <a:srgbClr val="032D49"/>
                  </a:solidFill>
                  <a:latin typeface="思源黑体 Bold" panose="020b0800000000000000" pitchFamily="34" charset="-122"/>
                  <a:ea typeface="思源黑体 Bold" panose="020b0800000000000000" pitchFamily="34" charset="-122"/>
                </a:rPr>
                <a:t>典型例题</a:t>
              </a:r>
            </a:p>
          </p:txBody>
        </p:sp>
        <p:sp>
          <p:nvSpPr>
            <p:cNvPr id="31" name="文本框 30">
              <a:extLst>
                <a:ext uri="{FF2B5EF4-FFF2-40B4-BE49-F238E27FC236}">
                  <a16:creationId xmlns:a16="http://schemas.microsoft.com/office/drawing/2014/main" id="{D8352246-BDD3-46DD-9011-2EA3EC37D222}"/>
                </a:ext>
              </a:extLst>
            </p:cNvPr>
            <p:cNvSpPr txBox="1"/>
            <p:nvPr/>
          </p:nvSpPr>
          <p:spPr>
            <a:xfrm>
              <a:off x="9736002" y="3167389"/>
              <a:ext cx="782682" cy="523220"/>
            </a:xfrm>
            <a:prstGeom prst="rect">
              <a:avLst/>
            </a:prstGeom>
            <a:noFill/>
          </p:spPr>
          <p:txBody>
            <a:bodyPr wrap="square" rtlCol="0" anchor="t">
              <a:spAutoFit/>
            </a:bodyPr>
            <a:lstStyle/>
            <a:p>
              <a:pPr algn="ctr"/>
              <a:r>
                <a:rPr lang="en-US" altLang="zh-CN" sz="2800">
                  <a:solidFill>
                    <a:schemeClr val="bg1"/>
                  </a:solidFill>
                  <a:latin typeface="思源黑体 Bold" panose="020b0800000000000000" pitchFamily="34" charset="-122"/>
                  <a:ea typeface="思源黑体 Bold" panose="020b0800000000000000" pitchFamily="34" charset="-122"/>
                </a:rPr>
                <a:t>04</a:t>
              </a:r>
              <a:endParaRPr lang="zh-CN" altLang="en-US" sz="2800">
                <a:solidFill>
                  <a:schemeClr val="bg1"/>
                </a:solidFill>
                <a:latin typeface="思源黑体 Bold" panose="020b0800000000000000" pitchFamily="34" charset="-122"/>
                <a:ea typeface="思源黑体 Bold" panose="020b0800000000000000" pitchFamily="34" charset="-122"/>
              </a:endParaRPr>
            </a:p>
          </p:txBody>
        </p:sp>
        <p:sp>
          <p:nvSpPr>
            <p:cNvPr id="36" name="矩形 35">
              <a:extLst>
                <a:ext uri="{FF2B5EF4-FFF2-40B4-BE49-F238E27FC236}">
                  <a16:creationId xmlns:a16="http://schemas.microsoft.com/office/drawing/2014/main" id="{BD28AC36-DE5E-46C3-8611-3EDA3F7E04DE}"/>
                </a:ext>
              </a:extLst>
            </p:cNvPr>
            <p:cNvSpPr/>
            <p:nvPr/>
          </p:nvSpPr>
          <p:spPr>
            <a:xfrm>
              <a:off x="9937026" y="3094264"/>
              <a:ext cx="669471" cy="669471"/>
            </a:xfrm>
            <a:prstGeom prst="rect">
              <a:avLst/>
            </a:prstGeom>
            <a:solidFill>
              <a:srgbClr val="B79F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lang="zh-CN" altLang="en-US"/>
            </a:p>
          </p:txBody>
        </p:sp>
        <p:sp>
          <p:nvSpPr>
            <p:cNvPr id="37" name="文本框 36">
              <a:extLst>
                <a:ext uri="{FF2B5EF4-FFF2-40B4-BE49-F238E27FC236}">
                  <a16:creationId xmlns:a16="http://schemas.microsoft.com/office/drawing/2014/main" id="{1C73F211-1793-426D-BC92-C3CBD00D0071}"/>
                </a:ext>
              </a:extLst>
            </p:cNvPr>
            <p:cNvSpPr txBox="1"/>
            <p:nvPr/>
          </p:nvSpPr>
          <p:spPr>
            <a:xfrm>
              <a:off x="9880420" y="3167389"/>
              <a:ext cx="782682" cy="523220"/>
            </a:xfrm>
            <a:prstGeom prst="rect">
              <a:avLst/>
            </a:prstGeom>
            <a:solidFill>
              <a:srgbClr val="B79F47"/>
            </a:solidFill>
          </p:spPr>
          <p:txBody>
            <a:bodyPr wrap="square" rtlCol="0" anchor="t">
              <a:spAutoFit/>
            </a:bodyPr>
            <a:lstStyle/>
            <a:p>
              <a:pPr algn="ctr"/>
              <a:r>
                <a:rPr lang="en-US" altLang="zh-CN" sz="2800">
                  <a:solidFill>
                    <a:schemeClr val="bg1"/>
                  </a:solidFill>
                  <a:latin typeface="思源黑体 Bold" panose="020b0800000000000000" pitchFamily="34" charset="-122"/>
                  <a:ea typeface="思源黑体 Bold" panose="020b0800000000000000" pitchFamily="34" charset="-122"/>
                </a:rPr>
                <a:t>04</a:t>
              </a:r>
              <a:endParaRPr lang="zh-CN" altLang="en-US" sz="2800">
                <a:solidFill>
                  <a:schemeClr val="bg1"/>
                </a:solidFill>
                <a:latin typeface="思源黑体 Bold" panose="020b0800000000000000" pitchFamily="34" charset="-122"/>
                <a:ea typeface="思源黑体 Bold" panose="020b0800000000000000" pitchFamily="34" charset="-122"/>
              </a:endParaRPr>
            </a:p>
          </p:txBody>
        </p:sp>
      </p:grpSp>
      <p:grpSp>
        <p:nvGrpSpPr>
          <p:cNvPr id="38" name="组合 37">
            <a:extLst>
              <a:ext uri="{FF2B5EF4-FFF2-40B4-BE49-F238E27FC236}">
                <a16:creationId xmlns:a16="http://schemas.microsoft.com/office/drawing/2014/main" id="{4BF55D88-E7D0-4108-A319-5060A438EC86}"/>
              </a:ext>
            </a:extLst>
          </p:cNvPr>
          <p:cNvGrpSpPr/>
          <p:nvPr/>
        </p:nvGrpSpPr>
        <p:grpSpPr>
          <a:xfrm>
            <a:off x="9841497" y="2965841"/>
            <a:ext cx="1854200" cy="1345587"/>
            <a:chOff x="9200243" y="3094264"/>
            <a:chExt cx="1854200" cy="1345587"/>
          </a:xfrm>
        </p:grpSpPr>
        <p:sp>
          <p:nvSpPr>
            <p:cNvPr id="39" name="文本框 38">
              <a:extLst>
                <a:ext uri="{FF2B5EF4-FFF2-40B4-BE49-F238E27FC236}">
                  <a16:creationId xmlns:a16="http://schemas.microsoft.com/office/drawing/2014/main" id="{632E1BD5-2297-4FED-896C-DDAC1E82B8CD}"/>
                </a:ext>
              </a:extLst>
            </p:cNvPr>
            <p:cNvSpPr txBox="1"/>
            <p:nvPr/>
          </p:nvSpPr>
          <p:spPr>
            <a:xfrm>
              <a:off x="9200243" y="3978186"/>
              <a:ext cx="1854200" cy="461665"/>
            </a:xfrm>
            <a:prstGeom prst="rect">
              <a:avLst/>
            </a:prstGeom>
            <a:noFill/>
          </p:spPr>
          <p:txBody>
            <a:bodyPr wrap="square" rtlCol="0" anchor="t">
              <a:spAutoFit/>
            </a:bodyPr>
            <a:lstStyle/>
            <a:p>
              <a:pPr algn="ctr"/>
              <a:r>
                <a:rPr lang="zh-CN" altLang="en-US" sz="2400">
                  <a:solidFill>
                    <a:srgbClr val="032D49"/>
                  </a:solidFill>
                  <a:latin typeface="思源黑体 Bold" panose="020b0800000000000000" pitchFamily="34" charset="-122"/>
                  <a:ea typeface="思源黑体 Bold" panose="020b0800000000000000" pitchFamily="34" charset="-122"/>
                </a:rPr>
                <a:t>限时训练</a:t>
              </a:r>
            </a:p>
          </p:txBody>
        </p:sp>
        <p:sp>
          <p:nvSpPr>
            <p:cNvPr id="40" name="文本框 39">
              <a:extLst>
                <a:ext uri="{FF2B5EF4-FFF2-40B4-BE49-F238E27FC236}">
                  <a16:creationId xmlns:a16="http://schemas.microsoft.com/office/drawing/2014/main" id="{67BF7A9D-98E1-425A-B8ED-6C73A9802088}"/>
                </a:ext>
              </a:extLst>
            </p:cNvPr>
            <p:cNvSpPr txBox="1"/>
            <p:nvPr/>
          </p:nvSpPr>
          <p:spPr>
            <a:xfrm>
              <a:off x="9736002" y="3167389"/>
              <a:ext cx="782682" cy="523220"/>
            </a:xfrm>
            <a:prstGeom prst="rect">
              <a:avLst/>
            </a:prstGeom>
            <a:noFill/>
          </p:spPr>
          <p:txBody>
            <a:bodyPr wrap="square" rtlCol="0" anchor="t">
              <a:spAutoFit/>
            </a:bodyPr>
            <a:lstStyle/>
            <a:p>
              <a:pPr algn="ctr"/>
              <a:r>
                <a:rPr lang="en-US" altLang="zh-CN" sz="2800">
                  <a:solidFill>
                    <a:schemeClr val="bg1"/>
                  </a:solidFill>
                  <a:latin typeface="思源黑体 Bold" panose="020b0800000000000000" pitchFamily="34" charset="-122"/>
                  <a:ea typeface="思源黑体 Bold" panose="020b0800000000000000" pitchFamily="34" charset="-122"/>
                </a:rPr>
                <a:t>04</a:t>
              </a:r>
              <a:endParaRPr lang="zh-CN" altLang="en-US" sz="2800">
                <a:solidFill>
                  <a:schemeClr val="bg1"/>
                </a:solidFill>
                <a:latin typeface="思源黑体 Bold" panose="020b0800000000000000" pitchFamily="34" charset="-122"/>
                <a:ea typeface="思源黑体 Bold" panose="020b0800000000000000" pitchFamily="34" charset="-122"/>
              </a:endParaRPr>
            </a:p>
          </p:txBody>
        </p:sp>
        <p:sp>
          <p:nvSpPr>
            <p:cNvPr id="41" name="矩形 40">
              <a:extLst>
                <a:ext uri="{FF2B5EF4-FFF2-40B4-BE49-F238E27FC236}">
                  <a16:creationId xmlns:a16="http://schemas.microsoft.com/office/drawing/2014/main" id="{CF794EA4-776D-4AEB-A2E3-60303259D47A}"/>
                </a:ext>
              </a:extLst>
            </p:cNvPr>
            <p:cNvSpPr/>
            <p:nvPr/>
          </p:nvSpPr>
          <p:spPr>
            <a:xfrm>
              <a:off x="9937026" y="3094264"/>
              <a:ext cx="669471" cy="669471"/>
            </a:xfrm>
            <a:prstGeom prst="rect">
              <a:avLst/>
            </a:prstGeom>
            <a:solidFill>
              <a:srgbClr val="B79F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lang="zh-CN" altLang="en-US"/>
            </a:p>
          </p:txBody>
        </p:sp>
        <p:sp>
          <p:nvSpPr>
            <p:cNvPr id="42" name="文本框 41">
              <a:extLst>
                <a:ext uri="{FF2B5EF4-FFF2-40B4-BE49-F238E27FC236}">
                  <a16:creationId xmlns:a16="http://schemas.microsoft.com/office/drawing/2014/main" id="{FE9A0B66-8F33-412D-B154-D7C79A63620D}"/>
                </a:ext>
              </a:extLst>
            </p:cNvPr>
            <p:cNvSpPr txBox="1"/>
            <p:nvPr/>
          </p:nvSpPr>
          <p:spPr>
            <a:xfrm>
              <a:off x="9880420" y="3167389"/>
              <a:ext cx="782682" cy="523220"/>
            </a:xfrm>
            <a:prstGeom prst="rect">
              <a:avLst/>
            </a:prstGeom>
            <a:solidFill>
              <a:srgbClr val="B79F47"/>
            </a:solidFill>
          </p:spPr>
          <p:txBody>
            <a:bodyPr wrap="square" rtlCol="0" anchor="t">
              <a:spAutoFit/>
            </a:bodyPr>
            <a:lstStyle/>
            <a:p>
              <a:pPr algn="ctr"/>
              <a:r>
                <a:rPr lang="en-US" altLang="zh-CN" sz="2800">
                  <a:solidFill>
                    <a:schemeClr val="bg1"/>
                  </a:solidFill>
                  <a:latin typeface="思源黑体 Bold" panose="020b0800000000000000" pitchFamily="34" charset="-122"/>
                  <a:ea typeface="思源黑体 Bold" panose="020b0800000000000000" pitchFamily="34" charset="-122"/>
                </a:rPr>
                <a:t>06</a:t>
              </a:r>
              <a:endParaRPr lang="zh-CN" altLang="en-US" sz="2800">
                <a:solidFill>
                  <a:schemeClr val="bg1"/>
                </a:solidFill>
                <a:latin typeface="思源黑体 Bold" panose="020b0800000000000000" pitchFamily="34" charset="-122"/>
                <a:ea typeface="思源黑体 Bold" panose="020b0800000000000000" pitchFamily="34" charset="-122"/>
              </a:endParaRPr>
            </a:p>
          </p:txBody>
        </p:sp>
      </p:grpSp>
      <p:grpSp>
        <p:nvGrpSpPr>
          <p:cNvPr id="43" name="组合 42">
            <a:extLst>
              <a:ext uri="{FF2B5EF4-FFF2-40B4-BE49-F238E27FC236}">
                <a16:creationId xmlns:a16="http://schemas.microsoft.com/office/drawing/2014/main" id="{CE1CA1AE-AFDC-4CFF-85DB-429C641ECCEE}"/>
              </a:ext>
            </a:extLst>
          </p:cNvPr>
          <p:cNvGrpSpPr/>
          <p:nvPr/>
        </p:nvGrpSpPr>
        <p:grpSpPr>
          <a:xfrm>
            <a:off x="2371552" y="2965841"/>
            <a:ext cx="1854200" cy="1345587"/>
            <a:chOff x="9200243" y="3094264"/>
            <a:chExt cx="1854200" cy="1345587"/>
          </a:xfrm>
        </p:grpSpPr>
        <p:sp>
          <p:nvSpPr>
            <p:cNvPr id="44" name="文本框 43">
              <a:extLst>
                <a:ext uri="{FF2B5EF4-FFF2-40B4-BE49-F238E27FC236}">
                  <a16:creationId xmlns:a16="http://schemas.microsoft.com/office/drawing/2014/main" id="{59A42BB3-A9D7-4DDF-9E65-B2E4C387E6C3}"/>
                </a:ext>
              </a:extLst>
            </p:cNvPr>
            <p:cNvSpPr txBox="1"/>
            <p:nvPr/>
          </p:nvSpPr>
          <p:spPr>
            <a:xfrm>
              <a:off x="9200243" y="3978186"/>
              <a:ext cx="1854200" cy="461665"/>
            </a:xfrm>
            <a:prstGeom prst="rect">
              <a:avLst/>
            </a:prstGeom>
            <a:noFill/>
          </p:spPr>
          <p:txBody>
            <a:bodyPr wrap="square" rtlCol="0" anchor="t">
              <a:spAutoFit/>
            </a:bodyPr>
            <a:lstStyle/>
            <a:p>
              <a:pPr algn="ctr"/>
              <a:r>
                <a:rPr lang="zh-CN" altLang="en-US" sz="2400">
                  <a:solidFill>
                    <a:srgbClr val="032D49"/>
                  </a:solidFill>
                  <a:latin typeface="思源黑体 Bold" panose="020b0800000000000000" pitchFamily="34" charset="-122"/>
                  <a:ea typeface="思源黑体 Bold" panose="020b0800000000000000" pitchFamily="34" charset="-122"/>
                </a:rPr>
                <a:t>重点知识</a:t>
              </a:r>
            </a:p>
          </p:txBody>
        </p:sp>
        <p:sp>
          <p:nvSpPr>
            <p:cNvPr id="45" name="文本框 44">
              <a:extLst>
                <a:ext uri="{FF2B5EF4-FFF2-40B4-BE49-F238E27FC236}">
                  <a16:creationId xmlns:a16="http://schemas.microsoft.com/office/drawing/2014/main" id="{60D1B421-E6B5-4950-AB9C-8790E534001D}"/>
                </a:ext>
              </a:extLst>
            </p:cNvPr>
            <p:cNvSpPr txBox="1"/>
            <p:nvPr/>
          </p:nvSpPr>
          <p:spPr>
            <a:xfrm>
              <a:off x="9736002" y="3167389"/>
              <a:ext cx="782682" cy="523220"/>
            </a:xfrm>
            <a:prstGeom prst="rect">
              <a:avLst/>
            </a:prstGeom>
            <a:noFill/>
          </p:spPr>
          <p:txBody>
            <a:bodyPr wrap="square" rtlCol="0" anchor="t">
              <a:spAutoFit/>
            </a:bodyPr>
            <a:lstStyle/>
            <a:p>
              <a:pPr algn="ctr"/>
              <a:r>
                <a:rPr lang="en-US" altLang="zh-CN" sz="2800">
                  <a:solidFill>
                    <a:schemeClr val="bg1"/>
                  </a:solidFill>
                  <a:latin typeface="思源黑体 Bold" panose="020b0800000000000000" pitchFamily="34" charset="-122"/>
                  <a:ea typeface="思源黑体 Bold" panose="020b0800000000000000" pitchFamily="34" charset="-122"/>
                </a:rPr>
                <a:t>04</a:t>
              </a:r>
              <a:endParaRPr lang="zh-CN" altLang="en-US" sz="2800">
                <a:solidFill>
                  <a:schemeClr val="bg1"/>
                </a:solidFill>
                <a:latin typeface="思源黑体 Bold" panose="020b0800000000000000" pitchFamily="34" charset="-122"/>
                <a:ea typeface="思源黑体 Bold" panose="020b0800000000000000" pitchFamily="34" charset="-122"/>
              </a:endParaRPr>
            </a:p>
          </p:txBody>
        </p:sp>
        <p:sp>
          <p:nvSpPr>
            <p:cNvPr id="46" name="矩形 45">
              <a:extLst>
                <a:ext uri="{FF2B5EF4-FFF2-40B4-BE49-F238E27FC236}">
                  <a16:creationId xmlns:a16="http://schemas.microsoft.com/office/drawing/2014/main" id="{3DFCE485-FA4F-4DEC-9ACC-1DF73EA56A83}"/>
                </a:ext>
              </a:extLst>
            </p:cNvPr>
            <p:cNvSpPr/>
            <p:nvPr/>
          </p:nvSpPr>
          <p:spPr>
            <a:xfrm>
              <a:off x="9937026" y="3094264"/>
              <a:ext cx="669471" cy="669471"/>
            </a:xfrm>
            <a:prstGeom prst="rect">
              <a:avLst/>
            </a:prstGeom>
            <a:solidFill>
              <a:srgbClr val="B79F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lang="zh-CN" altLang="en-US"/>
            </a:p>
          </p:txBody>
        </p:sp>
        <p:sp>
          <p:nvSpPr>
            <p:cNvPr id="47" name="文本框 46">
              <a:extLst>
                <a:ext uri="{FF2B5EF4-FFF2-40B4-BE49-F238E27FC236}">
                  <a16:creationId xmlns:a16="http://schemas.microsoft.com/office/drawing/2014/main" id="{C4C2AAF6-5E46-4934-9684-5BD5B467B548}"/>
                </a:ext>
              </a:extLst>
            </p:cNvPr>
            <p:cNvSpPr txBox="1"/>
            <p:nvPr/>
          </p:nvSpPr>
          <p:spPr>
            <a:xfrm>
              <a:off x="9880420" y="3167389"/>
              <a:ext cx="782682" cy="523220"/>
            </a:xfrm>
            <a:prstGeom prst="rect">
              <a:avLst/>
            </a:prstGeom>
            <a:solidFill>
              <a:srgbClr val="B79F47"/>
            </a:solidFill>
          </p:spPr>
          <p:txBody>
            <a:bodyPr wrap="square" rtlCol="0" anchor="t">
              <a:spAutoFit/>
            </a:bodyPr>
            <a:lstStyle/>
            <a:p>
              <a:pPr algn="ctr"/>
              <a:r>
                <a:rPr lang="en-US" altLang="zh-CN" sz="2800">
                  <a:solidFill>
                    <a:schemeClr val="bg1"/>
                  </a:solidFill>
                  <a:latin typeface="思源黑体 Bold" panose="020b0800000000000000" pitchFamily="34" charset="-122"/>
                  <a:ea typeface="思源黑体 Bold" panose="020b0800000000000000" pitchFamily="34" charset="-122"/>
                </a:rPr>
                <a:t>02</a:t>
              </a:r>
              <a:endParaRPr lang="zh-CN" altLang="en-US" sz="2800">
                <a:solidFill>
                  <a:schemeClr val="bg1"/>
                </a:solidFill>
                <a:latin typeface="思源黑体 Bold" panose="020b0800000000000000" pitchFamily="34" charset="-122"/>
                <a:ea typeface="思源黑体 Bold" panose="020b0800000000000000" pitchFamily="34" charset="-122"/>
              </a:endParaRPr>
            </a:p>
          </p:txBody>
        </p:sp>
      </p:grpSp>
      <p:grpSp>
        <p:nvGrpSpPr>
          <p:cNvPr id="48" name="组合 47">
            <a:extLst>
              <a:ext uri="{FF2B5EF4-FFF2-40B4-BE49-F238E27FC236}">
                <a16:creationId xmlns:a16="http://schemas.microsoft.com/office/drawing/2014/main" id="{6D5E99D6-B511-4A05-92AF-FC028ED1E435}"/>
              </a:ext>
            </a:extLst>
          </p:cNvPr>
          <p:cNvGrpSpPr/>
          <p:nvPr/>
        </p:nvGrpSpPr>
        <p:grpSpPr>
          <a:xfrm>
            <a:off x="504066" y="2965841"/>
            <a:ext cx="1854200" cy="1345587"/>
            <a:chOff x="9200243" y="3094264"/>
            <a:chExt cx="1854200" cy="1345587"/>
          </a:xfrm>
        </p:grpSpPr>
        <p:sp>
          <p:nvSpPr>
            <p:cNvPr id="49" name="文本框 48">
              <a:extLst>
                <a:ext uri="{FF2B5EF4-FFF2-40B4-BE49-F238E27FC236}">
                  <a16:creationId xmlns:a16="http://schemas.microsoft.com/office/drawing/2014/main" id="{AD64F164-BCAE-4E23-A480-E36D28701057}"/>
                </a:ext>
              </a:extLst>
            </p:cNvPr>
            <p:cNvSpPr txBox="1"/>
            <p:nvPr/>
          </p:nvSpPr>
          <p:spPr>
            <a:xfrm>
              <a:off x="9200243" y="3978186"/>
              <a:ext cx="1854200" cy="461665"/>
            </a:xfrm>
            <a:prstGeom prst="rect">
              <a:avLst/>
            </a:prstGeom>
            <a:noFill/>
          </p:spPr>
          <p:txBody>
            <a:bodyPr wrap="square" rtlCol="0">
              <a:spAutoFit/>
            </a:bodyPr>
            <a:lstStyle/>
            <a:p>
              <a:pPr algn="ctr"/>
              <a:r>
                <a:rPr lang="zh-CN" altLang="en-US" sz="2400">
                  <a:solidFill>
                    <a:srgbClr val="032D49"/>
                  </a:solidFill>
                  <a:latin typeface="思源黑体 Bold" panose="020b0800000000000000" pitchFamily="34" charset="-122"/>
                  <a:ea typeface="思源黑体 Bold" panose="020b0800000000000000" pitchFamily="34" charset="-122"/>
                </a:rPr>
                <a:t>考向讲解</a:t>
              </a:r>
            </a:p>
          </p:txBody>
        </p:sp>
        <p:sp>
          <p:nvSpPr>
            <p:cNvPr id="50" name="文本框 49">
              <a:extLst>
                <a:ext uri="{FF2B5EF4-FFF2-40B4-BE49-F238E27FC236}">
                  <a16:creationId xmlns:a16="http://schemas.microsoft.com/office/drawing/2014/main" id="{1A5C0340-5882-42EE-8FD6-48A4ACA51699}"/>
                </a:ext>
              </a:extLst>
            </p:cNvPr>
            <p:cNvSpPr txBox="1"/>
            <p:nvPr/>
          </p:nvSpPr>
          <p:spPr>
            <a:xfrm>
              <a:off x="9736002" y="3167389"/>
              <a:ext cx="782682" cy="523220"/>
            </a:xfrm>
            <a:prstGeom prst="rect">
              <a:avLst/>
            </a:prstGeom>
            <a:noFill/>
          </p:spPr>
          <p:txBody>
            <a:bodyPr wrap="square" rtlCol="0">
              <a:spAutoFit/>
            </a:bodyPr>
            <a:lstStyle/>
            <a:p>
              <a:pPr algn="ctr"/>
              <a:r>
                <a:rPr lang="en-US" altLang="zh-CN" sz="2800">
                  <a:solidFill>
                    <a:schemeClr val="bg1"/>
                  </a:solidFill>
                  <a:latin typeface="思源黑体 Bold" panose="020b0800000000000000" pitchFamily="34" charset="-122"/>
                  <a:ea typeface="思源黑体 Bold" panose="020b0800000000000000" pitchFamily="34" charset="-122"/>
                </a:rPr>
                <a:t>04</a:t>
              </a:r>
              <a:endParaRPr lang="zh-CN" altLang="en-US" sz="2800">
                <a:solidFill>
                  <a:schemeClr val="bg1"/>
                </a:solidFill>
                <a:latin typeface="思源黑体 Bold" panose="020b0800000000000000" pitchFamily="34" charset="-122"/>
                <a:ea typeface="思源黑体 Bold" panose="020b0800000000000000" pitchFamily="34" charset="-122"/>
              </a:endParaRPr>
            </a:p>
          </p:txBody>
        </p:sp>
        <p:sp>
          <p:nvSpPr>
            <p:cNvPr id="51" name="矩形 50">
              <a:extLst>
                <a:ext uri="{FF2B5EF4-FFF2-40B4-BE49-F238E27FC236}">
                  <a16:creationId xmlns:a16="http://schemas.microsoft.com/office/drawing/2014/main" id="{E86318A5-F8A9-4903-B0D8-12853DB396F1}"/>
                </a:ext>
              </a:extLst>
            </p:cNvPr>
            <p:cNvSpPr/>
            <p:nvPr/>
          </p:nvSpPr>
          <p:spPr>
            <a:xfrm>
              <a:off x="9937026" y="3094264"/>
              <a:ext cx="669471" cy="669471"/>
            </a:xfrm>
            <a:prstGeom prst="rect">
              <a:avLst/>
            </a:prstGeom>
            <a:solidFill>
              <a:srgbClr val="B79F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文本框 51">
              <a:extLst>
                <a:ext uri="{FF2B5EF4-FFF2-40B4-BE49-F238E27FC236}">
                  <a16:creationId xmlns:a16="http://schemas.microsoft.com/office/drawing/2014/main" id="{A343FB13-24D1-43BC-9A5E-514CB9B8218C}"/>
                </a:ext>
              </a:extLst>
            </p:cNvPr>
            <p:cNvSpPr txBox="1"/>
            <p:nvPr/>
          </p:nvSpPr>
          <p:spPr>
            <a:xfrm>
              <a:off x="9880420" y="3167389"/>
              <a:ext cx="782682" cy="523220"/>
            </a:xfrm>
            <a:prstGeom prst="rect">
              <a:avLst/>
            </a:prstGeom>
            <a:solidFill>
              <a:srgbClr val="B79F47"/>
            </a:solidFill>
          </p:spPr>
          <p:txBody>
            <a:bodyPr wrap="square" rtlCol="0">
              <a:spAutoFit/>
            </a:bodyPr>
            <a:lstStyle/>
            <a:p>
              <a:pPr algn="ctr"/>
              <a:r>
                <a:rPr lang="en-US" altLang="zh-CN" sz="2800">
                  <a:solidFill>
                    <a:schemeClr val="bg1"/>
                  </a:solidFill>
                  <a:latin typeface="思源黑体 Bold" panose="020b0800000000000000" pitchFamily="34" charset="-122"/>
                  <a:ea typeface="思源黑体 Bold" panose="020b0800000000000000" pitchFamily="34" charset="-122"/>
                </a:rPr>
                <a:t>01</a:t>
              </a:r>
              <a:endParaRPr lang="zh-CN" altLang="en-US" sz="2800">
                <a:solidFill>
                  <a:schemeClr val="bg1"/>
                </a:solidFill>
                <a:latin typeface="思源黑体 Bold" panose="020b0800000000000000" pitchFamily="34" charset="-122"/>
                <a:ea typeface="思源黑体 Bold" panose="020b0800000000000000" pitchFamily="34" charset="-122"/>
              </a:endParaRPr>
            </a:p>
          </p:txBody>
        </p:sp>
      </p:grpSp>
      <p:grpSp>
        <p:nvGrpSpPr>
          <p:cNvPr id="53" name="组合 52">
            <a:extLst>
              <a:ext uri="{FF2B5EF4-FFF2-40B4-BE49-F238E27FC236}">
                <a16:creationId xmlns:a16="http://schemas.microsoft.com/office/drawing/2014/main" id="{E7F868AC-3486-4D9C-81DA-8BACB7E99709}"/>
              </a:ext>
            </a:extLst>
          </p:cNvPr>
          <p:cNvGrpSpPr/>
          <p:nvPr/>
        </p:nvGrpSpPr>
        <p:grpSpPr>
          <a:xfrm>
            <a:off x="4239038" y="2965841"/>
            <a:ext cx="1854200" cy="1345587"/>
            <a:chOff x="9200243" y="3094264"/>
            <a:chExt cx="1854200" cy="1345587"/>
          </a:xfrm>
        </p:grpSpPr>
        <p:sp>
          <p:nvSpPr>
            <p:cNvPr id="54" name="文本框 53">
              <a:extLst>
                <a:ext uri="{FF2B5EF4-FFF2-40B4-BE49-F238E27FC236}">
                  <a16:creationId xmlns:a16="http://schemas.microsoft.com/office/drawing/2014/main" id="{47A17002-48CF-4275-BF83-C0D14B122026}"/>
                </a:ext>
              </a:extLst>
            </p:cNvPr>
            <p:cNvSpPr txBox="1"/>
            <p:nvPr/>
          </p:nvSpPr>
          <p:spPr>
            <a:xfrm>
              <a:off x="9200243" y="3978186"/>
              <a:ext cx="1854200" cy="461665"/>
            </a:xfrm>
            <a:prstGeom prst="rect">
              <a:avLst/>
            </a:prstGeom>
            <a:noFill/>
          </p:spPr>
          <p:txBody>
            <a:bodyPr wrap="square" rtlCol="0" anchor="t">
              <a:spAutoFit/>
            </a:bodyPr>
            <a:lstStyle/>
            <a:p>
              <a:pPr algn="ctr"/>
              <a:r>
                <a:rPr lang="zh-CN" altLang="en-US" sz="2400">
                  <a:solidFill>
                    <a:srgbClr val="032D49"/>
                  </a:solidFill>
                  <a:latin typeface="思源黑体 Bold" panose="020b0800000000000000" pitchFamily="34" charset="-122"/>
                  <a:ea typeface="思源黑体 Bold" panose="020b0800000000000000" pitchFamily="34" charset="-122"/>
                </a:rPr>
                <a:t>易错易混</a:t>
              </a:r>
            </a:p>
          </p:txBody>
        </p:sp>
        <p:sp>
          <p:nvSpPr>
            <p:cNvPr id="55" name="文本框 54">
              <a:extLst>
                <a:ext uri="{FF2B5EF4-FFF2-40B4-BE49-F238E27FC236}">
                  <a16:creationId xmlns:a16="http://schemas.microsoft.com/office/drawing/2014/main" id="{1EAD8EEA-70E6-4E29-B9F8-6A326B9BB774}"/>
                </a:ext>
              </a:extLst>
            </p:cNvPr>
            <p:cNvSpPr txBox="1"/>
            <p:nvPr/>
          </p:nvSpPr>
          <p:spPr>
            <a:xfrm>
              <a:off x="9736002" y="3167389"/>
              <a:ext cx="782682" cy="523220"/>
            </a:xfrm>
            <a:prstGeom prst="rect">
              <a:avLst/>
            </a:prstGeom>
            <a:noFill/>
          </p:spPr>
          <p:txBody>
            <a:bodyPr wrap="square" rtlCol="0" anchor="t">
              <a:spAutoFit/>
            </a:bodyPr>
            <a:lstStyle/>
            <a:p>
              <a:pPr algn="ctr"/>
              <a:r>
                <a:rPr lang="en-US" altLang="zh-CN" sz="2800">
                  <a:solidFill>
                    <a:schemeClr val="bg1"/>
                  </a:solidFill>
                  <a:latin typeface="思源黑体 Bold" panose="020b0800000000000000" pitchFamily="34" charset="-122"/>
                  <a:ea typeface="思源黑体 Bold" panose="020b0800000000000000" pitchFamily="34" charset="-122"/>
                </a:rPr>
                <a:t>04</a:t>
              </a:r>
              <a:endParaRPr lang="zh-CN" altLang="en-US" sz="2800">
                <a:solidFill>
                  <a:schemeClr val="bg1"/>
                </a:solidFill>
                <a:latin typeface="思源黑体 Bold" panose="020b0800000000000000" pitchFamily="34" charset="-122"/>
                <a:ea typeface="思源黑体 Bold" panose="020b0800000000000000" pitchFamily="34" charset="-122"/>
              </a:endParaRPr>
            </a:p>
          </p:txBody>
        </p:sp>
        <p:sp>
          <p:nvSpPr>
            <p:cNvPr id="56" name="矩形 55">
              <a:extLst>
                <a:ext uri="{FF2B5EF4-FFF2-40B4-BE49-F238E27FC236}">
                  <a16:creationId xmlns:a16="http://schemas.microsoft.com/office/drawing/2014/main" id="{9BF982F7-81AA-47ED-829E-E8ED79E3A950}"/>
                </a:ext>
              </a:extLst>
            </p:cNvPr>
            <p:cNvSpPr/>
            <p:nvPr/>
          </p:nvSpPr>
          <p:spPr>
            <a:xfrm>
              <a:off x="9937026" y="3094264"/>
              <a:ext cx="669471" cy="669471"/>
            </a:xfrm>
            <a:prstGeom prst="rect">
              <a:avLst/>
            </a:prstGeom>
            <a:solidFill>
              <a:srgbClr val="B79F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lang="zh-CN" altLang="en-US"/>
            </a:p>
          </p:txBody>
        </p:sp>
        <p:sp>
          <p:nvSpPr>
            <p:cNvPr id="57" name="文本框 56">
              <a:extLst>
                <a:ext uri="{FF2B5EF4-FFF2-40B4-BE49-F238E27FC236}">
                  <a16:creationId xmlns:a16="http://schemas.microsoft.com/office/drawing/2014/main" id="{3FE2847E-4A94-4646-9520-ACBC6F2A6298}"/>
                </a:ext>
              </a:extLst>
            </p:cNvPr>
            <p:cNvSpPr txBox="1"/>
            <p:nvPr/>
          </p:nvSpPr>
          <p:spPr>
            <a:xfrm>
              <a:off x="9880420" y="3167389"/>
              <a:ext cx="782682" cy="523220"/>
            </a:xfrm>
            <a:prstGeom prst="rect">
              <a:avLst/>
            </a:prstGeom>
            <a:solidFill>
              <a:srgbClr val="B79F47"/>
            </a:solidFill>
          </p:spPr>
          <p:txBody>
            <a:bodyPr wrap="square" rtlCol="0" anchor="t">
              <a:spAutoFit/>
            </a:bodyPr>
            <a:lstStyle/>
            <a:p>
              <a:pPr algn="ctr"/>
              <a:r>
                <a:rPr lang="en-US" altLang="zh-CN" sz="2800">
                  <a:solidFill>
                    <a:schemeClr val="bg1"/>
                  </a:solidFill>
                  <a:latin typeface="思源黑体 Bold" panose="020b0800000000000000" pitchFamily="34" charset="-122"/>
                  <a:ea typeface="思源黑体 Bold" panose="020b0800000000000000" pitchFamily="34" charset="-122"/>
                </a:rPr>
                <a:t>03</a:t>
              </a:r>
              <a:endParaRPr lang="zh-CN" altLang="en-US" sz="2800">
                <a:solidFill>
                  <a:schemeClr val="bg1"/>
                </a:solidFill>
                <a:latin typeface="思源黑体 Bold" panose="020b0800000000000000" pitchFamily="34" charset="-122"/>
                <a:ea typeface="思源黑体 Bold" panose="020b0800000000000000" pitchFamily="34" charset="-122"/>
              </a:endParaRPr>
            </a:p>
          </p:txBody>
        </p:sp>
      </p:grpSp>
    </p:spTree>
  </p:cSld>
  <p:clrMapOvr>
    <a:masterClrMapping/>
  </p:clrMapOvr>
  <mc:AlternateContent>
    <mc:Choice xmlns:p14="http://schemas.microsoft.com/office/powerpoint/2010/main" Requires="p14">
      <p:transition spd="slow" advClick="0" p14:dur="1300">
        <p14:pan dir="r"/>
      </p:transition>
    </mc:Choice>
    <mc:Fallback>
      <p:transition spd="slow" advClick="0">
        <p:fade/>
      </p:transition>
    </mc:Fallback>
  </mc:AlternateContent>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normAutofit/>
          </a:bodyPr>
          <a:lstStyle/>
          <a:p>
            <a:r>
              <a:rPr lang="zh-CN" altLang="en-US" spc="500">
                <a:solidFill>
                  <a:srgbClr val="B79F47"/>
                </a:solidFill>
              </a:rPr>
              <a:t>例</a:t>
            </a:r>
            <a:r>
              <a:rPr lang="en-US" altLang="zh-CN" spc="500">
                <a:solidFill>
                  <a:srgbClr val="B79F47"/>
                </a:solidFill>
              </a:rPr>
              <a:t>2. 2020</a:t>
            </a:r>
            <a:r>
              <a:rPr lang="zh-CN" altLang="en-US" spc="500">
                <a:solidFill>
                  <a:srgbClr val="B79F47"/>
                </a:solidFill>
              </a:rPr>
              <a:t>年全国卷</a:t>
            </a:r>
            <a:r>
              <a:rPr lang="en-US" altLang="zh-CN" spc="500">
                <a:solidFill>
                  <a:srgbClr val="B79F47"/>
                </a:solidFill>
              </a:rPr>
              <a:t>Ⅰ</a:t>
            </a:r>
            <a:endParaRPr lang="zh-CN" altLang="en-US" spc="500">
              <a:solidFill>
                <a:srgbClr val="B79F47"/>
              </a:solidFill>
            </a:endParaRPr>
          </a:p>
        </p:txBody>
      </p:sp>
      <p:sp>
        <p:nvSpPr>
          <p:cNvPr id="3" name="内容占位符 2"/>
          <p:cNvSpPr>
            <a:spLocks noGrp="1"/>
          </p:cNvSpPr>
          <p:nvPr>
            <p:ph idx="1"/>
          </p:nvPr>
        </p:nvSpPr>
        <p:spPr>
          <a:xfrm>
            <a:off x="838200" y="1656821"/>
            <a:ext cx="11125200" cy="5002924"/>
          </a:xfrm>
        </p:spPr>
        <p:txBody>
          <a:bodyPr>
            <a:noAutofit/>
          </a:bodyPr>
          <a:lstStyle/>
          <a:p>
            <a:pPr marL="266700" indent="0" algn="just">
              <a:lnSpc>
                <a:spcPct val="125000"/>
              </a:lnSpc>
              <a:buNone/>
            </a:pPr>
            <a:r>
              <a:rPr lang="en-US" altLang="zh-CN" sz="1800" kern="100">
                <a:solidFill>
                  <a:srgbClr val="FF0000"/>
                </a:solidFill>
                <a:latin typeface="仿宋" panose="02010609060101010101" pitchFamily="49" charset="-122"/>
                <a:ea typeface="仿宋" panose="02010609060101010101" pitchFamily="49" charset="-122"/>
                <a:cs typeface="Times New Roman" panose="02020603050405020304" pitchFamily="18" charset="0"/>
              </a:rPr>
              <a:t>【</a:t>
            </a:r>
            <a:r>
              <a:rPr lang="zh-CN" altLang="en-US" sz="1800" kern="100">
                <a:solidFill>
                  <a:srgbClr val="FF0000"/>
                </a:solidFill>
                <a:latin typeface="仿宋" panose="02010609060101010101" pitchFamily="49" charset="-122"/>
                <a:ea typeface="仿宋" panose="02010609060101010101" pitchFamily="49" charset="-122"/>
                <a:cs typeface="Times New Roman" panose="02020603050405020304" pitchFamily="18" charset="0"/>
              </a:rPr>
              <a:t>答案</a:t>
            </a:r>
            <a:r>
              <a:rPr lang="en-US" altLang="zh-CN" sz="1800" kern="100">
                <a:solidFill>
                  <a:srgbClr val="FF0000"/>
                </a:solidFill>
                <a:latin typeface="仿宋" panose="02010609060101010101" pitchFamily="49" charset="-122"/>
                <a:ea typeface="仿宋" panose="02010609060101010101" pitchFamily="49" charset="-122"/>
                <a:cs typeface="Times New Roman" panose="02020603050405020304" pitchFamily="18" charset="0"/>
              </a:rPr>
              <a:t>】A</a:t>
            </a:r>
          </a:p>
          <a:p>
            <a:pPr marL="266700" indent="0" algn="just">
              <a:lnSpc>
                <a:spcPct val="125000"/>
              </a:lnSpc>
              <a:buNone/>
            </a:pPr>
            <a:r>
              <a:rPr lang="en-US" altLang="zh-CN" sz="1800" kern="100">
                <a:solidFill>
                  <a:srgbClr val="FF0000"/>
                </a:solidFill>
                <a:latin typeface="仿宋" panose="02010609060101010101" pitchFamily="49" charset="-122"/>
                <a:ea typeface="仿宋" panose="02010609060101010101" pitchFamily="49" charset="-122"/>
                <a:cs typeface="Times New Roman" panose="02020603050405020304" pitchFamily="18" charset="0"/>
              </a:rPr>
              <a:t>【</a:t>
            </a:r>
            <a:r>
              <a:rPr lang="zh-CN" altLang="en-US" sz="1800" kern="100">
                <a:solidFill>
                  <a:srgbClr val="FF0000"/>
                </a:solidFill>
                <a:latin typeface="仿宋" panose="02010609060101010101" pitchFamily="49" charset="-122"/>
                <a:ea typeface="仿宋" panose="02010609060101010101" pitchFamily="49" charset="-122"/>
                <a:cs typeface="Times New Roman" panose="02020603050405020304" pitchFamily="18" charset="0"/>
              </a:rPr>
              <a:t>解析</a:t>
            </a:r>
            <a:r>
              <a:rPr lang="en-US" altLang="zh-CN" sz="1800" kern="100">
                <a:solidFill>
                  <a:srgbClr val="FF0000"/>
                </a:solidFill>
                <a:latin typeface="仿宋" panose="02010609060101010101" pitchFamily="49" charset="-122"/>
                <a:ea typeface="仿宋" panose="02010609060101010101" pitchFamily="49" charset="-122"/>
                <a:cs typeface="Times New Roman" panose="02020603050405020304" pitchFamily="18" charset="0"/>
              </a:rPr>
              <a:t>】</a:t>
            </a:r>
            <a:r>
              <a:rPr lang="zh-CN" altLang="en-US" sz="1800" kern="100">
                <a:solidFill>
                  <a:srgbClr val="FF0000"/>
                </a:solidFill>
                <a:latin typeface="仿宋" panose="02010609060101010101" pitchFamily="49" charset="-122"/>
                <a:ea typeface="仿宋" panose="02010609060101010101" pitchFamily="49" charset="-122"/>
                <a:cs typeface="Times New Roman" panose="02020603050405020304" pitchFamily="18" charset="0"/>
              </a:rPr>
              <a:t>本题考查考生在理解文言实词、虚词、句式基础上进行断句的能力。“未能言轼（不能说苏轼）”翻译不通，排除</a:t>
            </a:r>
            <a:r>
              <a:rPr lang="en-US" altLang="zh-CN" sz="1800" kern="100">
                <a:solidFill>
                  <a:srgbClr val="FF0000"/>
                </a:solidFill>
                <a:latin typeface="仿宋" panose="02010609060101010101" pitchFamily="49" charset="-122"/>
                <a:ea typeface="仿宋" panose="02010609060101010101" pitchFamily="49" charset="-122"/>
                <a:cs typeface="Times New Roman" panose="02020603050405020304" pitchFamily="18" charset="0"/>
              </a:rPr>
              <a:t>B</a:t>
            </a:r>
            <a:r>
              <a:rPr lang="zh-CN" altLang="en-US" sz="1800" kern="100">
                <a:solidFill>
                  <a:srgbClr val="FF0000"/>
                </a:solidFill>
                <a:latin typeface="仿宋" panose="02010609060101010101" pitchFamily="49" charset="-122"/>
                <a:ea typeface="仿宋" panose="02010609060101010101" pitchFamily="49" charset="-122"/>
                <a:cs typeface="Times New Roman" panose="02020603050405020304" pitchFamily="18" charset="0"/>
              </a:rPr>
              <a:t>、</a:t>
            </a:r>
            <a:r>
              <a:rPr lang="en-US" altLang="zh-CN" sz="1800" kern="100">
                <a:solidFill>
                  <a:srgbClr val="FF0000"/>
                </a:solidFill>
                <a:latin typeface="仿宋" panose="02010609060101010101" pitchFamily="49" charset="-122"/>
                <a:ea typeface="仿宋" panose="02010609060101010101" pitchFamily="49" charset="-122"/>
                <a:cs typeface="Times New Roman" panose="02020603050405020304" pitchFamily="18" charset="0"/>
              </a:rPr>
              <a:t>C</a:t>
            </a:r>
            <a:r>
              <a:rPr lang="zh-CN" altLang="en-US" sz="1800" kern="100">
                <a:solidFill>
                  <a:srgbClr val="FF0000"/>
                </a:solidFill>
                <a:latin typeface="仿宋" panose="02010609060101010101" pitchFamily="49" charset="-122"/>
                <a:ea typeface="仿宋" panose="02010609060101010101" pitchFamily="49" charset="-122"/>
                <a:cs typeface="Times New Roman" panose="02020603050405020304" pitchFamily="18" charset="0"/>
              </a:rPr>
              <a:t>两项。“使得尽技巡铺内侍（让他们得以尽情施展技能巡铺内侍）”也翻译不通，“巡铺内侍”应作为“每摧辱举子”的主语，因此排除</a:t>
            </a:r>
            <a:r>
              <a:rPr lang="en-US" altLang="zh-CN" sz="1800" kern="100">
                <a:solidFill>
                  <a:srgbClr val="FF0000"/>
                </a:solidFill>
                <a:latin typeface="仿宋" panose="02010609060101010101" pitchFamily="49" charset="-122"/>
                <a:ea typeface="仿宋" panose="02010609060101010101" pitchFamily="49" charset="-122"/>
                <a:cs typeface="Times New Roman" panose="02020603050405020304" pitchFamily="18" charset="0"/>
              </a:rPr>
              <a:t>D</a:t>
            </a:r>
            <a:r>
              <a:rPr lang="zh-CN" altLang="en-US" sz="1800" kern="100">
                <a:solidFill>
                  <a:srgbClr val="FF0000"/>
                </a:solidFill>
                <a:latin typeface="仿宋" panose="02010609060101010101" pitchFamily="49" charset="-122"/>
                <a:ea typeface="仿宋" panose="02010609060101010101" pitchFamily="49" charset="-122"/>
                <a:cs typeface="Times New Roman" panose="02020603050405020304" pitchFamily="18" charset="0"/>
              </a:rPr>
              <a:t>项，选</a:t>
            </a:r>
            <a:r>
              <a:rPr lang="en-US" altLang="zh-CN" sz="1800" kern="100">
                <a:solidFill>
                  <a:srgbClr val="FF0000"/>
                </a:solidFill>
                <a:latin typeface="仿宋" panose="02010609060101010101" pitchFamily="49" charset="-122"/>
                <a:ea typeface="仿宋" panose="02010609060101010101" pitchFamily="49" charset="-122"/>
                <a:cs typeface="Times New Roman" panose="02020603050405020304" pitchFamily="18" charset="0"/>
              </a:rPr>
              <a:t>A</a:t>
            </a:r>
            <a:r>
              <a:rPr lang="zh-CN" altLang="en-US" sz="1800" kern="100">
                <a:solidFill>
                  <a:srgbClr val="FF0000"/>
                </a:solidFill>
                <a:latin typeface="仿宋" panose="02010609060101010101" pitchFamily="49" charset="-122"/>
                <a:ea typeface="仿宋" panose="02010609060101010101" pitchFamily="49" charset="-122"/>
                <a:cs typeface="Times New Roman" panose="02020603050405020304" pitchFamily="18" charset="0"/>
              </a:rPr>
              <a:t>。全句翻译为：“（元祐）三年，权知礼部贡举。正逢大雪严寒，士子们坐在庭院中，颤抖地不能说话。苏轼放宽他们的禁约，使他们能尽量发挥。巡视考场的宦官常侮辱应试士人，而且抓住意义不明确的个别辞语，诬陷为罪状，苏轼把这些宦官都奏请驱逐。”这两处的错误类型相似。要牢记一条“找动词及动作的发出者”，相应的问题就可以迎刃而解了。</a:t>
            </a: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7404417"/>
      </p:ext>
    </p:extLst>
  </p:cSld>
  <p:clrMapOvr>
    <a:masterClrMapping/>
  </p:clrMapOvr>
  <mc:AlternateContent>
    <mc:Choice xmlns:p14="http://schemas.microsoft.com/office/powerpoint/2010/main" Requires="p14">
      <p:transition spd="slow" p14:dur="2000">
        <p14:prism isContent="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3"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par>
                                <p:cTn id="9" presetID="2" presetClass="entr" presetSubtype="3"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1" y="1600200"/>
            <a:ext cx="195942" cy="3657600"/>
          </a:xfrm>
          <a:prstGeom prst="rect">
            <a:avLst/>
          </a:prstGeom>
          <a:solidFill>
            <a:srgbClr val="B79F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11996057" y="1600200"/>
            <a:ext cx="195942" cy="3657600"/>
          </a:xfrm>
          <a:prstGeom prst="rect">
            <a:avLst/>
          </a:prstGeom>
          <a:solidFill>
            <a:srgbClr val="B79F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椭圆 3"/>
          <p:cNvSpPr/>
          <p:nvPr/>
        </p:nvSpPr>
        <p:spPr>
          <a:xfrm>
            <a:off x="5099957" y="1006928"/>
            <a:ext cx="1992085" cy="1992085"/>
          </a:xfrm>
          <a:prstGeom prst="ellipse">
            <a:avLst/>
          </a:prstGeom>
          <a:solidFill>
            <a:srgbClr val="B79F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5287736" y="1402805"/>
            <a:ext cx="1616528" cy="1200329"/>
          </a:xfrm>
          <a:prstGeom prst="rect">
            <a:avLst/>
          </a:prstGeom>
          <a:noFill/>
        </p:spPr>
        <p:txBody>
          <a:bodyPr wrap="square" rtlCol="0">
            <a:spAutoFit/>
          </a:bodyPr>
          <a:lstStyle/>
          <a:p>
            <a:pPr algn="ctr"/>
            <a:r>
              <a:rPr lang="en-US" altLang="zh-CN" sz="7200">
                <a:solidFill>
                  <a:schemeClr val="bg1"/>
                </a:solidFill>
                <a:latin typeface="思源黑体 Bold" panose="020b0800000000000000" pitchFamily="34" charset="-122"/>
                <a:ea typeface="思源黑体 Bold" panose="020b0800000000000000" pitchFamily="34" charset="-122"/>
              </a:rPr>
              <a:t>05</a:t>
            </a:r>
            <a:endParaRPr lang="zh-CN" altLang="en-US" sz="7200">
              <a:solidFill>
                <a:schemeClr val="bg1"/>
              </a:solidFill>
              <a:latin typeface="思源黑体 Bold" panose="020b0800000000000000" pitchFamily="34" charset="-122"/>
              <a:ea typeface="思源黑体 Bold" panose="020b0800000000000000" pitchFamily="34" charset="-122"/>
            </a:endParaRPr>
          </a:p>
        </p:txBody>
      </p:sp>
      <p:sp>
        <p:nvSpPr>
          <p:cNvPr id="6" name="文本框 5"/>
          <p:cNvSpPr txBox="1"/>
          <p:nvPr/>
        </p:nvSpPr>
        <p:spPr>
          <a:xfrm>
            <a:off x="4925786" y="3291393"/>
            <a:ext cx="2340428" cy="584775"/>
          </a:xfrm>
          <a:prstGeom prst="rect">
            <a:avLst/>
          </a:prstGeom>
          <a:noFill/>
        </p:spPr>
        <p:txBody>
          <a:bodyPr wrap="square" rtlCol="0">
            <a:spAutoFit/>
          </a:bodyPr>
          <a:lstStyle/>
          <a:p>
            <a:pPr algn="dist"/>
            <a:r>
              <a:rPr lang="zh-CN" altLang="en-US" sz="3200">
                <a:solidFill>
                  <a:srgbClr val="032D49"/>
                </a:solidFill>
                <a:latin typeface="思源黑体 Bold" panose="020b0800000000000000" pitchFamily="34" charset="-122"/>
                <a:ea typeface="思源黑体 Bold" panose="020b0800000000000000" pitchFamily="34" charset="-122"/>
              </a:rPr>
              <a:t>课堂总结</a:t>
            </a:r>
          </a:p>
        </p:txBody>
      </p:sp>
      <p:pic>
        <p:nvPicPr>
          <p:cNvPr id="8" name="图形 7"/>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
              </a:ext>
            </a:extLst>
          </a:blip>
          <a:stretch>
            <a:fillRect/>
          </a:stretch>
        </p:blipFill>
        <p:spPr>
          <a:xfrm>
            <a:off x="5946027" y="5737447"/>
            <a:ext cx="299947" cy="299947"/>
          </a:xfrm>
          <a:prstGeom prst="rect">
            <a:avLst/>
          </a:prstGeom>
        </p:spPr>
      </p:pic>
    </p:spTree>
  </p:cSld>
  <p:clrMapOvr>
    <a:masterClrMapping/>
  </p:clrMapOvr>
  <mc:AlternateContent>
    <mc:Choice xmlns:p14="http://schemas.microsoft.com/office/powerpoint/2010/main" Requires="p14">
      <p:transition spd="slow" advClick="0" p14:dur="1600">
        <p14:conveyor dir="l"/>
      </p:transition>
    </mc:Choice>
    <mc:Fallback>
      <p:transition spd="slow" advClick="0">
        <p:fade/>
      </p:transition>
    </mc:Fallback>
  </mc:AlternateContent>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r>
              <a:rPr lang="en-US" altLang="zh-CN" spc="500">
                <a:solidFill>
                  <a:srgbClr val="B79F47"/>
                </a:solidFill>
              </a:rPr>
              <a:t>【</a:t>
            </a:r>
            <a:r>
              <a:rPr lang="zh-CN" altLang="en-US" spc="500">
                <a:solidFill>
                  <a:srgbClr val="B79F47"/>
                </a:solidFill>
              </a:rPr>
              <a:t>课堂总结</a:t>
            </a:r>
            <a:r>
              <a:rPr lang="en-US" altLang="zh-CN" spc="500">
                <a:solidFill>
                  <a:srgbClr val="B79F47"/>
                </a:solidFill>
              </a:rPr>
              <a:t>】</a:t>
            </a:r>
            <a:endParaRPr lang="zh-CN" altLang="en-US" spc="500">
              <a:solidFill>
                <a:srgbClr val="B79F47"/>
              </a:solidFill>
            </a:endParaRP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
        <p:nvSpPr>
          <p:cNvPr id="5" name="内容占位符 4">
            <a:extLst>
              <a:ext uri="{FF2B5EF4-FFF2-40B4-BE49-F238E27FC236}">
                <a16:creationId xmlns:a16="http://schemas.microsoft.com/office/drawing/2014/main" id="{27458EB3-FD60-4267-ADAE-9681B1EB6B2A}"/>
              </a:ext>
            </a:extLst>
          </p:cNvPr>
          <p:cNvSpPr>
            <a:spLocks noGrp="1"/>
          </p:cNvSpPr>
          <p:nvPr>
            <p:ph idx="1"/>
          </p:nvPr>
        </p:nvSpPr>
        <p:spPr/>
        <p:txBody>
          <a:bodyPr>
            <a:normAutofit/>
          </a:bodyPr>
          <a:lstStyle/>
          <a:p>
            <a:pPr indent="0" algn="just">
              <a:lnSpc>
                <a:spcPct val="150000"/>
              </a:lnSpc>
              <a:buNone/>
            </a:pPr>
            <a:r>
              <a:rPr lang="zh-CN" altLang="en-US" sz="2400" kern="100">
                <a:solidFill>
                  <a:srgbClr val="032D49"/>
                </a:solidFill>
                <a:latin typeface="仿宋" panose="02010609060101010101" pitchFamily="49" charset="-122"/>
                <a:ea typeface="仿宋" panose="02010609060101010101" pitchFamily="49" charset="-122"/>
                <a:cs typeface="Times New Roman" panose="02020603050405020304" pitchFamily="18" charset="0"/>
              </a:rPr>
              <a:t>学习本专题内容要牢记一点：不管掌握了多少种所谓“技巧”，文言文断句的核心还是“会翻译”，只有以翻译为基础的技巧才能保证相对高的正确率，否则技巧就成为了空中楼阁，中看不中用。因此，我们在设计这些专题时将翻译专题放在了整个文言文复习模块的最前面，建议同学们在备考过程中多积累一些文言文词汇和句式知识，提高文言文翻译能力，那么断句题也就迎刃而解了。</a:t>
            </a:r>
          </a:p>
        </p:txBody>
      </p:sp>
    </p:spTree>
  </p:cSld>
  <p:clrMapOvr>
    <a:masterClrMapping/>
  </p:clrMapOvr>
  <mc:AlternateContent>
    <mc:Choice xmlns:p14="http://schemas.microsoft.com/office/powerpoint/2010/main" Requires="p14">
      <p:transition spd="slow" p14:dur="1500">
        <p14:window dir="vert"/>
      </p:transition>
    </mc:Choice>
    <mc:Fallback>
      <p:transition spd="slow">
        <p:fade/>
      </p:transition>
    </mc:Fallback>
  </mc:AlternateContent>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1" y="1600200"/>
            <a:ext cx="195942" cy="3657600"/>
          </a:xfrm>
          <a:prstGeom prst="rect">
            <a:avLst/>
          </a:prstGeom>
          <a:solidFill>
            <a:srgbClr val="B79F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11996057" y="1600200"/>
            <a:ext cx="195942" cy="3657600"/>
          </a:xfrm>
          <a:prstGeom prst="rect">
            <a:avLst/>
          </a:prstGeom>
          <a:solidFill>
            <a:srgbClr val="B79F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椭圆 3"/>
          <p:cNvSpPr/>
          <p:nvPr/>
        </p:nvSpPr>
        <p:spPr>
          <a:xfrm>
            <a:off x="5099957" y="1006928"/>
            <a:ext cx="1992085" cy="1992085"/>
          </a:xfrm>
          <a:prstGeom prst="ellipse">
            <a:avLst/>
          </a:prstGeom>
          <a:solidFill>
            <a:srgbClr val="B79F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5287736" y="1402805"/>
            <a:ext cx="1616528" cy="1200329"/>
          </a:xfrm>
          <a:prstGeom prst="rect">
            <a:avLst/>
          </a:prstGeom>
          <a:noFill/>
        </p:spPr>
        <p:txBody>
          <a:bodyPr wrap="square" rtlCol="0">
            <a:spAutoFit/>
          </a:bodyPr>
          <a:lstStyle/>
          <a:p>
            <a:pPr algn="ctr"/>
            <a:r>
              <a:rPr lang="en-US" altLang="zh-CN" sz="7200">
                <a:solidFill>
                  <a:schemeClr val="bg1"/>
                </a:solidFill>
                <a:latin typeface="思源黑体 Bold" panose="020b0800000000000000" pitchFamily="34" charset="-122"/>
                <a:ea typeface="思源黑体 Bold" panose="020b0800000000000000" pitchFamily="34" charset="-122"/>
              </a:rPr>
              <a:t>06</a:t>
            </a:r>
            <a:endParaRPr lang="zh-CN" altLang="en-US" sz="7200">
              <a:solidFill>
                <a:schemeClr val="bg1"/>
              </a:solidFill>
              <a:latin typeface="思源黑体 Bold" panose="020b0800000000000000" pitchFamily="34" charset="-122"/>
              <a:ea typeface="思源黑体 Bold" panose="020b0800000000000000" pitchFamily="34" charset="-122"/>
            </a:endParaRPr>
          </a:p>
        </p:txBody>
      </p:sp>
      <p:sp>
        <p:nvSpPr>
          <p:cNvPr id="6" name="文本框 5"/>
          <p:cNvSpPr txBox="1"/>
          <p:nvPr/>
        </p:nvSpPr>
        <p:spPr>
          <a:xfrm>
            <a:off x="4925786" y="3291393"/>
            <a:ext cx="2340428" cy="584775"/>
          </a:xfrm>
          <a:prstGeom prst="rect">
            <a:avLst/>
          </a:prstGeom>
          <a:noFill/>
        </p:spPr>
        <p:txBody>
          <a:bodyPr wrap="square" rtlCol="0">
            <a:spAutoFit/>
          </a:bodyPr>
          <a:lstStyle/>
          <a:p>
            <a:pPr algn="dist"/>
            <a:r>
              <a:rPr lang="zh-CN" altLang="en-US" sz="3200">
                <a:solidFill>
                  <a:srgbClr val="032D49"/>
                </a:solidFill>
                <a:latin typeface="思源黑体 Bold" panose="020b0800000000000000" pitchFamily="34" charset="-122"/>
                <a:ea typeface="思源黑体 Bold" panose="020b0800000000000000" pitchFamily="34" charset="-122"/>
              </a:rPr>
              <a:t>限时训练</a:t>
            </a:r>
          </a:p>
        </p:txBody>
      </p:sp>
      <p:pic>
        <p:nvPicPr>
          <p:cNvPr id="8" name="图形 7"/>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
              </a:ext>
            </a:extLst>
          </a:blip>
          <a:stretch>
            <a:fillRect/>
          </a:stretch>
        </p:blipFill>
        <p:spPr>
          <a:xfrm>
            <a:off x="5946027" y="5737447"/>
            <a:ext cx="299947" cy="299947"/>
          </a:xfrm>
          <a:prstGeom prst="rect">
            <a:avLst/>
          </a:prstGeom>
        </p:spPr>
      </p:pic>
    </p:spTree>
    <p:extLst>
      <p:ext uri="{BB962C8B-B14F-4D97-AF65-F5344CB8AC3E}">
        <p14:creationId xmlns:p14="http://schemas.microsoft.com/office/powerpoint/2010/main" val="1449377861"/>
      </p:ext>
    </p:extLst>
  </p:cSld>
  <p:clrMapOvr>
    <a:masterClrMapping/>
  </p:clrMapOvr>
  <mc:AlternateContent>
    <mc:Choice xmlns:p14="http://schemas.microsoft.com/office/powerpoint/2010/main" Requires="p14">
      <p:transition spd="slow" advClick="0" p14:dur="1600">
        <p14:conveyor dir="l"/>
      </p:transition>
    </mc:Choice>
    <mc:Fallback>
      <p:transition spd="slow" advClick="0">
        <p:fade/>
      </p:transition>
    </mc:Fallback>
  </mc:AlternateContent>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normAutofit/>
          </a:bodyPr>
          <a:lstStyle/>
          <a:p>
            <a:r>
              <a:rPr lang="en-US" altLang="zh-CN" sz="2800" spc="500">
                <a:solidFill>
                  <a:srgbClr val="B79F47"/>
                </a:solidFill>
              </a:rPr>
              <a:t>1.</a:t>
            </a:r>
            <a:r>
              <a:rPr lang="zh-CN" altLang="en-US" sz="2800" spc="500">
                <a:solidFill>
                  <a:srgbClr val="B79F47"/>
                </a:solidFill>
              </a:rPr>
              <a:t>广东省高研会</a:t>
            </a:r>
            <a:r>
              <a:rPr lang="en-US" altLang="zh-CN" sz="2800" spc="500">
                <a:solidFill>
                  <a:srgbClr val="B79F47"/>
                </a:solidFill>
              </a:rPr>
              <a:t>2018</a:t>
            </a:r>
            <a:r>
              <a:rPr lang="zh-CN" altLang="en-US" sz="2800" spc="500">
                <a:solidFill>
                  <a:srgbClr val="B79F47"/>
                </a:solidFill>
              </a:rPr>
              <a:t>级高三第一学期第一次检测</a:t>
            </a:r>
            <a:endParaRPr lang="zh-CN" altLang="zh-CN" sz="2800" spc="500">
              <a:solidFill>
                <a:srgbClr val="B79F47"/>
              </a:solidFill>
            </a:endParaRPr>
          </a:p>
        </p:txBody>
      </p:sp>
      <p:sp>
        <p:nvSpPr>
          <p:cNvPr id="3" name="内容占位符 2"/>
          <p:cNvSpPr>
            <a:spLocks noGrp="1"/>
          </p:cNvSpPr>
          <p:nvPr>
            <p:ph idx="1"/>
          </p:nvPr>
        </p:nvSpPr>
        <p:spPr>
          <a:xfrm>
            <a:off x="752763" y="1690688"/>
            <a:ext cx="10515600" cy="5014912"/>
          </a:xfrm>
        </p:spPr>
        <p:txBody>
          <a:bodyPr>
            <a:noAutofit/>
          </a:bodyPr>
          <a:lstStyle/>
          <a:p>
            <a:pPr indent="0" algn="just">
              <a:lnSpc>
                <a:spcPct val="150000"/>
              </a:lnSpc>
              <a:buNone/>
            </a:pPr>
            <a:r>
              <a:rPr lang="zh-CN" altLang="en-US" sz="1800" kern="100">
                <a:solidFill>
                  <a:srgbClr val="032D49"/>
                </a:solidFill>
                <a:latin typeface="仿宋" panose="02010609060101010101" pitchFamily="49" charset="-122"/>
                <a:ea typeface="仿宋" panose="02010609060101010101" pitchFamily="49" charset="-122"/>
                <a:cs typeface="Times New Roman" panose="02020603050405020304" pitchFamily="18" charset="0"/>
              </a:rPr>
              <a:t>    王守仁，字伯安，余姚人。祖母梦神人自云中送儿下，因名云。五岁不能言，异人拊之，更名守仁，乃言。年十五，访山海关，观山川形胜。弱冠举乡试，学大进益好言兵，且善射。登弘治十二年进士。朝议方急西北边，守仁条八事上之。正德元年，刘瑾逮给事中御史戴铣。守仁抗章救瑾怒廷杖四十谪贵州龙场驿丞龙场万山丛薄苗僚杂居守仁因俗化导夷人喜相率伐木为屋以栖守仁十一年，南方盗贼蜂起。前巡抚托疾避去。守仁至，知左右多贼耳目，乃呼老黠隶诘之。隶不敢隐，因贳其罪，令阴觇贼，贼动静无勿知。檄福建、广东会兵而讨贼。守仁亲率锐卒，佯退师，出不意捣之，俘斩七千有奇。所将皆文吏及偏裨小校，平数十年巨寇，远近惊为神。十四年，宁王宸濠反。守仁急趋吉安，治器械舟楫，传诏暴宸濠罪，俾守令率吏士勤王。复战，官军却，守仁斩先却者。诸军殊死战，贼大败。守仁联舟为方阵，尽出金宝犒士。明日，宸濠方晨朝其群臣，官军奄至。以小舟载薪，乘风纵火，焚其副舟。宸濠舟胶浅，仓卒易舟遁，王冕所部兵追执之。贼平，京师闻，诸大臣震惧。张忠尝纳宸濠贿，忌为守仁所知，轻守仁文士，强之射。徐起，三发三中，京军欢呼。忠扬言帝前曰守仁必反守仁入九华山，日晏坐僧寺。帝觇知之，曰</a:t>
            </a:r>
            <a:r>
              <a:rPr lang="en-US" altLang="zh-CN" sz="1800" kern="100">
                <a:solidFill>
                  <a:srgbClr val="032D49"/>
                </a:solidFill>
                <a:latin typeface="仿宋" panose="02010609060101010101" pitchFamily="49" charset="-122"/>
                <a:ea typeface="仿宋" panose="02010609060101010101" pitchFamily="49" charset="-122"/>
                <a:cs typeface="Times New Roman" panose="02020603050405020304" pitchFamily="18" charset="0"/>
              </a:rPr>
              <a:t>:“</a:t>
            </a:r>
            <a:r>
              <a:rPr lang="zh-CN" altLang="en-US" sz="1800" kern="100">
                <a:solidFill>
                  <a:srgbClr val="032D49"/>
                </a:solidFill>
                <a:latin typeface="仿宋" panose="02010609060101010101" pitchFamily="49" charset="-122"/>
                <a:ea typeface="仿宋" panose="02010609060101010101" pitchFamily="49" charset="-122"/>
                <a:cs typeface="Times New Roman" panose="02020603050405020304" pitchFamily="18" charset="0"/>
              </a:rPr>
              <a:t>守仁学道人，何谓反？”</a:t>
            </a:r>
            <a:endParaRPr lang="zh-CN" altLang="zh-CN" sz="1800" kern="100">
              <a:solidFill>
                <a:srgbClr val="032D49"/>
              </a:solidFill>
              <a:latin typeface="仿宋" pitchFamily="49" charset="-122"/>
              <a:ea typeface="仿宋" pitchFamily="49" charset="-122"/>
              <a:cs typeface="Times New Roman" panose="02020603050405020304" pitchFamily="18" charset="0"/>
            </a:endParaRPr>
          </a:p>
        </p:txBody>
      </p:sp>
      <p:cxnSp>
        <p:nvCxnSpPr>
          <p:cNvPr id="4" name="直接连接符 3"/>
          <p:cNvCxnSpPr/>
          <p:nvPr/>
        </p:nvCxnSpPr>
        <p:spPr>
          <a:xfrm>
            <a:off x="976296"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73779802"/>
      </p:ext>
    </p:extLst>
  </p:cSld>
  <p:clrMapOvr>
    <a:masterClrMapping/>
  </p:clrMapOvr>
  <mc:AlternateContent>
    <mc:Choice xmlns:p14="http://schemas.microsoft.com/office/powerpoint/2010/main" Requires="p14">
      <p:transition spd="slow" p14:dur="2000">
        <p14:prism isContent="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3"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normAutofit/>
          </a:bodyPr>
          <a:lstStyle/>
          <a:p>
            <a:r>
              <a:rPr lang="en-US" altLang="zh-CN" sz="2800" spc="500">
                <a:solidFill>
                  <a:srgbClr val="B79F47"/>
                </a:solidFill>
              </a:rPr>
              <a:t>1.</a:t>
            </a:r>
            <a:r>
              <a:rPr lang="zh-CN" altLang="en-US" sz="2800" spc="500">
                <a:solidFill>
                  <a:srgbClr val="B79F47"/>
                </a:solidFill>
              </a:rPr>
              <a:t>广东省高研会</a:t>
            </a:r>
            <a:r>
              <a:rPr lang="en-US" altLang="zh-CN" sz="2800" spc="500">
                <a:solidFill>
                  <a:srgbClr val="B79F47"/>
                </a:solidFill>
              </a:rPr>
              <a:t>2018</a:t>
            </a:r>
            <a:r>
              <a:rPr lang="zh-CN" altLang="en-US" sz="2800" spc="500">
                <a:solidFill>
                  <a:srgbClr val="B79F47"/>
                </a:solidFill>
              </a:rPr>
              <a:t>级高三第一学期第一次检测</a:t>
            </a:r>
            <a:endParaRPr lang="zh-CN" altLang="zh-CN" sz="2800" spc="500">
              <a:solidFill>
                <a:srgbClr val="B79F47"/>
              </a:solidFill>
            </a:endParaRPr>
          </a:p>
        </p:txBody>
      </p:sp>
      <p:sp>
        <p:nvSpPr>
          <p:cNvPr id="3" name="内容占位符 2"/>
          <p:cNvSpPr>
            <a:spLocks noGrp="1"/>
          </p:cNvSpPr>
          <p:nvPr>
            <p:ph idx="1"/>
          </p:nvPr>
        </p:nvSpPr>
        <p:spPr>
          <a:xfrm>
            <a:off x="752763" y="1690688"/>
            <a:ext cx="10515600" cy="5014912"/>
          </a:xfrm>
        </p:spPr>
        <p:txBody>
          <a:bodyPr>
            <a:noAutofit/>
          </a:bodyPr>
          <a:lstStyle/>
          <a:p>
            <a:pPr marL="0" indent="0" fontAlgn="ctr">
              <a:lnSpc>
                <a:spcPct val="100000"/>
              </a:lnSpc>
              <a:buNone/>
            </a:pPr>
            <a:r>
              <a:rPr lang="zh-CN" altLang="zh-CN" sz="1800">
                <a:solidFill>
                  <a:srgbClr val="032D49"/>
                </a:solidFill>
                <a:latin typeface="楷体" pitchFamily="49" charset="-122"/>
                <a:ea typeface="楷体" pitchFamily="49" charset="-122"/>
              </a:rPr>
              <a:t>守仁已病甚，疏乞骸骨，行至南安卒，年五十七。丧过江西，军民无不缟素哭送。守仁天资异敏。游九华归，筑室阳明洞。忽悟格物致知，当自求诸心。其为教，以致良知为主。学者翕然从之，世遂有“阳明学”。守仁以直节著。从诸书生扫积年逋寇，平定孽。文臣用兵，未有如守仁也。</a:t>
            </a:r>
          </a:p>
          <a:p>
            <a:pPr marL="0" indent="0" algn="r" fontAlgn="ctr">
              <a:lnSpc>
                <a:spcPct val="100000"/>
              </a:lnSpc>
              <a:buNone/>
            </a:pPr>
            <a:r>
              <a:rPr lang="zh-CN" altLang="zh-CN" sz="1800">
                <a:solidFill>
                  <a:srgbClr val="032D49"/>
                </a:solidFill>
                <a:latin typeface="楷体" pitchFamily="49" charset="-122"/>
                <a:ea typeface="楷体" pitchFamily="49" charset="-122"/>
              </a:rPr>
              <a:t>（节选自《明史·王守仁传》）</a:t>
            </a:r>
          </a:p>
          <a:p>
            <a:pPr marL="0" indent="0" fontAlgn="ctr">
              <a:lnSpc>
                <a:spcPct val="100000"/>
              </a:lnSpc>
              <a:buNone/>
            </a:pPr>
            <a:r>
              <a:rPr lang="zh-CN" altLang="zh-CN" sz="1800">
                <a:solidFill>
                  <a:srgbClr val="032D49"/>
                </a:solidFill>
                <a:latin typeface="仿宋" panose="02010609060101010101" pitchFamily="49" charset="-122"/>
                <a:ea typeface="仿宋" panose="02010609060101010101" pitchFamily="49" charset="-122"/>
              </a:rPr>
              <a:t>下列对文中画波浪线部分的断句，正确的一项是（</a:t>
            </a:r>
            <a:r>
              <a:rPr lang="en-US" altLang="zh-CN" sz="1800">
                <a:solidFill>
                  <a:srgbClr val="032D49"/>
                </a:solidFill>
                <a:latin typeface="仿宋" panose="02010609060101010101" pitchFamily="49" charset="-122"/>
                <a:ea typeface="仿宋" panose="02010609060101010101" pitchFamily="49" charset="-122"/>
              </a:rPr>
              <a:t>   </a:t>
            </a:r>
            <a:r>
              <a:rPr lang="zh-CN" altLang="zh-CN" sz="1800">
                <a:solidFill>
                  <a:srgbClr val="032D49"/>
                </a:solidFill>
                <a:latin typeface="仿宋" panose="02010609060101010101" pitchFamily="49" charset="-122"/>
                <a:ea typeface="仿宋" panose="02010609060101010101" pitchFamily="49" charset="-122"/>
              </a:rPr>
              <a:t>）</a:t>
            </a:r>
          </a:p>
          <a:p>
            <a:pPr marL="0" indent="0" fontAlgn="ctr">
              <a:lnSpc>
                <a:spcPct val="100000"/>
              </a:lnSpc>
              <a:buNone/>
            </a:pPr>
            <a:r>
              <a:rPr lang="en-US" altLang="zh-CN" sz="1800">
                <a:solidFill>
                  <a:srgbClr val="032D49"/>
                </a:solidFill>
                <a:latin typeface="仿宋" panose="02010609060101010101" pitchFamily="49" charset="-122"/>
                <a:ea typeface="仿宋" panose="02010609060101010101" pitchFamily="49" charset="-122"/>
              </a:rPr>
              <a:t>A. </a:t>
            </a:r>
            <a:r>
              <a:rPr lang="zh-CN" altLang="zh-CN" sz="1800">
                <a:solidFill>
                  <a:srgbClr val="032D49"/>
                </a:solidFill>
                <a:latin typeface="仿宋" panose="02010609060101010101" pitchFamily="49" charset="-122"/>
                <a:ea typeface="仿宋" panose="02010609060101010101" pitchFamily="49" charset="-122"/>
              </a:rPr>
              <a:t>守仁抗章救</a:t>
            </a:r>
            <a:r>
              <a:rPr lang="en-US" altLang="zh-CN" sz="1800">
                <a:solidFill>
                  <a:srgbClr val="032D49"/>
                </a:solidFill>
                <a:latin typeface="仿宋" panose="02010609060101010101" pitchFamily="49" charset="-122"/>
                <a:ea typeface="仿宋" panose="02010609060101010101" pitchFamily="49" charset="-122"/>
              </a:rPr>
              <a:t>/</a:t>
            </a:r>
            <a:r>
              <a:rPr lang="zh-CN" altLang="zh-CN" sz="1800">
                <a:solidFill>
                  <a:srgbClr val="032D49"/>
                </a:solidFill>
                <a:latin typeface="仿宋" panose="02010609060101010101" pitchFamily="49" charset="-122"/>
                <a:ea typeface="仿宋" panose="02010609060101010101" pitchFamily="49" charset="-122"/>
              </a:rPr>
              <a:t>瑾怒</a:t>
            </a:r>
            <a:r>
              <a:rPr lang="en-US" altLang="zh-CN" sz="1800">
                <a:solidFill>
                  <a:srgbClr val="032D49"/>
                </a:solidFill>
                <a:latin typeface="仿宋" panose="02010609060101010101" pitchFamily="49" charset="-122"/>
                <a:ea typeface="仿宋" panose="02010609060101010101" pitchFamily="49" charset="-122"/>
              </a:rPr>
              <a:t>/</a:t>
            </a:r>
            <a:r>
              <a:rPr lang="zh-CN" altLang="zh-CN" sz="1800">
                <a:solidFill>
                  <a:srgbClr val="032D49"/>
                </a:solidFill>
                <a:latin typeface="仿宋" panose="02010609060101010101" pitchFamily="49" charset="-122"/>
                <a:ea typeface="仿宋" panose="02010609060101010101" pitchFamily="49" charset="-122"/>
              </a:rPr>
              <a:t>廷杖四十</a:t>
            </a:r>
            <a:r>
              <a:rPr lang="en-US" altLang="zh-CN" sz="1800">
                <a:solidFill>
                  <a:srgbClr val="032D49"/>
                </a:solidFill>
                <a:latin typeface="仿宋" panose="02010609060101010101" pitchFamily="49" charset="-122"/>
                <a:ea typeface="仿宋" panose="02010609060101010101" pitchFamily="49" charset="-122"/>
              </a:rPr>
              <a:t>/</a:t>
            </a:r>
            <a:r>
              <a:rPr lang="zh-CN" altLang="zh-CN" sz="1800">
                <a:solidFill>
                  <a:srgbClr val="032D49"/>
                </a:solidFill>
                <a:latin typeface="仿宋" panose="02010609060101010101" pitchFamily="49" charset="-122"/>
                <a:ea typeface="仿宋" panose="02010609060101010101" pitchFamily="49" charset="-122"/>
              </a:rPr>
              <a:t>谪贵州龙场驿丞</a:t>
            </a:r>
            <a:r>
              <a:rPr lang="en-US" altLang="zh-CN" sz="1800">
                <a:solidFill>
                  <a:srgbClr val="032D49"/>
                </a:solidFill>
                <a:latin typeface="仿宋" panose="02010609060101010101" pitchFamily="49" charset="-122"/>
                <a:ea typeface="仿宋" panose="02010609060101010101" pitchFamily="49" charset="-122"/>
              </a:rPr>
              <a:t>/</a:t>
            </a:r>
            <a:r>
              <a:rPr lang="zh-CN" altLang="zh-CN" sz="1800">
                <a:solidFill>
                  <a:srgbClr val="032D49"/>
                </a:solidFill>
                <a:latin typeface="仿宋" panose="02010609060101010101" pitchFamily="49" charset="-122"/>
                <a:ea typeface="仿宋" panose="02010609060101010101" pitchFamily="49" charset="-122"/>
              </a:rPr>
              <a:t>龙场万山丛薄</a:t>
            </a:r>
            <a:r>
              <a:rPr lang="en-US" altLang="zh-CN" sz="1800">
                <a:solidFill>
                  <a:srgbClr val="032D49"/>
                </a:solidFill>
                <a:latin typeface="仿宋" panose="02010609060101010101" pitchFamily="49" charset="-122"/>
                <a:ea typeface="仿宋" panose="02010609060101010101" pitchFamily="49" charset="-122"/>
              </a:rPr>
              <a:t>/</a:t>
            </a:r>
            <a:r>
              <a:rPr lang="zh-CN" altLang="zh-CN" sz="1800">
                <a:solidFill>
                  <a:srgbClr val="032D49"/>
                </a:solidFill>
                <a:latin typeface="仿宋" panose="02010609060101010101" pitchFamily="49" charset="-122"/>
                <a:ea typeface="仿宋" panose="02010609060101010101" pitchFamily="49" charset="-122"/>
              </a:rPr>
              <a:t>苗</a:t>
            </a:r>
            <a:r>
              <a:rPr lang="en-US" altLang="zh-CN" sz="1800">
                <a:solidFill>
                  <a:srgbClr val="032D49"/>
                </a:solidFill>
                <a:latin typeface="仿宋" panose="02010609060101010101" pitchFamily="49" charset="-122"/>
                <a:ea typeface="仿宋" panose="02010609060101010101" pitchFamily="49" charset="-122"/>
              </a:rPr>
              <a:t>/</a:t>
            </a:r>
            <a:r>
              <a:rPr lang="zh-CN" altLang="zh-CN" sz="1800">
                <a:solidFill>
                  <a:srgbClr val="032D49"/>
                </a:solidFill>
                <a:latin typeface="仿宋" panose="02010609060101010101" pitchFamily="49" charset="-122"/>
                <a:ea typeface="仿宋" panose="02010609060101010101" pitchFamily="49" charset="-122"/>
              </a:rPr>
              <a:t>僚杂居守仁</a:t>
            </a:r>
            <a:r>
              <a:rPr lang="en-US" altLang="zh-CN" sz="1800">
                <a:solidFill>
                  <a:srgbClr val="032D49"/>
                </a:solidFill>
                <a:latin typeface="仿宋" panose="02010609060101010101" pitchFamily="49" charset="-122"/>
                <a:ea typeface="仿宋" panose="02010609060101010101" pitchFamily="49" charset="-122"/>
              </a:rPr>
              <a:t>/</a:t>
            </a:r>
            <a:r>
              <a:rPr lang="zh-CN" altLang="zh-CN" sz="1800">
                <a:solidFill>
                  <a:srgbClr val="032D49"/>
                </a:solidFill>
                <a:latin typeface="仿宋" panose="02010609060101010101" pitchFamily="49" charset="-122"/>
                <a:ea typeface="仿宋" panose="02010609060101010101" pitchFamily="49" charset="-122"/>
              </a:rPr>
              <a:t>因俗化导</a:t>
            </a:r>
            <a:r>
              <a:rPr lang="en-US" altLang="zh-CN" sz="1800">
                <a:solidFill>
                  <a:srgbClr val="032D49"/>
                </a:solidFill>
                <a:latin typeface="仿宋" panose="02010609060101010101" pitchFamily="49" charset="-122"/>
                <a:ea typeface="仿宋" panose="02010609060101010101" pitchFamily="49" charset="-122"/>
              </a:rPr>
              <a:t>/</a:t>
            </a:r>
            <a:r>
              <a:rPr lang="zh-CN" altLang="zh-CN" sz="1800">
                <a:solidFill>
                  <a:srgbClr val="032D49"/>
                </a:solidFill>
                <a:latin typeface="仿宋" panose="02010609060101010101" pitchFamily="49" charset="-122"/>
                <a:ea typeface="仿宋" panose="02010609060101010101" pitchFamily="49" charset="-122"/>
              </a:rPr>
              <a:t>夷人喜</a:t>
            </a:r>
            <a:r>
              <a:rPr lang="en-US" altLang="zh-CN" sz="1800">
                <a:solidFill>
                  <a:srgbClr val="032D49"/>
                </a:solidFill>
                <a:latin typeface="仿宋" panose="02010609060101010101" pitchFamily="49" charset="-122"/>
                <a:ea typeface="仿宋" panose="02010609060101010101" pitchFamily="49" charset="-122"/>
              </a:rPr>
              <a:t>/</a:t>
            </a:r>
            <a:r>
              <a:rPr lang="zh-CN" altLang="zh-CN" sz="1800">
                <a:solidFill>
                  <a:srgbClr val="032D49"/>
                </a:solidFill>
                <a:latin typeface="仿宋" panose="02010609060101010101" pitchFamily="49" charset="-122"/>
                <a:ea typeface="仿宋" panose="02010609060101010101" pitchFamily="49" charset="-122"/>
              </a:rPr>
              <a:t>相率伐木为屋</a:t>
            </a:r>
            <a:r>
              <a:rPr lang="en-US" altLang="zh-CN" sz="1800">
                <a:solidFill>
                  <a:srgbClr val="032D49"/>
                </a:solidFill>
                <a:latin typeface="仿宋" panose="02010609060101010101" pitchFamily="49" charset="-122"/>
                <a:ea typeface="仿宋" panose="02010609060101010101" pitchFamily="49" charset="-122"/>
              </a:rPr>
              <a:t>/</a:t>
            </a:r>
            <a:r>
              <a:rPr lang="zh-CN" altLang="zh-CN" sz="1800">
                <a:solidFill>
                  <a:srgbClr val="032D49"/>
                </a:solidFill>
                <a:latin typeface="仿宋" panose="02010609060101010101" pitchFamily="49" charset="-122"/>
                <a:ea typeface="仿宋" panose="02010609060101010101" pitchFamily="49" charset="-122"/>
              </a:rPr>
              <a:t>以栖守仁</a:t>
            </a:r>
            <a:r>
              <a:rPr lang="en-US" altLang="zh-CN" sz="1800">
                <a:solidFill>
                  <a:srgbClr val="032D49"/>
                </a:solidFill>
                <a:latin typeface="仿宋" panose="02010609060101010101" pitchFamily="49" charset="-122"/>
                <a:ea typeface="仿宋" panose="02010609060101010101" pitchFamily="49" charset="-122"/>
              </a:rPr>
              <a:t>/</a:t>
            </a:r>
            <a:endParaRPr lang="zh-CN" altLang="zh-CN" sz="1800">
              <a:solidFill>
                <a:srgbClr val="032D49"/>
              </a:solidFill>
              <a:latin typeface="仿宋" pitchFamily="49" charset="-122"/>
              <a:ea typeface="仿宋" pitchFamily="49" charset="-122"/>
            </a:endParaRPr>
          </a:p>
          <a:p>
            <a:pPr marL="0" indent="0" fontAlgn="ctr">
              <a:lnSpc>
                <a:spcPct val="100000"/>
              </a:lnSpc>
              <a:buNone/>
            </a:pPr>
            <a:r>
              <a:rPr lang="en-US" altLang="zh-CN" sz="1800">
                <a:solidFill>
                  <a:srgbClr val="032D49"/>
                </a:solidFill>
                <a:latin typeface="仿宋" panose="02010609060101010101" pitchFamily="49" charset="-122"/>
                <a:ea typeface="仿宋" panose="02010609060101010101" pitchFamily="49" charset="-122"/>
              </a:rPr>
              <a:t>B. </a:t>
            </a:r>
            <a:r>
              <a:rPr lang="zh-CN" altLang="zh-CN" sz="1800">
                <a:solidFill>
                  <a:srgbClr val="032D49"/>
                </a:solidFill>
                <a:latin typeface="仿宋" panose="02010609060101010101" pitchFamily="49" charset="-122"/>
                <a:ea typeface="仿宋" panose="02010609060101010101" pitchFamily="49" charset="-122"/>
              </a:rPr>
              <a:t>守仁抗章救</a:t>
            </a:r>
            <a:r>
              <a:rPr lang="en-US" altLang="zh-CN" sz="1800">
                <a:solidFill>
                  <a:srgbClr val="032D49"/>
                </a:solidFill>
                <a:latin typeface="仿宋" panose="02010609060101010101" pitchFamily="49" charset="-122"/>
                <a:ea typeface="仿宋" panose="02010609060101010101" pitchFamily="49" charset="-122"/>
              </a:rPr>
              <a:t>/</a:t>
            </a:r>
            <a:r>
              <a:rPr lang="zh-CN" altLang="zh-CN" sz="1800">
                <a:solidFill>
                  <a:srgbClr val="032D49"/>
                </a:solidFill>
                <a:latin typeface="仿宋" panose="02010609060101010101" pitchFamily="49" charset="-122"/>
                <a:ea typeface="仿宋" panose="02010609060101010101" pitchFamily="49" charset="-122"/>
              </a:rPr>
              <a:t>瑾怒</a:t>
            </a:r>
            <a:r>
              <a:rPr lang="en-US" altLang="zh-CN" sz="1800">
                <a:solidFill>
                  <a:srgbClr val="032D49"/>
                </a:solidFill>
                <a:latin typeface="仿宋" panose="02010609060101010101" pitchFamily="49" charset="-122"/>
                <a:ea typeface="仿宋" panose="02010609060101010101" pitchFamily="49" charset="-122"/>
              </a:rPr>
              <a:t>/</a:t>
            </a:r>
            <a:r>
              <a:rPr lang="zh-CN" altLang="zh-CN" sz="1800">
                <a:solidFill>
                  <a:srgbClr val="032D49"/>
                </a:solidFill>
                <a:latin typeface="仿宋" panose="02010609060101010101" pitchFamily="49" charset="-122"/>
                <a:ea typeface="仿宋" panose="02010609060101010101" pitchFamily="49" charset="-122"/>
              </a:rPr>
              <a:t>廷杖四十</a:t>
            </a:r>
            <a:r>
              <a:rPr lang="en-US" altLang="zh-CN" sz="1800">
                <a:solidFill>
                  <a:srgbClr val="032D49"/>
                </a:solidFill>
                <a:latin typeface="仿宋" panose="02010609060101010101" pitchFamily="49" charset="-122"/>
                <a:ea typeface="仿宋" panose="02010609060101010101" pitchFamily="49" charset="-122"/>
              </a:rPr>
              <a:t>/</a:t>
            </a:r>
            <a:r>
              <a:rPr lang="zh-CN" altLang="zh-CN" sz="1800">
                <a:solidFill>
                  <a:srgbClr val="032D49"/>
                </a:solidFill>
                <a:latin typeface="仿宋" panose="02010609060101010101" pitchFamily="49" charset="-122"/>
                <a:ea typeface="仿宋" panose="02010609060101010101" pitchFamily="49" charset="-122"/>
              </a:rPr>
              <a:t>谪贵州龙场驿丞</a:t>
            </a:r>
            <a:r>
              <a:rPr lang="en-US" altLang="zh-CN" sz="1800">
                <a:solidFill>
                  <a:srgbClr val="032D49"/>
                </a:solidFill>
                <a:latin typeface="仿宋" panose="02010609060101010101" pitchFamily="49" charset="-122"/>
                <a:ea typeface="仿宋" panose="02010609060101010101" pitchFamily="49" charset="-122"/>
              </a:rPr>
              <a:t>/</a:t>
            </a:r>
            <a:r>
              <a:rPr lang="zh-CN" altLang="zh-CN" sz="1800">
                <a:solidFill>
                  <a:srgbClr val="032D49"/>
                </a:solidFill>
                <a:latin typeface="仿宋" panose="02010609060101010101" pitchFamily="49" charset="-122"/>
                <a:ea typeface="仿宋" panose="02010609060101010101" pitchFamily="49" charset="-122"/>
              </a:rPr>
              <a:t>龙场万山丛薄</a:t>
            </a:r>
            <a:r>
              <a:rPr lang="en-US" altLang="zh-CN" sz="1800">
                <a:solidFill>
                  <a:srgbClr val="032D49"/>
                </a:solidFill>
                <a:latin typeface="仿宋" panose="02010609060101010101" pitchFamily="49" charset="-122"/>
                <a:ea typeface="仿宋" panose="02010609060101010101" pitchFamily="49" charset="-122"/>
              </a:rPr>
              <a:t>/</a:t>
            </a:r>
            <a:r>
              <a:rPr lang="zh-CN" altLang="zh-CN" sz="1800">
                <a:solidFill>
                  <a:srgbClr val="032D49"/>
                </a:solidFill>
                <a:latin typeface="仿宋" panose="02010609060101010101" pitchFamily="49" charset="-122"/>
                <a:ea typeface="仿宋" panose="02010609060101010101" pitchFamily="49" charset="-122"/>
              </a:rPr>
              <a:t>苗</a:t>
            </a:r>
            <a:r>
              <a:rPr lang="en-US" altLang="zh-CN" sz="1800">
                <a:solidFill>
                  <a:srgbClr val="032D49"/>
                </a:solidFill>
                <a:latin typeface="仿宋" panose="02010609060101010101" pitchFamily="49" charset="-122"/>
                <a:ea typeface="仿宋" panose="02010609060101010101" pitchFamily="49" charset="-122"/>
              </a:rPr>
              <a:t>/</a:t>
            </a:r>
            <a:r>
              <a:rPr lang="zh-CN" altLang="zh-CN" sz="1800">
                <a:solidFill>
                  <a:srgbClr val="032D49"/>
                </a:solidFill>
                <a:latin typeface="仿宋" panose="02010609060101010101" pitchFamily="49" charset="-122"/>
                <a:ea typeface="仿宋" panose="02010609060101010101" pitchFamily="49" charset="-122"/>
              </a:rPr>
              <a:t>僚杂居</a:t>
            </a:r>
            <a:r>
              <a:rPr lang="en-US" altLang="zh-CN" sz="1800">
                <a:solidFill>
                  <a:srgbClr val="032D49"/>
                </a:solidFill>
                <a:latin typeface="仿宋" panose="02010609060101010101" pitchFamily="49" charset="-122"/>
                <a:ea typeface="仿宋" panose="02010609060101010101" pitchFamily="49" charset="-122"/>
              </a:rPr>
              <a:t>/</a:t>
            </a:r>
            <a:r>
              <a:rPr lang="zh-CN" altLang="zh-CN" sz="1800">
                <a:solidFill>
                  <a:srgbClr val="032D49"/>
                </a:solidFill>
                <a:latin typeface="仿宋" panose="02010609060101010101" pitchFamily="49" charset="-122"/>
                <a:ea typeface="仿宋" panose="02010609060101010101" pitchFamily="49" charset="-122"/>
              </a:rPr>
              <a:t>守仁因俗化导</a:t>
            </a:r>
            <a:r>
              <a:rPr lang="en-US" altLang="zh-CN" sz="1800">
                <a:solidFill>
                  <a:srgbClr val="032D49"/>
                </a:solidFill>
                <a:latin typeface="仿宋" panose="02010609060101010101" pitchFamily="49" charset="-122"/>
                <a:ea typeface="仿宋" panose="02010609060101010101" pitchFamily="49" charset="-122"/>
              </a:rPr>
              <a:t>/</a:t>
            </a:r>
            <a:r>
              <a:rPr lang="zh-CN" altLang="zh-CN" sz="1800">
                <a:solidFill>
                  <a:srgbClr val="032D49"/>
                </a:solidFill>
                <a:latin typeface="仿宋" panose="02010609060101010101" pitchFamily="49" charset="-122"/>
                <a:ea typeface="仿宋" panose="02010609060101010101" pitchFamily="49" charset="-122"/>
              </a:rPr>
              <a:t>夷人喜</a:t>
            </a:r>
            <a:r>
              <a:rPr lang="en-US" altLang="zh-CN" sz="1800">
                <a:solidFill>
                  <a:srgbClr val="032D49"/>
                </a:solidFill>
                <a:latin typeface="仿宋" panose="02010609060101010101" pitchFamily="49" charset="-122"/>
                <a:ea typeface="仿宋" panose="02010609060101010101" pitchFamily="49" charset="-122"/>
              </a:rPr>
              <a:t>/</a:t>
            </a:r>
            <a:r>
              <a:rPr lang="zh-CN" altLang="zh-CN" sz="1800">
                <a:solidFill>
                  <a:srgbClr val="032D49"/>
                </a:solidFill>
                <a:latin typeface="仿宋" panose="02010609060101010101" pitchFamily="49" charset="-122"/>
                <a:ea typeface="仿宋" panose="02010609060101010101" pitchFamily="49" charset="-122"/>
              </a:rPr>
              <a:t>相率伐木为屋</a:t>
            </a:r>
            <a:r>
              <a:rPr lang="en-US" altLang="zh-CN" sz="1800">
                <a:solidFill>
                  <a:srgbClr val="032D49"/>
                </a:solidFill>
                <a:latin typeface="仿宋" panose="02010609060101010101" pitchFamily="49" charset="-122"/>
                <a:ea typeface="仿宋" panose="02010609060101010101" pitchFamily="49" charset="-122"/>
              </a:rPr>
              <a:t>/</a:t>
            </a:r>
            <a:r>
              <a:rPr lang="zh-CN" altLang="zh-CN" sz="1800">
                <a:solidFill>
                  <a:srgbClr val="032D49"/>
                </a:solidFill>
                <a:latin typeface="仿宋" panose="02010609060101010101" pitchFamily="49" charset="-122"/>
                <a:ea typeface="仿宋" panose="02010609060101010101" pitchFamily="49" charset="-122"/>
              </a:rPr>
              <a:t>以栖守仁</a:t>
            </a:r>
            <a:r>
              <a:rPr lang="en-US" altLang="zh-CN" sz="1800">
                <a:solidFill>
                  <a:srgbClr val="032D49"/>
                </a:solidFill>
                <a:latin typeface="仿宋" panose="02010609060101010101" pitchFamily="49" charset="-122"/>
                <a:ea typeface="仿宋" panose="02010609060101010101" pitchFamily="49" charset="-122"/>
              </a:rPr>
              <a:t>/</a:t>
            </a:r>
            <a:endParaRPr lang="zh-CN" altLang="zh-CN" sz="1800">
              <a:solidFill>
                <a:srgbClr val="032D49"/>
              </a:solidFill>
              <a:latin typeface="仿宋" panose="02010609060101010101" pitchFamily="49" charset="-122"/>
              <a:ea typeface="仿宋" panose="02010609060101010101" pitchFamily="49" charset="-122"/>
            </a:endParaRPr>
          </a:p>
          <a:p>
            <a:pPr marL="0" indent="0" fontAlgn="ctr">
              <a:lnSpc>
                <a:spcPct val="100000"/>
              </a:lnSpc>
              <a:buNone/>
            </a:pPr>
            <a:r>
              <a:rPr lang="en-US" altLang="zh-CN" sz="1800">
                <a:solidFill>
                  <a:srgbClr val="032D49"/>
                </a:solidFill>
                <a:latin typeface="仿宋" panose="02010609060101010101" pitchFamily="49" charset="-122"/>
                <a:ea typeface="仿宋" panose="02010609060101010101" pitchFamily="49" charset="-122"/>
              </a:rPr>
              <a:t>C. </a:t>
            </a:r>
            <a:r>
              <a:rPr lang="zh-CN" altLang="zh-CN" sz="1800">
                <a:solidFill>
                  <a:srgbClr val="032D49"/>
                </a:solidFill>
                <a:latin typeface="仿宋" panose="02010609060101010101" pitchFamily="49" charset="-122"/>
                <a:ea typeface="仿宋" panose="02010609060101010101" pitchFamily="49" charset="-122"/>
              </a:rPr>
              <a:t>守仁抗章救</a:t>
            </a:r>
            <a:r>
              <a:rPr lang="en-US" altLang="zh-CN" sz="1800">
                <a:solidFill>
                  <a:srgbClr val="032D49"/>
                </a:solidFill>
                <a:latin typeface="仿宋" panose="02010609060101010101" pitchFamily="49" charset="-122"/>
                <a:ea typeface="仿宋" panose="02010609060101010101" pitchFamily="49" charset="-122"/>
              </a:rPr>
              <a:t>/</a:t>
            </a:r>
            <a:r>
              <a:rPr lang="zh-CN" altLang="zh-CN" sz="1800">
                <a:solidFill>
                  <a:srgbClr val="032D49"/>
                </a:solidFill>
                <a:latin typeface="仿宋" panose="02010609060101010101" pitchFamily="49" charset="-122"/>
                <a:ea typeface="仿宋" panose="02010609060101010101" pitchFamily="49" charset="-122"/>
              </a:rPr>
              <a:t>瑾怒</a:t>
            </a:r>
            <a:r>
              <a:rPr lang="en-US" altLang="zh-CN" sz="1800">
                <a:solidFill>
                  <a:srgbClr val="032D49"/>
                </a:solidFill>
                <a:latin typeface="仿宋" panose="02010609060101010101" pitchFamily="49" charset="-122"/>
                <a:ea typeface="仿宋" panose="02010609060101010101" pitchFamily="49" charset="-122"/>
              </a:rPr>
              <a:t>/</a:t>
            </a:r>
            <a:r>
              <a:rPr lang="zh-CN" altLang="zh-CN" sz="1800">
                <a:solidFill>
                  <a:srgbClr val="032D49"/>
                </a:solidFill>
                <a:latin typeface="仿宋" panose="02010609060101010101" pitchFamily="49" charset="-122"/>
                <a:ea typeface="仿宋" panose="02010609060101010101" pitchFamily="49" charset="-122"/>
              </a:rPr>
              <a:t>廷杖四十</a:t>
            </a:r>
            <a:r>
              <a:rPr lang="en-US" altLang="zh-CN" sz="1800">
                <a:solidFill>
                  <a:srgbClr val="032D49"/>
                </a:solidFill>
                <a:latin typeface="仿宋" panose="02010609060101010101" pitchFamily="49" charset="-122"/>
                <a:ea typeface="仿宋" panose="02010609060101010101" pitchFamily="49" charset="-122"/>
              </a:rPr>
              <a:t>/</a:t>
            </a:r>
            <a:r>
              <a:rPr lang="zh-CN" altLang="zh-CN" sz="1800">
                <a:solidFill>
                  <a:srgbClr val="032D49"/>
                </a:solidFill>
                <a:latin typeface="仿宋" panose="02010609060101010101" pitchFamily="49" charset="-122"/>
                <a:ea typeface="仿宋" panose="02010609060101010101" pitchFamily="49" charset="-122"/>
              </a:rPr>
              <a:t>谪贵州龙场驿丞</a:t>
            </a:r>
            <a:r>
              <a:rPr lang="en-US" altLang="zh-CN" sz="1800">
                <a:solidFill>
                  <a:srgbClr val="032D49"/>
                </a:solidFill>
                <a:latin typeface="仿宋" panose="02010609060101010101" pitchFamily="49" charset="-122"/>
                <a:ea typeface="仿宋" panose="02010609060101010101" pitchFamily="49" charset="-122"/>
              </a:rPr>
              <a:t>/</a:t>
            </a:r>
            <a:r>
              <a:rPr lang="zh-CN" altLang="zh-CN" sz="1800">
                <a:solidFill>
                  <a:srgbClr val="032D49"/>
                </a:solidFill>
                <a:latin typeface="仿宋" panose="02010609060101010101" pitchFamily="49" charset="-122"/>
                <a:ea typeface="仿宋" panose="02010609060101010101" pitchFamily="49" charset="-122"/>
              </a:rPr>
              <a:t>龙场万山丛薄</a:t>
            </a:r>
            <a:r>
              <a:rPr lang="en-US" altLang="zh-CN" sz="1800">
                <a:solidFill>
                  <a:srgbClr val="032D49"/>
                </a:solidFill>
                <a:latin typeface="仿宋" panose="02010609060101010101" pitchFamily="49" charset="-122"/>
                <a:ea typeface="仿宋" panose="02010609060101010101" pitchFamily="49" charset="-122"/>
              </a:rPr>
              <a:t>/</a:t>
            </a:r>
            <a:r>
              <a:rPr lang="zh-CN" altLang="zh-CN" sz="1800">
                <a:solidFill>
                  <a:srgbClr val="032D49"/>
                </a:solidFill>
                <a:latin typeface="仿宋" panose="02010609060101010101" pitchFamily="49" charset="-122"/>
                <a:ea typeface="仿宋" panose="02010609060101010101" pitchFamily="49" charset="-122"/>
              </a:rPr>
              <a:t>苗</a:t>
            </a:r>
            <a:r>
              <a:rPr lang="en-US" altLang="zh-CN" sz="1800">
                <a:solidFill>
                  <a:srgbClr val="032D49"/>
                </a:solidFill>
                <a:latin typeface="仿宋" panose="02010609060101010101" pitchFamily="49" charset="-122"/>
                <a:ea typeface="仿宋" panose="02010609060101010101" pitchFamily="49" charset="-122"/>
              </a:rPr>
              <a:t>/</a:t>
            </a:r>
            <a:r>
              <a:rPr lang="zh-CN" altLang="zh-CN" sz="1800">
                <a:solidFill>
                  <a:srgbClr val="032D49"/>
                </a:solidFill>
                <a:latin typeface="仿宋" panose="02010609060101010101" pitchFamily="49" charset="-122"/>
                <a:ea typeface="仿宋" panose="02010609060101010101" pitchFamily="49" charset="-122"/>
              </a:rPr>
              <a:t>僚杂居守仁</a:t>
            </a:r>
            <a:r>
              <a:rPr lang="en-US" altLang="zh-CN" sz="1800">
                <a:solidFill>
                  <a:srgbClr val="032D49"/>
                </a:solidFill>
                <a:latin typeface="仿宋" panose="02010609060101010101" pitchFamily="49" charset="-122"/>
                <a:ea typeface="仿宋" panose="02010609060101010101" pitchFamily="49" charset="-122"/>
              </a:rPr>
              <a:t>/</a:t>
            </a:r>
            <a:r>
              <a:rPr lang="zh-CN" altLang="zh-CN" sz="1800">
                <a:solidFill>
                  <a:srgbClr val="032D49"/>
                </a:solidFill>
                <a:latin typeface="仿宋" panose="02010609060101010101" pitchFamily="49" charset="-122"/>
                <a:ea typeface="仿宋" panose="02010609060101010101" pitchFamily="49" charset="-122"/>
              </a:rPr>
              <a:t>因俗化导</a:t>
            </a:r>
            <a:r>
              <a:rPr lang="en-US" altLang="zh-CN" sz="1800">
                <a:solidFill>
                  <a:srgbClr val="032D49"/>
                </a:solidFill>
                <a:latin typeface="仿宋" panose="02010609060101010101" pitchFamily="49" charset="-122"/>
                <a:ea typeface="仿宋" panose="02010609060101010101" pitchFamily="49" charset="-122"/>
              </a:rPr>
              <a:t>/</a:t>
            </a:r>
            <a:r>
              <a:rPr lang="zh-CN" altLang="zh-CN" sz="1800">
                <a:solidFill>
                  <a:srgbClr val="032D49"/>
                </a:solidFill>
                <a:latin typeface="仿宋" panose="02010609060101010101" pitchFamily="49" charset="-122"/>
                <a:ea typeface="仿宋" panose="02010609060101010101" pitchFamily="49" charset="-122"/>
              </a:rPr>
              <a:t>夷人喜相率</a:t>
            </a:r>
            <a:r>
              <a:rPr lang="en-US" altLang="zh-CN" sz="1800">
                <a:solidFill>
                  <a:srgbClr val="032D49"/>
                </a:solidFill>
                <a:latin typeface="仿宋" panose="02010609060101010101" pitchFamily="49" charset="-122"/>
                <a:ea typeface="仿宋" panose="02010609060101010101" pitchFamily="49" charset="-122"/>
              </a:rPr>
              <a:t>/</a:t>
            </a:r>
            <a:r>
              <a:rPr lang="zh-CN" altLang="zh-CN" sz="1800">
                <a:solidFill>
                  <a:srgbClr val="032D49"/>
                </a:solidFill>
                <a:latin typeface="仿宋" panose="02010609060101010101" pitchFamily="49" charset="-122"/>
                <a:ea typeface="仿宋" panose="02010609060101010101" pitchFamily="49" charset="-122"/>
              </a:rPr>
              <a:t>伐木为屋</a:t>
            </a:r>
            <a:r>
              <a:rPr lang="en-US" altLang="zh-CN" sz="1800">
                <a:solidFill>
                  <a:srgbClr val="032D49"/>
                </a:solidFill>
                <a:latin typeface="仿宋" panose="02010609060101010101" pitchFamily="49" charset="-122"/>
                <a:ea typeface="仿宋" panose="02010609060101010101" pitchFamily="49" charset="-122"/>
              </a:rPr>
              <a:t>/</a:t>
            </a:r>
            <a:r>
              <a:rPr lang="zh-CN" altLang="zh-CN" sz="1800">
                <a:solidFill>
                  <a:srgbClr val="032D49"/>
                </a:solidFill>
                <a:latin typeface="仿宋" panose="02010609060101010101" pitchFamily="49" charset="-122"/>
                <a:ea typeface="仿宋" panose="02010609060101010101" pitchFamily="49" charset="-122"/>
              </a:rPr>
              <a:t>以栖守仁</a:t>
            </a:r>
            <a:r>
              <a:rPr lang="en-US" altLang="zh-CN" sz="1800">
                <a:solidFill>
                  <a:srgbClr val="032D49"/>
                </a:solidFill>
                <a:latin typeface="仿宋" panose="02010609060101010101" pitchFamily="49" charset="-122"/>
                <a:ea typeface="仿宋" panose="02010609060101010101" pitchFamily="49" charset="-122"/>
              </a:rPr>
              <a:t>/</a:t>
            </a:r>
            <a:endParaRPr lang="zh-CN" altLang="zh-CN" sz="1800">
              <a:solidFill>
                <a:srgbClr val="032D49"/>
              </a:solidFill>
              <a:latin typeface="仿宋" panose="02010609060101010101" pitchFamily="49" charset="-122"/>
              <a:ea typeface="仿宋" panose="02010609060101010101" pitchFamily="49" charset="-122"/>
            </a:endParaRPr>
          </a:p>
          <a:p>
            <a:pPr marL="0" indent="0" fontAlgn="ctr">
              <a:lnSpc>
                <a:spcPct val="100000"/>
              </a:lnSpc>
              <a:buNone/>
            </a:pPr>
            <a:r>
              <a:rPr lang="en-US" altLang="zh-CN" sz="1800">
                <a:solidFill>
                  <a:srgbClr val="032D49"/>
                </a:solidFill>
                <a:latin typeface="仿宋" panose="02010609060101010101" pitchFamily="49" charset="-122"/>
                <a:ea typeface="仿宋" panose="02010609060101010101" pitchFamily="49" charset="-122"/>
              </a:rPr>
              <a:t>D. </a:t>
            </a:r>
            <a:r>
              <a:rPr lang="zh-CN" altLang="zh-CN" sz="1800">
                <a:solidFill>
                  <a:srgbClr val="032D49"/>
                </a:solidFill>
                <a:latin typeface="仿宋" panose="02010609060101010101" pitchFamily="49" charset="-122"/>
                <a:ea typeface="仿宋" panose="02010609060101010101" pitchFamily="49" charset="-122"/>
              </a:rPr>
              <a:t>守仁抗章救</a:t>
            </a:r>
            <a:r>
              <a:rPr lang="en-US" altLang="zh-CN" sz="1800">
                <a:solidFill>
                  <a:srgbClr val="032D49"/>
                </a:solidFill>
                <a:latin typeface="仿宋" panose="02010609060101010101" pitchFamily="49" charset="-122"/>
                <a:ea typeface="仿宋" panose="02010609060101010101" pitchFamily="49" charset="-122"/>
              </a:rPr>
              <a:t>/</a:t>
            </a:r>
            <a:r>
              <a:rPr lang="zh-CN" altLang="zh-CN" sz="1800">
                <a:solidFill>
                  <a:srgbClr val="032D49"/>
                </a:solidFill>
                <a:latin typeface="仿宋" panose="02010609060101010101" pitchFamily="49" charset="-122"/>
                <a:ea typeface="仿宋" panose="02010609060101010101" pitchFamily="49" charset="-122"/>
              </a:rPr>
              <a:t>瑾怒</a:t>
            </a:r>
            <a:r>
              <a:rPr lang="en-US" altLang="zh-CN" sz="1800">
                <a:solidFill>
                  <a:srgbClr val="032D49"/>
                </a:solidFill>
                <a:latin typeface="仿宋" panose="02010609060101010101" pitchFamily="49" charset="-122"/>
                <a:ea typeface="仿宋" panose="02010609060101010101" pitchFamily="49" charset="-122"/>
              </a:rPr>
              <a:t>/</a:t>
            </a:r>
            <a:r>
              <a:rPr lang="zh-CN" altLang="zh-CN" sz="1800">
                <a:solidFill>
                  <a:srgbClr val="032D49"/>
                </a:solidFill>
                <a:latin typeface="仿宋" panose="02010609060101010101" pitchFamily="49" charset="-122"/>
                <a:ea typeface="仿宋" panose="02010609060101010101" pitchFamily="49" charset="-122"/>
              </a:rPr>
              <a:t>廷杖四十</a:t>
            </a:r>
            <a:r>
              <a:rPr lang="en-US" altLang="zh-CN" sz="1800">
                <a:solidFill>
                  <a:srgbClr val="032D49"/>
                </a:solidFill>
                <a:latin typeface="仿宋" panose="02010609060101010101" pitchFamily="49" charset="-122"/>
                <a:ea typeface="仿宋" panose="02010609060101010101" pitchFamily="49" charset="-122"/>
              </a:rPr>
              <a:t>/</a:t>
            </a:r>
            <a:r>
              <a:rPr lang="zh-CN" altLang="zh-CN" sz="1800">
                <a:solidFill>
                  <a:srgbClr val="032D49"/>
                </a:solidFill>
                <a:latin typeface="仿宋" panose="02010609060101010101" pitchFamily="49" charset="-122"/>
                <a:ea typeface="仿宋" panose="02010609060101010101" pitchFamily="49" charset="-122"/>
              </a:rPr>
              <a:t>谪贵州龙场驿丞</a:t>
            </a:r>
            <a:r>
              <a:rPr lang="en-US" altLang="zh-CN" sz="1800">
                <a:solidFill>
                  <a:srgbClr val="032D49"/>
                </a:solidFill>
                <a:latin typeface="仿宋" panose="02010609060101010101" pitchFamily="49" charset="-122"/>
                <a:ea typeface="仿宋" panose="02010609060101010101" pitchFamily="49" charset="-122"/>
              </a:rPr>
              <a:t>/</a:t>
            </a:r>
            <a:r>
              <a:rPr lang="zh-CN" altLang="zh-CN" sz="1800">
                <a:solidFill>
                  <a:srgbClr val="032D49"/>
                </a:solidFill>
                <a:latin typeface="仿宋" panose="02010609060101010101" pitchFamily="49" charset="-122"/>
                <a:ea typeface="仿宋" panose="02010609060101010101" pitchFamily="49" charset="-122"/>
              </a:rPr>
              <a:t>龙场万山丛薄</a:t>
            </a:r>
            <a:r>
              <a:rPr lang="en-US" altLang="zh-CN" sz="1800">
                <a:solidFill>
                  <a:srgbClr val="032D49"/>
                </a:solidFill>
                <a:latin typeface="仿宋" panose="02010609060101010101" pitchFamily="49" charset="-122"/>
                <a:ea typeface="仿宋" panose="02010609060101010101" pitchFamily="49" charset="-122"/>
              </a:rPr>
              <a:t>/</a:t>
            </a:r>
            <a:r>
              <a:rPr lang="zh-CN" altLang="zh-CN" sz="1800">
                <a:solidFill>
                  <a:srgbClr val="032D49"/>
                </a:solidFill>
                <a:latin typeface="仿宋" panose="02010609060101010101" pitchFamily="49" charset="-122"/>
                <a:ea typeface="仿宋" panose="02010609060101010101" pitchFamily="49" charset="-122"/>
              </a:rPr>
              <a:t>苗</a:t>
            </a:r>
            <a:r>
              <a:rPr lang="en-US" altLang="zh-CN" sz="1800">
                <a:solidFill>
                  <a:srgbClr val="032D49"/>
                </a:solidFill>
                <a:latin typeface="仿宋" panose="02010609060101010101" pitchFamily="49" charset="-122"/>
                <a:ea typeface="仿宋" panose="02010609060101010101" pitchFamily="49" charset="-122"/>
              </a:rPr>
              <a:t>/</a:t>
            </a:r>
            <a:r>
              <a:rPr lang="zh-CN" altLang="zh-CN" sz="1800">
                <a:solidFill>
                  <a:srgbClr val="032D49"/>
                </a:solidFill>
                <a:latin typeface="仿宋" panose="02010609060101010101" pitchFamily="49" charset="-122"/>
                <a:ea typeface="仿宋" panose="02010609060101010101" pitchFamily="49" charset="-122"/>
              </a:rPr>
              <a:t>僚杂居</a:t>
            </a:r>
            <a:r>
              <a:rPr lang="en-US" altLang="zh-CN" sz="1800">
                <a:solidFill>
                  <a:srgbClr val="032D49"/>
                </a:solidFill>
                <a:latin typeface="仿宋" panose="02010609060101010101" pitchFamily="49" charset="-122"/>
                <a:ea typeface="仿宋" panose="02010609060101010101" pitchFamily="49" charset="-122"/>
              </a:rPr>
              <a:t>/</a:t>
            </a:r>
            <a:r>
              <a:rPr lang="zh-CN" altLang="zh-CN" sz="1800">
                <a:solidFill>
                  <a:srgbClr val="032D49"/>
                </a:solidFill>
                <a:latin typeface="仿宋" panose="02010609060101010101" pitchFamily="49" charset="-122"/>
                <a:ea typeface="仿宋" panose="02010609060101010101" pitchFamily="49" charset="-122"/>
              </a:rPr>
              <a:t>守仁因俗化导</a:t>
            </a:r>
            <a:r>
              <a:rPr lang="en-US" altLang="zh-CN" sz="1800">
                <a:solidFill>
                  <a:srgbClr val="032D49"/>
                </a:solidFill>
                <a:latin typeface="仿宋" panose="02010609060101010101" pitchFamily="49" charset="-122"/>
                <a:ea typeface="仿宋" panose="02010609060101010101" pitchFamily="49" charset="-122"/>
              </a:rPr>
              <a:t>/</a:t>
            </a:r>
            <a:r>
              <a:rPr lang="zh-CN" altLang="zh-CN" sz="1800">
                <a:solidFill>
                  <a:srgbClr val="032D49"/>
                </a:solidFill>
                <a:latin typeface="仿宋" panose="02010609060101010101" pitchFamily="49" charset="-122"/>
                <a:ea typeface="仿宋" panose="02010609060101010101" pitchFamily="49" charset="-122"/>
              </a:rPr>
              <a:t>夷人喜相率</a:t>
            </a:r>
            <a:r>
              <a:rPr lang="en-US" altLang="zh-CN" sz="1800">
                <a:solidFill>
                  <a:srgbClr val="032D49"/>
                </a:solidFill>
                <a:latin typeface="仿宋" panose="02010609060101010101" pitchFamily="49" charset="-122"/>
                <a:ea typeface="仿宋" panose="02010609060101010101" pitchFamily="49" charset="-122"/>
              </a:rPr>
              <a:t>/</a:t>
            </a:r>
            <a:r>
              <a:rPr lang="zh-CN" altLang="zh-CN" sz="1800">
                <a:solidFill>
                  <a:srgbClr val="032D49"/>
                </a:solidFill>
                <a:latin typeface="仿宋" panose="02010609060101010101" pitchFamily="49" charset="-122"/>
                <a:ea typeface="仿宋" panose="02010609060101010101" pitchFamily="49" charset="-122"/>
              </a:rPr>
              <a:t>伐木为屋</a:t>
            </a:r>
            <a:r>
              <a:rPr lang="en-US" altLang="zh-CN" sz="1800">
                <a:solidFill>
                  <a:srgbClr val="032D49"/>
                </a:solidFill>
                <a:latin typeface="仿宋" panose="02010609060101010101" pitchFamily="49" charset="-122"/>
                <a:ea typeface="仿宋" panose="02010609060101010101" pitchFamily="49" charset="-122"/>
              </a:rPr>
              <a:t>/</a:t>
            </a:r>
            <a:r>
              <a:rPr lang="zh-CN" altLang="zh-CN" sz="1800">
                <a:solidFill>
                  <a:srgbClr val="032D49"/>
                </a:solidFill>
                <a:latin typeface="仿宋" panose="02010609060101010101" pitchFamily="49" charset="-122"/>
                <a:ea typeface="仿宋" panose="02010609060101010101" pitchFamily="49" charset="-122"/>
              </a:rPr>
              <a:t>以栖守仁</a:t>
            </a:r>
            <a:r>
              <a:rPr lang="en-US" altLang="zh-CN" sz="1800">
                <a:solidFill>
                  <a:srgbClr val="032D49"/>
                </a:solidFill>
                <a:latin typeface="仿宋" panose="02010609060101010101" pitchFamily="49" charset="-122"/>
                <a:ea typeface="仿宋" panose="02010609060101010101" pitchFamily="49" charset="-122"/>
              </a:rPr>
              <a:t>/</a:t>
            </a:r>
            <a:endParaRPr lang="zh-CN" altLang="zh-CN" sz="1800">
              <a:solidFill>
                <a:srgbClr val="032D49"/>
              </a:solidFill>
              <a:latin typeface="仿宋" panose="02010609060101010101" pitchFamily="49" charset="-122"/>
              <a:ea typeface="仿宋" panose="02010609060101010101" pitchFamily="49" charset="-122"/>
            </a:endParaRPr>
          </a:p>
        </p:txBody>
      </p:sp>
      <p:cxnSp>
        <p:nvCxnSpPr>
          <p:cNvPr id="4" name="直接连接符 3"/>
          <p:cNvCxnSpPr/>
          <p:nvPr/>
        </p:nvCxnSpPr>
        <p:spPr>
          <a:xfrm>
            <a:off x="976296"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59770454"/>
      </p:ext>
    </p:extLst>
  </p:cSld>
  <p:clrMapOvr>
    <a:masterClrMapping/>
  </p:clrMapOvr>
  <mc:AlternateContent>
    <mc:Choice xmlns:p14="http://schemas.microsoft.com/office/powerpoint/2010/main" Requires="p14">
      <p:transition spd="slow" p14:dur="2000">
        <p14:prism isContent="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3"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par>
                                <p:cTn id="9" presetID="2" presetClass="entr" presetSubtype="3"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0-#ppt_h/2"/>
                                          </p:val>
                                        </p:tav>
                                        <p:tav tm="100000">
                                          <p:val>
                                            <p:strVal val="#ppt_y"/>
                                          </p:val>
                                        </p:tav>
                                      </p:tavLst>
                                    </p:anim>
                                  </p:childTnLst>
                                </p:cTn>
                              </p:par>
                              <p:par>
                                <p:cTn id="13" presetID="2" presetClass="entr" presetSubtype="3" fill="hold"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 calcmode="lin" valueType="num">
                                      <p:cBhvr additive="base">
                                        <p:cTn id="15" dur="500" fill="hold"/>
                                        <p:tgtEl>
                                          <p:spTgt spid="3">
                                            <p:txEl>
                                              <p:pRg st="2" end="2"/>
                                            </p:txEl>
                                          </p:spTgt>
                                        </p:tgtEl>
                                        <p:attrNameLst>
                                          <p:attrName>ppt_x</p:attrName>
                                        </p:attrNameLst>
                                      </p:cBhvr>
                                      <p:tavLst>
                                        <p:tav tm="0">
                                          <p:val>
                                            <p:strVal val="1+#ppt_w/2"/>
                                          </p:val>
                                        </p:tav>
                                        <p:tav tm="100000">
                                          <p:val>
                                            <p:strVal val="#ppt_x"/>
                                          </p:val>
                                        </p:tav>
                                      </p:tavLst>
                                    </p:anim>
                                    <p:anim calcmode="lin" valueType="num">
                                      <p:cBhvr additive="base">
                                        <p:cTn id="16" dur="500" fill="hold"/>
                                        <p:tgtEl>
                                          <p:spTgt spid="3">
                                            <p:txEl>
                                              <p:pRg st="2" end="2"/>
                                            </p:txEl>
                                          </p:spTgt>
                                        </p:tgtEl>
                                        <p:attrNameLst>
                                          <p:attrName>ppt_y</p:attrName>
                                        </p:attrNameLst>
                                      </p:cBhvr>
                                      <p:tavLst>
                                        <p:tav tm="0">
                                          <p:val>
                                            <p:strVal val="0-#ppt_h/2"/>
                                          </p:val>
                                        </p:tav>
                                        <p:tav tm="100000">
                                          <p:val>
                                            <p:strVal val="#ppt_y"/>
                                          </p:val>
                                        </p:tav>
                                      </p:tavLst>
                                    </p:anim>
                                  </p:childTnLst>
                                </p:cTn>
                              </p:par>
                              <p:par>
                                <p:cTn id="17" presetID="2" presetClass="entr" presetSubtype="3" fill="hold" nodeType="with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1+#ppt_w/2"/>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0-#ppt_h/2"/>
                                          </p:val>
                                        </p:tav>
                                        <p:tav tm="100000">
                                          <p:val>
                                            <p:strVal val="#ppt_y"/>
                                          </p:val>
                                        </p:tav>
                                      </p:tavLst>
                                    </p:anim>
                                  </p:childTnLst>
                                </p:cTn>
                              </p:par>
                              <p:par>
                                <p:cTn id="21" presetID="2" presetClass="entr" presetSubtype="3" fill="hold" nodeType="with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 calcmode="lin" valueType="num">
                                      <p:cBhvr additive="base">
                                        <p:cTn id="23" dur="500" fill="hold"/>
                                        <p:tgtEl>
                                          <p:spTgt spid="3">
                                            <p:txEl>
                                              <p:pRg st="4" end="4"/>
                                            </p:txEl>
                                          </p:spTgt>
                                        </p:tgtEl>
                                        <p:attrNameLst>
                                          <p:attrName>ppt_x</p:attrName>
                                        </p:attrNameLst>
                                      </p:cBhvr>
                                      <p:tavLst>
                                        <p:tav tm="0">
                                          <p:val>
                                            <p:strVal val="1+#ppt_w/2"/>
                                          </p:val>
                                        </p:tav>
                                        <p:tav tm="100000">
                                          <p:val>
                                            <p:strVal val="#ppt_x"/>
                                          </p:val>
                                        </p:tav>
                                      </p:tavLst>
                                    </p:anim>
                                    <p:anim calcmode="lin" valueType="num">
                                      <p:cBhvr additive="base">
                                        <p:cTn id="24" dur="500" fill="hold"/>
                                        <p:tgtEl>
                                          <p:spTgt spid="3">
                                            <p:txEl>
                                              <p:pRg st="4" end="4"/>
                                            </p:txEl>
                                          </p:spTgt>
                                        </p:tgtEl>
                                        <p:attrNameLst>
                                          <p:attrName>ppt_y</p:attrName>
                                        </p:attrNameLst>
                                      </p:cBhvr>
                                      <p:tavLst>
                                        <p:tav tm="0">
                                          <p:val>
                                            <p:strVal val="0-#ppt_h/2"/>
                                          </p:val>
                                        </p:tav>
                                        <p:tav tm="100000">
                                          <p:val>
                                            <p:strVal val="#ppt_y"/>
                                          </p:val>
                                        </p:tav>
                                      </p:tavLst>
                                    </p:anim>
                                  </p:childTnLst>
                                </p:cTn>
                              </p:par>
                              <p:par>
                                <p:cTn id="25" presetID="2" presetClass="entr" presetSubtype="3" fill="hold" nodeType="with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anim calcmode="lin" valueType="num">
                                      <p:cBhvr additive="base">
                                        <p:cTn id="27" dur="500" fill="hold"/>
                                        <p:tgtEl>
                                          <p:spTgt spid="3">
                                            <p:txEl>
                                              <p:pRg st="5" end="5"/>
                                            </p:txEl>
                                          </p:spTgt>
                                        </p:tgtEl>
                                        <p:attrNameLst>
                                          <p:attrName>ppt_x</p:attrName>
                                        </p:attrNameLst>
                                      </p:cBhvr>
                                      <p:tavLst>
                                        <p:tav tm="0">
                                          <p:val>
                                            <p:strVal val="1+#ppt_w/2"/>
                                          </p:val>
                                        </p:tav>
                                        <p:tav tm="100000">
                                          <p:val>
                                            <p:strVal val="#ppt_x"/>
                                          </p:val>
                                        </p:tav>
                                      </p:tavLst>
                                    </p:anim>
                                    <p:anim calcmode="lin" valueType="num">
                                      <p:cBhvr additive="base">
                                        <p:cTn id="28" dur="500" fill="hold"/>
                                        <p:tgtEl>
                                          <p:spTgt spid="3">
                                            <p:txEl>
                                              <p:pRg st="5" end="5"/>
                                            </p:txEl>
                                          </p:spTgt>
                                        </p:tgtEl>
                                        <p:attrNameLst>
                                          <p:attrName>ppt_y</p:attrName>
                                        </p:attrNameLst>
                                      </p:cBhvr>
                                      <p:tavLst>
                                        <p:tav tm="0">
                                          <p:val>
                                            <p:strVal val="0-#ppt_h/2"/>
                                          </p:val>
                                        </p:tav>
                                        <p:tav tm="100000">
                                          <p:val>
                                            <p:strVal val="#ppt_y"/>
                                          </p:val>
                                        </p:tav>
                                      </p:tavLst>
                                    </p:anim>
                                  </p:childTnLst>
                                </p:cTn>
                              </p:par>
                              <p:par>
                                <p:cTn id="29" presetID="2" presetClass="entr" presetSubtype="3" fill="hold" nodeType="with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anim calcmode="lin" valueType="num">
                                      <p:cBhvr additive="base">
                                        <p:cTn id="31" dur="500" fill="hold"/>
                                        <p:tgtEl>
                                          <p:spTgt spid="3">
                                            <p:txEl>
                                              <p:pRg st="6" end="6"/>
                                            </p:txEl>
                                          </p:spTgt>
                                        </p:tgtEl>
                                        <p:attrNameLst>
                                          <p:attrName>ppt_x</p:attrName>
                                        </p:attrNameLst>
                                      </p:cBhvr>
                                      <p:tavLst>
                                        <p:tav tm="0">
                                          <p:val>
                                            <p:strVal val="1+#ppt_w/2"/>
                                          </p:val>
                                        </p:tav>
                                        <p:tav tm="100000">
                                          <p:val>
                                            <p:strVal val="#ppt_x"/>
                                          </p:val>
                                        </p:tav>
                                      </p:tavLst>
                                    </p:anim>
                                    <p:anim calcmode="lin" valueType="num">
                                      <p:cBhvr additive="base">
                                        <p:cTn id="32" dur="500" fill="hold"/>
                                        <p:tgtEl>
                                          <p:spTgt spid="3">
                                            <p:txEl>
                                              <p:pRg st="6" end="6"/>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normAutofit/>
          </a:bodyPr>
          <a:lstStyle/>
          <a:p>
            <a:r>
              <a:rPr kumimoji="0" lang="en-US" altLang="zh-CN" sz="2800" b="0" i="0" u="none" strike="noStrike" kern="1200" cap="none" spc="500" normalizeH="0" baseline="0" noProof="0">
                <a:ln>
                  <a:noFill/>
                </a:ln>
                <a:solidFill>
                  <a:srgbClr val="B79F47"/>
                </a:solidFill>
                <a:effectLst/>
                <a:uLnTx/>
                <a:uFillTx/>
                <a:latin typeface="Calibri"/>
                <a:ea typeface="微软雅黑" panose="020b0503020204020204" pitchFamily="34" charset="-122"/>
                <a:cs typeface="+mj-cs"/>
              </a:rPr>
              <a:t>1.</a:t>
            </a:r>
            <a:r>
              <a:rPr kumimoji="0" lang="zh-CN" altLang="en-US" sz="2800" b="0" i="0" u="none" strike="noStrike" kern="1200" cap="none" spc="500" normalizeH="0" baseline="0" noProof="0">
                <a:ln>
                  <a:noFill/>
                </a:ln>
                <a:solidFill>
                  <a:srgbClr val="B79F47"/>
                </a:solidFill>
                <a:effectLst/>
                <a:uLnTx/>
                <a:uFillTx/>
                <a:latin typeface="Calibri"/>
                <a:ea typeface="微软雅黑" panose="020b0503020204020204" pitchFamily="34" charset="-122"/>
                <a:cs typeface="+mj-cs"/>
              </a:rPr>
              <a:t>广东省高研会</a:t>
            </a:r>
            <a:r>
              <a:rPr kumimoji="0" lang="en-US" altLang="zh-CN" sz="2800" b="0" i="0" u="none" strike="noStrike" kern="1200" cap="none" spc="500" normalizeH="0" baseline="0" noProof="0">
                <a:ln>
                  <a:noFill/>
                </a:ln>
                <a:solidFill>
                  <a:srgbClr val="B79F47"/>
                </a:solidFill>
                <a:effectLst/>
                <a:uLnTx/>
                <a:uFillTx/>
                <a:latin typeface="Calibri"/>
                <a:ea typeface="微软雅黑" panose="020b0503020204020204" pitchFamily="34" charset="-122"/>
                <a:cs typeface="+mj-cs"/>
              </a:rPr>
              <a:t>2018</a:t>
            </a:r>
            <a:r>
              <a:rPr kumimoji="0" lang="zh-CN" altLang="en-US" sz="2800" b="0" i="0" u="none" strike="noStrike" kern="1200" cap="none" spc="500" normalizeH="0" baseline="0" noProof="0">
                <a:ln>
                  <a:noFill/>
                </a:ln>
                <a:solidFill>
                  <a:srgbClr val="B79F47"/>
                </a:solidFill>
                <a:effectLst/>
                <a:uLnTx/>
                <a:uFillTx/>
                <a:latin typeface="Calibri"/>
                <a:ea typeface="微软雅黑" panose="020b0503020204020204" pitchFamily="34" charset="-122"/>
                <a:cs typeface="+mj-cs"/>
              </a:rPr>
              <a:t>级高三第一学期第一次检测</a:t>
            </a:r>
            <a:endParaRPr lang="zh-CN" altLang="en-US" sz="7200" spc="500">
              <a:solidFill>
                <a:srgbClr val="B79F47"/>
              </a:solidFill>
            </a:endParaRPr>
          </a:p>
        </p:txBody>
      </p:sp>
      <p:sp>
        <p:nvSpPr>
          <p:cNvPr id="3" name="内容占位符 2"/>
          <p:cNvSpPr>
            <a:spLocks noGrp="1"/>
          </p:cNvSpPr>
          <p:nvPr>
            <p:ph idx="1"/>
          </p:nvPr>
        </p:nvSpPr>
        <p:spPr>
          <a:xfrm>
            <a:off x="762000" y="1825625"/>
            <a:ext cx="10515600" cy="4351338"/>
          </a:xfrm>
        </p:spPr>
        <p:txBody>
          <a:bodyPr>
            <a:noAutofit/>
          </a:bodyPr>
          <a:lstStyle/>
          <a:p>
            <a:pPr marL="0" indent="0" algn="just">
              <a:lnSpc>
                <a:spcPct val="150000"/>
              </a:lnSpc>
              <a:buNone/>
            </a:pPr>
            <a:r>
              <a:rPr lang="en-US" altLang="zh-CN" sz="1800" kern="100">
                <a:solidFill>
                  <a:srgbClr val="FF0000"/>
                </a:solidFill>
                <a:latin typeface="等线" panose="02010600030101010101" pitchFamily="2" charset="-122"/>
                <a:ea typeface="宋体" pitchFamily="2" charset="-122"/>
                <a:cs typeface="Times New Roman" panose="02020603050405020304" pitchFamily="18" charset="0"/>
              </a:rPr>
              <a:t>【</a:t>
            </a:r>
            <a:r>
              <a:rPr lang="zh-CN" altLang="en-US" sz="1800" kern="100">
                <a:solidFill>
                  <a:srgbClr val="FF0000"/>
                </a:solidFill>
                <a:latin typeface="等线" panose="02010600030101010101" pitchFamily="2" charset="-122"/>
                <a:ea typeface="宋体" pitchFamily="2" charset="-122"/>
                <a:cs typeface="Times New Roman" panose="02020603050405020304" pitchFamily="18" charset="0"/>
              </a:rPr>
              <a:t>答案</a:t>
            </a:r>
            <a:r>
              <a:rPr lang="en-US" altLang="zh-CN" sz="1800" kern="100">
                <a:solidFill>
                  <a:srgbClr val="FF0000"/>
                </a:solidFill>
                <a:latin typeface="等线" panose="02010600030101010101" pitchFamily="2" charset="-122"/>
                <a:ea typeface="宋体" pitchFamily="2" charset="-122"/>
                <a:cs typeface="Times New Roman" panose="02020603050405020304" pitchFamily="18" charset="0"/>
              </a:rPr>
              <a:t>】 B   </a:t>
            </a:r>
          </a:p>
          <a:p>
            <a:pPr marL="0" indent="0" algn="just">
              <a:lnSpc>
                <a:spcPct val="150000"/>
              </a:lnSpc>
              <a:buNone/>
            </a:pPr>
            <a:r>
              <a:rPr lang="en-US" altLang="zh-CN" sz="1800" kern="100">
                <a:solidFill>
                  <a:srgbClr val="FF0000"/>
                </a:solidFill>
                <a:latin typeface="等线" panose="02010600030101010101" pitchFamily="2" charset="-122"/>
                <a:ea typeface="宋体" pitchFamily="2" charset="-122"/>
                <a:cs typeface="Times New Roman" panose="02020603050405020304" pitchFamily="18" charset="0"/>
              </a:rPr>
              <a:t>【</a:t>
            </a:r>
            <a:r>
              <a:rPr lang="zh-CN" altLang="en-US" sz="1800" kern="100">
                <a:solidFill>
                  <a:srgbClr val="FF0000"/>
                </a:solidFill>
                <a:latin typeface="等线" panose="02010600030101010101" pitchFamily="2" charset="-122"/>
                <a:ea typeface="宋体" pitchFamily="2" charset="-122"/>
                <a:cs typeface="Times New Roman" panose="02020603050405020304" pitchFamily="18" charset="0"/>
              </a:rPr>
              <a:t>解析</a:t>
            </a:r>
            <a:r>
              <a:rPr lang="en-US" altLang="zh-CN" sz="1800" kern="100">
                <a:solidFill>
                  <a:srgbClr val="FF0000"/>
                </a:solidFill>
                <a:latin typeface="等线" panose="02010600030101010101" pitchFamily="2" charset="-122"/>
                <a:ea typeface="宋体" pitchFamily="2" charset="-122"/>
                <a:cs typeface="Times New Roman" panose="02020603050405020304" pitchFamily="18" charset="0"/>
              </a:rPr>
              <a:t>】</a:t>
            </a:r>
          </a:p>
          <a:p>
            <a:pPr marL="0" indent="0" algn="just">
              <a:lnSpc>
                <a:spcPct val="150000"/>
              </a:lnSpc>
              <a:buNone/>
            </a:pPr>
            <a:r>
              <a:rPr lang="zh-CN" altLang="en-US" sz="1800" kern="100">
                <a:solidFill>
                  <a:srgbClr val="FF0000"/>
                </a:solidFill>
                <a:latin typeface="等线" panose="02010600030101010101" pitchFamily="2" charset="-122"/>
                <a:ea typeface="宋体" pitchFamily="2" charset="-122"/>
                <a:cs typeface="Times New Roman" panose="02020603050405020304" pitchFamily="18" charset="0"/>
              </a:rPr>
              <a:t>句中，“守仁”属于后句的主语，整体为“守仁因俗化导”，意思为“王守仁根据习俗加以引导”，排除</a:t>
            </a:r>
            <a:r>
              <a:rPr lang="en-US" altLang="zh-CN" sz="1800" kern="100">
                <a:solidFill>
                  <a:srgbClr val="FF0000"/>
                </a:solidFill>
                <a:latin typeface="等线" panose="02010600030101010101" pitchFamily="2" charset="-122"/>
                <a:ea typeface="宋体" pitchFamily="2" charset="-122"/>
                <a:cs typeface="Times New Roman" panose="02020603050405020304" pitchFamily="18" charset="0"/>
              </a:rPr>
              <a:t>AC</a:t>
            </a:r>
            <a:r>
              <a:rPr lang="zh-CN" altLang="en-US" sz="1800" kern="100">
                <a:solidFill>
                  <a:srgbClr val="FF0000"/>
                </a:solidFill>
                <a:latin typeface="等线" panose="02010600030101010101" pitchFamily="2" charset="-122"/>
                <a:ea typeface="宋体" pitchFamily="2" charset="-122"/>
                <a:cs typeface="Times New Roman" panose="02020603050405020304" pitchFamily="18" charset="0"/>
              </a:rPr>
              <a:t>两项；“相率”属于后句，是“伐木为屋”的状语，整体为“相率伐木为屋”，意思为“纷纷伐木造屋”，排除</a:t>
            </a:r>
            <a:r>
              <a:rPr lang="en-US" altLang="zh-CN" sz="1800" kern="100">
                <a:solidFill>
                  <a:srgbClr val="FF0000"/>
                </a:solidFill>
                <a:latin typeface="等线" panose="02010600030101010101" pitchFamily="2" charset="-122"/>
                <a:ea typeface="宋体" pitchFamily="2" charset="-122"/>
                <a:cs typeface="Times New Roman" panose="02020603050405020304" pitchFamily="18" charset="0"/>
              </a:rPr>
              <a:t>CD</a:t>
            </a:r>
            <a:r>
              <a:rPr lang="zh-CN" altLang="en-US" sz="1800" kern="100">
                <a:solidFill>
                  <a:srgbClr val="FF0000"/>
                </a:solidFill>
                <a:latin typeface="等线" panose="02010600030101010101" pitchFamily="2" charset="-122"/>
                <a:ea typeface="宋体" pitchFamily="2" charset="-122"/>
                <a:cs typeface="Times New Roman" panose="02020603050405020304" pitchFamily="18" charset="0"/>
              </a:rPr>
              <a:t>两项。故选</a:t>
            </a:r>
            <a:r>
              <a:rPr lang="en-US" altLang="zh-CN" sz="1800" kern="100">
                <a:solidFill>
                  <a:srgbClr val="FF0000"/>
                </a:solidFill>
                <a:latin typeface="等线" panose="02010600030101010101" pitchFamily="2" charset="-122"/>
                <a:ea typeface="宋体" pitchFamily="2" charset="-122"/>
                <a:cs typeface="Times New Roman" panose="02020603050405020304" pitchFamily="18" charset="0"/>
              </a:rPr>
              <a:t>B</a:t>
            </a:r>
            <a:r>
              <a:rPr lang="zh-CN" altLang="en-US" sz="1800" kern="100">
                <a:solidFill>
                  <a:srgbClr val="FF0000"/>
                </a:solidFill>
                <a:latin typeface="等线" panose="02010600030101010101" pitchFamily="2" charset="-122"/>
                <a:ea typeface="宋体" pitchFamily="2" charset="-122"/>
                <a:cs typeface="Times New Roman" panose="02020603050405020304" pitchFamily="18" charset="0"/>
              </a:rPr>
              <a:t>。全句翻译：王守仁刚正地上奏章营救戴，刘瑾发怒，在朝廷上杖责王守仁四十杖，王守仁被贬为贵州龙场驿丞。龙场万山丛生草木，苗、僚杂居王守仁根据习俗加以引导，夷人欢喜，纷纷伐木造屋，让王守仁居住。</a:t>
            </a: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57559653"/>
      </p:ext>
    </p:extLst>
  </p:cSld>
  <p:clrMapOvr>
    <a:masterClrMapping/>
  </p:clrMapOvr>
  <mc:AlternateContent>
    <mc:Choice xmlns:p14="http://schemas.microsoft.com/office/powerpoint/2010/main" Requires="p14">
      <p:transition spd="slow" p14:dur="2000">
        <p14:prism isContent="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3"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par>
                                <p:cTn id="9" presetID="2" presetClass="entr" presetSubtype="3"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0-#ppt_h/2"/>
                                          </p:val>
                                        </p:tav>
                                        <p:tav tm="100000">
                                          <p:val>
                                            <p:strVal val="#ppt_y"/>
                                          </p:val>
                                        </p:tav>
                                      </p:tavLst>
                                    </p:anim>
                                  </p:childTnLst>
                                </p:cTn>
                              </p:par>
                              <p:par>
                                <p:cTn id="13" presetID="2" presetClass="entr" presetSubtype="3" fill="hold"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 calcmode="lin" valueType="num">
                                      <p:cBhvr additive="base">
                                        <p:cTn id="15" dur="500" fill="hold"/>
                                        <p:tgtEl>
                                          <p:spTgt spid="3">
                                            <p:txEl>
                                              <p:pRg st="2" end="2"/>
                                            </p:txEl>
                                          </p:spTgt>
                                        </p:tgtEl>
                                        <p:attrNameLst>
                                          <p:attrName>ppt_x</p:attrName>
                                        </p:attrNameLst>
                                      </p:cBhvr>
                                      <p:tavLst>
                                        <p:tav tm="0">
                                          <p:val>
                                            <p:strVal val="1+#ppt_w/2"/>
                                          </p:val>
                                        </p:tav>
                                        <p:tav tm="100000">
                                          <p:val>
                                            <p:strVal val="#ppt_x"/>
                                          </p:val>
                                        </p:tav>
                                      </p:tavLst>
                                    </p:anim>
                                    <p:anim calcmode="lin" valueType="num">
                                      <p:cBhvr additive="base">
                                        <p:cTn id="16" dur="500" fill="hold"/>
                                        <p:tgtEl>
                                          <p:spTgt spid="3">
                                            <p:txEl>
                                              <p:pRg st="2" end="2"/>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normAutofit/>
          </a:bodyPr>
          <a:lstStyle/>
          <a:p>
            <a:r>
              <a:rPr lang="en-US" altLang="zh-CN" sz="3200" spc="500">
                <a:solidFill>
                  <a:srgbClr val="B79F47"/>
                </a:solidFill>
              </a:rPr>
              <a:t>2.</a:t>
            </a:r>
            <a:r>
              <a:rPr lang="zh-CN" altLang="en-US" sz="3200" spc="500">
                <a:solidFill>
                  <a:srgbClr val="B79F47"/>
                </a:solidFill>
              </a:rPr>
              <a:t>广州市</a:t>
            </a:r>
            <a:r>
              <a:rPr lang="en-US" altLang="zh-CN" sz="3200" spc="500">
                <a:solidFill>
                  <a:srgbClr val="B79F47"/>
                </a:solidFill>
              </a:rPr>
              <a:t>2021</a:t>
            </a:r>
            <a:r>
              <a:rPr lang="zh-CN" altLang="en-US" sz="3200" spc="500">
                <a:solidFill>
                  <a:srgbClr val="B79F47"/>
                </a:solidFill>
              </a:rPr>
              <a:t>届高三年级阶段训练</a:t>
            </a:r>
          </a:p>
        </p:txBody>
      </p:sp>
      <p:sp>
        <p:nvSpPr>
          <p:cNvPr id="3" name="内容占位符 2"/>
          <p:cNvSpPr>
            <a:spLocks noGrp="1"/>
          </p:cNvSpPr>
          <p:nvPr>
            <p:ph idx="1"/>
          </p:nvPr>
        </p:nvSpPr>
        <p:spPr>
          <a:xfrm>
            <a:off x="762000" y="1825625"/>
            <a:ext cx="10515600" cy="4351338"/>
          </a:xfrm>
        </p:spPr>
        <p:txBody>
          <a:bodyPr>
            <a:noAutofit/>
          </a:bodyPr>
          <a:lstStyle/>
          <a:p>
            <a:pPr marL="38100" indent="0" algn="just">
              <a:lnSpc>
                <a:spcPct val="150000"/>
              </a:lnSpc>
              <a:buNone/>
            </a:pPr>
            <a:r>
              <a:rPr lang="zh-CN" altLang="en-US" sz="1600" kern="100">
                <a:solidFill>
                  <a:srgbClr val="032D49"/>
                </a:solidFill>
                <a:latin typeface="仿宋" panose="02010609060101010101" pitchFamily="49" charset="-122"/>
                <a:ea typeface="仿宋" panose="02010609060101010101" pitchFamily="49" charset="-122"/>
                <a:cs typeface="Times New Roman" panose="02020603050405020304" pitchFamily="18" charset="0"/>
              </a:rPr>
              <a:t>阅读下面的文言文，完成</a:t>
            </a:r>
            <a:r>
              <a:rPr lang="en-US" altLang="zh-CN" sz="1600" kern="100">
                <a:solidFill>
                  <a:srgbClr val="032D49"/>
                </a:solidFill>
                <a:latin typeface="仿宋" panose="02010609060101010101" pitchFamily="49" charset="-122"/>
                <a:ea typeface="仿宋" panose="02010609060101010101" pitchFamily="49" charset="-122"/>
                <a:cs typeface="Times New Roman" panose="02020603050405020304" pitchFamily="18" charset="0"/>
              </a:rPr>
              <a:t>10</a:t>
            </a:r>
            <a:r>
              <a:rPr lang="zh-CN" altLang="en-US" sz="1600" kern="100">
                <a:solidFill>
                  <a:srgbClr val="032D49"/>
                </a:solidFill>
                <a:latin typeface="仿宋" panose="02010609060101010101" pitchFamily="49" charset="-122"/>
                <a:ea typeface="仿宋" panose="02010609060101010101" pitchFamily="49" charset="-122"/>
                <a:cs typeface="Times New Roman" panose="02020603050405020304" pitchFamily="18" charset="0"/>
              </a:rPr>
              <a:t>～</a:t>
            </a:r>
            <a:r>
              <a:rPr lang="en-US" altLang="zh-CN" sz="1600" kern="100">
                <a:solidFill>
                  <a:srgbClr val="032D49"/>
                </a:solidFill>
                <a:latin typeface="仿宋" panose="02010609060101010101" pitchFamily="49" charset="-122"/>
                <a:ea typeface="仿宋" panose="02010609060101010101" pitchFamily="49" charset="-122"/>
                <a:cs typeface="Times New Roman" panose="02020603050405020304" pitchFamily="18" charset="0"/>
              </a:rPr>
              <a:t>14</a:t>
            </a:r>
            <a:r>
              <a:rPr lang="zh-CN" altLang="en-US" sz="1600" kern="100">
                <a:solidFill>
                  <a:srgbClr val="032D49"/>
                </a:solidFill>
                <a:latin typeface="仿宋" panose="02010609060101010101" pitchFamily="49" charset="-122"/>
                <a:ea typeface="仿宋" panose="02010609060101010101" pitchFamily="49" charset="-122"/>
                <a:cs typeface="Times New Roman" panose="02020603050405020304" pitchFamily="18" charset="0"/>
              </a:rPr>
              <a:t>题。</a:t>
            </a:r>
          </a:p>
          <a:p>
            <a:pPr marL="38100" indent="0" algn="just">
              <a:lnSpc>
                <a:spcPct val="150000"/>
              </a:lnSpc>
              <a:buNone/>
            </a:pPr>
            <a:r>
              <a:rPr lang="zh-CN" altLang="en-US" sz="1600" kern="100">
                <a:solidFill>
                  <a:srgbClr val="032D49"/>
                </a:solidFill>
                <a:latin typeface="楷体" pitchFamily="49" charset="-122"/>
                <a:ea typeface="楷体" pitchFamily="49" charset="-122"/>
                <a:cs typeface="Times New Roman" panose="02020603050405020304" pitchFamily="18" charset="0"/>
              </a:rPr>
              <a:t>    葛洪，字稚川，丹杨句容人也。祖系，吴大鸿胪。父悌，吴平后入晋，为邵陵太守。洪少好学，家贫，躬自伐薪以贸纸笔，夜辄写书诵习，遂以儒学知名。性寡欲，无所爱玩，不知棋局几道，摴蒱齿名。为人木讷，不好荣利，闭门却扫，未尝交游。于余杭山见何幼道、郭文举，目击而已，各无所言。时或寻书问义，不远数千里崎岖冒涉，期于必得，遂究览典籍。后师事南海太守上党鲍玄。玄见洪深重之，以女妻洪。洪传玄业，兼综练医术，凡所著撰，皆精核是非，而才章富赡。太安中，石冰作乱，吴兴太守顾秘为义军都督，与周玘等起兵讨之，秘檄洪为将兵都尉，攻冰别率，破之，迁伏波将军。冰平，洪不论功赏，径至洛阳，欲搜求异书以广其学。洪见天下已乱，欲避地南土，征镇檄命一无所就。后还乡里，礼辟皆不赴。元帝为丞相，辟为掾。咸和初，司徒导召补州主簿，转司徒掾，迁谘议参军。干宝深相亲友，荐洪才堪国史，选为散骑常侍，领大著作，洪固辞不就。以年老欲炼丹以祈遐寿闻交阯出丹求为句漏令帝以洪资高不许洪曰非欲为荣以有丹耳帝从之洪遂将子侄俱行 至广州，刺史邓岳留不听去，洪乃止罗浮山炼丹。岳表补东官太守，又辞不就。在山积年，优游闲养，著述不辍，自号抱朴子，因以名书。</a:t>
            </a:r>
            <a:endParaRPr lang="zh-CN" altLang="zh-CN" sz="1600" kern="100">
              <a:solidFill>
                <a:srgbClr val="032D49"/>
              </a:solidFill>
              <a:latin typeface="楷体" panose="02010609060101010101" pitchFamily="49" charset="-122"/>
              <a:ea typeface="楷体" panose="02010609060101010101" pitchFamily="49" charset="-122"/>
              <a:cs typeface="Times New Roman" panose="02020603050405020304" pitchFamily="18" charset="0"/>
            </a:endParaRP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73602486"/>
      </p:ext>
    </p:extLst>
  </p:cSld>
  <p:clrMapOvr>
    <a:masterClrMapping/>
  </p:clrMapOvr>
  <mc:AlternateContent>
    <mc:Choice xmlns:p14="http://schemas.microsoft.com/office/powerpoint/2010/main" Requires="p14">
      <p:transition spd="slow" p14:dur="2000">
        <p14:prism isContent="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3"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par>
                                <p:cTn id="9" presetID="2" presetClass="entr" presetSubtype="3"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normAutofit/>
          </a:bodyPr>
          <a:lstStyle/>
          <a:p>
            <a:r>
              <a:rPr lang="en-US" altLang="zh-CN" sz="3200" spc="500">
                <a:solidFill>
                  <a:srgbClr val="B79F47"/>
                </a:solidFill>
              </a:rPr>
              <a:t>2.</a:t>
            </a:r>
            <a:r>
              <a:rPr lang="zh-CN" altLang="en-US" sz="3200" spc="500">
                <a:solidFill>
                  <a:srgbClr val="B79F47"/>
                </a:solidFill>
              </a:rPr>
              <a:t>广州市</a:t>
            </a:r>
            <a:r>
              <a:rPr lang="en-US" altLang="zh-CN" sz="3200" spc="500">
                <a:solidFill>
                  <a:srgbClr val="B79F47"/>
                </a:solidFill>
              </a:rPr>
              <a:t>2021</a:t>
            </a:r>
            <a:r>
              <a:rPr lang="zh-CN" altLang="en-US" sz="3200" spc="500">
                <a:solidFill>
                  <a:srgbClr val="B79F47"/>
                </a:solidFill>
              </a:rPr>
              <a:t>届高三年级阶段训练</a:t>
            </a:r>
          </a:p>
        </p:txBody>
      </p:sp>
      <p:sp>
        <p:nvSpPr>
          <p:cNvPr id="3" name="内容占位符 2"/>
          <p:cNvSpPr>
            <a:spLocks noGrp="1"/>
          </p:cNvSpPr>
          <p:nvPr>
            <p:ph idx="1"/>
          </p:nvPr>
        </p:nvSpPr>
        <p:spPr>
          <a:xfrm>
            <a:off x="762000" y="1825625"/>
            <a:ext cx="10515600" cy="4351338"/>
          </a:xfrm>
        </p:spPr>
        <p:txBody>
          <a:bodyPr>
            <a:noAutofit/>
          </a:bodyPr>
          <a:lstStyle/>
          <a:p>
            <a:pPr indent="0">
              <a:lnSpc>
                <a:spcPct val="150000"/>
              </a:lnSpc>
              <a:buNone/>
            </a:pPr>
            <a:r>
              <a:rPr lang="zh-CN" altLang="en-US" sz="1600" kern="100">
                <a:solidFill>
                  <a:srgbClr val="032D49"/>
                </a:solidFill>
                <a:latin typeface="等线" panose="02010600030101010101" pitchFamily="2" charset="-122"/>
                <a:ea typeface="楷体" pitchFamily="49" charset="-122"/>
                <a:cs typeface="Times New Roman" panose="02020603050405020304" pitchFamily="18" charset="0"/>
              </a:rPr>
              <a:t>其余所著碑诔诗赋百卷，移檄章表三十卷，神仙、良吏、隐逸、集异等传各十卷，</a:t>
            </a:r>
            <a:r>
              <a:rPr lang="en-US" altLang="zh-CN" sz="1600" kern="100">
                <a:solidFill>
                  <a:srgbClr val="032D49"/>
                </a:solidFill>
                <a:latin typeface="等线" panose="02010600030101010101" pitchFamily="2" charset="-122"/>
                <a:ea typeface="楷体" pitchFamily="49" charset="-122"/>
                <a:cs typeface="Times New Roman" panose="02020603050405020304" pitchFamily="18" charset="0"/>
              </a:rPr>
              <a:t>《</a:t>
            </a:r>
            <a:r>
              <a:rPr lang="zh-CN" altLang="en-US" sz="1600" kern="100">
                <a:solidFill>
                  <a:srgbClr val="032D49"/>
                </a:solidFill>
                <a:latin typeface="等线" panose="02010600030101010101" pitchFamily="2" charset="-122"/>
                <a:ea typeface="楷体" pitchFamily="49" charset="-122"/>
                <a:cs typeface="Times New Roman" panose="02020603050405020304" pitchFamily="18" charset="0"/>
              </a:rPr>
              <a:t>金匮药方</a:t>
            </a:r>
            <a:r>
              <a:rPr lang="en-US" altLang="zh-CN" sz="1600" kern="100">
                <a:solidFill>
                  <a:srgbClr val="032D49"/>
                </a:solidFill>
                <a:latin typeface="等线" panose="02010600030101010101" pitchFamily="2" charset="-122"/>
                <a:ea typeface="楷体" pitchFamily="49" charset="-122"/>
                <a:cs typeface="Times New Roman" panose="02020603050405020304" pitchFamily="18" charset="0"/>
              </a:rPr>
              <a:t>》</a:t>
            </a:r>
            <a:r>
              <a:rPr lang="zh-CN" altLang="en-US" sz="1600" kern="100">
                <a:solidFill>
                  <a:srgbClr val="032D49"/>
                </a:solidFill>
                <a:latin typeface="等线" panose="02010600030101010101" pitchFamily="2" charset="-122"/>
                <a:ea typeface="楷体" pitchFamily="49" charset="-122"/>
                <a:cs typeface="Times New Roman" panose="02020603050405020304" pitchFamily="18" charset="0"/>
              </a:rPr>
              <a:t>一百卷，</a:t>
            </a:r>
            <a:r>
              <a:rPr lang="en-US" altLang="zh-CN" sz="1600" kern="100">
                <a:solidFill>
                  <a:srgbClr val="032D49"/>
                </a:solidFill>
                <a:latin typeface="等线" panose="02010600030101010101" pitchFamily="2" charset="-122"/>
                <a:ea typeface="楷体" pitchFamily="49" charset="-122"/>
                <a:cs typeface="Times New Roman" panose="02020603050405020304" pitchFamily="18" charset="0"/>
              </a:rPr>
              <a:t>《</a:t>
            </a:r>
            <a:r>
              <a:rPr lang="zh-CN" altLang="en-US" sz="1600" kern="100">
                <a:solidFill>
                  <a:srgbClr val="032D49"/>
                </a:solidFill>
                <a:latin typeface="等线" panose="02010600030101010101" pitchFamily="2" charset="-122"/>
                <a:ea typeface="楷体" pitchFamily="49" charset="-122"/>
                <a:cs typeface="Times New Roman" panose="02020603050405020304" pitchFamily="18" charset="0"/>
              </a:rPr>
              <a:t>肘后要急方</a:t>
            </a:r>
            <a:r>
              <a:rPr lang="en-US" altLang="zh-CN" sz="1600" kern="100">
                <a:solidFill>
                  <a:srgbClr val="032D49"/>
                </a:solidFill>
                <a:latin typeface="等线" panose="02010600030101010101" pitchFamily="2" charset="-122"/>
                <a:ea typeface="楷体" pitchFamily="49" charset="-122"/>
                <a:cs typeface="Times New Roman" panose="02020603050405020304" pitchFamily="18" charset="0"/>
              </a:rPr>
              <a:t>》</a:t>
            </a:r>
            <a:r>
              <a:rPr lang="zh-CN" altLang="en-US" sz="1600" kern="100">
                <a:solidFill>
                  <a:srgbClr val="032D49"/>
                </a:solidFill>
                <a:latin typeface="等线" panose="02010600030101010101" pitchFamily="2" charset="-122"/>
                <a:ea typeface="楷体" pitchFamily="49" charset="-122"/>
                <a:cs typeface="Times New Roman" panose="02020603050405020304" pitchFamily="18" charset="0"/>
              </a:rPr>
              <a:t>四卷。洪博闻深洽，江左绝伦。著述篇章富于班马，又精辩玄赜，析理入微。后忽与岳疏云“当远行寻师，克期便发”，岳得疏，狼狈往别。而洪坐至日中，兀然若睡而卒，岳至，遂不及见。时年八十一。</a:t>
            </a:r>
            <a:endParaRPr lang="en-US" altLang="zh-CN" sz="1600" kern="100">
              <a:solidFill>
                <a:srgbClr val="032D49"/>
              </a:solidFill>
              <a:latin typeface="等线" panose="02010600030101010101" pitchFamily="2" charset="-122"/>
              <a:ea typeface="楷体" panose="02010609060101010101" pitchFamily="49" charset="-122"/>
              <a:cs typeface="Times New Roman" panose="02020603050405020304" pitchFamily="18" charset="0"/>
            </a:endParaRPr>
          </a:p>
          <a:p>
            <a:pPr indent="0" algn="r">
              <a:lnSpc>
                <a:spcPct val="150000"/>
              </a:lnSpc>
              <a:buNone/>
            </a:pPr>
            <a:r>
              <a:rPr lang="zh-CN" altLang="zh-CN" sz="1600" kern="100" spc="40">
                <a:solidFill>
                  <a:srgbClr val="032D49"/>
                </a:solidFill>
                <a:latin typeface="等线" panose="02010600030101010101" pitchFamily="2" charset="-122"/>
                <a:ea typeface="楷体" pitchFamily="49" charset="-122"/>
                <a:cs typeface="宋体" panose="02010600030101010101" pitchFamily="2" charset="-122"/>
              </a:rPr>
              <a:t>（节选自《晋书·葛洪传》）</a:t>
            </a:r>
            <a:endParaRPr lang="zh-CN" altLang="zh-CN" sz="16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a:p>
            <a:pPr marL="0" indent="0" algn="just" fontAlgn="ctr">
              <a:lnSpc>
                <a:spcPct val="150000"/>
              </a:lnSpc>
              <a:buNone/>
            </a:pPr>
            <a:r>
              <a:rPr lang="zh-CN" altLang="zh-CN" sz="1400" kern="100" spc="40">
                <a:solidFill>
                  <a:srgbClr val="032D49"/>
                </a:solidFill>
                <a:latin typeface="仿宋" panose="02010609060101010101" pitchFamily="49" charset="-122"/>
                <a:ea typeface="仿宋" panose="02010609060101010101" pitchFamily="49" charset="-122"/>
                <a:cs typeface="宋体" panose="02010600030101010101" pitchFamily="2" charset="-122"/>
              </a:rPr>
              <a:t>下列对文中画波浪线部分的断句，正确的一项是（</a:t>
            </a:r>
            <a:r>
              <a:rPr lang="en-US" altLang="zh-CN" sz="1400" kern="100" spc="40">
                <a:solidFill>
                  <a:srgbClr val="032D49"/>
                </a:solidFill>
                <a:latin typeface="仿宋" panose="02010609060101010101" pitchFamily="49" charset="-122"/>
                <a:ea typeface="仿宋" panose="02010609060101010101" pitchFamily="49" charset="-122"/>
                <a:cs typeface="宋体" panose="02010600030101010101" pitchFamily="2" charset="-122"/>
              </a:rPr>
              <a:t>3</a:t>
            </a:r>
            <a:r>
              <a:rPr lang="zh-CN" altLang="zh-CN" sz="1400" kern="100" spc="40">
                <a:solidFill>
                  <a:srgbClr val="032D49"/>
                </a:solidFill>
                <a:latin typeface="仿宋" panose="02010609060101010101" pitchFamily="49" charset="-122"/>
                <a:ea typeface="仿宋" panose="02010609060101010101" pitchFamily="49" charset="-122"/>
                <a:cs typeface="宋体" panose="02010600030101010101" pitchFamily="2" charset="-122"/>
              </a:rPr>
              <a:t>分）</a:t>
            </a:r>
            <a:endParaRPr lang="zh-CN" altLang="zh-CN" sz="1400" kern="100">
              <a:solidFill>
                <a:srgbClr val="032D49"/>
              </a:solidFill>
              <a:latin typeface="仿宋" pitchFamily="49" charset="-122"/>
              <a:ea typeface="仿宋" pitchFamily="49" charset="-122"/>
              <a:cs typeface="Times New Roman" panose="02020603050405020304" pitchFamily="18" charset="0"/>
            </a:endParaRPr>
          </a:p>
          <a:p>
            <a:pPr marL="0" indent="0" algn="just" fontAlgn="ctr">
              <a:lnSpc>
                <a:spcPct val="150000"/>
              </a:lnSpc>
              <a:buNone/>
            </a:pPr>
            <a:r>
              <a:rPr lang="en-US" altLang="zh-CN" sz="1400" kern="100" spc="40">
                <a:solidFill>
                  <a:srgbClr val="032D49"/>
                </a:solidFill>
                <a:latin typeface="仿宋" panose="02010609060101010101" pitchFamily="49" charset="-122"/>
                <a:ea typeface="仿宋" panose="02010609060101010101" pitchFamily="49" charset="-122"/>
                <a:cs typeface="宋体" panose="02010600030101010101" pitchFamily="2" charset="-122"/>
              </a:rPr>
              <a:t>A.</a:t>
            </a:r>
            <a:r>
              <a:rPr lang="zh-CN" altLang="zh-CN" sz="1400" kern="100" spc="40">
                <a:solidFill>
                  <a:srgbClr val="032D49"/>
                </a:solidFill>
                <a:latin typeface="仿宋" panose="02010609060101010101" pitchFamily="49" charset="-122"/>
                <a:ea typeface="仿宋" panose="02010609060101010101" pitchFamily="49" charset="-122"/>
                <a:cs typeface="宋体" panose="02010600030101010101" pitchFamily="2" charset="-122"/>
              </a:rPr>
              <a:t>以年老</a:t>
            </a:r>
            <a:r>
              <a:rPr lang="en-US" altLang="zh-CN" sz="1400" kern="100" spc="40">
                <a:solidFill>
                  <a:srgbClr val="032D49"/>
                </a:solidFill>
                <a:latin typeface="仿宋" panose="02010609060101010101" pitchFamily="49" charset="-122"/>
                <a:ea typeface="仿宋" panose="02010609060101010101" pitchFamily="49" charset="-122"/>
                <a:cs typeface="宋体" panose="02010600030101010101" pitchFamily="2" charset="-122"/>
              </a:rPr>
              <a:t>/</a:t>
            </a:r>
            <a:r>
              <a:rPr lang="zh-CN" altLang="zh-CN" sz="1400" kern="100" spc="40">
                <a:solidFill>
                  <a:srgbClr val="032D49"/>
                </a:solidFill>
                <a:latin typeface="仿宋" panose="02010609060101010101" pitchFamily="49" charset="-122"/>
                <a:ea typeface="仿宋" panose="02010609060101010101" pitchFamily="49" charset="-122"/>
                <a:cs typeface="宋体" panose="02010600030101010101" pitchFamily="2" charset="-122"/>
              </a:rPr>
              <a:t>欲炼丹以祈遐寿</a:t>
            </a:r>
            <a:r>
              <a:rPr lang="en-US" altLang="zh-CN" sz="1400" kern="100" spc="40">
                <a:solidFill>
                  <a:srgbClr val="032D49"/>
                </a:solidFill>
                <a:latin typeface="仿宋" panose="02010609060101010101" pitchFamily="49" charset="-122"/>
                <a:ea typeface="仿宋" panose="02010609060101010101" pitchFamily="49" charset="-122"/>
                <a:cs typeface="宋体" panose="02010600030101010101" pitchFamily="2" charset="-122"/>
              </a:rPr>
              <a:t>/</a:t>
            </a:r>
            <a:r>
              <a:rPr lang="zh-CN" altLang="zh-CN" sz="1400" kern="100" spc="40">
                <a:solidFill>
                  <a:srgbClr val="032D49"/>
                </a:solidFill>
                <a:latin typeface="仿宋" panose="02010609060101010101" pitchFamily="49" charset="-122"/>
                <a:ea typeface="仿宋" panose="02010609060101010101" pitchFamily="49" charset="-122"/>
                <a:cs typeface="宋体" panose="02010600030101010101" pitchFamily="2" charset="-122"/>
              </a:rPr>
              <a:t>闻交阯出丹</a:t>
            </a:r>
            <a:r>
              <a:rPr lang="en-US" altLang="zh-CN" sz="1400" kern="100" spc="40">
                <a:solidFill>
                  <a:srgbClr val="032D49"/>
                </a:solidFill>
                <a:latin typeface="仿宋" panose="02010609060101010101" pitchFamily="49" charset="-122"/>
                <a:ea typeface="仿宋" panose="02010609060101010101" pitchFamily="49" charset="-122"/>
                <a:cs typeface="宋体" panose="02010600030101010101" pitchFamily="2" charset="-122"/>
              </a:rPr>
              <a:t>/</a:t>
            </a:r>
            <a:r>
              <a:rPr lang="zh-CN" altLang="zh-CN" sz="1400" kern="100" spc="40">
                <a:solidFill>
                  <a:srgbClr val="032D49"/>
                </a:solidFill>
                <a:latin typeface="仿宋" panose="02010609060101010101" pitchFamily="49" charset="-122"/>
                <a:ea typeface="仿宋" panose="02010609060101010101" pitchFamily="49" charset="-122"/>
                <a:cs typeface="宋体" panose="02010600030101010101" pitchFamily="2" charset="-122"/>
              </a:rPr>
              <a:t>求为句漏令</a:t>
            </a:r>
            <a:r>
              <a:rPr lang="en-US" altLang="zh-CN" sz="1400" kern="100" spc="40">
                <a:solidFill>
                  <a:srgbClr val="032D49"/>
                </a:solidFill>
                <a:latin typeface="仿宋" panose="02010609060101010101" pitchFamily="49" charset="-122"/>
                <a:ea typeface="仿宋" panose="02010609060101010101" pitchFamily="49" charset="-122"/>
                <a:cs typeface="宋体" panose="02010600030101010101" pitchFamily="2" charset="-122"/>
              </a:rPr>
              <a:t>/</a:t>
            </a:r>
            <a:r>
              <a:rPr lang="zh-CN" altLang="zh-CN" sz="1400" kern="100" spc="40">
                <a:solidFill>
                  <a:srgbClr val="032D49"/>
                </a:solidFill>
                <a:latin typeface="仿宋" panose="02010609060101010101" pitchFamily="49" charset="-122"/>
                <a:ea typeface="仿宋" panose="02010609060101010101" pitchFamily="49" charset="-122"/>
                <a:cs typeface="宋体" panose="02010600030101010101" pitchFamily="2" charset="-122"/>
              </a:rPr>
              <a:t>帝以洪资高</a:t>
            </a:r>
            <a:r>
              <a:rPr lang="en-US" altLang="zh-CN" sz="1400" kern="100" spc="40">
                <a:solidFill>
                  <a:srgbClr val="032D49"/>
                </a:solidFill>
                <a:latin typeface="仿宋" panose="02010609060101010101" pitchFamily="49" charset="-122"/>
                <a:ea typeface="仿宋" panose="02010609060101010101" pitchFamily="49" charset="-122"/>
                <a:cs typeface="宋体" panose="02010600030101010101" pitchFamily="2" charset="-122"/>
              </a:rPr>
              <a:t>/</a:t>
            </a:r>
            <a:r>
              <a:rPr lang="zh-CN" altLang="zh-CN" sz="1400" kern="100" spc="40">
                <a:solidFill>
                  <a:srgbClr val="032D49"/>
                </a:solidFill>
                <a:latin typeface="仿宋" panose="02010609060101010101" pitchFamily="49" charset="-122"/>
                <a:ea typeface="仿宋" panose="02010609060101010101" pitchFamily="49" charset="-122"/>
                <a:cs typeface="宋体" panose="02010600030101010101" pitchFamily="2" charset="-122"/>
              </a:rPr>
              <a:t>不许</a:t>
            </a:r>
            <a:r>
              <a:rPr lang="en-US" altLang="zh-CN" sz="1400" kern="100" spc="40">
                <a:solidFill>
                  <a:srgbClr val="032D49"/>
                </a:solidFill>
                <a:latin typeface="仿宋" panose="02010609060101010101" pitchFamily="49" charset="-122"/>
                <a:ea typeface="仿宋" panose="02010609060101010101" pitchFamily="49" charset="-122"/>
                <a:cs typeface="宋体" panose="02010600030101010101" pitchFamily="2" charset="-122"/>
              </a:rPr>
              <a:t>/</a:t>
            </a:r>
            <a:r>
              <a:rPr lang="zh-CN" altLang="zh-CN" sz="1400" kern="100" spc="40">
                <a:solidFill>
                  <a:srgbClr val="032D49"/>
                </a:solidFill>
                <a:latin typeface="仿宋" panose="02010609060101010101" pitchFamily="49" charset="-122"/>
                <a:ea typeface="仿宋" panose="02010609060101010101" pitchFamily="49" charset="-122"/>
                <a:cs typeface="宋体" panose="02010600030101010101" pitchFamily="2" charset="-122"/>
              </a:rPr>
              <a:t>洪曰</a:t>
            </a:r>
            <a:r>
              <a:rPr lang="en-US" altLang="zh-CN" sz="1400" kern="100" spc="40">
                <a:solidFill>
                  <a:srgbClr val="032D49"/>
                </a:solidFill>
                <a:latin typeface="仿宋" panose="02010609060101010101" pitchFamily="49" charset="-122"/>
                <a:ea typeface="仿宋" panose="02010609060101010101" pitchFamily="49" charset="-122"/>
                <a:cs typeface="宋体" panose="02010600030101010101" pitchFamily="2" charset="-122"/>
              </a:rPr>
              <a:t>/</a:t>
            </a:r>
            <a:r>
              <a:rPr lang="zh-CN" altLang="zh-CN" sz="1400" kern="100" spc="40">
                <a:solidFill>
                  <a:srgbClr val="032D49"/>
                </a:solidFill>
                <a:latin typeface="仿宋" panose="02010609060101010101" pitchFamily="49" charset="-122"/>
                <a:ea typeface="仿宋" panose="02010609060101010101" pitchFamily="49" charset="-122"/>
                <a:cs typeface="宋体" panose="02010600030101010101" pitchFamily="2" charset="-122"/>
              </a:rPr>
              <a:t>非欲为荣</a:t>
            </a:r>
            <a:r>
              <a:rPr lang="en-US" altLang="zh-CN" sz="1400" kern="100" spc="40">
                <a:solidFill>
                  <a:srgbClr val="032D49"/>
                </a:solidFill>
                <a:latin typeface="仿宋" panose="02010609060101010101" pitchFamily="49" charset="-122"/>
                <a:ea typeface="仿宋" panose="02010609060101010101" pitchFamily="49" charset="-122"/>
                <a:cs typeface="宋体" panose="02010600030101010101" pitchFamily="2" charset="-122"/>
              </a:rPr>
              <a:t>/</a:t>
            </a:r>
            <a:r>
              <a:rPr lang="zh-CN" altLang="zh-CN" sz="1400" kern="100" spc="40">
                <a:solidFill>
                  <a:srgbClr val="032D49"/>
                </a:solidFill>
                <a:latin typeface="仿宋" panose="02010609060101010101" pitchFamily="49" charset="-122"/>
                <a:ea typeface="仿宋" panose="02010609060101010101" pitchFamily="49" charset="-122"/>
                <a:cs typeface="宋体" panose="02010600030101010101" pitchFamily="2" charset="-122"/>
              </a:rPr>
              <a:t>以有丹耳</a:t>
            </a:r>
            <a:r>
              <a:rPr lang="en-US" altLang="zh-CN" sz="1400" kern="100" spc="40">
                <a:solidFill>
                  <a:srgbClr val="032D49"/>
                </a:solidFill>
                <a:latin typeface="仿宋" panose="02010609060101010101" pitchFamily="49" charset="-122"/>
                <a:ea typeface="仿宋" panose="02010609060101010101" pitchFamily="49" charset="-122"/>
                <a:cs typeface="宋体" panose="02010600030101010101" pitchFamily="2" charset="-122"/>
              </a:rPr>
              <a:t>/</a:t>
            </a:r>
            <a:r>
              <a:rPr lang="zh-CN" altLang="zh-CN" sz="1400" kern="100" spc="40">
                <a:solidFill>
                  <a:srgbClr val="032D49"/>
                </a:solidFill>
                <a:latin typeface="仿宋" panose="02010609060101010101" pitchFamily="49" charset="-122"/>
                <a:ea typeface="仿宋" panose="02010609060101010101" pitchFamily="49" charset="-122"/>
                <a:cs typeface="宋体" panose="02010600030101010101" pitchFamily="2" charset="-122"/>
              </a:rPr>
              <a:t>帝从之</a:t>
            </a:r>
            <a:r>
              <a:rPr lang="en-US" altLang="zh-CN" sz="1400" kern="100" spc="40">
                <a:solidFill>
                  <a:srgbClr val="032D49"/>
                </a:solidFill>
                <a:latin typeface="仿宋" panose="02010609060101010101" pitchFamily="49" charset="-122"/>
                <a:ea typeface="仿宋" panose="02010609060101010101" pitchFamily="49" charset="-122"/>
                <a:cs typeface="宋体" panose="02010600030101010101" pitchFamily="2" charset="-122"/>
              </a:rPr>
              <a:t>/</a:t>
            </a:r>
            <a:r>
              <a:rPr lang="zh-CN" altLang="zh-CN" sz="1400" kern="100" spc="40">
                <a:solidFill>
                  <a:srgbClr val="032D49"/>
                </a:solidFill>
                <a:latin typeface="仿宋" panose="02010609060101010101" pitchFamily="49" charset="-122"/>
                <a:ea typeface="仿宋" panose="02010609060101010101" pitchFamily="49" charset="-122"/>
                <a:cs typeface="宋体" panose="02010600030101010101" pitchFamily="2" charset="-122"/>
              </a:rPr>
              <a:t>洪遂将子侄俱行</a:t>
            </a:r>
            <a:r>
              <a:rPr lang="en-US" altLang="zh-CN" sz="1400" kern="100" spc="40">
                <a:solidFill>
                  <a:srgbClr val="032D49"/>
                </a:solidFill>
                <a:latin typeface="仿宋" panose="02010609060101010101" pitchFamily="49" charset="-122"/>
                <a:ea typeface="仿宋" panose="02010609060101010101" pitchFamily="49" charset="-122"/>
                <a:cs typeface="宋体" panose="02010600030101010101" pitchFamily="2" charset="-122"/>
              </a:rPr>
              <a:t>/</a:t>
            </a:r>
            <a:endParaRPr lang="zh-CN" altLang="zh-CN" sz="1400" kern="100">
              <a:solidFill>
                <a:srgbClr val="032D49"/>
              </a:solidFill>
              <a:latin typeface="仿宋" panose="02010609060101010101" pitchFamily="49" charset="-122"/>
              <a:ea typeface="仿宋" panose="02010609060101010101" pitchFamily="49" charset="-122"/>
              <a:cs typeface="Times New Roman" panose="02020603050405020304" pitchFamily="18" charset="0"/>
            </a:endParaRPr>
          </a:p>
          <a:p>
            <a:pPr marL="0" indent="0" algn="just" fontAlgn="ctr">
              <a:lnSpc>
                <a:spcPct val="150000"/>
              </a:lnSpc>
              <a:buNone/>
            </a:pPr>
            <a:r>
              <a:rPr lang="en-US" altLang="zh-CN" sz="1400" kern="100" spc="40">
                <a:solidFill>
                  <a:srgbClr val="032D49"/>
                </a:solidFill>
                <a:latin typeface="仿宋" panose="02010609060101010101" pitchFamily="49" charset="-122"/>
                <a:ea typeface="仿宋" panose="02010609060101010101" pitchFamily="49" charset="-122"/>
                <a:cs typeface="宋体" panose="02010600030101010101" pitchFamily="2" charset="-122"/>
              </a:rPr>
              <a:t>B.</a:t>
            </a:r>
            <a:r>
              <a:rPr lang="zh-CN" altLang="zh-CN" sz="1400" kern="100" spc="40">
                <a:solidFill>
                  <a:srgbClr val="032D49"/>
                </a:solidFill>
                <a:latin typeface="仿宋" panose="02010609060101010101" pitchFamily="49" charset="-122"/>
                <a:ea typeface="仿宋" panose="02010609060101010101" pitchFamily="49" charset="-122"/>
                <a:cs typeface="宋体" panose="02010600030101010101" pitchFamily="2" charset="-122"/>
              </a:rPr>
              <a:t>以年老</a:t>
            </a:r>
            <a:r>
              <a:rPr lang="en-US" altLang="zh-CN" sz="1400" kern="100" spc="40">
                <a:solidFill>
                  <a:srgbClr val="032D49"/>
                </a:solidFill>
                <a:latin typeface="仿宋" panose="02010609060101010101" pitchFamily="49" charset="-122"/>
                <a:ea typeface="仿宋" panose="02010609060101010101" pitchFamily="49" charset="-122"/>
                <a:cs typeface="宋体" panose="02010600030101010101" pitchFamily="2" charset="-122"/>
              </a:rPr>
              <a:t>/</a:t>
            </a:r>
            <a:r>
              <a:rPr lang="zh-CN" altLang="zh-CN" sz="1400" kern="100" spc="40">
                <a:solidFill>
                  <a:srgbClr val="032D49"/>
                </a:solidFill>
                <a:latin typeface="仿宋" panose="02010609060101010101" pitchFamily="49" charset="-122"/>
                <a:ea typeface="仿宋" panose="02010609060101010101" pitchFamily="49" charset="-122"/>
                <a:cs typeface="宋体" panose="02010600030101010101" pitchFamily="2" charset="-122"/>
              </a:rPr>
              <a:t>欲炼丹以祈遐寿闻</a:t>
            </a:r>
            <a:r>
              <a:rPr lang="en-US" altLang="zh-CN" sz="1400" kern="100" spc="40">
                <a:solidFill>
                  <a:srgbClr val="032D49"/>
                </a:solidFill>
                <a:latin typeface="仿宋" panose="02010609060101010101" pitchFamily="49" charset="-122"/>
                <a:ea typeface="仿宋" panose="02010609060101010101" pitchFamily="49" charset="-122"/>
                <a:cs typeface="宋体" panose="02010600030101010101" pitchFamily="2" charset="-122"/>
              </a:rPr>
              <a:t>/</a:t>
            </a:r>
            <a:r>
              <a:rPr lang="zh-CN" altLang="zh-CN" sz="1400" kern="100" spc="40">
                <a:solidFill>
                  <a:srgbClr val="032D49"/>
                </a:solidFill>
                <a:latin typeface="仿宋" panose="02010609060101010101" pitchFamily="49" charset="-122"/>
                <a:ea typeface="仿宋" panose="02010609060101010101" pitchFamily="49" charset="-122"/>
                <a:cs typeface="宋体" panose="02010600030101010101" pitchFamily="2" charset="-122"/>
              </a:rPr>
              <a:t>交阯出丹</a:t>
            </a:r>
            <a:r>
              <a:rPr lang="en-US" altLang="zh-CN" sz="1400" kern="100" spc="40">
                <a:solidFill>
                  <a:srgbClr val="032D49"/>
                </a:solidFill>
                <a:latin typeface="仿宋" panose="02010609060101010101" pitchFamily="49" charset="-122"/>
                <a:ea typeface="仿宋" panose="02010609060101010101" pitchFamily="49" charset="-122"/>
                <a:cs typeface="宋体" panose="02010600030101010101" pitchFamily="2" charset="-122"/>
              </a:rPr>
              <a:t>/</a:t>
            </a:r>
            <a:r>
              <a:rPr lang="zh-CN" altLang="zh-CN" sz="1400" kern="100" spc="40">
                <a:solidFill>
                  <a:srgbClr val="032D49"/>
                </a:solidFill>
                <a:latin typeface="仿宋" panose="02010609060101010101" pitchFamily="49" charset="-122"/>
                <a:ea typeface="仿宋" panose="02010609060101010101" pitchFamily="49" charset="-122"/>
                <a:cs typeface="宋体" panose="02010600030101010101" pitchFamily="2" charset="-122"/>
              </a:rPr>
              <a:t>求为句漏令</a:t>
            </a:r>
            <a:r>
              <a:rPr lang="en-US" altLang="zh-CN" sz="1400" kern="100" spc="40">
                <a:solidFill>
                  <a:srgbClr val="032D49"/>
                </a:solidFill>
                <a:latin typeface="仿宋" panose="02010609060101010101" pitchFamily="49" charset="-122"/>
                <a:ea typeface="仿宋" panose="02010609060101010101" pitchFamily="49" charset="-122"/>
                <a:cs typeface="宋体" panose="02010600030101010101" pitchFamily="2" charset="-122"/>
              </a:rPr>
              <a:t>/</a:t>
            </a:r>
            <a:r>
              <a:rPr lang="zh-CN" altLang="zh-CN" sz="1400" kern="100" spc="40">
                <a:solidFill>
                  <a:srgbClr val="032D49"/>
                </a:solidFill>
                <a:latin typeface="仿宋" panose="02010609060101010101" pitchFamily="49" charset="-122"/>
                <a:ea typeface="仿宋" panose="02010609060101010101" pitchFamily="49" charset="-122"/>
                <a:cs typeface="宋体" panose="02010600030101010101" pitchFamily="2" charset="-122"/>
              </a:rPr>
              <a:t>帝以洪资高</a:t>
            </a:r>
            <a:r>
              <a:rPr lang="en-US" altLang="zh-CN" sz="1400" kern="100" spc="40">
                <a:solidFill>
                  <a:srgbClr val="032D49"/>
                </a:solidFill>
                <a:latin typeface="仿宋" panose="02010609060101010101" pitchFamily="49" charset="-122"/>
                <a:ea typeface="仿宋" panose="02010609060101010101" pitchFamily="49" charset="-122"/>
                <a:cs typeface="宋体" panose="02010600030101010101" pitchFamily="2" charset="-122"/>
              </a:rPr>
              <a:t>/</a:t>
            </a:r>
            <a:r>
              <a:rPr lang="zh-CN" altLang="zh-CN" sz="1400" kern="100" spc="40">
                <a:solidFill>
                  <a:srgbClr val="032D49"/>
                </a:solidFill>
                <a:latin typeface="仿宋" panose="02010609060101010101" pitchFamily="49" charset="-122"/>
                <a:ea typeface="仿宋" panose="02010609060101010101" pitchFamily="49" charset="-122"/>
                <a:cs typeface="宋体" panose="02010600030101010101" pitchFamily="2" charset="-122"/>
              </a:rPr>
              <a:t>不许</a:t>
            </a:r>
            <a:r>
              <a:rPr lang="en-US" altLang="zh-CN" sz="1400" kern="100" spc="40">
                <a:solidFill>
                  <a:srgbClr val="032D49"/>
                </a:solidFill>
                <a:latin typeface="仿宋" panose="02010609060101010101" pitchFamily="49" charset="-122"/>
                <a:ea typeface="仿宋" panose="02010609060101010101" pitchFamily="49" charset="-122"/>
                <a:cs typeface="宋体" panose="02010600030101010101" pitchFamily="2" charset="-122"/>
              </a:rPr>
              <a:t>/</a:t>
            </a:r>
            <a:r>
              <a:rPr lang="zh-CN" altLang="zh-CN" sz="1400" kern="100" spc="40">
                <a:solidFill>
                  <a:srgbClr val="032D49"/>
                </a:solidFill>
                <a:latin typeface="仿宋" panose="02010609060101010101" pitchFamily="49" charset="-122"/>
                <a:ea typeface="仿宋" panose="02010609060101010101" pitchFamily="49" charset="-122"/>
                <a:cs typeface="宋体" panose="02010600030101010101" pitchFamily="2" charset="-122"/>
              </a:rPr>
              <a:t>洪曰</a:t>
            </a:r>
            <a:r>
              <a:rPr lang="en-US" altLang="zh-CN" sz="1400" kern="100" spc="40">
                <a:solidFill>
                  <a:srgbClr val="032D49"/>
                </a:solidFill>
                <a:latin typeface="仿宋" panose="02010609060101010101" pitchFamily="49" charset="-122"/>
                <a:ea typeface="仿宋" panose="02010609060101010101" pitchFamily="49" charset="-122"/>
                <a:cs typeface="宋体" panose="02010600030101010101" pitchFamily="2" charset="-122"/>
              </a:rPr>
              <a:t>/</a:t>
            </a:r>
            <a:r>
              <a:rPr lang="zh-CN" altLang="zh-CN" sz="1400" kern="100" spc="40">
                <a:solidFill>
                  <a:srgbClr val="032D49"/>
                </a:solidFill>
                <a:latin typeface="仿宋" panose="02010609060101010101" pitchFamily="49" charset="-122"/>
                <a:ea typeface="仿宋" panose="02010609060101010101" pitchFamily="49" charset="-122"/>
                <a:cs typeface="宋体" panose="02010600030101010101" pitchFamily="2" charset="-122"/>
              </a:rPr>
              <a:t>非欲为荣</a:t>
            </a:r>
            <a:r>
              <a:rPr lang="en-US" altLang="zh-CN" sz="1400" kern="100" spc="40">
                <a:solidFill>
                  <a:srgbClr val="032D49"/>
                </a:solidFill>
                <a:latin typeface="仿宋" panose="02010609060101010101" pitchFamily="49" charset="-122"/>
                <a:ea typeface="仿宋" panose="02010609060101010101" pitchFamily="49" charset="-122"/>
                <a:cs typeface="宋体" panose="02010600030101010101" pitchFamily="2" charset="-122"/>
              </a:rPr>
              <a:t>/</a:t>
            </a:r>
            <a:r>
              <a:rPr lang="zh-CN" altLang="zh-CN" sz="1400" kern="100" spc="40">
                <a:solidFill>
                  <a:srgbClr val="032D49"/>
                </a:solidFill>
                <a:latin typeface="仿宋" panose="02010609060101010101" pitchFamily="49" charset="-122"/>
                <a:ea typeface="仿宋" panose="02010609060101010101" pitchFamily="49" charset="-122"/>
                <a:cs typeface="宋体" panose="02010600030101010101" pitchFamily="2" charset="-122"/>
              </a:rPr>
              <a:t>以有丹耳</a:t>
            </a:r>
            <a:r>
              <a:rPr lang="en-US" altLang="zh-CN" sz="1400" kern="100" spc="40">
                <a:solidFill>
                  <a:srgbClr val="032D49"/>
                </a:solidFill>
                <a:latin typeface="仿宋" panose="02010609060101010101" pitchFamily="49" charset="-122"/>
                <a:ea typeface="仿宋" panose="02010609060101010101" pitchFamily="49" charset="-122"/>
                <a:cs typeface="宋体" panose="02010600030101010101" pitchFamily="2" charset="-122"/>
              </a:rPr>
              <a:t>/</a:t>
            </a:r>
            <a:r>
              <a:rPr lang="zh-CN" altLang="zh-CN" sz="1400" kern="100" spc="40">
                <a:solidFill>
                  <a:srgbClr val="032D49"/>
                </a:solidFill>
                <a:latin typeface="仿宋" panose="02010609060101010101" pitchFamily="49" charset="-122"/>
                <a:ea typeface="仿宋" panose="02010609060101010101" pitchFamily="49" charset="-122"/>
                <a:cs typeface="宋体" panose="02010600030101010101" pitchFamily="2" charset="-122"/>
              </a:rPr>
              <a:t>帝从之</a:t>
            </a:r>
            <a:r>
              <a:rPr lang="en-US" altLang="zh-CN" sz="1400" kern="100" spc="40">
                <a:solidFill>
                  <a:srgbClr val="032D49"/>
                </a:solidFill>
                <a:latin typeface="仿宋" panose="02010609060101010101" pitchFamily="49" charset="-122"/>
                <a:ea typeface="仿宋" panose="02010609060101010101" pitchFamily="49" charset="-122"/>
                <a:cs typeface="宋体" panose="02010600030101010101" pitchFamily="2" charset="-122"/>
              </a:rPr>
              <a:t>/</a:t>
            </a:r>
            <a:r>
              <a:rPr lang="zh-CN" altLang="zh-CN" sz="1400" kern="100" spc="40">
                <a:solidFill>
                  <a:srgbClr val="032D49"/>
                </a:solidFill>
                <a:latin typeface="仿宋" panose="02010609060101010101" pitchFamily="49" charset="-122"/>
                <a:ea typeface="仿宋" panose="02010609060101010101" pitchFamily="49" charset="-122"/>
                <a:cs typeface="宋体" panose="02010600030101010101" pitchFamily="2" charset="-122"/>
              </a:rPr>
              <a:t>洪遂将子侄俱行</a:t>
            </a:r>
            <a:r>
              <a:rPr lang="en-US" altLang="zh-CN" sz="1400" kern="100" spc="40">
                <a:solidFill>
                  <a:srgbClr val="032D49"/>
                </a:solidFill>
                <a:latin typeface="仿宋" panose="02010609060101010101" pitchFamily="49" charset="-122"/>
                <a:ea typeface="仿宋" panose="02010609060101010101" pitchFamily="49" charset="-122"/>
                <a:cs typeface="宋体" panose="02010600030101010101" pitchFamily="2" charset="-122"/>
              </a:rPr>
              <a:t>/</a:t>
            </a:r>
            <a:endParaRPr lang="zh-CN" altLang="zh-CN" sz="1400" kern="100">
              <a:solidFill>
                <a:srgbClr val="032D49"/>
              </a:solidFill>
              <a:latin typeface="仿宋" panose="02010609060101010101" pitchFamily="49" charset="-122"/>
              <a:ea typeface="仿宋" panose="02010609060101010101" pitchFamily="49" charset="-122"/>
              <a:cs typeface="Times New Roman" panose="02020603050405020304" pitchFamily="18" charset="0"/>
            </a:endParaRPr>
          </a:p>
          <a:p>
            <a:pPr marL="0" indent="0" algn="just" fontAlgn="ctr">
              <a:lnSpc>
                <a:spcPct val="150000"/>
              </a:lnSpc>
              <a:buNone/>
            </a:pPr>
            <a:r>
              <a:rPr lang="en-US" altLang="zh-CN" sz="1400" kern="100" spc="40">
                <a:solidFill>
                  <a:srgbClr val="032D49"/>
                </a:solidFill>
                <a:latin typeface="仿宋" panose="02010609060101010101" pitchFamily="49" charset="-122"/>
                <a:ea typeface="仿宋" panose="02010609060101010101" pitchFamily="49" charset="-122"/>
                <a:cs typeface="宋体" panose="02010600030101010101" pitchFamily="2" charset="-122"/>
              </a:rPr>
              <a:t>C.</a:t>
            </a:r>
            <a:r>
              <a:rPr lang="zh-CN" altLang="zh-CN" sz="1400" kern="100" spc="40">
                <a:solidFill>
                  <a:srgbClr val="032D49"/>
                </a:solidFill>
                <a:latin typeface="仿宋" panose="02010609060101010101" pitchFamily="49" charset="-122"/>
                <a:ea typeface="仿宋" panose="02010609060101010101" pitchFamily="49" charset="-122"/>
                <a:cs typeface="宋体" panose="02010600030101010101" pitchFamily="2" charset="-122"/>
              </a:rPr>
              <a:t>以年老</a:t>
            </a:r>
            <a:r>
              <a:rPr lang="en-US" altLang="zh-CN" sz="1400" kern="100" spc="40">
                <a:solidFill>
                  <a:srgbClr val="032D49"/>
                </a:solidFill>
                <a:latin typeface="仿宋" panose="02010609060101010101" pitchFamily="49" charset="-122"/>
                <a:ea typeface="仿宋" panose="02010609060101010101" pitchFamily="49" charset="-122"/>
                <a:cs typeface="宋体" panose="02010600030101010101" pitchFamily="2" charset="-122"/>
              </a:rPr>
              <a:t>/</a:t>
            </a:r>
            <a:r>
              <a:rPr lang="zh-CN" altLang="zh-CN" sz="1400" kern="100" spc="40">
                <a:solidFill>
                  <a:srgbClr val="032D49"/>
                </a:solidFill>
                <a:latin typeface="仿宋" panose="02010609060101010101" pitchFamily="49" charset="-122"/>
                <a:ea typeface="仿宋" panose="02010609060101010101" pitchFamily="49" charset="-122"/>
                <a:cs typeface="宋体" panose="02010600030101010101" pitchFamily="2" charset="-122"/>
              </a:rPr>
              <a:t>欲炼丹以祈遐寿</a:t>
            </a:r>
            <a:r>
              <a:rPr lang="en-US" altLang="zh-CN" sz="1400" kern="100" spc="40">
                <a:solidFill>
                  <a:srgbClr val="032D49"/>
                </a:solidFill>
                <a:latin typeface="仿宋" panose="02010609060101010101" pitchFamily="49" charset="-122"/>
                <a:ea typeface="仿宋" panose="02010609060101010101" pitchFamily="49" charset="-122"/>
                <a:cs typeface="宋体" panose="02010600030101010101" pitchFamily="2" charset="-122"/>
              </a:rPr>
              <a:t>/</a:t>
            </a:r>
            <a:r>
              <a:rPr lang="zh-CN" altLang="zh-CN" sz="1400" kern="100" spc="40">
                <a:solidFill>
                  <a:srgbClr val="032D49"/>
                </a:solidFill>
                <a:latin typeface="仿宋" panose="02010609060101010101" pitchFamily="49" charset="-122"/>
                <a:ea typeface="仿宋" panose="02010609060101010101" pitchFamily="49" charset="-122"/>
                <a:cs typeface="宋体" panose="02010600030101010101" pitchFamily="2" charset="-122"/>
              </a:rPr>
              <a:t>闻交阯出丹</a:t>
            </a:r>
            <a:r>
              <a:rPr lang="en-US" altLang="zh-CN" sz="1400" kern="100" spc="40">
                <a:solidFill>
                  <a:srgbClr val="032D49"/>
                </a:solidFill>
                <a:latin typeface="仿宋" panose="02010609060101010101" pitchFamily="49" charset="-122"/>
                <a:ea typeface="仿宋" panose="02010609060101010101" pitchFamily="49" charset="-122"/>
                <a:cs typeface="宋体" panose="02010600030101010101" pitchFamily="2" charset="-122"/>
              </a:rPr>
              <a:t>/</a:t>
            </a:r>
            <a:r>
              <a:rPr lang="zh-CN" altLang="zh-CN" sz="1400" kern="100" spc="40">
                <a:solidFill>
                  <a:srgbClr val="032D49"/>
                </a:solidFill>
                <a:latin typeface="仿宋" panose="02010609060101010101" pitchFamily="49" charset="-122"/>
                <a:ea typeface="仿宋" panose="02010609060101010101" pitchFamily="49" charset="-122"/>
                <a:cs typeface="宋体" panose="02010600030101010101" pitchFamily="2" charset="-122"/>
              </a:rPr>
              <a:t>求为句漏令</a:t>
            </a:r>
            <a:r>
              <a:rPr lang="en-US" altLang="zh-CN" sz="1400" kern="100" spc="40">
                <a:solidFill>
                  <a:srgbClr val="032D49"/>
                </a:solidFill>
                <a:latin typeface="仿宋" panose="02010609060101010101" pitchFamily="49" charset="-122"/>
                <a:ea typeface="仿宋" panose="02010609060101010101" pitchFamily="49" charset="-122"/>
                <a:cs typeface="宋体" panose="02010600030101010101" pitchFamily="2" charset="-122"/>
              </a:rPr>
              <a:t>/</a:t>
            </a:r>
            <a:r>
              <a:rPr lang="zh-CN" altLang="zh-CN" sz="1400" kern="100" spc="40">
                <a:solidFill>
                  <a:srgbClr val="032D49"/>
                </a:solidFill>
                <a:latin typeface="仿宋" panose="02010609060101010101" pitchFamily="49" charset="-122"/>
                <a:ea typeface="仿宋" panose="02010609060101010101" pitchFamily="49" charset="-122"/>
                <a:cs typeface="宋体" panose="02010600030101010101" pitchFamily="2" charset="-122"/>
              </a:rPr>
              <a:t>帝以洪资高</a:t>
            </a:r>
            <a:r>
              <a:rPr lang="en-US" altLang="zh-CN" sz="1400" kern="100" spc="40">
                <a:solidFill>
                  <a:srgbClr val="032D49"/>
                </a:solidFill>
                <a:latin typeface="仿宋" panose="02010609060101010101" pitchFamily="49" charset="-122"/>
                <a:ea typeface="仿宋" panose="02010609060101010101" pitchFamily="49" charset="-122"/>
                <a:cs typeface="宋体" panose="02010600030101010101" pitchFamily="2" charset="-122"/>
              </a:rPr>
              <a:t>/</a:t>
            </a:r>
            <a:r>
              <a:rPr lang="zh-CN" altLang="zh-CN" sz="1400" kern="100" spc="40">
                <a:solidFill>
                  <a:srgbClr val="032D49"/>
                </a:solidFill>
                <a:latin typeface="仿宋" panose="02010609060101010101" pitchFamily="49" charset="-122"/>
                <a:ea typeface="仿宋" panose="02010609060101010101" pitchFamily="49" charset="-122"/>
                <a:cs typeface="宋体" panose="02010600030101010101" pitchFamily="2" charset="-122"/>
              </a:rPr>
              <a:t>不许洪</a:t>
            </a:r>
            <a:r>
              <a:rPr lang="en-US" altLang="zh-CN" sz="1400" kern="100" spc="40">
                <a:solidFill>
                  <a:srgbClr val="032D49"/>
                </a:solidFill>
                <a:latin typeface="仿宋" panose="02010609060101010101" pitchFamily="49" charset="-122"/>
                <a:ea typeface="仿宋" panose="02010609060101010101" pitchFamily="49" charset="-122"/>
                <a:cs typeface="宋体" panose="02010600030101010101" pitchFamily="2" charset="-122"/>
              </a:rPr>
              <a:t>/</a:t>
            </a:r>
            <a:r>
              <a:rPr lang="zh-CN" altLang="zh-CN" sz="1400" kern="100" spc="40">
                <a:solidFill>
                  <a:srgbClr val="032D49"/>
                </a:solidFill>
                <a:latin typeface="仿宋" panose="02010609060101010101" pitchFamily="49" charset="-122"/>
                <a:ea typeface="仿宋" panose="02010609060101010101" pitchFamily="49" charset="-122"/>
                <a:cs typeface="宋体" panose="02010600030101010101" pitchFamily="2" charset="-122"/>
              </a:rPr>
              <a:t>曰</a:t>
            </a:r>
            <a:r>
              <a:rPr lang="en-US" altLang="zh-CN" sz="1400" kern="100" spc="40">
                <a:solidFill>
                  <a:srgbClr val="032D49"/>
                </a:solidFill>
                <a:latin typeface="仿宋" panose="02010609060101010101" pitchFamily="49" charset="-122"/>
                <a:ea typeface="仿宋" panose="02010609060101010101" pitchFamily="49" charset="-122"/>
                <a:cs typeface="宋体" panose="02010600030101010101" pitchFamily="2" charset="-122"/>
              </a:rPr>
              <a:t>/</a:t>
            </a:r>
            <a:r>
              <a:rPr lang="zh-CN" altLang="zh-CN" sz="1400" kern="100" spc="40">
                <a:solidFill>
                  <a:srgbClr val="032D49"/>
                </a:solidFill>
                <a:latin typeface="仿宋" panose="02010609060101010101" pitchFamily="49" charset="-122"/>
                <a:ea typeface="仿宋" panose="02010609060101010101" pitchFamily="49" charset="-122"/>
                <a:cs typeface="宋体" panose="02010600030101010101" pitchFamily="2" charset="-122"/>
              </a:rPr>
              <a:t>非欲为荣</a:t>
            </a:r>
            <a:r>
              <a:rPr lang="en-US" altLang="zh-CN" sz="1400" kern="100" spc="40">
                <a:solidFill>
                  <a:srgbClr val="032D49"/>
                </a:solidFill>
                <a:latin typeface="仿宋" panose="02010609060101010101" pitchFamily="49" charset="-122"/>
                <a:ea typeface="仿宋" panose="02010609060101010101" pitchFamily="49" charset="-122"/>
                <a:cs typeface="宋体" panose="02010600030101010101" pitchFamily="2" charset="-122"/>
              </a:rPr>
              <a:t>/</a:t>
            </a:r>
            <a:r>
              <a:rPr lang="zh-CN" altLang="zh-CN" sz="1400" kern="100" spc="40">
                <a:solidFill>
                  <a:srgbClr val="032D49"/>
                </a:solidFill>
                <a:latin typeface="仿宋" panose="02010609060101010101" pitchFamily="49" charset="-122"/>
                <a:ea typeface="仿宋" panose="02010609060101010101" pitchFamily="49" charset="-122"/>
                <a:cs typeface="宋体" panose="02010600030101010101" pitchFamily="2" charset="-122"/>
              </a:rPr>
              <a:t>以有丹耳</a:t>
            </a:r>
            <a:r>
              <a:rPr lang="en-US" altLang="zh-CN" sz="1400" kern="100" spc="40">
                <a:solidFill>
                  <a:srgbClr val="032D49"/>
                </a:solidFill>
                <a:latin typeface="仿宋" panose="02010609060101010101" pitchFamily="49" charset="-122"/>
                <a:ea typeface="仿宋" panose="02010609060101010101" pitchFamily="49" charset="-122"/>
                <a:cs typeface="宋体" panose="02010600030101010101" pitchFamily="2" charset="-122"/>
              </a:rPr>
              <a:t>/</a:t>
            </a:r>
            <a:r>
              <a:rPr lang="zh-CN" altLang="zh-CN" sz="1400" kern="100" spc="40">
                <a:solidFill>
                  <a:srgbClr val="032D49"/>
                </a:solidFill>
                <a:latin typeface="仿宋" panose="02010609060101010101" pitchFamily="49" charset="-122"/>
                <a:ea typeface="仿宋" panose="02010609060101010101" pitchFamily="49" charset="-122"/>
                <a:cs typeface="宋体" panose="02010600030101010101" pitchFamily="2" charset="-122"/>
              </a:rPr>
              <a:t>帝从之</a:t>
            </a:r>
            <a:r>
              <a:rPr lang="en-US" altLang="zh-CN" sz="1400" kern="100" spc="40">
                <a:solidFill>
                  <a:srgbClr val="032D49"/>
                </a:solidFill>
                <a:latin typeface="仿宋" panose="02010609060101010101" pitchFamily="49" charset="-122"/>
                <a:ea typeface="仿宋" panose="02010609060101010101" pitchFamily="49" charset="-122"/>
                <a:cs typeface="宋体" panose="02010600030101010101" pitchFamily="2" charset="-122"/>
              </a:rPr>
              <a:t>/</a:t>
            </a:r>
            <a:r>
              <a:rPr lang="zh-CN" altLang="zh-CN" sz="1400" kern="100" spc="40">
                <a:solidFill>
                  <a:srgbClr val="032D49"/>
                </a:solidFill>
                <a:latin typeface="仿宋" panose="02010609060101010101" pitchFamily="49" charset="-122"/>
                <a:ea typeface="仿宋" panose="02010609060101010101" pitchFamily="49" charset="-122"/>
                <a:cs typeface="宋体" panose="02010600030101010101" pitchFamily="2" charset="-122"/>
              </a:rPr>
              <a:t>洪遂将子侄俱行</a:t>
            </a:r>
            <a:r>
              <a:rPr lang="en-US" altLang="zh-CN" sz="1400" kern="100" spc="40">
                <a:solidFill>
                  <a:srgbClr val="032D49"/>
                </a:solidFill>
                <a:latin typeface="仿宋" panose="02010609060101010101" pitchFamily="49" charset="-122"/>
                <a:ea typeface="仿宋" panose="02010609060101010101" pitchFamily="49" charset="-122"/>
                <a:cs typeface="宋体" panose="02010600030101010101" pitchFamily="2" charset="-122"/>
              </a:rPr>
              <a:t>/</a:t>
            </a:r>
            <a:endParaRPr lang="zh-CN" altLang="zh-CN" sz="1400" kern="100">
              <a:solidFill>
                <a:srgbClr val="032D49"/>
              </a:solidFill>
              <a:latin typeface="仿宋" panose="02010609060101010101" pitchFamily="49" charset="-122"/>
              <a:ea typeface="仿宋" panose="02010609060101010101" pitchFamily="49" charset="-122"/>
              <a:cs typeface="Times New Roman" panose="02020603050405020304" pitchFamily="18" charset="0"/>
            </a:endParaRPr>
          </a:p>
          <a:p>
            <a:pPr marL="0" indent="0" algn="just" fontAlgn="ctr">
              <a:lnSpc>
                <a:spcPct val="150000"/>
              </a:lnSpc>
              <a:buNone/>
            </a:pPr>
            <a:r>
              <a:rPr lang="en-US" altLang="zh-CN" sz="1400" kern="100" spc="40">
                <a:solidFill>
                  <a:srgbClr val="032D49"/>
                </a:solidFill>
                <a:latin typeface="仿宋" panose="02010609060101010101" pitchFamily="49" charset="-122"/>
                <a:ea typeface="仿宋" panose="02010609060101010101" pitchFamily="49" charset="-122"/>
                <a:cs typeface="宋体" panose="02010600030101010101" pitchFamily="2" charset="-122"/>
              </a:rPr>
              <a:t>D.</a:t>
            </a:r>
            <a:r>
              <a:rPr lang="zh-CN" altLang="zh-CN" sz="1400" kern="100" spc="40">
                <a:solidFill>
                  <a:srgbClr val="032D49"/>
                </a:solidFill>
                <a:latin typeface="仿宋" panose="02010609060101010101" pitchFamily="49" charset="-122"/>
                <a:ea typeface="仿宋" panose="02010609060101010101" pitchFamily="49" charset="-122"/>
                <a:cs typeface="宋体" panose="02010600030101010101" pitchFamily="2" charset="-122"/>
              </a:rPr>
              <a:t>以年老</a:t>
            </a:r>
            <a:r>
              <a:rPr lang="en-US" altLang="zh-CN" sz="1400" kern="100" spc="40">
                <a:solidFill>
                  <a:srgbClr val="032D49"/>
                </a:solidFill>
                <a:latin typeface="仿宋" panose="02010609060101010101" pitchFamily="49" charset="-122"/>
                <a:ea typeface="仿宋" panose="02010609060101010101" pitchFamily="49" charset="-122"/>
                <a:cs typeface="宋体" panose="02010600030101010101" pitchFamily="2" charset="-122"/>
              </a:rPr>
              <a:t>/</a:t>
            </a:r>
            <a:r>
              <a:rPr lang="zh-CN" altLang="zh-CN" sz="1400" kern="100" spc="40">
                <a:solidFill>
                  <a:srgbClr val="032D49"/>
                </a:solidFill>
                <a:latin typeface="仿宋" panose="02010609060101010101" pitchFamily="49" charset="-122"/>
                <a:ea typeface="仿宋" panose="02010609060101010101" pitchFamily="49" charset="-122"/>
                <a:cs typeface="宋体" panose="02010600030101010101" pitchFamily="2" charset="-122"/>
              </a:rPr>
              <a:t>欲炼丹以祈遐寿闻</a:t>
            </a:r>
            <a:r>
              <a:rPr lang="en-US" altLang="zh-CN" sz="1400" kern="100" spc="40">
                <a:solidFill>
                  <a:srgbClr val="032D49"/>
                </a:solidFill>
                <a:latin typeface="仿宋" panose="02010609060101010101" pitchFamily="49" charset="-122"/>
                <a:ea typeface="仿宋" panose="02010609060101010101" pitchFamily="49" charset="-122"/>
                <a:cs typeface="宋体" panose="02010600030101010101" pitchFamily="2" charset="-122"/>
              </a:rPr>
              <a:t>/</a:t>
            </a:r>
            <a:r>
              <a:rPr lang="zh-CN" altLang="zh-CN" sz="1400" kern="100" spc="40">
                <a:solidFill>
                  <a:srgbClr val="032D49"/>
                </a:solidFill>
                <a:latin typeface="仿宋" panose="02010609060101010101" pitchFamily="49" charset="-122"/>
                <a:ea typeface="仿宋" panose="02010609060101010101" pitchFamily="49" charset="-122"/>
                <a:cs typeface="宋体" panose="02010600030101010101" pitchFamily="2" charset="-122"/>
              </a:rPr>
              <a:t>交阯出丹</a:t>
            </a:r>
            <a:r>
              <a:rPr lang="en-US" altLang="zh-CN" sz="1400" kern="100" spc="40">
                <a:solidFill>
                  <a:srgbClr val="032D49"/>
                </a:solidFill>
                <a:latin typeface="仿宋" panose="02010609060101010101" pitchFamily="49" charset="-122"/>
                <a:ea typeface="仿宋" panose="02010609060101010101" pitchFamily="49" charset="-122"/>
                <a:cs typeface="宋体" panose="02010600030101010101" pitchFamily="2" charset="-122"/>
              </a:rPr>
              <a:t>/</a:t>
            </a:r>
            <a:r>
              <a:rPr lang="zh-CN" altLang="zh-CN" sz="1400" kern="100" spc="40">
                <a:solidFill>
                  <a:srgbClr val="032D49"/>
                </a:solidFill>
                <a:latin typeface="仿宋" panose="02010609060101010101" pitchFamily="49" charset="-122"/>
                <a:ea typeface="仿宋" panose="02010609060101010101" pitchFamily="49" charset="-122"/>
                <a:cs typeface="宋体" panose="02010600030101010101" pitchFamily="2" charset="-122"/>
              </a:rPr>
              <a:t>求为句漏令</a:t>
            </a:r>
            <a:r>
              <a:rPr lang="en-US" altLang="zh-CN" sz="1400" kern="100" spc="40">
                <a:solidFill>
                  <a:srgbClr val="032D49"/>
                </a:solidFill>
                <a:latin typeface="仿宋" panose="02010609060101010101" pitchFamily="49" charset="-122"/>
                <a:ea typeface="仿宋" panose="02010609060101010101" pitchFamily="49" charset="-122"/>
                <a:cs typeface="宋体" panose="02010600030101010101" pitchFamily="2" charset="-122"/>
              </a:rPr>
              <a:t>/</a:t>
            </a:r>
            <a:r>
              <a:rPr lang="zh-CN" altLang="zh-CN" sz="1400" kern="100" spc="40">
                <a:solidFill>
                  <a:srgbClr val="032D49"/>
                </a:solidFill>
                <a:latin typeface="仿宋" panose="02010609060101010101" pitchFamily="49" charset="-122"/>
                <a:ea typeface="仿宋" panose="02010609060101010101" pitchFamily="49" charset="-122"/>
                <a:cs typeface="宋体" panose="02010600030101010101" pitchFamily="2" charset="-122"/>
              </a:rPr>
              <a:t>帝以洪资高</a:t>
            </a:r>
            <a:r>
              <a:rPr lang="en-US" altLang="zh-CN" sz="1400" kern="100" spc="40">
                <a:solidFill>
                  <a:srgbClr val="032D49"/>
                </a:solidFill>
                <a:latin typeface="仿宋" panose="02010609060101010101" pitchFamily="49" charset="-122"/>
                <a:ea typeface="仿宋" panose="02010609060101010101" pitchFamily="49" charset="-122"/>
                <a:cs typeface="宋体" panose="02010600030101010101" pitchFamily="2" charset="-122"/>
              </a:rPr>
              <a:t>/</a:t>
            </a:r>
            <a:r>
              <a:rPr lang="zh-CN" altLang="zh-CN" sz="1400" kern="100" spc="40">
                <a:solidFill>
                  <a:srgbClr val="032D49"/>
                </a:solidFill>
                <a:latin typeface="仿宋" panose="02010609060101010101" pitchFamily="49" charset="-122"/>
                <a:ea typeface="仿宋" panose="02010609060101010101" pitchFamily="49" charset="-122"/>
                <a:cs typeface="宋体" panose="02010600030101010101" pitchFamily="2" charset="-122"/>
              </a:rPr>
              <a:t>不许洪</a:t>
            </a:r>
            <a:r>
              <a:rPr lang="en-US" altLang="zh-CN" sz="1400" kern="100" spc="40">
                <a:solidFill>
                  <a:srgbClr val="032D49"/>
                </a:solidFill>
                <a:latin typeface="仿宋" panose="02010609060101010101" pitchFamily="49" charset="-122"/>
                <a:ea typeface="仿宋" panose="02010609060101010101" pitchFamily="49" charset="-122"/>
                <a:cs typeface="宋体" panose="02010600030101010101" pitchFamily="2" charset="-122"/>
              </a:rPr>
              <a:t>/</a:t>
            </a:r>
            <a:r>
              <a:rPr lang="zh-CN" altLang="zh-CN" sz="1400" kern="100" spc="40">
                <a:solidFill>
                  <a:srgbClr val="032D49"/>
                </a:solidFill>
                <a:latin typeface="仿宋" panose="02010609060101010101" pitchFamily="49" charset="-122"/>
                <a:ea typeface="仿宋" panose="02010609060101010101" pitchFamily="49" charset="-122"/>
                <a:cs typeface="宋体" panose="02010600030101010101" pitchFamily="2" charset="-122"/>
              </a:rPr>
              <a:t>曰</a:t>
            </a:r>
            <a:r>
              <a:rPr lang="en-US" altLang="zh-CN" sz="1400" kern="100" spc="40">
                <a:solidFill>
                  <a:srgbClr val="032D49"/>
                </a:solidFill>
                <a:latin typeface="仿宋" panose="02010609060101010101" pitchFamily="49" charset="-122"/>
                <a:ea typeface="仿宋" panose="02010609060101010101" pitchFamily="49" charset="-122"/>
                <a:cs typeface="宋体" panose="02010600030101010101" pitchFamily="2" charset="-122"/>
              </a:rPr>
              <a:t>/</a:t>
            </a:r>
            <a:r>
              <a:rPr lang="zh-CN" altLang="zh-CN" sz="1400" kern="100" spc="40">
                <a:solidFill>
                  <a:srgbClr val="032D49"/>
                </a:solidFill>
                <a:latin typeface="仿宋" panose="02010609060101010101" pitchFamily="49" charset="-122"/>
                <a:ea typeface="仿宋" panose="02010609060101010101" pitchFamily="49" charset="-122"/>
                <a:cs typeface="宋体" panose="02010600030101010101" pitchFamily="2" charset="-122"/>
              </a:rPr>
              <a:t>非欲为荣</a:t>
            </a:r>
            <a:r>
              <a:rPr lang="en-US" altLang="zh-CN" sz="1400" kern="100" spc="40">
                <a:solidFill>
                  <a:srgbClr val="032D49"/>
                </a:solidFill>
                <a:latin typeface="仿宋" panose="02010609060101010101" pitchFamily="49" charset="-122"/>
                <a:ea typeface="仿宋" panose="02010609060101010101" pitchFamily="49" charset="-122"/>
                <a:cs typeface="宋体" panose="02010600030101010101" pitchFamily="2" charset="-122"/>
              </a:rPr>
              <a:t>/</a:t>
            </a:r>
            <a:r>
              <a:rPr lang="zh-CN" altLang="zh-CN" sz="1400" kern="100" spc="40">
                <a:solidFill>
                  <a:srgbClr val="032D49"/>
                </a:solidFill>
                <a:latin typeface="仿宋" panose="02010609060101010101" pitchFamily="49" charset="-122"/>
                <a:ea typeface="仿宋" panose="02010609060101010101" pitchFamily="49" charset="-122"/>
                <a:cs typeface="宋体" panose="02010600030101010101" pitchFamily="2" charset="-122"/>
              </a:rPr>
              <a:t>以有丹耳</a:t>
            </a:r>
            <a:r>
              <a:rPr lang="en-US" altLang="zh-CN" sz="1400" kern="100" spc="40">
                <a:solidFill>
                  <a:srgbClr val="032D49"/>
                </a:solidFill>
                <a:latin typeface="仿宋" panose="02010609060101010101" pitchFamily="49" charset="-122"/>
                <a:ea typeface="仿宋" panose="02010609060101010101" pitchFamily="49" charset="-122"/>
                <a:cs typeface="宋体" panose="02010600030101010101" pitchFamily="2" charset="-122"/>
              </a:rPr>
              <a:t>/</a:t>
            </a:r>
            <a:r>
              <a:rPr lang="zh-CN" altLang="zh-CN" sz="1400" kern="100" spc="40">
                <a:solidFill>
                  <a:srgbClr val="032D49"/>
                </a:solidFill>
                <a:latin typeface="仿宋" panose="02010609060101010101" pitchFamily="49" charset="-122"/>
                <a:ea typeface="仿宋" panose="02010609060101010101" pitchFamily="49" charset="-122"/>
                <a:cs typeface="宋体" panose="02010600030101010101" pitchFamily="2" charset="-122"/>
              </a:rPr>
              <a:t>帝从之</a:t>
            </a:r>
            <a:r>
              <a:rPr lang="en-US" altLang="zh-CN" sz="1400" kern="100" spc="40">
                <a:solidFill>
                  <a:srgbClr val="032D49"/>
                </a:solidFill>
                <a:latin typeface="仿宋" panose="02010609060101010101" pitchFamily="49" charset="-122"/>
                <a:ea typeface="仿宋" panose="02010609060101010101" pitchFamily="49" charset="-122"/>
                <a:cs typeface="宋体" panose="02010600030101010101" pitchFamily="2" charset="-122"/>
              </a:rPr>
              <a:t>/</a:t>
            </a:r>
            <a:r>
              <a:rPr lang="zh-CN" altLang="zh-CN" sz="1400" kern="100" spc="40">
                <a:solidFill>
                  <a:srgbClr val="032D49"/>
                </a:solidFill>
                <a:latin typeface="仿宋" panose="02010609060101010101" pitchFamily="49" charset="-122"/>
                <a:ea typeface="仿宋" panose="02010609060101010101" pitchFamily="49" charset="-122"/>
                <a:cs typeface="宋体" panose="02010600030101010101" pitchFamily="2" charset="-122"/>
              </a:rPr>
              <a:t>洪遂将子侄俱行</a:t>
            </a:r>
            <a:r>
              <a:rPr lang="en-US" altLang="zh-CN" sz="1400" kern="100" spc="40">
                <a:solidFill>
                  <a:srgbClr val="032D49"/>
                </a:solidFill>
                <a:latin typeface="仿宋" panose="02010609060101010101" pitchFamily="49" charset="-122"/>
                <a:ea typeface="仿宋" panose="02010609060101010101" pitchFamily="49" charset="-122"/>
                <a:cs typeface="宋体" panose="02010600030101010101" pitchFamily="2" charset="-122"/>
              </a:rPr>
              <a:t>/</a:t>
            </a:r>
            <a:endParaRPr lang="zh-CN" altLang="zh-CN" sz="1400" kern="100">
              <a:solidFill>
                <a:srgbClr val="032D49"/>
              </a:solidFill>
              <a:latin typeface="仿宋" panose="02010609060101010101" pitchFamily="49" charset="-122"/>
              <a:ea typeface="仿宋" panose="02010609060101010101" pitchFamily="49" charset="-122"/>
              <a:cs typeface="Times New Roman" panose="02020603050405020304" pitchFamily="18" charset="0"/>
            </a:endParaRP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56689615"/>
      </p:ext>
    </p:extLst>
  </p:cSld>
  <p:clrMapOvr>
    <a:masterClrMapping/>
  </p:clrMapOvr>
  <mc:AlternateContent>
    <mc:Choice xmlns:p14="http://schemas.microsoft.com/office/powerpoint/2010/main" Requires="p14">
      <p:transition spd="slow" p14:dur="2000">
        <p14:prism isContent="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3"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par>
                                <p:cTn id="9" presetID="2" presetClass="entr" presetSubtype="3"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0-#ppt_h/2"/>
                                          </p:val>
                                        </p:tav>
                                        <p:tav tm="100000">
                                          <p:val>
                                            <p:strVal val="#ppt_y"/>
                                          </p:val>
                                        </p:tav>
                                      </p:tavLst>
                                    </p:anim>
                                  </p:childTnLst>
                                </p:cTn>
                              </p:par>
                              <p:par>
                                <p:cTn id="13" presetID="2" presetClass="entr" presetSubtype="3" fill="hold"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 calcmode="lin" valueType="num">
                                      <p:cBhvr additive="base">
                                        <p:cTn id="15" dur="500" fill="hold"/>
                                        <p:tgtEl>
                                          <p:spTgt spid="3">
                                            <p:txEl>
                                              <p:pRg st="2" end="2"/>
                                            </p:txEl>
                                          </p:spTgt>
                                        </p:tgtEl>
                                        <p:attrNameLst>
                                          <p:attrName>ppt_x</p:attrName>
                                        </p:attrNameLst>
                                      </p:cBhvr>
                                      <p:tavLst>
                                        <p:tav tm="0">
                                          <p:val>
                                            <p:strVal val="1+#ppt_w/2"/>
                                          </p:val>
                                        </p:tav>
                                        <p:tav tm="100000">
                                          <p:val>
                                            <p:strVal val="#ppt_x"/>
                                          </p:val>
                                        </p:tav>
                                      </p:tavLst>
                                    </p:anim>
                                    <p:anim calcmode="lin" valueType="num">
                                      <p:cBhvr additive="base">
                                        <p:cTn id="16" dur="500" fill="hold"/>
                                        <p:tgtEl>
                                          <p:spTgt spid="3">
                                            <p:txEl>
                                              <p:pRg st="2" end="2"/>
                                            </p:txEl>
                                          </p:spTgt>
                                        </p:tgtEl>
                                        <p:attrNameLst>
                                          <p:attrName>ppt_y</p:attrName>
                                        </p:attrNameLst>
                                      </p:cBhvr>
                                      <p:tavLst>
                                        <p:tav tm="0">
                                          <p:val>
                                            <p:strVal val="0-#ppt_h/2"/>
                                          </p:val>
                                        </p:tav>
                                        <p:tav tm="100000">
                                          <p:val>
                                            <p:strVal val="#ppt_y"/>
                                          </p:val>
                                        </p:tav>
                                      </p:tavLst>
                                    </p:anim>
                                  </p:childTnLst>
                                </p:cTn>
                              </p:par>
                              <p:par>
                                <p:cTn id="17" presetID="2" presetClass="entr" presetSubtype="3" fill="hold" nodeType="with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1+#ppt_w/2"/>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0-#ppt_h/2"/>
                                          </p:val>
                                        </p:tav>
                                        <p:tav tm="100000">
                                          <p:val>
                                            <p:strVal val="#ppt_y"/>
                                          </p:val>
                                        </p:tav>
                                      </p:tavLst>
                                    </p:anim>
                                  </p:childTnLst>
                                </p:cTn>
                              </p:par>
                              <p:par>
                                <p:cTn id="21" presetID="2" presetClass="entr" presetSubtype="3" fill="hold" nodeType="with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 calcmode="lin" valueType="num">
                                      <p:cBhvr additive="base">
                                        <p:cTn id="23" dur="500" fill="hold"/>
                                        <p:tgtEl>
                                          <p:spTgt spid="3">
                                            <p:txEl>
                                              <p:pRg st="4" end="4"/>
                                            </p:txEl>
                                          </p:spTgt>
                                        </p:tgtEl>
                                        <p:attrNameLst>
                                          <p:attrName>ppt_x</p:attrName>
                                        </p:attrNameLst>
                                      </p:cBhvr>
                                      <p:tavLst>
                                        <p:tav tm="0">
                                          <p:val>
                                            <p:strVal val="1+#ppt_w/2"/>
                                          </p:val>
                                        </p:tav>
                                        <p:tav tm="100000">
                                          <p:val>
                                            <p:strVal val="#ppt_x"/>
                                          </p:val>
                                        </p:tav>
                                      </p:tavLst>
                                    </p:anim>
                                    <p:anim calcmode="lin" valueType="num">
                                      <p:cBhvr additive="base">
                                        <p:cTn id="24" dur="500" fill="hold"/>
                                        <p:tgtEl>
                                          <p:spTgt spid="3">
                                            <p:txEl>
                                              <p:pRg st="4" end="4"/>
                                            </p:txEl>
                                          </p:spTgt>
                                        </p:tgtEl>
                                        <p:attrNameLst>
                                          <p:attrName>ppt_y</p:attrName>
                                        </p:attrNameLst>
                                      </p:cBhvr>
                                      <p:tavLst>
                                        <p:tav tm="0">
                                          <p:val>
                                            <p:strVal val="0-#ppt_h/2"/>
                                          </p:val>
                                        </p:tav>
                                        <p:tav tm="100000">
                                          <p:val>
                                            <p:strVal val="#ppt_y"/>
                                          </p:val>
                                        </p:tav>
                                      </p:tavLst>
                                    </p:anim>
                                  </p:childTnLst>
                                </p:cTn>
                              </p:par>
                              <p:par>
                                <p:cTn id="25" presetID="2" presetClass="entr" presetSubtype="3" fill="hold" nodeType="with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anim calcmode="lin" valueType="num">
                                      <p:cBhvr additive="base">
                                        <p:cTn id="27" dur="500" fill="hold"/>
                                        <p:tgtEl>
                                          <p:spTgt spid="3">
                                            <p:txEl>
                                              <p:pRg st="5" end="5"/>
                                            </p:txEl>
                                          </p:spTgt>
                                        </p:tgtEl>
                                        <p:attrNameLst>
                                          <p:attrName>ppt_x</p:attrName>
                                        </p:attrNameLst>
                                      </p:cBhvr>
                                      <p:tavLst>
                                        <p:tav tm="0">
                                          <p:val>
                                            <p:strVal val="1+#ppt_w/2"/>
                                          </p:val>
                                        </p:tav>
                                        <p:tav tm="100000">
                                          <p:val>
                                            <p:strVal val="#ppt_x"/>
                                          </p:val>
                                        </p:tav>
                                      </p:tavLst>
                                    </p:anim>
                                    <p:anim calcmode="lin" valueType="num">
                                      <p:cBhvr additive="base">
                                        <p:cTn id="28" dur="500" fill="hold"/>
                                        <p:tgtEl>
                                          <p:spTgt spid="3">
                                            <p:txEl>
                                              <p:pRg st="5" end="5"/>
                                            </p:txEl>
                                          </p:spTgt>
                                        </p:tgtEl>
                                        <p:attrNameLst>
                                          <p:attrName>ppt_y</p:attrName>
                                        </p:attrNameLst>
                                      </p:cBhvr>
                                      <p:tavLst>
                                        <p:tav tm="0">
                                          <p:val>
                                            <p:strVal val="0-#ppt_h/2"/>
                                          </p:val>
                                        </p:tav>
                                        <p:tav tm="100000">
                                          <p:val>
                                            <p:strVal val="#ppt_y"/>
                                          </p:val>
                                        </p:tav>
                                      </p:tavLst>
                                    </p:anim>
                                  </p:childTnLst>
                                </p:cTn>
                              </p:par>
                              <p:par>
                                <p:cTn id="29" presetID="2" presetClass="entr" presetSubtype="3" fill="hold" nodeType="with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anim calcmode="lin" valueType="num">
                                      <p:cBhvr additive="base">
                                        <p:cTn id="31" dur="500" fill="hold"/>
                                        <p:tgtEl>
                                          <p:spTgt spid="3">
                                            <p:txEl>
                                              <p:pRg st="6" end="6"/>
                                            </p:txEl>
                                          </p:spTgt>
                                        </p:tgtEl>
                                        <p:attrNameLst>
                                          <p:attrName>ppt_x</p:attrName>
                                        </p:attrNameLst>
                                      </p:cBhvr>
                                      <p:tavLst>
                                        <p:tav tm="0">
                                          <p:val>
                                            <p:strVal val="1+#ppt_w/2"/>
                                          </p:val>
                                        </p:tav>
                                        <p:tav tm="100000">
                                          <p:val>
                                            <p:strVal val="#ppt_x"/>
                                          </p:val>
                                        </p:tav>
                                      </p:tavLst>
                                    </p:anim>
                                    <p:anim calcmode="lin" valueType="num">
                                      <p:cBhvr additive="base">
                                        <p:cTn id="32" dur="500" fill="hold"/>
                                        <p:tgtEl>
                                          <p:spTgt spid="3">
                                            <p:txEl>
                                              <p:pRg st="6" end="6"/>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normAutofit/>
          </a:bodyPr>
          <a:lstStyle/>
          <a:p>
            <a:r>
              <a:rPr lang="en-US" altLang="zh-CN" sz="3200" spc="500">
                <a:solidFill>
                  <a:srgbClr val="B79F47"/>
                </a:solidFill>
              </a:rPr>
              <a:t>2.</a:t>
            </a:r>
            <a:r>
              <a:rPr lang="zh-CN" altLang="en-US" sz="3200" spc="500">
                <a:solidFill>
                  <a:srgbClr val="B79F47"/>
                </a:solidFill>
              </a:rPr>
              <a:t>广州市</a:t>
            </a:r>
            <a:r>
              <a:rPr lang="en-US" altLang="zh-CN" sz="3200" spc="500">
                <a:solidFill>
                  <a:srgbClr val="B79F47"/>
                </a:solidFill>
              </a:rPr>
              <a:t>2021</a:t>
            </a:r>
            <a:r>
              <a:rPr lang="zh-CN" altLang="en-US" sz="3200" spc="500">
                <a:solidFill>
                  <a:srgbClr val="B79F47"/>
                </a:solidFill>
              </a:rPr>
              <a:t>届高三年级阶段训练</a:t>
            </a:r>
            <a:endParaRPr lang="zh-CN" altLang="en-US" sz="4800" spc="500">
              <a:solidFill>
                <a:srgbClr val="B79F47"/>
              </a:solidFill>
            </a:endParaRPr>
          </a:p>
        </p:txBody>
      </p:sp>
      <p:sp>
        <p:nvSpPr>
          <p:cNvPr id="3" name="内容占位符 2"/>
          <p:cNvSpPr>
            <a:spLocks noGrp="1"/>
          </p:cNvSpPr>
          <p:nvPr>
            <p:ph idx="1"/>
          </p:nvPr>
        </p:nvSpPr>
        <p:spPr>
          <a:xfrm>
            <a:off x="762000" y="1825625"/>
            <a:ext cx="10515600" cy="4351338"/>
          </a:xfrm>
        </p:spPr>
        <p:txBody>
          <a:bodyPr>
            <a:noAutofit/>
          </a:bodyPr>
          <a:lstStyle/>
          <a:p>
            <a:pPr marL="0" indent="0" algn="just">
              <a:lnSpc>
                <a:spcPct val="150000"/>
              </a:lnSpc>
              <a:buNone/>
            </a:pPr>
            <a:r>
              <a:rPr lang="en-US" altLang="zh-CN" sz="1800" kern="100">
                <a:solidFill>
                  <a:srgbClr val="FF0000"/>
                </a:solidFill>
                <a:latin typeface="Calibri" pitchFamily="34" charset="0"/>
                <a:ea typeface="宋体" pitchFamily="2" charset="-122"/>
                <a:cs typeface="Times New Roman" panose="02020603050405020304" pitchFamily="18" charset="0"/>
              </a:rPr>
              <a:t>【</a:t>
            </a:r>
            <a:r>
              <a:rPr lang="zh-CN" altLang="en-US" sz="1800" kern="100">
                <a:solidFill>
                  <a:srgbClr val="FF0000"/>
                </a:solidFill>
                <a:latin typeface="Calibri" pitchFamily="34" charset="0"/>
                <a:ea typeface="宋体" pitchFamily="2" charset="-122"/>
                <a:cs typeface="Times New Roman" panose="02020603050405020304" pitchFamily="18" charset="0"/>
              </a:rPr>
              <a:t>答案</a:t>
            </a:r>
            <a:r>
              <a:rPr lang="en-US" altLang="zh-CN" sz="1800" kern="100">
                <a:solidFill>
                  <a:srgbClr val="FF0000"/>
                </a:solidFill>
                <a:latin typeface="Calibri" pitchFamily="34" charset="0"/>
                <a:ea typeface="宋体" pitchFamily="2" charset="-122"/>
                <a:cs typeface="Times New Roman" panose="02020603050405020304" pitchFamily="18" charset="0"/>
              </a:rPr>
              <a:t>】A</a:t>
            </a:r>
          </a:p>
          <a:p>
            <a:pPr marL="0" indent="0" algn="just">
              <a:lnSpc>
                <a:spcPct val="150000"/>
              </a:lnSpc>
              <a:buNone/>
            </a:pPr>
            <a:r>
              <a:rPr lang="en-US" altLang="zh-CN" sz="1800" kern="100">
                <a:solidFill>
                  <a:srgbClr val="FF0000"/>
                </a:solidFill>
                <a:latin typeface="Calibri" pitchFamily="34" charset="0"/>
                <a:ea typeface="宋体" pitchFamily="2" charset="-122"/>
                <a:cs typeface="Times New Roman" panose="02020603050405020304" pitchFamily="18" charset="0"/>
              </a:rPr>
              <a:t>【</a:t>
            </a:r>
            <a:r>
              <a:rPr lang="zh-CN" altLang="en-US" sz="1800" kern="100">
                <a:solidFill>
                  <a:srgbClr val="FF0000"/>
                </a:solidFill>
                <a:latin typeface="Calibri" pitchFamily="34" charset="0"/>
                <a:ea typeface="宋体" pitchFamily="2" charset="-122"/>
                <a:cs typeface="Times New Roman" panose="02020603050405020304" pitchFamily="18" charset="0"/>
              </a:rPr>
              <a:t>解析</a:t>
            </a:r>
            <a:r>
              <a:rPr lang="en-US" altLang="zh-CN" sz="1800" kern="100">
                <a:solidFill>
                  <a:srgbClr val="FF0000"/>
                </a:solidFill>
                <a:latin typeface="Calibri" pitchFamily="34" charset="0"/>
                <a:ea typeface="宋体" pitchFamily="2" charset="-122"/>
                <a:cs typeface="Times New Roman" panose="02020603050405020304" pitchFamily="18" charset="0"/>
              </a:rPr>
              <a:t>】</a:t>
            </a:r>
            <a:r>
              <a:rPr lang="zh-CN" altLang="en-US" sz="1800" kern="100">
                <a:solidFill>
                  <a:srgbClr val="FF0000"/>
                </a:solidFill>
                <a:latin typeface="Calibri" pitchFamily="34" charset="0"/>
                <a:ea typeface="宋体" pitchFamily="2" charset="-122"/>
                <a:cs typeface="Times New Roman" panose="02020603050405020304" pitchFamily="18" charset="0"/>
              </a:rPr>
              <a:t>以年老，欲炼丹以祈遐寿。闻交址出丹，求为句漏令。帝以洪资高，不许。洪曰：“非欲为荣，以有丹耳。”帝从之。洪遂将子侄俱行。翻译为：因年岁已高，想要炼仙丹以求长寿。听说交址出产仙丹，请求担任句漏县令。皇帝因他资历声望高不答应他的请求，葛洪说：“我并非要求荣耀，只因为那里有丹。”皇帝这才同意。葛洪于是带着儿子侄儿一起上路。</a:t>
            </a: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64973110"/>
      </p:ext>
    </p:extLst>
  </p:cSld>
  <p:clrMapOvr>
    <a:masterClrMapping/>
  </p:clrMapOvr>
  <mc:AlternateContent>
    <mc:Choice xmlns:p14="http://schemas.microsoft.com/office/powerpoint/2010/main" Requires="p14">
      <p:transition spd="slow" p14:dur="2000">
        <p14:prism isContent="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3"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par>
                                <p:cTn id="9" presetID="2" presetClass="entr" presetSubtype="3"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1" y="1600200"/>
            <a:ext cx="195942" cy="3657600"/>
          </a:xfrm>
          <a:prstGeom prst="rect">
            <a:avLst/>
          </a:prstGeom>
          <a:solidFill>
            <a:srgbClr val="B79F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11996057" y="1600200"/>
            <a:ext cx="195942" cy="3657600"/>
          </a:xfrm>
          <a:prstGeom prst="rect">
            <a:avLst/>
          </a:prstGeom>
          <a:solidFill>
            <a:srgbClr val="B79F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椭圆 3"/>
          <p:cNvSpPr/>
          <p:nvPr/>
        </p:nvSpPr>
        <p:spPr>
          <a:xfrm>
            <a:off x="5099957" y="1006928"/>
            <a:ext cx="1992085" cy="1992085"/>
          </a:xfrm>
          <a:prstGeom prst="ellipse">
            <a:avLst/>
          </a:prstGeom>
          <a:solidFill>
            <a:srgbClr val="B79F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5287736" y="1402805"/>
            <a:ext cx="1616528" cy="1200329"/>
          </a:xfrm>
          <a:prstGeom prst="rect">
            <a:avLst/>
          </a:prstGeom>
          <a:noFill/>
        </p:spPr>
        <p:txBody>
          <a:bodyPr wrap="square" rtlCol="0">
            <a:spAutoFit/>
          </a:bodyPr>
          <a:lstStyle/>
          <a:p>
            <a:pPr algn="ctr"/>
            <a:r>
              <a:rPr lang="en-US" altLang="zh-CN" sz="7200">
                <a:solidFill>
                  <a:schemeClr val="bg1"/>
                </a:solidFill>
                <a:latin typeface="思源黑体 Bold" panose="020b0800000000000000" pitchFamily="34" charset="-122"/>
                <a:ea typeface="思源黑体 Bold" panose="020b0800000000000000" pitchFamily="34" charset="-122"/>
              </a:rPr>
              <a:t>01</a:t>
            </a:r>
            <a:endParaRPr lang="zh-CN" altLang="en-US" sz="7200">
              <a:solidFill>
                <a:schemeClr val="bg1"/>
              </a:solidFill>
              <a:latin typeface="思源黑体 Bold" panose="020b0800000000000000" pitchFamily="34" charset="-122"/>
              <a:ea typeface="思源黑体 Bold" panose="020b0800000000000000" pitchFamily="34" charset="-122"/>
            </a:endParaRPr>
          </a:p>
        </p:txBody>
      </p:sp>
      <p:sp>
        <p:nvSpPr>
          <p:cNvPr id="6" name="文本框 5"/>
          <p:cNvSpPr txBox="1"/>
          <p:nvPr/>
        </p:nvSpPr>
        <p:spPr>
          <a:xfrm>
            <a:off x="4925786" y="3291393"/>
            <a:ext cx="2340428" cy="584775"/>
          </a:xfrm>
          <a:prstGeom prst="rect">
            <a:avLst/>
          </a:prstGeom>
          <a:noFill/>
        </p:spPr>
        <p:txBody>
          <a:bodyPr wrap="square" rtlCol="0">
            <a:spAutoFit/>
          </a:bodyPr>
          <a:lstStyle/>
          <a:p>
            <a:pPr algn="dist"/>
            <a:r>
              <a:rPr lang="zh-CN" altLang="en-US" sz="3200">
                <a:solidFill>
                  <a:srgbClr val="032D49"/>
                </a:solidFill>
                <a:latin typeface="思源黑体 Bold" panose="020b0800000000000000" pitchFamily="34" charset="-122"/>
                <a:ea typeface="思源黑体 Bold" panose="020b0800000000000000" pitchFamily="34" charset="-122"/>
              </a:rPr>
              <a:t>考向讲解</a:t>
            </a:r>
          </a:p>
        </p:txBody>
      </p:sp>
      <p:pic>
        <p:nvPicPr>
          <p:cNvPr id="8" name="图形 7"/>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
              </a:ext>
            </a:extLst>
          </a:blip>
          <a:stretch>
            <a:fillRect/>
          </a:stretch>
        </p:blipFill>
        <p:spPr>
          <a:xfrm>
            <a:off x="5946027" y="5737447"/>
            <a:ext cx="299947" cy="299947"/>
          </a:xfrm>
          <a:prstGeom prst="rect">
            <a:avLst/>
          </a:prstGeom>
        </p:spPr>
      </p:pic>
    </p:spTree>
  </p:cSld>
  <p:clrMapOvr>
    <a:masterClrMapping/>
  </p:clrMapOvr>
  <mc:AlternateContent>
    <mc:Choice xmlns:p14="http://schemas.microsoft.com/office/powerpoint/2010/main" Requires="p14">
      <p:transition spd="slow" advClick="0" p14:dur="1600">
        <p14:conveyor dir="l"/>
      </p:transition>
    </mc:Choice>
    <mc:Fallback>
      <p:transition spd="slow" advClick="0">
        <p:fade/>
      </p:transition>
    </mc:Fallback>
  </mc:AlternateContent>
  <p:timing/>
</p:sld>
</file>

<file path=ppt/slides/slide3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normAutofit/>
          </a:bodyPr>
          <a:lstStyle/>
          <a:p>
            <a:r>
              <a:rPr lang="en-US" altLang="zh-CN" sz="3200" spc="500">
                <a:solidFill>
                  <a:srgbClr val="B79F47"/>
                </a:solidFill>
              </a:rPr>
              <a:t>3.</a:t>
            </a:r>
            <a:r>
              <a:rPr lang="zh-CN" altLang="en-US" sz="3200" spc="500">
                <a:solidFill>
                  <a:srgbClr val="B79F47"/>
                </a:solidFill>
              </a:rPr>
              <a:t>河南省</a:t>
            </a:r>
            <a:r>
              <a:rPr lang="en-US" altLang="zh-CN" sz="3200" spc="500">
                <a:solidFill>
                  <a:srgbClr val="B79F47"/>
                </a:solidFill>
              </a:rPr>
              <a:t>2020</a:t>
            </a:r>
            <a:r>
              <a:rPr lang="zh-CN" altLang="en-US" sz="3200" spc="500">
                <a:solidFill>
                  <a:srgbClr val="B79F47"/>
                </a:solidFill>
              </a:rPr>
              <a:t>～</a:t>
            </a:r>
            <a:r>
              <a:rPr lang="en-US" altLang="zh-CN" sz="3200" spc="500">
                <a:solidFill>
                  <a:srgbClr val="B79F47"/>
                </a:solidFill>
              </a:rPr>
              <a:t>2021</a:t>
            </a:r>
            <a:r>
              <a:rPr lang="zh-CN" altLang="en-US" sz="3200" spc="500">
                <a:solidFill>
                  <a:srgbClr val="B79F47"/>
                </a:solidFill>
              </a:rPr>
              <a:t>学年高三</a:t>
            </a:r>
            <a:r>
              <a:rPr lang="en-US" altLang="zh-CN" sz="3200" spc="500">
                <a:solidFill>
                  <a:srgbClr val="B79F47"/>
                </a:solidFill>
              </a:rPr>
              <a:t>10</a:t>
            </a:r>
            <a:r>
              <a:rPr lang="zh-CN" altLang="en-US" sz="3200" spc="500">
                <a:solidFill>
                  <a:srgbClr val="B79F47"/>
                </a:solidFill>
              </a:rPr>
              <a:t>月质量检测</a:t>
            </a:r>
          </a:p>
        </p:txBody>
      </p:sp>
      <p:sp>
        <p:nvSpPr>
          <p:cNvPr id="3" name="内容占位符 2"/>
          <p:cNvSpPr>
            <a:spLocks noGrp="1"/>
          </p:cNvSpPr>
          <p:nvPr>
            <p:ph idx="1"/>
          </p:nvPr>
        </p:nvSpPr>
        <p:spPr>
          <a:xfrm>
            <a:off x="838200" y="1690688"/>
            <a:ext cx="10515600" cy="4351338"/>
          </a:xfrm>
        </p:spPr>
        <p:txBody>
          <a:bodyPr>
            <a:noAutofit/>
          </a:bodyPr>
          <a:lstStyle/>
          <a:p>
            <a:pPr marL="0" indent="0" fontAlgn="ctr">
              <a:lnSpc>
                <a:spcPct val="100000"/>
              </a:lnSpc>
              <a:buNone/>
            </a:pPr>
            <a:r>
              <a:rPr lang="zh-CN" altLang="zh-CN" sz="2000" kern="100">
                <a:solidFill>
                  <a:srgbClr val="032D49"/>
                </a:solidFill>
                <a:latin typeface="等线" panose="02010600030101010101" pitchFamily="2" charset="-122"/>
                <a:ea typeface="宋体" pitchFamily="2" charset="-122"/>
                <a:cs typeface="宋体" panose="02010600030101010101" pitchFamily="2" charset="-122"/>
              </a:rPr>
              <a:t>阅读下面的文言文，完成下面小题</a:t>
            </a:r>
            <a:endParaRPr lang="zh-CN" altLang="zh-CN" sz="20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a:p>
            <a:pPr marL="0" indent="0">
              <a:lnSpc>
                <a:spcPct val="100000"/>
              </a:lnSpc>
              <a:buNone/>
            </a:pPr>
            <a:r>
              <a:rPr lang="en-US" altLang="zh-CN" sz="2000">
                <a:solidFill>
                  <a:srgbClr val="032D49"/>
                </a:solidFill>
                <a:ea typeface="楷体" pitchFamily="49" charset="-122"/>
                <a:cs typeface="宋体" panose="02010600030101010101" pitchFamily="2" charset="-122"/>
              </a:rPr>
              <a:t>       </a:t>
            </a:r>
            <a:r>
              <a:rPr lang="zh-CN" altLang="zh-CN" sz="2000">
                <a:solidFill>
                  <a:srgbClr val="032D49"/>
                </a:solidFill>
                <a:ea typeface="楷体" pitchFamily="49" charset="-122"/>
                <a:cs typeface="宋体" panose="02010600030101010101" pitchFamily="2" charset="-122"/>
              </a:rPr>
              <a:t>耶律曷鲁，字控温，一字洪隐，迭剌部人。祖匣马葛，简宪皇帝兄。父偶思，曷鲁其长子也。太祖为于越，秉国政，欲命曷鲁为迭剌部夷离堇</a:t>
            </a:r>
            <a:r>
              <a:rPr lang="zh-CN" altLang="zh-CN" sz="2000" baseline="30000">
                <a:solidFill>
                  <a:srgbClr val="032D49"/>
                </a:solidFill>
                <a:ea typeface="楷体" pitchFamily="49" charset="-122"/>
                <a:cs typeface="宋体" panose="02010600030101010101" pitchFamily="2" charset="-122"/>
              </a:rPr>
              <a:t>①</a:t>
            </a:r>
            <a:r>
              <a:rPr lang="zh-CN" altLang="zh-CN" sz="2000">
                <a:solidFill>
                  <a:srgbClr val="032D49"/>
                </a:solidFill>
                <a:ea typeface="楷体" pitchFamily="49" charset="-122"/>
                <a:cs typeface="宋体" panose="02010600030101010101" pitchFamily="2" charset="-122"/>
              </a:rPr>
              <a:t>。辞曰：“贼在君侧，未敢远去。”太祖讨黑车子室韦，幽州刘仁恭遣养子赵霸率众来救。</a:t>
            </a:r>
            <a:r>
              <a:rPr lang="zh-CN" altLang="zh-CN" sz="2000" u="sng">
                <a:solidFill>
                  <a:srgbClr val="032D49"/>
                </a:solidFill>
                <a:ea typeface="楷体" pitchFamily="49" charset="-122"/>
                <a:cs typeface="宋体" panose="02010600030101010101" pitchFamily="2" charset="-122"/>
              </a:rPr>
              <a:t>曷鲁伏兵桃山，俟霸众过半而要之；与太祖合击，斩获甚众，遂降室韦</a:t>
            </a:r>
            <a:r>
              <a:rPr lang="zh-CN" altLang="zh-CN" sz="2000">
                <a:solidFill>
                  <a:srgbClr val="032D49"/>
                </a:solidFill>
                <a:ea typeface="楷体" pitchFamily="49" charset="-122"/>
                <a:cs typeface="宋体" panose="02010600030101010101" pitchFamily="2" charset="-122"/>
              </a:rPr>
              <a:t>。太祖会李克用于云州，时曷鲁侍，克用顾而壮之曰：“伟男子为谁？”太祖曰：“吾族曷鲁也。”会遥辇</a:t>
            </a:r>
            <a:r>
              <a:rPr lang="zh-CN" altLang="zh-CN" sz="2000" baseline="30000">
                <a:solidFill>
                  <a:srgbClr val="032D49"/>
                </a:solidFill>
                <a:ea typeface="楷体" pitchFamily="49" charset="-122"/>
                <a:cs typeface="宋体" panose="02010600030101010101" pitchFamily="2" charset="-122"/>
              </a:rPr>
              <a:t>②</a:t>
            </a:r>
            <a:r>
              <a:rPr lang="zh-CN" altLang="zh-CN" sz="2000">
                <a:solidFill>
                  <a:srgbClr val="032D49"/>
                </a:solidFill>
                <a:ea typeface="楷体" pitchFamily="49" charset="-122"/>
                <a:cs typeface="宋体" panose="02010600030101010101" pitchFamily="2" charset="-122"/>
              </a:rPr>
              <a:t>痕徳堇可汗殁，群臣奉遗命请立太祖。太祖辞曰：</a:t>
            </a:r>
            <a:r>
              <a:rPr lang="zh-CN" altLang="zh-CN" sz="2000" u="sng">
                <a:solidFill>
                  <a:srgbClr val="032D49"/>
                </a:solidFill>
                <a:ea typeface="楷体" pitchFamily="49" charset="-122"/>
                <a:cs typeface="宋体" panose="02010600030101010101" pitchFamily="2" charset="-122"/>
              </a:rPr>
              <a:t>“昔吾祖夷离堇雅里尝以不当立而辞，今若等复为是言，何欤？</a:t>
            </a:r>
            <a:r>
              <a:rPr lang="zh-CN" altLang="zh-CN" sz="2000">
                <a:solidFill>
                  <a:srgbClr val="032D49"/>
                </a:solidFill>
                <a:ea typeface="楷体" pitchFamily="49" charset="-122"/>
                <a:cs typeface="宋体" panose="02010600030101010101" pitchFamily="2" charset="-122"/>
              </a:rPr>
              <a:t>”曷鲁进曰：“</a:t>
            </a:r>
            <a:r>
              <a:rPr lang="zh-CN" altLang="zh-CN" sz="2000" u="wavy">
                <a:solidFill>
                  <a:srgbClr val="032D49"/>
                </a:solidFill>
                <a:ea typeface="楷体" pitchFamily="49" charset="-122"/>
                <a:cs typeface="宋体" panose="02010600030101010101" pitchFamily="2" charset="-122"/>
              </a:rPr>
              <a:t>曩吾祖之辞遗命弗及符瑞未见第为国人所推戴耳今先君言犹在耳天人所与若合符契天不可逆人不可拂而君命不可违也</a:t>
            </a:r>
            <a:r>
              <a:rPr lang="zh-CN" altLang="zh-CN" sz="2000">
                <a:solidFill>
                  <a:srgbClr val="032D49"/>
                </a:solidFill>
                <a:ea typeface="楷体" pitchFamily="49" charset="-122"/>
                <a:cs typeface="宋体" panose="02010600030101010101" pitchFamily="2" charset="-122"/>
              </a:rPr>
              <a:t>”太祖曰：“遗命固然，汝焉知天道？”曷鲁曰：“闻于越之生也，神光属天，异香盈幄，梦受神诲，龙锡金佩。天道无私，必应有徳。且遙辇九营棋布，非无可立者；小大臣民属心于越，天也。昔者于越伯父释鲁尝曰：‘吾犹蛇，儿犹龙也。’天时人事，几不可失。”太祖犹未许。</a:t>
            </a:r>
            <a:endParaRPr lang="zh-CN" altLang="zh-CN" sz="20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60171928"/>
      </p:ext>
    </p:extLst>
  </p:cSld>
  <p:clrMapOvr>
    <a:masterClrMapping/>
  </p:clrMapOvr>
  <mc:AlternateContent>
    <mc:Choice xmlns:p14="http://schemas.microsoft.com/office/powerpoint/2010/main" Requires="p14">
      <p:transition spd="slow" p14:dur="2000">
        <p14:prism isContent="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3"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par>
                                <p:cTn id="9" presetID="2" presetClass="entr" presetSubtype="3"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normAutofit/>
          </a:bodyPr>
          <a:lstStyle/>
          <a:p>
            <a:r>
              <a:rPr lang="en-US" altLang="zh-CN" sz="3200" spc="500">
                <a:solidFill>
                  <a:srgbClr val="B79F47"/>
                </a:solidFill>
              </a:rPr>
              <a:t>3.</a:t>
            </a:r>
            <a:r>
              <a:rPr lang="zh-CN" altLang="en-US" sz="3200" spc="500">
                <a:solidFill>
                  <a:srgbClr val="B79F47"/>
                </a:solidFill>
              </a:rPr>
              <a:t>河南省</a:t>
            </a:r>
            <a:r>
              <a:rPr lang="en-US" altLang="zh-CN" sz="3200" spc="500">
                <a:solidFill>
                  <a:srgbClr val="B79F47"/>
                </a:solidFill>
              </a:rPr>
              <a:t>2020</a:t>
            </a:r>
            <a:r>
              <a:rPr lang="zh-CN" altLang="en-US" sz="3200" spc="500">
                <a:solidFill>
                  <a:srgbClr val="B79F47"/>
                </a:solidFill>
              </a:rPr>
              <a:t>～</a:t>
            </a:r>
            <a:r>
              <a:rPr lang="en-US" altLang="zh-CN" sz="3200" spc="500">
                <a:solidFill>
                  <a:srgbClr val="B79F47"/>
                </a:solidFill>
              </a:rPr>
              <a:t>2021</a:t>
            </a:r>
            <a:r>
              <a:rPr lang="zh-CN" altLang="en-US" sz="3200" spc="500">
                <a:solidFill>
                  <a:srgbClr val="B79F47"/>
                </a:solidFill>
              </a:rPr>
              <a:t>学年高三</a:t>
            </a:r>
            <a:r>
              <a:rPr lang="en-US" altLang="zh-CN" sz="3200" spc="500">
                <a:solidFill>
                  <a:srgbClr val="B79F47"/>
                </a:solidFill>
              </a:rPr>
              <a:t>10</a:t>
            </a:r>
            <a:r>
              <a:rPr lang="zh-CN" altLang="en-US" sz="3200" spc="500">
                <a:solidFill>
                  <a:srgbClr val="B79F47"/>
                </a:solidFill>
              </a:rPr>
              <a:t>月质量检测</a:t>
            </a:r>
          </a:p>
        </p:txBody>
      </p:sp>
      <p:sp>
        <p:nvSpPr>
          <p:cNvPr id="3" name="内容占位符 2"/>
          <p:cNvSpPr>
            <a:spLocks noGrp="1"/>
          </p:cNvSpPr>
          <p:nvPr>
            <p:ph idx="1"/>
          </p:nvPr>
        </p:nvSpPr>
        <p:spPr>
          <a:xfrm>
            <a:off x="838200" y="1690688"/>
            <a:ext cx="10515600" cy="4351338"/>
          </a:xfrm>
        </p:spPr>
        <p:txBody>
          <a:bodyPr>
            <a:noAutofit/>
          </a:bodyPr>
          <a:lstStyle/>
          <a:p>
            <a:pPr indent="0" fontAlgn="ctr">
              <a:lnSpc>
                <a:spcPct val="150000"/>
              </a:lnSpc>
              <a:buNone/>
            </a:pPr>
            <a:r>
              <a:rPr lang="zh-CN" altLang="zh-CN" sz="1400" kern="100">
                <a:solidFill>
                  <a:srgbClr val="032D49"/>
                </a:solidFill>
                <a:latin typeface="等线" panose="02010600030101010101" pitchFamily="2" charset="-122"/>
                <a:ea typeface="楷体" pitchFamily="49" charset="-122"/>
                <a:cs typeface="宋体" panose="02010600030101010101" pitchFamily="2" charset="-122"/>
              </a:rPr>
              <a:t>是夜，独召曷鲁责曰：“众以遗命迫我。汝不明吾心，而亦俯随耶？”曷鲁曰：“在昔夷离堇雅里虽推戴者众，辞之，而立阻午为可汗。相传十余世，君臣之分乱，纪纲之统隳。委质他国，若缀斿然。羽檄蜂午，民疲奔命。兴王之运，实在今日，应天顺人，以答顾命，不可失也。”太祖乃许。明日，即皇帝位。已而诸弟之乱作，太祖命曷鲁总领军事，讨平之，以功为迭剌部夷离堇。时民更兵焚剽，日以抚敝，曷鲁抚辑有方，畜牧益滋，民用富庶。三年七月，曷鲁得疾，薨，年四十七，诏立石记功。</a:t>
            </a:r>
            <a:endParaRPr lang="zh-CN" altLang="zh-CN" sz="14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a:p>
            <a:pPr indent="0" algn="r" fontAlgn="ctr">
              <a:lnSpc>
                <a:spcPct val="150000"/>
              </a:lnSpc>
              <a:buNone/>
            </a:pPr>
            <a:r>
              <a:rPr lang="zh-CN" altLang="zh-CN" sz="1400" kern="100">
                <a:solidFill>
                  <a:srgbClr val="032D49"/>
                </a:solidFill>
                <a:latin typeface="等线" panose="02010600030101010101" pitchFamily="2" charset="-122"/>
                <a:ea typeface="宋体" pitchFamily="2" charset="-122"/>
                <a:cs typeface="宋体" panose="02010600030101010101" pitchFamily="2" charset="-122"/>
              </a:rPr>
              <a:t>（选自《辽史·耶律曷鲁传》）</a:t>
            </a:r>
            <a:endParaRPr lang="zh-CN" altLang="zh-CN" sz="14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a:p>
            <a:pPr marL="0" indent="0" fontAlgn="ctr">
              <a:lnSpc>
                <a:spcPct val="150000"/>
              </a:lnSpc>
              <a:buNone/>
            </a:pPr>
            <a:r>
              <a:rPr lang="zh-CN" altLang="zh-CN" sz="1400" kern="100">
                <a:solidFill>
                  <a:srgbClr val="032D49"/>
                </a:solidFill>
                <a:latin typeface="等线" panose="02010600030101010101" pitchFamily="2" charset="-122"/>
                <a:ea typeface="宋体" pitchFamily="2" charset="-122"/>
                <a:cs typeface="宋体" panose="02010600030101010101" pitchFamily="2" charset="-122"/>
              </a:rPr>
              <a:t>【注】①夷离堇：官名。契丹族各部军事首领的名称。②遥辇，契丹氏族名。</a:t>
            </a:r>
            <a:endParaRPr lang="zh-CN" altLang="zh-CN" sz="14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a:p>
            <a:pPr marL="0" indent="0" fontAlgn="ctr">
              <a:lnSpc>
                <a:spcPct val="150000"/>
              </a:lnSpc>
              <a:buNone/>
            </a:pPr>
            <a:r>
              <a:rPr lang="en-US" altLang="zh-CN" sz="1400" kern="100">
                <a:solidFill>
                  <a:srgbClr val="032D49"/>
                </a:solidFill>
                <a:latin typeface="宋体" pitchFamily="2" charset="-122"/>
                <a:ea typeface="等线" panose="02010600030101010101" pitchFamily="2" charset="-122"/>
                <a:cs typeface="宋体" panose="02010600030101010101" pitchFamily="2" charset="-122"/>
              </a:rPr>
              <a:t>10. </a:t>
            </a:r>
            <a:r>
              <a:rPr lang="zh-CN" altLang="zh-CN" sz="1400" kern="100">
                <a:solidFill>
                  <a:srgbClr val="032D49"/>
                </a:solidFill>
                <a:latin typeface="等线" panose="02010600030101010101" pitchFamily="2" charset="-122"/>
                <a:ea typeface="宋体" pitchFamily="2" charset="-122"/>
                <a:cs typeface="宋体" panose="02010600030101010101" pitchFamily="2" charset="-122"/>
              </a:rPr>
              <a:t>对文中画波浪线部分的断句，正确的一项是</a:t>
            </a:r>
            <a:endParaRPr lang="zh-CN" altLang="zh-CN" sz="14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a:p>
            <a:pPr marL="0" indent="0" fontAlgn="ctr">
              <a:lnSpc>
                <a:spcPct val="150000"/>
              </a:lnSpc>
              <a:buNone/>
            </a:pPr>
            <a:r>
              <a:rPr lang="en-US" altLang="zh-CN" sz="1400" kern="100">
                <a:solidFill>
                  <a:srgbClr val="032D49"/>
                </a:solidFill>
                <a:latin typeface="宋体" pitchFamily="2" charset="-122"/>
                <a:ea typeface="等线" panose="02010600030101010101" pitchFamily="2" charset="-122"/>
                <a:cs typeface="宋体" panose="02010600030101010101" pitchFamily="2" charset="-122"/>
              </a:rPr>
              <a:t>A. </a:t>
            </a:r>
            <a:r>
              <a:rPr lang="zh-CN" altLang="zh-CN" sz="1400" kern="100">
                <a:solidFill>
                  <a:srgbClr val="032D49"/>
                </a:solidFill>
                <a:latin typeface="等线" panose="02010600030101010101" pitchFamily="2" charset="-122"/>
                <a:ea typeface="宋体" pitchFamily="2" charset="-122"/>
                <a:cs typeface="宋体" panose="02010600030101010101" pitchFamily="2" charset="-122"/>
              </a:rPr>
              <a:t>曩吾祖之辞</a:t>
            </a:r>
            <a:r>
              <a:rPr lang="en-US" altLang="zh-CN" sz="1400" kern="100">
                <a:solidFill>
                  <a:srgbClr val="032D49"/>
                </a:solidFill>
                <a:latin typeface="等线" panose="02010600030101010101" pitchFamily="2" charset="-122"/>
                <a:ea typeface="宋体" pitchFamily="2" charset="-122"/>
                <a:cs typeface="宋体" panose="02010600030101010101" pitchFamily="2" charset="-122"/>
              </a:rPr>
              <a:t>/</a:t>
            </a:r>
            <a:r>
              <a:rPr lang="zh-CN" altLang="zh-CN" sz="1400" kern="100">
                <a:solidFill>
                  <a:srgbClr val="032D49"/>
                </a:solidFill>
                <a:latin typeface="等线" panose="02010600030101010101" pitchFamily="2" charset="-122"/>
                <a:ea typeface="宋体" pitchFamily="2" charset="-122"/>
                <a:cs typeface="宋体" panose="02010600030101010101" pitchFamily="2" charset="-122"/>
              </a:rPr>
              <a:t>遗命弗及</a:t>
            </a:r>
            <a:r>
              <a:rPr lang="en-US" altLang="zh-CN" sz="1400" kern="100">
                <a:solidFill>
                  <a:srgbClr val="032D49"/>
                </a:solidFill>
                <a:latin typeface="等线" panose="02010600030101010101" pitchFamily="2" charset="-122"/>
                <a:ea typeface="宋体" pitchFamily="2" charset="-122"/>
                <a:cs typeface="宋体" panose="02010600030101010101" pitchFamily="2" charset="-122"/>
              </a:rPr>
              <a:t>/</a:t>
            </a:r>
            <a:r>
              <a:rPr lang="zh-CN" altLang="zh-CN" sz="1400" kern="100">
                <a:solidFill>
                  <a:srgbClr val="032D49"/>
                </a:solidFill>
                <a:latin typeface="等线" panose="02010600030101010101" pitchFamily="2" charset="-122"/>
                <a:ea typeface="宋体" pitchFamily="2" charset="-122"/>
                <a:cs typeface="宋体" panose="02010600030101010101" pitchFamily="2" charset="-122"/>
              </a:rPr>
              <a:t>符瑞未见第</a:t>
            </a:r>
            <a:r>
              <a:rPr lang="en-US" altLang="zh-CN" sz="1400" kern="100">
                <a:solidFill>
                  <a:srgbClr val="032D49"/>
                </a:solidFill>
                <a:latin typeface="等线" panose="02010600030101010101" pitchFamily="2" charset="-122"/>
                <a:ea typeface="宋体" pitchFamily="2" charset="-122"/>
                <a:cs typeface="宋体" panose="02010600030101010101" pitchFamily="2" charset="-122"/>
              </a:rPr>
              <a:t>/</a:t>
            </a:r>
            <a:r>
              <a:rPr lang="zh-CN" altLang="zh-CN" sz="1400" kern="100">
                <a:solidFill>
                  <a:srgbClr val="032D49"/>
                </a:solidFill>
                <a:latin typeface="等线" panose="02010600030101010101" pitchFamily="2" charset="-122"/>
                <a:ea typeface="宋体" pitchFamily="2" charset="-122"/>
                <a:cs typeface="宋体" panose="02010600030101010101" pitchFamily="2" charset="-122"/>
              </a:rPr>
              <a:t>为国人所推戴耳</a:t>
            </a:r>
            <a:r>
              <a:rPr lang="en-US" altLang="zh-CN" sz="1400" kern="100">
                <a:solidFill>
                  <a:srgbClr val="032D49"/>
                </a:solidFill>
                <a:latin typeface="等线" panose="02010600030101010101" pitchFamily="2" charset="-122"/>
                <a:ea typeface="宋体" pitchFamily="2" charset="-122"/>
                <a:cs typeface="宋体" panose="02010600030101010101" pitchFamily="2" charset="-122"/>
              </a:rPr>
              <a:t>/</a:t>
            </a:r>
            <a:r>
              <a:rPr lang="zh-CN" altLang="zh-CN" sz="1400" kern="100">
                <a:solidFill>
                  <a:srgbClr val="032D49"/>
                </a:solidFill>
                <a:latin typeface="等线" panose="02010600030101010101" pitchFamily="2" charset="-122"/>
                <a:ea typeface="宋体" pitchFamily="2" charset="-122"/>
                <a:cs typeface="宋体" panose="02010600030101010101" pitchFamily="2" charset="-122"/>
              </a:rPr>
              <a:t>今先君言犹在耳</a:t>
            </a:r>
            <a:r>
              <a:rPr lang="en-US" altLang="zh-CN" sz="1400" kern="100">
                <a:solidFill>
                  <a:srgbClr val="032D49"/>
                </a:solidFill>
                <a:latin typeface="等线" panose="02010600030101010101" pitchFamily="2" charset="-122"/>
                <a:ea typeface="宋体" pitchFamily="2" charset="-122"/>
                <a:cs typeface="宋体" panose="02010600030101010101" pitchFamily="2" charset="-122"/>
              </a:rPr>
              <a:t>/</a:t>
            </a:r>
            <a:r>
              <a:rPr lang="zh-CN" altLang="zh-CN" sz="1400" kern="100">
                <a:solidFill>
                  <a:srgbClr val="032D49"/>
                </a:solidFill>
                <a:latin typeface="等线" panose="02010600030101010101" pitchFamily="2" charset="-122"/>
                <a:ea typeface="宋体" pitchFamily="2" charset="-122"/>
                <a:cs typeface="宋体" panose="02010600030101010101" pitchFamily="2" charset="-122"/>
              </a:rPr>
              <a:t>天人所与</a:t>
            </a:r>
            <a:r>
              <a:rPr lang="en-US" altLang="zh-CN" sz="1400" kern="100">
                <a:solidFill>
                  <a:srgbClr val="032D49"/>
                </a:solidFill>
                <a:latin typeface="等线" panose="02010600030101010101" pitchFamily="2" charset="-122"/>
                <a:ea typeface="宋体" pitchFamily="2" charset="-122"/>
                <a:cs typeface="宋体" panose="02010600030101010101" pitchFamily="2" charset="-122"/>
              </a:rPr>
              <a:t>/</a:t>
            </a:r>
            <a:r>
              <a:rPr lang="zh-CN" altLang="zh-CN" sz="1400" kern="100">
                <a:solidFill>
                  <a:srgbClr val="032D49"/>
                </a:solidFill>
                <a:latin typeface="等线" panose="02010600030101010101" pitchFamily="2" charset="-122"/>
                <a:ea typeface="宋体" pitchFamily="2" charset="-122"/>
                <a:cs typeface="宋体" panose="02010600030101010101" pitchFamily="2" charset="-122"/>
              </a:rPr>
              <a:t>若合符契</a:t>
            </a:r>
            <a:r>
              <a:rPr lang="en-US" altLang="zh-CN" sz="1400" kern="100">
                <a:solidFill>
                  <a:srgbClr val="032D49"/>
                </a:solidFill>
                <a:latin typeface="等线" panose="02010600030101010101" pitchFamily="2" charset="-122"/>
                <a:ea typeface="宋体" pitchFamily="2" charset="-122"/>
                <a:cs typeface="宋体" panose="02010600030101010101" pitchFamily="2" charset="-122"/>
              </a:rPr>
              <a:t>/</a:t>
            </a:r>
            <a:r>
              <a:rPr lang="zh-CN" altLang="zh-CN" sz="1400" kern="100">
                <a:solidFill>
                  <a:srgbClr val="032D49"/>
                </a:solidFill>
                <a:latin typeface="等线" panose="02010600030101010101" pitchFamily="2" charset="-122"/>
                <a:ea typeface="宋体" pitchFamily="2" charset="-122"/>
                <a:cs typeface="宋体" panose="02010600030101010101" pitchFamily="2" charset="-122"/>
              </a:rPr>
              <a:t>天不可逆</a:t>
            </a:r>
            <a:r>
              <a:rPr lang="en-US" altLang="zh-CN" sz="1400" kern="100">
                <a:solidFill>
                  <a:srgbClr val="032D49"/>
                </a:solidFill>
                <a:latin typeface="等线" panose="02010600030101010101" pitchFamily="2" charset="-122"/>
                <a:ea typeface="宋体" pitchFamily="2" charset="-122"/>
                <a:cs typeface="宋体" panose="02010600030101010101" pitchFamily="2" charset="-122"/>
              </a:rPr>
              <a:t>/</a:t>
            </a:r>
            <a:r>
              <a:rPr lang="zh-CN" altLang="zh-CN" sz="1400" kern="100">
                <a:solidFill>
                  <a:srgbClr val="032D49"/>
                </a:solidFill>
                <a:latin typeface="等线" panose="02010600030101010101" pitchFamily="2" charset="-122"/>
                <a:ea typeface="宋体" pitchFamily="2" charset="-122"/>
                <a:cs typeface="宋体" panose="02010600030101010101" pitchFamily="2" charset="-122"/>
              </a:rPr>
              <a:t>人不可拂</a:t>
            </a:r>
            <a:r>
              <a:rPr lang="en-US" altLang="zh-CN" sz="1400" kern="100">
                <a:solidFill>
                  <a:srgbClr val="032D49"/>
                </a:solidFill>
                <a:latin typeface="等线" panose="02010600030101010101" pitchFamily="2" charset="-122"/>
                <a:ea typeface="宋体" pitchFamily="2" charset="-122"/>
                <a:cs typeface="宋体" panose="02010600030101010101" pitchFamily="2" charset="-122"/>
              </a:rPr>
              <a:t>/</a:t>
            </a:r>
            <a:r>
              <a:rPr lang="zh-CN" altLang="zh-CN" sz="1400" kern="100">
                <a:solidFill>
                  <a:srgbClr val="032D49"/>
                </a:solidFill>
                <a:latin typeface="等线" panose="02010600030101010101" pitchFamily="2" charset="-122"/>
                <a:ea typeface="宋体" pitchFamily="2" charset="-122"/>
                <a:cs typeface="宋体" panose="02010600030101010101" pitchFamily="2" charset="-122"/>
              </a:rPr>
              <a:t>而君命不可违也</a:t>
            </a:r>
            <a:r>
              <a:rPr lang="en-US" altLang="zh-CN" sz="1400" kern="100">
                <a:solidFill>
                  <a:srgbClr val="032D49"/>
                </a:solidFill>
                <a:latin typeface="等线" panose="02010600030101010101" pitchFamily="2" charset="-122"/>
                <a:ea typeface="宋体" pitchFamily="2" charset="-122"/>
                <a:cs typeface="宋体" panose="02010600030101010101" pitchFamily="2" charset="-122"/>
              </a:rPr>
              <a:t>/</a:t>
            </a:r>
            <a:endParaRPr lang="zh-CN" altLang="zh-CN" sz="14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a:p>
            <a:pPr marL="0" indent="0" fontAlgn="ctr">
              <a:lnSpc>
                <a:spcPct val="150000"/>
              </a:lnSpc>
              <a:buNone/>
            </a:pPr>
            <a:r>
              <a:rPr lang="en-US" altLang="zh-CN" sz="1400" kern="100">
                <a:solidFill>
                  <a:srgbClr val="032D49"/>
                </a:solidFill>
                <a:latin typeface="宋体" pitchFamily="2" charset="-122"/>
                <a:ea typeface="等线" panose="02010600030101010101" pitchFamily="2" charset="-122"/>
                <a:cs typeface="宋体" panose="02010600030101010101" pitchFamily="2" charset="-122"/>
              </a:rPr>
              <a:t>B. </a:t>
            </a:r>
            <a:r>
              <a:rPr lang="zh-CN" altLang="zh-CN" sz="1400" kern="100">
                <a:solidFill>
                  <a:srgbClr val="032D49"/>
                </a:solidFill>
                <a:latin typeface="等线" panose="02010600030101010101" pitchFamily="2" charset="-122"/>
                <a:ea typeface="宋体" pitchFamily="2" charset="-122"/>
                <a:cs typeface="宋体" panose="02010600030101010101" pitchFamily="2" charset="-122"/>
              </a:rPr>
              <a:t>曩吾祖之辞</a:t>
            </a:r>
            <a:r>
              <a:rPr lang="en-US" altLang="zh-CN" sz="1400" kern="100">
                <a:solidFill>
                  <a:srgbClr val="032D49"/>
                </a:solidFill>
                <a:latin typeface="等线" panose="02010600030101010101" pitchFamily="2" charset="-122"/>
                <a:ea typeface="宋体" pitchFamily="2" charset="-122"/>
                <a:cs typeface="宋体" panose="02010600030101010101" pitchFamily="2" charset="-122"/>
              </a:rPr>
              <a:t>/</a:t>
            </a:r>
            <a:r>
              <a:rPr lang="zh-CN" altLang="zh-CN" sz="1400" kern="100">
                <a:solidFill>
                  <a:srgbClr val="032D49"/>
                </a:solidFill>
                <a:latin typeface="等线" panose="02010600030101010101" pitchFamily="2" charset="-122"/>
                <a:ea typeface="宋体" pitchFamily="2" charset="-122"/>
                <a:cs typeface="宋体" panose="02010600030101010101" pitchFamily="2" charset="-122"/>
              </a:rPr>
              <a:t>遗命弗及</a:t>
            </a:r>
            <a:r>
              <a:rPr lang="en-US" altLang="zh-CN" sz="1400" kern="100">
                <a:solidFill>
                  <a:srgbClr val="032D49"/>
                </a:solidFill>
                <a:latin typeface="等线" panose="02010600030101010101" pitchFamily="2" charset="-122"/>
                <a:ea typeface="宋体" pitchFamily="2" charset="-122"/>
                <a:cs typeface="宋体" panose="02010600030101010101" pitchFamily="2" charset="-122"/>
              </a:rPr>
              <a:t>/</a:t>
            </a:r>
            <a:r>
              <a:rPr lang="zh-CN" altLang="zh-CN" sz="1400" kern="100">
                <a:solidFill>
                  <a:srgbClr val="032D49"/>
                </a:solidFill>
                <a:latin typeface="等线" panose="02010600030101010101" pitchFamily="2" charset="-122"/>
                <a:ea typeface="宋体" pitchFamily="2" charset="-122"/>
                <a:cs typeface="宋体" panose="02010600030101010101" pitchFamily="2" charset="-122"/>
              </a:rPr>
              <a:t>符瑞未见</a:t>
            </a:r>
            <a:r>
              <a:rPr lang="en-US" altLang="zh-CN" sz="1400" kern="100">
                <a:solidFill>
                  <a:srgbClr val="032D49"/>
                </a:solidFill>
                <a:latin typeface="等线" panose="02010600030101010101" pitchFamily="2" charset="-122"/>
                <a:ea typeface="宋体" pitchFamily="2" charset="-122"/>
                <a:cs typeface="宋体" panose="02010600030101010101" pitchFamily="2" charset="-122"/>
              </a:rPr>
              <a:t>/</a:t>
            </a:r>
            <a:r>
              <a:rPr lang="zh-CN" altLang="zh-CN" sz="1400" kern="100">
                <a:solidFill>
                  <a:srgbClr val="032D49"/>
                </a:solidFill>
                <a:latin typeface="等线" panose="02010600030101010101" pitchFamily="2" charset="-122"/>
                <a:ea typeface="宋体" pitchFamily="2" charset="-122"/>
                <a:cs typeface="宋体" panose="02010600030101010101" pitchFamily="2" charset="-122"/>
              </a:rPr>
              <a:t>第为国人所推戴耳</a:t>
            </a:r>
            <a:r>
              <a:rPr lang="en-US" altLang="zh-CN" sz="1400" kern="100">
                <a:solidFill>
                  <a:srgbClr val="032D49"/>
                </a:solidFill>
                <a:latin typeface="等线" panose="02010600030101010101" pitchFamily="2" charset="-122"/>
                <a:ea typeface="宋体" pitchFamily="2" charset="-122"/>
                <a:cs typeface="宋体" panose="02010600030101010101" pitchFamily="2" charset="-122"/>
              </a:rPr>
              <a:t>/</a:t>
            </a:r>
            <a:r>
              <a:rPr lang="zh-CN" altLang="zh-CN" sz="1400" kern="100">
                <a:solidFill>
                  <a:srgbClr val="032D49"/>
                </a:solidFill>
                <a:latin typeface="等线" panose="02010600030101010101" pitchFamily="2" charset="-122"/>
                <a:ea typeface="宋体" pitchFamily="2" charset="-122"/>
                <a:cs typeface="宋体" panose="02010600030101010101" pitchFamily="2" charset="-122"/>
              </a:rPr>
              <a:t>今先君言犹在耳</a:t>
            </a:r>
            <a:r>
              <a:rPr lang="en-US" altLang="zh-CN" sz="1400" kern="100">
                <a:solidFill>
                  <a:srgbClr val="032D49"/>
                </a:solidFill>
                <a:latin typeface="等线" panose="02010600030101010101" pitchFamily="2" charset="-122"/>
                <a:ea typeface="宋体" pitchFamily="2" charset="-122"/>
                <a:cs typeface="宋体" panose="02010600030101010101" pitchFamily="2" charset="-122"/>
              </a:rPr>
              <a:t>/</a:t>
            </a:r>
            <a:r>
              <a:rPr lang="zh-CN" altLang="zh-CN" sz="1400" kern="100">
                <a:solidFill>
                  <a:srgbClr val="032D49"/>
                </a:solidFill>
                <a:latin typeface="等线" panose="02010600030101010101" pitchFamily="2" charset="-122"/>
                <a:ea typeface="宋体" pitchFamily="2" charset="-122"/>
                <a:cs typeface="宋体" panose="02010600030101010101" pitchFamily="2" charset="-122"/>
              </a:rPr>
              <a:t>天人所与</a:t>
            </a:r>
            <a:r>
              <a:rPr lang="en-US" altLang="zh-CN" sz="1400" kern="100">
                <a:solidFill>
                  <a:srgbClr val="032D49"/>
                </a:solidFill>
                <a:latin typeface="等线" panose="02010600030101010101" pitchFamily="2" charset="-122"/>
                <a:ea typeface="宋体" pitchFamily="2" charset="-122"/>
                <a:cs typeface="宋体" panose="02010600030101010101" pitchFamily="2" charset="-122"/>
              </a:rPr>
              <a:t>/</a:t>
            </a:r>
            <a:r>
              <a:rPr lang="zh-CN" altLang="zh-CN" sz="1400" kern="100">
                <a:solidFill>
                  <a:srgbClr val="032D49"/>
                </a:solidFill>
                <a:latin typeface="等线" panose="02010600030101010101" pitchFamily="2" charset="-122"/>
                <a:ea typeface="宋体" pitchFamily="2" charset="-122"/>
                <a:cs typeface="宋体" panose="02010600030101010101" pitchFamily="2" charset="-122"/>
              </a:rPr>
              <a:t>若合符契</a:t>
            </a:r>
            <a:r>
              <a:rPr lang="en-US" altLang="zh-CN" sz="1400" kern="100">
                <a:solidFill>
                  <a:srgbClr val="032D49"/>
                </a:solidFill>
                <a:latin typeface="等线" panose="02010600030101010101" pitchFamily="2" charset="-122"/>
                <a:ea typeface="宋体" pitchFamily="2" charset="-122"/>
                <a:cs typeface="宋体" panose="02010600030101010101" pitchFamily="2" charset="-122"/>
              </a:rPr>
              <a:t>/</a:t>
            </a:r>
            <a:r>
              <a:rPr lang="zh-CN" altLang="zh-CN" sz="1400" kern="100">
                <a:solidFill>
                  <a:srgbClr val="032D49"/>
                </a:solidFill>
                <a:latin typeface="等线" panose="02010600030101010101" pitchFamily="2" charset="-122"/>
                <a:ea typeface="宋体" pitchFamily="2" charset="-122"/>
                <a:cs typeface="宋体" panose="02010600030101010101" pitchFamily="2" charset="-122"/>
              </a:rPr>
              <a:t>天不可逆</a:t>
            </a:r>
            <a:r>
              <a:rPr lang="en-US" altLang="zh-CN" sz="1400" kern="100">
                <a:solidFill>
                  <a:srgbClr val="032D49"/>
                </a:solidFill>
                <a:latin typeface="等线" panose="02010600030101010101" pitchFamily="2" charset="-122"/>
                <a:ea typeface="宋体" pitchFamily="2" charset="-122"/>
                <a:cs typeface="宋体" panose="02010600030101010101" pitchFamily="2" charset="-122"/>
              </a:rPr>
              <a:t>/</a:t>
            </a:r>
            <a:r>
              <a:rPr lang="zh-CN" altLang="zh-CN" sz="1400" kern="100">
                <a:solidFill>
                  <a:srgbClr val="032D49"/>
                </a:solidFill>
                <a:latin typeface="等线" panose="02010600030101010101" pitchFamily="2" charset="-122"/>
                <a:ea typeface="宋体" pitchFamily="2" charset="-122"/>
                <a:cs typeface="宋体" panose="02010600030101010101" pitchFamily="2" charset="-122"/>
              </a:rPr>
              <a:t>人不可拂</a:t>
            </a:r>
            <a:r>
              <a:rPr lang="en-US" altLang="zh-CN" sz="1400" kern="100">
                <a:solidFill>
                  <a:srgbClr val="032D49"/>
                </a:solidFill>
                <a:latin typeface="等线" panose="02010600030101010101" pitchFamily="2" charset="-122"/>
                <a:ea typeface="宋体" pitchFamily="2" charset="-122"/>
                <a:cs typeface="宋体" panose="02010600030101010101" pitchFamily="2" charset="-122"/>
              </a:rPr>
              <a:t>/</a:t>
            </a:r>
            <a:r>
              <a:rPr lang="zh-CN" altLang="zh-CN" sz="1400" kern="100">
                <a:solidFill>
                  <a:srgbClr val="032D49"/>
                </a:solidFill>
                <a:latin typeface="等线" panose="02010600030101010101" pitchFamily="2" charset="-122"/>
                <a:ea typeface="宋体" pitchFamily="2" charset="-122"/>
                <a:cs typeface="宋体" panose="02010600030101010101" pitchFamily="2" charset="-122"/>
              </a:rPr>
              <a:t>而君命不可违也</a:t>
            </a:r>
            <a:r>
              <a:rPr lang="en-US" altLang="zh-CN" sz="1400" kern="100">
                <a:solidFill>
                  <a:srgbClr val="032D49"/>
                </a:solidFill>
                <a:latin typeface="等线" panose="02010600030101010101" pitchFamily="2" charset="-122"/>
                <a:ea typeface="宋体" pitchFamily="2" charset="-122"/>
                <a:cs typeface="宋体" panose="02010600030101010101" pitchFamily="2" charset="-122"/>
              </a:rPr>
              <a:t>/</a:t>
            </a:r>
            <a:endParaRPr lang="zh-CN" altLang="zh-CN" sz="14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a:p>
            <a:pPr marL="0" indent="0" fontAlgn="ctr">
              <a:lnSpc>
                <a:spcPct val="150000"/>
              </a:lnSpc>
              <a:buNone/>
            </a:pPr>
            <a:r>
              <a:rPr lang="en-US" altLang="zh-CN" sz="1400" kern="100">
                <a:solidFill>
                  <a:srgbClr val="032D49"/>
                </a:solidFill>
                <a:latin typeface="宋体" pitchFamily="2" charset="-122"/>
                <a:ea typeface="等线" panose="02010600030101010101" pitchFamily="2" charset="-122"/>
                <a:cs typeface="宋体" panose="02010600030101010101" pitchFamily="2" charset="-122"/>
              </a:rPr>
              <a:t>C. </a:t>
            </a:r>
            <a:r>
              <a:rPr lang="zh-CN" altLang="zh-CN" sz="1400" kern="100">
                <a:solidFill>
                  <a:srgbClr val="032D49"/>
                </a:solidFill>
                <a:latin typeface="等线" panose="02010600030101010101" pitchFamily="2" charset="-122"/>
                <a:ea typeface="宋体" pitchFamily="2" charset="-122"/>
                <a:cs typeface="宋体" panose="02010600030101010101" pitchFamily="2" charset="-122"/>
              </a:rPr>
              <a:t>曩吾祖之辞</a:t>
            </a:r>
            <a:r>
              <a:rPr lang="en-US" altLang="zh-CN" sz="1400" kern="100">
                <a:solidFill>
                  <a:srgbClr val="032D49"/>
                </a:solidFill>
                <a:latin typeface="等线" panose="02010600030101010101" pitchFamily="2" charset="-122"/>
                <a:ea typeface="宋体" pitchFamily="2" charset="-122"/>
                <a:cs typeface="宋体" panose="02010600030101010101" pitchFamily="2" charset="-122"/>
              </a:rPr>
              <a:t>/</a:t>
            </a:r>
            <a:r>
              <a:rPr lang="zh-CN" altLang="zh-CN" sz="1400" kern="100">
                <a:solidFill>
                  <a:srgbClr val="032D49"/>
                </a:solidFill>
                <a:latin typeface="等线" panose="02010600030101010101" pitchFamily="2" charset="-122"/>
                <a:ea typeface="宋体" pitchFamily="2" charset="-122"/>
                <a:cs typeface="宋体" panose="02010600030101010101" pitchFamily="2" charset="-122"/>
              </a:rPr>
              <a:t>遗命弗及</a:t>
            </a:r>
            <a:r>
              <a:rPr lang="en-US" altLang="zh-CN" sz="1400" kern="100">
                <a:solidFill>
                  <a:srgbClr val="032D49"/>
                </a:solidFill>
                <a:latin typeface="等线" panose="02010600030101010101" pitchFamily="2" charset="-122"/>
                <a:ea typeface="宋体" pitchFamily="2" charset="-122"/>
                <a:cs typeface="宋体" panose="02010600030101010101" pitchFamily="2" charset="-122"/>
              </a:rPr>
              <a:t>/</a:t>
            </a:r>
            <a:r>
              <a:rPr lang="zh-CN" altLang="zh-CN" sz="1400" kern="100">
                <a:solidFill>
                  <a:srgbClr val="032D49"/>
                </a:solidFill>
                <a:latin typeface="等线" panose="02010600030101010101" pitchFamily="2" charset="-122"/>
                <a:ea typeface="宋体" pitchFamily="2" charset="-122"/>
                <a:cs typeface="宋体" panose="02010600030101010101" pitchFamily="2" charset="-122"/>
              </a:rPr>
              <a:t>符瑞未见</a:t>
            </a:r>
            <a:r>
              <a:rPr lang="en-US" altLang="zh-CN" sz="1400" kern="100">
                <a:solidFill>
                  <a:srgbClr val="032D49"/>
                </a:solidFill>
                <a:latin typeface="等线" panose="02010600030101010101" pitchFamily="2" charset="-122"/>
                <a:ea typeface="宋体" pitchFamily="2" charset="-122"/>
                <a:cs typeface="宋体" panose="02010600030101010101" pitchFamily="2" charset="-122"/>
              </a:rPr>
              <a:t>/</a:t>
            </a:r>
            <a:r>
              <a:rPr lang="zh-CN" altLang="zh-CN" sz="1400" kern="100">
                <a:solidFill>
                  <a:srgbClr val="032D49"/>
                </a:solidFill>
                <a:latin typeface="等线" panose="02010600030101010101" pitchFamily="2" charset="-122"/>
                <a:ea typeface="宋体" pitchFamily="2" charset="-122"/>
                <a:cs typeface="宋体" panose="02010600030101010101" pitchFamily="2" charset="-122"/>
              </a:rPr>
              <a:t>第为国人所推戴耳</a:t>
            </a:r>
            <a:r>
              <a:rPr lang="en-US" altLang="zh-CN" sz="1400" kern="100">
                <a:solidFill>
                  <a:srgbClr val="032D49"/>
                </a:solidFill>
                <a:latin typeface="等线" panose="02010600030101010101" pitchFamily="2" charset="-122"/>
                <a:ea typeface="宋体" pitchFamily="2" charset="-122"/>
                <a:cs typeface="宋体" panose="02010600030101010101" pitchFamily="2" charset="-122"/>
              </a:rPr>
              <a:t>/</a:t>
            </a:r>
            <a:r>
              <a:rPr lang="zh-CN" altLang="zh-CN" sz="1400" kern="100">
                <a:solidFill>
                  <a:srgbClr val="032D49"/>
                </a:solidFill>
                <a:latin typeface="等线" panose="02010600030101010101" pitchFamily="2" charset="-122"/>
                <a:ea typeface="宋体" pitchFamily="2" charset="-122"/>
                <a:cs typeface="宋体" panose="02010600030101010101" pitchFamily="2" charset="-122"/>
              </a:rPr>
              <a:t>今先君言犹在耳</a:t>
            </a:r>
            <a:r>
              <a:rPr lang="en-US" altLang="zh-CN" sz="1400" kern="100">
                <a:solidFill>
                  <a:srgbClr val="032D49"/>
                </a:solidFill>
                <a:latin typeface="等线" panose="02010600030101010101" pitchFamily="2" charset="-122"/>
                <a:ea typeface="宋体" pitchFamily="2" charset="-122"/>
                <a:cs typeface="宋体" panose="02010600030101010101" pitchFamily="2" charset="-122"/>
              </a:rPr>
              <a:t>/</a:t>
            </a:r>
            <a:r>
              <a:rPr lang="zh-CN" altLang="zh-CN" sz="1400" kern="100">
                <a:solidFill>
                  <a:srgbClr val="032D49"/>
                </a:solidFill>
                <a:latin typeface="等线" panose="02010600030101010101" pitchFamily="2" charset="-122"/>
                <a:ea typeface="宋体" pitchFamily="2" charset="-122"/>
                <a:cs typeface="宋体" panose="02010600030101010101" pitchFamily="2" charset="-122"/>
              </a:rPr>
              <a:t>天人所与</a:t>
            </a:r>
            <a:r>
              <a:rPr lang="en-US" altLang="zh-CN" sz="1400" kern="100">
                <a:solidFill>
                  <a:srgbClr val="032D49"/>
                </a:solidFill>
                <a:latin typeface="等线" panose="02010600030101010101" pitchFamily="2" charset="-122"/>
                <a:ea typeface="宋体" pitchFamily="2" charset="-122"/>
                <a:cs typeface="宋体" panose="02010600030101010101" pitchFamily="2" charset="-122"/>
              </a:rPr>
              <a:t>/</a:t>
            </a:r>
            <a:r>
              <a:rPr lang="zh-CN" altLang="zh-CN" sz="1400" kern="100">
                <a:solidFill>
                  <a:srgbClr val="032D49"/>
                </a:solidFill>
                <a:latin typeface="等线" panose="02010600030101010101" pitchFamily="2" charset="-122"/>
                <a:ea typeface="宋体" pitchFamily="2" charset="-122"/>
                <a:cs typeface="宋体" panose="02010600030101010101" pitchFamily="2" charset="-122"/>
              </a:rPr>
              <a:t>若合符契</a:t>
            </a:r>
            <a:r>
              <a:rPr lang="en-US" altLang="zh-CN" sz="1400" kern="100">
                <a:solidFill>
                  <a:srgbClr val="032D49"/>
                </a:solidFill>
                <a:latin typeface="等线" panose="02010600030101010101" pitchFamily="2" charset="-122"/>
                <a:ea typeface="宋体" pitchFamily="2" charset="-122"/>
                <a:cs typeface="宋体" panose="02010600030101010101" pitchFamily="2" charset="-122"/>
              </a:rPr>
              <a:t>/</a:t>
            </a:r>
            <a:r>
              <a:rPr lang="zh-CN" altLang="zh-CN" sz="1400" kern="100">
                <a:solidFill>
                  <a:srgbClr val="032D49"/>
                </a:solidFill>
                <a:latin typeface="等线" panose="02010600030101010101" pitchFamily="2" charset="-122"/>
                <a:ea typeface="宋体" pitchFamily="2" charset="-122"/>
                <a:cs typeface="宋体" panose="02010600030101010101" pitchFamily="2" charset="-122"/>
              </a:rPr>
              <a:t>天不可逆人</a:t>
            </a:r>
            <a:r>
              <a:rPr lang="en-US" altLang="zh-CN" sz="1400" kern="100">
                <a:solidFill>
                  <a:srgbClr val="032D49"/>
                </a:solidFill>
                <a:latin typeface="等线" panose="02010600030101010101" pitchFamily="2" charset="-122"/>
                <a:ea typeface="宋体" pitchFamily="2" charset="-122"/>
                <a:cs typeface="宋体" panose="02010600030101010101" pitchFamily="2" charset="-122"/>
              </a:rPr>
              <a:t>/</a:t>
            </a:r>
            <a:r>
              <a:rPr lang="zh-CN" altLang="zh-CN" sz="1400" kern="100">
                <a:solidFill>
                  <a:srgbClr val="032D49"/>
                </a:solidFill>
                <a:latin typeface="等线" panose="02010600030101010101" pitchFamily="2" charset="-122"/>
                <a:ea typeface="宋体" pitchFamily="2" charset="-122"/>
                <a:cs typeface="宋体" panose="02010600030101010101" pitchFamily="2" charset="-122"/>
              </a:rPr>
              <a:t>不可拂</a:t>
            </a:r>
            <a:r>
              <a:rPr lang="en-US" altLang="zh-CN" sz="1400" kern="100">
                <a:solidFill>
                  <a:srgbClr val="032D49"/>
                </a:solidFill>
                <a:latin typeface="等线" panose="02010600030101010101" pitchFamily="2" charset="-122"/>
                <a:ea typeface="宋体" pitchFamily="2" charset="-122"/>
                <a:cs typeface="宋体" panose="02010600030101010101" pitchFamily="2" charset="-122"/>
              </a:rPr>
              <a:t>/</a:t>
            </a:r>
            <a:r>
              <a:rPr lang="zh-CN" altLang="zh-CN" sz="1400" kern="100">
                <a:solidFill>
                  <a:srgbClr val="032D49"/>
                </a:solidFill>
                <a:latin typeface="等线" panose="02010600030101010101" pitchFamily="2" charset="-122"/>
                <a:ea typeface="宋体" pitchFamily="2" charset="-122"/>
                <a:cs typeface="宋体" panose="02010600030101010101" pitchFamily="2" charset="-122"/>
              </a:rPr>
              <a:t>而君命不可违也</a:t>
            </a:r>
            <a:r>
              <a:rPr lang="en-US" altLang="zh-CN" sz="1400" kern="100">
                <a:solidFill>
                  <a:srgbClr val="032D49"/>
                </a:solidFill>
                <a:latin typeface="等线" panose="02010600030101010101" pitchFamily="2" charset="-122"/>
                <a:ea typeface="宋体" pitchFamily="2" charset="-122"/>
                <a:cs typeface="宋体" panose="02010600030101010101" pitchFamily="2" charset="-122"/>
              </a:rPr>
              <a:t>/</a:t>
            </a:r>
            <a:endParaRPr lang="zh-CN" altLang="zh-CN" sz="14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a:p>
            <a:pPr marL="0" indent="0" fontAlgn="ctr">
              <a:lnSpc>
                <a:spcPct val="150000"/>
              </a:lnSpc>
              <a:buNone/>
            </a:pPr>
            <a:r>
              <a:rPr lang="en-US" altLang="zh-CN" sz="1400" kern="100">
                <a:solidFill>
                  <a:srgbClr val="032D49"/>
                </a:solidFill>
                <a:latin typeface="宋体" pitchFamily="2" charset="-122"/>
                <a:ea typeface="等线" panose="02010600030101010101" pitchFamily="2" charset="-122"/>
                <a:cs typeface="宋体" panose="02010600030101010101" pitchFamily="2" charset="-122"/>
              </a:rPr>
              <a:t>D. </a:t>
            </a:r>
            <a:r>
              <a:rPr lang="zh-CN" altLang="zh-CN" sz="1400" kern="100">
                <a:solidFill>
                  <a:srgbClr val="032D49"/>
                </a:solidFill>
                <a:latin typeface="等线" panose="02010600030101010101" pitchFamily="2" charset="-122"/>
                <a:ea typeface="宋体" pitchFamily="2" charset="-122"/>
                <a:cs typeface="宋体" panose="02010600030101010101" pitchFamily="2" charset="-122"/>
              </a:rPr>
              <a:t>曩吾祖之辞</a:t>
            </a:r>
            <a:r>
              <a:rPr lang="en-US" altLang="zh-CN" sz="1400" kern="100">
                <a:solidFill>
                  <a:srgbClr val="032D49"/>
                </a:solidFill>
                <a:latin typeface="等线" panose="02010600030101010101" pitchFamily="2" charset="-122"/>
                <a:ea typeface="宋体" pitchFamily="2" charset="-122"/>
                <a:cs typeface="宋体" panose="02010600030101010101" pitchFamily="2" charset="-122"/>
              </a:rPr>
              <a:t>/</a:t>
            </a:r>
            <a:r>
              <a:rPr lang="zh-CN" altLang="zh-CN" sz="1400" kern="100">
                <a:solidFill>
                  <a:srgbClr val="032D49"/>
                </a:solidFill>
                <a:latin typeface="等线" panose="02010600030101010101" pitchFamily="2" charset="-122"/>
                <a:ea typeface="宋体" pitchFamily="2" charset="-122"/>
                <a:cs typeface="宋体" panose="02010600030101010101" pitchFamily="2" charset="-122"/>
              </a:rPr>
              <a:t>遗命弗及</a:t>
            </a:r>
            <a:r>
              <a:rPr lang="en-US" altLang="zh-CN" sz="1400" kern="100">
                <a:solidFill>
                  <a:srgbClr val="032D49"/>
                </a:solidFill>
                <a:latin typeface="等线" panose="02010600030101010101" pitchFamily="2" charset="-122"/>
                <a:ea typeface="宋体" pitchFamily="2" charset="-122"/>
                <a:cs typeface="宋体" panose="02010600030101010101" pitchFamily="2" charset="-122"/>
              </a:rPr>
              <a:t>/</a:t>
            </a:r>
            <a:r>
              <a:rPr lang="zh-CN" altLang="zh-CN" sz="1400" kern="100">
                <a:solidFill>
                  <a:srgbClr val="032D49"/>
                </a:solidFill>
                <a:latin typeface="等线" panose="02010600030101010101" pitchFamily="2" charset="-122"/>
                <a:ea typeface="宋体" pitchFamily="2" charset="-122"/>
                <a:cs typeface="宋体" panose="02010600030101010101" pitchFamily="2" charset="-122"/>
              </a:rPr>
              <a:t>符瑞未见第</a:t>
            </a:r>
            <a:r>
              <a:rPr lang="en-US" altLang="zh-CN" sz="1400" kern="100">
                <a:solidFill>
                  <a:srgbClr val="032D49"/>
                </a:solidFill>
                <a:latin typeface="等线" panose="02010600030101010101" pitchFamily="2" charset="-122"/>
                <a:ea typeface="宋体" pitchFamily="2" charset="-122"/>
                <a:cs typeface="宋体" panose="02010600030101010101" pitchFamily="2" charset="-122"/>
              </a:rPr>
              <a:t>/</a:t>
            </a:r>
            <a:r>
              <a:rPr lang="zh-CN" altLang="zh-CN" sz="1400" kern="100">
                <a:solidFill>
                  <a:srgbClr val="032D49"/>
                </a:solidFill>
                <a:latin typeface="等线" panose="02010600030101010101" pitchFamily="2" charset="-122"/>
                <a:ea typeface="宋体" pitchFamily="2" charset="-122"/>
                <a:cs typeface="宋体" panose="02010600030101010101" pitchFamily="2" charset="-122"/>
              </a:rPr>
              <a:t>为国人所推戴耳</a:t>
            </a:r>
            <a:r>
              <a:rPr lang="en-US" altLang="zh-CN" sz="1400" kern="100">
                <a:solidFill>
                  <a:srgbClr val="032D49"/>
                </a:solidFill>
                <a:latin typeface="等线" panose="02010600030101010101" pitchFamily="2" charset="-122"/>
                <a:ea typeface="宋体" pitchFamily="2" charset="-122"/>
                <a:cs typeface="宋体" panose="02010600030101010101" pitchFamily="2" charset="-122"/>
              </a:rPr>
              <a:t>/</a:t>
            </a:r>
            <a:r>
              <a:rPr lang="zh-CN" altLang="zh-CN" sz="1400" kern="100">
                <a:solidFill>
                  <a:srgbClr val="032D49"/>
                </a:solidFill>
                <a:latin typeface="等线" panose="02010600030101010101" pitchFamily="2" charset="-122"/>
                <a:ea typeface="宋体" pitchFamily="2" charset="-122"/>
                <a:cs typeface="宋体" panose="02010600030101010101" pitchFamily="2" charset="-122"/>
              </a:rPr>
              <a:t>今先君言犹在耳</a:t>
            </a:r>
            <a:r>
              <a:rPr lang="en-US" altLang="zh-CN" sz="1400" kern="100">
                <a:solidFill>
                  <a:srgbClr val="032D49"/>
                </a:solidFill>
                <a:latin typeface="等线" panose="02010600030101010101" pitchFamily="2" charset="-122"/>
                <a:ea typeface="宋体" pitchFamily="2" charset="-122"/>
                <a:cs typeface="宋体" panose="02010600030101010101" pitchFamily="2" charset="-122"/>
              </a:rPr>
              <a:t>/</a:t>
            </a:r>
            <a:r>
              <a:rPr lang="zh-CN" altLang="zh-CN" sz="1400" kern="100">
                <a:solidFill>
                  <a:srgbClr val="032D49"/>
                </a:solidFill>
                <a:latin typeface="等线" panose="02010600030101010101" pitchFamily="2" charset="-122"/>
                <a:ea typeface="宋体" pitchFamily="2" charset="-122"/>
                <a:cs typeface="宋体" panose="02010600030101010101" pitchFamily="2" charset="-122"/>
              </a:rPr>
              <a:t>天人所与</a:t>
            </a:r>
            <a:r>
              <a:rPr lang="en-US" altLang="zh-CN" sz="1400" kern="100">
                <a:solidFill>
                  <a:srgbClr val="032D49"/>
                </a:solidFill>
                <a:latin typeface="等线" panose="02010600030101010101" pitchFamily="2" charset="-122"/>
                <a:ea typeface="宋体" pitchFamily="2" charset="-122"/>
                <a:cs typeface="宋体" panose="02010600030101010101" pitchFamily="2" charset="-122"/>
              </a:rPr>
              <a:t>/</a:t>
            </a:r>
            <a:r>
              <a:rPr lang="zh-CN" altLang="zh-CN" sz="1400" kern="100">
                <a:solidFill>
                  <a:srgbClr val="032D49"/>
                </a:solidFill>
                <a:latin typeface="等线" panose="02010600030101010101" pitchFamily="2" charset="-122"/>
                <a:ea typeface="宋体" pitchFamily="2" charset="-122"/>
                <a:cs typeface="宋体" panose="02010600030101010101" pitchFamily="2" charset="-122"/>
              </a:rPr>
              <a:t>若合符契</a:t>
            </a:r>
            <a:r>
              <a:rPr lang="en-US" altLang="zh-CN" sz="1400" kern="100">
                <a:solidFill>
                  <a:srgbClr val="032D49"/>
                </a:solidFill>
                <a:latin typeface="等线" panose="02010600030101010101" pitchFamily="2" charset="-122"/>
                <a:ea typeface="宋体" pitchFamily="2" charset="-122"/>
                <a:cs typeface="宋体" panose="02010600030101010101" pitchFamily="2" charset="-122"/>
              </a:rPr>
              <a:t>/</a:t>
            </a:r>
            <a:r>
              <a:rPr lang="zh-CN" altLang="zh-CN" sz="1400" kern="100">
                <a:solidFill>
                  <a:srgbClr val="032D49"/>
                </a:solidFill>
                <a:latin typeface="等线" panose="02010600030101010101" pitchFamily="2" charset="-122"/>
                <a:ea typeface="宋体" pitchFamily="2" charset="-122"/>
                <a:cs typeface="宋体" panose="02010600030101010101" pitchFamily="2" charset="-122"/>
              </a:rPr>
              <a:t>天不可逆人</a:t>
            </a:r>
            <a:r>
              <a:rPr lang="en-US" altLang="zh-CN" sz="1400" kern="100">
                <a:solidFill>
                  <a:srgbClr val="032D49"/>
                </a:solidFill>
                <a:latin typeface="等线" panose="02010600030101010101" pitchFamily="2" charset="-122"/>
                <a:ea typeface="宋体" pitchFamily="2" charset="-122"/>
                <a:cs typeface="宋体" panose="02010600030101010101" pitchFamily="2" charset="-122"/>
              </a:rPr>
              <a:t>/</a:t>
            </a:r>
            <a:r>
              <a:rPr lang="zh-CN" altLang="zh-CN" sz="1400" kern="100">
                <a:solidFill>
                  <a:srgbClr val="032D49"/>
                </a:solidFill>
                <a:latin typeface="等线" panose="02010600030101010101" pitchFamily="2" charset="-122"/>
                <a:ea typeface="宋体" pitchFamily="2" charset="-122"/>
                <a:cs typeface="宋体" panose="02010600030101010101" pitchFamily="2" charset="-122"/>
              </a:rPr>
              <a:t>不可拂</a:t>
            </a:r>
            <a:r>
              <a:rPr lang="en-US" altLang="zh-CN" sz="1400" kern="100">
                <a:solidFill>
                  <a:srgbClr val="032D49"/>
                </a:solidFill>
                <a:latin typeface="等线" panose="02010600030101010101" pitchFamily="2" charset="-122"/>
                <a:ea typeface="宋体" pitchFamily="2" charset="-122"/>
                <a:cs typeface="宋体" panose="02010600030101010101" pitchFamily="2" charset="-122"/>
              </a:rPr>
              <a:t>/</a:t>
            </a:r>
            <a:r>
              <a:rPr lang="zh-CN" altLang="zh-CN" sz="1400" kern="100">
                <a:solidFill>
                  <a:srgbClr val="032D49"/>
                </a:solidFill>
                <a:latin typeface="等线" panose="02010600030101010101" pitchFamily="2" charset="-122"/>
                <a:ea typeface="宋体" pitchFamily="2" charset="-122"/>
                <a:cs typeface="宋体" panose="02010600030101010101" pitchFamily="2" charset="-122"/>
              </a:rPr>
              <a:t>而君命不可违也</a:t>
            </a:r>
            <a:r>
              <a:rPr lang="en-US" altLang="zh-CN" sz="1400" kern="100">
                <a:solidFill>
                  <a:srgbClr val="032D49"/>
                </a:solidFill>
                <a:latin typeface="等线" panose="02010600030101010101" pitchFamily="2" charset="-122"/>
                <a:ea typeface="宋体" pitchFamily="2" charset="-122"/>
                <a:cs typeface="宋体" panose="02010600030101010101" pitchFamily="2" charset="-122"/>
              </a:rPr>
              <a:t>/</a:t>
            </a:r>
            <a:endParaRPr lang="zh-CN" altLang="zh-CN" sz="14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92842665"/>
      </p:ext>
    </p:extLst>
  </p:cSld>
  <p:clrMapOvr>
    <a:masterClrMapping/>
  </p:clrMapOvr>
  <mc:AlternateContent>
    <mc:Choice xmlns:p14="http://schemas.microsoft.com/office/powerpoint/2010/main" Requires="p14">
      <p:transition spd="slow" p14:dur="2000">
        <p14:prism isContent="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3"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par>
                                <p:cTn id="9" presetID="2" presetClass="entr" presetSubtype="3"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0-#ppt_h/2"/>
                                          </p:val>
                                        </p:tav>
                                        <p:tav tm="100000">
                                          <p:val>
                                            <p:strVal val="#ppt_y"/>
                                          </p:val>
                                        </p:tav>
                                      </p:tavLst>
                                    </p:anim>
                                  </p:childTnLst>
                                </p:cTn>
                              </p:par>
                              <p:par>
                                <p:cTn id="13" presetID="2" presetClass="entr" presetSubtype="3" fill="hold"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 calcmode="lin" valueType="num">
                                      <p:cBhvr additive="base">
                                        <p:cTn id="15" dur="500" fill="hold"/>
                                        <p:tgtEl>
                                          <p:spTgt spid="3">
                                            <p:txEl>
                                              <p:pRg st="2" end="2"/>
                                            </p:txEl>
                                          </p:spTgt>
                                        </p:tgtEl>
                                        <p:attrNameLst>
                                          <p:attrName>ppt_x</p:attrName>
                                        </p:attrNameLst>
                                      </p:cBhvr>
                                      <p:tavLst>
                                        <p:tav tm="0">
                                          <p:val>
                                            <p:strVal val="1+#ppt_w/2"/>
                                          </p:val>
                                        </p:tav>
                                        <p:tav tm="100000">
                                          <p:val>
                                            <p:strVal val="#ppt_x"/>
                                          </p:val>
                                        </p:tav>
                                      </p:tavLst>
                                    </p:anim>
                                    <p:anim calcmode="lin" valueType="num">
                                      <p:cBhvr additive="base">
                                        <p:cTn id="16" dur="500" fill="hold"/>
                                        <p:tgtEl>
                                          <p:spTgt spid="3">
                                            <p:txEl>
                                              <p:pRg st="2" end="2"/>
                                            </p:txEl>
                                          </p:spTgt>
                                        </p:tgtEl>
                                        <p:attrNameLst>
                                          <p:attrName>ppt_y</p:attrName>
                                        </p:attrNameLst>
                                      </p:cBhvr>
                                      <p:tavLst>
                                        <p:tav tm="0">
                                          <p:val>
                                            <p:strVal val="0-#ppt_h/2"/>
                                          </p:val>
                                        </p:tav>
                                        <p:tav tm="100000">
                                          <p:val>
                                            <p:strVal val="#ppt_y"/>
                                          </p:val>
                                        </p:tav>
                                      </p:tavLst>
                                    </p:anim>
                                  </p:childTnLst>
                                </p:cTn>
                              </p:par>
                              <p:par>
                                <p:cTn id="17" presetID="2" presetClass="entr" presetSubtype="3" fill="hold" nodeType="with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1+#ppt_w/2"/>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0-#ppt_h/2"/>
                                          </p:val>
                                        </p:tav>
                                        <p:tav tm="100000">
                                          <p:val>
                                            <p:strVal val="#ppt_y"/>
                                          </p:val>
                                        </p:tav>
                                      </p:tavLst>
                                    </p:anim>
                                  </p:childTnLst>
                                </p:cTn>
                              </p:par>
                              <p:par>
                                <p:cTn id="21" presetID="2" presetClass="entr" presetSubtype="3" fill="hold" nodeType="with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 calcmode="lin" valueType="num">
                                      <p:cBhvr additive="base">
                                        <p:cTn id="23" dur="500" fill="hold"/>
                                        <p:tgtEl>
                                          <p:spTgt spid="3">
                                            <p:txEl>
                                              <p:pRg st="4" end="4"/>
                                            </p:txEl>
                                          </p:spTgt>
                                        </p:tgtEl>
                                        <p:attrNameLst>
                                          <p:attrName>ppt_x</p:attrName>
                                        </p:attrNameLst>
                                      </p:cBhvr>
                                      <p:tavLst>
                                        <p:tav tm="0">
                                          <p:val>
                                            <p:strVal val="1+#ppt_w/2"/>
                                          </p:val>
                                        </p:tav>
                                        <p:tav tm="100000">
                                          <p:val>
                                            <p:strVal val="#ppt_x"/>
                                          </p:val>
                                        </p:tav>
                                      </p:tavLst>
                                    </p:anim>
                                    <p:anim calcmode="lin" valueType="num">
                                      <p:cBhvr additive="base">
                                        <p:cTn id="24" dur="500" fill="hold"/>
                                        <p:tgtEl>
                                          <p:spTgt spid="3">
                                            <p:txEl>
                                              <p:pRg st="4" end="4"/>
                                            </p:txEl>
                                          </p:spTgt>
                                        </p:tgtEl>
                                        <p:attrNameLst>
                                          <p:attrName>ppt_y</p:attrName>
                                        </p:attrNameLst>
                                      </p:cBhvr>
                                      <p:tavLst>
                                        <p:tav tm="0">
                                          <p:val>
                                            <p:strVal val="0-#ppt_h/2"/>
                                          </p:val>
                                        </p:tav>
                                        <p:tav tm="100000">
                                          <p:val>
                                            <p:strVal val="#ppt_y"/>
                                          </p:val>
                                        </p:tav>
                                      </p:tavLst>
                                    </p:anim>
                                  </p:childTnLst>
                                </p:cTn>
                              </p:par>
                              <p:par>
                                <p:cTn id="25" presetID="2" presetClass="entr" presetSubtype="3" fill="hold" nodeType="with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anim calcmode="lin" valueType="num">
                                      <p:cBhvr additive="base">
                                        <p:cTn id="27" dur="500" fill="hold"/>
                                        <p:tgtEl>
                                          <p:spTgt spid="3">
                                            <p:txEl>
                                              <p:pRg st="5" end="5"/>
                                            </p:txEl>
                                          </p:spTgt>
                                        </p:tgtEl>
                                        <p:attrNameLst>
                                          <p:attrName>ppt_x</p:attrName>
                                        </p:attrNameLst>
                                      </p:cBhvr>
                                      <p:tavLst>
                                        <p:tav tm="0">
                                          <p:val>
                                            <p:strVal val="1+#ppt_w/2"/>
                                          </p:val>
                                        </p:tav>
                                        <p:tav tm="100000">
                                          <p:val>
                                            <p:strVal val="#ppt_x"/>
                                          </p:val>
                                        </p:tav>
                                      </p:tavLst>
                                    </p:anim>
                                    <p:anim calcmode="lin" valueType="num">
                                      <p:cBhvr additive="base">
                                        <p:cTn id="28" dur="500" fill="hold"/>
                                        <p:tgtEl>
                                          <p:spTgt spid="3">
                                            <p:txEl>
                                              <p:pRg st="5" end="5"/>
                                            </p:txEl>
                                          </p:spTgt>
                                        </p:tgtEl>
                                        <p:attrNameLst>
                                          <p:attrName>ppt_y</p:attrName>
                                        </p:attrNameLst>
                                      </p:cBhvr>
                                      <p:tavLst>
                                        <p:tav tm="0">
                                          <p:val>
                                            <p:strVal val="0-#ppt_h/2"/>
                                          </p:val>
                                        </p:tav>
                                        <p:tav tm="100000">
                                          <p:val>
                                            <p:strVal val="#ppt_y"/>
                                          </p:val>
                                        </p:tav>
                                      </p:tavLst>
                                    </p:anim>
                                  </p:childTnLst>
                                </p:cTn>
                              </p:par>
                              <p:par>
                                <p:cTn id="29" presetID="2" presetClass="entr" presetSubtype="3" fill="hold" nodeType="with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anim calcmode="lin" valueType="num">
                                      <p:cBhvr additive="base">
                                        <p:cTn id="31" dur="500" fill="hold"/>
                                        <p:tgtEl>
                                          <p:spTgt spid="3">
                                            <p:txEl>
                                              <p:pRg st="6" end="6"/>
                                            </p:txEl>
                                          </p:spTgt>
                                        </p:tgtEl>
                                        <p:attrNameLst>
                                          <p:attrName>ppt_x</p:attrName>
                                        </p:attrNameLst>
                                      </p:cBhvr>
                                      <p:tavLst>
                                        <p:tav tm="0">
                                          <p:val>
                                            <p:strVal val="1+#ppt_w/2"/>
                                          </p:val>
                                        </p:tav>
                                        <p:tav tm="100000">
                                          <p:val>
                                            <p:strVal val="#ppt_x"/>
                                          </p:val>
                                        </p:tav>
                                      </p:tavLst>
                                    </p:anim>
                                    <p:anim calcmode="lin" valueType="num">
                                      <p:cBhvr additive="base">
                                        <p:cTn id="32" dur="500" fill="hold"/>
                                        <p:tgtEl>
                                          <p:spTgt spid="3">
                                            <p:txEl>
                                              <p:pRg st="6" end="6"/>
                                            </p:txEl>
                                          </p:spTgt>
                                        </p:tgtEl>
                                        <p:attrNameLst>
                                          <p:attrName>ppt_y</p:attrName>
                                        </p:attrNameLst>
                                      </p:cBhvr>
                                      <p:tavLst>
                                        <p:tav tm="0">
                                          <p:val>
                                            <p:strVal val="0-#ppt_h/2"/>
                                          </p:val>
                                        </p:tav>
                                        <p:tav tm="100000">
                                          <p:val>
                                            <p:strVal val="#ppt_y"/>
                                          </p:val>
                                        </p:tav>
                                      </p:tavLst>
                                    </p:anim>
                                  </p:childTnLst>
                                </p:cTn>
                              </p:par>
                              <p:par>
                                <p:cTn id="33" presetID="2" presetClass="entr" presetSubtype="3" fill="hold" nodeType="withEffect">
                                  <p:stCondLst>
                                    <p:cond delay="0"/>
                                  </p:stCondLst>
                                  <p:childTnLst>
                                    <p:set>
                                      <p:cBhvr>
                                        <p:cTn id="34" dur="1" fill="hold">
                                          <p:stCondLst>
                                            <p:cond delay="0"/>
                                          </p:stCondLst>
                                        </p:cTn>
                                        <p:tgtEl>
                                          <p:spTgt spid="3">
                                            <p:txEl>
                                              <p:pRg st="7" end="7"/>
                                            </p:txEl>
                                          </p:spTgt>
                                        </p:tgtEl>
                                        <p:attrNameLst>
                                          <p:attrName>style.visibility</p:attrName>
                                        </p:attrNameLst>
                                      </p:cBhvr>
                                      <p:to>
                                        <p:strVal val="visible"/>
                                      </p:to>
                                    </p:set>
                                    <p:anim calcmode="lin" valueType="num">
                                      <p:cBhvr additive="base">
                                        <p:cTn id="35" dur="500" fill="hold"/>
                                        <p:tgtEl>
                                          <p:spTgt spid="3">
                                            <p:txEl>
                                              <p:pRg st="7" end="7"/>
                                            </p:txEl>
                                          </p:spTgt>
                                        </p:tgtEl>
                                        <p:attrNameLst>
                                          <p:attrName>ppt_x</p:attrName>
                                        </p:attrNameLst>
                                      </p:cBhvr>
                                      <p:tavLst>
                                        <p:tav tm="0">
                                          <p:val>
                                            <p:strVal val="1+#ppt_w/2"/>
                                          </p:val>
                                        </p:tav>
                                        <p:tav tm="100000">
                                          <p:val>
                                            <p:strVal val="#ppt_x"/>
                                          </p:val>
                                        </p:tav>
                                      </p:tavLst>
                                    </p:anim>
                                    <p:anim calcmode="lin" valueType="num">
                                      <p:cBhvr additive="base">
                                        <p:cTn id="36" dur="500" fill="hold"/>
                                        <p:tgtEl>
                                          <p:spTgt spid="3">
                                            <p:txEl>
                                              <p:pRg st="7" end="7"/>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normAutofit/>
          </a:bodyPr>
          <a:lstStyle/>
          <a:p>
            <a:r>
              <a:rPr lang="en-US" altLang="zh-CN" sz="3200" spc="500">
                <a:solidFill>
                  <a:srgbClr val="B79F47"/>
                </a:solidFill>
              </a:rPr>
              <a:t>3.</a:t>
            </a:r>
            <a:r>
              <a:rPr lang="zh-CN" altLang="en-US" sz="3200" spc="500">
                <a:solidFill>
                  <a:srgbClr val="B79F47"/>
                </a:solidFill>
              </a:rPr>
              <a:t>河南省</a:t>
            </a:r>
            <a:r>
              <a:rPr lang="en-US" altLang="zh-CN" sz="3200" spc="500">
                <a:solidFill>
                  <a:srgbClr val="B79F47"/>
                </a:solidFill>
              </a:rPr>
              <a:t>2020</a:t>
            </a:r>
            <a:r>
              <a:rPr lang="zh-CN" altLang="en-US" sz="3200" spc="500">
                <a:solidFill>
                  <a:srgbClr val="B79F47"/>
                </a:solidFill>
              </a:rPr>
              <a:t>～</a:t>
            </a:r>
            <a:r>
              <a:rPr lang="en-US" altLang="zh-CN" sz="3200" spc="500">
                <a:solidFill>
                  <a:srgbClr val="B79F47"/>
                </a:solidFill>
              </a:rPr>
              <a:t>2021</a:t>
            </a:r>
            <a:r>
              <a:rPr lang="zh-CN" altLang="en-US" sz="3200" spc="500">
                <a:solidFill>
                  <a:srgbClr val="B79F47"/>
                </a:solidFill>
              </a:rPr>
              <a:t>学年高三</a:t>
            </a:r>
            <a:r>
              <a:rPr lang="en-US" altLang="zh-CN" sz="3200" spc="500">
                <a:solidFill>
                  <a:srgbClr val="B79F47"/>
                </a:solidFill>
              </a:rPr>
              <a:t>10</a:t>
            </a:r>
            <a:r>
              <a:rPr lang="zh-CN" altLang="en-US" sz="3200" spc="500">
                <a:solidFill>
                  <a:srgbClr val="B79F47"/>
                </a:solidFill>
              </a:rPr>
              <a:t>月质量检测</a:t>
            </a:r>
          </a:p>
        </p:txBody>
      </p:sp>
      <p:sp>
        <p:nvSpPr>
          <p:cNvPr id="3" name="内容占位符 2"/>
          <p:cNvSpPr>
            <a:spLocks noGrp="1"/>
          </p:cNvSpPr>
          <p:nvPr>
            <p:ph idx="1"/>
          </p:nvPr>
        </p:nvSpPr>
        <p:spPr>
          <a:xfrm>
            <a:off x="838200" y="1690688"/>
            <a:ext cx="10515600" cy="4351338"/>
          </a:xfrm>
        </p:spPr>
        <p:txBody>
          <a:bodyPr>
            <a:noAutofit/>
          </a:bodyPr>
          <a:lstStyle/>
          <a:p>
            <a:pPr marL="0" indent="0" algn="just" fontAlgn="ctr">
              <a:lnSpc>
                <a:spcPct val="150000"/>
              </a:lnSpc>
              <a:buNone/>
            </a:pPr>
            <a:r>
              <a:rPr lang="zh-CN" altLang="zh-CN" sz="1400" kern="100">
                <a:solidFill>
                  <a:srgbClr val="FF0000"/>
                </a:solidFill>
                <a:latin typeface="等线" panose="02010600030101010101" pitchFamily="2" charset="-122"/>
                <a:ea typeface="宋体" pitchFamily="2" charset="-122"/>
                <a:cs typeface="宋体" panose="02010600030101010101" pitchFamily="2" charset="-122"/>
              </a:rPr>
              <a:t>【答案】</a:t>
            </a:r>
            <a:r>
              <a:rPr lang="en-US" altLang="zh-CN" sz="1400" kern="100">
                <a:solidFill>
                  <a:srgbClr val="FF0000"/>
                </a:solidFill>
                <a:latin typeface="等线" panose="02010600030101010101" pitchFamily="2" charset="-122"/>
                <a:ea typeface="宋体" pitchFamily="2" charset="-122"/>
                <a:cs typeface="宋体" panose="02010600030101010101" pitchFamily="2" charset="-122"/>
              </a:rPr>
              <a:t>B </a:t>
            </a:r>
            <a:endParaRPr lang="zh-CN" altLang="zh-CN" sz="1400" kern="100">
              <a:latin typeface="等线" panose="02010600030101010101" pitchFamily="2" charset="-122"/>
              <a:ea typeface="等线" panose="02010600030101010101" pitchFamily="2" charset="-122"/>
              <a:cs typeface="Times New Roman" panose="02020603050405020304" pitchFamily="18" charset="0"/>
            </a:endParaRPr>
          </a:p>
          <a:p>
            <a:pPr marL="0" indent="0" algn="just" fontAlgn="ctr">
              <a:lnSpc>
                <a:spcPct val="150000"/>
              </a:lnSpc>
              <a:buNone/>
            </a:pPr>
            <a:r>
              <a:rPr lang="zh-CN" altLang="zh-CN" sz="1400" kern="100">
                <a:solidFill>
                  <a:srgbClr val="FF0000"/>
                </a:solidFill>
                <a:latin typeface="等线" panose="02010600030101010101" pitchFamily="2" charset="-122"/>
                <a:ea typeface="宋体" pitchFamily="2" charset="-122"/>
                <a:cs typeface="宋体" panose="02010600030101010101" pitchFamily="2" charset="-122"/>
              </a:rPr>
              <a:t>【解析】</a:t>
            </a:r>
            <a:endParaRPr lang="zh-CN" altLang="zh-CN" sz="1400" kern="100">
              <a:latin typeface="等线" panose="02010600030101010101" pitchFamily="2" charset="-122"/>
              <a:ea typeface="等线" panose="02010600030101010101" pitchFamily="2" charset="-122"/>
              <a:cs typeface="Times New Roman" panose="02020603050405020304" pitchFamily="18" charset="0"/>
            </a:endParaRPr>
          </a:p>
          <a:p>
            <a:pPr marL="0" indent="0" algn="just" fontAlgn="ctr">
              <a:lnSpc>
                <a:spcPct val="150000"/>
              </a:lnSpc>
              <a:buNone/>
            </a:pPr>
            <a:r>
              <a:rPr lang="zh-CN" altLang="zh-CN" sz="1400" kern="100">
                <a:solidFill>
                  <a:srgbClr val="FF0000"/>
                </a:solidFill>
                <a:latin typeface="等线" panose="02010600030101010101" pitchFamily="2" charset="-122"/>
                <a:ea typeface="宋体" pitchFamily="2" charset="-122"/>
                <a:cs typeface="宋体" panose="02010600030101010101" pitchFamily="2" charset="-122"/>
              </a:rPr>
              <a:t>划线句的翻译是：曷鲁进言说：“从前我们祖先的推辞，是因为遗旨没有提到，符瑞没有出现，只是为国人所拥戴罢了。现在先君言犹在耳，天赐神瑞，人心所向，天与人如出一辙。天命不可违背，人心不可拂逆，而君命也不得违抗。”根据意思及句式判断。“第”是“只是”的意思，应属于下句的开头，据此可排除</a:t>
            </a:r>
            <a:r>
              <a:rPr lang="en-US" altLang="zh-CN" sz="1400" kern="100">
                <a:solidFill>
                  <a:srgbClr val="FF0000"/>
                </a:solidFill>
                <a:latin typeface="等线" panose="02010600030101010101" pitchFamily="2" charset="-122"/>
                <a:ea typeface="宋体" pitchFamily="2" charset="-122"/>
                <a:cs typeface="宋体" panose="02010600030101010101" pitchFamily="2" charset="-122"/>
              </a:rPr>
              <a:t>A</a:t>
            </a:r>
            <a:r>
              <a:rPr lang="zh-CN" altLang="zh-CN" sz="1400" kern="100">
                <a:solidFill>
                  <a:srgbClr val="FF0000"/>
                </a:solidFill>
                <a:latin typeface="等线" panose="02010600030101010101" pitchFamily="2" charset="-122"/>
                <a:ea typeface="宋体" pitchFamily="2" charset="-122"/>
                <a:cs typeface="宋体" panose="02010600030101010101" pitchFamily="2" charset="-122"/>
              </a:rPr>
              <a:t>、</a:t>
            </a:r>
            <a:r>
              <a:rPr lang="en-US" altLang="zh-CN" sz="1400" kern="100">
                <a:solidFill>
                  <a:srgbClr val="FF0000"/>
                </a:solidFill>
                <a:latin typeface="等线" panose="02010600030101010101" pitchFamily="2" charset="-122"/>
                <a:ea typeface="宋体" pitchFamily="2" charset="-122"/>
                <a:cs typeface="宋体" panose="02010600030101010101" pitchFamily="2" charset="-122"/>
              </a:rPr>
              <a:t>D</a:t>
            </a:r>
            <a:r>
              <a:rPr lang="zh-CN" altLang="zh-CN" sz="1400" kern="100">
                <a:solidFill>
                  <a:srgbClr val="FF0000"/>
                </a:solidFill>
                <a:latin typeface="等线" panose="02010600030101010101" pitchFamily="2" charset="-122"/>
                <a:ea typeface="宋体" pitchFamily="2" charset="-122"/>
                <a:cs typeface="宋体" panose="02010600030101010101" pitchFamily="2" charset="-122"/>
              </a:rPr>
              <a:t>两项。“天不可逆”“人不可拂”形成对偶，据此可排除</a:t>
            </a:r>
            <a:r>
              <a:rPr lang="en-US" altLang="zh-CN" sz="1400" kern="100">
                <a:solidFill>
                  <a:srgbClr val="FF0000"/>
                </a:solidFill>
                <a:latin typeface="等线" panose="02010600030101010101" pitchFamily="2" charset="-122"/>
                <a:ea typeface="宋体" pitchFamily="2" charset="-122"/>
                <a:cs typeface="宋体" panose="02010600030101010101" pitchFamily="2" charset="-122"/>
              </a:rPr>
              <a:t>C</a:t>
            </a:r>
            <a:r>
              <a:rPr lang="zh-CN" altLang="zh-CN" sz="1400" kern="100">
                <a:solidFill>
                  <a:srgbClr val="FF0000"/>
                </a:solidFill>
                <a:latin typeface="等线" panose="02010600030101010101" pitchFamily="2" charset="-122"/>
                <a:ea typeface="宋体" pitchFamily="2" charset="-122"/>
                <a:cs typeface="宋体" panose="02010600030101010101" pitchFamily="2" charset="-122"/>
              </a:rPr>
              <a:t>项。原文标点为：曩吾祖之辞，遗命弗及，符瑞未见，第为国人所推戴耳。今先君言犹在耳，天人所与，若合符契。天不可速，人不可拂，面君命不可违也。故选</a:t>
            </a:r>
            <a:r>
              <a:rPr lang="en-US" altLang="zh-CN" sz="1400" kern="100">
                <a:solidFill>
                  <a:srgbClr val="FF0000"/>
                </a:solidFill>
                <a:latin typeface="等线" panose="02010600030101010101" pitchFamily="2" charset="-122"/>
                <a:ea typeface="宋体" pitchFamily="2" charset="-122"/>
                <a:cs typeface="宋体" panose="02010600030101010101" pitchFamily="2" charset="-122"/>
              </a:rPr>
              <a:t>B</a:t>
            </a:r>
            <a:r>
              <a:rPr lang="zh-CN" altLang="zh-CN" sz="1400" kern="100">
                <a:solidFill>
                  <a:srgbClr val="FF0000"/>
                </a:solidFill>
                <a:latin typeface="等线" panose="02010600030101010101" pitchFamily="2" charset="-122"/>
                <a:ea typeface="宋体" pitchFamily="2" charset="-122"/>
                <a:cs typeface="宋体" panose="02010600030101010101" pitchFamily="2" charset="-122"/>
              </a:rPr>
              <a:t>。</a:t>
            </a:r>
            <a:endParaRPr lang="zh-CN" altLang="zh-CN" sz="1400" kern="100">
              <a:latin typeface="等线" panose="02010600030101010101" pitchFamily="2" charset="-122"/>
              <a:ea typeface="等线" panose="02010600030101010101" pitchFamily="2" charset="-122"/>
              <a:cs typeface="Times New Roman" panose="02020603050405020304" pitchFamily="18" charset="0"/>
            </a:endParaRP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338148"/>
      </p:ext>
    </p:extLst>
  </p:cSld>
  <p:clrMapOvr>
    <a:masterClrMapping/>
  </p:clrMapOvr>
  <mc:AlternateContent>
    <mc:Choice xmlns:p14="http://schemas.microsoft.com/office/powerpoint/2010/main" Requires="p14">
      <p:transition spd="slow" p14:dur="2000">
        <p14:prism isContent="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3"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par>
                                <p:cTn id="9" presetID="2" presetClass="entr" presetSubtype="3"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0-#ppt_h/2"/>
                                          </p:val>
                                        </p:tav>
                                        <p:tav tm="100000">
                                          <p:val>
                                            <p:strVal val="#ppt_y"/>
                                          </p:val>
                                        </p:tav>
                                      </p:tavLst>
                                    </p:anim>
                                  </p:childTnLst>
                                </p:cTn>
                              </p:par>
                              <p:par>
                                <p:cTn id="13" presetID="2" presetClass="entr" presetSubtype="3" fill="hold"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 calcmode="lin" valueType="num">
                                      <p:cBhvr additive="base">
                                        <p:cTn id="15" dur="500" fill="hold"/>
                                        <p:tgtEl>
                                          <p:spTgt spid="3">
                                            <p:txEl>
                                              <p:pRg st="2" end="2"/>
                                            </p:txEl>
                                          </p:spTgt>
                                        </p:tgtEl>
                                        <p:attrNameLst>
                                          <p:attrName>ppt_x</p:attrName>
                                        </p:attrNameLst>
                                      </p:cBhvr>
                                      <p:tavLst>
                                        <p:tav tm="0">
                                          <p:val>
                                            <p:strVal val="1+#ppt_w/2"/>
                                          </p:val>
                                        </p:tav>
                                        <p:tav tm="100000">
                                          <p:val>
                                            <p:strVal val="#ppt_x"/>
                                          </p:val>
                                        </p:tav>
                                      </p:tavLst>
                                    </p:anim>
                                    <p:anim calcmode="lin" valueType="num">
                                      <p:cBhvr additive="base">
                                        <p:cTn id="16" dur="500" fill="hold"/>
                                        <p:tgtEl>
                                          <p:spTgt spid="3">
                                            <p:txEl>
                                              <p:pRg st="2" end="2"/>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normAutofit/>
          </a:bodyPr>
          <a:lstStyle/>
          <a:p>
            <a:r>
              <a:rPr lang="en-US" altLang="zh-CN" sz="2000" spc="500">
                <a:solidFill>
                  <a:srgbClr val="B79F47"/>
                </a:solidFill>
              </a:rPr>
              <a:t>4. 2020</a:t>
            </a:r>
            <a:r>
              <a:rPr lang="zh-CN" altLang="en-US" sz="2000" spc="500">
                <a:solidFill>
                  <a:srgbClr val="B79F47"/>
                </a:solidFill>
              </a:rPr>
              <a:t>年秋“荆、荆、襄、宜四地七校考试联盟” 高三期中联考</a:t>
            </a:r>
          </a:p>
        </p:txBody>
      </p:sp>
      <p:sp>
        <p:nvSpPr>
          <p:cNvPr id="3" name="内容占位符 2"/>
          <p:cNvSpPr>
            <a:spLocks noGrp="1"/>
          </p:cNvSpPr>
          <p:nvPr>
            <p:ph idx="1"/>
          </p:nvPr>
        </p:nvSpPr>
        <p:spPr>
          <a:xfrm>
            <a:off x="885104" y="1786941"/>
            <a:ext cx="10515600" cy="4351338"/>
          </a:xfrm>
        </p:spPr>
        <p:txBody>
          <a:bodyPr>
            <a:noAutofit/>
          </a:bodyPr>
          <a:lstStyle/>
          <a:p>
            <a:pPr indent="457200" algn="just">
              <a:lnSpc>
                <a:spcPct val="150000"/>
              </a:lnSpc>
              <a:buNone/>
            </a:pPr>
            <a:r>
              <a:rPr lang="zh-CN" altLang="zh-CN" sz="1200" kern="100">
                <a:solidFill>
                  <a:srgbClr val="032D49"/>
                </a:solidFill>
                <a:latin typeface="等线" panose="02010600030101010101" pitchFamily="2" charset="-122"/>
                <a:ea typeface="宋体" pitchFamily="2" charset="-122"/>
                <a:cs typeface="Times New Roman" panose="02020603050405020304" pitchFamily="18" charset="0"/>
              </a:rPr>
              <a:t>阅读下面的文言文，完成</a:t>
            </a:r>
            <a:r>
              <a:rPr lang="en-US" altLang="zh-CN" sz="1200" kern="100">
                <a:solidFill>
                  <a:srgbClr val="032D49"/>
                </a:solidFill>
                <a:latin typeface="等线" panose="02010600030101010101" pitchFamily="2" charset="-122"/>
                <a:ea typeface="宋体" pitchFamily="2" charset="-122"/>
                <a:cs typeface="Times New Roman" panose="02020603050405020304" pitchFamily="18" charset="0"/>
              </a:rPr>
              <a:t>10</a:t>
            </a:r>
            <a:r>
              <a:rPr lang="zh-CN" altLang="zh-CN" sz="1200" kern="100">
                <a:solidFill>
                  <a:srgbClr val="032D49"/>
                </a:solidFill>
                <a:latin typeface="等线" panose="02010600030101010101" pitchFamily="2" charset="-122"/>
                <a:ea typeface="宋体" pitchFamily="2" charset="-122"/>
                <a:cs typeface="Times New Roman" panose="02020603050405020304" pitchFamily="18" charset="0"/>
              </a:rPr>
              <a:t>～</a:t>
            </a:r>
            <a:r>
              <a:rPr lang="en-US" altLang="zh-CN" sz="1200" kern="100">
                <a:solidFill>
                  <a:srgbClr val="032D49"/>
                </a:solidFill>
                <a:latin typeface="等线" panose="02010600030101010101" pitchFamily="2" charset="-122"/>
                <a:ea typeface="宋体" pitchFamily="2" charset="-122"/>
                <a:cs typeface="Times New Roman" panose="02020603050405020304" pitchFamily="18" charset="0"/>
              </a:rPr>
              <a:t>14</a:t>
            </a:r>
            <a:r>
              <a:rPr lang="zh-CN" altLang="zh-CN" sz="1200" kern="100">
                <a:solidFill>
                  <a:srgbClr val="032D49"/>
                </a:solidFill>
                <a:latin typeface="等线" panose="02010600030101010101" pitchFamily="2" charset="-122"/>
                <a:ea typeface="宋体" pitchFamily="2" charset="-122"/>
                <a:cs typeface="Times New Roman" panose="02020603050405020304" pitchFamily="18" charset="0"/>
              </a:rPr>
              <a:t>题。</a:t>
            </a:r>
            <a:endParaRPr lang="zh-CN" altLang="zh-CN" sz="12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a:p>
            <a:pPr indent="457200" algn="just">
              <a:lnSpc>
                <a:spcPct val="150000"/>
              </a:lnSpc>
              <a:buNone/>
            </a:pPr>
            <a:r>
              <a:rPr lang="zh-CN" altLang="zh-CN" sz="1200" kern="100">
                <a:solidFill>
                  <a:srgbClr val="032D49"/>
                </a:solidFill>
                <a:latin typeface="等线" panose="02010600030101010101" pitchFamily="2" charset="-122"/>
                <a:ea typeface="楷体" pitchFamily="49" charset="-122"/>
                <a:cs typeface="Times New Roman" panose="02020603050405020304" pitchFamily="18" charset="0"/>
              </a:rPr>
              <a:t>柳公绰，字宽，京兆华原人。幼孝友，起居皆有礼法。举贤良方正直言极谏，补校书郎。岁歉馑，其家虽给，而每饭不过一器，岁丰乃复。或问之，答曰：“四方病饥，独能饱乎？”累迁开州刺史，地接夷落，寇常逼其城，吏曰：“兵力不能制，愿以右职署渠帅。”</a:t>
            </a:r>
            <a:r>
              <a:rPr lang="zh-CN" altLang="zh-CN" sz="1200" u="sng" kern="100">
                <a:solidFill>
                  <a:srgbClr val="032D49"/>
                </a:solidFill>
                <a:latin typeface="等线" panose="02010600030101010101" pitchFamily="2" charset="-122"/>
                <a:ea typeface="楷体" pitchFamily="49" charset="-122"/>
                <a:cs typeface="Times New Roman" panose="02020603050405020304" pitchFamily="18" charset="0"/>
              </a:rPr>
              <a:t>公绰曰：“若同恶邪？何可挠法！”立诛之，寇亦引去。</a:t>
            </a:r>
            <a:r>
              <a:rPr lang="zh-CN" altLang="zh-CN" sz="1200" kern="100">
                <a:solidFill>
                  <a:srgbClr val="032D49"/>
                </a:solidFill>
                <a:latin typeface="等线" panose="02010600030101010101" pitchFamily="2" charset="-122"/>
                <a:ea typeface="楷体" pitchFamily="49" charset="-122"/>
                <a:cs typeface="Times New Roman" panose="02020603050405020304" pitchFamily="18" charset="0"/>
              </a:rPr>
              <a:t>召为吏部郎中。后拜御史中丞。 </a:t>
            </a:r>
            <a:endParaRPr lang="zh-CN" altLang="zh-CN" sz="12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a:p>
            <a:pPr indent="457200" algn="just">
              <a:lnSpc>
                <a:spcPct val="150000"/>
              </a:lnSpc>
              <a:buNone/>
            </a:pPr>
            <a:r>
              <a:rPr lang="zh-CN" altLang="zh-CN" sz="1200" kern="100">
                <a:solidFill>
                  <a:srgbClr val="032D49"/>
                </a:solidFill>
                <a:latin typeface="等线" panose="02010600030101010101" pitchFamily="2" charset="-122"/>
                <a:ea typeface="楷体" pitchFamily="49" charset="-122"/>
                <a:cs typeface="Times New Roman" panose="02020603050405020304" pitchFamily="18" charset="0"/>
              </a:rPr>
              <a:t>李吉甫复当国，出为湖南观察使。</a:t>
            </a:r>
            <a:r>
              <a:rPr lang="zh-CN" altLang="zh-CN" sz="1200" u="wavy" kern="100">
                <a:solidFill>
                  <a:srgbClr val="032D49"/>
                </a:solidFill>
                <a:latin typeface="等线" panose="02010600030101010101" pitchFamily="2" charset="-122"/>
                <a:ea typeface="楷体" pitchFamily="49" charset="-122"/>
                <a:cs typeface="Times New Roman" panose="02020603050405020304" pitchFamily="18" charset="0"/>
              </a:rPr>
              <a:t>以地卑湿不可迎养求分司东都不听后徙鄂岳观察使时方讨吴元济诏发鄂岳卒五千隶安州刺史李听</a:t>
            </a:r>
            <a:r>
              <a:rPr lang="zh-CN" altLang="zh-CN" sz="1200" kern="100">
                <a:solidFill>
                  <a:srgbClr val="032D49"/>
                </a:solidFill>
                <a:latin typeface="等线" panose="02010600030101010101" pitchFamily="2" charset="-122"/>
                <a:ea typeface="楷体" pitchFamily="49" charset="-122"/>
                <a:cs typeface="Times New Roman" panose="02020603050405020304" pitchFamily="18" charset="0"/>
              </a:rPr>
              <a:t>公绰曰：“朝廷谓吾儒生不知兵邪！”即请自行，许之。引兵渡江，抵安州，听以军礼迎谒。公绰谓曰：“公所以属</a:t>
            </a:r>
            <a:r>
              <a:rPr lang="zh-CN" altLang="zh-CN" sz="1200" kern="100">
                <a:solidFill>
                  <a:srgbClr val="032D49"/>
                </a:solidFill>
                <a:latin typeface="等线" panose="02010600030101010101" pitchFamily="2" charset="-122"/>
                <a:ea typeface="楷体" pitchFamily="49" charset="-122"/>
                <a:cs typeface="微软雅黑" panose="020b0503020204020204" pitchFamily="34" charset="-122"/>
              </a:rPr>
              <a:t>鞬</a:t>
            </a:r>
            <a:r>
              <a:rPr lang="zh-CN" altLang="zh-CN" sz="1200" kern="100">
                <a:solidFill>
                  <a:srgbClr val="032D49"/>
                </a:solidFill>
                <a:latin typeface="等线" panose="02010600030101010101" pitchFamily="2" charset="-122"/>
                <a:ea typeface="楷体" pitchFamily="49" charset="-122"/>
                <a:cs typeface="楷体_GB2312"/>
              </a:rPr>
              <a:t>负弩，岂非兵事邪？若褫戎容，则两郡守耳，何所统一哉？以公世将晓兵，吾且欲署职，以兵法从事。”听曰：“唯命。”</a:t>
            </a:r>
            <a:r>
              <a:rPr lang="zh-CN" altLang="zh-CN" sz="1200" kern="100">
                <a:solidFill>
                  <a:srgbClr val="032D49"/>
                </a:solidFill>
                <a:latin typeface="等线" panose="02010600030101010101" pitchFamily="2" charset="-122"/>
                <a:ea typeface="楷体" pitchFamily="49" charset="-122"/>
                <a:cs typeface="Times New Roman" panose="02020603050405020304" pitchFamily="18" charset="0"/>
              </a:rPr>
              <a:t>即以都知兵马使、中军先锋、行营都虞候三牒授之，选兵六千属焉，戒诸校曰：“行营事一决都将。”听被用畏威，遂尽力，当时服其知权。军出，公绰数省问其家，疾病生死厚给之。军中感服曰：“中丞为我知家事，敢不死战！”故鄂军每战辄克。 </a:t>
            </a:r>
            <a:endParaRPr lang="zh-CN" altLang="zh-CN" sz="12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a:p>
            <a:pPr indent="457200" algn="just">
              <a:lnSpc>
                <a:spcPct val="150000"/>
              </a:lnSpc>
              <a:buNone/>
            </a:pPr>
            <a:r>
              <a:rPr lang="zh-CN" altLang="zh-CN" sz="1200" kern="100">
                <a:solidFill>
                  <a:srgbClr val="032D49"/>
                </a:solidFill>
                <a:latin typeface="等线" panose="02010600030101010101" pitchFamily="2" charset="-122"/>
                <a:ea typeface="楷体" pitchFamily="49" charset="-122"/>
                <a:cs typeface="Times New Roman" panose="02020603050405020304" pitchFamily="18" charset="0"/>
              </a:rPr>
              <a:t>元和十一年，为李道古代还，除给事中，拜京兆尹。方赴府，有神策校乘马不避者，即时</a:t>
            </a:r>
            <a:r>
              <a:rPr lang="zh-CN" altLang="zh-CN" sz="1200" kern="100">
                <a:solidFill>
                  <a:srgbClr val="032D49"/>
                </a:solidFill>
                <a:latin typeface="等线" panose="02010600030101010101" pitchFamily="2" charset="-122"/>
                <a:ea typeface="楷体" pitchFamily="49" charset="-122"/>
                <a:cs typeface="微软雅黑" panose="020b0503020204020204" pitchFamily="34" charset="-122"/>
              </a:rPr>
              <a:t>搒</a:t>
            </a:r>
            <a:r>
              <a:rPr lang="zh-CN" altLang="zh-CN" sz="1200" kern="100">
                <a:solidFill>
                  <a:srgbClr val="032D49"/>
                </a:solidFill>
                <a:latin typeface="等线" panose="02010600030101010101" pitchFamily="2" charset="-122"/>
                <a:ea typeface="楷体" pitchFamily="49" charset="-122"/>
                <a:cs typeface="楷体_GB2312"/>
              </a:rPr>
              <a:t>死。帝怒其专杀，公绰曰：“此非独试臣，乃轻陛下法。”帝曰：“既死，不以闻，可乎？”公绰曰：“臣不当奏。在市死，职金吾；在坊死，职左右巡使。”帝乃解。以母丧去官。服除，为刑部侍郎，领盐铁转运使，转</a:t>
            </a:r>
            <a:r>
              <a:rPr lang="zh-CN" altLang="zh-CN" sz="1200" kern="100">
                <a:solidFill>
                  <a:srgbClr val="032D49"/>
                </a:solidFill>
                <a:latin typeface="等线" panose="02010600030101010101" pitchFamily="2" charset="-122"/>
                <a:ea typeface="楷体" pitchFamily="49" charset="-122"/>
                <a:cs typeface="Times New Roman" panose="02020603050405020304" pitchFamily="18" charset="0"/>
              </a:rPr>
              <a:t>兵部，兼御史大夫。 </a:t>
            </a:r>
            <a:endParaRPr lang="zh-CN" altLang="zh-CN" sz="12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a:p>
            <a:pPr indent="457200" algn="just">
              <a:lnSpc>
                <a:spcPct val="150000"/>
              </a:lnSpc>
              <a:buNone/>
            </a:pPr>
            <a:r>
              <a:rPr lang="zh-CN" altLang="zh-CN" sz="1200" kern="100">
                <a:solidFill>
                  <a:srgbClr val="032D49"/>
                </a:solidFill>
                <a:latin typeface="等线" panose="02010600030101010101" pitchFamily="2" charset="-122"/>
                <a:ea typeface="楷体" pitchFamily="49" charset="-122"/>
                <a:cs typeface="Times New Roman" panose="02020603050405020304" pitchFamily="18" charset="0"/>
              </a:rPr>
              <a:t>改礼部尚书，以祖讳换左丞。俄检校户部尚书、山南东道节度使。行部至邓，县吏有纳贿、舞文二人同系狱，县令以公绰素持法，谓必杀贪者，公绰判曰：“赃吏犯法，法在；奸吏坏法，法亡。”诛舞文者。其厩马害圉人，公绰杀之。或言良马可爱，曰：“安有良马而害人乎？” </a:t>
            </a:r>
            <a:endParaRPr lang="zh-CN" altLang="zh-CN" sz="12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18153781"/>
      </p:ext>
    </p:extLst>
  </p:cSld>
  <p:clrMapOvr>
    <a:masterClrMapping/>
  </p:clrMapOvr>
  <mc:AlternateContent>
    <mc:Choice xmlns:p14="http://schemas.microsoft.com/office/powerpoint/2010/main" Requires="p14">
      <p:transition spd="slow" p14:dur="2000">
        <p14:prism isContent="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3"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par>
                                <p:cTn id="9" presetID="2" presetClass="entr" presetSubtype="3"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0-#ppt_h/2"/>
                                          </p:val>
                                        </p:tav>
                                        <p:tav tm="100000">
                                          <p:val>
                                            <p:strVal val="#ppt_y"/>
                                          </p:val>
                                        </p:tav>
                                      </p:tavLst>
                                    </p:anim>
                                  </p:childTnLst>
                                </p:cTn>
                              </p:par>
                              <p:par>
                                <p:cTn id="13" presetID="2" presetClass="entr" presetSubtype="3" fill="hold"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 calcmode="lin" valueType="num">
                                      <p:cBhvr additive="base">
                                        <p:cTn id="15" dur="500" fill="hold"/>
                                        <p:tgtEl>
                                          <p:spTgt spid="3">
                                            <p:txEl>
                                              <p:pRg st="2" end="2"/>
                                            </p:txEl>
                                          </p:spTgt>
                                        </p:tgtEl>
                                        <p:attrNameLst>
                                          <p:attrName>ppt_x</p:attrName>
                                        </p:attrNameLst>
                                      </p:cBhvr>
                                      <p:tavLst>
                                        <p:tav tm="0">
                                          <p:val>
                                            <p:strVal val="1+#ppt_w/2"/>
                                          </p:val>
                                        </p:tav>
                                        <p:tav tm="100000">
                                          <p:val>
                                            <p:strVal val="#ppt_x"/>
                                          </p:val>
                                        </p:tav>
                                      </p:tavLst>
                                    </p:anim>
                                    <p:anim calcmode="lin" valueType="num">
                                      <p:cBhvr additive="base">
                                        <p:cTn id="16" dur="500" fill="hold"/>
                                        <p:tgtEl>
                                          <p:spTgt spid="3">
                                            <p:txEl>
                                              <p:pRg st="2" end="2"/>
                                            </p:txEl>
                                          </p:spTgt>
                                        </p:tgtEl>
                                        <p:attrNameLst>
                                          <p:attrName>ppt_y</p:attrName>
                                        </p:attrNameLst>
                                      </p:cBhvr>
                                      <p:tavLst>
                                        <p:tav tm="0">
                                          <p:val>
                                            <p:strVal val="0-#ppt_h/2"/>
                                          </p:val>
                                        </p:tav>
                                        <p:tav tm="100000">
                                          <p:val>
                                            <p:strVal val="#ppt_y"/>
                                          </p:val>
                                        </p:tav>
                                      </p:tavLst>
                                    </p:anim>
                                  </p:childTnLst>
                                </p:cTn>
                              </p:par>
                              <p:par>
                                <p:cTn id="17" presetID="2" presetClass="entr" presetSubtype="3" fill="hold" nodeType="with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1+#ppt_w/2"/>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0-#ppt_h/2"/>
                                          </p:val>
                                        </p:tav>
                                        <p:tav tm="100000">
                                          <p:val>
                                            <p:strVal val="#ppt_y"/>
                                          </p:val>
                                        </p:tav>
                                      </p:tavLst>
                                    </p:anim>
                                  </p:childTnLst>
                                </p:cTn>
                              </p:par>
                              <p:par>
                                <p:cTn id="21" presetID="2" presetClass="entr" presetSubtype="3" fill="hold" nodeType="with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 calcmode="lin" valueType="num">
                                      <p:cBhvr additive="base">
                                        <p:cTn id="23" dur="500" fill="hold"/>
                                        <p:tgtEl>
                                          <p:spTgt spid="3">
                                            <p:txEl>
                                              <p:pRg st="4" end="4"/>
                                            </p:txEl>
                                          </p:spTgt>
                                        </p:tgtEl>
                                        <p:attrNameLst>
                                          <p:attrName>ppt_x</p:attrName>
                                        </p:attrNameLst>
                                      </p:cBhvr>
                                      <p:tavLst>
                                        <p:tav tm="0">
                                          <p:val>
                                            <p:strVal val="1+#ppt_w/2"/>
                                          </p:val>
                                        </p:tav>
                                        <p:tav tm="100000">
                                          <p:val>
                                            <p:strVal val="#ppt_x"/>
                                          </p:val>
                                        </p:tav>
                                      </p:tavLst>
                                    </p:anim>
                                    <p:anim calcmode="lin" valueType="num">
                                      <p:cBhvr additive="base">
                                        <p:cTn id="24" dur="500" fill="hold"/>
                                        <p:tgtEl>
                                          <p:spTgt spid="3">
                                            <p:txEl>
                                              <p:pRg st="4" end="4"/>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normAutofit/>
          </a:bodyPr>
          <a:lstStyle/>
          <a:p>
            <a:r>
              <a:rPr lang="en-US" altLang="zh-CN" sz="2000" spc="500">
                <a:solidFill>
                  <a:srgbClr val="B79F47"/>
                </a:solidFill>
              </a:rPr>
              <a:t>4. 2020</a:t>
            </a:r>
            <a:r>
              <a:rPr lang="zh-CN" altLang="en-US" sz="2000" spc="500">
                <a:solidFill>
                  <a:srgbClr val="B79F47"/>
                </a:solidFill>
              </a:rPr>
              <a:t>年秋“荆、荆、襄、宜四地七校考试联盟” 高三期中联考</a:t>
            </a:r>
          </a:p>
        </p:txBody>
      </p:sp>
      <p:sp>
        <p:nvSpPr>
          <p:cNvPr id="3" name="内容占位符 2"/>
          <p:cNvSpPr>
            <a:spLocks noGrp="1"/>
          </p:cNvSpPr>
          <p:nvPr>
            <p:ph idx="1"/>
          </p:nvPr>
        </p:nvSpPr>
        <p:spPr>
          <a:xfrm>
            <a:off x="885104" y="1786941"/>
            <a:ext cx="10515600" cy="4351338"/>
          </a:xfrm>
        </p:spPr>
        <p:txBody>
          <a:bodyPr>
            <a:noAutofit/>
          </a:bodyPr>
          <a:lstStyle/>
          <a:p>
            <a:pPr indent="457200" algn="just">
              <a:lnSpc>
                <a:spcPct val="150000"/>
              </a:lnSpc>
              <a:buNone/>
            </a:pPr>
            <a:r>
              <a:rPr lang="zh-CN" altLang="zh-CN" sz="1200" kern="100">
                <a:solidFill>
                  <a:srgbClr val="032D49"/>
                </a:solidFill>
                <a:latin typeface="等线" panose="02010600030101010101" pitchFamily="2" charset="-122"/>
                <a:ea typeface="楷体" pitchFamily="49" charset="-122"/>
                <a:cs typeface="Times New Roman" panose="02020603050405020304" pitchFamily="18" charset="0"/>
              </a:rPr>
              <a:t>太和四年，为河东节度。遭岁恶，撙节用度，辍宴饮，衣食与士卒均。北虏遣梅禄将军李畅以马万匹来市，所过皆厚劳，饬兵以防袭夺。至太原，公绰独使牙将单骑劳问，待以至意，辟牙门，令译官引谒，宴不加常。</a:t>
            </a:r>
            <a:r>
              <a:rPr lang="zh-CN" altLang="zh-CN" sz="1200" u="sng" kern="100">
                <a:solidFill>
                  <a:srgbClr val="032D49"/>
                </a:solidFill>
                <a:latin typeface="等线" panose="02010600030101010101" pitchFamily="2" charset="-122"/>
                <a:ea typeface="楷体" pitchFamily="49" charset="-122"/>
                <a:cs typeface="Times New Roman" panose="02020603050405020304" pitchFamily="18" charset="0"/>
              </a:rPr>
              <a:t>畅德之，出涕，徐驱道中，不妄驰猎。</a:t>
            </a:r>
            <a:r>
              <a:rPr lang="zh-CN" altLang="zh-CN" sz="1200" kern="100">
                <a:solidFill>
                  <a:srgbClr val="032D49"/>
                </a:solidFill>
                <a:latin typeface="等线" panose="02010600030101010101" pitchFamily="2" charset="-122"/>
                <a:ea typeface="楷体" pitchFamily="49" charset="-122"/>
                <a:cs typeface="Times New Roman" panose="02020603050405020304" pitchFamily="18" charset="0"/>
              </a:rPr>
              <a:t> </a:t>
            </a:r>
            <a:endParaRPr lang="zh-CN" altLang="zh-CN" sz="12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a:p>
            <a:pPr indent="457200" algn="just">
              <a:lnSpc>
                <a:spcPct val="150000"/>
              </a:lnSpc>
              <a:buNone/>
            </a:pPr>
            <a:r>
              <a:rPr lang="zh-CN" altLang="zh-CN" sz="1200" kern="100">
                <a:solidFill>
                  <a:srgbClr val="032D49"/>
                </a:solidFill>
                <a:latin typeface="等线" panose="02010600030101010101" pitchFamily="2" charset="-122"/>
                <a:ea typeface="楷体" pitchFamily="49" charset="-122"/>
                <a:cs typeface="Times New Roman" panose="02020603050405020304" pitchFamily="18" charset="0"/>
              </a:rPr>
              <a:t>以病乞代，授兵部尚书，不任朝请。忽顾左右召故吏韦长，众谓属诿以家事。及长至，乃曰：“为我白宰相，徐州专杀李听亲吏，非用高</a:t>
            </a:r>
            <a:r>
              <a:rPr lang="zh-CN" altLang="zh-CN" sz="1200" kern="100">
                <a:solidFill>
                  <a:srgbClr val="032D49"/>
                </a:solidFill>
                <a:latin typeface="等线" panose="02010600030101010101" pitchFamily="2" charset="-122"/>
                <a:ea typeface="楷体" pitchFamily="49" charset="-122"/>
                <a:cs typeface="微软雅黑" panose="020b0503020204020204" pitchFamily="34" charset="-122"/>
              </a:rPr>
              <a:t>瑀</a:t>
            </a:r>
            <a:r>
              <a:rPr lang="zh-CN" altLang="zh-CN" sz="1200" kern="100">
                <a:solidFill>
                  <a:srgbClr val="032D49"/>
                </a:solidFill>
                <a:latin typeface="等线" panose="02010600030101010101" pitchFamily="2" charset="-122"/>
                <a:ea typeface="楷体" pitchFamily="49" charset="-122"/>
                <a:cs typeface="楷体_GB2312"/>
              </a:rPr>
              <a:t>不能安。”因瞑目不复语，后二日卒，年六十八。</a:t>
            </a:r>
            <a:r>
              <a:rPr lang="zh-CN" altLang="zh-CN" sz="1200" kern="100">
                <a:solidFill>
                  <a:srgbClr val="032D49"/>
                </a:solidFill>
                <a:latin typeface="等线" panose="02010600030101010101" pitchFamily="2" charset="-122"/>
                <a:ea typeface="楷体" pitchFamily="49" charset="-122"/>
                <a:cs typeface="Times New Roman" panose="02020603050405020304" pitchFamily="18" charset="0"/>
              </a:rPr>
              <a:t>赠太子太保，谥曰元。</a:t>
            </a:r>
            <a:endParaRPr lang="zh-CN" altLang="zh-CN" sz="12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a:p>
            <a:pPr marL="0" indent="457200" algn="r">
              <a:lnSpc>
                <a:spcPct val="150000"/>
              </a:lnSpc>
              <a:buNone/>
            </a:pPr>
            <a:r>
              <a:rPr lang="zh-CN" altLang="zh-CN" sz="1200" kern="100">
                <a:solidFill>
                  <a:srgbClr val="032D49"/>
                </a:solidFill>
                <a:latin typeface="等线" panose="02010600030101010101" pitchFamily="2" charset="-122"/>
                <a:ea typeface="楷体" pitchFamily="49" charset="-122"/>
                <a:cs typeface="Times New Roman" panose="02020603050405020304" pitchFamily="18" charset="0"/>
              </a:rPr>
              <a:t>（节选自《新唐书·列传第八十八孔穆崔柳杨马》）</a:t>
            </a:r>
            <a:endParaRPr lang="zh-CN" altLang="zh-CN" sz="12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a:p>
            <a:pPr marL="0" indent="457200" algn="just">
              <a:lnSpc>
                <a:spcPct val="150000"/>
              </a:lnSpc>
              <a:buNone/>
            </a:pPr>
            <a:r>
              <a:rPr lang="zh-CN" altLang="zh-CN" sz="1200" kern="100">
                <a:solidFill>
                  <a:srgbClr val="032D49"/>
                </a:solidFill>
                <a:latin typeface="等线" panose="02010600030101010101" pitchFamily="2" charset="-122"/>
                <a:ea typeface="宋体" pitchFamily="2" charset="-122"/>
                <a:cs typeface="Times New Roman" panose="02020603050405020304" pitchFamily="18" charset="0"/>
              </a:rPr>
              <a:t>下列对文中画波浪线部分的断句，正确的一项是（</a:t>
            </a:r>
            <a:r>
              <a:rPr lang="en-US" altLang="zh-CN" sz="1200" kern="100">
                <a:solidFill>
                  <a:srgbClr val="032D49"/>
                </a:solidFill>
                <a:latin typeface="等线" panose="02010600030101010101" pitchFamily="2" charset="-122"/>
                <a:ea typeface="宋体" pitchFamily="2" charset="-122"/>
                <a:cs typeface="Times New Roman" panose="02020603050405020304" pitchFamily="18" charset="0"/>
              </a:rPr>
              <a:t>3</a:t>
            </a:r>
            <a:r>
              <a:rPr lang="zh-CN" altLang="zh-CN" sz="1200" kern="100">
                <a:solidFill>
                  <a:srgbClr val="032D49"/>
                </a:solidFill>
                <a:latin typeface="等线" panose="02010600030101010101" pitchFamily="2" charset="-122"/>
                <a:ea typeface="宋体" pitchFamily="2" charset="-122"/>
                <a:cs typeface="Times New Roman" panose="02020603050405020304" pitchFamily="18" charset="0"/>
              </a:rPr>
              <a:t>分）</a:t>
            </a:r>
            <a:endParaRPr lang="zh-CN" altLang="zh-CN" sz="12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a:p>
            <a:pPr marL="0" indent="457200" algn="just">
              <a:lnSpc>
                <a:spcPct val="150000"/>
              </a:lnSpc>
              <a:buNone/>
            </a:pPr>
            <a:r>
              <a:rPr lang="en-US" altLang="zh-CN" sz="1200" kern="100">
                <a:solidFill>
                  <a:srgbClr val="032D49"/>
                </a:solidFill>
                <a:latin typeface="宋体" pitchFamily="2" charset="-122"/>
                <a:ea typeface="等线" panose="02010600030101010101" pitchFamily="2" charset="-122"/>
                <a:cs typeface="Times New Roman" panose="02020603050405020304" pitchFamily="18" charset="0"/>
              </a:rPr>
              <a:t>A</a:t>
            </a:r>
            <a:r>
              <a:rPr lang="zh-CN" altLang="zh-CN" sz="1200" kern="100">
                <a:solidFill>
                  <a:srgbClr val="032D49"/>
                </a:solidFill>
                <a:latin typeface="等线" panose="02010600030101010101" pitchFamily="2" charset="-122"/>
                <a:ea typeface="宋体" pitchFamily="2" charset="-122"/>
                <a:cs typeface="Times New Roman" panose="02020603050405020304" pitchFamily="18" charset="0"/>
              </a:rPr>
              <a:t>．以地卑湿</a:t>
            </a:r>
            <a:r>
              <a:rPr lang="en-US" altLang="zh-CN" sz="12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200" kern="100">
                <a:solidFill>
                  <a:srgbClr val="032D49"/>
                </a:solidFill>
                <a:latin typeface="等线" panose="02010600030101010101" pitchFamily="2" charset="-122"/>
                <a:ea typeface="宋体" pitchFamily="2" charset="-122"/>
                <a:cs typeface="Times New Roman" panose="02020603050405020304" pitchFamily="18" charset="0"/>
              </a:rPr>
              <a:t>不可迎养</a:t>
            </a:r>
            <a:r>
              <a:rPr lang="en-US" altLang="zh-CN" sz="12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200" kern="100">
                <a:solidFill>
                  <a:srgbClr val="032D49"/>
                </a:solidFill>
                <a:latin typeface="等线" panose="02010600030101010101" pitchFamily="2" charset="-122"/>
                <a:ea typeface="宋体" pitchFamily="2" charset="-122"/>
                <a:cs typeface="Times New Roman" panose="02020603050405020304" pitchFamily="18" charset="0"/>
              </a:rPr>
              <a:t>求分司</a:t>
            </a:r>
            <a:r>
              <a:rPr lang="en-US" altLang="zh-CN" sz="12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200" kern="100">
                <a:solidFill>
                  <a:srgbClr val="032D49"/>
                </a:solidFill>
                <a:latin typeface="等线" panose="02010600030101010101" pitchFamily="2" charset="-122"/>
                <a:ea typeface="宋体" pitchFamily="2" charset="-122"/>
                <a:cs typeface="Times New Roman" panose="02020603050405020304" pitchFamily="18" charset="0"/>
              </a:rPr>
              <a:t>东都不听</a:t>
            </a:r>
            <a:r>
              <a:rPr lang="en-US" altLang="zh-CN" sz="12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200" kern="100">
                <a:solidFill>
                  <a:srgbClr val="032D49"/>
                </a:solidFill>
                <a:latin typeface="等线" panose="02010600030101010101" pitchFamily="2" charset="-122"/>
                <a:ea typeface="宋体" pitchFamily="2" charset="-122"/>
                <a:cs typeface="Times New Roman" panose="02020603050405020304" pitchFamily="18" charset="0"/>
              </a:rPr>
              <a:t>后徙鄂岳观察使时</a:t>
            </a:r>
            <a:r>
              <a:rPr lang="en-US" altLang="zh-CN" sz="12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200" kern="100">
                <a:solidFill>
                  <a:srgbClr val="032D49"/>
                </a:solidFill>
                <a:latin typeface="等线" panose="02010600030101010101" pitchFamily="2" charset="-122"/>
                <a:ea typeface="宋体" pitchFamily="2" charset="-122"/>
                <a:cs typeface="Times New Roman" panose="02020603050405020304" pitchFamily="18" charset="0"/>
              </a:rPr>
              <a:t>方讨吴元济</a:t>
            </a:r>
            <a:r>
              <a:rPr lang="en-US" altLang="zh-CN" sz="12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200" kern="100">
                <a:solidFill>
                  <a:srgbClr val="032D49"/>
                </a:solidFill>
                <a:latin typeface="等线" panose="02010600030101010101" pitchFamily="2" charset="-122"/>
                <a:ea typeface="宋体" pitchFamily="2" charset="-122"/>
                <a:cs typeface="Times New Roman" panose="02020603050405020304" pitchFamily="18" charset="0"/>
              </a:rPr>
              <a:t>诏发鄂岳卒五千</a:t>
            </a:r>
            <a:r>
              <a:rPr lang="en-US" altLang="zh-CN" sz="12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200" kern="100">
                <a:solidFill>
                  <a:srgbClr val="032D49"/>
                </a:solidFill>
                <a:latin typeface="等线" panose="02010600030101010101" pitchFamily="2" charset="-122"/>
                <a:ea typeface="宋体" pitchFamily="2" charset="-122"/>
                <a:cs typeface="Times New Roman" panose="02020603050405020304" pitchFamily="18" charset="0"/>
              </a:rPr>
              <a:t>隶安州刺史李听</a:t>
            </a:r>
            <a:r>
              <a:rPr lang="en-US" altLang="zh-CN" sz="1200" kern="100">
                <a:solidFill>
                  <a:srgbClr val="032D49"/>
                </a:solidFill>
                <a:latin typeface="等线" panose="02010600030101010101" pitchFamily="2" charset="-122"/>
                <a:ea typeface="宋体" pitchFamily="2" charset="-122"/>
                <a:cs typeface="Times New Roman" panose="02020603050405020304" pitchFamily="18" charset="0"/>
              </a:rPr>
              <a:t>/</a:t>
            </a:r>
            <a:endParaRPr lang="zh-CN" altLang="zh-CN" sz="12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a:p>
            <a:pPr marL="0" indent="457200" algn="just">
              <a:lnSpc>
                <a:spcPct val="150000"/>
              </a:lnSpc>
              <a:buNone/>
            </a:pPr>
            <a:r>
              <a:rPr lang="en-US" altLang="zh-CN" sz="1200" kern="100">
                <a:solidFill>
                  <a:srgbClr val="032D49"/>
                </a:solidFill>
                <a:latin typeface="宋体" pitchFamily="2" charset="-122"/>
                <a:ea typeface="等线" panose="02010600030101010101" pitchFamily="2" charset="-122"/>
                <a:cs typeface="Times New Roman" panose="02020603050405020304" pitchFamily="18" charset="0"/>
              </a:rPr>
              <a:t>B</a:t>
            </a:r>
            <a:r>
              <a:rPr lang="zh-CN" altLang="zh-CN" sz="1200" kern="100">
                <a:solidFill>
                  <a:srgbClr val="032D49"/>
                </a:solidFill>
                <a:latin typeface="等线" panose="02010600030101010101" pitchFamily="2" charset="-122"/>
                <a:ea typeface="宋体" pitchFamily="2" charset="-122"/>
                <a:cs typeface="Times New Roman" panose="02020603050405020304" pitchFamily="18" charset="0"/>
              </a:rPr>
              <a:t>．以地卑湿</a:t>
            </a:r>
            <a:r>
              <a:rPr lang="en-US" altLang="zh-CN" sz="12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200" kern="100">
                <a:solidFill>
                  <a:srgbClr val="032D49"/>
                </a:solidFill>
                <a:latin typeface="等线" panose="02010600030101010101" pitchFamily="2" charset="-122"/>
                <a:ea typeface="宋体" pitchFamily="2" charset="-122"/>
                <a:cs typeface="Times New Roman" panose="02020603050405020304" pitchFamily="18" charset="0"/>
              </a:rPr>
              <a:t>不可迎养</a:t>
            </a:r>
            <a:r>
              <a:rPr lang="en-US" altLang="zh-CN" sz="12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200" kern="100">
                <a:solidFill>
                  <a:srgbClr val="032D49"/>
                </a:solidFill>
                <a:latin typeface="等线" panose="02010600030101010101" pitchFamily="2" charset="-122"/>
                <a:ea typeface="宋体" pitchFamily="2" charset="-122"/>
                <a:cs typeface="Times New Roman" panose="02020603050405020304" pitchFamily="18" charset="0"/>
              </a:rPr>
              <a:t>求分司东都</a:t>
            </a:r>
            <a:r>
              <a:rPr lang="en-US" altLang="zh-CN" sz="12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200" kern="100">
                <a:solidFill>
                  <a:srgbClr val="032D49"/>
                </a:solidFill>
                <a:latin typeface="等线" panose="02010600030101010101" pitchFamily="2" charset="-122"/>
                <a:ea typeface="宋体" pitchFamily="2" charset="-122"/>
                <a:cs typeface="Times New Roman" panose="02020603050405020304" pitchFamily="18" charset="0"/>
              </a:rPr>
              <a:t>不听</a:t>
            </a:r>
            <a:r>
              <a:rPr lang="en-US" altLang="zh-CN" sz="12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200" kern="100">
                <a:solidFill>
                  <a:srgbClr val="032D49"/>
                </a:solidFill>
                <a:latin typeface="等线" panose="02010600030101010101" pitchFamily="2" charset="-122"/>
                <a:ea typeface="宋体" pitchFamily="2" charset="-122"/>
                <a:cs typeface="Times New Roman" panose="02020603050405020304" pitchFamily="18" charset="0"/>
              </a:rPr>
              <a:t>后徙鄂岳观察使</a:t>
            </a:r>
            <a:r>
              <a:rPr lang="en-US" altLang="zh-CN" sz="12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200" kern="100">
                <a:solidFill>
                  <a:srgbClr val="032D49"/>
                </a:solidFill>
                <a:latin typeface="等线" panose="02010600030101010101" pitchFamily="2" charset="-122"/>
                <a:ea typeface="宋体" pitchFamily="2" charset="-122"/>
                <a:cs typeface="Times New Roman" panose="02020603050405020304" pitchFamily="18" charset="0"/>
              </a:rPr>
              <a:t>时方讨吴元济</a:t>
            </a:r>
            <a:r>
              <a:rPr lang="en-US" altLang="zh-CN" sz="12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200" kern="100">
                <a:solidFill>
                  <a:srgbClr val="032D49"/>
                </a:solidFill>
                <a:latin typeface="等线" panose="02010600030101010101" pitchFamily="2" charset="-122"/>
                <a:ea typeface="宋体" pitchFamily="2" charset="-122"/>
                <a:cs typeface="Times New Roman" panose="02020603050405020304" pitchFamily="18" charset="0"/>
              </a:rPr>
              <a:t>诏发鄂岳卒五千</a:t>
            </a:r>
            <a:r>
              <a:rPr lang="en-US" altLang="zh-CN" sz="12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200" kern="100">
                <a:solidFill>
                  <a:srgbClr val="032D49"/>
                </a:solidFill>
                <a:latin typeface="等线" panose="02010600030101010101" pitchFamily="2" charset="-122"/>
                <a:ea typeface="宋体" pitchFamily="2" charset="-122"/>
                <a:cs typeface="Times New Roman" panose="02020603050405020304" pitchFamily="18" charset="0"/>
              </a:rPr>
              <a:t>隶安州刺史李听</a:t>
            </a:r>
            <a:r>
              <a:rPr lang="en-US" altLang="zh-CN" sz="1200" kern="100">
                <a:solidFill>
                  <a:srgbClr val="032D49"/>
                </a:solidFill>
                <a:latin typeface="等线" panose="02010600030101010101" pitchFamily="2" charset="-122"/>
                <a:ea typeface="宋体" pitchFamily="2" charset="-122"/>
                <a:cs typeface="Times New Roman" panose="02020603050405020304" pitchFamily="18" charset="0"/>
              </a:rPr>
              <a:t>/</a:t>
            </a:r>
            <a:endParaRPr lang="zh-CN" altLang="zh-CN" sz="12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a:p>
            <a:pPr marL="0" indent="457200" algn="just">
              <a:lnSpc>
                <a:spcPct val="150000"/>
              </a:lnSpc>
              <a:buNone/>
            </a:pPr>
            <a:r>
              <a:rPr lang="en-US" altLang="zh-CN" sz="1200" kern="100">
                <a:solidFill>
                  <a:srgbClr val="032D49"/>
                </a:solidFill>
                <a:latin typeface="宋体" pitchFamily="2" charset="-122"/>
                <a:ea typeface="等线" panose="02010600030101010101" pitchFamily="2" charset="-122"/>
                <a:cs typeface="Times New Roman" panose="02020603050405020304" pitchFamily="18" charset="0"/>
              </a:rPr>
              <a:t>C</a:t>
            </a:r>
            <a:r>
              <a:rPr lang="zh-CN" altLang="zh-CN" sz="1200" kern="100">
                <a:solidFill>
                  <a:srgbClr val="032D49"/>
                </a:solidFill>
                <a:latin typeface="等线" panose="02010600030101010101" pitchFamily="2" charset="-122"/>
                <a:ea typeface="宋体" pitchFamily="2" charset="-122"/>
                <a:cs typeface="Times New Roman" panose="02020603050405020304" pitchFamily="18" charset="0"/>
              </a:rPr>
              <a:t>．以地卑湿</a:t>
            </a:r>
            <a:r>
              <a:rPr lang="en-US" altLang="zh-CN" sz="12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200" kern="100">
                <a:solidFill>
                  <a:srgbClr val="032D49"/>
                </a:solidFill>
                <a:latin typeface="等线" panose="02010600030101010101" pitchFamily="2" charset="-122"/>
                <a:ea typeface="宋体" pitchFamily="2" charset="-122"/>
                <a:cs typeface="Times New Roman" panose="02020603050405020304" pitchFamily="18" charset="0"/>
              </a:rPr>
              <a:t>不可迎养</a:t>
            </a:r>
            <a:r>
              <a:rPr lang="en-US" altLang="zh-CN" sz="12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200" kern="100">
                <a:solidFill>
                  <a:srgbClr val="032D49"/>
                </a:solidFill>
                <a:latin typeface="等线" panose="02010600030101010101" pitchFamily="2" charset="-122"/>
                <a:ea typeface="宋体" pitchFamily="2" charset="-122"/>
                <a:cs typeface="Times New Roman" panose="02020603050405020304" pitchFamily="18" charset="0"/>
              </a:rPr>
              <a:t>求分司东都</a:t>
            </a:r>
            <a:r>
              <a:rPr lang="en-US" altLang="zh-CN" sz="12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200" kern="100">
                <a:solidFill>
                  <a:srgbClr val="032D49"/>
                </a:solidFill>
                <a:latin typeface="等线" panose="02010600030101010101" pitchFamily="2" charset="-122"/>
                <a:ea typeface="宋体" pitchFamily="2" charset="-122"/>
                <a:cs typeface="Times New Roman" panose="02020603050405020304" pitchFamily="18" charset="0"/>
              </a:rPr>
              <a:t>不听</a:t>
            </a:r>
            <a:r>
              <a:rPr lang="en-US" altLang="zh-CN" sz="12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200" kern="100">
                <a:solidFill>
                  <a:srgbClr val="032D49"/>
                </a:solidFill>
                <a:latin typeface="等线" panose="02010600030101010101" pitchFamily="2" charset="-122"/>
                <a:ea typeface="宋体" pitchFamily="2" charset="-122"/>
                <a:cs typeface="Times New Roman" panose="02020603050405020304" pitchFamily="18" charset="0"/>
              </a:rPr>
              <a:t>后徙鄂岳观察使时</a:t>
            </a:r>
            <a:r>
              <a:rPr lang="en-US" altLang="zh-CN" sz="12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200" kern="100">
                <a:solidFill>
                  <a:srgbClr val="032D49"/>
                </a:solidFill>
                <a:latin typeface="等线" panose="02010600030101010101" pitchFamily="2" charset="-122"/>
                <a:ea typeface="宋体" pitchFamily="2" charset="-122"/>
                <a:cs typeface="Times New Roman" panose="02020603050405020304" pitchFamily="18" charset="0"/>
              </a:rPr>
              <a:t>方讨吴元济</a:t>
            </a:r>
            <a:r>
              <a:rPr lang="en-US" altLang="zh-CN" sz="12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200" kern="100">
                <a:solidFill>
                  <a:srgbClr val="032D49"/>
                </a:solidFill>
                <a:latin typeface="等线" panose="02010600030101010101" pitchFamily="2" charset="-122"/>
                <a:ea typeface="宋体" pitchFamily="2" charset="-122"/>
                <a:cs typeface="Times New Roman" panose="02020603050405020304" pitchFamily="18" charset="0"/>
              </a:rPr>
              <a:t>诏发鄂岳卒</a:t>
            </a:r>
            <a:r>
              <a:rPr lang="en-US" altLang="zh-CN" sz="12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200" kern="100">
                <a:solidFill>
                  <a:srgbClr val="032D49"/>
                </a:solidFill>
                <a:latin typeface="等线" panose="02010600030101010101" pitchFamily="2" charset="-122"/>
                <a:ea typeface="宋体" pitchFamily="2" charset="-122"/>
                <a:cs typeface="Times New Roman" panose="02020603050405020304" pitchFamily="18" charset="0"/>
              </a:rPr>
              <a:t>五千隶安州刺史李听</a:t>
            </a:r>
            <a:r>
              <a:rPr lang="en-US" altLang="zh-CN" sz="1200" kern="100">
                <a:solidFill>
                  <a:srgbClr val="032D49"/>
                </a:solidFill>
                <a:latin typeface="等线" panose="02010600030101010101" pitchFamily="2" charset="-122"/>
                <a:ea typeface="宋体" pitchFamily="2" charset="-122"/>
                <a:cs typeface="Times New Roman" panose="02020603050405020304" pitchFamily="18" charset="0"/>
              </a:rPr>
              <a:t>/</a:t>
            </a:r>
            <a:endParaRPr lang="zh-CN" altLang="zh-CN" sz="12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a:p>
            <a:pPr marL="0" indent="457200" algn="just">
              <a:lnSpc>
                <a:spcPct val="150000"/>
              </a:lnSpc>
              <a:buNone/>
            </a:pPr>
            <a:r>
              <a:rPr lang="en-US" altLang="zh-CN" sz="1200" kern="100">
                <a:solidFill>
                  <a:srgbClr val="032D49"/>
                </a:solidFill>
                <a:latin typeface="宋体" pitchFamily="2" charset="-122"/>
                <a:ea typeface="等线" panose="02010600030101010101" pitchFamily="2" charset="-122"/>
                <a:cs typeface="Times New Roman" panose="02020603050405020304" pitchFamily="18" charset="0"/>
              </a:rPr>
              <a:t>D</a:t>
            </a:r>
            <a:r>
              <a:rPr lang="zh-CN" altLang="zh-CN" sz="1200" kern="100">
                <a:solidFill>
                  <a:srgbClr val="032D49"/>
                </a:solidFill>
                <a:latin typeface="等线" panose="02010600030101010101" pitchFamily="2" charset="-122"/>
                <a:ea typeface="宋体" pitchFamily="2" charset="-122"/>
                <a:cs typeface="Times New Roman" panose="02020603050405020304" pitchFamily="18" charset="0"/>
              </a:rPr>
              <a:t>．以地卑湿</a:t>
            </a:r>
            <a:r>
              <a:rPr lang="en-US" altLang="zh-CN" sz="12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200" kern="100">
                <a:solidFill>
                  <a:srgbClr val="032D49"/>
                </a:solidFill>
                <a:latin typeface="等线" panose="02010600030101010101" pitchFamily="2" charset="-122"/>
                <a:ea typeface="宋体" pitchFamily="2" charset="-122"/>
                <a:cs typeface="Times New Roman" panose="02020603050405020304" pitchFamily="18" charset="0"/>
              </a:rPr>
              <a:t>不可迎养</a:t>
            </a:r>
            <a:r>
              <a:rPr lang="en-US" altLang="zh-CN" sz="12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200" kern="100">
                <a:solidFill>
                  <a:srgbClr val="032D49"/>
                </a:solidFill>
                <a:latin typeface="等线" panose="02010600030101010101" pitchFamily="2" charset="-122"/>
                <a:ea typeface="宋体" pitchFamily="2" charset="-122"/>
                <a:cs typeface="Times New Roman" panose="02020603050405020304" pitchFamily="18" charset="0"/>
              </a:rPr>
              <a:t>求分司</a:t>
            </a:r>
            <a:r>
              <a:rPr lang="en-US" altLang="zh-CN" sz="12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200" kern="100">
                <a:solidFill>
                  <a:srgbClr val="032D49"/>
                </a:solidFill>
                <a:latin typeface="等线" panose="02010600030101010101" pitchFamily="2" charset="-122"/>
                <a:ea typeface="宋体" pitchFamily="2" charset="-122"/>
                <a:cs typeface="Times New Roman" panose="02020603050405020304" pitchFamily="18" charset="0"/>
              </a:rPr>
              <a:t>东都不听</a:t>
            </a:r>
            <a:r>
              <a:rPr lang="en-US" altLang="zh-CN" sz="12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200" kern="100">
                <a:solidFill>
                  <a:srgbClr val="032D49"/>
                </a:solidFill>
                <a:latin typeface="等线" panose="02010600030101010101" pitchFamily="2" charset="-122"/>
                <a:ea typeface="宋体" pitchFamily="2" charset="-122"/>
                <a:cs typeface="Times New Roman" panose="02020603050405020304" pitchFamily="18" charset="0"/>
              </a:rPr>
              <a:t>后徙鄂岳观察使</a:t>
            </a:r>
            <a:r>
              <a:rPr lang="en-US" altLang="zh-CN" sz="12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200" kern="100">
                <a:solidFill>
                  <a:srgbClr val="032D49"/>
                </a:solidFill>
                <a:latin typeface="等线" panose="02010600030101010101" pitchFamily="2" charset="-122"/>
                <a:ea typeface="宋体" pitchFamily="2" charset="-122"/>
                <a:cs typeface="Times New Roman" panose="02020603050405020304" pitchFamily="18" charset="0"/>
              </a:rPr>
              <a:t>时方讨吴元济</a:t>
            </a:r>
            <a:r>
              <a:rPr lang="en-US" altLang="zh-CN" sz="12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200" kern="100">
                <a:solidFill>
                  <a:srgbClr val="032D49"/>
                </a:solidFill>
                <a:latin typeface="等线" panose="02010600030101010101" pitchFamily="2" charset="-122"/>
                <a:ea typeface="宋体" pitchFamily="2" charset="-122"/>
                <a:cs typeface="Times New Roman" panose="02020603050405020304" pitchFamily="18" charset="0"/>
              </a:rPr>
              <a:t>诏发鄂岳卒</a:t>
            </a:r>
            <a:r>
              <a:rPr lang="en-US" altLang="zh-CN" sz="12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200" kern="100">
                <a:solidFill>
                  <a:srgbClr val="032D49"/>
                </a:solidFill>
                <a:latin typeface="等线" panose="02010600030101010101" pitchFamily="2" charset="-122"/>
                <a:ea typeface="宋体" pitchFamily="2" charset="-122"/>
                <a:cs typeface="Times New Roman" panose="02020603050405020304" pitchFamily="18" charset="0"/>
              </a:rPr>
              <a:t>五千隶安州刺史李听</a:t>
            </a:r>
            <a:r>
              <a:rPr lang="en-US" altLang="zh-CN" sz="1200" kern="100">
                <a:solidFill>
                  <a:srgbClr val="032D49"/>
                </a:solidFill>
                <a:latin typeface="等线" panose="02010600030101010101" pitchFamily="2" charset="-122"/>
                <a:ea typeface="宋体" pitchFamily="2" charset="-122"/>
                <a:cs typeface="Times New Roman" panose="02020603050405020304" pitchFamily="18" charset="0"/>
              </a:rPr>
              <a:t>/</a:t>
            </a:r>
            <a:endParaRPr lang="zh-CN" altLang="zh-CN" sz="12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7383691"/>
      </p:ext>
    </p:extLst>
  </p:cSld>
  <p:clrMapOvr>
    <a:masterClrMapping/>
  </p:clrMapOvr>
  <mc:AlternateContent>
    <mc:Choice xmlns:p14="http://schemas.microsoft.com/office/powerpoint/2010/main" Requires="p14">
      <p:transition spd="slow" p14:dur="2000">
        <p14:prism isContent="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3"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par>
                                <p:cTn id="9" presetID="2" presetClass="entr" presetSubtype="3"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0-#ppt_h/2"/>
                                          </p:val>
                                        </p:tav>
                                        <p:tav tm="100000">
                                          <p:val>
                                            <p:strVal val="#ppt_y"/>
                                          </p:val>
                                        </p:tav>
                                      </p:tavLst>
                                    </p:anim>
                                  </p:childTnLst>
                                </p:cTn>
                              </p:par>
                              <p:par>
                                <p:cTn id="13" presetID="2" presetClass="entr" presetSubtype="3" fill="hold"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 calcmode="lin" valueType="num">
                                      <p:cBhvr additive="base">
                                        <p:cTn id="15" dur="500" fill="hold"/>
                                        <p:tgtEl>
                                          <p:spTgt spid="3">
                                            <p:txEl>
                                              <p:pRg st="2" end="2"/>
                                            </p:txEl>
                                          </p:spTgt>
                                        </p:tgtEl>
                                        <p:attrNameLst>
                                          <p:attrName>ppt_x</p:attrName>
                                        </p:attrNameLst>
                                      </p:cBhvr>
                                      <p:tavLst>
                                        <p:tav tm="0">
                                          <p:val>
                                            <p:strVal val="1+#ppt_w/2"/>
                                          </p:val>
                                        </p:tav>
                                        <p:tav tm="100000">
                                          <p:val>
                                            <p:strVal val="#ppt_x"/>
                                          </p:val>
                                        </p:tav>
                                      </p:tavLst>
                                    </p:anim>
                                    <p:anim calcmode="lin" valueType="num">
                                      <p:cBhvr additive="base">
                                        <p:cTn id="16" dur="500" fill="hold"/>
                                        <p:tgtEl>
                                          <p:spTgt spid="3">
                                            <p:txEl>
                                              <p:pRg st="2" end="2"/>
                                            </p:txEl>
                                          </p:spTgt>
                                        </p:tgtEl>
                                        <p:attrNameLst>
                                          <p:attrName>ppt_y</p:attrName>
                                        </p:attrNameLst>
                                      </p:cBhvr>
                                      <p:tavLst>
                                        <p:tav tm="0">
                                          <p:val>
                                            <p:strVal val="0-#ppt_h/2"/>
                                          </p:val>
                                        </p:tav>
                                        <p:tav tm="100000">
                                          <p:val>
                                            <p:strVal val="#ppt_y"/>
                                          </p:val>
                                        </p:tav>
                                      </p:tavLst>
                                    </p:anim>
                                  </p:childTnLst>
                                </p:cTn>
                              </p:par>
                              <p:par>
                                <p:cTn id="17" presetID="2" presetClass="entr" presetSubtype="3" fill="hold" nodeType="with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1+#ppt_w/2"/>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0-#ppt_h/2"/>
                                          </p:val>
                                        </p:tav>
                                        <p:tav tm="100000">
                                          <p:val>
                                            <p:strVal val="#ppt_y"/>
                                          </p:val>
                                        </p:tav>
                                      </p:tavLst>
                                    </p:anim>
                                  </p:childTnLst>
                                </p:cTn>
                              </p:par>
                              <p:par>
                                <p:cTn id="21" presetID="2" presetClass="entr" presetSubtype="3" fill="hold" nodeType="with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 calcmode="lin" valueType="num">
                                      <p:cBhvr additive="base">
                                        <p:cTn id="23" dur="500" fill="hold"/>
                                        <p:tgtEl>
                                          <p:spTgt spid="3">
                                            <p:txEl>
                                              <p:pRg st="4" end="4"/>
                                            </p:txEl>
                                          </p:spTgt>
                                        </p:tgtEl>
                                        <p:attrNameLst>
                                          <p:attrName>ppt_x</p:attrName>
                                        </p:attrNameLst>
                                      </p:cBhvr>
                                      <p:tavLst>
                                        <p:tav tm="0">
                                          <p:val>
                                            <p:strVal val="1+#ppt_w/2"/>
                                          </p:val>
                                        </p:tav>
                                        <p:tav tm="100000">
                                          <p:val>
                                            <p:strVal val="#ppt_x"/>
                                          </p:val>
                                        </p:tav>
                                      </p:tavLst>
                                    </p:anim>
                                    <p:anim calcmode="lin" valueType="num">
                                      <p:cBhvr additive="base">
                                        <p:cTn id="24" dur="500" fill="hold"/>
                                        <p:tgtEl>
                                          <p:spTgt spid="3">
                                            <p:txEl>
                                              <p:pRg st="4" end="4"/>
                                            </p:txEl>
                                          </p:spTgt>
                                        </p:tgtEl>
                                        <p:attrNameLst>
                                          <p:attrName>ppt_y</p:attrName>
                                        </p:attrNameLst>
                                      </p:cBhvr>
                                      <p:tavLst>
                                        <p:tav tm="0">
                                          <p:val>
                                            <p:strVal val="0-#ppt_h/2"/>
                                          </p:val>
                                        </p:tav>
                                        <p:tav tm="100000">
                                          <p:val>
                                            <p:strVal val="#ppt_y"/>
                                          </p:val>
                                        </p:tav>
                                      </p:tavLst>
                                    </p:anim>
                                  </p:childTnLst>
                                </p:cTn>
                              </p:par>
                              <p:par>
                                <p:cTn id="25" presetID="2" presetClass="entr" presetSubtype="3" fill="hold" nodeType="with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anim calcmode="lin" valueType="num">
                                      <p:cBhvr additive="base">
                                        <p:cTn id="27" dur="500" fill="hold"/>
                                        <p:tgtEl>
                                          <p:spTgt spid="3">
                                            <p:txEl>
                                              <p:pRg st="5" end="5"/>
                                            </p:txEl>
                                          </p:spTgt>
                                        </p:tgtEl>
                                        <p:attrNameLst>
                                          <p:attrName>ppt_x</p:attrName>
                                        </p:attrNameLst>
                                      </p:cBhvr>
                                      <p:tavLst>
                                        <p:tav tm="0">
                                          <p:val>
                                            <p:strVal val="1+#ppt_w/2"/>
                                          </p:val>
                                        </p:tav>
                                        <p:tav tm="100000">
                                          <p:val>
                                            <p:strVal val="#ppt_x"/>
                                          </p:val>
                                        </p:tav>
                                      </p:tavLst>
                                    </p:anim>
                                    <p:anim calcmode="lin" valueType="num">
                                      <p:cBhvr additive="base">
                                        <p:cTn id="28" dur="500" fill="hold"/>
                                        <p:tgtEl>
                                          <p:spTgt spid="3">
                                            <p:txEl>
                                              <p:pRg st="5" end="5"/>
                                            </p:txEl>
                                          </p:spTgt>
                                        </p:tgtEl>
                                        <p:attrNameLst>
                                          <p:attrName>ppt_y</p:attrName>
                                        </p:attrNameLst>
                                      </p:cBhvr>
                                      <p:tavLst>
                                        <p:tav tm="0">
                                          <p:val>
                                            <p:strVal val="0-#ppt_h/2"/>
                                          </p:val>
                                        </p:tav>
                                        <p:tav tm="100000">
                                          <p:val>
                                            <p:strVal val="#ppt_y"/>
                                          </p:val>
                                        </p:tav>
                                      </p:tavLst>
                                    </p:anim>
                                  </p:childTnLst>
                                </p:cTn>
                              </p:par>
                              <p:par>
                                <p:cTn id="29" presetID="2" presetClass="entr" presetSubtype="3" fill="hold" nodeType="with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anim calcmode="lin" valueType="num">
                                      <p:cBhvr additive="base">
                                        <p:cTn id="31" dur="500" fill="hold"/>
                                        <p:tgtEl>
                                          <p:spTgt spid="3">
                                            <p:txEl>
                                              <p:pRg st="6" end="6"/>
                                            </p:txEl>
                                          </p:spTgt>
                                        </p:tgtEl>
                                        <p:attrNameLst>
                                          <p:attrName>ppt_x</p:attrName>
                                        </p:attrNameLst>
                                      </p:cBhvr>
                                      <p:tavLst>
                                        <p:tav tm="0">
                                          <p:val>
                                            <p:strVal val="1+#ppt_w/2"/>
                                          </p:val>
                                        </p:tav>
                                        <p:tav tm="100000">
                                          <p:val>
                                            <p:strVal val="#ppt_x"/>
                                          </p:val>
                                        </p:tav>
                                      </p:tavLst>
                                    </p:anim>
                                    <p:anim calcmode="lin" valueType="num">
                                      <p:cBhvr additive="base">
                                        <p:cTn id="32" dur="500" fill="hold"/>
                                        <p:tgtEl>
                                          <p:spTgt spid="3">
                                            <p:txEl>
                                              <p:pRg st="6" end="6"/>
                                            </p:txEl>
                                          </p:spTgt>
                                        </p:tgtEl>
                                        <p:attrNameLst>
                                          <p:attrName>ppt_y</p:attrName>
                                        </p:attrNameLst>
                                      </p:cBhvr>
                                      <p:tavLst>
                                        <p:tav tm="0">
                                          <p:val>
                                            <p:strVal val="0-#ppt_h/2"/>
                                          </p:val>
                                        </p:tav>
                                        <p:tav tm="100000">
                                          <p:val>
                                            <p:strVal val="#ppt_y"/>
                                          </p:val>
                                        </p:tav>
                                      </p:tavLst>
                                    </p:anim>
                                  </p:childTnLst>
                                </p:cTn>
                              </p:par>
                              <p:par>
                                <p:cTn id="33" presetID="2" presetClass="entr" presetSubtype="3" fill="hold" nodeType="withEffect">
                                  <p:stCondLst>
                                    <p:cond delay="0"/>
                                  </p:stCondLst>
                                  <p:childTnLst>
                                    <p:set>
                                      <p:cBhvr>
                                        <p:cTn id="34" dur="1" fill="hold">
                                          <p:stCondLst>
                                            <p:cond delay="0"/>
                                          </p:stCondLst>
                                        </p:cTn>
                                        <p:tgtEl>
                                          <p:spTgt spid="3">
                                            <p:txEl>
                                              <p:pRg st="7" end="7"/>
                                            </p:txEl>
                                          </p:spTgt>
                                        </p:tgtEl>
                                        <p:attrNameLst>
                                          <p:attrName>style.visibility</p:attrName>
                                        </p:attrNameLst>
                                      </p:cBhvr>
                                      <p:to>
                                        <p:strVal val="visible"/>
                                      </p:to>
                                    </p:set>
                                    <p:anim calcmode="lin" valueType="num">
                                      <p:cBhvr additive="base">
                                        <p:cTn id="35" dur="500" fill="hold"/>
                                        <p:tgtEl>
                                          <p:spTgt spid="3">
                                            <p:txEl>
                                              <p:pRg st="7" end="7"/>
                                            </p:txEl>
                                          </p:spTgt>
                                        </p:tgtEl>
                                        <p:attrNameLst>
                                          <p:attrName>ppt_x</p:attrName>
                                        </p:attrNameLst>
                                      </p:cBhvr>
                                      <p:tavLst>
                                        <p:tav tm="0">
                                          <p:val>
                                            <p:strVal val="1+#ppt_w/2"/>
                                          </p:val>
                                        </p:tav>
                                        <p:tav tm="100000">
                                          <p:val>
                                            <p:strVal val="#ppt_x"/>
                                          </p:val>
                                        </p:tav>
                                      </p:tavLst>
                                    </p:anim>
                                    <p:anim calcmode="lin" valueType="num">
                                      <p:cBhvr additive="base">
                                        <p:cTn id="36" dur="500" fill="hold"/>
                                        <p:tgtEl>
                                          <p:spTgt spid="3">
                                            <p:txEl>
                                              <p:pRg st="7" end="7"/>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normAutofit/>
          </a:bodyPr>
          <a:lstStyle/>
          <a:p>
            <a:r>
              <a:rPr lang="en-US" altLang="zh-CN" sz="2000" spc="500">
                <a:solidFill>
                  <a:srgbClr val="B79F47"/>
                </a:solidFill>
              </a:rPr>
              <a:t>4. 2020</a:t>
            </a:r>
            <a:r>
              <a:rPr lang="zh-CN" altLang="en-US" sz="2000" spc="500">
                <a:solidFill>
                  <a:srgbClr val="B79F47"/>
                </a:solidFill>
              </a:rPr>
              <a:t>年秋“荆、荆、襄、宜四地七校考试联盟” 高三期中联考</a:t>
            </a:r>
            <a:endParaRPr lang="zh-CN" altLang="en-US" sz="3200" spc="500">
              <a:solidFill>
                <a:srgbClr val="B79F47"/>
              </a:solidFill>
            </a:endParaRPr>
          </a:p>
        </p:txBody>
      </p:sp>
      <p:sp>
        <p:nvSpPr>
          <p:cNvPr id="3" name="内容占位符 2"/>
          <p:cNvSpPr>
            <a:spLocks noGrp="1"/>
          </p:cNvSpPr>
          <p:nvPr>
            <p:ph idx="1"/>
          </p:nvPr>
        </p:nvSpPr>
        <p:spPr>
          <a:xfrm>
            <a:off x="762000" y="1825625"/>
            <a:ext cx="10515600" cy="4351338"/>
          </a:xfrm>
        </p:spPr>
        <p:txBody>
          <a:bodyPr>
            <a:noAutofit/>
          </a:bodyPr>
          <a:lstStyle/>
          <a:p>
            <a:pPr marL="0" indent="0" algn="just">
              <a:lnSpc>
                <a:spcPct val="150000"/>
              </a:lnSpc>
              <a:buNone/>
            </a:pPr>
            <a:r>
              <a:rPr lang="zh-CN" altLang="zh-CN" sz="1800" kern="100">
                <a:solidFill>
                  <a:srgbClr val="FF0000"/>
                </a:solidFill>
                <a:latin typeface="等线" panose="02010600030101010101" pitchFamily="2" charset="-122"/>
                <a:ea typeface="宋体" pitchFamily="2" charset="-122"/>
                <a:cs typeface="Times New Roman" panose="02020603050405020304" pitchFamily="18" charset="0"/>
              </a:rPr>
              <a:t>【答案】</a:t>
            </a:r>
            <a:r>
              <a:rPr lang="en-US" altLang="zh-CN" sz="1800" kern="100">
                <a:solidFill>
                  <a:srgbClr val="FF0000"/>
                </a:solidFill>
                <a:latin typeface="等线" panose="02010600030101010101" pitchFamily="2" charset="-122"/>
                <a:ea typeface="宋体" pitchFamily="2" charset="-122"/>
                <a:cs typeface="Times New Roman" panose="02020603050405020304" pitchFamily="18" charset="0"/>
              </a:rPr>
              <a:t>B</a:t>
            </a:r>
            <a:endParaRPr lang="zh-CN" altLang="zh-CN" sz="1800" kern="100">
              <a:latin typeface="等线" panose="02010600030101010101" pitchFamily="2" charset="-122"/>
              <a:ea typeface="等线" panose="02010600030101010101" pitchFamily="2" charset="-122"/>
              <a:cs typeface="Times New Roman" panose="02020603050405020304" pitchFamily="18" charset="0"/>
            </a:endParaRPr>
          </a:p>
          <a:p>
            <a:pPr marL="0" indent="0" algn="just">
              <a:lnSpc>
                <a:spcPct val="150000"/>
              </a:lnSpc>
              <a:buNone/>
            </a:pPr>
            <a:r>
              <a:rPr lang="zh-CN" altLang="zh-CN" sz="1800" kern="100">
                <a:solidFill>
                  <a:srgbClr val="FF0000"/>
                </a:solidFill>
                <a:latin typeface="等线" panose="02010600030101010101" pitchFamily="2" charset="-122"/>
                <a:ea typeface="宋体" pitchFamily="2" charset="-122"/>
                <a:cs typeface="Times New Roman" panose="02020603050405020304" pitchFamily="18" charset="0"/>
              </a:rPr>
              <a:t>【解析】断句为：以地卑湿，不可迎养，求分司东都，不听。后徙鄂岳观察使，时方讨吴元济，诏发鄂岳卒五千，隶安州刺史李听。翻译为：因湖南地势低湿，不能迎接父母来侍奉，请求在东都洛阳分司任职，没有被批准。后来调任鄂岳观察使。当时朝廷正准备讨伐吴元济，下诏让他调派鄂岳士卒五千人，隶属安州刺史李听指挥。</a:t>
            </a:r>
            <a:endParaRPr lang="zh-CN" altLang="zh-CN" sz="1800" kern="100">
              <a:latin typeface="等线" panose="02010600030101010101" pitchFamily="2" charset="-122"/>
              <a:ea typeface="等线" panose="02010600030101010101" pitchFamily="2" charset="-122"/>
              <a:cs typeface="Times New Roman" panose="02020603050405020304" pitchFamily="18" charset="0"/>
            </a:endParaRP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57501232"/>
      </p:ext>
    </p:extLst>
  </p:cSld>
  <p:clrMapOvr>
    <a:masterClrMapping/>
  </p:clrMapOvr>
  <mc:AlternateContent>
    <mc:Choice xmlns:p14="http://schemas.microsoft.com/office/powerpoint/2010/main" Requires="p14">
      <p:transition spd="slow" p14:dur="2000">
        <p14:prism isContent="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3"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par>
                                <p:cTn id="9" presetID="2" presetClass="entr" presetSubtype="3"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noAutofit/>
          </a:bodyPr>
          <a:lstStyle/>
          <a:p>
            <a:r>
              <a:rPr lang="en-US" altLang="zh-CN" sz="2800" spc="500">
                <a:solidFill>
                  <a:srgbClr val="B79F47"/>
                </a:solidFill>
              </a:rPr>
              <a:t>5.</a:t>
            </a:r>
            <a:r>
              <a:rPr lang="zh-CN" altLang="en-US" sz="2800" spc="500">
                <a:solidFill>
                  <a:srgbClr val="B79F47"/>
                </a:solidFill>
              </a:rPr>
              <a:t>宜昌一中等校</a:t>
            </a:r>
            <a:r>
              <a:rPr lang="en-US" altLang="zh-CN" sz="2800" spc="500">
                <a:solidFill>
                  <a:srgbClr val="B79F47"/>
                </a:solidFill>
              </a:rPr>
              <a:t>2020</a:t>
            </a:r>
            <a:r>
              <a:rPr lang="zh-CN" altLang="en-US" sz="2800" spc="500">
                <a:solidFill>
                  <a:srgbClr val="B79F47"/>
                </a:solidFill>
              </a:rPr>
              <a:t>年秋季学期高三九月联考语文试题</a:t>
            </a:r>
          </a:p>
        </p:txBody>
      </p:sp>
      <p:sp>
        <p:nvSpPr>
          <p:cNvPr id="3" name="内容占位符 2"/>
          <p:cNvSpPr>
            <a:spLocks noGrp="1"/>
          </p:cNvSpPr>
          <p:nvPr>
            <p:ph idx="1"/>
          </p:nvPr>
        </p:nvSpPr>
        <p:spPr>
          <a:xfrm>
            <a:off x="762000" y="1825625"/>
            <a:ext cx="10515600" cy="4351338"/>
          </a:xfrm>
        </p:spPr>
        <p:txBody>
          <a:bodyPr>
            <a:noAutofit/>
          </a:bodyPr>
          <a:lstStyle/>
          <a:p>
            <a:pPr indent="0" fontAlgn="ctr">
              <a:lnSpc>
                <a:spcPct val="150000"/>
              </a:lnSpc>
              <a:buNone/>
            </a:pPr>
            <a:r>
              <a:rPr lang="zh-CN" altLang="zh-CN" sz="1600" kern="100">
                <a:solidFill>
                  <a:srgbClr val="032D49"/>
                </a:solidFill>
                <a:latin typeface="等线" panose="02010600030101010101" pitchFamily="2" charset="-122"/>
                <a:ea typeface="楷体" pitchFamily="49" charset="-122"/>
                <a:cs typeface="Times New Roman" panose="02020603050405020304" pitchFamily="18" charset="0"/>
              </a:rPr>
              <a:t>季布者，楚人也。为气任侠，有名于楚。项籍使将兵，数窘汉王。及项羽灭，高祖购求布千金，敢有舍匿，罪及三族。季布匿濮阳周氏。周氏曰：“汉购将军急，迹且至臣家，将军能听臣，臣敢献计；即不能，愿先自刭。”季布许之。乃髡钳季布，衣褐衣，置广柳车中，并与其家僮数十人，之鲁朱家所卖之。朱家心知是季布，乃买而置之田。诫其子曰：“田事听此奴，必与同食。”朱家乃乘轺车之洛阳，见汝阴侯滕公。滕公留朱家饮数日。因谓滕公曰：“季布何大罪，而上求之急也？”滕公曰：“布数为项羽窘上，上怨之，故必欲得之。”朱家曰：“君视季布何如人也？”曰：“贤者也。”朱家曰：“臣各为其主用，季布为项籍用，职耳。项氏臣可尽诛邪？今上始得天下，独以己之私怨求一人，何示天下之不广也！</a:t>
            </a:r>
            <a:r>
              <a:rPr lang="zh-CN" altLang="zh-CN" sz="1600" u="sng" kern="100">
                <a:solidFill>
                  <a:srgbClr val="032D49"/>
                </a:solidFill>
                <a:latin typeface="等线" panose="02010600030101010101" pitchFamily="2" charset="-122"/>
                <a:ea typeface="楷体" pitchFamily="49" charset="-122"/>
                <a:cs typeface="Times New Roman" panose="02020603050405020304" pitchFamily="18" charset="0"/>
              </a:rPr>
              <a:t>且以季布之贤而汉求之急如此，此不北走胡即南走越耳。</a:t>
            </a:r>
            <a:r>
              <a:rPr lang="zh-CN" altLang="zh-CN" sz="1600" kern="100">
                <a:solidFill>
                  <a:srgbClr val="032D49"/>
                </a:solidFill>
                <a:latin typeface="等线" panose="02010600030101010101" pitchFamily="2" charset="-122"/>
                <a:ea typeface="楷体" pitchFamily="49" charset="-122"/>
                <a:cs typeface="Times New Roman" panose="02020603050405020304" pitchFamily="18" charset="0"/>
              </a:rPr>
              <a:t>夫忌壮士以资敌国，此伍子胥所以鞭荆平王之墓也。君何不从容为上言邪？”</a:t>
            </a:r>
            <a:r>
              <a:rPr lang="zh-CN" altLang="zh-CN" sz="1600" u="wavy" kern="100">
                <a:solidFill>
                  <a:srgbClr val="032D49"/>
                </a:solidFill>
                <a:latin typeface="等线" panose="02010600030101010101" pitchFamily="2" charset="-122"/>
                <a:ea typeface="楷体" pitchFamily="49" charset="-122"/>
                <a:cs typeface="Times New Roman" panose="02020603050405020304" pitchFamily="18" charset="0"/>
              </a:rPr>
              <a:t>汝阴侯滕公心知朱家大侠意季布匿其所乃许曰诺待间果言如朱家指上乃赦季布</a:t>
            </a:r>
            <a:r>
              <a:rPr lang="zh-CN" altLang="zh-CN" sz="1600" kern="100">
                <a:solidFill>
                  <a:srgbClr val="032D49"/>
                </a:solidFill>
                <a:latin typeface="等线" panose="02010600030101010101" pitchFamily="2" charset="-122"/>
                <a:ea typeface="楷体" pitchFamily="49" charset="-122"/>
                <a:cs typeface="Times New Roman" panose="02020603050405020304" pitchFamily="18" charset="0"/>
              </a:rPr>
              <a:t>当是时，诸公皆多季布能摧刚为柔，朱家亦以此名闻当世。季布召见，谢，上拜为郎中。</a:t>
            </a:r>
            <a:endParaRPr lang="zh-CN" altLang="zh-CN" sz="16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915019758"/>
      </p:ext>
    </p:extLst>
  </p:cSld>
  <p:clrMapOvr>
    <a:masterClrMapping/>
  </p:clrMapOvr>
  <mc:AlternateContent>
    <mc:Choice xmlns:p14="http://schemas.microsoft.com/office/powerpoint/2010/main" Requires="p14">
      <p:transition spd="slow" p14:dur="2000">
        <p14:prism isContent="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3"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noAutofit/>
          </a:bodyPr>
          <a:lstStyle/>
          <a:p>
            <a:r>
              <a:rPr lang="en-US" altLang="zh-CN" sz="2800" spc="500">
                <a:solidFill>
                  <a:srgbClr val="B79F47"/>
                </a:solidFill>
              </a:rPr>
              <a:t>5.</a:t>
            </a:r>
            <a:r>
              <a:rPr lang="zh-CN" altLang="en-US" sz="2800" spc="500">
                <a:solidFill>
                  <a:srgbClr val="B79F47"/>
                </a:solidFill>
              </a:rPr>
              <a:t>宜昌一中等校</a:t>
            </a:r>
            <a:r>
              <a:rPr lang="en-US" altLang="zh-CN" sz="2800" spc="500">
                <a:solidFill>
                  <a:srgbClr val="B79F47"/>
                </a:solidFill>
              </a:rPr>
              <a:t>2020</a:t>
            </a:r>
            <a:r>
              <a:rPr lang="zh-CN" altLang="en-US" sz="2800" spc="500">
                <a:solidFill>
                  <a:srgbClr val="B79F47"/>
                </a:solidFill>
              </a:rPr>
              <a:t>年秋季学期高三九月联考语文试题</a:t>
            </a:r>
          </a:p>
        </p:txBody>
      </p:sp>
      <p:sp>
        <p:nvSpPr>
          <p:cNvPr id="3" name="内容占位符 2"/>
          <p:cNvSpPr>
            <a:spLocks noGrp="1"/>
          </p:cNvSpPr>
          <p:nvPr>
            <p:ph idx="1"/>
          </p:nvPr>
        </p:nvSpPr>
        <p:spPr>
          <a:xfrm>
            <a:off x="762000" y="1825625"/>
            <a:ext cx="10515600" cy="4351338"/>
          </a:xfrm>
        </p:spPr>
        <p:txBody>
          <a:bodyPr>
            <a:noAutofit/>
          </a:bodyPr>
          <a:lstStyle/>
          <a:p>
            <a:pPr indent="0" fontAlgn="ctr">
              <a:lnSpc>
                <a:spcPct val="150000"/>
              </a:lnSpc>
              <a:buNone/>
            </a:pPr>
            <a:r>
              <a:rPr lang="zh-CN" altLang="zh-CN" sz="1800" kern="100">
                <a:solidFill>
                  <a:srgbClr val="032D49"/>
                </a:solidFill>
                <a:latin typeface="等线" panose="02010600030101010101" pitchFamily="2" charset="-122"/>
                <a:ea typeface="楷体" pitchFamily="49" charset="-122"/>
                <a:cs typeface="Times New Roman" panose="02020603050405020304" pitchFamily="18" charset="0"/>
              </a:rPr>
              <a:t>季布为河东守，孝文时，人有言其贤者，孝文召，欲以为御史大夫。复有言其勇，使酒难近。至，留邸一月，见罢。季布因进曰</a:t>
            </a:r>
            <a:r>
              <a:rPr lang="en-US" altLang="zh-CN" sz="1800" kern="100">
                <a:solidFill>
                  <a:srgbClr val="032D49"/>
                </a:solidFill>
                <a:latin typeface="等线" panose="02010600030101010101" pitchFamily="2" charset="-122"/>
                <a:ea typeface="楷体" pitchFamily="49" charset="-122"/>
                <a:cs typeface="Times New Roman" panose="02020603050405020304" pitchFamily="18" charset="0"/>
              </a:rPr>
              <a:t>:</a:t>
            </a:r>
            <a:r>
              <a:rPr lang="zh-CN" altLang="zh-CN" sz="1800" kern="100">
                <a:solidFill>
                  <a:srgbClr val="032D49"/>
                </a:solidFill>
                <a:latin typeface="等线" panose="02010600030101010101" pitchFamily="2" charset="-122"/>
                <a:ea typeface="楷体" pitchFamily="49" charset="-122"/>
                <a:cs typeface="Times New Roman" panose="02020603050405020304" pitchFamily="18" charset="0"/>
              </a:rPr>
              <a:t>“臣无功窃宠，待罪河东。陛下无故召臣，此人必有以臣欺陛下者。今臣至，无所受事，罢去，此人必有以毁臣者。</a:t>
            </a:r>
            <a:r>
              <a:rPr lang="zh-CN" altLang="zh-CN" sz="1800" u="sng" kern="100">
                <a:solidFill>
                  <a:srgbClr val="032D49"/>
                </a:solidFill>
                <a:latin typeface="等线" panose="02010600030101010101" pitchFamily="2" charset="-122"/>
                <a:ea typeface="楷体" pitchFamily="49" charset="-122"/>
                <a:cs typeface="Times New Roman" panose="02020603050405020304" pitchFamily="18" charset="0"/>
              </a:rPr>
              <a:t>夫陛下以一人之誉而召臣，一人之毁而去臣。臣恐天下有识闻之有以窥陛下也。</a:t>
            </a:r>
            <a:r>
              <a:rPr lang="zh-CN" altLang="zh-CN" sz="1800" kern="100">
                <a:solidFill>
                  <a:srgbClr val="032D49"/>
                </a:solidFill>
                <a:latin typeface="等线" panose="02010600030101010101" pitchFamily="2" charset="-122"/>
                <a:ea typeface="楷体" pitchFamily="49" charset="-122"/>
                <a:cs typeface="Times New Roman" panose="02020603050405020304" pitchFamily="18" charset="0"/>
              </a:rPr>
              <a:t>”上默然惭，良久曰</a:t>
            </a:r>
            <a:r>
              <a:rPr lang="en-US" altLang="zh-CN" sz="1800" kern="100">
                <a:solidFill>
                  <a:srgbClr val="032D49"/>
                </a:solidFill>
                <a:latin typeface="等线" panose="02010600030101010101" pitchFamily="2" charset="-122"/>
                <a:ea typeface="楷体" pitchFamily="49" charset="-122"/>
                <a:cs typeface="Times New Roman" panose="02020603050405020304" pitchFamily="18" charset="0"/>
              </a:rPr>
              <a:t>:</a:t>
            </a:r>
            <a:r>
              <a:rPr lang="zh-CN" altLang="zh-CN" sz="1800" kern="100">
                <a:solidFill>
                  <a:srgbClr val="032D49"/>
                </a:solidFill>
                <a:latin typeface="等线" panose="02010600030101010101" pitchFamily="2" charset="-122"/>
                <a:ea typeface="楷体" pitchFamily="49" charset="-122"/>
                <a:cs typeface="Times New Roman" panose="02020603050405020304" pitchFamily="18" charset="0"/>
              </a:rPr>
              <a:t>“河东吾股肱郡，故特召君耳。”</a:t>
            </a:r>
            <a:endParaRPr lang="zh-CN" altLang="zh-CN" sz="18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a:p>
            <a:pPr marL="0" indent="0" algn="r" fontAlgn="ctr">
              <a:lnSpc>
                <a:spcPct val="150000"/>
              </a:lnSpc>
              <a:buNone/>
            </a:pPr>
            <a:r>
              <a:rPr lang="zh-CN" altLang="zh-CN" sz="1800" kern="100">
                <a:solidFill>
                  <a:srgbClr val="032D49"/>
                </a:solidFill>
                <a:latin typeface="等线" panose="02010600030101010101" pitchFamily="2" charset="-122"/>
                <a:ea typeface="宋体" pitchFamily="2" charset="-122"/>
                <a:cs typeface="Times New Roman" panose="02020603050405020304" pitchFamily="18" charset="0"/>
              </a:rPr>
              <a:t>（选自《史记·季布栾布列传》）</a:t>
            </a:r>
            <a:endParaRPr lang="zh-CN" altLang="zh-CN" sz="18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a:p>
            <a:pPr marL="0" indent="0" fontAlgn="ctr">
              <a:lnSpc>
                <a:spcPct val="150000"/>
              </a:lnSpc>
              <a:buNone/>
            </a:pPr>
            <a:r>
              <a:rPr lang="zh-CN" altLang="zh-CN" sz="1800" kern="100">
                <a:solidFill>
                  <a:srgbClr val="032D49"/>
                </a:solidFill>
                <a:latin typeface="等线" panose="02010600030101010101" pitchFamily="2" charset="-122"/>
                <a:ea typeface="宋体" pitchFamily="2" charset="-122"/>
                <a:cs typeface="Times New Roman" panose="02020603050405020304" pitchFamily="18" charset="0"/>
              </a:rPr>
              <a:t>下列对文中画波浪线部分的断句，正确的一项是（</a:t>
            </a:r>
            <a:r>
              <a:rPr lang="en-US" altLang="zh-CN" sz="1800" kern="100">
                <a:solidFill>
                  <a:srgbClr val="032D49"/>
                </a:solidFill>
                <a:latin typeface="等线" panose="02010600030101010101" pitchFamily="2" charset="-122"/>
                <a:ea typeface="宋体" pitchFamily="2" charset="-122"/>
                <a:cs typeface="Times New Roman" panose="02020603050405020304" pitchFamily="18" charset="0"/>
              </a:rPr>
              <a:t>   </a:t>
            </a:r>
            <a:r>
              <a:rPr lang="zh-CN" altLang="zh-CN" sz="1800" kern="100">
                <a:solidFill>
                  <a:srgbClr val="032D49"/>
                </a:solidFill>
                <a:latin typeface="等线" panose="02010600030101010101" pitchFamily="2" charset="-122"/>
                <a:ea typeface="宋体" pitchFamily="2" charset="-122"/>
                <a:cs typeface="Times New Roman" panose="02020603050405020304" pitchFamily="18" charset="0"/>
              </a:rPr>
              <a:t>）</a:t>
            </a:r>
            <a:endParaRPr lang="zh-CN" altLang="zh-CN" sz="18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a:p>
            <a:pPr marL="0" indent="0" fontAlgn="ctr">
              <a:lnSpc>
                <a:spcPct val="150000"/>
              </a:lnSpc>
              <a:buNone/>
            </a:pPr>
            <a:r>
              <a:rPr lang="en-US" altLang="zh-CN" sz="1800" kern="100">
                <a:solidFill>
                  <a:srgbClr val="032D49"/>
                </a:solidFill>
                <a:latin typeface="宋体" pitchFamily="2" charset="-122"/>
                <a:ea typeface="等线" panose="02010600030101010101" pitchFamily="2" charset="-122"/>
                <a:cs typeface="Times New Roman" panose="02020603050405020304" pitchFamily="18" charset="0"/>
              </a:rPr>
              <a:t>A. </a:t>
            </a:r>
            <a:r>
              <a:rPr lang="zh-CN" altLang="zh-CN" sz="1800" kern="100">
                <a:solidFill>
                  <a:srgbClr val="032D49"/>
                </a:solidFill>
                <a:latin typeface="等线" panose="02010600030101010101" pitchFamily="2" charset="-122"/>
                <a:ea typeface="宋体" pitchFamily="2" charset="-122"/>
                <a:cs typeface="Times New Roman" panose="02020603050405020304" pitchFamily="18" charset="0"/>
              </a:rPr>
              <a:t>汝阴侯滕公心知朱家大侠</a:t>
            </a:r>
            <a:r>
              <a:rPr lang="en-US" altLang="zh-CN" sz="18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800" kern="100">
                <a:solidFill>
                  <a:srgbClr val="032D49"/>
                </a:solidFill>
                <a:latin typeface="等线" panose="02010600030101010101" pitchFamily="2" charset="-122"/>
                <a:ea typeface="宋体" pitchFamily="2" charset="-122"/>
                <a:cs typeface="Times New Roman" panose="02020603050405020304" pitchFamily="18" charset="0"/>
              </a:rPr>
              <a:t>意季布匿其所</a:t>
            </a:r>
            <a:r>
              <a:rPr lang="en-US" altLang="zh-CN" sz="18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800" kern="100">
                <a:solidFill>
                  <a:srgbClr val="032D49"/>
                </a:solidFill>
                <a:latin typeface="等线" panose="02010600030101010101" pitchFamily="2" charset="-122"/>
                <a:ea typeface="宋体" pitchFamily="2" charset="-122"/>
                <a:cs typeface="Times New Roman" panose="02020603050405020304" pitchFamily="18" charset="0"/>
              </a:rPr>
              <a:t>乃许曰</a:t>
            </a:r>
            <a:r>
              <a:rPr lang="en-US" altLang="zh-CN" sz="18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800" kern="100">
                <a:solidFill>
                  <a:srgbClr val="032D49"/>
                </a:solidFill>
                <a:latin typeface="等线" panose="02010600030101010101" pitchFamily="2" charset="-122"/>
                <a:ea typeface="宋体" pitchFamily="2" charset="-122"/>
                <a:cs typeface="Times New Roman" panose="02020603050405020304" pitchFamily="18" charset="0"/>
              </a:rPr>
              <a:t>诺</a:t>
            </a:r>
            <a:r>
              <a:rPr lang="en-US" altLang="zh-CN" sz="18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800" kern="100">
                <a:solidFill>
                  <a:srgbClr val="032D49"/>
                </a:solidFill>
                <a:latin typeface="等线" panose="02010600030101010101" pitchFamily="2" charset="-122"/>
                <a:ea typeface="宋体" pitchFamily="2" charset="-122"/>
                <a:cs typeface="Times New Roman" panose="02020603050405020304" pitchFamily="18" charset="0"/>
              </a:rPr>
              <a:t>待间</a:t>
            </a:r>
            <a:r>
              <a:rPr lang="en-US" altLang="zh-CN" sz="18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800" kern="100">
                <a:solidFill>
                  <a:srgbClr val="032D49"/>
                </a:solidFill>
                <a:latin typeface="等线" panose="02010600030101010101" pitchFamily="2" charset="-122"/>
                <a:ea typeface="宋体" pitchFamily="2" charset="-122"/>
                <a:cs typeface="Times New Roman" panose="02020603050405020304" pitchFamily="18" charset="0"/>
              </a:rPr>
              <a:t>果言如朱家指</a:t>
            </a:r>
            <a:r>
              <a:rPr lang="en-US" altLang="zh-CN" sz="18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800" kern="100">
                <a:solidFill>
                  <a:srgbClr val="032D49"/>
                </a:solidFill>
                <a:latin typeface="等线" panose="02010600030101010101" pitchFamily="2" charset="-122"/>
                <a:ea typeface="宋体" pitchFamily="2" charset="-122"/>
                <a:cs typeface="Times New Roman" panose="02020603050405020304" pitchFamily="18" charset="0"/>
              </a:rPr>
              <a:t>上乃赦季布</a:t>
            </a:r>
            <a:r>
              <a:rPr lang="en-US" altLang="zh-CN" sz="1800" kern="100">
                <a:solidFill>
                  <a:srgbClr val="032D49"/>
                </a:solidFill>
                <a:latin typeface="等线" panose="02010600030101010101" pitchFamily="2" charset="-122"/>
                <a:ea typeface="宋体" pitchFamily="2" charset="-122"/>
                <a:cs typeface="Times New Roman" panose="02020603050405020304" pitchFamily="18" charset="0"/>
              </a:rPr>
              <a:t>/</a:t>
            </a:r>
            <a:endParaRPr lang="zh-CN" altLang="zh-CN" sz="18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a:p>
            <a:pPr marL="0" indent="0" fontAlgn="ctr">
              <a:lnSpc>
                <a:spcPct val="150000"/>
              </a:lnSpc>
              <a:buNone/>
            </a:pPr>
            <a:r>
              <a:rPr lang="en-US" altLang="zh-CN" sz="1800" kern="100">
                <a:solidFill>
                  <a:srgbClr val="032D49"/>
                </a:solidFill>
                <a:latin typeface="宋体" pitchFamily="2" charset="-122"/>
                <a:ea typeface="等线" panose="02010600030101010101" pitchFamily="2" charset="-122"/>
                <a:cs typeface="Times New Roman" panose="02020603050405020304" pitchFamily="18" charset="0"/>
              </a:rPr>
              <a:t>B. </a:t>
            </a:r>
            <a:r>
              <a:rPr lang="zh-CN" altLang="zh-CN" sz="1800" kern="100">
                <a:solidFill>
                  <a:srgbClr val="032D49"/>
                </a:solidFill>
                <a:latin typeface="等线" panose="02010600030101010101" pitchFamily="2" charset="-122"/>
                <a:ea typeface="宋体" pitchFamily="2" charset="-122"/>
                <a:cs typeface="Times New Roman" panose="02020603050405020304" pitchFamily="18" charset="0"/>
              </a:rPr>
              <a:t>汝阴侯滕公心知朱家大侠意</a:t>
            </a:r>
            <a:r>
              <a:rPr lang="en-US" altLang="zh-CN" sz="18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800" kern="100">
                <a:solidFill>
                  <a:srgbClr val="032D49"/>
                </a:solidFill>
                <a:latin typeface="等线" panose="02010600030101010101" pitchFamily="2" charset="-122"/>
                <a:ea typeface="宋体" pitchFamily="2" charset="-122"/>
                <a:cs typeface="Times New Roman" panose="02020603050405020304" pitchFamily="18" charset="0"/>
              </a:rPr>
              <a:t>季布匿其所</a:t>
            </a:r>
            <a:r>
              <a:rPr lang="en-US" altLang="zh-CN" sz="18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800" kern="100">
                <a:solidFill>
                  <a:srgbClr val="032D49"/>
                </a:solidFill>
                <a:latin typeface="等线" panose="02010600030101010101" pitchFamily="2" charset="-122"/>
                <a:ea typeface="宋体" pitchFamily="2" charset="-122"/>
                <a:cs typeface="Times New Roman" panose="02020603050405020304" pitchFamily="18" charset="0"/>
              </a:rPr>
              <a:t>乃许曰</a:t>
            </a:r>
            <a:r>
              <a:rPr lang="en-US" altLang="zh-CN" sz="18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800" kern="100">
                <a:solidFill>
                  <a:srgbClr val="032D49"/>
                </a:solidFill>
                <a:latin typeface="等线" panose="02010600030101010101" pitchFamily="2" charset="-122"/>
                <a:ea typeface="宋体" pitchFamily="2" charset="-122"/>
                <a:cs typeface="Times New Roman" panose="02020603050405020304" pitchFamily="18" charset="0"/>
              </a:rPr>
              <a:t>诺</a:t>
            </a:r>
            <a:r>
              <a:rPr lang="en-US" altLang="zh-CN" sz="18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800" kern="100">
                <a:solidFill>
                  <a:srgbClr val="032D49"/>
                </a:solidFill>
                <a:latin typeface="等线" panose="02010600030101010101" pitchFamily="2" charset="-122"/>
                <a:ea typeface="宋体" pitchFamily="2" charset="-122"/>
                <a:cs typeface="Times New Roman" panose="02020603050405020304" pitchFamily="18" charset="0"/>
              </a:rPr>
              <a:t>待间</a:t>
            </a:r>
            <a:r>
              <a:rPr lang="en-US" altLang="zh-CN" sz="18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800" kern="100">
                <a:solidFill>
                  <a:srgbClr val="032D49"/>
                </a:solidFill>
                <a:latin typeface="等线" panose="02010600030101010101" pitchFamily="2" charset="-122"/>
                <a:ea typeface="宋体" pitchFamily="2" charset="-122"/>
                <a:cs typeface="Times New Roman" panose="02020603050405020304" pitchFamily="18" charset="0"/>
              </a:rPr>
              <a:t>果言如朱家指</a:t>
            </a:r>
            <a:r>
              <a:rPr lang="en-US" altLang="zh-CN" sz="18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800" kern="100">
                <a:solidFill>
                  <a:srgbClr val="032D49"/>
                </a:solidFill>
                <a:latin typeface="等线" panose="02010600030101010101" pitchFamily="2" charset="-122"/>
                <a:ea typeface="宋体" pitchFamily="2" charset="-122"/>
                <a:cs typeface="Times New Roman" panose="02020603050405020304" pitchFamily="18" charset="0"/>
              </a:rPr>
              <a:t>上乃赦季布</a:t>
            </a:r>
            <a:r>
              <a:rPr lang="en-US" altLang="zh-CN" sz="1800" kern="100">
                <a:solidFill>
                  <a:srgbClr val="032D49"/>
                </a:solidFill>
                <a:latin typeface="等线" panose="02010600030101010101" pitchFamily="2" charset="-122"/>
                <a:ea typeface="宋体" pitchFamily="2" charset="-122"/>
                <a:cs typeface="Times New Roman" panose="02020603050405020304" pitchFamily="18" charset="0"/>
              </a:rPr>
              <a:t>/</a:t>
            </a:r>
            <a:endParaRPr lang="zh-CN" altLang="zh-CN" sz="18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a:p>
            <a:pPr marL="0" indent="0" fontAlgn="ctr">
              <a:lnSpc>
                <a:spcPct val="150000"/>
              </a:lnSpc>
              <a:buNone/>
            </a:pPr>
            <a:r>
              <a:rPr lang="en-US" altLang="zh-CN" sz="1800" kern="100">
                <a:solidFill>
                  <a:srgbClr val="032D49"/>
                </a:solidFill>
                <a:latin typeface="宋体" pitchFamily="2" charset="-122"/>
                <a:ea typeface="等线" panose="02010600030101010101" pitchFamily="2" charset="-122"/>
                <a:cs typeface="Times New Roman" panose="02020603050405020304" pitchFamily="18" charset="0"/>
              </a:rPr>
              <a:t>C. </a:t>
            </a:r>
            <a:r>
              <a:rPr lang="zh-CN" altLang="zh-CN" sz="1800" kern="100">
                <a:solidFill>
                  <a:srgbClr val="032D49"/>
                </a:solidFill>
                <a:latin typeface="等线" panose="02010600030101010101" pitchFamily="2" charset="-122"/>
                <a:ea typeface="宋体" pitchFamily="2" charset="-122"/>
                <a:cs typeface="Times New Roman" panose="02020603050405020304" pitchFamily="18" charset="0"/>
              </a:rPr>
              <a:t>汝阴侯滕公心知朱家大侠</a:t>
            </a:r>
            <a:r>
              <a:rPr lang="en-US" altLang="zh-CN" sz="18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800" kern="100">
                <a:solidFill>
                  <a:srgbClr val="032D49"/>
                </a:solidFill>
                <a:latin typeface="等线" panose="02010600030101010101" pitchFamily="2" charset="-122"/>
                <a:ea typeface="宋体" pitchFamily="2" charset="-122"/>
                <a:cs typeface="Times New Roman" panose="02020603050405020304" pitchFamily="18" charset="0"/>
              </a:rPr>
              <a:t>意季布匿其所</a:t>
            </a:r>
            <a:r>
              <a:rPr lang="en-US" altLang="zh-CN" sz="18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800" kern="100">
                <a:solidFill>
                  <a:srgbClr val="032D49"/>
                </a:solidFill>
                <a:latin typeface="等线" panose="02010600030101010101" pitchFamily="2" charset="-122"/>
                <a:ea typeface="宋体" pitchFamily="2" charset="-122"/>
                <a:cs typeface="Times New Roman" panose="02020603050405020304" pitchFamily="18" charset="0"/>
              </a:rPr>
              <a:t>乃许曰</a:t>
            </a:r>
            <a:r>
              <a:rPr lang="en-US" altLang="zh-CN" sz="18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800" kern="100">
                <a:solidFill>
                  <a:srgbClr val="032D49"/>
                </a:solidFill>
                <a:latin typeface="等线" panose="02010600030101010101" pitchFamily="2" charset="-122"/>
                <a:ea typeface="宋体" pitchFamily="2" charset="-122"/>
                <a:cs typeface="Times New Roman" panose="02020603050405020304" pitchFamily="18" charset="0"/>
              </a:rPr>
              <a:t>诺</a:t>
            </a:r>
            <a:r>
              <a:rPr lang="en-US" altLang="zh-CN" sz="18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800" kern="100">
                <a:solidFill>
                  <a:srgbClr val="032D49"/>
                </a:solidFill>
                <a:latin typeface="等线" panose="02010600030101010101" pitchFamily="2" charset="-122"/>
                <a:ea typeface="宋体" pitchFamily="2" charset="-122"/>
                <a:cs typeface="Times New Roman" panose="02020603050405020304" pitchFamily="18" charset="0"/>
              </a:rPr>
              <a:t>待间</a:t>
            </a:r>
            <a:r>
              <a:rPr lang="en-US" altLang="zh-CN" sz="18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800" kern="100">
                <a:solidFill>
                  <a:srgbClr val="032D49"/>
                </a:solidFill>
                <a:latin typeface="等线" panose="02010600030101010101" pitchFamily="2" charset="-122"/>
                <a:ea typeface="宋体" pitchFamily="2" charset="-122"/>
                <a:cs typeface="Times New Roman" panose="02020603050405020304" pitchFamily="18" charset="0"/>
              </a:rPr>
              <a:t>果言如朱家指上</a:t>
            </a:r>
            <a:r>
              <a:rPr lang="en-US" altLang="zh-CN" sz="18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800" kern="100">
                <a:solidFill>
                  <a:srgbClr val="032D49"/>
                </a:solidFill>
                <a:latin typeface="等线" panose="02010600030101010101" pitchFamily="2" charset="-122"/>
                <a:ea typeface="宋体" pitchFamily="2" charset="-122"/>
                <a:cs typeface="Times New Roman" panose="02020603050405020304" pitchFamily="18" charset="0"/>
              </a:rPr>
              <a:t>乃赦季布</a:t>
            </a:r>
            <a:r>
              <a:rPr lang="en-US" altLang="zh-CN" sz="1800" kern="100">
                <a:solidFill>
                  <a:srgbClr val="032D49"/>
                </a:solidFill>
                <a:latin typeface="等线" panose="02010600030101010101" pitchFamily="2" charset="-122"/>
                <a:ea typeface="宋体" pitchFamily="2" charset="-122"/>
                <a:cs typeface="Times New Roman" panose="02020603050405020304" pitchFamily="18" charset="0"/>
              </a:rPr>
              <a:t>/</a:t>
            </a:r>
            <a:endParaRPr lang="zh-CN" altLang="zh-CN" sz="18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a:p>
            <a:pPr marL="0" indent="0" fontAlgn="ctr">
              <a:lnSpc>
                <a:spcPct val="150000"/>
              </a:lnSpc>
              <a:buNone/>
            </a:pPr>
            <a:r>
              <a:rPr lang="en-US" altLang="zh-CN" sz="1800" kern="100">
                <a:solidFill>
                  <a:srgbClr val="032D49"/>
                </a:solidFill>
                <a:latin typeface="宋体" pitchFamily="2" charset="-122"/>
                <a:ea typeface="等线" panose="02010600030101010101" pitchFamily="2" charset="-122"/>
                <a:cs typeface="Times New Roman" panose="02020603050405020304" pitchFamily="18" charset="0"/>
              </a:rPr>
              <a:t>D. </a:t>
            </a:r>
            <a:r>
              <a:rPr lang="zh-CN" altLang="zh-CN" sz="1800" kern="100">
                <a:solidFill>
                  <a:srgbClr val="032D49"/>
                </a:solidFill>
                <a:latin typeface="等线" panose="02010600030101010101" pitchFamily="2" charset="-122"/>
                <a:ea typeface="宋体" pitchFamily="2" charset="-122"/>
                <a:cs typeface="Times New Roman" panose="02020603050405020304" pitchFamily="18" charset="0"/>
              </a:rPr>
              <a:t>汝阴侯滕公心知朱家大侠意</a:t>
            </a:r>
            <a:r>
              <a:rPr lang="en-US" altLang="zh-CN" sz="18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800" kern="100">
                <a:solidFill>
                  <a:srgbClr val="032D49"/>
                </a:solidFill>
                <a:latin typeface="等线" panose="02010600030101010101" pitchFamily="2" charset="-122"/>
                <a:ea typeface="宋体" pitchFamily="2" charset="-122"/>
                <a:cs typeface="Times New Roman" panose="02020603050405020304" pitchFamily="18" charset="0"/>
              </a:rPr>
              <a:t>季布匿其所</a:t>
            </a:r>
            <a:r>
              <a:rPr lang="en-US" altLang="zh-CN" sz="18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800" kern="100">
                <a:solidFill>
                  <a:srgbClr val="032D49"/>
                </a:solidFill>
                <a:latin typeface="等线" panose="02010600030101010101" pitchFamily="2" charset="-122"/>
                <a:ea typeface="宋体" pitchFamily="2" charset="-122"/>
                <a:cs typeface="Times New Roman" panose="02020603050405020304" pitchFamily="18" charset="0"/>
              </a:rPr>
              <a:t>乃许曰</a:t>
            </a:r>
            <a:r>
              <a:rPr lang="en-US" altLang="zh-CN" sz="18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800" kern="100">
                <a:solidFill>
                  <a:srgbClr val="032D49"/>
                </a:solidFill>
                <a:latin typeface="等线" panose="02010600030101010101" pitchFamily="2" charset="-122"/>
                <a:ea typeface="宋体" pitchFamily="2" charset="-122"/>
                <a:cs typeface="Times New Roman" panose="02020603050405020304" pitchFamily="18" charset="0"/>
              </a:rPr>
              <a:t>诺</a:t>
            </a:r>
            <a:r>
              <a:rPr lang="en-US" altLang="zh-CN" sz="18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800" kern="100">
                <a:solidFill>
                  <a:srgbClr val="032D49"/>
                </a:solidFill>
                <a:latin typeface="等线" panose="02010600030101010101" pitchFamily="2" charset="-122"/>
                <a:ea typeface="宋体" pitchFamily="2" charset="-122"/>
                <a:cs typeface="Times New Roman" panose="02020603050405020304" pitchFamily="18" charset="0"/>
              </a:rPr>
              <a:t>待间</a:t>
            </a:r>
            <a:r>
              <a:rPr lang="en-US" altLang="zh-CN" sz="18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800" kern="100">
                <a:solidFill>
                  <a:srgbClr val="032D49"/>
                </a:solidFill>
                <a:latin typeface="等线" panose="02010600030101010101" pitchFamily="2" charset="-122"/>
                <a:ea typeface="宋体" pitchFamily="2" charset="-122"/>
                <a:cs typeface="Times New Roman" panose="02020603050405020304" pitchFamily="18" charset="0"/>
              </a:rPr>
              <a:t>果言如朱家指上</a:t>
            </a:r>
            <a:r>
              <a:rPr lang="en-US" altLang="zh-CN" sz="18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800" kern="100">
                <a:solidFill>
                  <a:srgbClr val="032D49"/>
                </a:solidFill>
                <a:latin typeface="等线" panose="02010600030101010101" pitchFamily="2" charset="-122"/>
                <a:ea typeface="宋体" pitchFamily="2" charset="-122"/>
                <a:cs typeface="Times New Roman" panose="02020603050405020304" pitchFamily="18" charset="0"/>
              </a:rPr>
              <a:t>乃赦季布</a:t>
            </a:r>
            <a:r>
              <a:rPr lang="en-US" altLang="zh-CN" sz="1800" kern="100">
                <a:solidFill>
                  <a:srgbClr val="032D49"/>
                </a:solidFill>
                <a:latin typeface="等线" panose="02010600030101010101" pitchFamily="2" charset="-122"/>
                <a:ea typeface="宋体" pitchFamily="2" charset="-122"/>
                <a:cs typeface="Times New Roman" panose="02020603050405020304" pitchFamily="18" charset="0"/>
              </a:rPr>
              <a:t>/</a:t>
            </a:r>
            <a:endParaRPr lang="zh-CN" altLang="zh-CN" sz="18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62351209"/>
      </p:ext>
    </p:extLst>
  </p:cSld>
  <p:clrMapOvr>
    <a:masterClrMapping/>
  </p:clrMapOvr>
  <mc:AlternateContent>
    <mc:Choice xmlns:p14="http://schemas.microsoft.com/office/powerpoint/2010/main" Requires="p14">
      <p:transition spd="slow" p14:dur="2000">
        <p14:prism isContent="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3"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par>
                                <p:cTn id="9" presetID="2" presetClass="entr" presetSubtype="3"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0-#ppt_h/2"/>
                                          </p:val>
                                        </p:tav>
                                        <p:tav tm="100000">
                                          <p:val>
                                            <p:strVal val="#ppt_y"/>
                                          </p:val>
                                        </p:tav>
                                      </p:tavLst>
                                    </p:anim>
                                  </p:childTnLst>
                                </p:cTn>
                              </p:par>
                              <p:par>
                                <p:cTn id="13" presetID="2" presetClass="entr" presetSubtype="3" fill="hold"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 calcmode="lin" valueType="num">
                                      <p:cBhvr additive="base">
                                        <p:cTn id="15" dur="500" fill="hold"/>
                                        <p:tgtEl>
                                          <p:spTgt spid="3">
                                            <p:txEl>
                                              <p:pRg st="2" end="2"/>
                                            </p:txEl>
                                          </p:spTgt>
                                        </p:tgtEl>
                                        <p:attrNameLst>
                                          <p:attrName>ppt_x</p:attrName>
                                        </p:attrNameLst>
                                      </p:cBhvr>
                                      <p:tavLst>
                                        <p:tav tm="0">
                                          <p:val>
                                            <p:strVal val="1+#ppt_w/2"/>
                                          </p:val>
                                        </p:tav>
                                        <p:tav tm="100000">
                                          <p:val>
                                            <p:strVal val="#ppt_x"/>
                                          </p:val>
                                        </p:tav>
                                      </p:tavLst>
                                    </p:anim>
                                    <p:anim calcmode="lin" valueType="num">
                                      <p:cBhvr additive="base">
                                        <p:cTn id="16" dur="500" fill="hold"/>
                                        <p:tgtEl>
                                          <p:spTgt spid="3">
                                            <p:txEl>
                                              <p:pRg st="2" end="2"/>
                                            </p:txEl>
                                          </p:spTgt>
                                        </p:tgtEl>
                                        <p:attrNameLst>
                                          <p:attrName>ppt_y</p:attrName>
                                        </p:attrNameLst>
                                      </p:cBhvr>
                                      <p:tavLst>
                                        <p:tav tm="0">
                                          <p:val>
                                            <p:strVal val="0-#ppt_h/2"/>
                                          </p:val>
                                        </p:tav>
                                        <p:tav tm="100000">
                                          <p:val>
                                            <p:strVal val="#ppt_y"/>
                                          </p:val>
                                        </p:tav>
                                      </p:tavLst>
                                    </p:anim>
                                  </p:childTnLst>
                                </p:cTn>
                              </p:par>
                              <p:par>
                                <p:cTn id="17" presetID="2" presetClass="entr" presetSubtype="3" fill="hold" nodeType="with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1+#ppt_w/2"/>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0-#ppt_h/2"/>
                                          </p:val>
                                        </p:tav>
                                        <p:tav tm="100000">
                                          <p:val>
                                            <p:strVal val="#ppt_y"/>
                                          </p:val>
                                        </p:tav>
                                      </p:tavLst>
                                    </p:anim>
                                  </p:childTnLst>
                                </p:cTn>
                              </p:par>
                              <p:par>
                                <p:cTn id="21" presetID="2" presetClass="entr" presetSubtype="3" fill="hold" nodeType="with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 calcmode="lin" valueType="num">
                                      <p:cBhvr additive="base">
                                        <p:cTn id="23" dur="500" fill="hold"/>
                                        <p:tgtEl>
                                          <p:spTgt spid="3">
                                            <p:txEl>
                                              <p:pRg st="4" end="4"/>
                                            </p:txEl>
                                          </p:spTgt>
                                        </p:tgtEl>
                                        <p:attrNameLst>
                                          <p:attrName>ppt_x</p:attrName>
                                        </p:attrNameLst>
                                      </p:cBhvr>
                                      <p:tavLst>
                                        <p:tav tm="0">
                                          <p:val>
                                            <p:strVal val="1+#ppt_w/2"/>
                                          </p:val>
                                        </p:tav>
                                        <p:tav tm="100000">
                                          <p:val>
                                            <p:strVal val="#ppt_x"/>
                                          </p:val>
                                        </p:tav>
                                      </p:tavLst>
                                    </p:anim>
                                    <p:anim calcmode="lin" valueType="num">
                                      <p:cBhvr additive="base">
                                        <p:cTn id="24" dur="500" fill="hold"/>
                                        <p:tgtEl>
                                          <p:spTgt spid="3">
                                            <p:txEl>
                                              <p:pRg st="4" end="4"/>
                                            </p:txEl>
                                          </p:spTgt>
                                        </p:tgtEl>
                                        <p:attrNameLst>
                                          <p:attrName>ppt_y</p:attrName>
                                        </p:attrNameLst>
                                      </p:cBhvr>
                                      <p:tavLst>
                                        <p:tav tm="0">
                                          <p:val>
                                            <p:strVal val="0-#ppt_h/2"/>
                                          </p:val>
                                        </p:tav>
                                        <p:tav tm="100000">
                                          <p:val>
                                            <p:strVal val="#ppt_y"/>
                                          </p:val>
                                        </p:tav>
                                      </p:tavLst>
                                    </p:anim>
                                  </p:childTnLst>
                                </p:cTn>
                              </p:par>
                              <p:par>
                                <p:cTn id="25" presetID="2" presetClass="entr" presetSubtype="3" fill="hold" nodeType="with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anim calcmode="lin" valueType="num">
                                      <p:cBhvr additive="base">
                                        <p:cTn id="27" dur="500" fill="hold"/>
                                        <p:tgtEl>
                                          <p:spTgt spid="3">
                                            <p:txEl>
                                              <p:pRg st="5" end="5"/>
                                            </p:txEl>
                                          </p:spTgt>
                                        </p:tgtEl>
                                        <p:attrNameLst>
                                          <p:attrName>ppt_x</p:attrName>
                                        </p:attrNameLst>
                                      </p:cBhvr>
                                      <p:tavLst>
                                        <p:tav tm="0">
                                          <p:val>
                                            <p:strVal val="1+#ppt_w/2"/>
                                          </p:val>
                                        </p:tav>
                                        <p:tav tm="100000">
                                          <p:val>
                                            <p:strVal val="#ppt_x"/>
                                          </p:val>
                                        </p:tav>
                                      </p:tavLst>
                                    </p:anim>
                                    <p:anim calcmode="lin" valueType="num">
                                      <p:cBhvr additive="base">
                                        <p:cTn id="28" dur="500" fill="hold"/>
                                        <p:tgtEl>
                                          <p:spTgt spid="3">
                                            <p:txEl>
                                              <p:pRg st="5" end="5"/>
                                            </p:txEl>
                                          </p:spTgt>
                                        </p:tgtEl>
                                        <p:attrNameLst>
                                          <p:attrName>ppt_y</p:attrName>
                                        </p:attrNameLst>
                                      </p:cBhvr>
                                      <p:tavLst>
                                        <p:tav tm="0">
                                          <p:val>
                                            <p:strVal val="0-#ppt_h/2"/>
                                          </p:val>
                                        </p:tav>
                                        <p:tav tm="100000">
                                          <p:val>
                                            <p:strVal val="#ppt_y"/>
                                          </p:val>
                                        </p:tav>
                                      </p:tavLst>
                                    </p:anim>
                                  </p:childTnLst>
                                </p:cTn>
                              </p:par>
                              <p:par>
                                <p:cTn id="29" presetID="2" presetClass="entr" presetSubtype="3" fill="hold" nodeType="with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anim calcmode="lin" valueType="num">
                                      <p:cBhvr additive="base">
                                        <p:cTn id="31" dur="500" fill="hold"/>
                                        <p:tgtEl>
                                          <p:spTgt spid="3">
                                            <p:txEl>
                                              <p:pRg st="6" end="6"/>
                                            </p:txEl>
                                          </p:spTgt>
                                        </p:tgtEl>
                                        <p:attrNameLst>
                                          <p:attrName>ppt_x</p:attrName>
                                        </p:attrNameLst>
                                      </p:cBhvr>
                                      <p:tavLst>
                                        <p:tav tm="0">
                                          <p:val>
                                            <p:strVal val="1+#ppt_w/2"/>
                                          </p:val>
                                        </p:tav>
                                        <p:tav tm="100000">
                                          <p:val>
                                            <p:strVal val="#ppt_x"/>
                                          </p:val>
                                        </p:tav>
                                      </p:tavLst>
                                    </p:anim>
                                    <p:anim calcmode="lin" valueType="num">
                                      <p:cBhvr additive="base">
                                        <p:cTn id="32" dur="500" fill="hold"/>
                                        <p:tgtEl>
                                          <p:spTgt spid="3">
                                            <p:txEl>
                                              <p:pRg st="6" end="6"/>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normAutofit/>
          </a:bodyPr>
          <a:lstStyle/>
          <a:p>
            <a:r>
              <a:rPr lang="en-US" altLang="zh-CN" sz="2800" spc="500">
                <a:solidFill>
                  <a:srgbClr val="B79F47"/>
                </a:solidFill>
              </a:rPr>
              <a:t>5.</a:t>
            </a:r>
            <a:r>
              <a:rPr lang="zh-CN" altLang="en-US" sz="2800" spc="500">
                <a:solidFill>
                  <a:srgbClr val="B79F47"/>
                </a:solidFill>
              </a:rPr>
              <a:t>宜昌一中等校</a:t>
            </a:r>
            <a:r>
              <a:rPr lang="en-US" altLang="zh-CN" sz="2800" spc="500">
                <a:solidFill>
                  <a:srgbClr val="B79F47"/>
                </a:solidFill>
              </a:rPr>
              <a:t>2020</a:t>
            </a:r>
            <a:r>
              <a:rPr lang="zh-CN" altLang="en-US" sz="2800" spc="500">
                <a:solidFill>
                  <a:srgbClr val="B79F47"/>
                </a:solidFill>
              </a:rPr>
              <a:t>年秋季学期高三九月联考语文试题</a:t>
            </a:r>
            <a:endParaRPr lang="zh-CN" altLang="en-US" spc="500">
              <a:solidFill>
                <a:srgbClr val="B79F47"/>
              </a:solidFill>
            </a:endParaRPr>
          </a:p>
        </p:txBody>
      </p:sp>
      <p:sp>
        <p:nvSpPr>
          <p:cNvPr id="3" name="内容占位符 2"/>
          <p:cNvSpPr>
            <a:spLocks noGrp="1"/>
          </p:cNvSpPr>
          <p:nvPr>
            <p:ph idx="1"/>
          </p:nvPr>
        </p:nvSpPr>
        <p:spPr>
          <a:xfrm>
            <a:off x="762000" y="1825625"/>
            <a:ext cx="10515600" cy="4351338"/>
          </a:xfrm>
        </p:spPr>
        <p:txBody>
          <a:bodyPr>
            <a:noAutofit/>
          </a:bodyPr>
          <a:lstStyle/>
          <a:p>
            <a:pPr marL="0" indent="0" algn="just" fontAlgn="ctr">
              <a:lnSpc>
                <a:spcPct val="150000"/>
              </a:lnSpc>
              <a:buNone/>
            </a:pPr>
            <a:r>
              <a:rPr lang="zh-CN" altLang="zh-CN" sz="1800" kern="100">
                <a:solidFill>
                  <a:srgbClr val="FF0000"/>
                </a:solidFill>
                <a:latin typeface="等线" panose="02010600030101010101" pitchFamily="2" charset="-122"/>
                <a:ea typeface="宋体" pitchFamily="2" charset="-122"/>
                <a:cs typeface="Times New Roman" panose="02020603050405020304" pitchFamily="18" charset="0"/>
              </a:rPr>
              <a:t>【答案】</a:t>
            </a:r>
            <a:r>
              <a:rPr lang="en-US" altLang="zh-CN" sz="1800" kern="100">
                <a:solidFill>
                  <a:srgbClr val="FF0000"/>
                </a:solidFill>
                <a:latin typeface="等线" panose="02010600030101010101" pitchFamily="2" charset="-122"/>
                <a:ea typeface="宋体" pitchFamily="2" charset="-122"/>
                <a:cs typeface="Times New Roman" panose="02020603050405020304" pitchFamily="18" charset="0"/>
              </a:rPr>
              <a:t>A</a:t>
            </a:r>
            <a:endParaRPr lang="zh-CN" altLang="zh-CN" sz="1800" kern="100">
              <a:latin typeface="等线" panose="02010600030101010101" pitchFamily="2" charset="-122"/>
              <a:ea typeface="等线" panose="02010600030101010101" pitchFamily="2" charset="-122"/>
              <a:cs typeface="Times New Roman" panose="02020603050405020304" pitchFamily="18" charset="0"/>
            </a:endParaRPr>
          </a:p>
          <a:p>
            <a:pPr marL="0" indent="0" algn="just" fontAlgn="ctr">
              <a:lnSpc>
                <a:spcPct val="150000"/>
              </a:lnSpc>
              <a:buNone/>
            </a:pPr>
            <a:r>
              <a:rPr lang="zh-CN" altLang="zh-CN" sz="1800" kern="100">
                <a:solidFill>
                  <a:srgbClr val="FF0000"/>
                </a:solidFill>
                <a:latin typeface="等线" panose="02010600030101010101" pitchFamily="2" charset="-122"/>
                <a:ea typeface="宋体" pitchFamily="2" charset="-122"/>
                <a:cs typeface="Times New Roman" panose="02020603050405020304" pitchFamily="18" charset="0"/>
              </a:rPr>
              <a:t>【解析】</a:t>
            </a:r>
            <a:endParaRPr lang="zh-CN" altLang="zh-CN" sz="1800" kern="100">
              <a:latin typeface="等线" panose="02010600030101010101" pitchFamily="2" charset="-122"/>
              <a:ea typeface="等线" panose="02010600030101010101" pitchFamily="2" charset="-122"/>
              <a:cs typeface="Times New Roman" panose="02020603050405020304" pitchFamily="18" charset="0"/>
            </a:endParaRPr>
          </a:p>
          <a:p>
            <a:pPr marL="0" indent="0" fontAlgn="ctr">
              <a:lnSpc>
                <a:spcPct val="150000"/>
              </a:lnSpc>
              <a:buNone/>
            </a:pPr>
            <a:r>
              <a:rPr lang="zh-CN" altLang="zh-CN" sz="1800" kern="100">
                <a:solidFill>
                  <a:srgbClr val="FF0000"/>
                </a:solidFill>
                <a:latin typeface="等线" panose="02010600030101010101" pitchFamily="2" charset="-122"/>
                <a:ea typeface="宋体" pitchFamily="2" charset="-122"/>
                <a:cs typeface="Times New Roman" panose="02020603050405020304" pitchFamily="18" charset="0"/>
              </a:rPr>
              <a:t>本题，“汝阴侯滕公心知朱家大侠”，“朱家大侠”是“知”的宾语，后面应断开，排除</a:t>
            </a:r>
            <a:r>
              <a:rPr lang="en-US" altLang="zh-CN" sz="1800" kern="100">
                <a:solidFill>
                  <a:srgbClr val="FF0000"/>
                </a:solidFill>
                <a:latin typeface="等线" panose="02010600030101010101" pitchFamily="2" charset="-122"/>
                <a:ea typeface="宋体" pitchFamily="2" charset="-122"/>
                <a:cs typeface="Times New Roman" panose="02020603050405020304" pitchFamily="18" charset="0"/>
              </a:rPr>
              <a:t>BD</a:t>
            </a:r>
            <a:r>
              <a:rPr lang="zh-CN" altLang="zh-CN" sz="1800" kern="100">
                <a:solidFill>
                  <a:srgbClr val="FF0000"/>
                </a:solidFill>
                <a:latin typeface="等线" panose="02010600030101010101" pitchFamily="2" charset="-122"/>
                <a:ea typeface="宋体" pitchFamily="2" charset="-122"/>
                <a:cs typeface="Times New Roman" panose="02020603050405020304" pitchFamily="18" charset="0"/>
              </a:rPr>
              <a:t>；“上乃赦季布”，“上”指皇上，是本句的主语，前面应断开，排除</a:t>
            </a:r>
            <a:r>
              <a:rPr lang="en-US" altLang="zh-CN" sz="1800" kern="100">
                <a:solidFill>
                  <a:srgbClr val="FF0000"/>
                </a:solidFill>
                <a:latin typeface="等线" panose="02010600030101010101" pitchFamily="2" charset="-122"/>
                <a:ea typeface="宋体" pitchFamily="2" charset="-122"/>
                <a:cs typeface="Times New Roman" panose="02020603050405020304" pitchFamily="18" charset="0"/>
              </a:rPr>
              <a:t>C</a:t>
            </a:r>
            <a:r>
              <a:rPr lang="zh-CN" altLang="zh-CN" sz="1800" kern="100">
                <a:solidFill>
                  <a:srgbClr val="FF0000"/>
                </a:solidFill>
                <a:latin typeface="等线" panose="02010600030101010101" pitchFamily="2" charset="-122"/>
                <a:ea typeface="宋体" pitchFamily="2" charset="-122"/>
                <a:cs typeface="Times New Roman" panose="02020603050405020304" pitchFamily="18" charset="0"/>
              </a:rPr>
              <a:t>。本句译为：汝阴侯滕公心中知道朱家是大侠，猜想季布藏在他那里，就答应说：“好吧。”等到适当时机，果然按朱家的意思进言。皇上于是赦免了季布。故选</a:t>
            </a:r>
            <a:r>
              <a:rPr lang="en-US" altLang="zh-CN" sz="1800" kern="100">
                <a:solidFill>
                  <a:srgbClr val="FF0000"/>
                </a:solidFill>
                <a:latin typeface="等线" panose="02010600030101010101" pitchFamily="2" charset="-122"/>
                <a:ea typeface="宋体" pitchFamily="2" charset="-122"/>
                <a:cs typeface="Times New Roman" panose="02020603050405020304" pitchFamily="18" charset="0"/>
              </a:rPr>
              <a:t>A</a:t>
            </a:r>
            <a:r>
              <a:rPr lang="zh-CN" altLang="zh-CN" sz="1800" kern="100">
                <a:solidFill>
                  <a:srgbClr val="FF0000"/>
                </a:solidFill>
                <a:latin typeface="等线" panose="02010600030101010101" pitchFamily="2" charset="-122"/>
                <a:ea typeface="宋体" pitchFamily="2" charset="-122"/>
                <a:cs typeface="Times New Roman" panose="02020603050405020304" pitchFamily="18" charset="0"/>
              </a:rPr>
              <a:t>。</a:t>
            </a:r>
            <a:endParaRPr lang="zh-CN" altLang="zh-CN" sz="1800" kern="100">
              <a:latin typeface="等线" panose="02010600030101010101" pitchFamily="2" charset="-122"/>
              <a:ea typeface="等线" panose="02010600030101010101" pitchFamily="2" charset="-122"/>
              <a:cs typeface="Times New Roman" panose="02020603050405020304" pitchFamily="18" charset="0"/>
            </a:endParaRP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909306227"/>
      </p:ext>
    </p:extLst>
  </p:cSld>
  <p:clrMapOvr>
    <a:masterClrMapping/>
  </p:clrMapOvr>
  <mc:AlternateContent>
    <mc:Choice xmlns:p14="http://schemas.microsoft.com/office/powerpoint/2010/main" Requires="p14">
      <p:transition spd="slow" p14:dur="2000">
        <p14:prism isContent="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3"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par>
                                <p:cTn id="9" presetID="2" presetClass="entr" presetSubtype="3"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0-#ppt_h/2"/>
                                          </p:val>
                                        </p:tav>
                                        <p:tav tm="100000">
                                          <p:val>
                                            <p:strVal val="#ppt_y"/>
                                          </p:val>
                                        </p:tav>
                                      </p:tavLst>
                                    </p:anim>
                                  </p:childTnLst>
                                </p:cTn>
                              </p:par>
                              <p:par>
                                <p:cTn id="13" presetID="2" presetClass="entr" presetSubtype="3" fill="hold"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 calcmode="lin" valueType="num">
                                      <p:cBhvr additive="base">
                                        <p:cTn id="15" dur="500" fill="hold"/>
                                        <p:tgtEl>
                                          <p:spTgt spid="3">
                                            <p:txEl>
                                              <p:pRg st="2" end="2"/>
                                            </p:txEl>
                                          </p:spTgt>
                                        </p:tgtEl>
                                        <p:attrNameLst>
                                          <p:attrName>ppt_x</p:attrName>
                                        </p:attrNameLst>
                                      </p:cBhvr>
                                      <p:tavLst>
                                        <p:tav tm="0">
                                          <p:val>
                                            <p:strVal val="1+#ppt_w/2"/>
                                          </p:val>
                                        </p:tav>
                                        <p:tav tm="100000">
                                          <p:val>
                                            <p:strVal val="#ppt_x"/>
                                          </p:val>
                                        </p:tav>
                                      </p:tavLst>
                                    </p:anim>
                                    <p:anim calcmode="lin" valueType="num">
                                      <p:cBhvr additive="base">
                                        <p:cTn id="16" dur="500" fill="hold"/>
                                        <p:tgtEl>
                                          <p:spTgt spid="3">
                                            <p:txEl>
                                              <p:pRg st="2" end="2"/>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normAutofit/>
          </a:bodyPr>
          <a:lstStyle/>
          <a:p>
            <a:r>
              <a:rPr lang="en-US" altLang="zh-CN" sz="3200" spc="500">
                <a:solidFill>
                  <a:srgbClr val="B79F47"/>
                </a:solidFill>
              </a:rPr>
              <a:t>6.</a:t>
            </a:r>
            <a:r>
              <a:rPr lang="zh-CN" altLang="en-US" sz="3200" spc="500">
                <a:solidFill>
                  <a:srgbClr val="B79F47"/>
                </a:solidFill>
              </a:rPr>
              <a:t>郴州市</a:t>
            </a:r>
            <a:r>
              <a:rPr lang="en-US" altLang="zh-CN" sz="3200" spc="500">
                <a:solidFill>
                  <a:srgbClr val="B79F47"/>
                </a:solidFill>
              </a:rPr>
              <a:t>2021</a:t>
            </a:r>
            <a:r>
              <a:rPr lang="zh-CN" altLang="en-US" sz="3200" spc="500">
                <a:solidFill>
                  <a:srgbClr val="B79F47"/>
                </a:solidFill>
              </a:rPr>
              <a:t>届高三第一次教学质量监测试卷</a:t>
            </a:r>
          </a:p>
        </p:txBody>
      </p:sp>
      <p:sp>
        <p:nvSpPr>
          <p:cNvPr id="3" name="内容占位符 2"/>
          <p:cNvSpPr>
            <a:spLocks noGrp="1"/>
          </p:cNvSpPr>
          <p:nvPr>
            <p:ph idx="1"/>
          </p:nvPr>
        </p:nvSpPr>
        <p:spPr>
          <a:xfrm>
            <a:off x="734394" y="1690688"/>
            <a:ext cx="10971196" cy="5306695"/>
          </a:xfrm>
        </p:spPr>
        <p:txBody>
          <a:bodyPr>
            <a:noAutofit/>
          </a:bodyPr>
          <a:lstStyle/>
          <a:p>
            <a:pPr indent="0" algn="just">
              <a:lnSpc>
                <a:spcPct val="150000"/>
              </a:lnSpc>
              <a:buNone/>
            </a:pPr>
            <a:r>
              <a:rPr lang="en-US" altLang="zh-CN" sz="1800" kern="100">
                <a:solidFill>
                  <a:srgbClr val="032D49"/>
                </a:solidFill>
                <a:latin typeface="楷体" pitchFamily="49" charset="-122"/>
                <a:ea typeface="等线" panose="02010600030101010101" pitchFamily="2" charset="-122"/>
                <a:cs typeface="Times New Roman" panose="02020603050405020304" pitchFamily="18" charset="0"/>
              </a:rPr>
              <a:t> </a:t>
            </a:r>
            <a:r>
              <a:rPr lang="zh-CN" altLang="zh-CN" sz="1800" kern="100">
                <a:solidFill>
                  <a:srgbClr val="032D49"/>
                </a:solidFill>
                <a:latin typeface="等线" panose="02010600030101010101" pitchFamily="2" charset="-122"/>
                <a:ea typeface="楷体" pitchFamily="49" charset="-122"/>
                <a:cs typeface="Times New Roman" panose="02020603050405020304" pitchFamily="18" charset="0"/>
              </a:rPr>
              <a:t>刘禹锡，字梦得。贞元九年擢进士第，登博学宏辞科。善五言诗。贞元末，王叔文得幸太子，禹锡以名重一时，与之交，叔文每称有宰相器。太子即位，禁中文诰，皆出于叔文，引禹锡入禁中，与之图议，言无不从。叔文败，坐贬连州刺史，在道，贬朗州司马。地居西南夷，土风僻陋，举目殊俗，无可与言者。禹锡在朗州十年，唯以文章吟咏陶冶情性。蛮俗好巫，每淫祠鼓舞，必歌俚辞。</a:t>
            </a:r>
            <a:r>
              <a:rPr lang="zh-CN" altLang="zh-CN" sz="1800" u="sng" kern="100">
                <a:solidFill>
                  <a:srgbClr val="032D49"/>
                </a:solidFill>
                <a:latin typeface="等线" panose="02010600030101010101" pitchFamily="2" charset="-122"/>
                <a:ea typeface="楷体" pitchFamily="49" charset="-122"/>
                <a:cs typeface="Times New Roman" panose="02020603050405020304" pitchFamily="18" charset="0"/>
              </a:rPr>
              <a:t>禹锡或从事于其间，乃依骚人之作，为新辞以教巫祝</a:t>
            </a:r>
            <a:r>
              <a:rPr lang="zh-CN" altLang="zh-CN" sz="1800" kern="100">
                <a:solidFill>
                  <a:srgbClr val="032D49"/>
                </a:solidFill>
                <a:latin typeface="等线" panose="02010600030101010101" pitchFamily="2" charset="-122"/>
                <a:ea typeface="楷体" pitchFamily="49" charset="-122"/>
                <a:cs typeface="Times New Roman" panose="02020603050405020304" pitchFamily="18" charset="0"/>
              </a:rPr>
              <a:t>。元和十年，自武陵召还，宰相复欲置之郎署。时禹锡作《游玄都观咏看花君子诗》，语涉讥刺，执政不悦，复出为播州刺史。诏下，御史中丞裴度奏曰：“播极远，猿狄所宅，禹锡母八十有余不能往，当与其子死决，恐伤陛下孝治，请稍内迁。”宪宗曰：“为人子者宜慎事，不贻亲忧。若禹锡望过他人，尤不可赦。”度无以对。帝改容：“朕所言，责人子事，然不欲伤其亲。”改授连州刺史。去京师又十余年，连刺数郡。</a:t>
            </a:r>
            <a:endParaRPr lang="zh-CN" altLang="zh-CN" sz="18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p:txBody>
      </p:sp>
      <p:cxnSp>
        <p:nvCxnSpPr>
          <p:cNvPr id="4" name="直接连接符 3"/>
          <p:cNvCxnSpPr/>
          <p:nvPr/>
        </p:nvCxnSpPr>
        <p:spPr>
          <a:xfrm>
            <a:off x="947420" y="1552304"/>
            <a:ext cx="10545144"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1690783"/>
      </p:ext>
    </p:extLst>
  </p:cSld>
  <p:clrMapOvr>
    <a:masterClrMapping/>
  </p:clrMapOvr>
  <mc:AlternateContent>
    <mc:Choice xmlns:p14="http://schemas.microsoft.com/office/powerpoint/2010/main" Requires="p14">
      <p:transition spd="slow" p14:dur="2000">
        <p14:prism isContent="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3"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pc="500">
                <a:solidFill>
                  <a:srgbClr val="B79F47"/>
                </a:solidFill>
              </a:rPr>
              <a:t>考向讲解</a:t>
            </a:r>
          </a:p>
        </p:txBody>
      </p:sp>
      <p:sp>
        <p:nvSpPr>
          <p:cNvPr id="3" name="内容占位符 2"/>
          <p:cNvSpPr>
            <a:spLocks noGrp="1"/>
          </p:cNvSpPr>
          <p:nvPr>
            <p:ph idx="1"/>
          </p:nvPr>
        </p:nvSpPr>
        <p:spPr>
          <a:xfrm>
            <a:off x="762000" y="1825625"/>
            <a:ext cx="10515600" cy="2803525"/>
          </a:xfrm>
        </p:spPr>
        <p:txBody>
          <a:bodyPr>
            <a:normAutofit fontScale="62500" lnSpcReduction="20000"/>
          </a:bodyPr>
          <a:lstStyle/>
          <a:p>
            <a:pPr marL="0" indent="0">
              <a:lnSpc>
                <a:spcPct val="170000"/>
              </a:lnSpc>
              <a:buNone/>
            </a:pPr>
            <a:r>
              <a:rPr lang="zh-CN" altLang="en-US" sz="3600" spc="300">
                <a:solidFill>
                  <a:srgbClr val="032D49"/>
                </a:solidFill>
                <a:latin typeface="仿宋" panose="02010609060101010101" pitchFamily="49" charset="-122"/>
                <a:ea typeface="仿宋" panose="02010609060101010101" pitchFamily="49" charset="-122"/>
              </a:rPr>
              <a:t>本考点内容为全国卷必考内容，近年来一直以选择题形式呈现，分值为</a:t>
            </a:r>
            <a:r>
              <a:rPr lang="en-US" altLang="zh-CN" sz="3600" spc="300">
                <a:solidFill>
                  <a:srgbClr val="032D49"/>
                </a:solidFill>
                <a:latin typeface="仿宋" panose="02010609060101010101" pitchFamily="49" charset="-122"/>
                <a:ea typeface="仿宋" panose="02010609060101010101" pitchFamily="49" charset="-122"/>
              </a:rPr>
              <a:t>3</a:t>
            </a:r>
            <a:r>
              <a:rPr lang="zh-CN" altLang="en-US" sz="3600" spc="300">
                <a:solidFill>
                  <a:srgbClr val="032D49"/>
                </a:solidFill>
                <a:latin typeface="仿宋" panose="02010609060101010101" pitchFamily="49" charset="-122"/>
                <a:ea typeface="仿宋" panose="02010609060101010101" pitchFamily="49" charset="-122"/>
              </a:rPr>
              <a:t>分。题目着重考查在掌握文言实虚词的基础上理清并列结构、偏正结构、主谓结构、动宾结构等的能力，要求考生有一定的文言基础，能大致读懂原句，在此基础上比较鉴别，作出符合要求的选择。</a:t>
            </a:r>
            <a:endParaRPr lang="zh-CN" altLang="en-US" sz="3600" spc="300">
              <a:solidFill>
                <a:srgbClr val="B79F47"/>
              </a:solidFill>
              <a:latin typeface="仿宋" pitchFamily="49" charset="-122"/>
              <a:ea typeface="仿宋" pitchFamily="49" charset="-122"/>
            </a:endParaRP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mc:Choice xmlns:p14="http://schemas.microsoft.com/office/powerpoint/2010/main" Requires="p14">
      <p:transition spd="slow" p14:dur="2000">
        <p14:prism isContent="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3"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normAutofit/>
          </a:bodyPr>
          <a:lstStyle/>
          <a:p>
            <a:r>
              <a:rPr lang="en-US" altLang="zh-CN" sz="3200" spc="500">
                <a:solidFill>
                  <a:srgbClr val="B79F47"/>
                </a:solidFill>
              </a:rPr>
              <a:t>6.</a:t>
            </a:r>
            <a:r>
              <a:rPr lang="zh-CN" altLang="en-US" sz="3200" spc="500">
                <a:solidFill>
                  <a:srgbClr val="B79F47"/>
                </a:solidFill>
              </a:rPr>
              <a:t>郴州市</a:t>
            </a:r>
            <a:r>
              <a:rPr lang="en-US" altLang="zh-CN" sz="3200" spc="500">
                <a:solidFill>
                  <a:srgbClr val="B79F47"/>
                </a:solidFill>
              </a:rPr>
              <a:t>2021</a:t>
            </a:r>
            <a:r>
              <a:rPr lang="zh-CN" altLang="en-US" sz="3200" spc="500">
                <a:solidFill>
                  <a:srgbClr val="B79F47"/>
                </a:solidFill>
              </a:rPr>
              <a:t>届高三第一次教学质量监测试卷</a:t>
            </a:r>
          </a:p>
        </p:txBody>
      </p:sp>
      <p:sp>
        <p:nvSpPr>
          <p:cNvPr id="3" name="内容占位符 2"/>
          <p:cNvSpPr>
            <a:spLocks noGrp="1"/>
          </p:cNvSpPr>
          <p:nvPr>
            <p:ph idx="1"/>
          </p:nvPr>
        </p:nvSpPr>
        <p:spPr>
          <a:xfrm>
            <a:off x="762000" y="1825624"/>
            <a:ext cx="10971196" cy="5306695"/>
          </a:xfrm>
        </p:spPr>
        <p:txBody>
          <a:bodyPr>
            <a:noAutofit/>
          </a:bodyPr>
          <a:lstStyle/>
          <a:p>
            <a:pPr marL="0" indent="0" algn="just">
              <a:lnSpc>
                <a:spcPct val="150000"/>
              </a:lnSpc>
              <a:buNone/>
            </a:pPr>
            <a:r>
              <a:rPr lang="en-US" altLang="zh-CN" sz="1400" kern="100">
                <a:solidFill>
                  <a:srgbClr val="032D49"/>
                </a:solidFill>
                <a:latin typeface="楷体" pitchFamily="49" charset="-122"/>
                <a:ea typeface="等线" panose="02010600030101010101" pitchFamily="2" charset="-122"/>
                <a:cs typeface="Times New Roman" panose="02020603050405020304" pitchFamily="18" charset="0"/>
              </a:rPr>
              <a:t> </a:t>
            </a:r>
            <a:r>
              <a:rPr lang="zh-CN" altLang="zh-CN" sz="1400" kern="100">
                <a:solidFill>
                  <a:srgbClr val="032D49"/>
                </a:solidFill>
                <a:latin typeface="等线" panose="02010600030101010101" pitchFamily="2" charset="-122"/>
                <a:ea typeface="楷体" pitchFamily="49" charset="-122"/>
                <a:cs typeface="Times New Roman" panose="02020603050405020304" pitchFamily="18" charset="0"/>
              </a:rPr>
              <a:t>禹锡尝叹天下学校废，乃奏记宰相曰：“</a:t>
            </a:r>
            <a:r>
              <a:rPr lang="zh-CN" altLang="zh-CN" sz="1400" u="sng" kern="100">
                <a:solidFill>
                  <a:srgbClr val="032D49"/>
                </a:solidFill>
                <a:latin typeface="等线" panose="02010600030101010101" pitchFamily="2" charset="-122"/>
                <a:ea typeface="楷体" pitchFamily="49" charset="-122"/>
                <a:cs typeface="Times New Roman" panose="02020603050405020304" pitchFamily="18" charset="0"/>
              </a:rPr>
              <a:t>言者谓天下少士，而不知养材之道，郁堙不扬，</a:t>
            </a:r>
            <a:endParaRPr lang="zh-CN" altLang="zh-CN" sz="14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a:p>
            <a:pPr marL="0" indent="0" algn="just">
              <a:lnSpc>
                <a:spcPct val="150000"/>
              </a:lnSpc>
              <a:buNone/>
            </a:pPr>
            <a:r>
              <a:rPr lang="zh-CN" altLang="zh-CN" sz="1400" u="sng" kern="100">
                <a:solidFill>
                  <a:srgbClr val="032D49"/>
                </a:solidFill>
                <a:latin typeface="等线" panose="02010600030101010101" pitchFamily="2" charset="-122"/>
                <a:ea typeface="楷体" pitchFamily="49" charset="-122"/>
                <a:cs typeface="Times New Roman" panose="02020603050405020304" pitchFamily="18" charset="0"/>
              </a:rPr>
              <a:t>非天不生材也。</a:t>
            </a:r>
            <a:r>
              <a:rPr lang="zh-CN" altLang="zh-CN" sz="1400" kern="100">
                <a:solidFill>
                  <a:srgbClr val="032D49"/>
                </a:solidFill>
                <a:latin typeface="等线" panose="02010600030101010101" pitchFamily="2" charset="-122"/>
                <a:ea typeface="楷体" pitchFamily="49" charset="-122"/>
                <a:cs typeface="Times New Roman" panose="02020603050405020304" pitchFamily="18" charset="0"/>
              </a:rPr>
              <a:t>”今室庐圮废，生徒衰少，非学官不振，病无资以给也．今凡州县四时皆有事于孔子庙，甚非孔子意。请罢天下州县四时祭，籍其资半归所隶州，使增学校，举半归太学，可以营学室，具器用，则贞观之风，粲然可复。”当时不用其言。禹锡晚年与少傅自居易友善，诗笔文章，时无在其右者。常与禹锡唱和往来，因集其诗而序之曰：“</a:t>
            </a:r>
            <a:r>
              <a:rPr lang="zh-CN" altLang="zh-CN" sz="1400" u="wavy" kern="100">
                <a:solidFill>
                  <a:srgbClr val="032D49"/>
                </a:solidFill>
                <a:latin typeface="等线" panose="02010600030101010101" pitchFamily="2" charset="-122"/>
                <a:ea typeface="楷体" pitchFamily="49" charset="-122"/>
                <a:cs typeface="Times New Roman" panose="02020603050405020304" pitchFamily="18" charset="0"/>
              </a:rPr>
              <a:t>彭城刘梦得诗豪者也其锋森然少敢当者予不量力往往犯之夫合应者声同交争者力敌一往一复欲罢不能</a:t>
            </a:r>
            <a:r>
              <a:rPr lang="zh-CN" altLang="zh-CN" sz="1400" kern="100">
                <a:solidFill>
                  <a:srgbClr val="032D49"/>
                </a:solidFill>
                <a:latin typeface="等线" panose="02010600030101010101" pitchFamily="2" charset="-122"/>
                <a:ea typeface="楷体" pitchFamily="49" charset="-122"/>
                <a:cs typeface="Times New Roman" panose="02020603050405020304" pitchFamily="18" charset="0"/>
              </a:rPr>
              <a:t>”开成初，授同州刺史，秩满，检校礼部尚书。会昌二年七月卒，赠户部尚书。</a:t>
            </a:r>
            <a:endParaRPr lang="zh-CN" altLang="zh-CN" sz="14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a:p>
            <a:pPr marL="0" indent="0" algn="r">
              <a:lnSpc>
                <a:spcPct val="150000"/>
              </a:lnSpc>
              <a:buNone/>
            </a:pPr>
            <a:r>
              <a:rPr lang="en-US" altLang="zh-CN" sz="1400" kern="100">
                <a:solidFill>
                  <a:srgbClr val="032D49"/>
                </a:solidFill>
                <a:latin typeface="宋体" pitchFamily="2" charset="-122"/>
                <a:ea typeface="等线" panose="02010600030101010101" pitchFamily="2" charset="-122"/>
                <a:cs typeface="Times New Roman" panose="02020603050405020304" pitchFamily="18" charset="0"/>
              </a:rPr>
              <a:t>    </a:t>
            </a:r>
            <a:r>
              <a:rPr lang="zh-CN" altLang="zh-CN" sz="1400" kern="100">
                <a:solidFill>
                  <a:srgbClr val="032D49"/>
                </a:solidFill>
                <a:latin typeface="等线" panose="02010600030101010101" pitchFamily="2" charset="-122"/>
                <a:ea typeface="宋体" pitchFamily="2" charset="-122"/>
                <a:cs typeface="Times New Roman" panose="02020603050405020304" pitchFamily="18" charset="0"/>
              </a:rPr>
              <a:t>（选自《刘禹锡传》，有删改）</a:t>
            </a:r>
            <a:endParaRPr lang="zh-CN" altLang="zh-CN" sz="14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a:p>
            <a:pPr marL="0" indent="0" algn="just">
              <a:lnSpc>
                <a:spcPct val="150000"/>
              </a:lnSpc>
              <a:buNone/>
            </a:pPr>
            <a:r>
              <a:rPr lang="zh-CN" altLang="zh-CN" sz="1400" kern="100">
                <a:solidFill>
                  <a:srgbClr val="032D49"/>
                </a:solidFill>
                <a:latin typeface="等线" panose="02010600030101010101" pitchFamily="2" charset="-122"/>
                <a:ea typeface="宋体" pitchFamily="2" charset="-122"/>
                <a:cs typeface="Times New Roman" panose="02020603050405020304" pitchFamily="18" charset="0"/>
              </a:rPr>
              <a:t>下列对文中画波浪线部分的断句，正确的一项是（</a:t>
            </a:r>
            <a:r>
              <a:rPr lang="en-US" altLang="zh-CN" sz="1400" kern="100">
                <a:solidFill>
                  <a:srgbClr val="032D49"/>
                </a:solidFill>
                <a:latin typeface="等线" panose="02010600030101010101" pitchFamily="2" charset="-122"/>
                <a:ea typeface="宋体" pitchFamily="2" charset="-122"/>
                <a:cs typeface="Times New Roman" panose="02020603050405020304" pitchFamily="18" charset="0"/>
              </a:rPr>
              <a:t>3</a:t>
            </a:r>
            <a:r>
              <a:rPr lang="zh-CN" altLang="zh-CN" sz="1400" kern="100">
                <a:solidFill>
                  <a:srgbClr val="032D49"/>
                </a:solidFill>
                <a:latin typeface="等线" panose="02010600030101010101" pitchFamily="2" charset="-122"/>
                <a:ea typeface="宋体" pitchFamily="2" charset="-122"/>
                <a:cs typeface="Times New Roman" panose="02020603050405020304" pitchFamily="18" charset="0"/>
              </a:rPr>
              <a:t>分）</a:t>
            </a:r>
            <a:endParaRPr lang="zh-CN" altLang="zh-CN" sz="14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a:p>
            <a:pPr marL="0" indent="0" algn="just">
              <a:lnSpc>
                <a:spcPct val="150000"/>
              </a:lnSpc>
              <a:buNone/>
            </a:pPr>
            <a:r>
              <a:rPr lang="en-US" altLang="zh-CN" sz="1400" kern="100">
                <a:solidFill>
                  <a:srgbClr val="032D49"/>
                </a:solidFill>
                <a:latin typeface="宋体" pitchFamily="2" charset="-122"/>
                <a:ea typeface="等线" panose="02010600030101010101" pitchFamily="2" charset="-122"/>
                <a:cs typeface="Times New Roman" panose="02020603050405020304" pitchFamily="18" charset="0"/>
              </a:rPr>
              <a:t>  A</a:t>
            </a:r>
            <a:r>
              <a:rPr lang="zh-CN" altLang="zh-CN" sz="1400" kern="100">
                <a:solidFill>
                  <a:srgbClr val="032D49"/>
                </a:solidFill>
                <a:latin typeface="等线" panose="02010600030101010101" pitchFamily="2" charset="-122"/>
                <a:ea typeface="宋体" pitchFamily="2" charset="-122"/>
                <a:cs typeface="Times New Roman" panose="02020603050405020304" pitchFamily="18" charset="0"/>
              </a:rPr>
              <a:t>．彭城刘梦得／诗豪者也／其锋森然／少敢当者／予不量力／往往犯之／夫合应者声／同交争者力敌／一往一复／欲罢不能／</a:t>
            </a:r>
            <a:endParaRPr lang="zh-CN" altLang="zh-CN" sz="14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a:p>
            <a:pPr marL="0" indent="0" algn="just">
              <a:lnSpc>
                <a:spcPct val="150000"/>
              </a:lnSpc>
              <a:buNone/>
            </a:pPr>
            <a:r>
              <a:rPr lang="en-US" altLang="zh-CN" sz="1400" kern="100">
                <a:solidFill>
                  <a:srgbClr val="032D49"/>
                </a:solidFill>
                <a:latin typeface="宋体" pitchFamily="2" charset="-122"/>
                <a:ea typeface="等线" panose="02010600030101010101" pitchFamily="2" charset="-122"/>
                <a:cs typeface="Times New Roman" panose="02020603050405020304" pitchFamily="18" charset="0"/>
              </a:rPr>
              <a:t>  B</a:t>
            </a:r>
            <a:r>
              <a:rPr lang="zh-CN" altLang="zh-CN" sz="1400" kern="100">
                <a:solidFill>
                  <a:srgbClr val="032D49"/>
                </a:solidFill>
                <a:latin typeface="等线" panose="02010600030101010101" pitchFamily="2" charset="-122"/>
                <a:ea typeface="宋体" pitchFamily="2" charset="-122"/>
                <a:cs typeface="Times New Roman" panose="02020603050405020304" pitchFamily="18" charset="0"/>
              </a:rPr>
              <a:t>．彭城刘梦得／诗豪者也／其锋森／然少敢当者／予不量力／往往犯之／夫合应者声同／交争者力敌／一往一复／欲罢不能／</a:t>
            </a:r>
            <a:endParaRPr lang="zh-CN" altLang="zh-CN" sz="14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a:p>
            <a:pPr marL="0" indent="0" algn="just">
              <a:lnSpc>
                <a:spcPct val="150000"/>
              </a:lnSpc>
              <a:buNone/>
            </a:pPr>
            <a:r>
              <a:rPr lang="en-US" altLang="zh-CN" sz="1400" kern="100">
                <a:solidFill>
                  <a:srgbClr val="032D49"/>
                </a:solidFill>
                <a:latin typeface="宋体" pitchFamily="2" charset="-122"/>
                <a:ea typeface="等线" panose="02010600030101010101" pitchFamily="2" charset="-122"/>
                <a:cs typeface="Times New Roman" panose="02020603050405020304" pitchFamily="18" charset="0"/>
              </a:rPr>
              <a:t>  C</a:t>
            </a:r>
            <a:r>
              <a:rPr lang="zh-CN" altLang="zh-CN" sz="1400" kern="100">
                <a:solidFill>
                  <a:srgbClr val="032D49"/>
                </a:solidFill>
                <a:latin typeface="等线" panose="02010600030101010101" pitchFamily="2" charset="-122"/>
                <a:ea typeface="宋体" pitchFamily="2" charset="-122"/>
                <a:cs typeface="Times New Roman" panose="02020603050405020304" pitchFamily="18" charset="0"/>
              </a:rPr>
              <a:t>．彭城刘梦得／诗豪者也／其锋森然／少敢当者／予不量力／往往犯之／夫合应者声同／交争者力敌／一往一复／欲罢不能／</a:t>
            </a:r>
            <a:endParaRPr lang="zh-CN" altLang="zh-CN" sz="14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a:p>
            <a:pPr marL="0" indent="0" algn="just">
              <a:lnSpc>
                <a:spcPct val="150000"/>
              </a:lnSpc>
              <a:buNone/>
            </a:pPr>
            <a:r>
              <a:rPr lang="en-US" altLang="zh-CN" sz="1400" kern="100">
                <a:solidFill>
                  <a:srgbClr val="032D49"/>
                </a:solidFill>
                <a:latin typeface="宋体" pitchFamily="2" charset="-122"/>
                <a:ea typeface="等线" panose="02010600030101010101" pitchFamily="2" charset="-122"/>
                <a:cs typeface="Times New Roman" panose="02020603050405020304" pitchFamily="18" charset="0"/>
              </a:rPr>
              <a:t>  D</a:t>
            </a:r>
            <a:r>
              <a:rPr lang="zh-CN" altLang="zh-CN" sz="1400" kern="100">
                <a:solidFill>
                  <a:srgbClr val="032D49"/>
                </a:solidFill>
                <a:latin typeface="等线" panose="02010600030101010101" pitchFamily="2" charset="-122"/>
                <a:ea typeface="宋体" pitchFamily="2" charset="-122"/>
                <a:cs typeface="Times New Roman" panose="02020603050405020304" pitchFamily="18" charset="0"/>
              </a:rPr>
              <a:t>．彭城刘梦得／诗豪者也／其锋森然少／敢当者／予不量力／往往犯之／夫合应者声／同交争者力敌／一往一复／欲罢不能／</a:t>
            </a:r>
            <a:endParaRPr lang="zh-CN" altLang="zh-CN" sz="14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p:txBody>
      </p:sp>
      <p:cxnSp>
        <p:nvCxnSpPr>
          <p:cNvPr id="4" name="直接连接符 3"/>
          <p:cNvCxnSpPr/>
          <p:nvPr/>
        </p:nvCxnSpPr>
        <p:spPr>
          <a:xfrm>
            <a:off x="947420" y="1552304"/>
            <a:ext cx="10545144"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65405455"/>
      </p:ext>
    </p:extLst>
  </p:cSld>
  <p:clrMapOvr>
    <a:masterClrMapping/>
  </p:clrMapOvr>
  <mc:AlternateContent>
    <mc:Choice xmlns:p14="http://schemas.microsoft.com/office/powerpoint/2010/main" Requires="p14">
      <p:transition spd="slow" p14:dur="2000">
        <p14:prism isContent="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3"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par>
                                <p:cTn id="9" presetID="2" presetClass="entr" presetSubtype="3"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0-#ppt_h/2"/>
                                          </p:val>
                                        </p:tav>
                                        <p:tav tm="100000">
                                          <p:val>
                                            <p:strVal val="#ppt_y"/>
                                          </p:val>
                                        </p:tav>
                                      </p:tavLst>
                                    </p:anim>
                                  </p:childTnLst>
                                </p:cTn>
                              </p:par>
                              <p:par>
                                <p:cTn id="13" presetID="2" presetClass="entr" presetSubtype="3" fill="hold"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 calcmode="lin" valueType="num">
                                      <p:cBhvr additive="base">
                                        <p:cTn id="15" dur="500" fill="hold"/>
                                        <p:tgtEl>
                                          <p:spTgt spid="3">
                                            <p:txEl>
                                              <p:pRg st="2" end="2"/>
                                            </p:txEl>
                                          </p:spTgt>
                                        </p:tgtEl>
                                        <p:attrNameLst>
                                          <p:attrName>ppt_x</p:attrName>
                                        </p:attrNameLst>
                                      </p:cBhvr>
                                      <p:tavLst>
                                        <p:tav tm="0">
                                          <p:val>
                                            <p:strVal val="1+#ppt_w/2"/>
                                          </p:val>
                                        </p:tav>
                                        <p:tav tm="100000">
                                          <p:val>
                                            <p:strVal val="#ppt_x"/>
                                          </p:val>
                                        </p:tav>
                                      </p:tavLst>
                                    </p:anim>
                                    <p:anim calcmode="lin" valueType="num">
                                      <p:cBhvr additive="base">
                                        <p:cTn id="16" dur="500" fill="hold"/>
                                        <p:tgtEl>
                                          <p:spTgt spid="3">
                                            <p:txEl>
                                              <p:pRg st="2" end="2"/>
                                            </p:txEl>
                                          </p:spTgt>
                                        </p:tgtEl>
                                        <p:attrNameLst>
                                          <p:attrName>ppt_y</p:attrName>
                                        </p:attrNameLst>
                                      </p:cBhvr>
                                      <p:tavLst>
                                        <p:tav tm="0">
                                          <p:val>
                                            <p:strVal val="0-#ppt_h/2"/>
                                          </p:val>
                                        </p:tav>
                                        <p:tav tm="100000">
                                          <p:val>
                                            <p:strVal val="#ppt_y"/>
                                          </p:val>
                                        </p:tav>
                                      </p:tavLst>
                                    </p:anim>
                                  </p:childTnLst>
                                </p:cTn>
                              </p:par>
                              <p:par>
                                <p:cTn id="17" presetID="2" presetClass="entr" presetSubtype="3" fill="hold" nodeType="with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1+#ppt_w/2"/>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0-#ppt_h/2"/>
                                          </p:val>
                                        </p:tav>
                                        <p:tav tm="100000">
                                          <p:val>
                                            <p:strVal val="#ppt_y"/>
                                          </p:val>
                                        </p:tav>
                                      </p:tavLst>
                                    </p:anim>
                                  </p:childTnLst>
                                </p:cTn>
                              </p:par>
                              <p:par>
                                <p:cTn id="21" presetID="2" presetClass="entr" presetSubtype="3" fill="hold" nodeType="with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 calcmode="lin" valueType="num">
                                      <p:cBhvr additive="base">
                                        <p:cTn id="23" dur="500" fill="hold"/>
                                        <p:tgtEl>
                                          <p:spTgt spid="3">
                                            <p:txEl>
                                              <p:pRg st="4" end="4"/>
                                            </p:txEl>
                                          </p:spTgt>
                                        </p:tgtEl>
                                        <p:attrNameLst>
                                          <p:attrName>ppt_x</p:attrName>
                                        </p:attrNameLst>
                                      </p:cBhvr>
                                      <p:tavLst>
                                        <p:tav tm="0">
                                          <p:val>
                                            <p:strVal val="1+#ppt_w/2"/>
                                          </p:val>
                                        </p:tav>
                                        <p:tav tm="100000">
                                          <p:val>
                                            <p:strVal val="#ppt_x"/>
                                          </p:val>
                                        </p:tav>
                                      </p:tavLst>
                                    </p:anim>
                                    <p:anim calcmode="lin" valueType="num">
                                      <p:cBhvr additive="base">
                                        <p:cTn id="24" dur="500" fill="hold"/>
                                        <p:tgtEl>
                                          <p:spTgt spid="3">
                                            <p:txEl>
                                              <p:pRg st="4" end="4"/>
                                            </p:txEl>
                                          </p:spTgt>
                                        </p:tgtEl>
                                        <p:attrNameLst>
                                          <p:attrName>ppt_y</p:attrName>
                                        </p:attrNameLst>
                                      </p:cBhvr>
                                      <p:tavLst>
                                        <p:tav tm="0">
                                          <p:val>
                                            <p:strVal val="0-#ppt_h/2"/>
                                          </p:val>
                                        </p:tav>
                                        <p:tav tm="100000">
                                          <p:val>
                                            <p:strVal val="#ppt_y"/>
                                          </p:val>
                                        </p:tav>
                                      </p:tavLst>
                                    </p:anim>
                                  </p:childTnLst>
                                </p:cTn>
                              </p:par>
                              <p:par>
                                <p:cTn id="25" presetID="2" presetClass="entr" presetSubtype="3" fill="hold" nodeType="with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anim calcmode="lin" valueType="num">
                                      <p:cBhvr additive="base">
                                        <p:cTn id="27" dur="500" fill="hold"/>
                                        <p:tgtEl>
                                          <p:spTgt spid="3">
                                            <p:txEl>
                                              <p:pRg st="5" end="5"/>
                                            </p:txEl>
                                          </p:spTgt>
                                        </p:tgtEl>
                                        <p:attrNameLst>
                                          <p:attrName>ppt_x</p:attrName>
                                        </p:attrNameLst>
                                      </p:cBhvr>
                                      <p:tavLst>
                                        <p:tav tm="0">
                                          <p:val>
                                            <p:strVal val="1+#ppt_w/2"/>
                                          </p:val>
                                        </p:tav>
                                        <p:tav tm="100000">
                                          <p:val>
                                            <p:strVal val="#ppt_x"/>
                                          </p:val>
                                        </p:tav>
                                      </p:tavLst>
                                    </p:anim>
                                    <p:anim calcmode="lin" valueType="num">
                                      <p:cBhvr additive="base">
                                        <p:cTn id="28" dur="500" fill="hold"/>
                                        <p:tgtEl>
                                          <p:spTgt spid="3">
                                            <p:txEl>
                                              <p:pRg st="5" end="5"/>
                                            </p:txEl>
                                          </p:spTgt>
                                        </p:tgtEl>
                                        <p:attrNameLst>
                                          <p:attrName>ppt_y</p:attrName>
                                        </p:attrNameLst>
                                      </p:cBhvr>
                                      <p:tavLst>
                                        <p:tav tm="0">
                                          <p:val>
                                            <p:strVal val="0-#ppt_h/2"/>
                                          </p:val>
                                        </p:tav>
                                        <p:tav tm="100000">
                                          <p:val>
                                            <p:strVal val="#ppt_y"/>
                                          </p:val>
                                        </p:tav>
                                      </p:tavLst>
                                    </p:anim>
                                  </p:childTnLst>
                                </p:cTn>
                              </p:par>
                              <p:par>
                                <p:cTn id="29" presetID="2" presetClass="entr" presetSubtype="3" fill="hold" nodeType="with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anim calcmode="lin" valueType="num">
                                      <p:cBhvr additive="base">
                                        <p:cTn id="31" dur="500" fill="hold"/>
                                        <p:tgtEl>
                                          <p:spTgt spid="3">
                                            <p:txEl>
                                              <p:pRg st="6" end="6"/>
                                            </p:txEl>
                                          </p:spTgt>
                                        </p:tgtEl>
                                        <p:attrNameLst>
                                          <p:attrName>ppt_x</p:attrName>
                                        </p:attrNameLst>
                                      </p:cBhvr>
                                      <p:tavLst>
                                        <p:tav tm="0">
                                          <p:val>
                                            <p:strVal val="1+#ppt_w/2"/>
                                          </p:val>
                                        </p:tav>
                                        <p:tav tm="100000">
                                          <p:val>
                                            <p:strVal val="#ppt_x"/>
                                          </p:val>
                                        </p:tav>
                                      </p:tavLst>
                                    </p:anim>
                                    <p:anim calcmode="lin" valueType="num">
                                      <p:cBhvr additive="base">
                                        <p:cTn id="32" dur="500" fill="hold"/>
                                        <p:tgtEl>
                                          <p:spTgt spid="3">
                                            <p:txEl>
                                              <p:pRg st="6" end="6"/>
                                            </p:txEl>
                                          </p:spTgt>
                                        </p:tgtEl>
                                        <p:attrNameLst>
                                          <p:attrName>ppt_y</p:attrName>
                                        </p:attrNameLst>
                                      </p:cBhvr>
                                      <p:tavLst>
                                        <p:tav tm="0">
                                          <p:val>
                                            <p:strVal val="0-#ppt_h/2"/>
                                          </p:val>
                                        </p:tav>
                                        <p:tav tm="100000">
                                          <p:val>
                                            <p:strVal val="#ppt_y"/>
                                          </p:val>
                                        </p:tav>
                                      </p:tavLst>
                                    </p:anim>
                                  </p:childTnLst>
                                </p:cTn>
                              </p:par>
                              <p:par>
                                <p:cTn id="33" presetID="2" presetClass="entr" presetSubtype="3" fill="hold" nodeType="withEffect">
                                  <p:stCondLst>
                                    <p:cond delay="0"/>
                                  </p:stCondLst>
                                  <p:childTnLst>
                                    <p:set>
                                      <p:cBhvr>
                                        <p:cTn id="34" dur="1" fill="hold">
                                          <p:stCondLst>
                                            <p:cond delay="0"/>
                                          </p:stCondLst>
                                        </p:cTn>
                                        <p:tgtEl>
                                          <p:spTgt spid="3">
                                            <p:txEl>
                                              <p:pRg st="7" end="7"/>
                                            </p:txEl>
                                          </p:spTgt>
                                        </p:tgtEl>
                                        <p:attrNameLst>
                                          <p:attrName>style.visibility</p:attrName>
                                        </p:attrNameLst>
                                      </p:cBhvr>
                                      <p:to>
                                        <p:strVal val="visible"/>
                                      </p:to>
                                    </p:set>
                                    <p:anim calcmode="lin" valueType="num">
                                      <p:cBhvr additive="base">
                                        <p:cTn id="35" dur="500" fill="hold"/>
                                        <p:tgtEl>
                                          <p:spTgt spid="3">
                                            <p:txEl>
                                              <p:pRg st="7" end="7"/>
                                            </p:txEl>
                                          </p:spTgt>
                                        </p:tgtEl>
                                        <p:attrNameLst>
                                          <p:attrName>ppt_x</p:attrName>
                                        </p:attrNameLst>
                                      </p:cBhvr>
                                      <p:tavLst>
                                        <p:tav tm="0">
                                          <p:val>
                                            <p:strVal val="1+#ppt_w/2"/>
                                          </p:val>
                                        </p:tav>
                                        <p:tav tm="100000">
                                          <p:val>
                                            <p:strVal val="#ppt_x"/>
                                          </p:val>
                                        </p:tav>
                                      </p:tavLst>
                                    </p:anim>
                                    <p:anim calcmode="lin" valueType="num">
                                      <p:cBhvr additive="base">
                                        <p:cTn id="36" dur="500" fill="hold"/>
                                        <p:tgtEl>
                                          <p:spTgt spid="3">
                                            <p:txEl>
                                              <p:pRg st="7" end="7"/>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normAutofit/>
          </a:bodyPr>
          <a:lstStyle/>
          <a:p>
            <a:r>
              <a:rPr lang="en-US" altLang="zh-CN" sz="3200" spc="500">
                <a:solidFill>
                  <a:srgbClr val="B79F47"/>
                </a:solidFill>
              </a:rPr>
              <a:t>6.</a:t>
            </a:r>
            <a:r>
              <a:rPr lang="zh-CN" altLang="en-US" sz="3200" spc="500">
                <a:solidFill>
                  <a:srgbClr val="B79F47"/>
                </a:solidFill>
              </a:rPr>
              <a:t>郴州市</a:t>
            </a:r>
            <a:r>
              <a:rPr lang="en-US" altLang="zh-CN" sz="3200" spc="500">
                <a:solidFill>
                  <a:srgbClr val="B79F47"/>
                </a:solidFill>
              </a:rPr>
              <a:t>2021</a:t>
            </a:r>
            <a:r>
              <a:rPr lang="zh-CN" altLang="en-US" sz="3200" spc="500">
                <a:solidFill>
                  <a:srgbClr val="B79F47"/>
                </a:solidFill>
              </a:rPr>
              <a:t>届高三第一次教学质量监测试卷</a:t>
            </a:r>
            <a:endParaRPr lang="zh-CN" altLang="en-US" sz="2000" spc="500">
              <a:solidFill>
                <a:srgbClr val="B79F47"/>
              </a:solidFill>
            </a:endParaRPr>
          </a:p>
        </p:txBody>
      </p:sp>
      <p:sp>
        <p:nvSpPr>
          <p:cNvPr id="3" name="内容占位符 2"/>
          <p:cNvSpPr>
            <a:spLocks noGrp="1"/>
          </p:cNvSpPr>
          <p:nvPr>
            <p:ph idx="1"/>
          </p:nvPr>
        </p:nvSpPr>
        <p:spPr>
          <a:xfrm>
            <a:off x="762000" y="1825625"/>
            <a:ext cx="10515600" cy="4351338"/>
          </a:xfrm>
        </p:spPr>
        <p:txBody>
          <a:bodyPr>
            <a:noAutofit/>
          </a:bodyPr>
          <a:lstStyle/>
          <a:p>
            <a:pPr marL="0" indent="0" algn="just">
              <a:lnSpc>
                <a:spcPct val="150000"/>
              </a:lnSpc>
              <a:buNone/>
            </a:pPr>
            <a:r>
              <a:rPr lang="zh-CN" altLang="zh-CN" sz="1800" kern="100">
                <a:solidFill>
                  <a:srgbClr val="FF0000"/>
                </a:solidFill>
                <a:latin typeface="等线" panose="02010600030101010101" pitchFamily="2" charset="-122"/>
                <a:ea typeface="宋体" pitchFamily="2" charset="-122"/>
                <a:cs typeface="Times New Roman" panose="02020603050405020304" pitchFamily="18" charset="0"/>
              </a:rPr>
              <a:t>【答案】</a:t>
            </a:r>
            <a:r>
              <a:rPr lang="en-US" altLang="zh-CN" sz="1800" kern="100">
                <a:solidFill>
                  <a:srgbClr val="FF0000"/>
                </a:solidFill>
                <a:latin typeface="等线" panose="02010600030101010101" pitchFamily="2" charset="-122"/>
                <a:ea typeface="宋体" pitchFamily="2" charset="-122"/>
                <a:cs typeface="Times New Roman" panose="02020603050405020304" pitchFamily="18" charset="0"/>
              </a:rPr>
              <a:t>C</a:t>
            </a:r>
            <a:endParaRPr lang="zh-CN" altLang="zh-CN" sz="1800" kern="100">
              <a:latin typeface="等线" panose="02010600030101010101" pitchFamily="2" charset="-122"/>
              <a:ea typeface="等线" panose="02010600030101010101" pitchFamily="2" charset="-122"/>
              <a:cs typeface="Times New Roman" panose="02020603050405020304" pitchFamily="18" charset="0"/>
            </a:endParaRPr>
          </a:p>
          <a:p>
            <a:pPr marL="0" indent="0" algn="just">
              <a:lnSpc>
                <a:spcPct val="150000"/>
              </a:lnSpc>
              <a:buNone/>
            </a:pPr>
            <a:r>
              <a:rPr lang="zh-CN" altLang="zh-CN" sz="1800" kern="100">
                <a:solidFill>
                  <a:srgbClr val="FF0000"/>
                </a:solidFill>
                <a:latin typeface="等线" panose="02010600030101010101" pitchFamily="2" charset="-122"/>
                <a:ea typeface="宋体" pitchFamily="2" charset="-122"/>
                <a:cs typeface="Times New Roman" panose="02020603050405020304" pitchFamily="18" charset="0"/>
              </a:rPr>
              <a:t>【解析】</a:t>
            </a:r>
            <a:endParaRPr lang="zh-CN" altLang="zh-CN" sz="1800" kern="100">
              <a:latin typeface="等线" panose="02010600030101010101" pitchFamily="2" charset="-122"/>
              <a:ea typeface="等线" panose="02010600030101010101" pitchFamily="2" charset="-122"/>
              <a:cs typeface="Times New Roman" panose="02020603050405020304" pitchFamily="18" charset="0"/>
            </a:endParaRPr>
          </a:p>
          <a:p>
            <a:pPr marL="0" indent="0" algn="just">
              <a:lnSpc>
                <a:spcPct val="150000"/>
              </a:lnSpc>
              <a:buNone/>
            </a:pPr>
            <a:r>
              <a:rPr lang="zh-CN" altLang="zh-CN" sz="1800" kern="100">
                <a:solidFill>
                  <a:srgbClr val="FF0000"/>
                </a:solidFill>
                <a:latin typeface="等线" panose="02010600030101010101" pitchFamily="2" charset="-122"/>
                <a:ea typeface="宋体" pitchFamily="2" charset="-122"/>
                <a:cs typeface="Times New Roman" panose="02020603050405020304" pitchFamily="18" charset="0"/>
              </a:rPr>
              <a:t>断句为：彭城刘梦得，诗豪者也。其锋森然，少敢当者。予不量力，往往犯之。夫合应者声同，交争者力敌。一往一复，欲罢不能。翻译为：彭城刘梦得是位诗中豪杰。其诗锋芒外露，很少有人能抵挡。我不自量力，常常冒犯他。大凡互相配合的声气相同，互相争论的力量相当。一来一往，欲罢不能。</a:t>
            </a:r>
            <a:endParaRPr lang="zh-CN" altLang="zh-CN" sz="1800" kern="100">
              <a:latin typeface="等线" panose="02010600030101010101" pitchFamily="2" charset="-122"/>
              <a:ea typeface="等线" panose="02010600030101010101" pitchFamily="2" charset="-122"/>
              <a:cs typeface="Times New Roman" panose="02020603050405020304" pitchFamily="18" charset="0"/>
            </a:endParaRP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74382503"/>
      </p:ext>
    </p:extLst>
  </p:cSld>
  <p:clrMapOvr>
    <a:masterClrMapping/>
  </p:clrMapOvr>
  <mc:AlternateContent>
    <mc:Choice xmlns:p14="http://schemas.microsoft.com/office/powerpoint/2010/main" Requires="p14">
      <p:transition spd="slow" p14:dur="2000">
        <p14:prism isContent="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3"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par>
                                <p:cTn id="9" presetID="2" presetClass="entr" presetSubtype="3"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0-#ppt_h/2"/>
                                          </p:val>
                                        </p:tav>
                                        <p:tav tm="100000">
                                          <p:val>
                                            <p:strVal val="#ppt_y"/>
                                          </p:val>
                                        </p:tav>
                                      </p:tavLst>
                                    </p:anim>
                                  </p:childTnLst>
                                </p:cTn>
                              </p:par>
                              <p:par>
                                <p:cTn id="13" presetID="2" presetClass="entr" presetSubtype="3" fill="hold"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 calcmode="lin" valueType="num">
                                      <p:cBhvr additive="base">
                                        <p:cTn id="15" dur="500" fill="hold"/>
                                        <p:tgtEl>
                                          <p:spTgt spid="3">
                                            <p:txEl>
                                              <p:pRg st="2" end="2"/>
                                            </p:txEl>
                                          </p:spTgt>
                                        </p:tgtEl>
                                        <p:attrNameLst>
                                          <p:attrName>ppt_x</p:attrName>
                                        </p:attrNameLst>
                                      </p:cBhvr>
                                      <p:tavLst>
                                        <p:tav tm="0">
                                          <p:val>
                                            <p:strVal val="1+#ppt_w/2"/>
                                          </p:val>
                                        </p:tav>
                                        <p:tav tm="100000">
                                          <p:val>
                                            <p:strVal val="#ppt_x"/>
                                          </p:val>
                                        </p:tav>
                                      </p:tavLst>
                                    </p:anim>
                                    <p:anim calcmode="lin" valueType="num">
                                      <p:cBhvr additive="base">
                                        <p:cTn id="16" dur="500" fill="hold"/>
                                        <p:tgtEl>
                                          <p:spTgt spid="3">
                                            <p:txEl>
                                              <p:pRg st="2" end="2"/>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normAutofit/>
          </a:bodyPr>
          <a:lstStyle/>
          <a:p>
            <a:r>
              <a:rPr lang="en-US" altLang="zh-CN" sz="3200" spc="500">
                <a:solidFill>
                  <a:srgbClr val="B79F47"/>
                </a:solidFill>
              </a:rPr>
              <a:t>7. </a:t>
            </a:r>
            <a:r>
              <a:rPr lang="zh-CN" altLang="en-US" sz="3200" spc="500">
                <a:solidFill>
                  <a:srgbClr val="B79F47"/>
                </a:solidFill>
              </a:rPr>
              <a:t>湖南省部分重点中学</a:t>
            </a:r>
            <a:r>
              <a:rPr lang="en-US" altLang="zh-CN" sz="3200" spc="500">
                <a:solidFill>
                  <a:srgbClr val="B79F47"/>
                </a:solidFill>
              </a:rPr>
              <a:t>2021</a:t>
            </a:r>
            <a:r>
              <a:rPr lang="zh-CN" altLang="en-US" sz="3200" spc="500">
                <a:solidFill>
                  <a:srgbClr val="B79F47"/>
                </a:solidFill>
              </a:rPr>
              <a:t>届高三第二次月考</a:t>
            </a:r>
          </a:p>
        </p:txBody>
      </p:sp>
      <p:sp>
        <p:nvSpPr>
          <p:cNvPr id="3" name="内容占位符 2"/>
          <p:cNvSpPr>
            <a:spLocks noGrp="1"/>
          </p:cNvSpPr>
          <p:nvPr>
            <p:ph idx="1"/>
          </p:nvPr>
        </p:nvSpPr>
        <p:spPr>
          <a:xfrm>
            <a:off x="838200" y="1690688"/>
            <a:ext cx="10515600" cy="4351338"/>
          </a:xfrm>
        </p:spPr>
        <p:txBody>
          <a:bodyPr>
            <a:noAutofit/>
          </a:bodyPr>
          <a:lstStyle/>
          <a:p>
            <a:pPr indent="0" fontAlgn="ctr">
              <a:lnSpc>
                <a:spcPct val="150000"/>
              </a:lnSpc>
              <a:buNone/>
            </a:pPr>
            <a:r>
              <a:rPr lang="zh-CN" altLang="zh-CN" sz="1400" kern="100">
                <a:solidFill>
                  <a:srgbClr val="032D49"/>
                </a:solidFill>
                <a:latin typeface="等线" panose="02010600030101010101" pitchFamily="2" charset="-122"/>
                <a:ea typeface="楷体" pitchFamily="49" charset="-122"/>
                <a:cs typeface="宋体" panose="02010600030101010101" pitchFamily="2" charset="-122"/>
              </a:rPr>
              <a:t>汤显祖，字若士，临川人。少善属文，有时名。张居正欲其子及第，罗海内名士以张之。闻显祖及沈懋学名，命诸子延致。显祖谢弗往，懋学遂与居正子嗣修偕及第。显祖至万历十一年始成进士。授南京太常博士，就迁礼部主事。</a:t>
            </a:r>
            <a:endParaRPr lang="zh-CN" altLang="zh-CN" sz="14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a:p>
            <a:pPr indent="0" fontAlgn="ctr">
              <a:lnSpc>
                <a:spcPct val="150000"/>
              </a:lnSpc>
              <a:buNone/>
            </a:pPr>
            <a:r>
              <a:rPr lang="zh-CN" altLang="zh-CN" sz="1400" kern="100">
                <a:solidFill>
                  <a:srgbClr val="032D49"/>
                </a:solidFill>
                <a:latin typeface="等线" panose="02010600030101010101" pitchFamily="2" charset="-122"/>
                <a:ea typeface="楷体" pitchFamily="49" charset="-122"/>
                <a:cs typeface="宋体" panose="02010600030101010101" pitchFamily="2" charset="-122"/>
              </a:rPr>
              <a:t>十八年，帝以星变严责言官欺蔽，并停俸一年。显祖上言曰：“言官岂尽不肖，盖陛下威福之柄潜为辅臣所窃，故言官向背之情，亦为默移。御史丁此吕首发科场欺蔽，申时行属杨巍劾去之。御史万国钦极论封疆欺蔽，时行讽同官许国远谪之。一言相侵，无不出之于外。于是无耻之徒，但知自结于执政。所得爵禄，直以为执政与之。纵他日不保身名，而今日固已富贵矣。给事中杨文举奉诏理荒政，征贿巨万。抵杭，日宴西湖，鬻狱市荐以渔厚利。</a:t>
            </a:r>
            <a:r>
              <a:rPr lang="zh-CN" altLang="zh-CN" sz="1400" u="sng" kern="100">
                <a:solidFill>
                  <a:srgbClr val="032D49"/>
                </a:solidFill>
                <a:latin typeface="等线" panose="02010600030101010101" pitchFamily="2" charset="-122"/>
                <a:ea typeface="楷体" pitchFamily="49" charset="-122"/>
                <a:cs typeface="宋体" panose="02010600030101010101" pitchFamily="2" charset="-122"/>
              </a:rPr>
              <a:t>给事中胡汝宁攻击饶伸，不过权门鹰犬，以其私人，猥见任用</a:t>
            </a:r>
            <a:r>
              <a:rPr lang="zh-CN" altLang="zh-CN" sz="1400" kern="100">
                <a:solidFill>
                  <a:srgbClr val="032D49"/>
                </a:solidFill>
                <a:latin typeface="等线" panose="02010600030101010101" pitchFamily="2" charset="-122"/>
                <a:ea typeface="楷体" pitchFamily="49" charset="-122"/>
                <a:cs typeface="宋体" panose="02010600030101010101" pitchFamily="2" charset="-122"/>
              </a:rPr>
              <a:t>。夫陛下方责言官欺蔽，而辅臣欺蔽自如。夫今不治，臣谓陛下可惜者四：朝廷以爵禄植善类，今直为私门蔓桃李，是爵禄可惜也。群臣风靡，罔识廉耻，是人才可惜也。辅臣不越例予人富贵，不见为恩，是成宪可惜也。陛下御天下二十年，前十年之政，张居正刚而多欲，以群私人，嚣然坏之；后十年之政，时行柔而多欲，以群私人，靡然坏之。此圣政可惜也。</a:t>
            </a:r>
            <a:r>
              <a:rPr lang="zh-CN" altLang="zh-CN" sz="1400" u="sng" kern="100">
                <a:solidFill>
                  <a:srgbClr val="032D49"/>
                </a:solidFill>
                <a:latin typeface="等线" panose="02010600030101010101" pitchFamily="2" charset="-122"/>
                <a:ea typeface="楷体" pitchFamily="49" charset="-122"/>
                <a:cs typeface="宋体" panose="02010600030101010101" pitchFamily="2" charset="-122"/>
              </a:rPr>
              <a:t>乞立斥文举、汝宁，诫谕辅臣，省愆悔过</a:t>
            </a:r>
            <a:r>
              <a:rPr lang="zh-CN" altLang="zh-CN" sz="1400" kern="100">
                <a:solidFill>
                  <a:srgbClr val="032D49"/>
                </a:solidFill>
                <a:latin typeface="等线" panose="02010600030101010101" pitchFamily="2" charset="-122"/>
                <a:ea typeface="楷体" pitchFamily="49" charset="-122"/>
                <a:cs typeface="宋体" panose="02010600030101010101" pitchFamily="2" charset="-122"/>
              </a:rPr>
              <a:t>。”帝怒，谪徐闻典史。稍迁遂昌知县。ニ十六年，上计京师，投劾归。又明年大计，主者议黜之。李维祯为监司，力争不得，竟夺官。家居二十年卒。</a:t>
            </a:r>
            <a:endParaRPr lang="zh-CN" altLang="zh-CN" sz="14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45091710"/>
      </p:ext>
    </p:extLst>
  </p:cSld>
  <p:clrMapOvr>
    <a:masterClrMapping/>
  </p:clrMapOvr>
  <mc:AlternateContent>
    <mc:Choice xmlns:p14="http://schemas.microsoft.com/office/powerpoint/2010/main" Requires="p14">
      <p:transition spd="slow" p14:dur="2000">
        <p14:prism isContent="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3"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par>
                                <p:cTn id="9" presetID="2" presetClass="entr" presetSubtype="3"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normAutofit/>
          </a:bodyPr>
          <a:lstStyle/>
          <a:p>
            <a:r>
              <a:rPr lang="en-US" altLang="zh-CN" sz="3200" spc="500">
                <a:solidFill>
                  <a:srgbClr val="B79F47"/>
                </a:solidFill>
              </a:rPr>
              <a:t>7. </a:t>
            </a:r>
            <a:r>
              <a:rPr lang="zh-CN" altLang="en-US" sz="3200" spc="500">
                <a:solidFill>
                  <a:srgbClr val="B79F47"/>
                </a:solidFill>
              </a:rPr>
              <a:t>湖南省部分重点中学</a:t>
            </a:r>
            <a:r>
              <a:rPr lang="en-US" altLang="zh-CN" sz="3200" spc="500">
                <a:solidFill>
                  <a:srgbClr val="B79F47"/>
                </a:solidFill>
              </a:rPr>
              <a:t>2021</a:t>
            </a:r>
            <a:r>
              <a:rPr lang="zh-CN" altLang="en-US" sz="3200" spc="500">
                <a:solidFill>
                  <a:srgbClr val="B79F47"/>
                </a:solidFill>
              </a:rPr>
              <a:t>届高三第二次月考</a:t>
            </a:r>
          </a:p>
        </p:txBody>
      </p:sp>
      <p:sp>
        <p:nvSpPr>
          <p:cNvPr id="3" name="内容占位符 2"/>
          <p:cNvSpPr>
            <a:spLocks noGrp="1"/>
          </p:cNvSpPr>
          <p:nvPr>
            <p:ph idx="1"/>
          </p:nvPr>
        </p:nvSpPr>
        <p:spPr>
          <a:xfrm>
            <a:off x="838200" y="1690688"/>
            <a:ext cx="10515600" cy="4351338"/>
          </a:xfrm>
        </p:spPr>
        <p:txBody>
          <a:bodyPr>
            <a:noAutofit/>
          </a:bodyPr>
          <a:lstStyle/>
          <a:p>
            <a:pPr indent="0" fontAlgn="ctr">
              <a:lnSpc>
                <a:spcPct val="150000"/>
              </a:lnSpc>
              <a:buNone/>
            </a:pPr>
            <a:r>
              <a:rPr lang="zh-CN" altLang="zh-CN" sz="1800" kern="100">
                <a:solidFill>
                  <a:srgbClr val="032D49"/>
                </a:solidFill>
                <a:latin typeface="等线" panose="02010600030101010101" pitchFamily="2" charset="-122"/>
                <a:ea typeface="楷体" pitchFamily="49" charset="-122"/>
                <a:cs typeface="宋体" panose="02010600030101010101" pitchFamily="2" charset="-122"/>
              </a:rPr>
              <a:t>显祖意气慷慨，善李化龙、李三オ、梅国桢。后皆通显有建竖，而显祖蹭蹬穷老。三オ督漕淮上，遣书迎之，谢不往。</a:t>
            </a:r>
            <a:endParaRPr lang="zh-CN" altLang="zh-CN" sz="18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a:p>
            <a:pPr indent="0" fontAlgn="ctr">
              <a:lnSpc>
                <a:spcPct val="150000"/>
              </a:lnSpc>
              <a:buNone/>
            </a:pPr>
            <a:r>
              <a:rPr lang="zh-CN" altLang="zh-CN" sz="1800" kern="100">
                <a:solidFill>
                  <a:srgbClr val="032D49"/>
                </a:solidFill>
                <a:latin typeface="等线" panose="02010600030101010101" pitchFamily="2" charset="-122"/>
                <a:ea typeface="楷体" pitchFamily="49" charset="-122"/>
                <a:cs typeface="宋体" panose="02010600030101010101" pitchFamily="2" charset="-122"/>
              </a:rPr>
              <a:t>显祖建言之明年，福建佥事李琯奉表入都，列时行十罪，语侵王锡爵。</a:t>
            </a:r>
            <a:r>
              <a:rPr lang="zh-CN" altLang="zh-CN" sz="1800" u="wavy" kern="100">
                <a:solidFill>
                  <a:srgbClr val="032D49"/>
                </a:solidFill>
                <a:latin typeface="等线" panose="02010600030101010101" pitchFamily="2" charset="-122"/>
                <a:ea typeface="楷体" pitchFamily="49" charset="-122"/>
                <a:cs typeface="宋体" panose="02010600030101010101" pitchFamily="2" charset="-122"/>
              </a:rPr>
              <a:t>言惟锡爵敢恣睢故时行益贪戾请并斥以谢天下帝怒削其籍甫两月时行亦罢</a:t>
            </a:r>
            <a:r>
              <a:rPr lang="zh-CN" altLang="zh-CN" sz="1800" kern="100">
                <a:solidFill>
                  <a:srgbClr val="032D49"/>
                </a:solidFill>
                <a:latin typeface="等线" panose="02010600030101010101" pitchFamily="2" charset="-122"/>
                <a:ea typeface="楷体" pitchFamily="49" charset="-122"/>
                <a:cs typeface="宋体" panose="02010600030101010101" pitchFamily="2" charset="-122"/>
              </a:rPr>
              <a:t>。</a:t>
            </a:r>
            <a:endParaRPr lang="zh-CN" altLang="zh-CN" sz="18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a:p>
            <a:pPr indent="0" algn="r" fontAlgn="ctr">
              <a:lnSpc>
                <a:spcPct val="150000"/>
              </a:lnSpc>
              <a:buNone/>
            </a:pPr>
            <a:r>
              <a:rPr lang="zh-CN" altLang="zh-CN" sz="1800" kern="100">
                <a:solidFill>
                  <a:srgbClr val="032D49"/>
                </a:solidFill>
                <a:latin typeface="等线" panose="02010600030101010101" pitchFamily="2" charset="-122"/>
                <a:ea typeface="宋体" pitchFamily="2" charset="-122"/>
                <a:cs typeface="宋体" panose="02010600030101010101" pitchFamily="2" charset="-122"/>
              </a:rPr>
              <a:t>（节选自《明史·汤显祖传》）</a:t>
            </a:r>
            <a:endParaRPr lang="zh-CN" altLang="zh-CN" sz="18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a:p>
            <a:pPr marL="0" indent="0" fontAlgn="ctr">
              <a:lnSpc>
                <a:spcPct val="150000"/>
              </a:lnSpc>
              <a:buNone/>
            </a:pPr>
            <a:r>
              <a:rPr lang="zh-CN" altLang="zh-CN" sz="1800" kern="100">
                <a:solidFill>
                  <a:srgbClr val="032D49"/>
                </a:solidFill>
                <a:latin typeface="等线" panose="02010600030101010101" pitchFamily="2" charset="-122"/>
                <a:ea typeface="宋体" pitchFamily="2" charset="-122"/>
                <a:cs typeface="宋体" panose="02010600030101010101" pitchFamily="2" charset="-122"/>
              </a:rPr>
              <a:t>下列对文中画波浪线部分的断句，正确的一项是（</a:t>
            </a:r>
            <a:r>
              <a:rPr lang="en-US" altLang="zh-CN" sz="1800" kern="100">
                <a:solidFill>
                  <a:srgbClr val="032D49"/>
                </a:solidFill>
                <a:latin typeface="等线" panose="02010600030101010101" pitchFamily="2" charset="-122"/>
                <a:ea typeface="宋体" pitchFamily="2" charset="-122"/>
                <a:cs typeface="宋体" panose="02010600030101010101" pitchFamily="2" charset="-122"/>
              </a:rPr>
              <a:t>   </a:t>
            </a:r>
            <a:r>
              <a:rPr lang="zh-CN" altLang="zh-CN" sz="1800" kern="100">
                <a:solidFill>
                  <a:srgbClr val="032D49"/>
                </a:solidFill>
                <a:latin typeface="等线" panose="02010600030101010101" pitchFamily="2" charset="-122"/>
                <a:ea typeface="宋体" pitchFamily="2" charset="-122"/>
                <a:cs typeface="宋体" panose="02010600030101010101" pitchFamily="2" charset="-122"/>
              </a:rPr>
              <a:t>）</a:t>
            </a:r>
            <a:endParaRPr lang="zh-CN" altLang="zh-CN" sz="18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a:p>
            <a:pPr marL="0" indent="0" fontAlgn="ctr">
              <a:lnSpc>
                <a:spcPct val="150000"/>
              </a:lnSpc>
              <a:buNone/>
            </a:pPr>
            <a:r>
              <a:rPr lang="en-US" altLang="zh-CN" sz="1800" kern="100">
                <a:solidFill>
                  <a:srgbClr val="032D49"/>
                </a:solidFill>
                <a:latin typeface="宋体" pitchFamily="2" charset="-122"/>
                <a:ea typeface="等线" panose="02010600030101010101" pitchFamily="2" charset="-122"/>
                <a:cs typeface="宋体" panose="02010600030101010101" pitchFamily="2" charset="-122"/>
              </a:rPr>
              <a:t>A. </a:t>
            </a:r>
            <a:r>
              <a:rPr lang="zh-CN" altLang="zh-CN" sz="1800" kern="100">
                <a:solidFill>
                  <a:srgbClr val="032D49"/>
                </a:solidFill>
                <a:latin typeface="等线" panose="02010600030101010101" pitchFamily="2" charset="-122"/>
                <a:ea typeface="宋体" pitchFamily="2" charset="-122"/>
                <a:cs typeface="宋体" panose="02010600030101010101" pitchFamily="2" charset="-122"/>
              </a:rPr>
              <a:t>言惟锡爵敢恣睢故</a:t>
            </a:r>
            <a:r>
              <a:rPr lang="en-US" altLang="zh-CN" sz="1800" kern="100">
                <a:solidFill>
                  <a:srgbClr val="032D49"/>
                </a:solidFill>
                <a:latin typeface="等线" panose="02010600030101010101" pitchFamily="2" charset="-122"/>
                <a:ea typeface="宋体" pitchFamily="2" charset="-122"/>
                <a:cs typeface="宋体" panose="02010600030101010101" pitchFamily="2" charset="-122"/>
              </a:rPr>
              <a:t>/</a:t>
            </a:r>
            <a:r>
              <a:rPr lang="zh-CN" altLang="zh-CN" sz="1800" kern="100">
                <a:solidFill>
                  <a:srgbClr val="032D49"/>
                </a:solidFill>
                <a:latin typeface="等线" panose="02010600030101010101" pitchFamily="2" charset="-122"/>
                <a:ea typeface="宋体" pitchFamily="2" charset="-122"/>
                <a:cs typeface="宋体" panose="02010600030101010101" pitchFamily="2" charset="-122"/>
              </a:rPr>
              <a:t>时行益贪戾</a:t>
            </a:r>
            <a:r>
              <a:rPr lang="en-US" altLang="zh-CN" sz="1800" kern="100">
                <a:solidFill>
                  <a:srgbClr val="032D49"/>
                </a:solidFill>
                <a:latin typeface="等线" panose="02010600030101010101" pitchFamily="2" charset="-122"/>
                <a:ea typeface="宋体" pitchFamily="2" charset="-122"/>
                <a:cs typeface="宋体" panose="02010600030101010101" pitchFamily="2" charset="-122"/>
              </a:rPr>
              <a:t>/</a:t>
            </a:r>
            <a:r>
              <a:rPr lang="zh-CN" altLang="zh-CN" sz="1800" kern="100">
                <a:solidFill>
                  <a:srgbClr val="032D49"/>
                </a:solidFill>
                <a:latin typeface="等线" panose="02010600030101010101" pitchFamily="2" charset="-122"/>
                <a:ea typeface="宋体" pitchFamily="2" charset="-122"/>
                <a:cs typeface="宋体" panose="02010600030101010101" pitchFamily="2" charset="-122"/>
              </a:rPr>
              <a:t>请并斥</a:t>
            </a:r>
            <a:r>
              <a:rPr lang="en-US" altLang="zh-CN" sz="1800" kern="100">
                <a:solidFill>
                  <a:srgbClr val="032D49"/>
                </a:solidFill>
                <a:latin typeface="等线" panose="02010600030101010101" pitchFamily="2" charset="-122"/>
                <a:ea typeface="宋体" pitchFamily="2" charset="-122"/>
                <a:cs typeface="宋体" panose="02010600030101010101" pitchFamily="2" charset="-122"/>
              </a:rPr>
              <a:t>/</a:t>
            </a:r>
            <a:r>
              <a:rPr lang="zh-CN" altLang="zh-CN" sz="1800" kern="100">
                <a:solidFill>
                  <a:srgbClr val="032D49"/>
                </a:solidFill>
                <a:latin typeface="等线" panose="02010600030101010101" pitchFamily="2" charset="-122"/>
                <a:ea typeface="宋体" pitchFamily="2" charset="-122"/>
                <a:cs typeface="宋体" panose="02010600030101010101" pitchFamily="2" charset="-122"/>
              </a:rPr>
              <a:t>以谢天下</a:t>
            </a:r>
            <a:r>
              <a:rPr lang="en-US" altLang="zh-CN" sz="1800" kern="100">
                <a:solidFill>
                  <a:srgbClr val="032D49"/>
                </a:solidFill>
                <a:latin typeface="等线" panose="02010600030101010101" pitchFamily="2" charset="-122"/>
                <a:ea typeface="宋体" pitchFamily="2" charset="-122"/>
                <a:cs typeface="宋体" panose="02010600030101010101" pitchFamily="2" charset="-122"/>
              </a:rPr>
              <a:t>/</a:t>
            </a:r>
            <a:r>
              <a:rPr lang="zh-CN" altLang="zh-CN" sz="1800" kern="100">
                <a:solidFill>
                  <a:srgbClr val="032D49"/>
                </a:solidFill>
                <a:latin typeface="等线" panose="02010600030101010101" pitchFamily="2" charset="-122"/>
                <a:ea typeface="宋体" pitchFamily="2" charset="-122"/>
                <a:cs typeface="宋体" panose="02010600030101010101" pitchFamily="2" charset="-122"/>
              </a:rPr>
              <a:t>帝怒</a:t>
            </a:r>
            <a:r>
              <a:rPr lang="en-US" altLang="zh-CN" sz="1800" kern="100">
                <a:solidFill>
                  <a:srgbClr val="032D49"/>
                </a:solidFill>
                <a:latin typeface="等线" panose="02010600030101010101" pitchFamily="2" charset="-122"/>
                <a:ea typeface="宋体" pitchFamily="2" charset="-122"/>
                <a:cs typeface="宋体" panose="02010600030101010101" pitchFamily="2" charset="-122"/>
              </a:rPr>
              <a:t>/</a:t>
            </a:r>
            <a:r>
              <a:rPr lang="zh-CN" altLang="zh-CN" sz="1800" kern="100">
                <a:solidFill>
                  <a:srgbClr val="032D49"/>
                </a:solidFill>
                <a:latin typeface="等线" panose="02010600030101010101" pitchFamily="2" charset="-122"/>
                <a:ea typeface="宋体" pitchFamily="2" charset="-122"/>
                <a:cs typeface="宋体" panose="02010600030101010101" pitchFamily="2" charset="-122"/>
              </a:rPr>
              <a:t>削其籍</a:t>
            </a:r>
            <a:r>
              <a:rPr lang="en-US" altLang="zh-CN" sz="1800" kern="100">
                <a:solidFill>
                  <a:srgbClr val="032D49"/>
                </a:solidFill>
                <a:latin typeface="等线" panose="02010600030101010101" pitchFamily="2" charset="-122"/>
                <a:ea typeface="宋体" pitchFamily="2" charset="-122"/>
                <a:cs typeface="宋体" panose="02010600030101010101" pitchFamily="2" charset="-122"/>
              </a:rPr>
              <a:t>/</a:t>
            </a:r>
            <a:r>
              <a:rPr lang="zh-CN" altLang="zh-CN" sz="1800" kern="100">
                <a:solidFill>
                  <a:srgbClr val="032D49"/>
                </a:solidFill>
                <a:latin typeface="等线" panose="02010600030101010101" pitchFamily="2" charset="-122"/>
                <a:ea typeface="宋体" pitchFamily="2" charset="-122"/>
                <a:cs typeface="宋体" panose="02010600030101010101" pitchFamily="2" charset="-122"/>
              </a:rPr>
              <a:t>甫两月</a:t>
            </a:r>
            <a:r>
              <a:rPr lang="en-US" altLang="zh-CN" sz="1800" kern="100">
                <a:solidFill>
                  <a:srgbClr val="032D49"/>
                </a:solidFill>
                <a:latin typeface="等线" panose="02010600030101010101" pitchFamily="2" charset="-122"/>
                <a:ea typeface="宋体" pitchFamily="2" charset="-122"/>
                <a:cs typeface="宋体" panose="02010600030101010101" pitchFamily="2" charset="-122"/>
              </a:rPr>
              <a:t>/</a:t>
            </a:r>
            <a:r>
              <a:rPr lang="zh-CN" altLang="zh-CN" sz="1800" kern="100">
                <a:solidFill>
                  <a:srgbClr val="032D49"/>
                </a:solidFill>
                <a:latin typeface="等线" panose="02010600030101010101" pitchFamily="2" charset="-122"/>
                <a:ea typeface="宋体" pitchFamily="2" charset="-122"/>
                <a:cs typeface="宋体" panose="02010600030101010101" pitchFamily="2" charset="-122"/>
              </a:rPr>
              <a:t>时行亦罢</a:t>
            </a:r>
            <a:endParaRPr lang="zh-CN" altLang="zh-CN" sz="18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a:p>
            <a:pPr marL="0" indent="0" fontAlgn="ctr">
              <a:lnSpc>
                <a:spcPct val="150000"/>
              </a:lnSpc>
              <a:buNone/>
            </a:pPr>
            <a:r>
              <a:rPr lang="en-US" altLang="zh-CN" sz="1800" kern="100">
                <a:solidFill>
                  <a:srgbClr val="032D49"/>
                </a:solidFill>
                <a:latin typeface="宋体" pitchFamily="2" charset="-122"/>
                <a:ea typeface="等线" panose="02010600030101010101" pitchFamily="2" charset="-122"/>
                <a:cs typeface="宋体" panose="02010600030101010101" pitchFamily="2" charset="-122"/>
              </a:rPr>
              <a:t>B. </a:t>
            </a:r>
            <a:r>
              <a:rPr lang="zh-CN" altLang="zh-CN" sz="1800" kern="100">
                <a:solidFill>
                  <a:srgbClr val="032D49"/>
                </a:solidFill>
                <a:latin typeface="等线" panose="02010600030101010101" pitchFamily="2" charset="-122"/>
                <a:ea typeface="宋体" pitchFamily="2" charset="-122"/>
                <a:cs typeface="宋体" panose="02010600030101010101" pitchFamily="2" charset="-122"/>
              </a:rPr>
              <a:t>言惟锡爵</a:t>
            </a:r>
            <a:r>
              <a:rPr lang="en-US" altLang="zh-CN" sz="1800" kern="100">
                <a:solidFill>
                  <a:srgbClr val="032D49"/>
                </a:solidFill>
                <a:latin typeface="等线" panose="02010600030101010101" pitchFamily="2" charset="-122"/>
                <a:ea typeface="宋体" pitchFamily="2" charset="-122"/>
                <a:cs typeface="宋体" panose="02010600030101010101" pitchFamily="2" charset="-122"/>
              </a:rPr>
              <a:t>/</a:t>
            </a:r>
            <a:r>
              <a:rPr lang="zh-CN" altLang="zh-CN" sz="1800" kern="100">
                <a:solidFill>
                  <a:srgbClr val="032D49"/>
                </a:solidFill>
                <a:latin typeface="等线" panose="02010600030101010101" pitchFamily="2" charset="-122"/>
                <a:ea typeface="宋体" pitchFamily="2" charset="-122"/>
                <a:cs typeface="宋体" panose="02010600030101010101" pitchFamily="2" charset="-122"/>
              </a:rPr>
              <a:t>敢恣睢故</a:t>
            </a:r>
            <a:r>
              <a:rPr lang="en-US" altLang="zh-CN" sz="1800" kern="100">
                <a:solidFill>
                  <a:srgbClr val="032D49"/>
                </a:solidFill>
                <a:latin typeface="等线" panose="02010600030101010101" pitchFamily="2" charset="-122"/>
                <a:ea typeface="宋体" pitchFamily="2" charset="-122"/>
                <a:cs typeface="宋体" panose="02010600030101010101" pitchFamily="2" charset="-122"/>
              </a:rPr>
              <a:t>/</a:t>
            </a:r>
            <a:r>
              <a:rPr lang="zh-CN" altLang="zh-CN" sz="1800" kern="100">
                <a:solidFill>
                  <a:srgbClr val="032D49"/>
                </a:solidFill>
                <a:latin typeface="等线" panose="02010600030101010101" pitchFamily="2" charset="-122"/>
                <a:ea typeface="宋体" pitchFamily="2" charset="-122"/>
                <a:cs typeface="宋体" panose="02010600030101010101" pitchFamily="2" charset="-122"/>
              </a:rPr>
              <a:t>时行益贪戾</a:t>
            </a:r>
            <a:r>
              <a:rPr lang="en-US" altLang="zh-CN" sz="1800" kern="100">
                <a:solidFill>
                  <a:srgbClr val="032D49"/>
                </a:solidFill>
                <a:latin typeface="等线" panose="02010600030101010101" pitchFamily="2" charset="-122"/>
                <a:ea typeface="宋体" pitchFamily="2" charset="-122"/>
                <a:cs typeface="宋体" panose="02010600030101010101" pitchFamily="2" charset="-122"/>
              </a:rPr>
              <a:t>/</a:t>
            </a:r>
            <a:r>
              <a:rPr lang="zh-CN" altLang="zh-CN" sz="1800" kern="100">
                <a:solidFill>
                  <a:srgbClr val="032D49"/>
                </a:solidFill>
                <a:latin typeface="等线" panose="02010600030101010101" pitchFamily="2" charset="-122"/>
                <a:ea typeface="宋体" pitchFamily="2" charset="-122"/>
                <a:cs typeface="宋体" panose="02010600030101010101" pitchFamily="2" charset="-122"/>
              </a:rPr>
              <a:t>请并斥以谢天下</a:t>
            </a:r>
            <a:r>
              <a:rPr lang="en-US" altLang="zh-CN" sz="1800" kern="100">
                <a:solidFill>
                  <a:srgbClr val="032D49"/>
                </a:solidFill>
                <a:latin typeface="等线" panose="02010600030101010101" pitchFamily="2" charset="-122"/>
                <a:ea typeface="宋体" pitchFamily="2" charset="-122"/>
                <a:cs typeface="宋体" panose="02010600030101010101" pitchFamily="2" charset="-122"/>
              </a:rPr>
              <a:t>/</a:t>
            </a:r>
            <a:r>
              <a:rPr lang="zh-CN" altLang="zh-CN" sz="1800" kern="100">
                <a:solidFill>
                  <a:srgbClr val="032D49"/>
                </a:solidFill>
                <a:latin typeface="等线" panose="02010600030101010101" pitchFamily="2" charset="-122"/>
                <a:ea typeface="宋体" pitchFamily="2" charset="-122"/>
                <a:cs typeface="宋体" panose="02010600030101010101" pitchFamily="2" charset="-122"/>
              </a:rPr>
              <a:t>帝怒</a:t>
            </a:r>
            <a:r>
              <a:rPr lang="en-US" altLang="zh-CN" sz="1800" kern="100">
                <a:solidFill>
                  <a:srgbClr val="032D49"/>
                </a:solidFill>
                <a:latin typeface="等线" panose="02010600030101010101" pitchFamily="2" charset="-122"/>
                <a:ea typeface="宋体" pitchFamily="2" charset="-122"/>
                <a:cs typeface="宋体" panose="02010600030101010101" pitchFamily="2" charset="-122"/>
              </a:rPr>
              <a:t>/</a:t>
            </a:r>
            <a:r>
              <a:rPr lang="zh-CN" altLang="zh-CN" sz="1800" kern="100">
                <a:solidFill>
                  <a:srgbClr val="032D49"/>
                </a:solidFill>
                <a:latin typeface="等线" panose="02010600030101010101" pitchFamily="2" charset="-122"/>
                <a:ea typeface="宋体" pitchFamily="2" charset="-122"/>
                <a:cs typeface="宋体" panose="02010600030101010101" pitchFamily="2" charset="-122"/>
              </a:rPr>
              <a:t>削其籍甫两月</a:t>
            </a:r>
            <a:r>
              <a:rPr lang="en-US" altLang="zh-CN" sz="1800" kern="100">
                <a:solidFill>
                  <a:srgbClr val="032D49"/>
                </a:solidFill>
                <a:latin typeface="等线" panose="02010600030101010101" pitchFamily="2" charset="-122"/>
                <a:ea typeface="宋体" pitchFamily="2" charset="-122"/>
                <a:cs typeface="宋体" panose="02010600030101010101" pitchFamily="2" charset="-122"/>
              </a:rPr>
              <a:t>/</a:t>
            </a:r>
            <a:r>
              <a:rPr lang="zh-CN" altLang="zh-CN" sz="1800" kern="100">
                <a:solidFill>
                  <a:srgbClr val="032D49"/>
                </a:solidFill>
                <a:latin typeface="等线" panose="02010600030101010101" pitchFamily="2" charset="-122"/>
                <a:ea typeface="宋体" pitchFamily="2" charset="-122"/>
                <a:cs typeface="宋体" panose="02010600030101010101" pitchFamily="2" charset="-122"/>
              </a:rPr>
              <a:t>时行亦罢</a:t>
            </a:r>
            <a:endParaRPr lang="zh-CN" altLang="zh-CN" sz="18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a:p>
            <a:pPr marL="0" indent="0" fontAlgn="ctr">
              <a:lnSpc>
                <a:spcPct val="150000"/>
              </a:lnSpc>
              <a:buNone/>
            </a:pPr>
            <a:r>
              <a:rPr lang="en-US" altLang="zh-CN" sz="1800" kern="100">
                <a:solidFill>
                  <a:srgbClr val="032D49"/>
                </a:solidFill>
                <a:latin typeface="宋体" pitchFamily="2" charset="-122"/>
                <a:ea typeface="等线" panose="02010600030101010101" pitchFamily="2" charset="-122"/>
                <a:cs typeface="宋体" panose="02010600030101010101" pitchFamily="2" charset="-122"/>
              </a:rPr>
              <a:t>C. </a:t>
            </a:r>
            <a:r>
              <a:rPr lang="zh-CN" altLang="zh-CN" sz="1800" kern="100">
                <a:solidFill>
                  <a:srgbClr val="032D49"/>
                </a:solidFill>
                <a:latin typeface="等线" panose="02010600030101010101" pitchFamily="2" charset="-122"/>
                <a:ea typeface="宋体" pitchFamily="2" charset="-122"/>
                <a:cs typeface="宋体" panose="02010600030101010101" pitchFamily="2" charset="-122"/>
              </a:rPr>
              <a:t>言惟锡爵敢恣睢</a:t>
            </a:r>
            <a:r>
              <a:rPr lang="en-US" altLang="zh-CN" sz="1800" kern="100">
                <a:solidFill>
                  <a:srgbClr val="032D49"/>
                </a:solidFill>
                <a:latin typeface="等线" panose="02010600030101010101" pitchFamily="2" charset="-122"/>
                <a:ea typeface="宋体" pitchFamily="2" charset="-122"/>
                <a:cs typeface="宋体" panose="02010600030101010101" pitchFamily="2" charset="-122"/>
              </a:rPr>
              <a:t>/</a:t>
            </a:r>
            <a:r>
              <a:rPr lang="zh-CN" altLang="zh-CN" sz="1800" kern="100">
                <a:solidFill>
                  <a:srgbClr val="032D49"/>
                </a:solidFill>
                <a:latin typeface="等线" panose="02010600030101010101" pitchFamily="2" charset="-122"/>
                <a:ea typeface="宋体" pitchFamily="2" charset="-122"/>
                <a:cs typeface="宋体" panose="02010600030101010101" pitchFamily="2" charset="-122"/>
              </a:rPr>
              <a:t>故时行益贪戾</a:t>
            </a:r>
            <a:r>
              <a:rPr lang="en-US" altLang="zh-CN" sz="1800" kern="100">
                <a:solidFill>
                  <a:srgbClr val="032D49"/>
                </a:solidFill>
                <a:latin typeface="等线" panose="02010600030101010101" pitchFamily="2" charset="-122"/>
                <a:ea typeface="宋体" pitchFamily="2" charset="-122"/>
                <a:cs typeface="宋体" panose="02010600030101010101" pitchFamily="2" charset="-122"/>
              </a:rPr>
              <a:t>/</a:t>
            </a:r>
            <a:r>
              <a:rPr lang="zh-CN" altLang="zh-CN" sz="1800" kern="100">
                <a:solidFill>
                  <a:srgbClr val="032D49"/>
                </a:solidFill>
                <a:latin typeface="等线" panose="02010600030101010101" pitchFamily="2" charset="-122"/>
                <a:ea typeface="宋体" pitchFamily="2" charset="-122"/>
                <a:cs typeface="宋体" panose="02010600030101010101" pitchFamily="2" charset="-122"/>
              </a:rPr>
              <a:t>请并斥以谢天下</a:t>
            </a:r>
            <a:r>
              <a:rPr lang="en-US" altLang="zh-CN" sz="1800" kern="100">
                <a:solidFill>
                  <a:srgbClr val="032D49"/>
                </a:solidFill>
                <a:latin typeface="等线" panose="02010600030101010101" pitchFamily="2" charset="-122"/>
                <a:ea typeface="宋体" pitchFamily="2" charset="-122"/>
                <a:cs typeface="宋体" panose="02010600030101010101" pitchFamily="2" charset="-122"/>
              </a:rPr>
              <a:t>/</a:t>
            </a:r>
            <a:r>
              <a:rPr lang="zh-CN" altLang="zh-CN" sz="1800" kern="100">
                <a:solidFill>
                  <a:srgbClr val="032D49"/>
                </a:solidFill>
                <a:latin typeface="等线" panose="02010600030101010101" pitchFamily="2" charset="-122"/>
                <a:ea typeface="宋体" pitchFamily="2" charset="-122"/>
                <a:cs typeface="宋体" panose="02010600030101010101" pitchFamily="2" charset="-122"/>
              </a:rPr>
              <a:t>帝怒</a:t>
            </a:r>
            <a:r>
              <a:rPr lang="en-US" altLang="zh-CN" sz="1800" kern="100">
                <a:solidFill>
                  <a:srgbClr val="032D49"/>
                </a:solidFill>
                <a:latin typeface="等线" panose="02010600030101010101" pitchFamily="2" charset="-122"/>
                <a:ea typeface="宋体" pitchFamily="2" charset="-122"/>
                <a:cs typeface="宋体" panose="02010600030101010101" pitchFamily="2" charset="-122"/>
              </a:rPr>
              <a:t>/</a:t>
            </a:r>
            <a:r>
              <a:rPr lang="zh-CN" altLang="zh-CN" sz="1800" kern="100">
                <a:solidFill>
                  <a:srgbClr val="032D49"/>
                </a:solidFill>
                <a:latin typeface="等线" panose="02010600030101010101" pitchFamily="2" charset="-122"/>
                <a:ea typeface="宋体" pitchFamily="2" charset="-122"/>
                <a:cs typeface="宋体" panose="02010600030101010101" pitchFamily="2" charset="-122"/>
              </a:rPr>
              <a:t>削其籍</a:t>
            </a:r>
            <a:r>
              <a:rPr lang="en-US" altLang="zh-CN" sz="1800" kern="100">
                <a:solidFill>
                  <a:srgbClr val="032D49"/>
                </a:solidFill>
                <a:latin typeface="等线" panose="02010600030101010101" pitchFamily="2" charset="-122"/>
                <a:ea typeface="宋体" pitchFamily="2" charset="-122"/>
                <a:cs typeface="宋体" panose="02010600030101010101" pitchFamily="2" charset="-122"/>
              </a:rPr>
              <a:t>/</a:t>
            </a:r>
            <a:r>
              <a:rPr lang="zh-CN" altLang="zh-CN" sz="1800" kern="100">
                <a:solidFill>
                  <a:srgbClr val="032D49"/>
                </a:solidFill>
                <a:latin typeface="等线" panose="02010600030101010101" pitchFamily="2" charset="-122"/>
                <a:ea typeface="宋体" pitchFamily="2" charset="-122"/>
                <a:cs typeface="宋体" panose="02010600030101010101" pitchFamily="2" charset="-122"/>
              </a:rPr>
              <a:t>甫两月</a:t>
            </a:r>
            <a:r>
              <a:rPr lang="en-US" altLang="zh-CN" sz="1800" kern="100">
                <a:solidFill>
                  <a:srgbClr val="032D49"/>
                </a:solidFill>
                <a:latin typeface="等线" panose="02010600030101010101" pitchFamily="2" charset="-122"/>
                <a:ea typeface="宋体" pitchFamily="2" charset="-122"/>
                <a:cs typeface="宋体" panose="02010600030101010101" pitchFamily="2" charset="-122"/>
              </a:rPr>
              <a:t>/</a:t>
            </a:r>
            <a:r>
              <a:rPr lang="zh-CN" altLang="zh-CN" sz="1800" kern="100">
                <a:solidFill>
                  <a:srgbClr val="032D49"/>
                </a:solidFill>
                <a:latin typeface="等线" panose="02010600030101010101" pitchFamily="2" charset="-122"/>
                <a:ea typeface="宋体" pitchFamily="2" charset="-122"/>
                <a:cs typeface="宋体" panose="02010600030101010101" pitchFamily="2" charset="-122"/>
              </a:rPr>
              <a:t>时行亦罢</a:t>
            </a:r>
            <a:endParaRPr lang="zh-CN" altLang="zh-CN" sz="18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a:p>
            <a:pPr marL="0" indent="0" fontAlgn="ctr">
              <a:lnSpc>
                <a:spcPct val="150000"/>
              </a:lnSpc>
              <a:buNone/>
            </a:pPr>
            <a:r>
              <a:rPr lang="en-US" altLang="zh-CN" sz="1800" kern="100">
                <a:solidFill>
                  <a:srgbClr val="032D49"/>
                </a:solidFill>
                <a:latin typeface="宋体" pitchFamily="2" charset="-122"/>
                <a:ea typeface="等线" panose="02010600030101010101" pitchFamily="2" charset="-122"/>
                <a:cs typeface="宋体" panose="02010600030101010101" pitchFamily="2" charset="-122"/>
              </a:rPr>
              <a:t>D. </a:t>
            </a:r>
            <a:r>
              <a:rPr lang="zh-CN" altLang="zh-CN" sz="1800" kern="100">
                <a:solidFill>
                  <a:srgbClr val="032D49"/>
                </a:solidFill>
                <a:latin typeface="等线" panose="02010600030101010101" pitchFamily="2" charset="-122"/>
                <a:ea typeface="宋体" pitchFamily="2" charset="-122"/>
                <a:cs typeface="宋体" panose="02010600030101010101" pitchFamily="2" charset="-122"/>
              </a:rPr>
              <a:t>言惟锡爵敢恣睢</a:t>
            </a:r>
            <a:r>
              <a:rPr lang="en-US" altLang="zh-CN" sz="1800" kern="100">
                <a:solidFill>
                  <a:srgbClr val="032D49"/>
                </a:solidFill>
                <a:latin typeface="等线" panose="02010600030101010101" pitchFamily="2" charset="-122"/>
                <a:ea typeface="宋体" pitchFamily="2" charset="-122"/>
                <a:cs typeface="宋体" panose="02010600030101010101" pitchFamily="2" charset="-122"/>
              </a:rPr>
              <a:t>/</a:t>
            </a:r>
            <a:r>
              <a:rPr lang="zh-CN" altLang="zh-CN" sz="1800" kern="100">
                <a:solidFill>
                  <a:srgbClr val="032D49"/>
                </a:solidFill>
                <a:latin typeface="等线" panose="02010600030101010101" pitchFamily="2" charset="-122"/>
                <a:ea typeface="宋体" pitchFamily="2" charset="-122"/>
                <a:cs typeface="宋体" panose="02010600030101010101" pitchFamily="2" charset="-122"/>
              </a:rPr>
              <a:t>故时行</a:t>
            </a:r>
            <a:r>
              <a:rPr lang="en-US" altLang="zh-CN" sz="1800" kern="100">
                <a:solidFill>
                  <a:srgbClr val="032D49"/>
                </a:solidFill>
                <a:latin typeface="等线" panose="02010600030101010101" pitchFamily="2" charset="-122"/>
                <a:ea typeface="宋体" pitchFamily="2" charset="-122"/>
                <a:cs typeface="宋体" panose="02010600030101010101" pitchFamily="2" charset="-122"/>
              </a:rPr>
              <a:t>/</a:t>
            </a:r>
            <a:r>
              <a:rPr lang="zh-CN" altLang="zh-CN" sz="1800" kern="100">
                <a:solidFill>
                  <a:srgbClr val="032D49"/>
                </a:solidFill>
                <a:latin typeface="等线" panose="02010600030101010101" pitchFamily="2" charset="-122"/>
                <a:ea typeface="宋体" pitchFamily="2" charset="-122"/>
                <a:cs typeface="宋体" panose="02010600030101010101" pitchFamily="2" charset="-122"/>
              </a:rPr>
              <a:t>益贪戾</a:t>
            </a:r>
            <a:r>
              <a:rPr lang="en-US" altLang="zh-CN" sz="1800" kern="100">
                <a:solidFill>
                  <a:srgbClr val="032D49"/>
                </a:solidFill>
                <a:latin typeface="等线" panose="02010600030101010101" pitchFamily="2" charset="-122"/>
                <a:ea typeface="宋体" pitchFamily="2" charset="-122"/>
                <a:cs typeface="宋体" panose="02010600030101010101" pitchFamily="2" charset="-122"/>
              </a:rPr>
              <a:t>/</a:t>
            </a:r>
            <a:r>
              <a:rPr lang="zh-CN" altLang="zh-CN" sz="1800" kern="100">
                <a:solidFill>
                  <a:srgbClr val="032D49"/>
                </a:solidFill>
                <a:latin typeface="等线" panose="02010600030101010101" pitchFamily="2" charset="-122"/>
                <a:ea typeface="宋体" pitchFamily="2" charset="-122"/>
                <a:cs typeface="宋体" panose="02010600030101010101" pitchFamily="2" charset="-122"/>
              </a:rPr>
              <a:t>请并斥</a:t>
            </a:r>
            <a:r>
              <a:rPr lang="en-US" altLang="zh-CN" sz="1800" kern="100">
                <a:solidFill>
                  <a:srgbClr val="032D49"/>
                </a:solidFill>
                <a:latin typeface="等线" panose="02010600030101010101" pitchFamily="2" charset="-122"/>
                <a:ea typeface="宋体" pitchFamily="2" charset="-122"/>
                <a:cs typeface="宋体" panose="02010600030101010101" pitchFamily="2" charset="-122"/>
              </a:rPr>
              <a:t>/</a:t>
            </a:r>
            <a:r>
              <a:rPr lang="zh-CN" altLang="zh-CN" sz="1800" kern="100">
                <a:solidFill>
                  <a:srgbClr val="032D49"/>
                </a:solidFill>
                <a:latin typeface="等线" panose="02010600030101010101" pitchFamily="2" charset="-122"/>
                <a:ea typeface="宋体" pitchFamily="2" charset="-122"/>
                <a:cs typeface="宋体" panose="02010600030101010101" pitchFamily="2" charset="-122"/>
              </a:rPr>
              <a:t>以谢天下</a:t>
            </a:r>
            <a:r>
              <a:rPr lang="en-US" altLang="zh-CN" sz="1800" kern="100">
                <a:solidFill>
                  <a:srgbClr val="032D49"/>
                </a:solidFill>
                <a:latin typeface="等线" panose="02010600030101010101" pitchFamily="2" charset="-122"/>
                <a:ea typeface="宋体" pitchFamily="2" charset="-122"/>
                <a:cs typeface="宋体" panose="02010600030101010101" pitchFamily="2" charset="-122"/>
              </a:rPr>
              <a:t>/</a:t>
            </a:r>
            <a:r>
              <a:rPr lang="zh-CN" altLang="zh-CN" sz="1800" kern="100">
                <a:solidFill>
                  <a:srgbClr val="032D49"/>
                </a:solidFill>
                <a:latin typeface="等线" panose="02010600030101010101" pitchFamily="2" charset="-122"/>
                <a:ea typeface="宋体" pitchFamily="2" charset="-122"/>
                <a:cs typeface="宋体" panose="02010600030101010101" pitchFamily="2" charset="-122"/>
              </a:rPr>
              <a:t>帝怒</a:t>
            </a:r>
            <a:r>
              <a:rPr lang="en-US" altLang="zh-CN" sz="1800" kern="100">
                <a:solidFill>
                  <a:srgbClr val="032D49"/>
                </a:solidFill>
                <a:latin typeface="等线" panose="02010600030101010101" pitchFamily="2" charset="-122"/>
                <a:ea typeface="宋体" pitchFamily="2" charset="-122"/>
                <a:cs typeface="宋体" panose="02010600030101010101" pitchFamily="2" charset="-122"/>
              </a:rPr>
              <a:t>/</a:t>
            </a:r>
            <a:r>
              <a:rPr lang="zh-CN" altLang="zh-CN" sz="1800" kern="100">
                <a:solidFill>
                  <a:srgbClr val="032D49"/>
                </a:solidFill>
                <a:latin typeface="等线" panose="02010600030101010101" pitchFamily="2" charset="-122"/>
                <a:ea typeface="宋体" pitchFamily="2" charset="-122"/>
                <a:cs typeface="宋体" panose="02010600030101010101" pitchFamily="2" charset="-122"/>
              </a:rPr>
              <a:t>削其籍甫两月</a:t>
            </a:r>
            <a:r>
              <a:rPr lang="en-US" altLang="zh-CN" sz="1800" kern="100">
                <a:solidFill>
                  <a:srgbClr val="032D49"/>
                </a:solidFill>
                <a:latin typeface="等线" panose="02010600030101010101" pitchFamily="2" charset="-122"/>
                <a:ea typeface="宋体" pitchFamily="2" charset="-122"/>
                <a:cs typeface="宋体" panose="02010600030101010101" pitchFamily="2" charset="-122"/>
              </a:rPr>
              <a:t>/</a:t>
            </a:r>
            <a:r>
              <a:rPr lang="zh-CN" altLang="zh-CN" sz="1800" kern="100">
                <a:solidFill>
                  <a:srgbClr val="032D49"/>
                </a:solidFill>
                <a:latin typeface="等线" panose="02010600030101010101" pitchFamily="2" charset="-122"/>
                <a:ea typeface="宋体" pitchFamily="2" charset="-122"/>
                <a:cs typeface="宋体" panose="02010600030101010101" pitchFamily="2" charset="-122"/>
              </a:rPr>
              <a:t>时行亦罢</a:t>
            </a:r>
            <a:endParaRPr lang="zh-CN" altLang="zh-CN" sz="18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71786537"/>
      </p:ext>
    </p:extLst>
  </p:cSld>
  <p:clrMapOvr>
    <a:masterClrMapping/>
  </p:clrMapOvr>
  <mc:AlternateContent>
    <mc:Choice xmlns:p14="http://schemas.microsoft.com/office/powerpoint/2010/main" Requires="p14">
      <p:transition spd="slow" p14:dur="2000">
        <p14:prism isContent="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3"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par>
                                <p:cTn id="9" presetID="2" presetClass="entr" presetSubtype="3"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0-#ppt_h/2"/>
                                          </p:val>
                                        </p:tav>
                                        <p:tav tm="100000">
                                          <p:val>
                                            <p:strVal val="#ppt_y"/>
                                          </p:val>
                                        </p:tav>
                                      </p:tavLst>
                                    </p:anim>
                                  </p:childTnLst>
                                </p:cTn>
                              </p:par>
                              <p:par>
                                <p:cTn id="13" presetID="2" presetClass="entr" presetSubtype="3" fill="hold"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 calcmode="lin" valueType="num">
                                      <p:cBhvr additive="base">
                                        <p:cTn id="15" dur="500" fill="hold"/>
                                        <p:tgtEl>
                                          <p:spTgt spid="3">
                                            <p:txEl>
                                              <p:pRg st="2" end="2"/>
                                            </p:txEl>
                                          </p:spTgt>
                                        </p:tgtEl>
                                        <p:attrNameLst>
                                          <p:attrName>ppt_x</p:attrName>
                                        </p:attrNameLst>
                                      </p:cBhvr>
                                      <p:tavLst>
                                        <p:tav tm="0">
                                          <p:val>
                                            <p:strVal val="1+#ppt_w/2"/>
                                          </p:val>
                                        </p:tav>
                                        <p:tav tm="100000">
                                          <p:val>
                                            <p:strVal val="#ppt_x"/>
                                          </p:val>
                                        </p:tav>
                                      </p:tavLst>
                                    </p:anim>
                                    <p:anim calcmode="lin" valueType="num">
                                      <p:cBhvr additive="base">
                                        <p:cTn id="16" dur="500" fill="hold"/>
                                        <p:tgtEl>
                                          <p:spTgt spid="3">
                                            <p:txEl>
                                              <p:pRg st="2" end="2"/>
                                            </p:txEl>
                                          </p:spTgt>
                                        </p:tgtEl>
                                        <p:attrNameLst>
                                          <p:attrName>ppt_y</p:attrName>
                                        </p:attrNameLst>
                                      </p:cBhvr>
                                      <p:tavLst>
                                        <p:tav tm="0">
                                          <p:val>
                                            <p:strVal val="0-#ppt_h/2"/>
                                          </p:val>
                                        </p:tav>
                                        <p:tav tm="100000">
                                          <p:val>
                                            <p:strVal val="#ppt_y"/>
                                          </p:val>
                                        </p:tav>
                                      </p:tavLst>
                                    </p:anim>
                                  </p:childTnLst>
                                </p:cTn>
                              </p:par>
                              <p:par>
                                <p:cTn id="17" presetID="2" presetClass="entr" presetSubtype="3" fill="hold" nodeType="with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1+#ppt_w/2"/>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0-#ppt_h/2"/>
                                          </p:val>
                                        </p:tav>
                                        <p:tav tm="100000">
                                          <p:val>
                                            <p:strVal val="#ppt_y"/>
                                          </p:val>
                                        </p:tav>
                                      </p:tavLst>
                                    </p:anim>
                                  </p:childTnLst>
                                </p:cTn>
                              </p:par>
                              <p:par>
                                <p:cTn id="21" presetID="2" presetClass="entr" presetSubtype="3" fill="hold" nodeType="with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 calcmode="lin" valueType="num">
                                      <p:cBhvr additive="base">
                                        <p:cTn id="23" dur="500" fill="hold"/>
                                        <p:tgtEl>
                                          <p:spTgt spid="3">
                                            <p:txEl>
                                              <p:pRg st="4" end="4"/>
                                            </p:txEl>
                                          </p:spTgt>
                                        </p:tgtEl>
                                        <p:attrNameLst>
                                          <p:attrName>ppt_x</p:attrName>
                                        </p:attrNameLst>
                                      </p:cBhvr>
                                      <p:tavLst>
                                        <p:tav tm="0">
                                          <p:val>
                                            <p:strVal val="1+#ppt_w/2"/>
                                          </p:val>
                                        </p:tav>
                                        <p:tav tm="100000">
                                          <p:val>
                                            <p:strVal val="#ppt_x"/>
                                          </p:val>
                                        </p:tav>
                                      </p:tavLst>
                                    </p:anim>
                                    <p:anim calcmode="lin" valueType="num">
                                      <p:cBhvr additive="base">
                                        <p:cTn id="24" dur="500" fill="hold"/>
                                        <p:tgtEl>
                                          <p:spTgt spid="3">
                                            <p:txEl>
                                              <p:pRg st="4" end="4"/>
                                            </p:txEl>
                                          </p:spTgt>
                                        </p:tgtEl>
                                        <p:attrNameLst>
                                          <p:attrName>ppt_y</p:attrName>
                                        </p:attrNameLst>
                                      </p:cBhvr>
                                      <p:tavLst>
                                        <p:tav tm="0">
                                          <p:val>
                                            <p:strVal val="0-#ppt_h/2"/>
                                          </p:val>
                                        </p:tav>
                                        <p:tav tm="100000">
                                          <p:val>
                                            <p:strVal val="#ppt_y"/>
                                          </p:val>
                                        </p:tav>
                                      </p:tavLst>
                                    </p:anim>
                                  </p:childTnLst>
                                </p:cTn>
                              </p:par>
                              <p:par>
                                <p:cTn id="25" presetID="2" presetClass="entr" presetSubtype="3" fill="hold" nodeType="with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anim calcmode="lin" valueType="num">
                                      <p:cBhvr additive="base">
                                        <p:cTn id="27" dur="500" fill="hold"/>
                                        <p:tgtEl>
                                          <p:spTgt spid="3">
                                            <p:txEl>
                                              <p:pRg st="5" end="5"/>
                                            </p:txEl>
                                          </p:spTgt>
                                        </p:tgtEl>
                                        <p:attrNameLst>
                                          <p:attrName>ppt_x</p:attrName>
                                        </p:attrNameLst>
                                      </p:cBhvr>
                                      <p:tavLst>
                                        <p:tav tm="0">
                                          <p:val>
                                            <p:strVal val="1+#ppt_w/2"/>
                                          </p:val>
                                        </p:tav>
                                        <p:tav tm="100000">
                                          <p:val>
                                            <p:strVal val="#ppt_x"/>
                                          </p:val>
                                        </p:tav>
                                      </p:tavLst>
                                    </p:anim>
                                    <p:anim calcmode="lin" valueType="num">
                                      <p:cBhvr additive="base">
                                        <p:cTn id="28" dur="500" fill="hold"/>
                                        <p:tgtEl>
                                          <p:spTgt spid="3">
                                            <p:txEl>
                                              <p:pRg st="5" end="5"/>
                                            </p:txEl>
                                          </p:spTgt>
                                        </p:tgtEl>
                                        <p:attrNameLst>
                                          <p:attrName>ppt_y</p:attrName>
                                        </p:attrNameLst>
                                      </p:cBhvr>
                                      <p:tavLst>
                                        <p:tav tm="0">
                                          <p:val>
                                            <p:strVal val="0-#ppt_h/2"/>
                                          </p:val>
                                        </p:tav>
                                        <p:tav tm="100000">
                                          <p:val>
                                            <p:strVal val="#ppt_y"/>
                                          </p:val>
                                        </p:tav>
                                      </p:tavLst>
                                    </p:anim>
                                  </p:childTnLst>
                                </p:cTn>
                              </p:par>
                              <p:par>
                                <p:cTn id="29" presetID="2" presetClass="entr" presetSubtype="3" fill="hold" nodeType="with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anim calcmode="lin" valueType="num">
                                      <p:cBhvr additive="base">
                                        <p:cTn id="31" dur="500" fill="hold"/>
                                        <p:tgtEl>
                                          <p:spTgt spid="3">
                                            <p:txEl>
                                              <p:pRg st="6" end="6"/>
                                            </p:txEl>
                                          </p:spTgt>
                                        </p:tgtEl>
                                        <p:attrNameLst>
                                          <p:attrName>ppt_x</p:attrName>
                                        </p:attrNameLst>
                                      </p:cBhvr>
                                      <p:tavLst>
                                        <p:tav tm="0">
                                          <p:val>
                                            <p:strVal val="1+#ppt_w/2"/>
                                          </p:val>
                                        </p:tav>
                                        <p:tav tm="100000">
                                          <p:val>
                                            <p:strVal val="#ppt_x"/>
                                          </p:val>
                                        </p:tav>
                                      </p:tavLst>
                                    </p:anim>
                                    <p:anim calcmode="lin" valueType="num">
                                      <p:cBhvr additive="base">
                                        <p:cTn id="32" dur="500" fill="hold"/>
                                        <p:tgtEl>
                                          <p:spTgt spid="3">
                                            <p:txEl>
                                              <p:pRg st="6" end="6"/>
                                            </p:txEl>
                                          </p:spTgt>
                                        </p:tgtEl>
                                        <p:attrNameLst>
                                          <p:attrName>ppt_y</p:attrName>
                                        </p:attrNameLst>
                                      </p:cBhvr>
                                      <p:tavLst>
                                        <p:tav tm="0">
                                          <p:val>
                                            <p:strVal val="0-#ppt_h/2"/>
                                          </p:val>
                                        </p:tav>
                                        <p:tav tm="100000">
                                          <p:val>
                                            <p:strVal val="#ppt_y"/>
                                          </p:val>
                                        </p:tav>
                                      </p:tavLst>
                                    </p:anim>
                                  </p:childTnLst>
                                </p:cTn>
                              </p:par>
                              <p:par>
                                <p:cTn id="33" presetID="2" presetClass="entr" presetSubtype="3" fill="hold" nodeType="withEffect">
                                  <p:stCondLst>
                                    <p:cond delay="0"/>
                                  </p:stCondLst>
                                  <p:childTnLst>
                                    <p:set>
                                      <p:cBhvr>
                                        <p:cTn id="34" dur="1" fill="hold">
                                          <p:stCondLst>
                                            <p:cond delay="0"/>
                                          </p:stCondLst>
                                        </p:cTn>
                                        <p:tgtEl>
                                          <p:spTgt spid="3">
                                            <p:txEl>
                                              <p:pRg st="7" end="7"/>
                                            </p:txEl>
                                          </p:spTgt>
                                        </p:tgtEl>
                                        <p:attrNameLst>
                                          <p:attrName>style.visibility</p:attrName>
                                        </p:attrNameLst>
                                      </p:cBhvr>
                                      <p:to>
                                        <p:strVal val="visible"/>
                                      </p:to>
                                    </p:set>
                                    <p:anim calcmode="lin" valueType="num">
                                      <p:cBhvr additive="base">
                                        <p:cTn id="35" dur="500" fill="hold"/>
                                        <p:tgtEl>
                                          <p:spTgt spid="3">
                                            <p:txEl>
                                              <p:pRg st="7" end="7"/>
                                            </p:txEl>
                                          </p:spTgt>
                                        </p:tgtEl>
                                        <p:attrNameLst>
                                          <p:attrName>ppt_x</p:attrName>
                                        </p:attrNameLst>
                                      </p:cBhvr>
                                      <p:tavLst>
                                        <p:tav tm="0">
                                          <p:val>
                                            <p:strVal val="1+#ppt_w/2"/>
                                          </p:val>
                                        </p:tav>
                                        <p:tav tm="100000">
                                          <p:val>
                                            <p:strVal val="#ppt_x"/>
                                          </p:val>
                                        </p:tav>
                                      </p:tavLst>
                                    </p:anim>
                                    <p:anim calcmode="lin" valueType="num">
                                      <p:cBhvr additive="base">
                                        <p:cTn id="36" dur="500" fill="hold"/>
                                        <p:tgtEl>
                                          <p:spTgt spid="3">
                                            <p:txEl>
                                              <p:pRg st="7" end="7"/>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normAutofit/>
          </a:bodyPr>
          <a:lstStyle/>
          <a:p>
            <a:r>
              <a:rPr lang="en-US" altLang="zh-CN" sz="3200" spc="500">
                <a:solidFill>
                  <a:srgbClr val="B79F47"/>
                </a:solidFill>
              </a:rPr>
              <a:t>7. </a:t>
            </a:r>
            <a:r>
              <a:rPr lang="zh-CN" altLang="en-US" sz="3200" spc="500">
                <a:solidFill>
                  <a:srgbClr val="B79F47"/>
                </a:solidFill>
              </a:rPr>
              <a:t>湖南省部分重点中学</a:t>
            </a:r>
            <a:r>
              <a:rPr lang="en-US" altLang="zh-CN" sz="3200" spc="500">
                <a:solidFill>
                  <a:srgbClr val="B79F47"/>
                </a:solidFill>
              </a:rPr>
              <a:t>2021</a:t>
            </a:r>
            <a:r>
              <a:rPr lang="zh-CN" altLang="en-US" sz="3200" spc="500">
                <a:solidFill>
                  <a:srgbClr val="B79F47"/>
                </a:solidFill>
              </a:rPr>
              <a:t>届高三第二次月考</a:t>
            </a:r>
            <a:endParaRPr lang="zh-CN" altLang="en-US" spc="500">
              <a:solidFill>
                <a:srgbClr val="B79F47"/>
              </a:solidFill>
            </a:endParaRPr>
          </a:p>
        </p:txBody>
      </p:sp>
      <p:sp>
        <p:nvSpPr>
          <p:cNvPr id="3" name="内容占位符 2"/>
          <p:cNvSpPr>
            <a:spLocks noGrp="1"/>
          </p:cNvSpPr>
          <p:nvPr>
            <p:ph idx="1"/>
          </p:nvPr>
        </p:nvSpPr>
        <p:spPr>
          <a:xfrm>
            <a:off x="762000" y="1825625"/>
            <a:ext cx="10515600" cy="4351338"/>
          </a:xfrm>
        </p:spPr>
        <p:txBody>
          <a:bodyPr>
            <a:noAutofit/>
          </a:bodyPr>
          <a:lstStyle/>
          <a:p>
            <a:pPr marL="0" indent="0" algn="just">
              <a:lnSpc>
                <a:spcPct val="150000"/>
              </a:lnSpc>
              <a:buNone/>
            </a:pPr>
            <a:r>
              <a:rPr lang="en-US" altLang="zh-CN" sz="1800" kern="100">
                <a:solidFill>
                  <a:srgbClr val="FF0000"/>
                </a:solidFill>
                <a:latin typeface="等线" panose="02010600030101010101" pitchFamily="2" charset="-122"/>
                <a:ea typeface="宋体" pitchFamily="2" charset="-122"/>
                <a:cs typeface="宋体" panose="02010600030101010101" pitchFamily="2" charset="-122"/>
              </a:rPr>
              <a:t>【</a:t>
            </a:r>
            <a:r>
              <a:rPr lang="zh-CN" altLang="en-US" sz="1800" kern="100">
                <a:solidFill>
                  <a:srgbClr val="FF0000"/>
                </a:solidFill>
                <a:latin typeface="等线" panose="02010600030101010101" pitchFamily="2" charset="-122"/>
                <a:ea typeface="宋体" pitchFamily="2" charset="-122"/>
                <a:cs typeface="宋体" panose="02010600030101010101" pitchFamily="2" charset="-122"/>
              </a:rPr>
              <a:t>答案</a:t>
            </a:r>
            <a:r>
              <a:rPr lang="en-US" altLang="zh-CN" sz="1800" kern="100">
                <a:solidFill>
                  <a:srgbClr val="FF0000"/>
                </a:solidFill>
                <a:latin typeface="等线" panose="02010600030101010101" pitchFamily="2" charset="-122"/>
                <a:ea typeface="宋体" pitchFamily="2" charset="-122"/>
                <a:cs typeface="宋体" panose="02010600030101010101" pitchFamily="2" charset="-122"/>
              </a:rPr>
              <a:t>】C </a:t>
            </a:r>
          </a:p>
          <a:p>
            <a:pPr marL="0" indent="0" algn="just">
              <a:lnSpc>
                <a:spcPct val="150000"/>
              </a:lnSpc>
              <a:buNone/>
            </a:pPr>
            <a:r>
              <a:rPr lang="en-US" altLang="zh-CN" sz="1800" kern="100">
                <a:solidFill>
                  <a:srgbClr val="FF0000"/>
                </a:solidFill>
                <a:latin typeface="等线" panose="02010600030101010101" pitchFamily="2" charset="-122"/>
                <a:ea typeface="宋体" pitchFamily="2" charset="-122"/>
                <a:cs typeface="宋体" panose="02010600030101010101" pitchFamily="2" charset="-122"/>
              </a:rPr>
              <a:t>【</a:t>
            </a:r>
            <a:r>
              <a:rPr lang="zh-CN" altLang="en-US" sz="1800" kern="100">
                <a:solidFill>
                  <a:srgbClr val="FF0000"/>
                </a:solidFill>
                <a:latin typeface="等线" panose="02010600030101010101" pitchFamily="2" charset="-122"/>
                <a:ea typeface="宋体" pitchFamily="2" charset="-122"/>
                <a:cs typeface="宋体" panose="02010600030101010101" pitchFamily="2" charset="-122"/>
              </a:rPr>
              <a:t>解析</a:t>
            </a:r>
            <a:r>
              <a:rPr lang="en-US" altLang="zh-CN" sz="1800" kern="100">
                <a:solidFill>
                  <a:srgbClr val="FF0000"/>
                </a:solidFill>
                <a:latin typeface="等线" panose="02010600030101010101" pitchFamily="2" charset="-122"/>
                <a:ea typeface="宋体" pitchFamily="2" charset="-122"/>
                <a:cs typeface="宋体" panose="02010600030101010101" pitchFamily="2" charset="-122"/>
              </a:rPr>
              <a:t>】</a:t>
            </a:r>
          </a:p>
          <a:p>
            <a:pPr marL="0" indent="0" algn="just">
              <a:lnSpc>
                <a:spcPct val="150000"/>
              </a:lnSpc>
              <a:buNone/>
            </a:pPr>
            <a:r>
              <a:rPr lang="zh-CN" altLang="en-US" sz="1800" kern="100">
                <a:solidFill>
                  <a:srgbClr val="FF0000"/>
                </a:solidFill>
                <a:latin typeface="等线" panose="02010600030101010101" pitchFamily="2" charset="-122"/>
                <a:ea typeface="宋体" pitchFamily="2" charset="-122"/>
                <a:cs typeface="宋体" panose="02010600030101010101" pitchFamily="2" charset="-122"/>
              </a:rPr>
              <a:t>从结构和句意看，“帝怒”和“削其籍”是两个完整句意，应分别断开，据此可排除</a:t>
            </a:r>
            <a:r>
              <a:rPr lang="en-US" altLang="zh-CN" sz="1800" kern="100">
                <a:solidFill>
                  <a:srgbClr val="FF0000"/>
                </a:solidFill>
                <a:latin typeface="等线" panose="02010600030101010101" pitchFamily="2" charset="-122"/>
                <a:ea typeface="宋体" pitchFamily="2" charset="-122"/>
                <a:cs typeface="宋体" panose="02010600030101010101" pitchFamily="2" charset="-122"/>
              </a:rPr>
              <a:t>BD</a:t>
            </a:r>
            <a:r>
              <a:rPr lang="zh-CN" altLang="en-US" sz="1800" kern="100">
                <a:solidFill>
                  <a:srgbClr val="FF0000"/>
                </a:solidFill>
                <a:latin typeface="等线" panose="02010600030101010101" pitchFamily="2" charset="-122"/>
                <a:ea typeface="宋体" pitchFamily="2" charset="-122"/>
                <a:cs typeface="宋体" panose="02010600030101010101" pitchFamily="2" charset="-122"/>
              </a:rPr>
              <a:t>两项；从整体看，所要断的文句是和前文内容“福建佥事李琯送表入京，列举申时行的十条罪行，言语冒犯了王锡爵”相关联的，是李琯上奏的弹劾申时行的罪行，依据文意，“言”领起两个句子，一是“惟锡爵敢恣睢”，一是 “故时行益贪戾”，故“言惟锡爵敢恣睢”和“故时行益贪戾”是两个完整句意，不应断开；最后，“请并斥”若断开，句意不完整，故“请并斥以谢天下”是一完整句意，不应断开。故划线句子的标点符号应是：言惟锡爵敢恣睢，故时行益贪戾，请并斥以谢天下。帝怒，削其籍。甫两月，时行亦罢。翻译为：说只因王锡爵敢暴戾狂妄任意胡为，所以申时行就更加贪婪跋扈。请一并斥责以谢罪天下。皇帝大怒，削去他的官籍。刚两个月，申时行也被罢免。故选</a:t>
            </a:r>
            <a:r>
              <a:rPr lang="en-US" altLang="zh-CN" sz="1800" kern="100">
                <a:solidFill>
                  <a:srgbClr val="FF0000"/>
                </a:solidFill>
                <a:latin typeface="等线" panose="02010600030101010101" pitchFamily="2" charset="-122"/>
                <a:ea typeface="宋体" pitchFamily="2" charset="-122"/>
                <a:cs typeface="宋体" panose="02010600030101010101" pitchFamily="2" charset="-122"/>
              </a:rPr>
              <a:t>C</a:t>
            </a:r>
            <a:r>
              <a:rPr lang="zh-CN" altLang="en-US" sz="1800" kern="100">
                <a:solidFill>
                  <a:srgbClr val="FF0000"/>
                </a:solidFill>
                <a:latin typeface="等线" panose="02010600030101010101" pitchFamily="2" charset="-122"/>
                <a:ea typeface="宋体" pitchFamily="2" charset="-122"/>
                <a:cs typeface="宋体" panose="02010600030101010101" pitchFamily="2" charset="-122"/>
              </a:rPr>
              <a:t>。</a:t>
            </a: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33663711"/>
      </p:ext>
    </p:extLst>
  </p:cSld>
  <p:clrMapOvr>
    <a:masterClrMapping/>
  </p:clrMapOvr>
  <mc:AlternateContent>
    <mc:Choice xmlns:p14="http://schemas.microsoft.com/office/powerpoint/2010/main" Requires="p14">
      <p:transition spd="slow" p14:dur="2000">
        <p14:prism isContent="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3"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par>
                                <p:cTn id="9" presetID="2" presetClass="entr" presetSubtype="3"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0-#ppt_h/2"/>
                                          </p:val>
                                        </p:tav>
                                        <p:tav tm="100000">
                                          <p:val>
                                            <p:strVal val="#ppt_y"/>
                                          </p:val>
                                        </p:tav>
                                      </p:tavLst>
                                    </p:anim>
                                  </p:childTnLst>
                                </p:cTn>
                              </p:par>
                              <p:par>
                                <p:cTn id="13" presetID="2" presetClass="entr" presetSubtype="3" fill="hold"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 calcmode="lin" valueType="num">
                                      <p:cBhvr additive="base">
                                        <p:cTn id="15" dur="500" fill="hold"/>
                                        <p:tgtEl>
                                          <p:spTgt spid="3">
                                            <p:txEl>
                                              <p:pRg st="2" end="2"/>
                                            </p:txEl>
                                          </p:spTgt>
                                        </p:tgtEl>
                                        <p:attrNameLst>
                                          <p:attrName>ppt_x</p:attrName>
                                        </p:attrNameLst>
                                      </p:cBhvr>
                                      <p:tavLst>
                                        <p:tav tm="0">
                                          <p:val>
                                            <p:strVal val="1+#ppt_w/2"/>
                                          </p:val>
                                        </p:tav>
                                        <p:tav tm="100000">
                                          <p:val>
                                            <p:strVal val="#ppt_x"/>
                                          </p:val>
                                        </p:tav>
                                      </p:tavLst>
                                    </p:anim>
                                    <p:anim calcmode="lin" valueType="num">
                                      <p:cBhvr additive="base">
                                        <p:cTn id="16" dur="500" fill="hold"/>
                                        <p:tgtEl>
                                          <p:spTgt spid="3">
                                            <p:txEl>
                                              <p:pRg st="2" end="2"/>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normAutofit/>
          </a:bodyPr>
          <a:lstStyle/>
          <a:p>
            <a:r>
              <a:rPr lang="en-US" altLang="zh-CN" sz="2000" spc="500">
                <a:solidFill>
                  <a:srgbClr val="B79F47"/>
                </a:solidFill>
              </a:rPr>
              <a:t>8. 2021</a:t>
            </a:r>
            <a:r>
              <a:rPr lang="zh-CN" altLang="en-US" sz="2000" spc="500">
                <a:solidFill>
                  <a:srgbClr val="B79F47"/>
                </a:solidFill>
              </a:rPr>
              <a:t>届三省（河北、重庆、广东）新高考联盟校质量检测语文</a:t>
            </a:r>
          </a:p>
        </p:txBody>
      </p:sp>
      <p:sp>
        <p:nvSpPr>
          <p:cNvPr id="3" name="内容占位符 2"/>
          <p:cNvSpPr>
            <a:spLocks noGrp="1"/>
          </p:cNvSpPr>
          <p:nvPr>
            <p:ph idx="1"/>
          </p:nvPr>
        </p:nvSpPr>
        <p:spPr>
          <a:xfrm>
            <a:off x="885104" y="1786941"/>
            <a:ext cx="10515600" cy="4351338"/>
          </a:xfrm>
        </p:spPr>
        <p:txBody>
          <a:bodyPr>
            <a:noAutofit/>
          </a:bodyPr>
          <a:lstStyle/>
          <a:p>
            <a:pPr indent="0" fontAlgn="ctr">
              <a:lnSpc>
                <a:spcPct val="150000"/>
              </a:lnSpc>
              <a:buNone/>
            </a:pPr>
            <a:r>
              <a:rPr lang="zh-CN" altLang="zh-CN" sz="1600" kern="100">
                <a:solidFill>
                  <a:srgbClr val="032D49"/>
                </a:solidFill>
                <a:latin typeface="等线" panose="02010600030101010101" pitchFamily="2" charset="-122"/>
                <a:ea typeface="楷体" pitchFamily="49" charset="-122"/>
                <a:cs typeface="宋体" panose="02010600030101010101" pitchFamily="2" charset="-122"/>
              </a:rPr>
              <a:t>郑当时者，字庄，陈人也。郑庄以任侠自喜，脱张羽于厄，声闻梁楚之间。孝景时，为太子舍人。每五日洗沐，常置驿马长安诸郊，存诸故人，请谢宾客，夜以继日，至其明旦，常恐不遍。庄好黄老之言，其慕长者如恐不见。</a:t>
            </a:r>
            <a:r>
              <a:rPr lang="zh-CN" altLang="zh-CN" sz="1600" u="sng" kern="100">
                <a:solidFill>
                  <a:srgbClr val="032D49"/>
                </a:solidFill>
                <a:latin typeface="等线" panose="02010600030101010101" pitchFamily="2" charset="-122"/>
                <a:ea typeface="楷体" pitchFamily="49" charset="-122"/>
                <a:cs typeface="宋体" panose="02010600030101010101" pitchFamily="2" charset="-122"/>
              </a:rPr>
              <a:t>年少官薄，然其游知交皆其大父行，天下有名之士也</a:t>
            </a:r>
            <a:r>
              <a:rPr lang="zh-CN" altLang="zh-CN" sz="1600" kern="100">
                <a:solidFill>
                  <a:srgbClr val="032D49"/>
                </a:solidFill>
                <a:latin typeface="等线" panose="02010600030101010101" pitchFamily="2" charset="-122"/>
                <a:ea typeface="楷体" pitchFamily="49" charset="-122"/>
                <a:cs typeface="宋体" panose="02010600030101010101" pitchFamily="2" charset="-122"/>
              </a:rPr>
              <a:t>。武帝立，庄稍迁为鲁中尉、济南太守、江都相，至九卿为右内史。以武安侯、魏其时议，贬秩为詹事，迁为大农令。庄为大吏，诫门下：“客至，无贵贱无留门者。”执宾主之礼，以其贵下人。庄廉，又不治其产业，仰奉赐以给诸公。然其馈遗人，不过算器食。每朝，候上之间，说未尝不言天下之长者。其推毂士及官属丞史，诚有味其言之也，常引以为贤于己。未尝名吏，与官属言，若恐伤之。闻人之善言，进之上，唯恐后。山东士诸公以此翕然称郑庄。郑庄使视决河，自请治行五日。上曰：“吾闻‘郑庄行，千里不赍粮’，请治行者何也</a:t>
            </a:r>
            <a:r>
              <a:rPr lang="en-US" altLang="zh-CN" sz="1600" kern="100">
                <a:solidFill>
                  <a:srgbClr val="032D49"/>
                </a:solidFill>
                <a:latin typeface="等线" panose="02010600030101010101" pitchFamily="2" charset="-122"/>
                <a:ea typeface="楷体" pitchFamily="49" charset="-122"/>
                <a:cs typeface="宋体" panose="02010600030101010101" pitchFamily="2" charset="-122"/>
              </a:rPr>
              <a:t>?</a:t>
            </a:r>
            <a:r>
              <a:rPr lang="zh-CN" altLang="zh-CN" sz="1600" kern="100">
                <a:solidFill>
                  <a:srgbClr val="032D49"/>
                </a:solidFill>
                <a:latin typeface="等线" panose="02010600030101010101" pitchFamily="2" charset="-122"/>
                <a:ea typeface="楷体" pitchFamily="49" charset="-122"/>
                <a:cs typeface="宋体" panose="02010600030101010101" pitchFamily="2" charset="-122"/>
              </a:rPr>
              <a:t>”然郑庄在朝，常趋和承意，不敢甚引当否。</a:t>
            </a:r>
            <a:r>
              <a:rPr lang="zh-CN" altLang="zh-CN" sz="1600" u="wavy" kern="100">
                <a:solidFill>
                  <a:srgbClr val="032D49"/>
                </a:solidFill>
                <a:latin typeface="等线" panose="02010600030101010101" pitchFamily="2" charset="-122"/>
                <a:ea typeface="楷体" pitchFamily="49" charset="-122"/>
                <a:cs typeface="宋体" panose="02010600030101010101" pitchFamily="2" charset="-122"/>
              </a:rPr>
              <a:t>及晚节汉征匈奴招四夷天下费多财用益匮庄任人宾客为大农僦人多逋负</a:t>
            </a:r>
            <a:r>
              <a:rPr lang="zh-CN" altLang="zh-CN" sz="1600" kern="100">
                <a:solidFill>
                  <a:srgbClr val="032D49"/>
                </a:solidFill>
                <a:latin typeface="等线" panose="02010600030101010101" pitchFamily="2" charset="-122"/>
                <a:ea typeface="楷体" pitchFamily="49" charset="-122"/>
                <a:cs typeface="宋体" panose="02010600030101010101" pitchFamily="2" charset="-122"/>
              </a:rPr>
              <a:t>司马安为淮阳太守，发其事，庄以此陷罪，赎为庶人。顷之，守长史。上以为老，以庄为汝南太守。数岁，以官卒。郑庄、汲黯始列为九卿，廉，内行修洁。此两人中废，家贫，宾客益落。及居郡，卒后家无余资财。庄兄弟子孙以庄故，至二千石六七人焉。</a:t>
            </a:r>
            <a:endParaRPr lang="zh-CN" altLang="zh-CN" sz="16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87149999"/>
      </p:ext>
    </p:extLst>
  </p:cSld>
  <p:clrMapOvr>
    <a:masterClrMapping/>
  </p:clrMapOvr>
  <mc:AlternateContent>
    <mc:Choice xmlns:p14="http://schemas.microsoft.com/office/powerpoint/2010/main" Requires="p14">
      <p:transition spd="slow" p14:dur="2000">
        <p14:prism isContent="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3"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normAutofit/>
          </a:bodyPr>
          <a:lstStyle/>
          <a:p>
            <a:r>
              <a:rPr lang="en-US" altLang="zh-CN" sz="2000" spc="500">
                <a:solidFill>
                  <a:srgbClr val="B79F47"/>
                </a:solidFill>
              </a:rPr>
              <a:t>8. 2021</a:t>
            </a:r>
            <a:r>
              <a:rPr lang="zh-CN" altLang="en-US" sz="2000" spc="500">
                <a:solidFill>
                  <a:srgbClr val="B79F47"/>
                </a:solidFill>
              </a:rPr>
              <a:t>届三省（河北、重庆、广东）新高考联盟校质量检测语文</a:t>
            </a:r>
          </a:p>
        </p:txBody>
      </p:sp>
      <p:sp>
        <p:nvSpPr>
          <p:cNvPr id="3" name="内容占位符 2"/>
          <p:cNvSpPr>
            <a:spLocks noGrp="1"/>
          </p:cNvSpPr>
          <p:nvPr>
            <p:ph idx="1"/>
          </p:nvPr>
        </p:nvSpPr>
        <p:spPr>
          <a:xfrm>
            <a:off x="885104" y="1786941"/>
            <a:ext cx="10515600" cy="4351338"/>
          </a:xfrm>
        </p:spPr>
        <p:txBody>
          <a:bodyPr>
            <a:noAutofit/>
          </a:bodyPr>
          <a:lstStyle/>
          <a:p>
            <a:pPr indent="0" fontAlgn="ctr">
              <a:lnSpc>
                <a:spcPct val="150000"/>
              </a:lnSpc>
              <a:buNone/>
            </a:pPr>
            <a:r>
              <a:rPr lang="zh-CN" altLang="zh-CN" sz="1600" kern="100">
                <a:solidFill>
                  <a:srgbClr val="032D49"/>
                </a:solidFill>
                <a:latin typeface="等线" panose="02010600030101010101" pitchFamily="2" charset="-122"/>
                <a:ea typeface="楷体" pitchFamily="49" charset="-122"/>
                <a:cs typeface="宋体" panose="02010600030101010101" pitchFamily="2" charset="-122"/>
              </a:rPr>
              <a:t>太史公曰：夫以汲、郑之贤，有势则宾客十倍，无势则否，况众人乎</a:t>
            </a:r>
            <a:r>
              <a:rPr lang="en-US" altLang="zh-CN" sz="1600" kern="100">
                <a:solidFill>
                  <a:srgbClr val="032D49"/>
                </a:solidFill>
                <a:latin typeface="等线" panose="02010600030101010101" pitchFamily="2" charset="-122"/>
                <a:ea typeface="楷体" pitchFamily="49" charset="-122"/>
                <a:cs typeface="宋体" panose="02010600030101010101" pitchFamily="2" charset="-122"/>
              </a:rPr>
              <a:t>!</a:t>
            </a:r>
            <a:r>
              <a:rPr lang="zh-CN" altLang="zh-CN" sz="1600" kern="100">
                <a:solidFill>
                  <a:srgbClr val="032D49"/>
                </a:solidFill>
                <a:latin typeface="等线" panose="02010600030101010101" pitchFamily="2" charset="-122"/>
                <a:ea typeface="楷体" pitchFamily="49" charset="-122"/>
                <a:cs typeface="宋体" panose="02010600030101010101" pitchFamily="2" charset="-122"/>
              </a:rPr>
              <a:t>下邽翟公有言，</a:t>
            </a:r>
            <a:r>
              <a:rPr lang="zh-CN" altLang="zh-CN" sz="1600" u="sng" kern="100">
                <a:solidFill>
                  <a:srgbClr val="032D49"/>
                </a:solidFill>
                <a:latin typeface="等线" panose="02010600030101010101" pitchFamily="2" charset="-122"/>
                <a:ea typeface="楷体" pitchFamily="49" charset="-122"/>
                <a:cs typeface="宋体" panose="02010600030101010101" pitchFamily="2" charset="-122"/>
              </a:rPr>
              <a:t>始翟公为廷尉，宾客阗门；及废，门处可设雀罗</a:t>
            </a:r>
            <a:r>
              <a:rPr lang="zh-CN" altLang="zh-CN" sz="1600" kern="100">
                <a:solidFill>
                  <a:srgbClr val="032D49"/>
                </a:solidFill>
                <a:latin typeface="等线" panose="02010600030101010101" pitchFamily="2" charset="-122"/>
                <a:ea typeface="楷体" pitchFamily="49" charset="-122"/>
                <a:cs typeface="宋体" panose="02010600030101010101" pitchFamily="2" charset="-122"/>
              </a:rPr>
              <a:t>。翟公复为廷尉，宾客欲往，翟公乃大署其门曰：“一死一生，乃知交情。一贫一富，乃知交态。一贵一贱，交情乃见。”汲、郑亦云。悲夫</a:t>
            </a:r>
            <a:r>
              <a:rPr lang="en-US" altLang="zh-CN" sz="1600" kern="100">
                <a:solidFill>
                  <a:srgbClr val="032D49"/>
                </a:solidFill>
                <a:latin typeface="等线" panose="02010600030101010101" pitchFamily="2" charset="-122"/>
                <a:ea typeface="楷体" pitchFamily="49" charset="-122"/>
                <a:cs typeface="宋体" panose="02010600030101010101" pitchFamily="2" charset="-122"/>
              </a:rPr>
              <a:t>!</a:t>
            </a:r>
            <a:endParaRPr lang="zh-CN" altLang="zh-CN" sz="16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a:p>
            <a:pPr indent="0" algn="r" fontAlgn="ctr">
              <a:lnSpc>
                <a:spcPct val="150000"/>
              </a:lnSpc>
              <a:buNone/>
            </a:pPr>
            <a:r>
              <a:rPr lang="en-US" altLang="zh-CN" sz="1600" kern="100">
                <a:solidFill>
                  <a:srgbClr val="032D49"/>
                </a:solidFill>
                <a:latin typeface="宋体" pitchFamily="2" charset="-122"/>
                <a:ea typeface="等线" panose="02010600030101010101" pitchFamily="2" charset="-122"/>
                <a:cs typeface="宋体" panose="02010600030101010101" pitchFamily="2" charset="-122"/>
              </a:rPr>
              <a:t>(</a:t>
            </a:r>
            <a:r>
              <a:rPr lang="zh-CN" altLang="zh-CN" sz="1600" kern="100">
                <a:solidFill>
                  <a:srgbClr val="032D49"/>
                </a:solidFill>
                <a:latin typeface="等线" panose="02010600030101010101" pitchFamily="2" charset="-122"/>
                <a:ea typeface="宋体" pitchFamily="2" charset="-122"/>
                <a:cs typeface="宋体" panose="02010600030101010101" pitchFamily="2" charset="-122"/>
              </a:rPr>
              <a:t>节选自《史记·汲郑列传》</a:t>
            </a:r>
            <a:r>
              <a:rPr lang="en-US" altLang="zh-CN" sz="1600" kern="100">
                <a:solidFill>
                  <a:srgbClr val="032D49"/>
                </a:solidFill>
                <a:latin typeface="等线" panose="02010600030101010101" pitchFamily="2" charset="-122"/>
                <a:ea typeface="宋体" pitchFamily="2" charset="-122"/>
                <a:cs typeface="宋体" panose="02010600030101010101" pitchFamily="2" charset="-122"/>
              </a:rPr>
              <a:t>)</a:t>
            </a:r>
            <a:endParaRPr lang="zh-CN" altLang="zh-CN" sz="16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a:p>
            <a:pPr marL="0" indent="0" fontAlgn="ctr">
              <a:lnSpc>
                <a:spcPct val="150000"/>
              </a:lnSpc>
              <a:buNone/>
            </a:pPr>
            <a:r>
              <a:rPr lang="zh-CN" altLang="zh-CN" sz="1600" kern="100">
                <a:solidFill>
                  <a:srgbClr val="032D49"/>
                </a:solidFill>
                <a:latin typeface="等线" panose="02010600030101010101" pitchFamily="2" charset="-122"/>
                <a:ea typeface="宋体" pitchFamily="2" charset="-122"/>
                <a:cs typeface="宋体" panose="02010600030101010101" pitchFamily="2" charset="-122"/>
              </a:rPr>
              <a:t>下列对文中画波浪线部分的断句，正确的一项是</a:t>
            </a:r>
            <a:r>
              <a:rPr lang="en-US" altLang="zh-CN" sz="1600" kern="100">
                <a:solidFill>
                  <a:srgbClr val="032D49"/>
                </a:solidFill>
                <a:latin typeface="等线" panose="02010600030101010101" pitchFamily="2" charset="-122"/>
                <a:ea typeface="宋体" pitchFamily="2" charset="-122"/>
                <a:cs typeface="宋体" panose="02010600030101010101" pitchFamily="2" charset="-122"/>
              </a:rPr>
              <a:t>(   )</a:t>
            </a:r>
            <a:endParaRPr lang="zh-CN" altLang="zh-CN" sz="16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a:p>
            <a:pPr marL="0" indent="0" fontAlgn="ctr">
              <a:lnSpc>
                <a:spcPct val="150000"/>
              </a:lnSpc>
              <a:buNone/>
            </a:pPr>
            <a:r>
              <a:rPr lang="en-US" altLang="zh-CN" sz="1600" kern="100">
                <a:solidFill>
                  <a:srgbClr val="032D49"/>
                </a:solidFill>
                <a:latin typeface="宋体" pitchFamily="2" charset="-122"/>
                <a:ea typeface="等线" panose="02010600030101010101" pitchFamily="2" charset="-122"/>
                <a:cs typeface="宋体" panose="02010600030101010101" pitchFamily="2" charset="-122"/>
              </a:rPr>
              <a:t>A. </a:t>
            </a:r>
            <a:r>
              <a:rPr lang="zh-CN" altLang="zh-CN" sz="1600" kern="100">
                <a:solidFill>
                  <a:srgbClr val="032D49"/>
                </a:solidFill>
                <a:latin typeface="等线" panose="02010600030101010101" pitchFamily="2" charset="-122"/>
                <a:ea typeface="宋体" pitchFamily="2" charset="-122"/>
                <a:cs typeface="宋体" panose="02010600030101010101" pitchFamily="2" charset="-122"/>
              </a:rPr>
              <a:t>及晚节／汉征匈奴／招四夷／天下费多／财用益匮／庄任人宾客为大农僦人／多逋负／</a:t>
            </a:r>
            <a:endParaRPr lang="zh-CN" altLang="zh-CN" sz="16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a:p>
            <a:pPr marL="0" indent="0" fontAlgn="ctr">
              <a:lnSpc>
                <a:spcPct val="150000"/>
              </a:lnSpc>
              <a:buNone/>
            </a:pPr>
            <a:r>
              <a:rPr lang="en-US" altLang="zh-CN" sz="1600" kern="100">
                <a:solidFill>
                  <a:srgbClr val="032D49"/>
                </a:solidFill>
                <a:latin typeface="宋体" pitchFamily="2" charset="-122"/>
                <a:ea typeface="等线" panose="02010600030101010101" pitchFamily="2" charset="-122"/>
                <a:cs typeface="宋体" panose="02010600030101010101" pitchFamily="2" charset="-122"/>
              </a:rPr>
              <a:t>B. </a:t>
            </a:r>
            <a:r>
              <a:rPr lang="zh-CN" altLang="zh-CN" sz="1600" kern="100">
                <a:solidFill>
                  <a:srgbClr val="032D49"/>
                </a:solidFill>
                <a:latin typeface="等线" panose="02010600030101010101" pitchFamily="2" charset="-122"/>
                <a:ea typeface="宋体" pitchFamily="2" charset="-122"/>
                <a:cs typeface="宋体" panose="02010600030101010101" pitchFamily="2" charset="-122"/>
              </a:rPr>
              <a:t>及晚节／汉征匈奴／招四夷天下／费多／财用益匮／庄任人宾客为大农僦人多／逋负／</a:t>
            </a:r>
            <a:endParaRPr lang="zh-CN" altLang="zh-CN" sz="16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a:p>
            <a:pPr marL="0" indent="0" fontAlgn="ctr">
              <a:lnSpc>
                <a:spcPct val="150000"/>
              </a:lnSpc>
              <a:buNone/>
            </a:pPr>
            <a:r>
              <a:rPr lang="en-US" altLang="zh-CN" sz="1600" kern="100">
                <a:solidFill>
                  <a:srgbClr val="032D49"/>
                </a:solidFill>
                <a:latin typeface="宋体" pitchFamily="2" charset="-122"/>
                <a:ea typeface="等线" panose="02010600030101010101" pitchFamily="2" charset="-122"/>
                <a:cs typeface="宋体" panose="02010600030101010101" pitchFamily="2" charset="-122"/>
              </a:rPr>
              <a:t>C. </a:t>
            </a:r>
            <a:r>
              <a:rPr lang="zh-CN" altLang="zh-CN" sz="1600" kern="100">
                <a:solidFill>
                  <a:srgbClr val="032D49"/>
                </a:solidFill>
                <a:latin typeface="等线" panose="02010600030101010101" pitchFamily="2" charset="-122"/>
                <a:ea typeface="宋体" pitchFamily="2" charset="-122"/>
                <a:cs typeface="宋体" panose="02010600030101010101" pitchFamily="2" charset="-122"/>
              </a:rPr>
              <a:t>及晚节／汉征匈奴／招四夷天下／费多／财用益匮／庄任人宾客为大农僦人／多逋负／</a:t>
            </a:r>
            <a:endParaRPr lang="zh-CN" altLang="zh-CN" sz="16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a:p>
            <a:pPr marL="0" indent="0" fontAlgn="ctr">
              <a:lnSpc>
                <a:spcPct val="150000"/>
              </a:lnSpc>
              <a:buNone/>
            </a:pPr>
            <a:r>
              <a:rPr lang="en-US" altLang="zh-CN" sz="1600" kern="100">
                <a:solidFill>
                  <a:srgbClr val="032D49"/>
                </a:solidFill>
                <a:latin typeface="宋体" pitchFamily="2" charset="-122"/>
                <a:ea typeface="等线" panose="02010600030101010101" pitchFamily="2" charset="-122"/>
                <a:cs typeface="宋体" panose="02010600030101010101" pitchFamily="2" charset="-122"/>
              </a:rPr>
              <a:t>D. </a:t>
            </a:r>
            <a:r>
              <a:rPr lang="zh-CN" altLang="zh-CN" sz="1600" kern="100">
                <a:solidFill>
                  <a:srgbClr val="032D49"/>
                </a:solidFill>
                <a:latin typeface="等线" panose="02010600030101010101" pitchFamily="2" charset="-122"/>
                <a:ea typeface="宋体" pitchFamily="2" charset="-122"/>
                <a:cs typeface="宋体" panose="02010600030101010101" pitchFamily="2" charset="-122"/>
              </a:rPr>
              <a:t>及晚节／汉征匈奴／招四夷／天下费多／财用益匮／庄任人宾客为大农僦人多／逋负／</a:t>
            </a:r>
            <a:endParaRPr lang="zh-CN" altLang="zh-CN" sz="16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76517636"/>
      </p:ext>
    </p:extLst>
  </p:cSld>
  <p:clrMapOvr>
    <a:masterClrMapping/>
  </p:clrMapOvr>
  <mc:AlternateContent>
    <mc:Choice xmlns:p14="http://schemas.microsoft.com/office/powerpoint/2010/main" Requires="p14">
      <p:transition spd="slow" p14:dur="2000">
        <p14:prism isContent="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3"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par>
                                <p:cTn id="9" presetID="2" presetClass="entr" presetSubtype="3"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0-#ppt_h/2"/>
                                          </p:val>
                                        </p:tav>
                                        <p:tav tm="100000">
                                          <p:val>
                                            <p:strVal val="#ppt_y"/>
                                          </p:val>
                                        </p:tav>
                                      </p:tavLst>
                                    </p:anim>
                                  </p:childTnLst>
                                </p:cTn>
                              </p:par>
                              <p:par>
                                <p:cTn id="13" presetID="2" presetClass="entr" presetSubtype="3" fill="hold"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 calcmode="lin" valueType="num">
                                      <p:cBhvr additive="base">
                                        <p:cTn id="15" dur="500" fill="hold"/>
                                        <p:tgtEl>
                                          <p:spTgt spid="3">
                                            <p:txEl>
                                              <p:pRg st="2" end="2"/>
                                            </p:txEl>
                                          </p:spTgt>
                                        </p:tgtEl>
                                        <p:attrNameLst>
                                          <p:attrName>ppt_x</p:attrName>
                                        </p:attrNameLst>
                                      </p:cBhvr>
                                      <p:tavLst>
                                        <p:tav tm="0">
                                          <p:val>
                                            <p:strVal val="1+#ppt_w/2"/>
                                          </p:val>
                                        </p:tav>
                                        <p:tav tm="100000">
                                          <p:val>
                                            <p:strVal val="#ppt_x"/>
                                          </p:val>
                                        </p:tav>
                                      </p:tavLst>
                                    </p:anim>
                                    <p:anim calcmode="lin" valueType="num">
                                      <p:cBhvr additive="base">
                                        <p:cTn id="16" dur="500" fill="hold"/>
                                        <p:tgtEl>
                                          <p:spTgt spid="3">
                                            <p:txEl>
                                              <p:pRg st="2" end="2"/>
                                            </p:txEl>
                                          </p:spTgt>
                                        </p:tgtEl>
                                        <p:attrNameLst>
                                          <p:attrName>ppt_y</p:attrName>
                                        </p:attrNameLst>
                                      </p:cBhvr>
                                      <p:tavLst>
                                        <p:tav tm="0">
                                          <p:val>
                                            <p:strVal val="0-#ppt_h/2"/>
                                          </p:val>
                                        </p:tav>
                                        <p:tav tm="100000">
                                          <p:val>
                                            <p:strVal val="#ppt_y"/>
                                          </p:val>
                                        </p:tav>
                                      </p:tavLst>
                                    </p:anim>
                                  </p:childTnLst>
                                </p:cTn>
                              </p:par>
                              <p:par>
                                <p:cTn id="17" presetID="2" presetClass="entr" presetSubtype="3" fill="hold" nodeType="with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1+#ppt_w/2"/>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0-#ppt_h/2"/>
                                          </p:val>
                                        </p:tav>
                                        <p:tav tm="100000">
                                          <p:val>
                                            <p:strVal val="#ppt_y"/>
                                          </p:val>
                                        </p:tav>
                                      </p:tavLst>
                                    </p:anim>
                                  </p:childTnLst>
                                </p:cTn>
                              </p:par>
                              <p:par>
                                <p:cTn id="21" presetID="2" presetClass="entr" presetSubtype="3" fill="hold" nodeType="with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 calcmode="lin" valueType="num">
                                      <p:cBhvr additive="base">
                                        <p:cTn id="23" dur="500" fill="hold"/>
                                        <p:tgtEl>
                                          <p:spTgt spid="3">
                                            <p:txEl>
                                              <p:pRg st="4" end="4"/>
                                            </p:txEl>
                                          </p:spTgt>
                                        </p:tgtEl>
                                        <p:attrNameLst>
                                          <p:attrName>ppt_x</p:attrName>
                                        </p:attrNameLst>
                                      </p:cBhvr>
                                      <p:tavLst>
                                        <p:tav tm="0">
                                          <p:val>
                                            <p:strVal val="1+#ppt_w/2"/>
                                          </p:val>
                                        </p:tav>
                                        <p:tav tm="100000">
                                          <p:val>
                                            <p:strVal val="#ppt_x"/>
                                          </p:val>
                                        </p:tav>
                                      </p:tavLst>
                                    </p:anim>
                                    <p:anim calcmode="lin" valueType="num">
                                      <p:cBhvr additive="base">
                                        <p:cTn id="24" dur="500" fill="hold"/>
                                        <p:tgtEl>
                                          <p:spTgt spid="3">
                                            <p:txEl>
                                              <p:pRg st="4" end="4"/>
                                            </p:txEl>
                                          </p:spTgt>
                                        </p:tgtEl>
                                        <p:attrNameLst>
                                          <p:attrName>ppt_y</p:attrName>
                                        </p:attrNameLst>
                                      </p:cBhvr>
                                      <p:tavLst>
                                        <p:tav tm="0">
                                          <p:val>
                                            <p:strVal val="0-#ppt_h/2"/>
                                          </p:val>
                                        </p:tav>
                                        <p:tav tm="100000">
                                          <p:val>
                                            <p:strVal val="#ppt_y"/>
                                          </p:val>
                                        </p:tav>
                                      </p:tavLst>
                                    </p:anim>
                                  </p:childTnLst>
                                </p:cTn>
                              </p:par>
                              <p:par>
                                <p:cTn id="25" presetID="2" presetClass="entr" presetSubtype="3" fill="hold" nodeType="with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anim calcmode="lin" valueType="num">
                                      <p:cBhvr additive="base">
                                        <p:cTn id="27" dur="500" fill="hold"/>
                                        <p:tgtEl>
                                          <p:spTgt spid="3">
                                            <p:txEl>
                                              <p:pRg st="5" end="5"/>
                                            </p:txEl>
                                          </p:spTgt>
                                        </p:tgtEl>
                                        <p:attrNameLst>
                                          <p:attrName>ppt_x</p:attrName>
                                        </p:attrNameLst>
                                      </p:cBhvr>
                                      <p:tavLst>
                                        <p:tav tm="0">
                                          <p:val>
                                            <p:strVal val="1+#ppt_w/2"/>
                                          </p:val>
                                        </p:tav>
                                        <p:tav tm="100000">
                                          <p:val>
                                            <p:strVal val="#ppt_x"/>
                                          </p:val>
                                        </p:tav>
                                      </p:tavLst>
                                    </p:anim>
                                    <p:anim calcmode="lin" valueType="num">
                                      <p:cBhvr additive="base">
                                        <p:cTn id="28" dur="500" fill="hold"/>
                                        <p:tgtEl>
                                          <p:spTgt spid="3">
                                            <p:txEl>
                                              <p:pRg st="5" end="5"/>
                                            </p:txEl>
                                          </p:spTgt>
                                        </p:tgtEl>
                                        <p:attrNameLst>
                                          <p:attrName>ppt_y</p:attrName>
                                        </p:attrNameLst>
                                      </p:cBhvr>
                                      <p:tavLst>
                                        <p:tav tm="0">
                                          <p:val>
                                            <p:strVal val="0-#ppt_h/2"/>
                                          </p:val>
                                        </p:tav>
                                        <p:tav tm="100000">
                                          <p:val>
                                            <p:strVal val="#ppt_y"/>
                                          </p:val>
                                        </p:tav>
                                      </p:tavLst>
                                    </p:anim>
                                  </p:childTnLst>
                                </p:cTn>
                              </p:par>
                              <p:par>
                                <p:cTn id="29" presetID="2" presetClass="entr" presetSubtype="3" fill="hold" nodeType="with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anim calcmode="lin" valueType="num">
                                      <p:cBhvr additive="base">
                                        <p:cTn id="31" dur="500" fill="hold"/>
                                        <p:tgtEl>
                                          <p:spTgt spid="3">
                                            <p:txEl>
                                              <p:pRg st="6" end="6"/>
                                            </p:txEl>
                                          </p:spTgt>
                                        </p:tgtEl>
                                        <p:attrNameLst>
                                          <p:attrName>ppt_x</p:attrName>
                                        </p:attrNameLst>
                                      </p:cBhvr>
                                      <p:tavLst>
                                        <p:tav tm="0">
                                          <p:val>
                                            <p:strVal val="1+#ppt_w/2"/>
                                          </p:val>
                                        </p:tav>
                                        <p:tav tm="100000">
                                          <p:val>
                                            <p:strVal val="#ppt_x"/>
                                          </p:val>
                                        </p:tav>
                                      </p:tavLst>
                                    </p:anim>
                                    <p:anim calcmode="lin" valueType="num">
                                      <p:cBhvr additive="base">
                                        <p:cTn id="32" dur="500" fill="hold"/>
                                        <p:tgtEl>
                                          <p:spTgt spid="3">
                                            <p:txEl>
                                              <p:pRg st="6" end="6"/>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normAutofit/>
          </a:bodyPr>
          <a:lstStyle/>
          <a:p>
            <a:r>
              <a:rPr lang="en-US" altLang="zh-CN" sz="2000" spc="500">
                <a:solidFill>
                  <a:srgbClr val="B79F47"/>
                </a:solidFill>
              </a:rPr>
              <a:t>8. 2021</a:t>
            </a:r>
            <a:r>
              <a:rPr lang="zh-CN" altLang="en-US" sz="2000" spc="500">
                <a:solidFill>
                  <a:srgbClr val="B79F47"/>
                </a:solidFill>
              </a:rPr>
              <a:t>届三省（河北、重庆、广东）新高考联盟校质量检测语文</a:t>
            </a:r>
            <a:endParaRPr lang="zh-CN" altLang="en-US" sz="4000" spc="500">
              <a:solidFill>
                <a:srgbClr val="B79F47"/>
              </a:solidFill>
            </a:endParaRPr>
          </a:p>
        </p:txBody>
      </p:sp>
      <p:sp>
        <p:nvSpPr>
          <p:cNvPr id="3" name="内容占位符 2"/>
          <p:cNvSpPr>
            <a:spLocks noGrp="1"/>
          </p:cNvSpPr>
          <p:nvPr>
            <p:ph idx="1"/>
          </p:nvPr>
        </p:nvSpPr>
        <p:spPr>
          <a:xfrm>
            <a:off x="762000" y="1825625"/>
            <a:ext cx="10515600" cy="4351338"/>
          </a:xfrm>
        </p:spPr>
        <p:txBody>
          <a:bodyPr>
            <a:noAutofit/>
          </a:bodyPr>
          <a:lstStyle/>
          <a:p>
            <a:pPr marL="0" indent="0" algn="just">
              <a:lnSpc>
                <a:spcPct val="150000"/>
              </a:lnSpc>
              <a:buNone/>
            </a:pPr>
            <a:r>
              <a:rPr lang="en-US" altLang="zh-CN" sz="1800" kern="100">
                <a:solidFill>
                  <a:srgbClr val="FF0000"/>
                </a:solidFill>
                <a:latin typeface="Calibri" pitchFamily="34" charset="0"/>
                <a:ea typeface="宋体" pitchFamily="2" charset="-122"/>
                <a:cs typeface="Times New Roman" panose="02020603050405020304" pitchFamily="18" charset="0"/>
              </a:rPr>
              <a:t>【</a:t>
            </a:r>
            <a:r>
              <a:rPr lang="zh-CN" altLang="en-US" sz="1800" kern="100">
                <a:solidFill>
                  <a:srgbClr val="FF0000"/>
                </a:solidFill>
                <a:latin typeface="Calibri" pitchFamily="34" charset="0"/>
                <a:ea typeface="宋体" pitchFamily="2" charset="-122"/>
                <a:cs typeface="Times New Roman" panose="02020603050405020304" pitchFamily="18" charset="0"/>
              </a:rPr>
              <a:t>答案</a:t>
            </a:r>
            <a:r>
              <a:rPr lang="en-US" altLang="zh-CN" sz="1800" kern="100">
                <a:solidFill>
                  <a:srgbClr val="FF0000"/>
                </a:solidFill>
                <a:latin typeface="Calibri" pitchFamily="34" charset="0"/>
                <a:ea typeface="宋体" pitchFamily="2" charset="-122"/>
                <a:cs typeface="Times New Roman" panose="02020603050405020304" pitchFamily="18" charset="0"/>
              </a:rPr>
              <a:t>】A </a:t>
            </a:r>
          </a:p>
          <a:p>
            <a:pPr marL="0" indent="0" algn="just">
              <a:lnSpc>
                <a:spcPct val="150000"/>
              </a:lnSpc>
              <a:buNone/>
            </a:pPr>
            <a:r>
              <a:rPr lang="en-US" altLang="zh-CN" sz="1800" kern="100">
                <a:solidFill>
                  <a:srgbClr val="FF0000"/>
                </a:solidFill>
                <a:latin typeface="Calibri" pitchFamily="34" charset="0"/>
                <a:ea typeface="宋体" pitchFamily="2" charset="-122"/>
                <a:cs typeface="Times New Roman" panose="02020603050405020304" pitchFamily="18" charset="0"/>
              </a:rPr>
              <a:t>【</a:t>
            </a:r>
            <a:r>
              <a:rPr lang="zh-CN" altLang="en-US" sz="1800" kern="100">
                <a:solidFill>
                  <a:srgbClr val="FF0000"/>
                </a:solidFill>
                <a:latin typeface="Calibri" pitchFamily="34" charset="0"/>
                <a:ea typeface="宋体" pitchFamily="2" charset="-122"/>
                <a:cs typeface="Times New Roman" panose="02020603050405020304" pitchFamily="18" charset="0"/>
              </a:rPr>
              <a:t>解析</a:t>
            </a:r>
            <a:r>
              <a:rPr lang="en-US" altLang="zh-CN" sz="1800" kern="100">
                <a:solidFill>
                  <a:srgbClr val="FF0000"/>
                </a:solidFill>
                <a:latin typeface="Calibri" pitchFamily="34" charset="0"/>
                <a:ea typeface="宋体" pitchFamily="2" charset="-122"/>
                <a:cs typeface="Times New Roman" panose="02020603050405020304" pitchFamily="18" charset="0"/>
              </a:rPr>
              <a:t>】</a:t>
            </a:r>
          </a:p>
          <a:p>
            <a:pPr marL="0" indent="0" algn="just">
              <a:lnSpc>
                <a:spcPct val="150000"/>
              </a:lnSpc>
              <a:buNone/>
            </a:pPr>
            <a:r>
              <a:rPr lang="en-US" altLang="zh-CN" sz="1800" kern="100">
                <a:solidFill>
                  <a:srgbClr val="FF0000"/>
                </a:solidFill>
                <a:latin typeface="Calibri" pitchFamily="34" charset="0"/>
                <a:ea typeface="宋体" pitchFamily="2" charset="-122"/>
                <a:cs typeface="Times New Roman" panose="02020603050405020304" pitchFamily="18" charset="0"/>
              </a:rPr>
              <a:t>B</a:t>
            </a:r>
            <a:r>
              <a:rPr lang="zh-CN" altLang="en-US" sz="1800" kern="100">
                <a:solidFill>
                  <a:srgbClr val="FF0000"/>
                </a:solidFill>
                <a:latin typeface="Calibri" pitchFamily="34" charset="0"/>
                <a:ea typeface="宋体" pitchFamily="2" charset="-122"/>
                <a:cs typeface="Times New Roman" panose="02020603050405020304" pitchFamily="18" charset="0"/>
              </a:rPr>
              <a:t>和</a:t>
            </a:r>
            <a:r>
              <a:rPr lang="en-US" altLang="zh-CN" sz="1800" kern="100">
                <a:solidFill>
                  <a:srgbClr val="FF0000"/>
                </a:solidFill>
                <a:latin typeface="Calibri" pitchFamily="34" charset="0"/>
                <a:ea typeface="宋体" pitchFamily="2" charset="-122"/>
                <a:cs typeface="Times New Roman" panose="02020603050405020304" pitchFamily="18" charset="0"/>
              </a:rPr>
              <a:t>C</a:t>
            </a:r>
            <a:r>
              <a:rPr lang="zh-CN" altLang="en-US" sz="1800" kern="100">
                <a:solidFill>
                  <a:srgbClr val="FF0000"/>
                </a:solidFill>
                <a:latin typeface="Calibri" pitchFamily="34" charset="0"/>
                <a:ea typeface="宋体" pitchFamily="2" charset="-122"/>
                <a:cs typeface="Times New Roman" panose="02020603050405020304" pitchFamily="18" charset="0"/>
              </a:rPr>
              <a:t>两项中，“四夷”意思为“各地少数民族”，作“招”的宾语，承前省略主语“汉”，意思是“（汉朝）招抚各地少数民族”，意思独立，结构完整，前后断开，排除</a:t>
            </a:r>
            <a:r>
              <a:rPr lang="en-US" altLang="zh-CN" sz="1800" kern="100">
                <a:solidFill>
                  <a:srgbClr val="FF0000"/>
                </a:solidFill>
                <a:latin typeface="Calibri" pitchFamily="34" charset="0"/>
                <a:ea typeface="宋体" pitchFamily="2" charset="-122"/>
                <a:cs typeface="Times New Roman" panose="02020603050405020304" pitchFamily="18" charset="0"/>
              </a:rPr>
              <a:t>BC</a:t>
            </a:r>
            <a:r>
              <a:rPr lang="zh-CN" altLang="en-US" sz="1800" kern="100">
                <a:solidFill>
                  <a:srgbClr val="FF0000"/>
                </a:solidFill>
                <a:latin typeface="Calibri" pitchFamily="34" charset="0"/>
                <a:ea typeface="宋体" pitchFamily="2" charset="-122"/>
                <a:cs typeface="Times New Roman" panose="02020603050405020304" pitchFamily="18" charset="0"/>
              </a:rPr>
              <a:t>两项；</a:t>
            </a:r>
            <a:r>
              <a:rPr lang="en-US" altLang="zh-CN" sz="1800" kern="100">
                <a:solidFill>
                  <a:srgbClr val="FF0000"/>
                </a:solidFill>
                <a:latin typeface="Calibri" pitchFamily="34" charset="0"/>
                <a:ea typeface="宋体" pitchFamily="2" charset="-122"/>
                <a:cs typeface="Times New Roman" panose="02020603050405020304" pitchFamily="18" charset="0"/>
              </a:rPr>
              <a:t>D</a:t>
            </a:r>
            <a:r>
              <a:rPr lang="zh-CN" altLang="en-US" sz="1800" kern="100">
                <a:solidFill>
                  <a:srgbClr val="FF0000"/>
                </a:solidFill>
                <a:latin typeface="Calibri" pitchFamily="34" charset="0"/>
                <a:ea typeface="宋体" pitchFamily="2" charset="-122"/>
                <a:cs typeface="Times New Roman" panose="02020603050405020304" pitchFamily="18" charset="0"/>
              </a:rPr>
              <a:t>项，“多”意思是“很多，甚多”，修饰“逋负”，强调亏欠钱款之多，根据句意中间不能断开，排除</a:t>
            </a:r>
            <a:r>
              <a:rPr lang="en-US" altLang="zh-CN" sz="1800" kern="100">
                <a:solidFill>
                  <a:srgbClr val="FF0000"/>
                </a:solidFill>
                <a:latin typeface="Calibri" pitchFamily="34" charset="0"/>
                <a:ea typeface="宋体" pitchFamily="2" charset="-122"/>
                <a:cs typeface="Times New Roman" panose="02020603050405020304" pitchFamily="18" charset="0"/>
              </a:rPr>
              <a:t>D</a:t>
            </a:r>
            <a:r>
              <a:rPr lang="zh-CN" altLang="en-US" sz="1800" kern="100">
                <a:solidFill>
                  <a:srgbClr val="FF0000"/>
                </a:solidFill>
                <a:latin typeface="Calibri" pitchFamily="34" charset="0"/>
                <a:ea typeface="宋体" pitchFamily="2" charset="-122"/>
                <a:cs typeface="Times New Roman" panose="02020603050405020304" pitchFamily="18" charset="0"/>
              </a:rPr>
              <a:t>项。故选</a:t>
            </a:r>
            <a:r>
              <a:rPr lang="en-US" altLang="zh-CN" sz="1800" kern="100">
                <a:solidFill>
                  <a:srgbClr val="FF0000"/>
                </a:solidFill>
                <a:latin typeface="Calibri" pitchFamily="34" charset="0"/>
                <a:ea typeface="宋体" pitchFamily="2" charset="-122"/>
                <a:cs typeface="Times New Roman" panose="02020603050405020304" pitchFamily="18" charset="0"/>
              </a:rPr>
              <a:t>A</a:t>
            </a:r>
            <a:r>
              <a:rPr lang="zh-CN" altLang="en-US" sz="1800" kern="100">
                <a:solidFill>
                  <a:srgbClr val="FF0000"/>
                </a:solidFill>
                <a:latin typeface="Calibri" pitchFamily="34" charset="0"/>
                <a:ea typeface="宋体" pitchFamily="2" charset="-122"/>
                <a:cs typeface="Times New Roman" panose="02020603050405020304" pitchFamily="18" charset="0"/>
              </a:rPr>
              <a:t>。本题句子大意：到了晚年，汉朝征讨匈奴，招抚各地少数民族，天下耗费财物很多，国家财力物力更加匮乏。郑庄保举的人及其宾客，替大农令承办运输，亏欠钱款甚多。</a:t>
            </a: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79558995"/>
      </p:ext>
    </p:extLst>
  </p:cSld>
  <p:clrMapOvr>
    <a:masterClrMapping/>
  </p:clrMapOvr>
  <mc:AlternateContent>
    <mc:Choice xmlns:p14="http://schemas.microsoft.com/office/powerpoint/2010/main" Requires="p14">
      <p:transition spd="slow" p14:dur="2000">
        <p14:prism isContent="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3"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par>
                                <p:cTn id="9" presetID="2" presetClass="entr" presetSubtype="3"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0-#ppt_h/2"/>
                                          </p:val>
                                        </p:tav>
                                        <p:tav tm="100000">
                                          <p:val>
                                            <p:strVal val="#ppt_y"/>
                                          </p:val>
                                        </p:tav>
                                      </p:tavLst>
                                    </p:anim>
                                  </p:childTnLst>
                                </p:cTn>
                              </p:par>
                              <p:par>
                                <p:cTn id="13" presetID="2" presetClass="entr" presetSubtype="3" fill="hold"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 calcmode="lin" valueType="num">
                                      <p:cBhvr additive="base">
                                        <p:cTn id="15" dur="500" fill="hold"/>
                                        <p:tgtEl>
                                          <p:spTgt spid="3">
                                            <p:txEl>
                                              <p:pRg st="2" end="2"/>
                                            </p:txEl>
                                          </p:spTgt>
                                        </p:tgtEl>
                                        <p:attrNameLst>
                                          <p:attrName>ppt_x</p:attrName>
                                        </p:attrNameLst>
                                      </p:cBhvr>
                                      <p:tavLst>
                                        <p:tav tm="0">
                                          <p:val>
                                            <p:strVal val="1+#ppt_w/2"/>
                                          </p:val>
                                        </p:tav>
                                        <p:tav tm="100000">
                                          <p:val>
                                            <p:strVal val="#ppt_x"/>
                                          </p:val>
                                        </p:tav>
                                      </p:tavLst>
                                    </p:anim>
                                    <p:anim calcmode="lin" valueType="num">
                                      <p:cBhvr additive="base">
                                        <p:cTn id="16" dur="500" fill="hold"/>
                                        <p:tgtEl>
                                          <p:spTgt spid="3">
                                            <p:txEl>
                                              <p:pRg st="2" end="2"/>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noAutofit/>
          </a:bodyPr>
          <a:lstStyle/>
          <a:p>
            <a:r>
              <a:rPr lang="en-US" altLang="zh-CN" sz="2800" spc="500">
                <a:solidFill>
                  <a:srgbClr val="B79F47"/>
                </a:solidFill>
              </a:rPr>
              <a:t>9. </a:t>
            </a:r>
            <a:r>
              <a:rPr lang="zh-CN" altLang="en-US" sz="2800" spc="500">
                <a:solidFill>
                  <a:srgbClr val="B79F47"/>
                </a:solidFill>
              </a:rPr>
              <a:t>山东省实验中学</a:t>
            </a:r>
            <a:r>
              <a:rPr lang="en-US" altLang="zh-CN" sz="2800" spc="500">
                <a:solidFill>
                  <a:srgbClr val="B79F47"/>
                </a:solidFill>
              </a:rPr>
              <a:t>2021</a:t>
            </a:r>
            <a:r>
              <a:rPr lang="zh-CN" altLang="en-US" sz="2800" spc="500">
                <a:solidFill>
                  <a:srgbClr val="B79F47"/>
                </a:solidFill>
              </a:rPr>
              <a:t>届高三第一次诊断考试</a:t>
            </a:r>
          </a:p>
        </p:txBody>
      </p:sp>
      <p:sp>
        <p:nvSpPr>
          <p:cNvPr id="3" name="内容占位符 2"/>
          <p:cNvSpPr>
            <a:spLocks noGrp="1"/>
          </p:cNvSpPr>
          <p:nvPr>
            <p:ph idx="1"/>
          </p:nvPr>
        </p:nvSpPr>
        <p:spPr>
          <a:xfrm>
            <a:off x="762000" y="1825625"/>
            <a:ext cx="10515600" cy="4351338"/>
          </a:xfrm>
        </p:spPr>
        <p:txBody>
          <a:bodyPr>
            <a:noAutofit/>
          </a:bodyPr>
          <a:lstStyle/>
          <a:p>
            <a:pPr indent="0" algn="just">
              <a:lnSpc>
                <a:spcPct val="150000"/>
              </a:lnSpc>
              <a:buNone/>
            </a:pPr>
            <a:r>
              <a:rPr lang="zh-CN" altLang="zh-CN" sz="1600">
                <a:solidFill>
                  <a:srgbClr val="032D49"/>
                </a:solidFill>
                <a:ea typeface="楷体" pitchFamily="49" charset="-122"/>
                <a:cs typeface="Times New Roman" panose="02020603050405020304" pitchFamily="18" charset="0"/>
              </a:rPr>
              <a:t>张嘉贞，蒲州猗氏人也。弱冠应五经举，拜平乡尉，坐事免归乡里。长安中，侍御史张循宪为河东采访使，荐嘉贞材堪宪官，请以己之官秩授之。则天召见，垂帘与之言，</a:t>
            </a:r>
            <a:r>
              <a:rPr lang="zh-CN" altLang="zh-CN" sz="1600" u="wavy">
                <a:solidFill>
                  <a:srgbClr val="032D49"/>
                </a:solidFill>
                <a:ea typeface="楷体" pitchFamily="49" charset="-122"/>
                <a:cs typeface="Times New Roman" panose="02020603050405020304" pitchFamily="18" charset="0"/>
              </a:rPr>
              <a:t>嘉贞奏曰以臣草莱而得入谒九重是千载一遇也咫尺之间如隔云务竞不睹日月恐君臣之道有所未尽则天遽令卷帘与语大悦擢拜监察御史</a:t>
            </a:r>
            <a:r>
              <a:rPr lang="zh-CN" altLang="zh-CN" sz="1600">
                <a:solidFill>
                  <a:srgbClr val="032D49"/>
                </a:solidFill>
                <a:ea typeface="楷体" pitchFamily="49" charset="-122"/>
                <a:cs typeface="Times New Roman" panose="02020603050405020304" pitchFamily="18" charset="0"/>
              </a:rPr>
              <a:t>，累迁中书舍人，历秦州都督、并州长史，为政严肃，甚为人吏所畏。开元初，因奏事至京师，上闻其善政，数加赏慰。嘉贞因奏曰：“臣少孤，兄弟相依以至今。臣弟嘉祜今授鄯州别驾，与臣各在一方，同心离居，魂绝万里。乞移就臣侧近，臣兄弟尽力报国，死无所恨。”上嘉其友爱，特改嘉枯为忻州刺史。时突厥九姓新来内附，散居太原以北，嘉贞奏请置军以镇之，于是始于并州置天兵军，以嘉贞为使。六年春，嘉贞又入朝。俄有告其在军奢僭及赃贿者，御史大夫王晙因而劾奏之，按验无状，上将加告者反坐之罪。嘉贞奏曰：“昔者天子听政于上，瞍赋噱诵，百工谏，庶人谤，而后天子斟酌焉。</a:t>
            </a:r>
            <a:r>
              <a:rPr lang="zh-CN" altLang="zh-CN" sz="1600" u="sng">
                <a:solidFill>
                  <a:srgbClr val="032D49"/>
                </a:solidFill>
                <a:ea typeface="楷体" pitchFamily="49" charset="-122"/>
                <a:cs typeface="Times New Roman" panose="02020603050405020304" pitchFamily="18" charset="0"/>
              </a:rPr>
              <a:t>今反坐此，是塞言者之路，则天下之事无由上达</a:t>
            </a:r>
            <a:r>
              <a:rPr lang="zh-CN" altLang="zh-CN" sz="1600">
                <a:solidFill>
                  <a:srgbClr val="032D49"/>
                </a:solidFill>
                <a:ea typeface="楷体" pitchFamily="49" charset="-122"/>
                <a:cs typeface="Times New Roman" panose="02020603050405020304" pitchFamily="18" charset="0"/>
              </a:rPr>
              <a:t>。特望免此罪，以广谤诵之道。”从之，遂令减死，自是帝以嘉贞为忠。嘉贞又尝奏曰：“今志力方壮，是效命之秋，更三数年，即衰老无能为也。惟陛下早垂任使，死且不惮。”</a:t>
            </a:r>
            <a:endParaRPr lang="zh-CN" altLang="zh-CN" sz="16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09559729"/>
      </p:ext>
    </p:extLst>
  </p:cSld>
  <p:clrMapOvr>
    <a:masterClrMapping/>
  </p:clrMapOvr>
  <mc:AlternateContent>
    <mc:Choice xmlns:p14="http://schemas.microsoft.com/office/powerpoint/2010/main" Requires="p14">
      <p:transition spd="slow" p14:dur="2000">
        <p14:prism isContent="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3"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noAutofit/>
          </a:bodyPr>
          <a:lstStyle/>
          <a:p>
            <a:r>
              <a:rPr lang="en-US" altLang="zh-CN" sz="2800" spc="500">
                <a:solidFill>
                  <a:srgbClr val="B79F47"/>
                </a:solidFill>
              </a:rPr>
              <a:t>9. </a:t>
            </a:r>
            <a:r>
              <a:rPr lang="zh-CN" altLang="en-US" sz="2800" spc="500">
                <a:solidFill>
                  <a:srgbClr val="B79F47"/>
                </a:solidFill>
              </a:rPr>
              <a:t>山东省实验中学</a:t>
            </a:r>
            <a:r>
              <a:rPr lang="en-US" altLang="zh-CN" sz="2800" spc="500">
                <a:solidFill>
                  <a:srgbClr val="B79F47"/>
                </a:solidFill>
              </a:rPr>
              <a:t>2021</a:t>
            </a:r>
            <a:r>
              <a:rPr lang="zh-CN" altLang="en-US" sz="2800" spc="500">
                <a:solidFill>
                  <a:srgbClr val="B79F47"/>
                </a:solidFill>
              </a:rPr>
              <a:t>届高三第一次诊断考试</a:t>
            </a:r>
          </a:p>
        </p:txBody>
      </p:sp>
      <p:sp>
        <p:nvSpPr>
          <p:cNvPr id="3" name="内容占位符 2"/>
          <p:cNvSpPr>
            <a:spLocks noGrp="1"/>
          </p:cNvSpPr>
          <p:nvPr>
            <p:ph idx="1"/>
          </p:nvPr>
        </p:nvSpPr>
        <p:spPr>
          <a:xfrm>
            <a:off x="762000" y="1825625"/>
            <a:ext cx="10515600" cy="4351338"/>
          </a:xfrm>
        </p:spPr>
        <p:txBody>
          <a:bodyPr>
            <a:noAutofit/>
          </a:bodyPr>
          <a:lstStyle/>
          <a:p>
            <a:pPr indent="0" fontAlgn="ctr">
              <a:lnSpc>
                <a:spcPct val="150000"/>
              </a:lnSpc>
              <a:buNone/>
            </a:pPr>
            <a:r>
              <a:rPr lang="zh-CN" altLang="zh-CN" sz="1400" kern="100">
                <a:solidFill>
                  <a:srgbClr val="032D49"/>
                </a:solidFill>
                <a:latin typeface="等线" panose="02010600030101010101" pitchFamily="2" charset="-122"/>
                <a:ea typeface="楷体" pitchFamily="49" charset="-122"/>
                <a:cs typeface="Times New Roman" panose="02020603050405020304" pitchFamily="18" charset="0"/>
              </a:rPr>
              <a:t>上以其明辩，尤重之。嘉贞虽久历清要，然不立田园。及在定州，所亲有劝植田业者，嘉贞曰：“吾忝历官荣，曾任国相，未死之际，岂忧饥馁</a:t>
            </a:r>
            <a:r>
              <a:rPr lang="en-US" altLang="zh-CN" sz="1400" kern="100">
                <a:solidFill>
                  <a:srgbClr val="032D49"/>
                </a:solidFill>
                <a:latin typeface="等线" panose="02010600030101010101" pitchFamily="2" charset="-122"/>
                <a:ea typeface="楷体" pitchFamily="49" charset="-122"/>
                <a:cs typeface="Times New Roman" panose="02020603050405020304" pitchFamily="18" charset="0"/>
              </a:rPr>
              <a:t>?</a:t>
            </a:r>
            <a:r>
              <a:rPr lang="zh-CN" altLang="zh-CN" sz="1400" kern="100">
                <a:solidFill>
                  <a:srgbClr val="032D49"/>
                </a:solidFill>
                <a:latin typeface="等线" panose="02010600030101010101" pitchFamily="2" charset="-122"/>
                <a:ea typeface="楷体" pitchFamily="49" charset="-122"/>
                <a:cs typeface="Times New Roman" panose="02020603050405020304" pitchFamily="18" charset="0"/>
              </a:rPr>
              <a:t>若负谴责，虽富田庄，亦无用也。</a:t>
            </a:r>
            <a:r>
              <a:rPr lang="zh-CN" altLang="zh-CN" sz="1400" u="sng" kern="100">
                <a:solidFill>
                  <a:srgbClr val="032D49"/>
                </a:solidFill>
                <a:latin typeface="等线" panose="02010600030101010101" pitchFamily="2" charset="-122"/>
                <a:ea typeface="楷体" pitchFamily="49" charset="-122"/>
                <a:cs typeface="Times New Roman" panose="02020603050405020304" pitchFamily="18" charset="0"/>
              </a:rPr>
              <a:t>比见朝士广占良田，及身没后，皆为无赖子弟作酒色之资，甚无谓也</a:t>
            </a:r>
            <a:r>
              <a:rPr lang="zh-CN" altLang="zh-CN" sz="1400" kern="100">
                <a:solidFill>
                  <a:srgbClr val="032D49"/>
                </a:solidFill>
                <a:latin typeface="等线" panose="02010600030101010101" pitchFamily="2" charset="-122"/>
                <a:ea typeface="楷体" pitchFamily="49" charset="-122"/>
                <a:cs typeface="Times New Roman" panose="02020603050405020304" pitchFamily="18" charset="0"/>
              </a:rPr>
              <a:t>。”闻者皆叹伏。</a:t>
            </a:r>
            <a:endParaRPr lang="zh-CN" altLang="zh-CN" sz="14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a:p>
            <a:pPr indent="0" algn="r" fontAlgn="ctr">
              <a:lnSpc>
                <a:spcPct val="150000"/>
              </a:lnSpc>
              <a:buNone/>
            </a:pPr>
            <a:r>
              <a:rPr lang="en-US" altLang="zh-CN" sz="1400" kern="100">
                <a:solidFill>
                  <a:srgbClr val="032D49"/>
                </a:solidFill>
                <a:latin typeface="宋体" pitchFamily="2" charset="-122"/>
                <a:ea typeface="等线" panose="02010600030101010101" pitchFamily="2" charset="-122"/>
                <a:cs typeface="Times New Roman" panose="02020603050405020304" pitchFamily="18" charset="0"/>
              </a:rPr>
              <a:t>(</a:t>
            </a:r>
            <a:r>
              <a:rPr lang="zh-CN" altLang="zh-CN" sz="1400" kern="100">
                <a:solidFill>
                  <a:srgbClr val="032D49"/>
                </a:solidFill>
                <a:latin typeface="等线" panose="02010600030101010101" pitchFamily="2" charset="-122"/>
                <a:ea typeface="宋体" pitchFamily="2" charset="-122"/>
                <a:cs typeface="Times New Roman" panose="02020603050405020304" pitchFamily="18" charset="0"/>
              </a:rPr>
              <a:t>摘编自《旧唐书·列传四十九》</a:t>
            </a:r>
            <a:r>
              <a:rPr lang="en-US" altLang="zh-CN" sz="1400" kern="100">
                <a:solidFill>
                  <a:srgbClr val="032D49"/>
                </a:solidFill>
                <a:latin typeface="等线" panose="02010600030101010101" pitchFamily="2" charset="-122"/>
                <a:ea typeface="宋体" pitchFamily="2" charset="-122"/>
                <a:cs typeface="Times New Roman" panose="02020603050405020304" pitchFamily="18" charset="0"/>
              </a:rPr>
              <a:t>)</a:t>
            </a:r>
            <a:endParaRPr lang="zh-CN" altLang="zh-CN" sz="14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a:p>
            <a:pPr marL="0" indent="0" fontAlgn="ctr">
              <a:lnSpc>
                <a:spcPct val="150000"/>
              </a:lnSpc>
              <a:buNone/>
            </a:pPr>
            <a:r>
              <a:rPr lang="zh-CN" altLang="zh-CN" sz="1400" kern="100">
                <a:solidFill>
                  <a:srgbClr val="032D49"/>
                </a:solidFill>
                <a:latin typeface="等线" panose="02010600030101010101" pitchFamily="2" charset="-122"/>
                <a:ea typeface="宋体" pitchFamily="2" charset="-122"/>
                <a:cs typeface="Times New Roman" panose="02020603050405020304" pitchFamily="18" charset="0"/>
              </a:rPr>
              <a:t>下列对文中画波浪线部分的断句，正确的一项是 （</a:t>
            </a:r>
            <a:r>
              <a:rPr lang="en-US" altLang="zh-CN" sz="1400" kern="100">
                <a:solidFill>
                  <a:srgbClr val="032D49"/>
                </a:solidFill>
                <a:latin typeface="等线" panose="02010600030101010101" pitchFamily="2" charset="-122"/>
                <a:ea typeface="宋体" pitchFamily="2" charset="-122"/>
                <a:cs typeface="Times New Roman" panose="02020603050405020304" pitchFamily="18" charset="0"/>
              </a:rPr>
              <a:t>   </a:t>
            </a:r>
            <a:r>
              <a:rPr lang="zh-CN" altLang="zh-CN" sz="1400" kern="100">
                <a:solidFill>
                  <a:srgbClr val="032D49"/>
                </a:solidFill>
                <a:latin typeface="等线" panose="02010600030101010101" pitchFamily="2" charset="-122"/>
                <a:ea typeface="宋体" pitchFamily="2" charset="-122"/>
                <a:cs typeface="Times New Roman" panose="02020603050405020304" pitchFamily="18" charset="0"/>
              </a:rPr>
              <a:t>）</a:t>
            </a:r>
            <a:endParaRPr lang="zh-CN" altLang="zh-CN" sz="14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a:p>
            <a:pPr marL="0" indent="0" fontAlgn="ctr">
              <a:lnSpc>
                <a:spcPct val="150000"/>
              </a:lnSpc>
              <a:buNone/>
            </a:pPr>
            <a:r>
              <a:rPr lang="en-US" altLang="zh-CN" sz="1400" kern="100">
                <a:solidFill>
                  <a:srgbClr val="032D49"/>
                </a:solidFill>
                <a:latin typeface="宋体" pitchFamily="2" charset="-122"/>
                <a:ea typeface="等线" panose="02010600030101010101" pitchFamily="2" charset="-122"/>
                <a:cs typeface="Times New Roman" panose="02020603050405020304" pitchFamily="18" charset="0"/>
              </a:rPr>
              <a:t>A. </a:t>
            </a:r>
            <a:r>
              <a:rPr lang="zh-CN" altLang="zh-CN" sz="1400" kern="100">
                <a:solidFill>
                  <a:srgbClr val="032D49"/>
                </a:solidFill>
                <a:latin typeface="等线" panose="02010600030101010101" pitchFamily="2" charset="-122"/>
                <a:ea typeface="宋体" pitchFamily="2" charset="-122"/>
                <a:cs typeface="Times New Roman" panose="02020603050405020304" pitchFamily="18" charset="0"/>
              </a:rPr>
              <a:t>嘉贞奏曰／以臣草莱而得入／谒九重是千载一遇也／咫尺之间／如隔云务／竟不睹日月／恐君臣之道有所未尽／则天遽令卷帘／与语大悦／擢拜监察御史</a:t>
            </a:r>
            <a:endParaRPr lang="zh-CN" altLang="zh-CN" sz="14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a:p>
            <a:pPr marL="0" indent="0" fontAlgn="ctr">
              <a:lnSpc>
                <a:spcPct val="150000"/>
              </a:lnSpc>
              <a:buNone/>
            </a:pPr>
            <a:r>
              <a:rPr lang="en-US" altLang="zh-CN" sz="1400" kern="100">
                <a:solidFill>
                  <a:srgbClr val="032D49"/>
                </a:solidFill>
                <a:latin typeface="宋体" pitchFamily="2" charset="-122"/>
                <a:ea typeface="等线" panose="02010600030101010101" pitchFamily="2" charset="-122"/>
                <a:cs typeface="Times New Roman" panose="02020603050405020304" pitchFamily="18" charset="0"/>
              </a:rPr>
              <a:t>B. </a:t>
            </a:r>
            <a:r>
              <a:rPr lang="zh-CN" altLang="zh-CN" sz="1400" kern="100">
                <a:solidFill>
                  <a:srgbClr val="032D49"/>
                </a:solidFill>
                <a:latin typeface="等线" panose="02010600030101010101" pitchFamily="2" charset="-122"/>
                <a:ea typeface="宋体" pitchFamily="2" charset="-122"/>
                <a:cs typeface="Times New Roman" panose="02020603050405020304" pitchFamily="18" charset="0"/>
              </a:rPr>
              <a:t>嘉贞奏曰／以臣革莱而得入谒九重／是千载一遇也／咫尺之间如隔云务竟不睹／日月恐君／臣之道／有所未尽／则天遽令卷帘／与语大悦／擢拜监察御史</a:t>
            </a:r>
            <a:endParaRPr lang="zh-CN" altLang="zh-CN" sz="14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a:p>
            <a:pPr marL="0" indent="0" fontAlgn="ctr">
              <a:lnSpc>
                <a:spcPct val="150000"/>
              </a:lnSpc>
              <a:buNone/>
            </a:pPr>
            <a:r>
              <a:rPr lang="en-US" altLang="zh-CN" sz="1400" kern="100">
                <a:solidFill>
                  <a:srgbClr val="032D49"/>
                </a:solidFill>
                <a:latin typeface="宋体" pitchFamily="2" charset="-122"/>
                <a:ea typeface="等线" panose="02010600030101010101" pitchFamily="2" charset="-122"/>
                <a:cs typeface="Times New Roman" panose="02020603050405020304" pitchFamily="18" charset="0"/>
              </a:rPr>
              <a:t>C. </a:t>
            </a:r>
            <a:r>
              <a:rPr lang="zh-CN" altLang="zh-CN" sz="1400" kern="100">
                <a:solidFill>
                  <a:srgbClr val="032D49"/>
                </a:solidFill>
                <a:latin typeface="等线" panose="02010600030101010101" pitchFamily="2" charset="-122"/>
                <a:ea typeface="宋体" pitchFamily="2" charset="-122"/>
                <a:cs typeface="Times New Roman" panose="02020603050405020304" pitchFamily="18" charset="0"/>
              </a:rPr>
              <a:t>嘉贞奏曰／以臣草莱而得入谒九重／是千载一遇也／咫尺之间／如隔云务／竟不睹日月／恐君臣之道有所未尽／则天遽令卷帘／与语大悦／擢拜监察御史</a:t>
            </a:r>
            <a:endParaRPr lang="zh-CN" altLang="zh-CN" sz="14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a:p>
            <a:pPr marL="0" indent="0" fontAlgn="ctr">
              <a:lnSpc>
                <a:spcPct val="150000"/>
              </a:lnSpc>
              <a:buNone/>
            </a:pPr>
            <a:r>
              <a:rPr lang="en-US" altLang="zh-CN" sz="1400" kern="100">
                <a:solidFill>
                  <a:srgbClr val="032D49"/>
                </a:solidFill>
                <a:latin typeface="宋体" pitchFamily="2" charset="-122"/>
                <a:ea typeface="等线" panose="02010600030101010101" pitchFamily="2" charset="-122"/>
                <a:cs typeface="Times New Roman" panose="02020603050405020304" pitchFamily="18" charset="0"/>
              </a:rPr>
              <a:t>D. </a:t>
            </a:r>
            <a:r>
              <a:rPr lang="zh-CN" altLang="zh-CN" sz="1400" kern="100">
                <a:solidFill>
                  <a:srgbClr val="032D49"/>
                </a:solidFill>
                <a:latin typeface="等线" panose="02010600030101010101" pitchFamily="2" charset="-122"/>
                <a:ea typeface="宋体" pitchFamily="2" charset="-122"/>
                <a:cs typeface="Times New Roman" panose="02020603050405020304" pitchFamily="18" charset="0"/>
              </a:rPr>
              <a:t>嘉贞奏曰／以臣草莱而得入／谒九重是千载一遇也／咫尺之间如隔云务竞不睹／日月恐君／臣之道／有所未尽／则天遽令卷帘／与语大悦／摧拜监察御史</a:t>
            </a:r>
            <a:endParaRPr lang="zh-CN" altLang="zh-CN" sz="14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59223052"/>
      </p:ext>
    </p:extLst>
  </p:cSld>
  <p:clrMapOvr>
    <a:masterClrMapping/>
  </p:clrMapOvr>
  <mc:AlternateContent>
    <mc:Choice xmlns:p14="http://schemas.microsoft.com/office/powerpoint/2010/main" Requires="p14">
      <p:transition spd="slow" p14:dur="2000">
        <p14:prism isContent="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3"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par>
                                <p:cTn id="9" presetID="2" presetClass="entr" presetSubtype="3"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0-#ppt_h/2"/>
                                          </p:val>
                                        </p:tav>
                                        <p:tav tm="100000">
                                          <p:val>
                                            <p:strVal val="#ppt_y"/>
                                          </p:val>
                                        </p:tav>
                                      </p:tavLst>
                                    </p:anim>
                                  </p:childTnLst>
                                </p:cTn>
                              </p:par>
                              <p:par>
                                <p:cTn id="13" presetID="2" presetClass="entr" presetSubtype="3" fill="hold"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 calcmode="lin" valueType="num">
                                      <p:cBhvr additive="base">
                                        <p:cTn id="15" dur="500" fill="hold"/>
                                        <p:tgtEl>
                                          <p:spTgt spid="3">
                                            <p:txEl>
                                              <p:pRg st="2" end="2"/>
                                            </p:txEl>
                                          </p:spTgt>
                                        </p:tgtEl>
                                        <p:attrNameLst>
                                          <p:attrName>ppt_x</p:attrName>
                                        </p:attrNameLst>
                                      </p:cBhvr>
                                      <p:tavLst>
                                        <p:tav tm="0">
                                          <p:val>
                                            <p:strVal val="1+#ppt_w/2"/>
                                          </p:val>
                                        </p:tav>
                                        <p:tav tm="100000">
                                          <p:val>
                                            <p:strVal val="#ppt_x"/>
                                          </p:val>
                                        </p:tav>
                                      </p:tavLst>
                                    </p:anim>
                                    <p:anim calcmode="lin" valueType="num">
                                      <p:cBhvr additive="base">
                                        <p:cTn id="16" dur="500" fill="hold"/>
                                        <p:tgtEl>
                                          <p:spTgt spid="3">
                                            <p:txEl>
                                              <p:pRg st="2" end="2"/>
                                            </p:txEl>
                                          </p:spTgt>
                                        </p:tgtEl>
                                        <p:attrNameLst>
                                          <p:attrName>ppt_y</p:attrName>
                                        </p:attrNameLst>
                                      </p:cBhvr>
                                      <p:tavLst>
                                        <p:tav tm="0">
                                          <p:val>
                                            <p:strVal val="0-#ppt_h/2"/>
                                          </p:val>
                                        </p:tav>
                                        <p:tav tm="100000">
                                          <p:val>
                                            <p:strVal val="#ppt_y"/>
                                          </p:val>
                                        </p:tav>
                                      </p:tavLst>
                                    </p:anim>
                                  </p:childTnLst>
                                </p:cTn>
                              </p:par>
                              <p:par>
                                <p:cTn id="17" presetID="2" presetClass="entr" presetSubtype="3" fill="hold" nodeType="with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1+#ppt_w/2"/>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0-#ppt_h/2"/>
                                          </p:val>
                                        </p:tav>
                                        <p:tav tm="100000">
                                          <p:val>
                                            <p:strVal val="#ppt_y"/>
                                          </p:val>
                                        </p:tav>
                                      </p:tavLst>
                                    </p:anim>
                                  </p:childTnLst>
                                </p:cTn>
                              </p:par>
                              <p:par>
                                <p:cTn id="21" presetID="2" presetClass="entr" presetSubtype="3" fill="hold" nodeType="with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 calcmode="lin" valueType="num">
                                      <p:cBhvr additive="base">
                                        <p:cTn id="23" dur="500" fill="hold"/>
                                        <p:tgtEl>
                                          <p:spTgt spid="3">
                                            <p:txEl>
                                              <p:pRg st="4" end="4"/>
                                            </p:txEl>
                                          </p:spTgt>
                                        </p:tgtEl>
                                        <p:attrNameLst>
                                          <p:attrName>ppt_x</p:attrName>
                                        </p:attrNameLst>
                                      </p:cBhvr>
                                      <p:tavLst>
                                        <p:tav tm="0">
                                          <p:val>
                                            <p:strVal val="1+#ppt_w/2"/>
                                          </p:val>
                                        </p:tav>
                                        <p:tav tm="100000">
                                          <p:val>
                                            <p:strVal val="#ppt_x"/>
                                          </p:val>
                                        </p:tav>
                                      </p:tavLst>
                                    </p:anim>
                                    <p:anim calcmode="lin" valueType="num">
                                      <p:cBhvr additive="base">
                                        <p:cTn id="24" dur="500" fill="hold"/>
                                        <p:tgtEl>
                                          <p:spTgt spid="3">
                                            <p:txEl>
                                              <p:pRg st="4" end="4"/>
                                            </p:txEl>
                                          </p:spTgt>
                                        </p:tgtEl>
                                        <p:attrNameLst>
                                          <p:attrName>ppt_y</p:attrName>
                                        </p:attrNameLst>
                                      </p:cBhvr>
                                      <p:tavLst>
                                        <p:tav tm="0">
                                          <p:val>
                                            <p:strVal val="0-#ppt_h/2"/>
                                          </p:val>
                                        </p:tav>
                                        <p:tav tm="100000">
                                          <p:val>
                                            <p:strVal val="#ppt_y"/>
                                          </p:val>
                                        </p:tav>
                                      </p:tavLst>
                                    </p:anim>
                                  </p:childTnLst>
                                </p:cTn>
                              </p:par>
                              <p:par>
                                <p:cTn id="25" presetID="2" presetClass="entr" presetSubtype="3" fill="hold" nodeType="with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anim calcmode="lin" valueType="num">
                                      <p:cBhvr additive="base">
                                        <p:cTn id="27" dur="500" fill="hold"/>
                                        <p:tgtEl>
                                          <p:spTgt spid="3">
                                            <p:txEl>
                                              <p:pRg st="5" end="5"/>
                                            </p:txEl>
                                          </p:spTgt>
                                        </p:tgtEl>
                                        <p:attrNameLst>
                                          <p:attrName>ppt_x</p:attrName>
                                        </p:attrNameLst>
                                      </p:cBhvr>
                                      <p:tavLst>
                                        <p:tav tm="0">
                                          <p:val>
                                            <p:strVal val="1+#ppt_w/2"/>
                                          </p:val>
                                        </p:tav>
                                        <p:tav tm="100000">
                                          <p:val>
                                            <p:strVal val="#ppt_x"/>
                                          </p:val>
                                        </p:tav>
                                      </p:tavLst>
                                    </p:anim>
                                    <p:anim calcmode="lin" valueType="num">
                                      <p:cBhvr additive="base">
                                        <p:cTn id="28" dur="500" fill="hold"/>
                                        <p:tgtEl>
                                          <p:spTgt spid="3">
                                            <p:txEl>
                                              <p:pRg st="5" end="5"/>
                                            </p:txEl>
                                          </p:spTgt>
                                        </p:tgtEl>
                                        <p:attrNameLst>
                                          <p:attrName>ppt_y</p:attrName>
                                        </p:attrNameLst>
                                      </p:cBhvr>
                                      <p:tavLst>
                                        <p:tav tm="0">
                                          <p:val>
                                            <p:strVal val="0-#ppt_h/2"/>
                                          </p:val>
                                        </p:tav>
                                        <p:tav tm="100000">
                                          <p:val>
                                            <p:strVal val="#ppt_y"/>
                                          </p:val>
                                        </p:tav>
                                      </p:tavLst>
                                    </p:anim>
                                  </p:childTnLst>
                                </p:cTn>
                              </p:par>
                              <p:par>
                                <p:cTn id="29" presetID="2" presetClass="entr" presetSubtype="3" fill="hold" nodeType="with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anim calcmode="lin" valueType="num">
                                      <p:cBhvr additive="base">
                                        <p:cTn id="31" dur="500" fill="hold"/>
                                        <p:tgtEl>
                                          <p:spTgt spid="3">
                                            <p:txEl>
                                              <p:pRg st="6" end="6"/>
                                            </p:txEl>
                                          </p:spTgt>
                                        </p:tgtEl>
                                        <p:attrNameLst>
                                          <p:attrName>ppt_x</p:attrName>
                                        </p:attrNameLst>
                                      </p:cBhvr>
                                      <p:tavLst>
                                        <p:tav tm="0">
                                          <p:val>
                                            <p:strVal val="1+#ppt_w/2"/>
                                          </p:val>
                                        </p:tav>
                                        <p:tav tm="100000">
                                          <p:val>
                                            <p:strVal val="#ppt_x"/>
                                          </p:val>
                                        </p:tav>
                                      </p:tavLst>
                                    </p:anim>
                                    <p:anim calcmode="lin" valueType="num">
                                      <p:cBhvr additive="base">
                                        <p:cTn id="32" dur="500" fill="hold"/>
                                        <p:tgtEl>
                                          <p:spTgt spid="3">
                                            <p:txEl>
                                              <p:pRg st="6" end="6"/>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1" y="1600200"/>
            <a:ext cx="195942" cy="3657600"/>
          </a:xfrm>
          <a:prstGeom prst="rect">
            <a:avLst/>
          </a:prstGeom>
          <a:solidFill>
            <a:srgbClr val="B79F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11996057" y="1600200"/>
            <a:ext cx="195942" cy="3657600"/>
          </a:xfrm>
          <a:prstGeom prst="rect">
            <a:avLst/>
          </a:prstGeom>
          <a:solidFill>
            <a:srgbClr val="B79F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椭圆 3"/>
          <p:cNvSpPr/>
          <p:nvPr/>
        </p:nvSpPr>
        <p:spPr>
          <a:xfrm>
            <a:off x="5099957" y="1006928"/>
            <a:ext cx="1992085" cy="1992085"/>
          </a:xfrm>
          <a:prstGeom prst="ellipse">
            <a:avLst/>
          </a:prstGeom>
          <a:solidFill>
            <a:srgbClr val="B79F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5287736" y="1402805"/>
            <a:ext cx="1616528" cy="1200329"/>
          </a:xfrm>
          <a:prstGeom prst="rect">
            <a:avLst/>
          </a:prstGeom>
          <a:noFill/>
        </p:spPr>
        <p:txBody>
          <a:bodyPr wrap="square" rtlCol="0">
            <a:spAutoFit/>
          </a:bodyPr>
          <a:lstStyle/>
          <a:p>
            <a:pPr algn="ctr"/>
            <a:r>
              <a:rPr lang="en-US" altLang="zh-CN" sz="7200">
                <a:solidFill>
                  <a:schemeClr val="bg1"/>
                </a:solidFill>
                <a:latin typeface="思源黑体 Bold" panose="020b0800000000000000" pitchFamily="34" charset="-122"/>
                <a:ea typeface="思源黑体 Bold" panose="020b0800000000000000" pitchFamily="34" charset="-122"/>
              </a:rPr>
              <a:t>02</a:t>
            </a:r>
            <a:endParaRPr lang="zh-CN" altLang="en-US" sz="7200">
              <a:solidFill>
                <a:schemeClr val="bg1"/>
              </a:solidFill>
              <a:latin typeface="思源黑体 Bold" panose="020b0800000000000000" pitchFamily="34" charset="-122"/>
              <a:ea typeface="思源黑体 Bold" panose="020b0800000000000000" pitchFamily="34" charset="-122"/>
            </a:endParaRPr>
          </a:p>
        </p:txBody>
      </p:sp>
      <p:sp>
        <p:nvSpPr>
          <p:cNvPr id="6" name="文本框 5"/>
          <p:cNvSpPr txBox="1"/>
          <p:nvPr/>
        </p:nvSpPr>
        <p:spPr>
          <a:xfrm>
            <a:off x="4925786" y="3291393"/>
            <a:ext cx="2340428" cy="584775"/>
          </a:xfrm>
          <a:prstGeom prst="rect">
            <a:avLst/>
          </a:prstGeom>
          <a:noFill/>
        </p:spPr>
        <p:txBody>
          <a:bodyPr wrap="square" rtlCol="0">
            <a:spAutoFit/>
          </a:bodyPr>
          <a:lstStyle/>
          <a:p>
            <a:pPr algn="dist"/>
            <a:r>
              <a:rPr lang="zh-CN" altLang="en-US" sz="3200">
                <a:solidFill>
                  <a:srgbClr val="032D49"/>
                </a:solidFill>
                <a:latin typeface="思源黑体 Bold" panose="020b0800000000000000" pitchFamily="34" charset="-122"/>
                <a:ea typeface="思源黑体 Bold" panose="020b0800000000000000" pitchFamily="34" charset="-122"/>
              </a:rPr>
              <a:t>重点知识</a:t>
            </a:r>
          </a:p>
        </p:txBody>
      </p:sp>
      <p:pic>
        <p:nvPicPr>
          <p:cNvPr id="8" name="图形 7"/>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
              </a:ext>
            </a:extLst>
          </a:blip>
          <a:stretch>
            <a:fillRect/>
          </a:stretch>
        </p:blipFill>
        <p:spPr>
          <a:xfrm>
            <a:off x="5946027" y="5737447"/>
            <a:ext cx="299947" cy="299947"/>
          </a:xfrm>
          <a:prstGeom prst="rect">
            <a:avLst/>
          </a:prstGeom>
        </p:spPr>
      </p:pic>
    </p:spTree>
  </p:cSld>
  <p:clrMapOvr>
    <a:masterClrMapping/>
  </p:clrMapOvr>
  <mc:AlternateContent>
    <mc:Choice xmlns:p14="http://schemas.microsoft.com/office/powerpoint/2010/main" Requires="p14">
      <p:transition spd="slow" advClick="0" p14:dur="1600">
        <p14:conveyor dir="l"/>
      </p:transition>
    </mc:Choice>
    <mc:Fallback>
      <p:transition spd="slow" advClick="0">
        <p:fade/>
      </p:transition>
    </mc:Fallback>
  </mc:AlternateContent>
  <p:timing/>
</p:sld>
</file>

<file path=ppt/slides/slide5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normAutofit/>
          </a:bodyPr>
          <a:lstStyle/>
          <a:p>
            <a:pPr algn="l" fontAlgn="ctr">
              <a:lnSpc>
                <a:spcPct val="150000"/>
              </a:lnSpc>
            </a:pPr>
            <a:r>
              <a:rPr lang="en-US" altLang="zh-CN" sz="1800" spc="500">
                <a:solidFill>
                  <a:srgbClr val="B79F47"/>
                </a:solidFill>
              </a:rPr>
              <a:t>9. </a:t>
            </a:r>
            <a:r>
              <a:rPr lang="zh-CN" altLang="en-US" sz="1800" spc="500">
                <a:solidFill>
                  <a:srgbClr val="B79F47"/>
                </a:solidFill>
              </a:rPr>
              <a:t>山东省实验中学</a:t>
            </a:r>
            <a:r>
              <a:rPr lang="en-US" altLang="zh-CN" sz="1800" spc="500">
                <a:solidFill>
                  <a:srgbClr val="B79F47"/>
                </a:solidFill>
              </a:rPr>
              <a:t>2021</a:t>
            </a:r>
            <a:r>
              <a:rPr lang="zh-CN" altLang="en-US" sz="1800" spc="500">
                <a:solidFill>
                  <a:srgbClr val="B79F47"/>
                </a:solidFill>
              </a:rPr>
              <a:t>届高三第一次诊断考试</a:t>
            </a:r>
            <a:endParaRPr lang="zh-CN" altLang="zh-CN" sz="1800" kern="100">
              <a:effectLst/>
              <a:latin typeface="等线" panose="02010600030101010101" pitchFamily="2" charset="-122"/>
              <a:ea typeface="等线" panose="02010600030101010101" pitchFamily="2" charset="-122"/>
              <a:cs typeface="Times New Roman" panose="02020603050405020304" pitchFamily="18" charset="0"/>
            </a:endParaRPr>
          </a:p>
        </p:txBody>
      </p:sp>
      <p:sp>
        <p:nvSpPr>
          <p:cNvPr id="3" name="内容占位符 2"/>
          <p:cNvSpPr>
            <a:spLocks noGrp="1"/>
          </p:cNvSpPr>
          <p:nvPr>
            <p:ph idx="1"/>
          </p:nvPr>
        </p:nvSpPr>
        <p:spPr>
          <a:xfrm>
            <a:off x="762000" y="1825625"/>
            <a:ext cx="10515600" cy="4351338"/>
          </a:xfrm>
        </p:spPr>
        <p:txBody>
          <a:bodyPr>
            <a:noAutofit/>
          </a:bodyPr>
          <a:lstStyle/>
          <a:p>
            <a:pPr marL="0" indent="0" algn="just" fontAlgn="ctr">
              <a:lnSpc>
                <a:spcPct val="150000"/>
              </a:lnSpc>
              <a:buNone/>
            </a:pPr>
            <a:r>
              <a:rPr lang="zh-CN" altLang="zh-CN" sz="1800" kern="100">
                <a:solidFill>
                  <a:srgbClr val="FF0000"/>
                </a:solidFill>
                <a:latin typeface="等线" panose="02010600030101010101" pitchFamily="2" charset="-122"/>
                <a:ea typeface="宋体" pitchFamily="2" charset="-122"/>
                <a:cs typeface="Times New Roman" panose="02020603050405020304" pitchFamily="18" charset="0"/>
              </a:rPr>
              <a:t>【答案】</a:t>
            </a:r>
            <a:r>
              <a:rPr lang="en-US" altLang="zh-CN" sz="1800" kern="100">
                <a:solidFill>
                  <a:srgbClr val="FF0000"/>
                </a:solidFill>
                <a:latin typeface="等线" panose="02010600030101010101" pitchFamily="2" charset="-122"/>
                <a:ea typeface="宋体" pitchFamily="2" charset="-122"/>
                <a:cs typeface="Times New Roman" panose="02020603050405020304" pitchFamily="18" charset="0"/>
              </a:rPr>
              <a:t>C </a:t>
            </a:r>
            <a:endParaRPr lang="zh-CN" altLang="zh-CN" sz="1800" kern="100">
              <a:latin typeface="等线" panose="02010600030101010101" pitchFamily="2" charset="-122"/>
              <a:ea typeface="等线" panose="02010600030101010101" pitchFamily="2" charset="-122"/>
              <a:cs typeface="Times New Roman" panose="02020603050405020304" pitchFamily="18" charset="0"/>
            </a:endParaRPr>
          </a:p>
          <a:p>
            <a:pPr marL="0" indent="0" algn="just" fontAlgn="ctr">
              <a:lnSpc>
                <a:spcPct val="150000"/>
              </a:lnSpc>
              <a:buNone/>
            </a:pPr>
            <a:r>
              <a:rPr lang="zh-CN" altLang="zh-CN" sz="1800" kern="100">
                <a:solidFill>
                  <a:srgbClr val="FF0000"/>
                </a:solidFill>
                <a:latin typeface="等线" panose="02010600030101010101" pitchFamily="2" charset="-122"/>
                <a:ea typeface="宋体" pitchFamily="2" charset="-122"/>
                <a:cs typeface="Times New Roman" panose="02020603050405020304" pitchFamily="18" charset="0"/>
              </a:rPr>
              <a:t>【解析】</a:t>
            </a:r>
            <a:endParaRPr lang="zh-CN" altLang="zh-CN" sz="1800" kern="100">
              <a:latin typeface="等线" panose="02010600030101010101" pitchFamily="2" charset="-122"/>
              <a:ea typeface="等线" panose="02010600030101010101" pitchFamily="2" charset="-122"/>
              <a:cs typeface="Times New Roman" panose="02020603050405020304" pitchFamily="18" charset="0"/>
            </a:endParaRPr>
          </a:p>
          <a:p>
            <a:pPr marL="0" indent="0" fontAlgn="ctr">
              <a:lnSpc>
                <a:spcPct val="150000"/>
              </a:lnSpc>
              <a:buNone/>
            </a:pPr>
            <a:r>
              <a:rPr lang="zh-CN" altLang="zh-CN" sz="1800" kern="100">
                <a:solidFill>
                  <a:srgbClr val="FF0000"/>
                </a:solidFill>
                <a:latin typeface="等线" panose="02010600030101010101" pitchFamily="2" charset="-122"/>
                <a:ea typeface="宋体" pitchFamily="2" charset="-122"/>
                <a:cs typeface="Times New Roman" panose="02020603050405020304" pitchFamily="18" charset="0"/>
              </a:rPr>
              <a:t>依据语法结构，“是千载一遇也”，是以“也”为标志的判断句，“是”前边应断开，“也”后面断开，排除</a:t>
            </a:r>
            <a:r>
              <a:rPr lang="en-US" altLang="zh-CN" sz="1800" kern="100">
                <a:solidFill>
                  <a:srgbClr val="FF0000"/>
                </a:solidFill>
                <a:latin typeface="等线" panose="02010600030101010101" pitchFamily="2" charset="-122"/>
                <a:ea typeface="宋体" pitchFamily="2" charset="-122"/>
                <a:cs typeface="Times New Roman" panose="02020603050405020304" pitchFamily="18" charset="0"/>
              </a:rPr>
              <a:t>A</a:t>
            </a:r>
            <a:r>
              <a:rPr lang="zh-CN" altLang="zh-CN" sz="1800" kern="100">
                <a:solidFill>
                  <a:srgbClr val="FF0000"/>
                </a:solidFill>
                <a:latin typeface="等线" panose="02010600030101010101" pitchFamily="2" charset="-122"/>
                <a:ea typeface="宋体" pitchFamily="2" charset="-122"/>
                <a:cs typeface="Times New Roman" panose="02020603050405020304" pitchFamily="18" charset="0"/>
              </a:rPr>
              <a:t>项和</a:t>
            </a:r>
            <a:r>
              <a:rPr lang="en-US" altLang="zh-CN" sz="1800" kern="100">
                <a:solidFill>
                  <a:srgbClr val="FF0000"/>
                </a:solidFill>
                <a:latin typeface="等线" panose="02010600030101010101" pitchFamily="2" charset="-122"/>
                <a:ea typeface="宋体" pitchFamily="2" charset="-122"/>
                <a:cs typeface="Times New Roman" panose="02020603050405020304" pitchFamily="18" charset="0"/>
              </a:rPr>
              <a:t>D</a:t>
            </a:r>
            <a:r>
              <a:rPr lang="zh-CN" altLang="zh-CN" sz="1800" kern="100">
                <a:solidFill>
                  <a:srgbClr val="FF0000"/>
                </a:solidFill>
                <a:latin typeface="等线" panose="02010600030101010101" pitchFamily="2" charset="-122"/>
                <a:ea typeface="宋体" pitchFamily="2" charset="-122"/>
                <a:cs typeface="Times New Roman" panose="02020603050405020304" pitchFamily="18" charset="0"/>
              </a:rPr>
              <a:t>项；“ 咫尺之间” 是独立短语，所以在“间”后断开，“竟”是转折词，所以在“云务”和“竟”之间断开，排除</a:t>
            </a:r>
            <a:r>
              <a:rPr lang="en-US" altLang="zh-CN" sz="1800" kern="100">
                <a:solidFill>
                  <a:srgbClr val="FF0000"/>
                </a:solidFill>
                <a:latin typeface="等线" panose="02010600030101010101" pitchFamily="2" charset="-122"/>
                <a:ea typeface="宋体" pitchFamily="2" charset="-122"/>
                <a:cs typeface="Times New Roman" panose="02020603050405020304" pitchFamily="18" charset="0"/>
              </a:rPr>
              <a:t> B </a:t>
            </a:r>
            <a:r>
              <a:rPr lang="zh-CN" altLang="zh-CN" sz="1800" kern="100">
                <a:solidFill>
                  <a:srgbClr val="FF0000"/>
                </a:solidFill>
                <a:latin typeface="等线" panose="02010600030101010101" pitchFamily="2" charset="-122"/>
                <a:ea typeface="宋体" pitchFamily="2" charset="-122"/>
                <a:cs typeface="Times New Roman" panose="02020603050405020304" pitchFamily="18" charset="0"/>
              </a:rPr>
              <a:t>项；句意：张嘉贞请求道：“我是乡野之人，得以进入朝廷拜见，这是千年一遇的事情，今臣与陛下相隔咫尺，但却仿佛隔着一道云雾，看不清陛下面容，我觉得这不符合君臣之道。”武则天立刻命人撤去珠帘，和他相谈甚欢，升任他为监察御史。故选</a:t>
            </a:r>
            <a:r>
              <a:rPr lang="en-US" altLang="zh-CN" sz="1800" kern="100">
                <a:solidFill>
                  <a:srgbClr val="FF0000"/>
                </a:solidFill>
                <a:latin typeface="等线" panose="02010600030101010101" pitchFamily="2" charset="-122"/>
                <a:ea typeface="宋体" pitchFamily="2" charset="-122"/>
                <a:cs typeface="Times New Roman" panose="02020603050405020304" pitchFamily="18" charset="0"/>
              </a:rPr>
              <a:t>C</a:t>
            </a:r>
            <a:r>
              <a:rPr lang="zh-CN" altLang="zh-CN" sz="1800" kern="100">
                <a:solidFill>
                  <a:srgbClr val="FF0000"/>
                </a:solidFill>
                <a:latin typeface="等线" panose="02010600030101010101" pitchFamily="2" charset="-122"/>
                <a:ea typeface="宋体" pitchFamily="2" charset="-122"/>
                <a:cs typeface="Times New Roman" panose="02020603050405020304" pitchFamily="18" charset="0"/>
              </a:rPr>
              <a:t>。</a:t>
            </a:r>
            <a:endParaRPr lang="zh-CN" altLang="zh-CN" sz="1800" kern="100">
              <a:latin typeface="等线" panose="02010600030101010101" pitchFamily="2" charset="-122"/>
              <a:ea typeface="等线" panose="02010600030101010101" pitchFamily="2" charset="-122"/>
              <a:cs typeface="Times New Roman" panose="02020603050405020304" pitchFamily="18" charset="0"/>
            </a:endParaRP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72499109"/>
      </p:ext>
    </p:extLst>
  </p:cSld>
  <p:clrMapOvr>
    <a:masterClrMapping/>
  </p:clrMapOvr>
  <mc:AlternateContent>
    <mc:Choice xmlns:p14="http://schemas.microsoft.com/office/powerpoint/2010/main" Requires="p14">
      <p:transition spd="slow" p14:dur="2000">
        <p14:prism isContent="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3"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par>
                                <p:cTn id="9" presetID="2" presetClass="entr" presetSubtype="3"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0-#ppt_h/2"/>
                                          </p:val>
                                        </p:tav>
                                        <p:tav tm="100000">
                                          <p:val>
                                            <p:strVal val="#ppt_y"/>
                                          </p:val>
                                        </p:tav>
                                      </p:tavLst>
                                    </p:anim>
                                  </p:childTnLst>
                                </p:cTn>
                              </p:par>
                              <p:par>
                                <p:cTn id="13" presetID="2" presetClass="entr" presetSubtype="3" fill="hold"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 calcmode="lin" valueType="num">
                                      <p:cBhvr additive="base">
                                        <p:cTn id="15" dur="500" fill="hold"/>
                                        <p:tgtEl>
                                          <p:spTgt spid="3">
                                            <p:txEl>
                                              <p:pRg st="2" end="2"/>
                                            </p:txEl>
                                          </p:spTgt>
                                        </p:tgtEl>
                                        <p:attrNameLst>
                                          <p:attrName>ppt_x</p:attrName>
                                        </p:attrNameLst>
                                      </p:cBhvr>
                                      <p:tavLst>
                                        <p:tav tm="0">
                                          <p:val>
                                            <p:strVal val="1+#ppt_w/2"/>
                                          </p:val>
                                        </p:tav>
                                        <p:tav tm="100000">
                                          <p:val>
                                            <p:strVal val="#ppt_x"/>
                                          </p:val>
                                        </p:tav>
                                      </p:tavLst>
                                    </p:anim>
                                    <p:anim calcmode="lin" valueType="num">
                                      <p:cBhvr additive="base">
                                        <p:cTn id="16" dur="500" fill="hold"/>
                                        <p:tgtEl>
                                          <p:spTgt spid="3">
                                            <p:txEl>
                                              <p:pRg st="2" end="2"/>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normAutofit/>
          </a:bodyPr>
          <a:lstStyle/>
          <a:p>
            <a:r>
              <a:rPr lang="en-US" altLang="zh-CN" sz="2400" spc="500">
                <a:solidFill>
                  <a:srgbClr val="B79F47"/>
                </a:solidFill>
              </a:rPr>
              <a:t>10. </a:t>
            </a:r>
            <a:r>
              <a:rPr lang="zh-CN" altLang="en-US" sz="2400" spc="500">
                <a:solidFill>
                  <a:srgbClr val="B79F47"/>
                </a:solidFill>
              </a:rPr>
              <a:t>潍坊市诸城一中</a:t>
            </a:r>
            <a:r>
              <a:rPr lang="en-US" altLang="zh-CN" sz="2400" spc="500">
                <a:solidFill>
                  <a:srgbClr val="B79F47"/>
                </a:solidFill>
              </a:rPr>
              <a:t>2020-2021</a:t>
            </a:r>
            <a:r>
              <a:rPr lang="zh-CN" altLang="en-US" sz="2400" spc="500">
                <a:solidFill>
                  <a:srgbClr val="B79F47"/>
                </a:solidFill>
              </a:rPr>
              <a:t>常年高三上学期收心考试</a:t>
            </a:r>
          </a:p>
        </p:txBody>
      </p:sp>
      <p:sp>
        <p:nvSpPr>
          <p:cNvPr id="3" name="内容占位符 2"/>
          <p:cNvSpPr>
            <a:spLocks noGrp="1"/>
          </p:cNvSpPr>
          <p:nvPr>
            <p:ph idx="1"/>
          </p:nvPr>
        </p:nvSpPr>
        <p:spPr>
          <a:xfrm>
            <a:off x="734394" y="1690688"/>
            <a:ext cx="10971196" cy="5306695"/>
          </a:xfrm>
        </p:spPr>
        <p:txBody>
          <a:bodyPr>
            <a:noAutofit/>
          </a:bodyPr>
          <a:lstStyle/>
          <a:p>
            <a:pPr indent="0" algn="just">
              <a:lnSpc>
                <a:spcPct val="150000"/>
              </a:lnSpc>
              <a:buNone/>
            </a:pPr>
            <a:r>
              <a:rPr lang="zh-CN" altLang="zh-CN" sz="1800">
                <a:solidFill>
                  <a:srgbClr val="032D49"/>
                </a:solidFill>
                <a:ea typeface="楷体" pitchFamily="49" charset="-122"/>
                <a:cs typeface="宋体" panose="02010600030101010101" pitchFamily="2" charset="-122"/>
              </a:rPr>
              <a:t>李迪字复古，其先赵郡人。曾祖避五代乱，徙家濮。迪深厚有器局，尝携其所为文见柳开，开奇之，曰：“公辅才也。”举进士第一，擢知制诰。真宗幸亳，为留守判官，遂知亳县。亡卒群剽城邑，发兵捕之，久不得。迪至，悉罢所发兵，阴听察知贼区处，部勒晓锐士，擒贼，斩以徇。尝归沐，忽传诏对内东门，出三司使马元方所上岁出入材用数以示迪。</a:t>
            </a:r>
            <a:r>
              <a:rPr lang="zh-CN" altLang="zh-CN" sz="1800" u="sng">
                <a:solidFill>
                  <a:srgbClr val="032D49"/>
                </a:solidFill>
                <a:ea typeface="楷体" pitchFamily="49" charset="-122"/>
                <a:cs typeface="宋体" panose="02010600030101010101" pitchFamily="2" charset="-122"/>
              </a:rPr>
              <a:t>时蝗旱，问何以济，迪请发内藏库以佐国用</a:t>
            </a:r>
            <a:r>
              <a:rPr lang="zh-CN" altLang="zh-CN" sz="1800">
                <a:solidFill>
                  <a:srgbClr val="032D49"/>
                </a:solidFill>
                <a:ea typeface="楷体" pitchFamily="49" charset="-122"/>
                <a:cs typeface="宋体" panose="02010600030101010101" pitchFamily="2" charset="-122"/>
              </a:rPr>
              <a:t>。帝曰：“朕欲用李士衡代元方，俟其至，当出金帛数百万借三司。”迪曰：“天子于财无内外，愿下诏赐三司，以示恩德，何必曰借。”帝悦。初，上将立章献后，迪屡上疏谏，以章献后起于寒微，不可母天下，章献后深衔之。天禧中，拜给事中。周怀政之诛，帝怒甚，欲责及太子。群臣莫敢言，迪从容奏曰：“陛下有几子，乃欲为此计。”</a:t>
            </a:r>
            <a:r>
              <a:rPr lang="zh-CN" altLang="zh-CN" sz="1800" u="wavy">
                <a:solidFill>
                  <a:srgbClr val="032D49"/>
                </a:solidFill>
                <a:ea typeface="楷体" pitchFamily="49" charset="-122"/>
                <a:cs typeface="宋体" panose="02010600030101010101" pitchFamily="2" charset="-122"/>
              </a:rPr>
              <a:t>上大寤由是独诛怀政仁宗即位章献太后预政贬寇准雷州以迪朋党傅会贬衡州丁谓使人迫之谓败知河南府。</a:t>
            </a:r>
            <a:r>
              <a:rPr lang="zh-CN" altLang="zh-CN" sz="1800">
                <a:solidFill>
                  <a:srgbClr val="032D49"/>
                </a:solidFill>
                <a:ea typeface="楷体" pitchFamily="49" charset="-122"/>
                <a:cs typeface="宋体" panose="02010600030101010101" pitchFamily="2" charset="-122"/>
              </a:rPr>
              <a:t>来朝京师，时太后垂帘，语迪曰：“卿向不欲吾预国事，殆过矣。今日吾保养天子至此，卿以为何如？”迪对曰：“臣受先帝厚恩，今日见天子明圣，臣不知皇太后盛德，乃至于此。”太后亦喜。</a:t>
            </a:r>
            <a:r>
              <a:rPr lang="zh-CN" altLang="zh-CN" sz="1800" u="sng">
                <a:solidFill>
                  <a:srgbClr val="032D49"/>
                </a:solidFill>
                <a:ea typeface="楷体" pitchFamily="49" charset="-122"/>
                <a:cs typeface="宋体" panose="02010600030101010101" pitchFamily="2" charset="-122"/>
              </a:rPr>
              <a:t>知徐州，迪欲行县因祠岳为上祈年</a:t>
            </a:r>
            <a:r>
              <a:rPr lang="zh-CN" altLang="zh-CN" sz="1800">
                <a:solidFill>
                  <a:srgbClr val="032D49"/>
                </a:solidFill>
                <a:ea typeface="楷体" pitchFamily="49" charset="-122"/>
                <a:cs typeface="宋体" panose="02010600030101010101" pitchFamily="2" charset="-122"/>
              </a:rPr>
              <a:t>，仁宗语辅臣曰：“祈祷非迪所宜，其毋令往。”</a:t>
            </a:r>
            <a:endParaRPr lang="zh-CN" altLang="zh-CN" sz="18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p:txBody>
      </p:sp>
      <p:cxnSp>
        <p:nvCxnSpPr>
          <p:cNvPr id="4" name="直接连接符 3"/>
          <p:cNvCxnSpPr/>
          <p:nvPr/>
        </p:nvCxnSpPr>
        <p:spPr>
          <a:xfrm>
            <a:off x="947420" y="1552304"/>
            <a:ext cx="10545144"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85824022"/>
      </p:ext>
    </p:extLst>
  </p:cSld>
  <p:clrMapOvr>
    <a:masterClrMapping/>
  </p:clrMapOvr>
  <mc:AlternateContent>
    <mc:Choice xmlns:p14="http://schemas.microsoft.com/office/powerpoint/2010/main" Requires="p14">
      <p:transition spd="slow" p14:dur="2000">
        <p14:prism isContent="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3"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normAutofit/>
          </a:bodyPr>
          <a:lstStyle/>
          <a:p>
            <a:r>
              <a:rPr kumimoji="0" lang="en-US" altLang="zh-CN" sz="2400" b="0" i="0" u="none" strike="noStrike" kern="1200" cap="none" spc="500" normalizeH="0" baseline="0" noProof="0">
                <a:ln>
                  <a:noFill/>
                </a:ln>
                <a:solidFill>
                  <a:srgbClr val="B79F47"/>
                </a:solidFill>
                <a:effectLst/>
                <a:uLnTx/>
                <a:uFillTx/>
                <a:latin typeface="Calibri"/>
                <a:ea typeface="微软雅黑" panose="020b0503020204020204" pitchFamily="34" charset="-122"/>
                <a:cs typeface="+mj-cs"/>
              </a:rPr>
              <a:t>10. </a:t>
            </a:r>
            <a:r>
              <a:rPr kumimoji="0" lang="zh-CN" altLang="en-US" sz="2400" b="0" i="0" u="none" strike="noStrike" kern="1200" cap="none" spc="500" normalizeH="0" baseline="0" noProof="0">
                <a:ln>
                  <a:noFill/>
                </a:ln>
                <a:solidFill>
                  <a:srgbClr val="B79F47"/>
                </a:solidFill>
                <a:effectLst/>
                <a:uLnTx/>
                <a:uFillTx/>
                <a:latin typeface="Calibri"/>
                <a:ea typeface="微软雅黑" panose="020b0503020204020204" pitchFamily="34" charset="-122"/>
                <a:cs typeface="+mj-cs"/>
              </a:rPr>
              <a:t>潍坊市诸城一中</a:t>
            </a:r>
            <a:r>
              <a:rPr kumimoji="0" lang="en-US" altLang="zh-CN" sz="2400" b="0" i="0" u="none" strike="noStrike" kern="1200" cap="none" spc="500" normalizeH="0" baseline="0" noProof="0">
                <a:ln>
                  <a:noFill/>
                </a:ln>
                <a:solidFill>
                  <a:srgbClr val="B79F47"/>
                </a:solidFill>
                <a:effectLst/>
                <a:uLnTx/>
                <a:uFillTx/>
                <a:latin typeface="Calibri"/>
                <a:ea typeface="微软雅黑" panose="020b0503020204020204" pitchFamily="34" charset="-122"/>
                <a:cs typeface="+mj-cs"/>
              </a:rPr>
              <a:t>2020-2021</a:t>
            </a:r>
            <a:r>
              <a:rPr kumimoji="0" lang="zh-CN" altLang="en-US" sz="2400" b="0" i="0" u="none" strike="noStrike" kern="1200" cap="none" spc="500" normalizeH="0" baseline="0" noProof="0">
                <a:ln>
                  <a:noFill/>
                </a:ln>
                <a:solidFill>
                  <a:srgbClr val="B79F47"/>
                </a:solidFill>
                <a:effectLst/>
                <a:uLnTx/>
                <a:uFillTx/>
                <a:latin typeface="Calibri"/>
                <a:ea typeface="微软雅黑" panose="020b0503020204020204" pitchFamily="34" charset="-122"/>
                <a:cs typeface="+mj-cs"/>
              </a:rPr>
              <a:t>常年高三上学期收心考试</a:t>
            </a:r>
            <a:endParaRPr lang="zh-CN" altLang="en-US" sz="3200" spc="500">
              <a:solidFill>
                <a:srgbClr val="B79F47"/>
              </a:solidFill>
            </a:endParaRPr>
          </a:p>
        </p:txBody>
      </p:sp>
      <p:sp>
        <p:nvSpPr>
          <p:cNvPr id="3" name="内容占位符 2"/>
          <p:cNvSpPr>
            <a:spLocks noGrp="1"/>
          </p:cNvSpPr>
          <p:nvPr>
            <p:ph idx="1"/>
          </p:nvPr>
        </p:nvSpPr>
        <p:spPr>
          <a:xfrm>
            <a:off x="762000" y="1825624"/>
            <a:ext cx="10971196" cy="5306695"/>
          </a:xfrm>
        </p:spPr>
        <p:txBody>
          <a:bodyPr>
            <a:noAutofit/>
          </a:bodyPr>
          <a:lstStyle/>
          <a:p>
            <a:pPr indent="0" fontAlgn="ctr">
              <a:lnSpc>
                <a:spcPct val="150000"/>
              </a:lnSpc>
              <a:buNone/>
            </a:pPr>
            <a:r>
              <a:rPr lang="zh-CN" altLang="zh-CN" sz="1600" kern="100">
                <a:solidFill>
                  <a:srgbClr val="032D49"/>
                </a:solidFill>
                <a:latin typeface="等线" panose="02010600030101010101" pitchFamily="2" charset="-122"/>
                <a:ea typeface="楷体" pitchFamily="49" charset="-122"/>
                <a:cs typeface="宋体" panose="02010600030101010101" pitchFamily="2" charset="-122"/>
              </a:rPr>
              <a:t>元昊攻延州，武事久弛，守将或为他名以避兵，迪愿守边，诏不许，然甚壮其意。李迪，贤相也。方仁宗初立，章献临朝，颇挟其才，将有专制之患，迪正色危言，能使宦官近习不敢窥觎。而仁宗君德日就，章献亦全令名，古人所谓社稷臣于斯见之。</a:t>
            </a:r>
            <a:endParaRPr lang="zh-CN" altLang="zh-CN" sz="16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a:p>
            <a:pPr marL="0" indent="0" algn="r" fontAlgn="ctr">
              <a:lnSpc>
                <a:spcPct val="150000"/>
              </a:lnSpc>
              <a:buNone/>
            </a:pPr>
            <a:r>
              <a:rPr lang="en-US" altLang="zh-CN" sz="1600" kern="100">
                <a:solidFill>
                  <a:srgbClr val="032D49"/>
                </a:solidFill>
                <a:latin typeface="宋体" pitchFamily="2" charset="-122"/>
                <a:ea typeface="等线" panose="02010600030101010101" pitchFamily="2" charset="-122"/>
                <a:cs typeface="宋体" panose="02010600030101010101" pitchFamily="2" charset="-122"/>
              </a:rPr>
              <a:t>(</a:t>
            </a:r>
            <a:r>
              <a:rPr lang="zh-CN" altLang="zh-CN" sz="1600" kern="100">
                <a:solidFill>
                  <a:srgbClr val="032D49"/>
                </a:solidFill>
                <a:latin typeface="等线" panose="02010600030101010101" pitchFamily="2" charset="-122"/>
                <a:ea typeface="宋体" pitchFamily="2" charset="-122"/>
                <a:cs typeface="宋体" panose="02010600030101010101" pitchFamily="2" charset="-122"/>
              </a:rPr>
              <a:t>选自《宋史·李迪传》，有删改</a:t>
            </a:r>
            <a:r>
              <a:rPr lang="en-US" altLang="zh-CN" sz="1600" kern="100">
                <a:solidFill>
                  <a:srgbClr val="032D49"/>
                </a:solidFill>
                <a:latin typeface="等线" panose="02010600030101010101" pitchFamily="2" charset="-122"/>
                <a:ea typeface="宋体" pitchFamily="2" charset="-122"/>
                <a:cs typeface="宋体" panose="02010600030101010101" pitchFamily="2" charset="-122"/>
              </a:rPr>
              <a:t>)</a:t>
            </a:r>
            <a:endParaRPr lang="zh-CN" altLang="zh-CN" sz="16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a:p>
            <a:pPr marL="0" indent="0" fontAlgn="ctr">
              <a:lnSpc>
                <a:spcPct val="150000"/>
              </a:lnSpc>
              <a:buNone/>
            </a:pPr>
            <a:r>
              <a:rPr lang="zh-CN" altLang="zh-CN" sz="1600" kern="100">
                <a:solidFill>
                  <a:srgbClr val="032D49"/>
                </a:solidFill>
                <a:latin typeface="等线" panose="02010600030101010101" pitchFamily="2" charset="-122"/>
                <a:ea typeface="宋体" pitchFamily="2" charset="-122"/>
                <a:cs typeface="宋体" panose="02010600030101010101" pitchFamily="2" charset="-122"/>
              </a:rPr>
              <a:t>下列对文中画波浪线部分的断句，正确的一项是（</a:t>
            </a:r>
            <a:r>
              <a:rPr lang="en-US" altLang="zh-CN" sz="1600" kern="100">
                <a:solidFill>
                  <a:srgbClr val="032D49"/>
                </a:solidFill>
                <a:latin typeface="等线" panose="02010600030101010101" pitchFamily="2" charset="-122"/>
                <a:ea typeface="宋体" pitchFamily="2" charset="-122"/>
                <a:cs typeface="宋体" panose="02010600030101010101" pitchFamily="2" charset="-122"/>
              </a:rPr>
              <a:t>   </a:t>
            </a:r>
            <a:r>
              <a:rPr lang="zh-CN" altLang="zh-CN" sz="1600" kern="100">
                <a:solidFill>
                  <a:srgbClr val="032D49"/>
                </a:solidFill>
                <a:latin typeface="等线" panose="02010600030101010101" pitchFamily="2" charset="-122"/>
                <a:ea typeface="宋体" pitchFamily="2" charset="-122"/>
                <a:cs typeface="宋体" panose="02010600030101010101" pitchFamily="2" charset="-122"/>
              </a:rPr>
              <a:t>）</a:t>
            </a:r>
            <a:endParaRPr lang="zh-CN" altLang="zh-CN" sz="16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a:p>
            <a:pPr marL="0" indent="0" fontAlgn="ctr">
              <a:lnSpc>
                <a:spcPct val="150000"/>
              </a:lnSpc>
              <a:buNone/>
            </a:pPr>
            <a:r>
              <a:rPr lang="en-US" altLang="zh-CN" sz="1600" kern="100">
                <a:solidFill>
                  <a:srgbClr val="032D49"/>
                </a:solidFill>
                <a:latin typeface="宋体" pitchFamily="2" charset="-122"/>
                <a:ea typeface="等线" panose="02010600030101010101" pitchFamily="2" charset="-122"/>
                <a:cs typeface="宋体" panose="02010600030101010101" pitchFamily="2" charset="-122"/>
              </a:rPr>
              <a:t>A. </a:t>
            </a:r>
            <a:r>
              <a:rPr lang="zh-CN" altLang="zh-CN" sz="1600" kern="100">
                <a:solidFill>
                  <a:srgbClr val="032D49"/>
                </a:solidFill>
                <a:latin typeface="等线" panose="02010600030101010101" pitchFamily="2" charset="-122"/>
                <a:ea typeface="宋体" pitchFamily="2" charset="-122"/>
                <a:cs typeface="宋体" panose="02010600030101010101" pitchFamily="2" charset="-122"/>
              </a:rPr>
              <a:t>上大寤由</a:t>
            </a:r>
            <a:r>
              <a:rPr lang="en-US" altLang="zh-CN" sz="1600" kern="100">
                <a:solidFill>
                  <a:srgbClr val="032D49"/>
                </a:solidFill>
                <a:latin typeface="等线" panose="02010600030101010101" pitchFamily="2" charset="-122"/>
                <a:ea typeface="宋体" pitchFamily="2" charset="-122"/>
                <a:cs typeface="宋体" panose="02010600030101010101" pitchFamily="2" charset="-122"/>
              </a:rPr>
              <a:t>/</a:t>
            </a:r>
            <a:r>
              <a:rPr lang="zh-CN" altLang="zh-CN" sz="1600" kern="100">
                <a:solidFill>
                  <a:srgbClr val="032D49"/>
                </a:solidFill>
                <a:latin typeface="等线" panose="02010600030101010101" pitchFamily="2" charset="-122"/>
                <a:ea typeface="宋体" pitchFamily="2" charset="-122"/>
                <a:cs typeface="宋体" panose="02010600030101010101" pitchFamily="2" charset="-122"/>
              </a:rPr>
              <a:t>是独诛怀政</a:t>
            </a:r>
            <a:r>
              <a:rPr lang="en-US" altLang="zh-CN" sz="1600" kern="100">
                <a:solidFill>
                  <a:srgbClr val="032D49"/>
                </a:solidFill>
                <a:latin typeface="等线" panose="02010600030101010101" pitchFamily="2" charset="-122"/>
                <a:ea typeface="宋体" pitchFamily="2" charset="-122"/>
                <a:cs typeface="宋体" panose="02010600030101010101" pitchFamily="2" charset="-122"/>
              </a:rPr>
              <a:t>/</a:t>
            </a:r>
            <a:r>
              <a:rPr lang="zh-CN" altLang="zh-CN" sz="1600" kern="100">
                <a:solidFill>
                  <a:srgbClr val="032D49"/>
                </a:solidFill>
                <a:latin typeface="等线" panose="02010600030101010101" pitchFamily="2" charset="-122"/>
                <a:ea typeface="宋体" pitchFamily="2" charset="-122"/>
                <a:cs typeface="宋体" panose="02010600030101010101" pitchFamily="2" charset="-122"/>
              </a:rPr>
              <a:t>仁宗即位</a:t>
            </a:r>
            <a:r>
              <a:rPr lang="en-US" altLang="zh-CN" sz="1600" kern="100">
                <a:solidFill>
                  <a:srgbClr val="032D49"/>
                </a:solidFill>
                <a:latin typeface="等线" panose="02010600030101010101" pitchFamily="2" charset="-122"/>
                <a:ea typeface="宋体" pitchFamily="2" charset="-122"/>
                <a:cs typeface="宋体" panose="02010600030101010101" pitchFamily="2" charset="-122"/>
              </a:rPr>
              <a:t>/</a:t>
            </a:r>
            <a:r>
              <a:rPr lang="zh-CN" altLang="zh-CN" sz="1600" kern="100">
                <a:solidFill>
                  <a:srgbClr val="032D49"/>
                </a:solidFill>
                <a:latin typeface="等线" panose="02010600030101010101" pitchFamily="2" charset="-122"/>
                <a:ea typeface="宋体" pitchFamily="2" charset="-122"/>
                <a:cs typeface="宋体" panose="02010600030101010101" pitchFamily="2" charset="-122"/>
              </a:rPr>
              <a:t>章献太后预政</a:t>
            </a:r>
            <a:r>
              <a:rPr lang="en-US" altLang="zh-CN" sz="1600" kern="100">
                <a:solidFill>
                  <a:srgbClr val="032D49"/>
                </a:solidFill>
                <a:latin typeface="等线" panose="02010600030101010101" pitchFamily="2" charset="-122"/>
                <a:ea typeface="宋体" pitchFamily="2" charset="-122"/>
                <a:cs typeface="宋体" panose="02010600030101010101" pitchFamily="2" charset="-122"/>
              </a:rPr>
              <a:t>/</a:t>
            </a:r>
            <a:r>
              <a:rPr lang="zh-CN" altLang="zh-CN" sz="1600" kern="100">
                <a:solidFill>
                  <a:srgbClr val="032D49"/>
                </a:solidFill>
                <a:latin typeface="等线" panose="02010600030101010101" pitchFamily="2" charset="-122"/>
                <a:ea typeface="宋体" pitchFamily="2" charset="-122"/>
                <a:cs typeface="宋体" panose="02010600030101010101" pitchFamily="2" charset="-122"/>
              </a:rPr>
              <a:t>贬寇准</a:t>
            </a:r>
            <a:r>
              <a:rPr lang="en-US" altLang="zh-CN" sz="1600" kern="100">
                <a:solidFill>
                  <a:srgbClr val="032D49"/>
                </a:solidFill>
                <a:latin typeface="等线" panose="02010600030101010101" pitchFamily="2" charset="-122"/>
                <a:ea typeface="宋体" pitchFamily="2" charset="-122"/>
                <a:cs typeface="宋体" panose="02010600030101010101" pitchFamily="2" charset="-122"/>
              </a:rPr>
              <a:t>/</a:t>
            </a:r>
            <a:r>
              <a:rPr lang="zh-CN" altLang="zh-CN" sz="1600" kern="100">
                <a:solidFill>
                  <a:srgbClr val="032D49"/>
                </a:solidFill>
                <a:latin typeface="等线" panose="02010600030101010101" pitchFamily="2" charset="-122"/>
                <a:ea typeface="宋体" pitchFamily="2" charset="-122"/>
                <a:cs typeface="宋体" panose="02010600030101010101" pitchFamily="2" charset="-122"/>
              </a:rPr>
              <a:t>雷州以迪朋党傅会</a:t>
            </a:r>
            <a:r>
              <a:rPr lang="en-US" altLang="zh-CN" sz="1600" kern="100">
                <a:solidFill>
                  <a:srgbClr val="032D49"/>
                </a:solidFill>
                <a:latin typeface="等线" panose="02010600030101010101" pitchFamily="2" charset="-122"/>
                <a:ea typeface="宋体" pitchFamily="2" charset="-122"/>
                <a:cs typeface="宋体" panose="02010600030101010101" pitchFamily="2" charset="-122"/>
              </a:rPr>
              <a:t>/</a:t>
            </a:r>
            <a:r>
              <a:rPr lang="zh-CN" altLang="zh-CN" sz="1600" kern="100">
                <a:solidFill>
                  <a:srgbClr val="032D49"/>
                </a:solidFill>
                <a:latin typeface="等线" panose="02010600030101010101" pitchFamily="2" charset="-122"/>
                <a:ea typeface="宋体" pitchFamily="2" charset="-122"/>
                <a:cs typeface="宋体" panose="02010600030101010101" pitchFamily="2" charset="-122"/>
              </a:rPr>
              <a:t>贬衡州</a:t>
            </a:r>
            <a:r>
              <a:rPr lang="en-US" altLang="zh-CN" sz="1600" kern="100">
                <a:solidFill>
                  <a:srgbClr val="032D49"/>
                </a:solidFill>
                <a:latin typeface="等线" panose="02010600030101010101" pitchFamily="2" charset="-122"/>
                <a:ea typeface="宋体" pitchFamily="2" charset="-122"/>
                <a:cs typeface="宋体" panose="02010600030101010101" pitchFamily="2" charset="-122"/>
              </a:rPr>
              <a:t>/</a:t>
            </a:r>
            <a:r>
              <a:rPr lang="zh-CN" altLang="zh-CN" sz="1600" kern="100">
                <a:solidFill>
                  <a:srgbClr val="032D49"/>
                </a:solidFill>
                <a:latin typeface="等线" panose="02010600030101010101" pitchFamily="2" charset="-122"/>
                <a:ea typeface="宋体" pitchFamily="2" charset="-122"/>
                <a:cs typeface="宋体" panose="02010600030101010101" pitchFamily="2" charset="-122"/>
              </a:rPr>
              <a:t>丁谓使人迫之</a:t>
            </a:r>
            <a:r>
              <a:rPr lang="en-US" altLang="zh-CN" sz="1600" kern="100">
                <a:solidFill>
                  <a:srgbClr val="032D49"/>
                </a:solidFill>
                <a:latin typeface="等线" panose="02010600030101010101" pitchFamily="2" charset="-122"/>
                <a:ea typeface="宋体" pitchFamily="2" charset="-122"/>
                <a:cs typeface="宋体" panose="02010600030101010101" pitchFamily="2" charset="-122"/>
              </a:rPr>
              <a:t>/</a:t>
            </a:r>
            <a:r>
              <a:rPr lang="zh-CN" altLang="zh-CN" sz="1600" kern="100">
                <a:solidFill>
                  <a:srgbClr val="032D49"/>
                </a:solidFill>
                <a:latin typeface="等线" panose="02010600030101010101" pitchFamily="2" charset="-122"/>
                <a:ea typeface="宋体" pitchFamily="2" charset="-122"/>
                <a:cs typeface="宋体" panose="02010600030101010101" pitchFamily="2" charset="-122"/>
              </a:rPr>
              <a:t>谓败</a:t>
            </a:r>
            <a:r>
              <a:rPr lang="en-US" altLang="zh-CN" sz="1600" kern="100">
                <a:solidFill>
                  <a:srgbClr val="032D49"/>
                </a:solidFill>
                <a:latin typeface="等线" panose="02010600030101010101" pitchFamily="2" charset="-122"/>
                <a:ea typeface="宋体" pitchFamily="2" charset="-122"/>
                <a:cs typeface="宋体" panose="02010600030101010101" pitchFamily="2" charset="-122"/>
              </a:rPr>
              <a:t>/</a:t>
            </a:r>
            <a:r>
              <a:rPr lang="zh-CN" altLang="zh-CN" sz="1600" kern="100">
                <a:solidFill>
                  <a:srgbClr val="032D49"/>
                </a:solidFill>
                <a:latin typeface="等线" panose="02010600030101010101" pitchFamily="2" charset="-122"/>
                <a:ea typeface="宋体" pitchFamily="2" charset="-122"/>
                <a:cs typeface="宋体" panose="02010600030101010101" pitchFamily="2" charset="-122"/>
              </a:rPr>
              <a:t>知河南府</a:t>
            </a:r>
            <a:r>
              <a:rPr lang="en-US" altLang="zh-CN" sz="1600" kern="100">
                <a:solidFill>
                  <a:srgbClr val="032D49"/>
                </a:solidFill>
                <a:latin typeface="等线" panose="02010600030101010101" pitchFamily="2" charset="-122"/>
                <a:ea typeface="宋体" pitchFamily="2" charset="-122"/>
                <a:cs typeface="宋体" panose="02010600030101010101" pitchFamily="2" charset="-122"/>
              </a:rPr>
              <a:t>/</a:t>
            </a:r>
            <a:endParaRPr lang="zh-CN" altLang="zh-CN" sz="16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a:p>
            <a:pPr marL="0" indent="0" fontAlgn="ctr">
              <a:lnSpc>
                <a:spcPct val="150000"/>
              </a:lnSpc>
              <a:buNone/>
            </a:pPr>
            <a:r>
              <a:rPr lang="en-US" altLang="zh-CN" sz="1600" kern="100">
                <a:solidFill>
                  <a:srgbClr val="032D49"/>
                </a:solidFill>
                <a:latin typeface="宋体" pitchFamily="2" charset="-122"/>
                <a:ea typeface="等线" panose="02010600030101010101" pitchFamily="2" charset="-122"/>
                <a:cs typeface="宋体" panose="02010600030101010101" pitchFamily="2" charset="-122"/>
              </a:rPr>
              <a:t>B. </a:t>
            </a:r>
            <a:r>
              <a:rPr lang="zh-CN" altLang="zh-CN" sz="1600" kern="100">
                <a:solidFill>
                  <a:srgbClr val="032D49"/>
                </a:solidFill>
                <a:latin typeface="等线" panose="02010600030101010101" pitchFamily="2" charset="-122"/>
                <a:ea typeface="宋体" pitchFamily="2" charset="-122"/>
                <a:cs typeface="宋体" panose="02010600030101010101" pitchFamily="2" charset="-122"/>
              </a:rPr>
              <a:t>上大寤</a:t>
            </a:r>
            <a:r>
              <a:rPr lang="en-US" altLang="zh-CN" sz="1600" kern="100">
                <a:solidFill>
                  <a:srgbClr val="032D49"/>
                </a:solidFill>
                <a:latin typeface="等线" panose="02010600030101010101" pitchFamily="2" charset="-122"/>
                <a:ea typeface="宋体" pitchFamily="2" charset="-122"/>
                <a:cs typeface="宋体" panose="02010600030101010101" pitchFamily="2" charset="-122"/>
              </a:rPr>
              <a:t>/</a:t>
            </a:r>
            <a:r>
              <a:rPr lang="zh-CN" altLang="zh-CN" sz="1600" kern="100">
                <a:solidFill>
                  <a:srgbClr val="032D49"/>
                </a:solidFill>
                <a:latin typeface="等线" panose="02010600030101010101" pitchFamily="2" charset="-122"/>
                <a:ea typeface="宋体" pitchFamily="2" charset="-122"/>
                <a:cs typeface="宋体" panose="02010600030101010101" pitchFamily="2" charset="-122"/>
              </a:rPr>
              <a:t>由是独诛怀政</a:t>
            </a:r>
            <a:r>
              <a:rPr lang="en-US" altLang="zh-CN" sz="1600" kern="100">
                <a:solidFill>
                  <a:srgbClr val="032D49"/>
                </a:solidFill>
                <a:latin typeface="等线" panose="02010600030101010101" pitchFamily="2" charset="-122"/>
                <a:ea typeface="宋体" pitchFamily="2" charset="-122"/>
                <a:cs typeface="宋体" panose="02010600030101010101" pitchFamily="2" charset="-122"/>
              </a:rPr>
              <a:t>/</a:t>
            </a:r>
            <a:r>
              <a:rPr lang="zh-CN" altLang="zh-CN" sz="1600" kern="100">
                <a:solidFill>
                  <a:srgbClr val="032D49"/>
                </a:solidFill>
                <a:latin typeface="等线" panose="02010600030101010101" pitchFamily="2" charset="-122"/>
                <a:ea typeface="宋体" pitchFamily="2" charset="-122"/>
                <a:cs typeface="宋体" panose="02010600030101010101" pitchFamily="2" charset="-122"/>
              </a:rPr>
              <a:t>仁宗即位</a:t>
            </a:r>
            <a:r>
              <a:rPr lang="en-US" altLang="zh-CN" sz="1600" kern="100">
                <a:solidFill>
                  <a:srgbClr val="032D49"/>
                </a:solidFill>
                <a:latin typeface="等线" panose="02010600030101010101" pitchFamily="2" charset="-122"/>
                <a:ea typeface="宋体" pitchFamily="2" charset="-122"/>
                <a:cs typeface="宋体" panose="02010600030101010101" pitchFamily="2" charset="-122"/>
              </a:rPr>
              <a:t>/</a:t>
            </a:r>
            <a:r>
              <a:rPr lang="zh-CN" altLang="zh-CN" sz="1600" kern="100">
                <a:solidFill>
                  <a:srgbClr val="032D49"/>
                </a:solidFill>
                <a:latin typeface="等线" panose="02010600030101010101" pitchFamily="2" charset="-122"/>
                <a:ea typeface="宋体" pitchFamily="2" charset="-122"/>
                <a:cs typeface="宋体" panose="02010600030101010101" pitchFamily="2" charset="-122"/>
              </a:rPr>
              <a:t>章献太后预政</a:t>
            </a:r>
            <a:r>
              <a:rPr lang="en-US" altLang="zh-CN" sz="1600" kern="100">
                <a:solidFill>
                  <a:srgbClr val="032D49"/>
                </a:solidFill>
                <a:latin typeface="等线" panose="02010600030101010101" pitchFamily="2" charset="-122"/>
                <a:ea typeface="宋体" pitchFamily="2" charset="-122"/>
                <a:cs typeface="宋体" panose="02010600030101010101" pitchFamily="2" charset="-122"/>
              </a:rPr>
              <a:t>/</a:t>
            </a:r>
            <a:r>
              <a:rPr lang="zh-CN" altLang="zh-CN" sz="1600" kern="100">
                <a:solidFill>
                  <a:srgbClr val="032D49"/>
                </a:solidFill>
                <a:latin typeface="等线" panose="02010600030101010101" pitchFamily="2" charset="-122"/>
                <a:ea typeface="宋体" pitchFamily="2" charset="-122"/>
                <a:cs typeface="宋体" panose="02010600030101010101" pitchFamily="2" charset="-122"/>
              </a:rPr>
              <a:t>贬寇准</a:t>
            </a:r>
            <a:r>
              <a:rPr lang="en-US" altLang="zh-CN" sz="1600" kern="100">
                <a:solidFill>
                  <a:srgbClr val="032D49"/>
                </a:solidFill>
                <a:latin typeface="等线" panose="02010600030101010101" pitchFamily="2" charset="-122"/>
                <a:ea typeface="宋体" pitchFamily="2" charset="-122"/>
                <a:cs typeface="宋体" panose="02010600030101010101" pitchFamily="2" charset="-122"/>
              </a:rPr>
              <a:t>/</a:t>
            </a:r>
            <a:r>
              <a:rPr lang="zh-CN" altLang="zh-CN" sz="1600" kern="100">
                <a:solidFill>
                  <a:srgbClr val="032D49"/>
                </a:solidFill>
                <a:latin typeface="等线" panose="02010600030101010101" pitchFamily="2" charset="-122"/>
                <a:ea typeface="宋体" pitchFamily="2" charset="-122"/>
                <a:cs typeface="宋体" panose="02010600030101010101" pitchFamily="2" charset="-122"/>
              </a:rPr>
              <a:t>雷州以迪朋党傅会</a:t>
            </a:r>
            <a:r>
              <a:rPr lang="en-US" altLang="zh-CN" sz="1600" kern="100">
                <a:solidFill>
                  <a:srgbClr val="032D49"/>
                </a:solidFill>
                <a:latin typeface="等线" panose="02010600030101010101" pitchFamily="2" charset="-122"/>
                <a:ea typeface="宋体" pitchFamily="2" charset="-122"/>
                <a:cs typeface="宋体" panose="02010600030101010101" pitchFamily="2" charset="-122"/>
              </a:rPr>
              <a:t>/</a:t>
            </a:r>
            <a:r>
              <a:rPr lang="zh-CN" altLang="zh-CN" sz="1600" kern="100">
                <a:solidFill>
                  <a:srgbClr val="032D49"/>
                </a:solidFill>
                <a:latin typeface="等线" panose="02010600030101010101" pitchFamily="2" charset="-122"/>
                <a:ea typeface="宋体" pitchFamily="2" charset="-122"/>
                <a:cs typeface="宋体" panose="02010600030101010101" pitchFamily="2" charset="-122"/>
              </a:rPr>
              <a:t>贬衡州</a:t>
            </a:r>
            <a:r>
              <a:rPr lang="en-US" altLang="zh-CN" sz="1600" kern="100">
                <a:solidFill>
                  <a:srgbClr val="032D49"/>
                </a:solidFill>
                <a:latin typeface="等线" panose="02010600030101010101" pitchFamily="2" charset="-122"/>
                <a:ea typeface="宋体" pitchFamily="2" charset="-122"/>
                <a:cs typeface="宋体" panose="02010600030101010101" pitchFamily="2" charset="-122"/>
              </a:rPr>
              <a:t>/</a:t>
            </a:r>
            <a:r>
              <a:rPr lang="zh-CN" altLang="zh-CN" sz="1600" kern="100">
                <a:solidFill>
                  <a:srgbClr val="032D49"/>
                </a:solidFill>
                <a:latin typeface="等线" panose="02010600030101010101" pitchFamily="2" charset="-122"/>
                <a:ea typeface="宋体" pitchFamily="2" charset="-122"/>
                <a:cs typeface="宋体" panose="02010600030101010101" pitchFamily="2" charset="-122"/>
              </a:rPr>
              <a:t>丁谓使人</a:t>
            </a:r>
            <a:r>
              <a:rPr lang="en-US" altLang="zh-CN" sz="1600" kern="100">
                <a:solidFill>
                  <a:srgbClr val="032D49"/>
                </a:solidFill>
                <a:latin typeface="等线" panose="02010600030101010101" pitchFamily="2" charset="-122"/>
                <a:ea typeface="宋体" pitchFamily="2" charset="-122"/>
                <a:cs typeface="宋体" panose="02010600030101010101" pitchFamily="2" charset="-122"/>
              </a:rPr>
              <a:t>/</a:t>
            </a:r>
            <a:r>
              <a:rPr lang="zh-CN" altLang="zh-CN" sz="1600" kern="100">
                <a:solidFill>
                  <a:srgbClr val="032D49"/>
                </a:solidFill>
                <a:latin typeface="等线" panose="02010600030101010101" pitchFamily="2" charset="-122"/>
                <a:ea typeface="宋体" pitchFamily="2" charset="-122"/>
                <a:cs typeface="宋体" panose="02010600030101010101" pitchFamily="2" charset="-122"/>
              </a:rPr>
              <a:t>迫之谓败</a:t>
            </a:r>
            <a:r>
              <a:rPr lang="en-US" altLang="zh-CN" sz="1600" kern="100">
                <a:solidFill>
                  <a:srgbClr val="032D49"/>
                </a:solidFill>
                <a:latin typeface="等线" panose="02010600030101010101" pitchFamily="2" charset="-122"/>
                <a:ea typeface="宋体" pitchFamily="2" charset="-122"/>
                <a:cs typeface="宋体" panose="02010600030101010101" pitchFamily="2" charset="-122"/>
              </a:rPr>
              <a:t>/</a:t>
            </a:r>
            <a:r>
              <a:rPr lang="zh-CN" altLang="zh-CN" sz="1600" kern="100">
                <a:solidFill>
                  <a:srgbClr val="032D49"/>
                </a:solidFill>
                <a:latin typeface="等线" panose="02010600030101010101" pitchFamily="2" charset="-122"/>
                <a:ea typeface="宋体" pitchFamily="2" charset="-122"/>
                <a:cs typeface="宋体" panose="02010600030101010101" pitchFamily="2" charset="-122"/>
              </a:rPr>
              <a:t>知河南府</a:t>
            </a:r>
            <a:r>
              <a:rPr lang="en-US" altLang="zh-CN" sz="1600" kern="100">
                <a:solidFill>
                  <a:srgbClr val="032D49"/>
                </a:solidFill>
                <a:latin typeface="等线" panose="02010600030101010101" pitchFamily="2" charset="-122"/>
                <a:ea typeface="宋体" pitchFamily="2" charset="-122"/>
                <a:cs typeface="宋体" panose="02010600030101010101" pitchFamily="2" charset="-122"/>
              </a:rPr>
              <a:t>/</a:t>
            </a:r>
            <a:endParaRPr lang="zh-CN" altLang="zh-CN" sz="16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a:p>
            <a:pPr marL="0" indent="0" fontAlgn="ctr">
              <a:lnSpc>
                <a:spcPct val="150000"/>
              </a:lnSpc>
              <a:buNone/>
            </a:pPr>
            <a:r>
              <a:rPr lang="en-US" altLang="zh-CN" sz="1600" kern="100">
                <a:solidFill>
                  <a:srgbClr val="032D49"/>
                </a:solidFill>
                <a:latin typeface="宋体" pitchFamily="2" charset="-122"/>
                <a:ea typeface="等线" panose="02010600030101010101" pitchFamily="2" charset="-122"/>
                <a:cs typeface="宋体" panose="02010600030101010101" pitchFamily="2" charset="-122"/>
              </a:rPr>
              <a:t>C. </a:t>
            </a:r>
            <a:r>
              <a:rPr lang="zh-CN" altLang="zh-CN" sz="1600" kern="100">
                <a:solidFill>
                  <a:srgbClr val="032D49"/>
                </a:solidFill>
                <a:latin typeface="等线" panose="02010600030101010101" pitchFamily="2" charset="-122"/>
                <a:ea typeface="宋体" pitchFamily="2" charset="-122"/>
                <a:cs typeface="宋体" panose="02010600030101010101" pitchFamily="2" charset="-122"/>
              </a:rPr>
              <a:t>上大寤由</a:t>
            </a:r>
            <a:r>
              <a:rPr lang="en-US" altLang="zh-CN" sz="1600" kern="100">
                <a:solidFill>
                  <a:srgbClr val="032D49"/>
                </a:solidFill>
                <a:latin typeface="等线" panose="02010600030101010101" pitchFamily="2" charset="-122"/>
                <a:ea typeface="宋体" pitchFamily="2" charset="-122"/>
                <a:cs typeface="宋体" panose="02010600030101010101" pitchFamily="2" charset="-122"/>
              </a:rPr>
              <a:t>/</a:t>
            </a:r>
            <a:r>
              <a:rPr lang="zh-CN" altLang="zh-CN" sz="1600" kern="100">
                <a:solidFill>
                  <a:srgbClr val="032D49"/>
                </a:solidFill>
                <a:latin typeface="等线" panose="02010600030101010101" pitchFamily="2" charset="-122"/>
                <a:ea typeface="宋体" pitchFamily="2" charset="-122"/>
                <a:cs typeface="宋体" panose="02010600030101010101" pitchFamily="2" charset="-122"/>
              </a:rPr>
              <a:t>是独诛怀政</a:t>
            </a:r>
            <a:r>
              <a:rPr lang="en-US" altLang="zh-CN" sz="1600" kern="100">
                <a:solidFill>
                  <a:srgbClr val="032D49"/>
                </a:solidFill>
                <a:latin typeface="等线" panose="02010600030101010101" pitchFamily="2" charset="-122"/>
                <a:ea typeface="宋体" pitchFamily="2" charset="-122"/>
                <a:cs typeface="宋体" panose="02010600030101010101" pitchFamily="2" charset="-122"/>
              </a:rPr>
              <a:t>/</a:t>
            </a:r>
            <a:r>
              <a:rPr lang="zh-CN" altLang="zh-CN" sz="1600" kern="100">
                <a:solidFill>
                  <a:srgbClr val="032D49"/>
                </a:solidFill>
                <a:latin typeface="等线" panose="02010600030101010101" pitchFamily="2" charset="-122"/>
                <a:ea typeface="宋体" pitchFamily="2" charset="-122"/>
                <a:cs typeface="宋体" panose="02010600030101010101" pitchFamily="2" charset="-122"/>
              </a:rPr>
              <a:t>仁宗即位</a:t>
            </a:r>
            <a:r>
              <a:rPr lang="en-US" altLang="zh-CN" sz="1600" kern="100">
                <a:solidFill>
                  <a:srgbClr val="032D49"/>
                </a:solidFill>
                <a:latin typeface="等线" panose="02010600030101010101" pitchFamily="2" charset="-122"/>
                <a:ea typeface="宋体" pitchFamily="2" charset="-122"/>
                <a:cs typeface="宋体" panose="02010600030101010101" pitchFamily="2" charset="-122"/>
              </a:rPr>
              <a:t>/</a:t>
            </a:r>
            <a:r>
              <a:rPr lang="zh-CN" altLang="zh-CN" sz="1600" kern="100">
                <a:solidFill>
                  <a:srgbClr val="032D49"/>
                </a:solidFill>
                <a:latin typeface="等线" panose="02010600030101010101" pitchFamily="2" charset="-122"/>
                <a:ea typeface="宋体" pitchFamily="2" charset="-122"/>
                <a:cs typeface="宋体" panose="02010600030101010101" pitchFamily="2" charset="-122"/>
              </a:rPr>
              <a:t>章献太后预政</a:t>
            </a:r>
            <a:r>
              <a:rPr lang="en-US" altLang="zh-CN" sz="1600" kern="100">
                <a:solidFill>
                  <a:srgbClr val="032D49"/>
                </a:solidFill>
                <a:latin typeface="等线" panose="02010600030101010101" pitchFamily="2" charset="-122"/>
                <a:ea typeface="宋体" pitchFamily="2" charset="-122"/>
                <a:cs typeface="宋体" panose="02010600030101010101" pitchFamily="2" charset="-122"/>
              </a:rPr>
              <a:t>/</a:t>
            </a:r>
            <a:r>
              <a:rPr lang="zh-CN" altLang="zh-CN" sz="1600" kern="100">
                <a:solidFill>
                  <a:srgbClr val="032D49"/>
                </a:solidFill>
                <a:latin typeface="等线" panose="02010600030101010101" pitchFamily="2" charset="-122"/>
                <a:ea typeface="宋体" pitchFamily="2" charset="-122"/>
                <a:cs typeface="宋体" panose="02010600030101010101" pitchFamily="2" charset="-122"/>
              </a:rPr>
              <a:t>贬寇准雷州</a:t>
            </a:r>
            <a:r>
              <a:rPr lang="en-US" altLang="zh-CN" sz="1600" kern="100">
                <a:solidFill>
                  <a:srgbClr val="032D49"/>
                </a:solidFill>
                <a:latin typeface="等线" panose="02010600030101010101" pitchFamily="2" charset="-122"/>
                <a:ea typeface="宋体" pitchFamily="2" charset="-122"/>
                <a:cs typeface="宋体" panose="02010600030101010101" pitchFamily="2" charset="-122"/>
              </a:rPr>
              <a:t>/</a:t>
            </a:r>
            <a:r>
              <a:rPr lang="zh-CN" altLang="zh-CN" sz="1600" kern="100">
                <a:solidFill>
                  <a:srgbClr val="032D49"/>
                </a:solidFill>
                <a:latin typeface="等线" panose="02010600030101010101" pitchFamily="2" charset="-122"/>
                <a:ea typeface="宋体" pitchFamily="2" charset="-122"/>
                <a:cs typeface="宋体" panose="02010600030101010101" pitchFamily="2" charset="-122"/>
              </a:rPr>
              <a:t>以迪朋党傅会</a:t>
            </a:r>
            <a:r>
              <a:rPr lang="en-US" altLang="zh-CN" sz="1600" kern="100">
                <a:solidFill>
                  <a:srgbClr val="032D49"/>
                </a:solidFill>
                <a:latin typeface="等线" panose="02010600030101010101" pitchFamily="2" charset="-122"/>
                <a:ea typeface="宋体" pitchFamily="2" charset="-122"/>
                <a:cs typeface="宋体" panose="02010600030101010101" pitchFamily="2" charset="-122"/>
              </a:rPr>
              <a:t>/</a:t>
            </a:r>
            <a:r>
              <a:rPr lang="zh-CN" altLang="zh-CN" sz="1600" kern="100">
                <a:solidFill>
                  <a:srgbClr val="032D49"/>
                </a:solidFill>
                <a:latin typeface="等线" panose="02010600030101010101" pitchFamily="2" charset="-122"/>
                <a:ea typeface="宋体" pitchFamily="2" charset="-122"/>
                <a:cs typeface="宋体" panose="02010600030101010101" pitchFamily="2" charset="-122"/>
              </a:rPr>
              <a:t>贬衡州</a:t>
            </a:r>
            <a:r>
              <a:rPr lang="en-US" altLang="zh-CN" sz="1600" kern="100">
                <a:solidFill>
                  <a:srgbClr val="032D49"/>
                </a:solidFill>
                <a:latin typeface="等线" panose="02010600030101010101" pitchFamily="2" charset="-122"/>
                <a:ea typeface="宋体" pitchFamily="2" charset="-122"/>
                <a:cs typeface="宋体" panose="02010600030101010101" pitchFamily="2" charset="-122"/>
              </a:rPr>
              <a:t>/</a:t>
            </a:r>
            <a:r>
              <a:rPr lang="zh-CN" altLang="zh-CN" sz="1600" kern="100">
                <a:solidFill>
                  <a:srgbClr val="032D49"/>
                </a:solidFill>
                <a:latin typeface="等线" panose="02010600030101010101" pitchFamily="2" charset="-122"/>
                <a:ea typeface="宋体" pitchFamily="2" charset="-122"/>
                <a:cs typeface="宋体" panose="02010600030101010101" pitchFamily="2" charset="-122"/>
              </a:rPr>
              <a:t>丁谓使人</a:t>
            </a:r>
            <a:r>
              <a:rPr lang="en-US" altLang="zh-CN" sz="1600" kern="100">
                <a:solidFill>
                  <a:srgbClr val="032D49"/>
                </a:solidFill>
                <a:latin typeface="等线" panose="02010600030101010101" pitchFamily="2" charset="-122"/>
                <a:ea typeface="宋体" pitchFamily="2" charset="-122"/>
                <a:cs typeface="宋体" panose="02010600030101010101" pitchFamily="2" charset="-122"/>
              </a:rPr>
              <a:t>/</a:t>
            </a:r>
            <a:r>
              <a:rPr lang="zh-CN" altLang="zh-CN" sz="1600" kern="100">
                <a:solidFill>
                  <a:srgbClr val="032D49"/>
                </a:solidFill>
                <a:latin typeface="等线" panose="02010600030101010101" pitchFamily="2" charset="-122"/>
                <a:ea typeface="宋体" pitchFamily="2" charset="-122"/>
                <a:cs typeface="宋体" panose="02010600030101010101" pitchFamily="2" charset="-122"/>
              </a:rPr>
              <a:t>迫之谓败</a:t>
            </a:r>
            <a:r>
              <a:rPr lang="en-US" altLang="zh-CN" sz="1600" kern="100">
                <a:solidFill>
                  <a:srgbClr val="032D49"/>
                </a:solidFill>
                <a:latin typeface="等线" panose="02010600030101010101" pitchFamily="2" charset="-122"/>
                <a:ea typeface="宋体" pitchFamily="2" charset="-122"/>
                <a:cs typeface="宋体" panose="02010600030101010101" pitchFamily="2" charset="-122"/>
              </a:rPr>
              <a:t>/</a:t>
            </a:r>
            <a:r>
              <a:rPr lang="zh-CN" altLang="zh-CN" sz="1600" kern="100">
                <a:solidFill>
                  <a:srgbClr val="032D49"/>
                </a:solidFill>
                <a:latin typeface="等线" panose="02010600030101010101" pitchFamily="2" charset="-122"/>
                <a:ea typeface="宋体" pitchFamily="2" charset="-122"/>
                <a:cs typeface="宋体" panose="02010600030101010101" pitchFamily="2" charset="-122"/>
              </a:rPr>
              <a:t>知河南府</a:t>
            </a:r>
            <a:r>
              <a:rPr lang="en-US" altLang="zh-CN" sz="1600" kern="100">
                <a:solidFill>
                  <a:srgbClr val="032D49"/>
                </a:solidFill>
                <a:latin typeface="等线" panose="02010600030101010101" pitchFamily="2" charset="-122"/>
                <a:ea typeface="宋体" pitchFamily="2" charset="-122"/>
                <a:cs typeface="宋体" panose="02010600030101010101" pitchFamily="2" charset="-122"/>
              </a:rPr>
              <a:t>/</a:t>
            </a:r>
            <a:endParaRPr lang="zh-CN" altLang="zh-CN" sz="16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a:p>
            <a:pPr marL="0" indent="0" fontAlgn="ctr">
              <a:lnSpc>
                <a:spcPct val="150000"/>
              </a:lnSpc>
              <a:buNone/>
            </a:pPr>
            <a:r>
              <a:rPr lang="en-US" altLang="zh-CN" sz="1600" kern="100">
                <a:solidFill>
                  <a:srgbClr val="032D49"/>
                </a:solidFill>
                <a:latin typeface="宋体" pitchFamily="2" charset="-122"/>
                <a:ea typeface="等线" panose="02010600030101010101" pitchFamily="2" charset="-122"/>
                <a:cs typeface="宋体" panose="02010600030101010101" pitchFamily="2" charset="-122"/>
              </a:rPr>
              <a:t>D. </a:t>
            </a:r>
            <a:r>
              <a:rPr lang="zh-CN" altLang="zh-CN" sz="1600" kern="100">
                <a:solidFill>
                  <a:srgbClr val="032D49"/>
                </a:solidFill>
                <a:latin typeface="等线" panose="02010600030101010101" pitchFamily="2" charset="-122"/>
                <a:ea typeface="宋体" pitchFamily="2" charset="-122"/>
                <a:cs typeface="宋体" panose="02010600030101010101" pitchFamily="2" charset="-122"/>
              </a:rPr>
              <a:t>上大寤</a:t>
            </a:r>
            <a:r>
              <a:rPr lang="en-US" altLang="zh-CN" sz="1600" kern="100">
                <a:solidFill>
                  <a:srgbClr val="032D49"/>
                </a:solidFill>
                <a:latin typeface="等线" panose="02010600030101010101" pitchFamily="2" charset="-122"/>
                <a:ea typeface="宋体" pitchFamily="2" charset="-122"/>
                <a:cs typeface="宋体" panose="02010600030101010101" pitchFamily="2" charset="-122"/>
              </a:rPr>
              <a:t>/</a:t>
            </a:r>
            <a:r>
              <a:rPr lang="zh-CN" altLang="zh-CN" sz="1600" kern="100">
                <a:solidFill>
                  <a:srgbClr val="032D49"/>
                </a:solidFill>
                <a:latin typeface="等线" panose="02010600030101010101" pitchFamily="2" charset="-122"/>
                <a:ea typeface="宋体" pitchFamily="2" charset="-122"/>
                <a:cs typeface="宋体" panose="02010600030101010101" pitchFamily="2" charset="-122"/>
              </a:rPr>
              <a:t>由是独诛怀政</a:t>
            </a:r>
            <a:r>
              <a:rPr lang="en-US" altLang="zh-CN" sz="1600" kern="100">
                <a:solidFill>
                  <a:srgbClr val="032D49"/>
                </a:solidFill>
                <a:latin typeface="等线" panose="02010600030101010101" pitchFamily="2" charset="-122"/>
                <a:ea typeface="宋体" pitchFamily="2" charset="-122"/>
                <a:cs typeface="宋体" panose="02010600030101010101" pitchFamily="2" charset="-122"/>
              </a:rPr>
              <a:t>/</a:t>
            </a:r>
            <a:r>
              <a:rPr lang="zh-CN" altLang="zh-CN" sz="1600" kern="100">
                <a:solidFill>
                  <a:srgbClr val="032D49"/>
                </a:solidFill>
                <a:latin typeface="等线" panose="02010600030101010101" pitchFamily="2" charset="-122"/>
                <a:ea typeface="宋体" pitchFamily="2" charset="-122"/>
                <a:cs typeface="宋体" panose="02010600030101010101" pitchFamily="2" charset="-122"/>
              </a:rPr>
              <a:t>仁宗即位</a:t>
            </a:r>
            <a:r>
              <a:rPr lang="en-US" altLang="zh-CN" sz="1600" kern="100">
                <a:solidFill>
                  <a:srgbClr val="032D49"/>
                </a:solidFill>
                <a:latin typeface="等线" panose="02010600030101010101" pitchFamily="2" charset="-122"/>
                <a:ea typeface="宋体" pitchFamily="2" charset="-122"/>
                <a:cs typeface="宋体" panose="02010600030101010101" pitchFamily="2" charset="-122"/>
              </a:rPr>
              <a:t>/</a:t>
            </a:r>
            <a:r>
              <a:rPr lang="zh-CN" altLang="zh-CN" sz="1600" kern="100">
                <a:solidFill>
                  <a:srgbClr val="032D49"/>
                </a:solidFill>
                <a:latin typeface="等线" panose="02010600030101010101" pitchFamily="2" charset="-122"/>
                <a:ea typeface="宋体" pitchFamily="2" charset="-122"/>
                <a:cs typeface="宋体" panose="02010600030101010101" pitchFamily="2" charset="-122"/>
              </a:rPr>
              <a:t>章献太后预政</a:t>
            </a:r>
            <a:r>
              <a:rPr lang="en-US" altLang="zh-CN" sz="1600" kern="100">
                <a:solidFill>
                  <a:srgbClr val="032D49"/>
                </a:solidFill>
                <a:latin typeface="等线" panose="02010600030101010101" pitchFamily="2" charset="-122"/>
                <a:ea typeface="宋体" pitchFamily="2" charset="-122"/>
                <a:cs typeface="宋体" panose="02010600030101010101" pitchFamily="2" charset="-122"/>
              </a:rPr>
              <a:t>/</a:t>
            </a:r>
            <a:r>
              <a:rPr lang="zh-CN" altLang="zh-CN" sz="1600" kern="100">
                <a:solidFill>
                  <a:srgbClr val="032D49"/>
                </a:solidFill>
                <a:latin typeface="等线" panose="02010600030101010101" pitchFamily="2" charset="-122"/>
                <a:ea typeface="宋体" pitchFamily="2" charset="-122"/>
                <a:cs typeface="宋体" panose="02010600030101010101" pitchFamily="2" charset="-122"/>
              </a:rPr>
              <a:t>贬寇准雷州</a:t>
            </a:r>
            <a:r>
              <a:rPr lang="en-US" altLang="zh-CN" sz="1600" kern="100">
                <a:solidFill>
                  <a:srgbClr val="032D49"/>
                </a:solidFill>
                <a:latin typeface="等线" panose="02010600030101010101" pitchFamily="2" charset="-122"/>
                <a:ea typeface="宋体" pitchFamily="2" charset="-122"/>
                <a:cs typeface="宋体" panose="02010600030101010101" pitchFamily="2" charset="-122"/>
              </a:rPr>
              <a:t>/</a:t>
            </a:r>
            <a:r>
              <a:rPr lang="zh-CN" altLang="zh-CN" sz="1600" kern="100">
                <a:solidFill>
                  <a:srgbClr val="032D49"/>
                </a:solidFill>
                <a:latin typeface="等线" panose="02010600030101010101" pitchFamily="2" charset="-122"/>
                <a:ea typeface="宋体" pitchFamily="2" charset="-122"/>
                <a:cs typeface="宋体" panose="02010600030101010101" pitchFamily="2" charset="-122"/>
              </a:rPr>
              <a:t>以迪朋党傅会</a:t>
            </a:r>
            <a:r>
              <a:rPr lang="en-US" altLang="zh-CN" sz="1600" kern="100">
                <a:solidFill>
                  <a:srgbClr val="032D49"/>
                </a:solidFill>
                <a:latin typeface="等线" panose="02010600030101010101" pitchFamily="2" charset="-122"/>
                <a:ea typeface="宋体" pitchFamily="2" charset="-122"/>
                <a:cs typeface="宋体" panose="02010600030101010101" pitchFamily="2" charset="-122"/>
              </a:rPr>
              <a:t>/</a:t>
            </a:r>
            <a:r>
              <a:rPr lang="zh-CN" altLang="zh-CN" sz="1600" kern="100">
                <a:solidFill>
                  <a:srgbClr val="032D49"/>
                </a:solidFill>
                <a:latin typeface="等线" panose="02010600030101010101" pitchFamily="2" charset="-122"/>
                <a:ea typeface="宋体" pitchFamily="2" charset="-122"/>
                <a:cs typeface="宋体" panose="02010600030101010101" pitchFamily="2" charset="-122"/>
              </a:rPr>
              <a:t>贬衡州</a:t>
            </a:r>
            <a:r>
              <a:rPr lang="en-US" altLang="zh-CN" sz="1600" kern="100">
                <a:solidFill>
                  <a:srgbClr val="032D49"/>
                </a:solidFill>
                <a:latin typeface="等线" panose="02010600030101010101" pitchFamily="2" charset="-122"/>
                <a:ea typeface="宋体" pitchFamily="2" charset="-122"/>
                <a:cs typeface="宋体" panose="02010600030101010101" pitchFamily="2" charset="-122"/>
              </a:rPr>
              <a:t>/</a:t>
            </a:r>
            <a:r>
              <a:rPr lang="zh-CN" altLang="zh-CN" sz="1600" kern="100">
                <a:solidFill>
                  <a:srgbClr val="032D49"/>
                </a:solidFill>
                <a:latin typeface="等线" panose="02010600030101010101" pitchFamily="2" charset="-122"/>
                <a:ea typeface="宋体" pitchFamily="2" charset="-122"/>
                <a:cs typeface="宋体" panose="02010600030101010101" pitchFamily="2" charset="-122"/>
              </a:rPr>
              <a:t>丁谓使人迫之</a:t>
            </a:r>
            <a:r>
              <a:rPr lang="en-US" altLang="zh-CN" sz="1600" kern="100">
                <a:solidFill>
                  <a:srgbClr val="032D49"/>
                </a:solidFill>
                <a:latin typeface="等线" panose="02010600030101010101" pitchFamily="2" charset="-122"/>
                <a:ea typeface="宋体" pitchFamily="2" charset="-122"/>
                <a:cs typeface="宋体" panose="02010600030101010101" pitchFamily="2" charset="-122"/>
              </a:rPr>
              <a:t>/</a:t>
            </a:r>
            <a:r>
              <a:rPr lang="zh-CN" altLang="zh-CN" sz="1600" kern="100">
                <a:solidFill>
                  <a:srgbClr val="032D49"/>
                </a:solidFill>
                <a:latin typeface="等线" panose="02010600030101010101" pitchFamily="2" charset="-122"/>
                <a:ea typeface="宋体" pitchFamily="2" charset="-122"/>
                <a:cs typeface="宋体" panose="02010600030101010101" pitchFamily="2" charset="-122"/>
              </a:rPr>
              <a:t>谓败</a:t>
            </a:r>
            <a:r>
              <a:rPr lang="en-US" altLang="zh-CN" sz="1600" kern="100">
                <a:solidFill>
                  <a:srgbClr val="032D49"/>
                </a:solidFill>
                <a:latin typeface="等线" panose="02010600030101010101" pitchFamily="2" charset="-122"/>
                <a:ea typeface="宋体" pitchFamily="2" charset="-122"/>
                <a:cs typeface="宋体" panose="02010600030101010101" pitchFamily="2" charset="-122"/>
              </a:rPr>
              <a:t>/</a:t>
            </a:r>
            <a:r>
              <a:rPr lang="zh-CN" altLang="zh-CN" sz="1600" kern="100">
                <a:solidFill>
                  <a:srgbClr val="032D49"/>
                </a:solidFill>
                <a:latin typeface="等线" panose="02010600030101010101" pitchFamily="2" charset="-122"/>
                <a:ea typeface="宋体" pitchFamily="2" charset="-122"/>
                <a:cs typeface="宋体" panose="02010600030101010101" pitchFamily="2" charset="-122"/>
              </a:rPr>
              <a:t>知河南府</a:t>
            </a:r>
            <a:r>
              <a:rPr lang="en-US" altLang="zh-CN" sz="1600" kern="100">
                <a:solidFill>
                  <a:srgbClr val="032D49"/>
                </a:solidFill>
                <a:latin typeface="等线" panose="02010600030101010101" pitchFamily="2" charset="-122"/>
                <a:ea typeface="宋体" pitchFamily="2" charset="-122"/>
                <a:cs typeface="宋体" panose="02010600030101010101" pitchFamily="2" charset="-122"/>
              </a:rPr>
              <a:t>/</a:t>
            </a:r>
            <a:endParaRPr lang="zh-CN" altLang="zh-CN" sz="16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p:txBody>
      </p:sp>
      <p:cxnSp>
        <p:nvCxnSpPr>
          <p:cNvPr id="4" name="直接连接符 3"/>
          <p:cNvCxnSpPr/>
          <p:nvPr/>
        </p:nvCxnSpPr>
        <p:spPr>
          <a:xfrm>
            <a:off x="947420" y="1552304"/>
            <a:ext cx="10545144"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6239496"/>
      </p:ext>
    </p:extLst>
  </p:cSld>
  <p:clrMapOvr>
    <a:masterClrMapping/>
  </p:clrMapOvr>
  <mc:AlternateContent>
    <mc:Choice xmlns:p14="http://schemas.microsoft.com/office/powerpoint/2010/main" Requires="p14">
      <p:transition spd="slow" p14:dur="2000">
        <p14:prism isContent="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3"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par>
                                <p:cTn id="9" presetID="2" presetClass="entr" presetSubtype="3"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0-#ppt_h/2"/>
                                          </p:val>
                                        </p:tav>
                                        <p:tav tm="100000">
                                          <p:val>
                                            <p:strVal val="#ppt_y"/>
                                          </p:val>
                                        </p:tav>
                                      </p:tavLst>
                                    </p:anim>
                                  </p:childTnLst>
                                </p:cTn>
                              </p:par>
                              <p:par>
                                <p:cTn id="13" presetID="2" presetClass="entr" presetSubtype="3" fill="hold"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 calcmode="lin" valueType="num">
                                      <p:cBhvr additive="base">
                                        <p:cTn id="15" dur="500" fill="hold"/>
                                        <p:tgtEl>
                                          <p:spTgt spid="3">
                                            <p:txEl>
                                              <p:pRg st="2" end="2"/>
                                            </p:txEl>
                                          </p:spTgt>
                                        </p:tgtEl>
                                        <p:attrNameLst>
                                          <p:attrName>ppt_x</p:attrName>
                                        </p:attrNameLst>
                                      </p:cBhvr>
                                      <p:tavLst>
                                        <p:tav tm="0">
                                          <p:val>
                                            <p:strVal val="1+#ppt_w/2"/>
                                          </p:val>
                                        </p:tav>
                                        <p:tav tm="100000">
                                          <p:val>
                                            <p:strVal val="#ppt_x"/>
                                          </p:val>
                                        </p:tav>
                                      </p:tavLst>
                                    </p:anim>
                                    <p:anim calcmode="lin" valueType="num">
                                      <p:cBhvr additive="base">
                                        <p:cTn id="16" dur="500" fill="hold"/>
                                        <p:tgtEl>
                                          <p:spTgt spid="3">
                                            <p:txEl>
                                              <p:pRg st="2" end="2"/>
                                            </p:txEl>
                                          </p:spTgt>
                                        </p:tgtEl>
                                        <p:attrNameLst>
                                          <p:attrName>ppt_y</p:attrName>
                                        </p:attrNameLst>
                                      </p:cBhvr>
                                      <p:tavLst>
                                        <p:tav tm="0">
                                          <p:val>
                                            <p:strVal val="0-#ppt_h/2"/>
                                          </p:val>
                                        </p:tav>
                                        <p:tav tm="100000">
                                          <p:val>
                                            <p:strVal val="#ppt_y"/>
                                          </p:val>
                                        </p:tav>
                                      </p:tavLst>
                                    </p:anim>
                                  </p:childTnLst>
                                </p:cTn>
                              </p:par>
                              <p:par>
                                <p:cTn id="17" presetID="2" presetClass="entr" presetSubtype="3" fill="hold" nodeType="with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1+#ppt_w/2"/>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0-#ppt_h/2"/>
                                          </p:val>
                                        </p:tav>
                                        <p:tav tm="100000">
                                          <p:val>
                                            <p:strVal val="#ppt_y"/>
                                          </p:val>
                                        </p:tav>
                                      </p:tavLst>
                                    </p:anim>
                                  </p:childTnLst>
                                </p:cTn>
                              </p:par>
                              <p:par>
                                <p:cTn id="21" presetID="2" presetClass="entr" presetSubtype="3" fill="hold" nodeType="with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 calcmode="lin" valueType="num">
                                      <p:cBhvr additive="base">
                                        <p:cTn id="23" dur="500" fill="hold"/>
                                        <p:tgtEl>
                                          <p:spTgt spid="3">
                                            <p:txEl>
                                              <p:pRg st="4" end="4"/>
                                            </p:txEl>
                                          </p:spTgt>
                                        </p:tgtEl>
                                        <p:attrNameLst>
                                          <p:attrName>ppt_x</p:attrName>
                                        </p:attrNameLst>
                                      </p:cBhvr>
                                      <p:tavLst>
                                        <p:tav tm="0">
                                          <p:val>
                                            <p:strVal val="1+#ppt_w/2"/>
                                          </p:val>
                                        </p:tav>
                                        <p:tav tm="100000">
                                          <p:val>
                                            <p:strVal val="#ppt_x"/>
                                          </p:val>
                                        </p:tav>
                                      </p:tavLst>
                                    </p:anim>
                                    <p:anim calcmode="lin" valueType="num">
                                      <p:cBhvr additive="base">
                                        <p:cTn id="24" dur="500" fill="hold"/>
                                        <p:tgtEl>
                                          <p:spTgt spid="3">
                                            <p:txEl>
                                              <p:pRg st="4" end="4"/>
                                            </p:txEl>
                                          </p:spTgt>
                                        </p:tgtEl>
                                        <p:attrNameLst>
                                          <p:attrName>ppt_y</p:attrName>
                                        </p:attrNameLst>
                                      </p:cBhvr>
                                      <p:tavLst>
                                        <p:tav tm="0">
                                          <p:val>
                                            <p:strVal val="0-#ppt_h/2"/>
                                          </p:val>
                                        </p:tav>
                                        <p:tav tm="100000">
                                          <p:val>
                                            <p:strVal val="#ppt_y"/>
                                          </p:val>
                                        </p:tav>
                                      </p:tavLst>
                                    </p:anim>
                                  </p:childTnLst>
                                </p:cTn>
                              </p:par>
                              <p:par>
                                <p:cTn id="25" presetID="2" presetClass="entr" presetSubtype="3" fill="hold" nodeType="with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anim calcmode="lin" valueType="num">
                                      <p:cBhvr additive="base">
                                        <p:cTn id="27" dur="500" fill="hold"/>
                                        <p:tgtEl>
                                          <p:spTgt spid="3">
                                            <p:txEl>
                                              <p:pRg st="5" end="5"/>
                                            </p:txEl>
                                          </p:spTgt>
                                        </p:tgtEl>
                                        <p:attrNameLst>
                                          <p:attrName>ppt_x</p:attrName>
                                        </p:attrNameLst>
                                      </p:cBhvr>
                                      <p:tavLst>
                                        <p:tav tm="0">
                                          <p:val>
                                            <p:strVal val="1+#ppt_w/2"/>
                                          </p:val>
                                        </p:tav>
                                        <p:tav tm="100000">
                                          <p:val>
                                            <p:strVal val="#ppt_x"/>
                                          </p:val>
                                        </p:tav>
                                      </p:tavLst>
                                    </p:anim>
                                    <p:anim calcmode="lin" valueType="num">
                                      <p:cBhvr additive="base">
                                        <p:cTn id="28" dur="500" fill="hold"/>
                                        <p:tgtEl>
                                          <p:spTgt spid="3">
                                            <p:txEl>
                                              <p:pRg st="5" end="5"/>
                                            </p:txEl>
                                          </p:spTgt>
                                        </p:tgtEl>
                                        <p:attrNameLst>
                                          <p:attrName>ppt_y</p:attrName>
                                        </p:attrNameLst>
                                      </p:cBhvr>
                                      <p:tavLst>
                                        <p:tav tm="0">
                                          <p:val>
                                            <p:strVal val="0-#ppt_h/2"/>
                                          </p:val>
                                        </p:tav>
                                        <p:tav tm="100000">
                                          <p:val>
                                            <p:strVal val="#ppt_y"/>
                                          </p:val>
                                        </p:tav>
                                      </p:tavLst>
                                    </p:anim>
                                  </p:childTnLst>
                                </p:cTn>
                              </p:par>
                              <p:par>
                                <p:cTn id="29" presetID="2" presetClass="entr" presetSubtype="3" fill="hold" nodeType="with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anim calcmode="lin" valueType="num">
                                      <p:cBhvr additive="base">
                                        <p:cTn id="31" dur="500" fill="hold"/>
                                        <p:tgtEl>
                                          <p:spTgt spid="3">
                                            <p:txEl>
                                              <p:pRg st="6" end="6"/>
                                            </p:txEl>
                                          </p:spTgt>
                                        </p:tgtEl>
                                        <p:attrNameLst>
                                          <p:attrName>ppt_x</p:attrName>
                                        </p:attrNameLst>
                                      </p:cBhvr>
                                      <p:tavLst>
                                        <p:tav tm="0">
                                          <p:val>
                                            <p:strVal val="1+#ppt_w/2"/>
                                          </p:val>
                                        </p:tav>
                                        <p:tav tm="100000">
                                          <p:val>
                                            <p:strVal val="#ppt_x"/>
                                          </p:val>
                                        </p:tav>
                                      </p:tavLst>
                                    </p:anim>
                                    <p:anim calcmode="lin" valueType="num">
                                      <p:cBhvr additive="base">
                                        <p:cTn id="32" dur="500" fill="hold"/>
                                        <p:tgtEl>
                                          <p:spTgt spid="3">
                                            <p:txEl>
                                              <p:pRg st="6" end="6"/>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normAutofit/>
          </a:bodyPr>
          <a:lstStyle/>
          <a:p>
            <a:r>
              <a:rPr kumimoji="0" lang="en-US" altLang="zh-CN" sz="2400" b="0" i="0" u="none" strike="noStrike" kern="1200" cap="none" spc="500" normalizeH="0" baseline="0" noProof="0">
                <a:ln>
                  <a:noFill/>
                </a:ln>
                <a:solidFill>
                  <a:srgbClr val="B79F47"/>
                </a:solidFill>
                <a:effectLst/>
                <a:uLnTx/>
                <a:uFillTx/>
                <a:latin typeface="Calibri"/>
                <a:ea typeface="微软雅黑" panose="020b0503020204020204" pitchFamily="34" charset="-122"/>
                <a:cs typeface="+mj-cs"/>
              </a:rPr>
              <a:t>10. </a:t>
            </a:r>
            <a:r>
              <a:rPr kumimoji="0" lang="zh-CN" altLang="en-US" sz="2400" b="0" i="0" u="none" strike="noStrike" kern="1200" cap="none" spc="500" normalizeH="0" baseline="0" noProof="0">
                <a:ln>
                  <a:noFill/>
                </a:ln>
                <a:solidFill>
                  <a:srgbClr val="B79F47"/>
                </a:solidFill>
                <a:effectLst/>
                <a:uLnTx/>
                <a:uFillTx/>
                <a:latin typeface="Calibri"/>
                <a:ea typeface="微软雅黑" panose="020b0503020204020204" pitchFamily="34" charset="-122"/>
                <a:cs typeface="+mj-cs"/>
              </a:rPr>
              <a:t>潍坊市诸城一中</a:t>
            </a:r>
            <a:r>
              <a:rPr kumimoji="0" lang="en-US" altLang="zh-CN" sz="2400" b="0" i="0" u="none" strike="noStrike" kern="1200" cap="none" spc="500" normalizeH="0" baseline="0" noProof="0">
                <a:ln>
                  <a:noFill/>
                </a:ln>
                <a:solidFill>
                  <a:srgbClr val="B79F47"/>
                </a:solidFill>
                <a:effectLst/>
                <a:uLnTx/>
                <a:uFillTx/>
                <a:latin typeface="Calibri"/>
                <a:ea typeface="微软雅黑" panose="020b0503020204020204" pitchFamily="34" charset="-122"/>
                <a:cs typeface="+mj-cs"/>
              </a:rPr>
              <a:t>2020-2021</a:t>
            </a:r>
            <a:r>
              <a:rPr kumimoji="0" lang="zh-CN" altLang="en-US" sz="2400" b="0" i="0" u="none" strike="noStrike" kern="1200" cap="none" spc="500" normalizeH="0" baseline="0" noProof="0">
                <a:ln>
                  <a:noFill/>
                </a:ln>
                <a:solidFill>
                  <a:srgbClr val="B79F47"/>
                </a:solidFill>
                <a:effectLst/>
                <a:uLnTx/>
                <a:uFillTx/>
                <a:latin typeface="Calibri"/>
                <a:ea typeface="微软雅黑" panose="020b0503020204020204" pitchFamily="34" charset="-122"/>
                <a:cs typeface="+mj-cs"/>
              </a:rPr>
              <a:t>常年高三上学期收心考试</a:t>
            </a:r>
            <a:endParaRPr lang="zh-CN" altLang="en-US" sz="2000" spc="500">
              <a:solidFill>
                <a:srgbClr val="B79F47"/>
              </a:solidFill>
            </a:endParaRPr>
          </a:p>
        </p:txBody>
      </p:sp>
      <p:sp>
        <p:nvSpPr>
          <p:cNvPr id="3" name="内容占位符 2"/>
          <p:cNvSpPr>
            <a:spLocks noGrp="1"/>
          </p:cNvSpPr>
          <p:nvPr>
            <p:ph idx="1"/>
          </p:nvPr>
        </p:nvSpPr>
        <p:spPr>
          <a:xfrm>
            <a:off x="762000" y="1825625"/>
            <a:ext cx="10515600" cy="4351338"/>
          </a:xfrm>
        </p:spPr>
        <p:txBody>
          <a:bodyPr>
            <a:noAutofit/>
          </a:bodyPr>
          <a:lstStyle/>
          <a:p>
            <a:pPr marL="0" indent="0" algn="just" fontAlgn="ctr">
              <a:lnSpc>
                <a:spcPct val="150000"/>
              </a:lnSpc>
              <a:buNone/>
            </a:pPr>
            <a:r>
              <a:rPr lang="zh-CN" altLang="zh-CN" sz="1800" kern="100">
                <a:solidFill>
                  <a:srgbClr val="FF0000"/>
                </a:solidFill>
                <a:latin typeface="等线" panose="02010600030101010101" pitchFamily="2" charset="-122"/>
                <a:ea typeface="宋体" pitchFamily="2" charset="-122"/>
                <a:cs typeface="宋体" panose="02010600030101010101" pitchFamily="2" charset="-122"/>
              </a:rPr>
              <a:t>【答案】</a:t>
            </a:r>
            <a:r>
              <a:rPr lang="en-US" altLang="zh-CN" sz="1800" kern="100">
                <a:solidFill>
                  <a:srgbClr val="FF0000"/>
                </a:solidFill>
                <a:latin typeface="等线" panose="02010600030101010101" pitchFamily="2" charset="-122"/>
                <a:ea typeface="宋体" pitchFamily="2" charset="-122"/>
                <a:cs typeface="宋体" panose="02010600030101010101" pitchFamily="2" charset="-122"/>
              </a:rPr>
              <a:t>D  </a:t>
            </a:r>
            <a:endParaRPr lang="zh-CN" altLang="zh-CN" sz="1800" kern="100">
              <a:latin typeface="等线" panose="02010600030101010101" pitchFamily="2" charset="-122"/>
              <a:ea typeface="等线" panose="02010600030101010101" pitchFamily="2" charset="-122"/>
              <a:cs typeface="Times New Roman" panose="02020603050405020304" pitchFamily="18" charset="0"/>
            </a:endParaRPr>
          </a:p>
          <a:p>
            <a:pPr marL="0" indent="0" algn="just" fontAlgn="ctr">
              <a:lnSpc>
                <a:spcPct val="150000"/>
              </a:lnSpc>
              <a:buNone/>
            </a:pPr>
            <a:r>
              <a:rPr lang="zh-CN" altLang="zh-CN" sz="1800" kern="100">
                <a:solidFill>
                  <a:srgbClr val="FF0000"/>
                </a:solidFill>
                <a:latin typeface="等线" panose="02010600030101010101" pitchFamily="2" charset="-122"/>
                <a:ea typeface="宋体" pitchFamily="2" charset="-122"/>
                <a:cs typeface="宋体" panose="02010600030101010101" pitchFamily="2" charset="-122"/>
              </a:rPr>
              <a:t>【解析】</a:t>
            </a:r>
            <a:endParaRPr lang="zh-CN" altLang="zh-CN" sz="1800" kern="100">
              <a:latin typeface="等线" panose="02010600030101010101" pitchFamily="2" charset="-122"/>
              <a:ea typeface="等线" panose="02010600030101010101" pitchFamily="2" charset="-122"/>
              <a:cs typeface="Times New Roman" panose="02020603050405020304" pitchFamily="18" charset="0"/>
            </a:endParaRPr>
          </a:p>
          <a:p>
            <a:pPr marL="0" indent="0" fontAlgn="ctr">
              <a:lnSpc>
                <a:spcPct val="150000"/>
              </a:lnSpc>
              <a:buNone/>
            </a:pPr>
            <a:r>
              <a:rPr lang="zh-CN" altLang="zh-CN" sz="1800" kern="100">
                <a:solidFill>
                  <a:srgbClr val="FF0000"/>
                </a:solidFill>
                <a:latin typeface="等线" panose="02010600030101010101" pitchFamily="2" charset="-122"/>
                <a:ea typeface="宋体" pitchFamily="2" charset="-122"/>
                <a:cs typeface="宋体" panose="02010600030101010101" pitchFamily="2" charset="-122"/>
              </a:rPr>
              <a:t>本 “由是”意思是“因此”，是介宾短语，中间不应断开，排除</a:t>
            </a:r>
            <a:r>
              <a:rPr lang="en-US" altLang="zh-CN" sz="1800" kern="100">
                <a:solidFill>
                  <a:srgbClr val="FF0000"/>
                </a:solidFill>
                <a:latin typeface="等线" panose="02010600030101010101" pitchFamily="2" charset="-122"/>
                <a:ea typeface="宋体" pitchFamily="2" charset="-122"/>
                <a:cs typeface="宋体" panose="02010600030101010101" pitchFamily="2" charset="-122"/>
              </a:rPr>
              <a:t>AC</a:t>
            </a:r>
            <a:r>
              <a:rPr lang="zh-CN" altLang="zh-CN" sz="1800" kern="100">
                <a:solidFill>
                  <a:srgbClr val="FF0000"/>
                </a:solidFill>
                <a:latin typeface="等线" panose="02010600030101010101" pitchFamily="2" charset="-122"/>
                <a:ea typeface="宋体" pitchFamily="2" charset="-122"/>
                <a:cs typeface="宋体" panose="02010600030101010101" pitchFamily="2" charset="-122"/>
              </a:rPr>
              <a:t>；“雷州”是“贬寇准”的介词结构后置，归于上句，在其后断开，排除</a:t>
            </a:r>
            <a:r>
              <a:rPr lang="en-US" altLang="zh-CN" sz="1800" kern="100">
                <a:solidFill>
                  <a:srgbClr val="FF0000"/>
                </a:solidFill>
                <a:latin typeface="等线" panose="02010600030101010101" pitchFamily="2" charset="-122"/>
                <a:ea typeface="宋体" pitchFamily="2" charset="-122"/>
                <a:cs typeface="宋体" panose="02010600030101010101" pitchFamily="2" charset="-122"/>
              </a:rPr>
              <a:t>B</a:t>
            </a:r>
            <a:r>
              <a:rPr lang="zh-CN" altLang="zh-CN" sz="1800" kern="100">
                <a:solidFill>
                  <a:srgbClr val="FF0000"/>
                </a:solidFill>
                <a:latin typeface="等线" panose="02010600030101010101" pitchFamily="2" charset="-122"/>
                <a:ea typeface="宋体" pitchFamily="2" charset="-122"/>
                <a:cs typeface="宋体" panose="02010600030101010101" pitchFamily="2" charset="-122"/>
              </a:rPr>
              <a:t>。本句翻译为：皇上恍然大寤，因此只诛杀了周怀政。仁宗即位后，章献太后干预政事，贬寇准到雷州，因为李迪朋党傅会，贬到衡州。丁谓派人胁迫他，没有成功，李迪作河南府知府。故选</a:t>
            </a:r>
            <a:r>
              <a:rPr lang="en-US" altLang="zh-CN" sz="1800" kern="100">
                <a:solidFill>
                  <a:srgbClr val="FF0000"/>
                </a:solidFill>
                <a:latin typeface="等线" panose="02010600030101010101" pitchFamily="2" charset="-122"/>
                <a:ea typeface="宋体" pitchFamily="2" charset="-122"/>
                <a:cs typeface="宋体" panose="02010600030101010101" pitchFamily="2" charset="-122"/>
              </a:rPr>
              <a:t>D</a:t>
            </a:r>
            <a:r>
              <a:rPr lang="zh-CN" altLang="zh-CN" sz="1800" kern="100">
                <a:solidFill>
                  <a:srgbClr val="FF0000"/>
                </a:solidFill>
                <a:latin typeface="等线" panose="02010600030101010101" pitchFamily="2" charset="-122"/>
                <a:ea typeface="宋体" pitchFamily="2" charset="-122"/>
                <a:cs typeface="宋体" panose="02010600030101010101" pitchFamily="2" charset="-122"/>
              </a:rPr>
              <a:t>。</a:t>
            </a:r>
            <a:endParaRPr lang="zh-CN" altLang="zh-CN" sz="1800" kern="100">
              <a:latin typeface="等线" panose="02010600030101010101" pitchFamily="2" charset="-122"/>
              <a:ea typeface="等线" panose="02010600030101010101" pitchFamily="2" charset="-122"/>
              <a:cs typeface="Times New Roman" panose="02020603050405020304" pitchFamily="18" charset="0"/>
            </a:endParaRP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pic>
        <p:nvPicPr>
          <p:cNvPr id="6" name="New picture" hidden="1"/>
          <p:cNvPicPr/>
          <p:nvPr/>
        </p:nvPicPr>
        <p:blipFill>
          <a:blip r:embed="rId2"/>
          <a:stretch>
            <a:fillRect/>
          </a:stretch>
        </p:blipFill>
        <p:spPr>
          <a:xfrm>
            <a:off x="12331700" y="11684000"/>
            <a:ext cx="254000" cy="292100"/>
          </a:xfrm>
          <a:prstGeom prst="cube">
            <a:avLst/>
          </a:prstGeom>
        </p:spPr>
      </p:pic>
    </p:spTree>
    <p:extLst>
      <p:ext uri="{BB962C8B-B14F-4D97-AF65-F5344CB8AC3E}">
        <p14:creationId xmlns:p14="http://schemas.microsoft.com/office/powerpoint/2010/main" val="1061338810"/>
      </p:ext>
    </p:extLst>
  </p:cSld>
  <p:clrMapOvr>
    <a:masterClrMapping/>
  </p:clrMapOvr>
  <mc:AlternateContent>
    <mc:Choice xmlns:p14="http://schemas.microsoft.com/office/powerpoint/2010/main" Requires="p14">
      <p:transition spd="slow" p14:dur="2000">
        <p14:prism isContent="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3"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par>
                                <p:cTn id="9" presetID="2" presetClass="entr" presetSubtype="3"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0-#ppt_h/2"/>
                                          </p:val>
                                        </p:tav>
                                        <p:tav tm="100000">
                                          <p:val>
                                            <p:strVal val="#ppt_y"/>
                                          </p:val>
                                        </p:tav>
                                      </p:tavLst>
                                    </p:anim>
                                  </p:childTnLst>
                                </p:cTn>
                              </p:par>
                              <p:par>
                                <p:cTn id="13" presetID="2" presetClass="entr" presetSubtype="3" fill="hold"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 calcmode="lin" valueType="num">
                                      <p:cBhvr additive="base">
                                        <p:cTn id="15" dur="500" fill="hold"/>
                                        <p:tgtEl>
                                          <p:spTgt spid="3">
                                            <p:txEl>
                                              <p:pRg st="2" end="2"/>
                                            </p:txEl>
                                          </p:spTgt>
                                        </p:tgtEl>
                                        <p:attrNameLst>
                                          <p:attrName>ppt_x</p:attrName>
                                        </p:attrNameLst>
                                      </p:cBhvr>
                                      <p:tavLst>
                                        <p:tav tm="0">
                                          <p:val>
                                            <p:strVal val="1+#ppt_w/2"/>
                                          </p:val>
                                        </p:tav>
                                        <p:tav tm="100000">
                                          <p:val>
                                            <p:strVal val="#ppt_x"/>
                                          </p:val>
                                        </p:tav>
                                      </p:tavLst>
                                    </p:anim>
                                    <p:anim calcmode="lin" valueType="num">
                                      <p:cBhvr additive="base">
                                        <p:cTn id="16" dur="500" fill="hold"/>
                                        <p:tgtEl>
                                          <p:spTgt spid="3">
                                            <p:txEl>
                                              <p:pRg st="2" end="2"/>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pc="500">
                <a:solidFill>
                  <a:srgbClr val="B79F47"/>
                </a:solidFill>
              </a:rPr>
              <a:t>重点知识</a:t>
            </a:r>
          </a:p>
        </p:txBody>
      </p:sp>
      <p:sp>
        <p:nvSpPr>
          <p:cNvPr id="3" name="内容占位符 2"/>
          <p:cNvSpPr>
            <a:spLocks noGrp="1"/>
          </p:cNvSpPr>
          <p:nvPr>
            <p:ph sz="half" idx="1"/>
          </p:nvPr>
        </p:nvSpPr>
        <p:spPr>
          <a:xfrm>
            <a:off x="838200" y="1825625"/>
            <a:ext cx="9972230" cy="4351338"/>
          </a:xfrm>
        </p:spPr>
        <p:txBody>
          <a:bodyPr>
            <a:normAutofit fontScale="85000" lnSpcReduction="20000"/>
          </a:bodyPr>
          <a:lstStyle/>
          <a:p>
            <a:pPr indent="0" algn="just">
              <a:lnSpc>
                <a:spcPct val="150000"/>
              </a:lnSpc>
              <a:buNone/>
            </a:pPr>
            <a:r>
              <a:rPr lang="zh-CN" altLang="en-US" sz="2400" kern="100">
                <a:solidFill>
                  <a:srgbClr val="032D49"/>
                </a:solidFill>
                <a:effectLst/>
                <a:latin typeface="仿宋" panose="02010609060101010101" pitchFamily="49" charset="-122"/>
                <a:ea typeface="仿宋" panose="02010609060101010101" pitchFamily="49" charset="-122"/>
                <a:cs typeface="Times New Roman" panose="02020603050405020304" pitchFamily="18" charset="0"/>
              </a:rPr>
              <a:t>一、方法技巧</a:t>
            </a:r>
          </a:p>
          <a:p>
            <a:pPr lvl="1" indent="0" algn="just">
              <a:lnSpc>
                <a:spcPct val="150000"/>
              </a:lnSpc>
              <a:buNone/>
            </a:pPr>
            <a:r>
              <a:rPr lang="en-US" altLang="zh-CN" sz="2000" kern="100">
                <a:solidFill>
                  <a:srgbClr val="032D49"/>
                </a:solidFill>
                <a:effectLst/>
                <a:latin typeface="仿宋" panose="02010609060101010101" pitchFamily="49" charset="-122"/>
                <a:ea typeface="仿宋" panose="02010609060101010101" pitchFamily="49" charset="-122"/>
                <a:cs typeface="Times New Roman" panose="02020603050405020304" pitchFamily="18" charset="0"/>
              </a:rPr>
              <a:t>1. </a:t>
            </a:r>
            <a:r>
              <a:rPr lang="zh-CN" altLang="en-US" sz="2000" kern="100">
                <a:solidFill>
                  <a:srgbClr val="032D49"/>
                </a:solidFill>
                <a:effectLst/>
                <a:latin typeface="仿宋" panose="02010609060101010101" pitchFamily="49" charset="-122"/>
                <a:ea typeface="仿宋" panose="02010609060101010101" pitchFamily="49" charset="-122"/>
                <a:cs typeface="Times New Roman" panose="02020603050405020304" pitchFamily="18" charset="0"/>
              </a:rPr>
              <a:t>名词（代词）断句法</a:t>
            </a:r>
          </a:p>
          <a:p>
            <a:pPr lvl="1" indent="0" algn="just">
              <a:lnSpc>
                <a:spcPct val="150000"/>
              </a:lnSpc>
              <a:buNone/>
            </a:pPr>
            <a:r>
              <a:rPr lang="en-US" altLang="zh-CN" sz="2000" kern="100">
                <a:solidFill>
                  <a:srgbClr val="032D49"/>
                </a:solidFill>
                <a:effectLst/>
                <a:latin typeface="仿宋" panose="02010609060101010101" pitchFamily="49" charset="-122"/>
                <a:ea typeface="仿宋" panose="02010609060101010101" pitchFamily="49" charset="-122"/>
                <a:cs typeface="Times New Roman" panose="02020603050405020304" pitchFamily="18" charset="0"/>
              </a:rPr>
              <a:t>2. </a:t>
            </a:r>
            <a:r>
              <a:rPr lang="zh-CN" altLang="en-US" sz="2000" kern="100">
                <a:solidFill>
                  <a:srgbClr val="032D49"/>
                </a:solidFill>
                <a:effectLst/>
                <a:latin typeface="仿宋" panose="02010609060101010101" pitchFamily="49" charset="-122"/>
                <a:ea typeface="仿宋" panose="02010609060101010101" pitchFamily="49" charset="-122"/>
                <a:cs typeface="Times New Roman" panose="02020603050405020304" pitchFamily="18" charset="0"/>
              </a:rPr>
              <a:t>动词断句法</a:t>
            </a:r>
          </a:p>
          <a:p>
            <a:pPr lvl="1" indent="0" algn="just">
              <a:lnSpc>
                <a:spcPct val="150000"/>
              </a:lnSpc>
              <a:buNone/>
            </a:pPr>
            <a:r>
              <a:rPr lang="en-US" altLang="zh-CN" sz="2000" kern="100">
                <a:solidFill>
                  <a:srgbClr val="032D49"/>
                </a:solidFill>
                <a:effectLst/>
                <a:latin typeface="仿宋" panose="02010609060101010101" pitchFamily="49" charset="-122"/>
                <a:ea typeface="仿宋" panose="02010609060101010101" pitchFamily="49" charset="-122"/>
                <a:cs typeface="Times New Roman" panose="02020603050405020304" pitchFamily="18" charset="0"/>
              </a:rPr>
              <a:t>3. </a:t>
            </a:r>
            <a:r>
              <a:rPr lang="zh-CN" altLang="en-US" sz="2000" kern="100">
                <a:solidFill>
                  <a:srgbClr val="032D49"/>
                </a:solidFill>
                <a:effectLst/>
                <a:latin typeface="仿宋" panose="02010609060101010101" pitchFamily="49" charset="-122"/>
                <a:ea typeface="仿宋" panose="02010609060101010101" pitchFamily="49" charset="-122"/>
                <a:cs typeface="Times New Roman" panose="02020603050405020304" pitchFamily="18" charset="0"/>
              </a:rPr>
              <a:t>对话断句法</a:t>
            </a:r>
          </a:p>
          <a:p>
            <a:pPr lvl="1" indent="0" algn="just">
              <a:lnSpc>
                <a:spcPct val="150000"/>
              </a:lnSpc>
              <a:buNone/>
            </a:pPr>
            <a:r>
              <a:rPr lang="en-US" altLang="zh-CN" sz="2000" kern="100">
                <a:solidFill>
                  <a:srgbClr val="032D49"/>
                </a:solidFill>
                <a:effectLst/>
                <a:latin typeface="仿宋" panose="02010609060101010101" pitchFamily="49" charset="-122"/>
                <a:ea typeface="仿宋" panose="02010609060101010101" pitchFamily="49" charset="-122"/>
                <a:cs typeface="Times New Roman" panose="02020603050405020304" pitchFamily="18" charset="0"/>
              </a:rPr>
              <a:t>4. </a:t>
            </a:r>
            <a:r>
              <a:rPr lang="zh-CN" altLang="en-US" sz="2000" kern="100">
                <a:solidFill>
                  <a:srgbClr val="032D49"/>
                </a:solidFill>
                <a:effectLst/>
                <a:latin typeface="仿宋" panose="02010609060101010101" pitchFamily="49" charset="-122"/>
                <a:ea typeface="仿宋" panose="02010609060101010101" pitchFamily="49" charset="-122"/>
                <a:cs typeface="Times New Roman" panose="02020603050405020304" pitchFamily="18" charset="0"/>
              </a:rPr>
              <a:t>虚词断句法</a:t>
            </a:r>
          </a:p>
          <a:p>
            <a:pPr lvl="1" indent="0" algn="just">
              <a:lnSpc>
                <a:spcPct val="150000"/>
              </a:lnSpc>
              <a:buNone/>
            </a:pPr>
            <a:r>
              <a:rPr lang="en-US" altLang="zh-CN" sz="2000" kern="100">
                <a:solidFill>
                  <a:srgbClr val="032D49"/>
                </a:solidFill>
                <a:effectLst/>
                <a:latin typeface="仿宋" panose="02010609060101010101" pitchFamily="49" charset="-122"/>
                <a:ea typeface="仿宋" panose="02010609060101010101" pitchFamily="49" charset="-122"/>
                <a:cs typeface="Times New Roman" panose="02020603050405020304" pitchFamily="18" charset="0"/>
              </a:rPr>
              <a:t>5. </a:t>
            </a:r>
            <a:r>
              <a:rPr lang="zh-CN" altLang="en-US" sz="2000" kern="100">
                <a:solidFill>
                  <a:srgbClr val="032D49"/>
                </a:solidFill>
                <a:effectLst/>
                <a:latin typeface="仿宋" panose="02010609060101010101" pitchFamily="49" charset="-122"/>
                <a:ea typeface="仿宋" panose="02010609060101010101" pitchFamily="49" charset="-122"/>
                <a:cs typeface="Times New Roman" panose="02020603050405020304" pitchFamily="18" charset="0"/>
              </a:rPr>
              <a:t>对称断句法</a:t>
            </a:r>
          </a:p>
          <a:p>
            <a:pPr indent="0" algn="just">
              <a:lnSpc>
                <a:spcPct val="150000"/>
              </a:lnSpc>
              <a:buNone/>
            </a:pPr>
            <a:r>
              <a:rPr lang="zh-CN" altLang="en-US" sz="2400" kern="100">
                <a:solidFill>
                  <a:srgbClr val="032D49"/>
                </a:solidFill>
                <a:effectLst/>
                <a:latin typeface="仿宋" panose="02010609060101010101" pitchFamily="49" charset="-122"/>
                <a:ea typeface="仿宋" panose="02010609060101010101" pitchFamily="49" charset="-122"/>
                <a:cs typeface="Times New Roman" panose="02020603050405020304" pitchFamily="18" charset="0"/>
              </a:rPr>
              <a:t>二、解题步骤</a:t>
            </a:r>
          </a:p>
          <a:p>
            <a:pPr lvl="1" indent="0" algn="just">
              <a:lnSpc>
                <a:spcPct val="150000"/>
              </a:lnSpc>
              <a:buNone/>
            </a:pPr>
            <a:r>
              <a:rPr lang="en-US" altLang="zh-CN" sz="2000" kern="100">
                <a:solidFill>
                  <a:srgbClr val="032D49"/>
                </a:solidFill>
                <a:effectLst/>
                <a:latin typeface="仿宋" panose="02010609060101010101" pitchFamily="49" charset="-122"/>
                <a:ea typeface="仿宋" panose="02010609060101010101" pitchFamily="49" charset="-122"/>
                <a:cs typeface="Times New Roman" panose="02020603050405020304" pitchFamily="18" charset="0"/>
              </a:rPr>
              <a:t>1.</a:t>
            </a:r>
            <a:r>
              <a:rPr lang="zh-CN" altLang="en-US" sz="2000" kern="100">
                <a:solidFill>
                  <a:srgbClr val="032D49"/>
                </a:solidFill>
                <a:effectLst/>
                <a:latin typeface="仿宋" panose="02010609060101010101" pitchFamily="49" charset="-122"/>
                <a:ea typeface="仿宋" panose="02010609060101010101" pitchFamily="49" charset="-122"/>
                <a:cs typeface="Times New Roman" panose="02020603050405020304" pitchFamily="18" charset="0"/>
              </a:rPr>
              <a:t>标注“差异处”</a:t>
            </a:r>
          </a:p>
          <a:p>
            <a:pPr lvl="1" indent="0" algn="just">
              <a:lnSpc>
                <a:spcPct val="150000"/>
              </a:lnSpc>
              <a:buNone/>
            </a:pPr>
            <a:r>
              <a:rPr lang="en-US" altLang="zh-CN" sz="2000" kern="100">
                <a:solidFill>
                  <a:srgbClr val="032D49"/>
                </a:solidFill>
                <a:effectLst/>
                <a:latin typeface="仿宋" panose="02010609060101010101" pitchFamily="49" charset="-122"/>
                <a:ea typeface="仿宋" panose="02010609060101010101" pitchFamily="49" charset="-122"/>
                <a:cs typeface="Times New Roman" panose="02020603050405020304" pitchFamily="18" charset="0"/>
              </a:rPr>
              <a:t>2.</a:t>
            </a:r>
            <a:r>
              <a:rPr lang="zh-CN" altLang="en-US" sz="2000" kern="100">
                <a:solidFill>
                  <a:srgbClr val="032D49"/>
                </a:solidFill>
                <a:effectLst/>
                <a:latin typeface="仿宋" panose="02010609060101010101" pitchFamily="49" charset="-122"/>
                <a:ea typeface="仿宋" panose="02010609060101010101" pitchFamily="49" charset="-122"/>
                <a:cs typeface="Times New Roman" panose="02020603050405020304" pitchFamily="18" charset="0"/>
              </a:rPr>
              <a:t>寻找动词，理清结构</a:t>
            </a:r>
          </a:p>
          <a:p>
            <a:pPr lvl="1" indent="0" algn="just">
              <a:lnSpc>
                <a:spcPct val="150000"/>
              </a:lnSpc>
              <a:buNone/>
            </a:pPr>
            <a:r>
              <a:rPr lang="en-US" altLang="zh-CN" sz="2000" kern="100">
                <a:solidFill>
                  <a:srgbClr val="032D49"/>
                </a:solidFill>
                <a:effectLst/>
                <a:latin typeface="仿宋" panose="02010609060101010101" pitchFamily="49" charset="-122"/>
                <a:ea typeface="仿宋" panose="02010609060101010101" pitchFamily="49" charset="-122"/>
                <a:cs typeface="Times New Roman" panose="02020603050405020304" pitchFamily="18" charset="0"/>
              </a:rPr>
              <a:t>3.</a:t>
            </a:r>
            <a:r>
              <a:rPr lang="zh-CN" altLang="en-US" sz="2000" kern="100">
                <a:solidFill>
                  <a:srgbClr val="032D49"/>
                </a:solidFill>
                <a:effectLst/>
                <a:latin typeface="仿宋" panose="02010609060101010101" pitchFamily="49" charset="-122"/>
                <a:ea typeface="仿宋" panose="02010609060101010101" pitchFamily="49" charset="-122"/>
                <a:cs typeface="Times New Roman" panose="02020603050405020304" pitchFamily="18" charset="0"/>
              </a:rPr>
              <a:t>翻译全句，确定答案。</a:t>
            </a: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mc:Choice xmlns:p14="http://schemas.microsoft.com/office/powerpoint/2010/main" Requires="p14">
      <p:transition spd="slow" p14:dur="2000">
        <p14:prism isContent="1"/>
      </p:transition>
    </mc:Choice>
    <mc:Fallback>
      <p:transition spd="slow">
        <p:fade/>
      </p:transition>
    </mc:Fallback>
  </mc:AlternateContent>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pc="500">
                <a:solidFill>
                  <a:srgbClr val="B79F47"/>
                </a:solidFill>
              </a:rPr>
              <a:t>重点知识</a:t>
            </a:r>
          </a:p>
        </p:txBody>
      </p:sp>
      <p:sp>
        <p:nvSpPr>
          <p:cNvPr id="3" name="内容占位符 2"/>
          <p:cNvSpPr>
            <a:spLocks noGrp="1"/>
          </p:cNvSpPr>
          <p:nvPr>
            <p:ph idx="1"/>
          </p:nvPr>
        </p:nvSpPr>
        <p:spPr>
          <a:xfrm>
            <a:off x="762000" y="1825625"/>
            <a:ext cx="10515600" cy="4667250"/>
          </a:xfrm>
        </p:spPr>
        <p:txBody>
          <a:bodyPr>
            <a:normAutofit fontScale="47500" lnSpcReduction="20000"/>
          </a:bodyPr>
          <a:lstStyle/>
          <a:p>
            <a:pPr marL="0" indent="0">
              <a:lnSpc>
                <a:spcPct val="120000"/>
              </a:lnSpc>
              <a:buNone/>
            </a:pPr>
            <a:r>
              <a:rPr lang="zh-CN" altLang="en-US" sz="3600" spc="300">
                <a:solidFill>
                  <a:srgbClr val="032D49"/>
                </a:solidFill>
                <a:latin typeface="仿宋" panose="02010609060101010101" pitchFamily="49" charset="-122"/>
                <a:ea typeface="仿宋" panose="02010609060101010101" pitchFamily="49" charset="-122"/>
              </a:rPr>
              <a:t>一、方法技巧</a:t>
            </a:r>
          </a:p>
          <a:p>
            <a:pPr marL="0" indent="0">
              <a:lnSpc>
                <a:spcPct val="120000"/>
              </a:lnSpc>
              <a:buNone/>
            </a:pPr>
            <a:r>
              <a:rPr lang="en-US" altLang="zh-CN" sz="3600" b="1" spc="300">
                <a:solidFill>
                  <a:srgbClr val="B79F47"/>
                </a:solidFill>
                <a:latin typeface="仿宋" panose="02010609060101010101" pitchFamily="49" charset="-122"/>
                <a:ea typeface="仿宋" panose="02010609060101010101" pitchFamily="49" charset="-122"/>
              </a:rPr>
              <a:t>1. </a:t>
            </a:r>
            <a:r>
              <a:rPr lang="zh-CN" altLang="en-US" sz="3600" b="1" spc="300">
                <a:solidFill>
                  <a:srgbClr val="B79F47"/>
                </a:solidFill>
                <a:latin typeface="仿宋" panose="02010609060101010101" pitchFamily="49" charset="-122"/>
                <a:ea typeface="仿宋" panose="02010609060101010101" pitchFamily="49" charset="-122"/>
              </a:rPr>
              <a:t>名词（代词）断句法</a:t>
            </a:r>
          </a:p>
          <a:p>
            <a:pPr marL="0" indent="0">
              <a:lnSpc>
                <a:spcPct val="120000"/>
              </a:lnSpc>
              <a:buNone/>
            </a:pPr>
            <a:r>
              <a:rPr lang="zh-CN" altLang="en-US" sz="3600" spc="300">
                <a:solidFill>
                  <a:srgbClr val="032D49"/>
                </a:solidFill>
                <a:latin typeface="仿宋" panose="02010609060101010101" pitchFamily="49" charset="-122"/>
                <a:ea typeface="仿宋" panose="02010609060101010101" pitchFamily="49" charset="-122"/>
              </a:rPr>
              <a:t>例如：今入</a:t>
            </a:r>
            <a:r>
              <a:rPr lang="zh-CN" altLang="en-US" sz="3600" spc="300">
                <a:solidFill>
                  <a:srgbClr val="032D49"/>
                </a:solidFill>
                <a:highlight>
                  <a:srgbClr val="FFFF00"/>
                </a:highlight>
                <a:latin typeface="仿宋" panose="02010609060101010101" pitchFamily="49" charset="-122"/>
                <a:ea typeface="仿宋" panose="02010609060101010101" pitchFamily="49" charset="-122"/>
              </a:rPr>
              <a:t>关</a:t>
            </a:r>
            <a:r>
              <a:rPr lang="en-US" altLang="zh-CN" sz="3600" spc="300">
                <a:solidFill>
                  <a:srgbClr val="032D49"/>
                </a:solidFill>
                <a:latin typeface="仿宋" panose="02010609060101010101" pitchFamily="49" charset="-122"/>
                <a:ea typeface="仿宋" panose="02010609060101010101" pitchFamily="49" charset="-122"/>
              </a:rPr>
              <a:t>/</a:t>
            </a:r>
            <a:r>
              <a:rPr lang="zh-CN" altLang="en-US" sz="3600" spc="300">
                <a:solidFill>
                  <a:srgbClr val="032D49"/>
                </a:solidFill>
                <a:highlight>
                  <a:srgbClr val="FFFF00"/>
                </a:highlight>
                <a:latin typeface="仿宋" panose="02010609060101010101" pitchFamily="49" charset="-122"/>
                <a:ea typeface="仿宋" panose="02010609060101010101" pitchFamily="49" charset="-122"/>
              </a:rPr>
              <a:t>财物</a:t>
            </a:r>
            <a:r>
              <a:rPr lang="zh-CN" altLang="en-US" sz="3600" spc="300">
                <a:solidFill>
                  <a:srgbClr val="032D49"/>
                </a:solidFill>
                <a:latin typeface="仿宋" panose="02010609060101010101" pitchFamily="49" charset="-122"/>
                <a:ea typeface="仿宋" panose="02010609060101010101" pitchFamily="49" charset="-122"/>
              </a:rPr>
              <a:t>无所取</a:t>
            </a:r>
            <a:r>
              <a:rPr lang="en-US" altLang="zh-CN" sz="3600" spc="300">
                <a:solidFill>
                  <a:srgbClr val="032D49"/>
                </a:solidFill>
                <a:latin typeface="仿宋" panose="02010609060101010101" pitchFamily="49" charset="-122"/>
                <a:ea typeface="仿宋" panose="02010609060101010101" pitchFamily="49" charset="-122"/>
              </a:rPr>
              <a:t>/</a:t>
            </a:r>
            <a:r>
              <a:rPr lang="zh-CN" altLang="en-US" sz="3600" spc="300">
                <a:solidFill>
                  <a:srgbClr val="032D49"/>
                </a:solidFill>
                <a:highlight>
                  <a:srgbClr val="FFFF00"/>
                </a:highlight>
                <a:latin typeface="仿宋" panose="02010609060101010101" pitchFamily="49" charset="-122"/>
                <a:ea typeface="仿宋" panose="02010609060101010101" pitchFamily="49" charset="-122"/>
              </a:rPr>
              <a:t>妇女</a:t>
            </a:r>
            <a:r>
              <a:rPr lang="zh-CN" altLang="en-US" sz="3600" spc="300">
                <a:solidFill>
                  <a:srgbClr val="032D49"/>
                </a:solidFill>
                <a:latin typeface="仿宋" panose="02010609060101010101" pitchFamily="49" charset="-122"/>
                <a:ea typeface="仿宋" panose="02010609060101010101" pitchFamily="49" charset="-122"/>
              </a:rPr>
              <a:t>无所幸</a:t>
            </a:r>
            <a:r>
              <a:rPr lang="en-US" altLang="zh-CN" sz="3600" spc="300">
                <a:solidFill>
                  <a:srgbClr val="032D49"/>
                </a:solidFill>
                <a:latin typeface="仿宋" panose="02010609060101010101" pitchFamily="49" charset="-122"/>
                <a:ea typeface="仿宋" panose="02010609060101010101" pitchFamily="49" charset="-122"/>
              </a:rPr>
              <a:t>/</a:t>
            </a:r>
            <a:r>
              <a:rPr lang="zh-CN" altLang="en-US" sz="3600" spc="300">
                <a:solidFill>
                  <a:srgbClr val="032D49"/>
                </a:solidFill>
                <a:highlight>
                  <a:srgbClr val="FFFF00"/>
                </a:highlight>
                <a:latin typeface="仿宋" panose="02010609060101010101" pitchFamily="49" charset="-122"/>
                <a:ea typeface="仿宋" panose="02010609060101010101" pitchFamily="49" charset="-122"/>
              </a:rPr>
              <a:t>此</a:t>
            </a:r>
            <a:r>
              <a:rPr lang="zh-CN" altLang="en-US" sz="3600" spc="300">
                <a:solidFill>
                  <a:srgbClr val="032D49"/>
                </a:solidFill>
                <a:latin typeface="仿宋" panose="02010609060101010101" pitchFamily="49" charset="-122"/>
                <a:ea typeface="仿宋" panose="02010609060101010101" pitchFamily="49" charset="-122"/>
              </a:rPr>
              <a:t>其志不在小</a:t>
            </a:r>
            <a:r>
              <a:rPr lang="en-US" altLang="zh-CN" sz="3600" spc="300">
                <a:solidFill>
                  <a:srgbClr val="032D49"/>
                </a:solidFill>
                <a:latin typeface="仿宋" panose="02010609060101010101" pitchFamily="49" charset="-122"/>
                <a:ea typeface="仿宋" panose="02010609060101010101" pitchFamily="49" charset="-122"/>
              </a:rPr>
              <a:t>/</a:t>
            </a:r>
            <a:r>
              <a:rPr lang="zh-CN" altLang="en-US" sz="3600" spc="300">
                <a:solidFill>
                  <a:srgbClr val="032D49"/>
                </a:solidFill>
                <a:highlight>
                  <a:srgbClr val="FFFF00"/>
                </a:highlight>
                <a:latin typeface="仿宋" panose="02010609060101010101" pitchFamily="49" charset="-122"/>
                <a:ea typeface="仿宋" panose="02010609060101010101" pitchFamily="49" charset="-122"/>
              </a:rPr>
              <a:t>吾</a:t>
            </a:r>
            <a:r>
              <a:rPr lang="zh-CN" altLang="en-US" sz="3600" spc="300">
                <a:solidFill>
                  <a:srgbClr val="032D49"/>
                </a:solidFill>
                <a:latin typeface="仿宋" panose="02010609060101010101" pitchFamily="49" charset="-122"/>
                <a:ea typeface="仿宋" panose="02010609060101010101" pitchFamily="49" charset="-122"/>
              </a:rPr>
              <a:t>令人望其</a:t>
            </a:r>
            <a:r>
              <a:rPr lang="zh-CN" altLang="en-US" sz="3600" spc="300">
                <a:solidFill>
                  <a:srgbClr val="032D49"/>
                </a:solidFill>
                <a:highlight>
                  <a:srgbClr val="FFFF00"/>
                </a:highlight>
                <a:latin typeface="仿宋" panose="02010609060101010101" pitchFamily="49" charset="-122"/>
                <a:ea typeface="仿宋" panose="02010609060101010101" pitchFamily="49" charset="-122"/>
              </a:rPr>
              <a:t>气</a:t>
            </a:r>
            <a:r>
              <a:rPr lang="en-US" altLang="zh-CN" sz="3600" spc="300">
                <a:solidFill>
                  <a:srgbClr val="032D49"/>
                </a:solidFill>
                <a:latin typeface="仿宋" panose="02010609060101010101" pitchFamily="49" charset="-122"/>
                <a:ea typeface="仿宋" panose="02010609060101010101" pitchFamily="49" charset="-122"/>
              </a:rPr>
              <a:t>/</a:t>
            </a:r>
            <a:r>
              <a:rPr lang="zh-CN" altLang="en-US" sz="3600" spc="300">
                <a:solidFill>
                  <a:srgbClr val="032D49"/>
                </a:solidFill>
                <a:latin typeface="仿宋" panose="02010609060101010101" pitchFamily="49" charset="-122"/>
                <a:ea typeface="仿宋" panose="02010609060101010101" pitchFamily="49" charset="-122"/>
              </a:rPr>
              <a:t>皆为</a:t>
            </a:r>
            <a:r>
              <a:rPr lang="zh-CN" altLang="en-US" sz="3600" spc="300">
                <a:solidFill>
                  <a:srgbClr val="032D49"/>
                </a:solidFill>
                <a:highlight>
                  <a:srgbClr val="FFFF00"/>
                </a:highlight>
                <a:latin typeface="仿宋" panose="02010609060101010101" pitchFamily="49" charset="-122"/>
                <a:ea typeface="仿宋" panose="02010609060101010101" pitchFamily="49" charset="-122"/>
              </a:rPr>
              <a:t>龙虎</a:t>
            </a:r>
            <a:r>
              <a:rPr lang="en-US" altLang="zh-CN" sz="3600" spc="300">
                <a:solidFill>
                  <a:srgbClr val="032D49"/>
                </a:solidFill>
                <a:latin typeface="仿宋" panose="02010609060101010101" pitchFamily="49" charset="-122"/>
                <a:ea typeface="仿宋" panose="02010609060101010101" pitchFamily="49" charset="-122"/>
              </a:rPr>
              <a:t>/</a:t>
            </a:r>
            <a:r>
              <a:rPr lang="zh-CN" altLang="en-US" sz="3600" spc="300">
                <a:solidFill>
                  <a:srgbClr val="032D49"/>
                </a:solidFill>
                <a:latin typeface="仿宋" panose="02010609060101010101" pitchFamily="49" charset="-122"/>
                <a:ea typeface="仿宋" panose="02010609060101010101" pitchFamily="49" charset="-122"/>
              </a:rPr>
              <a:t>成</a:t>
            </a:r>
            <a:r>
              <a:rPr lang="zh-CN" altLang="en-US" sz="3600" spc="300">
                <a:solidFill>
                  <a:srgbClr val="032D49"/>
                </a:solidFill>
                <a:highlight>
                  <a:srgbClr val="FFFF00"/>
                </a:highlight>
                <a:latin typeface="仿宋" panose="02010609060101010101" pitchFamily="49" charset="-122"/>
                <a:ea typeface="仿宋" panose="02010609060101010101" pitchFamily="49" charset="-122"/>
              </a:rPr>
              <a:t>五采</a:t>
            </a:r>
            <a:r>
              <a:rPr lang="en-US" altLang="zh-CN" sz="3600" spc="300">
                <a:solidFill>
                  <a:srgbClr val="032D49"/>
                </a:solidFill>
                <a:latin typeface="仿宋" panose="02010609060101010101" pitchFamily="49" charset="-122"/>
                <a:ea typeface="仿宋" panose="02010609060101010101" pitchFamily="49" charset="-122"/>
              </a:rPr>
              <a:t>/</a:t>
            </a:r>
            <a:r>
              <a:rPr lang="zh-CN" altLang="en-US" sz="3600" spc="300">
                <a:solidFill>
                  <a:srgbClr val="032D49"/>
                </a:solidFill>
                <a:highlight>
                  <a:srgbClr val="FFFF00"/>
                </a:highlight>
                <a:latin typeface="仿宋" panose="02010609060101010101" pitchFamily="49" charset="-122"/>
                <a:ea typeface="仿宋" panose="02010609060101010101" pitchFamily="49" charset="-122"/>
              </a:rPr>
              <a:t>此</a:t>
            </a:r>
            <a:r>
              <a:rPr lang="zh-CN" altLang="en-US" sz="3600" spc="300">
                <a:solidFill>
                  <a:srgbClr val="032D49"/>
                </a:solidFill>
                <a:latin typeface="仿宋" panose="02010609060101010101" pitchFamily="49" charset="-122"/>
                <a:ea typeface="仿宋" panose="02010609060101010101" pitchFamily="49" charset="-122"/>
              </a:rPr>
              <a:t>天子气也</a:t>
            </a:r>
          </a:p>
          <a:p>
            <a:pPr marL="0" indent="0">
              <a:lnSpc>
                <a:spcPct val="120000"/>
              </a:lnSpc>
              <a:buNone/>
            </a:pPr>
            <a:r>
              <a:rPr lang="en-US" altLang="zh-CN" sz="3600" b="1" spc="300">
                <a:solidFill>
                  <a:srgbClr val="B79F47"/>
                </a:solidFill>
                <a:latin typeface="仿宋" panose="02010609060101010101" pitchFamily="49" charset="-122"/>
                <a:ea typeface="仿宋" panose="02010609060101010101" pitchFamily="49" charset="-122"/>
              </a:rPr>
              <a:t>2. </a:t>
            </a:r>
            <a:r>
              <a:rPr lang="zh-CN" altLang="en-US" sz="3600" b="1" spc="300">
                <a:solidFill>
                  <a:srgbClr val="B79F47"/>
                </a:solidFill>
                <a:latin typeface="仿宋" panose="02010609060101010101" pitchFamily="49" charset="-122"/>
                <a:ea typeface="仿宋" panose="02010609060101010101" pitchFamily="49" charset="-122"/>
              </a:rPr>
              <a:t>动词断句法</a:t>
            </a:r>
          </a:p>
          <a:p>
            <a:pPr marL="0" indent="0">
              <a:lnSpc>
                <a:spcPct val="120000"/>
              </a:lnSpc>
              <a:buNone/>
            </a:pPr>
            <a:r>
              <a:rPr lang="zh-CN" altLang="en-US" sz="3600" spc="300">
                <a:solidFill>
                  <a:srgbClr val="032D49"/>
                </a:solidFill>
                <a:latin typeface="仿宋" panose="02010609060101010101" pitchFamily="49" charset="-122"/>
                <a:ea typeface="仿宋" panose="02010609060101010101" pitchFamily="49" charset="-122"/>
              </a:rPr>
              <a:t>主语相同时，后面的谓语动词承前省略主语，这种情况下，动词前需要断开。例如：</a:t>
            </a:r>
          </a:p>
          <a:p>
            <a:pPr marL="0" indent="0">
              <a:lnSpc>
                <a:spcPct val="120000"/>
              </a:lnSpc>
              <a:buNone/>
            </a:pPr>
            <a:r>
              <a:rPr lang="zh-CN" altLang="en-US" sz="3600" spc="300">
                <a:solidFill>
                  <a:srgbClr val="032D49"/>
                </a:solidFill>
                <a:latin typeface="仿宋" panose="02010609060101010101" pitchFamily="49" charset="-122"/>
                <a:ea typeface="仿宋" panose="02010609060101010101" pitchFamily="49" charset="-122"/>
              </a:rPr>
              <a:t>于是太子预</a:t>
            </a:r>
            <a:r>
              <a:rPr lang="zh-CN" altLang="en-US" sz="3600" spc="300">
                <a:solidFill>
                  <a:srgbClr val="032D49"/>
                </a:solidFill>
                <a:highlight>
                  <a:srgbClr val="FFFF00"/>
                </a:highlight>
                <a:latin typeface="仿宋" panose="02010609060101010101" pitchFamily="49" charset="-122"/>
                <a:ea typeface="仿宋" panose="02010609060101010101" pitchFamily="49" charset="-122"/>
              </a:rPr>
              <a:t>求</a:t>
            </a:r>
            <a:r>
              <a:rPr lang="zh-CN" altLang="en-US" sz="3600" spc="300">
                <a:solidFill>
                  <a:srgbClr val="032D49"/>
                </a:solidFill>
                <a:latin typeface="仿宋" panose="02010609060101010101" pitchFamily="49" charset="-122"/>
                <a:ea typeface="仿宋" panose="02010609060101010101" pitchFamily="49" charset="-122"/>
              </a:rPr>
              <a:t>天下之利匕首</a:t>
            </a:r>
            <a:r>
              <a:rPr lang="en-US" altLang="zh-CN" sz="3600" spc="300">
                <a:solidFill>
                  <a:srgbClr val="032D49"/>
                </a:solidFill>
                <a:latin typeface="仿宋" panose="02010609060101010101" pitchFamily="49" charset="-122"/>
                <a:ea typeface="仿宋" panose="02010609060101010101" pitchFamily="49" charset="-122"/>
              </a:rPr>
              <a:t>/</a:t>
            </a:r>
            <a:r>
              <a:rPr lang="zh-CN" altLang="en-US" sz="3600" spc="300">
                <a:solidFill>
                  <a:srgbClr val="032D49"/>
                </a:solidFill>
                <a:highlight>
                  <a:srgbClr val="FFFF00"/>
                </a:highlight>
                <a:latin typeface="仿宋" panose="02010609060101010101" pitchFamily="49" charset="-122"/>
                <a:ea typeface="仿宋" panose="02010609060101010101" pitchFamily="49" charset="-122"/>
              </a:rPr>
              <a:t>得</a:t>
            </a:r>
            <a:r>
              <a:rPr lang="zh-CN" altLang="en-US" sz="3600" spc="300">
                <a:solidFill>
                  <a:srgbClr val="032D49"/>
                </a:solidFill>
                <a:latin typeface="仿宋" panose="02010609060101010101" pitchFamily="49" charset="-122"/>
                <a:ea typeface="仿宋" panose="02010609060101010101" pitchFamily="49" charset="-122"/>
              </a:rPr>
              <a:t>赵人徐夫人之匕首</a:t>
            </a:r>
            <a:r>
              <a:rPr lang="en-US" altLang="zh-CN" sz="3600" spc="300">
                <a:solidFill>
                  <a:srgbClr val="032D49"/>
                </a:solidFill>
                <a:latin typeface="仿宋" panose="02010609060101010101" pitchFamily="49" charset="-122"/>
                <a:ea typeface="仿宋" panose="02010609060101010101" pitchFamily="49" charset="-122"/>
              </a:rPr>
              <a:t>/</a:t>
            </a:r>
            <a:r>
              <a:rPr lang="zh-CN" altLang="en-US" sz="3600" spc="300">
                <a:solidFill>
                  <a:srgbClr val="032D49"/>
                </a:solidFill>
                <a:highlight>
                  <a:srgbClr val="FFFF00"/>
                </a:highlight>
                <a:latin typeface="仿宋" panose="02010609060101010101" pitchFamily="49" charset="-122"/>
                <a:ea typeface="仿宋" panose="02010609060101010101" pitchFamily="49" charset="-122"/>
              </a:rPr>
              <a:t>取</a:t>
            </a:r>
            <a:r>
              <a:rPr lang="zh-CN" altLang="en-US" sz="3600" spc="300">
                <a:solidFill>
                  <a:srgbClr val="032D49"/>
                </a:solidFill>
                <a:latin typeface="仿宋" panose="02010609060101010101" pitchFamily="49" charset="-122"/>
                <a:ea typeface="仿宋" panose="02010609060101010101" pitchFamily="49" charset="-122"/>
              </a:rPr>
              <a:t>之百金</a:t>
            </a:r>
            <a:r>
              <a:rPr lang="en-US" altLang="zh-CN" sz="3600" spc="300">
                <a:solidFill>
                  <a:srgbClr val="032D49"/>
                </a:solidFill>
                <a:latin typeface="仿宋" panose="02010609060101010101" pitchFamily="49" charset="-122"/>
                <a:ea typeface="仿宋" panose="02010609060101010101" pitchFamily="49" charset="-122"/>
              </a:rPr>
              <a:t>/</a:t>
            </a:r>
            <a:r>
              <a:rPr lang="zh-CN" altLang="en-US" sz="3600" spc="300">
                <a:solidFill>
                  <a:srgbClr val="032D49"/>
                </a:solidFill>
                <a:highlight>
                  <a:srgbClr val="FFFF00"/>
                </a:highlight>
                <a:latin typeface="仿宋" panose="02010609060101010101" pitchFamily="49" charset="-122"/>
                <a:ea typeface="仿宋" panose="02010609060101010101" pitchFamily="49" charset="-122"/>
              </a:rPr>
              <a:t>使</a:t>
            </a:r>
            <a:r>
              <a:rPr lang="zh-CN" altLang="en-US" sz="3600" spc="300">
                <a:solidFill>
                  <a:srgbClr val="032D49"/>
                </a:solidFill>
                <a:latin typeface="仿宋" panose="02010609060101010101" pitchFamily="49" charset="-122"/>
                <a:ea typeface="仿宋" panose="02010609060101010101" pitchFamily="49" charset="-122"/>
              </a:rPr>
              <a:t>工以药</a:t>
            </a:r>
            <a:r>
              <a:rPr lang="zh-CN" altLang="en-US" sz="3600" spc="300">
                <a:solidFill>
                  <a:srgbClr val="032D49"/>
                </a:solidFill>
                <a:highlight>
                  <a:srgbClr val="FFFF00"/>
                </a:highlight>
                <a:latin typeface="仿宋" panose="02010609060101010101" pitchFamily="49" charset="-122"/>
                <a:ea typeface="仿宋" panose="02010609060101010101" pitchFamily="49" charset="-122"/>
              </a:rPr>
              <a:t>淬</a:t>
            </a:r>
            <a:r>
              <a:rPr lang="zh-CN" altLang="en-US" sz="3600" spc="300">
                <a:solidFill>
                  <a:srgbClr val="032D49"/>
                </a:solidFill>
                <a:latin typeface="仿宋" panose="02010609060101010101" pitchFamily="49" charset="-122"/>
                <a:ea typeface="仿宋" panose="02010609060101010101" pitchFamily="49" charset="-122"/>
              </a:rPr>
              <a:t>之</a:t>
            </a:r>
          </a:p>
          <a:p>
            <a:pPr marL="0" indent="0">
              <a:lnSpc>
                <a:spcPct val="120000"/>
              </a:lnSpc>
              <a:buNone/>
            </a:pPr>
            <a:r>
              <a:rPr lang="en-US" altLang="zh-CN" sz="3600" b="1" spc="300">
                <a:solidFill>
                  <a:srgbClr val="B79F47"/>
                </a:solidFill>
                <a:latin typeface="仿宋" panose="02010609060101010101" pitchFamily="49" charset="-122"/>
                <a:ea typeface="仿宋" panose="02010609060101010101" pitchFamily="49" charset="-122"/>
              </a:rPr>
              <a:t>3. </a:t>
            </a:r>
            <a:r>
              <a:rPr lang="zh-CN" altLang="en-US" sz="3600" b="1" spc="300">
                <a:solidFill>
                  <a:srgbClr val="B79F47"/>
                </a:solidFill>
                <a:latin typeface="仿宋" panose="02010609060101010101" pitchFamily="49" charset="-122"/>
                <a:ea typeface="仿宋" panose="02010609060101010101" pitchFamily="49" charset="-122"/>
              </a:rPr>
              <a:t>对话断句法</a:t>
            </a:r>
          </a:p>
          <a:p>
            <a:pPr marL="0" indent="0">
              <a:lnSpc>
                <a:spcPct val="120000"/>
              </a:lnSpc>
              <a:buNone/>
            </a:pPr>
            <a:r>
              <a:rPr lang="zh-CN" altLang="en-US" sz="3600" spc="300">
                <a:solidFill>
                  <a:srgbClr val="032D49"/>
                </a:solidFill>
                <a:latin typeface="仿宋" panose="02010609060101010101" pitchFamily="49" charset="-122"/>
                <a:ea typeface="仿宋" panose="02010609060101010101" pitchFamily="49" charset="-122"/>
              </a:rPr>
              <a:t>对话词“曰”“云”“言”“谓”“道”“问”等的后面通常要断句，例如：</a:t>
            </a:r>
          </a:p>
          <a:p>
            <a:pPr marL="0" indent="0">
              <a:lnSpc>
                <a:spcPct val="120000"/>
              </a:lnSpc>
              <a:buNone/>
            </a:pPr>
            <a:r>
              <a:rPr lang="zh-CN" altLang="en-US" sz="3600" spc="300">
                <a:solidFill>
                  <a:srgbClr val="032D49"/>
                </a:solidFill>
                <a:latin typeface="仿宋" panose="02010609060101010101" pitchFamily="49" charset="-122"/>
                <a:ea typeface="仿宋" panose="02010609060101010101" pitchFamily="49" charset="-122"/>
              </a:rPr>
              <a:t>宦者令缪贤</a:t>
            </a:r>
            <a:r>
              <a:rPr lang="zh-CN" altLang="en-US" sz="3600" spc="300">
                <a:solidFill>
                  <a:srgbClr val="032D49"/>
                </a:solidFill>
                <a:highlight>
                  <a:srgbClr val="FFFF00"/>
                </a:highlight>
                <a:latin typeface="仿宋" panose="02010609060101010101" pitchFamily="49" charset="-122"/>
                <a:ea typeface="仿宋" panose="02010609060101010101" pitchFamily="49" charset="-122"/>
              </a:rPr>
              <a:t>曰</a:t>
            </a:r>
            <a:r>
              <a:rPr lang="en-US" altLang="zh-CN" sz="3600" spc="300">
                <a:solidFill>
                  <a:srgbClr val="032D49"/>
                </a:solidFill>
                <a:latin typeface="仿宋" panose="02010609060101010101" pitchFamily="49" charset="-122"/>
                <a:ea typeface="仿宋" panose="02010609060101010101" pitchFamily="49" charset="-122"/>
              </a:rPr>
              <a:t>/</a:t>
            </a:r>
            <a:r>
              <a:rPr lang="zh-CN" altLang="en-US" sz="3600" spc="300">
                <a:solidFill>
                  <a:srgbClr val="032D49"/>
                </a:solidFill>
                <a:latin typeface="仿宋" panose="02010609060101010101" pitchFamily="49" charset="-122"/>
                <a:ea typeface="仿宋" panose="02010609060101010101" pitchFamily="49" charset="-122"/>
              </a:rPr>
              <a:t>臣舍人蔺相如可使</a:t>
            </a:r>
            <a:r>
              <a:rPr lang="en-US" altLang="zh-CN" sz="3600" spc="300">
                <a:solidFill>
                  <a:srgbClr val="032D49"/>
                </a:solidFill>
                <a:latin typeface="仿宋" panose="02010609060101010101" pitchFamily="49" charset="-122"/>
                <a:ea typeface="仿宋" panose="02010609060101010101" pitchFamily="49" charset="-122"/>
              </a:rPr>
              <a:t>/</a:t>
            </a:r>
            <a:r>
              <a:rPr lang="zh-CN" altLang="en-US" sz="3600" spc="300">
                <a:solidFill>
                  <a:srgbClr val="032D49"/>
                </a:solidFill>
                <a:latin typeface="仿宋" panose="02010609060101010101" pitchFamily="49" charset="-122"/>
                <a:ea typeface="仿宋" panose="02010609060101010101" pitchFamily="49" charset="-122"/>
              </a:rPr>
              <a:t>王</a:t>
            </a:r>
            <a:r>
              <a:rPr lang="zh-CN" altLang="en-US" sz="3600" spc="300">
                <a:solidFill>
                  <a:srgbClr val="032D49"/>
                </a:solidFill>
                <a:highlight>
                  <a:srgbClr val="FFFF00"/>
                </a:highlight>
                <a:latin typeface="仿宋" panose="02010609060101010101" pitchFamily="49" charset="-122"/>
                <a:ea typeface="仿宋" panose="02010609060101010101" pitchFamily="49" charset="-122"/>
              </a:rPr>
              <a:t>问</a:t>
            </a:r>
            <a:r>
              <a:rPr lang="en-US" altLang="zh-CN" sz="3600" spc="300">
                <a:solidFill>
                  <a:srgbClr val="032D49"/>
                </a:solidFill>
                <a:latin typeface="仿宋" panose="02010609060101010101" pitchFamily="49" charset="-122"/>
                <a:ea typeface="仿宋" panose="02010609060101010101" pitchFamily="49" charset="-122"/>
              </a:rPr>
              <a:t>/</a:t>
            </a:r>
            <a:r>
              <a:rPr lang="zh-CN" altLang="en-US" sz="3600" spc="300">
                <a:solidFill>
                  <a:srgbClr val="032D49"/>
                </a:solidFill>
                <a:latin typeface="仿宋" panose="02010609060101010101" pitchFamily="49" charset="-122"/>
                <a:ea typeface="仿宋" panose="02010609060101010101" pitchFamily="49" charset="-122"/>
              </a:rPr>
              <a:t>何以知之</a:t>
            </a:r>
            <a:r>
              <a:rPr lang="en-US" altLang="zh-CN" sz="3600" spc="300">
                <a:solidFill>
                  <a:srgbClr val="032D49"/>
                </a:solidFill>
                <a:latin typeface="仿宋" panose="02010609060101010101" pitchFamily="49" charset="-122"/>
                <a:ea typeface="仿宋" panose="02010609060101010101" pitchFamily="49" charset="-122"/>
              </a:rPr>
              <a:t>/</a:t>
            </a:r>
            <a:r>
              <a:rPr lang="zh-CN" altLang="en-US" sz="3600" spc="300">
                <a:solidFill>
                  <a:srgbClr val="032D49"/>
                </a:solidFill>
                <a:latin typeface="仿宋" panose="02010609060101010101" pitchFamily="49" charset="-122"/>
                <a:ea typeface="仿宋" panose="02010609060101010101" pitchFamily="49" charset="-122"/>
              </a:rPr>
              <a:t>对</a:t>
            </a:r>
            <a:r>
              <a:rPr lang="zh-CN" altLang="en-US" sz="3600" spc="300">
                <a:solidFill>
                  <a:srgbClr val="032D49"/>
                </a:solidFill>
                <a:highlight>
                  <a:srgbClr val="FFFF00"/>
                </a:highlight>
                <a:latin typeface="仿宋" panose="02010609060101010101" pitchFamily="49" charset="-122"/>
                <a:ea typeface="仿宋" panose="02010609060101010101" pitchFamily="49" charset="-122"/>
              </a:rPr>
              <a:t>曰</a:t>
            </a:r>
            <a:r>
              <a:rPr lang="en-US" altLang="zh-CN" sz="3600" spc="300">
                <a:solidFill>
                  <a:srgbClr val="032D49"/>
                </a:solidFill>
                <a:latin typeface="仿宋" panose="02010609060101010101" pitchFamily="49" charset="-122"/>
                <a:ea typeface="仿宋" panose="02010609060101010101" pitchFamily="49" charset="-122"/>
              </a:rPr>
              <a:t>/</a:t>
            </a:r>
            <a:r>
              <a:rPr lang="zh-CN" altLang="en-US" sz="3600" spc="300">
                <a:solidFill>
                  <a:srgbClr val="032D49"/>
                </a:solidFill>
                <a:latin typeface="仿宋" panose="02010609060101010101" pitchFamily="49" charset="-122"/>
                <a:ea typeface="仿宋" panose="02010609060101010101" pitchFamily="49" charset="-122"/>
              </a:rPr>
              <a:t>臣尝有罪</a:t>
            </a:r>
            <a:r>
              <a:rPr lang="en-US" altLang="zh-CN" sz="3600" spc="300">
                <a:solidFill>
                  <a:srgbClr val="032D49"/>
                </a:solidFill>
                <a:latin typeface="仿宋" panose="02010609060101010101" pitchFamily="49" charset="-122"/>
                <a:ea typeface="仿宋" panose="02010609060101010101" pitchFamily="49" charset="-122"/>
              </a:rPr>
              <a:t>/</a:t>
            </a:r>
            <a:r>
              <a:rPr lang="zh-CN" altLang="en-US" sz="3600" spc="300">
                <a:solidFill>
                  <a:srgbClr val="032D49"/>
                </a:solidFill>
                <a:latin typeface="仿宋" panose="02010609060101010101" pitchFamily="49" charset="-122"/>
                <a:ea typeface="仿宋" panose="02010609060101010101" pitchFamily="49" charset="-122"/>
              </a:rPr>
              <a:t>窃计欲亡走燕</a:t>
            </a:r>
            <a:r>
              <a:rPr lang="en-US" altLang="zh-CN" sz="3600" spc="300">
                <a:solidFill>
                  <a:srgbClr val="032D49"/>
                </a:solidFill>
                <a:latin typeface="仿宋" panose="02010609060101010101" pitchFamily="49" charset="-122"/>
                <a:ea typeface="仿宋" panose="02010609060101010101" pitchFamily="49" charset="-122"/>
              </a:rPr>
              <a:t>/</a:t>
            </a:r>
            <a:r>
              <a:rPr lang="zh-CN" altLang="en-US" sz="3600" spc="300">
                <a:solidFill>
                  <a:srgbClr val="032D49"/>
                </a:solidFill>
                <a:latin typeface="仿宋" panose="02010609060101010101" pitchFamily="49" charset="-122"/>
                <a:ea typeface="仿宋" panose="02010609060101010101" pitchFamily="49" charset="-122"/>
              </a:rPr>
              <a:t>臣舍人相如止臣</a:t>
            </a:r>
            <a:r>
              <a:rPr lang="zh-CN" altLang="en-US" sz="3600" spc="300">
                <a:solidFill>
                  <a:srgbClr val="032D49"/>
                </a:solidFill>
                <a:highlight>
                  <a:srgbClr val="FFFF00"/>
                </a:highlight>
                <a:latin typeface="仿宋" panose="02010609060101010101" pitchFamily="49" charset="-122"/>
                <a:ea typeface="仿宋" panose="02010609060101010101" pitchFamily="49" charset="-122"/>
              </a:rPr>
              <a:t>曰</a:t>
            </a:r>
            <a:r>
              <a:rPr lang="en-US" altLang="zh-CN" sz="3600" spc="300">
                <a:solidFill>
                  <a:srgbClr val="032D49"/>
                </a:solidFill>
                <a:latin typeface="仿宋" panose="02010609060101010101" pitchFamily="49" charset="-122"/>
                <a:ea typeface="仿宋" panose="02010609060101010101" pitchFamily="49" charset="-122"/>
              </a:rPr>
              <a:t>/</a:t>
            </a:r>
            <a:r>
              <a:rPr lang="zh-CN" altLang="en-US" sz="3600" spc="300">
                <a:solidFill>
                  <a:srgbClr val="032D49"/>
                </a:solidFill>
                <a:latin typeface="仿宋" panose="02010609060101010101" pitchFamily="49" charset="-122"/>
                <a:ea typeface="仿宋" panose="02010609060101010101" pitchFamily="49" charset="-122"/>
              </a:rPr>
              <a:t>君何以知燕王</a:t>
            </a:r>
          </a:p>
          <a:p>
            <a:pPr marL="0" indent="0">
              <a:lnSpc>
                <a:spcPct val="120000"/>
              </a:lnSpc>
              <a:buNone/>
            </a:pPr>
            <a:endParaRPr lang="zh-CN" altLang="en-US" sz="3600" spc="300">
              <a:solidFill>
                <a:srgbClr val="032D49"/>
              </a:solidFill>
              <a:latin typeface="仿宋" pitchFamily="49" charset="-122"/>
              <a:ea typeface="仿宋" pitchFamily="49" charset="-122"/>
            </a:endParaRP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18769870"/>
      </p:ext>
    </p:extLst>
  </p:cSld>
  <p:clrMapOvr>
    <a:masterClrMapping/>
  </p:clrMapOvr>
  <mc:AlternateContent>
    <mc:Choice xmlns:p14="http://schemas.microsoft.com/office/powerpoint/2010/main" Requires="p14">
      <p:transition spd="slow" p14:dur="2000">
        <p14:prism isContent="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3"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par>
                                <p:cTn id="9" presetID="2" presetClass="entr" presetSubtype="3"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0-#ppt_h/2"/>
                                          </p:val>
                                        </p:tav>
                                        <p:tav tm="100000">
                                          <p:val>
                                            <p:strVal val="#ppt_y"/>
                                          </p:val>
                                        </p:tav>
                                      </p:tavLst>
                                    </p:anim>
                                  </p:childTnLst>
                                </p:cTn>
                              </p:par>
                              <p:par>
                                <p:cTn id="13" presetID="2" presetClass="entr" presetSubtype="3" fill="hold"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 calcmode="lin" valueType="num">
                                      <p:cBhvr additive="base">
                                        <p:cTn id="15" dur="500" fill="hold"/>
                                        <p:tgtEl>
                                          <p:spTgt spid="3">
                                            <p:txEl>
                                              <p:pRg st="2" end="2"/>
                                            </p:txEl>
                                          </p:spTgt>
                                        </p:tgtEl>
                                        <p:attrNameLst>
                                          <p:attrName>ppt_x</p:attrName>
                                        </p:attrNameLst>
                                      </p:cBhvr>
                                      <p:tavLst>
                                        <p:tav tm="0">
                                          <p:val>
                                            <p:strVal val="1+#ppt_w/2"/>
                                          </p:val>
                                        </p:tav>
                                        <p:tav tm="100000">
                                          <p:val>
                                            <p:strVal val="#ppt_x"/>
                                          </p:val>
                                        </p:tav>
                                      </p:tavLst>
                                    </p:anim>
                                    <p:anim calcmode="lin" valueType="num">
                                      <p:cBhvr additive="base">
                                        <p:cTn id="16" dur="500" fill="hold"/>
                                        <p:tgtEl>
                                          <p:spTgt spid="3">
                                            <p:txEl>
                                              <p:pRg st="2" end="2"/>
                                            </p:txEl>
                                          </p:spTgt>
                                        </p:tgtEl>
                                        <p:attrNameLst>
                                          <p:attrName>ppt_y</p:attrName>
                                        </p:attrNameLst>
                                      </p:cBhvr>
                                      <p:tavLst>
                                        <p:tav tm="0">
                                          <p:val>
                                            <p:strVal val="0-#ppt_h/2"/>
                                          </p:val>
                                        </p:tav>
                                        <p:tav tm="100000">
                                          <p:val>
                                            <p:strVal val="#ppt_y"/>
                                          </p:val>
                                        </p:tav>
                                      </p:tavLst>
                                    </p:anim>
                                  </p:childTnLst>
                                </p:cTn>
                              </p:par>
                              <p:par>
                                <p:cTn id="17" presetID="2" presetClass="entr" presetSubtype="3" fill="hold" nodeType="with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1+#ppt_w/2"/>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0-#ppt_h/2"/>
                                          </p:val>
                                        </p:tav>
                                        <p:tav tm="100000">
                                          <p:val>
                                            <p:strVal val="#ppt_y"/>
                                          </p:val>
                                        </p:tav>
                                      </p:tavLst>
                                    </p:anim>
                                  </p:childTnLst>
                                </p:cTn>
                              </p:par>
                              <p:par>
                                <p:cTn id="21" presetID="2" presetClass="entr" presetSubtype="3" fill="hold" nodeType="with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 calcmode="lin" valueType="num">
                                      <p:cBhvr additive="base">
                                        <p:cTn id="23" dur="500" fill="hold"/>
                                        <p:tgtEl>
                                          <p:spTgt spid="3">
                                            <p:txEl>
                                              <p:pRg st="4" end="4"/>
                                            </p:txEl>
                                          </p:spTgt>
                                        </p:tgtEl>
                                        <p:attrNameLst>
                                          <p:attrName>ppt_x</p:attrName>
                                        </p:attrNameLst>
                                      </p:cBhvr>
                                      <p:tavLst>
                                        <p:tav tm="0">
                                          <p:val>
                                            <p:strVal val="1+#ppt_w/2"/>
                                          </p:val>
                                        </p:tav>
                                        <p:tav tm="100000">
                                          <p:val>
                                            <p:strVal val="#ppt_x"/>
                                          </p:val>
                                        </p:tav>
                                      </p:tavLst>
                                    </p:anim>
                                    <p:anim calcmode="lin" valueType="num">
                                      <p:cBhvr additive="base">
                                        <p:cTn id="24" dur="500" fill="hold"/>
                                        <p:tgtEl>
                                          <p:spTgt spid="3">
                                            <p:txEl>
                                              <p:pRg st="4" end="4"/>
                                            </p:txEl>
                                          </p:spTgt>
                                        </p:tgtEl>
                                        <p:attrNameLst>
                                          <p:attrName>ppt_y</p:attrName>
                                        </p:attrNameLst>
                                      </p:cBhvr>
                                      <p:tavLst>
                                        <p:tav tm="0">
                                          <p:val>
                                            <p:strVal val="0-#ppt_h/2"/>
                                          </p:val>
                                        </p:tav>
                                        <p:tav tm="100000">
                                          <p:val>
                                            <p:strVal val="#ppt_y"/>
                                          </p:val>
                                        </p:tav>
                                      </p:tavLst>
                                    </p:anim>
                                  </p:childTnLst>
                                </p:cTn>
                              </p:par>
                              <p:par>
                                <p:cTn id="25" presetID="2" presetClass="entr" presetSubtype="3" fill="hold" nodeType="with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anim calcmode="lin" valueType="num">
                                      <p:cBhvr additive="base">
                                        <p:cTn id="27" dur="500" fill="hold"/>
                                        <p:tgtEl>
                                          <p:spTgt spid="3">
                                            <p:txEl>
                                              <p:pRg st="5" end="5"/>
                                            </p:txEl>
                                          </p:spTgt>
                                        </p:tgtEl>
                                        <p:attrNameLst>
                                          <p:attrName>ppt_x</p:attrName>
                                        </p:attrNameLst>
                                      </p:cBhvr>
                                      <p:tavLst>
                                        <p:tav tm="0">
                                          <p:val>
                                            <p:strVal val="1+#ppt_w/2"/>
                                          </p:val>
                                        </p:tav>
                                        <p:tav tm="100000">
                                          <p:val>
                                            <p:strVal val="#ppt_x"/>
                                          </p:val>
                                        </p:tav>
                                      </p:tavLst>
                                    </p:anim>
                                    <p:anim calcmode="lin" valueType="num">
                                      <p:cBhvr additive="base">
                                        <p:cTn id="28" dur="500" fill="hold"/>
                                        <p:tgtEl>
                                          <p:spTgt spid="3">
                                            <p:txEl>
                                              <p:pRg st="5" end="5"/>
                                            </p:txEl>
                                          </p:spTgt>
                                        </p:tgtEl>
                                        <p:attrNameLst>
                                          <p:attrName>ppt_y</p:attrName>
                                        </p:attrNameLst>
                                      </p:cBhvr>
                                      <p:tavLst>
                                        <p:tav tm="0">
                                          <p:val>
                                            <p:strVal val="0-#ppt_h/2"/>
                                          </p:val>
                                        </p:tav>
                                        <p:tav tm="100000">
                                          <p:val>
                                            <p:strVal val="#ppt_y"/>
                                          </p:val>
                                        </p:tav>
                                      </p:tavLst>
                                    </p:anim>
                                  </p:childTnLst>
                                </p:cTn>
                              </p:par>
                              <p:par>
                                <p:cTn id="29" presetID="2" presetClass="entr" presetSubtype="3" fill="hold" nodeType="with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anim calcmode="lin" valueType="num">
                                      <p:cBhvr additive="base">
                                        <p:cTn id="31" dur="500" fill="hold"/>
                                        <p:tgtEl>
                                          <p:spTgt spid="3">
                                            <p:txEl>
                                              <p:pRg st="6" end="6"/>
                                            </p:txEl>
                                          </p:spTgt>
                                        </p:tgtEl>
                                        <p:attrNameLst>
                                          <p:attrName>ppt_x</p:attrName>
                                        </p:attrNameLst>
                                      </p:cBhvr>
                                      <p:tavLst>
                                        <p:tav tm="0">
                                          <p:val>
                                            <p:strVal val="1+#ppt_w/2"/>
                                          </p:val>
                                        </p:tav>
                                        <p:tav tm="100000">
                                          <p:val>
                                            <p:strVal val="#ppt_x"/>
                                          </p:val>
                                        </p:tav>
                                      </p:tavLst>
                                    </p:anim>
                                    <p:anim calcmode="lin" valueType="num">
                                      <p:cBhvr additive="base">
                                        <p:cTn id="32" dur="500" fill="hold"/>
                                        <p:tgtEl>
                                          <p:spTgt spid="3">
                                            <p:txEl>
                                              <p:pRg st="6" end="6"/>
                                            </p:txEl>
                                          </p:spTgt>
                                        </p:tgtEl>
                                        <p:attrNameLst>
                                          <p:attrName>ppt_y</p:attrName>
                                        </p:attrNameLst>
                                      </p:cBhvr>
                                      <p:tavLst>
                                        <p:tav tm="0">
                                          <p:val>
                                            <p:strVal val="0-#ppt_h/2"/>
                                          </p:val>
                                        </p:tav>
                                        <p:tav tm="100000">
                                          <p:val>
                                            <p:strVal val="#ppt_y"/>
                                          </p:val>
                                        </p:tav>
                                      </p:tavLst>
                                    </p:anim>
                                  </p:childTnLst>
                                </p:cTn>
                              </p:par>
                              <p:par>
                                <p:cTn id="33" presetID="2" presetClass="entr" presetSubtype="3" fill="hold" nodeType="withEffect">
                                  <p:stCondLst>
                                    <p:cond delay="0"/>
                                  </p:stCondLst>
                                  <p:childTnLst>
                                    <p:set>
                                      <p:cBhvr>
                                        <p:cTn id="34" dur="1" fill="hold">
                                          <p:stCondLst>
                                            <p:cond delay="0"/>
                                          </p:stCondLst>
                                        </p:cTn>
                                        <p:tgtEl>
                                          <p:spTgt spid="3">
                                            <p:txEl>
                                              <p:pRg st="7" end="7"/>
                                            </p:txEl>
                                          </p:spTgt>
                                        </p:tgtEl>
                                        <p:attrNameLst>
                                          <p:attrName>style.visibility</p:attrName>
                                        </p:attrNameLst>
                                      </p:cBhvr>
                                      <p:to>
                                        <p:strVal val="visible"/>
                                      </p:to>
                                    </p:set>
                                    <p:anim calcmode="lin" valueType="num">
                                      <p:cBhvr additive="base">
                                        <p:cTn id="35" dur="500" fill="hold"/>
                                        <p:tgtEl>
                                          <p:spTgt spid="3">
                                            <p:txEl>
                                              <p:pRg st="7" end="7"/>
                                            </p:txEl>
                                          </p:spTgt>
                                        </p:tgtEl>
                                        <p:attrNameLst>
                                          <p:attrName>ppt_x</p:attrName>
                                        </p:attrNameLst>
                                      </p:cBhvr>
                                      <p:tavLst>
                                        <p:tav tm="0">
                                          <p:val>
                                            <p:strVal val="1+#ppt_w/2"/>
                                          </p:val>
                                        </p:tav>
                                        <p:tav tm="100000">
                                          <p:val>
                                            <p:strVal val="#ppt_x"/>
                                          </p:val>
                                        </p:tav>
                                      </p:tavLst>
                                    </p:anim>
                                    <p:anim calcmode="lin" valueType="num">
                                      <p:cBhvr additive="base">
                                        <p:cTn id="36" dur="500" fill="hold"/>
                                        <p:tgtEl>
                                          <p:spTgt spid="3">
                                            <p:txEl>
                                              <p:pRg st="7" end="7"/>
                                            </p:txEl>
                                          </p:spTgt>
                                        </p:tgtEl>
                                        <p:attrNameLst>
                                          <p:attrName>ppt_y</p:attrName>
                                        </p:attrNameLst>
                                      </p:cBhvr>
                                      <p:tavLst>
                                        <p:tav tm="0">
                                          <p:val>
                                            <p:strVal val="0-#ppt_h/2"/>
                                          </p:val>
                                        </p:tav>
                                        <p:tav tm="100000">
                                          <p:val>
                                            <p:strVal val="#ppt_y"/>
                                          </p:val>
                                        </p:tav>
                                      </p:tavLst>
                                    </p:anim>
                                  </p:childTnLst>
                                </p:cTn>
                              </p:par>
                              <p:par>
                                <p:cTn id="37" presetID="2" presetClass="entr" presetSubtype="3" fill="hold" nodeType="withEffect">
                                  <p:stCondLst>
                                    <p:cond delay="0"/>
                                  </p:stCondLst>
                                  <p:childTnLst>
                                    <p:set>
                                      <p:cBhvr>
                                        <p:cTn id="38" dur="1" fill="hold">
                                          <p:stCondLst>
                                            <p:cond delay="0"/>
                                          </p:stCondLst>
                                        </p:cTn>
                                        <p:tgtEl>
                                          <p:spTgt spid="3">
                                            <p:txEl>
                                              <p:pRg st="8" end="8"/>
                                            </p:txEl>
                                          </p:spTgt>
                                        </p:tgtEl>
                                        <p:attrNameLst>
                                          <p:attrName>style.visibility</p:attrName>
                                        </p:attrNameLst>
                                      </p:cBhvr>
                                      <p:to>
                                        <p:strVal val="visible"/>
                                      </p:to>
                                    </p:set>
                                    <p:anim calcmode="lin" valueType="num">
                                      <p:cBhvr additive="base">
                                        <p:cTn id="39" dur="500" fill="hold"/>
                                        <p:tgtEl>
                                          <p:spTgt spid="3">
                                            <p:txEl>
                                              <p:pRg st="8" end="8"/>
                                            </p:txEl>
                                          </p:spTgt>
                                        </p:tgtEl>
                                        <p:attrNameLst>
                                          <p:attrName>ppt_x</p:attrName>
                                        </p:attrNameLst>
                                      </p:cBhvr>
                                      <p:tavLst>
                                        <p:tav tm="0">
                                          <p:val>
                                            <p:strVal val="1+#ppt_w/2"/>
                                          </p:val>
                                        </p:tav>
                                        <p:tav tm="100000">
                                          <p:val>
                                            <p:strVal val="#ppt_x"/>
                                          </p:val>
                                        </p:tav>
                                      </p:tavLst>
                                    </p:anim>
                                    <p:anim calcmode="lin" valueType="num">
                                      <p:cBhvr additive="base">
                                        <p:cTn id="40" dur="500" fill="hold"/>
                                        <p:tgtEl>
                                          <p:spTgt spid="3">
                                            <p:txEl>
                                              <p:pRg st="8" end="8"/>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pc="500">
                <a:solidFill>
                  <a:srgbClr val="B79F47"/>
                </a:solidFill>
              </a:rPr>
              <a:t>重点知识</a:t>
            </a:r>
          </a:p>
        </p:txBody>
      </p:sp>
      <p:sp>
        <p:nvSpPr>
          <p:cNvPr id="3" name="内容占位符 2"/>
          <p:cNvSpPr>
            <a:spLocks noGrp="1"/>
          </p:cNvSpPr>
          <p:nvPr>
            <p:ph idx="1"/>
          </p:nvPr>
        </p:nvSpPr>
        <p:spPr>
          <a:xfrm>
            <a:off x="762000" y="1825625"/>
            <a:ext cx="10515600" cy="4667250"/>
          </a:xfrm>
        </p:spPr>
        <p:txBody>
          <a:bodyPr>
            <a:normAutofit fontScale="85000" lnSpcReduction="20000"/>
          </a:bodyPr>
          <a:lstStyle/>
          <a:p>
            <a:pPr marL="0" indent="0">
              <a:lnSpc>
                <a:spcPct val="120000"/>
              </a:lnSpc>
              <a:buNone/>
            </a:pPr>
            <a:r>
              <a:rPr lang="en-US" altLang="zh-CN" sz="1600" b="1" spc="300">
                <a:solidFill>
                  <a:srgbClr val="B79F47"/>
                </a:solidFill>
                <a:latin typeface="仿宋" panose="02010609060101010101" pitchFamily="49" charset="-122"/>
                <a:ea typeface="仿宋" panose="02010609060101010101" pitchFamily="49" charset="-122"/>
              </a:rPr>
              <a:t>4. </a:t>
            </a:r>
            <a:r>
              <a:rPr lang="zh-CN" altLang="en-US" sz="1600" b="1" spc="300">
                <a:solidFill>
                  <a:srgbClr val="B79F47"/>
                </a:solidFill>
                <a:latin typeface="仿宋" panose="02010609060101010101" pitchFamily="49" charset="-122"/>
                <a:ea typeface="仿宋" panose="02010609060101010101" pitchFamily="49" charset="-122"/>
              </a:rPr>
              <a:t>虚词断句法</a:t>
            </a:r>
          </a:p>
          <a:p>
            <a:pPr marL="0" indent="0">
              <a:lnSpc>
                <a:spcPct val="120000"/>
              </a:lnSpc>
              <a:buNone/>
            </a:pPr>
            <a:r>
              <a:rPr lang="en-US" altLang="zh-CN" sz="1600" spc="300">
                <a:solidFill>
                  <a:srgbClr val="032D49"/>
                </a:solidFill>
                <a:latin typeface="仿宋" panose="02010609060101010101" pitchFamily="49" charset="-122"/>
                <a:ea typeface="仿宋" panose="02010609060101010101" pitchFamily="49" charset="-122"/>
              </a:rPr>
              <a:t>(1)</a:t>
            </a:r>
            <a:r>
              <a:rPr lang="zh-CN" altLang="en-US" sz="1600" spc="300">
                <a:solidFill>
                  <a:srgbClr val="032D49"/>
                </a:solidFill>
                <a:latin typeface="仿宋" panose="02010609060101010101" pitchFamily="49" charset="-122"/>
                <a:ea typeface="仿宋" panose="02010609060101010101" pitchFamily="49" charset="-122"/>
              </a:rPr>
              <a:t>句首发语词</a:t>
            </a:r>
            <a:r>
              <a:rPr lang="en-US" altLang="zh-CN" sz="1600" spc="300">
                <a:solidFill>
                  <a:srgbClr val="032D49"/>
                </a:solidFill>
                <a:latin typeface="仿宋" panose="02010609060101010101" pitchFamily="49" charset="-122"/>
                <a:ea typeface="仿宋" panose="02010609060101010101" pitchFamily="49" charset="-122"/>
              </a:rPr>
              <a:t>——</a:t>
            </a:r>
            <a:r>
              <a:rPr lang="zh-CN" altLang="en-US" sz="1600" spc="300">
                <a:solidFill>
                  <a:srgbClr val="032D49"/>
                </a:solidFill>
                <a:latin typeface="仿宋" panose="02010609060101010101" pitchFamily="49" charset="-122"/>
                <a:ea typeface="仿宋" panose="02010609060101010101" pitchFamily="49" charset="-122"/>
              </a:rPr>
              <a:t>常居句首，其前一般断开，如：</a:t>
            </a:r>
          </a:p>
          <a:p>
            <a:pPr marL="0" indent="0">
              <a:lnSpc>
                <a:spcPct val="120000"/>
              </a:lnSpc>
              <a:buNone/>
            </a:pPr>
            <a:r>
              <a:rPr lang="zh-CN" altLang="en-US" sz="1600" spc="300">
                <a:solidFill>
                  <a:srgbClr val="032D49"/>
                </a:solidFill>
                <a:latin typeface="仿宋" panose="02010609060101010101" pitchFamily="49" charset="-122"/>
                <a:ea typeface="仿宋" panose="02010609060101010101" pitchFamily="49" charset="-122"/>
              </a:rPr>
              <a:t>   夫、盖、至若、若夫、初、唯、斯、今、凡、且、窃、请、敬</a:t>
            </a:r>
          </a:p>
          <a:p>
            <a:pPr marL="0" indent="0">
              <a:lnSpc>
                <a:spcPct val="120000"/>
              </a:lnSpc>
              <a:buNone/>
            </a:pPr>
            <a:r>
              <a:rPr lang="en-US" altLang="zh-CN" sz="1600" spc="300">
                <a:solidFill>
                  <a:srgbClr val="032D49"/>
                </a:solidFill>
                <a:latin typeface="仿宋" panose="02010609060101010101" pitchFamily="49" charset="-122"/>
                <a:ea typeface="仿宋" panose="02010609060101010101" pitchFamily="49" charset="-122"/>
              </a:rPr>
              <a:t>(2)</a:t>
            </a:r>
            <a:r>
              <a:rPr lang="zh-CN" altLang="en-US" sz="1600" spc="300">
                <a:solidFill>
                  <a:srgbClr val="032D49"/>
                </a:solidFill>
                <a:latin typeface="仿宋" panose="02010609060101010101" pitchFamily="49" charset="-122"/>
                <a:ea typeface="仿宋" panose="02010609060101010101" pitchFamily="49" charset="-122"/>
              </a:rPr>
              <a:t>句首时间词</a:t>
            </a:r>
            <a:r>
              <a:rPr lang="en-US" altLang="zh-CN" sz="1600" spc="300">
                <a:solidFill>
                  <a:srgbClr val="032D49"/>
                </a:solidFill>
                <a:latin typeface="仿宋" panose="02010609060101010101" pitchFamily="49" charset="-122"/>
                <a:ea typeface="仿宋" panose="02010609060101010101" pitchFamily="49" charset="-122"/>
              </a:rPr>
              <a:t>——</a:t>
            </a:r>
            <a:r>
              <a:rPr lang="zh-CN" altLang="en-US" sz="1600" spc="300">
                <a:solidFill>
                  <a:srgbClr val="032D49"/>
                </a:solidFill>
                <a:latin typeface="仿宋" panose="02010609060101010101" pitchFamily="49" charset="-122"/>
                <a:ea typeface="仿宋" panose="02010609060101010101" pitchFamily="49" charset="-122"/>
              </a:rPr>
              <a:t>常居句首，其前一般断开，如：</a:t>
            </a:r>
          </a:p>
          <a:p>
            <a:pPr marL="0" indent="0">
              <a:lnSpc>
                <a:spcPct val="120000"/>
              </a:lnSpc>
              <a:buNone/>
            </a:pPr>
            <a:r>
              <a:rPr lang="zh-CN" altLang="en-US" sz="1600" spc="300">
                <a:solidFill>
                  <a:srgbClr val="032D49"/>
                </a:solidFill>
                <a:latin typeface="仿宋" panose="02010609060101010101" pitchFamily="49" charset="-122"/>
                <a:ea typeface="仿宋" panose="02010609060101010101" pitchFamily="49" charset="-122"/>
              </a:rPr>
              <a:t>   顷之、向之、未几、已而、斯须、既而、俄而</a:t>
            </a:r>
          </a:p>
          <a:p>
            <a:pPr marL="0" indent="0">
              <a:lnSpc>
                <a:spcPct val="120000"/>
              </a:lnSpc>
              <a:buNone/>
            </a:pPr>
            <a:r>
              <a:rPr lang="en-US" altLang="zh-CN" sz="1600" spc="300">
                <a:solidFill>
                  <a:srgbClr val="032D49"/>
                </a:solidFill>
                <a:latin typeface="仿宋" panose="02010609060101010101" pitchFamily="49" charset="-122"/>
                <a:ea typeface="仿宋" panose="02010609060101010101" pitchFamily="49" charset="-122"/>
              </a:rPr>
              <a:t>(3)</a:t>
            </a:r>
            <a:r>
              <a:rPr lang="zh-CN" altLang="en-US" sz="1600" spc="300">
                <a:solidFill>
                  <a:srgbClr val="032D49"/>
                </a:solidFill>
                <a:latin typeface="仿宋" panose="02010609060101010101" pitchFamily="49" charset="-122"/>
                <a:ea typeface="仿宋" panose="02010609060101010101" pitchFamily="49" charset="-122"/>
              </a:rPr>
              <a:t>句末语气词</a:t>
            </a:r>
            <a:r>
              <a:rPr lang="en-US" altLang="zh-CN" sz="1600" spc="300">
                <a:solidFill>
                  <a:srgbClr val="032D49"/>
                </a:solidFill>
                <a:latin typeface="仿宋" panose="02010609060101010101" pitchFamily="49" charset="-122"/>
                <a:ea typeface="仿宋" panose="02010609060101010101" pitchFamily="49" charset="-122"/>
              </a:rPr>
              <a:t>——</a:t>
            </a:r>
            <a:r>
              <a:rPr lang="zh-CN" altLang="en-US" sz="1600" spc="300">
                <a:solidFill>
                  <a:srgbClr val="032D49"/>
                </a:solidFill>
                <a:latin typeface="仿宋" panose="02010609060101010101" pitchFamily="49" charset="-122"/>
                <a:ea typeface="仿宋" panose="02010609060101010101" pitchFamily="49" charset="-122"/>
              </a:rPr>
              <a:t>其后一般断开，如：</a:t>
            </a:r>
          </a:p>
          <a:p>
            <a:pPr marL="0" indent="0">
              <a:lnSpc>
                <a:spcPct val="120000"/>
              </a:lnSpc>
              <a:buNone/>
            </a:pPr>
            <a:r>
              <a:rPr lang="zh-CN" altLang="en-US" sz="1600" spc="300">
                <a:solidFill>
                  <a:srgbClr val="032D49"/>
                </a:solidFill>
                <a:latin typeface="仿宋" panose="02010609060101010101" pitchFamily="49" charset="-122"/>
                <a:ea typeface="仿宋" panose="02010609060101010101" pitchFamily="49" charset="-122"/>
              </a:rPr>
              <a:t>   陈述句末也、矣、焉、耳</a:t>
            </a:r>
          </a:p>
          <a:p>
            <a:pPr marL="0" indent="0">
              <a:lnSpc>
                <a:spcPct val="120000"/>
              </a:lnSpc>
              <a:buNone/>
            </a:pPr>
            <a:r>
              <a:rPr lang="zh-CN" altLang="en-US" sz="1600" spc="300">
                <a:solidFill>
                  <a:srgbClr val="032D49"/>
                </a:solidFill>
                <a:latin typeface="仿宋" panose="02010609060101010101" pitchFamily="49" charset="-122"/>
                <a:ea typeface="仿宋" panose="02010609060101010101" pitchFamily="49" charset="-122"/>
              </a:rPr>
              <a:t>   疑问句末尾</a:t>
            </a:r>
            <a:r>
              <a:rPr lang="en-US" altLang="zh-CN" sz="1600" spc="300">
                <a:solidFill>
                  <a:srgbClr val="032D49"/>
                </a:solidFill>
                <a:latin typeface="仿宋" panose="02010609060101010101" pitchFamily="49" charset="-122"/>
                <a:ea typeface="仿宋" panose="02010609060101010101" pitchFamily="49" charset="-122"/>
              </a:rPr>
              <a:t>——</a:t>
            </a:r>
            <a:r>
              <a:rPr lang="zh-CN" altLang="en-US" sz="1600" spc="300">
                <a:solidFill>
                  <a:srgbClr val="032D49"/>
                </a:solidFill>
                <a:latin typeface="仿宋" panose="02010609060101010101" pitchFamily="49" charset="-122"/>
                <a:ea typeface="仿宋" panose="02010609060101010101" pitchFamily="49" charset="-122"/>
              </a:rPr>
              <a:t>耶、与</a:t>
            </a:r>
            <a:r>
              <a:rPr lang="en-US" altLang="zh-CN" sz="1600" spc="300">
                <a:solidFill>
                  <a:srgbClr val="032D49"/>
                </a:solidFill>
                <a:latin typeface="仿宋" panose="02010609060101010101" pitchFamily="49" charset="-122"/>
                <a:ea typeface="仿宋" panose="02010609060101010101" pitchFamily="49" charset="-122"/>
              </a:rPr>
              <a:t>(</a:t>
            </a:r>
            <a:r>
              <a:rPr lang="zh-CN" altLang="en-US" sz="1600" spc="300">
                <a:solidFill>
                  <a:srgbClr val="032D49"/>
                </a:solidFill>
                <a:latin typeface="仿宋" panose="02010609060101010101" pitchFamily="49" charset="-122"/>
                <a:ea typeface="仿宋" panose="02010609060101010101" pitchFamily="49" charset="-122"/>
              </a:rPr>
              <a:t>欤</a:t>
            </a:r>
            <a:r>
              <a:rPr lang="en-US" altLang="zh-CN" sz="1600" spc="300">
                <a:solidFill>
                  <a:srgbClr val="032D49"/>
                </a:solidFill>
                <a:latin typeface="仿宋" panose="02010609060101010101" pitchFamily="49" charset="-122"/>
                <a:ea typeface="仿宋" panose="02010609060101010101" pitchFamily="49" charset="-122"/>
              </a:rPr>
              <a:t>)</a:t>
            </a:r>
            <a:r>
              <a:rPr lang="zh-CN" altLang="en-US" sz="1600" spc="300">
                <a:solidFill>
                  <a:srgbClr val="032D49"/>
                </a:solidFill>
                <a:latin typeface="仿宋" panose="02010609060101010101" pitchFamily="49" charset="-122"/>
                <a:ea typeface="仿宋" panose="02010609060101010101" pitchFamily="49" charset="-122"/>
              </a:rPr>
              <a:t>、邪</a:t>
            </a:r>
            <a:r>
              <a:rPr lang="en-US" altLang="zh-CN" sz="1600" spc="300">
                <a:solidFill>
                  <a:srgbClr val="032D49"/>
                </a:solidFill>
                <a:latin typeface="仿宋" panose="02010609060101010101" pitchFamily="49" charset="-122"/>
                <a:ea typeface="仿宋" panose="02010609060101010101" pitchFamily="49" charset="-122"/>
              </a:rPr>
              <a:t>(</a:t>
            </a:r>
            <a:r>
              <a:rPr lang="zh-CN" altLang="en-US" sz="1600" spc="300">
                <a:solidFill>
                  <a:srgbClr val="032D49"/>
                </a:solidFill>
                <a:latin typeface="仿宋" panose="02010609060101010101" pitchFamily="49" charset="-122"/>
                <a:ea typeface="仿宋" panose="02010609060101010101" pitchFamily="49" charset="-122"/>
              </a:rPr>
              <a:t>耶</a:t>
            </a:r>
            <a:r>
              <a:rPr lang="en-US" altLang="zh-CN" sz="1600" spc="300">
                <a:solidFill>
                  <a:srgbClr val="032D49"/>
                </a:solidFill>
                <a:latin typeface="仿宋" panose="02010609060101010101" pitchFamily="49" charset="-122"/>
                <a:ea typeface="仿宋" panose="02010609060101010101" pitchFamily="49" charset="-122"/>
              </a:rPr>
              <a:t>)</a:t>
            </a:r>
            <a:r>
              <a:rPr lang="zh-CN" altLang="en-US" sz="1600" spc="300">
                <a:solidFill>
                  <a:srgbClr val="032D49"/>
                </a:solidFill>
                <a:latin typeface="仿宋" panose="02010609060101010101" pitchFamily="49" charset="-122"/>
                <a:ea typeface="仿宋" panose="02010609060101010101" pitchFamily="49" charset="-122"/>
              </a:rPr>
              <a:t>、乎</a:t>
            </a:r>
          </a:p>
          <a:p>
            <a:pPr marL="0" indent="0">
              <a:lnSpc>
                <a:spcPct val="120000"/>
              </a:lnSpc>
              <a:buNone/>
            </a:pPr>
            <a:r>
              <a:rPr lang="zh-CN" altLang="en-US" sz="1600" spc="300">
                <a:solidFill>
                  <a:srgbClr val="032D49"/>
                </a:solidFill>
                <a:latin typeface="仿宋" panose="02010609060101010101" pitchFamily="49" charset="-122"/>
                <a:ea typeface="仿宋" panose="02010609060101010101" pitchFamily="49" charset="-122"/>
              </a:rPr>
              <a:t>   感叹句末尾</a:t>
            </a:r>
            <a:r>
              <a:rPr lang="en-US" altLang="zh-CN" sz="1600" spc="300">
                <a:solidFill>
                  <a:srgbClr val="032D49"/>
                </a:solidFill>
                <a:latin typeface="仿宋" panose="02010609060101010101" pitchFamily="49" charset="-122"/>
                <a:ea typeface="仿宋" panose="02010609060101010101" pitchFamily="49" charset="-122"/>
              </a:rPr>
              <a:t>——</a:t>
            </a:r>
            <a:r>
              <a:rPr lang="zh-CN" altLang="en-US" sz="1600" spc="300">
                <a:solidFill>
                  <a:srgbClr val="032D49"/>
                </a:solidFill>
                <a:latin typeface="仿宋" panose="02010609060101010101" pitchFamily="49" charset="-122"/>
                <a:ea typeface="仿宋" panose="02010609060101010101" pitchFamily="49" charset="-122"/>
              </a:rPr>
              <a:t>哉、夫</a:t>
            </a:r>
          </a:p>
          <a:p>
            <a:pPr marL="0" indent="0">
              <a:lnSpc>
                <a:spcPct val="120000"/>
              </a:lnSpc>
              <a:buNone/>
            </a:pPr>
            <a:r>
              <a:rPr lang="en-US" altLang="zh-CN" sz="1600" spc="300">
                <a:solidFill>
                  <a:srgbClr val="032D49"/>
                </a:solidFill>
                <a:latin typeface="仿宋" panose="02010609060101010101" pitchFamily="49" charset="-122"/>
                <a:ea typeface="仿宋" panose="02010609060101010101" pitchFamily="49" charset="-122"/>
              </a:rPr>
              <a:t>(4)</a:t>
            </a:r>
            <a:r>
              <a:rPr lang="zh-CN" altLang="en-US" sz="1600" spc="300">
                <a:solidFill>
                  <a:srgbClr val="032D49"/>
                </a:solidFill>
                <a:latin typeface="仿宋" panose="02010609060101010101" pitchFamily="49" charset="-122"/>
                <a:ea typeface="仿宋" panose="02010609060101010101" pitchFamily="49" charset="-122"/>
              </a:rPr>
              <a:t>疑问语气词</a:t>
            </a:r>
            <a:r>
              <a:rPr lang="en-US" altLang="zh-CN" sz="1600" spc="300">
                <a:solidFill>
                  <a:srgbClr val="032D49"/>
                </a:solidFill>
                <a:latin typeface="仿宋" panose="02010609060101010101" pitchFamily="49" charset="-122"/>
                <a:ea typeface="仿宋" panose="02010609060101010101" pitchFamily="49" charset="-122"/>
              </a:rPr>
              <a:t>——</a:t>
            </a:r>
            <a:r>
              <a:rPr lang="zh-CN" altLang="en-US" sz="1600" spc="300">
                <a:solidFill>
                  <a:srgbClr val="032D49"/>
                </a:solidFill>
                <a:latin typeface="仿宋" panose="02010609060101010101" pitchFamily="49" charset="-122"/>
                <a:ea typeface="仿宋" panose="02010609060101010101" pitchFamily="49" charset="-122"/>
              </a:rPr>
              <a:t>其后一般构成疑问句，其前一般断开，如：</a:t>
            </a:r>
          </a:p>
          <a:p>
            <a:pPr marL="0" indent="0">
              <a:buNone/>
            </a:pPr>
            <a:r>
              <a:rPr lang="zh-CN" altLang="en-US" sz="1600" spc="300">
                <a:solidFill>
                  <a:srgbClr val="032D49"/>
                </a:solidFill>
                <a:latin typeface="仿宋" panose="02010609060101010101" pitchFamily="49" charset="-122"/>
                <a:ea typeface="仿宋" panose="02010609060101010101" pitchFamily="49" charset="-122"/>
              </a:rPr>
              <a:t>   何、胡、安、曷、奚、盍、焉、孰、孰与、何如、奈何</a:t>
            </a:r>
            <a:endParaRPr lang="en-US" altLang="zh-CN" sz="1600" spc="300">
              <a:solidFill>
                <a:srgbClr val="032D49"/>
              </a:solidFill>
              <a:latin typeface="仿宋" pitchFamily="49" charset="-122"/>
              <a:ea typeface="仿宋" pitchFamily="49" charset="-122"/>
            </a:endParaRPr>
          </a:p>
          <a:p>
            <a:pPr marL="0" indent="0">
              <a:lnSpc>
                <a:spcPct val="120000"/>
              </a:lnSpc>
              <a:buNone/>
            </a:pPr>
            <a:r>
              <a:rPr lang="en-US" altLang="zh-CN" sz="1600" spc="300">
                <a:solidFill>
                  <a:srgbClr val="032D49"/>
                </a:solidFill>
                <a:latin typeface="仿宋" panose="02010609060101010101" pitchFamily="49" charset="-122"/>
                <a:ea typeface="仿宋" panose="02010609060101010101" pitchFamily="49" charset="-122"/>
              </a:rPr>
              <a:t>(5)</a:t>
            </a:r>
            <a:r>
              <a:rPr lang="zh-CN" altLang="zh-CN" sz="1600" spc="300">
                <a:solidFill>
                  <a:srgbClr val="032D49"/>
                </a:solidFill>
                <a:latin typeface="仿宋" panose="02010609060101010101" pitchFamily="49" charset="-122"/>
                <a:ea typeface="仿宋" panose="02010609060101010101" pitchFamily="49" charset="-122"/>
              </a:rPr>
              <a:t>复句关联词语</a:t>
            </a:r>
            <a:r>
              <a:rPr lang="en-US" altLang="zh-CN" sz="1600" spc="300">
                <a:solidFill>
                  <a:srgbClr val="032D49"/>
                </a:solidFill>
                <a:latin typeface="仿宋" panose="02010609060101010101" pitchFamily="49" charset="-122"/>
                <a:ea typeface="仿宋" panose="02010609060101010101" pitchFamily="49" charset="-122"/>
              </a:rPr>
              <a:t>——</a:t>
            </a:r>
            <a:r>
              <a:rPr lang="zh-CN" altLang="zh-CN" sz="1600" spc="300">
                <a:solidFill>
                  <a:srgbClr val="032D49"/>
                </a:solidFill>
                <a:latin typeface="仿宋" panose="02010609060101010101" pitchFamily="49" charset="-122"/>
                <a:ea typeface="仿宋" panose="02010609060101010101" pitchFamily="49" charset="-122"/>
              </a:rPr>
              <a:t>其前一般断开，如：</a:t>
            </a:r>
          </a:p>
          <a:p>
            <a:pPr marL="0" indent="0">
              <a:lnSpc>
                <a:spcPct val="120000"/>
              </a:lnSpc>
              <a:buNone/>
            </a:pPr>
            <a:r>
              <a:rPr lang="en-US" altLang="zh-CN" sz="1600" spc="300">
                <a:solidFill>
                  <a:srgbClr val="032D49"/>
                </a:solidFill>
                <a:latin typeface="仿宋" panose="02010609060101010101" pitchFamily="49" charset="-122"/>
                <a:ea typeface="仿宋" panose="02010609060101010101" pitchFamily="49" charset="-122"/>
              </a:rPr>
              <a:t>   </a:t>
            </a:r>
            <a:r>
              <a:rPr lang="zh-CN" altLang="zh-CN" sz="1600" spc="300">
                <a:solidFill>
                  <a:srgbClr val="032D49"/>
                </a:solidFill>
                <a:latin typeface="仿宋" panose="02010609060101010101" pitchFamily="49" charset="-122"/>
                <a:ea typeface="仿宋" panose="02010609060101010101" pitchFamily="49" charset="-122"/>
              </a:rPr>
              <a:t>虽、虽然、纵、纵使、向使、假使、苟、故、是故、则、然则、或、况、而况、且、若夫、至于、</a:t>
            </a:r>
            <a:endParaRPr lang="en-US" altLang="zh-CN" sz="1600" spc="300">
              <a:solidFill>
                <a:srgbClr val="032D49"/>
              </a:solidFill>
              <a:latin typeface="仿宋" panose="02010609060101010101" pitchFamily="49" charset="-122"/>
              <a:ea typeface="仿宋" panose="02010609060101010101" pitchFamily="49" charset="-122"/>
            </a:endParaRPr>
          </a:p>
          <a:p>
            <a:pPr marL="0" indent="0">
              <a:lnSpc>
                <a:spcPct val="120000"/>
              </a:lnSpc>
              <a:buNone/>
            </a:pPr>
            <a:r>
              <a:rPr lang="en-US" altLang="zh-CN" sz="1600" spc="300">
                <a:solidFill>
                  <a:srgbClr val="032D49"/>
                </a:solidFill>
                <a:latin typeface="仿宋" panose="02010609060101010101" pitchFamily="49" charset="-122"/>
                <a:ea typeface="仿宋" panose="02010609060101010101" pitchFamily="49" charset="-122"/>
              </a:rPr>
              <a:t>   </a:t>
            </a:r>
            <a:r>
              <a:rPr lang="zh-CN" altLang="zh-CN" sz="1600" spc="300">
                <a:solidFill>
                  <a:srgbClr val="032D49"/>
                </a:solidFill>
                <a:latin typeface="仿宋" panose="02010609060101010101" pitchFamily="49" charset="-122"/>
                <a:ea typeface="仿宋" panose="02010609060101010101" pitchFamily="49" charset="-122"/>
              </a:rPr>
              <a:t>至若、于是、岂、岂非</a:t>
            </a:r>
          </a:p>
          <a:p>
            <a:pPr marL="0" indent="0">
              <a:lnSpc>
                <a:spcPct val="120000"/>
              </a:lnSpc>
              <a:buNone/>
            </a:pPr>
            <a:endParaRPr lang="zh-CN" altLang="en-US" sz="1600" spc="300">
              <a:solidFill>
                <a:srgbClr val="032D49"/>
              </a:solidFill>
              <a:latin typeface="仿宋" pitchFamily="49" charset="-122"/>
              <a:ea typeface="仿宋" pitchFamily="49" charset="-122"/>
            </a:endParaRP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7891417"/>
      </p:ext>
    </p:extLst>
  </p:cSld>
  <p:clrMapOvr>
    <a:masterClrMapping/>
  </p:clrMapOvr>
  <mc:AlternateContent>
    <mc:Choice xmlns:p14="http://schemas.microsoft.com/office/powerpoint/2010/main" Requires="p14">
      <p:transition spd="slow" p14:dur="2000">
        <p14:prism isContent="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3"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par>
                                <p:cTn id="9" presetID="2" presetClass="entr" presetSubtype="3"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0-#ppt_h/2"/>
                                          </p:val>
                                        </p:tav>
                                        <p:tav tm="100000">
                                          <p:val>
                                            <p:strVal val="#ppt_y"/>
                                          </p:val>
                                        </p:tav>
                                      </p:tavLst>
                                    </p:anim>
                                  </p:childTnLst>
                                </p:cTn>
                              </p:par>
                              <p:par>
                                <p:cTn id="13" presetID="2" presetClass="entr" presetSubtype="3" fill="hold"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 calcmode="lin" valueType="num">
                                      <p:cBhvr additive="base">
                                        <p:cTn id="15" dur="500" fill="hold"/>
                                        <p:tgtEl>
                                          <p:spTgt spid="3">
                                            <p:txEl>
                                              <p:pRg st="2" end="2"/>
                                            </p:txEl>
                                          </p:spTgt>
                                        </p:tgtEl>
                                        <p:attrNameLst>
                                          <p:attrName>ppt_x</p:attrName>
                                        </p:attrNameLst>
                                      </p:cBhvr>
                                      <p:tavLst>
                                        <p:tav tm="0">
                                          <p:val>
                                            <p:strVal val="1+#ppt_w/2"/>
                                          </p:val>
                                        </p:tav>
                                        <p:tav tm="100000">
                                          <p:val>
                                            <p:strVal val="#ppt_x"/>
                                          </p:val>
                                        </p:tav>
                                      </p:tavLst>
                                    </p:anim>
                                    <p:anim calcmode="lin" valueType="num">
                                      <p:cBhvr additive="base">
                                        <p:cTn id="16" dur="500" fill="hold"/>
                                        <p:tgtEl>
                                          <p:spTgt spid="3">
                                            <p:txEl>
                                              <p:pRg st="2" end="2"/>
                                            </p:txEl>
                                          </p:spTgt>
                                        </p:tgtEl>
                                        <p:attrNameLst>
                                          <p:attrName>ppt_y</p:attrName>
                                        </p:attrNameLst>
                                      </p:cBhvr>
                                      <p:tavLst>
                                        <p:tav tm="0">
                                          <p:val>
                                            <p:strVal val="0-#ppt_h/2"/>
                                          </p:val>
                                        </p:tav>
                                        <p:tav tm="100000">
                                          <p:val>
                                            <p:strVal val="#ppt_y"/>
                                          </p:val>
                                        </p:tav>
                                      </p:tavLst>
                                    </p:anim>
                                  </p:childTnLst>
                                </p:cTn>
                              </p:par>
                              <p:par>
                                <p:cTn id="17" presetID="2" presetClass="entr" presetSubtype="3" fill="hold" nodeType="with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1+#ppt_w/2"/>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0-#ppt_h/2"/>
                                          </p:val>
                                        </p:tav>
                                        <p:tav tm="100000">
                                          <p:val>
                                            <p:strVal val="#ppt_y"/>
                                          </p:val>
                                        </p:tav>
                                      </p:tavLst>
                                    </p:anim>
                                  </p:childTnLst>
                                </p:cTn>
                              </p:par>
                              <p:par>
                                <p:cTn id="21" presetID="2" presetClass="entr" presetSubtype="3" fill="hold" nodeType="with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 calcmode="lin" valueType="num">
                                      <p:cBhvr additive="base">
                                        <p:cTn id="23" dur="500" fill="hold"/>
                                        <p:tgtEl>
                                          <p:spTgt spid="3">
                                            <p:txEl>
                                              <p:pRg st="4" end="4"/>
                                            </p:txEl>
                                          </p:spTgt>
                                        </p:tgtEl>
                                        <p:attrNameLst>
                                          <p:attrName>ppt_x</p:attrName>
                                        </p:attrNameLst>
                                      </p:cBhvr>
                                      <p:tavLst>
                                        <p:tav tm="0">
                                          <p:val>
                                            <p:strVal val="1+#ppt_w/2"/>
                                          </p:val>
                                        </p:tav>
                                        <p:tav tm="100000">
                                          <p:val>
                                            <p:strVal val="#ppt_x"/>
                                          </p:val>
                                        </p:tav>
                                      </p:tavLst>
                                    </p:anim>
                                    <p:anim calcmode="lin" valueType="num">
                                      <p:cBhvr additive="base">
                                        <p:cTn id="24" dur="500" fill="hold"/>
                                        <p:tgtEl>
                                          <p:spTgt spid="3">
                                            <p:txEl>
                                              <p:pRg st="4" end="4"/>
                                            </p:txEl>
                                          </p:spTgt>
                                        </p:tgtEl>
                                        <p:attrNameLst>
                                          <p:attrName>ppt_y</p:attrName>
                                        </p:attrNameLst>
                                      </p:cBhvr>
                                      <p:tavLst>
                                        <p:tav tm="0">
                                          <p:val>
                                            <p:strVal val="0-#ppt_h/2"/>
                                          </p:val>
                                        </p:tav>
                                        <p:tav tm="100000">
                                          <p:val>
                                            <p:strVal val="#ppt_y"/>
                                          </p:val>
                                        </p:tav>
                                      </p:tavLst>
                                    </p:anim>
                                  </p:childTnLst>
                                </p:cTn>
                              </p:par>
                              <p:par>
                                <p:cTn id="25" presetID="2" presetClass="entr" presetSubtype="3" fill="hold" nodeType="with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anim calcmode="lin" valueType="num">
                                      <p:cBhvr additive="base">
                                        <p:cTn id="27" dur="500" fill="hold"/>
                                        <p:tgtEl>
                                          <p:spTgt spid="3">
                                            <p:txEl>
                                              <p:pRg st="5" end="5"/>
                                            </p:txEl>
                                          </p:spTgt>
                                        </p:tgtEl>
                                        <p:attrNameLst>
                                          <p:attrName>ppt_x</p:attrName>
                                        </p:attrNameLst>
                                      </p:cBhvr>
                                      <p:tavLst>
                                        <p:tav tm="0">
                                          <p:val>
                                            <p:strVal val="1+#ppt_w/2"/>
                                          </p:val>
                                        </p:tav>
                                        <p:tav tm="100000">
                                          <p:val>
                                            <p:strVal val="#ppt_x"/>
                                          </p:val>
                                        </p:tav>
                                      </p:tavLst>
                                    </p:anim>
                                    <p:anim calcmode="lin" valueType="num">
                                      <p:cBhvr additive="base">
                                        <p:cTn id="28" dur="500" fill="hold"/>
                                        <p:tgtEl>
                                          <p:spTgt spid="3">
                                            <p:txEl>
                                              <p:pRg st="5" end="5"/>
                                            </p:txEl>
                                          </p:spTgt>
                                        </p:tgtEl>
                                        <p:attrNameLst>
                                          <p:attrName>ppt_y</p:attrName>
                                        </p:attrNameLst>
                                      </p:cBhvr>
                                      <p:tavLst>
                                        <p:tav tm="0">
                                          <p:val>
                                            <p:strVal val="0-#ppt_h/2"/>
                                          </p:val>
                                        </p:tav>
                                        <p:tav tm="100000">
                                          <p:val>
                                            <p:strVal val="#ppt_y"/>
                                          </p:val>
                                        </p:tav>
                                      </p:tavLst>
                                    </p:anim>
                                  </p:childTnLst>
                                </p:cTn>
                              </p:par>
                              <p:par>
                                <p:cTn id="29" presetID="2" presetClass="entr" presetSubtype="3" fill="hold" nodeType="with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anim calcmode="lin" valueType="num">
                                      <p:cBhvr additive="base">
                                        <p:cTn id="31" dur="500" fill="hold"/>
                                        <p:tgtEl>
                                          <p:spTgt spid="3">
                                            <p:txEl>
                                              <p:pRg st="6" end="6"/>
                                            </p:txEl>
                                          </p:spTgt>
                                        </p:tgtEl>
                                        <p:attrNameLst>
                                          <p:attrName>ppt_x</p:attrName>
                                        </p:attrNameLst>
                                      </p:cBhvr>
                                      <p:tavLst>
                                        <p:tav tm="0">
                                          <p:val>
                                            <p:strVal val="1+#ppt_w/2"/>
                                          </p:val>
                                        </p:tav>
                                        <p:tav tm="100000">
                                          <p:val>
                                            <p:strVal val="#ppt_x"/>
                                          </p:val>
                                        </p:tav>
                                      </p:tavLst>
                                    </p:anim>
                                    <p:anim calcmode="lin" valueType="num">
                                      <p:cBhvr additive="base">
                                        <p:cTn id="32" dur="500" fill="hold"/>
                                        <p:tgtEl>
                                          <p:spTgt spid="3">
                                            <p:txEl>
                                              <p:pRg st="6" end="6"/>
                                            </p:txEl>
                                          </p:spTgt>
                                        </p:tgtEl>
                                        <p:attrNameLst>
                                          <p:attrName>ppt_y</p:attrName>
                                        </p:attrNameLst>
                                      </p:cBhvr>
                                      <p:tavLst>
                                        <p:tav tm="0">
                                          <p:val>
                                            <p:strVal val="0-#ppt_h/2"/>
                                          </p:val>
                                        </p:tav>
                                        <p:tav tm="100000">
                                          <p:val>
                                            <p:strVal val="#ppt_y"/>
                                          </p:val>
                                        </p:tav>
                                      </p:tavLst>
                                    </p:anim>
                                  </p:childTnLst>
                                </p:cTn>
                              </p:par>
                              <p:par>
                                <p:cTn id="33" presetID="2" presetClass="entr" presetSubtype="3" fill="hold" nodeType="withEffect">
                                  <p:stCondLst>
                                    <p:cond delay="0"/>
                                  </p:stCondLst>
                                  <p:childTnLst>
                                    <p:set>
                                      <p:cBhvr>
                                        <p:cTn id="34" dur="1" fill="hold">
                                          <p:stCondLst>
                                            <p:cond delay="0"/>
                                          </p:stCondLst>
                                        </p:cTn>
                                        <p:tgtEl>
                                          <p:spTgt spid="3">
                                            <p:txEl>
                                              <p:pRg st="7" end="7"/>
                                            </p:txEl>
                                          </p:spTgt>
                                        </p:tgtEl>
                                        <p:attrNameLst>
                                          <p:attrName>style.visibility</p:attrName>
                                        </p:attrNameLst>
                                      </p:cBhvr>
                                      <p:to>
                                        <p:strVal val="visible"/>
                                      </p:to>
                                    </p:set>
                                    <p:anim calcmode="lin" valueType="num">
                                      <p:cBhvr additive="base">
                                        <p:cTn id="35" dur="500" fill="hold"/>
                                        <p:tgtEl>
                                          <p:spTgt spid="3">
                                            <p:txEl>
                                              <p:pRg st="7" end="7"/>
                                            </p:txEl>
                                          </p:spTgt>
                                        </p:tgtEl>
                                        <p:attrNameLst>
                                          <p:attrName>ppt_x</p:attrName>
                                        </p:attrNameLst>
                                      </p:cBhvr>
                                      <p:tavLst>
                                        <p:tav tm="0">
                                          <p:val>
                                            <p:strVal val="1+#ppt_w/2"/>
                                          </p:val>
                                        </p:tav>
                                        <p:tav tm="100000">
                                          <p:val>
                                            <p:strVal val="#ppt_x"/>
                                          </p:val>
                                        </p:tav>
                                      </p:tavLst>
                                    </p:anim>
                                    <p:anim calcmode="lin" valueType="num">
                                      <p:cBhvr additive="base">
                                        <p:cTn id="36" dur="500" fill="hold"/>
                                        <p:tgtEl>
                                          <p:spTgt spid="3">
                                            <p:txEl>
                                              <p:pRg st="7" end="7"/>
                                            </p:txEl>
                                          </p:spTgt>
                                        </p:tgtEl>
                                        <p:attrNameLst>
                                          <p:attrName>ppt_y</p:attrName>
                                        </p:attrNameLst>
                                      </p:cBhvr>
                                      <p:tavLst>
                                        <p:tav tm="0">
                                          <p:val>
                                            <p:strVal val="0-#ppt_h/2"/>
                                          </p:val>
                                        </p:tav>
                                        <p:tav tm="100000">
                                          <p:val>
                                            <p:strVal val="#ppt_y"/>
                                          </p:val>
                                        </p:tav>
                                      </p:tavLst>
                                    </p:anim>
                                  </p:childTnLst>
                                </p:cTn>
                              </p:par>
                              <p:par>
                                <p:cTn id="37" presetID="2" presetClass="entr" presetSubtype="3" fill="hold" nodeType="withEffect">
                                  <p:stCondLst>
                                    <p:cond delay="0"/>
                                  </p:stCondLst>
                                  <p:childTnLst>
                                    <p:set>
                                      <p:cBhvr>
                                        <p:cTn id="38" dur="1" fill="hold">
                                          <p:stCondLst>
                                            <p:cond delay="0"/>
                                          </p:stCondLst>
                                        </p:cTn>
                                        <p:tgtEl>
                                          <p:spTgt spid="3">
                                            <p:txEl>
                                              <p:pRg st="8" end="8"/>
                                            </p:txEl>
                                          </p:spTgt>
                                        </p:tgtEl>
                                        <p:attrNameLst>
                                          <p:attrName>style.visibility</p:attrName>
                                        </p:attrNameLst>
                                      </p:cBhvr>
                                      <p:to>
                                        <p:strVal val="visible"/>
                                      </p:to>
                                    </p:set>
                                    <p:anim calcmode="lin" valueType="num">
                                      <p:cBhvr additive="base">
                                        <p:cTn id="39" dur="500" fill="hold"/>
                                        <p:tgtEl>
                                          <p:spTgt spid="3">
                                            <p:txEl>
                                              <p:pRg st="8" end="8"/>
                                            </p:txEl>
                                          </p:spTgt>
                                        </p:tgtEl>
                                        <p:attrNameLst>
                                          <p:attrName>ppt_x</p:attrName>
                                        </p:attrNameLst>
                                      </p:cBhvr>
                                      <p:tavLst>
                                        <p:tav tm="0">
                                          <p:val>
                                            <p:strVal val="1+#ppt_w/2"/>
                                          </p:val>
                                        </p:tav>
                                        <p:tav tm="100000">
                                          <p:val>
                                            <p:strVal val="#ppt_x"/>
                                          </p:val>
                                        </p:tav>
                                      </p:tavLst>
                                    </p:anim>
                                    <p:anim calcmode="lin" valueType="num">
                                      <p:cBhvr additive="base">
                                        <p:cTn id="40" dur="500" fill="hold"/>
                                        <p:tgtEl>
                                          <p:spTgt spid="3">
                                            <p:txEl>
                                              <p:pRg st="8" end="8"/>
                                            </p:txEl>
                                          </p:spTgt>
                                        </p:tgtEl>
                                        <p:attrNameLst>
                                          <p:attrName>ppt_y</p:attrName>
                                        </p:attrNameLst>
                                      </p:cBhvr>
                                      <p:tavLst>
                                        <p:tav tm="0">
                                          <p:val>
                                            <p:strVal val="0-#ppt_h/2"/>
                                          </p:val>
                                        </p:tav>
                                        <p:tav tm="100000">
                                          <p:val>
                                            <p:strVal val="#ppt_y"/>
                                          </p:val>
                                        </p:tav>
                                      </p:tavLst>
                                    </p:anim>
                                  </p:childTnLst>
                                </p:cTn>
                              </p:par>
                              <p:par>
                                <p:cTn id="41" presetID="2" presetClass="entr" presetSubtype="3" fill="hold" nodeType="withEffect">
                                  <p:stCondLst>
                                    <p:cond delay="0"/>
                                  </p:stCondLst>
                                  <p:childTnLst>
                                    <p:set>
                                      <p:cBhvr>
                                        <p:cTn id="42" dur="1" fill="hold">
                                          <p:stCondLst>
                                            <p:cond delay="0"/>
                                          </p:stCondLst>
                                        </p:cTn>
                                        <p:tgtEl>
                                          <p:spTgt spid="3">
                                            <p:txEl>
                                              <p:pRg st="9" end="9"/>
                                            </p:txEl>
                                          </p:spTgt>
                                        </p:tgtEl>
                                        <p:attrNameLst>
                                          <p:attrName>style.visibility</p:attrName>
                                        </p:attrNameLst>
                                      </p:cBhvr>
                                      <p:to>
                                        <p:strVal val="visible"/>
                                      </p:to>
                                    </p:set>
                                    <p:anim calcmode="lin" valueType="num">
                                      <p:cBhvr additive="base">
                                        <p:cTn id="43" dur="500" fill="hold"/>
                                        <p:tgtEl>
                                          <p:spTgt spid="3">
                                            <p:txEl>
                                              <p:pRg st="9" end="9"/>
                                            </p:txEl>
                                          </p:spTgt>
                                        </p:tgtEl>
                                        <p:attrNameLst>
                                          <p:attrName>ppt_x</p:attrName>
                                        </p:attrNameLst>
                                      </p:cBhvr>
                                      <p:tavLst>
                                        <p:tav tm="0">
                                          <p:val>
                                            <p:strVal val="1+#ppt_w/2"/>
                                          </p:val>
                                        </p:tav>
                                        <p:tav tm="100000">
                                          <p:val>
                                            <p:strVal val="#ppt_x"/>
                                          </p:val>
                                        </p:tav>
                                      </p:tavLst>
                                    </p:anim>
                                    <p:anim calcmode="lin" valueType="num">
                                      <p:cBhvr additive="base">
                                        <p:cTn id="44" dur="500" fill="hold"/>
                                        <p:tgtEl>
                                          <p:spTgt spid="3">
                                            <p:txEl>
                                              <p:pRg st="9" end="9"/>
                                            </p:txEl>
                                          </p:spTgt>
                                        </p:tgtEl>
                                        <p:attrNameLst>
                                          <p:attrName>ppt_y</p:attrName>
                                        </p:attrNameLst>
                                      </p:cBhvr>
                                      <p:tavLst>
                                        <p:tav tm="0">
                                          <p:val>
                                            <p:strVal val="0-#ppt_h/2"/>
                                          </p:val>
                                        </p:tav>
                                        <p:tav tm="100000">
                                          <p:val>
                                            <p:strVal val="#ppt_y"/>
                                          </p:val>
                                        </p:tav>
                                      </p:tavLst>
                                    </p:anim>
                                  </p:childTnLst>
                                </p:cTn>
                              </p:par>
                              <p:par>
                                <p:cTn id="45" presetID="2" presetClass="entr" presetSubtype="3" fill="hold" nodeType="withEffect">
                                  <p:stCondLst>
                                    <p:cond delay="0"/>
                                  </p:stCondLst>
                                  <p:childTnLst>
                                    <p:set>
                                      <p:cBhvr>
                                        <p:cTn id="46" dur="1" fill="hold">
                                          <p:stCondLst>
                                            <p:cond delay="0"/>
                                          </p:stCondLst>
                                        </p:cTn>
                                        <p:tgtEl>
                                          <p:spTgt spid="3">
                                            <p:txEl>
                                              <p:pRg st="10" end="10"/>
                                            </p:txEl>
                                          </p:spTgt>
                                        </p:tgtEl>
                                        <p:attrNameLst>
                                          <p:attrName>style.visibility</p:attrName>
                                        </p:attrNameLst>
                                      </p:cBhvr>
                                      <p:to>
                                        <p:strVal val="visible"/>
                                      </p:to>
                                    </p:set>
                                    <p:anim calcmode="lin" valueType="num">
                                      <p:cBhvr additive="base">
                                        <p:cTn id="47" dur="500" fill="hold"/>
                                        <p:tgtEl>
                                          <p:spTgt spid="3">
                                            <p:txEl>
                                              <p:pRg st="10" end="10"/>
                                            </p:txEl>
                                          </p:spTgt>
                                        </p:tgtEl>
                                        <p:attrNameLst>
                                          <p:attrName>ppt_x</p:attrName>
                                        </p:attrNameLst>
                                      </p:cBhvr>
                                      <p:tavLst>
                                        <p:tav tm="0">
                                          <p:val>
                                            <p:strVal val="1+#ppt_w/2"/>
                                          </p:val>
                                        </p:tav>
                                        <p:tav tm="100000">
                                          <p:val>
                                            <p:strVal val="#ppt_x"/>
                                          </p:val>
                                        </p:tav>
                                      </p:tavLst>
                                    </p:anim>
                                    <p:anim calcmode="lin" valueType="num">
                                      <p:cBhvr additive="base">
                                        <p:cTn id="48" dur="500" fill="hold"/>
                                        <p:tgtEl>
                                          <p:spTgt spid="3">
                                            <p:txEl>
                                              <p:pRg st="10" end="10"/>
                                            </p:txEl>
                                          </p:spTgt>
                                        </p:tgtEl>
                                        <p:attrNameLst>
                                          <p:attrName>ppt_y</p:attrName>
                                        </p:attrNameLst>
                                      </p:cBhvr>
                                      <p:tavLst>
                                        <p:tav tm="0">
                                          <p:val>
                                            <p:strVal val="0-#ppt_h/2"/>
                                          </p:val>
                                        </p:tav>
                                        <p:tav tm="100000">
                                          <p:val>
                                            <p:strVal val="#ppt_y"/>
                                          </p:val>
                                        </p:tav>
                                      </p:tavLst>
                                    </p:anim>
                                  </p:childTnLst>
                                </p:cTn>
                              </p:par>
                              <p:par>
                                <p:cTn id="49" presetID="2" presetClass="entr" presetSubtype="3" fill="hold" nodeType="withEffect">
                                  <p:stCondLst>
                                    <p:cond delay="0"/>
                                  </p:stCondLst>
                                  <p:childTnLst>
                                    <p:set>
                                      <p:cBhvr>
                                        <p:cTn id="50" dur="1" fill="hold">
                                          <p:stCondLst>
                                            <p:cond delay="0"/>
                                          </p:stCondLst>
                                        </p:cTn>
                                        <p:tgtEl>
                                          <p:spTgt spid="3">
                                            <p:txEl>
                                              <p:pRg st="11" end="11"/>
                                            </p:txEl>
                                          </p:spTgt>
                                        </p:tgtEl>
                                        <p:attrNameLst>
                                          <p:attrName>style.visibility</p:attrName>
                                        </p:attrNameLst>
                                      </p:cBhvr>
                                      <p:to>
                                        <p:strVal val="visible"/>
                                      </p:to>
                                    </p:set>
                                    <p:anim calcmode="lin" valueType="num">
                                      <p:cBhvr additive="base">
                                        <p:cTn id="51" dur="500" fill="hold"/>
                                        <p:tgtEl>
                                          <p:spTgt spid="3">
                                            <p:txEl>
                                              <p:pRg st="11" end="11"/>
                                            </p:txEl>
                                          </p:spTgt>
                                        </p:tgtEl>
                                        <p:attrNameLst>
                                          <p:attrName>ppt_x</p:attrName>
                                        </p:attrNameLst>
                                      </p:cBhvr>
                                      <p:tavLst>
                                        <p:tav tm="0">
                                          <p:val>
                                            <p:strVal val="1+#ppt_w/2"/>
                                          </p:val>
                                        </p:tav>
                                        <p:tav tm="100000">
                                          <p:val>
                                            <p:strVal val="#ppt_x"/>
                                          </p:val>
                                        </p:tav>
                                      </p:tavLst>
                                    </p:anim>
                                    <p:anim calcmode="lin" valueType="num">
                                      <p:cBhvr additive="base">
                                        <p:cTn id="52" dur="500" fill="hold"/>
                                        <p:tgtEl>
                                          <p:spTgt spid="3">
                                            <p:txEl>
                                              <p:pRg st="11" end="11"/>
                                            </p:txEl>
                                          </p:spTgt>
                                        </p:tgtEl>
                                        <p:attrNameLst>
                                          <p:attrName>ppt_y</p:attrName>
                                        </p:attrNameLst>
                                      </p:cBhvr>
                                      <p:tavLst>
                                        <p:tav tm="0">
                                          <p:val>
                                            <p:strVal val="0-#ppt_h/2"/>
                                          </p:val>
                                        </p:tav>
                                        <p:tav tm="100000">
                                          <p:val>
                                            <p:strVal val="#ppt_y"/>
                                          </p:val>
                                        </p:tav>
                                      </p:tavLst>
                                    </p:anim>
                                  </p:childTnLst>
                                </p:cTn>
                              </p:par>
                              <p:par>
                                <p:cTn id="53" presetID="2" presetClass="entr" presetSubtype="3" fill="hold" nodeType="withEffect">
                                  <p:stCondLst>
                                    <p:cond delay="0"/>
                                  </p:stCondLst>
                                  <p:childTnLst>
                                    <p:set>
                                      <p:cBhvr>
                                        <p:cTn id="54" dur="1" fill="hold">
                                          <p:stCondLst>
                                            <p:cond delay="0"/>
                                          </p:stCondLst>
                                        </p:cTn>
                                        <p:tgtEl>
                                          <p:spTgt spid="3">
                                            <p:txEl>
                                              <p:pRg st="12" end="12"/>
                                            </p:txEl>
                                          </p:spTgt>
                                        </p:tgtEl>
                                        <p:attrNameLst>
                                          <p:attrName>style.visibility</p:attrName>
                                        </p:attrNameLst>
                                      </p:cBhvr>
                                      <p:to>
                                        <p:strVal val="visible"/>
                                      </p:to>
                                    </p:set>
                                    <p:anim calcmode="lin" valueType="num">
                                      <p:cBhvr additive="base">
                                        <p:cTn id="55" dur="500" fill="hold"/>
                                        <p:tgtEl>
                                          <p:spTgt spid="3">
                                            <p:txEl>
                                              <p:pRg st="12" end="12"/>
                                            </p:txEl>
                                          </p:spTgt>
                                        </p:tgtEl>
                                        <p:attrNameLst>
                                          <p:attrName>ppt_x</p:attrName>
                                        </p:attrNameLst>
                                      </p:cBhvr>
                                      <p:tavLst>
                                        <p:tav tm="0">
                                          <p:val>
                                            <p:strVal val="1+#ppt_w/2"/>
                                          </p:val>
                                        </p:tav>
                                        <p:tav tm="100000">
                                          <p:val>
                                            <p:strVal val="#ppt_x"/>
                                          </p:val>
                                        </p:tav>
                                      </p:tavLst>
                                    </p:anim>
                                    <p:anim calcmode="lin" valueType="num">
                                      <p:cBhvr additive="base">
                                        <p:cTn id="56" dur="500" fill="hold"/>
                                        <p:tgtEl>
                                          <p:spTgt spid="3">
                                            <p:txEl>
                                              <p:pRg st="12" end="12"/>
                                            </p:txEl>
                                          </p:spTgt>
                                        </p:tgtEl>
                                        <p:attrNameLst>
                                          <p:attrName>ppt_y</p:attrName>
                                        </p:attrNameLst>
                                      </p:cBhvr>
                                      <p:tavLst>
                                        <p:tav tm="0">
                                          <p:val>
                                            <p:strVal val="0-#ppt_h/2"/>
                                          </p:val>
                                        </p:tav>
                                        <p:tav tm="100000">
                                          <p:val>
                                            <p:strVal val="#ppt_y"/>
                                          </p:val>
                                        </p:tav>
                                      </p:tavLst>
                                    </p:anim>
                                  </p:childTnLst>
                                </p:cTn>
                              </p:par>
                              <p:par>
                                <p:cTn id="57" presetID="2" presetClass="entr" presetSubtype="3" fill="hold" nodeType="withEffect">
                                  <p:stCondLst>
                                    <p:cond delay="0"/>
                                  </p:stCondLst>
                                  <p:childTnLst>
                                    <p:set>
                                      <p:cBhvr>
                                        <p:cTn id="58" dur="1" fill="hold">
                                          <p:stCondLst>
                                            <p:cond delay="0"/>
                                          </p:stCondLst>
                                        </p:cTn>
                                        <p:tgtEl>
                                          <p:spTgt spid="3">
                                            <p:txEl>
                                              <p:pRg st="13" end="13"/>
                                            </p:txEl>
                                          </p:spTgt>
                                        </p:tgtEl>
                                        <p:attrNameLst>
                                          <p:attrName>style.visibility</p:attrName>
                                        </p:attrNameLst>
                                      </p:cBhvr>
                                      <p:to>
                                        <p:strVal val="visible"/>
                                      </p:to>
                                    </p:set>
                                    <p:anim calcmode="lin" valueType="num">
                                      <p:cBhvr additive="base">
                                        <p:cTn id="59" dur="500" fill="hold"/>
                                        <p:tgtEl>
                                          <p:spTgt spid="3">
                                            <p:txEl>
                                              <p:pRg st="13" end="13"/>
                                            </p:txEl>
                                          </p:spTgt>
                                        </p:tgtEl>
                                        <p:attrNameLst>
                                          <p:attrName>ppt_x</p:attrName>
                                        </p:attrNameLst>
                                      </p:cBhvr>
                                      <p:tavLst>
                                        <p:tav tm="0">
                                          <p:val>
                                            <p:strVal val="1+#ppt_w/2"/>
                                          </p:val>
                                        </p:tav>
                                        <p:tav tm="100000">
                                          <p:val>
                                            <p:strVal val="#ppt_x"/>
                                          </p:val>
                                        </p:tav>
                                      </p:tavLst>
                                    </p:anim>
                                    <p:anim calcmode="lin" valueType="num">
                                      <p:cBhvr additive="base">
                                        <p:cTn id="60" dur="500" fill="hold"/>
                                        <p:tgtEl>
                                          <p:spTgt spid="3">
                                            <p:txEl>
                                              <p:pRg st="13" end="13"/>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pc="500">
                <a:solidFill>
                  <a:srgbClr val="B79F47"/>
                </a:solidFill>
              </a:rPr>
              <a:t>重点知识</a:t>
            </a:r>
          </a:p>
        </p:txBody>
      </p:sp>
      <p:sp>
        <p:nvSpPr>
          <p:cNvPr id="3" name="内容占位符 2"/>
          <p:cNvSpPr>
            <a:spLocks noGrp="1"/>
          </p:cNvSpPr>
          <p:nvPr>
            <p:ph idx="1"/>
          </p:nvPr>
        </p:nvSpPr>
        <p:spPr>
          <a:xfrm>
            <a:off x="762000" y="1825625"/>
            <a:ext cx="10515600" cy="4667250"/>
          </a:xfrm>
        </p:spPr>
        <p:txBody>
          <a:bodyPr>
            <a:normAutofit/>
          </a:bodyPr>
          <a:lstStyle/>
          <a:p>
            <a:pPr marL="0" indent="0">
              <a:lnSpc>
                <a:spcPct val="120000"/>
              </a:lnSpc>
              <a:buNone/>
            </a:pPr>
            <a:r>
              <a:rPr lang="en-US" altLang="zh-CN" sz="1600" b="1" spc="300">
                <a:solidFill>
                  <a:srgbClr val="B79F47"/>
                </a:solidFill>
                <a:latin typeface="仿宋" panose="02010609060101010101" pitchFamily="49" charset="-122"/>
                <a:ea typeface="仿宋" panose="02010609060101010101" pitchFamily="49" charset="-122"/>
              </a:rPr>
              <a:t>4. </a:t>
            </a:r>
            <a:r>
              <a:rPr lang="zh-CN" altLang="en-US" sz="1600" b="1" spc="300">
                <a:solidFill>
                  <a:srgbClr val="B79F47"/>
                </a:solidFill>
                <a:latin typeface="仿宋" panose="02010609060101010101" pitchFamily="49" charset="-122"/>
                <a:ea typeface="仿宋" panose="02010609060101010101" pitchFamily="49" charset="-122"/>
              </a:rPr>
              <a:t>虚词断句法</a:t>
            </a:r>
          </a:p>
          <a:p>
            <a:pPr marL="0" indent="0">
              <a:lnSpc>
                <a:spcPct val="120000"/>
              </a:lnSpc>
              <a:buNone/>
            </a:pPr>
            <a:r>
              <a:rPr lang="zh-CN" altLang="en-US" sz="1600" spc="300">
                <a:solidFill>
                  <a:srgbClr val="032D49"/>
                </a:solidFill>
                <a:latin typeface="仿宋" panose="02010609060101010101" pitchFamily="49" charset="-122"/>
                <a:ea typeface="仿宋" panose="02010609060101010101" pitchFamily="49" charset="-122"/>
              </a:rPr>
              <a:t>例如：</a:t>
            </a:r>
          </a:p>
          <a:p>
            <a:pPr marL="0" indent="0">
              <a:lnSpc>
                <a:spcPct val="120000"/>
              </a:lnSpc>
              <a:buNone/>
            </a:pPr>
            <a:r>
              <a:rPr lang="zh-CN" altLang="en-US" sz="1600" spc="300">
                <a:solidFill>
                  <a:srgbClr val="032D49"/>
                </a:solidFill>
                <a:latin typeface="仿宋" panose="02010609060101010101" pitchFamily="49" charset="-122"/>
                <a:ea typeface="仿宋" panose="02010609060101010101" pitchFamily="49" charset="-122"/>
              </a:rPr>
              <a:t>于是余有叹</a:t>
            </a:r>
            <a:r>
              <a:rPr lang="zh-CN" altLang="en-US" sz="1600" spc="300">
                <a:solidFill>
                  <a:srgbClr val="032D49"/>
                </a:solidFill>
                <a:highlight>
                  <a:srgbClr val="FFFF00"/>
                </a:highlight>
                <a:latin typeface="仿宋" panose="02010609060101010101" pitchFamily="49" charset="-122"/>
                <a:ea typeface="仿宋" panose="02010609060101010101" pitchFamily="49" charset="-122"/>
              </a:rPr>
              <a:t>焉</a:t>
            </a:r>
            <a:r>
              <a:rPr lang="en-US" altLang="zh-CN" sz="1600" spc="300">
                <a:solidFill>
                  <a:srgbClr val="032D49"/>
                </a:solidFill>
                <a:latin typeface="仿宋" panose="02010609060101010101" pitchFamily="49" charset="-122"/>
                <a:ea typeface="仿宋" panose="02010609060101010101" pitchFamily="49" charset="-122"/>
              </a:rPr>
              <a:t>/</a:t>
            </a:r>
            <a:r>
              <a:rPr lang="zh-CN" altLang="en-US" sz="1600" spc="300">
                <a:solidFill>
                  <a:srgbClr val="032D49"/>
                </a:solidFill>
                <a:latin typeface="仿宋" panose="02010609060101010101" pitchFamily="49" charset="-122"/>
                <a:ea typeface="仿宋" panose="02010609060101010101" pitchFamily="49" charset="-122"/>
              </a:rPr>
              <a:t>古人之观于天地</a:t>
            </a:r>
            <a:r>
              <a:rPr lang="en-US" altLang="zh-CN" sz="1600" spc="300">
                <a:solidFill>
                  <a:srgbClr val="032D49"/>
                </a:solidFill>
                <a:latin typeface="仿宋" panose="02010609060101010101" pitchFamily="49" charset="-122"/>
                <a:ea typeface="仿宋" panose="02010609060101010101" pitchFamily="49" charset="-122"/>
              </a:rPr>
              <a:t>/</a:t>
            </a:r>
            <a:r>
              <a:rPr lang="zh-CN" altLang="en-US" sz="1600" spc="300">
                <a:solidFill>
                  <a:srgbClr val="032D49"/>
                </a:solidFill>
                <a:latin typeface="仿宋" panose="02010609060101010101" pitchFamily="49" charset="-122"/>
                <a:ea typeface="仿宋" panose="02010609060101010101" pitchFamily="49" charset="-122"/>
              </a:rPr>
              <a:t>山川</a:t>
            </a:r>
            <a:r>
              <a:rPr lang="en-US" altLang="zh-CN" sz="1600" spc="300">
                <a:solidFill>
                  <a:srgbClr val="032D49"/>
                </a:solidFill>
                <a:latin typeface="仿宋" panose="02010609060101010101" pitchFamily="49" charset="-122"/>
                <a:ea typeface="仿宋" panose="02010609060101010101" pitchFamily="49" charset="-122"/>
              </a:rPr>
              <a:t>/</a:t>
            </a:r>
            <a:r>
              <a:rPr lang="zh-CN" altLang="en-US" sz="1600" spc="300">
                <a:solidFill>
                  <a:srgbClr val="032D49"/>
                </a:solidFill>
                <a:latin typeface="仿宋" panose="02010609060101010101" pitchFamily="49" charset="-122"/>
                <a:ea typeface="仿宋" panose="02010609060101010101" pitchFamily="49" charset="-122"/>
              </a:rPr>
              <a:t>草木</a:t>
            </a:r>
            <a:r>
              <a:rPr lang="en-US" altLang="zh-CN" sz="1600" spc="300">
                <a:solidFill>
                  <a:srgbClr val="032D49"/>
                </a:solidFill>
                <a:latin typeface="仿宋" panose="02010609060101010101" pitchFamily="49" charset="-122"/>
                <a:ea typeface="仿宋" panose="02010609060101010101" pitchFamily="49" charset="-122"/>
              </a:rPr>
              <a:t>/</a:t>
            </a:r>
            <a:r>
              <a:rPr lang="zh-CN" altLang="en-US" sz="1600" spc="300">
                <a:solidFill>
                  <a:srgbClr val="032D49"/>
                </a:solidFill>
                <a:latin typeface="仿宋" panose="02010609060101010101" pitchFamily="49" charset="-122"/>
                <a:ea typeface="仿宋" panose="02010609060101010101" pitchFamily="49" charset="-122"/>
              </a:rPr>
              <a:t>虫鱼</a:t>
            </a:r>
            <a:r>
              <a:rPr lang="en-US" altLang="zh-CN" sz="1600" spc="300">
                <a:solidFill>
                  <a:srgbClr val="032D49"/>
                </a:solidFill>
                <a:latin typeface="仿宋" panose="02010609060101010101" pitchFamily="49" charset="-122"/>
                <a:ea typeface="仿宋" panose="02010609060101010101" pitchFamily="49" charset="-122"/>
              </a:rPr>
              <a:t>/</a:t>
            </a:r>
            <a:r>
              <a:rPr lang="zh-CN" altLang="en-US" sz="1600" spc="300">
                <a:solidFill>
                  <a:srgbClr val="032D49"/>
                </a:solidFill>
                <a:latin typeface="仿宋" panose="02010609060101010101" pitchFamily="49" charset="-122"/>
                <a:ea typeface="仿宋" panose="02010609060101010101" pitchFamily="49" charset="-122"/>
              </a:rPr>
              <a:t>鸟兽</a:t>
            </a:r>
            <a:r>
              <a:rPr lang="en-US" altLang="zh-CN" sz="1600" spc="300">
                <a:solidFill>
                  <a:srgbClr val="032D49"/>
                </a:solidFill>
                <a:latin typeface="仿宋" panose="02010609060101010101" pitchFamily="49" charset="-122"/>
                <a:ea typeface="仿宋" panose="02010609060101010101" pitchFamily="49" charset="-122"/>
              </a:rPr>
              <a:t>/</a:t>
            </a:r>
            <a:r>
              <a:rPr lang="zh-CN" altLang="en-US" sz="1600" spc="300">
                <a:solidFill>
                  <a:srgbClr val="032D49"/>
                </a:solidFill>
                <a:latin typeface="仿宋" panose="02010609060101010101" pitchFamily="49" charset="-122"/>
                <a:ea typeface="仿宋" panose="02010609060101010101" pitchFamily="49" charset="-122"/>
              </a:rPr>
              <a:t>往往有得</a:t>
            </a:r>
            <a:r>
              <a:rPr lang="en-US" altLang="zh-CN" sz="1600" spc="300">
                <a:solidFill>
                  <a:srgbClr val="032D49"/>
                </a:solidFill>
                <a:latin typeface="仿宋" panose="02010609060101010101" pitchFamily="49" charset="-122"/>
                <a:ea typeface="仿宋" panose="02010609060101010101" pitchFamily="49" charset="-122"/>
              </a:rPr>
              <a:t>/</a:t>
            </a:r>
            <a:r>
              <a:rPr lang="zh-CN" altLang="en-US" sz="1600" spc="300">
                <a:solidFill>
                  <a:srgbClr val="032D49"/>
                </a:solidFill>
                <a:highlight>
                  <a:srgbClr val="FFFF00"/>
                </a:highlight>
                <a:latin typeface="仿宋" panose="02010609060101010101" pitchFamily="49" charset="-122"/>
                <a:ea typeface="仿宋" panose="02010609060101010101" pitchFamily="49" charset="-122"/>
              </a:rPr>
              <a:t>以</a:t>
            </a:r>
            <a:r>
              <a:rPr lang="zh-CN" altLang="en-US" sz="1600" spc="300">
                <a:solidFill>
                  <a:srgbClr val="032D49"/>
                </a:solidFill>
                <a:latin typeface="仿宋" panose="02010609060101010101" pitchFamily="49" charset="-122"/>
                <a:ea typeface="仿宋" panose="02010609060101010101" pitchFamily="49" charset="-122"/>
              </a:rPr>
              <a:t>其求思之深而无不在</a:t>
            </a:r>
            <a:r>
              <a:rPr lang="zh-CN" altLang="en-US" sz="1600" spc="300">
                <a:solidFill>
                  <a:srgbClr val="032D49"/>
                </a:solidFill>
                <a:highlight>
                  <a:srgbClr val="FFFF00"/>
                </a:highlight>
                <a:latin typeface="仿宋" panose="02010609060101010101" pitchFamily="49" charset="-122"/>
                <a:ea typeface="仿宋" panose="02010609060101010101" pitchFamily="49" charset="-122"/>
              </a:rPr>
              <a:t>也</a:t>
            </a:r>
            <a:r>
              <a:rPr lang="en-US" altLang="zh-CN" sz="1600" spc="300">
                <a:solidFill>
                  <a:srgbClr val="032D49"/>
                </a:solidFill>
                <a:latin typeface="仿宋" panose="02010609060101010101" pitchFamily="49" charset="-122"/>
                <a:ea typeface="仿宋" panose="02010609060101010101" pitchFamily="49" charset="-122"/>
              </a:rPr>
              <a:t>/</a:t>
            </a:r>
            <a:r>
              <a:rPr lang="zh-CN" altLang="en-US" sz="1600" spc="300">
                <a:solidFill>
                  <a:srgbClr val="032D49"/>
                </a:solidFill>
                <a:highlight>
                  <a:srgbClr val="FFFF00"/>
                </a:highlight>
                <a:latin typeface="仿宋" panose="02010609060101010101" pitchFamily="49" charset="-122"/>
                <a:ea typeface="仿宋" panose="02010609060101010101" pitchFamily="49" charset="-122"/>
              </a:rPr>
              <a:t>夫</a:t>
            </a:r>
            <a:r>
              <a:rPr lang="zh-CN" altLang="en-US" sz="1600" spc="300">
                <a:solidFill>
                  <a:srgbClr val="032D49"/>
                </a:solidFill>
                <a:latin typeface="仿宋" panose="02010609060101010101" pitchFamily="49" charset="-122"/>
                <a:ea typeface="仿宋" panose="02010609060101010101" pitchFamily="49" charset="-122"/>
              </a:rPr>
              <a:t>夷以近</a:t>
            </a:r>
            <a:r>
              <a:rPr lang="en-US" altLang="zh-CN" sz="1600" spc="300">
                <a:solidFill>
                  <a:srgbClr val="032D49"/>
                </a:solidFill>
                <a:latin typeface="仿宋" panose="02010609060101010101" pitchFamily="49" charset="-122"/>
                <a:ea typeface="仿宋" panose="02010609060101010101" pitchFamily="49" charset="-122"/>
              </a:rPr>
              <a:t>/</a:t>
            </a:r>
            <a:r>
              <a:rPr lang="zh-CN" altLang="en-US" sz="1600" spc="300">
                <a:solidFill>
                  <a:srgbClr val="032D49"/>
                </a:solidFill>
                <a:highlight>
                  <a:srgbClr val="FFFF00"/>
                </a:highlight>
                <a:latin typeface="仿宋" panose="02010609060101010101" pitchFamily="49" charset="-122"/>
                <a:ea typeface="仿宋" panose="02010609060101010101" pitchFamily="49" charset="-122"/>
              </a:rPr>
              <a:t>则</a:t>
            </a:r>
            <a:r>
              <a:rPr lang="zh-CN" altLang="en-US" sz="1600" spc="300">
                <a:solidFill>
                  <a:srgbClr val="032D49"/>
                </a:solidFill>
                <a:latin typeface="仿宋" panose="02010609060101010101" pitchFamily="49" charset="-122"/>
                <a:ea typeface="仿宋" panose="02010609060101010101" pitchFamily="49" charset="-122"/>
              </a:rPr>
              <a:t>游者众</a:t>
            </a:r>
            <a:r>
              <a:rPr lang="en-US" altLang="zh-CN" sz="1600" spc="300">
                <a:solidFill>
                  <a:srgbClr val="032D49"/>
                </a:solidFill>
                <a:latin typeface="仿宋" panose="02010609060101010101" pitchFamily="49" charset="-122"/>
                <a:ea typeface="仿宋" panose="02010609060101010101" pitchFamily="49" charset="-122"/>
              </a:rPr>
              <a:t>/</a:t>
            </a:r>
            <a:r>
              <a:rPr lang="zh-CN" altLang="en-US" sz="1600" spc="300">
                <a:solidFill>
                  <a:srgbClr val="032D49"/>
                </a:solidFill>
                <a:latin typeface="仿宋" panose="02010609060101010101" pitchFamily="49" charset="-122"/>
                <a:ea typeface="仿宋" panose="02010609060101010101" pitchFamily="49" charset="-122"/>
              </a:rPr>
              <a:t>险以远</a:t>
            </a:r>
            <a:r>
              <a:rPr lang="en-US" altLang="zh-CN" sz="1600" spc="300">
                <a:solidFill>
                  <a:srgbClr val="032D49"/>
                </a:solidFill>
                <a:latin typeface="仿宋" panose="02010609060101010101" pitchFamily="49" charset="-122"/>
                <a:ea typeface="仿宋" panose="02010609060101010101" pitchFamily="49" charset="-122"/>
              </a:rPr>
              <a:t>/</a:t>
            </a:r>
            <a:r>
              <a:rPr lang="zh-CN" altLang="en-US" sz="1600" spc="300">
                <a:solidFill>
                  <a:srgbClr val="032D49"/>
                </a:solidFill>
                <a:highlight>
                  <a:srgbClr val="FFFF00"/>
                </a:highlight>
                <a:latin typeface="仿宋" panose="02010609060101010101" pitchFamily="49" charset="-122"/>
                <a:ea typeface="仿宋" panose="02010609060101010101" pitchFamily="49" charset="-122"/>
              </a:rPr>
              <a:t>则</a:t>
            </a:r>
            <a:r>
              <a:rPr lang="zh-CN" altLang="en-US" sz="1600" spc="300">
                <a:solidFill>
                  <a:srgbClr val="032D49"/>
                </a:solidFill>
                <a:latin typeface="仿宋" panose="02010609060101010101" pitchFamily="49" charset="-122"/>
                <a:ea typeface="仿宋" panose="02010609060101010101" pitchFamily="49" charset="-122"/>
              </a:rPr>
              <a:t>至者少</a:t>
            </a:r>
            <a:r>
              <a:rPr lang="en-US" altLang="zh-CN" sz="1600" spc="300">
                <a:solidFill>
                  <a:srgbClr val="032D49"/>
                </a:solidFill>
                <a:latin typeface="仿宋" panose="02010609060101010101" pitchFamily="49" charset="-122"/>
                <a:ea typeface="仿宋" panose="02010609060101010101" pitchFamily="49" charset="-122"/>
              </a:rPr>
              <a:t>/</a:t>
            </a:r>
            <a:r>
              <a:rPr lang="zh-CN" altLang="en-US" sz="1600" spc="300">
                <a:solidFill>
                  <a:srgbClr val="032D49"/>
                </a:solidFill>
                <a:highlight>
                  <a:srgbClr val="FFFF00"/>
                </a:highlight>
                <a:latin typeface="仿宋" panose="02010609060101010101" pitchFamily="49" charset="-122"/>
                <a:ea typeface="仿宋" panose="02010609060101010101" pitchFamily="49" charset="-122"/>
              </a:rPr>
              <a:t>而</a:t>
            </a:r>
            <a:r>
              <a:rPr lang="zh-CN" altLang="en-US" sz="1600" spc="300">
                <a:solidFill>
                  <a:srgbClr val="032D49"/>
                </a:solidFill>
                <a:latin typeface="仿宋" panose="02010609060101010101" pitchFamily="49" charset="-122"/>
                <a:ea typeface="仿宋" panose="02010609060101010101" pitchFamily="49" charset="-122"/>
              </a:rPr>
              <a:t>世之奇伟</a:t>
            </a:r>
            <a:r>
              <a:rPr lang="en-US" altLang="zh-CN" sz="1600" spc="300">
                <a:solidFill>
                  <a:srgbClr val="032D49"/>
                </a:solidFill>
                <a:latin typeface="仿宋" panose="02010609060101010101" pitchFamily="49" charset="-122"/>
                <a:ea typeface="仿宋" panose="02010609060101010101" pitchFamily="49" charset="-122"/>
              </a:rPr>
              <a:t>/</a:t>
            </a:r>
            <a:r>
              <a:rPr lang="zh-CN" altLang="en-US" sz="1600" spc="300">
                <a:solidFill>
                  <a:srgbClr val="032D49"/>
                </a:solidFill>
                <a:latin typeface="仿宋" panose="02010609060101010101" pitchFamily="49" charset="-122"/>
                <a:ea typeface="仿宋" panose="02010609060101010101" pitchFamily="49" charset="-122"/>
              </a:rPr>
              <a:t>瑰怪</a:t>
            </a:r>
            <a:r>
              <a:rPr lang="en-US" altLang="zh-CN" sz="1600" spc="300">
                <a:solidFill>
                  <a:srgbClr val="032D49"/>
                </a:solidFill>
                <a:latin typeface="仿宋" panose="02010609060101010101" pitchFamily="49" charset="-122"/>
                <a:ea typeface="仿宋" panose="02010609060101010101" pitchFamily="49" charset="-122"/>
              </a:rPr>
              <a:t>/</a:t>
            </a:r>
            <a:r>
              <a:rPr lang="zh-CN" altLang="en-US" sz="1600" spc="300">
                <a:solidFill>
                  <a:srgbClr val="032D49"/>
                </a:solidFill>
                <a:latin typeface="仿宋" panose="02010609060101010101" pitchFamily="49" charset="-122"/>
                <a:ea typeface="仿宋" panose="02010609060101010101" pitchFamily="49" charset="-122"/>
              </a:rPr>
              <a:t>非常之观</a:t>
            </a:r>
            <a:r>
              <a:rPr lang="en-US" altLang="zh-CN" sz="1600" spc="300">
                <a:solidFill>
                  <a:srgbClr val="032D49"/>
                </a:solidFill>
                <a:latin typeface="仿宋" panose="02010609060101010101" pitchFamily="49" charset="-122"/>
                <a:ea typeface="仿宋" panose="02010609060101010101" pitchFamily="49" charset="-122"/>
              </a:rPr>
              <a:t>/</a:t>
            </a:r>
            <a:r>
              <a:rPr lang="zh-CN" altLang="en-US" sz="1600" spc="300">
                <a:solidFill>
                  <a:srgbClr val="032D49"/>
                </a:solidFill>
                <a:latin typeface="仿宋" panose="02010609060101010101" pitchFamily="49" charset="-122"/>
                <a:ea typeface="仿宋" panose="02010609060101010101" pitchFamily="49" charset="-122"/>
              </a:rPr>
              <a:t>常在于险远</a:t>
            </a:r>
            <a:r>
              <a:rPr lang="en-US" altLang="zh-CN" sz="1600" spc="300">
                <a:solidFill>
                  <a:srgbClr val="032D49"/>
                </a:solidFill>
                <a:latin typeface="仿宋" panose="02010609060101010101" pitchFamily="49" charset="-122"/>
                <a:ea typeface="仿宋" panose="02010609060101010101" pitchFamily="49" charset="-122"/>
              </a:rPr>
              <a:t>/</a:t>
            </a:r>
            <a:r>
              <a:rPr lang="zh-CN" altLang="en-US" sz="1600" spc="300">
                <a:solidFill>
                  <a:srgbClr val="032D49"/>
                </a:solidFill>
                <a:highlight>
                  <a:srgbClr val="FFFF00"/>
                </a:highlight>
                <a:latin typeface="仿宋" panose="02010609060101010101" pitchFamily="49" charset="-122"/>
                <a:ea typeface="仿宋" panose="02010609060101010101" pitchFamily="49" charset="-122"/>
              </a:rPr>
              <a:t>而</a:t>
            </a:r>
            <a:r>
              <a:rPr lang="zh-CN" altLang="en-US" sz="1600" spc="300">
                <a:solidFill>
                  <a:srgbClr val="032D49"/>
                </a:solidFill>
                <a:latin typeface="仿宋" panose="02010609060101010101" pitchFamily="49" charset="-122"/>
                <a:ea typeface="仿宋" panose="02010609060101010101" pitchFamily="49" charset="-122"/>
              </a:rPr>
              <a:t>人之所罕至</a:t>
            </a:r>
            <a:r>
              <a:rPr lang="zh-CN" altLang="en-US" sz="1600" spc="300">
                <a:solidFill>
                  <a:srgbClr val="032D49"/>
                </a:solidFill>
                <a:highlight>
                  <a:srgbClr val="FFFF00"/>
                </a:highlight>
                <a:latin typeface="仿宋" panose="02010609060101010101" pitchFamily="49" charset="-122"/>
                <a:ea typeface="仿宋" panose="02010609060101010101" pitchFamily="49" charset="-122"/>
              </a:rPr>
              <a:t>焉</a:t>
            </a:r>
            <a:r>
              <a:rPr lang="en-US" altLang="zh-CN" sz="1600" spc="300">
                <a:solidFill>
                  <a:srgbClr val="032D49"/>
                </a:solidFill>
                <a:latin typeface="仿宋" panose="02010609060101010101" pitchFamily="49" charset="-122"/>
                <a:ea typeface="仿宋" panose="02010609060101010101" pitchFamily="49" charset="-122"/>
              </a:rPr>
              <a:t>/</a:t>
            </a:r>
            <a:r>
              <a:rPr lang="zh-CN" altLang="en-US" sz="1600" spc="300">
                <a:solidFill>
                  <a:srgbClr val="032D49"/>
                </a:solidFill>
                <a:highlight>
                  <a:srgbClr val="FFFF00"/>
                </a:highlight>
                <a:latin typeface="仿宋" panose="02010609060101010101" pitchFamily="49" charset="-122"/>
                <a:ea typeface="仿宋" panose="02010609060101010101" pitchFamily="49" charset="-122"/>
              </a:rPr>
              <a:t>故</a:t>
            </a:r>
            <a:r>
              <a:rPr lang="zh-CN" altLang="en-US" sz="1600" spc="300">
                <a:solidFill>
                  <a:srgbClr val="032D49"/>
                </a:solidFill>
                <a:latin typeface="仿宋" panose="02010609060101010101" pitchFamily="49" charset="-122"/>
                <a:ea typeface="仿宋" panose="02010609060101010101" pitchFamily="49" charset="-122"/>
              </a:rPr>
              <a:t>非有志者不能至也</a:t>
            </a:r>
          </a:p>
          <a:p>
            <a:pPr marL="0" indent="0">
              <a:lnSpc>
                <a:spcPct val="120000"/>
              </a:lnSpc>
              <a:buNone/>
            </a:pPr>
            <a:r>
              <a:rPr lang="en-US" altLang="zh-CN" sz="1600" b="1" spc="300">
                <a:solidFill>
                  <a:srgbClr val="B79F47"/>
                </a:solidFill>
                <a:latin typeface="仿宋" panose="02010609060101010101" pitchFamily="49" charset="-122"/>
                <a:ea typeface="仿宋" panose="02010609060101010101" pitchFamily="49" charset="-122"/>
              </a:rPr>
              <a:t>5. </a:t>
            </a:r>
            <a:r>
              <a:rPr lang="zh-CN" altLang="zh-CN" sz="1600" b="1" spc="300">
                <a:solidFill>
                  <a:srgbClr val="B79F47"/>
                </a:solidFill>
                <a:latin typeface="仿宋" panose="02010609060101010101" pitchFamily="49" charset="-122"/>
                <a:ea typeface="仿宋" panose="02010609060101010101" pitchFamily="49" charset="-122"/>
              </a:rPr>
              <a:t>对称断句法</a:t>
            </a:r>
          </a:p>
          <a:p>
            <a:pPr marL="0" indent="0">
              <a:lnSpc>
                <a:spcPct val="120000"/>
              </a:lnSpc>
              <a:buNone/>
            </a:pPr>
            <a:r>
              <a:rPr lang="zh-CN" altLang="zh-CN" sz="1600" spc="300">
                <a:solidFill>
                  <a:srgbClr val="032D49"/>
                </a:solidFill>
                <a:latin typeface="仿宋" panose="02010609060101010101" pitchFamily="49" charset="-122"/>
                <a:ea typeface="仿宋" panose="02010609060101010101" pitchFamily="49" charset="-122"/>
              </a:rPr>
              <a:t>找到对称结构，将其断开，例如：</a:t>
            </a:r>
          </a:p>
          <a:p>
            <a:pPr marL="0" indent="0">
              <a:lnSpc>
                <a:spcPct val="120000"/>
              </a:lnSpc>
              <a:buNone/>
            </a:pPr>
            <a:r>
              <a:rPr lang="zh-CN" altLang="zh-CN" sz="1600" spc="300">
                <a:solidFill>
                  <a:srgbClr val="032D49"/>
                </a:solidFill>
                <a:latin typeface="仿宋" panose="02010609060101010101" pitchFamily="49" charset="-122"/>
                <a:ea typeface="仿宋" panose="02010609060101010101" pitchFamily="49" charset="-122"/>
              </a:rPr>
              <a:t>彼与彼年相若也</a:t>
            </a:r>
            <a:r>
              <a:rPr lang="en-US" altLang="zh-CN" sz="1600" spc="300">
                <a:solidFill>
                  <a:srgbClr val="032D49"/>
                </a:solidFill>
                <a:latin typeface="仿宋" panose="02010609060101010101" pitchFamily="49" charset="-122"/>
                <a:ea typeface="仿宋" panose="02010609060101010101" pitchFamily="49" charset="-122"/>
              </a:rPr>
              <a:t>/</a:t>
            </a:r>
            <a:r>
              <a:rPr lang="zh-CN" altLang="zh-CN" sz="1600" spc="300">
                <a:solidFill>
                  <a:srgbClr val="032D49"/>
                </a:solidFill>
                <a:latin typeface="仿宋" panose="02010609060101010101" pitchFamily="49" charset="-122"/>
                <a:ea typeface="仿宋" panose="02010609060101010101" pitchFamily="49" charset="-122"/>
              </a:rPr>
              <a:t>道相似也</a:t>
            </a:r>
            <a:r>
              <a:rPr lang="en-US" altLang="zh-CN" sz="1600" spc="300">
                <a:solidFill>
                  <a:srgbClr val="032D49"/>
                </a:solidFill>
                <a:latin typeface="仿宋" panose="02010609060101010101" pitchFamily="49" charset="-122"/>
                <a:ea typeface="仿宋" panose="02010609060101010101" pitchFamily="49" charset="-122"/>
              </a:rPr>
              <a:t>/</a:t>
            </a:r>
            <a:r>
              <a:rPr lang="zh-CN" altLang="zh-CN" sz="1600" spc="300">
                <a:solidFill>
                  <a:srgbClr val="032D49"/>
                </a:solidFill>
                <a:latin typeface="仿宋" panose="02010609060101010101" pitchFamily="49" charset="-122"/>
                <a:ea typeface="仿宋" panose="02010609060101010101" pitchFamily="49" charset="-122"/>
              </a:rPr>
              <a:t>位卑则足羞</a:t>
            </a:r>
            <a:r>
              <a:rPr lang="en-US" altLang="zh-CN" sz="1600" spc="300">
                <a:solidFill>
                  <a:srgbClr val="032D49"/>
                </a:solidFill>
                <a:latin typeface="仿宋" panose="02010609060101010101" pitchFamily="49" charset="-122"/>
                <a:ea typeface="仿宋" panose="02010609060101010101" pitchFamily="49" charset="-122"/>
              </a:rPr>
              <a:t>/</a:t>
            </a:r>
            <a:r>
              <a:rPr lang="zh-CN" altLang="zh-CN" sz="1600" spc="300">
                <a:solidFill>
                  <a:srgbClr val="032D49"/>
                </a:solidFill>
                <a:latin typeface="仿宋" panose="02010609060101010101" pitchFamily="49" charset="-122"/>
                <a:ea typeface="仿宋" panose="02010609060101010101" pitchFamily="49" charset="-122"/>
              </a:rPr>
              <a:t>官盛则近谀</a:t>
            </a:r>
          </a:p>
          <a:p>
            <a:pPr marL="0" indent="0">
              <a:lnSpc>
                <a:spcPct val="120000"/>
              </a:lnSpc>
              <a:buNone/>
            </a:pPr>
            <a:endParaRPr lang="zh-CN" altLang="en-US" sz="1600" spc="300">
              <a:solidFill>
                <a:srgbClr val="032D49"/>
              </a:solidFill>
              <a:latin typeface="仿宋" panose="02010609060101010101" pitchFamily="49" charset="-122"/>
              <a:ea typeface="仿宋" panose="02010609060101010101" pitchFamily="49" charset="-122"/>
            </a:endParaRP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78878535"/>
      </p:ext>
    </p:extLst>
  </p:cSld>
  <p:clrMapOvr>
    <a:masterClrMapping/>
  </p:clrMapOvr>
  <mc:AlternateContent>
    <mc:Choice xmlns:p14="http://schemas.microsoft.com/office/powerpoint/2010/main" Requires="p14">
      <p:transition spd="slow" p14:dur="2000">
        <p14:prism isContent="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3"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p="http://schemas.openxmlformats.org/presentationml/2006/main">
  <p:tag name="AS_NET" val="4.0.30319.42000"/>
  <p:tag name="AS_OS" val="Microsoft Windows NT 6.1.7601 Service Pack 1"/>
  <p:tag name="AS_RELEASE_DATE" val="2020.05.14"/>
  <p:tag name="AS_TITLE" val="Aspose.Slides for .NET 4.0 Client Profile"/>
  <p:tag name="AS_VERSION" val="20.5"/>
</p:tagLst>
</file>

<file path=ppt/theme/theme1.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E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a:ea typeface="Arial"/>
        <a:cs typeface="Arial"/>
        <a:font script="Jpan" typeface="ＭＳ Ｐゴシック"/>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微软雅黑"/>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E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Arial"/>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Arial"/>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aragraphs>278</Paragraphs>
  <Slides>53</Slides>
  <Notes>11</Notes>
  <TotalTime>0</TotalTime>
  <HiddenSlides>0</HiddenSlides>
  <MMClips>0</MMClips>
  <ScaleCrop>0</ScaleCrop>
  <HeadingPairs>
    <vt:vector baseType="variant" size="6">
      <vt:variant>
        <vt:lpstr>Fonts used</vt:lpstr>
      </vt:variant>
      <vt:variant>
        <vt:i4>11</vt:i4>
      </vt:variant>
      <vt:variant>
        <vt:lpstr>Theme</vt:lpstr>
      </vt:variant>
      <vt:variant>
        <vt:i4>1</vt:i4>
      </vt:variant>
      <vt:variant>
        <vt:lpstr>Slide Titles</vt:lpstr>
      </vt:variant>
      <vt:variant>
        <vt:i4>53</vt:i4>
      </vt:variant>
    </vt:vector>
  </HeadingPairs>
  <TitlesOfParts>
    <vt:vector baseType="lpstr" size="65">
      <vt:lpstr>Arial</vt:lpstr>
      <vt:lpstr>Calibri</vt:lpstr>
      <vt:lpstr>等线 Light</vt:lpstr>
      <vt:lpstr>等线</vt:lpstr>
      <vt:lpstr>思源黑体 Bold</vt:lpstr>
      <vt:lpstr>仿宋</vt:lpstr>
      <vt:lpstr>Times New Roman</vt:lpstr>
      <vt:lpstr>楷体</vt:lpstr>
      <vt:lpstr>微软雅黑</vt:lpstr>
      <vt:lpstr>宋体</vt:lpstr>
      <vt:lpstr>楷体_GB2312</vt:lpstr>
      <vt:lpstr>Office 主题</vt:lpstr>
      <vt:lpstr>专题09 文言文断句</vt:lpstr>
      <vt:lpstr>PowerPoint Presentation</vt:lpstr>
      <vt:lpstr>PowerPoint Presentation</vt:lpstr>
      <vt:lpstr>考向讲解</vt:lpstr>
      <vt:lpstr>PowerPoint Presentation</vt:lpstr>
      <vt:lpstr>重点知识</vt:lpstr>
      <vt:lpstr>重点知识</vt:lpstr>
      <vt:lpstr>重点知识</vt:lpstr>
      <vt:lpstr>重点知识</vt:lpstr>
      <vt:lpstr>重点知识</vt:lpstr>
      <vt:lpstr>重点知识</vt:lpstr>
      <vt:lpstr>PowerPoint Presentation</vt:lpstr>
      <vt:lpstr>易错易混</vt:lpstr>
      <vt:lpstr>PowerPoint Presentation</vt:lpstr>
      <vt:lpstr>例1. 2020年新高考山东卷</vt:lpstr>
      <vt:lpstr>例1. 2020年新高考山东卷</vt:lpstr>
      <vt:lpstr>例1. 2020年新高考山东卷</vt:lpstr>
      <vt:lpstr>例2. 2020年全国卷Ⅰ</vt:lpstr>
      <vt:lpstr>例2. 2020年全国卷Ⅰ</vt:lpstr>
      <vt:lpstr>例2. 2020年全国卷Ⅰ</vt:lpstr>
      <vt:lpstr>PowerPoint Presentation</vt:lpstr>
      <vt:lpstr>【课堂总结】</vt:lpstr>
      <vt:lpstr>PowerPoint Presentation</vt:lpstr>
      <vt:lpstr>1.广东省高研会2018级高三第一学期第一次检测</vt:lpstr>
      <vt:lpstr>1.广东省高研会2018级高三第一学期第一次检测</vt:lpstr>
      <vt:lpstr>1.广东省高研会2018级高三第一学期第一次检测</vt:lpstr>
      <vt:lpstr>2.广州市2021届高三年级阶段训练</vt:lpstr>
      <vt:lpstr>2.广州市2021届高三年级阶段训练</vt:lpstr>
      <vt:lpstr>2.广州市2021届高三年级阶段训练</vt:lpstr>
      <vt:lpstr>3.河南省2020～2021学年高三10月质量检测</vt:lpstr>
      <vt:lpstr>3.河南省2020～2021学年高三10月质量检测</vt:lpstr>
      <vt:lpstr>3.河南省2020～2021学年高三10月质量检测</vt:lpstr>
      <vt:lpstr>4. 2020年秋“荆、荆、襄、宜四地七校考试联盟” 高三期中联考</vt:lpstr>
      <vt:lpstr>4. 2020年秋“荆、荆、襄、宜四地七校考试联盟” 高三期中联考</vt:lpstr>
      <vt:lpstr>4. 2020年秋“荆、荆、襄、宜四地七校考试联盟” 高三期中联考</vt:lpstr>
      <vt:lpstr>5.宜昌一中等校2020年秋季学期高三九月联考语文试题</vt:lpstr>
      <vt:lpstr>5.宜昌一中等校2020年秋季学期高三九月联考语文试题</vt:lpstr>
      <vt:lpstr>5.宜昌一中等校2020年秋季学期高三九月联考语文试题</vt:lpstr>
      <vt:lpstr>6.郴州市2021届高三第一次教学质量监测试卷</vt:lpstr>
      <vt:lpstr>6.郴州市2021届高三第一次教学质量监测试卷</vt:lpstr>
      <vt:lpstr>6.郴州市2021届高三第一次教学质量监测试卷</vt:lpstr>
      <vt:lpstr>7. 湖南省部分重点中学2021届高三第二次月考</vt:lpstr>
      <vt:lpstr>7. 湖南省部分重点中学2021届高三第二次月考</vt:lpstr>
      <vt:lpstr>7. 湖南省部分重点中学2021届高三第二次月考</vt:lpstr>
      <vt:lpstr>8. 2021届三省（河北、重庆、广东）新高考联盟校质量检测语文</vt:lpstr>
      <vt:lpstr>8. 2021届三省（河北、重庆、广东）新高考联盟校质量检测语文</vt:lpstr>
      <vt:lpstr>8. 2021届三省（河北、重庆、广东）新高考联盟校质量检测语文</vt:lpstr>
      <vt:lpstr>9. 山东省实验中学2021届高三第一次诊断考试</vt:lpstr>
      <vt:lpstr>9. 山东省实验中学2021届高三第一次诊断考试</vt:lpstr>
      <vt:lpstr>9. 山东省实验中学2021届高三第一次诊断考试</vt:lpstr>
      <vt:lpstr>10. 潍坊市诸城一中2020-2021常年高三上学期收心考试</vt:lpstr>
      <vt:lpstr>10. 潍坊市诸城一中2020-2021常年高三上学期收心考试</vt:lpstr>
      <vt:lpstr>10. 潍坊市诸城一中2020-2021常年高三上学期收心考试</vt:lpstr>
    </vt:vector>
  </TitlesOfParts>
  <LinksUpToDate>0</LinksUpToDate>
  <SharedDoc>0</SharedDoc>
  <HyperlinksChanged>0</HyperlinksChanged>
  <Application>Aspose.Slides for .NET</Application>
  <AppVersion>20.0500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2020-10-29T16:05:28.348</cp:lastPrinted>
  <dcterms:created xsi:type="dcterms:W3CDTF">2020-10-29T16:05:28Z</dcterms:created>
  <dcterms:modified xsi:type="dcterms:W3CDTF">2020-12-03T08:01:10Z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