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7" r:id="rId3"/>
    <p:sldId id="278" r:id="rId4"/>
    <p:sldId id="257" r:id="rId5"/>
    <p:sldId id="27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80" r:id="rId16"/>
    <p:sldId id="281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00334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28114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48758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61414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5334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74509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2329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35479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34891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5437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3370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33E47-D7CE-4BFA-A615-75858C48B613}" type="datetimeFigureOut">
              <a:rPr lang="zh-CN" altLang="en-US" smtClean="0"/>
              <a:t>2021-2-20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5D62A-9DAF-4622-8F3B-4B4F1A2D3C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14.360doc.com/DownloadImg/2010/08/1315/4596964_1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\ppt\slides\NUL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图片1jhkj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295525"/>
            <a:ext cx="3105150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1981200"/>
            <a:ext cx="3124200" cy="609600"/>
          </a:xfrm>
        </p:spPr>
        <p:txBody>
          <a:bodyPr>
            <a:noAutofit/>
          </a:bodyPr>
          <a:lstStyle/>
          <a:p>
            <a:pPr algn="l"/>
            <a:r>
              <a:rPr lang="en-US" altLang="zh-CN" sz="3600">
                <a:solidFill>
                  <a:srgbClr val="FF0000"/>
                </a:solidFill>
              </a:rPr>
              <a:t>《</a:t>
            </a:r>
            <a:r>
              <a:rPr lang="zh-CN" altLang="en-US" sz="3600">
                <a:solidFill>
                  <a:srgbClr val="FF0000"/>
                </a:solidFill>
              </a:rPr>
              <a:t>庄子</a:t>
            </a:r>
            <a:r>
              <a:rPr lang="en-US" altLang="zh-CN" sz="3600">
                <a:solidFill>
                  <a:srgbClr val="FF0000"/>
                </a:solidFill>
              </a:rPr>
              <a:t>·</a:t>
            </a:r>
            <a:r>
              <a:rPr lang="zh-CN" altLang="en-US" sz="3600">
                <a:solidFill>
                  <a:srgbClr val="FF0000"/>
                </a:solidFill>
              </a:rPr>
              <a:t>养生主</a:t>
            </a:r>
            <a:r>
              <a:rPr lang="en-US" altLang="zh-CN" sz="3600">
                <a:solidFill>
                  <a:srgbClr val="FF0000"/>
                </a:solidFill>
              </a:rPr>
              <a:t>》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Picture 4" descr="未命名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5816" y="2888457"/>
            <a:ext cx="5691188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图片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879" y="3609182"/>
            <a:ext cx="35591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204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638800"/>
          </a:xfrm>
        </p:spPr>
        <p:txBody>
          <a:bodyPr/>
          <a:lstStyle/>
          <a:p>
            <a:r>
              <a:rPr lang="zh-CN" altLang="en-US" sz="2800"/>
              <a:t>探究</a:t>
            </a:r>
            <a:r>
              <a:rPr lang="en-US" altLang="zh-CN" sz="2800"/>
              <a:t>1</a:t>
            </a:r>
            <a:r>
              <a:rPr lang="zh-CN" altLang="en-US" sz="2800"/>
              <a:t>：请概括庄子笔下庖丁的形象特点。为了塑造好此形象，文章在语言表达上采用了哪些技巧？</a:t>
            </a:r>
          </a:p>
          <a:p>
            <a:r>
              <a:rPr lang="zh-CN" altLang="en-US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一个技艺卓绝、神遇陶醉的宰夫形象。</a:t>
            </a:r>
          </a:p>
          <a:p>
            <a:r>
              <a:rPr lang="zh-CN" altLang="en-US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神态描写、动作描写（舞蹈化）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声音描写（音乐化） 、夸张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排比、对比、侧面烘托</a:t>
            </a:r>
          </a:p>
        </p:txBody>
      </p:sp>
      <p:pic>
        <p:nvPicPr>
          <p:cNvPr id="19462" name="Picture 6" descr="cow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81"/>
          <a:stretch>
            <a:fillRect/>
          </a:stretch>
        </p:blipFill>
        <p:spPr bwMode="auto">
          <a:xfrm>
            <a:off x="5181600" y="3810000"/>
            <a:ext cx="350520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37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zh-CN" altLang="en-US" sz="2800"/>
              <a:t>探究</a:t>
            </a:r>
            <a:r>
              <a:rPr lang="en-US" altLang="zh-CN" sz="2800"/>
              <a:t>2</a:t>
            </a:r>
            <a:r>
              <a:rPr lang="zh-CN" altLang="en-US" sz="2800"/>
              <a:t>： “解牛之道”和“养生之道”有什么联系？完成下表。</a:t>
            </a:r>
          </a:p>
        </p:txBody>
      </p:sp>
      <p:sp>
        <p:nvSpPr>
          <p:cNvPr id="37915" name="Rectangle 27"/>
          <p:cNvSpPr>
            <a:spLocks noChangeArrowheads="1"/>
          </p:cNvSpPr>
          <p:nvPr/>
        </p:nvSpPr>
        <p:spPr bwMode="auto">
          <a:xfrm>
            <a:off x="1911350" y="1101725"/>
            <a:ext cx="5321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38100" name="Group 212"/>
          <p:cNvGraphicFramePr>
            <a:graphicFrameLocks noGrp="1"/>
          </p:cNvGraphicFramePr>
          <p:nvPr/>
        </p:nvGraphicFramePr>
        <p:xfrm>
          <a:off x="3276600" y="1828800"/>
          <a:ext cx="4876800" cy="4144646"/>
        </p:xfrm>
        <a:graphic>
          <a:graphicData uri="http://schemas.openxmlformats.org/drawingml/2006/table">
            <a:tbl>
              <a:tblPr/>
              <a:tblGrid>
                <a:gridCol w="784225"/>
                <a:gridCol w="1570038"/>
                <a:gridCol w="925512"/>
                <a:gridCol w="1597025"/>
              </a:tblGrid>
              <a:tr h="5286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解牛之道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养生之道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喻体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喻体特点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本体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本体特点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刀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牛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解牛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705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楷体_GB2312" pitchFamily="1" charset="-122"/>
                          <a:cs typeface="Times New Roman" pitchFamily="18" charset="0"/>
                        </a:rPr>
                        <a:t>“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养生之道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楷体_GB2312" pitchFamily="1" charset="-122"/>
                          <a:cs typeface="Times New Roman" pitchFamily="18" charset="0"/>
                        </a:rPr>
                        <a:t>”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：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7892" name="AutoShape 4"/>
          <p:cNvSpPr>
            <a:spLocks noChangeArrowheads="1"/>
          </p:cNvSpPr>
          <p:nvPr/>
        </p:nvSpPr>
        <p:spPr bwMode="auto">
          <a:xfrm rot="5400000">
            <a:off x="5503863" y="4935537"/>
            <a:ext cx="254000" cy="593725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101" name="Picture 2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3505200"/>
            <a:ext cx="1981200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11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1" name="Rectangle 27"/>
          <p:cNvSpPr>
            <a:spLocks noChangeArrowheads="1"/>
          </p:cNvSpPr>
          <p:nvPr/>
        </p:nvSpPr>
        <p:spPr bwMode="auto">
          <a:xfrm>
            <a:off x="1911350" y="1101725"/>
            <a:ext cx="53213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6834" name="Group 210"/>
          <p:cNvGraphicFramePr>
            <a:graphicFrameLocks noGrp="1"/>
          </p:cNvGraphicFramePr>
          <p:nvPr/>
        </p:nvGraphicFramePr>
        <p:xfrm>
          <a:off x="533400" y="609600"/>
          <a:ext cx="8077200" cy="5674487"/>
        </p:xfrm>
        <a:graphic>
          <a:graphicData uri="http://schemas.openxmlformats.org/drawingml/2006/table">
            <a:tbl>
              <a:tblPr/>
              <a:tblGrid>
                <a:gridCol w="914400"/>
                <a:gridCol w="3124200"/>
                <a:gridCol w="990600"/>
                <a:gridCol w="3048000"/>
              </a:tblGrid>
              <a:tr h="498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解牛之道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养生之道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喻体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喻体特点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本体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本体特点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刀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牛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657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解牛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49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65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365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73175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楷体_GB2312" pitchFamily="1" charset="-122"/>
                          <a:cs typeface="Times New Roman" pitchFamily="18" charset="0"/>
                        </a:rPr>
                        <a:t>“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养生之道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楷体_GB2312" pitchFamily="1" charset="-122"/>
                          <a:cs typeface="Times New Roman" pitchFamily="18" charset="0"/>
                        </a:rPr>
                        <a:t>”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  <a:cs typeface="Times New Roman" pitchFamily="18" charset="0"/>
                        </a:rPr>
                        <a:t>：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楷体_GB2312" pitchFamily="1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628" name="AutoShape 4"/>
          <p:cNvSpPr>
            <a:spLocks noChangeArrowheads="1"/>
          </p:cNvSpPr>
          <p:nvPr/>
        </p:nvSpPr>
        <p:spPr bwMode="auto">
          <a:xfrm rot="5400000">
            <a:off x="4373563" y="4389437"/>
            <a:ext cx="381000" cy="593725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817" name="Rectangle 193"/>
          <p:cNvSpPr>
            <a:spLocks noChangeArrowheads="1"/>
          </p:cNvSpPr>
          <p:nvPr/>
        </p:nvSpPr>
        <p:spPr bwMode="auto">
          <a:xfrm>
            <a:off x="1752600" y="1566863"/>
            <a:ext cx="22860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十九年若新</a:t>
            </a:r>
          </a:p>
        </p:txBody>
      </p:sp>
      <p:sp>
        <p:nvSpPr>
          <p:cNvPr id="26818" name="Rectangle 194"/>
          <p:cNvSpPr>
            <a:spLocks noChangeArrowheads="1"/>
          </p:cNvSpPr>
          <p:nvPr/>
        </p:nvSpPr>
        <p:spPr bwMode="auto">
          <a:xfrm>
            <a:off x="1600200" y="3243263"/>
            <a:ext cx="26670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b="1">
                <a:solidFill>
                  <a:srgbClr val="FF0000"/>
                </a:solidFill>
                <a:ea typeface="楷体_GB2312" pitchFamily="1" charset="-122"/>
              </a:rPr>
              <a:t>批大郤：避开硬骨</a:t>
            </a:r>
          </a:p>
        </p:txBody>
      </p:sp>
      <p:sp>
        <p:nvSpPr>
          <p:cNvPr id="26819" name="Rectangle 195"/>
          <p:cNvSpPr>
            <a:spLocks noChangeArrowheads="1"/>
          </p:cNvSpPr>
          <p:nvPr/>
        </p:nvSpPr>
        <p:spPr bwMode="auto">
          <a:xfrm>
            <a:off x="1219200" y="2633663"/>
            <a:ext cx="37338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b="1">
                <a:solidFill>
                  <a:srgbClr val="FF0000"/>
                </a:solidFill>
                <a:ea typeface="楷体_GB2312" pitchFamily="1" charset="-122"/>
              </a:rPr>
              <a:t>依乎天理：按照生理规律</a:t>
            </a:r>
          </a:p>
        </p:txBody>
      </p:sp>
      <p:sp>
        <p:nvSpPr>
          <p:cNvPr id="26820" name="Rectangle 196"/>
          <p:cNvSpPr>
            <a:spLocks noChangeArrowheads="1"/>
          </p:cNvSpPr>
          <p:nvPr/>
        </p:nvSpPr>
        <p:spPr bwMode="auto">
          <a:xfrm>
            <a:off x="1447800" y="2133600"/>
            <a:ext cx="22860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筋骨交错</a:t>
            </a:r>
          </a:p>
        </p:txBody>
      </p:sp>
      <p:sp>
        <p:nvSpPr>
          <p:cNvPr id="26821" name="Rectangle 197"/>
          <p:cNvSpPr>
            <a:spLocks noChangeArrowheads="1"/>
          </p:cNvSpPr>
          <p:nvPr/>
        </p:nvSpPr>
        <p:spPr bwMode="auto">
          <a:xfrm>
            <a:off x="1600200" y="3810000"/>
            <a:ext cx="26670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b="1">
                <a:solidFill>
                  <a:srgbClr val="FF0000"/>
                </a:solidFill>
                <a:ea typeface="楷体_GB2312" pitchFamily="1" charset="-122"/>
              </a:rPr>
              <a:t>导大窾：顺着空隙</a:t>
            </a:r>
          </a:p>
        </p:txBody>
      </p:sp>
      <p:sp>
        <p:nvSpPr>
          <p:cNvPr id="26822" name="Rectangle 198"/>
          <p:cNvSpPr>
            <a:spLocks noChangeArrowheads="1"/>
          </p:cNvSpPr>
          <p:nvPr/>
        </p:nvSpPr>
        <p:spPr bwMode="auto">
          <a:xfrm>
            <a:off x="5791200" y="1566863"/>
            <a:ext cx="22860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保全、长生</a:t>
            </a:r>
          </a:p>
        </p:txBody>
      </p:sp>
      <p:sp>
        <p:nvSpPr>
          <p:cNvPr id="26823" name="Rectangle 199"/>
          <p:cNvSpPr>
            <a:spLocks noChangeArrowheads="1"/>
          </p:cNvSpPr>
          <p:nvPr/>
        </p:nvSpPr>
        <p:spPr bwMode="auto">
          <a:xfrm>
            <a:off x="5562600" y="2100263"/>
            <a:ext cx="27432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关系错综复杂</a:t>
            </a:r>
          </a:p>
        </p:txBody>
      </p:sp>
      <p:sp>
        <p:nvSpPr>
          <p:cNvPr id="26824" name="Rectangle 200"/>
          <p:cNvSpPr>
            <a:spLocks noChangeArrowheads="1"/>
          </p:cNvSpPr>
          <p:nvPr/>
        </p:nvSpPr>
        <p:spPr bwMode="auto">
          <a:xfrm>
            <a:off x="4876800" y="2709863"/>
            <a:ext cx="28956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顺应规律</a:t>
            </a:r>
          </a:p>
        </p:txBody>
      </p:sp>
      <p:sp>
        <p:nvSpPr>
          <p:cNvPr id="26825" name="Rectangle 201"/>
          <p:cNvSpPr>
            <a:spLocks noChangeArrowheads="1"/>
          </p:cNvSpPr>
          <p:nvPr/>
        </p:nvSpPr>
        <p:spPr bwMode="auto">
          <a:xfrm>
            <a:off x="5105400" y="3243263"/>
            <a:ext cx="32766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避开尖锐矛盾</a:t>
            </a:r>
          </a:p>
        </p:txBody>
      </p:sp>
      <p:sp>
        <p:nvSpPr>
          <p:cNvPr id="26826" name="Rectangle 202"/>
          <p:cNvSpPr>
            <a:spLocks noChangeArrowheads="1"/>
          </p:cNvSpPr>
          <p:nvPr/>
        </p:nvSpPr>
        <p:spPr bwMode="auto">
          <a:xfrm>
            <a:off x="5486400" y="3810000"/>
            <a:ext cx="29718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选更好走的路</a:t>
            </a:r>
          </a:p>
        </p:txBody>
      </p:sp>
      <p:sp>
        <p:nvSpPr>
          <p:cNvPr id="26827" name="Rectangle 203"/>
          <p:cNvSpPr>
            <a:spLocks noChangeArrowheads="1"/>
          </p:cNvSpPr>
          <p:nvPr/>
        </p:nvSpPr>
        <p:spPr bwMode="auto">
          <a:xfrm>
            <a:off x="4800600" y="1600200"/>
            <a:ext cx="6096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人</a:t>
            </a:r>
          </a:p>
        </p:txBody>
      </p:sp>
      <p:sp>
        <p:nvSpPr>
          <p:cNvPr id="26828" name="Rectangle 204"/>
          <p:cNvSpPr>
            <a:spLocks noChangeArrowheads="1"/>
          </p:cNvSpPr>
          <p:nvPr/>
        </p:nvSpPr>
        <p:spPr bwMode="auto">
          <a:xfrm>
            <a:off x="4648200" y="2133600"/>
            <a:ext cx="9144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社会</a:t>
            </a:r>
          </a:p>
        </p:txBody>
      </p:sp>
      <p:sp>
        <p:nvSpPr>
          <p:cNvPr id="26829" name="Rectangle 205"/>
          <p:cNvSpPr>
            <a:spLocks noChangeArrowheads="1"/>
          </p:cNvSpPr>
          <p:nvPr/>
        </p:nvSpPr>
        <p:spPr bwMode="auto">
          <a:xfrm>
            <a:off x="4495800" y="3243263"/>
            <a:ext cx="9906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1" hangingPunct="1"/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处世</a:t>
            </a:r>
          </a:p>
        </p:txBody>
      </p:sp>
      <p:sp>
        <p:nvSpPr>
          <p:cNvPr id="26833" name="Text Box 209"/>
          <p:cNvSpPr txBox="1">
            <a:spLocks noChangeArrowheads="1"/>
          </p:cNvSpPr>
          <p:nvPr/>
        </p:nvSpPr>
        <p:spPr bwMode="auto">
          <a:xfrm>
            <a:off x="457200" y="4953000"/>
            <a:ext cx="80772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ea typeface="楷体_GB2312" pitchFamily="1" charset="-122"/>
              </a:rPr>
              <a:t>                      </a:t>
            </a:r>
            <a:r>
              <a:rPr lang="zh-CN" altLang="en-US" sz="2800" b="1">
                <a:solidFill>
                  <a:srgbClr val="FF0000"/>
                </a:solidFill>
                <a:ea typeface="楷体_GB2312" pitchFamily="1" charset="-122"/>
              </a:rPr>
              <a:t>在错综复杂的现实社会中，要像庖丁避开肯綮一样，来避开矛盾，游刃有余地在各种矛盾的缝隙中生存，像保护刀刃一样来保护自己。 </a:t>
            </a:r>
          </a:p>
        </p:txBody>
      </p:sp>
    </p:spTree>
    <p:extLst>
      <p:ext uri="{BB962C8B-B14F-4D97-AF65-F5344CB8AC3E}">
        <p14:creationId xmlns:p14="http://schemas.microsoft.com/office/powerpoint/2010/main" val="110943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6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6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6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6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6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6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17" grpId="0"/>
      <p:bldP spid="26818" grpId="0"/>
      <p:bldP spid="26819" grpId="0"/>
      <p:bldP spid="26820" grpId="0"/>
      <p:bldP spid="26821" grpId="0"/>
      <p:bldP spid="26822" grpId="0"/>
      <p:bldP spid="26823" grpId="0"/>
      <p:bldP spid="26824" grpId="0"/>
      <p:bldP spid="26825" grpId="0"/>
      <p:bldP spid="26826" grpId="0"/>
      <p:bldP spid="26827" grpId="0"/>
      <p:bldP spid="26828" grpId="0"/>
      <p:bldP spid="26829" grpId="0"/>
      <p:bldP spid="268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84238"/>
            <a:ext cx="8077200" cy="513556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2800"/>
              <a:t>探究</a:t>
            </a:r>
            <a:r>
              <a:rPr lang="en-US" altLang="zh-CN" sz="2800"/>
              <a:t>3</a:t>
            </a:r>
            <a:r>
              <a:rPr lang="zh-CN" altLang="en-US" sz="2800"/>
              <a:t>：除养生外，课文还能给人以哪些更具普遍意义的启示？</a:t>
            </a:r>
          </a:p>
        </p:txBody>
      </p:sp>
      <p:pic>
        <p:nvPicPr>
          <p:cNvPr id="38917" name="Picture 5" descr="6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1800" y="2209800"/>
            <a:ext cx="2928938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830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8686800" cy="1143000"/>
          </a:xfrm>
        </p:spPr>
        <p:txBody>
          <a:bodyPr/>
          <a:lstStyle/>
          <a:p>
            <a:r>
              <a:rPr lang="en-US" altLang="zh-CN" sz="3600">
                <a:effectLst/>
                <a:ea typeface="黑体" pitchFamily="49" charset="-122"/>
              </a:rPr>
              <a:t>《</a:t>
            </a:r>
            <a:r>
              <a:rPr lang="zh-CN" altLang="en-US" sz="3600">
                <a:effectLst/>
                <a:ea typeface="黑体" pitchFamily="49" charset="-122"/>
              </a:rPr>
              <a:t>庖丁论人生</a:t>
            </a:r>
            <a:r>
              <a:rPr lang="en-US" altLang="zh-CN" sz="3600">
                <a:effectLst/>
                <a:ea typeface="黑体" pitchFamily="49" charset="-122"/>
              </a:rPr>
              <a:t>》</a:t>
            </a:r>
            <a:r>
              <a:rPr lang="zh-CN" altLang="en-US" sz="3600">
                <a:effectLst/>
                <a:ea typeface="黑体" pitchFamily="49" charset="-122"/>
              </a:rPr>
              <a:t>，养生之外的启示</a:t>
            </a:r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00200"/>
            <a:ext cx="5029200" cy="4525963"/>
          </a:xfrm>
        </p:spPr>
        <p:txBody>
          <a:bodyPr/>
          <a:lstStyle/>
          <a:p>
            <a:r>
              <a:rPr lang="zh-CN" altLang="en-US">
                <a:solidFill>
                  <a:srgbClr val="008000"/>
                </a:solidFill>
                <a:ea typeface="楷体" pitchFamily="49" charset="-122"/>
              </a:rPr>
              <a:t>臣之所好者道也，进乎技矣</a:t>
            </a:r>
          </a:p>
          <a:p>
            <a:pPr>
              <a:buFontTx/>
              <a:buNone/>
            </a:pPr>
            <a:r>
              <a:rPr lang="zh-CN" altLang="en-US"/>
              <a:t>   热爱本职，掌握规律</a:t>
            </a:r>
          </a:p>
          <a:p>
            <a:r>
              <a:rPr lang="zh-CN" altLang="en-US">
                <a:solidFill>
                  <a:srgbClr val="008000"/>
                </a:solidFill>
                <a:ea typeface="楷体" pitchFamily="49" charset="-122"/>
              </a:rPr>
              <a:t>臣以神遇而不以目视  </a:t>
            </a:r>
          </a:p>
          <a:p>
            <a:pPr>
              <a:buFontTx/>
              <a:buNone/>
            </a:pPr>
            <a:r>
              <a:rPr lang="zh-CN" altLang="en-US"/>
              <a:t>    抓住本质，用心处事</a:t>
            </a:r>
          </a:p>
          <a:p>
            <a:r>
              <a:rPr lang="zh-CN" altLang="en-US">
                <a:solidFill>
                  <a:srgbClr val="008000"/>
                </a:solidFill>
                <a:ea typeface="楷体" pitchFamily="49" charset="-122"/>
              </a:rPr>
              <a:t>依乎天理</a:t>
            </a:r>
            <a:r>
              <a:rPr lang="en-US" altLang="zh-CN">
                <a:solidFill>
                  <a:srgbClr val="008000"/>
                </a:solidFill>
                <a:latin typeface="楷体"/>
                <a:ea typeface="楷体" pitchFamily="49" charset="-122"/>
              </a:rPr>
              <a:t>……</a:t>
            </a:r>
            <a:r>
              <a:rPr lang="zh-CN" altLang="en-US">
                <a:solidFill>
                  <a:srgbClr val="008000"/>
                </a:solidFill>
                <a:ea typeface="楷体" pitchFamily="49" charset="-122"/>
              </a:rPr>
              <a:t>因其固然</a:t>
            </a:r>
            <a:r>
              <a:rPr lang="zh-CN" altLang="en-US"/>
              <a:t> </a:t>
            </a:r>
          </a:p>
          <a:p>
            <a:pPr>
              <a:buFontTx/>
              <a:buNone/>
            </a:pPr>
            <a:r>
              <a:rPr lang="zh-CN" altLang="en-US"/>
              <a:t>    顺其自然，不强求 </a:t>
            </a:r>
          </a:p>
          <a:p>
            <a:r>
              <a:rPr lang="zh-CN" altLang="en-US">
                <a:solidFill>
                  <a:srgbClr val="008000"/>
                </a:solidFill>
                <a:ea typeface="楷体" pitchFamily="49" charset="-122"/>
              </a:rPr>
              <a:t>技经肯綮之未尝</a:t>
            </a:r>
            <a:r>
              <a:rPr lang="zh-CN" altLang="en-US"/>
              <a:t> </a:t>
            </a:r>
          </a:p>
          <a:p>
            <a:pPr>
              <a:buFontTx/>
              <a:buNone/>
            </a:pPr>
            <a:r>
              <a:rPr lang="zh-CN" altLang="en-US"/>
              <a:t>    避开锋芒，从长计议</a:t>
            </a:r>
          </a:p>
        </p:txBody>
      </p:sp>
      <p:sp>
        <p:nvSpPr>
          <p:cNvPr id="21514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2362200"/>
            <a:ext cx="4267200" cy="3992563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>
                <a:solidFill>
                  <a:srgbClr val="008000"/>
                </a:solidFill>
                <a:ea typeface="楷体" pitchFamily="49" charset="-122"/>
              </a:rPr>
              <a:t>以无厚入有间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zh-CN" altLang="en-US"/>
              <a:t>    以己之利攻彼之弊</a:t>
            </a:r>
          </a:p>
          <a:p>
            <a:r>
              <a:rPr lang="zh-CN" altLang="en-US">
                <a:solidFill>
                  <a:srgbClr val="008000"/>
                </a:solidFill>
                <a:ea typeface="楷体" pitchFamily="49" charset="-122"/>
              </a:rPr>
              <a:t>每至于族</a:t>
            </a:r>
            <a:r>
              <a:rPr lang="en-US" altLang="zh-CN">
                <a:solidFill>
                  <a:srgbClr val="008000"/>
                </a:solidFill>
                <a:latin typeface="楷体"/>
                <a:ea typeface="楷体" pitchFamily="49" charset="-122"/>
              </a:rPr>
              <a:t>……</a:t>
            </a:r>
            <a:r>
              <a:rPr lang="zh-CN" altLang="en-US">
                <a:solidFill>
                  <a:srgbClr val="008000"/>
                </a:solidFill>
                <a:ea typeface="楷体" pitchFamily="49" charset="-122"/>
              </a:rPr>
              <a:t>视为止，行为迟，动刀甚微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zh-CN" altLang="en-US"/>
              <a:t>   不莽撞，谨慎行事</a:t>
            </a:r>
          </a:p>
          <a:p>
            <a:pPr>
              <a:lnSpc>
                <a:spcPct val="100000"/>
              </a:lnSpc>
            </a:pPr>
            <a:r>
              <a:rPr lang="zh-CN" altLang="en-US">
                <a:solidFill>
                  <a:srgbClr val="008000"/>
                </a:solidFill>
                <a:ea typeface="楷体" pitchFamily="49" charset="-122"/>
              </a:rPr>
              <a:t>善刀而藏之</a:t>
            </a:r>
            <a:r>
              <a:rPr lang="zh-CN" altLang="en-US"/>
              <a:t> </a:t>
            </a:r>
          </a:p>
          <a:p>
            <a:pPr>
              <a:lnSpc>
                <a:spcPct val="100000"/>
              </a:lnSpc>
              <a:buFontTx/>
              <a:buNone/>
            </a:pPr>
            <a:r>
              <a:rPr lang="zh-CN" altLang="en-US"/>
              <a:t>    收敛锋芒，低调做人 </a:t>
            </a:r>
          </a:p>
        </p:txBody>
      </p:sp>
    </p:spTree>
    <p:extLst>
      <p:ext uri="{BB962C8B-B14F-4D97-AF65-F5344CB8AC3E}">
        <p14:creationId xmlns:p14="http://schemas.microsoft.com/office/powerpoint/2010/main" val="46251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1979613" y="908050"/>
            <a:ext cx="8064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黑体" pitchFamily="49" charset="-122"/>
              </a:rPr>
              <a:t>庖丁解牛技术高超的原因是什么？</a:t>
            </a:r>
            <a:r>
              <a:rPr lang="zh-CN" altLang="en-US" sz="3200"/>
              <a:t> </a:t>
            </a:r>
          </a:p>
        </p:txBody>
      </p:sp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539750" y="1196975"/>
            <a:ext cx="8135938" cy="472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其一，对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道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的追求超过了对技术的追求（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进乎技矣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）。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他不停留在掌握具体的</a:t>
            </a:r>
            <a:r>
              <a:rPr lang="zh-CN" altLang="en-US" sz="2800" b="1">
                <a:solidFill>
                  <a:schemeClr val="accent2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技</a:t>
            </a:r>
            <a:r>
              <a:rPr lang="zh-CN" altLang="en-US" sz="2800" b="1">
                <a:solidFill>
                  <a:schemeClr val="accent2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上，而是探求</a:t>
            </a:r>
            <a:r>
              <a:rPr lang="zh-CN" altLang="en-US" sz="2800" b="1">
                <a:solidFill>
                  <a:schemeClr val="accent2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道</a:t>
            </a:r>
            <a:r>
              <a:rPr lang="zh-CN" altLang="en-US" sz="2800" b="1">
                <a:solidFill>
                  <a:schemeClr val="accent2"/>
                </a:solidFill>
                <a:ea typeface="黑体" pitchFamily="49" charset="-122"/>
              </a:rPr>
              <a:t>”</a:t>
            </a:r>
            <a:r>
              <a:rPr lang="en-US" altLang="zh-CN" sz="2800" b="1">
                <a:solidFill>
                  <a:schemeClr val="accent2"/>
                </a:solidFill>
                <a:ea typeface="黑体" pitchFamily="49" charset="-122"/>
              </a:rPr>
              <a:t>——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解牛的规律</a:t>
            </a:r>
            <a:r>
              <a:rPr lang="en-US" altLang="zh-CN" sz="2800" b="1">
                <a:solidFill>
                  <a:schemeClr val="accent2"/>
                </a:solidFill>
                <a:ea typeface="黑体" pitchFamily="49" charset="-122"/>
              </a:rPr>
              <a:t>——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作为实践的目标。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其二，不懈实践，在反复实践中积累经验，探求规律，运用规律。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其三，谨慎小心，尊重规律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每至于族，吾见其难为，怵然为戒，视为止，行为迟，动刀甚微</a:t>
            </a:r>
            <a:r>
              <a:rPr lang="zh-CN" altLang="en-US" sz="2800" b="1">
                <a:solidFill>
                  <a:schemeClr val="accent2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，从来不骄傲大意。 </a:t>
            </a:r>
          </a:p>
        </p:txBody>
      </p:sp>
      <p:sp>
        <p:nvSpPr>
          <p:cNvPr id="27651" name="WordArt 4"/>
          <p:cNvSpPr>
            <a:spLocks noChangeArrowheads="1" noChangeShapeType="1" noTextEdit="1"/>
          </p:cNvSpPr>
          <p:nvPr/>
        </p:nvSpPr>
        <p:spPr bwMode="auto">
          <a:xfrm>
            <a:off x="755650" y="692150"/>
            <a:ext cx="1079500" cy="9350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277772141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>
            <a:spLocks noChangeArrowheads="1"/>
          </p:cNvSpPr>
          <p:nvPr/>
        </p:nvSpPr>
        <p:spPr bwMode="auto">
          <a:xfrm>
            <a:off x="325438" y="2190750"/>
            <a:ext cx="8747125" cy="4478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昨夜西风凋碧树。独上高楼，望尽天涯路。</a:t>
            </a:r>
          </a:p>
          <a:p>
            <a:pPr>
              <a:buFontTx/>
              <a:buNone/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臣之所好者，道也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华文行楷" pitchFamily="2" charset="-122"/>
              </a:rPr>
              <a:t>——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不畏艰难，目标高远</a:t>
            </a:r>
            <a: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 </a:t>
            </a:r>
            <a:br>
              <a:rPr kumimoji="1"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</a:br>
            <a:endParaRPr kumimoji="1"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>
              <a:buFontTx/>
              <a:buNone/>
              <a:defRPr/>
            </a:pP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衣带渐宽终不悔，为伊消得人憔悴 。</a:t>
            </a:r>
          </a:p>
          <a:p>
            <a:pPr>
              <a:buFontTx/>
              <a:buNone/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三年之后、方今之时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华文行楷" pitchFamily="2" charset="-122"/>
              </a:rPr>
              <a:t>——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坚定不移，孜孜以求 </a:t>
            </a:r>
            <a:b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</a:br>
            <a:endParaRPr kumimoji="1"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>
              <a:buFontTx/>
              <a:buNone/>
              <a:defRPr/>
            </a:pP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众里寻他千百度，蓦然回首，那人却在，灯火阑</a:t>
            </a:r>
          </a:p>
          <a:p>
            <a:pPr>
              <a:buFontTx/>
              <a:buNone/>
              <a:defRPr/>
            </a:pPr>
            <a:r>
              <a:rPr kumimoji="1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珊处。</a:t>
            </a: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以神遇而不以目视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华文行楷" pitchFamily="2" charset="-122"/>
              </a:rPr>
              <a:t>——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千锤百炼，终成</a:t>
            </a:r>
          </a:p>
          <a:p>
            <a:pPr>
              <a:buFontTx/>
              <a:buNone/>
              <a:defRPr/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正果</a:t>
            </a:r>
          </a:p>
        </p:txBody>
      </p:sp>
      <p:sp>
        <p:nvSpPr>
          <p:cNvPr id="95235" name="Rectangle 3"/>
          <p:cNvSpPr>
            <a:spLocks noChangeArrowheads="1"/>
          </p:cNvSpPr>
          <p:nvPr/>
        </p:nvSpPr>
        <p:spPr bwMode="auto">
          <a:xfrm>
            <a:off x="323850" y="981075"/>
            <a:ext cx="8288338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[</a:t>
            </a:r>
            <a:r>
              <a:rPr kumimoji="1"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清</a:t>
            </a:r>
            <a:r>
              <a:rPr kumimoji="1" lang="en-US" altLang="zh-CN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]</a:t>
            </a:r>
            <a:r>
              <a:rPr kumimoji="1"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王国维</a:t>
            </a:r>
            <a:r>
              <a:rPr kumimoji="1" lang="en-US" altLang="zh-CN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《</a:t>
            </a:r>
            <a:r>
              <a:rPr kumimoji="1"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人间词话</a:t>
            </a:r>
            <a:r>
              <a:rPr kumimoji="1" lang="en-US" altLang="zh-CN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》</a:t>
            </a: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人生三境界</a:t>
            </a:r>
            <a:r>
              <a:rPr kumimoji="1"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说：</a:t>
            </a: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0" y="0"/>
            <a:ext cx="4259263" cy="701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异曲同工“三境界”</a:t>
            </a:r>
          </a:p>
        </p:txBody>
      </p:sp>
    </p:spTree>
    <p:extLst>
      <p:ext uri="{BB962C8B-B14F-4D97-AF65-F5344CB8AC3E}">
        <p14:creationId xmlns:p14="http://schemas.microsoft.com/office/powerpoint/2010/main" val="376103878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3" name="Rectangle 7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8229600" cy="1143000"/>
          </a:xfrm>
        </p:spPr>
        <p:txBody>
          <a:bodyPr/>
          <a:lstStyle/>
          <a:p>
            <a:r>
              <a:rPr lang="zh-CN" altLang="en-US" smtClean="0"/>
              <a:t>情境答</a:t>
            </a:r>
            <a:r>
              <a:rPr lang="zh-CN" altLang="en-US"/>
              <a:t>疑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400">
                <a:solidFill>
                  <a:schemeClr val="tx1"/>
                </a:solidFill>
                <a:ea typeface="楷体" pitchFamily="49" charset="-122"/>
              </a:rPr>
              <a:t>上个星期，庄子应邀做客中央电视台</a:t>
            </a:r>
            <a:r>
              <a:rPr lang="zh-CN" altLang="en-US" sz="2400">
                <a:solidFill>
                  <a:schemeClr val="tx1"/>
                </a:solidFill>
                <a:latin typeface="楷体"/>
                <a:ea typeface="楷体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ea typeface="楷体" pitchFamily="49" charset="-122"/>
              </a:rPr>
              <a:t>新闻会客厅</a:t>
            </a:r>
            <a:r>
              <a:rPr lang="zh-CN" altLang="en-US" sz="2400">
                <a:solidFill>
                  <a:schemeClr val="tx1"/>
                </a:solidFill>
                <a:latin typeface="楷体"/>
                <a:ea typeface="楷体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ea typeface="楷体" pitchFamily="49" charset="-122"/>
              </a:rPr>
              <a:t>节目时，主持人对庄子说：</a:t>
            </a:r>
            <a:r>
              <a:rPr lang="zh-CN" altLang="en-US" sz="2400">
                <a:solidFill>
                  <a:schemeClr val="tx1"/>
                </a:solidFill>
                <a:latin typeface="楷体"/>
                <a:ea typeface="楷体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ea typeface="楷体" pitchFamily="49" charset="-122"/>
              </a:rPr>
              <a:t>庄先生你好！有观众朋友质疑你在</a:t>
            </a:r>
            <a:r>
              <a:rPr lang="en-US" altLang="zh-CN" sz="2400">
                <a:solidFill>
                  <a:schemeClr val="tx1"/>
                </a:solidFill>
                <a:ea typeface="楷体" pitchFamily="49" charset="-122"/>
              </a:rPr>
              <a:t>《</a:t>
            </a:r>
            <a:r>
              <a:rPr lang="zh-CN" altLang="en-US" sz="2400">
                <a:solidFill>
                  <a:schemeClr val="tx1"/>
                </a:solidFill>
                <a:ea typeface="楷体" pitchFamily="49" charset="-122"/>
              </a:rPr>
              <a:t>庖丁解牛</a:t>
            </a:r>
            <a:r>
              <a:rPr lang="en-US" altLang="zh-CN" sz="2400">
                <a:solidFill>
                  <a:schemeClr val="tx1"/>
                </a:solidFill>
                <a:ea typeface="楷体" pitchFamily="49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ea typeface="楷体" pitchFamily="49" charset="-122"/>
              </a:rPr>
              <a:t>中所表达的</a:t>
            </a:r>
            <a:r>
              <a:rPr lang="zh-CN" altLang="en-US" sz="2400">
                <a:solidFill>
                  <a:schemeClr val="tx1"/>
                </a:solidFill>
                <a:latin typeface="楷体"/>
                <a:ea typeface="楷体" pitchFamily="49" charset="-122"/>
              </a:rPr>
              <a:t>‘</a:t>
            </a:r>
            <a:r>
              <a:rPr lang="zh-CN" altLang="en-US" sz="2400">
                <a:solidFill>
                  <a:srgbClr val="FF0000"/>
                </a:solidFill>
                <a:ea typeface="楷体" pitchFamily="49" charset="-122"/>
              </a:rPr>
              <a:t>避锋芒</a:t>
            </a:r>
            <a:r>
              <a:rPr lang="zh-CN" altLang="en-US" sz="2400">
                <a:solidFill>
                  <a:schemeClr val="tx1"/>
                </a:solidFill>
                <a:latin typeface="楷体"/>
                <a:ea typeface="楷体" pitchFamily="49" charset="-122"/>
              </a:rPr>
              <a:t>’</a:t>
            </a:r>
            <a:r>
              <a:rPr lang="zh-CN" altLang="en-US" sz="2400">
                <a:solidFill>
                  <a:schemeClr val="tx1"/>
                </a:solidFill>
                <a:ea typeface="楷体" pitchFamily="49" charset="-122"/>
              </a:rPr>
              <a:t>的思想是一种消极的人生哲学，你有何回应呢？</a:t>
            </a:r>
            <a:r>
              <a:rPr lang="zh-CN" altLang="en-US" sz="2400">
                <a:solidFill>
                  <a:schemeClr val="tx1"/>
                </a:solidFill>
                <a:latin typeface="楷体"/>
                <a:ea typeface="楷体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ea typeface="楷体" pitchFamily="49" charset="-122"/>
              </a:rPr>
              <a:t>结合本文学习体会，同学们认为庄子会如何回应这种质疑声音呢？</a:t>
            </a:r>
          </a:p>
          <a:p>
            <a:r>
              <a:rPr lang="zh-CN" altLang="en-US" sz="2800"/>
              <a:t>请学习小组分角色模拟这场思想交锋。</a:t>
            </a:r>
          </a:p>
        </p:txBody>
      </p:sp>
      <p:pic>
        <p:nvPicPr>
          <p:cNvPr id="39946" name="Picture 10" descr="图片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ECE5"/>
              </a:clrFrom>
              <a:clrTo>
                <a:srgbClr val="F5EC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44"/>
          <a:stretch>
            <a:fillRect/>
          </a:stretch>
        </p:blipFill>
        <p:spPr bwMode="auto">
          <a:xfrm>
            <a:off x="2209800" y="4325938"/>
            <a:ext cx="4572000" cy="217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pPr algn="l"/>
            <a:r>
              <a:rPr lang="zh-CN" altLang="en-US" sz="2800">
                <a:solidFill>
                  <a:schemeClr val="tx1"/>
                </a:solidFill>
                <a:ea typeface="宋体" pitchFamily="2" charset="-122"/>
              </a:rPr>
              <a:t>面对春秋战国的纷乱社会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5029200" cy="3992563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solidFill>
                  <a:srgbClr val="FF0000"/>
                </a:solidFill>
                <a:ea typeface="迷你简启体" pitchFamily="65" charset="-122"/>
              </a:rPr>
              <a:t>儒家的回应</a:t>
            </a:r>
            <a:r>
              <a:rPr lang="zh-CN" altLang="en-US" sz="2800">
                <a:solidFill>
                  <a:srgbClr val="FF0000"/>
                </a:solidFill>
                <a:ea typeface="迷你简启体" pitchFamily="65" charset="-122"/>
              </a:rPr>
              <a:t>：</a:t>
            </a:r>
            <a:r>
              <a:rPr lang="zh-CN" altLang="en-US" sz="2800">
                <a:solidFill>
                  <a:schemeClr val="tx1"/>
                </a:solidFill>
                <a:ea typeface="楷体_GB2312" pitchFamily="1" charset="-122"/>
              </a:rPr>
              <a:t>（重群体社会）</a:t>
            </a:r>
          </a:p>
          <a:p>
            <a:r>
              <a:rPr lang="zh-CN" altLang="en-US" sz="2800"/>
              <a:t>儒家热衷于重建社会秩序，企图以道德礼制重整人心，克制当时人们泛滥的私欲。所以孔子不断教人去追求仁义，成为君子，目的皆是希望重现一个和谐的理想社会。</a:t>
            </a:r>
          </a:p>
        </p:txBody>
      </p:sp>
      <p:pic>
        <p:nvPicPr>
          <p:cNvPr id="27652" name="Picture 4" descr="5928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2600" y="3216275"/>
            <a:ext cx="3276600" cy="235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425232" y="1143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/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迷你简启体" pitchFamily="65" charset="-122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207573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5486400" cy="58674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solidFill>
                  <a:srgbClr val="FF0000"/>
                </a:solidFill>
                <a:ea typeface="迷你简启体" pitchFamily="65" charset="-122"/>
              </a:rPr>
              <a:t>道家的回应</a:t>
            </a:r>
            <a:r>
              <a:rPr lang="zh-CN" altLang="en-US">
                <a:solidFill>
                  <a:srgbClr val="FF0000"/>
                </a:solidFill>
                <a:ea typeface="迷你简启体" pitchFamily="65" charset="-122"/>
                <a:sym typeface="Wingdings" pitchFamily="2" charset="2"/>
              </a:rPr>
              <a:t>：</a:t>
            </a:r>
            <a:r>
              <a:rPr lang="zh-CN" altLang="en-US" sz="2800">
                <a:solidFill>
                  <a:schemeClr val="tx1"/>
                </a:solidFill>
                <a:ea typeface="楷体_GB2312" pitchFamily="1" charset="-122"/>
                <a:sym typeface="Wingdings" pitchFamily="2" charset="2"/>
              </a:rPr>
              <a:t>（重个人）</a:t>
            </a:r>
            <a:endParaRPr lang="zh-CN" altLang="en-US" sz="2800">
              <a:solidFill>
                <a:schemeClr val="tx1"/>
              </a:solidFill>
              <a:ea typeface="楷体_GB2312" pitchFamily="1" charset="-122"/>
            </a:endParaRPr>
          </a:p>
          <a:p>
            <a:r>
              <a:rPr lang="zh-CN" altLang="en-US" sz="2800"/>
              <a:t>道家所关心的，却是人处于乱世之下如何立身处世而自保。道家主张既然万事万物皆摆脱不了自然规律而变化，所以人也必须遵照自然规律而生活。</a:t>
            </a:r>
          </a:p>
          <a:p>
            <a:r>
              <a:rPr lang="zh-CN" altLang="en-US" sz="2800"/>
              <a:t>道家的终极关怀是于乱世中找寻个人的自我救赎，自保全生的方法，具有强烈的个人主义色彩。</a:t>
            </a:r>
          </a:p>
        </p:txBody>
      </p:sp>
      <p:pic>
        <p:nvPicPr>
          <p:cNvPr id="28676" name="Picture 4" descr="res02_attpic_brie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5" t="13387"/>
          <a:stretch>
            <a:fillRect/>
          </a:stretch>
        </p:blipFill>
        <p:spPr bwMode="auto">
          <a:xfrm>
            <a:off x="6007100" y="1981200"/>
            <a:ext cx="292417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6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/>
              <a:t>【学习目标】</a:t>
            </a:r>
            <a:endParaRPr lang="zh-CN" altLang="zh-CN"/>
          </a:p>
          <a:p>
            <a:pPr lvl="0"/>
            <a:r>
              <a:rPr lang="en-US" altLang="zh-CN" smtClean="0"/>
              <a:t>1</a:t>
            </a:r>
            <a:r>
              <a:rPr lang="zh-CN" altLang="en-US" smtClean="0"/>
              <a:t>、</a:t>
            </a:r>
            <a:r>
              <a:rPr lang="zh-CN" altLang="zh-CN" smtClean="0"/>
              <a:t>知</a:t>
            </a:r>
            <a:r>
              <a:rPr lang="zh-CN" altLang="zh-CN"/>
              <a:t>识与能力：了解作者生平、思想和著作情况，掌握有关文言知识。</a:t>
            </a:r>
          </a:p>
          <a:p>
            <a:r>
              <a:rPr lang="en-US" altLang="zh-CN"/>
              <a:t>2</a:t>
            </a:r>
            <a:r>
              <a:rPr lang="zh-CN" altLang="zh-CN"/>
              <a:t>、过程与方法：理清文章的内容层次，掌握阅读语言的方法。</a:t>
            </a:r>
          </a:p>
          <a:p>
            <a:r>
              <a:rPr lang="en-US" altLang="zh-CN"/>
              <a:t>3</a:t>
            </a:r>
            <a:r>
              <a:rPr lang="zh-CN" altLang="zh-CN"/>
              <a:t>、情感、态度与价值观：领悟寓言的寓意，运用来指导我们的实践。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98857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229600" cy="4525963"/>
          </a:xfrm>
        </p:spPr>
        <p:txBody>
          <a:bodyPr/>
          <a:lstStyle/>
          <a:p>
            <a:r>
              <a:rPr lang="zh-CN" altLang="en-US">
                <a:solidFill>
                  <a:srgbClr val="008000"/>
                </a:solidFill>
                <a:ea typeface="楷体_GB2312" pitchFamily="1" charset="-122"/>
              </a:rPr>
              <a:t>吾生也有涯，而知也无涯。以有涯随无涯，殆已；已而为知者，殆而已矣！为善无近名，为恶无近刑。缘督以为经，可以保身，可以全生，可以养亲，可以尽年。</a:t>
            </a:r>
          </a:p>
          <a:p>
            <a:pPr algn="r">
              <a:buFontTx/>
              <a:buNone/>
            </a:pPr>
            <a:r>
              <a:rPr lang="en-US" altLang="zh-CN" sz="2800">
                <a:solidFill>
                  <a:schemeClr val="tx1"/>
                </a:solidFill>
              </a:rPr>
              <a:t>——《</a:t>
            </a:r>
            <a:r>
              <a:rPr lang="zh-CN" altLang="en-US" sz="2800">
                <a:solidFill>
                  <a:schemeClr val="tx1"/>
                </a:solidFill>
              </a:rPr>
              <a:t>庄子</a:t>
            </a:r>
            <a:r>
              <a:rPr lang="en-US" altLang="zh-CN" sz="2800">
                <a:solidFill>
                  <a:schemeClr val="tx1"/>
                </a:solidFill>
              </a:rPr>
              <a:t>·</a:t>
            </a:r>
            <a:r>
              <a:rPr lang="zh-CN" altLang="en-US" sz="2800">
                <a:solidFill>
                  <a:schemeClr val="tx1"/>
                </a:solidFill>
              </a:rPr>
              <a:t>养生主</a:t>
            </a:r>
            <a:r>
              <a:rPr lang="en-US" altLang="zh-CN" sz="2800">
                <a:solidFill>
                  <a:schemeClr val="tx1"/>
                </a:solidFill>
              </a:rPr>
              <a:t>》</a:t>
            </a:r>
            <a:r>
              <a:rPr lang="zh-CN" altLang="en-US" sz="2800">
                <a:solidFill>
                  <a:schemeClr val="tx1"/>
                </a:solidFill>
              </a:rPr>
              <a:t>篇首</a:t>
            </a:r>
            <a:r>
              <a:rPr lang="zh-CN" altLang="en-US"/>
              <a:t> 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57200" y="3810000"/>
            <a:ext cx="8229600" cy="2473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】 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我们的生命是有限度的，而知识是没有限度的，以有限的生命去追求无限的知识，就会疲惫不堪了。那么，追求知识的人们，只能（弄得自己）疲惫不堪罢了。 做好事不要追求名声，做坏事不要遭到刑罚。顺其自然之理以为常法，就可以保护生命，保全天性，可以养护身体，可以享尽天年。 </a:t>
            </a:r>
          </a:p>
        </p:txBody>
      </p:sp>
    </p:spTree>
    <p:extLst>
      <p:ext uri="{BB962C8B-B14F-4D97-AF65-F5344CB8AC3E}">
        <p14:creationId xmlns:p14="http://schemas.microsoft.com/office/powerpoint/2010/main" val="150911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838200"/>
            <a:ext cx="6629400" cy="6172200"/>
          </a:xfrm>
        </p:spPr>
        <p:txBody>
          <a:bodyPr/>
          <a:lstStyle/>
          <a:p>
            <a:pPr>
              <a:lnSpc>
                <a:spcPct val="105000"/>
              </a:lnSpc>
            </a:pPr>
            <a:r>
              <a:rPr lang="zh-CN" altLang="en-US" sz="2600"/>
              <a:t>反映了</a:t>
            </a:r>
            <a:r>
              <a:rPr lang="zh-CN" altLang="en-US" sz="2600">
                <a:solidFill>
                  <a:srgbClr val="FF0000"/>
                </a:solidFill>
              </a:rPr>
              <a:t>消极遁世</a:t>
            </a:r>
            <a:r>
              <a:rPr lang="zh-CN" altLang="en-US" sz="2600"/>
              <a:t>的思想情绪。</a:t>
            </a:r>
          </a:p>
          <a:p>
            <a:pPr>
              <a:lnSpc>
                <a:spcPct val="105000"/>
              </a:lnSpc>
            </a:pPr>
            <a:r>
              <a:rPr lang="zh-CN" altLang="en-US" sz="2600"/>
              <a:t>但在一定意义上也陶冶、培育和丰富了人的精神世界。它可教人们忘怀得失，摆脱利害。超脱种种庸俗无聊的现实计较和生活束缚，或高举远慕，或怡然自适，与活泼流动，盎然生意的大自然融为一片，从中获得生活的力量和生命的意趣，从而抚慰人们心灵的创伤和生活的苦难，这也正是</a:t>
            </a:r>
            <a:r>
              <a:rPr lang="zh-CN" altLang="en-US" sz="2600">
                <a:solidFill>
                  <a:srgbClr val="FF0000"/>
                </a:solidFill>
              </a:rPr>
              <a:t>中国历代士大夫知识分子在巨大的失败和不幸之后，并没有真正毁灭，而更多的是保存生命，坚持节操却隐逸循世以山水自娱，洁身自好的道理</a:t>
            </a:r>
            <a:r>
              <a:rPr lang="zh-CN" altLang="en-US" sz="2600"/>
              <a:t>。</a:t>
            </a:r>
          </a:p>
        </p:txBody>
      </p:sp>
      <p:pic>
        <p:nvPicPr>
          <p:cNvPr id="17413" name="Picture 5" descr="12631729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4200" y="3352800"/>
            <a:ext cx="1970088" cy="26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38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114300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3600">
                <a:effectLst/>
                <a:ea typeface="黑体" pitchFamily="49" charset="-122"/>
              </a:rPr>
              <a:t>中国传统文化三大内涵 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2332038"/>
            <a:ext cx="2971800" cy="2620962"/>
          </a:xfrm>
        </p:spPr>
        <p:txBody>
          <a:bodyPr/>
          <a:lstStyle/>
          <a:p>
            <a:r>
              <a:rPr lang="zh-CN" altLang="en-US" sz="4000">
                <a:effectLst>
                  <a:outerShdw blurRad="38100" dist="38100" dir="2700000" algn="tl">
                    <a:srgbClr val="C0C0C0"/>
                  </a:outerShdw>
                </a:effectLst>
                <a:ea typeface="方正清刻本悦宋简体" pitchFamily="2" charset="-122"/>
              </a:rPr>
              <a:t>天人合一</a:t>
            </a:r>
          </a:p>
          <a:p>
            <a:r>
              <a:rPr lang="zh-CN" altLang="en-US" sz="4000">
                <a:effectLst>
                  <a:outerShdw blurRad="38100" dist="38100" dir="2700000" algn="tl">
                    <a:srgbClr val="C0C0C0"/>
                  </a:outerShdw>
                </a:effectLst>
                <a:ea typeface="方正清刻本悦宋简体" pitchFamily="2" charset="-122"/>
              </a:rPr>
              <a:t>内圣外王</a:t>
            </a:r>
          </a:p>
          <a:p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清刻本悦宋简体" pitchFamily="2" charset="-122"/>
              </a:rPr>
              <a:t>儒道互补</a:t>
            </a:r>
          </a:p>
        </p:txBody>
      </p:sp>
    </p:spTree>
    <p:extLst>
      <p:ext uri="{BB962C8B-B14F-4D97-AF65-F5344CB8AC3E}">
        <p14:creationId xmlns:p14="http://schemas.microsoft.com/office/powerpoint/2010/main" val="84134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zh-CN" altLang="en-US"/>
              <a:t>导练升华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27238"/>
            <a:ext cx="8229600" cy="4525962"/>
          </a:xfrm>
        </p:spPr>
        <p:txBody>
          <a:bodyPr/>
          <a:lstStyle/>
          <a:p>
            <a:pPr>
              <a:spcAft>
                <a:spcPct val="50000"/>
              </a:spcAft>
            </a:pPr>
            <a:r>
              <a:rPr lang="zh-CN" altLang="en-US" sz="2800"/>
              <a:t>说理的时候注重形象性，能避免单调枯燥，收到很好的表达效果。仿照下面诗歌另写一节诗，要求另选对象，修辞手法相同，句式相近。</a:t>
            </a:r>
          </a:p>
          <a:p>
            <a:pPr>
              <a:buFontTx/>
              <a:buNone/>
            </a:pPr>
            <a:r>
              <a:rPr lang="zh-CN" altLang="en-US" sz="2800"/>
              <a:t>       </a:t>
            </a:r>
            <a:r>
              <a:rPr lang="zh-CN" altLang="en-US" sz="280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眼睛很宽容，    </a:t>
            </a:r>
            <a:r>
              <a:rPr lang="zh-CN" altLang="en-US" sz="2800" u="sng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             </a:t>
            </a:r>
            <a:r>
              <a:rPr lang="zh-CN" altLang="en-US" sz="280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，                           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能装下整个世界；</a:t>
            </a:r>
            <a:r>
              <a:rPr lang="zh-CN" altLang="en-US" sz="2800" u="sng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             </a:t>
            </a:r>
            <a:r>
              <a:rPr lang="zh-CN" altLang="en-US" sz="280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；                          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它又很苛刻，    </a:t>
            </a:r>
            <a:r>
              <a:rPr lang="zh-CN" altLang="en-US" sz="2800" u="sng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             </a:t>
            </a:r>
            <a:r>
              <a:rPr lang="zh-CN" altLang="en-US" sz="280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，                 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容不得一粒沙尘。</a:t>
            </a:r>
            <a:r>
              <a:rPr lang="zh-CN" altLang="en-US" sz="2800" u="sng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                 </a:t>
            </a:r>
            <a:r>
              <a:rPr lang="zh-CN" altLang="en-US" sz="2800">
                <a:solidFill>
                  <a:srgbClr val="008000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2800">
                <a:latin typeface="楷体_GB2312" pitchFamily="1" charset="-122"/>
                <a:ea typeface="楷体_GB2312" pitchFamily="1" charset="-122"/>
              </a:rPr>
              <a:t>         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4227513" y="3671888"/>
            <a:ext cx="2139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嘴巴很豁达 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227513" y="4205288"/>
            <a:ext cx="2851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吞得下所有辛酸 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4260850" y="4814888"/>
            <a:ext cx="2139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它又很狭隘 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4227513" y="5364163"/>
            <a:ext cx="2851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说不得一点是非 </a:t>
            </a:r>
          </a:p>
        </p:txBody>
      </p:sp>
    </p:spTree>
    <p:extLst>
      <p:ext uri="{BB962C8B-B14F-4D97-AF65-F5344CB8AC3E}">
        <p14:creationId xmlns:p14="http://schemas.microsoft.com/office/powerpoint/2010/main" val="24251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317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143000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3600">
                <a:effectLst/>
                <a:ea typeface="黑体" pitchFamily="49" charset="-122"/>
              </a:rPr>
              <a:t>庄子留给我们的文化遗产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46238"/>
            <a:ext cx="8229600" cy="4525962"/>
          </a:xfrm>
        </p:spPr>
        <p:txBody>
          <a:bodyPr/>
          <a:lstStyle/>
          <a:p>
            <a:r>
              <a:rPr lang="zh-CN" altLang="en-US"/>
              <a:t>东施效颦</a:t>
            </a:r>
          </a:p>
          <a:p>
            <a:r>
              <a:rPr lang="zh-CN" altLang="en-US"/>
              <a:t>朝三暮四</a:t>
            </a:r>
          </a:p>
          <a:p>
            <a:r>
              <a:rPr lang="zh-CN" altLang="en-US"/>
              <a:t>螳臂当车</a:t>
            </a:r>
          </a:p>
          <a:p>
            <a:r>
              <a:rPr lang="zh-CN" altLang="en-US"/>
              <a:t>呆若木鸡</a:t>
            </a:r>
          </a:p>
          <a:p>
            <a:r>
              <a:rPr lang="zh-CN" altLang="en-US"/>
              <a:t>邯郸学步</a:t>
            </a:r>
          </a:p>
          <a:p>
            <a:r>
              <a:rPr lang="zh-CN" altLang="en-US"/>
              <a:t>望洋兴叹</a:t>
            </a:r>
          </a:p>
          <a:p>
            <a:r>
              <a:rPr lang="zh-CN" altLang="en-US"/>
              <a:t>越俎代庖</a:t>
            </a:r>
          </a:p>
        </p:txBody>
      </p:sp>
      <p:pic>
        <p:nvPicPr>
          <p:cNvPr id="46087" name="Picture 7" descr="462743-1_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9800" y="1981200"/>
            <a:ext cx="3962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9" name="Picture 9" descr="8996745-1_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8800" y="2667000"/>
            <a:ext cx="31242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99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27874" y="1307149"/>
            <a:ext cx="5559425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庖</a:t>
            </a:r>
            <a:r>
              <a:rPr lang="zh-CN" altLang="en-US" sz="4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，厨师。</a:t>
            </a: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丁</a:t>
            </a:r>
            <a:r>
              <a:rPr lang="zh-CN" altLang="en-US" sz="4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，人名。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34224" y="3329624"/>
            <a:ext cx="5343525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解</a:t>
            </a:r>
            <a:r>
              <a:rPr lang="zh-CN" altLang="en-US" sz="4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，分解、分割</a:t>
            </a:r>
          </a:p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27941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71600"/>
            <a:ext cx="1752600" cy="1143000"/>
          </a:xfrm>
        </p:spPr>
        <p:txBody>
          <a:bodyPr/>
          <a:lstStyle/>
          <a:p>
            <a:r>
              <a:rPr lang="zh-CN" altLang="en-US"/>
              <a:t>寓言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914400"/>
            <a:ext cx="6781800" cy="4525963"/>
          </a:xfrm>
        </p:spPr>
        <p:txBody>
          <a:bodyPr/>
          <a:lstStyle/>
          <a:p>
            <a:r>
              <a:rPr lang="zh-CN" altLang="en-US" sz="2800"/>
              <a:t>寓言是以假托的故事或拟人的手法说明某个道理或进行劝喻、讽刺的文学作品。</a:t>
            </a:r>
          </a:p>
          <a:p>
            <a:r>
              <a:rPr lang="zh-CN" altLang="en-US" sz="2800"/>
              <a:t>寓言早在我国春秋战国时代就已经盛行，诸子百家著作中都有不少流传下来。</a:t>
            </a:r>
          </a:p>
        </p:txBody>
      </p:sp>
      <p:pic>
        <p:nvPicPr>
          <p:cNvPr id="14341" name="Picture 5" descr="u=2687255298,4266599884&amp;fm=21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3352800"/>
            <a:ext cx="2895600" cy="217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ST_296_205_cygs-yanerdaol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9000" y="3379788"/>
            <a:ext cx="3048000" cy="210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u=4170832956,1112911972&amp;fm=23&amp;gp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5600" y="3352800"/>
            <a:ext cx="1998663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990600" y="5562600"/>
            <a:ext cx="1905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6600"/>
                </a:solidFill>
                <a:ea typeface="方正隶变简体" pitchFamily="65" charset="-122"/>
              </a:rPr>
              <a:t>《</a:t>
            </a:r>
            <a:r>
              <a:rPr lang="zh-CN" altLang="en-US" sz="3200" b="1">
                <a:solidFill>
                  <a:srgbClr val="006600"/>
                </a:solidFill>
                <a:ea typeface="方正隶变简体" pitchFamily="65" charset="-122"/>
              </a:rPr>
              <a:t>孟子</a:t>
            </a:r>
            <a:r>
              <a:rPr lang="en-US" altLang="zh-CN" sz="3200" b="1">
                <a:solidFill>
                  <a:srgbClr val="006600"/>
                </a:solidFill>
                <a:ea typeface="方正隶变简体" pitchFamily="65" charset="-122"/>
              </a:rPr>
              <a:t>》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3505200" y="5562600"/>
            <a:ext cx="274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6600"/>
                </a:solidFill>
                <a:ea typeface="方正隶变简体" pitchFamily="65" charset="-122"/>
              </a:rPr>
              <a:t>《</a:t>
            </a:r>
            <a:r>
              <a:rPr lang="zh-CN" altLang="en-US" sz="3200" b="1">
                <a:solidFill>
                  <a:srgbClr val="006600"/>
                </a:solidFill>
                <a:ea typeface="方正隶变简体" pitchFamily="65" charset="-122"/>
              </a:rPr>
              <a:t>吕氏春秋</a:t>
            </a:r>
            <a:r>
              <a:rPr lang="en-US" altLang="zh-CN" sz="3200" b="1">
                <a:solidFill>
                  <a:srgbClr val="006600"/>
                </a:solidFill>
                <a:ea typeface="方正隶变简体" pitchFamily="65" charset="-122"/>
              </a:rPr>
              <a:t>》</a:t>
            </a:r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6629400" y="5562600"/>
            <a:ext cx="2165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006600"/>
                </a:solidFill>
                <a:ea typeface="方正隶变简体" pitchFamily="65" charset="-122"/>
              </a:rPr>
              <a:t>《</a:t>
            </a:r>
            <a:r>
              <a:rPr lang="zh-CN" altLang="en-US" sz="3200" b="1">
                <a:solidFill>
                  <a:srgbClr val="006600"/>
                </a:solidFill>
                <a:ea typeface="方正隶变简体" pitchFamily="65" charset="-122"/>
              </a:rPr>
              <a:t>庄子</a:t>
            </a:r>
            <a:r>
              <a:rPr lang="en-US" altLang="zh-CN" sz="3200" b="1">
                <a:solidFill>
                  <a:srgbClr val="006600"/>
                </a:solidFill>
                <a:ea typeface="方正隶变简体" pitchFamily="65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33545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uiExpand="1" build="p"/>
      <p:bldP spid="14346" grpId="0"/>
      <p:bldP spid="14348" grpId="0"/>
      <p:bldP spid="143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2"/>
          <p:cNvSpPr txBox="1">
            <a:spLocks noChangeArrowheads="1"/>
          </p:cNvSpPr>
          <p:nvPr/>
        </p:nvSpPr>
        <p:spPr bwMode="auto">
          <a:xfrm>
            <a:off x="381000" y="1371600"/>
            <a:ext cx="9144000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chemeClr val="folHlink"/>
                </a:solidFill>
                <a:latin typeface="宋体" pitchFamily="2" charset="-122"/>
              </a:rPr>
              <a:t> 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踦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yǐ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支撑，接触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)     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騞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huō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象声词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) 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 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砉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huā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象声词）       謋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huò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象声词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 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卻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xì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同隙，空隙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)     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軱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gū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大骨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)  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 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硎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xíng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磨刀石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)       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窾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kuǎn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空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)      </a:t>
            </a: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 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怵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chù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害怕，恐惧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)    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间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jiàn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（间隙）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 向 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xiǎng </a:t>
            </a:r>
            <a:r>
              <a:rPr lang="en-US" altLang="zh-CN" sz="3600" b="1">
                <a:solidFill>
                  <a:schemeClr val="tx2"/>
                </a:solidFill>
                <a:latin typeface="宋体" pitchFamily="2" charset="-122"/>
              </a:rPr>
              <a:t> 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通“响”   盖 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hé 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</a:rPr>
              <a:t>通“盍”　　　</a:t>
            </a:r>
          </a:p>
        </p:txBody>
      </p:sp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609600" y="304800"/>
            <a:ext cx="4419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33CC"/>
                </a:solidFill>
                <a:ea typeface="华文新魏" pitchFamily="2" charset="-122"/>
              </a:rPr>
              <a:t>难字字音</a:t>
            </a:r>
          </a:p>
        </p:txBody>
      </p:sp>
    </p:spTree>
    <p:extLst>
      <p:ext uri="{BB962C8B-B14F-4D97-AF65-F5344CB8AC3E}">
        <p14:creationId xmlns:p14="http://schemas.microsoft.com/office/powerpoint/2010/main" val="293788075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77875"/>
            <a:ext cx="8229600" cy="1143000"/>
          </a:xfrm>
        </p:spPr>
        <p:txBody>
          <a:bodyPr/>
          <a:lstStyle/>
          <a:p>
            <a:r>
              <a:rPr lang="zh-CN" altLang="en-US"/>
              <a:t>朗读课文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r>
              <a:rPr lang="zh-CN" altLang="en-US"/>
              <a:t>庖丁解牛，在庄子的笔下，竟然成为了一次神妙的音乐舞蹈艺术表演。</a:t>
            </a:r>
          </a:p>
          <a:p>
            <a:pPr>
              <a:buFontTx/>
              <a:buNone/>
            </a:pPr>
            <a:r>
              <a:rPr lang="zh-CN" altLang="en-US"/>
              <a:t>         </a:t>
            </a:r>
            <a:r>
              <a:rPr lang="zh-CN" altLang="en-US" sz="2400">
                <a:solidFill>
                  <a:schemeClr val="tx1"/>
                </a:solidFill>
                <a:ea typeface="楷体_GB2312" pitchFamily="1" charset="-122"/>
              </a:rPr>
              <a:t>第一段，体会其节奏感，揣摩解牛时手、肩、足、膝和谐并用，触、倚、履、踦的动作和“砉然”、“騞然”的声音。结合第三段的描写，揣摩“目无全牛”、“游刃有余”、“踌躇满志”是怎样一种情景。</a:t>
            </a:r>
            <a:r>
              <a:rPr lang="zh-CN" altLang="en-US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5061" name="庖丁解牛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8800" y="1066800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49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791" fill="hold"/>
                                        <p:tgtEl>
                                          <p:spTgt spid="450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>
                <a:solidFill>
                  <a:srgbClr val="CC00CC"/>
                </a:solidFill>
                <a:ea typeface="黑体" pitchFamily="49" charset="-122"/>
              </a:rPr>
              <a:t>庖丁是经过哪几个阶段才达到这个技艺娴熟的境界的？用原文回答。</a:t>
            </a:r>
          </a:p>
          <a:p>
            <a:r>
              <a:rPr lang="zh-CN" altLang="en-US"/>
              <a:t>第一阶段：</a:t>
            </a:r>
          </a:p>
          <a:p>
            <a:r>
              <a:rPr lang="zh-CN" altLang="en-US"/>
              <a:t>第二阶段：</a:t>
            </a:r>
            <a:endParaRPr lang="zh-CN" altLang="en-US">
              <a:solidFill>
                <a:srgbClr val="008000"/>
              </a:solidFill>
              <a:ea typeface="楷体_GB2312" pitchFamily="1" charset="-122"/>
            </a:endParaRPr>
          </a:p>
          <a:p>
            <a:r>
              <a:rPr lang="zh-CN" altLang="en-US"/>
              <a:t>第三阶段：</a:t>
            </a:r>
            <a:endParaRPr lang="zh-CN" altLang="en-US">
              <a:solidFill>
                <a:srgbClr val="008000"/>
              </a:solidFill>
              <a:ea typeface="楷体_GB2312" pitchFamily="1" charset="-122"/>
            </a:endParaRPr>
          </a:p>
          <a:p>
            <a:r>
              <a:rPr lang="zh-CN" altLang="en-US"/>
              <a:t>达于“道”境之后：</a:t>
            </a:r>
            <a:endParaRPr lang="zh-CN" altLang="en-US">
              <a:solidFill>
                <a:srgbClr val="008000"/>
              </a:solidFill>
              <a:ea typeface="楷体_GB2312" pitchFamily="1" charset="-122"/>
            </a:endParaRPr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4684713"/>
            <a:ext cx="1981200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400" y="4800600"/>
            <a:ext cx="1981200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5" descr="道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8800" y="4532313"/>
            <a:ext cx="2590800" cy="163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743200" y="1935163"/>
            <a:ext cx="5715000" cy="323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始解牛之时，所见无非全牛。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三年之后，未尝见全牛。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方今之时，以神遇而不以目视。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      怵然为戒，善刀而藏之。</a:t>
            </a:r>
          </a:p>
        </p:txBody>
      </p:sp>
    </p:spTree>
    <p:extLst>
      <p:ext uri="{BB962C8B-B14F-4D97-AF65-F5344CB8AC3E}">
        <p14:creationId xmlns:p14="http://schemas.microsoft.com/office/powerpoint/2010/main" val="370044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5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5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zh-CN" altLang="en-US" smtClean="0"/>
              <a:t>合作探</a:t>
            </a:r>
            <a:r>
              <a:rPr lang="zh-CN" altLang="en-US"/>
              <a:t>究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r>
              <a:rPr lang="zh-CN" altLang="en-US" sz="2800"/>
              <a:t>探究</a:t>
            </a:r>
            <a:r>
              <a:rPr lang="en-US" altLang="zh-CN" sz="2800"/>
              <a:t>1</a:t>
            </a:r>
            <a:r>
              <a:rPr lang="zh-CN" altLang="en-US" sz="2800"/>
              <a:t>：请概括庄子笔下庖丁的形象特点。为了塑造好此形象，文章在语言表达上采用了哪些技巧？ </a:t>
            </a:r>
          </a:p>
          <a:p>
            <a:r>
              <a:rPr lang="zh-CN" altLang="en-US" sz="2800"/>
              <a:t>探究</a:t>
            </a:r>
            <a:r>
              <a:rPr lang="en-US" altLang="zh-CN" sz="2800"/>
              <a:t>2</a:t>
            </a:r>
            <a:r>
              <a:rPr lang="zh-CN" altLang="en-US" sz="2800"/>
              <a:t>： “解牛之道”和“养生之道”有什么联系？完成下表。</a:t>
            </a:r>
          </a:p>
          <a:p>
            <a:r>
              <a:rPr lang="zh-CN" altLang="en-US" sz="2800"/>
              <a:t>探究</a:t>
            </a:r>
            <a:r>
              <a:rPr lang="en-US" altLang="zh-CN" sz="2800"/>
              <a:t>3</a:t>
            </a:r>
            <a:r>
              <a:rPr lang="zh-CN" altLang="en-US" sz="2800"/>
              <a:t>：除养生外，课文还能给人以哪些更具普遍意义的启示？</a:t>
            </a:r>
          </a:p>
        </p:txBody>
      </p:sp>
    </p:spTree>
    <p:extLst>
      <p:ext uri="{BB962C8B-B14F-4D97-AF65-F5344CB8AC3E}">
        <p14:creationId xmlns:p14="http://schemas.microsoft.com/office/powerpoint/2010/main" val="122005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3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zh-CN" altLang="en-US" sz="2800"/>
              <a:t>探究</a:t>
            </a:r>
            <a:r>
              <a:rPr lang="en-US" altLang="zh-CN" sz="2800"/>
              <a:t>1</a:t>
            </a:r>
            <a:r>
              <a:rPr lang="zh-CN" altLang="en-US" sz="2800"/>
              <a:t>：请概括庄子笔下庖丁的形象特点。为了塑造好此形象，文章在语言表达上采用了哪些技巧？</a:t>
            </a: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2520950" y="1149350"/>
            <a:ext cx="30797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endParaRPr lang="zh-CN" altLang="zh-CN" sz="2800" b="1">
              <a:solidFill>
                <a:srgbClr val="0000FF"/>
              </a:solidFill>
            </a:endParaRPr>
          </a:p>
        </p:txBody>
      </p:sp>
      <p:pic>
        <p:nvPicPr>
          <p:cNvPr id="13327" name="Picture 15" descr="cow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81"/>
          <a:stretch>
            <a:fillRect/>
          </a:stretch>
        </p:blipFill>
        <p:spPr bwMode="auto">
          <a:xfrm>
            <a:off x="3124200" y="2819400"/>
            <a:ext cx="3886200" cy="260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09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Microsoft Office PowerPoint</Application>
  <PresentationFormat>全屏显示(4:3)</PresentationFormat>
  <Paragraphs>146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寓言</vt:lpstr>
      <vt:lpstr>PowerPoint 演示文稿</vt:lpstr>
      <vt:lpstr>朗读课文</vt:lpstr>
      <vt:lpstr>PowerPoint 演示文稿</vt:lpstr>
      <vt:lpstr>合作探究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《庖丁论人生》，养生之外的启示</vt:lpstr>
      <vt:lpstr>PowerPoint 演示文稿</vt:lpstr>
      <vt:lpstr>PowerPoint 演示文稿</vt:lpstr>
      <vt:lpstr>情境答疑</vt:lpstr>
      <vt:lpstr>面对春秋战国的纷乱社会</vt:lpstr>
      <vt:lpstr>PowerPoint 演示文稿</vt:lpstr>
      <vt:lpstr>PowerPoint 演示文稿</vt:lpstr>
      <vt:lpstr>PowerPoint 演示文稿</vt:lpstr>
      <vt:lpstr>中国传统文化三大内涵 </vt:lpstr>
      <vt:lpstr>导练升华</vt:lpstr>
      <vt:lpstr>庄子留给我们的文化遗产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hj</cp:lastModifiedBy>
  <cp:revision>2</cp:revision>
  <cp:lastPrinted>2021-02-01T15:47:19Z</cp:lastPrinted>
  <dcterms:created xsi:type="dcterms:W3CDTF">2021-02-01T15:47:19Z</dcterms:created>
  <dcterms:modified xsi:type="dcterms:W3CDTF">2021-02-20T05:47:18Z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