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4"/>
  </p:notesMasterIdLst>
  <p:sldIdLst>
    <p:sldId id="307" r:id="rId5"/>
    <p:sldId id="257" r:id="rId6"/>
    <p:sldId id="256" r:id="rId7"/>
    <p:sldId id="260" r:id="rId8"/>
    <p:sldId id="274" r:id="rId9"/>
    <p:sldId id="272" r:id="rId10"/>
    <p:sldId id="273" r:id="rId11"/>
    <p:sldId id="296" r:id="rId12"/>
    <p:sldId id="258" r:id="rId13"/>
    <p:sldId id="276" r:id="rId14"/>
    <p:sldId id="277" r:id="rId15"/>
    <p:sldId id="278" r:id="rId16"/>
    <p:sldId id="280" r:id="rId17"/>
    <p:sldId id="259" r:id="rId18"/>
    <p:sldId id="279" r:id="rId19"/>
    <p:sldId id="297" r:id="rId20"/>
    <p:sldId id="298" r:id="rId21"/>
    <p:sldId id="261" r:id="rId22"/>
    <p:sldId id="263" r:id="rId23"/>
    <p:sldId id="308" r:id="rId24"/>
    <p:sldId id="309" r:id="rId25"/>
    <p:sldId id="310" r:id="rId26"/>
    <p:sldId id="311" r:id="rId27"/>
    <p:sldId id="312" r:id="rId28"/>
    <p:sldId id="313" r:id="rId29"/>
    <p:sldId id="262" r:id="rId30"/>
    <p:sldId id="314" r:id="rId31"/>
    <p:sldId id="315" r:id="rId32"/>
    <p:sldId id="316" r:id="rId33"/>
    <p:sldId id="264" r:id="rId34"/>
    <p:sldId id="299" r:id="rId35"/>
    <p:sldId id="265" r:id="rId36"/>
    <p:sldId id="266" r:id="rId37"/>
    <p:sldId id="267" r:id="rId38"/>
    <p:sldId id="268" r:id="rId39"/>
    <p:sldId id="269" r:id="rId40"/>
    <p:sldId id="270" r:id="rId41"/>
    <p:sldId id="300" r:id="rId42"/>
    <p:sldId id="271" r:id="rId43"/>
    <p:sldId id="301" r:id="rId44"/>
    <p:sldId id="302" r:id="rId45"/>
    <p:sldId id="303" r:id="rId46"/>
    <p:sldId id="304" r:id="rId47"/>
    <p:sldId id="275" r:id="rId48"/>
    <p:sldId id="305" r:id="rId49"/>
    <p:sldId id="306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tags" Target="tags/tag1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0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1.emf" /><Relationship Id="rId2" Type="http://schemas.openxmlformats.org/officeDocument/2006/relationships/image" Target="../media/image7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K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85B67-B866-4378-BAD9-30D7DEBC21FB}" type="datetimeFigureOut">
              <a:rPr lang="en-HK" smtClean="0"/>
              <a:t>2021/7/17</a:t>
            </a:fld>
            <a:endParaRPr lang="en-HK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HK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K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B787A-786E-4287-A1D4-A7B90EB8BFAF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51022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553555-071C-491C-B5FB-A2A5ADA434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22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382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269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745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124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6395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666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63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76941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25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1184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778366F-1902-4B64-90F1-41151D5757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9413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553555-071C-491C-B5FB-A2A5ADA4347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24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441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46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23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926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861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53555-071C-491C-B5FB-A2A5ADA434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6377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79864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E22D79-893C-4F4B-99A0-61D6C817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72D30D-F6A9-4D4B-A50E-02633532C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1D79CE-147D-4AB8-9BAB-3876C6FA2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8C4451-2B42-4D0F-95AB-3B92BD147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8464C7-F53B-4FBE-8D44-C503EEF00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3840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510939-B111-4ACB-BD20-D7482D9E2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B08717-1768-4388-8DAE-13AB62B6C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441DC4-29B8-4FB0-85BB-AB71ADE6B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D0C781-182A-4AB6-AFDF-745F9340C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240E1C-B10F-4EFB-840A-F4824BBD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19225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5A05D-6B62-483B-9BF1-E71AAC45F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06506A-B3BB-4984-8468-6FC1302D5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C70B8C-0F26-4CBF-A7B2-C8D8043CC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5B492D-FB32-4648-A1E1-C59B3BA81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E59027-C37E-493E-9712-4F4FFFA36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4462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3FA56-1DD2-460A-B0B9-2C191A284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41B241-CEE8-4B8B-AFF7-474795CE0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A1F11A-86D8-4D6B-9BE4-866D8C28BB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D0D6B2-8D16-47C3-95BB-6515FA063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318F2F-CE20-4794-947F-D4E24846D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3A7D4C-CE4A-410B-A264-F20081E9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29484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9A7924-2FA6-4871-AFE6-DB4111F49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8AC1D8-CEF2-4EE0-A1BC-51122AD76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B1F6D4-D480-42D9-8380-46A56E969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16BB89-6F3F-4E38-9AAC-7B3F1B2544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ABB3FE4-D895-4483-866F-492441F8CC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F62855E-4A1B-4EA6-8B3A-16A1E73F8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B86DB6A-CBE1-454F-A435-21AB88616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DCD827-17AB-4238-A298-97A5067D3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77504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DAFFC5-C47F-4358-95F8-DD5759388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4BAB122-6961-42DB-AB83-D38D3DDC1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5A3FE4-F04A-432B-844A-7426EDD99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98E540-1466-4240-87AB-81B46D618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44731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CF172A0-7D9E-4DA4-8B10-150D46637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9A9561B-CC2C-4F3D-9192-4D37085A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5EAADB-3E50-4102-A0B7-11B5B8FEE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0950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7804B6-8A47-4E32-9D33-ADED8BA0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71CEE-D92C-4629-880D-455B2DBA9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0B15E9-2227-46D7-96CF-B39CC3D276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CE1291-A6BD-4E5A-B9A6-77887AD74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9B2693-7EF9-4F6B-8DBF-36C5AD656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A484E9-5EEF-42B9-A2B1-FBC52C7D1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341669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CF5C20-A43E-4F5C-B4CE-B943BC19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C4B46A-937D-4F3F-8C96-0B4340CAD3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6E067D-BE5E-4A5E-8A89-B8A0EE2BC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5E7FA3-5689-4816-B70D-A7CA0F3B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0E5233-D250-4359-B7D6-EADC7039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8C518D-4DEB-482D-BF63-F85960561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269786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9AAAB0-0AE9-4EB6-921E-FBB5A5646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12DD64-5006-40DB-88F4-61F587D537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D59F57-6BBB-44FD-B063-B55FCADF1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A52BC8-9D08-485F-9C51-DA753D8BF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5DFCC1-DA4B-419E-A3C3-3237BE12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37212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541976B-881B-4ABC-9924-2CC78E0F00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ECE3E4-C4AC-4EEB-8FF9-C3463E0B6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0976F5-7B6F-46CA-A189-AA0CBB20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C6AF4E-6782-42CF-84EC-A7CDFA9D7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F1D09B-6FAA-4A00-98DD-A0EF4146D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26193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6DFBD3D-2EF0-40B6-A170-63835E5E731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2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B809DD7-123C-4AEC-BF40-69BF34954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815989-DBD0-4FCA-92C3-45C10E5D2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35370D-277C-435D-A7BF-A252C9A5E1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725B7-D5FF-4850-B620-F3FB1EF9C17C}" type="datetimeFigureOut">
              <a:rPr lang="zh-CN" altLang="en-US" smtClean="0"/>
              <a:t>2021/7/17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820CFC-BCCB-4625-8636-24A115CB5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ACB328-D53A-4474-96FA-E7C2A50D22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1D66-DC78-40EA-89E3-F1ECFBC7F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16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Relationship Id="rId3" Type="http://schemas.openxmlformats.org/officeDocument/2006/relationships/image" Target="../media/image11.png" /><Relationship Id="rId4" Type="http://schemas.openxmlformats.org/officeDocument/2006/relationships/image" Target="../media/image36.png" /><Relationship Id="rId5" Type="http://schemas.openxmlformats.org/officeDocument/2006/relationships/image" Target="../media/image37.png" /><Relationship Id="rId6" Type="http://schemas.openxmlformats.org/officeDocument/2006/relationships/image" Target="../media/image3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jpeg" /><Relationship Id="rId3" Type="http://schemas.openxmlformats.org/officeDocument/2006/relationships/image" Target="../media/image11.png" /><Relationship Id="rId4" Type="http://schemas.openxmlformats.org/officeDocument/2006/relationships/image" Target="../media/image4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jpeg" /><Relationship Id="rId3" Type="http://schemas.openxmlformats.org/officeDocument/2006/relationships/image" Target="../media/image41.png" /><Relationship Id="rId4" Type="http://schemas.openxmlformats.org/officeDocument/2006/relationships/image" Target="../media/image11.png" /><Relationship Id="rId5" Type="http://schemas.openxmlformats.org/officeDocument/2006/relationships/image" Target="../media/image4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4.png" /><Relationship Id="rId4" Type="http://schemas.openxmlformats.org/officeDocument/2006/relationships/image" Target="../media/image45.png" /><Relationship Id="rId5" Type="http://schemas.openxmlformats.org/officeDocument/2006/relationships/image" Target="../media/image11.png" /><Relationship Id="rId6" Type="http://schemas.openxmlformats.org/officeDocument/2006/relationships/image" Target="../media/image4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6.png" /><Relationship Id="rId3" Type="http://schemas.openxmlformats.org/officeDocument/2006/relationships/image" Target="../media/image47.png" /><Relationship Id="rId4" Type="http://schemas.openxmlformats.org/officeDocument/2006/relationships/image" Target="../media/image11.png" /><Relationship Id="rId5" Type="http://schemas.openxmlformats.org/officeDocument/2006/relationships/image" Target="../media/image40.png" /><Relationship Id="rId6" Type="http://schemas.openxmlformats.org/officeDocument/2006/relationships/image" Target="../media/image4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40.png" /><Relationship Id="rId4" Type="http://schemas.openxmlformats.org/officeDocument/2006/relationships/image" Target="../media/image49.png" /><Relationship Id="rId5" Type="http://schemas.openxmlformats.org/officeDocument/2006/relationships/image" Target="../media/image5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1.png" /><Relationship Id="rId3" Type="http://schemas.openxmlformats.org/officeDocument/2006/relationships/image" Target="../media/image11.png" /><Relationship Id="rId4" Type="http://schemas.openxmlformats.org/officeDocument/2006/relationships/image" Target="../media/image40.png" /><Relationship Id="rId5" Type="http://schemas.openxmlformats.org/officeDocument/2006/relationships/image" Target="../media/image52.png" /><Relationship Id="rId6" Type="http://schemas.openxmlformats.org/officeDocument/2006/relationships/image" Target="../media/image5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Relationship Id="rId3" Type="http://schemas.openxmlformats.org/officeDocument/2006/relationships/image" Target="../media/image44.png" /><Relationship Id="rId4" Type="http://schemas.openxmlformats.org/officeDocument/2006/relationships/image" Target="../media/image53.png" /><Relationship Id="rId5" Type="http://schemas.openxmlformats.org/officeDocument/2006/relationships/image" Target="../media/image11.png" /><Relationship Id="rId6" Type="http://schemas.openxmlformats.org/officeDocument/2006/relationships/image" Target="../media/image4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png" /><Relationship Id="rId3" Type="http://schemas.openxmlformats.org/officeDocument/2006/relationships/image" Target="../media/image11.png" /><Relationship Id="rId4" Type="http://schemas.openxmlformats.org/officeDocument/2006/relationships/image" Target="../media/image40.png" /><Relationship Id="rId5" Type="http://schemas.openxmlformats.org/officeDocument/2006/relationships/image" Target="../media/image55.png" /><Relationship Id="rId6" Type="http://schemas.openxmlformats.org/officeDocument/2006/relationships/image" Target="../media/image5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5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2.png" /><Relationship Id="rId11" Type="http://schemas.openxmlformats.org/officeDocument/2006/relationships/image" Target="../media/image13.png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jpe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1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58.png" /><Relationship Id="rId3" Type="http://schemas.openxmlformats.org/officeDocument/2006/relationships/image" Target="../media/image5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3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4.png" /><Relationship Id="rId3" Type="http://schemas.openxmlformats.org/officeDocument/2006/relationships/image" Target="../media/image6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6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Relationship Id="rId7" Type="http://schemas.openxmlformats.org/officeDocument/2006/relationships/image" Target="../media/image19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70.emf" /><Relationship Id="rId5" Type="http://schemas.openxmlformats.org/officeDocument/2006/relationships/vmlDrawing" Target="../drawings/vmlDrawing1.v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71.emf" /><Relationship Id="rId5" Type="http://schemas.openxmlformats.org/officeDocument/2006/relationships/oleObject" Target="../embeddings/oleObject3.bin" TargetMode="Internal" /><Relationship Id="rId6" Type="http://schemas.openxmlformats.org/officeDocument/2006/relationships/image" Target="../media/image72.emf" /><Relationship Id="rId7" Type="http://schemas.openxmlformats.org/officeDocument/2006/relationships/vmlDrawing" Target="../drawings/vmlDrawing2.v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image" Target="../media/image11.png" /><Relationship Id="rId8" Type="http://schemas.openxmlformats.org/officeDocument/2006/relationships/image" Target="../media/image21.png" /><Relationship Id="rId9" Type="http://schemas.openxmlformats.org/officeDocument/2006/relationships/image" Target="../media/image22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file:///K:\2015&#24180;&#26149;&#23395;&#26410;&#23436;&#25104;\&#35821;&#25991;&#24517;&#20462;4\Y8.tif" TargetMode="External" /><Relationship Id="rId4" Type="http://schemas.openxmlformats.org/officeDocument/2006/relationships/image" Target="../media/image73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Relationship Id="rId3" Type="http://schemas.openxmlformats.org/officeDocument/2006/relationships/image" Target="../media/image11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Relationship Id="rId6" Type="http://schemas.openxmlformats.org/officeDocument/2006/relationships/image" Target="../media/image2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Relationship Id="rId3" Type="http://schemas.openxmlformats.org/officeDocument/2006/relationships/image" Target="../media/image11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Relationship Id="rId3" Type="http://schemas.openxmlformats.org/officeDocument/2006/relationships/image" Target="../media/image11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openxmlformats.org/officeDocument/2006/relationships/image" Target="../media/image3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Relationship Id="rId4" Type="http://schemas.openxmlformats.org/officeDocument/2006/relationships/image" Target="../media/image11.png" /><Relationship Id="rId5" Type="http://schemas.openxmlformats.org/officeDocument/2006/relationships/image" Target="../media/image3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4.png" /><Relationship Id="rId3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1F195D-AAF7-403F-9912-4488DE63F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27800" y="886874"/>
            <a:ext cx="5434571" cy="543457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E0162325-D586-40BB-8B6F-45E941F6EBA5}"/>
              </a:ext>
            </a:extLst>
          </p:cNvPr>
          <p:cNvSpPr/>
          <p:nvPr/>
        </p:nvSpPr>
        <p:spPr>
          <a:xfrm>
            <a:off x="1039262" y="1853353"/>
            <a:ext cx="7571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758C8E"/>
                </a:solidFill>
                <a:cs typeface="+mn-ea"/>
                <a:sym typeface="+mn-lt"/>
              </a:rPr>
              <a:t>中考诗词鉴赏专题：辛弃疾</a:t>
            </a:r>
            <a:endParaRPr lang="en-US" altLang="zh-CN" sz="4800" b="1">
              <a:solidFill>
                <a:srgbClr val="758C8E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7964093-C3C4-4B0C-B958-C7B12C467D52}"/>
              </a:ext>
            </a:extLst>
          </p:cNvPr>
          <p:cNvSpPr/>
          <p:nvPr/>
        </p:nvSpPr>
        <p:spPr>
          <a:xfrm>
            <a:off x="2798325" y="3742348"/>
            <a:ext cx="2640466" cy="1007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600">
                <a:solidFill>
                  <a:srgbClr val="758C8E"/>
                </a:solidFill>
                <a:cs typeface="+mn-ea"/>
                <a:sym typeface="+mn-lt"/>
              </a:rPr>
              <a:t>水龙吟</a:t>
            </a:r>
            <a:r>
              <a:rPr lang="en-US" altLang="zh-CN" sz="1600">
                <a:solidFill>
                  <a:srgbClr val="758C8E"/>
                </a:solidFill>
                <a:cs typeface="+mn-ea"/>
                <a:sym typeface="+mn-lt"/>
              </a:rPr>
              <a:t>·</a:t>
            </a:r>
            <a:r>
              <a:rPr lang="zh-CN" altLang="en-US" sz="1600">
                <a:solidFill>
                  <a:srgbClr val="758C8E"/>
                </a:solidFill>
                <a:cs typeface="+mn-ea"/>
                <a:sym typeface="+mn-lt"/>
              </a:rPr>
              <a:t>登建康赏心亭</a:t>
            </a:r>
            <a:endParaRPr lang="en-US" altLang="zh-CN" sz="1600">
              <a:solidFill>
                <a:srgbClr val="758C8E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600">
                <a:solidFill>
                  <a:srgbClr val="758C8E"/>
                </a:solidFill>
                <a:cs typeface="+mn-ea"/>
                <a:sym typeface="+mn-lt"/>
              </a:rPr>
              <a:t>永遇乐</a:t>
            </a:r>
            <a:r>
              <a:rPr lang="en-US" altLang="zh-CN" sz="1600">
                <a:solidFill>
                  <a:srgbClr val="758C8E"/>
                </a:solidFill>
                <a:cs typeface="+mn-ea"/>
                <a:sym typeface="+mn-lt"/>
              </a:rPr>
              <a:t>·</a:t>
            </a:r>
            <a:r>
              <a:rPr lang="zh-CN" altLang="en-US" sz="1600">
                <a:solidFill>
                  <a:srgbClr val="758C8E"/>
                </a:solidFill>
                <a:cs typeface="+mn-ea"/>
                <a:sym typeface="+mn-lt"/>
              </a:rPr>
              <a:t>京口北固亭怀古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AEDDC737-DD20-42D0-82D2-35FE3222A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4356" y="4246011"/>
            <a:ext cx="711743" cy="70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4935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5B9B8FB4-9308-479B-86C2-422CC2AC5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498011" y="0"/>
            <a:ext cx="6858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C6B7B9F-5935-4901-BB72-6AD02E27129E}"/>
              </a:ext>
            </a:extLst>
          </p:cNvPr>
          <p:cNvSpPr/>
          <p:nvPr/>
        </p:nvSpPr>
        <p:spPr>
          <a:xfrm>
            <a:off x="7697314" y="3173874"/>
            <a:ext cx="3164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叹国破家亡、怨壮志难酬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4F79D1-E192-46A6-8449-6C8561FDD925}"/>
              </a:ext>
            </a:extLst>
          </p:cNvPr>
          <p:cNvSpPr/>
          <p:nvPr/>
        </p:nvSpPr>
        <p:spPr>
          <a:xfrm>
            <a:off x="5852366" y="1711807"/>
            <a:ext cx="2409353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第三层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zh-CN" altLang="en-US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769010D-681A-4819-95B2-B0D346D84A8D}"/>
              </a:ext>
            </a:extLst>
          </p:cNvPr>
          <p:cNvSpPr/>
          <p:nvPr/>
        </p:nvSpPr>
        <p:spPr>
          <a:xfrm>
            <a:off x="5967172" y="3681817"/>
            <a:ext cx="30407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落日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比喻国势衰微的南宋王朝。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CF90541-61EF-4EC1-9ED8-4BB3B5FFA9C3}"/>
              </a:ext>
            </a:extLst>
          </p:cNvPr>
          <p:cNvCxnSpPr/>
          <p:nvPr/>
        </p:nvCxnSpPr>
        <p:spPr>
          <a:xfrm>
            <a:off x="6055189" y="2410860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45665B61-1010-4655-8A23-EA8FD5D25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025" y="1814542"/>
            <a:ext cx="147812" cy="14744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FB45580F-A28C-4064-968A-C7C4085C2DCC}"/>
              </a:ext>
            </a:extLst>
          </p:cNvPr>
          <p:cNvSpPr/>
          <p:nvPr/>
        </p:nvSpPr>
        <p:spPr>
          <a:xfrm>
            <a:off x="5967173" y="2665931"/>
            <a:ext cx="3664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落日楼头，断鸿声里，江南游子。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4ECC8B1-7184-40CA-BB7E-829222AD77E8}"/>
              </a:ext>
            </a:extLst>
          </p:cNvPr>
          <p:cNvSpPr/>
          <p:nvPr/>
        </p:nvSpPr>
        <p:spPr>
          <a:xfrm>
            <a:off x="5967173" y="4076012"/>
            <a:ext cx="3820199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断鸿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失群的孤雁，比喻作者飘零的身世。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9E4A8F4-D36B-4A6C-AE20-6EE5AEE7CDEE}"/>
              </a:ext>
            </a:extLst>
          </p:cNvPr>
          <p:cNvSpPr/>
          <p:nvPr/>
        </p:nvSpPr>
        <p:spPr>
          <a:xfrm>
            <a:off x="5967173" y="4555565"/>
            <a:ext cx="5600137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江南游子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一般指远离家乡，在外地生活的人。这里指代作者自己。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CB7764F-6845-469D-A49F-8BE86BF8F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6786" y="793797"/>
            <a:ext cx="1065328" cy="10653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604EC36-1416-4A13-88F9-0E1E9F43EB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40368" y="4585603"/>
            <a:ext cx="2851632" cy="227239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A8F9A7F9-4915-416F-9F59-DD66B0CC2C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551" y="0"/>
            <a:ext cx="1265518" cy="83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8076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4BACB3AF-F438-4E27-BAF8-5BC9FA4C5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5354"/>
            <a:ext cx="12186978" cy="5712646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A7097B71-C26F-44A6-815B-A10944920E30}"/>
              </a:ext>
            </a:extLst>
          </p:cNvPr>
          <p:cNvSpPr/>
          <p:nvPr/>
        </p:nvSpPr>
        <p:spPr>
          <a:xfrm>
            <a:off x="0" y="0"/>
            <a:ext cx="12192000" cy="603613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3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E6B097D-AA9B-431D-9F74-13ADD0DD2160}"/>
              </a:ext>
            </a:extLst>
          </p:cNvPr>
          <p:cNvSpPr/>
          <p:nvPr/>
        </p:nvSpPr>
        <p:spPr>
          <a:xfrm>
            <a:off x="3527440" y="2205497"/>
            <a:ext cx="2984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壮怀难申的孤独、愤懑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444AAA5-8E4C-4C63-9B07-65D6B5D6F7DB}"/>
              </a:ext>
            </a:extLst>
          </p:cNvPr>
          <p:cNvSpPr/>
          <p:nvPr/>
        </p:nvSpPr>
        <p:spPr>
          <a:xfrm>
            <a:off x="962507" y="719125"/>
            <a:ext cx="2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第四层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zh-CN" altLang="en-US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688C998-7A53-4682-A337-CA80187D52B4}"/>
              </a:ext>
            </a:extLst>
          </p:cNvPr>
          <p:cNvSpPr/>
          <p:nvPr/>
        </p:nvSpPr>
        <p:spPr>
          <a:xfrm>
            <a:off x="876782" y="2445356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吴钩</a:t>
            </a:r>
            <a:endParaRPr lang="en-US" altLang="zh-CN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1815941-305A-49D4-9782-173E3E627D62}"/>
              </a:ext>
            </a:extLst>
          </p:cNvPr>
          <p:cNvCxnSpPr/>
          <p:nvPr/>
        </p:nvCxnSpPr>
        <p:spPr>
          <a:xfrm>
            <a:off x="1169336" y="1418179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565505F5-A102-4192-9FFD-083F8A0A9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172" y="821861"/>
            <a:ext cx="147812" cy="14744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C0D52AA-6299-401A-9D45-9E3B372E1B01}"/>
              </a:ext>
            </a:extLst>
          </p:cNvPr>
          <p:cNvSpPr/>
          <p:nvPr/>
        </p:nvSpPr>
        <p:spPr>
          <a:xfrm>
            <a:off x="1081320" y="1673250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把吴钩看了，栏千拍遍，无人会，登临意。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78C7594-FA69-4AB3-A5DC-F4944AE1705F}"/>
              </a:ext>
            </a:extLst>
          </p:cNvPr>
          <p:cNvSpPr/>
          <p:nvPr/>
        </p:nvSpPr>
        <p:spPr>
          <a:xfrm>
            <a:off x="962507" y="3331492"/>
            <a:ext cx="3743332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“男儿何不带吴钩，收取关山五十州。 ”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B4CD982-2478-4E7F-A842-6714EE879BD8}"/>
              </a:ext>
            </a:extLst>
          </p:cNvPr>
          <p:cNvSpPr/>
          <p:nvPr/>
        </p:nvSpPr>
        <p:spPr>
          <a:xfrm>
            <a:off x="3195887" y="3913331"/>
            <a:ext cx="196668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李贺 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南园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9CA105A-47AB-4C14-9152-A70E0B4DE2BE}"/>
              </a:ext>
            </a:extLst>
          </p:cNvPr>
          <p:cNvSpPr/>
          <p:nvPr/>
        </p:nvSpPr>
        <p:spPr>
          <a:xfrm>
            <a:off x="1156182" y="3709096"/>
            <a:ext cx="887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看</a:t>
            </a:r>
            <a:endParaRPr lang="en-US" altLang="zh-CN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3617732-B7A3-4C9E-84E7-FB8B8F2066B8}"/>
              </a:ext>
            </a:extLst>
          </p:cNvPr>
          <p:cNvSpPr/>
          <p:nvPr/>
        </p:nvSpPr>
        <p:spPr>
          <a:xfrm>
            <a:off x="962507" y="4595232"/>
            <a:ext cx="3743332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“醉里挑灯看剑，梦回吹角连营。”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7AEE8E4-9347-4D5C-B741-F5AF7D46CE57}"/>
              </a:ext>
            </a:extLst>
          </p:cNvPr>
          <p:cNvSpPr/>
          <p:nvPr/>
        </p:nvSpPr>
        <p:spPr>
          <a:xfrm>
            <a:off x="3195887" y="5177071"/>
            <a:ext cx="196668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辛弃疾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破阵子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79175A72-F8A4-443E-8A1F-A0B47D94C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891" y="4035167"/>
            <a:ext cx="898046" cy="4553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97D1614-0A33-43F4-A0E5-88B34D0A5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891" y="2777741"/>
            <a:ext cx="898046" cy="45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94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BE9A1721-F06F-4263-B365-12F09160D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5354"/>
            <a:ext cx="12186978" cy="5712646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id="{4DA0AD4A-C139-4253-9CE3-6BE066376040}"/>
              </a:ext>
            </a:extLst>
          </p:cNvPr>
          <p:cNvSpPr/>
          <p:nvPr/>
        </p:nvSpPr>
        <p:spPr>
          <a:xfrm>
            <a:off x="0" y="0"/>
            <a:ext cx="12192000" cy="603613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3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468DA36E-A3F9-4666-9BBD-1819464B0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57" y="1649553"/>
            <a:ext cx="10076486" cy="3558894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DE7C348B-020B-4CE4-96B7-BCDD452B2FAE}"/>
              </a:ext>
            </a:extLst>
          </p:cNvPr>
          <p:cNvSpPr/>
          <p:nvPr/>
        </p:nvSpPr>
        <p:spPr>
          <a:xfrm>
            <a:off x="8375592" y="2867632"/>
            <a:ext cx="1405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寓情于景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EDE0831-8992-4565-AED4-B23A3145EB13}"/>
              </a:ext>
            </a:extLst>
          </p:cNvPr>
          <p:cNvSpPr/>
          <p:nvPr/>
        </p:nvSpPr>
        <p:spPr>
          <a:xfrm>
            <a:off x="4568343" y="2867632"/>
            <a:ext cx="3674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景色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: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江天、 山景、落日、断鸿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1C61F4A-14A5-476B-8945-4851E581E60B}"/>
              </a:ext>
            </a:extLst>
          </p:cNvPr>
          <p:cNvSpPr/>
          <p:nvPr/>
        </p:nvSpPr>
        <p:spPr>
          <a:xfrm>
            <a:off x="4775200" y="736410"/>
            <a:ext cx="264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上片小结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0080EBC-2FF2-4A78-AB5A-1985AF72F35A}"/>
              </a:ext>
            </a:extLst>
          </p:cNvPr>
          <p:cNvCxnSpPr/>
          <p:nvPr/>
        </p:nvCxnSpPr>
        <p:spPr>
          <a:xfrm>
            <a:off x="4757273" y="1577328"/>
            <a:ext cx="2677455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A34A66A2-397D-4A7A-972A-0BE6B9B72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3752" y="869953"/>
            <a:ext cx="147812" cy="147443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2F2F249-7965-4590-BD5E-45FBB7AC4C2B}"/>
              </a:ext>
            </a:extLst>
          </p:cNvPr>
          <p:cNvSpPr/>
          <p:nvPr/>
        </p:nvSpPr>
        <p:spPr>
          <a:xfrm>
            <a:off x="4568343" y="3442221"/>
            <a:ext cx="3674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动作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: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看、拍、会、登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3B34D13-74A5-44B4-A6CE-413255C443C6}"/>
              </a:ext>
            </a:extLst>
          </p:cNvPr>
          <p:cNvSpPr/>
          <p:nvPr/>
        </p:nvSpPr>
        <p:spPr>
          <a:xfrm>
            <a:off x="8375592" y="3442221"/>
            <a:ext cx="1405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比喻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684218B0-1307-448E-91A3-80D4CCC75A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84424" y="2237397"/>
            <a:ext cx="1628884" cy="20828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6EBE40D8-5B3A-46E1-9B34-54DF3C529B35}"/>
              </a:ext>
            </a:extLst>
          </p:cNvPr>
          <p:cNvSpPr/>
          <p:nvPr/>
        </p:nvSpPr>
        <p:spPr>
          <a:xfrm>
            <a:off x="3331285" y="2725745"/>
            <a:ext cx="760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上片</a:t>
            </a:r>
            <a:r>
              <a:rPr lang="en-US" altLang="zh-CN" sz="36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</a:p>
        </p:txBody>
      </p: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8E6B3A4B-8AF7-4DAD-9474-ABF9EA48C0F8}"/>
              </a:ext>
            </a:extLst>
          </p:cNvPr>
          <p:cNvSpPr/>
          <p:nvPr/>
        </p:nvSpPr>
        <p:spPr>
          <a:xfrm>
            <a:off x="4273268" y="2995716"/>
            <a:ext cx="162656" cy="660386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左大括号 43">
            <a:extLst>
              <a:ext uri="{FF2B5EF4-FFF2-40B4-BE49-F238E27FC236}">
                <a16:creationId xmlns:a16="http://schemas.microsoft.com/office/drawing/2014/main" id="{192614E2-DCFF-4FCB-AA3F-7D30FFF25D18}"/>
              </a:ext>
            </a:extLst>
          </p:cNvPr>
          <p:cNvSpPr/>
          <p:nvPr/>
        </p:nvSpPr>
        <p:spPr>
          <a:xfrm flipH="1">
            <a:off x="8050280" y="2995716"/>
            <a:ext cx="162656" cy="660386"/>
          </a:xfrm>
          <a:prstGeom prst="leftBrac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46617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AC2E979D-2F12-46AC-97DD-E31ABE0B5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428750" cy="200681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865E3F7-3289-499A-9EF4-B9C9AA6EC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11506" y="437606"/>
            <a:ext cx="4209143" cy="173258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0EEDDFFF-5619-4A97-B19A-63CB14515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06810"/>
            <a:ext cx="12192000" cy="485119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7354F5B1-C8BC-4CAD-A09C-FAFFCEAC77FF}"/>
              </a:ext>
            </a:extLst>
          </p:cNvPr>
          <p:cNvSpPr/>
          <p:nvPr/>
        </p:nvSpPr>
        <p:spPr>
          <a:xfrm>
            <a:off x="8172935" y="3017216"/>
            <a:ext cx="1277258" cy="1670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浩渺壮阔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气势雄浑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苍茫悲凉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82A1002-2580-4D25-8CE2-F9E8AA3EF80F}"/>
              </a:ext>
            </a:extLst>
          </p:cNvPr>
          <p:cNvSpPr/>
          <p:nvPr/>
        </p:nvSpPr>
        <p:spPr>
          <a:xfrm>
            <a:off x="1020563" y="719125"/>
            <a:ext cx="2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思考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E2FE29A-17B8-4DCD-894C-798A410D341D}"/>
              </a:ext>
            </a:extLst>
          </p:cNvPr>
          <p:cNvSpPr/>
          <p:nvPr/>
        </p:nvSpPr>
        <p:spPr>
          <a:xfrm>
            <a:off x="833240" y="2229472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江天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C48BDE3-ED51-42C8-AD47-7FF96804ADCE}"/>
              </a:ext>
            </a:extLst>
          </p:cNvPr>
          <p:cNvCxnSpPr/>
          <p:nvPr/>
        </p:nvCxnSpPr>
        <p:spPr>
          <a:xfrm>
            <a:off x="1169336" y="1418179"/>
            <a:ext cx="1907693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A36C04B5-CF6A-410F-91E5-7F58C96948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228" y="821861"/>
            <a:ext cx="147812" cy="14744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C198B34E-3675-4F44-A191-DD166D64C62C}"/>
              </a:ext>
            </a:extLst>
          </p:cNvPr>
          <p:cNvSpPr/>
          <p:nvPr/>
        </p:nvSpPr>
        <p:spPr>
          <a:xfrm>
            <a:off x="1081320" y="1673250"/>
            <a:ext cx="6901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这些触动作者心弦的景物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表现了词人怎样的心境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1D465E1-5EF0-4008-ABF1-44F0B79F0DFE}"/>
              </a:ext>
            </a:extLst>
          </p:cNvPr>
          <p:cNvSpPr/>
          <p:nvPr/>
        </p:nvSpPr>
        <p:spPr>
          <a:xfrm>
            <a:off x="2264019" y="2411932"/>
            <a:ext cx="3743332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水天相接，无边无际，雄浑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,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显得空寂苍凉。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4CE3A581-B876-47DE-830B-ABE7732753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2561857"/>
            <a:ext cx="898046" cy="455359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CFFB3CD6-44DA-4AAC-8258-26029C3C8C34}"/>
              </a:ext>
            </a:extLst>
          </p:cNvPr>
          <p:cNvSpPr/>
          <p:nvPr/>
        </p:nvSpPr>
        <p:spPr>
          <a:xfrm>
            <a:off x="833240" y="3163552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山景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2FB8730-B06B-456D-AEE4-21FBAE285F7E}"/>
              </a:ext>
            </a:extLst>
          </p:cNvPr>
          <p:cNvSpPr/>
          <p:nvPr/>
        </p:nvSpPr>
        <p:spPr>
          <a:xfrm>
            <a:off x="2264019" y="3346012"/>
            <a:ext cx="3743332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比喻，清秀之美。移情入景，满怀愁恨。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0CB9ED6-5C84-4D3F-BA36-0004D186D8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3495937"/>
            <a:ext cx="898046" cy="45535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C3097574-C5CB-457A-8D6A-4C8EDE38F392}"/>
              </a:ext>
            </a:extLst>
          </p:cNvPr>
          <p:cNvSpPr/>
          <p:nvPr/>
        </p:nvSpPr>
        <p:spPr>
          <a:xfrm>
            <a:off x="833240" y="4076411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落日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7CF5850-0513-483C-B2E1-92A74EB1FE08}"/>
              </a:ext>
            </a:extLst>
          </p:cNvPr>
          <p:cNvSpPr/>
          <p:nvPr/>
        </p:nvSpPr>
        <p:spPr>
          <a:xfrm>
            <a:off x="2264019" y="4258871"/>
            <a:ext cx="487701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比喻南宋国势衰颓的意思，也表达了作者的愁苦悲凉心情。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1D3FCEAF-F0F9-4EA3-8D2C-E39761CD47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4408796"/>
            <a:ext cx="898046" cy="455359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5A551FB5-B238-4BF4-BA9C-B35C901E411D}"/>
              </a:ext>
            </a:extLst>
          </p:cNvPr>
          <p:cNvSpPr/>
          <p:nvPr/>
        </p:nvSpPr>
        <p:spPr>
          <a:xfrm>
            <a:off x="833240" y="4989270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断鸿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64C6776-2CD7-4445-B5A5-540D8F28AB18}"/>
              </a:ext>
            </a:extLst>
          </p:cNvPr>
          <p:cNvSpPr/>
          <p:nvPr/>
        </p:nvSpPr>
        <p:spPr>
          <a:xfrm>
            <a:off x="2264019" y="5171730"/>
            <a:ext cx="487701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失群的孤雁，比喻自己因飘零的身世而悲苦和孤寂的心情。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383FFFF-4E5F-4F32-9FCF-AF7FDB4FF9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5321655"/>
            <a:ext cx="898046" cy="455359"/>
          </a:xfrm>
          <a:prstGeom prst="rect">
            <a:avLst/>
          </a:prstGeom>
        </p:spPr>
      </p:pic>
      <p:sp>
        <p:nvSpPr>
          <p:cNvPr id="38" name="右大括号 37">
            <a:extLst>
              <a:ext uri="{FF2B5EF4-FFF2-40B4-BE49-F238E27FC236}">
                <a16:creationId xmlns:a16="http://schemas.microsoft.com/office/drawing/2014/main" id="{B708F049-061F-479E-86E5-AE1BEEE40055}"/>
              </a:ext>
            </a:extLst>
          </p:cNvPr>
          <p:cNvSpPr/>
          <p:nvPr/>
        </p:nvSpPr>
        <p:spPr>
          <a:xfrm>
            <a:off x="7376653" y="2411932"/>
            <a:ext cx="273932" cy="3032755"/>
          </a:xfrm>
          <a:prstGeom prst="rightBrace">
            <a:avLst>
              <a:gd name="adj1" fmla="val 45743"/>
              <a:gd name="adj2" fmla="val 50000"/>
            </a:avLst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0034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32FA40BB-F325-42FB-B414-66EBB7ABB1FB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1038" y="1751519"/>
            <a:ext cx="6840962" cy="510648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107C238A-8902-4DF4-8651-1938889B5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88480"/>
            <a:ext cx="4865036" cy="259746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FCB328B-34D9-49BD-9473-823FA35F5589}"/>
              </a:ext>
            </a:extLst>
          </p:cNvPr>
          <p:cNvSpPr/>
          <p:nvPr/>
        </p:nvSpPr>
        <p:spPr>
          <a:xfrm>
            <a:off x="5269838" y="2387274"/>
            <a:ext cx="300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决不消极面世的心意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2791E3F-652B-4553-9C21-5AFDADD644DD}"/>
              </a:ext>
            </a:extLst>
          </p:cNvPr>
          <p:cNvSpPr/>
          <p:nvPr/>
        </p:nvSpPr>
        <p:spPr>
          <a:xfrm>
            <a:off x="956133" y="2837027"/>
            <a:ext cx="1080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西风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9A9761C-6134-4435-ABF4-091EB9286097}"/>
              </a:ext>
            </a:extLst>
          </p:cNvPr>
          <p:cNvSpPr/>
          <p:nvPr/>
        </p:nvSpPr>
        <p:spPr>
          <a:xfrm>
            <a:off x="924407" y="1433149"/>
            <a:ext cx="5996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下片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——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“登临意”之一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en-US" altLang="zh-CN" sz="3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7590741-9267-49DE-A843-0CEB8FB9C2D6}"/>
              </a:ext>
            </a:extLst>
          </p:cNvPr>
          <p:cNvSpPr/>
          <p:nvPr/>
        </p:nvSpPr>
        <p:spPr>
          <a:xfrm>
            <a:off x="2033833" y="3107974"/>
            <a:ext cx="228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西风令。归未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去没有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?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EF64866-73C3-4B41-8C74-D826428966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453" y="1535885"/>
            <a:ext cx="147812" cy="14744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BBBB41A-783B-45D4-85F1-521F9D4A39D9}"/>
              </a:ext>
            </a:extLst>
          </p:cNvPr>
          <p:cNvSpPr/>
          <p:nvPr/>
        </p:nvSpPr>
        <p:spPr>
          <a:xfrm>
            <a:off x="1043220" y="2387274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休说鲈鱼堪脍，尽西风，季鹰归未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44CB3A0-F80A-4052-977A-AB43DECD0896}"/>
              </a:ext>
            </a:extLst>
          </p:cNvPr>
          <p:cNvSpPr/>
          <p:nvPr/>
        </p:nvSpPr>
        <p:spPr>
          <a:xfrm>
            <a:off x="1057730" y="3798332"/>
            <a:ext cx="5123985" cy="1193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张翰  </a:t>
            </a:r>
            <a:r>
              <a:rPr lang="en-US" altLang="zh-CN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字季鹰</a:t>
            </a:r>
            <a:endParaRPr lang="en-US" altLang="zh-CN" sz="1600" b="1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典故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1: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西晋张翰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(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字季鹰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) 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，在洛阳作官，见秋风起，想到家乡苏州味美的鲈鱼，很感叹地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能为了使自己显声扬名而远离家乡在外地做官。”</a:t>
            </a:r>
            <a:endParaRPr lang="en-US" altLang="zh-CN" sz="11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毅然辞去官职，返回家乡。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5F87068-2FD1-45A8-8BFF-96B166372040}"/>
              </a:ext>
            </a:extLst>
          </p:cNvPr>
          <p:cNvSpPr/>
          <p:nvPr/>
        </p:nvSpPr>
        <p:spPr>
          <a:xfrm>
            <a:off x="6245941" y="3107974"/>
            <a:ext cx="1181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去没有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?</a:t>
            </a:r>
            <a:endParaRPr lang="zh-CN" altLang="en-US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EFD2838-13C1-4747-ACE5-C74EDA962E9E}"/>
              </a:ext>
            </a:extLst>
          </p:cNvPr>
          <p:cNvSpPr/>
          <p:nvPr/>
        </p:nvSpPr>
        <p:spPr>
          <a:xfrm>
            <a:off x="966190" y="5062628"/>
            <a:ext cx="5188211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“张翰思归”一典，写明不愿忘怀时事，弃官归隐，表白抗金的决心。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A72C9A15-0195-4D0D-978F-C5A751A9B1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30" y="3113015"/>
            <a:ext cx="898046" cy="455359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77D5BAD5-8C6C-469E-91DF-B1915B173EB8}"/>
              </a:ext>
            </a:extLst>
          </p:cNvPr>
          <p:cNvSpPr/>
          <p:nvPr/>
        </p:nvSpPr>
        <p:spPr>
          <a:xfrm>
            <a:off x="5168241" y="2827765"/>
            <a:ext cx="1080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归未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6B30040-D0F4-4122-BA40-A62E880246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838" y="3103753"/>
            <a:ext cx="898046" cy="455359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80CB7EF0-C0C8-49C7-A680-88A18D67A6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6747" y="-1378792"/>
            <a:ext cx="3620532" cy="3620532"/>
          </a:xfrm>
          <a:prstGeom prst="rect">
            <a:avLst/>
          </a:prstGeom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B47EDDB-414B-44A4-87DA-942F1DFBEC17}"/>
              </a:ext>
            </a:extLst>
          </p:cNvPr>
          <p:cNvCxnSpPr/>
          <p:nvPr/>
        </p:nvCxnSpPr>
        <p:spPr>
          <a:xfrm>
            <a:off x="1131236" y="2198878"/>
            <a:ext cx="5917264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4337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3BECED9B-49F6-4737-B43A-39FE23B862E7}"/>
              </a:ext>
            </a:extLst>
          </p:cNvPr>
          <p:cNvSpPr/>
          <p:nvPr/>
        </p:nvSpPr>
        <p:spPr>
          <a:xfrm>
            <a:off x="5269838" y="2387274"/>
            <a:ext cx="4788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不为名利， 一心为国的衷情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04CDDFB-CD65-4ECF-974E-962659FFC960}"/>
              </a:ext>
            </a:extLst>
          </p:cNvPr>
          <p:cNvSpPr/>
          <p:nvPr/>
        </p:nvSpPr>
        <p:spPr>
          <a:xfrm>
            <a:off x="956133" y="2837027"/>
            <a:ext cx="1080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田舍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2D67025-876D-4009-8136-78409EAD8B4C}"/>
              </a:ext>
            </a:extLst>
          </p:cNvPr>
          <p:cNvSpPr/>
          <p:nvPr/>
        </p:nvSpPr>
        <p:spPr>
          <a:xfrm>
            <a:off x="924407" y="1433149"/>
            <a:ext cx="5996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下片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——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“登临意”之二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en-US" altLang="zh-CN" sz="3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A0A230-0F49-475F-9D25-F29B51F061AD}"/>
              </a:ext>
            </a:extLst>
          </p:cNvPr>
          <p:cNvSpPr/>
          <p:nvPr/>
        </p:nvSpPr>
        <p:spPr>
          <a:xfrm>
            <a:off x="2033833" y="3107974"/>
            <a:ext cx="228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求田问舍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买地置屋。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3F27C85-FD75-4AFF-98D3-CC6EEFA0A7A0}"/>
              </a:ext>
            </a:extLst>
          </p:cNvPr>
          <p:cNvCxnSpPr/>
          <p:nvPr/>
        </p:nvCxnSpPr>
        <p:spPr>
          <a:xfrm>
            <a:off x="1131236" y="2132203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41E8A63E-ED17-43BB-B47F-E329A64F9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453" y="1535885"/>
            <a:ext cx="147812" cy="14744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2E3BE232-4C90-4398-81C0-F4F11E847F00}"/>
              </a:ext>
            </a:extLst>
          </p:cNvPr>
          <p:cNvSpPr/>
          <p:nvPr/>
        </p:nvSpPr>
        <p:spPr>
          <a:xfrm>
            <a:off x="1043220" y="2387274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求田间舍，怕应羞见，刘郎才气。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CFB6C63-396F-4BC2-A6EA-9C18709FD337}"/>
              </a:ext>
            </a:extLst>
          </p:cNvPr>
          <p:cNvSpPr/>
          <p:nvPr/>
        </p:nvSpPr>
        <p:spPr>
          <a:xfrm>
            <a:off x="1057730" y="3798332"/>
            <a:ext cx="8260441" cy="1193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典故</a:t>
            </a:r>
            <a:r>
              <a:rPr lang="en-US" altLang="zh-CN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三国时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,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许汜去看望陈登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(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陈登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胸怀豪气，喜欢结交英雄。许汜与陈登相见时谈论的是“求田问舍”这些琐屑之事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) 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，陈登对他很冷淡，独自睡在大床上，叫他睡下床。许汜去询问刘备，刘备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事，本应忧国优民，以天下大事为己任，而你却求田问舍，陈登当然瞧不起你。如果是我，我将睡在百尺高楼，叫你睡在地下，岂止相差上下床呢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?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D1AAE46-5766-48C8-BB18-050E0CE2C0A8}"/>
              </a:ext>
            </a:extLst>
          </p:cNvPr>
          <p:cNvSpPr/>
          <p:nvPr/>
        </p:nvSpPr>
        <p:spPr>
          <a:xfrm>
            <a:off x="6245940" y="3107974"/>
            <a:ext cx="27266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刘备，这里泛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有大志之人。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2D48F0-2D5F-4D41-AE8B-7BEAEDB5D753}"/>
              </a:ext>
            </a:extLst>
          </p:cNvPr>
          <p:cNvSpPr/>
          <p:nvPr/>
        </p:nvSpPr>
        <p:spPr>
          <a:xfrm>
            <a:off x="966190" y="5062628"/>
            <a:ext cx="8787410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“求田问舍”，一方面是表明自己不愿弃官回乡作富家翁，同时也是对朝廷那些不思抗敌，只顾求田问舍的达官贵人的讽刺。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1789D70-BE16-4A69-821C-4A6D4A59E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30" y="3113015"/>
            <a:ext cx="898046" cy="45535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0F21FBF-19B8-42B9-B39D-D4BB01328787}"/>
              </a:ext>
            </a:extLst>
          </p:cNvPr>
          <p:cNvSpPr/>
          <p:nvPr/>
        </p:nvSpPr>
        <p:spPr>
          <a:xfrm>
            <a:off x="5168241" y="2827765"/>
            <a:ext cx="1080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刘郎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zh-CN" altLang="en-US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19C2FF2-9137-4AB8-B21A-40620DE4C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838" y="3103753"/>
            <a:ext cx="898046" cy="455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384CF10-4A38-4D13-9033-EA71CF0050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703" y="1322821"/>
            <a:ext cx="4590297" cy="553517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1EFE746-3A9F-4D81-8229-891B570F34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131236" cy="165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87430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9B8F7FB-98E3-4C37-8B34-B5EDD96177F6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4314824"/>
            <a:ext cx="2543175" cy="254317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BECED9B-49F6-4737-B43A-39FE23B862E7}"/>
              </a:ext>
            </a:extLst>
          </p:cNvPr>
          <p:cNvSpPr/>
          <p:nvPr/>
        </p:nvSpPr>
        <p:spPr>
          <a:xfrm>
            <a:off x="5269838" y="2387274"/>
            <a:ext cx="4788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年华虚度、 英雄坐老的悲愤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04CDDFB-CD65-4ECF-974E-962659FFC960}"/>
              </a:ext>
            </a:extLst>
          </p:cNvPr>
          <p:cNvSpPr/>
          <p:nvPr/>
        </p:nvSpPr>
        <p:spPr>
          <a:xfrm>
            <a:off x="1017493" y="2837027"/>
            <a:ext cx="1080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流年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2D67025-876D-4009-8136-78409EAD8B4C}"/>
              </a:ext>
            </a:extLst>
          </p:cNvPr>
          <p:cNvSpPr/>
          <p:nvPr/>
        </p:nvSpPr>
        <p:spPr>
          <a:xfrm>
            <a:off x="924407" y="1433149"/>
            <a:ext cx="5996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下片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——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“登临意”之三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en-US" altLang="zh-CN" sz="3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A0A230-0F49-475F-9D25-F29B51F061AD}"/>
              </a:ext>
            </a:extLst>
          </p:cNvPr>
          <p:cNvSpPr/>
          <p:nvPr/>
        </p:nvSpPr>
        <p:spPr>
          <a:xfrm>
            <a:off x="2033833" y="3107974"/>
            <a:ext cx="228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流年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时光流逝。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3F27C85-FD75-4AFF-98D3-CC6EEFA0A7A0}"/>
              </a:ext>
            </a:extLst>
          </p:cNvPr>
          <p:cNvCxnSpPr/>
          <p:nvPr/>
        </p:nvCxnSpPr>
        <p:spPr>
          <a:xfrm>
            <a:off x="1131236" y="2198878"/>
            <a:ext cx="5917264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41E8A63E-ED17-43BB-B47F-E329A64F9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453" y="1535885"/>
            <a:ext cx="147812" cy="14744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2E3BE232-4C90-4398-81C0-F4F11E847F00}"/>
              </a:ext>
            </a:extLst>
          </p:cNvPr>
          <p:cNvSpPr/>
          <p:nvPr/>
        </p:nvSpPr>
        <p:spPr>
          <a:xfrm>
            <a:off x="1043220" y="2387274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可惜流年，忧愁风雨，树犹如此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!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CFB6C63-396F-4BC2-A6EA-9C18709FD337}"/>
              </a:ext>
            </a:extLst>
          </p:cNvPr>
          <p:cNvSpPr/>
          <p:nvPr/>
        </p:nvSpPr>
        <p:spPr>
          <a:xfrm>
            <a:off x="1057731" y="3798332"/>
            <a:ext cx="6577510" cy="93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典故</a:t>
            </a:r>
            <a:r>
              <a:rPr lang="en-US" altLang="zh-CN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桓温北征，经过金城，看见自己过去种的柳树已长到几围粗，便感叹地说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木犹如此，人何以堪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树已长得这么高大了，人怎么能不老呢</a:t>
            </a:r>
            <a:r>
              <a:rPr lang="en-US" altLang="zh-CN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!</a:t>
            </a:r>
            <a:r>
              <a:rPr lang="zh-CN" altLang="en-US" sz="11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下眼泪。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D1AAE46-5766-48C8-BB18-050E0CE2C0A8}"/>
              </a:ext>
            </a:extLst>
          </p:cNvPr>
          <p:cNvSpPr/>
          <p:nvPr/>
        </p:nvSpPr>
        <p:spPr>
          <a:xfrm>
            <a:off x="6245940" y="3107974"/>
            <a:ext cx="27266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国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在风雨飘摇之中。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2D48F0-2D5F-4D41-AE8B-7BEAEDB5D753}"/>
              </a:ext>
            </a:extLst>
          </p:cNvPr>
          <p:cNvSpPr/>
          <p:nvPr/>
        </p:nvSpPr>
        <p:spPr>
          <a:xfrm>
            <a:off x="1057730" y="5062628"/>
            <a:ext cx="5848245" cy="33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桓温北伐时的感慨，反映了作者对朝廷不肯使用抗战人才，北伐无望的愤慨。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1789D70-BE16-4A69-821C-4A6D4A59E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30" y="3113015"/>
            <a:ext cx="898046" cy="45535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0F21FBF-19B8-42B9-B39D-D4BB01328787}"/>
              </a:ext>
            </a:extLst>
          </p:cNvPr>
          <p:cNvSpPr/>
          <p:nvPr/>
        </p:nvSpPr>
        <p:spPr>
          <a:xfrm>
            <a:off x="5061006" y="2827765"/>
            <a:ext cx="1184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 风雨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19C2FF2-9137-4AB8-B21A-40620DE4CB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9838" y="3103753"/>
            <a:ext cx="898046" cy="4553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31AE966-706E-4A97-9578-EC55F74377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8576" y="1200150"/>
            <a:ext cx="5873423" cy="587342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587FE355-9D0A-48A0-B14D-76A2F41570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131236" cy="165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9770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AC2E979D-2F12-46AC-97DD-E31ABE0B5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428750" cy="200681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865E3F7-3289-499A-9EF4-B9C9AA6EC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11506" y="856795"/>
            <a:ext cx="4209143" cy="173258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0EEDDFFF-5619-4A97-B19A-63CB145155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98916"/>
            <a:ext cx="12192000" cy="285908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2A1002-2580-4D25-8CE2-F9E8AA3EF80F}"/>
              </a:ext>
            </a:extLst>
          </p:cNvPr>
          <p:cNvSpPr/>
          <p:nvPr/>
        </p:nvSpPr>
        <p:spPr>
          <a:xfrm>
            <a:off x="1020563" y="1312204"/>
            <a:ext cx="2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总结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C48BDE3-ED51-42C8-AD47-7FF96804ADCE}"/>
              </a:ext>
            </a:extLst>
          </p:cNvPr>
          <p:cNvCxnSpPr/>
          <p:nvPr/>
        </p:nvCxnSpPr>
        <p:spPr>
          <a:xfrm>
            <a:off x="1169336" y="2011258"/>
            <a:ext cx="1907693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A36C04B5-CF6A-410F-91E5-7F58C96948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228" y="1414940"/>
            <a:ext cx="147812" cy="14744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C198B34E-3675-4F44-A191-DD166D64C62C}"/>
              </a:ext>
            </a:extLst>
          </p:cNvPr>
          <p:cNvSpPr/>
          <p:nvPr/>
        </p:nvSpPr>
        <p:spPr>
          <a:xfrm>
            <a:off x="1081320" y="2266329"/>
            <a:ext cx="8129355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与上片相比，词的下片描写的对象变成了历史人物，</a:t>
            </a:r>
            <a:endParaRPr lang="en-US" altLang="zh-CN">
              <a:solidFill>
                <a:schemeClr val="accent5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那么词人写到了哪些人和哪些事呢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根据典故谈谈词人有哪些“登临意”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A551FB5-B238-4BF4-BA9C-B35C901E411D}"/>
              </a:ext>
            </a:extLst>
          </p:cNvPr>
          <p:cNvSpPr/>
          <p:nvPr/>
        </p:nvSpPr>
        <p:spPr>
          <a:xfrm>
            <a:off x="833240" y="3385734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张翰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383FFFF-4E5F-4F32-9FCF-AF7FDB4FF9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3718119"/>
            <a:ext cx="898046" cy="455359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E4E3C11D-5515-44B1-973C-8BFD64625142}"/>
              </a:ext>
            </a:extLst>
          </p:cNvPr>
          <p:cNvSpPr/>
          <p:nvPr/>
        </p:nvSpPr>
        <p:spPr>
          <a:xfrm>
            <a:off x="2604746" y="35939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乐于归隐</a:t>
            </a:r>
            <a:endParaRPr lang="zh-CN" altLang="en-US" b="1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3E93A20-EE39-4B80-B085-3212014F49CE}"/>
              </a:ext>
            </a:extLst>
          </p:cNvPr>
          <p:cNvSpPr/>
          <p:nvPr/>
        </p:nvSpPr>
        <p:spPr>
          <a:xfrm>
            <a:off x="4205100" y="35939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乡思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2095D09-988D-42B7-A635-9DF96A92E625}"/>
              </a:ext>
            </a:extLst>
          </p:cNvPr>
          <p:cNvCxnSpPr/>
          <p:nvPr/>
        </p:nvCxnSpPr>
        <p:spPr>
          <a:xfrm>
            <a:off x="2196659" y="3778576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9399FD0-F19D-48CF-94DA-4F55835C066F}"/>
              </a:ext>
            </a:extLst>
          </p:cNvPr>
          <p:cNvCxnSpPr/>
          <p:nvPr/>
        </p:nvCxnSpPr>
        <p:spPr>
          <a:xfrm>
            <a:off x="3777809" y="3778576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:a16="http://schemas.microsoft.com/office/drawing/2014/main" id="{66059534-F22D-424E-BB3E-A64E5043D4A9}"/>
              </a:ext>
            </a:extLst>
          </p:cNvPr>
          <p:cNvSpPr/>
          <p:nvPr/>
        </p:nvSpPr>
        <p:spPr>
          <a:xfrm>
            <a:off x="6331173" y="3385734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许汜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D0014376-EE27-4D70-B1DA-9E23328736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282" y="3718119"/>
            <a:ext cx="898046" cy="455359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345C5504-AA29-4F2F-A355-83A2EF167A30}"/>
              </a:ext>
            </a:extLst>
          </p:cNvPr>
          <p:cNvSpPr/>
          <p:nvPr/>
        </p:nvSpPr>
        <p:spPr>
          <a:xfrm>
            <a:off x="8102679" y="35939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谋取私利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B843D77A-C8D4-4432-B420-DD65AB543EDB}"/>
              </a:ext>
            </a:extLst>
          </p:cNvPr>
          <p:cNvSpPr/>
          <p:nvPr/>
        </p:nvSpPr>
        <p:spPr>
          <a:xfrm>
            <a:off x="9703033" y="35939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为国为民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C0A527CE-EED0-4910-A29B-8FC0C04A4040}"/>
              </a:ext>
            </a:extLst>
          </p:cNvPr>
          <p:cNvCxnSpPr/>
          <p:nvPr/>
        </p:nvCxnSpPr>
        <p:spPr>
          <a:xfrm>
            <a:off x="7694592" y="3778576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5019A89E-5506-4D92-B56B-1DB9C9847E27}"/>
              </a:ext>
            </a:extLst>
          </p:cNvPr>
          <p:cNvCxnSpPr/>
          <p:nvPr/>
        </p:nvCxnSpPr>
        <p:spPr>
          <a:xfrm>
            <a:off x="9275742" y="3778576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B3148AD4-297F-49C1-8947-37B18794C8B8}"/>
              </a:ext>
            </a:extLst>
          </p:cNvPr>
          <p:cNvSpPr/>
          <p:nvPr/>
        </p:nvSpPr>
        <p:spPr>
          <a:xfrm>
            <a:off x="833240" y="4423492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刘备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80056A96-58B9-4406-9BAB-B6CC5D8466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49" y="4755877"/>
            <a:ext cx="898046" cy="455359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id="{653B7B71-F600-405F-8957-7EACB72D31BF}"/>
              </a:ext>
            </a:extLst>
          </p:cNvPr>
          <p:cNvSpPr/>
          <p:nvPr/>
        </p:nvSpPr>
        <p:spPr>
          <a:xfrm>
            <a:off x="2604746" y="4631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雄才大略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6B033517-BCB0-424C-B2CB-39FC02924E14}"/>
              </a:ext>
            </a:extLst>
          </p:cNvPr>
          <p:cNvSpPr/>
          <p:nvPr/>
        </p:nvSpPr>
        <p:spPr>
          <a:xfrm>
            <a:off x="4205100" y="4631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控诉当朝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13C125C-9E4F-4725-80B4-460AE85C6114}"/>
              </a:ext>
            </a:extLst>
          </p:cNvPr>
          <p:cNvCxnSpPr/>
          <p:nvPr/>
        </p:nvCxnSpPr>
        <p:spPr>
          <a:xfrm>
            <a:off x="2196659" y="4816334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11B92FA-9B3F-44CD-BB8A-156E084555E4}"/>
              </a:ext>
            </a:extLst>
          </p:cNvPr>
          <p:cNvCxnSpPr/>
          <p:nvPr/>
        </p:nvCxnSpPr>
        <p:spPr>
          <a:xfrm>
            <a:off x="3777809" y="4816334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id="{937AE19D-3B42-4C13-8DBD-E7AE9BC275E8}"/>
              </a:ext>
            </a:extLst>
          </p:cNvPr>
          <p:cNvSpPr/>
          <p:nvPr/>
        </p:nvSpPr>
        <p:spPr>
          <a:xfrm>
            <a:off x="6331173" y="4423492"/>
            <a:ext cx="1503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桓温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44263A93-35C8-4A53-B6D2-C44BD55747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282" y="4755877"/>
            <a:ext cx="898046" cy="455359"/>
          </a:xfrm>
          <a:prstGeom prst="rect">
            <a:avLst/>
          </a:prstGeom>
        </p:spPr>
      </p:pic>
      <p:sp>
        <p:nvSpPr>
          <p:cNvPr id="67" name="矩形 66">
            <a:extLst>
              <a:ext uri="{FF2B5EF4-FFF2-40B4-BE49-F238E27FC236}">
                <a16:creationId xmlns:a16="http://schemas.microsoft.com/office/drawing/2014/main" id="{F7C0EED0-8E23-4C31-A752-38AE49F74261}"/>
              </a:ext>
            </a:extLst>
          </p:cNvPr>
          <p:cNvSpPr/>
          <p:nvPr/>
        </p:nvSpPr>
        <p:spPr>
          <a:xfrm>
            <a:off x="8102679" y="4631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时光流逝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465AD38A-E98F-4433-9F67-905DB0717819}"/>
              </a:ext>
            </a:extLst>
          </p:cNvPr>
          <p:cNvSpPr/>
          <p:nvPr/>
        </p:nvSpPr>
        <p:spPr>
          <a:xfrm>
            <a:off x="9703033" y="463166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5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哀叹虚掷年华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C0B67D3-C244-4086-BEBE-7988DCB9DA24}"/>
              </a:ext>
            </a:extLst>
          </p:cNvPr>
          <p:cNvCxnSpPr/>
          <p:nvPr/>
        </p:nvCxnSpPr>
        <p:spPr>
          <a:xfrm>
            <a:off x="7694592" y="4816334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4CFB6DF-BC9C-4956-A6E4-0F771F35F030}"/>
              </a:ext>
            </a:extLst>
          </p:cNvPr>
          <p:cNvCxnSpPr/>
          <p:nvPr/>
        </p:nvCxnSpPr>
        <p:spPr>
          <a:xfrm>
            <a:off x="9275742" y="4816334"/>
            <a:ext cx="355892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62277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C42ACD19-CD53-45EE-A14A-8FCFA7874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77976"/>
            <a:ext cx="12192000" cy="419120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CEE50DC-4A83-4C84-A9DD-AC7FBFF915F5}"/>
              </a:ext>
            </a:extLst>
          </p:cNvPr>
          <p:cNvSpPr/>
          <p:nvPr/>
        </p:nvSpPr>
        <p:spPr>
          <a:xfrm>
            <a:off x="6445495" y="2135088"/>
            <a:ext cx="3527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年华虚度、 英雄坐老的悲愤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A87C0EF-C597-443E-8F09-5D363F194C4E}"/>
              </a:ext>
            </a:extLst>
          </p:cNvPr>
          <p:cNvSpPr/>
          <p:nvPr/>
        </p:nvSpPr>
        <p:spPr>
          <a:xfrm>
            <a:off x="2296055" y="2584841"/>
            <a:ext cx="717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EF50D57-EAA9-4A5D-9759-F8DA3DABCE48}"/>
              </a:ext>
            </a:extLst>
          </p:cNvPr>
          <p:cNvSpPr/>
          <p:nvPr/>
        </p:nvSpPr>
        <p:spPr>
          <a:xfrm>
            <a:off x="2100064" y="1180963"/>
            <a:ext cx="5996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下片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——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“登临意”之三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en-US" altLang="zh-CN" sz="32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85286F4-D45D-407E-BB0E-46F8ED4816B3}"/>
              </a:ext>
            </a:extLst>
          </p:cNvPr>
          <p:cNvSpPr/>
          <p:nvPr/>
        </p:nvSpPr>
        <p:spPr>
          <a:xfrm>
            <a:off x="3209490" y="2855788"/>
            <a:ext cx="22841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倩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请求。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A4FCDA3-B701-4BD4-8A71-66A10D05F9C7}"/>
              </a:ext>
            </a:extLst>
          </p:cNvPr>
          <p:cNvCxnSpPr/>
          <p:nvPr/>
        </p:nvCxnSpPr>
        <p:spPr>
          <a:xfrm>
            <a:off x="2306893" y="1946692"/>
            <a:ext cx="5917264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B7434F74-8561-4DA3-8CC3-A88ED9BE9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5110" y="1283699"/>
            <a:ext cx="147812" cy="14744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FBB3EDDD-2AC3-45F6-88FB-67499EC4A31E}"/>
              </a:ext>
            </a:extLst>
          </p:cNvPr>
          <p:cNvSpPr/>
          <p:nvPr/>
        </p:nvSpPr>
        <p:spPr>
          <a:xfrm>
            <a:off x="2218877" y="2135088"/>
            <a:ext cx="3877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倩何人、唤取红巾翠袖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,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提英雄泪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151A24B-C9F9-4C40-9676-17B5144CA406}"/>
              </a:ext>
            </a:extLst>
          </p:cNvPr>
          <p:cNvSpPr/>
          <p:nvPr/>
        </p:nvSpPr>
        <p:spPr>
          <a:xfrm>
            <a:off x="2233387" y="3546146"/>
            <a:ext cx="8202383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作者因心情的苦闷， 缺乏之音， 没有精神上的慰藉，</a:t>
            </a:r>
            <a:endParaRPr lang="en-US" altLang="zh-CN" sz="1600" b="1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借听歌喝酒来解除愁闷。自伤英雄抱负不能实现，心头郁结，得不到慰籍。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F8153E0-AF65-4436-81BB-102A190AF5E2}"/>
              </a:ext>
            </a:extLst>
          </p:cNvPr>
          <p:cNvSpPr/>
          <p:nvPr/>
        </p:nvSpPr>
        <p:spPr>
          <a:xfrm>
            <a:off x="7421597" y="2855788"/>
            <a:ext cx="27266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揾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擦拭。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85D8911-9C12-4BDA-BEDB-D9265AE2FB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3387" y="2860829"/>
            <a:ext cx="898046" cy="45535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C4DC3E45-0AE2-415B-8385-5ECBB36833C1}"/>
              </a:ext>
            </a:extLst>
          </p:cNvPr>
          <p:cNvSpPr/>
          <p:nvPr/>
        </p:nvSpPr>
        <p:spPr>
          <a:xfrm>
            <a:off x="6236663" y="2575579"/>
            <a:ext cx="1184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揾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8118756-2B38-426D-89F0-B9B1278BE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495" y="2851567"/>
            <a:ext cx="898046" cy="4553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4D3E634B-5B4B-4006-8962-236778E36F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080" y="-3808599"/>
            <a:ext cx="6858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2B6EDAD9-0746-4724-9D07-8E71F2824A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00000">
            <a:off x="-924703" y="-1444834"/>
            <a:ext cx="2130469" cy="213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11566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BF84700E-2CF5-471B-80D8-080A3140BBD5}"/>
              </a:ext>
            </a:extLst>
          </p:cNvPr>
          <p:cNvSpPr/>
          <p:nvPr/>
        </p:nvSpPr>
        <p:spPr>
          <a:xfrm>
            <a:off x="1081320" y="2823715"/>
            <a:ext cx="8129355" cy="1290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上片所写景物，是作者登临时即目所见，从中引出漂泊南方、渴望报国，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而无用武之地的幽愤。下片述怀言志， 三个典故叠用，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表达了丰富而复杂的情感内涵，体现了稼轩词擅长用典、“以文为词”的特色。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8F3A66B-F396-4927-AF81-B48986BE2981}"/>
              </a:ext>
            </a:extLst>
          </p:cNvPr>
          <p:cNvSpPr/>
          <p:nvPr/>
        </p:nvSpPr>
        <p:spPr>
          <a:xfrm>
            <a:off x="1081320" y="4113812"/>
            <a:ext cx="9223458" cy="874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这首词作者通过写登建康赏心亭的所见所感，抒发作者收复失地，统一祖圆的雄心壮志和功业未成的苦闷心情，表现对南宋统治者苟且偷安的批判，表达深沉的爱国之情。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2EF9BF2-8E36-482B-AD9A-28CEE681531A}"/>
              </a:ext>
            </a:extLst>
          </p:cNvPr>
          <p:cNvSpPr/>
          <p:nvPr/>
        </p:nvSpPr>
        <p:spPr>
          <a:xfrm>
            <a:off x="1020563" y="1869590"/>
            <a:ext cx="2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归纳总结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DE4784E-73E7-4E39-B1F4-22EA7D843C04}"/>
              </a:ext>
            </a:extLst>
          </p:cNvPr>
          <p:cNvCxnSpPr/>
          <p:nvPr/>
        </p:nvCxnSpPr>
        <p:spPr>
          <a:xfrm>
            <a:off x="1169336" y="2568644"/>
            <a:ext cx="1907693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4F447705-5454-458F-BD1B-8CA7495BA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228" y="1972326"/>
            <a:ext cx="147812" cy="14744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9EFDB1E-A66D-4FF9-9258-BD8E427DD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4956" y="0"/>
            <a:ext cx="3947043" cy="361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0473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7" name="图片 96">
            <a:extLst>
              <a:ext uri="{FF2B5EF4-FFF2-40B4-BE49-F238E27FC236}">
                <a16:creationId xmlns:a16="http://schemas.microsoft.com/office/drawing/2014/main" id="{7B61DB96-C6F0-4C97-8ECF-8C4DE0156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4521734"/>
            <a:ext cx="3309353" cy="233626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C467279-4E29-4378-9910-0DCB2F55D227}"/>
              </a:ext>
            </a:extLst>
          </p:cNvPr>
          <p:cNvSpPr/>
          <p:nvPr/>
        </p:nvSpPr>
        <p:spPr>
          <a:xfrm>
            <a:off x="1478120" y="320844"/>
            <a:ext cx="1874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作者简介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B1CE2A1-9592-430C-A630-9D95BEADB1CC}"/>
              </a:ext>
            </a:extLst>
          </p:cNvPr>
          <p:cNvSpPr/>
          <p:nvPr/>
        </p:nvSpPr>
        <p:spPr>
          <a:xfrm>
            <a:off x="5243067" y="2053611"/>
            <a:ext cx="1415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辛弃疾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65149C4-1358-41E3-ABB0-05CD5E2B0716}"/>
              </a:ext>
            </a:extLst>
          </p:cNvPr>
          <p:cNvSpPr/>
          <p:nvPr/>
        </p:nvSpPr>
        <p:spPr>
          <a:xfrm>
            <a:off x="6507282" y="2313881"/>
            <a:ext cx="13179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(1140~1207)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DFEF9C5-A5E7-49F5-8670-6893ACD416A3}"/>
              </a:ext>
            </a:extLst>
          </p:cNvPr>
          <p:cNvSpPr/>
          <p:nvPr/>
        </p:nvSpPr>
        <p:spPr>
          <a:xfrm>
            <a:off x="5361881" y="2755821"/>
            <a:ext cx="5929828" cy="2347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字幼安，号稼秆，山东历城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(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今山东济南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)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人。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南宋伟大的爱国词人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;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豪放词派的杰出代表，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与苏轼并称“苏辛”其词题材广泛，善于熔铸典故，以文为词</a:t>
            </a:r>
            <a:r>
              <a:rPr lang="zh-CN" altLang="en-US" sz="14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词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;</a:t>
            </a: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词风以豪放为主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;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有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稼轩长短句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4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  <a:endParaRPr lang="en-US" altLang="zh-CN" sz="14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一生主张抗金御敌，坚持北伐，虽才智兼佳，但始终不被朝廷重用。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所以，其词多数抒写力图恢复国家统的爱国热情，倾诉壮志难酬的悲愤。</a:t>
            </a:r>
            <a:endParaRPr lang="zh-CN" altLang="en-US" sz="14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064E06A-4682-4D16-83CB-7914A2736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08" y="395435"/>
            <a:ext cx="678111" cy="67811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2D641D2-EA2D-48D9-8CC9-3AE57BFA5D3F}"/>
              </a:ext>
            </a:extLst>
          </p:cNvPr>
          <p:cNvSpPr/>
          <p:nvPr/>
        </p:nvSpPr>
        <p:spPr>
          <a:xfrm>
            <a:off x="684547" y="416579"/>
            <a:ext cx="363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24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439C584-C3E6-458D-AF25-DC3C15B9F0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2114" flipH="1">
            <a:off x="-1192653" y="-1518400"/>
            <a:ext cx="2385307" cy="1866900"/>
          </a:xfrm>
          <a:prstGeom prst="rect">
            <a:avLst/>
          </a:prstGeom>
        </p:spPr>
      </p:pic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C74086B9-1695-42E1-9B16-6325465B71BD}"/>
              </a:ext>
            </a:extLst>
          </p:cNvPr>
          <p:cNvCxnSpPr/>
          <p:nvPr/>
        </p:nvCxnSpPr>
        <p:spPr>
          <a:xfrm>
            <a:off x="5449896" y="2752665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timgsa.baidu.com/timg?image&amp;quality=80&amp;size=b9999_10000&amp;sec=1577092759873&amp;di=c6c659f1adbb6ee180be7c5e043f0cf8&amp;imgtype=0&amp;src=http%3A%2F%2Fepaper.gmw.cn%2Fgmrb%2Fimages%2F2010-11%2F24%2F06%2Fres04_attpic_brief.jpg">
            <a:extLst>
              <a:ext uri="{FF2B5EF4-FFF2-40B4-BE49-F238E27FC236}">
                <a16:creationId xmlns:a16="http://schemas.microsoft.com/office/drawing/2014/main" id="{5B8D7848-C808-4343-8E4F-FC891AA41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11449" y="1109225"/>
            <a:ext cx="3319594" cy="510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AFC5E87C-6206-425F-8DEC-E185C9D612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1100" y="4924143"/>
            <a:ext cx="4518608" cy="2010057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513679BE-98D6-45FD-B1AA-5EAEDAEC7C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3300" y="-668077"/>
            <a:ext cx="2326457" cy="2326457"/>
          </a:xfrm>
          <a:prstGeom prst="rect">
            <a:avLst/>
          </a:prstGeom>
        </p:spPr>
      </p:pic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3EBBB49A-9E18-489E-B080-CB65133BE4EA}"/>
              </a:ext>
            </a:extLst>
          </p:cNvPr>
          <p:cNvCxnSpPr/>
          <p:nvPr/>
        </p:nvCxnSpPr>
        <p:spPr>
          <a:xfrm flipH="1">
            <a:off x="1327644" y="447675"/>
            <a:ext cx="0" cy="40005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图片 102">
            <a:extLst>
              <a:ext uri="{FF2B5EF4-FFF2-40B4-BE49-F238E27FC236}">
                <a16:creationId xmlns:a16="http://schemas.microsoft.com/office/drawing/2014/main" id="{90EE1E1E-BBAE-442B-8C0D-5FC8271F8E9D}"/>
              </a:ext>
            </a:extLst>
          </p:cNvPr>
          <p:cNvPicPr/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01768" y="954955"/>
            <a:ext cx="9575732" cy="36000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13A67AD6-4F7C-4C20-BFA7-BFB11D0C3A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681" y="2193068"/>
            <a:ext cx="147812" cy="147443"/>
          </a:xfrm>
          <a:prstGeom prst="rect">
            <a:avLst/>
          </a:pr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id="{253A9EF3-7E96-48B3-A035-BF4C3E9B35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283393" y="2943401"/>
            <a:ext cx="742564" cy="742564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993364A4-3B31-4005-9CED-AB17D8A792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23209" y="2035567"/>
            <a:ext cx="907834" cy="90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37768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137513-BC8A-4199-9D9B-865CBC82C1BE}"/>
              </a:ext>
            </a:extLst>
          </p:cNvPr>
          <p:cNvSpPr txBox="1"/>
          <p:nvPr/>
        </p:nvSpPr>
        <p:spPr>
          <a:xfrm>
            <a:off x="1188577" y="942109"/>
            <a:ext cx="492443" cy="17594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青年辛弃疾</a:t>
            </a:r>
          </a:p>
        </p:txBody>
      </p:sp>
      <p:pic>
        <p:nvPicPr>
          <p:cNvPr id="5" name="图片 4" descr="图片包含 游戏机, 物体, 钟表&#10;&#10;描述已自动生成">
            <a:extLst>
              <a:ext uri="{FF2B5EF4-FFF2-40B4-BE49-F238E27FC236}">
                <a16:creationId xmlns:a16="http://schemas.microsoft.com/office/drawing/2014/main" id="{E4198BBE-693B-4238-83ED-9B9273C9A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635" y="615452"/>
            <a:ext cx="2572735" cy="56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6803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B96385-80E6-4755-A08C-0B10A99F3A1E}"/>
              </a:ext>
            </a:extLst>
          </p:cNvPr>
          <p:cNvSpPr txBox="1"/>
          <p:nvPr/>
        </p:nvSpPr>
        <p:spPr>
          <a:xfrm>
            <a:off x="6456218" y="168101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靖康之难尚未雪耻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BC531B-B5C5-4911-AEF2-D448FBB00A3C}"/>
              </a:ext>
            </a:extLst>
          </p:cNvPr>
          <p:cNvSpPr txBox="1"/>
          <p:nvPr/>
        </p:nvSpPr>
        <p:spPr>
          <a:xfrm>
            <a:off x="6096000" y="682808"/>
            <a:ext cx="3775393" cy="70788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宋宁宗开禧元年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10B2C0-A6D4-4AC4-B485-571DC04E22E9}"/>
              </a:ext>
            </a:extLst>
          </p:cNvPr>
          <p:cNvSpPr txBox="1"/>
          <p:nvPr/>
        </p:nvSpPr>
        <p:spPr>
          <a:xfrm>
            <a:off x="6456218" y="2319004"/>
            <a:ext cx="2492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辛弃疾时年六十六岁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起用为浙东安抚史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387FB4-092F-45AC-80AD-F315A8D63196}"/>
              </a:ext>
            </a:extLst>
          </p:cNvPr>
          <p:cNvSpPr txBox="1"/>
          <p:nvPr/>
        </p:nvSpPr>
        <p:spPr>
          <a:xfrm>
            <a:off x="6456218" y="3326322"/>
            <a:ext cx="4031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朝廷开始北伐工作，但是做法激进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有很大风险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D9E9DF-E9FC-4819-B606-85BEA3D8C94D}"/>
              </a:ext>
            </a:extLst>
          </p:cNvPr>
          <p:cNvSpPr/>
          <p:nvPr/>
        </p:nvSpPr>
        <p:spPr>
          <a:xfrm>
            <a:off x="6456218" y="497162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他来到京口北固亭，登高眺望，怀古忆昔，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心潮澎湃，感慨万千，于是写下了这篇词中佳作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629609F-C6B9-4361-BC30-B43A405DED88}"/>
              </a:ext>
            </a:extLst>
          </p:cNvPr>
          <p:cNvSpPr/>
          <p:nvPr/>
        </p:nvSpPr>
        <p:spPr>
          <a:xfrm>
            <a:off x="6456218" y="4333640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cs"/>
              </a:rPr>
              <a:t>辛弃疾上表朝廷，朝廷却不闻不顾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6AB49B-5630-49A3-A548-4729712BFDCF}"/>
              </a:ext>
            </a:extLst>
          </p:cNvPr>
          <p:cNvGrpSpPr/>
          <p:nvPr/>
        </p:nvGrpSpPr>
        <p:grpSpPr>
          <a:xfrm>
            <a:off x="6096000" y="1801090"/>
            <a:ext cx="193964" cy="3454401"/>
            <a:chOff x="6096000" y="1801090"/>
            <a:chExt cx="193964" cy="3454401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FD7B725-338E-4609-8B03-AD243A701AD7}"/>
                </a:ext>
              </a:extLst>
            </p:cNvPr>
            <p:cNvCxnSpPr/>
            <p:nvPr/>
          </p:nvCxnSpPr>
          <p:spPr>
            <a:xfrm flipH="1">
              <a:off x="6197601" y="1902691"/>
              <a:ext cx="0" cy="335280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418C4A6-0DF9-4456-9F45-0A4864B6A868}"/>
                </a:ext>
              </a:extLst>
            </p:cNvPr>
            <p:cNvSpPr/>
            <p:nvPr/>
          </p:nvSpPr>
          <p:spPr>
            <a:xfrm>
              <a:off x="6096000" y="1801090"/>
              <a:ext cx="193964" cy="193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F65C94F-4F04-43E4-8B74-5B6324567348}"/>
                </a:ext>
              </a:extLst>
            </p:cNvPr>
            <p:cNvSpPr/>
            <p:nvPr/>
          </p:nvSpPr>
          <p:spPr>
            <a:xfrm>
              <a:off x="6096000" y="2526145"/>
              <a:ext cx="193964" cy="193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CE448AF-E644-47D2-9D98-17E03CDA6D9A}"/>
                </a:ext>
              </a:extLst>
            </p:cNvPr>
            <p:cNvSpPr/>
            <p:nvPr/>
          </p:nvSpPr>
          <p:spPr>
            <a:xfrm>
              <a:off x="6096000" y="3565236"/>
              <a:ext cx="193964" cy="193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6EE2F09-FC31-4849-A9C5-065656BCB6C2}"/>
                </a:ext>
              </a:extLst>
            </p:cNvPr>
            <p:cNvSpPr/>
            <p:nvPr/>
          </p:nvSpPr>
          <p:spPr>
            <a:xfrm>
              <a:off x="6096000" y="4438072"/>
              <a:ext cx="193964" cy="193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B8D0AA9-5792-4C5C-82CF-E70597E9C198}"/>
                </a:ext>
              </a:extLst>
            </p:cNvPr>
            <p:cNvSpPr/>
            <p:nvPr/>
          </p:nvSpPr>
          <p:spPr>
            <a:xfrm>
              <a:off x="6096000" y="5052290"/>
              <a:ext cx="193964" cy="1939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29E4FDD-DBF7-4746-9B0A-AAD7E7BB2F0A}"/>
              </a:ext>
            </a:extLst>
          </p:cNvPr>
          <p:cNvSpPr txBox="1"/>
          <p:nvPr/>
        </p:nvSpPr>
        <p:spPr>
          <a:xfrm>
            <a:off x="1345714" y="628073"/>
            <a:ext cx="492443" cy="188769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宋宁宗  赵扩</a:t>
            </a:r>
          </a:p>
        </p:txBody>
      </p:sp>
    </p:spTree>
    <p:extLst>
      <p:ext uri="{BB962C8B-B14F-4D97-AF65-F5344CB8AC3E}">
        <p14:creationId xmlns:p14="http://schemas.microsoft.com/office/powerpoint/2010/main" val="2498482101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1DBD68-5BD3-4EC8-A9C0-654B1FA57587}"/>
              </a:ext>
            </a:extLst>
          </p:cNvPr>
          <p:cNvSpPr txBox="1"/>
          <p:nvPr/>
        </p:nvSpPr>
        <p:spPr>
          <a:xfrm>
            <a:off x="5597236" y="1674490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辛弃疾，原字坦夫，后改字幼安，号稼轩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5B5270C-887D-4DF5-A4A9-0E3C1467509A}"/>
              </a:ext>
            </a:extLst>
          </p:cNvPr>
          <p:cNvSpPr/>
          <p:nvPr/>
        </p:nvSpPr>
        <p:spPr>
          <a:xfrm>
            <a:off x="5708073" y="357688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代表作：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水龙吟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·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登建康赏心亭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永遇乐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·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京口北固亭怀古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美芹十论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5F1113F-372A-4048-82CA-F11F26529056}"/>
              </a:ext>
            </a:extLst>
          </p:cNvPr>
          <p:cNvSpPr/>
          <p:nvPr/>
        </p:nvSpPr>
        <p:spPr>
          <a:xfrm>
            <a:off x="5652654" y="244081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山东东路济南府历城县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今济南市历城区遥墙镇四凤闸村人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5F588E-F50F-4E8D-B690-A3E959959300}"/>
              </a:ext>
            </a:extLst>
          </p:cNvPr>
          <p:cNvSpPr txBox="1"/>
          <p:nvPr/>
        </p:nvSpPr>
        <p:spPr>
          <a:xfrm>
            <a:off x="5440219" y="812118"/>
            <a:ext cx="2236510" cy="70788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作者介绍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9C80B3-B76D-44D7-91B7-2B6166B0A32E}"/>
              </a:ext>
            </a:extLst>
          </p:cNvPr>
          <p:cNvGrpSpPr/>
          <p:nvPr/>
        </p:nvGrpSpPr>
        <p:grpSpPr>
          <a:xfrm>
            <a:off x="5430982" y="1810326"/>
            <a:ext cx="193964" cy="3177310"/>
            <a:chOff x="6096000" y="1801090"/>
            <a:chExt cx="193964" cy="317731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972937A-1C20-4C8E-BBFB-0BB5F94D68C2}"/>
                </a:ext>
              </a:extLst>
            </p:cNvPr>
            <p:cNvCxnSpPr/>
            <p:nvPr/>
          </p:nvCxnSpPr>
          <p:spPr>
            <a:xfrm flipH="1">
              <a:off x="6197601" y="1902691"/>
              <a:ext cx="0" cy="3075709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0D30E2-AA08-4B83-AF6F-74351DF7B33B}"/>
                </a:ext>
              </a:extLst>
            </p:cNvPr>
            <p:cNvSpPr/>
            <p:nvPr/>
          </p:nvSpPr>
          <p:spPr>
            <a:xfrm>
              <a:off x="6096000" y="1801090"/>
              <a:ext cx="193964" cy="1939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EEB1D26-4E34-4911-8FE5-A529525D314F}"/>
                </a:ext>
              </a:extLst>
            </p:cNvPr>
            <p:cNvSpPr/>
            <p:nvPr/>
          </p:nvSpPr>
          <p:spPr>
            <a:xfrm>
              <a:off x="6096000" y="2609272"/>
              <a:ext cx="193964" cy="1939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2936CDD-9C3B-4422-AF9B-50BD8A3C0FC7}"/>
                </a:ext>
              </a:extLst>
            </p:cNvPr>
            <p:cNvSpPr/>
            <p:nvPr/>
          </p:nvSpPr>
          <p:spPr>
            <a:xfrm>
              <a:off x="6096000" y="3749963"/>
              <a:ext cx="193964" cy="1939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95F8AA3-DFC0-412E-978E-714462E30311}"/>
              </a:ext>
            </a:extLst>
          </p:cNvPr>
          <p:cNvSpPr txBox="1"/>
          <p:nvPr/>
        </p:nvSpPr>
        <p:spPr>
          <a:xfrm>
            <a:off x="1160922" y="1366981"/>
            <a:ext cx="492443" cy="175945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老年辛弃疾</a:t>
            </a:r>
          </a:p>
        </p:txBody>
      </p:sp>
    </p:spTree>
    <p:extLst>
      <p:ext uri="{BB962C8B-B14F-4D97-AF65-F5344CB8AC3E}">
        <p14:creationId xmlns:p14="http://schemas.microsoft.com/office/powerpoint/2010/main" val="32638804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325323-45C2-4D09-9031-7627AA944E70}"/>
              </a:ext>
            </a:extLst>
          </p:cNvPr>
          <p:cNvSpPr txBox="1"/>
          <p:nvPr/>
        </p:nvSpPr>
        <p:spPr>
          <a:xfrm>
            <a:off x="1086996" y="1246909"/>
            <a:ext cx="492443" cy="7591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孙权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781914-D194-4E3B-BCB6-2AC4B5259BB7}"/>
              </a:ext>
            </a:extLst>
          </p:cNvPr>
          <p:cNvSpPr/>
          <p:nvPr/>
        </p:nvSpPr>
        <p:spPr>
          <a:xfrm>
            <a:off x="4503256" y="2015898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千古江山，英雄无觅孙仲谋处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F7D6B-D3CE-44CD-9C39-485760B426B7}"/>
              </a:ext>
            </a:extLst>
          </p:cNvPr>
          <p:cNvSpPr txBox="1"/>
          <p:nvPr/>
        </p:nvSpPr>
        <p:spPr>
          <a:xfrm>
            <a:off x="4636654" y="1477818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1C45CA9-FC52-4B4A-A525-934B2ACB4594}"/>
              </a:ext>
            </a:extLst>
          </p:cNvPr>
          <p:cNvSpPr/>
          <p:nvPr/>
        </p:nvSpPr>
        <p:spPr>
          <a:xfrm>
            <a:off x="4554401" y="3669206"/>
            <a:ext cx="433965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江山千古依旧，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割据的英雄孙仲谋，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却已无处寻觅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599A25-CC46-4BFD-8567-6255F04A8230}"/>
              </a:ext>
            </a:extLst>
          </p:cNvPr>
          <p:cNvSpPr txBox="1"/>
          <p:nvPr/>
        </p:nvSpPr>
        <p:spPr>
          <a:xfrm>
            <a:off x="4650508" y="3161655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</p:spTree>
    <p:extLst>
      <p:ext uri="{BB962C8B-B14F-4D97-AF65-F5344CB8AC3E}">
        <p14:creationId xmlns:p14="http://schemas.microsoft.com/office/powerpoint/2010/main" val="3862692581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EEDB48A-9F05-45E4-8B06-339202ADC231}"/>
              </a:ext>
            </a:extLst>
          </p:cNvPr>
          <p:cNvSpPr/>
          <p:nvPr/>
        </p:nvSpPr>
        <p:spPr>
          <a:xfrm>
            <a:off x="5445365" y="1470953"/>
            <a:ext cx="4339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舞榭歌台，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风流总被雨打风吹去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DC24B6-BE9F-4565-8498-FA4CF38CA632}"/>
              </a:ext>
            </a:extLst>
          </p:cNvPr>
          <p:cNvSpPr txBox="1"/>
          <p:nvPr/>
        </p:nvSpPr>
        <p:spPr>
          <a:xfrm>
            <a:off x="5560290" y="868218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4E687E-1EF8-440E-9B09-345F7C129687}"/>
              </a:ext>
            </a:extLst>
          </p:cNvPr>
          <p:cNvSpPr/>
          <p:nvPr/>
        </p:nvSpPr>
        <p:spPr>
          <a:xfrm>
            <a:off x="5478037" y="3669206"/>
            <a:ext cx="480131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无论繁华的舞榭歌台，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还是英雄的流风余韵，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总被无情风雨吹打而去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2E76AF-AAEB-472E-8FCB-AEBDD2C5C811}"/>
              </a:ext>
            </a:extLst>
          </p:cNvPr>
          <p:cNvSpPr txBox="1"/>
          <p:nvPr/>
        </p:nvSpPr>
        <p:spPr>
          <a:xfrm>
            <a:off x="5574144" y="3161655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</p:spTree>
    <p:extLst>
      <p:ext uri="{BB962C8B-B14F-4D97-AF65-F5344CB8AC3E}">
        <p14:creationId xmlns:p14="http://schemas.microsoft.com/office/powerpoint/2010/main" val="3711730215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B44E680-8579-4A86-B8FA-DEF495E18FF9}"/>
              </a:ext>
            </a:extLst>
          </p:cNvPr>
          <p:cNvSpPr/>
          <p:nvPr/>
        </p:nvSpPr>
        <p:spPr>
          <a:xfrm>
            <a:off x="1262014" y="1609499"/>
            <a:ext cx="48013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斜阳草树，寻常巷陌，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人道寄奴曾住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02FD95-7176-47B2-A3D2-32F2E1664647}"/>
              </a:ext>
            </a:extLst>
          </p:cNvPr>
          <p:cNvSpPr txBox="1"/>
          <p:nvPr/>
        </p:nvSpPr>
        <p:spPr>
          <a:xfrm>
            <a:off x="1376939" y="1006764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0ACEF-5502-4537-9BEA-ADF6E80AAA4D}"/>
              </a:ext>
            </a:extLst>
          </p:cNvPr>
          <p:cNvSpPr/>
          <p:nvPr/>
        </p:nvSpPr>
        <p:spPr>
          <a:xfrm>
            <a:off x="1294686" y="3807752"/>
            <a:ext cx="480131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那斜阳中望见的草树，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那普通百姓的街巷，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人们说寄奴曾经居住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9EB0A-790E-41E2-BBDC-F534DE911D3D}"/>
              </a:ext>
            </a:extLst>
          </p:cNvPr>
          <p:cNvSpPr txBox="1"/>
          <p:nvPr/>
        </p:nvSpPr>
        <p:spPr>
          <a:xfrm>
            <a:off x="1390793" y="3300201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  <p:pic>
        <p:nvPicPr>
          <p:cNvPr id="7" name="图片 6" descr="图片包含 建筑, 户外, 钟表, 塔&#10;&#10;描述已自动生成">
            <a:extLst>
              <a:ext uri="{FF2B5EF4-FFF2-40B4-BE49-F238E27FC236}">
                <a16:creationId xmlns:a16="http://schemas.microsoft.com/office/drawing/2014/main" id="{CD62B63B-216E-414F-B601-7E32D4BD9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92276" y="138546"/>
            <a:ext cx="5399724" cy="752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27353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736822C-4D84-496E-91F2-FCCCBFAADE09}"/>
              </a:ext>
            </a:extLst>
          </p:cNvPr>
          <p:cNvSpPr/>
          <p:nvPr/>
        </p:nvSpPr>
        <p:spPr>
          <a:xfrm>
            <a:off x="6096000" y="1609499"/>
            <a:ext cx="4339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想当年，金戈铁马，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气吞万里如虎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D1B3E5-48E4-4073-9208-1D5BEB026360}"/>
              </a:ext>
            </a:extLst>
          </p:cNvPr>
          <p:cNvSpPr txBox="1"/>
          <p:nvPr/>
        </p:nvSpPr>
        <p:spPr>
          <a:xfrm>
            <a:off x="6210925" y="1006764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0107650-B583-481C-A1EE-D5D20EFC451F}"/>
              </a:ext>
            </a:extLst>
          </p:cNvPr>
          <p:cNvSpPr/>
          <p:nvPr/>
        </p:nvSpPr>
        <p:spPr>
          <a:xfrm>
            <a:off x="6128672" y="3807752"/>
            <a:ext cx="572464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遥想当年，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他指挥着强劲精良的兵马，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气吞骄虏一如猛虎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9DFC40-DC7A-4F9E-87F8-5057D487D47A}"/>
              </a:ext>
            </a:extLst>
          </p:cNvPr>
          <p:cNvSpPr txBox="1"/>
          <p:nvPr/>
        </p:nvSpPr>
        <p:spPr>
          <a:xfrm>
            <a:off x="6224779" y="3300201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C28CCD-A348-44CB-A7A6-FDFC2024B33A}"/>
              </a:ext>
            </a:extLst>
          </p:cNvPr>
          <p:cNvSpPr txBox="1"/>
          <p:nvPr/>
        </p:nvSpPr>
        <p:spPr>
          <a:xfrm>
            <a:off x="1253317" y="932873"/>
            <a:ext cx="492443" cy="33496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五代十国  宋武帝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  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刘裕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77134B-4BF2-488B-99F4-902595E26C7E}"/>
              </a:ext>
            </a:extLst>
          </p:cNvPr>
          <p:cNvSpPr txBox="1"/>
          <p:nvPr/>
        </p:nvSpPr>
        <p:spPr>
          <a:xfrm>
            <a:off x="685309" y="2858655"/>
            <a:ext cx="492443" cy="14260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小名寄奴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319132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DF73F05-60AA-4121-BFF2-C3B76591CE61}"/>
              </a:ext>
            </a:extLst>
          </p:cNvPr>
          <p:cNvSpPr/>
          <p:nvPr/>
        </p:nvSpPr>
        <p:spPr>
          <a:xfrm>
            <a:off x="6096000" y="1341870"/>
            <a:ext cx="29546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元嘉草草，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封狼居胥，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赢得仓皇北顾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87879-5A63-4701-9219-E414A2022D7F}"/>
              </a:ext>
            </a:extLst>
          </p:cNvPr>
          <p:cNvSpPr txBox="1"/>
          <p:nvPr/>
        </p:nvSpPr>
        <p:spPr>
          <a:xfrm>
            <a:off x="6210925" y="761437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ABBF7C-1FBF-4513-99CF-7BC6BB876B27}"/>
              </a:ext>
            </a:extLst>
          </p:cNvPr>
          <p:cNvSpPr/>
          <p:nvPr/>
        </p:nvSpPr>
        <p:spPr>
          <a:xfrm>
            <a:off x="6128672" y="3807752"/>
            <a:ext cx="48013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元嘉帝多么轻率鲁莽，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想建立不朽战功，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却落得仓皇逃命，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北望追兵泪下无数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7BE5DE-BFCB-4025-8C46-5099398082EA}"/>
              </a:ext>
            </a:extLst>
          </p:cNvPr>
          <p:cNvSpPr txBox="1"/>
          <p:nvPr/>
        </p:nvSpPr>
        <p:spPr>
          <a:xfrm>
            <a:off x="6224779" y="3300201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BDFF5A-92D6-4F22-956E-10827C69E3A8}"/>
              </a:ext>
            </a:extLst>
          </p:cNvPr>
          <p:cNvSpPr txBox="1"/>
          <p:nvPr/>
        </p:nvSpPr>
        <p:spPr>
          <a:xfrm>
            <a:off x="520086" y="1616364"/>
            <a:ext cx="143500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元嘉北伐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499531-B993-4CD3-80A4-C00DCC434A46}"/>
              </a:ext>
            </a:extLst>
          </p:cNvPr>
          <p:cNvSpPr txBox="1"/>
          <p:nvPr/>
        </p:nvSpPr>
        <p:spPr>
          <a:xfrm>
            <a:off x="572125" y="5459818"/>
            <a:ext cx="4339650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刘裕之子刘义符仓促北伐，被北魏反攻，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丧失大量土地，生产破坏严重</a:t>
            </a:r>
          </a:p>
        </p:txBody>
      </p:sp>
    </p:spTree>
    <p:extLst>
      <p:ext uri="{BB962C8B-B14F-4D97-AF65-F5344CB8AC3E}">
        <p14:creationId xmlns:p14="http://schemas.microsoft.com/office/powerpoint/2010/main" val="1892812222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E4EDE37-8D7A-4D65-A74B-E5D6DE7C24EF}"/>
              </a:ext>
            </a:extLst>
          </p:cNvPr>
          <p:cNvSpPr/>
          <p:nvPr/>
        </p:nvSpPr>
        <p:spPr>
          <a:xfrm>
            <a:off x="5683405" y="1341870"/>
            <a:ext cx="592982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四十三年，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望中犹记，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烽火扬州路。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可堪回首，佛狸祠下，一片神鸦社鼓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5E682F-DAC1-40A1-B006-1EC4E3F812FF}"/>
              </a:ext>
            </a:extLst>
          </p:cNvPr>
          <p:cNvSpPr txBox="1"/>
          <p:nvPr/>
        </p:nvSpPr>
        <p:spPr>
          <a:xfrm>
            <a:off x="5764876" y="761437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636C09-3CA3-4FC5-BE0B-EF6DCCE07A08}"/>
              </a:ext>
            </a:extLst>
          </p:cNvPr>
          <p:cNvSpPr/>
          <p:nvPr/>
        </p:nvSpPr>
        <p:spPr>
          <a:xfrm>
            <a:off x="5682623" y="3919264"/>
            <a:ext cx="557075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还记得四十三年前，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我战斗在硝烟弥漫的扬州路。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真是不堪回首，拓跋焘的行宫下，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神鸦叫声应和着喧闹的社鼓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AD2FDB-6B30-4D2E-B76F-050081E95504}"/>
              </a:ext>
            </a:extLst>
          </p:cNvPr>
          <p:cNvSpPr txBox="1"/>
          <p:nvPr/>
        </p:nvSpPr>
        <p:spPr>
          <a:xfrm>
            <a:off x="5789881" y="3392488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</p:spTree>
    <p:extLst>
      <p:ext uri="{BB962C8B-B14F-4D97-AF65-F5344CB8AC3E}">
        <p14:creationId xmlns:p14="http://schemas.microsoft.com/office/powerpoint/2010/main" val="98299430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A33CB9B-5AE8-475B-B27A-26FBA79D9220}"/>
              </a:ext>
            </a:extLst>
          </p:cNvPr>
          <p:cNvSpPr txBox="1"/>
          <p:nvPr/>
        </p:nvSpPr>
        <p:spPr>
          <a:xfrm>
            <a:off x="3416744" y="832512"/>
            <a:ext cx="492443" cy="82330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廉颇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B93F9F1-C900-42B1-A304-362EA28B1D5D}"/>
              </a:ext>
            </a:extLst>
          </p:cNvPr>
          <p:cNvSpPr/>
          <p:nvPr/>
        </p:nvSpPr>
        <p:spPr>
          <a:xfrm>
            <a:off x="5683405" y="1921734"/>
            <a:ext cx="34163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凭谁问、廉颇老矣，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尚能饭否？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84FB4D-944C-4305-B204-0193FB663559}"/>
              </a:ext>
            </a:extLst>
          </p:cNvPr>
          <p:cNvSpPr txBox="1"/>
          <p:nvPr/>
        </p:nvSpPr>
        <p:spPr>
          <a:xfrm>
            <a:off x="5764876" y="1341301"/>
            <a:ext cx="800219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原文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5A32BC-A56A-4B3E-A972-8C040F6BC015}"/>
              </a:ext>
            </a:extLst>
          </p:cNvPr>
          <p:cNvSpPr/>
          <p:nvPr/>
        </p:nvSpPr>
        <p:spPr>
          <a:xfrm>
            <a:off x="5682623" y="3919264"/>
            <a:ext cx="422423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有谁会来寻问，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廉颇将军年纪已老，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他的身体是否强健如故？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DC2DD9-A723-4A8B-8035-B2DC623772BD}"/>
              </a:ext>
            </a:extLst>
          </p:cNvPr>
          <p:cNvSpPr txBox="1"/>
          <p:nvPr/>
        </p:nvSpPr>
        <p:spPr>
          <a:xfrm>
            <a:off x="5789881" y="3392488"/>
            <a:ext cx="819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翻译</a:t>
            </a:r>
          </a:p>
        </p:txBody>
      </p:sp>
    </p:spTree>
    <p:extLst>
      <p:ext uri="{BB962C8B-B14F-4D97-AF65-F5344CB8AC3E}">
        <p14:creationId xmlns:p14="http://schemas.microsoft.com/office/powerpoint/2010/main" val="109955791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EB8AD050-42D7-4824-86B8-6FDDB9E13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577" y="1587199"/>
            <a:ext cx="2213126" cy="22131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E575BC8-BE70-4621-A00E-FC2859CAA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8406" y="4327020"/>
            <a:ext cx="2573593" cy="257359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FC4A8BF-A8D4-47CD-9EF8-D93A43DC1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337" y="0"/>
            <a:ext cx="7342664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19AE306-3D28-4ED1-983E-C36A4B385D01}"/>
              </a:ext>
            </a:extLst>
          </p:cNvPr>
          <p:cNvSpPr txBox="1"/>
          <p:nvPr/>
        </p:nvSpPr>
        <p:spPr>
          <a:xfrm>
            <a:off x="957290" y="2033250"/>
            <a:ext cx="51554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88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88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15379DA-0CCB-45CA-8E8D-F61BEBE692B7}"/>
              </a:ext>
            </a:extLst>
          </p:cNvPr>
          <p:cNvCxnSpPr/>
          <p:nvPr/>
        </p:nvCxnSpPr>
        <p:spPr>
          <a:xfrm>
            <a:off x="1185890" y="3572961"/>
            <a:ext cx="5841813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id="{2AFC3347-93DB-40A2-8BC7-308372AF31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03413"/>
            <a:ext cx="3886199" cy="388619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A3A26E0-1979-4E1A-BB58-7F231A7664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235" y="-396522"/>
            <a:ext cx="1285522" cy="1285522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80289BCB-E7CD-44DE-9FDF-EDB2B5D04C75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18" y="3092199"/>
            <a:ext cx="547864" cy="54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74130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6"/>
            <a:ext cx="2670628" cy="602987"/>
            <a:chOff x="3156803" y="3669894"/>
            <a:chExt cx="1922505" cy="52458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4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800" b="1">
                  <a:solidFill>
                    <a:srgbClr val="758C8E"/>
                  </a:solidFill>
                  <a:cs typeface="+mn-ea"/>
                  <a:sym typeface="+mn-lt"/>
                </a:rPr>
                <a:t>2</a:t>
              </a:r>
              <a:r>
                <a:rPr lang="zh-CN" altLang="en-US" sz="2800" b="1">
                  <a:solidFill>
                    <a:srgbClr val="758C8E"/>
                  </a:solidFill>
                  <a:cs typeface="+mn-ea"/>
                  <a:sym typeface="+mn-lt"/>
                </a:rPr>
                <a:t>．作品背景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FDA05A7E-0236-4C91-9906-729EF3B27BE8}"/>
              </a:ext>
            </a:extLst>
          </p:cNvPr>
          <p:cNvSpPr/>
          <p:nvPr/>
        </p:nvSpPr>
        <p:spPr>
          <a:xfrm>
            <a:off x="3048000" y="18373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758C8E"/>
                </a:solidFill>
                <a:cs typeface="+mn-ea"/>
                <a:sym typeface="+mn-lt"/>
              </a:rPr>
              <a:t>永遇乐</a:t>
            </a:r>
            <a:r>
              <a:rPr lang="en-US" altLang="zh-CN" sz="2400" b="1">
                <a:solidFill>
                  <a:srgbClr val="758C8E"/>
                </a:solidFill>
                <a:cs typeface="+mn-ea"/>
                <a:sym typeface="+mn-lt"/>
              </a:rPr>
              <a:t>·</a:t>
            </a:r>
            <a:r>
              <a:rPr lang="zh-CN" altLang="en-US" sz="2400" b="1">
                <a:solidFill>
                  <a:srgbClr val="758C8E"/>
                </a:solidFill>
                <a:cs typeface="+mn-ea"/>
                <a:sym typeface="+mn-lt"/>
              </a:rPr>
              <a:t>京口北固亭怀古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E504F41-6A07-4249-AB6B-4D1B96D51CF7}"/>
              </a:ext>
            </a:extLst>
          </p:cNvPr>
          <p:cNvSpPr/>
          <p:nvPr/>
        </p:nvSpPr>
        <p:spPr>
          <a:xfrm>
            <a:off x="1365957" y="2830438"/>
            <a:ext cx="9460088" cy="278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永遇乐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京口北固亭怀古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写于词人镇江知府任上。宋宁宗嘉泰三年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(1203)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，辛弃疾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64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岁，退隐江西乡间已有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多年，当时蒙古已崛起，金日益衰败，执掌大权的韩侂胄要立一场伐金大功，以巩固自己的地位，于是起用辛弃疾作为号召北伐的旗帜。辛弃疾初到镇江，积极作北伐准备，可他的意见不能被韩侂胄一伙采纳，辛弃疾施展雄才大略力图恢复大业的愿望又落空了。一日他来到京口北固亭，登高远眺，怀古忆昔，写下了这首千古传诵的杰作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4B0B73F-A869-4D78-8363-DEF7C3F640AE}"/>
              </a:ext>
            </a:extLst>
          </p:cNvPr>
          <p:cNvSpPr/>
          <p:nvPr/>
        </p:nvSpPr>
        <p:spPr>
          <a:xfrm>
            <a:off x="4549245" y="2367217"/>
            <a:ext cx="3093511" cy="45719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470333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1F195D-AAF7-403F-9912-4488DE63F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27800" y="886874"/>
            <a:ext cx="5434571" cy="543457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289CF26-D3BC-4227-B966-C9B4D1720D3B}"/>
              </a:ext>
            </a:extLst>
          </p:cNvPr>
          <p:cNvGrpSpPr/>
          <p:nvPr/>
        </p:nvGrpSpPr>
        <p:grpSpPr>
          <a:xfrm>
            <a:off x="2166721" y="2438058"/>
            <a:ext cx="3877986" cy="1981884"/>
            <a:chOff x="2431194" y="2531356"/>
            <a:chExt cx="3373732" cy="172418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DD69E99-82F2-48FA-B23C-F226FA1E3B51}"/>
                </a:ext>
              </a:extLst>
            </p:cNvPr>
            <p:cNvSpPr/>
            <p:nvPr/>
          </p:nvSpPr>
          <p:spPr>
            <a:xfrm>
              <a:off x="2431194" y="3211286"/>
              <a:ext cx="3373732" cy="1044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习题检测</a:t>
              </a:r>
              <a:endPara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7BA275-CC2A-472B-8A70-9C99F56D5EFC}"/>
                </a:ext>
              </a:extLst>
            </p:cNvPr>
            <p:cNvSpPr/>
            <p:nvPr/>
          </p:nvSpPr>
          <p:spPr>
            <a:xfrm>
              <a:off x="3391801" y="2531356"/>
              <a:ext cx="1493188" cy="321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30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PART TWO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90CCA98-B8F4-4DC3-87F2-9ACBB6A28699}"/>
                </a:ext>
              </a:extLst>
            </p:cNvPr>
            <p:cNvCxnSpPr/>
            <p:nvPr/>
          </p:nvCxnSpPr>
          <p:spPr>
            <a:xfrm>
              <a:off x="3620929" y="3008998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1958701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5232400" y="731516"/>
            <a:ext cx="1727200" cy="602987"/>
            <a:chOff x="3156803" y="3669894"/>
            <a:chExt cx="1922505" cy="52458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4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1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．注音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24CE88B-4672-40E0-AD98-8CF66DDEA3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5114" y="2138663"/>
          <a:ext cx="8808455" cy="40830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3429000" imgH="1589449" progId="Word.Document.8">
                  <p:embed/>
                </p:oleObj>
              </mc:Choice>
              <mc:Fallback>
                <p:oleObj name="Document" r:id="rId3" imgW="3429000" imgH="1589449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5114" y="2138663"/>
                        <a:ext cx="8808455" cy="40830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4">
            <a:extLst>
              <a:ext uri="{FF2B5EF4-FFF2-40B4-BE49-F238E27FC236}">
                <a16:creationId xmlns:a16="http://schemas.microsoft.com/office/drawing/2014/main" id="{54703DF6-0AD9-4A07-8C12-5DABB5E64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6098" y="2218431"/>
            <a:ext cx="9299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cén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A6BBCE-9F50-458B-824D-A4B7F7983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425" y="2218431"/>
            <a:ext cx="9156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zān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23BBFDBE-4BCA-4C60-8D68-C47052B40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478" y="3286938"/>
            <a:ext cx="10484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wèn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AE6EC83D-40C1-4BBD-A904-235159F00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620" y="3295212"/>
            <a:ext cx="8082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xiè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5D87F1CB-A032-40F3-88CF-3165D4F5F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5074" y="4304644"/>
            <a:ext cx="8531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mò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D585FDD-6BA9-40EA-9CE9-E6B538F8B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620" y="4321951"/>
            <a:ext cx="7056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xū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8119675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6"/>
            <a:ext cx="2670628" cy="602987"/>
            <a:chOff x="3156803" y="3669894"/>
            <a:chExt cx="1922505" cy="52458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4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2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．写对字形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C84E1EB-16AD-4DD6-BCF7-4212C6E774E7}"/>
              </a:ext>
            </a:extLst>
          </p:cNvPr>
          <p:cNvGrpSpPr/>
          <p:nvPr/>
        </p:nvGrpSpPr>
        <p:grpSpPr>
          <a:xfrm>
            <a:off x="1861422" y="1675880"/>
            <a:ext cx="8469157" cy="4320832"/>
            <a:chOff x="2050827" y="2195786"/>
            <a:chExt cx="6624638" cy="3379787"/>
          </a:xfrm>
        </p:grpSpPr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36BFE0A9-5309-446C-9CE1-8E45D4AA8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7252" y="3621792"/>
              <a:ext cx="558228" cy="65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355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方正华隶_GBK" pitchFamily="1" charset="-122"/>
                </a:defRPr>
              </a:lvl9pPr>
            </a:lstStyle>
            <a:p>
              <a:pPr marL="0" marR="0" lvl="0" indent="3556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f0302020204030204"/>
                  <a:ea typeface="+mn-ea"/>
                  <a:cs typeface="+mn-ea"/>
                  <a:sym typeface="+mn-lt"/>
                </a:rPr>
                <a:t>  </a:t>
              </a:r>
            </a:p>
            <a:p>
              <a:pPr marL="0" marR="0" lvl="0" indent="355600" algn="l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 panose="020f0302020204030204"/>
                  <a:ea typeface="+mn-ea"/>
                  <a:cs typeface="+mn-ea"/>
                  <a:sym typeface="+mn-lt"/>
                </a:rPr>
                <a:t>  </a:t>
              </a:r>
            </a:p>
          </p:txBody>
        </p:sp>
        <p:graphicFrame>
          <p:nvGraphicFramePr>
            <p:cNvPr id="20" name="Object 13">
              <a:extLst>
                <a:ext uri="{FF2B5EF4-FFF2-40B4-BE49-F238E27FC236}">
                  <a16:creationId xmlns:a16="http://schemas.microsoft.com/office/drawing/2014/main" id="{78D3EC23-A164-46A0-AC01-A58EB1493E7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50827" y="2195786"/>
            <a:ext cx="5938838" cy="326866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r:id="rId3" imgW="3637080" imgH="1999440" progId="Word.Document.8">
                    <p:embed/>
                  </p:oleObj>
                </mc:Choice>
                <mc:Fallback>
                  <p:oleObj r:id="rId3" imgW="3637080" imgH="1999440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050827" y="2195786"/>
                          <a:ext cx="5938838" cy="3268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14">
              <a:extLst>
                <a:ext uri="{FF2B5EF4-FFF2-40B4-BE49-F238E27FC236}">
                  <a16:creationId xmlns:a16="http://schemas.microsoft.com/office/drawing/2014/main" id="{D6788C5C-273E-47B9-A844-EC1466320D1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798665" y="2195786"/>
            <a:ext cx="4876800" cy="3379787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r:id="rId5" imgW="2885040" imgH="1999440" progId="Word.Document.8">
                    <p:embed/>
                  </p:oleObj>
                </mc:Choice>
                <mc:Fallback>
                  <p:oleObj r:id="rId5" imgW="2885040" imgH="1999440" progId="Word.Document.8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98665" y="2195786"/>
                          <a:ext cx="4876800" cy="33797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9103275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字形小贴士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A186CA0A-0756-4FAF-811A-97D5529776B8}"/>
              </a:ext>
            </a:extLst>
          </p:cNvPr>
          <p:cNvSpPr/>
          <p:nvPr/>
        </p:nvSpPr>
        <p:spPr>
          <a:xfrm>
            <a:off x="3048000" y="183731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追本溯源，巧记汉字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54BCEB6-D8A5-4EFD-AE2E-A223309925A0}"/>
              </a:ext>
            </a:extLst>
          </p:cNvPr>
          <p:cNvSpPr/>
          <p:nvPr/>
        </p:nvSpPr>
        <p:spPr>
          <a:xfrm>
            <a:off x="1365957" y="2830438"/>
            <a:ext cx="9460088" cy="2229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“刀”是个象形字。甲骨文的形体，上像刀柄，下像刀头。金文和小篆都像一把刀形。“刀”的本义是兵器，也有一种钱称为“刀”或“刀布”。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“刀”是个部首字，有“刀”和“刂”的两种写法：前者如“分”“切”“剪”“劈”等；后者如“列”“刽”“刺”“刻”等。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F63D45B-3E44-4D82-9BB7-75E06FADB06B}"/>
              </a:ext>
            </a:extLst>
          </p:cNvPr>
          <p:cNvSpPr/>
          <p:nvPr/>
        </p:nvSpPr>
        <p:spPr>
          <a:xfrm>
            <a:off x="4549245" y="2367217"/>
            <a:ext cx="3093511" cy="45719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176102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3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．解释词义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4">
            <a:extLst>
              <a:ext uri="{FF2B5EF4-FFF2-40B4-BE49-F238E27FC236}">
                <a16:creationId xmlns:a16="http://schemas.microsoft.com/office/drawing/2014/main" id="{EBFAE0D5-69B1-40D2-89B2-FB42A8C7B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612" y="2039233"/>
            <a:ext cx="10067263" cy="324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722313" algn="just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断鸿：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_____________________________________</a:t>
            </a:r>
          </a:p>
          <a:p>
            <a:pPr marL="0" marR="0" lvl="0" indent="722313" algn="just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北顾：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_________________________________</a:t>
            </a:r>
          </a:p>
          <a:p>
            <a:pPr marL="0" marR="0" lvl="0" indent="722313" algn="just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可堪：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___________________________________</a:t>
            </a:r>
          </a:p>
          <a:p>
            <a:pPr marL="0" marR="0" lvl="0" indent="722313" algn="just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草草：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___________________________________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E3A0E810-7D9C-45E2-8D03-4E8F7450B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4550" y="2039233"/>
            <a:ext cx="6508130" cy="5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失群的孤雁。</a:t>
            </a: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DCE2106E-3FE9-42CD-814A-1DB9A68C3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4550" y="3002259"/>
            <a:ext cx="2079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向北回头望。</a:t>
            </a:r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id="{B0D1D6D3-538B-4C94-BF70-6E3629E7A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4550" y="3843762"/>
            <a:ext cx="1763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怎能忍受。</a:t>
            </a: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DBD40ADE-E6D0-433A-957C-422060503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4550" y="4746921"/>
            <a:ext cx="1763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草率马虎。</a:t>
            </a:r>
          </a:p>
        </p:txBody>
      </p:sp>
    </p:spTree>
    <p:extLst>
      <p:ext uri="{BB962C8B-B14F-4D97-AF65-F5344CB8AC3E}">
        <p14:creationId xmlns:p14="http://schemas.microsoft.com/office/powerpoint/2010/main" val="1596896077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4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．近义词辨析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AF20E7D-31E7-47F0-852F-E783CC118F16}"/>
              </a:ext>
            </a:extLst>
          </p:cNvPr>
          <p:cNvSpPr/>
          <p:nvPr/>
        </p:nvSpPr>
        <p:spPr>
          <a:xfrm>
            <a:off x="1308100" y="1698449"/>
            <a:ext cx="9575800" cy="390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(1)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气魄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气概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辨析：气魄：一指某人身上或行动上被激发出来的做事的魄力，二指想象力或看法的大胆。气概：指在某种活动中或生存方式中表现出来的态度、举动或气势。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①他以革命家的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完成了这幅画作。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②他的英雄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激励着我们不断前进。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5492FA46-36E6-49DE-A558-534479319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3013" y="4228854"/>
            <a:ext cx="816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气魄</a:t>
            </a:r>
          </a:p>
        </p:txBody>
      </p:sp>
      <p:sp>
        <p:nvSpPr>
          <p:cNvPr id="13" name="Rectangle 14">
            <a:extLst>
              <a:ext uri="{FF2B5EF4-FFF2-40B4-BE49-F238E27FC236}">
                <a16:creationId xmlns:a16="http://schemas.microsoft.com/office/drawing/2014/main" id="{A04FCAAA-6D28-48C8-8E5C-1A8DE6EDC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4990854"/>
            <a:ext cx="816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气概</a:t>
            </a:r>
          </a:p>
        </p:txBody>
      </p:sp>
    </p:spTree>
    <p:extLst>
      <p:ext uri="{BB962C8B-B14F-4D97-AF65-F5344CB8AC3E}">
        <p14:creationId xmlns:p14="http://schemas.microsoft.com/office/powerpoint/2010/main" val="2061108877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4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．近义词辨析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15E84778-C1C4-4F9E-A63B-391B3C813108}"/>
              </a:ext>
            </a:extLst>
          </p:cNvPr>
          <p:cNvSpPr/>
          <p:nvPr/>
        </p:nvSpPr>
        <p:spPr>
          <a:xfrm>
            <a:off x="1320800" y="1864775"/>
            <a:ext cx="9550400" cy="3687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(2)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体验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体会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辨析：体验：强调在实践中认识事物；亲身经历。体会：是指体验领会。</a:t>
            </a: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①他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到把外语作为一种工具使用的重要性。</a:t>
            </a:r>
          </a:p>
          <a:p>
            <a:pPr marL="0" marR="0" lvl="0" indent="0" algn="just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②有些作家常到边远艰苦的地方去住上一段时间，这种出行被叫做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生活。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44A0D17B-8F29-4F86-AB0B-6AA365AA4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842" y="3735498"/>
            <a:ext cx="816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体会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CDFDA90E-07CF-4299-8028-5CF1A1B0B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6742" y="4953477"/>
            <a:ext cx="816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体验</a:t>
            </a:r>
          </a:p>
        </p:txBody>
      </p:sp>
    </p:spTree>
    <p:extLst>
      <p:ext uri="{BB962C8B-B14F-4D97-AF65-F5344CB8AC3E}">
        <p14:creationId xmlns:p14="http://schemas.microsoft.com/office/powerpoint/2010/main" val="3856734003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1F195D-AAF7-403F-9912-4488DE63F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27800" y="886874"/>
            <a:ext cx="5434571" cy="543457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289CF26-D3BC-4227-B966-C9B4D1720D3B}"/>
              </a:ext>
            </a:extLst>
          </p:cNvPr>
          <p:cNvGrpSpPr/>
          <p:nvPr/>
        </p:nvGrpSpPr>
        <p:grpSpPr>
          <a:xfrm>
            <a:off x="1640933" y="2438058"/>
            <a:ext cx="4929555" cy="1981884"/>
            <a:chOff x="1973776" y="2531356"/>
            <a:chExt cx="4288567" cy="172418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DD69E99-82F2-48FA-B23C-F226FA1E3B51}"/>
                </a:ext>
              </a:extLst>
            </p:cNvPr>
            <p:cNvSpPr/>
            <p:nvPr/>
          </p:nvSpPr>
          <p:spPr>
            <a:xfrm>
              <a:off x="1973776" y="3211286"/>
              <a:ext cx="4288567" cy="1044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探究与点拨</a:t>
              </a:r>
              <a:endPara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7BA275-CC2A-472B-8A70-9C99F56D5EFC}"/>
                </a:ext>
              </a:extLst>
            </p:cNvPr>
            <p:cNvSpPr/>
            <p:nvPr/>
          </p:nvSpPr>
          <p:spPr>
            <a:xfrm>
              <a:off x="3391801" y="2531356"/>
              <a:ext cx="1780358" cy="321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30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PART THREE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90CCA98-B8F4-4DC3-87F2-9ACBB6A28699}"/>
                </a:ext>
              </a:extLst>
            </p:cNvPr>
            <p:cNvCxnSpPr/>
            <p:nvPr/>
          </p:nvCxnSpPr>
          <p:spPr>
            <a:xfrm>
              <a:off x="3620929" y="3008998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1806939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1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．精读探究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4">
            <a:extLst>
              <a:ext uri="{FF2B5EF4-FFF2-40B4-BE49-F238E27FC236}">
                <a16:creationId xmlns:a16="http://schemas.microsoft.com/office/drawing/2014/main" id="{57586023-1E51-430E-A4EB-996E2704C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13468"/>
            <a:ext cx="9971087" cy="131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(1)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水龙吟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登建康赏心亭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中，词人为何自称“江南游子”？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1BEC8123-0442-4A9E-9227-04A8B6F11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2556280"/>
            <a:ext cx="9680667" cy="293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答：自喻为“江南游子”，表明作者飘零的身世和孤寂的心境。辛弃疾渡江南归，以江南为自己的家乡。可是南宋统治集团根本无意恢复失地，对于像辛弃疾一样的有志之士也不把辛弃疾看做自己人，对他一直采取排挤的态度，致使辛弃疾觉得他在江南真的成了游子。</a:t>
            </a:r>
          </a:p>
        </p:txBody>
      </p:sp>
    </p:spTree>
    <p:extLst>
      <p:ext uri="{BB962C8B-B14F-4D97-AF65-F5344CB8AC3E}">
        <p14:creationId xmlns:p14="http://schemas.microsoft.com/office/powerpoint/2010/main" val="203233032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365CEDF6-B33A-4CA7-8163-F15879F6D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7651" y="1371720"/>
            <a:ext cx="7381723" cy="738172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1907C4C-DBA5-4F8E-AA23-E97C716FC7AB}"/>
              </a:ext>
            </a:extLst>
          </p:cNvPr>
          <p:cNvSpPr/>
          <p:nvPr/>
        </p:nvSpPr>
        <p:spPr>
          <a:xfrm>
            <a:off x="1478120" y="320844"/>
            <a:ext cx="1874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题且解说，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EEE8F36-D475-42F6-86A5-3F3C33F87D6C}"/>
              </a:ext>
            </a:extLst>
          </p:cNvPr>
          <p:cNvSpPr/>
          <p:nvPr/>
        </p:nvSpPr>
        <p:spPr>
          <a:xfrm>
            <a:off x="5168027" y="2111780"/>
            <a:ext cx="419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“永龙吟” 为词牌名。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0BAA51-B9C1-49D6-9971-F4096E38B713}"/>
              </a:ext>
            </a:extLst>
          </p:cNvPr>
          <p:cNvSpPr/>
          <p:nvPr/>
        </p:nvSpPr>
        <p:spPr>
          <a:xfrm>
            <a:off x="5286841" y="2813990"/>
            <a:ext cx="4852610" cy="1193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"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登” 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登高抒怀之作。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“建康”，今天的江苏南京市，是东吴、东晋、宋、齐、</a:t>
            </a: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陈六个朝代的都城。赏心亭是南宋建康城墙上的一座亭台。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C1A43A6-7AA3-4582-BB38-9AF7C88FD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08" y="395435"/>
            <a:ext cx="678111" cy="67811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788355E2-5C35-4D12-BE61-560459568D6F}"/>
              </a:ext>
            </a:extLst>
          </p:cNvPr>
          <p:cNvSpPr/>
          <p:nvPr/>
        </p:nvSpPr>
        <p:spPr>
          <a:xfrm>
            <a:off x="684547" y="416579"/>
            <a:ext cx="363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sz="24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C9E8A3F-01F7-4A48-9CA7-33C0D3751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2114" flipH="1">
            <a:off x="-1192653" y="-1518400"/>
            <a:ext cx="2385307" cy="1866900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7E5E07-51E4-45B9-873D-43D70928564A}"/>
              </a:ext>
            </a:extLst>
          </p:cNvPr>
          <p:cNvCxnSpPr/>
          <p:nvPr/>
        </p:nvCxnSpPr>
        <p:spPr>
          <a:xfrm>
            <a:off x="5374856" y="2810834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3EC33598-E127-4957-86FC-800A3013C0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3300" y="-668077"/>
            <a:ext cx="2326457" cy="2326457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71B2453-F2BC-4197-A05C-D5A7AB063258}"/>
              </a:ext>
            </a:extLst>
          </p:cNvPr>
          <p:cNvCxnSpPr/>
          <p:nvPr/>
        </p:nvCxnSpPr>
        <p:spPr>
          <a:xfrm flipH="1">
            <a:off x="1327644" y="447675"/>
            <a:ext cx="0" cy="40005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extLst>
              <a:ext uri="{FF2B5EF4-FFF2-40B4-BE49-F238E27FC236}">
                <a16:creationId xmlns:a16="http://schemas.microsoft.com/office/drawing/2014/main" id="{71AC3AD3-8473-4854-8A46-E6AB3B6F560B}"/>
              </a:ext>
            </a:extLst>
          </p:cNvPr>
          <p:cNvPicPr/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01768" y="954955"/>
            <a:ext cx="9575732" cy="36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2AA6AF8-E5A3-44D9-B9F9-C15D688F6A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781" y="2197857"/>
            <a:ext cx="147812" cy="14744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6FBB789-D600-4B17-BA93-C669ECC978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476474" y="2016011"/>
            <a:ext cx="1325953" cy="132595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3403B82-CB7D-4091-96D2-6205674A23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8560">
            <a:off x="8893201" y="3709756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82993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1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．精读探究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4">
            <a:extLst>
              <a:ext uri="{FF2B5EF4-FFF2-40B4-BE49-F238E27FC236}">
                <a16:creationId xmlns:a16="http://schemas.microsoft.com/office/drawing/2014/main" id="{57586023-1E51-430E-A4EB-996E2704C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36937"/>
            <a:ext cx="9971087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(2)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水龙吟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登建康赏心亭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中，诗人远眺大好的秋景，为什么“献愁供恨”？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6A4C13EC-028D-4664-B315-E749FA260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3057660"/>
            <a:ext cx="9680667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答：自喻为“江南游子”，表明作者飘零的身世和孤寂的心境。辛弃疾渡江南归，以江南为自己的家乡。可是南宋统治集团根本无意恢复失地，对于像辛弃疾一样的有志之士也不把辛弃疾看做自己人，对他一直采取排挤的态度，致使辛弃疾觉得他在江南真的成了游子。</a:t>
            </a:r>
          </a:p>
        </p:txBody>
      </p:sp>
    </p:spTree>
    <p:extLst>
      <p:ext uri="{BB962C8B-B14F-4D97-AF65-F5344CB8AC3E}">
        <p14:creationId xmlns:p14="http://schemas.microsoft.com/office/powerpoint/2010/main" val="1864099159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1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．精读探究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4">
            <a:extLst>
              <a:ext uri="{FF2B5EF4-FFF2-40B4-BE49-F238E27FC236}">
                <a16:creationId xmlns:a16="http://schemas.microsoft.com/office/drawing/2014/main" id="{57586023-1E51-430E-A4EB-996E2704C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36937"/>
            <a:ext cx="9971087" cy="5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(3)《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永遇乐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京口北固亭怀古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用了哪几个典故？各有什么作用？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6A4C13EC-028D-4664-B315-E749FA260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2562330"/>
            <a:ext cx="9680667" cy="294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答：用了孙权、刘裕、刘义隆、拓跋焘、廉颇的典故。孙权是当年西破黄祖，北败曹操，与曹刘成鼎足之势的英雄，表达自己对他的敬仰与向往，对孙权的追慕和钦羡，实际上就是对南宋腐败无能的讽刺和嘲笑；俯瞰京口街市，缅怀曾在那里居住的刘裕，不仅是向往他的英雄业绩，还有渴望能有刘裕那样创大业的盖世英雄和英明国君；宋文帝刘义隆打无准备的仗导致仓皇败退，借此劝诫统治者战前要准备充分；北魏拓跋焘的典故，用意是劝诫统治者要快速收复失地，以免人民安心他人的统治；廉颇的典故，用来说明他虽年岁已高但依然不忘为国效力，自己也像廉颇一样渴望为国出力。</a:t>
            </a:r>
          </a:p>
        </p:txBody>
      </p:sp>
    </p:spTree>
    <p:extLst>
      <p:ext uri="{BB962C8B-B14F-4D97-AF65-F5344CB8AC3E}">
        <p14:creationId xmlns:p14="http://schemas.microsoft.com/office/powerpoint/2010/main" val="3459019208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2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．结构图解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3" descr="K:/2015年春季未完成/语文必修4/Y8.tif">
            <a:extLst>
              <a:ext uri="{FF2B5EF4-FFF2-40B4-BE49-F238E27FC236}">
                <a16:creationId xmlns:a16="http://schemas.microsoft.com/office/drawing/2014/main" id="{C1BF5B05-2CD9-438B-9916-D2BB9770C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145"/>
          <a:stretch>
            <a:fillRect/>
          </a:stretch>
        </p:blipFill>
        <p:spPr bwMode="auto">
          <a:xfrm>
            <a:off x="935039" y="2215003"/>
            <a:ext cx="4868862" cy="26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K:/2015年春季未完成/语文必修4/Y8.tif">
            <a:extLst>
              <a:ext uri="{FF2B5EF4-FFF2-40B4-BE49-F238E27FC236}">
                <a16:creationId xmlns:a16="http://schemas.microsoft.com/office/drawing/2014/main" id="{3E401503-ACB3-4E14-98C3-1603DDD38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643" b="7483"/>
          <a:stretch>
            <a:fillRect/>
          </a:stretch>
        </p:blipFill>
        <p:spPr bwMode="auto">
          <a:xfrm>
            <a:off x="6096000" y="2215002"/>
            <a:ext cx="4868862" cy="303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745395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3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．写法领悟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4">
            <a:extLst>
              <a:ext uri="{FF2B5EF4-FFF2-40B4-BE49-F238E27FC236}">
                <a16:creationId xmlns:a16="http://schemas.microsoft.com/office/drawing/2014/main" id="{76F249E8-375D-4760-BDAF-505EB3DE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36937"/>
            <a:ext cx="9971087" cy="5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(1)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善于用典。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EDD0679-4BA6-4100-B4F5-EC5D3AAC7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2562330"/>
            <a:ext cx="9680667" cy="332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辛词在语言技巧方面的一大特色，是广泛地引用经、史、子各种典籍和前人诗词中的语汇、成句和历史典故，融化或镶嵌在自己的词里。这本来很容易造成生硬艰涩的毛病，但是因为辛弃疾的才智高，大多数能够运用得恰到好处、浑然天成，或是别有妙趣。以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永遇乐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京口北固亭怀古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一篇为例，百余字的篇幅，叙及孙权、刘裕、刘义隆、拓跋焘、廉颇五个历史人物的事迹，而与作者所要表达的主观情感、意念丝丝入扣；不仅内涵极为丰厚，而且形象鲜明生动，感情委婉强烈，实在是不容易的事情。</a:t>
            </a:r>
          </a:p>
        </p:txBody>
      </p:sp>
    </p:spTree>
    <p:extLst>
      <p:ext uri="{BB962C8B-B14F-4D97-AF65-F5344CB8AC3E}">
        <p14:creationId xmlns:p14="http://schemas.microsoft.com/office/powerpoint/2010/main" val="3078922592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3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．写法领悟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4">
            <a:extLst>
              <a:ext uri="{FF2B5EF4-FFF2-40B4-BE49-F238E27FC236}">
                <a16:creationId xmlns:a16="http://schemas.microsoft.com/office/drawing/2014/main" id="{76F249E8-375D-4760-BDAF-505EB3DE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36937"/>
            <a:ext cx="9971087" cy="5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(2)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善用对比。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EDD0679-4BA6-4100-B4F5-EC5D3AAC7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2562330"/>
            <a:ext cx="9680667" cy="245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《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永遇乐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·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京口北固亭怀古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以英雄业绩与可悲现实对比，抒发对南宋统治者的不满情绪。以刘裕“气吞万里如虎”与刘义隆“赢得仓皇北顾”对比，提出历史上的经验教训。四十三年前的“烽火扬州路”与今日的“一片神鸦社鼓”对比，抒发忧国伤时的感慨。</a:t>
            </a:r>
          </a:p>
        </p:txBody>
      </p:sp>
    </p:spTree>
    <p:extLst>
      <p:ext uri="{BB962C8B-B14F-4D97-AF65-F5344CB8AC3E}">
        <p14:creationId xmlns:p14="http://schemas.microsoft.com/office/powerpoint/2010/main" val="1066660107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小试身手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4">
            <a:extLst>
              <a:ext uri="{FF2B5EF4-FFF2-40B4-BE49-F238E27FC236}">
                <a16:creationId xmlns:a16="http://schemas.microsoft.com/office/drawing/2014/main" id="{76F249E8-375D-4760-BDAF-505EB3DE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1836937"/>
            <a:ext cx="9971087" cy="5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631825" algn="l" defTabSz="909638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用典，是诗词曲赋中常用的一种表现方法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EDD0679-4BA6-4100-B4F5-EC5D3AAC7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2" y="2562330"/>
            <a:ext cx="9680667" cy="307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22313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l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	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用典，是诗词曲赋中常用的一种表现方法，其主要特点是借助一些历史人物、神话传说、寓言故事等来表达自己的某种愿望或情感。典故用得适当，可以收到很好的修辞效果。能显得既典雅风趣又含蓄有致，可以使语言更加精练、意旨更加丰富。辛弃疾就很善于用典。学习文中这种手法，试分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《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南乡子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》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这首词运用了什么典故？表达了什么主旨？</a:t>
            </a:r>
          </a:p>
        </p:txBody>
      </p:sp>
    </p:spTree>
    <p:extLst>
      <p:ext uri="{BB962C8B-B14F-4D97-AF65-F5344CB8AC3E}">
        <p14:creationId xmlns:p14="http://schemas.microsoft.com/office/powerpoint/2010/main" val="2099176726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8ECF67E-D5FA-4A4D-8FBD-47B43F8E32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辛弃疾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,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A84A018-FB71-4D58-BF95-030E69F34AB1}"/>
              </a:ext>
            </a:extLst>
          </p:cNvPr>
          <p:cNvSpPr/>
          <p:nvPr/>
        </p:nvSpPr>
        <p:spPr>
          <a:xfrm>
            <a:off x="408432" y="341376"/>
            <a:ext cx="11375136" cy="617524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C0722C-E494-46B0-9267-DE3DD5C0D7B5}"/>
              </a:ext>
            </a:extLst>
          </p:cNvPr>
          <p:cNvGrpSpPr/>
          <p:nvPr/>
        </p:nvGrpSpPr>
        <p:grpSpPr>
          <a:xfrm>
            <a:off x="4760686" y="731515"/>
            <a:ext cx="2670628" cy="602992"/>
            <a:chOff x="3156803" y="3669890"/>
            <a:chExt cx="1922505" cy="5245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A6BC7E7-FFA5-4AE2-8AF1-C2B44697AE59}"/>
                </a:ext>
              </a:extLst>
            </p:cNvPr>
            <p:cNvSpPr/>
            <p:nvPr/>
          </p:nvSpPr>
          <p:spPr>
            <a:xfrm>
              <a:off x="3156803" y="3669890"/>
              <a:ext cx="1922505" cy="4551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758C8E"/>
                  </a:solidFill>
                  <a:effectLst/>
                  <a:uLnTx/>
                  <a:uFillTx/>
                  <a:latin typeface="思源宋体 CN" panose="020f0302020204030204"/>
                  <a:cs typeface="+mn-ea"/>
                  <a:sym typeface="+mn-lt"/>
                </a:rPr>
                <a:t>小试身手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7EF51F-7E35-40BB-B405-C29BD47FC157}"/>
                </a:ext>
              </a:extLst>
            </p:cNvPr>
            <p:cNvCxnSpPr/>
            <p:nvPr/>
          </p:nvCxnSpPr>
          <p:spPr>
            <a:xfrm>
              <a:off x="3620929" y="4194475"/>
              <a:ext cx="994258" cy="0"/>
            </a:xfrm>
            <a:prstGeom prst="line">
              <a:avLst/>
            </a:prstGeom>
            <a:ln>
              <a:solidFill>
                <a:srgbClr val="758C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2">
            <a:extLst>
              <a:ext uri="{FF2B5EF4-FFF2-40B4-BE49-F238E27FC236}">
                <a16:creationId xmlns:a16="http://schemas.microsoft.com/office/drawing/2014/main" id="{146DC60B-766F-4A9B-B6EF-B6BC29E23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844" y="2031896"/>
            <a:ext cx="5216556" cy="349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1pPr>
            <a:lvl2pPr marL="742950" indent="-28575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2pPr>
            <a:lvl3pPr marL="11430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3pPr>
            <a:lvl4pPr marL="16002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4pPr>
            <a:lvl5pPr marL="2057400" indent="-228600" defTabSz="909638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5pPr>
            <a:lvl6pPr marL="25146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6pPr>
            <a:lvl7pPr marL="29718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7pPr>
            <a:lvl8pPr marL="34290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8pPr>
            <a:lvl9pPr marL="3886200" indent="-228600" algn="ctr" defTabSz="90963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方正华隶_GBK" pitchFamily="1" charset="-122"/>
              </a:defRPr>
            </a:lvl9pPr>
          </a:lstStyle>
          <a:p>
            <a:pPr marL="0" marR="0" lvl="0" indent="0" algn="ctr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南　乡　子</a:t>
            </a:r>
          </a:p>
          <a:p>
            <a:pPr marL="0" marR="0" lvl="0" indent="0" algn="ctr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何处望神州，满眼风光北固楼。千古兴亡多少事，悠悠，不尽长江滚滚流。　　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758C8E"/>
              </a:solidFill>
              <a:effectLst/>
              <a:uLnTx/>
              <a:uFillTx/>
              <a:latin typeface="思源宋体 CN" panose="020f0302020204030204"/>
              <a:ea typeface="+mn-ea"/>
              <a:cs typeface="+mn-ea"/>
              <a:sym typeface="+mn-lt"/>
            </a:endParaRPr>
          </a:p>
          <a:p>
            <a:pPr marL="0" marR="0" lvl="0" indent="0" algn="ctr" defTabSz="909638" rtl="0" eaLnBrk="1" fontAlgn="auto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ea typeface="+mn-ea"/>
                <a:cs typeface="+mn-ea"/>
                <a:sym typeface="+mn-lt"/>
              </a:rPr>
              <a:t>年少万兜鍪，坐断东南战未休。天下英雄谁敌手？曹刘，生子当如孙仲谋。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AEB890D-40B6-4779-8263-4F41338C87D3}"/>
              </a:ext>
            </a:extLst>
          </p:cNvPr>
          <p:cNvSpPr/>
          <p:nvPr/>
        </p:nvSpPr>
        <p:spPr>
          <a:xfrm>
            <a:off x="6248400" y="1917700"/>
            <a:ext cx="5054600" cy="4102059"/>
          </a:xfrm>
          <a:prstGeom prst="rect">
            <a:avLst/>
          </a:prstGeom>
          <a:solidFill>
            <a:srgbClr val="75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本词就三国吴蜀联合抗曹的事迹发出感怀的。词中表面上是称赞孙权为天下英雄，实际上谴责南宋主和派的昏庸怯懦。“生子当如孙仲谋”一句虽为曹操之言，也代表了作者的心声，表达出对当权者无抗金复国之志的遗憾和愤慨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86D25C-8922-42E0-ABB4-57B2FA9EF19F}"/>
              </a:ext>
            </a:extLst>
          </p:cNvPr>
          <p:cNvSpPr/>
          <p:nvPr/>
        </p:nvSpPr>
        <p:spPr>
          <a:xfrm>
            <a:off x="4606116" y="2683645"/>
            <a:ext cx="6078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758C8E"/>
                </a:solidFill>
                <a:effectLst/>
                <a:uLnTx/>
                <a:uFillTx/>
                <a:latin typeface="思源宋体 CN" panose="020f0302020204030204"/>
                <a:cs typeface="+mn-ea"/>
                <a:sym typeface="+mn-lt"/>
              </a:rPr>
              <a:t>辛弃疾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f0302020204030204"/>
              <a:cs typeface="+mn-ea"/>
              <a:sym typeface="+mn-lt"/>
            </a:endParaRPr>
          </a:p>
        </p:txBody>
      </p:sp>
      <p:pic>
        <p:nvPicPr>
          <p:cNvPr id="1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33100" y="114554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5680064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890D2B1F-DDF7-4594-BAF5-B74BFB26E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76294"/>
            <a:ext cx="1897987" cy="78125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3E260E6-7AE4-4023-9184-43DD04EE1C46}"/>
              </a:ext>
            </a:extLst>
          </p:cNvPr>
          <p:cNvSpPr/>
          <p:nvPr/>
        </p:nvSpPr>
        <p:spPr>
          <a:xfrm>
            <a:off x="981557" y="1366758"/>
            <a:ext cx="419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写作背景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99CEDD3-1D8A-4E31-B92D-884D1FAE1CFD}"/>
              </a:ext>
            </a:extLst>
          </p:cNvPr>
          <p:cNvSpPr/>
          <p:nvPr/>
        </p:nvSpPr>
        <p:spPr>
          <a:xfrm>
            <a:off x="1100370" y="2068967"/>
            <a:ext cx="9991259" cy="1577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水龙吟登建康赏心亭 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作于淳熙元年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(1174)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辛弃疾在建康任江东安抚司参议官时。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这时，他自江东率领人马来到南宋已有十多年了，却一直没有受到朝廷的重用。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朝廷只给他一些地方官当，决不肯让他带兵去抗金复国。在这种境遇下他深感压抑，内心充满了愤懑不平。</a:t>
            </a:r>
            <a:endParaRPr lang="en-US" altLang="zh-CN" sz="14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当为了消愁解闷而登上赏心亭时，面对这大好江山，反而是无限感慨涌上心头，遂写下了这首慷慨、激昂的抒情词。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F9C4B06-B942-4D86-B4DB-C1CC02C8AAA8}"/>
              </a:ext>
            </a:extLst>
          </p:cNvPr>
          <p:cNvCxnSpPr/>
          <p:nvPr/>
        </p:nvCxnSpPr>
        <p:spPr>
          <a:xfrm>
            <a:off x="1188386" y="2065812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327DA11D-F5BD-474B-AF26-B052AAD65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371" y="1452835"/>
            <a:ext cx="147812" cy="1474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0522FDA-59C7-4DE8-A4D5-8009E578F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6114" y="3697980"/>
            <a:ext cx="12736596" cy="36462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49F1E43-A1F0-4E8C-9DBB-E4B1806E4E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88272" y="1187824"/>
            <a:ext cx="5020311" cy="50203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8703E60-F7B6-448E-A286-EA6D4E045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1234" y="-2637902"/>
            <a:ext cx="4651028" cy="364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95960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3B6A575C-94BF-4507-9FFA-5D84CC496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48606"/>
            <a:ext cx="12192000" cy="440939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73B3F56-C54B-4E15-9B28-30B3A77E1DB2}"/>
              </a:ext>
            </a:extLst>
          </p:cNvPr>
          <p:cNvSpPr/>
          <p:nvPr/>
        </p:nvSpPr>
        <p:spPr>
          <a:xfrm>
            <a:off x="3462579" y="786963"/>
            <a:ext cx="5266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 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· 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登建康赏心亭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F626F64-4D59-4A56-9FF4-B19AF9F50AAE}"/>
              </a:ext>
            </a:extLst>
          </p:cNvPr>
          <p:cNvCxnSpPr/>
          <p:nvPr/>
        </p:nvCxnSpPr>
        <p:spPr>
          <a:xfrm>
            <a:off x="4005898" y="1486017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D39634B3-08A5-44BB-87A7-957CB8B1F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4013" y="873040"/>
            <a:ext cx="147812" cy="14744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32EA1EE-4722-42B8-BC68-1BC29095B07D}"/>
              </a:ext>
            </a:extLst>
          </p:cNvPr>
          <p:cNvSpPr/>
          <p:nvPr/>
        </p:nvSpPr>
        <p:spPr>
          <a:xfrm>
            <a:off x="3876661" y="1658380"/>
            <a:ext cx="4438679" cy="4450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楚天千里清秋，水随天去秋无际。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遥岑远目，献愁供恨，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玉簪螺落日楼头，断鸿声里，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江南游子，把吴钩看了，栏干拍遍，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无人会，登临意。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休说鲈鱼堪脍，尽西风，季鹰归未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?</a:t>
            </a: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求田间舍，怕应羞见，刘郎才气。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可惜流年，忧愁风雨，树犹如此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!</a:t>
            </a:r>
          </a:p>
          <a:p>
            <a:pPr algn="ctr"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倩何人、唤取红巾翠袖，揾英雄泪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07B79936-1947-4E16-B66A-9AF7479C3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2114" flipH="1">
            <a:off x="-1192653" y="-1518400"/>
            <a:ext cx="2385307" cy="18669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4A964D3-7E30-4D1E-96E5-367E174B06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3300" y="-668077"/>
            <a:ext cx="2326457" cy="232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2489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FABED5AB-366F-453D-A90D-7213506D9356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46" b="0"/>
          <a:stretch>
            <a:fillRect/>
          </a:stretch>
        </p:blipFill>
        <p:spPr>
          <a:xfrm>
            <a:off x="0" y="4641052"/>
            <a:ext cx="12192000" cy="22169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405052D-CE3F-4C25-B50D-0BE9BFBB462F}"/>
              </a:ext>
            </a:extLst>
          </p:cNvPr>
          <p:cNvSpPr/>
          <p:nvPr/>
        </p:nvSpPr>
        <p:spPr>
          <a:xfrm>
            <a:off x="6705615" y="2338730"/>
            <a:ext cx="2064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登高远望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8C9ADD-A753-4B17-9151-6127C5F70588}"/>
              </a:ext>
            </a:extLst>
          </p:cNvPr>
          <p:cNvSpPr/>
          <p:nvPr/>
        </p:nvSpPr>
        <p:spPr>
          <a:xfrm>
            <a:off x="1328982" y="2978983"/>
            <a:ext cx="760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秋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334AE2E-1963-457F-837D-BC6804E25AF2}"/>
              </a:ext>
            </a:extLst>
          </p:cNvPr>
          <p:cNvSpPr/>
          <p:nvPr/>
        </p:nvSpPr>
        <p:spPr>
          <a:xfrm>
            <a:off x="1328982" y="4410085"/>
            <a:ext cx="760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8C357E1-B8CC-4941-B36D-9068E43B050E}"/>
              </a:ext>
            </a:extLst>
          </p:cNvPr>
          <p:cNvSpPr/>
          <p:nvPr/>
        </p:nvSpPr>
        <p:spPr>
          <a:xfrm>
            <a:off x="1057757" y="1384605"/>
            <a:ext cx="419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上片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18A39D0-8195-49D3-91AA-D66A8E3517C7}"/>
              </a:ext>
            </a:extLst>
          </p:cNvPr>
          <p:cNvSpPr/>
          <p:nvPr/>
        </p:nvSpPr>
        <p:spPr>
          <a:xfrm>
            <a:off x="2191215" y="3139471"/>
            <a:ext cx="3674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“多情自古伤离别，更那堪冷落清秋节。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E4D05D5-6F66-4401-AC68-0E632683E4C6}"/>
              </a:ext>
            </a:extLst>
          </p:cNvPr>
          <p:cNvCxnSpPr/>
          <p:nvPr/>
        </p:nvCxnSpPr>
        <p:spPr>
          <a:xfrm>
            <a:off x="1264586" y="2083659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A31F4BEA-62C9-40C1-9CF3-E07642310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803" y="1487341"/>
            <a:ext cx="147812" cy="14744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3C7F4EF-1C55-4BC1-9FAE-6845BE889F68}"/>
              </a:ext>
            </a:extLst>
          </p:cNvPr>
          <p:cNvSpPr/>
          <p:nvPr/>
        </p:nvSpPr>
        <p:spPr>
          <a:xfrm>
            <a:off x="1176570" y="2338730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楚天千里清秋，水随天去秋无际。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E94D4CB-A522-4D1A-938B-A8DE4C4DBA04}"/>
              </a:ext>
            </a:extLst>
          </p:cNvPr>
          <p:cNvSpPr/>
          <p:nvPr/>
        </p:nvSpPr>
        <p:spPr>
          <a:xfrm>
            <a:off x="6705615" y="3139471"/>
            <a:ext cx="22185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柳永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雨霖铃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612DD2B-326C-4E23-B3B7-E36466D210AD}"/>
              </a:ext>
            </a:extLst>
          </p:cNvPr>
          <p:cNvSpPr/>
          <p:nvPr/>
        </p:nvSpPr>
        <p:spPr>
          <a:xfrm>
            <a:off x="2191215" y="3698131"/>
            <a:ext cx="3674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“万里悲秋常作客，百年多病独登台。”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E8301EA-4BD6-4734-BAF8-DF52890B48B9}"/>
              </a:ext>
            </a:extLst>
          </p:cNvPr>
          <p:cNvSpPr/>
          <p:nvPr/>
        </p:nvSpPr>
        <p:spPr>
          <a:xfrm>
            <a:off x="6705615" y="3698131"/>
            <a:ext cx="22185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杜甫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登高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CBE56E9-8530-42D9-89CE-7958C1EE3B2B}"/>
              </a:ext>
            </a:extLst>
          </p:cNvPr>
          <p:cNvSpPr/>
          <p:nvPr/>
        </p:nvSpPr>
        <p:spPr>
          <a:xfrm>
            <a:off x="2191215" y="4612201"/>
            <a:ext cx="36748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“问君能有几多愁，恰似一江春水向东流。”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AF3525D-D634-4292-9813-D557FFAB08A5}"/>
              </a:ext>
            </a:extLst>
          </p:cNvPr>
          <p:cNvSpPr/>
          <p:nvPr/>
        </p:nvSpPr>
        <p:spPr>
          <a:xfrm>
            <a:off x="6705615" y="4612201"/>
            <a:ext cx="22185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李煜 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虞美人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35F5BD59-CFFA-4986-8251-95EF2196CF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57" y="2874192"/>
            <a:ext cx="1202858" cy="120285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D3FF0C2-0112-4E91-9587-49B912CF63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57" y="4270537"/>
            <a:ext cx="1202858" cy="120285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68144E25-5FFF-40F4-9EA0-BACA412C87A0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9361" y="-42326"/>
            <a:ext cx="3532639" cy="425196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0222452C-3629-42C0-8489-150583D274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8319">
            <a:off x="-1239422" y="-976641"/>
            <a:ext cx="2899559" cy="289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77915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0222452C-3629-42C0-8489-150583D27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21680" flipH="1">
            <a:off x="10444767" y="-976641"/>
            <a:ext cx="2899559" cy="289955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E61066D-2F3B-4F5C-80BF-11F9CF73F962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858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98C357E1-B8CC-4941-B36D-9068E43B050E}"/>
              </a:ext>
            </a:extLst>
          </p:cNvPr>
          <p:cNvSpPr/>
          <p:nvPr/>
        </p:nvSpPr>
        <p:spPr>
          <a:xfrm>
            <a:off x="5653200" y="1975155"/>
            <a:ext cx="419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《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水龙吟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》</a:t>
            </a:r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上片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18A39D0-8195-49D3-91AA-D66A8E3517C7}"/>
              </a:ext>
            </a:extLst>
          </p:cNvPr>
          <p:cNvSpPr/>
          <p:nvPr/>
        </p:nvSpPr>
        <p:spPr>
          <a:xfrm>
            <a:off x="5772013" y="3610175"/>
            <a:ext cx="41256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楚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泛指长江中下游一带，战国时这里曾属楚国。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E4D05D5-6F66-4401-AC68-0E632683E4C6}"/>
              </a:ext>
            </a:extLst>
          </p:cNvPr>
          <p:cNvCxnSpPr/>
          <p:nvPr/>
        </p:nvCxnSpPr>
        <p:spPr>
          <a:xfrm>
            <a:off x="5860029" y="2674209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A31F4BEA-62C9-40C1-9CF3-E07642310D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8246" y="2077891"/>
            <a:ext cx="147812" cy="14744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3C7F4EF-1C55-4BC1-9FAE-6845BE889F68}"/>
              </a:ext>
            </a:extLst>
          </p:cNvPr>
          <p:cNvSpPr/>
          <p:nvPr/>
        </p:nvSpPr>
        <p:spPr>
          <a:xfrm>
            <a:off x="5772013" y="2929280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楚天千里清秋，水随天去秋无际。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CBE56E9-8530-42D9-89CE-7958C1EE3B2B}"/>
              </a:ext>
            </a:extLst>
          </p:cNvPr>
          <p:cNvSpPr/>
          <p:nvPr/>
        </p:nvSpPr>
        <p:spPr>
          <a:xfrm>
            <a:off x="5772013" y="4199109"/>
            <a:ext cx="58517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水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指浩浩荡荡奔流不息的长江，用水比喻自己的忧愁连绵不断，无穷尽。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832DD06-56C9-4EA6-A776-CD207CD27B27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0202" y="1270778"/>
            <a:ext cx="1197420" cy="119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7381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EDC59FEF-2D78-4E2B-B1A6-AB2223389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21360"/>
            <a:ext cx="12192000" cy="6096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A0BDB9C-F66B-4FDB-9C06-C8549106EB02}"/>
              </a:ext>
            </a:extLst>
          </p:cNvPr>
          <p:cNvSpPr/>
          <p:nvPr/>
        </p:nvSpPr>
        <p:spPr>
          <a:xfrm>
            <a:off x="8394715" y="1559948"/>
            <a:ext cx="2984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——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遥望沦陷山河的心情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F5F850B-F332-4095-82B2-A83DB1099A18}"/>
              </a:ext>
            </a:extLst>
          </p:cNvPr>
          <p:cNvSpPr/>
          <p:nvPr/>
        </p:nvSpPr>
        <p:spPr>
          <a:xfrm>
            <a:off x="962507" y="605823"/>
            <a:ext cx="2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第二层</a:t>
            </a:r>
            <a:r>
              <a:rPr lang="en-US" altLang="zh-CN" sz="3200"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effectLst>
                  <a:outerShdw blurRad="1016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:</a:t>
            </a:r>
            <a:endParaRPr lang="zh-CN" altLang="en-US" sz="32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effectLst>
                <a:outerShdw blurRad="101600" dist="38100" dir="2700000" algn="tl" rotWithShape="0">
                  <a:prstClr val="black">
                    <a:alpha val="20000"/>
                  </a:prst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1927289-EE1D-40BD-8F4B-CBCB977FD257}"/>
              </a:ext>
            </a:extLst>
          </p:cNvPr>
          <p:cNvSpPr/>
          <p:nvPr/>
        </p:nvSpPr>
        <p:spPr>
          <a:xfrm>
            <a:off x="1081320" y="2063143"/>
            <a:ext cx="15031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遥岑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远山。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EDEBC02-0741-499F-B8F8-94D672EF4451}"/>
              </a:ext>
            </a:extLst>
          </p:cNvPr>
          <p:cNvCxnSpPr/>
          <p:nvPr/>
        </p:nvCxnSpPr>
        <p:spPr>
          <a:xfrm>
            <a:off x="1169336" y="1304877"/>
            <a:ext cx="3984261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id="{967B090C-7273-4B55-8CCC-6C988CF07C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172" y="708559"/>
            <a:ext cx="147812" cy="147443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5B2A198-1F21-424E-9490-7B6DE0AE3008}"/>
              </a:ext>
            </a:extLst>
          </p:cNvPr>
          <p:cNvSpPr/>
          <p:nvPr/>
        </p:nvSpPr>
        <p:spPr>
          <a:xfrm>
            <a:off x="1081320" y="1559948"/>
            <a:ext cx="443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遥岑远目，献愁供恨，玉簪螺髻。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3D02531-F0D6-46C7-9214-8BA086ED8D90}"/>
              </a:ext>
            </a:extLst>
          </p:cNvPr>
          <p:cNvSpPr/>
          <p:nvPr/>
        </p:nvSpPr>
        <p:spPr>
          <a:xfrm>
            <a:off x="2918735" y="2050541"/>
            <a:ext cx="22348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目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 n--v; 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眼睛一看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684C98A-2878-44A6-9E31-62E68B17AC68}"/>
              </a:ext>
            </a:extLst>
          </p:cNvPr>
          <p:cNvSpPr/>
          <p:nvPr/>
        </p:nvSpPr>
        <p:spPr>
          <a:xfrm>
            <a:off x="1081320" y="2457338"/>
            <a:ext cx="8881830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玉簪螺髻</a:t>
            </a:r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比喻山的形状，有像碧玉簪的长方形山，有像螺髻的圆形山。用来说明青山美丽多娇，妩媚娇美。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5248BF7-A242-4D68-9F26-769B7DF81C46}"/>
              </a:ext>
            </a:extLst>
          </p:cNvPr>
          <p:cNvSpPr/>
          <p:nvPr/>
        </p:nvSpPr>
        <p:spPr>
          <a:xfrm>
            <a:off x="1081320" y="2936891"/>
            <a:ext cx="10297880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举目远眺，那一层层，一叠叠的远山，有的很像美人头上插戴的玉簪，有的很像美人头，上螺旋形的发髻。景色算上美景，但只能引起此人忧愁和愤恨。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A282CC7-4835-485F-8F30-46B7645E15BD}"/>
              </a:ext>
            </a:extLst>
          </p:cNvPr>
          <p:cNvSpPr/>
          <p:nvPr/>
        </p:nvSpPr>
        <p:spPr>
          <a:xfrm>
            <a:off x="10186302" y="3587673"/>
            <a:ext cx="12743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——</a:t>
            </a:r>
            <a:r>
              <a:rPr lang="zh-CN" altLang="en-US" sz="14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移情及物</a:t>
            </a:r>
          </a:p>
        </p:txBody>
      </p:sp>
    </p:spTree>
    <p:extLst>
      <p:ext uri="{BB962C8B-B14F-4D97-AF65-F5344CB8AC3E}">
        <p14:creationId xmlns:p14="http://schemas.microsoft.com/office/powerpoint/2010/main" val="90654208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yg1ksd2">
      <a:majorFont>
        <a:latin typeface="思源宋体 CN" panose="020f0302020204030204"/>
        <a:ea typeface="思源黑体 HW Regular"/>
        <a:cs typeface="Arial"/>
      </a:majorFont>
      <a:minorFont>
        <a:latin typeface="思源宋体 CN" panose="020f0302020204030204"/>
        <a:ea typeface="思源黑体 HW Regular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303</Paragraphs>
  <Slides>46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62">
      <vt:lpstr>Arial</vt:lpstr>
      <vt:lpstr>Calibri</vt:lpstr>
      <vt:lpstr>思源宋体 CN</vt:lpstr>
      <vt:lpstr>思源黑体 HW Regular</vt:lpstr>
      <vt:lpstr>等线 Light</vt:lpstr>
      <vt:lpstr>等线</vt:lpstr>
      <vt:lpstr>Calibri Light</vt:lpstr>
      <vt:lpstr>Wingdings</vt:lpstr>
      <vt:lpstr>禹卫书法行书简体
</vt:lpstr>
      <vt:lpstr>思源宋体 CN Heavy</vt:lpstr>
      <vt:lpstr>思源宋体 CN Medium</vt:lpstr>
      <vt:lpstr>华文仿宋</vt:lpstr>
      <vt:lpstr>方正苏新诗柳楷简体</vt:lpstr>
      <vt:lpstr>华文宋体</vt:lpstr>
      <vt:lpstr>方正华隶_GBK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2021-07-17T09:38:35.301</cp:lastPrinted>
  <dcterms:created xsi:type="dcterms:W3CDTF">2021-07-17T09:38:35Z</dcterms:created>
  <dcterms:modified xsi:type="dcterms:W3CDTF">2021-07-17T01:38:44Z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