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1101" r:id="rId3"/>
    <p:sldId id="635" r:id="rId5"/>
    <p:sldId id="1102" r:id="rId6"/>
    <p:sldId id="637" r:id="rId7"/>
    <p:sldId id="1145" r:id="rId8"/>
    <p:sldId id="1103" r:id="rId9"/>
    <p:sldId id="1104" r:id="rId10"/>
    <p:sldId id="836" r:id="rId11"/>
    <p:sldId id="845" r:id="rId12"/>
    <p:sldId id="986" r:id="rId13"/>
    <p:sldId id="837" r:id="rId14"/>
    <p:sldId id="838" r:id="rId15"/>
    <p:sldId id="987" r:id="rId16"/>
    <p:sldId id="975" r:id="rId17"/>
    <p:sldId id="849" r:id="rId18"/>
    <p:sldId id="839" r:id="rId19"/>
    <p:sldId id="841" r:id="rId20"/>
    <p:sldId id="843" r:id="rId21"/>
    <p:sldId id="851" r:id="rId22"/>
    <p:sldId id="844" r:id="rId23"/>
    <p:sldId id="853" r:id="rId24"/>
    <p:sldId id="983" r:id="rId25"/>
    <p:sldId id="856" r:id="rId26"/>
    <p:sldId id="1105" r:id="rId27"/>
    <p:sldId id="1106" r:id="rId28"/>
    <p:sldId id="1107" r:id="rId29"/>
    <p:sldId id="1108" r:id="rId30"/>
    <p:sldId id="1116" r:id="rId31"/>
    <p:sldId id="939" r:id="rId32"/>
    <p:sldId id="940" r:id="rId33"/>
    <p:sldId id="941" r:id="rId34"/>
    <p:sldId id="400" r:id="rId35"/>
    <p:sldId id="388" r:id="rId36"/>
    <p:sldId id="942" r:id="rId37"/>
    <p:sldId id="944" r:id="rId38"/>
    <p:sldId id="943" r:id="rId39"/>
    <p:sldId id="1112" r:id="rId40"/>
    <p:sldId id="1187" r:id="rId41"/>
    <p:sldId id="1188" r:id="rId42"/>
    <p:sldId id="1189" r:id="rId43"/>
    <p:sldId id="1183" r:id="rId44"/>
    <p:sldId id="1143" r:id="rId45"/>
    <p:sldId id="1117" r:id="rId4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  <p:cmAuthor id="1" name="zhangbin" initials="z" lastIdx="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7F5"/>
    <a:srgbClr val="2735E9"/>
    <a:srgbClr val="172AE3"/>
    <a:srgbClr val="2331E9"/>
    <a:srgbClr val="2243EB"/>
    <a:srgbClr val="42E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1236" y="-96"/>
      </p:cViewPr>
      <p:guideLst>
        <p:guide orient="horz" pos="212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650" y="428485"/>
            <a:ext cx="4643921" cy="178544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 l="-1000" r="-17000" b="-2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49662" y="1371812"/>
            <a:ext cx="6415193" cy="1322070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solidFill>
              <a:srgbClr val="FFFF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8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唐雎不辱使命</a:t>
            </a:r>
            <a:endParaRPr lang="zh-CN" altLang="zh-CN" sz="80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78530" y="3323590"/>
            <a:ext cx="3108960" cy="66611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735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73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《战国策》</a:t>
            </a:r>
            <a:endParaRPr lang="zh-CN" altLang="en-US" sz="373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5477" name="矩形 105476"/>
          <p:cNvSpPr/>
          <p:nvPr/>
        </p:nvSpPr>
        <p:spPr>
          <a:xfrm>
            <a:off x="1336675" y="323850"/>
            <a:ext cx="8916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安陵君用什么理由拒绝了秦王的要求？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336675" y="1160780"/>
            <a:ext cx="96780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安陵君识破秦王的骗局而婉言拒绝。不亢不卑中透着坚定，“受地于先王，愿终守之，弗敢易”，预示着将会有一场大风雨。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6675" y="3106420"/>
            <a:ext cx="9147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第一段文字在全文中起什么作用？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6675" y="3911600"/>
            <a:ext cx="9574530" cy="1327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写唐雎出使秦国的背景，为下文作铺垫，更能突出唐雎出使任务的艰巨。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969645" y="756920"/>
            <a:ext cx="10365740" cy="305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4620"/>
              </a:lnSpc>
            </a:pP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秦王谓唐雎曰：“寡人以五百里之地易安陵，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46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46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安陵君不听寡人，何也？且秦灭韩亡魏，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而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君      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4620"/>
              </a:lnSpc>
            </a:pPr>
            <a:endParaRPr lang="zh-CN" altLang="en-US" sz="3600" b="1" u="heavy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46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五十里之地存者，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为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长者，故不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错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意也。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5816600" y="273367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当作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55015" y="2670175"/>
            <a:ext cx="1465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凭借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648970" y="394652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译文： 秦王对唐雎说：“我用方圆五百里的土地交换安陵，安陵君不听从我，为什么呢？况且秦国灭亡了韩国和魏国，而安陵君却凭着方圆五十里的土地幸存下来，是因为我把安陵君当作忠厚长者，所以不打他的主意。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7586345" y="2670175"/>
            <a:ext cx="3593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通“措”，在意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8273415" y="1460500"/>
            <a:ext cx="3182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可是，表转折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5097780" y="2733675"/>
            <a:ext cx="718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把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306" grpId="0"/>
      <p:bldP spid="30723" grpId="0"/>
      <p:bldP spid="5" grpId="0"/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784860" y="772160"/>
            <a:ext cx="11214735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今吾以十倍之地，请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广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于君，而君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逆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者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      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720"/>
              </a:lnSpc>
            </a:pPr>
            <a:endParaRPr lang="zh-CN" altLang="en-US" sz="3600" b="1" u="heavy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7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与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？”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唐雎对曰：“否，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非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是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也。安陵君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47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受地于先王而守之，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虽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千里不敢易也，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岂直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五百里哉？”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485380" y="335915"/>
            <a:ext cx="1008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违背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455295" y="3952875"/>
            <a:ext cx="11203940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译文： </a:t>
            </a: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  <a:sym typeface="+mn-ea"/>
              </a:rPr>
              <a:t>现在我用十倍的土地，让安陵君扩大领土，但是安陵君违背我的意愿，是轻视我吗？”</a:t>
            </a: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唐雎答道：“不，不是像您说的这样！安陵君从先王那里接受了封地而守护它，即使是方圆千里的土地来也不敢交换，哪里只是用五百里的土地（交换）呢？”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4125595" y="335915"/>
            <a:ext cx="242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增广，扩充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4714240" y="2785745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即使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7646035" y="1548765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像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8225790" y="278574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哪里只是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8493760" y="154876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这样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8968105" y="335915"/>
            <a:ext cx="2608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助词，不译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5" name="Text Box 5"/>
          <p:cNvSpPr txBox="1"/>
          <p:nvPr/>
        </p:nvSpPr>
        <p:spPr>
          <a:xfrm>
            <a:off x="604520" y="1510030"/>
            <a:ext cx="125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轻视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1711960" y="1548765"/>
            <a:ext cx="460248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通“欤”疑问语气助词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5477" name="矩形 105476"/>
          <p:cNvSpPr/>
          <p:nvPr/>
        </p:nvSpPr>
        <p:spPr>
          <a:xfrm>
            <a:off x="2475865" y="937895"/>
            <a:ext cx="8916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用一句话概括本段内容。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2212340" y="1723390"/>
            <a:ext cx="7588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唐雎坚决抵制秦王骗局，维护国土。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479" name="矩形 105478"/>
          <p:cNvSpPr/>
          <p:nvPr/>
        </p:nvSpPr>
        <p:spPr>
          <a:xfrm>
            <a:off x="2359660" y="2637155"/>
            <a:ext cx="9147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从故事情节来分，本段属于故事的：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481" name="矩形 105480"/>
          <p:cNvSpPr/>
          <p:nvPr/>
        </p:nvSpPr>
        <p:spPr>
          <a:xfrm>
            <a:off x="10154920" y="2604770"/>
            <a:ext cx="1352550" cy="709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发展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60295" y="3851910"/>
            <a:ext cx="9147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赏析秦王语言，表达哪几层意思？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7860" y="4665345"/>
            <a:ext cx="8374380" cy="709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指责</a:t>
            </a:r>
            <a:r>
              <a:rPr lang="zh-CN" altLang="en-US" sz="3600" b="1" dirty="0">
                <a:solidFill>
                  <a:srgbClr val="1727F5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</a:rPr>
              <a:t>→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炫耀</a:t>
            </a:r>
            <a:r>
              <a:rPr lang="zh-CN" altLang="en-US" sz="3600" b="1" dirty="0">
                <a:solidFill>
                  <a:srgbClr val="1727F5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麻痹</a:t>
            </a:r>
            <a:r>
              <a:rPr lang="zh-CN" altLang="en-US" sz="3600" b="1" dirty="0">
                <a:solidFill>
                  <a:srgbClr val="1727F5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施压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8020" y="29273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</a:rPr>
              <a:t>课文</a:t>
            </a:r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  <a:sym typeface="+mn-ea"/>
              </a:rPr>
              <a:t>疏理</a:t>
            </a:r>
            <a:endParaRPr lang="zh-CN" altLang="en-US" sz="3600" b="1">
              <a:solidFill>
                <a:srgbClr val="C00000"/>
              </a:solidFill>
              <a:uFillTx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546100" y="3870325"/>
            <a:ext cx="1134110" cy="795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5477" name="矩形 105476"/>
          <p:cNvSpPr/>
          <p:nvPr/>
        </p:nvSpPr>
        <p:spPr>
          <a:xfrm>
            <a:off x="1487170" y="984250"/>
            <a:ext cx="89160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文章第二段秦王与唐雎的对话中，可以初步看到秦王与唐雎怎样的性格？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1304925" y="2548890"/>
            <a:ext cx="9280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秦王贪得无厌、狡诈骄横、不可一世。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唐雎从容镇定、胆识过人、忠心爱国、坚持正义、维护尊严。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s">
                  <p:embed/>
                </p:oleObj>
              </mc:Choice>
              <mc:Fallback>
                <p:oleObj name="" r:id="rId1" imgW="914400" imgH="215900" progId="Equations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4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522095" y="899160"/>
            <a:ext cx="9147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唐雎回答秦王与安陵君回答秦王使者的话在内容和语气有何异同？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8890" y="2434590"/>
            <a:ext cx="94678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两人拒绝秦王的理由是一样的，只是安陵君拒绝的口吻没有唐雎那样坚决。安陵君只是“愿终守之，弗敢易”，比较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1727F5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委婉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而唐雎口气强硬，用“虽千里不敢易也，岂直五百里哉？”的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1727F5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反问句，语气坚定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，表达维护国土的强硬立场。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s">
                  <p:embed/>
                </p:oleObj>
              </mc:Choice>
              <mc:Fallback>
                <p:oleObj name="" r:id="rId1" imgW="914400" imgH="215900" progId="Equations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152400" y="965200"/>
            <a:ext cx="1190307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4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怫然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怒，谓唐雎曰：“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公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亦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尝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天子之怒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>
              <a:lnSpc>
                <a:spcPts val="34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乎？”唐雎对曰：“臣未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尝闻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也。”秦王曰：“天子之怒，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>
              <a:lnSpc>
                <a:spcPts val="34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伏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尸百万，流血千里。”唐雎曰：“大王尝闻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布衣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之怒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>
              <a:lnSpc>
                <a:spcPts val="34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乎？”秦王曰：“布衣之怒，亦免冠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徒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跣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，以头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抢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尔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。”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367905" y="381635"/>
            <a:ext cx="1008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也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457200" y="4126230"/>
            <a:ext cx="11102340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译文： 秦王勃然大怒，对唐雎说：“您曾听说过天子发怒吗？”唐雎回答说：“我未曾听说过。”秦王说：“天子发怒，横尸百万，血流千里。”唐雎说：“大王曾经听说过平民发怒吗？”秦王说：“平民发怒，也不过是摘掉帽子赤着脚，用头撞地罢了。”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1927860" y="477520"/>
            <a:ext cx="242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愤怒的样子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9344660" y="2209800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平民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8023860" y="304228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赤脚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4984750" y="381635"/>
            <a:ext cx="2608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对人的敬称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5" name="Text Box 5"/>
          <p:cNvSpPr txBox="1"/>
          <p:nvPr/>
        </p:nvSpPr>
        <p:spPr>
          <a:xfrm>
            <a:off x="8023860" y="381635"/>
            <a:ext cx="125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曾经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9278620" y="420370"/>
            <a:ext cx="111569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听说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9344660" y="3042285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碰，撞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1102340" y="3042285"/>
            <a:ext cx="1494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罢了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152400" y="2253615"/>
            <a:ext cx="1236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倒下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7012305" y="3042285"/>
            <a:ext cx="10115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裸露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9" grpId="0"/>
      <p:bldP spid="12" grpId="0"/>
      <p:bldP spid="14" grpId="0"/>
      <p:bldP spid="15" grpId="0"/>
      <p:bldP spid="16" grpId="0"/>
      <p:bldP spid="2" grpId="0"/>
      <p:bldP spid="3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1012825" y="919480"/>
            <a:ext cx="10165715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唐雎曰：“此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庸夫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之怒也，非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士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之怒也。夫专诸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7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7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之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刺王僚也，彗星袭月；聂政之刺韩傀也，白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7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虹贯日；要离之刺庆忌也，仓鹰击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殿上。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5894070" y="440055"/>
            <a:ext cx="3559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有胆识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  <a:cs typeface="+mn-ea"/>
                <a:sym typeface="+mn-ea"/>
              </a:rPr>
              <a:t>有才能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的人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586740" y="4114165"/>
            <a:ext cx="1044003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译文： 唐雎说：“这是平庸无能的人发怒，不是</a:t>
            </a:r>
            <a:r>
              <a:rPr lang="zh-CN" altLang="en-US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有胆识</a:t>
            </a: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  <a:cs typeface="+mn-ea"/>
                <a:sym typeface="+mn-ea"/>
              </a:rPr>
              <a:t>有才能</a:t>
            </a: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的人发怒。从前，专诸刺杀吴王僚的时候，彗星的尾巴扫过月亮；聂政刺杀韩傀的时候，白色的长虹穿日而过；要离刺杀庆忌的时候，苍鹰扑到宫殿上。”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2990215" y="506095"/>
            <a:ext cx="3003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平庸无能的人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7428230" y="2919095"/>
            <a:ext cx="2229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在，到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1473200" y="1698625"/>
            <a:ext cx="603821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用在主谓间，取消句子的独立性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1101725" y="560070"/>
            <a:ext cx="10165715" cy="29895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此三子者，皆布衣之士也，怀怒未发，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休祲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降于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5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天，与臣而将四矣。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士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必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怒，伏尸二人，流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5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血五步，天下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缟素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，今日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是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也。”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挺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剑而起。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5114925" y="1328420"/>
            <a:ext cx="1102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如果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542925" y="3637915"/>
            <a:ext cx="11283315" cy="32854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译文： 这三个人，都是平民中有胆识有才能的人，心里的愤怒还没有发作出来，上天就降下了征兆，（现在，专诸、聂政、要离）加上我，将变成四个人了。如果有胆识有才能的人一定要发怒，就会倒下两具尸体，流血五步远，全国人民都要穿白色丧服——今天就是这样。”（说罢）拔出宝剑站起来。 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6724015" y="41275"/>
            <a:ext cx="5102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吉凶的征兆，这里偏指凶兆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7959090" y="2458085"/>
            <a:ext cx="1133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拔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3234690" y="2458085"/>
            <a:ext cx="312293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穿白色丧服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5945505" y="2458085"/>
            <a:ext cx="134683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这样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6421120" y="1328420"/>
            <a:ext cx="1102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一定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61595" y="217805"/>
            <a:ext cx="1134110" cy="795020"/>
          </a:xfrm>
          <a:prstGeom prst="rect">
            <a:avLst/>
          </a:prstGeom>
        </p:spPr>
      </p:pic>
      <p:sp>
        <p:nvSpPr>
          <p:cNvPr id="105477" name="矩形 105476"/>
          <p:cNvSpPr/>
          <p:nvPr/>
        </p:nvSpPr>
        <p:spPr>
          <a:xfrm>
            <a:off x="2324100" y="799465"/>
            <a:ext cx="89160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用一句话概括本段内容。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>
                <a:srgbClr val="0000FF"/>
              </a:buClr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2213610" y="1464310"/>
            <a:ext cx="9280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唐雎以“士之怒”反击秦王的“天子之怒”。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479" name="矩形 105478"/>
          <p:cNvSpPr/>
          <p:nvPr/>
        </p:nvSpPr>
        <p:spPr>
          <a:xfrm>
            <a:off x="2213610" y="2173605"/>
            <a:ext cx="9147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从故事情节来分，本段属于故事的：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481" name="矩形 105480"/>
          <p:cNvSpPr/>
          <p:nvPr/>
        </p:nvSpPr>
        <p:spPr>
          <a:xfrm>
            <a:off x="9989185" y="2109470"/>
            <a:ext cx="1352550" cy="709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高潮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4055" y="29273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</a:rPr>
              <a:t>课文</a:t>
            </a:r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  <a:sym typeface="+mn-ea"/>
              </a:rPr>
              <a:t>疏理</a:t>
            </a:r>
            <a:endParaRPr lang="zh-CN" altLang="en-US" sz="3600" b="1">
              <a:solidFill>
                <a:srgbClr val="C00000"/>
              </a:solidFill>
              <a:uFillTx/>
              <a:ea typeface="楷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9795" y="3056890"/>
            <a:ext cx="9368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面对秦王大怒并发出威胁时，唐雎表现如何？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1210" y="3811905"/>
            <a:ext cx="9280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针锋相对，大义凛然。指出布衣之怒超过天子之怒，同时边说边拔剑而起。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这一斗争表现了唐雎不畏强权，敢于斗争的精神。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850265" y="4763135"/>
            <a:ext cx="1134110" cy="1160780"/>
          </a:xfrm>
          <a:prstGeom prst="rect">
            <a:avLst/>
          </a:prstGeom>
        </p:spPr>
      </p:pic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1578610" y="2044065"/>
            <a:ext cx="9474200" cy="5066665"/>
          </a:xfrm>
        </p:spPr>
        <p:txBody>
          <a:bodyPr anchor="t"/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zh-CN" altLang="en-US" sz="4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1、反复诵读，</a:t>
            </a:r>
            <a:r>
              <a:rPr lang="zh-CN" altLang="en-US" sz="4000" b="1">
                <a:solidFill>
                  <a:schemeClr val="tx1"/>
                </a:solidFill>
                <a:uFillTx/>
                <a:ea typeface="宋体" panose="02010600030101010101" pitchFamily="2" charset="-122"/>
                <a:sym typeface="+mn-ea"/>
              </a:rPr>
              <a:t>积累</a:t>
            </a:r>
            <a:r>
              <a:rPr lang="zh-CN" altLang="en-US" sz="4000" b="1">
                <a:solidFill>
                  <a:schemeClr val="tx1"/>
                </a:solidFill>
                <a:uFillTx/>
                <a:ea typeface="宋体" panose="02010600030101010101" pitchFamily="2" charset="-122"/>
                <a:sym typeface="+mn-ea"/>
              </a:rPr>
              <a:t>文言知识</a:t>
            </a:r>
            <a:r>
              <a:rPr lang="zh-CN" altLang="en-US" sz="4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。</a:t>
            </a:r>
            <a:endParaRPr lang="zh-CN" altLang="en-US" sz="4000" b="1">
              <a:solidFill>
                <a:schemeClr val="tx1"/>
              </a:solidFill>
              <a:uFillTx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sz="4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、理清故事情节，把握人物形象。</a:t>
            </a:r>
            <a:endParaRPr lang="zh-CN" altLang="en-US" sz="4000" b="1">
              <a:solidFill>
                <a:schemeClr val="tx1"/>
              </a:solidFill>
              <a:uFillTx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sz="4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3</a:t>
            </a:r>
            <a:r>
              <a:rPr lang="zh-CN" altLang="en-US" sz="4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、掌握文章通过对话突出人物性格、塑造人物形象的方法。</a:t>
            </a:r>
            <a:endParaRPr lang="zh-CN" altLang="en-US" sz="4000" b="1">
              <a:solidFill>
                <a:schemeClr val="tx1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7905" y="74739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/>
            <a:r>
              <a:rPr lang="zh-CN" altLang="en-US" sz="40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ea typeface="黑体" panose="02010609060101010101" pitchFamily="2" charset="-122"/>
              </a:rPr>
              <a:t>复习目标</a:t>
            </a:r>
            <a:endParaRPr lang="zh-CN" altLang="en-US" sz="40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1139190" y="995045"/>
            <a:ext cx="10165715" cy="2668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40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色挠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      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长跪而谢之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曰：“先生坐！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0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何至于此！寡人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谕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矣：夫韩、魏灭亡，而安陵以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>
              <a:lnSpc>
                <a:spcPts val="40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五十里之地存者，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徒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有先生也。”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4864100" y="523240"/>
            <a:ext cx="4947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直身跪着，向唐雎道歉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814070" y="3899535"/>
            <a:ext cx="10563225" cy="238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译文：  秦王神色沮丧，直身跪着，向唐雎道歉：“先生请坐，怎么会到这种地步！我明白了：韩国、魏国灭亡，可是安陵国却凭着五十里的土地幸存下来的原因，只是因为有先生啊。”  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1943735" y="523240"/>
            <a:ext cx="3128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面露胆怯之色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5528945" y="2571750"/>
            <a:ext cx="1133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因为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3462020" y="1567180"/>
            <a:ext cx="312293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明白，懂得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4717415" y="2571750"/>
            <a:ext cx="102616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只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5477" name="矩形 105476"/>
          <p:cNvSpPr/>
          <p:nvPr/>
        </p:nvSpPr>
        <p:spPr>
          <a:xfrm>
            <a:off x="1923415" y="937895"/>
            <a:ext cx="89160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用一句话概括本段内容。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>
                <a:srgbClr val="0000FF"/>
              </a:buClr>
              <a:buFont typeface="Wingdings" panose="05000000000000000000" charset="0"/>
            </a:pP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2603500" y="1591310"/>
            <a:ext cx="6473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唐雎在这场斗争中取胜。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479" name="矩形 105478"/>
          <p:cNvSpPr/>
          <p:nvPr/>
        </p:nvSpPr>
        <p:spPr>
          <a:xfrm>
            <a:off x="1860550" y="2359025"/>
            <a:ext cx="9147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从故事情节来分，本段属于故事的：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481" name="矩形 105480"/>
          <p:cNvSpPr/>
          <p:nvPr/>
        </p:nvSpPr>
        <p:spPr>
          <a:xfrm>
            <a:off x="9486900" y="2327275"/>
            <a:ext cx="1352550" cy="709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结局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61185" y="3450590"/>
            <a:ext cx="9147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秦王对唐雎的态度前后有什么变化?这种变化表现了秦王什么本质?</a:t>
            </a:r>
            <a:endParaRPr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3115" y="4649470"/>
            <a:ext cx="827532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55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态度变化：怫然怒</a:t>
            </a:r>
            <a:r>
              <a:rPr lang="zh-CN" altLang="en-US" sz="3600" b="1" dirty="0">
                <a:solidFill>
                  <a:srgbClr val="1727F5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</a:rPr>
              <a:t>→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色挠</a:t>
            </a:r>
            <a:r>
              <a:rPr lang="zh-CN" altLang="en-US" sz="3600" b="1" dirty="0">
                <a:solidFill>
                  <a:srgbClr val="1727F5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长跪而谢之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55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秦王：前倨后恭，色厉内荏，外强中干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9145" y="21780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</a:rPr>
              <a:t>课文</a:t>
            </a:r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  <a:sym typeface="+mn-ea"/>
              </a:rPr>
              <a:t>疏理</a:t>
            </a:r>
            <a:endParaRPr lang="zh-CN" altLang="en-US" sz="3600" b="1">
              <a:solidFill>
                <a:srgbClr val="C00000"/>
              </a:solidFill>
              <a:uFillTx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595630" y="3854450"/>
            <a:ext cx="1134110" cy="795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522095" y="875030"/>
            <a:ext cx="9147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4.“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秦王色挠，长跪而谢之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的原因是什么？这对表现唐雎有何作用？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4135" y="2295525"/>
            <a:ext cx="95237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原因是秦王害怕出现“伏尸二人，流血五步，天下缟素”的局面。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作用：侧面衬托了唐雎有勇有谋、不畏强暴、敢于斗争、胆识过人、忠心爱国的优秀品质。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26870" y="935355"/>
            <a:ext cx="9147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文末说秦王“色挠”，“长跪而谢”，并请唐雎“坐”，秦王真的屈服了吗？为什么？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2725" y="2510155"/>
            <a:ext cx="9291955" cy="31819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这是秦王的权宜之计，表现出他的奸诈狡猾。他请唐雎“坐”，是坐下来谈，不是放弃吞并。文中所说，也只是恭维唐雎的话，从当时秦在军事的占压优势及秦王的性格来看，秦王是不会就此善罢甘休的。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054100" y="1223010"/>
            <a:ext cx="314642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归纳人物性格</a:t>
            </a:r>
            <a:endParaRPr lang="zh-CN"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743075" y="2357121"/>
            <a:ext cx="9186545" cy="30200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秦王：狡诈贪婪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以强凌弱、骄横狂暴、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前倨后恭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外强中干、色厉内荏。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唐雎：从容镇定、有胆有识、不卑不亢、爱国忠君、不畏强暴、视死如归。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963930" y="410845"/>
            <a:ext cx="91478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在这场强国与弱国之间的外交斗争中，唐雎这位外交家十分讲究说话的技巧，具体表现在哪些方面</a:t>
            </a:r>
            <a:r>
              <a:rPr 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4170" y="2275205"/>
            <a:ext cx="57588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唐雎的说话技巧：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①言辞委婉，言之有“节”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②针锋相对，言之有“据”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  <a:p>
            <a:pPr algn="l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③以行证言，言之有“力”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8926" name="文本框 38925"/>
          <p:cNvSpPr txBox="1"/>
          <p:nvPr/>
        </p:nvSpPr>
        <p:spPr>
          <a:xfrm>
            <a:off x="802005" y="4795520"/>
            <a:ext cx="10366375" cy="175323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他善于抓住对方的弱点，从“道义”和“威力”两个方面，针锋相对，据理力争，从而震慑对方，不辱使命。</a:t>
            </a:r>
            <a:endParaRPr lang="zh-CN" altLang="en-US" sz="3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641215" y="1102995"/>
            <a:ext cx="2316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zh-CN" altLang="en-US" sz="4000" b="1" dirty="0">
                <a:solidFill>
                  <a:srgbClr val="C00000"/>
                </a:solidFill>
                <a:uFillTx/>
                <a:latin typeface="宋体" panose="02010600030101010101" pitchFamily="2" charset="-122"/>
                <a:sym typeface="+mn-ea"/>
              </a:rPr>
              <a:t>主旨归纳</a:t>
            </a:r>
            <a:endParaRPr lang="zh-CN" altLang="en-US" sz="4000" b="1" dirty="0">
              <a:solidFill>
                <a:srgbClr val="C0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607820" y="2195830"/>
            <a:ext cx="89763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文章通过记叙唐雎出使秦国，与秦王进行外交斗争的经过，表现了唐雎维护国土的严正立场和不畏强暴、敢于斗争的布衣精神，从而揭示了弱国安陵能够在外交上战胜强秦的原因。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同时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也揭露了秦王骄横欺诈、外强中干、色厉内荏的本质。</a:t>
            </a:r>
            <a:endParaRPr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973195" y="1102995"/>
            <a:ext cx="1134110" cy="795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63855" y="4878070"/>
            <a:ext cx="1134110" cy="795020"/>
          </a:xfrm>
          <a:prstGeom prst="rect">
            <a:avLst/>
          </a:prstGeom>
        </p:spPr>
      </p:pic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327785" y="982028"/>
            <a:ext cx="953643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）精彩的对话。</a:t>
            </a:r>
            <a:endParaRPr lang="zh-CN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本文重点描写了唐雎与秦王的对话，刻画了人物性格，突出了中心。</a:t>
            </a:r>
            <a:endParaRPr sz="3200" b="1" dirty="0">
              <a:solidFill>
                <a:srgbClr val="0005FE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（2）鲜明的对比手法。</a:t>
            </a:r>
            <a:endParaRPr lang="zh-CN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0005FE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秦王的前倨后恭的态度对比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唐雎的先柔后刚的态度对比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秦王狡诈狂妄、盛气凌人与安陵君头脑清醒、不卑不亢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的对比。</a:t>
            </a:r>
            <a:endParaRPr lang="zh-CN" sz="32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（3）衬托手法的使用。</a:t>
            </a:r>
            <a:endParaRPr lang="zh-CN" sz="3200" b="1" dirty="0">
              <a:solidFill>
                <a:srgbClr val="0005FE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0005FE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用安陵君来衬托唐雎，用安陵君的软弱、缺乏才干衬托唐雎的果敢与胆识。两个人物，两种性格，互为表里，相辅相成。</a:t>
            </a:r>
            <a:endParaRPr sz="32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015" y="262255"/>
            <a:ext cx="2545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3600" b="1" dirty="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写作特色</a:t>
            </a:r>
            <a:endParaRPr lang="zh-CN" altLang="en-US" sz="3600" b="1" dirty="0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552450" y="3557270"/>
            <a:ext cx="1134110" cy="795020"/>
          </a:xfrm>
          <a:prstGeom prst="rect">
            <a:avLst/>
          </a:prstGeom>
        </p:spPr>
      </p:pic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1610995" y="1118870"/>
            <a:ext cx="9742805" cy="1380490"/>
          </a:xfrm>
        </p:spPr>
        <p:txBody>
          <a:bodyPr/>
          <a:p>
            <a:pPr marL="0" indent="0">
              <a:buClr>
                <a:srgbClr val="1727F5"/>
              </a:buClr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列举我国历史上两个“不辱使命”的外交人才，分别用一句话概括他们的主要事迹。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250" y="45339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拓展延伸</a:t>
            </a:r>
            <a:endParaRPr lang="zh-CN" altLang="en-US" sz="3600" b="1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占位符 27650"/>
          <p:cNvSpPr>
            <a:spLocks noGrp="1"/>
          </p:cNvSpPr>
          <p:nvPr/>
        </p:nvSpPr>
        <p:spPr>
          <a:xfrm>
            <a:off x="1686560" y="2217420"/>
            <a:ext cx="9403715" cy="46507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5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）墨子， 阻止公输盘和楚王攻打宋国。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ts val="552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）晏子， 出使楚国，令楚王自取其辱。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ts val="5520"/>
              </a:lnSpc>
              <a:buNone/>
            </a:pP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ts val="5520"/>
              </a:lnSpc>
              <a:buNone/>
            </a:pP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ts val="552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）诸葛亮， 舌战群儒，联吴抗曹。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占位符 27650"/>
          <p:cNvSpPr>
            <a:spLocks noGrp="1"/>
          </p:cNvSpPr>
          <p:nvPr/>
        </p:nvSpPr>
        <p:spPr>
          <a:xfrm>
            <a:off x="1686560" y="4067175"/>
            <a:ext cx="9204960" cy="1158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）蔺相如，出使秦国，在秦国宫殿上揭穿  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  秦王的阴谋，据理力争，完璧归赵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6675" name="TextBox 3"/>
          <p:cNvSpPr txBox="1"/>
          <p:nvPr/>
        </p:nvSpPr>
        <p:spPr>
          <a:xfrm>
            <a:off x="1983740" y="1722120"/>
            <a:ext cx="77901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）以君为长者，故不错意也</a:t>
            </a:r>
            <a:endParaRPr lang="zh-CN" altLang="en-US" sz="40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</a:pPr>
            <a:endParaRPr lang="zh-CN" altLang="en-US" sz="4000" b="1" dirty="0">
              <a:solidFill>
                <a:srgbClr val="2719DD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+mn-ea"/>
                <a:sym typeface="+mn-ea"/>
              </a:rPr>
              <a:t>（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+mn-ea"/>
                <a:sym typeface="+mn-ea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+mn-ea"/>
                <a:sym typeface="+mn-ea"/>
              </a:rPr>
              <a:t>）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仓鹰击于殿上</a:t>
            </a:r>
            <a:endParaRPr lang="zh-CN" altLang="en-US" sz="4000" b="1" dirty="0">
              <a:solidFill>
                <a:srgbClr val="2719DD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zh-CN" altLang="en-US" sz="4000" b="1" dirty="0">
                <a:solidFill>
                  <a:srgbClr val="2719DD"/>
                </a:solidFill>
                <a:latin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2719DD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</a:pPr>
            <a:endParaRPr lang="zh-CN" altLang="en-US" sz="4000" b="1" dirty="0">
              <a:solidFill>
                <a:srgbClr val="2719DD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zh-CN" altLang="en-US" sz="4000" b="1" dirty="0">
                <a:solidFill>
                  <a:srgbClr val="2719DD"/>
                </a:solidFill>
                <a:latin typeface="宋体" panose="02010600030101010101" pitchFamily="2" charset="-122"/>
              </a:rPr>
              <a:t>  </a:t>
            </a:r>
            <a:endParaRPr lang="zh-CN" altLang="en-US" sz="4000" b="1" dirty="0">
              <a:solidFill>
                <a:srgbClr val="2719DD"/>
              </a:solidFill>
              <a:latin typeface="宋体" panose="02010600030101010101" pitchFamily="2" charset="-122"/>
            </a:endParaRPr>
          </a:p>
        </p:txBody>
      </p:sp>
      <p:sp>
        <p:nvSpPr>
          <p:cNvPr id="156676" name="TextBox 5"/>
          <p:cNvSpPr txBox="1"/>
          <p:nvPr/>
        </p:nvSpPr>
        <p:spPr>
          <a:xfrm>
            <a:off x="3628390" y="2838450"/>
            <a:ext cx="60267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Calibri" panose="020F0502020204030204" charset="0"/>
              </a:rPr>
              <a:t>错，通“措”，注意。</a:t>
            </a:r>
            <a:endParaRPr lang="zh-CN" altLang="en-US" sz="4000" b="1" dirty="0">
              <a:solidFill>
                <a:srgbClr val="FF0000"/>
              </a:solidFill>
              <a:uFillTx/>
              <a:latin typeface="Calibri" panose="020F0502020204030204" charset="0"/>
            </a:endParaRPr>
          </a:p>
        </p:txBody>
      </p:sp>
      <p:sp>
        <p:nvSpPr>
          <p:cNvPr id="156678" name="TextBox 7"/>
          <p:cNvSpPr txBox="1"/>
          <p:nvPr/>
        </p:nvSpPr>
        <p:spPr>
          <a:xfrm>
            <a:off x="3500755" y="4662170"/>
            <a:ext cx="54571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Calibri" panose="020F0502020204030204" charset="0"/>
              </a:rPr>
              <a:t>仓，通“苍” 。</a:t>
            </a:r>
            <a:endParaRPr lang="zh-CN" altLang="en-US" sz="4000" b="1" dirty="0">
              <a:solidFill>
                <a:srgbClr val="FF0000"/>
              </a:solidFill>
              <a:uFillTx/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6595" y="3086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文言积累</a:t>
            </a:r>
            <a:endParaRPr lang="zh-CN" altLang="en-US" sz="4000" b="1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83560" y="1015365"/>
            <a:ext cx="301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通假字</a:t>
            </a:r>
            <a:endParaRPr lang="zh-CN" altLang="en-US" sz="4000" b="1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1140460" y="3676650"/>
            <a:ext cx="1134110" cy="795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/>
      <p:bldP spid="1566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3646805" y="2592070"/>
            <a:ext cx="7227570" cy="289179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40404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60101010101" pitchFamily="49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战国策》是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一部战国时代的</a:t>
            </a:r>
            <a:r>
              <a:rPr lang="zh-CN" altLang="en-US" sz="28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国别体史书，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也是一部</a:t>
            </a:r>
            <a:r>
              <a:rPr lang="zh-CN" altLang="en-US" sz="28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历史散文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总集，又称《国策》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《国事》，是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西汉末年刘向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根据战国史书整理编辑的，分国编次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，共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33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篇。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sym typeface="+mn-ea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“画蛇添足”“狐假虎威”“亡羊补牢”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等成语就出自于《战国策》。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3646805" y="1178560"/>
            <a:ext cx="7160260" cy="953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40404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刘向</a:t>
            </a:r>
            <a:r>
              <a:rPr lang="zh-CN" altLang="en-US" sz="2800" b="1" dirty="0">
                <a:solidFill>
                  <a:srgbClr val="040404"/>
                </a:solidFill>
                <a:latin typeface="楷体" panose="02010609060101010101" charset="-122"/>
                <a:ea typeface="楷体" panose="02010609060101010101" charset="-122"/>
              </a:rPr>
              <a:t>（约前77～前6），字子政，汉室皇族。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西汉经学家、目录学家、文学家。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60101010101" pitchFamily="49" charset="-122"/>
                <a:ea typeface="楷体_GB2312" panose="02010609060101010101" pitchFamily="49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700" t="306" r="21633"/>
          <a:stretch>
            <a:fillRect/>
          </a:stretch>
        </p:blipFill>
        <p:spPr>
          <a:xfrm>
            <a:off x="780415" y="1178560"/>
            <a:ext cx="248221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9" name="文本占位符 19458"/>
          <p:cNvSpPr>
            <a:spLocks noGrp="1" noRot="1"/>
          </p:cNvSpPr>
          <p:nvPr>
            <p:ph type="body" idx="1"/>
          </p:nvPr>
        </p:nvSpPr>
        <p:spPr>
          <a:xfrm>
            <a:off x="532130" y="1849755"/>
            <a:ext cx="11127105" cy="3723005"/>
          </a:xfrm>
        </p:spPr>
        <p:txBody>
          <a:bodyPr>
            <a:noAutofit/>
          </a:bodyPr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岂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直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五百里哉 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古义，只，只是；今义，不弯曲</a:t>
            </a:r>
            <a:endParaRPr lang="en-US" altLang="zh-CN" sz="3600" b="1">
              <a:solidFill>
                <a:srgbClr val="2121DD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长跪而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谢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之曰 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古义，道歉；今义，感谢</a:t>
            </a:r>
            <a:endParaRPr lang="en-US" altLang="zh-CN" sz="3600" b="1">
              <a:solidFill>
                <a:srgbClr val="2121DD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专诸之刺王僚也 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古义，用在句首，作发语词，表示要发表议论，不译出；今义，夫人，丈夫</a:t>
            </a:r>
            <a:endParaRPr lang="zh-CN" altLang="en-US" sz="3600" b="1">
              <a:solidFill>
                <a:srgbClr val="2121DD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9187" name="Text Box 3"/>
          <p:cNvSpPr txBox="1">
            <a:spLocks noChangeArrowheads="1"/>
          </p:cNvSpPr>
          <p:nvPr/>
        </p:nvSpPr>
        <p:spPr bwMode="auto">
          <a:xfrm>
            <a:off x="1129665" y="530225"/>
            <a:ext cx="45008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4000" b="1" baseline="0" dirty="0" smtClean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古今异义</a:t>
            </a:r>
            <a:endParaRPr lang="zh-CN" altLang="en-US" sz="4000" b="1" baseline="0" dirty="0" smtClean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9" name="文本占位符 19458"/>
          <p:cNvSpPr>
            <a:spLocks noGrp="1" noRot="1"/>
          </p:cNvSpPr>
          <p:nvPr>
            <p:ph type="body" idx="1"/>
          </p:nvPr>
        </p:nvSpPr>
        <p:spPr>
          <a:xfrm>
            <a:off x="532765" y="1562735"/>
            <a:ext cx="11127105" cy="4386580"/>
          </a:xfrm>
        </p:spPr>
        <p:txBody>
          <a:bodyPr>
            <a:noAutofit/>
          </a:bodyPr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安陵君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因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使唐雎使于秦 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于是，</a:t>
            </a:r>
            <a:endParaRPr lang="en-US" altLang="zh-CN" sz="36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今义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因为</a:t>
            </a:r>
            <a:endParaRPr lang="en-US" altLang="zh-CN" sz="3600" b="1">
              <a:solidFill>
                <a:srgbClr val="2121DD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600" b="1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休</a:t>
            </a: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祲降于天 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吉祥。</a:t>
            </a:r>
            <a:endParaRPr lang="zh-CN" altLang="en-US" sz="3600" b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今义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常用作休息</a:t>
            </a:r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360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 latinLnBrk="1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600" b="1">
              <a:solidFill>
                <a:srgbClr val="2121DD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9187" name="Text Box 3"/>
          <p:cNvSpPr txBox="1">
            <a:spLocks noChangeArrowheads="1"/>
          </p:cNvSpPr>
          <p:nvPr/>
        </p:nvSpPr>
        <p:spPr bwMode="auto">
          <a:xfrm>
            <a:off x="933450" y="351155"/>
            <a:ext cx="45008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4000" b="1" baseline="0" dirty="0" smtClean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古今异义</a:t>
            </a:r>
            <a:endParaRPr lang="zh-CN" altLang="en-US" sz="4000" b="1" baseline="0" dirty="0" smtClean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7" name="Rectangle 3"/>
          <p:cNvSpPr/>
          <p:nvPr/>
        </p:nvSpPr>
        <p:spPr>
          <a:xfrm>
            <a:off x="2371725" y="336550"/>
            <a:ext cx="1024509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）公亦尝闻天子之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怒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乎？ </a:t>
            </a:r>
            <a:endParaRPr lang="zh-CN" altLang="en-US" sz="3600" b="1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1727F5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“怒”，形容词活用为动词，这里指发怒。</a:t>
            </a: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 eaLnBrk="0" hangingPunct="0">
              <a:lnSpc>
                <a:spcPct val="100000"/>
              </a:lnSpc>
            </a:pP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（2）天下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缟素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1727F5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</a:t>
            </a: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“缟素”，名词用作动词，穿丧服。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1727F5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（3）请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广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于君</a:t>
            </a:r>
            <a:endParaRPr lang="zh-CN" altLang="en-US" sz="3600" b="1" dirty="0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</a:pP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“广”，形容词用作动词，扩大，扩充。</a:t>
            </a:r>
            <a:endParaRPr lang="zh-CN" altLang="en-US" sz="3600" b="1" dirty="0">
              <a:solidFill>
                <a:srgbClr val="1727F5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72085"/>
            <a:ext cx="301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词类活用</a:t>
            </a:r>
            <a:endParaRPr lang="zh-CN" altLang="en-US" sz="4000" b="1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1619" name="文本占位符 111618"/>
          <p:cNvSpPr>
            <a:spLocks noGrp="1" noRot="1"/>
          </p:cNvSpPr>
          <p:nvPr>
            <p:ph type="body" idx="1"/>
          </p:nvPr>
        </p:nvSpPr>
        <p:spPr>
          <a:xfrm>
            <a:off x="1825625" y="1052830"/>
            <a:ext cx="8710295" cy="5225415"/>
          </a:xfrm>
        </p:spPr>
        <p:txBody>
          <a:bodyPr/>
          <a:p>
            <a:pPr marL="0" indent="0">
              <a:buNone/>
            </a:pPr>
            <a:endParaRPr lang="zh-CN" altLang="en-US" sz="3600" b="1" dirty="0">
              <a:solidFill>
                <a:srgbClr val="1727F5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）判断句</a:t>
            </a:r>
            <a:endParaRPr lang="zh-CN" altLang="en-US" sz="3600" b="1" dirty="0">
              <a:solidFill>
                <a:srgbClr val="1727F5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1727F5"/>
                </a:solidFill>
                <a:uFillTx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此三子者，皆布衣之士也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（“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者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也”表判断。）</a:t>
            </a:r>
            <a:endParaRPr lang="zh-CN" altLang="en-US" sz="3600" b="1" dirty="0">
              <a:solidFill>
                <a:srgbClr val="1727F5"/>
              </a:solidFill>
              <a:uFillTx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1727F5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（2）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倒装句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1727F5"/>
                </a:solidFill>
                <a:uFillTx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安陵君受地于先王而守之。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（介宾后置，相当于“于先王受地”。） 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2540" y="59817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文言句式</a:t>
            </a:r>
            <a:endParaRPr lang="zh-CN" altLang="en-US" sz="4000" b="1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8" name="TextBox 9"/>
          <p:cNvSpPr txBox="1"/>
          <p:nvPr/>
        </p:nvSpPr>
        <p:spPr>
          <a:xfrm>
            <a:off x="1799590" y="1461135"/>
            <a:ext cx="8534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00"/>
              </a:buClr>
            </a:pPr>
            <a:r>
              <a:rPr lang="zh-CN" altLang="en-US" sz="4400" b="1" dirty="0">
                <a:solidFill>
                  <a:schemeClr val="tx1"/>
                </a:solidFill>
                <a:uFillTx/>
                <a:latin typeface="Calibri" panose="020F0502020204030204" charset="0"/>
              </a:rPr>
              <a:t>使</a:t>
            </a:r>
            <a:endParaRPr lang="zh-CN" altLang="en-US" sz="4400" b="1" dirty="0">
              <a:solidFill>
                <a:schemeClr val="tx1"/>
              </a:solidFill>
              <a:uFillTx/>
              <a:latin typeface="Calibri" panose="020F0502020204030204" charset="0"/>
            </a:endParaRPr>
          </a:p>
        </p:txBody>
      </p:sp>
      <p:sp>
        <p:nvSpPr>
          <p:cNvPr id="157699" name="TextBox 10"/>
          <p:cNvSpPr txBox="1"/>
          <p:nvPr/>
        </p:nvSpPr>
        <p:spPr>
          <a:xfrm rot="-10800000" flipV="1">
            <a:off x="1799590" y="2854325"/>
            <a:ext cx="7569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00"/>
              </a:buClr>
            </a:pPr>
            <a:r>
              <a:rPr lang="zh-CN" altLang="en-US" sz="4400" b="1" dirty="0">
                <a:solidFill>
                  <a:schemeClr val="tx1"/>
                </a:solidFill>
                <a:uFillTx/>
                <a:latin typeface="Calibri" panose="020F0502020204030204" charset="0"/>
              </a:rPr>
              <a:t>徒</a:t>
            </a:r>
            <a:endParaRPr lang="zh-CN" altLang="en-US" sz="4400" b="1" dirty="0">
              <a:solidFill>
                <a:schemeClr val="tx1"/>
              </a:solidFill>
              <a:uFillTx/>
              <a:latin typeface="Calibri" panose="020F0502020204030204" charset="0"/>
            </a:endParaRPr>
          </a:p>
        </p:txBody>
      </p:sp>
      <p:sp>
        <p:nvSpPr>
          <p:cNvPr id="157703" name="TextBox 17"/>
          <p:cNvSpPr txBox="1"/>
          <p:nvPr/>
        </p:nvSpPr>
        <p:spPr>
          <a:xfrm>
            <a:off x="7439025" y="1306830"/>
            <a:ext cx="38519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  <a:sym typeface="+mn-ea"/>
              </a:rPr>
              <a:t>派</a:t>
            </a:r>
            <a:endParaRPr lang="zh-CN" altLang="en-US" sz="3200" b="1" dirty="0">
              <a:solidFill>
                <a:srgbClr val="FF0000"/>
              </a:solidFill>
              <a:uFillTx/>
              <a:latin typeface="Calibri" panose="020F0502020204030204" charset="0"/>
              <a:ea typeface="黑体" panose="02010609060101010101" pitchFamily="2" charset="-122"/>
              <a:sym typeface="+mn-ea"/>
            </a:endParaRPr>
          </a:p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  <a:sym typeface="+mn-ea"/>
              </a:rPr>
              <a:t>出使</a:t>
            </a:r>
            <a:endParaRPr lang="zh-CN" altLang="en-US" sz="3200" b="1" dirty="0">
              <a:solidFill>
                <a:srgbClr val="FF0000"/>
              </a:solidFill>
              <a:uFillTx/>
              <a:latin typeface="Calibri" panose="020F050202020403020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7707" name="TextBox 21"/>
          <p:cNvSpPr txBox="1"/>
          <p:nvPr/>
        </p:nvSpPr>
        <p:spPr>
          <a:xfrm>
            <a:off x="2900045" y="1306830"/>
            <a:ext cx="45389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秦王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 panose="020F0502020204030204" charset="0"/>
                <a:ea typeface="黑体" panose="02010609060101010101" pitchFamily="2" charset="-122"/>
              </a:rPr>
              <a:t>使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人谓安陵君曰</a:t>
            </a:r>
            <a:endParaRPr lang="zh-CN" altLang="en-US" sz="3200" b="1" dirty="0">
              <a:solidFill>
                <a:schemeClr val="tx1"/>
              </a:solidFill>
              <a:uFillTx/>
              <a:latin typeface="Calibri" panose="020F0502020204030204" charset="0"/>
              <a:ea typeface="黑体" panose="02010609060101010101" pitchFamily="2" charset="-122"/>
            </a:endParaRPr>
          </a:p>
          <a:p>
            <a:pPr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安陵君因</a:t>
            </a:r>
            <a:r>
              <a:rPr lang="zh-CN" altLang="en-US" sz="32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alibri" panose="020F0502020204030204" charset="0"/>
                <a:ea typeface="黑体" panose="02010609060101010101" pitchFamily="2" charset="-122"/>
              </a:rPr>
              <a:t>使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唐雎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使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于秦</a:t>
            </a:r>
            <a:endParaRPr lang="zh-CN" altLang="en-US" sz="3200" b="1" dirty="0">
              <a:solidFill>
                <a:schemeClr val="tx1"/>
              </a:solidFill>
              <a:uFillTx/>
              <a:latin typeface="Calibri" panose="020F0502020204030204" charset="0"/>
              <a:ea typeface="黑体" panose="02010609060101010101" pitchFamily="2" charset="-122"/>
            </a:endParaRPr>
          </a:p>
        </p:txBody>
      </p:sp>
      <p:sp>
        <p:nvSpPr>
          <p:cNvPr id="6" name="AutoShape 6"/>
          <p:cNvSpPr/>
          <p:nvPr/>
        </p:nvSpPr>
        <p:spPr>
          <a:xfrm rot="10800000">
            <a:off x="2634615" y="1417320"/>
            <a:ext cx="265430" cy="855345"/>
          </a:xfrm>
          <a:prstGeom prst="rightBrace">
            <a:avLst>
              <a:gd name="adj1" fmla="val 3536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n>
                <a:solidFill>
                  <a:srgbClr val="C00000"/>
                </a:solidFill>
              </a:ln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2900045" y="2700655"/>
            <a:ext cx="45840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免冠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 panose="020F0502020204030204" charset="0"/>
                <a:ea typeface="黑体" panose="02010609060101010101" pitchFamily="2" charset="-122"/>
              </a:rPr>
              <a:t>徒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跣        </a:t>
            </a:r>
            <a:endParaRPr lang="zh-CN" altLang="en-US" sz="3200" b="1" dirty="0">
              <a:solidFill>
                <a:schemeClr val="tx1"/>
              </a:solidFill>
              <a:uFillTx/>
              <a:latin typeface="Calibri" panose="020F0502020204030204" charset="0"/>
              <a:ea typeface="黑体" panose="02010609060101010101" pitchFamily="2" charset="-122"/>
            </a:endParaRPr>
          </a:p>
          <a:p>
            <a:pPr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 panose="020F0502020204030204" charset="0"/>
                <a:ea typeface="黑体" panose="02010609060101010101" pitchFamily="2" charset="-122"/>
              </a:rPr>
              <a:t>徒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以有先生也 </a:t>
            </a:r>
            <a:r>
              <a:rPr lang="zh-CN" altLang="en-US" sz="3200" b="1" dirty="0">
                <a:solidFill>
                  <a:srgbClr val="2719DD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  </a:t>
            </a:r>
            <a:endParaRPr lang="zh-CN" altLang="en-US" sz="3200" b="1" dirty="0">
              <a:solidFill>
                <a:srgbClr val="2719DD"/>
              </a:solidFill>
              <a:uFillTx/>
              <a:latin typeface="Calibri" panose="020F0502020204030204" charset="0"/>
              <a:ea typeface="黑体" panose="02010609060101010101" pitchFamily="2" charset="-122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5612130" y="2665730"/>
            <a:ext cx="18719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  <a:sym typeface="+mn-ea"/>
              </a:rPr>
              <a:t>光着</a:t>
            </a:r>
            <a:endParaRPr lang="zh-CN" altLang="en-US" sz="3200" b="1" dirty="0">
              <a:solidFill>
                <a:srgbClr val="FF0000"/>
              </a:solidFill>
              <a:uFillTx/>
              <a:latin typeface="Calibri" panose="020F0502020204030204" charset="0"/>
              <a:ea typeface="黑体" panose="02010609060101010101" pitchFamily="2" charset="-122"/>
              <a:sym typeface="+mn-ea"/>
            </a:endParaRPr>
          </a:p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  <a:sym typeface="+mn-ea"/>
              </a:rPr>
              <a:t>只，仅仅</a:t>
            </a:r>
            <a:endParaRPr lang="zh-CN" altLang="en-US" sz="3200" b="1" dirty="0">
              <a:solidFill>
                <a:srgbClr val="FF0000"/>
              </a:solidFill>
              <a:uFillTx/>
              <a:latin typeface="Calibri" panose="020F050202020403020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AutoShape 6"/>
          <p:cNvSpPr/>
          <p:nvPr/>
        </p:nvSpPr>
        <p:spPr>
          <a:xfrm rot="10800000">
            <a:off x="2634615" y="2854325"/>
            <a:ext cx="307975" cy="793750"/>
          </a:xfrm>
          <a:prstGeom prst="rightBrace">
            <a:avLst>
              <a:gd name="adj1" fmla="val 3536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8655" y="298450"/>
            <a:ext cx="301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一词多义</a:t>
            </a:r>
            <a:endParaRPr lang="zh-CN" altLang="en-US" sz="4000" b="1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TextBox 10"/>
          <p:cNvSpPr txBox="1"/>
          <p:nvPr/>
        </p:nvSpPr>
        <p:spPr>
          <a:xfrm rot="-10800000" flipV="1">
            <a:off x="1798955" y="4179570"/>
            <a:ext cx="7569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00"/>
              </a:buClr>
            </a:pPr>
            <a:r>
              <a:rPr lang="zh-CN" altLang="en-US" sz="44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alibri" panose="020F0502020204030204" charset="0"/>
                <a:ea typeface="黑体" panose="02010609060101010101" pitchFamily="2" charset="-122"/>
                <a:sym typeface="+mn-ea"/>
              </a:rPr>
              <a:t>然</a:t>
            </a:r>
            <a:endParaRPr lang="zh-CN" altLang="en-US" sz="4400" b="1" dirty="0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Calibri" panose="020F050202020403020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AutoShape 6"/>
          <p:cNvSpPr/>
          <p:nvPr/>
        </p:nvSpPr>
        <p:spPr>
          <a:xfrm rot="10800000">
            <a:off x="2653030" y="4166235"/>
            <a:ext cx="307975" cy="793750"/>
          </a:xfrm>
          <a:prstGeom prst="rightBrace">
            <a:avLst>
              <a:gd name="adj1" fmla="val 3536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anose="02010609060101010101" pitchFamily="49" charset="-122"/>
              <a:ea typeface="楷体_GB2312" panose="02010609060101010101" pitchFamily="49" charset="-122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2942590" y="4025265"/>
            <a:ext cx="45840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虽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 panose="020F0502020204030204" charset="0"/>
                <a:ea typeface="黑体" panose="02010609060101010101" pitchFamily="2" charset="-122"/>
              </a:rPr>
              <a:t>然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，受地于先王 </a:t>
            </a:r>
            <a:endParaRPr lang="zh-CN" altLang="en-US" sz="3200" b="1" dirty="0">
              <a:solidFill>
                <a:schemeClr val="tx1"/>
              </a:solidFill>
              <a:uFillTx/>
              <a:latin typeface="Calibri" panose="020F0502020204030204" charset="0"/>
              <a:ea typeface="黑体" panose="02010609060101010101" pitchFamily="2" charset="-122"/>
            </a:endParaRPr>
          </a:p>
          <a:p>
            <a:pPr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秦王怫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 panose="020F0502020204030204" charset="0"/>
                <a:ea typeface="黑体" panose="02010609060101010101" pitchFamily="2" charset="-122"/>
              </a:rPr>
              <a:t>然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Calibri" panose="020F0502020204030204" charset="0"/>
                <a:ea typeface="黑体" panose="02010609060101010101" pitchFamily="2" charset="-122"/>
              </a:rPr>
              <a:t>怒</a:t>
            </a:r>
            <a:endParaRPr lang="zh-CN" altLang="en-US" sz="3200" b="1" dirty="0">
              <a:solidFill>
                <a:schemeClr val="tx1"/>
              </a:solidFill>
              <a:uFillTx/>
              <a:latin typeface="Calibri" panose="020F0502020204030204" charset="0"/>
              <a:ea typeface="黑体" panose="02010609060101010101" pitchFamily="2" charset="-122"/>
            </a:endParaRPr>
          </a:p>
        </p:txBody>
      </p:sp>
      <p:sp>
        <p:nvSpPr>
          <p:cNvPr id="15" name="TextBox 17"/>
          <p:cNvSpPr txBox="1"/>
          <p:nvPr/>
        </p:nvSpPr>
        <p:spPr>
          <a:xfrm>
            <a:off x="6591300" y="4025265"/>
            <a:ext cx="26765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  <a:sym typeface="+mn-ea"/>
              </a:rPr>
              <a:t>这样</a:t>
            </a:r>
            <a:endParaRPr lang="zh-CN" altLang="en-US" sz="3200" b="1" dirty="0">
              <a:solidFill>
                <a:srgbClr val="FF0000"/>
              </a:solidFill>
              <a:uFillTx/>
              <a:latin typeface="Calibri" panose="020F0502020204030204" charset="0"/>
              <a:ea typeface="黑体" panose="02010609060101010101" pitchFamily="2" charset="-122"/>
              <a:sym typeface="+mn-ea"/>
            </a:endParaRPr>
          </a:p>
          <a:p>
            <a:pPr lvl="0" algn="l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  <a:sym typeface="+mn-ea"/>
              </a:rPr>
              <a:t>….的样子</a:t>
            </a:r>
            <a:endParaRPr lang="zh-CN" altLang="en-US" sz="3200" b="1" dirty="0">
              <a:solidFill>
                <a:srgbClr val="FF0000"/>
              </a:solidFill>
              <a:uFillTx/>
              <a:latin typeface="Calibri" panose="020F0502020204030204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7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7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7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7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06" name="Rectangle 3"/>
          <p:cNvSpPr>
            <a:spLocks noGrp="1"/>
          </p:cNvSpPr>
          <p:nvPr>
            <p:ph type="body"/>
          </p:nvPr>
        </p:nvSpPr>
        <p:spPr>
          <a:xfrm>
            <a:off x="2007235" y="1621155"/>
            <a:ext cx="8317865" cy="4871085"/>
          </a:xfrm>
        </p:spPr>
        <p:txBody>
          <a:bodyPr vert="horz" wrap="square" lIns="91440" tIns="45720" rIns="91440" bIns="45720" anchor="t"/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）仓鹰击于殿上   （         ）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）受地于先王       （         ）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）请广于君           （         ）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）使唐雎使于秦。（         ）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7108" name="Text Box 5"/>
          <p:cNvSpPr txBox="1"/>
          <p:nvPr/>
        </p:nvSpPr>
        <p:spPr>
          <a:xfrm>
            <a:off x="955358" y="2955290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endParaRPr lang="zh-CN" altLang="en-US" sz="40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0" name="Rectangle 6"/>
          <p:cNvSpPr>
            <a:spLocks noGrp="1"/>
          </p:cNvSpPr>
          <p:nvPr/>
        </p:nvSpPr>
        <p:spPr>
          <a:xfrm>
            <a:off x="6767195" y="1621155"/>
            <a:ext cx="3850640" cy="4403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</a:t>
            </a: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在</a:t>
            </a:r>
            <a:endParaRPr lang="zh-CN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从</a:t>
            </a:r>
            <a:endParaRPr lang="zh-CN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给</a:t>
            </a:r>
            <a:endParaRPr lang="zh-CN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到、往</a:t>
            </a:r>
            <a:endParaRPr lang="zh-CN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4895" y="563245"/>
            <a:ext cx="301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一词多义</a:t>
            </a:r>
            <a:endParaRPr lang="zh-CN" altLang="en-US" sz="4000" b="1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AutoShape 5"/>
          <p:cNvSpPr/>
          <p:nvPr/>
        </p:nvSpPr>
        <p:spPr>
          <a:xfrm>
            <a:off x="1800225" y="1958975"/>
            <a:ext cx="320675" cy="2817495"/>
          </a:xfrm>
          <a:prstGeom prst="leftBrace">
            <a:avLst>
              <a:gd name="adj1" fmla="val 625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06" name="Rectangle 3"/>
          <p:cNvSpPr>
            <a:spLocks noGrp="1"/>
          </p:cNvSpPr>
          <p:nvPr>
            <p:ph type="body"/>
          </p:nvPr>
        </p:nvSpPr>
        <p:spPr>
          <a:xfrm>
            <a:off x="2007235" y="1621155"/>
            <a:ext cx="8317865" cy="4871085"/>
          </a:xfrm>
        </p:spPr>
        <p:txBody>
          <a:bodyPr vert="horz" wrap="square" lIns="91440" tIns="45720" rIns="91440" bIns="45720" anchor="t"/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）以大易小。    （       ）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）徒以有先生也（       ）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）以君为长者。（       ）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）而君以五十里之地存者。（       ）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7108" name="Text Box 5"/>
          <p:cNvSpPr txBox="1"/>
          <p:nvPr/>
        </p:nvSpPr>
        <p:spPr>
          <a:xfrm>
            <a:off x="955358" y="2955290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endParaRPr lang="zh-CN" altLang="en-US" sz="40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0" name="Rectangle 6"/>
          <p:cNvSpPr>
            <a:spLocks noGrp="1"/>
          </p:cNvSpPr>
          <p:nvPr/>
        </p:nvSpPr>
        <p:spPr>
          <a:xfrm>
            <a:off x="6407785" y="1621155"/>
            <a:ext cx="3850640" cy="4403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</a:t>
            </a:r>
            <a:r>
              <a:rPr 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用</a:t>
            </a:r>
            <a:endParaRPr lang="zh-CN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因为</a:t>
            </a:r>
            <a:endParaRPr lang="zh-CN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把</a:t>
            </a:r>
            <a:endParaRPr lang="zh-CN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             凭</a:t>
            </a:r>
            <a:endParaRPr lang="zh-CN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</a:pPr>
            <a:r>
              <a:rPr 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3820" y="563245"/>
            <a:ext cx="3018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一词多义</a:t>
            </a:r>
            <a:endParaRPr lang="zh-CN" altLang="en-US" sz="4000" b="1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AutoShape 5"/>
          <p:cNvSpPr/>
          <p:nvPr/>
        </p:nvSpPr>
        <p:spPr>
          <a:xfrm>
            <a:off x="1800225" y="1958975"/>
            <a:ext cx="320675" cy="2817495"/>
          </a:xfrm>
          <a:prstGeom prst="leftBrace">
            <a:avLst>
              <a:gd name="adj1" fmla="val 625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31452" y="364913"/>
            <a:ext cx="10368280" cy="70161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【2019年山东聊城】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文言文阅读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秦王怫然怒，谓唐雎曰:"公亦尝闻天子之怒乎?"唐雎对曰:"臣未尝闻也。"秦王曰:"天子之怒，伏尸百万，流血千里。"唐雎曰:"大王尝闻布衣之怒乎?"秦王曰:"布衣之怒，亦免冠徒跣，以头抢地耳。"唐雎曰:"此庸夫之怒也，非士之怒也。夫专诸之刺王僚也，彗星袭月;聂政之刺韩傀也，白虹贯日;要离之刺庆忌也，仓鹰击于殿上。此三子者，皆布衣之士也，怀怒未发，休祲降于天，与臣而将四矣。若士必怒，伏尸二人，流血五步，天下缟素，今日是也。"挺剑而起。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秦王色挠，长跪而谢之曰:"先生坐!何至于此!寡人谕矣:夫韩、魏灭亡，而安陵以五十里之地存者，徒以有先生也。"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1.解释下面加横线的词语。(2分)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①以头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抢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地耳（       ）  ②长跪而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谢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之曰（       ）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答案：①碰、撞  ②道歉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/>
              <a:t>                                     </a:t>
            </a:r>
            <a:endParaRPr lang="zh-CN" altLang="en-US" sz="2000" b="1"/>
          </a:p>
          <a:p>
            <a:pPr fontAlgn="auto">
              <a:lnSpc>
                <a:spcPct val="150000"/>
              </a:lnSpc>
            </a:pPr>
            <a:r>
              <a:rPr lang="zh-CN" altLang="en-US" sz="2000" b="1"/>
              <a:t>                                                                                             </a:t>
            </a:r>
            <a:endParaRPr lang="zh-CN" altLang="en-US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902970" y="36512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中考链接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-102870" y="2779395"/>
            <a:ext cx="1134110" cy="795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71880" y="428625"/>
            <a:ext cx="8311515" cy="1785620"/>
          </a:xfrm>
        </p:spPr>
        <p:txBody>
          <a:bodyPr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2.翻译句子。(2分》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而安陵以五十里之地存者,徒以有先生也。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4550" y="2214245"/>
            <a:ext cx="10333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可是安陵国凭借五十里的土地幸存下来的原因，只因为有先生啊。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43610" y="3571240"/>
            <a:ext cx="958151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3.唐雎列举三位“布衣之士”的目的是什幺? (2 分)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727835" y="4649470"/>
            <a:ext cx="40627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表明决心,威慑秦王。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9570" y="415925"/>
            <a:ext cx="11172190" cy="5492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【2019年四川成都】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阅读下面三个文段,完成下题。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甲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客问元方:“尊君在不?”答曰:“待君久不至,已去。”友人便怒曰:“非人哉!与人期行,相委而去。”元方曰:“君与家君期日中。日中不至,则是无信;对子骂父,则是无礼。”友人惭,下车引之。元方入门不顾。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康肃问曰:“单汝亦知射乎?吾射不亦精乎”翁曰:“无他,但手熟尔。”康肃忿然曰:“尔安敢轻吾射!”翁曰:“以我的油知之。”乃取一葫芦置于地,以钱覆共口,徐以构的油沥之,自钱孔入,而钱不湿。因曰:“我亦无他,惟手熟尔。”康肃笑而遣之。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丙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秦王谓唐雎曰:“寡人以五百里之地易安陵,安陵君不听寡人,何也?且秦灭韩亡魏,而君以五十里之地存者,以君为长者,故不错意也。今吾以十倍之地,请广于君,而君逆寡人者,轻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寡人与?”唐雎对曰:“否,非若是也。安陵君受地于先王而守之,虽千里不敢易也,岂直五百里哉？”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0" y="4787900"/>
            <a:ext cx="1134110" cy="933450"/>
          </a:xfrm>
          <a:prstGeom prst="rect">
            <a:avLst/>
          </a:prstGeom>
        </p:spPr>
      </p:pic>
      <p:sp>
        <p:nvSpPr>
          <p:cNvPr id="4098" name="Text Box 2"/>
          <p:cNvSpPr txBox="1"/>
          <p:nvPr/>
        </p:nvSpPr>
        <p:spPr>
          <a:xfrm>
            <a:off x="1318895" y="1136650"/>
            <a:ext cx="9258300" cy="4584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lnSpc>
                <a:spcPct val="100000"/>
              </a:lnSpc>
              <a:spcBef>
                <a:spcPts val="0"/>
              </a:spcBef>
            </a:pPr>
            <a:r>
              <a:rPr lang="en-US" sz="4000" b="1" dirty="0">
                <a:solidFill>
                  <a:srgbClr val="1727F5"/>
                </a:solidFill>
                <a:uFillTx/>
              </a:rPr>
              <a:t>      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公元前230年到前225年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靠近秦国的韩国、魏国相继被秦国所灭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其余山东六国中的赵、燕、齐、楚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在连年不断的战争中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早已被秦国日削月割,奄奄待毙了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秦统一天下势在必行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指日可待。</a:t>
            </a:r>
            <a:endParaRPr sz="3600" b="1" dirty="0">
              <a:solidFill>
                <a:schemeClr val="tx1"/>
              </a:solidFill>
              <a:uFillTx/>
              <a:ea typeface="楷体" panose="02010609060101010101" charset="-122"/>
            </a:endParaRPr>
          </a:p>
          <a:p>
            <a:pPr latinLnBrk="1">
              <a:lnSpc>
                <a:spcPct val="100000"/>
              </a:lnSpc>
              <a:spcBef>
                <a:spcPts val="0"/>
              </a:spcBef>
            </a:pP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      安陵是魏国的附庸小国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秦王想用诈骗手段吞并安陵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但被安陵君识破并婉拒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惹怒了秦王</a:t>
            </a:r>
            <a:r>
              <a:rPr lang="zh-CN"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于是安陵君就派唐雎到秦国谈判。</a:t>
            </a:r>
            <a:endParaRPr sz="3600" b="1" dirty="0">
              <a:solidFill>
                <a:schemeClr val="tx1"/>
              </a:solidFill>
              <a:uFillTx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6775" y="34734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背景链接</a:t>
            </a:r>
            <a:endParaRPr lang="zh-CN" altLang="en-US" sz="3600" b="1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96035" y="829310"/>
            <a:ext cx="872934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1.下列语句中加横线词的解释有误的一项是（    ）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A.元方入门不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顾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顾:照顾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B.吾射不亦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精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乎   精:精湛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C.康肃笑而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遣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之   遣:打发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D.故不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错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意也     错:同“措”,安放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答案：A  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2.下列语句中加横线词的意义和用法相同的一项是（     ）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A.下车引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介冑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士不拜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B.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钱覆其口     醒能述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C.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钱不湿       博学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笃志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D.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且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秦灭韩亡魏   年</a:t>
            </a:r>
            <a:r>
              <a:rPr lang="zh-CN" altLang="en-US" sz="2000" b="1" u="sng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且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九十 </a:t>
            </a:r>
            <a:r>
              <a:rPr lang="zh-CN" altLang="en-US" sz="2000" b="1">
                <a:solidFill>
                  <a:schemeClr val="tx2"/>
                </a:solidFill>
                <a:sym typeface="+mn-ea"/>
              </a:rPr>
              <a:t>   </a:t>
            </a:r>
            <a:endParaRPr lang="zh-CN" altLang="en-US" sz="2000" b="1">
              <a:solidFill>
                <a:schemeClr val="tx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答案：B </a:t>
            </a:r>
            <a:r>
              <a:rPr lang="zh-CN" altLang="en-US" sz="2000" b="1">
                <a:sym typeface="+mn-ea"/>
              </a:rPr>
              <a:t>                                                       </a:t>
            </a:r>
            <a:r>
              <a:rPr lang="zh-CN" altLang="en-US" b="1">
                <a:sym typeface="+mn-ea"/>
              </a:rPr>
              <a:t>         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81710" y="617220"/>
            <a:ext cx="10228580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+mn-ea"/>
                <a:ea typeface="+mn-ea"/>
                <a:cs typeface="+mn-ea"/>
              </a:rPr>
              <a:t>3</a:t>
            </a:r>
            <a:r>
              <a:rPr lang="zh-CN" altLang="en-US" sz="2000" b="1">
                <a:latin typeface="+mn-ea"/>
                <a:ea typeface="+mn-ea"/>
                <a:cs typeface="+mn-ea"/>
              </a:rPr>
              <a:t>.对文中画线句子翻译正确的一项是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虽千里不敢易也,岂直五百里哉</a:t>
            </a:r>
            <a:r>
              <a:rPr lang="en-US" altLang="zh-CN" sz="2000" b="1">
                <a:latin typeface="+mn-ea"/>
                <a:ea typeface="+mn-ea"/>
                <a:cs typeface="+mn-ea"/>
              </a:rPr>
              <a:t>?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A.即使方圆千里的土地也不敢轻易(答应),哪里能直接用五百里的土地(交换)呢?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B.即使方圆千里的土地也不敢交换,哪里只是用五百里的土地(就交换)呢?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C.虽然方圆千里的土地也不敢轻易(答应),哪里只是用五百里的土地(就交换)呢?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    D.虽然方圆千里的土地也不敢交换,哪里能直接用五百里的土地(交换)呢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答案：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en-US" altLang="zh-CN" sz="2000" b="1">
                <a:latin typeface="+mn-ea"/>
                <a:ea typeface="+mn-ea"/>
                <a:cs typeface="+mn-ea"/>
              </a:rPr>
              <a:t>4</a:t>
            </a:r>
            <a:r>
              <a:rPr lang="zh-CN" altLang="en-US" sz="2000" b="1">
                <a:latin typeface="+mn-ea"/>
                <a:ea typeface="+mn-ea"/>
                <a:cs typeface="+mn-ea"/>
              </a:rPr>
              <a:t>.下列对文段理解和分析有误的一项是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A.三组对话皆聚焦冲突。三组选文中的人物对话,分别围绕“谁未守信”“本领是否值得炫耀”“要不要服从秦国要求”进行</a:t>
            </a:r>
            <a:r>
              <a:rPr lang="en-US" altLang="zh-CN" sz="2000" b="1">
                <a:latin typeface="+mn-ea"/>
                <a:ea typeface="+mn-ea"/>
                <a:cs typeface="+mn-ea"/>
              </a:rPr>
              <a:t>.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B.三组对话均展现应答智慧。甲文元方有理有据,睿智回应;乙文卖油翁现身说法,类比说理;丙文唐雎据理反诘,沉稳应对。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C.三组选文皆用对比。甲文客人冲动无礼对比元方有礼有节,乙文康肃神闲气定对比卖油翁骄傲自信,丙文唐雎不卑不亢对比秦王盛气凌人。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latin typeface="+mn-ea"/>
                <a:ea typeface="+mn-ea"/>
                <a:cs typeface="+mn-ea"/>
              </a:rPr>
              <a:t>　　D.三组选文语言简练。甲文仅“引”字就写出友人惭愧示好,乙文只用“安敢”就显出康肃居高临下,丙文以一“否”字就表现出唐雎态度鲜明。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答案：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7290" y="913765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400" b="1">
                <a:solidFill>
                  <a:srgbClr val="0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课后作业</a:t>
            </a:r>
            <a:endParaRPr lang="zh-CN" altLang="zh-CN" sz="4400" b="1">
              <a:solidFill>
                <a:srgbClr val="00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68"/>
          <a:stretch>
            <a:fillRect/>
          </a:stretch>
        </p:blipFill>
        <p:spPr>
          <a:xfrm>
            <a:off x="-138430" y="3935095"/>
            <a:ext cx="12468860" cy="2936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80055" y="2120265"/>
            <a:ext cx="56692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熟记本课知识点。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完成本文的同步练习。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预习《</a:t>
            </a:r>
            <a:r>
              <a:rPr lang="zh-CN" sz="36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送东阳马生序</a:t>
            </a:r>
            <a:r>
              <a:rPr lang="zh-CN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》。</a:t>
            </a:r>
            <a:endParaRPr lang="zh-CN" altLang="zh-CN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279186" y="2924555"/>
            <a:ext cx="1644952" cy="1152471"/>
          </a:xfrm>
          <a:prstGeom prst="rect">
            <a:avLst/>
          </a:prstGeom>
        </p:spPr>
      </p:pic>
      <p:pic>
        <p:nvPicPr>
          <p:cNvPr id="6" name="图片 5" descr="谢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409575"/>
            <a:ext cx="10835005" cy="5892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868680" y="610870"/>
            <a:ext cx="10454005" cy="50361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ts val="4820"/>
              </a:lnSpc>
              <a:spcBef>
                <a:spcPts val="0"/>
              </a:spcBef>
            </a:pPr>
            <a:r>
              <a:rPr sz="3600" b="1" dirty="0">
                <a:solidFill>
                  <a:srgbClr val="1727F5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sz="32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出小饵而钓大鱼以骗取利益，是秦君的故伎。秦惠文王曾派张仪入楚，把商於之地六百里许给楚怀王，条件是让楚与齐断交，结果傻头傻脑的怀王上了当。</a:t>
            </a:r>
            <a:endParaRPr sz="3200" b="1" dirty="0">
              <a:solidFill>
                <a:schemeClr val="tx1"/>
              </a:solidFill>
              <a:uFillTx/>
              <a:ea typeface="楷体" panose="02010609060101010101" charset="-122"/>
            </a:endParaRPr>
          </a:p>
          <a:p>
            <a:pPr>
              <a:lnSpc>
                <a:spcPts val="4820"/>
              </a:lnSpc>
              <a:spcBef>
                <a:spcPts val="0"/>
              </a:spcBef>
            </a:pPr>
            <a:r>
              <a:rPr sz="32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       秦昭襄王以十五城请易赵惠文王的和氏璧，结果骗局被蔺相如识破，偷鸡不着反蚀一把米。        </a:t>
            </a:r>
            <a:endParaRPr sz="3200" b="1" dirty="0">
              <a:solidFill>
                <a:schemeClr val="tx1"/>
              </a:solidFill>
              <a:uFillTx/>
              <a:ea typeface="楷体" panose="02010609060101010101" charset="-122"/>
            </a:endParaRPr>
          </a:p>
          <a:p>
            <a:pPr>
              <a:lnSpc>
                <a:spcPts val="4820"/>
              </a:lnSpc>
              <a:spcBef>
                <a:spcPts val="0"/>
              </a:spcBef>
            </a:pPr>
            <a:r>
              <a:rPr sz="32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       这些距唐雎出使，不过几十年的时间。这一次，秦王赢政又故伎重演，安陵君和唐雎</a:t>
            </a:r>
            <a:r>
              <a:rPr lang="zh-CN" sz="32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将</a:t>
            </a:r>
            <a:r>
              <a:rPr sz="32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与虎狼之秦作针锋相对的斗争</a:t>
            </a:r>
            <a:r>
              <a:rPr lang="zh-CN" sz="3200" b="1" dirty="0">
                <a:solidFill>
                  <a:schemeClr val="tx1"/>
                </a:solidFill>
                <a:uFillTx/>
                <a:ea typeface="楷体" panose="02010609060101010101" charset="-122"/>
              </a:rPr>
              <a:t>。</a:t>
            </a:r>
            <a:endParaRPr lang="zh-CN" sz="3200" b="1" dirty="0">
              <a:solidFill>
                <a:schemeClr val="tx1"/>
              </a:solidFill>
              <a:uFillTx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623570" y="3670935"/>
            <a:ext cx="1134110" cy="795020"/>
          </a:xfrm>
          <a:prstGeom prst="rect">
            <a:avLst/>
          </a:prstGeom>
        </p:spPr>
      </p:pic>
      <p:sp>
        <p:nvSpPr>
          <p:cNvPr id="3074" name="Text Box 2"/>
          <p:cNvSpPr txBox="1"/>
          <p:nvPr/>
        </p:nvSpPr>
        <p:spPr>
          <a:xfrm>
            <a:off x="2992120" y="1564640"/>
            <a:ext cx="798195" cy="48244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唐雎不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辱</a:t>
            </a:r>
            <a:r>
              <a:rPr lang="zh-CN" altLang="en-US" sz="4000" b="1" dirty="0">
                <a:latin typeface="Arial" panose="020B0604020202020204" pitchFamily="34" charset="0"/>
              </a:rPr>
              <a:t>使命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765955" name="Text Box 3"/>
          <p:cNvSpPr txBox="1"/>
          <p:nvPr/>
        </p:nvSpPr>
        <p:spPr>
          <a:xfrm>
            <a:off x="4585653" y="2781300"/>
            <a:ext cx="2029460" cy="1828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chemeClr val="tx2"/>
                </a:solidFill>
                <a:latin typeface="Arial" panose="020B0604020202020204" pitchFamily="34" charset="0"/>
              </a:rPr>
              <a:t>辜负辱没</a:t>
            </a:r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765956" name="AutoShape 4"/>
          <p:cNvSpPr/>
          <p:nvPr/>
        </p:nvSpPr>
        <p:spPr>
          <a:xfrm>
            <a:off x="3841750" y="3276600"/>
            <a:ext cx="914400" cy="304800"/>
          </a:xfrm>
          <a:prstGeom prst="notchedRightArrow">
            <a:avLst>
              <a:gd name="adj1" fmla="val 50000"/>
              <a:gd name="adj2" fmla="val 75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65957" name="Text Box 5"/>
          <p:cNvSpPr txBox="1"/>
          <p:nvPr/>
        </p:nvSpPr>
        <p:spPr>
          <a:xfrm>
            <a:off x="6615430" y="195580"/>
            <a:ext cx="798195" cy="640905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唐雎完成了出使的任务。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290" y="4762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题目解说</a:t>
            </a:r>
            <a:endParaRPr lang="zh-CN" altLang="en-US" sz="4000" b="1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5155" y="544830"/>
            <a:ext cx="736600" cy="60598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+mj-lt"/>
                <a:ea typeface="+mj-ea"/>
                <a:cs typeface="+mj-cs"/>
                <a:sym typeface="+mn-ea"/>
              </a:rPr>
              <a:t>文题交代了本文的主要事件。</a:t>
            </a:r>
            <a:endParaRPr lang="zh-CN" altLang="en-US" sz="3600" b="1" dirty="0">
              <a:solidFill>
                <a:srgbClr val="FF0000"/>
              </a:solidFill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0755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330759" name="TextBox 8"/>
          <p:cNvSpPr txBox="1"/>
          <p:nvPr/>
        </p:nvSpPr>
        <p:spPr>
          <a:xfrm>
            <a:off x="2036445" y="1700848"/>
            <a:ext cx="852487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雎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(jū)　　 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怫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然(fú)　  韩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傀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(guī)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徒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跣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(xiǎn)	 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缟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素(gǎo)	 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庸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夫(yōng)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要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离(yāo)    色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挠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(náo)	 休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祲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(jìn)	 寡人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谕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(yù)   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抢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地(qiāng) 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长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zhǎng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  </a:t>
            </a:r>
            <a:r>
              <a:rPr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专诸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(fú)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1920" y="73977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字音检测</a:t>
            </a:r>
            <a:endParaRPr lang="zh-CN" altLang="en-US" sz="36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87985" y="4210685"/>
            <a:ext cx="1134110" cy="7950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607060" y="848360"/>
            <a:ext cx="11214735" cy="3609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920"/>
              </a:lnSpc>
            </a:pP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谓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安陵君曰：“寡人欲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五百里之地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易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陵，安陵君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其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许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寡人！”安陵君曰：“大王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加惠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以大易小，甚善；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虽然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，受地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先王，愿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终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守之，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弗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敢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易！”秦王不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说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。安陵君因使唐雎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1652270" y="1356360"/>
            <a:ext cx="3013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表示祈使语气</a:t>
            </a:r>
            <a:endParaRPr lang="en-US" altLang="zh-CN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9910445" y="1356360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施予恩惠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7919720" y="335915"/>
            <a:ext cx="857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用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592455" y="445833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540"/>
              </a:lnSpc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译文： 秦王派人对安陵君说：“我打算用方圆五百里的土地交换安陵，安陵君可要答应我！”安陵君说：“大王给予恩惠，用大的交换小的，很好；虽然如此，但我从先王那里接受了封地，愿意始终守护它，不敢交换。”秦王不高兴，安陵君因此派唐雎出使到秦国。</a:t>
            </a:r>
            <a:endParaRPr lang="zh-CN" altLang="en-US" sz="2800" b="1" dirty="0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3145790" y="278765"/>
            <a:ext cx="2059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对……说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453640" y="335915"/>
            <a:ext cx="8623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派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10480040" y="335915"/>
            <a:ext cx="1415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交换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912553" y="2427288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虽然如此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391343" y="1356043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答应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10697845" y="2427605"/>
            <a:ext cx="80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不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2743200" y="3369310"/>
            <a:ext cx="2524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同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悦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高兴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7333615" y="3369310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出使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6553200" y="2427605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从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8712835" y="3369310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8589645" y="242760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始终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306" grpId="0"/>
      <p:bldP spid="30723" grpId="0"/>
      <p:bldP spid="5" grpId="0"/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6195" y="142875"/>
            <a:ext cx="1134110" cy="795020"/>
          </a:xfrm>
          <a:prstGeom prst="rect">
            <a:avLst/>
          </a:prstGeom>
        </p:spPr>
      </p:pic>
      <p:sp>
        <p:nvSpPr>
          <p:cNvPr id="105477" name="矩形 105476"/>
          <p:cNvSpPr/>
          <p:nvPr/>
        </p:nvSpPr>
        <p:spPr>
          <a:xfrm>
            <a:off x="2385060" y="937895"/>
            <a:ext cx="8916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chemeClr val="accent4"/>
                </a:solidFill>
                <a:effectLst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solidFill>
                  <a:schemeClr val="accent4"/>
                </a:solidFill>
                <a:effectLst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用一句话概括本段内容。</a:t>
            </a:r>
            <a:endParaRPr lang="zh-CN" altLang="en-US" sz="3600" b="1" dirty="0">
              <a:solidFill>
                <a:schemeClr val="accent4"/>
              </a:solidFill>
              <a:effectLst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2409825" y="1672590"/>
            <a:ext cx="7372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秦王企图吞并安陵遭到拒绝而不悦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9" name="矩形 105478"/>
          <p:cNvSpPr/>
          <p:nvPr/>
        </p:nvSpPr>
        <p:spPr>
          <a:xfrm>
            <a:off x="2292350" y="2350135"/>
            <a:ext cx="9147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从故事情节来分，本段属于故事的：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481" name="矩形 105480"/>
          <p:cNvSpPr/>
          <p:nvPr/>
        </p:nvSpPr>
        <p:spPr>
          <a:xfrm>
            <a:off x="9827260" y="2317750"/>
            <a:ext cx="1352550" cy="709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开端 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2350" y="3206750"/>
            <a:ext cx="9147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秦王以五百里地易安陵是出于好心吗？易地的真正目的是什么 ？</a:t>
            </a:r>
            <a:endParaRPr lang="zh-CN" altLang="en-US"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2325" y="4405630"/>
            <a:ext cx="9347835" cy="194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4820"/>
              </a:lnSpc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秦王不是出于什么好心，而是包藏祸心，采取“以大易小”的欺诈手段，企图不战而直接吞并安陵小国。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8020" y="29273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</a:rPr>
              <a:t>课文</a:t>
            </a:r>
            <a:r>
              <a:rPr lang="zh-CN" altLang="en-US" sz="3600" b="1">
                <a:solidFill>
                  <a:srgbClr val="C00000"/>
                </a:solidFill>
                <a:uFillTx/>
                <a:ea typeface="楷体" panose="02010609060101010101" charset="-122"/>
                <a:sym typeface="+mn-ea"/>
              </a:rPr>
              <a:t>疏理</a:t>
            </a:r>
            <a:endParaRPr lang="zh-CN" altLang="en-US" sz="3600" b="1">
              <a:solidFill>
                <a:srgbClr val="C00000"/>
              </a:solidFill>
              <a:uFillTx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p="http://schemas.openxmlformats.org/presentationml/2006/main">
  <p:tag name="REFSHAPE" val="726962844"/>
  <p:tag name="KSO_WM_UNIT_PLACING_PICTURE_USER_VIEWPORT" val="{&quot;height&quot;:4408.9653543307086,&quot;width&quot;:1440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6525</Words>
  <Application>WPS 演示</Application>
  <PresentationFormat>在屏幕上显示</PresentationFormat>
  <Paragraphs>514</Paragraphs>
  <Slides>43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Arial</vt:lpstr>
      <vt:lpstr>宋体</vt:lpstr>
      <vt:lpstr>Wingdings</vt:lpstr>
      <vt:lpstr>楷体</vt:lpstr>
      <vt:lpstr>黑体</vt:lpstr>
      <vt:lpstr>楷体_GB2312</vt:lpstr>
      <vt:lpstr>新宋体</vt:lpstr>
      <vt:lpstr>Times New Roman</vt:lpstr>
      <vt:lpstr>Calibri</vt:lpstr>
      <vt:lpstr>幼圆</vt:lpstr>
      <vt:lpstr>Wingdings</vt:lpstr>
      <vt:lpstr>微软雅黑</vt:lpstr>
      <vt:lpstr>Arial Unicode MS</vt:lpstr>
      <vt:lpstr>腾祥铁山楷书繁</vt:lpstr>
      <vt:lpstr>默认设计模板</vt:lpstr>
      <vt:lpstr>Equations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天天有喜</cp:lastModifiedBy>
  <cp:revision>84</cp:revision>
  <dcterms:created xsi:type="dcterms:W3CDTF">2019-04-03T13:32:00Z</dcterms:created>
  <dcterms:modified xsi:type="dcterms:W3CDTF">2020-05-01T14:48:35Z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2052-11.1.0.9584</vt:lpwstr>
  </property>
</Properties>
</file>