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Lst>
  <p:sldSz cx="12192000" cy="6858000"/>
  <p:notesSz cx="6858000" cy="9144000"/>
  <p:custDataLst>
    <p:tags r:id="rId1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0" clrIdx="1"/>
  <p:cmAuthor id="3" name="王 纯洁" initials="王" lastIdx="0" clrIdx="2"/>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7" d="100"/>
          <a:sy n="107" d="100"/>
        </p:scale>
        <p:origin x="-678" y="-84"/>
      </p:cViewPr>
      <p:guideLst>
        <p:guide orient="horz" pos="2160"/>
        <p:guide pos="3840"/>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alpha val="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5AA7FF0-6B4A-4546-BBEE-EC76D62FD432}" type="datetimeFigureOut">
              <a:rPr lang="zh-CN" altLang="en-US" smtClean="0"/>
              <a:t>2022/3/1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DDC3963-5A6F-437D-A3AA-913D269F7F3F}"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marL="0" indent="0" algn="ctr">
              <a:buNone/>
            </a:pPr>
            <a:r>
              <a:rPr lang="zh-CN" altLang="en-US" sz="4400" b="1" i="0">
                <a:solidFill>
                  <a:srgbClr val="565656"/>
                </a:solidFill>
                <a:effectLst/>
                <a:latin typeface="楷体" panose="02010609060101010101" pitchFamily="49" charset="-122"/>
                <a:ea typeface="楷体" panose="02010609060101010101" pitchFamily="49" charset="-122"/>
              </a:rPr>
              <a:t>眼见为实否？</a:t>
            </a:r>
            <a:endParaRPr lang="en-US" altLang="zh-CN" sz="4400" b="1" i="0">
              <a:solidFill>
                <a:srgbClr val="565656"/>
              </a:solidFill>
              <a:effectLst/>
              <a:latin typeface="楷体" panose="02010609060101010101" pitchFamily="49" charset="-122"/>
              <a:ea typeface="楷体" panose="02010609060101010101" pitchFamily="49" charset="-122"/>
            </a:endParaRPr>
          </a:p>
          <a:p>
            <a:pPr marL="0" indent="0" algn="ctr">
              <a:buNone/>
            </a:pPr>
            <a:r>
              <a:rPr lang="en-US" altLang="zh-CN" sz="4400" b="1">
                <a:solidFill>
                  <a:srgbClr val="FF0000"/>
                </a:solidFill>
                <a:latin typeface="仿宋" panose="02010609060101010101" charset="-122"/>
                <a:ea typeface="仿宋" panose="02010609060101010101" charset="-122"/>
              </a:rPr>
              <a:t>——“</a:t>
            </a:r>
            <a:r>
              <a:rPr lang="zh-CN" altLang="en-US" sz="4400" b="1">
                <a:solidFill>
                  <a:srgbClr val="FF0000"/>
                </a:solidFill>
                <a:latin typeface="仿宋" panose="02010609060101010101" charset="-122"/>
                <a:ea typeface="仿宋" panose="02010609060101010101" charset="-122"/>
              </a:rPr>
              <a:t>眼见不一定为实</a:t>
            </a:r>
            <a:r>
              <a:rPr lang="en-US" altLang="zh-CN" sz="4400" b="1">
                <a:solidFill>
                  <a:srgbClr val="FF0000"/>
                </a:solidFill>
                <a:latin typeface="仿宋" panose="02010609060101010101" charset="-122"/>
                <a:ea typeface="仿宋" panose="02010609060101010101" charset="-122"/>
              </a:rPr>
              <a:t>”</a:t>
            </a:r>
            <a:r>
              <a:rPr lang="zh-CN" altLang="en-US" sz="4400" b="1">
                <a:solidFill>
                  <a:srgbClr val="FF0000"/>
                </a:solidFill>
                <a:latin typeface="仿宋" panose="02010609060101010101" charset="-122"/>
                <a:ea typeface="仿宋" panose="02010609060101010101" charset="-122"/>
              </a:rPr>
              <a:t>作文导写</a:t>
            </a:r>
          </a:p>
          <a:p>
            <a:pPr algn="ctr"/>
            <a:endParaRPr lang="zh-CN" altLang="en-US" sz="4400" b="1"/>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981200" y="1037908"/>
            <a:ext cx="8229600" cy="778098"/>
          </a:xfrm>
        </p:spPr>
        <p:txBody>
          <a:bodyPr>
            <a:normAutofit/>
          </a:bodyPr>
          <a:lstStyle/>
          <a:p>
            <a:pPr algn="ctr"/>
            <a:r>
              <a:rPr lang="zh-CN" altLang="en-US">
                <a:solidFill>
                  <a:srgbClr val="FF0000"/>
                </a:solidFill>
              </a:rPr>
              <a:t>立意参考</a:t>
            </a:r>
          </a:p>
        </p:txBody>
      </p:sp>
      <p:sp>
        <p:nvSpPr>
          <p:cNvPr id="3" name="内容占位符 2"/>
          <p:cNvSpPr>
            <a:spLocks noGrp="1"/>
          </p:cNvSpPr>
          <p:nvPr>
            <p:ph idx="1"/>
          </p:nvPr>
        </p:nvSpPr>
        <p:spPr>
          <a:xfrm>
            <a:off x="1542415" y="1748790"/>
            <a:ext cx="9106535" cy="5608955"/>
          </a:xfrm>
        </p:spPr>
        <p:txBody>
          <a:bodyPr>
            <a:normAutofit/>
          </a:bodyPr>
          <a:lstStyle/>
          <a:p>
            <a:pPr algn="just"/>
            <a:r>
              <a:rPr lang="zh-CN" altLang="en-US" sz="4000" b="0" i="0">
                <a:solidFill>
                  <a:srgbClr val="333333"/>
                </a:solidFill>
                <a:effectLst/>
                <a:latin typeface="宋体" panose="02010600030101010101" pitchFamily="2" charset="-122"/>
                <a:ea typeface="宋体" panose="02010600030101010101" pitchFamily="2" charset="-122"/>
              </a:rPr>
              <a:t>    心中的理念要比眼前的世界先行。佛心，不是为了独自澄明的清静，而是为了众生皆得普渡，一双被认识洗练的眼，终究要带着洞察回归真实的世界。</a:t>
            </a:r>
            <a:endParaRPr lang="zh-CN" altLang="en-US" sz="4000" b="0" i="0">
              <a:solidFill>
                <a:srgbClr val="333333"/>
              </a:solidFill>
              <a:effectLst/>
              <a:latin typeface="-apple-system"/>
            </a:endParaRP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a:solidFill>
                  <a:srgbClr val="FF0000"/>
                </a:solidFill>
              </a:rPr>
              <a:t>片段示例</a:t>
            </a:r>
          </a:p>
        </p:txBody>
      </p:sp>
      <p:sp>
        <p:nvSpPr>
          <p:cNvPr id="3" name="内容占位符 2"/>
          <p:cNvSpPr>
            <a:spLocks noGrp="1"/>
          </p:cNvSpPr>
          <p:nvPr>
            <p:ph idx="1"/>
          </p:nvPr>
        </p:nvSpPr>
        <p:spPr/>
        <p:txBody>
          <a:bodyPr>
            <a:normAutofit fontScale="87500"/>
          </a:bodyPr>
          <a:lstStyle/>
          <a:p>
            <a:pPr algn="just"/>
            <a:r>
              <a:rPr lang="zh-CN" altLang="en-US" b="0" i="0">
                <a:solidFill>
                  <a:srgbClr val="333333"/>
                </a:solidFill>
                <a:effectLst/>
                <a:latin typeface="楷体" panose="02010609060101010101" pitchFamily="49" charset="-122"/>
                <a:ea typeface="楷体" panose="02010609060101010101" pitchFamily="49" charset="-122"/>
              </a:rPr>
              <a:t>    在茫茫烟云之中，我们要以心中的力量为梯，攀上那人生圆满之境，才能看到真正的真实。其原因原因有如下几点：其一，我们眼中所看到的往往是外界渴望让我们看到的。他们搭起了舞台幕布，上演着一出出感动自我的戏码，渴望以此来欺骗自己的观众。他们或许我们或许会被其所迷惑，陷入无限的自我怀疑之中，最后调入失意的苦海。而此时我们更应坚定自己心中所想，重构自己眼前的世界。其二，我们心中看到的，有时才能给予我们最真实的感受。我们用眼睛看到花骨朵的绽放以及凋谢，沉浸于“春天已逝”的苦痛之中，而我们内心看到的，则是“尽管春天已逝，但我仍要踏上寻找春天的漫漫旅程。”我们心中有的，毫无疑问为我们提供了更强大的内心力量，在一阵落花中，为我们指明了前行的道路与方向。我们的世界因此重新有了色彩，在现实纸醉金迷的社会中，找到了生的希望。</a:t>
            </a:r>
            <a:endParaRPr lang="zh-CN" altLang="en-US"/>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079625" y="962025"/>
            <a:ext cx="8229600" cy="277495"/>
          </a:xfrm>
        </p:spPr>
        <p:txBody>
          <a:bodyPr>
            <a:normAutofit fontScale="90000"/>
          </a:bodyPr>
          <a:lstStyle/>
          <a:p>
            <a:pPr algn="ctr"/>
            <a:r>
              <a:rPr lang="zh-CN" altLang="en-US">
                <a:solidFill>
                  <a:srgbClr val="FF0000"/>
                </a:solidFill>
              </a:rPr>
              <a:t>范文展示</a:t>
            </a:r>
            <a:r>
              <a:rPr lang="en-US" altLang="zh-CN">
                <a:solidFill>
                  <a:srgbClr val="FF0000"/>
                </a:solidFill>
              </a:rPr>
              <a:t>1</a:t>
            </a:r>
            <a:br>
              <a:rPr lang="en-US" altLang="zh-CN">
                <a:solidFill>
                  <a:srgbClr val="FF0000"/>
                </a:solidFill>
              </a:rPr>
            </a:br>
            <a:endParaRPr lang="zh-CN" altLang="en-US" sz="2665">
              <a:solidFill>
                <a:schemeClr val="tx1"/>
              </a:solidFill>
              <a:latin typeface="+mn-ea"/>
              <a:ea typeface="+mn-ea"/>
            </a:endParaRPr>
          </a:p>
        </p:txBody>
      </p:sp>
      <p:sp>
        <p:nvSpPr>
          <p:cNvPr id="3" name="内容占位符 2"/>
          <p:cNvSpPr>
            <a:spLocks noGrp="1"/>
          </p:cNvSpPr>
          <p:nvPr>
            <p:ph idx="1"/>
          </p:nvPr>
        </p:nvSpPr>
        <p:spPr>
          <a:xfrm>
            <a:off x="0" y="1239520"/>
            <a:ext cx="11837670" cy="5492115"/>
          </a:xfrm>
        </p:spPr>
        <p:txBody>
          <a:bodyPr>
            <a:normAutofit fontScale="90000" lnSpcReduction="20000"/>
          </a:bodyPr>
          <a:lstStyle/>
          <a:p>
            <a:pPr algn="ctr"/>
            <a:r>
              <a:rPr lang="zh-CN" altLang="en-US" b="1" i="0">
                <a:solidFill>
                  <a:srgbClr val="333333"/>
                </a:solidFill>
                <a:effectLst/>
                <a:latin typeface="楷体" panose="02010609060101010101" pitchFamily="49" charset="-122"/>
                <a:ea typeface="楷体" panose="02010609060101010101" pitchFamily="49" charset="-122"/>
              </a:rPr>
              <a:t>穿花寻路以洞见（</a:t>
            </a:r>
            <a:r>
              <a:rPr lang="en-US" altLang="zh-CN" b="1" i="0">
                <a:solidFill>
                  <a:srgbClr val="333333"/>
                </a:solidFill>
                <a:effectLst/>
                <a:latin typeface="楷体" panose="02010609060101010101" pitchFamily="49" charset="-122"/>
                <a:ea typeface="楷体" panose="02010609060101010101" pitchFamily="49" charset="-122"/>
              </a:rPr>
              <a:t>65</a:t>
            </a:r>
            <a:r>
              <a:rPr lang="zh-CN" altLang="en-US" b="1" i="0">
                <a:solidFill>
                  <a:srgbClr val="333333"/>
                </a:solidFill>
                <a:effectLst/>
                <a:latin typeface="楷体" panose="02010609060101010101" pitchFamily="49" charset="-122"/>
                <a:ea typeface="楷体" panose="02010609060101010101" pitchFamily="49" charset="-122"/>
              </a:rPr>
              <a:t>分）</a:t>
            </a:r>
            <a:endParaRPr lang="zh-CN" altLang="en-US" b="0" i="0">
              <a:solidFill>
                <a:srgbClr val="333333"/>
              </a:solidFill>
              <a:effectLst/>
              <a:latin typeface="-apple-system"/>
            </a:endParaRPr>
          </a:p>
          <a:p>
            <a:pPr algn="just"/>
            <a:r>
              <a:rPr lang="zh-CN" altLang="en-US" b="0" i="0">
                <a:solidFill>
                  <a:srgbClr val="333333"/>
                </a:solidFill>
                <a:effectLst/>
                <a:latin typeface="楷体" panose="02010609060101010101" pitchFamily="49" charset="-122"/>
                <a:ea typeface="楷体" panose="02010609060101010101" pitchFamily="49" charset="-122"/>
              </a:rPr>
              <a:t>   常言说：“眼见为实”，可佛却说：“你心里有什么，你看到就是什么。”</a:t>
            </a:r>
            <a:endParaRPr lang="zh-CN" altLang="en-US" b="0" i="0">
              <a:solidFill>
                <a:srgbClr val="333333"/>
              </a:solidFill>
              <a:effectLst/>
              <a:latin typeface="-apple-system"/>
            </a:endParaRPr>
          </a:p>
          <a:p>
            <a:pPr algn="just"/>
            <a:r>
              <a:rPr lang="zh-CN" altLang="en-US" b="0" i="0">
                <a:solidFill>
                  <a:srgbClr val="333333"/>
                </a:solidFill>
                <a:effectLst/>
                <a:latin typeface="楷体" panose="02010609060101010101" pitchFamily="49" charset="-122"/>
                <a:ea typeface="楷体" panose="02010609060101010101" pitchFamily="49" charset="-122"/>
              </a:rPr>
              <a:t>    此处“眼见为实”指的是眼睛所见之实体，心里所见的为自我意识下的心灵选择，是一定高度的俯望。事务繁凡复杂，变化多端，于其中，人应选择看见，也应选择所看不见的防止心灵被玷污。</a:t>
            </a:r>
            <a:endParaRPr lang="zh-CN" altLang="en-US" b="0" i="0">
              <a:solidFill>
                <a:srgbClr val="333333"/>
              </a:solidFill>
              <a:effectLst/>
              <a:latin typeface="-apple-system"/>
            </a:endParaRPr>
          </a:p>
          <a:p>
            <a:pPr algn="just"/>
            <a:r>
              <a:rPr lang="zh-CN" altLang="en-US" b="0" i="0">
                <a:solidFill>
                  <a:srgbClr val="333333"/>
                </a:solidFill>
                <a:effectLst/>
                <a:latin typeface="楷体" panose="02010609060101010101" pitchFamily="49" charset="-122"/>
                <a:ea typeface="楷体" panose="02010609060101010101" pitchFamily="49" charset="-122"/>
              </a:rPr>
              <a:t>    眼见为实乃不变真理，目光之所及皆为真实物像，无法为人意志所转移，使人能尽可能洞见真实。佛说：“凡所有相，皆为虚妄。”可某种程度上，我们周围的真实并非真相，尤其在网络社会发达的今天，后真相时代的到来消磨每个人对真相的耐心，而沦为虚伪的帮凶，西安某神经外科医生在经过</a:t>
            </a:r>
            <a:r>
              <a:rPr lang="en-US" altLang="zh-CN" b="0" i="0">
                <a:solidFill>
                  <a:srgbClr val="333333"/>
                </a:solidFill>
                <a:effectLst/>
                <a:latin typeface="楷体" panose="02010609060101010101" pitchFamily="49" charset="-122"/>
                <a:ea typeface="楷体" panose="02010609060101010101" pitchFamily="49" charset="-122"/>
              </a:rPr>
              <a:t>8</a:t>
            </a:r>
            <a:r>
              <a:rPr lang="zh-CN" altLang="en-US" b="0" i="0">
                <a:solidFill>
                  <a:srgbClr val="333333"/>
                </a:solidFill>
                <a:effectLst/>
                <a:latin typeface="楷体" panose="02010609060101010101" pitchFamily="49" charset="-122"/>
                <a:ea typeface="楷体" panose="02010609060101010101" pitchFamily="49" charset="-122"/>
              </a:rPr>
              <a:t>小时手术后饮葡萄糖补充体力并被嘲为恶意挪用医疗资源，以看似真实臆断的评论助长虚假风气。“眼见为实”但不一定为真，相信之也应保有对亲眼所见的内心判断。法国有名作作家说过：“别人在抱怨玫瑰上的刺，而令我欣慰的是刺上还有玫瑰。”内心所怀有的意识体系会影响人在判断中的思考角度，进而得出不同的结论，左右看到的与忽略的。余华教导中高考作文引发热议，有人说：文学已死。“有人却发现文学的平民化。”于其中应当反思的或许是我们是否为了心中早已生成的判断而使事实去刻意迎合，从而使选择流于无视之下的断章取义。当内心狭隘时，我们并非看到，而是无视，而造成无私的也许是个体偏见，也许是社会主流观点。</a:t>
            </a:r>
            <a:endParaRPr lang="zh-CN" altLang="en-US" b="0" i="0">
              <a:solidFill>
                <a:srgbClr val="333333"/>
              </a:solidFill>
              <a:effectLst/>
              <a:latin typeface="-apple-system"/>
            </a:endParaRP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758825"/>
            <a:ext cx="12191365" cy="5915660"/>
          </a:xfrm>
        </p:spPr>
        <p:txBody>
          <a:bodyPr>
            <a:normAutofit/>
          </a:bodyPr>
          <a:lstStyle/>
          <a:p>
            <a:pPr algn="just"/>
            <a:r>
              <a:rPr lang="zh-CN" altLang="en-US" b="0" i="0">
                <a:solidFill>
                  <a:srgbClr val="333333"/>
                </a:solidFill>
                <a:effectLst/>
                <a:latin typeface="楷体" panose="02010609060101010101" pitchFamily="49" charset="-122"/>
                <a:ea typeface="楷体" panose="02010609060101010101" pitchFamily="49" charset="-122"/>
              </a:rPr>
              <a:t>    然而，这并不意味着内心无可遵循，因为人性亦有善面，纵使可被外物扰乱。看到需要视野，选择渴望高度。心灵之所拥有不应局限事物本身，相反应关照乃物与细节，在世界的每处细节看到人间至善，</a:t>
            </a:r>
            <a:r>
              <a:rPr lang="en-US" altLang="zh-CN" b="0" i="0">
                <a:solidFill>
                  <a:srgbClr val="333333"/>
                </a:solidFill>
                <a:effectLst/>
                <a:latin typeface="楷体" panose="02010609060101010101" pitchFamily="49" charset="-122"/>
                <a:ea typeface="楷体" panose="02010609060101010101" pitchFamily="49" charset="-122"/>
              </a:rPr>
              <a:t>《</a:t>
            </a:r>
            <a:r>
              <a:rPr lang="zh-CN" altLang="en-US" b="0" i="0">
                <a:solidFill>
                  <a:srgbClr val="333333"/>
                </a:solidFill>
                <a:effectLst/>
                <a:latin typeface="楷体" panose="02010609060101010101" pitchFamily="49" charset="-122"/>
                <a:ea typeface="楷体" panose="02010609060101010101" pitchFamily="49" charset="-122"/>
              </a:rPr>
              <a:t>生门</a:t>
            </a:r>
            <a:r>
              <a:rPr lang="en-US" altLang="zh-CN" b="0" i="0">
                <a:solidFill>
                  <a:srgbClr val="333333"/>
                </a:solidFill>
                <a:effectLst/>
                <a:latin typeface="楷体" panose="02010609060101010101" pitchFamily="49" charset="-122"/>
                <a:ea typeface="楷体" panose="02010609060101010101" pitchFamily="49" charset="-122"/>
              </a:rPr>
              <a:t>》</a:t>
            </a:r>
            <a:r>
              <a:rPr lang="zh-CN" altLang="en-US" b="0" i="0">
                <a:solidFill>
                  <a:srgbClr val="333333"/>
                </a:solidFill>
                <a:effectLst/>
                <a:latin typeface="楷体" panose="02010609060101010101" pitchFamily="49" charset="-122"/>
                <a:ea typeface="楷体" panose="02010609060101010101" pitchFamily="49" charset="-122"/>
              </a:rPr>
              <a:t>纪录片中，母亲对有智力缺陷女儿怀孕的笑时时刻刻告诉我，阅尽世间黑暗，只要我站上光临的立场，我便能选择我所看见的使我涌起感动。</a:t>
            </a:r>
            <a:endParaRPr lang="zh-CN" altLang="en-US" b="0" i="0">
              <a:solidFill>
                <a:srgbClr val="333333"/>
              </a:solidFill>
              <a:effectLst/>
              <a:latin typeface="-apple-system"/>
            </a:endParaRPr>
          </a:p>
          <a:p>
            <a:pPr algn="just"/>
            <a:r>
              <a:rPr lang="zh-CN" altLang="en-US" b="0" i="0">
                <a:solidFill>
                  <a:srgbClr val="333333"/>
                </a:solidFill>
                <a:effectLst/>
                <a:latin typeface="楷体" panose="02010609060101010101" pitchFamily="49" charset="-122"/>
                <a:ea typeface="楷体" panose="02010609060101010101" pitchFamily="49" charset="-122"/>
              </a:rPr>
              <a:t>    事实上，此中对于内心的选择性看见和眼见为实的实事求是也非完全对立，我选择“看不见”不是因为消极避世，而是摆脱过度沉重的污垢，擦亮双眼，以砥砺前行以期看见世界更加美好的事物进而迸发出更加强大的善意，让那些躲在角落里的肮脏变为可见之美好。现实生活中，不乏有许多人悲观消极，因为他们目睹了太过阴暗而消沉，生命的价值在这种否定中一再贬值，实属可惜。不妨收敛起目光，朝着阳光进发，心怀光明，便不怕黑暗，不怕所有。从而不仅为社会举起光明的炬火，也为自己的人生价值找到归宿。</a:t>
            </a:r>
            <a:endParaRPr lang="zh-CN" altLang="en-US" b="0" i="0">
              <a:solidFill>
                <a:srgbClr val="333333"/>
              </a:solidFill>
              <a:effectLst/>
              <a:latin typeface="-apple-system"/>
            </a:endParaRPr>
          </a:p>
          <a:p>
            <a:pPr algn="just"/>
            <a:r>
              <a:rPr lang="zh-CN" altLang="en-US" b="0" i="0">
                <a:solidFill>
                  <a:srgbClr val="333333"/>
                </a:solidFill>
                <a:effectLst/>
                <a:latin typeface="楷体" panose="02010609060101010101" pitchFamily="49" charset="-122"/>
                <a:ea typeface="楷体" panose="02010609060101010101" pitchFamily="49" charset="-122"/>
              </a:rPr>
              <a:t>    黄庭坚有诗：我欲穿花寻路，直入白云深处，浩气展虹霓。</a:t>
            </a:r>
            <a:endParaRPr lang="zh-CN" altLang="en-US" b="0" i="0">
              <a:solidFill>
                <a:srgbClr val="333333"/>
              </a:solidFill>
              <a:effectLst/>
              <a:latin typeface="-apple-system"/>
            </a:endParaRPr>
          </a:p>
          <a:p>
            <a:pPr algn="just"/>
            <a:r>
              <a:rPr lang="zh-CN" altLang="en-US" b="0" i="0">
                <a:solidFill>
                  <a:srgbClr val="333333"/>
                </a:solidFill>
                <a:effectLst/>
                <a:latin typeface="楷体" panose="02010609060101010101" pitchFamily="49" charset="-122"/>
                <a:ea typeface="楷体" panose="02010609060101010101" pitchFamily="49" charset="-122"/>
              </a:rPr>
              <a:t>    愿每个人选择自己的看见，穿花寻至一切的洞见。</a:t>
            </a:r>
            <a:endParaRPr lang="zh-CN" altLang="en-US" b="0" i="0">
              <a:solidFill>
                <a:srgbClr val="333333"/>
              </a:solidFill>
              <a:effectLst/>
              <a:latin typeface="-apple-system"/>
            </a:endParaRP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122805" y="1038225"/>
            <a:ext cx="8229600" cy="277495"/>
          </a:xfrm>
        </p:spPr>
        <p:txBody>
          <a:bodyPr>
            <a:normAutofit fontScale="90000"/>
          </a:bodyPr>
          <a:lstStyle/>
          <a:p>
            <a:pPr algn="ctr"/>
            <a:r>
              <a:rPr lang="zh-CN" altLang="en-US" b="1">
                <a:solidFill>
                  <a:srgbClr val="FF0000"/>
                </a:solidFill>
              </a:rPr>
              <a:t>范文展示</a:t>
            </a:r>
            <a:r>
              <a:rPr lang="en-US" altLang="zh-CN" b="1">
                <a:solidFill>
                  <a:srgbClr val="FF0000"/>
                </a:solidFill>
              </a:rPr>
              <a:t>2</a:t>
            </a:r>
            <a:r>
              <a:rPr lang="en-US" altLang="zh-CN">
                <a:solidFill>
                  <a:srgbClr val="FF0000"/>
                </a:solidFill>
              </a:rPr>
              <a:t/>
            </a:r>
            <a:br>
              <a:rPr lang="en-US" altLang="zh-CN">
                <a:solidFill>
                  <a:srgbClr val="FF0000"/>
                </a:solidFill>
              </a:rPr>
            </a:br>
            <a:endParaRPr lang="zh-CN" altLang="en-US" sz="2665">
              <a:solidFill>
                <a:schemeClr val="tx1"/>
              </a:solidFill>
              <a:latin typeface="+mn-ea"/>
              <a:ea typeface="+mn-ea"/>
            </a:endParaRPr>
          </a:p>
        </p:txBody>
      </p:sp>
      <p:sp>
        <p:nvSpPr>
          <p:cNvPr id="3" name="内容占位符 2"/>
          <p:cNvSpPr>
            <a:spLocks noGrp="1"/>
          </p:cNvSpPr>
          <p:nvPr>
            <p:ph idx="1"/>
          </p:nvPr>
        </p:nvSpPr>
        <p:spPr>
          <a:xfrm>
            <a:off x="43180" y="1315720"/>
            <a:ext cx="12105640" cy="5621655"/>
          </a:xfrm>
        </p:spPr>
        <p:txBody>
          <a:bodyPr>
            <a:normAutofit fontScale="90000" lnSpcReduction="20000"/>
          </a:bodyPr>
          <a:lstStyle/>
          <a:p>
            <a:pPr algn="ctr"/>
            <a:r>
              <a:rPr lang="zh-CN" altLang="en-US" b="1" i="0">
                <a:solidFill>
                  <a:srgbClr val="333333"/>
                </a:solidFill>
                <a:effectLst/>
                <a:latin typeface="楷体" panose="02010609060101010101" pitchFamily="49" charset="-122"/>
                <a:ea typeface="楷体" panose="02010609060101010101" pitchFamily="49" charset="-122"/>
              </a:rPr>
              <a:t>以心为眼（</a:t>
            </a:r>
            <a:r>
              <a:rPr lang="en-US" altLang="zh-CN" b="1" i="0">
                <a:solidFill>
                  <a:srgbClr val="333333"/>
                </a:solidFill>
                <a:effectLst/>
                <a:latin typeface="楷体" panose="02010609060101010101" pitchFamily="49" charset="-122"/>
                <a:ea typeface="楷体" panose="02010609060101010101" pitchFamily="49" charset="-122"/>
              </a:rPr>
              <a:t>62</a:t>
            </a:r>
            <a:r>
              <a:rPr lang="zh-CN" altLang="en-US" b="1" i="0">
                <a:solidFill>
                  <a:srgbClr val="333333"/>
                </a:solidFill>
                <a:effectLst/>
                <a:latin typeface="楷体" panose="02010609060101010101" pitchFamily="49" charset="-122"/>
                <a:ea typeface="楷体" panose="02010609060101010101" pitchFamily="49" charset="-122"/>
              </a:rPr>
              <a:t>分）</a:t>
            </a:r>
            <a:endParaRPr lang="zh-CN" altLang="en-US" b="0" i="0">
              <a:solidFill>
                <a:srgbClr val="333333"/>
              </a:solidFill>
              <a:effectLst/>
              <a:latin typeface="-apple-system"/>
            </a:endParaRPr>
          </a:p>
          <a:p>
            <a:pPr algn="just"/>
            <a:r>
              <a:rPr lang="zh-CN" altLang="en-US" b="0" i="0">
                <a:solidFill>
                  <a:srgbClr val="333333"/>
                </a:solidFill>
                <a:effectLst/>
                <a:latin typeface="楷体" panose="02010609060101010101" pitchFamily="49" charset="-122"/>
                <a:ea typeface="楷体" panose="02010609060101010101" pitchFamily="49" charset="-122"/>
              </a:rPr>
              <a:t>    常言说：“眼见为实”，可佛却说：“你心里有什么，你看到就是什么。”这是否意味着在这个怀疑的时代，我们会失去最后可以用于判断真伪的工具？</a:t>
            </a:r>
            <a:endParaRPr lang="zh-CN" altLang="en-US" b="0" i="0">
              <a:solidFill>
                <a:srgbClr val="333333"/>
              </a:solidFill>
              <a:effectLst/>
              <a:latin typeface="-apple-system"/>
            </a:endParaRPr>
          </a:p>
          <a:p>
            <a:pPr algn="just"/>
            <a:r>
              <a:rPr lang="zh-CN" altLang="en-US" b="0" i="0">
                <a:solidFill>
                  <a:srgbClr val="333333"/>
                </a:solidFill>
                <a:effectLst/>
                <a:latin typeface="楷体" panose="02010609060101010101" pitchFamily="49" charset="-122"/>
                <a:ea typeface="楷体" panose="02010609060101010101" pitchFamily="49" charset="-122"/>
              </a:rPr>
              <a:t>    其实不然。在现在信息爆炸，资料泛滥的社会中，耳听为虚的负面作用对前所未有地放大，真假信息交缠的洪流足以遮蔽所有的感官，一次又一次的事件反翻也消磨掉了追求真相的热血。这样一个伪真相时代中，虚假的现实，片面的真相，已足以让眼见之物真伪难辨。但是这并非代表了我们判断能力的永远消失，在肉眼无法被信任的当下，我们需要打开“心眼”，用合理的推断，严密的逻辑，科学的常理，缜密的思考与冷静的思维铸就心中的双眼，从而不被虚幻所欺，不因情绪所激。</a:t>
            </a:r>
            <a:endParaRPr lang="zh-CN" altLang="en-US" b="0" i="0">
              <a:solidFill>
                <a:srgbClr val="333333"/>
              </a:solidFill>
              <a:effectLst/>
              <a:latin typeface="-apple-system"/>
            </a:endParaRPr>
          </a:p>
          <a:p>
            <a:pPr algn="just"/>
            <a:r>
              <a:rPr lang="zh-CN" altLang="en-US" b="0" i="0">
                <a:solidFill>
                  <a:srgbClr val="333333"/>
                </a:solidFill>
                <a:effectLst/>
                <a:latin typeface="楷体" panose="02010609060101010101" pitchFamily="49" charset="-122"/>
                <a:ea typeface="楷体" panose="02010609060101010101" pitchFamily="49" charset="-122"/>
              </a:rPr>
              <a:t>     值得我们注意的是，这里“心眼”的“心”并非佛所说的“心”。佛说：“你心里有什么，你看到的就是什么。”这不是对“心”作用的否定，而是对人们不要被情绪与主观偏见左右的警告。佛所说的“心”是一种狭隘的主观主义，是一种完全以自我为中心的偏执思想。在先入为主的错误观念下，眼前所见自然地只会使心中所想，甚至于正常的行为也会被恶意揣测和擅加脑补，使他人成为主观情绪渲染下的牺牲品。正如莎士比亚笔下的黑人将军奥德赛一样，自卑与愤怒使他误会并扼死了他深爱的妻子。一次次悲剧和误会都告诉我们，切莫被心里的情绪与固有观念扭曲思想，而要保持眼中的清明。</a:t>
            </a:r>
            <a:endParaRPr lang="zh-CN" altLang="en-US" b="0" i="0">
              <a:solidFill>
                <a:srgbClr val="333333"/>
              </a:solidFill>
              <a:effectLst/>
              <a:latin typeface="-apple-system"/>
            </a:endParaRP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11760" y="858520"/>
            <a:ext cx="11788140" cy="5427980"/>
          </a:xfrm>
        </p:spPr>
        <p:txBody>
          <a:bodyPr>
            <a:normAutofit/>
          </a:bodyPr>
          <a:lstStyle/>
          <a:p>
            <a:pPr algn="just"/>
            <a:r>
              <a:rPr lang="zh-CN" altLang="en-US" b="0" i="0">
                <a:solidFill>
                  <a:srgbClr val="333333"/>
                </a:solidFill>
                <a:effectLst/>
                <a:latin typeface="楷体" panose="02010609060101010101" pitchFamily="49" charset="-122"/>
                <a:ea typeface="楷体" panose="02010609060101010101" pitchFamily="49" charset="-122"/>
              </a:rPr>
              <a:t>    此外，“心眼”的作用并非只是判断的工具，同时也提醒着我们切莫忘记追寻真相的初心。在每一次的声讨中，参与者或许并未看清真相就参与其中，但他们心中对于公正与正义的追求依然难得可贵。与之相对的，在被伪真相折磨后，有许多人开始变得对外界的真伪开始麻木，走向各人自扫门前雪的另一个极端，成为冷漠的看客。这无疑也不利于真相与正义的发展。若是不以“心眼”为主，加强辨别能力与内心活力，社会在冷漠中只会渐渐异化，沦为“最后轮到我了，却不会有人站出来为我说话”的悲哀境地。</a:t>
            </a:r>
            <a:endParaRPr lang="zh-CN" altLang="en-US" b="0" i="0">
              <a:solidFill>
                <a:srgbClr val="333333"/>
              </a:solidFill>
              <a:effectLst/>
              <a:latin typeface="-apple-system"/>
            </a:endParaRPr>
          </a:p>
          <a:p>
            <a:pPr algn="just"/>
            <a:r>
              <a:rPr lang="zh-CN" altLang="en-US" b="0" i="0">
                <a:solidFill>
                  <a:srgbClr val="333333"/>
                </a:solidFill>
                <a:effectLst/>
                <a:latin typeface="楷体" panose="02010609060101010101" pitchFamily="49" charset="-122"/>
                <a:ea typeface="楷体" panose="02010609060101010101" pitchFamily="49" charset="-122"/>
              </a:rPr>
              <a:t>   在这个怀疑的时代，我们所需的不仅仅是信仰，更是以心为眼，辨别真伪的能力，更是不变初心，追求公正真相的决心。我们要有不被冲动裹挟的冷静，有不被虚假消磨的真心。</a:t>
            </a:r>
            <a:endParaRPr lang="zh-CN" altLang="en-US" b="0" i="0">
              <a:solidFill>
                <a:srgbClr val="333333"/>
              </a:solidFill>
              <a:effectLst/>
              <a:latin typeface="-apple-system"/>
            </a:endParaRPr>
          </a:p>
          <a:p>
            <a:pPr algn="just"/>
            <a:r>
              <a:rPr lang="zh-CN" altLang="en-US" b="0" i="0">
                <a:solidFill>
                  <a:srgbClr val="333333"/>
                </a:solidFill>
                <a:effectLst/>
                <a:latin typeface="楷体" panose="02010609060101010101" pitchFamily="49" charset="-122"/>
                <a:ea typeface="楷体" panose="02010609060101010101" pitchFamily="49" charset="-122"/>
              </a:rPr>
              <a:t>   让我们摘下有色眼镜，以心为眼，人人如明镜，让虚假无所遁藏，让真相不再迟到。</a:t>
            </a:r>
            <a:endParaRPr lang="zh-CN" altLang="en-US" b="0" i="0">
              <a:solidFill>
                <a:srgbClr val="333333"/>
              </a:solidFill>
              <a:effectLst/>
              <a:latin typeface="-apple-system"/>
            </a:endParaRPr>
          </a:p>
          <a:p>
            <a:endParaRPr lang="zh-CN" altLang="en-US"/>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200965" y="530022"/>
            <a:ext cx="8229600" cy="1143000"/>
          </a:xfrm>
        </p:spPr>
        <p:txBody>
          <a:bodyPr/>
          <a:lstStyle/>
          <a:p>
            <a:pPr algn="ctr"/>
            <a:r>
              <a:rPr lang="zh-CN" altLang="en-US">
                <a:gradFill>
                  <a:gsLst>
                    <a:gs pos="0">
                      <a:srgbClr val="7B32B2"/>
                    </a:gs>
                    <a:gs pos="100000">
                      <a:srgbClr val="401A5D"/>
                    </a:gs>
                  </a:gsLst>
                  <a:lin scaled="0"/>
                </a:gradFill>
              </a:rPr>
              <a:t>范文展示</a:t>
            </a:r>
            <a:r>
              <a:rPr lang="en-US" altLang="zh-CN">
                <a:gradFill>
                  <a:gsLst>
                    <a:gs pos="0">
                      <a:srgbClr val="7B32B2"/>
                    </a:gs>
                    <a:gs pos="100000">
                      <a:srgbClr val="401A5D"/>
                    </a:gs>
                  </a:gsLst>
                  <a:lin scaled="0"/>
                </a:gradFill>
              </a:rPr>
              <a:t>3</a:t>
            </a:r>
            <a:endParaRPr lang="zh-CN" altLang="en-US"/>
          </a:p>
        </p:txBody>
      </p:sp>
      <p:sp>
        <p:nvSpPr>
          <p:cNvPr id="3" name="内容占位符 2"/>
          <p:cNvSpPr>
            <a:spLocks noGrp="1"/>
          </p:cNvSpPr>
          <p:nvPr>
            <p:ph idx="1"/>
          </p:nvPr>
        </p:nvSpPr>
        <p:spPr>
          <a:xfrm>
            <a:off x="128270" y="1367790"/>
            <a:ext cx="11893550" cy="5093335"/>
          </a:xfrm>
        </p:spPr>
        <p:txBody>
          <a:bodyPr>
            <a:normAutofit/>
          </a:bodyPr>
          <a:lstStyle/>
          <a:p>
            <a:pPr algn="ctr"/>
            <a:r>
              <a:rPr lang="zh-CN" altLang="en-US" sz="2400" b="1" i="0">
                <a:solidFill>
                  <a:srgbClr val="333333"/>
                </a:solidFill>
                <a:effectLst/>
                <a:latin typeface="楷体" panose="02010609060101010101" pitchFamily="49" charset="-122"/>
                <a:ea typeface="楷体" panose="02010609060101010101" pitchFamily="49" charset="-122"/>
              </a:rPr>
              <a:t>坚持内心理性判断（</a:t>
            </a:r>
            <a:r>
              <a:rPr lang="en-US" altLang="zh-CN" sz="2400" b="1" i="0">
                <a:solidFill>
                  <a:srgbClr val="333333"/>
                </a:solidFill>
                <a:effectLst/>
                <a:latin typeface="楷体" panose="02010609060101010101" pitchFamily="49" charset="-122"/>
                <a:ea typeface="楷体" panose="02010609060101010101" pitchFamily="49" charset="-122"/>
              </a:rPr>
              <a:t>60</a:t>
            </a:r>
            <a:r>
              <a:rPr lang="zh-CN" altLang="en-US" sz="2400" b="1" i="0">
                <a:solidFill>
                  <a:srgbClr val="333333"/>
                </a:solidFill>
                <a:effectLst/>
                <a:latin typeface="楷体" panose="02010609060101010101" pitchFamily="49" charset="-122"/>
                <a:ea typeface="楷体" panose="02010609060101010101" pitchFamily="49" charset="-122"/>
              </a:rPr>
              <a:t>分）</a:t>
            </a:r>
            <a:endParaRPr lang="zh-CN" altLang="en-US" sz="2400" b="0" i="0">
              <a:solidFill>
                <a:srgbClr val="333333"/>
              </a:solidFill>
              <a:effectLst/>
              <a:latin typeface="-apple-system"/>
            </a:endParaRPr>
          </a:p>
          <a:p>
            <a:pPr algn="just"/>
            <a:r>
              <a:rPr lang="zh-CN" altLang="en-US" sz="2400" b="0" i="0">
                <a:solidFill>
                  <a:srgbClr val="333333"/>
                </a:solidFill>
                <a:effectLst/>
                <a:latin typeface="楷体" panose="02010609060101010101" pitchFamily="49" charset="-122"/>
                <a:ea typeface="楷体" panose="02010609060101010101" pitchFamily="49" charset="-122"/>
              </a:rPr>
              <a:t>    常言说：“眼见为实”，可佛却说：“你心里有什么，你看到就是什么。”到底我们眼中所见之物是事实还是自己心灵的呈现呢？这值得探讨与深思。</a:t>
            </a:r>
            <a:endParaRPr lang="zh-CN" altLang="en-US" sz="2400" b="0" i="0">
              <a:solidFill>
                <a:srgbClr val="333333"/>
              </a:solidFill>
              <a:effectLst/>
              <a:latin typeface="-apple-system"/>
            </a:endParaRPr>
          </a:p>
          <a:p>
            <a:pPr algn="just"/>
            <a:r>
              <a:rPr lang="zh-CN" altLang="en-US" sz="2400" b="0" i="0">
                <a:solidFill>
                  <a:srgbClr val="333333"/>
                </a:solidFill>
                <a:effectLst/>
                <a:latin typeface="楷体" panose="02010609060101010101" pitchFamily="49" charset="-122"/>
                <a:ea typeface="楷体" panose="02010609060101010101" pitchFamily="49" charset="-122"/>
              </a:rPr>
              <a:t>    诚然，我们不可否认，眼睛是我们获得外界信息的重要途径，我们所见的事物都是真实且有效的，这是不可置否的。我们也常常认为眼见为实比耳听为虚更为可靠。</a:t>
            </a:r>
            <a:endParaRPr lang="zh-CN" altLang="en-US" sz="2400" b="0" i="0">
              <a:solidFill>
                <a:srgbClr val="333333"/>
              </a:solidFill>
              <a:effectLst/>
              <a:latin typeface="-apple-system"/>
            </a:endParaRPr>
          </a:p>
          <a:p>
            <a:pPr algn="just"/>
            <a:r>
              <a:rPr lang="zh-CN" altLang="en-US" sz="2400" b="0" i="0">
                <a:solidFill>
                  <a:srgbClr val="333333"/>
                </a:solidFill>
                <a:effectLst/>
                <a:latin typeface="楷体" panose="02010609060101010101" pitchFamily="49" charset="-122"/>
                <a:ea typeface="楷体" panose="02010609060101010101" pitchFamily="49" charset="-122"/>
              </a:rPr>
              <a:t>    可是，但是随着科技的发展，互联网的普及，网络时代的到来，我们已然来到了一个“后真相”时代，一个“碎片化”的时代，技术的发展打破了眼见为实的真实可靠，</a:t>
            </a:r>
            <a:r>
              <a:rPr lang="en-US" altLang="zh-CN" sz="2400" b="0" i="0">
                <a:solidFill>
                  <a:srgbClr val="333333"/>
                </a:solidFill>
                <a:effectLst/>
                <a:latin typeface="楷体" panose="02010609060101010101" pitchFamily="49" charset="-122"/>
                <a:ea typeface="楷体" panose="02010609060101010101" pitchFamily="49" charset="-122"/>
              </a:rPr>
              <a:t>P</a:t>
            </a:r>
            <a:r>
              <a:rPr lang="zh-CN" altLang="en-US" sz="2400" b="0" i="0">
                <a:solidFill>
                  <a:srgbClr val="333333"/>
                </a:solidFill>
                <a:effectLst/>
                <a:latin typeface="楷体" panose="02010609060101010101" pitchFamily="49" charset="-122"/>
                <a:ea typeface="楷体" panose="02010609060101010101" pitchFamily="49" charset="-122"/>
              </a:rPr>
              <a:t>图、假冒层出不穷。乃至所见为真，却也可能只是事实的一个小小的片段而已。有如此的时代背景下，心灵的判断显得更加重要。</a:t>
            </a:r>
            <a:endParaRPr lang="zh-CN" altLang="en-US" sz="2400" b="0" i="0">
              <a:solidFill>
                <a:srgbClr val="333333"/>
              </a:solidFill>
              <a:effectLst/>
              <a:latin typeface="-apple-system"/>
            </a:endParaRPr>
          </a:p>
          <a:p>
            <a:pPr algn="just"/>
            <a:r>
              <a:rPr lang="zh-CN" altLang="en-US" sz="2400" b="0" i="0">
                <a:solidFill>
                  <a:srgbClr val="333333"/>
                </a:solidFill>
                <a:effectLst/>
                <a:latin typeface="楷体" panose="02010609060101010101" pitchFamily="49" charset="-122"/>
                <a:ea typeface="楷体" panose="02010609060101010101" pitchFamily="49" charset="-122"/>
              </a:rPr>
              <a:t>    眼睛是心灵的窗户。眼睛所见的事实都是我们的一个视角，而探寻却要靠心灵。一味地坚信眼见为实将带来不可估量的损失。</a:t>
            </a:r>
            <a:endParaRPr lang="zh-CN" altLang="en-US" sz="2400" b="0" i="0">
              <a:solidFill>
                <a:srgbClr val="333333"/>
              </a:solidFill>
              <a:effectLst/>
              <a:latin typeface="-apple-system"/>
            </a:endParaRPr>
          </a:p>
          <a:p>
            <a:pPr algn="just"/>
            <a:r>
              <a:rPr lang="zh-CN" altLang="en-US" sz="2400" b="0" i="0">
                <a:solidFill>
                  <a:srgbClr val="333333"/>
                </a:solidFill>
                <a:effectLst/>
                <a:latin typeface="楷体" panose="02010609060101010101" pitchFamily="49" charset="-122"/>
                <a:ea typeface="楷体" panose="02010609060101010101" pitchFamily="49" charset="-122"/>
              </a:rPr>
              <a:t>    “眼见为实”究其本质便是相信自己眼睛看到的才是实际的。但其根本却早已立足于你的内心对于眼睛的信赖，才会产生“眼见为实”的观念。</a:t>
            </a:r>
            <a:endParaRPr lang="zh-CN" altLang="en-US" sz="2400" b="0" i="0">
              <a:solidFill>
                <a:srgbClr val="333333"/>
              </a:solidFill>
              <a:effectLst/>
              <a:latin typeface="-apple-system"/>
            </a:endParaRP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12395" y="864870"/>
            <a:ext cx="11896725" cy="5791835"/>
          </a:xfrm>
        </p:spPr>
        <p:txBody>
          <a:bodyPr>
            <a:normAutofit/>
          </a:bodyPr>
          <a:lstStyle/>
          <a:p>
            <a:pPr algn="just"/>
            <a:r>
              <a:rPr lang="zh-CN" altLang="en-US" sz="2000" b="0" i="0">
                <a:solidFill>
                  <a:srgbClr val="333333"/>
                </a:solidFill>
                <a:effectLst/>
                <a:latin typeface="楷体" panose="02010609060101010101" pitchFamily="49" charset="-122"/>
                <a:ea typeface="楷体" panose="02010609060101010101" pitchFamily="49" charset="-122"/>
              </a:rPr>
              <a:t> </a:t>
            </a:r>
            <a:r>
              <a:rPr lang="zh-CN" altLang="en-US" sz="2400" b="0" i="0">
                <a:solidFill>
                  <a:srgbClr val="333333"/>
                </a:solidFill>
                <a:effectLst/>
                <a:latin typeface="楷体" panose="02010609060101010101" pitchFamily="49" charset="-122"/>
                <a:ea typeface="楷体" panose="02010609060101010101" pitchFamily="49" charset="-122"/>
              </a:rPr>
              <a:t>   坚持自己的内心，理性地看待外物，是我们在这场大雾四起的迷茫世界中正确认识事物的重要途径。只要保持内心的理智，才能对眼前之景有清晰的判断与理性的指导。就像在革命时期，拯救国人精神的鲁迅一般，他毅然决然的选择弃医从文，便是不再受“眼见为实”的迷惑，从内心深处理性的认识到那时的国人虽受医疗条件不好的制约，但其根本上最缺的却是精神的救赎。鲁迅凭中心中救中国以崛起的大义，透过现象，找寻到真情真正的本质。</a:t>
            </a:r>
            <a:endParaRPr lang="zh-CN" altLang="en-US" sz="2400" b="0" i="0">
              <a:solidFill>
                <a:srgbClr val="333333"/>
              </a:solidFill>
              <a:effectLst/>
              <a:latin typeface="-apple-system"/>
            </a:endParaRPr>
          </a:p>
          <a:p>
            <a:pPr algn="just"/>
            <a:r>
              <a:rPr lang="zh-CN" altLang="en-US" sz="2400" b="0" i="0">
                <a:solidFill>
                  <a:srgbClr val="333333"/>
                </a:solidFill>
                <a:effectLst/>
                <a:latin typeface="楷体" panose="02010609060101010101" pitchFamily="49" charset="-122"/>
                <a:ea typeface="楷体" panose="02010609060101010101" pitchFamily="49" charset="-122"/>
              </a:rPr>
              <a:t>    “心中此有青山在，何必随人看桃花。”我们不能否认眼见作为辅助工具的作用，但我们更应明白心中“青山”的重要。如佛曰：“你心里有什么，你看到的就是什么。”我们应坚持坚守自己心中的“青山”，顺应自己的内心，在大雾四起的迷雾找寻自己心中的真实。</a:t>
            </a:r>
            <a:endParaRPr lang="zh-CN" altLang="en-US" sz="2400" b="0" i="0">
              <a:solidFill>
                <a:srgbClr val="333333"/>
              </a:solidFill>
              <a:effectLst/>
              <a:latin typeface="-apple-system"/>
            </a:endParaRPr>
          </a:p>
          <a:p>
            <a:pPr algn="just"/>
            <a:r>
              <a:rPr lang="zh-CN" altLang="en-US" sz="2400" b="0" i="0">
                <a:solidFill>
                  <a:srgbClr val="333333"/>
                </a:solidFill>
                <a:effectLst/>
                <a:latin typeface="楷体" panose="02010609060101010101" pitchFamily="49" charset="-122"/>
                <a:ea typeface="楷体" panose="02010609060101010101" pitchFamily="49" charset="-122"/>
              </a:rPr>
              <a:t>    同时，我们也断不可一味地活在自己的内心世界之中。就如你永远叫不醒一个装睡的人一般，一味地沉浸在自己的内心世界，全然不顾理性判断，坚持主观臆想，那便与井底之蛙一般，自大却无知，离开了实际这一实地。</a:t>
            </a:r>
            <a:endParaRPr lang="zh-CN" altLang="en-US" sz="2400" b="0" i="0">
              <a:solidFill>
                <a:srgbClr val="333333"/>
              </a:solidFill>
              <a:effectLst/>
              <a:latin typeface="-apple-system"/>
            </a:endParaRPr>
          </a:p>
          <a:p>
            <a:pPr algn="just"/>
            <a:r>
              <a:rPr lang="zh-CN" altLang="en-US" sz="2400" b="0" i="0">
                <a:solidFill>
                  <a:srgbClr val="333333"/>
                </a:solidFill>
                <a:effectLst/>
                <a:latin typeface="楷体" panose="02010609060101010101" pitchFamily="49" charset="-122"/>
                <a:ea typeface="楷体" panose="02010609060101010101" pitchFamily="49" charset="-122"/>
              </a:rPr>
              <a:t>    让我们手持理性判断这一船舵，顺着内心的东风，在这“碎片化”的大海中不断探寻属于自己的真相。</a:t>
            </a:r>
            <a:endParaRPr lang="zh-CN" altLang="en-US" sz="2400" b="0" i="0">
              <a:solidFill>
                <a:srgbClr val="333333"/>
              </a:solidFill>
              <a:effectLst/>
              <a:latin typeface="-apple-system"/>
            </a:endParaRPr>
          </a:p>
        </p:txBody>
      </p:sp>
      <p:pic>
        <p:nvPicPr>
          <p:cNvPr id="4" name="New picture"/>
          <p:cNvPicPr/>
          <p:nvPr/>
        </p:nvPicPr>
        <p:blipFill>
          <a:blip r:embed="rId2"/>
          <a:stretch>
            <a:fillRect/>
          </a:stretch>
        </p:blipFill>
        <p:spPr>
          <a:xfrm>
            <a:off x="12547600" y="11404600"/>
            <a:ext cx="342900" cy="254000"/>
          </a:xfrm>
          <a:prstGeom prst="cube">
            <a:avLst/>
          </a:prstGeom>
        </p:spPr>
      </p:pic>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a:solidFill>
                  <a:srgbClr val="FF0000"/>
                </a:solidFill>
              </a:rPr>
              <a:t>作文题</a:t>
            </a:r>
          </a:p>
        </p:txBody>
      </p:sp>
      <p:sp>
        <p:nvSpPr>
          <p:cNvPr id="3" name="内容占位符 2"/>
          <p:cNvSpPr>
            <a:spLocks noGrp="1"/>
          </p:cNvSpPr>
          <p:nvPr>
            <p:ph idx="1"/>
          </p:nvPr>
        </p:nvSpPr>
        <p:spPr/>
        <p:txBody>
          <a:bodyPr>
            <a:normAutofit/>
          </a:bodyPr>
          <a:lstStyle/>
          <a:p>
            <a:pPr algn="just"/>
            <a:r>
              <a:rPr lang="zh-CN" altLang="en-US" b="0" i="0">
                <a:solidFill>
                  <a:srgbClr val="565656"/>
                </a:solidFill>
                <a:effectLst/>
                <a:latin typeface="楷体" panose="02010609060101010101" pitchFamily="49" charset="-122"/>
                <a:ea typeface="楷体" panose="02010609060101010101" pitchFamily="49" charset="-122"/>
              </a:rPr>
              <a:t>   </a:t>
            </a:r>
            <a:r>
              <a:rPr lang="zh-CN" altLang="en-US" sz="4400" b="0" i="0">
                <a:solidFill>
                  <a:srgbClr val="565656"/>
                </a:solidFill>
                <a:effectLst/>
                <a:latin typeface="楷体" panose="02010609060101010101" pitchFamily="49" charset="-122"/>
                <a:ea typeface="楷体" panose="02010609060101010101" pitchFamily="49" charset="-122"/>
              </a:rPr>
              <a:t> </a:t>
            </a:r>
            <a:r>
              <a:rPr lang="en-US" altLang="zh-CN" sz="4400" b="0" i="0">
                <a:solidFill>
                  <a:srgbClr val="565656"/>
                </a:solidFill>
                <a:effectLst/>
                <a:latin typeface="楷体" panose="02010609060101010101" pitchFamily="49" charset="-122"/>
                <a:ea typeface="楷体" panose="02010609060101010101" pitchFamily="49" charset="-122"/>
              </a:rPr>
              <a:t> </a:t>
            </a:r>
            <a:r>
              <a:rPr lang="zh-CN" altLang="en-US" sz="4400" b="0" i="0">
                <a:solidFill>
                  <a:srgbClr val="565656"/>
                </a:solidFill>
                <a:effectLst/>
                <a:latin typeface="楷体" panose="02010609060101010101" pitchFamily="49" charset="-122"/>
                <a:ea typeface="楷体" panose="02010609060101010101" pitchFamily="49" charset="-122"/>
              </a:rPr>
              <a:t>常言说“眼见为实”。佛却说：你心里有什么，你看到的就是什么。</a:t>
            </a:r>
            <a:endParaRPr lang="zh-CN" altLang="en-US" sz="4400" b="0" i="0">
              <a:solidFill>
                <a:srgbClr val="3F3F3F"/>
              </a:solidFill>
              <a:effectLst/>
              <a:latin typeface="-apple-system"/>
            </a:endParaRPr>
          </a:p>
          <a:p>
            <a:pPr algn="just"/>
            <a:r>
              <a:rPr lang="zh-CN" altLang="en-US" sz="4400" b="0" i="0">
                <a:solidFill>
                  <a:srgbClr val="565656"/>
                </a:solidFill>
                <a:effectLst/>
                <a:latin typeface="宋体" panose="02010600030101010101" pitchFamily="2" charset="-122"/>
                <a:ea typeface="宋体" panose="02010600030101010101" pitchFamily="2" charset="-122"/>
              </a:rPr>
              <a:t>    请根据以上材料自选一个角度写一篇不少于</a:t>
            </a:r>
            <a:r>
              <a:rPr lang="en-US" altLang="zh-CN" sz="4400" b="0" i="0">
                <a:solidFill>
                  <a:srgbClr val="565656"/>
                </a:solidFill>
                <a:effectLst/>
                <a:latin typeface="-apple-system"/>
              </a:rPr>
              <a:t>800</a:t>
            </a:r>
            <a:r>
              <a:rPr lang="zh-CN" altLang="en-US" sz="4400" b="0" i="0">
                <a:solidFill>
                  <a:srgbClr val="565656"/>
                </a:solidFill>
                <a:effectLst/>
                <a:latin typeface="宋体" panose="02010600030101010101" pitchFamily="2" charset="-122"/>
                <a:ea typeface="宋体" panose="02010600030101010101" pitchFamily="2" charset="-122"/>
              </a:rPr>
              <a:t>字的文章，题目自拟。</a:t>
            </a:r>
            <a:endParaRPr lang="zh-CN" altLang="en-US" sz="4400" b="0" i="0">
              <a:solidFill>
                <a:srgbClr val="3F3F3F"/>
              </a:solidFill>
              <a:effectLst/>
              <a:latin typeface="-apple-system"/>
            </a:endParaRPr>
          </a:p>
          <a:p>
            <a:endParaRPr lang="zh-CN" altLang="en-US" sz="4400"/>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a:solidFill>
                  <a:srgbClr val="FF0000"/>
                </a:solidFill>
              </a:rPr>
              <a:t>概念界定</a:t>
            </a:r>
          </a:p>
        </p:txBody>
      </p:sp>
      <p:sp>
        <p:nvSpPr>
          <p:cNvPr id="3" name="内容占位符 2"/>
          <p:cNvSpPr>
            <a:spLocks noGrp="1"/>
          </p:cNvSpPr>
          <p:nvPr>
            <p:ph idx="1"/>
          </p:nvPr>
        </p:nvSpPr>
        <p:spPr/>
        <p:txBody>
          <a:bodyPr>
            <a:noAutofit/>
          </a:bodyPr>
          <a:lstStyle/>
          <a:p>
            <a:pPr marL="0" indent="0" algn="just">
              <a:buNone/>
            </a:pPr>
            <a:r>
              <a:rPr lang="zh-CN" altLang="en-US" sz="3600">
                <a:solidFill>
                  <a:srgbClr val="FF0000"/>
                </a:solidFill>
                <a:latin typeface="宋体" panose="02010600030101010101" pitchFamily="2" charset="-122"/>
                <a:ea typeface="宋体" panose="02010600030101010101" pitchFamily="2" charset="-122"/>
              </a:rPr>
              <a:t>眼见为实：</a:t>
            </a:r>
            <a:r>
              <a:rPr lang="zh-CN" altLang="en-US" sz="3600">
                <a:solidFill>
                  <a:srgbClr val="333333"/>
                </a:solidFill>
                <a:latin typeface="宋体" panose="02010600030101010101" pitchFamily="2" charset="-122"/>
                <a:ea typeface="宋体" panose="02010600030101010101" pitchFamily="2" charset="-122"/>
              </a:rPr>
              <a:t>是传统经验的心法，化用在当下，是自然理性精神的延续，是“有一份证据，讲一分道理”的严谨。</a:t>
            </a:r>
            <a:endParaRPr lang="en-US" altLang="zh-CN" sz="3600">
              <a:solidFill>
                <a:srgbClr val="333333"/>
              </a:solidFill>
              <a:latin typeface="宋体" panose="02010600030101010101" pitchFamily="2" charset="-122"/>
              <a:ea typeface="宋体" panose="02010600030101010101" pitchFamily="2" charset="-122"/>
            </a:endParaRPr>
          </a:p>
          <a:p>
            <a:pPr marL="0" indent="0" algn="just">
              <a:buNone/>
            </a:pPr>
            <a:r>
              <a:rPr lang="zh-CN" altLang="en-US" sz="3600">
                <a:solidFill>
                  <a:srgbClr val="FF0000"/>
                </a:solidFill>
                <a:latin typeface="宋体" panose="02010600030101010101" pitchFamily="2" charset="-122"/>
                <a:ea typeface="宋体" panose="02010600030101010101" pitchFamily="2" charset="-122"/>
              </a:rPr>
              <a:t>你心里有什么，你看到的就是什么：</a:t>
            </a:r>
            <a:r>
              <a:rPr lang="zh-CN" altLang="en-US" sz="3600">
                <a:solidFill>
                  <a:srgbClr val="333333"/>
                </a:solidFill>
                <a:latin typeface="宋体" panose="02010600030101010101" pitchFamily="2" charset="-122"/>
                <a:ea typeface="宋体" panose="02010600030101010101" pitchFamily="2" charset="-122"/>
              </a:rPr>
              <a:t>一个人能看到什么是由他的内心世界决定的。</a:t>
            </a:r>
            <a:endParaRPr lang="en-US" altLang="zh-CN" sz="3600">
              <a:solidFill>
                <a:srgbClr val="333333"/>
              </a:solidFill>
              <a:latin typeface="宋体" panose="02010600030101010101" pitchFamily="2" charset="-122"/>
              <a:ea typeface="宋体" panose="02010600030101010101" pitchFamily="2" charset="-122"/>
            </a:endParaRPr>
          </a:p>
          <a:p>
            <a:pPr marL="0" indent="0" algn="just">
              <a:buNone/>
            </a:pPr>
            <a:r>
              <a:rPr lang="zh-CN" altLang="en-US" sz="3600">
                <a:solidFill>
                  <a:srgbClr val="FF0000"/>
                </a:solidFill>
                <a:latin typeface="宋体" panose="02010600030101010101" pitchFamily="2" charset="-122"/>
                <a:ea typeface="宋体" panose="02010600030101010101" pitchFamily="2" charset="-122"/>
              </a:rPr>
              <a:t>“常言”：</a:t>
            </a:r>
            <a:r>
              <a:rPr lang="zh-CN" altLang="en-US" sz="3600">
                <a:solidFill>
                  <a:srgbClr val="333333"/>
                </a:solidFill>
                <a:latin typeface="宋体" panose="02010600030101010101" pitchFamily="2" charset="-122"/>
                <a:ea typeface="宋体" panose="02010600030101010101" pitchFamily="2" charset="-122"/>
              </a:rPr>
              <a:t>普通大众说。</a:t>
            </a:r>
            <a:endParaRPr lang="en-US" altLang="zh-CN" sz="3600">
              <a:solidFill>
                <a:srgbClr val="333333"/>
              </a:solidFill>
              <a:latin typeface="宋体" panose="02010600030101010101" pitchFamily="2" charset="-122"/>
              <a:ea typeface="宋体" panose="02010600030101010101" pitchFamily="2" charset="-122"/>
            </a:endParaRPr>
          </a:p>
          <a:p>
            <a:pPr marL="0" indent="0" algn="just">
              <a:buNone/>
            </a:pPr>
            <a:r>
              <a:rPr lang="zh-CN" altLang="en-US" sz="3600">
                <a:solidFill>
                  <a:srgbClr val="FF0000"/>
                </a:solidFill>
                <a:latin typeface="宋体" panose="02010600030101010101" pitchFamily="2" charset="-122"/>
                <a:ea typeface="宋体" panose="02010600030101010101" pitchFamily="2" charset="-122"/>
              </a:rPr>
              <a:t>“佛”：</a:t>
            </a:r>
            <a:r>
              <a:rPr lang="zh-CN" altLang="en-US" sz="3600">
                <a:solidFill>
                  <a:srgbClr val="333333"/>
                </a:solidFill>
                <a:latin typeface="宋体" panose="02010600030101010101" pitchFamily="2" charset="-122"/>
                <a:ea typeface="宋体" panose="02010600030101010101" pitchFamily="2" charset="-122"/>
              </a:rPr>
              <a:t>是佛教徒对修行成功者的称呼。</a:t>
            </a: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a:solidFill>
                  <a:srgbClr val="FF0000"/>
                </a:solidFill>
              </a:rPr>
              <a:t>构思过程</a:t>
            </a:r>
          </a:p>
        </p:txBody>
      </p:sp>
      <p:sp>
        <p:nvSpPr>
          <p:cNvPr id="3" name="内容占位符 2"/>
          <p:cNvSpPr>
            <a:spLocks noGrp="1"/>
          </p:cNvSpPr>
          <p:nvPr>
            <p:ph idx="1"/>
          </p:nvPr>
        </p:nvSpPr>
        <p:spPr>
          <a:xfrm>
            <a:off x="139700" y="1417955"/>
            <a:ext cx="11967210" cy="5294630"/>
          </a:xfrm>
        </p:spPr>
        <p:txBody>
          <a:bodyPr>
            <a:normAutofit fontScale="90000" lnSpcReduction="20000"/>
          </a:bodyPr>
          <a:lstStyle/>
          <a:p>
            <a:pPr algn="just"/>
            <a:r>
              <a:rPr lang="zh-CN" altLang="en-US" sz="3555" b="1" i="0">
                <a:solidFill>
                  <a:srgbClr val="FF6827"/>
                </a:solidFill>
                <a:effectLst/>
                <a:latin typeface="-apple-system"/>
              </a:rPr>
              <a:t>“</a:t>
            </a:r>
            <a:r>
              <a:rPr lang="zh-CN" altLang="en-US" sz="3555" b="1" i="0">
                <a:solidFill>
                  <a:srgbClr val="FF6827"/>
                </a:solidFill>
                <a:effectLst/>
                <a:latin typeface="宋体" panose="02010600030101010101" pitchFamily="2" charset="-122"/>
                <a:ea typeface="宋体" panose="02010600030101010101" pitchFamily="2" charset="-122"/>
              </a:rPr>
              <a:t>眼见为实</a:t>
            </a:r>
            <a:r>
              <a:rPr lang="zh-CN" altLang="en-US" sz="3555" b="1" i="0">
                <a:solidFill>
                  <a:srgbClr val="FF6827"/>
                </a:solidFill>
                <a:effectLst/>
                <a:latin typeface="-apple-system"/>
              </a:rPr>
              <a:t>”</a:t>
            </a:r>
            <a:r>
              <a:rPr lang="zh-CN" altLang="en-US" sz="3555" b="1" i="0">
                <a:solidFill>
                  <a:srgbClr val="FF6827"/>
                </a:solidFill>
                <a:effectLst/>
                <a:latin typeface="宋体" panose="02010600030101010101" pitchFamily="2" charset="-122"/>
                <a:ea typeface="宋体" panose="02010600030101010101" pitchFamily="2" charset="-122"/>
              </a:rPr>
              <a:t>是否一定成立？</a:t>
            </a:r>
            <a:endParaRPr lang="zh-CN" altLang="en-US" sz="3555" b="0" i="0">
              <a:solidFill>
                <a:srgbClr val="333333"/>
              </a:solidFill>
              <a:effectLst/>
              <a:latin typeface="-apple-system"/>
            </a:endParaRPr>
          </a:p>
          <a:p>
            <a:pPr algn="just"/>
            <a:endParaRPr lang="zh-CN" altLang="en-US" sz="3555" b="0" i="0">
              <a:solidFill>
                <a:srgbClr val="565656"/>
              </a:solidFill>
              <a:effectLst/>
              <a:latin typeface="宋体" panose="02010600030101010101" pitchFamily="2" charset="-122"/>
              <a:ea typeface="宋体" panose="02010600030101010101" pitchFamily="2" charset="-122"/>
            </a:endParaRPr>
          </a:p>
          <a:p>
            <a:pPr algn="just"/>
            <a:r>
              <a:rPr lang="zh-CN" altLang="en-US" sz="3555" b="1" i="0">
                <a:solidFill>
                  <a:srgbClr val="FF6827"/>
                </a:solidFill>
                <a:effectLst/>
                <a:latin typeface="宋体" panose="02010600030101010101" pitchFamily="2" charset="-122"/>
                <a:ea typeface="宋体" panose="02010600030101010101" pitchFamily="2" charset="-122"/>
              </a:rPr>
              <a:t>肯定：</a:t>
            </a:r>
            <a:r>
              <a:rPr lang="zh-CN" altLang="en-US" sz="3555" b="0" i="0">
                <a:solidFill>
                  <a:srgbClr val="565656"/>
                </a:solidFill>
                <a:effectLst/>
                <a:latin typeface="宋体" panose="02010600030101010101" pitchFamily="2" charset="-122"/>
                <a:ea typeface="宋体" panose="02010600030101010101" pitchFamily="2" charset="-122"/>
              </a:rPr>
              <a:t>目之所及比道听途说具有一定的参考意义与价值</a:t>
            </a:r>
            <a:endParaRPr lang="en-US" altLang="zh-CN" sz="3555" b="0" i="0">
              <a:solidFill>
                <a:srgbClr val="565656"/>
              </a:solidFill>
              <a:effectLst/>
              <a:latin typeface="宋体" panose="02010600030101010101" pitchFamily="2" charset="-122"/>
              <a:ea typeface="宋体" panose="02010600030101010101" pitchFamily="2" charset="-122"/>
            </a:endParaRPr>
          </a:p>
          <a:p>
            <a:pPr algn="just"/>
            <a:r>
              <a:rPr lang="zh-CN" altLang="en-US" sz="3555" b="1" i="0">
                <a:solidFill>
                  <a:srgbClr val="FF6827"/>
                </a:solidFill>
                <a:effectLst/>
                <a:latin typeface="宋体" panose="02010600030101010101" pitchFamily="2" charset="-122"/>
                <a:ea typeface="宋体" panose="02010600030101010101" pitchFamily="2" charset="-122"/>
              </a:rPr>
              <a:t>否定：</a:t>
            </a:r>
            <a:r>
              <a:rPr lang="zh-CN" altLang="en-US" sz="3555" b="0" i="0">
                <a:solidFill>
                  <a:srgbClr val="565656"/>
                </a:solidFill>
                <a:effectLst/>
                <a:latin typeface="宋体" panose="02010600030101010101" pitchFamily="2" charset="-122"/>
                <a:ea typeface="宋体" panose="02010600030101010101" pitchFamily="2" charset="-122"/>
              </a:rPr>
              <a:t>客观世界的发展具有联系性，有些事物的联系性并不能立即以全貌形式展现出来，主要体现在两个方面。一方面，如</a:t>
            </a:r>
            <a:r>
              <a:rPr lang="zh-CN" altLang="en-US" sz="3555" b="0" i="0">
                <a:solidFill>
                  <a:srgbClr val="565656"/>
                </a:solidFill>
                <a:effectLst/>
                <a:latin typeface="-apple-system"/>
              </a:rPr>
              <a:t>“</a:t>
            </a:r>
            <a:r>
              <a:rPr lang="zh-CN" altLang="en-US" sz="3555" b="0" i="0">
                <a:solidFill>
                  <a:srgbClr val="565656"/>
                </a:solidFill>
                <a:effectLst/>
                <a:latin typeface="宋体" panose="02010600030101010101" pitchFamily="2" charset="-122"/>
                <a:ea typeface="宋体" panose="02010600030101010101" pitchFamily="2" charset="-122"/>
              </a:rPr>
              <a:t>蝴蝶效应</a:t>
            </a:r>
            <a:r>
              <a:rPr lang="zh-CN" altLang="en-US" sz="3555" b="0" i="0">
                <a:solidFill>
                  <a:srgbClr val="565656"/>
                </a:solidFill>
                <a:effectLst/>
                <a:latin typeface="-apple-system"/>
              </a:rPr>
              <a:t>”</a:t>
            </a:r>
            <a:r>
              <a:rPr lang="zh-CN" altLang="en-US" sz="3555" b="0" i="0">
                <a:solidFill>
                  <a:srgbClr val="565656"/>
                </a:solidFill>
                <a:effectLst/>
                <a:latin typeface="宋体" panose="02010600030101010101" pitchFamily="2" charset="-122"/>
                <a:ea typeface="宋体" panose="02010600030101010101" pitchFamily="2" charset="-122"/>
              </a:rPr>
              <a:t>，事物与事物之间的关联性并不是直接的肉眼可见的，如果只看到眼前忽视了隐藏在事物背后的联系性，那造成的损失不可计数；另一方面，事物发展到一定阶段，有些特征才能够展现出来，如人的发展不是一蹴而就的，不能在当下立即展现出发展的成果，而是到了一定的阶段才能出现，忽视事物发展的连续性，就割裂了事物的完整性。</a:t>
            </a:r>
            <a:endParaRPr lang="zh-CN" altLang="en-US" sz="3555" b="0" i="0">
              <a:solidFill>
                <a:srgbClr val="333333"/>
              </a:solidFill>
              <a:effectLst/>
              <a:latin typeface="-apple-system"/>
            </a:endParaRPr>
          </a:p>
          <a:p>
            <a:r>
              <a:rPr lang="zh-CN" altLang="en-US">
                <a:effectLst/>
              </a:rPr>
              <a:t/>
            </a:r>
            <a:br>
              <a:rPr lang="zh-CN" altLang="en-US">
                <a:effectLst/>
              </a:rPr>
            </a:br>
            <a:r>
              <a:rPr lang="zh-CN" altLang="en-US" b="0" i="0">
                <a:solidFill>
                  <a:srgbClr val="333333"/>
                </a:solidFill>
                <a:effectLst/>
                <a:latin typeface="-apple-system"/>
              </a:rPr>
              <a:t/>
            </a:r>
            <a:br>
              <a:rPr lang="zh-CN" altLang="en-US" b="0" i="0">
                <a:solidFill>
                  <a:srgbClr val="333333"/>
                </a:solidFill>
                <a:effectLst/>
                <a:latin typeface="-apple-system"/>
              </a:rPr>
            </a:br>
            <a:endParaRPr lang="zh-CN" altLang="en-US" b="0" i="0">
              <a:solidFill>
                <a:srgbClr val="333333"/>
              </a:solidFill>
              <a:effectLst/>
              <a:latin typeface="-apple-system"/>
            </a:endParaRPr>
          </a:p>
          <a:p>
            <a:pPr algn="just"/>
            <a:endParaRPr lang="zh-CN" altLang="en-US" b="0" i="0">
              <a:solidFill>
                <a:srgbClr val="333333"/>
              </a:solidFill>
              <a:effectLst/>
              <a:latin typeface="-apple-system"/>
            </a:endParaRP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b="1">
                <a:solidFill>
                  <a:srgbClr val="FF0000"/>
                </a:solidFill>
              </a:rPr>
              <a:t>构思过程</a:t>
            </a:r>
          </a:p>
        </p:txBody>
      </p:sp>
      <p:sp>
        <p:nvSpPr>
          <p:cNvPr id="3" name="内容占位符 2"/>
          <p:cNvSpPr>
            <a:spLocks noGrp="1"/>
          </p:cNvSpPr>
          <p:nvPr>
            <p:ph idx="1"/>
          </p:nvPr>
        </p:nvSpPr>
        <p:spPr>
          <a:xfrm>
            <a:off x="276225" y="1546225"/>
            <a:ext cx="11744325" cy="5088255"/>
          </a:xfrm>
        </p:spPr>
        <p:txBody>
          <a:bodyPr>
            <a:normAutofit/>
          </a:bodyPr>
          <a:lstStyle/>
          <a:p>
            <a:pPr algn="just"/>
            <a:r>
              <a:rPr lang="zh-CN" altLang="en-US" sz="2400" b="1" i="0">
                <a:solidFill>
                  <a:srgbClr val="FF6827"/>
                </a:solidFill>
                <a:effectLst/>
                <a:latin typeface="宋体" panose="02010600030101010101" pitchFamily="2" charset="-122"/>
                <a:ea typeface="宋体" panose="02010600030101010101" pitchFamily="2" charset="-122"/>
                <a:cs typeface="宋体" panose="02010600030101010101" pitchFamily="2" charset="-122"/>
              </a:rPr>
              <a:t>“</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你心里有什么，你看到的就是什么</a:t>
            </a:r>
            <a:r>
              <a:rPr lang="zh-CN" altLang="en-US" sz="2400" b="1" i="0">
                <a:solidFill>
                  <a:srgbClr val="FF6827"/>
                </a:solidFill>
                <a:effectLst/>
                <a:latin typeface="宋体" panose="02010600030101010101" pitchFamily="2" charset="-122"/>
                <a:ea typeface="宋体" panose="02010600030101010101" pitchFamily="2" charset="-122"/>
                <a:cs typeface="宋体" panose="02010600030101010101" pitchFamily="2" charset="-122"/>
              </a:rPr>
              <a:t>”这个观点正确吗？它的作用是什么？</a:t>
            </a:r>
            <a:endParaRPr lang="en-US" altLang="zh-CN" sz="2400" b="1" i="0">
              <a:solidFill>
                <a:srgbClr val="FF6827"/>
              </a:solidFill>
              <a:effectLst/>
              <a:latin typeface="宋体" panose="02010600030101010101" pitchFamily="2" charset="-122"/>
              <a:ea typeface="宋体" panose="02010600030101010101" pitchFamily="2" charset="-122"/>
              <a:cs typeface="宋体" panose="02010600030101010101" pitchFamily="2" charset="-122"/>
            </a:endParaRPr>
          </a:p>
          <a:p>
            <a:r>
              <a:rPr lang="zh-CN" altLang="en-US" sz="2400" b="0" i="0">
                <a:solidFill>
                  <a:srgbClr val="565656"/>
                </a:solidFill>
                <a:effectLst/>
                <a:latin typeface="宋体" panose="02010600030101010101" pitchFamily="2" charset="-122"/>
                <a:ea typeface="宋体" panose="02010600030101010101" pitchFamily="2" charset="-122"/>
                <a:cs typeface="宋体" panose="02010600030101010101" pitchFamily="2" charset="-122"/>
              </a:rPr>
              <a:t>人们在接受到的教育和环境的共同影响下，形成一定的认知，而这种认知也会反映到我们认知这个世界。就此定义层面来说，这个观点有一定合理性。</a:t>
            </a:r>
            <a:r>
              <a:rPr lang="zh-CN" altLang="en-US" sz="2400" b="0" i="0">
                <a:solidFill>
                  <a:srgbClr val="333333"/>
                </a:solidFill>
                <a:effectLst/>
                <a:latin typeface="宋体" panose="02010600030101010101" pitchFamily="2" charset="-122"/>
                <a:ea typeface="宋体" panose="02010600030101010101" pitchFamily="2" charset="-122"/>
                <a:cs typeface="宋体" panose="02010600030101010101" pitchFamily="2" charset="-122"/>
              </a:rPr>
              <a:t/>
            </a:r>
            <a:br>
              <a:rPr lang="zh-CN" altLang="en-US" sz="2400" b="0" i="0">
                <a:solidFill>
                  <a:srgbClr val="333333"/>
                </a:solidFill>
                <a:effectLst/>
                <a:latin typeface="宋体" panose="02010600030101010101" pitchFamily="2" charset="-122"/>
                <a:ea typeface="宋体" panose="02010600030101010101" pitchFamily="2" charset="-122"/>
                <a:cs typeface="宋体" panose="02010600030101010101" pitchFamily="2" charset="-122"/>
              </a:rPr>
            </a:br>
            <a:endParaRPr lang="zh-CN" altLang="en-US" sz="2400" b="0" i="0">
              <a:solidFill>
                <a:srgbClr val="333333"/>
              </a:solidFill>
              <a:effectLst/>
              <a:latin typeface="宋体" panose="02010600030101010101" pitchFamily="2" charset="-122"/>
              <a:ea typeface="宋体" panose="02010600030101010101" pitchFamily="2" charset="-122"/>
              <a:cs typeface="宋体" panose="02010600030101010101" pitchFamily="2" charset="-122"/>
            </a:endParaRPr>
          </a:p>
          <a:p>
            <a:r>
              <a:rPr lang="zh-CN" altLang="en-US" sz="2400">
                <a:solidFill>
                  <a:srgbClr val="565656"/>
                </a:solidFill>
                <a:latin typeface="宋体" panose="02010600030101010101" pitchFamily="2" charset="-122"/>
                <a:ea typeface="宋体" panose="02010600030101010101" pitchFamily="2" charset="-122"/>
                <a:cs typeface="宋体" panose="02010600030101010101" pitchFamily="2" charset="-122"/>
              </a:rPr>
              <a:t>但是，个体在进行判断或做出决策时，总是有意识或无意识的去关注与自己既有观念和态度所一致的信息，而忽视与其观点和态度不一致的信息。换句话说，就是人在为做出判断而收集的信息的时候会有一种“见我所想”的倾向，而非“眼见为实”的态度。这种态度很容易导致心理学上的“证实性偏差”，人们只会去证明自己认为对的事情，而下意识地忽略其他反对的信息。</a:t>
            </a:r>
          </a:p>
          <a:p>
            <a:r>
              <a:rPr lang="zh-CN" altLang="en-US" sz="2400">
                <a:solidFill>
                  <a:srgbClr val="565656"/>
                </a:solidFill>
                <a:latin typeface="宋体" panose="02010600030101010101" pitchFamily="2" charset="-122"/>
                <a:ea typeface="宋体" panose="02010600030101010101" pitchFamily="2" charset="-122"/>
                <a:cs typeface="宋体" panose="02010600030101010101" pitchFamily="2" charset="-122"/>
              </a:rPr>
              <a:t>当然，佛心，一双被洗练的</a:t>
            </a:r>
            <a:r>
              <a:rPr lang="zh-CN" altLang="en-US" sz="2400" b="0" i="0">
                <a:solidFill>
                  <a:srgbClr val="565656"/>
                </a:solidFill>
                <a:effectLst/>
                <a:latin typeface="宋体" panose="02010600030101010101" pitchFamily="2" charset="-122"/>
                <a:ea typeface="宋体" panose="02010600030101010101" pitchFamily="2" charset="-122"/>
                <a:cs typeface="宋体" panose="02010600030101010101" pitchFamily="2" charset="-122"/>
              </a:rPr>
              <a:t>眼睛需要带着洞察回归真实的世界。见我所想，也有其积极的一面，一些行业的先行者，之所以称之为先行，最为重要的是他们的思想先行，能够预见未来，看到事物更多的可能性，并在此基础上促进新生事物的发展，从而推动行业的创新和科技的变革。</a:t>
            </a:r>
            <a:endParaRPr lang="zh-CN" altLang="en-US" sz="2400" b="0" i="0">
              <a:solidFill>
                <a:srgbClr val="333333"/>
              </a:solidFill>
              <a:effectLst/>
              <a:latin typeface="宋体" panose="02010600030101010101" pitchFamily="2" charset="-122"/>
              <a:ea typeface="宋体" panose="02010600030101010101" pitchFamily="2" charset="-122"/>
              <a:cs typeface="宋体" panose="02010600030101010101" pitchFamily="2" charset="-122"/>
            </a:endParaRPr>
          </a:p>
          <a:p>
            <a:endParaRPr lang="zh-CN" altLang="en-US" sz="2400" b="0" i="0">
              <a:solidFill>
                <a:srgbClr val="333333"/>
              </a:solidFill>
              <a:effectLst/>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882775" y="732473"/>
            <a:ext cx="8229600" cy="634082"/>
          </a:xfrm>
        </p:spPr>
        <p:txBody>
          <a:bodyPr>
            <a:normAutofit fontScale="90000"/>
          </a:bodyPr>
          <a:lstStyle/>
          <a:p>
            <a:pPr algn="ctr"/>
            <a:r>
              <a:rPr lang="zh-CN" altLang="en-US">
                <a:solidFill>
                  <a:srgbClr val="FF0000"/>
                </a:solidFill>
              </a:rPr>
              <a:t>构思过程</a:t>
            </a:r>
          </a:p>
        </p:txBody>
      </p:sp>
      <p:sp>
        <p:nvSpPr>
          <p:cNvPr id="3" name="内容占位符 2"/>
          <p:cNvSpPr>
            <a:spLocks noGrp="1"/>
          </p:cNvSpPr>
          <p:nvPr>
            <p:ph idx="1"/>
          </p:nvPr>
        </p:nvSpPr>
        <p:spPr/>
        <p:txBody>
          <a:bodyPr>
            <a:normAutofit fontScale="87500" lnSpcReduction="10000"/>
          </a:bodyPr>
          <a:lstStyle/>
          <a:p>
            <a:r>
              <a:rPr lang="zh-CN" altLang="en-US" b="1" i="0">
                <a:solidFill>
                  <a:srgbClr val="FF6827"/>
                </a:solidFill>
                <a:effectLst/>
                <a:latin typeface="宋体" panose="02010600030101010101" pitchFamily="2" charset="-122"/>
                <a:ea typeface="宋体" panose="02010600030101010101" pitchFamily="2" charset="-122"/>
              </a:rPr>
              <a:t>怎样</a:t>
            </a:r>
            <a:r>
              <a:rPr lang="zh-CN" altLang="en-US" b="1">
                <a:solidFill>
                  <a:srgbClr val="FF6827"/>
                </a:solidFill>
                <a:latin typeface="宋体" panose="02010600030101010101" pitchFamily="2" charset="-122"/>
                <a:ea typeface="宋体" panose="02010600030101010101" pitchFamily="2" charset="-122"/>
              </a:rPr>
              <a:t>对待“眼见为实”和“你心里有什么，你看到的就是什么”两种观点</a:t>
            </a:r>
            <a:r>
              <a:rPr lang="zh-CN" altLang="en-US" b="1" i="0">
                <a:solidFill>
                  <a:srgbClr val="FF6827"/>
                </a:solidFill>
                <a:effectLst/>
                <a:latin typeface="宋体" panose="02010600030101010101" pitchFamily="2" charset="-122"/>
                <a:ea typeface="宋体" panose="02010600030101010101" pitchFamily="2" charset="-122"/>
              </a:rPr>
              <a:t>？</a:t>
            </a:r>
            <a:endParaRPr lang="en-US" altLang="zh-CN" b="1" i="0">
              <a:solidFill>
                <a:srgbClr val="FF6827"/>
              </a:solidFill>
              <a:effectLst/>
              <a:latin typeface="宋体" panose="02010600030101010101" pitchFamily="2" charset="-122"/>
              <a:ea typeface="宋体" panose="02010600030101010101" pitchFamily="2" charset="-122"/>
            </a:endParaRPr>
          </a:p>
          <a:p>
            <a:pPr algn="just"/>
            <a:endParaRPr lang="en-US" altLang="zh-CN">
              <a:solidFill>
                <a:srgbClr val="565656"/>
              </a:solidFill>
              <a:effectLst/>
              <a:latin typeface="宋体" panose="02010600030101010101" pitchFamily="2" charset="-122"/>
              <a:ea typeface="宋体" panose="02010600030101010101" pitchFamily="2" charset="-122"/>
            </a:endParaRPr>
          </a:p>
          <a:p>
            <a:pPr algn="just"/>
            <a:r>
              <a:rPr lang="zh-CN" altLang="en-US">
                <a:solidFill>
                  <a:srgbClr val="565656"/>
                </a:solidFill>
                <a:effectLst/>
                <a:latin typeface="宋体" panose="02010600030101010101" pitchFamily="2" charset="-122"/>
                <a:ea typeface="宋体" panose="02010600030101010101" pitchFamily="2" charset="-122"/>
              </a:rPr>
              <a:t>这个问题的本质，其实是需要我们处理好自我与世界的关系，在认识到世界的样貌是我们内心的外在显像时，也要注意到自身的不足，不断提升自我，看见世界的不同层面。</a:t>
            </a:r>
            <a:endParaRPr lang="zh-CN" altLang="en-US">
              <a:effectLst/>
            </a:endParaRPr>
          </a:p>
          <a:p>
            <a:pPr algn="just"/>
            <a:r>
              <a:rPr lang="zh-CN" altLang="en-US">
                <a:solidFill>
                  <a:srgbClr val="565656"/>
                </a:solidFill>
                <a:effectLst/>
                <a:latin typeface="宋体" panose="02010600030101010101" pitchFamily="2" charset="-122"/>
                <a:ea typeface="宋体" panose="02010600030101010101" pitchFamily="2" charset="-122"/>
              </a:rPr>
              <a:t>因此，人们在看待世界时，不可片面的采取</a:t>
            </a:r>
            <a:r>
              <a:rPr lang="zh-CN" altLang="en-US">
                <a:solidFill>
                  <a:srgbClr val="565656"/>
                </a:solidFill>
                <a:effectLst/>
              </a:rPr>
              <a:t>“</a:t>
            </a:r>
            <a:r>
              <a:rPr lang="zh-CN" altLang="en-US">
                <a:solidFill>
                  <a:srgbClr val="565656"/>
                </a:solidFill>
                <a:effectLst/>
                <a:latin typeface="宋体" panose="02010600030101010101" pitchFamily="2" charset="-122"/>
                <a:ea typeface="宋体" panose="02010600030101010101" pitchFamily="2" charset="-122"/>
              </a:rPr>
              <a:t>眼见为实</a:t>
            </a:r>
            <a:r>
              <a:rPr lang="zh-CN" altLang="en-US">
                <a:solidFill>
                  <a:srgbClr val="565656"/>
                </a:solidFill>
                <a:effectLst/>
              </a:rPr>
              <a:t>”</a:t>
            </a:r>
            <a:r>
              <a:rPr lang="zh-CN" altLang="en-US">
                <a:solidFill>
                  <a:srgbClr val="565656"/>
                </a:solidFill>
                <a:effectLst/>
                <a:latin typeface="宋体" panose="02010600030101010101" pitchFamily="2" charset="-122"/>
                <a:ea typeface="宋体" panose="02010600030101010101" pitchFamily="2" charset="-122"/>
              </a:rPr>
              <a:t>或</a:t>
            </a:r>
            <a:r>
              <a:rPr lang="zh-CN" altLang="en-US">
                <a:solidFill>
                  <a:srgbClr val="565656"/>
                </a:solidFill>
                <a:effectLst/>
              </a:rPr>
              <a:t>“</a:t>
            </a:r>
            <a:r>
              <a:rPr lang="zh-CN" altLang="en-US">
                <a:solidFill>
                  <a:srgbClr val="565656"/>
                </a:solidFill>
                <a:latin typeface="宋体" panose="02010600030101010101" pitchFamily="2" charset="-122"/>
                <a:ea typeface="宋体" panose="02010600030101010101" pitchFamily="2" charset="-122"/>
              </a:rPr>
              <a:t>你心里有什么，你看到的就是什么”的观念，要想全面客观的去看待世界，需要拓宽视野，把控大局，将</a:t>
            </a:r>
            <a:r>
              <a:rPr lang="zh-CN" altLang="en-US">
                <a:solidFill>
                  <a:srgbClr val="565656"/>
                </a:solidFill>
                <a:effectLst/>
              </a:rPr>
              <a:t>两种观点</a:t>
            </a:r>
            <a:r>
              <a:rPr lang="zh-CN" altLang="en-US">
                <a:solidFill>
                  <a:srgbClr val="565656"/>
                </a:solidFill>
                <a:effectLst/>
                <a:latin typeface="宋体" panose="02010600030101010101" pitchFamily="2" charset="-122"/>
                <a:ea typeface="宋体" panose="02010600030101010101" pitchFamily="2" charset="-122"/>
              </a:rPr>
              <a:t>有机结合，丰盈内心世界，不断探索。</a:t>
            </a:r>
            <a:endParaRPr lang="zh-CN" altLang="en-US">
              <a:effectLst/>
            </a:endParaRPr>
          </a:p>
          <a:p>
            <a:r>
              <a:rPr lang="zh-CN" altLang="en-US">
                <a:effectLst/>
              </a:rPr>
              <a:t/>
            </a:r>
            <a:br>
              <a:rPr lang="zh-CN" altLang="en-US">
                <a:effectLst/>
              </a:rPr>
            </a:br>
            <a:endParaRPr lang="zh-CN" altLang="en-US"/>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a:solidFill>
                  <a:srgbClr val="FF0000"/>
                </a:solidFill>
              </a:rPr>
              <a:t>论据参考</a:t>
            </a:r>
          </a:p>
        </p:txBody>
      </p:sp>
      <p:sp>
        <p:nvSpPr>
          <p:cNvPr id="3" name="内容占位符 2"/>
          <p:cNvSpPr>
            <a:spLocks noGrp="1"/>
          </p:cNvSpPr>
          <p:nvPr>
            <p:ph idx="1"/>
          </p:nvPr>
        </p:nvSpPr>
        <p:spPr/>
        <p:txBody>
          <a:bodyPr>
            <a:normAutofit/>
          </a:bodyPr>
          <a:lstStyle/>
          <a:p>
            <a:r>
              <a:rPr lang="en-US" altLang="zh-CN">
                <a:effectLst/>
              </a:rPr>
              <a:t>      《</a:t>
            </a:r>
            <a:r>
              <a:rPr lang="zh-CN" altLang="en-US">
                <a:effectLst/>
              </a:rPr>
              <a:t>列子</a:t>
            </a:r>
            <a:r>
              <a:rPr lang="en-US" altLang="zh-CN">
                <a:effectLst/>
              </a:rPr>
              <a:t>》</a:t>
            </a:r>
            <a:r>
              <a:rPr lang="zh-CN" altLang="en-US">
                <a:effectLst/>
              </a:rPr>
              <a:t>中讲述了疑邻盗斧的故事：“人有亡斧者，意其邻之子。视其行步，窃斧也；颜色，窃斧也；言语，窃斧也；动作态度，无为而不窃斧也。”亡斧者心中装的是邻居之子盗斧，那么看到的自然也是邻居之子种种类似盗斧的行径。</a:t>
            </a:r>
            <a:endParaRPr lang="en-US" altLang="zh-CN">
              <a:effectLst/>
            </a:endParaRPr>
          </a:p>
          <a:p>
            <a:r>
              <a:rPr lang="zh-CN" altLang="en-US">
                <a:effectLst/>
              </a:rPr>
              <a:t>      与此类似的，还有</a:t>
            </a:r>
            <a:r>
              <a:rPr lang="en-US" altLang="zh-CN">
                <a:effectLst/>
              </a:rPr>
              <a:t>《</a:t>
            </a:r>
            <a:r>
              <a:rPr lang="zh-CN" altLang="en-US">
                <a:effectLst/>
              </a:rPr>
              <a:t>列子</a:t>
            </a:r>
            <a:r>
              <a:rPr lang="en-US" altLang="zh-CN">
                <a:effectLst/>
              </a:rPr>
              <a:t>》</a:t>
            </a:r>
            <a:r>
              <a:rPr lang="zh-CN" altLang="en-US">
                <a:effectLst/>
              </a:rPr>
              <a:t>中齐人攫金的故事：“昔齐人有欲金者，清旦衣冠而之市。适鬻金者之所，因攫其金而去。吏捕得之，问曰：‘人皆在焉，子攫人之金何？’对曰：‘取金之时，不见人，徒见金。’”齐人的回答虽让人啼笑皆非，但的确是当时其内心所想。只想着金子，自然看不见其他。</a:t>
            </a:r>
            <a:endParaRPr lang="zh-CN" altLang="en-US"/>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a:solidFill>
                  <a:srgbClr val="FF0000"/>
                </a:solidFill>
              </a:rPr>
              <a:t>论据参考</a:t>
            </a:r>
          </a:p>
        </p:txBody>
      </p:sp>
      <p:sp>
        <p:nvSpPr>
          <p:cNvPr id="3" name="内容占位符 2"/>
          <p:cNvSpPr>
            <a:spLocks noGrp="1"/>
          </p:cNvSpPr>
          <p:nvPr>
            <p:ph idx="1"/>
          </p:nvPr>
        </p:nvSpPr>
        <p:spPr/>
        <p:txBody>
          <a:bodyPr>
            <a:normAutofit/>
          </a:bodyPr>
          <a:lstStyle/>
          <a:p>
            <a:pPr algn="just"/>
            <a:r>
              <a:rPr lang="zh-CN" altLang="en-US" b="0" i="0">
                <a:solidFill>
                  <a:srgbClr val="565656"/>
                </a:solidFill>
                <a:effectLst/>
                <a:latin typeface="宋体" panose="02010600030101010101" pitchFamily="2" charset="-122"/>
                <a:ea typeface="宋体" panose="02010600030101010101" pitchFamily="2" charset="-122"/>
              </a:rPr>
              <a:t>    苏东坡与僧人佛印是好朋友，一天，苏东坡对佛印说：</a:t>
            </a:r>
            <a:r>
              <a:rPr lang="zh-CN" altLang="en-US" b="0" i="0">
                <a:solidFill>
                  <a:srgbClr val="565656"/>
                </a:solidFill>
                <a:effectLst/>
                <a:latin typeface="-apple-system"/>
              </a:rPr>
              <a:t>“</a:t>
            </a:r>
            <a:r>
              <a:rPr lang="zh-CN" altLang="en-US" b="0" i="0">
                <a:solidFill>
                  <a:srgbClr val="565656"/>
                </a:solidFill>
                <a:effectLst/>
                <a:latin typeface="宋体" panose="02010600030101010101" pitchFamily="2" charset="-122"/>
                <a:ea typeface="宋体" panose="02010600030101010101" pitchFamily="2" charset="-122"/>
              </a:rPr>
              <a:t>以大师慧眼看来，吾乃何物？</a:t>
            </a:r>
            <a:r>
              <a:rPr lang="zh-CN" altLang="en-US" b="0" i="0">
                <a:solidFill>
                  <a:srgbClr val="565656"/>
                </a:solidFill>
                <a:effectLst/>
                <a:latin typeface="-apple-system"/>
              </a:rPr>
              <a:t>”</a:t>
            </a:r>
            <a:r>
              <a:rPr lang="zh-CN" altLang="en-US" b="0" i="0">
                <a:solidFill>
                  <a:srgbClr val="565656"/>
                </a:solidFill>
                <a:effectLst/>
                <a:latin typeface="宋体" panose="02010600030101010101" pitchFamily="2" charset="-122"/>
                <a:ea typeface="宋体" panose="02010600030101010101" pitchFamily="2" charset="-122"/>
              </a:rPr>
              <a:t>佛印说：</a:t>
            </a:r>
            <a:r>
              <a:rPr lang="zh-CN" altLang="en-US" b="0" i="0">
                <a:solidFill>
                  <a:srgbClr val="565656"/>
                </a:solidFill>
                <a:effectLst/>
                <a:latin typeface="-apple-system"/>
              </a:rPr>
              <a:t>“</a:t>
            </a:r>
            <a:r>
              <a:rPr lang="zh-CN" altLang="en-US" b="0" i="0">
                <a:solidFill>
                  <a:srgbClr val="565656"/>
                </a:solidFill>
                <a:effectLst/>
                <a:latin typeface="宋体" panose="02010600030101010101" pitchFamily="2" charset="-122"/>
                <a:ea typeface="宋体" panose="02010600030101010101" pitchFamily="2" charset="-122"/>
              </a:rPr>
              <a:t>贫僧眼中</a:t>
            </a:r>
            <a:r>
              <a:rPr lang="en-US" altLang="zh-CN" b="0" i="0">
                <a:solidFill>
                  <a:srgbClr val="565656"/>
                </a:solidFill>
                <a:effectLst/>
                <a:latin typeface="-apple-system"/>
              </a:rPr>
              <a:t>,</a:t>
            </a:r>
            <a:r>
              <a:rPr lang="zh-CN" altLang="en-US" b="0" i="0">
                <a:solidFill>
                  <a:srgbClr val="565656"/>
                </a:solidFill>
                <a:effectLst/>
                <a:latin typeface="宋体" panose="02010600030101010101" pitchFamily="2" charset="-122"/>
                <a:ea typeface="宋体" panose="02010600030101010101" pitchFamily="2" charset="-122"/>
              </a:rPr>
              <a:t>施主乃我佛如来金身。</a:t>
            </a:r>
            <a:r>
              <a:rPr lang="zh-CN" altLang="en-US" b="0" i="0">
                <a:solidFill>
                  <a:srgbClr val="565656"/>
                </a:solidFill>
                <a:effectLst/>
                <a:latin typeface="-apple-system"/>
              </a:rPr>
              <a:t>”</a:t>
            </a:r>
            <a:r>
              <a:rPr lang="zh-CN" altLang="en-US" b="0" i="0">
                <a:solidFill>
                  <a:srgbClr val="565656"/>
                </a:solidFill>
                <a:effectLst/>
                <a:latin typeface="宋体" panose="02010600030101010101" pitchFamily="2" charset="-122"/>
                <a:ea typeface="宋体" panose="02010600030101010101" pitchFamily="2" charset="-122"/>
              </a:rPr>
              <a:t>苏东坡听朋友说自己是佛，自然很高兴。可他见佛印胖胖堆堆，却想打趣他一下，笑曰：</a:t>
            </a:r>
            <a:r>
              <a:rPr lang="zh-CN" altLang="en-US" b="0" i="0">
                <a:solidFill>
                  <a:srgbClr val="565656"/>
                </a:solidFill>
                <a:effectLst/>
                <a:latin typeface="-apple-system"/>
              </a:rPr>
              <a:t>“</a:t>
            </a:r>
            <a:r>
              <a:rPr lang="zh-CN" altLang="en-US" b="0" i="0">
                <a:solidFill>
                  <a:srgbClr val="565656"/>
                </a:solidFill>
                <a:effectLst/>
                <a:latin typeface="宋体" panose="02010600030101010101" pitchFamily="2" charset="-122"/>
                <a:ea typeface="宋体" panose="02010600030101010101" pitchFamily="2" charset="-122"/>
              </a:rPr>
              <a:t>然以吾观之，大师乃牛屎一堆。</a:t>
            </a:r>
            <a:r>
              <a:rPr lang="zh-CN" altLang="en-US" b="0" i="0">
                <a:solidFill>
                  <a:srgbClr val="565656"/>
                </a:solidFill>
                <a:effectLst/>
                <a:latin typeface="-apple-system"/>
              </a:rPr>
              <a:t>”</a:t>
            </a:r>
            <a:r>
              <a:rPr lang="zh-CN" altLang="en-US" b="0" i="0">
                <a:solidFill>
                  <a:srgbClr val="565656"/>
                </a:solidFill>
                <a:effectLst/>
                <a:latin typeface="宋体" panose="02010600030101010101" pitchFamily="2" charset="-122"/>
                <a:ea typeface="宋体" panose="02010600030101010101" pitchFamily="2" charset="-122"/>
              </a:rPr>
              <a:t>佛印听苏东坡说自己是“牛屎一堆”，并未感到不快，只是说：“佛由心生，心中有佛，所见万物皆是佛；心中是牛屎，所见皆化为牛屎。”吃亏的倒是大才子苏东坡。</a:t>
            </a:r>
            <a:endParaRPr lang="zh-CN" altLang="en-US" b="0" i="0">
              <a:solidFill>
                <a:srgbClr val="333333"/>
              </a:solidFill>
              <a:effectLst/>
              <a:latin typeface="-apple-system"/>
            </a:endParaRPr>
          </a:p>
          <a:p>
            <a:pPr algn="r"/>
            <a:r>
              <a:rPr lang="en-US" altLang="zh-CN" b="0" i="0">
                <a:solidFill>
                  <a:srgbClr val="565656"/>
                </a:solidFill>
                <a:effectLst/>
                <a:latin typeface="-apple-system"/>
              </a:rPr>
              <a:t>——</a:t>
            </a:r>
            <a:r>
              <a:rPr lang="en-US" altLang="zh-CN" b="0" i="0">
                <a:solidFill>
                  <a:srgbClr val="565656"/>
                </a:solidFill>
                <a:effectLst/>
                <a:latin typeface="宋体" panose="02010600030101010101" pitchFamily="2" charset="-122"/>
                <a:ea typeface="宋体" panose="02010600030101010101" pitchFamily="2" charset="-122"/>
              </a:rPr>
              <a:t>《</a:t>
            </a:r>
            <a:r>
              <a:rPr lang="zh-CN" altLang="en-US" b="0" i="0">
                <a:solidFill>
                  <a:srgbClr val="565656"/>
                </a:solidFill>
                <a:effectLst/>
                <a:latin typeface="宋体" panose="02010600030101010101" pitchFamily="2" charset="-122"/>
                <a:ea typeface="宋体" panose="02010600030101010101" pitchFamily="2" charset="-122"/>
              </a:rPr>
              <a:t>东坡志林</a:t>
            </a:r>
            <a:r>
              <a:rPr lang="en-US" altLang="zh-CN" b="0" i="0">
                <a:solidFill>
                  <a:srgbClr val="565656"/>
                </a:solidFill>
                <a:effectLst/>
                <a:latin typeface="宋体" panose="02010600030101010101" pitchFamily="2" charset="-122"/>
                <a:ea typeface="宋体" panose="02010600030101010101" pitchFamily="2" charset="-122"/>
              </a:rPr>
              <a:t>》</a:t>
            </a:r>
            <a:endParaRPr lang="zh-CN" altLang="en-US" b="0" i="0">
              <a:solidFill>
                <a:srgbClr val="333333"/>
              </a:solidFill>
              <a:effectLst/>
              <a:latin typeface="-apple-system"/>
            </a:endParaRPr>
          </a:p>
          <a:p>
            <a:endParaRPr lang="zh-CN" altLang="en-US"/>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a:solidFill>
                  <a:srgbClr val="FF0000"/>
                </a:solidFill>
              </a:rPr>
              <a:t>名言论据</a:t>
            </a:r>
          </a:p>
        </p:txBody>
      </p:sp>
      <p:sp>
        <p:nvSpPr>
          <p:cNvPr id="3" name="内容占位符 2"/>
          <p:cNvSpPr>
            <a:spLocks noGrp="1"/>
          </p:cNvSpPr>
          <p:nvPr>
            <p:ph idx="1"/>
          </p:nvPr>
        </p:nvSpPr>
        <p:spPr/>
        <p:txBody>
          <a:bodyPr>
            <a:normAutofit/>
          </a:bodyPr>
          <a:lstStyle/>
          <a:p>
            <a:pPr algn="just"/>
            <a:r>
              <a:rPr lang="zh-CN" altLang="en-US" b="0" i="0">
                <a:solidFill>
                  <a:srgbClr val="565656"/>
                </a:solidFill>
                <a:effectLst/>
                <a:latin typeface="宋体" panose="02010600030101010101" pitchFamily="2" charset="-122"/>
                <a:ea typeface="宋体" panose="02010600030101010101" pitchFamily="2" charset="-122"/>
              </a:rPr>
              <a:t>老僧三十年前未参禅时，见山是山，见水是水。及即至后来，亲见知识，有个入处；见山不是山，见水不是水。而今得个休歇处，依前见山只是山，见水只是水。</a:t>
            </a:r>
            <a:endParaRPr lang="zh-CN" altLang="en-US" b="0" i="0">
              <a:solidFill>
                <a:srgbClr val="333333"/>
              </a:solidFill>
              <a:effectLst/>
              <a:latin typeface="-apple-system"/>
            </a:endParaRPr>
          </a:p>
          <a:p>
            <a:pPr algn="r"/>
            <a:r>
              <a:rPr lang="en-US" altLang="zh-CN" b="0" i="0">
                <a:solidFill>
                  <a:srgbClr val="565656"/>
                </a:solidFill>
                <a:effectLst/>
                <a:latin typeface="-apple-system"/>
              </a:rPr>
              <a:t>——</a:t>
            </a:r>
            <a:r>
              <a:rPr lang="zh-CN" altLang="en-US" b="0" i="0">
                <a:solidFill>
                  <a:srgbClr val="565656"/>
                </a:solidFill>
                <a:effectLst/>
                <a:latin typeface="宋体" panose="02010600030101010101" pitchFamily="2" charset="-122"/>
                <a:ea typeface="宋体" panose="02010600030101010101" pitchFamily="2" charset="-122"/>
              </a:rPr>
              <a:t>唐代禅宗大师青原惟信语</a:t>
            </a:r>
            <a:r>
              <a:rPr lang="en-US" altLang="zh-CN" b="0" i="0">
                <a:solidFill>
                  <a:srgbClr val="565656"/>
                </a:solidFill>
                <a:effectLst/>
                <a:latin typeface="宋体" panose="02010600030101010101" pitchFamily="2" charset="-122"/>
                <a:ea typeface="宋体" panose="02010600030101010101" pitchFamily="2" charset="-122"/>
              </a:rPr>
              <a:t>《</a:t>
            </a:r>
            <a:r>
              <a:rPr lang="zh-CN" altLang="en-US" b="0" i="0">
                <a:solidFill>
                  <a:srgbClr val="565656"/>
                </a:solidFill>
                <a:effectLst/>
                <a:latin typeface="宋体" panose="02010600030101010101" pitchFamily="2" charset="-122"/>
                <a:ea typeface="宋体" panose="02010600030101010101" pitchFamily="2" charset="-122"/>
              </a:rPr>
              <a:t>五灯会元</a:t>
            </a:r>
            <a:r>
              <a:rPr lang="en-US" altLang="zh-CN" b="0" i="0">
                <a:solidFill>
                  <a:srgbClr val="565656"/>
                </a:solidFill>
                <a:effectLst/>
                <a:latin typeface="宋体" panose="02010600030101010101" pitchFamily="2" charset="-122"/>
                <a:ea typeface="宋体" panose="02010600030101010101" pitchFamily="2" charset="-122"/>
              </a:rPr>
              <a:t>》</a:t>
            </a:r>
            <a:endParaRPr lang="zh-CN" altLang="en-US" b="0" i="0">
              <a:solidFill>
                <a:srgbClr val="333333"/>
              </a:solidFill>
              <a:effectLst/>
              <a:latin typeface="-apple-system"/>
            </a:endParaRPr>
          </a:p>
          <a:p>
            <a:pPr algn="just"/>
            <a:r>
              <a:rPr lang="zh-CN" altLang="en-US" b="0" i="0">
                <a:solidFill>
                  <a:srgbClr val="565656"/>
                </a:solidFill>
                <a:effectLst/>
                <a:latin typeface="宋体" panose="02010600030101010101" pitchFamily="2" charset="-122"/>
                <a:ea typeface="宋体" panose="02010600030101010101" pitchFamily="2" charset="-122"/>
              </a:rPr>
              <a:t>人际知觉中所形成的以点概面或以偏概全的主观印象。</a:t>
            </a:r>
            <a:endParaRPr lang="zh-CN" altLang="en-US" b="0" i="0">
              <a:solidFill>
                <a:srgbClr val="333333"/>
              </a:solidFill>
              <a:effectLst/>
              <a:latin typeface="-apple-system"/>
            </a:endParaRPr>
          </a:p>
          <a:p>
            <a:pPr algn="r"/>
            <a:r>
              <a:rPr lang="en-US" altLang="zh-CN" b="0" i="0">
                <a:solidFill>
                  <a:srgbClr val="565656"/>
                </a:solidFill>
                <a:effectLst/>
                <a:latin typeface="-apple-system"/>
              </a:rPr>
              <a:t>——</a:t>
            </a:r>
            <a:r>
              <a:rPr lang="zh-CN" altLang="en-US" b="0" i="0">
                <a:solidFill>
                  <a:srgbClr val="565656"/>
                </a:solidFill>
                <a:effectLst/>
                <a:latin typeface="宋体" panose="02010600030101010101" pitchFamily="2" charset="-122"/>
                <a:ea typeface="宋体" panose="02010600030101010101" pitchFamily="2" charset="-122"/>
              </a:rPr>
              <a:t>晕轮效应</a:t>
            </a:r>
            <a:endParaRPr lang="en-US" altLang="zh-CN" b="0" i="0">
              <a:solidFill>
                <a:srgbClr val="565656"/>
              </a:solidFill>
              <a:effectLst/>
              <a:latin typeface="宋体" panose="02010600030101010101" pitchFamily="2" charset="-122"/>
              <a:ea typeface="宋体" panose="02010600030101010101" pitchFamily="2" charset="-122"/>
            </a:endParaRPr>
          </a:p>
          <a:p>
            <a:pPr algn="just"/>
            <a:r>
              <a:rPr lang="zh-CN" altLang="en-US" b="0" i="0">
                <a:solidFill>
                  <a:srgbClr val="565656"/>
                </a:solidFill>
                <a:effectLst/>
                <a:latin typeface="宋体" panose="02010600030101010101" pitchFamily="2" charset="-122"/>
                <a:ea typeface="宋体" panose="02010600030101010101" pitchFamily="2" charset="-122"/>
              </a:rPr>
              <a:t>证实偏差是指当人确立了某一个信念或观念时，在收集信息和分析信息的过程中，产生的一种寻找支持这个信念的证据的倾向。</a:t>
            </a:r>
            <a:endParaRPr lang="zh-CN" altLang="en-US" b="0" i="0">
              <a:solidFill>
                <a:srgbClr val="333333"/>
              </a:solidFill>
              <a:effectLst/>
              <a:latin typeface="-apple-system"/>
            </a:endParaRPr>
          </a:p>
          <a:p>
            <a:pPr algn="r"/>
            <a:r>
              <a:rPr lang="en-US" altLang="zh-CN" b="0" i="0">
                <a:solidFill>
                  <a:srgbClr val="565656"/>
                </a:solidFill>
                <a:effectLst/>
                <a:latin typeface="-apple-system"/>
              </a:rPr>
              <a:t>——</a:t>
            </a:r>
            <a:r>
              <a:rPr lang="zh-CN" altLang="en-US" b="0" i="0">
                <a:solidFill>
                  <a:srgbClr val="565656"/>
                </a:solidFill>
                <a:effectLst/>
                <a:latin typeface="宋体" panose="02010600030101010101" pitchFamily="2" charset="-122"/>
                <a:ea typeface="宋体" panose="02010600030101010101" pitchFamily="2" charset="-122"/>
              </a:rPr>
              <a:t>证实性偏差</a:t>
            </a:r>
            <a:endParaRPr lang="zh-CN" altLang="en-US" b="0" i="0">
              <a:solidFill>
                <a:srgbClr val="333333"/>
              </a:solidFill>
              <a:effectLst/>
              <a:latin typeface="-apple-system"/>
            </a:endParaRPr>
          </a:p>
          <a:p>
            <a:pPr algn="r"/>
            <a:endParaRPr lang="zh-CN" altLang="en-US" b="0" i="0">
              <a:solidFill>
                <a:srgbClr val="333333"/>
              </a:solidFill>
              <a:effectLst/>
              <a:latin typeface="-apple-system"/>
            </a:endParaRPr>
          </a:p>
          <a:p>
            <a:endParaRPr lang="zh-CN" altLang="en-US"/>
          </a:p>
        </p:txBody>
      </p:sp>
    </p:spTree>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3029</Words>
  <Application>Microsoft Office PowerPoint</Application>
  <PresentationFormat>自定义</PresentationFormat>
  <Paragraphs>72</Paragraphs>
  <Slides>17</Slides>
  <Notes>0</Notes>
  <HiddenSlides>0</HiddenSlides>
  <MMClips>0</MMClips>
  <ScaleCrop>false</ScaleCrop>
  <HeadingPairs>
    <vt:vector size="4" baseType="variant">
      <vt:variant>
        <vt:lpstr>主题</vt:lpstr>
      </vt:variant>
      <vt:variant>
        <vt:i4>1</vt:i4>
      </vt:variant>
      <vt:variant>
        <vt:lpstr>幻灯片标题</vt:lpstr>
      </vt:variant>
      <vt:variant>
        <vt:i4>17</vt:i4>
      </vt:variant>
    </vt:vector>
  </HeadingPairs>
  <TitlesOfParts>
    <vt:vector size="18" baseType="lpstr">
      <vt:lpstr>Office 主题​​</vt:lpstr>
      <vt:lpstr>PowerPoint 演示文稿</vt:lpstr>
      <vt:lpstr>作文题</vt:lpstr>
      <vt:lpstr>概念界定</vt:lpstr>
      <vt:lpstr>构思过程</vt:lpstr>
      <vt:lpstr>构思过程</vt:lpstr>
      <vt:lpstr>构思过程</vt:lpstr>
      <vt:lpstr>论据参考</vt:lpstr>
      <vt:lpstr>论据参考</vt:lpstr>
      <vt:lpstr>名言论据</vt:lpstr>
      <vt:lpstr>立意参考</vt:lpstr>
      <vt:lpstr>片段示例</vt:lpstr>
      <vt:lpstr>范文展示1 </vt:lpstr>
      <vt:lpstr>PowerPoint 演示文稿</vt:lpstr>
      <vt:lpstr>范文展示2 </vt:lpstr>
      <vt:lpstr>PowerPoint 演示文稿</vt:lpstr>
      <vt:lpstr>范文展示3</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User</cp:lastModifiedBy>
  <cp:revision>2</cp:revision>
  <cp:lastPrinted>2022-02-22T16:49:08Z</cp:lastPrinted>
  <dcterms:created xsi:type="dcterms:W3CDTF">2022-02-22T16:49:08Z</dcterms:created>
  <dcterms:modified xsi:type="dcterms:W3CDTF">2022-03-01T03:36:28Z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