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263" r:id="rId4"/>
    <p:sldId id="535" r:id="rId5"/>
    <p:sldId id="439" r:id="rId6"/>
    <p:sldId id="260" r:id="rId7"/>
    <p:sldId id="507" r:id="rId8"/>
    <p:sldId id="506" r:id="rId9"/>
    <p:sldId id="508" r:id="rId10"/>
    <p:sldId id="509" r:id="rId11"/>
    <p:sldId id="500" r:id="rId12"/>
    <p:sldId id="537" r:id="rId13"/>
    <p:sldId id="542" r:id="rId14"/>
    <p:sldId id="541" r:id="rId15"/>
    <p:sldId id="543" r:id="rId16"/>
    <p:sldId id="544" r:id="rId17"/>
    <p:sldId id="545" r:id="rId18"/>
    <p:sldId id="536" r:id="rId19"/>
    <p:sldId id="501" r:id="rId20"/>
    <p:sldId id="540" r:id="rId21"/>
    <p:sldId id="539" r:id="rId22"/>
    <p:sldId id="433" r:id="rId23"/>
    <p:sldId id="538" r:id="rId24"/>
    <p:sldId id="547" r:id="rId25"/>
    <p:sldId id="548" r:id="rId26"/>
    <p:sldId id="551" r:id="rId27"/>
    <p:sldId id="552" r:id="rId28"/>
    <p:sldId id="553" r:id="rId29"/>
    <p:sldId id="301" r:id="rId30"/>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05"/>
        <p:guide pos="390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tags" Target="tags/tag268.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sym typeface="+mn-ea"/>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66.xml" /><Relationship Id="rId11" Type="http://schemas.openxmlformats.org/officeDocument/2006/relationships/tags" Target="../tags/tag67.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65.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tags" Target="../tags/tag78.xml" /><Relationship Id="rId9" Type="http://schemas.openxmlformats.org/officeDocument/2006/relationships/tags" Target="../tags/tag79.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 Id="rId8" Type="http://schemas.openxmlformats.org/officeDocument/2006/relationships/tags" Target="../tags/tag85.xml" /><Relationship Id="rId9"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93.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tags" Target="../tags/tag9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01.xml" /><Relationship Id="rId11" Type="http://schemas.openxmlformats.org/officeDocument/2006/relationships/tags" Target="../tags/tag102.xml" /><Relationship Id="rId12" Type="http://schemas.openxmlformats.org/officeDocument/2006/relationships/tags" Target="../tags/tag103.xml" /><Relationship Id="rId13"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file:///C:\Users\D69LXP2\Desktop\400px_tools/pic_temp/whole_pic.png" TargetMode="External" /><Relationship Id="rId10" Type="http://schemas.openxmlformats.org/officeDocument/2006/relationships/slideMaster" Target="../slideMasters/slideMaster2.xml" /><Relationship Id="rId2" Type="http://schemas.openxmlformats.org/officeDocument/2006/relationships/image" Target="../media/image4.jpeg"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21.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38.xml" /><Relationship Id="rId11" Type="http://schemas.openxmlformats.org/officeDocument/2006/relationships/tags" Target="../tags/tag139.xml" /><Relationship Id="rId12" Type="http://schemas.openxmlformats.org/officeDocument/2006/relationships/tags" Target="../tags/tag140.xml" /><Relationship Id="rId13" Type="http://schemas.openxmlformats.org/officeDocument/2006/relationships/tags" Target="../tags/tag141.xml" /><Relationship Id="rId14" Type="http://schemas.openxmlformats.org/officeDocument/2006/relationships/tags" Target="../tags/tag142.xml" /><Relationship Id="rId15" Type="http://schemas.openxmlformats.org/officeDocument/2006/relationships/tags" Target="../tags/tag143.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137.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tags" Target="../tags/tag15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62.xml" /><Relationship Id="rId11" Type="http://schemas.openxmlformats.org/officeDocument/2006/relationships/tags" Target="../tags/tag163.xml" /><Relationship Id="rId12" Type="http://schemas.openxmlformats.org/officeDocument/2006/relationships/tags" Target="../tags/tag164.xml" /><Relationship Id="rId13" Type="http://schemas.openxmlformats.org/officeDocument/2006/relationships/tags" Target="../tags/tag165.xml" /><Relationship Id="rId14" Type="http://schemas.openxmlformats.org/officeDocument/2006/relationships/tags" Target="../tags/tag166.xml" /><Relationship Id="rId15"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60.xml" /><Relationship Id="rId9" Type="http://schemas.openxmlformats.org/officeDocument/2006/relationships/tags" Target="../tags/tag161.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71.xml" /><Relationship Id="rId12" Type="http://schemas.openxmlformats.org/officeDocument/2006/relationships/tags" Target="../tags/tag172.xml" /><Relationship Id="rId13" Type="http://schemas.openxmlformats.org/officeDocument/2006/relationships/tags" Target="../tags/tag173.xml" /><Relationship Id="rId14" Type="http://schemas.openxmlformats.org/officeDocument/2006/relationships/tags" Target="../tags/tag174.xml" /><Relationship Id="rId15" Type="http://schemas.openxmlformats.org/officeDocument/2006/relationships/tags" Target="../tags/tag175.xml" /><Relationship Id="rId16" Type="http://schemas.openxmlformats.org/officeDocument/2006/relationships/tags" Target="../tags/tag176.xml" /><Relationship Id="rId17" Type="http://schemas.openxmlformats.org/officeDocument/2006/relationships/tags" Target="../tags/tag177.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70.xml" /><Relationship Id="rId9" Type="http://schemas.openxmlformats.org/officeDocument/2006/relationships/image" Target="file:///C:\Users\D69LXP2\Desktop\400px_tools/pic_temp/1_pic_quater_left_down.png" TargetMode="Externa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82.xml" /><Relationship Id="rId12" Type="http://schemas.openxmlformats.org/officeDocument/2006/relationships/tags" Target="../tags/tag183.xml" /><Relationship Id="rId13" Type="http://schemas.openxmlformats.org/officeDocument/2006/relationships/tags" Target="../tags/tag184.xml" /><Relationship Id="rId14" Type="http://schemas.openxmlformats.org/officeDocument/2006/relationships/tags" Target="../tags/tag185.xml" /><Relationship Id="rId15" Type="http://schemas.openxmlformats.org/officeDocument/2006/relationships/tags" Target="../tags/tag186.xml" /><Relationship Id="rId16" Type="http://schemas.openxmlformats.org/officeDocument/2006/relationships/tags" Target="../tags/tag187.xml" /><Relationship Id="rId17" Type="http://schemas.openxmlformats.org/officeDocument/2006/relationships/tags" Target="../tags/tag188.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81.xml" /><Relationship Id="rId9" Type="http://schemas.openxmlformats.org/officeDocument/2006/relationships/image" Target="file:///C:\Users\D69LXP2\Desktop\400px_tools/pic_temp/1_pic_quater_left_down.png" TargetMode="Externa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93.xml" /><Relationship Id="rId12" Type="http://schemas.openxmlformats.org/officeDocument/2006/relationships/tags" Target="../tags/tag194.xml" /><Relationship Id="rId13" Type="http://schemas.openxmlformats.org/officeDocument/2006/relationships/tags" Target="../tags/tag195.xml" /><Relationship Id="rId14" Type="http://schemas.openxmlformats.org/officeDocument/2006/relationships/tags" Target="../tags/tag196.xml" /><Relationship Id="rId15" Type="http://schemas.openxmlformats.org/officeDocument/2006/relationships/tags" Target="../tags/tag197.xml" /><Relationship Id="rId16" Type="http://schemas.openxmlformats.org/officeDocument/2006/relationships/tags" Target="../tags/tag198.xml" /><Relationship Id="rId17" Type="http://schemas.openxmlformats.org/officeDocument/2006/relationships/tags" Target="../tags/tag199.xml" /><Relationship Id="rId18" Type="http://schemas.openxmlformats.org/officeDocument/2006/relationships/tags" Target="../tags/tag200.xml" /><Relationship Id="rId19" Type="http://schemas.openxmlformats.org/officeDocument/2006/relationships/tags" Target="../tags/tag201.xml" /><Relationship Id="rId2" Type="http://schemas.openxmlformats.org/officeDocument/2006/relationships/image" Target="../media/image1.jpeg" /><Relationship Id="rId20" Type="http://schemas.openxmlformats.org/officeDocument/2006/relationships/slideMaster" Target="../slideMasters/slideMaster2.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92.xml" /><Relationship Id="rId9" Type="http://schemas.openxmlformats.org/officeDocument/2006/relationships/image" Target="file:///C:\Users\D69LXP2\Desktop\400px_tools/pic_temp/1_pic_quater_left_down.png" TargetMode="Externa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205.xml" /><Relationship Id="rId11" Type="http://schemas.openxmlformats.org/officeDocument/2006/relationships/tags" Target="../tags/tag206.xml" /><Relationship Id="rId12" Type="http://schemas.openxmlformats.org/officeDocument/2006/relationships/tags" Target="../tags/tag207.xml" /><Relationship Id="rId13" Type="http://schemas.openxmlformats.org/officeDocument/2006/relationships/tags" Target="../tags/tag208.xml" /><Relationship Id="rId14" Type="http://schemas.openxmlformats.org/officeDocument/2006/relationships/tags" Target="../tags/tag209.xml" /><Relationship Id="rId15" Type="http://schemas.openxmlformats.org/officeDocument/2006/relationships/tags" Target="../tags/tag210.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204.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5" name="图片 4"/>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16" name="日期占位符 15"/>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cxnSp>
        <p:nvCxnSpPr>
          <p:cNvPr id="11" name="直接连接符 10"/>
          <p:cNvCxnSpPr/>
          <p:nvPr userDrawn="1">
            <p:custDataLst>
              <p:tags r:id="rId14"/>
            </p:custDataLst>
          </p:nvPr>
        </p:nvCxnSpPr>
        <p:spPr>
          <a:xfrm>
            <a:off x="2278508" y="3455353"/>
            <a:ext cx="762006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副标题 2"/>
          <p:cNvSpPr>
            <a:spLocks noGrp="1"/>
          </p:cNvSpPr>
          <p:nvPr>
            <p:ph type="subTitle" idx="14" hasCustomPrompt="1"/>
            <p:custDataLst>
              <p:tags r:id="rId15"/>
            </p:custDataLst>
          </p:nvPr>
        </p:nvSpPr>
        <p:spPr>
          <a:xfrm>
            <a:off x="2293114" y="3507423"/>
            <a:ext cx="7620061" cy="625665"/>
          </a:xfrm>
        </p:spPr>
        <p:txBody>
          <a:bodyPr vert="horz" wrap="square" lIns="91440" tIns="45720" rIns="91440" bIns="45720" anchor="t" anchorCtr="0">
            <a:normAutofit/>
          </a:bodyPr>
          <a:lstStyle>
            <a:lvl1pPr marL="0" marR="0" indent="0" algn="ctr" defTabSz="914400" rtl="0" eaLnBrk="1" fontAlgn="auto" latinLnBrk="0" hangingPunct="1">
              <a:lnSpc>
                <a:spcPct val="100000"/>
              </a:lnSpc>
              <a:spcBef>
                <a:spcPct val="0"/>
              </a:spcBef>
              <a:spcAft>
                <a:spcPct val="0"/>
              </a:spcAft>
              <a:buClrTx/>
              <a:buSzPts val="2000"/>
              <a:buFont typeface="Arial" panose="020b0604020202020204" pitchFamily="34" charset="0"/>
              <a:buNone/>
              <a:defRPr sz="2400" b="0" spc="20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
        <p:nvSpPr>
          <p:cNvPr id="2" name="标题 1"/>
          <p:cNvSpPr>
            <a:spLocks noGrp="1"/>
          </p:cNvSpPr>
          <p:nvPr>
            <p:ph type="ctrTitle" idx="13" hasCustomPrompt="1"/>
            <p:custDataLst>
              <p:tags r:id="rId16"/>
            </p:custDataLst>
          </p:nvPr>
        </p:nvSpPr>
        <p:spPr>
          <a:xfrm>
            <a:off x="2292796" y="1903414"/>
            <a:ext cx="7620061" cy="1551937"/>
          </a:xfrm>
        </p:spPr>
        <p:txBody>
          <a:bodyPr vert="horz" wrap="square" lIns="91440" tIns="45720" rIns="91440" bIns="45720" anchor="b"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72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6"/>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1141343"/>
            <a:ext cx="12192000" cy="5710313"/>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2" name="标题 1"/>
          <p:cNvSpPr>
            <a:spLocks noGrp="1"/>
          </p:cNvSpPr>
          <p:nvPr>
            <p:ph type="ctrTitle" idx="13" hasCustomPrompt="1"/>
            <p:custDataLst>
              <p:tags r:id="rId8"/>
            </p:custDataLst>
          </p:nvPr>
        </p:nvSpPr>
        <p:spPr>
          <a:xfrm>
            <a:off x="4759959" y="3396298"/>
            <a:ext cx="5356497" cy="1081405"/>
          </a:xfrm>
        </p:spPr>
        <p:txBody>
          <a:bodyPr vert="horz" wrap="square" lIns="91440" tIns="45720" rIns="91440" bIns="45720" anchor="ctr" anchorCtr="0">
            <a:normAutofit/>
          </a:bodyPr>
          <a:lstStyle>
            <a:lvl1pPr marL="0" marR="0" indent="0" algn="l" defTabSz="914400" rtl="0" eaLnBrk="1" fontAlgn="auto" latinLnBrk="0" hangingPunct="1">
              <a:lnSpc>
                <a:spcPct val="100000"/>
              </a:lnSpc>
              <a:spcBef>
                <a:spcPct val="0"/>
              </a:spcBef>
              <a:spcAft>
                <a:spcPct val="0"/>
              </a:spcAft>
              <a:buClrTx/>
              <a:buSzPts val="4800"/>
              <a:buFont typeface="Arial" panose="020b0604020202020204" pitchFamily="34" charset="0"/>
              <a:buNone/>
              <a:defRPr sz="4800" b="0" spc="5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6"/>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7"/>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6"/>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7"/>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9"/>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0"/>
            <a:ext cx="12192000" cy="6858000"/>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6" name="矩形 5"/>
          <p:cNvSpPr/>
          <p:nvPr userDrawn="1">
            <p:custDataLst>
              <p:tags r:id="rId5"/>
            </p:custDataLst>
          </p:nvPr>
        </p:nvSpPr>
        <p:spPr>
          <a:xfrm>
            <a:off x="4320540" y="0"/>
            <a:ext cx="7866984"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p:txBody>
          <a:bodyPr vert="horz" wrap="square" lIns="90170" tIns="46990" rIns="90170" bIns="46990" rtlCol="0" anchor="ctr" anchorCtr="0">
            <a:normAutofit/>
          </a:bodyPr>
          <a:lstStyle>
            <a:lvl1pPr marL="0" marR="0" lvl="0" algn="r"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6"/>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竖排标题 1"/>
          <p:cNvSpPr>
            <a:spLocks noGrp="1"/>
          </p:cNvSpPr>
          <p:nvPr>
            <p:ph type="title" orient="vert"/>
            <p:custDataLst>
              <p:tags r:id="rId5"/>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7" name="图片 6"/>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6" name="图片 5"/>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3" name="日期占位符 2"/>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10" name="文本占位符 9"/>
          <p:cNvSpPr>
            <a:spLocks noGrp="1"/>
          </p:cNvSpPr>
          <p:nvPr>
            <p:ph type="body" idx="14" hasCustomPrompt="1"/>
            <p:custDataLst>
              <p:tags r:id="rId14"/>
            </p:custDataLst>
          </p:nvPr>
        </p:nvSpPr>
        <p:spPr>
          <a:xfrm>
            <a:off x="3201035" y="3422106"/>
            <a:ext cx="5789930" cy="574675"/>
          </a:xfrm>
        </p:spPr>
        <p:txBody>
          <a:bodyPr vert="horz" wrap="square" lIns="91440" tIns="45720" rIns="91440" bIns="45720" anchor="t" anchorCtr="0">
            <a:normAutofit/>
          </a:bodyPr>
          <a:lstStyle>
            <a:lvl1pPr marL="0" marR="0" indent="0" algn="ctr" rtl="0" eaLnBrk="1" fontAlgn="auto">
              <a:lnSpc>
                <a:spcPct val="100000"/>
              </a:lnSpc>
              <a:spcBef>
                <a:spcPct val="0"/>
              </a:spcBef>
              <a:spcAft>
                <a:spcPct val="0"/>
              </a:spcAft>
              <a:buClrTx/>
              <a:buSzPts val="2000"/>
              <a:buFont typeface="Arial" panose="020b0604020202020204" pitchFamily="34" charset="0"/>
              <a:buNone/>
              <a:defRPr sz="2400" b="0" spc="300">
                <a:solidFill>
                  <a:schemeClr val="tx1">
                    <a:lumMod val="85000"/>
                    <a:lumOff val="15000"/>
                  </a:schemeClr>
                </a:solidFill>
                <a:latin typeface="Arial" panose="020b0604020202020204" pitchFamily="34" charset="0"/>
                <a:ea typeface="微软雅黑" panose="020b0503020204020204" pitchFamily="34"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endParaRPr lang="zh-CN" altLang="en-US"/>
          </a:p>
        </p:txBody>
      </p:sp>
      <p:sp>
        <p:nvSpPr>
          <p:cNvPr id="2" name="标题 1"/>
          <p:cNvSpPr>
            <a:spLocks noGrp="1"/>
          </p:cNvSpPr>
          <p:nvPr>
            <p:ph type="title" idx="13" hasCustomPrompt="1"/>
            <p:custDataLst>
              <p:tags r:id="rId15"/>
            </p:custDataLst>
          </p:nvPr>
        </p:nvSpPr>
        <p:spPr>
          <a:xfrm>
            <a:off x="3201035" y="1856831"/>
            <a:ext cx="5789930" cy="1479612"/>
          </a:xfrm>
        </p:spPr>
        <p:txBody>
          <a:bodyPr vert="horz" wrap="square" lIns="91440" tIns="45720" rIns="91440" bIns="45720" anchor="ctr"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80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6"/>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2" name="图片 11"/>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1" name="矩形 10"/>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0" name="矩形 9"/>
          <p:cNvSpPr/>
          <p:nvPr userDrawn="1">
            <p:custDataLst>
              <p:tags r:id="rId5"/>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8"/>
            </p:custDataLst>
          </p:nvPr>
        </p:nvPicPr>
        <p:blipFill>
          <a:blip r:embed="rId7" r:link="rId6"/>
          <a:stretch>
            <a:fillRect/>
          </a:stretch>
        </p:blipFill>
        <p:spPr>
          <a:xfrm>
            <a:off x="11471910" y="0"/>
            <a:ext cx="720090" cy="944799"/>
          </a:xfrm>
          <a:prstGeom prst="rect">
            <a:avLst/>
          </a:prstGeom>
        </p:spPr>
      </p:pic>
      <p:sp>
        <p:nvSpPr>
          <p:cNvPr id="2" name="标题 1"/>
          <p:cNvSpPr>
            <a:spLocks noGrp="1"/>
          </p:cNvSpPr>
          <p:nvPr>
            <p:ph type="title" hasCustomPrompt="1"/>
            <p:custDataLst>
              <p:tags r:id="rId9"/>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3"/>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4"/>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6"/>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7"/>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302438"/>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7"/>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6" name="图片 15"/>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5" name="矩形 14"/>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4" name="矩形 13"/>
          <p:cNvSpPr/>
          <p:nvPr userDrawn="1">
            <p:custDataLst>
              <p:tags r:id="rId5"/>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8"/>
            </p:custDataLst>
          </p:nvPr>
        </p:nvPicPr>
        <p:blipFill>
          <a:blip r:embed="rId7" r:link="rId6"/>
          <a:stretch>
            <a:fillRect/>
          </a:stretch>
        </p:blipFill>
        <p:spPr>
          <a:xfrm>
            <a:off x="11471910" y="5913201"/>
            <a:ext cx="720090" cy="944799"/>
          </a:xfrm>
          <a:prstGeom prst="rect">
            <a:avLst/>
          </a:prstGeom>
        </p:spPr>
      </p:pic>
      <p:pic>
        <p:nvPicPr>
          <p:cNvPr id="10" name="图片 9"/>
          <p:cNvPicPr/>
          <p:nvPr userDrawn="1">
            <p:custDataLst>
              <p:tags r:id="rId11"/>
            </p:custDataLst>
          </p:nvPr>
        </p:nvPicPr>
        <p:blipFill>
          <a:blip r:embed="rId10" r:link="rId9"/>
          <a:stretch>
            <a:fillRect/>
          </a:stretch>
        </p:blipFill>
        <p:spPr>
          <a:xfrm>
            <a:off x="0" y="5913882"/>
            <a:ext cx="720090" cy="944118"/>
          </a:xfrm>
          <a:prstGeom prst="rect">
            <a:avLst/>
          </a:prstGeom>
        </p:spPr>
      </p:pic>
      <p:sp>
        <p:nvSpPr>
          <p:cNvPr id="2" name="标题 1"/>
          <p:cNvSpPr>
            <a:spLocks noGrp="1"/>
          </p:cNvSpPr>
          <p:nvPr>
            <p:ph type="title"/>
            <p:custDataLst>
              <p:tags r:id="rId12"/>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7"/>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8"/>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9"/>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7"/>
            </p:custDataLst>
          </p:nvPr>
        </p:nvPicPr>
        <p:blipFill>
          <a:blip r:embed="rId6" r:link="rId5"/>
          <a:stretch>
            <a:fillRect/>
          </a:stretch>
        </p:blipFill>
        <p:spPr>
          <a:xfrm>
            <a:off x="10571797" y="0"/>
            <a:ext cx="1620202" cy="2125798"/>
          </a:xfrm>
          <a:prstGeom prst="rect">
            <a:avLst/>
          </a:prstGeom>
        </p:spPr>
      </p:pic>
      <p:pic>
        <p:nvPicPr>
          <p:cNvPr id="8" name="图片 7"/>
          <p:cNvPicPr/>
          <p:nvPr userDrawn="1">
            <p:custDataLst>
              <p:tags r:id="rId10"/>
            </p:custDataLst>
          </p:nvPr>
        </p:nvPicPr>
        <p:blipFill>
          <a:blip r:embed="rId9" r:link="rId8"/>
          <a:stretch>
            <a:fillRect/>
          </a:stretch>
        </p:blipFill>
        <p:spPr>
          <a:xfrm>
            <a:off x="0" y="4733734"/>
            <a:ext cx="1620202" cy="2124265"/>
          </a:xfrm>
          <a:prstGeom prst="rect">
            <a:avLst/>
          </a:prstGeom>
        </p:spPr>
      </p:pic>
      <p:sp>
        <p:nvSpPr>
          <p:cNvPr id="2" name="标题 1"/>
          <p:cNvSpPr>
            <a:spLocks noGrp="1"/>
          </p:cNvSpPr>
          <p:nvPr>
            <p:ph type="title" hasCustomPrompt="1"/>
            <p:custDataLst>
              <p:tags r:id="rId11"/>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12"/>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5"/>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211.xml" /><Relationship Id="rId2" Type="http://schemas.openxmlformats.org/officeDocument/2006/relationships/slideLayout" Target="../slideLayouts/slideLayout13.xml" /><Relationship Id="rId20" Type="http://schemas.openxmlformats.org/officeDocument/2006/relationships/tags" Target="../tags/tag212.xml" /><Relationship Id="rId21" Type="http://schemas.openxmlformats.org/officeDocument/2006/relationships/tags" Target="../tags/tag213.xml" /><Relationship Id="rId22" Type="http://schemas.openxmlformats.org/officeDocument/2006/relationships/tags" Target="../tags/tag214.xml" /><Relationship Id="rId23" Type="http://schemas.openxmlformats.org/officeDocument/2006/relationships/tags" Target="../tags/tag215.xml" /><Relationship Id="rId24" Type="http://schemas.openxmlformats.org/officeDocument/2006/relationships/tags" Target="../tags/tag216.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17.xml" /><Relationship Id="rId4" Type="http://schemas.openxmlformats.org/officeDocument/2006/relationships/image" Target="../media/image2.png" /><Relationship Id="rId5" Type="http://schemas.openxmlformats.org/officeDocument/2006/relationships/tags" Target="../tags/tag218.xml" /><Relationship Id="rId6" Type="http://schemas.openxmlformats.org/officeDocument/2006/relationships/image" Target="../media/image3.png" /><Relationship Id="rId7" Type="http://schemas.openxmlformats.org/officeDocument/2006/relationships/tags" Target="../tags/tag219.xml" /><Relationship Id="rId8" Type="http://schemas.openxmlformats.org/officeDocument/2006/relationships/tags" Target="../tags/tag220.xml" /><Relationship Id="rId9" Type="http://schemas.openxmlformats.org/officeDocument/2006/relationships/tags" Target="../tags/tag22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3.png" /><Relationship Id="rId3" Type="http://schemas.openxmlformats.org/officeDocument/2006/relationships/image" Target="../media/image14.png" /><Relationship Id="rId4" Type="http://schemas.openxmlformats.org/officeDocument/2006/relationships/image" Target="../media/image15.jpeg" /><Relationship Id="rId5" Type="http://schemas.openxmlformats.org/officeDocument/2006/relationships/image" Target="../media/image16.png" /><Relationship Id="rId6" Type="http://schemas.openxmlformats.org/officeDocument/2006/relationships/image" Target="../media/image17.png" /><Relationship Id="rId7" Type="http://schemas.openxmlformats.org/officeDocument/2006/relationships/tags" Target="../tags/tag24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3.png" /><Relationship Id="rId3" Type="http://schemas.openxmlformats.org/officeDocument/2006/relationships/tags" Target="../tags/tag24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6.png" /><Relationship Id="rId3" Type="http://schemas.openxmlformats.org/officeDocument/2006/relationships/image" Target="../media/image18.png" /><Relationship Id="rId4" Type="http://schemas.openxmlformats.org/officeDocument/2006/relationships/image" Target="../media/image19.png" /><Relationship Id="rId5" Type="http://schemas.openxmlformats.org/officeDocument/2006/relationships/tags" Target="../tags/tag24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7.png" /><Relationship Id="rId3" Type="http://schemas.openxmlformats.org/officeDocument/2006/relationships/image" Target="../media/image14.png" /><Relationship Id="rId4" Type="http://schemas.openxmlformats.org/officeDocument/2006/relationships/tags" Target="../tags/tag24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0.png" /><Relationship Id="rId3" Type="http://schemas.openxmlformats.org/officeDocument/2006/relationships/tags" Target="../tags/tag24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1.png" /><Relationship Id="rId3" Type="http://schemas.openxmlformats.org/officeDocument/2006/relationships/image" Target="../media/image15.jpeg" /><Relationship Id="rId4" Type="http://schemas.openxmlformats.org/officeDocument/2006/relationships/tags" Target="../tags/tag24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5.jpeg" /><Relationship Id="rId11" Type="http://schemas.openxmlformats.org/officeDocument/2006/relationships/tags" Target="../tags/tag251.xml" /><Relationship Id="rId12" Type="http://schemas.openxmlformats.org/officeDocument/2006/relationships/tags" Target="../tags/tag252.xml" /><Relationship Id="rId13" Type="http://schemas.openxmlformats.org/officeDocument/2006/relationships/tags" Target="../tags/tag253.xml" /><Relationship Id="rId2" Type="http://schemas.openxmlformats.org/officeDocument/2006/relationships/image" Target="../media/image1.jpeg"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image" Target="../media/image2.png" /><Relationship Id="rId7" Type="http://schemas.openxmlformats.org/officeDocument/2006/relationships/tags" Target="../tags/tag249.xml" /><Relationship Id="rId8" Type="http://schemas.openxmlformats.org/officeDocument/2006/relationships/image" Target="../media/image3.png" /><Relationship Id="rId9" Type="http://schemas.openxmlformats.org/officeDocument/2006/relationships/tags" Target="../tags/tag25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jpeg" /><Relationship Id="rId3" Type="http://schemas.openxmlformats.org/officeDocument/2006/relationships/tags" Target="../tags/tag25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2.png" /><Relationship Id="rId3" Type="http://schemas.openxmlformats.org/officeDocument/2006/relationships/image" Target="../media/image23.png" /><Relationship Id="rId4" Type="http://schemas.openxmlformats.org/officeDocument/2006/relationships/image" Target="../media/image24.png" /><Relationship Id="rId5" Type="http://schemas.openxmlformats.org/officeDocument/2006/relationships/image" Target="../media/image25.png" /><Relationship Id="rId6" Type="http://schemas.openxmlformats.org/officeDocument/2006/relationships/tags" Target="../tags/tag25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6.png" /><Relationship Id="rId3" Type="http://schemas.openxmlformats.org/officeDocument/2006/relationships/image" Target="../media/image27.png" /><Relationship Id="rId4" Type="http://schemas.openxmlformats.org/officeDocument/2006/relationships/image" Target="../media/image28.png" /><Relationship Id="rId5" Type="http://schemas.openxmlformats.org/officeDocument/2006/relationships/tags" Target="../tags/tag25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5.jpeg" /><Relationship Id="rId11" Type="http://schemas.openxmlformats.org/officeDocument/2006/relationships/tags" Target="../tags/tag227.xml" /><Relationship Id="rId12" Type="http://schemas.openxmlformats.org/officeDocument/2006/relationships/tags" Target="../tags/tag228.xml" /><Relationship Id="rId13" Type="http://schemas.openxmlformats.org/officeDocument/2006/relationships/tags" Target="../tags/tag229.xml" /><Relationship Id="rId2" Type="http://schemas.openxmlformats.org/officeDocument/2006/relationships/image" Target="../media/image1.jpeg"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image" Target="../media/image2.png" /><Relationship Id="rId7" Type="http://schemas.openxmlformats.org/officeDocument/2006/relationships/tags" Target="../tags/tag225.xml" /><Relationship Id="rId8" Type="http://schemas.openxmlformats.org/officeDocument/2006/relationships/image" Target="../media/image3.png" /><Relationship Id="rId9" Type="http://schemas.openxmlformats.org/officeDocument/2006/relationships/tags" Target="../tags/tag22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7.xml" /><Relationship Id="rId3" Type="http://schemas.openxmlformats.org/officeDocument/2006/relationships/image" Target="../media/image29.jpeg" /><Relationship Id="rId4" Type="http://schemas.openxmlformats.org/officeDocument/2006/relationships/image" Target="../media/image30.png" /><Relationship Id="rId5" Type="http://schemas.openxmlformats.org/officeDocument/2006/relationships/image" Target="../media/image31.jpeg" /><Relationship Id="rId6" Type="http://schemas.openxmlformats.org/officeDocument/2006/relationships/tags" Target="../tags/tag25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2.jpeg" /><Relationship Id="rId3" Type="http://schemas.openxmlformats.org/officeDocument/2006/relationships/image" Target="../media/image33.jpeg" /><Relationship Id="rId4" Type="http://schemas.openxmlformats.org/officeDocument/2006/relationships/image" Target="../media/image34.png" /><Relationship Id="rId5" Type="http://schemas.openxmlformats.org/officeDocument/2006/relationships/tags" Target="../tags/tag25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jpeg" /><Relationship Id="rId3" Type="http://schemas.openxmlformats.org/officeDocument/2006/relationships/tags" Target="../tags/tag26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6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6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6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6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1.xml" /><Relationship Id="rId3" Type="http://schemas.openxmlformats.org/officeDocument/2006/relationships/tags" Target="../tags/tag265.xml" /><Relationship Id="rId4" Type="http://schemas.openxmlformats.org/officeDocument/2006/relationships/tags" Target="../tags/tag266.xml" /><Relationship Id="rId5" Type="http://schemas.openxmlformats.org/officeDocument/2006/relationships/tags" Target="../tags/tag26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jpeg" /><Relationship Id="rId3" Type="http://schemas.openxmlformats.org/officeDocument/2006/relationships/tags" Target="../tags/tag23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1.xml" /><Relationship Id="rId3" Type="http://schemas.openxmlformats.org/officeDocument/2006/relationships/image" Target="../media/image7.jpeg" /><Relationship Id="rId4" Type="http://schemas.openxmlformats.org/officeDocument/2006/relationships/tags" Target="../tags/tag232.xml" /><Relationship Id="rId5" Type="http://schemas.openxmlformats.org/officeDocument/2006/relationships/tags" Target="../tags/tag23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gif" /><Relationship Id="rId3" Type="http://schemas.openxmlformats.org/officeDocument/2006/relationships/tags" Target="../tags/tag23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5.xml" /><Relationship Id="rId3" Type="http://schemas.openxmlformats.org/officeDocument/2006/relationships/image" Target="../media/image9.jpeg" /><Relationship Id="rId4" Type="http://schemas.openxmlformats.org/officeDocument/2006/relationships/image" Target="../media/image10.png" /><Relationship Id="rId5" Type="http://schemas.openxmlformats.org/officeDocument/2006/relationships/tags" Target="../tags/tag23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1.gif" /><Relationship Id="rId3" Type="http://schemas.openxmlformats.org/officeDocument/2006/relationships/tags" Target="../tags/tag23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2.emf" /><Relationship Id="rId3" Type="http://schemas.openxmlformats.org/officeDocument/2006/relationships/tags" Target="../tags/tag23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jpeg" /><Relationship Id="rId3" Type="http://schemas.openxmlformats.org/officeDocument/2006/relationships/tags" Target="../tags/tag23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32385" y="0"/>
            <a:ext cx="12192000" cy="6858000"/>
          </a:xfrm>
          <a:prstGeom prst="rect">
            <a:avLst/>
          </a:prstGeom>
        </p:spPr>
      </p:pic>
      <p:pic>
        <p:nvPicPr>
          <p:cNvPr id="7" name="图片 6"/>
          <p:cNvPicPr/>
          <p:nvPr>
            <p:custDataLst>
              <p:tags r:id="rId5"/>
            </p:custDataLst>
          </p:nvPr>
        </p:nvPicPr>
        <p:blipFill>
          <a:blip r:embed="rId4"/>
          <a:stretch>
            <a:fillRect/>
          </a:stretch>
        </p:blipFill>
        <p:spPr>
          <a:xfrm>
            <a:off x="10571797" y="0"/>
            <a:ext cx="1620202" cy="2125798"/>
          </a:xfrm>
          <a:prstGeom prst="rect">
            <a:avLst/>
          </a:prstGeom>
        </p:spPr>
      </p:pic>
      <p:pic>
        <p:nvPicPr>
          <p:cNvPr id="8" name="图片 7"/>
          <p:cNvPicPr/>
          <p:nvPr>
            <p:custDataLst>
              <p:tags r:id="rId7"/>
            </p:custDataLst>
          </p:nvPr>
        </p:nvPicPr>
        <p:blipFill>
          <a:blip r:embed="rId6"/>
          <a:stretch>
            <a:fillRect/>
          </a:stretch>
        </p:blipFill>
        <p:spPr>
          <a:xfrm>
            <a:off x="0" y="4733734"/>
            <a:ext cx="1620202" cy="2124265"/>
          </a:xfrm>
          <a:prstGeom prst="rect">
            <a:avLst/>
          </a:prstGeom>
        </p:spPr>
      </p:pic>
      <p:sp>
        <p:nvSpPr>
          <p:cNvPr id="2" name="标题 3"/>
          <p:cNvSpPr>
            <a:spLocks noGrp="1"/>
          </p:cNvSpPr>
          <p:nvPr>
            <p:custDataLst>
              <p:tags r:id="rId8"/>
            </p:custDataLst>
          </p:nvPr>
        </p:nvSpPr>
        <p:spPr>
          <a:xfrm>
            <a:off x="758190" y="1779270"/>
            <a:ext cx="10610850" cy="3169920"/>
          </a:xfrm>
          <a:prstGeom prst="rect">
            <a:avLst/>
          </a:prstGeom>
        </p:spPr>
        <p:style>
          <a:lnRef idx="2">
            <a:schemeClr val="accent3"/>
          </a:lnRef>
          <a:fillRef idx="1">
            <a:schemeClr val="lt1"/>
          </a:fillRef>
          <a:effectRef idx="0">
            <a:schemeClr val="accent3"/>
          </a:effectRef>
          <a:fontRef idx="minor">
            <a:schemeClr val="dk1"/>
          </a:fontRef>
        </p:style>
        <p:txBody>
          <a:bodyPr vert="horz" wrap="square" lIns="91440" tIns="45720" rIns="91440" bIns="45720" rtlCol="0" anchor="b" anchorCtr="0">
            <a:noAutofit/>
          </a:bodyPr>
          <a:lstStyle>
            <a:lvl1pPr marL="0" marR="0" indent="0" algn="dist" defTabSz="914400" rtl="0" eaLnBrk="1" fontAlgn="auto" latinLnBrk="0" hangingPunct="1">
              <a:lnSpc>
                <a:spcPct val="100000"/>
              </a:lnSpc>
              <a:spcBef>
                <a:spcPct val="0"/>
              </a:spcBef>
              <a:spcAft>
                <a:spcPct val="0"/>
              </a:spcAft>
              <a:buClrTx/>
              <a:buSzPts val="8000"/>
              <a:buNone/>
              <a:defRPr sz="7200" b="0" u="none" strike="noStrike" kern="1200" cap="none" spc="10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algn="ctr">
              <a:lnSpc>
                <a:spcPct val="150000"/>
              </a:lnSpc>
            </a:pPr>
            <a:r>
              <a:rPr lang="zh-CN" altLang="en-US" sz="4800" b="1">
                <a:solidFill>
                  <a:schemeClr val="tx1"/>
                </a:solidFill>
                <a:sym typeface="+mn-ea"/>
              </a:rPr>
              <a:t>备战</a:t>
            </a:r>
            <a:r>
              <a:rPr lang="en-US" altLang="zh-CN" sz="4800" b="1">
                <a:solidFill>
                  <a:schemeClr val="tx1"/>
                </a:solidFill>
                <a:sym typeface="+mn-ea"/>
              </a:rPr>
              <a:t>2022</a:t>
            </a:r>
            <a:r>
              <a:rPr lang="zh-CN" altLang="en-US" sz="4800" b="1">
                <a:solidFill>
                  <a:schemeClr val="tx1"/>
                </a:solidFill>
                <a:sym typeface="+mn-ea"/>
              </a:rPr>
              <a:t>新高考作文</a:t>
            </a:r>
            <a:endParaRPr lang="zh-CN" altLang="en-US" sz="4400" b="1">
              <a:solidFill>
                <a:schemeClr val="tx1"/>
              </a:solidFill>
              <a:sym typeface="+mn-ea"/>
            </a:endParaRPr>
          </a:p>
          <a:p>
            <a:pPr algn="ctr">
              <a:lnSpc>
                <a:spcPct val="150000"/>
              </a:lnSpc>
            </a:pPr>
            <a:r>
              <a:rPr lang="zh-CN" altLang="en-US" sz="4400" b="1">
                <a:solidFill>
                  <a:schemeClr val="tx1"/>
                </a:solidFill>
                <a:sym typeface="+mn-ea"/>
              </a:rPr>
              <a:t>热点素材（三）</a:t>
            </a:r>
            <a:r>
              <a:rPr lang="en-US" altLang="zh-CN" sz="4400" b="1">
                <a:solidFill>
                  <a:srgbClr val="002060"/>
                </a:solidFill>
                <a:sym typeface="+mn-ea"/>
              </a:rPr>
              <a:t> </a:t>
            </a:r>
            <a:endParaRPr lang="en-US" altLang="zh-CN" sz="4400" b="1">
              <a:solidFill>
                <a:srgbClr val="002060"/>
              </a:solidFill>
              <a:sym typeface="+mn-ea"/>
            </a:endParaRPr>
          </a:p>
          <a:p>
            <a:pPr algn="ctr">
              <a:lnSpc>
                <a:spcPct val="150000"/>
              </a:lnSpc>
            </a:pPr>
            <a:r>
              <a:rPr lang="zh-CN" altLang="en-US" sz="5400" b="1">
                <a:solidFill>
                  <a:srgbClr val="002060"/>
                </a:solidFill>
                <a:latin typeface="楷体" panose="02010609060101010101" charset="-122"/>
                <a:ea typeface="楷体" panose="02010609060101010101" charset="-122"/>
                <a:sym typeface="+mn-ea"/>
              </a:rPr>
              <a:t>第</a:t>
            </a:r>
            <a:r>
              <a:rPr lang="en-US" altLang="zh-CN" sz="5400" b="1">
                <a:solidFill>
                  <a:srgbClr val="002060"/>
                </a:solidFill>
                <a:latin typeface="楷体" panose="02010609060101010101" charset="-122"/>
                <a:ea typeface="楷体" panose="02010609060101010101" charset="-122"/>
                <a:sym typeface="+mn-ea"/>
              </a:rPr>
              <a:t>10</a:t>
            </a:r>
            <a:r>
              <a:rPr lang="zh-CN" altLang="en-US" sz="5400" b="1">
                <a:solidFill>
                  <a:srgbClr val="002060"/>
                </a:solidFill>
                <a:latin typeface="楷体" panose="02010609060101010101" charset="-122"/>
                <a:ea typeface="楷体" panose="02010609060101010101" charset="-122"/>
                <a:sym typeface="+mn-ea"/>
              </a:rPr>
              <a:t>讲</a:t>
            </a:r>
            <a:r>
              <a:rPr lang="en-US" altLang="zh-CN" sz="4800" b="1">
                <a:solidFill>
                  <a:srgbClr val="002060"/>
                </a:solidFill>
                <a:sym typeface="+mn-ea"/>
              </a:rPr>
              <a:t>  </a:t>
            </a:r>
            <a:r>
              <a:rPr lang="zh-CN" altLang="en-US" sz="5400" b="1">
                <a:solidFill>
                  <a:srgbClr val="002060"/>
                </a:solidFill>
                <a:latin typeface="楷体" panose="02010609060101010101" charset="-122"/>
                <a:ea typeface="楷体" panose="02010609060101010101" charset="-122"/>
                <a:sym typeface="+mn-ea"/>
              </a:rPr>
              <a:t>新时代中国青年</a:t>
            </a:r>
            <a:endParaRPr lang="zh-CN" altLang="en-US" sz="5400" b="1">
              <a:solidFill>
                <a:srgbClr val="002060"/>
              </a:solidFill>
              <a:latin typeface="楷体" panose="02010609060101010101" charset="-122"/>
              <a:ea typeface="楷体" panose="02010609060101010101" charset="-122"/>
              <a:sym typeface="+mn-ea"/>
            </a:endParaRPr>
          </a:p>
        </p:txBody>
      </p:sp>
      <p:sp>
        <p:nvSpPr>
          <p:cNvPr id="9" name="矩形 8"/>
          <p:cNvSpPr/>
          <p:nvPr/>
        </p:nvSpPr>
        <p:spPr>
          <a:xfrm>
            <a:off x="9739630" y="5368290"/>
            <a:ext cx="1629410" cy="583565"/>
          </a:xfrm>
          <a:prstGeom prst="rect">
            <a:avLst/>
          </a:prstGeom>
          <a:noFill/>
          <a:ln>
            <a:noFill/>
          </a:ln>
        </p:spPr>
        <p:txBody>
          <a:bodyPr wrap="none" rtlCol="0" anchor="t">
            <a:spAutoFit/>
            <a:scene3d>
              <a:camera prst="orthographicFront"/>
              <a:lightRig rig="threePt" dir="t"/>
            </a:scene3d>
          </a:bodyPr>
          <a:lstStyle/>
          <a:p>
            <a:pPr algn="r"/>
            <a:r>
              <a:rPr lang="en-US" altLang="zh-CN" sz="3200" b="1">
                <a:ln w="10160">
                  <a:solidFill>
                    <a:schemeClr val="accent5"/>
                  </a:solidFill>
                  <a:prstDash val="solid"/>
                </a:ln>
                <a:solidFill>
                  <a:srgbClr val="FFFFFF"/>
                </a:solidFill>
                <a:effectLst>
                  <a:outerShdw blurRad="38100" dist="22860" dir="5400000" algn="tl" rotWithShape="0">
                    <a:srgbClr val="000000">
                      <a:alpha val="30000"/>
                    </a:srgbClr>
                  </a:outerShdw>
                </a:effectLst>
              </a:rPr>
              <a:t>2021.11</a:t>
            </a:r>
            <a:endParaRPr lang="en-US" altLang="zh-CN" sz="3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ustDataLst>
      <p:tags r:id="rId9"/>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570230"/>
            <a:ext cx="10742930" cy="1076960"/>
          </a:xfrm>
          <a:solidFill>
            <a:schemeClr val="accent4">
              <a:lumMod val="20000"/>
              <a:lumOff val="80000"/>
            </a:schemeClr>
          </a:solidFill>
        </p:spPr>
        <p:txBody>
          <a:bodyPr>
            <a:normAutofit/>
          </a:bodyPr>
          <a:lstStyle/>
          <a:p>
            <a:pPr algn="ctr"/>
            <a:r>
              <a:rPr spc="300">
                <a:solidFill>
                  <a:srgbClr val="7030A0"/>
                </a:solidFill>
                <a:cs typeface="+mn-ea"/>
                <a:sym typeface="+mn-lt"/>
              </a:rPr>
              <a:t>当下中国虽少见枪林弹雨、血染山河，</a:t>
            </a:r>
            <a:br>
              <a:rPr spc="300">
                <a:solidFill>
                  <a:srgbClr val="7030A0"/>
                </a:solidFill>
                <a:cs typeface="+mn-ea"/>
                <a:sym typeface="+mn-lt"/>
              </a:rPr>
            </a:br>
            <a:r>
              <a:rPr spc="300">
                <a:solidFill>
                  <a:srgbClr val="7030A0"/>
                </a:solidFill>
                <a:cs typeface="+mn-ea"/>
                <a:sym typeface="+mn-lt"/>
              </a:rPr>
              <a:t>但有责任、有担当、愿奉献的青年人比比皆是。</a:t>
            </a:r>
            <a:endParaRPr lang="zh-CN" altLang="en-US" spc="300">
              <a:solidFill>
                <a:srgbClr val="7030A0"/>
              </a:solidFill>
              <a:cs typeface="+mn-ea"/>
              <a:sym typeface="+mn-lt"/>
            </a:endParaRPr>
          </a:p>
        </p:txBody>
      </p:sp>
      <p:pic>
        <p:nvPicPr>
          <p:cNvPr id="8" name="内容占位符 3"/>
          <p:cNvPicPr>
            <a:picLocks noChangeAspect="1"/>
          </p:cNvPicPr>
          <p:nvPr>
            <p:ph idx="1"/>
          </p:nvPr>
        </p:nvPicPr>
        <p:blipFill>
          <a:blip r:embed="rId2"/>
          <a:stretch>
            <a:fillRect/>
          </a:stretch>
        </p:blipFill>
        <p:spPr>
          <a:xfrm>
            <a:off x="669290" y="2266950"/>
            <a:ext cx="2782570" cy="3204845"/>
          </a:xfrm>
          <a:prstGeom prst="rect">
            <a:avLst/>
          </a:prstGeom>
        </p:spPr>
      </p:pic>
      <p:pic>
        <p:nvPicPr>
          <p:cNvPr id="104" name="图片 103"/>
          <p:cNvPicPr/>
          <p:nvPr/>
        </p:nvPicPr>
        <p:blipFill>
          <a:blip r:embed="rId3"/>
          <a:stretch>
            <a:fillRect/>
          </a:stretch>
        </p:blipFill>
        <p:spPr>
          <a:xfrm>
            <a:off x="3926840" y="4208145"/>
            <a:ext cx="1888490" cy="2400300"/>
          </a:xfrm>
          <a:prstGeom prst="rect">
            <a:avLst/>
          </a:prstGeom>
          <a:noFill/>
          <a:ln w="9525">
            <a:noFill/>
          </a:ln>
        </p:spPr>
      </p:pic>
      <p:pic>
        <p:nvPicPr>
          <p:cNvPr id="105" name="图片 104"/>
          <p:cNvPicPr/>
          <p:nvPr/>
        </p:nvPicPr>
        <p:blipFill>
          <a:blip r:embed="rId4"/>
          <a:stretch>
            <a:fillRect/>
          </a:stretch>
        </p:blipFill>
        <p:spPr>
          <a:xfrm>
            <a:off x="9317356" y="2472055"/>
            <a:ext cx="2095499" cy="2794000"/>
          </a:xfrm>
          <a:prstGeom prst="rect">
            <a:avLst/>
          </a:prstGeom>
          <a:noFill/>
          <a:ln w="9525">
            <a:noFill/>
          </a:ln>
        </p:spPr>
      </p:pic>
      <p:pic>
        <p:nvPicPr>
          <p:cNvPr id="10" name="图片 9"/>
          <p:cNvPicPr>
            <a:picLocks noChangeAspect="1"/>
          </p:cNvPicPr>
          <p:nvPr/>
        </p:nvPicPr>
        <p:blipFill>
          <a:blip r:embed="rId5"/>
          <a:stretch>
            <a:fillRect/>
          </a:stretch>
        </p:blipFill>
        <p:spPr>
          <a:xfrm>
            <a:off x="6078855" y="2120900"/>
            <a:ext cx="3029585" cy="3762375"/>
          </a:xfrm>
          <a:prstGeom prst="rect">
            <a:avLst/>
          </a:prstGeom>
        </p:spPr>
      </p:pic>
      <p:pic>
        <p:nvPicPr>
          <p:cNvPr id="2097158" name="图片 1"/>
          <p:cNvPicPr>
            <a:picLocks noChangeAspect="1"/>
          </p:cNvPicPr>
          <p:nvPr/>
        </p:nvPicPr>
        <p:blipFill>
          <a:blip r:embed="rId6"/>
          <a:stretch>
            <a:fillRect/>
          </a:stretch>
        </p:blipFill>
        <p:spPr>
          <a:xfrm>
            <a:off x="3715385" y="1786255"/>
            <a:ext cx="2099945" cy="2282825"/>
          </a:xfrm>
          <a:prstGeom prst="rect">
            <a:avLst/>
          </a:prstGeom>
        </p:spPr>
      </p:pic>
    </p:spTree>
    <p:custDataLst>
      <p:tags r:id="rId7"/>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519430"/>
            <a:ext cx="10852150" cy="722630"/>
          </a:xfrm>
        </p:spPr>
        <p:style>
          <a:lnRef idx="1">
            <a:schemeClr val="accent6"/>
          </a:lnRef>
          <a:fillRef idx="2">
            <a:schemeClr val="accent6"/>
          </a:fillRef>
          <a:effectRef idx="1">
            <a:schemeClr val="accent6"/>
          </a:effectRef>
          <a:fontRef idx="minor">
            <a:schemeClr val="dk1"/>
          </a:fontRef>
        </p:style>
        <p:txBody>
          <a:bodyPr>
            <a:normAutofit fontScale="90000"/>
          </a:bodyPr>
          <a:lstStyle/>
          <a:p>
            <a:r>
              <a:rPr lang="en-US" altLang="zh-CN" b="0">
                <a:solidFill>
                  <a:schemeClr val="tx1">
                    <a:lumMod val="65000"/>
                    <a:lumOff val="35000"/>
                  </a:schemeClr>
                </a:solidFill>
                <a:cs typeface="+mn-ea"/>
                <a:sym typeface="+mn-lt"/>
              </a:rPr>
              <a:t>年轻的</a:t>
            </a:r>
            <a:r>
              <a:rPr lang="en-US" altLang="zh-CN" b="0">
                <a:solidFill>
                  <a:srgbClr val="FF0000"/>
                </a:solidFill>
                <a:cs typeface="+mn-ea"/>
                <a:sym typeface="+mn-lt"/>
              </a:rPr>
              <a:t>航母舰载战斗机飞行员张超</a:t>
            </a:r>
            <a:r>
              <a:rPr lang="en-US" altLang="zh-CN" b="0">
                <a:solidFill>
                  <a:schemeClr val="tx1">
                    <a:lumMod val="65000"/>
                    <a:lumOff val="35000"/>
                  </a:schemeClr>
                </a:solidFill>
                <a:cs typeface="+mn-ea"/>
                <a:sym typeface="+mn-lt"/>
              </a:rPr>
              <a:t>，训练突遇飞机故障，生死边缘的4.4秒仍试图挽救飞机</a:t>
            </a:r>
            <a:r>
              <a:rPr b="0">
                <a:solidFill>
                  <a:schemeClr val="tx1">
                    <a:lumMod val="65000"/>
                    <a:lumOff val="35000"/>
                  </a:schemeClr>
                </a:solidFill>
                <a:cs typeface="+mn-ea"/>
                <a:sym typeface="+mn-lt"/>
              </a:rPr>
              <a:t>，</a:t>
            </a:r>
            <a:r>
              <a:rPr lang="en-US" altLang="zh-CN" b="0">
                <a:solidFill>
                  <a:schemeClr val="tx1">
                    <a:lumMod val="65000"/>
                    <a:lumOff val="35000"/>
                  </a:schemeClr>
                </a:solidFill>
                <a:cs typeface="+mn-ea"/>
                <a:sym typeface="+mn-lt"/>
              </a:rPr>
              <a:t>重伤牺牲</a:t>
            </a:r>
            <a:r>
              <a:rPr b="0">
                <a:solidFill>
                  <a:schemeClr val="tx1">
                    <a:lumMod val="65000"/>
                    <a:lumOff val="35000"/>
                  </a:schemeClr>
                </a:solidFill>
                <a:cs typeface="+mn-ea"/>
                <a:sym typeface="+mn-lt"/>
              </a:rPr>
              <a:t>。</a:t>
            </a:r>
            <a:endParaRPr b="0">
              <a:solidFill>
                <a:schemeClr val="tx1">
                  <a:lumMod val="65000"/>
                  <a:lumOff val="35000"/>
                </a:schemeClr>
              </a:solidFill>
              <a:cs typeface="+mn-ea"/>
              <a:sym typeface="+mn-lt"/>
            </a:endParaRPr>
          </a:p>
        </p:txBody>
      </p:sp>
      <p:sp>
        <p:nvSpPr>
          <p:cNvPr id="1048637" name="文本框 16"/>
          <p:cNvSpPr txBox="1"/>
          <p:nvPr/>
        </p:nvSpPr>
        <p:spPr>
          <a:xfrm>
            <a:off x="5744210" y="1242060"/>
            <a:ext cx="5777230" cy="4523105"/>
          </a:xfrm>
          <a:prstGeom prst="rect">
            <a:avLst/>
          </a:prstGeom>
          <a:solidFill>
            <a:schemeClr val="accent4">
              <a:lumMod val="20000"/>
              <a:lumOff val="80000"/>
            </a:schemeClr>
          </a:solidFill>
        </p:spPr>
        <p:txBody>
          <a:bodyPr wrap="square" rtlCol="0">
            <a:spAutoFit/>
          </a:bodyPr>
          <a:lstStyle/>
          <a:p>
            <a:pPr fontAlgn="auto">
              <a:lnSpc>
                <a:spcPct val="150000"/>
              </a:lnSpc>
            </a:pPr>
            <a:r>
              <a:rPr lang="zh-CN" altLang="en-US" sz="2400" b="1">
                <a:latin typeface="仿宋" panose="02010609060101010101" charset="-122"/>
                <a:ea typeface="仿宋" panose="02010609060101010101" charset="-122"/>
                <a:cs typeface="仿宋" panose="02010609060101010101" charset="-122"/>
              </a:rPr>
              <a:t>舰载机飞行员有多危险？</a:t>
            </a:r>
            <a:endParaRPr lang="zh-CN" altLang="en-US" sz="2400" b="1">
              <a:latin typeface="仿宋" panose="02010609060101010101" charset="-122"/>
              <a:ea typeface="仿宋" panose="02010609060101010101" charset="-122"/>
              <a:cs typeface="仿宋" panose="02010609060101010101" charset="-122"/>
            </a:endParaRPr>
          </a:p>
          <a:p>
            <a:pPr fontAlgn="auto">
              <a:lnSpc>
                <a:spcPct val="150000"/>
              </a:lnSpc>
            </a:pPr>
            <a:r>
              <a:rPr lang="zh-CN" altLang="en-US" sz="2400" b="1">
                <a:latin typeface="仿宋" panose="02010609060101010101" charset="-122"/>
                <a:ea typeface="仿宋" panose="02010609060101010101" charset="-122"/>
                <a:cs typeface="仿宋" panose="02010609060101010101" charset="-122"/>
              </a:rPr>
              <a:t>飞行圈里面有这样一句话：风险系数是宇航员的5倍，是普通飞行员的20倍！</a:t>
            </a:r>
            <a:endParaRPr lang="zh-CN" altLang="en-US" sz="2400" b="1">
              <a:latin typeface="仿宋" panose="02010609060101010101" charset="-122"/>
              <a:ea typeface="仿宋" panose="02010609060101010101" charset="-122"/>
              <a:cs typeface="仿宋" panose="02010609060101010101" charset="-122"/>
            </a:endParaRPr>
          </a:p>
          <a:p>
            <a:pPr fontAlgn="auto">
              <a:lnSpc>
                <a:spcPct val="150000"/>
              </a:lnSpc>
            </a:pPr>
            <a:r>
              <a:rPr lang="zh-CN" altLang="en-US" sz="2400" b="1">
                <a:latin typeface="仿宋" panose="02010609060101010101" charset="-122"/>
                <a:ea typeface="仿宋" panose="02010609060101010101" charset="-122"/>
                <a:cs typeface="仿宋" panose="02010609060101010101" charset="-122"/>
              </a:rPr>
              <a:t>这句话并非夸大，美国人从发展舰载机至今，因事故坠毁的舰载机比在作战时被击落的舰载机要多数十倍！</a:t>
            </a:r>
            <a:endParaRPr lang="zh-CN" altLang="en-US" sz="2400" b="1">
              <a:latin typeface="仿宋" panose="02010609060101010101" charset="-122"/>
              <a:ea typeface="仿宋" panose="02010609060101010101" charset="-122"/>
              <a:cs typeface="仿宋" panose="02010609060101010101" charset="-122"/>
            </a:endParaRPr>
          </a:p>
          <a:p>
            <a:pPr fontAlgn="auto">
              <a:lnSpc>
                <a:spcPct val="150000"/>
              </a:lnSpc>
            </a:pPr>
            <a:r>
              <a:rPr lang="zh-CN" altLang="en-US" sz="2400" b="1">
                <a:latin typeface="仿宋" panose="02010609060101010101" charset="-122"/>
                <a:ea typeface="仿宋" panose="02010609060101010101" charset="-122"/>
                <a:cs typeface="仿宋" panose="02010609060101010101" charset="-122"/>
              </a:rPr>
              <a:t>张超比别人更明白这份危险性，可他依然选择做</a:t>
            </a:r>
            <a:r>
              <a:rPr lang="zh-CN" altLang="en-US" sz="2400" b="1">
                <a:highlight>
                  <a:srgbClr val="FFFF00"/>
                </a:highlight>
                <a:latin typeface="仿宋" panose="02010609060101010101" charset="-122"/>
                <a:ea typeface="仿宋" panose="02010609060101010101" charset="-122"/>
                <a:cs typeface="仿宋" panose="02010609060101010101" charset="-122"/>
              </a:rPr>
              <a:t>“刀尖上的舞者”</a:t>
            </a:r>
            <a:r>
              <a:rPr lang="zh-CN" altLang="en-US" sz="2400" b="1">
                <a:latin typeface="仿宋" panose="02010609060101010101" charset="-122"/>
                <a:ea typeface="仿宋" panose="02010609060101010101" charset="-122"/>
                <a:cs typeface="仿宋" panose="02010609060101010101" charset="-122"/>
              </a:rPr>
              <a:t>。</a:t>
            </a:r>
            <a:endParaRPr lang="zh-CN" altLang="en-US" sz="2400" b="1">
              <a:latin typeface="仿宋" panose="02010609060101010101" charset="-122"/>
              <a:ea typeface="仿宋" panose="02010609060101010101" charset="-122"/>
              <a:cs typeface="仿宋" panose="02010609060101010101" charset="-122"/>
            </a:endParaRPr>
          </a:p>
        </p:txBody>
      </p:sp>
      <p:sp>
        <p:nvSpPr>
          <p:cNvPr id="1048635" name="对角圆角矩形 3"/>
          <p:cNvSpPr/>
          <p:nvPr/>
        </p:nvSpPr>
        <p:spPr>
          <a:xfrm>
            <a:off x="669925" y="1242060"/>
            <a:ext cx="4794885" cy="4390390"/>
          </a:xfrm>
          <a:prstGeom prst="round2DiagRect">
            <a:avLst>
              <a:gd name="adj1" fmla="val 16667"/>
              <a:gd name="adj2" fmla="val 0"/>
            </a:avLst>
          </a:prstGeom>
          <a:solidFill>
            <a:srgbClr val="273457"/>
          </a:solidFill>
          <a:ln>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4" name="内容占位符 3"/>
          <p:cNvPicPr>
            <a:picLocks noChangeAspect="1"/>
          </p:cNvPicPr>
          <p:nvPr>
            <p:ph idx="1"/>
          </p:nvPr>
        </p:nvPicPr>
        <p:blipFill>
          <a:blip r:embed="rId2"/>
          <a:stretch>
            <a:fillRect/>
          </a:stretch>
        </p:blipFill>
        <p:spPr>
          <a:xfrm>
            <a:off x="1219835" y="1242060"/>
            <a:ext cx="3801745" cy="4378960"/>
          </a:xfrm>
          <a:prstGeom prst="rect">
            <a:avLst/>
          </a:prstGeom>
        </p:spPr>
      </p:pic>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92125" y="800100"/>
            <a:ext cx="4965065" cy="5773420"/>
          </a:xfrm>
        </p:spPr>
        <p:style>
          <a:lnRef idx="1">
            <a:schemeClr val="accent1"/>
          </a:lnRef>
          <a:fillRef idx="2">
            <a:schemeClr val="accent1"/>
          </a:fillRef>
          <a:effectRef idx="1">
            <a:schemeClr val="accent1"/>
          </a:effectRef>
          <a:fontRef idx="minor">
            <a:schemeClr val="dk1"/>
          </a:fontRef>
        </p:style>
        <p:txBody>
          <a:bodyPr>
            <a:noAutofit/>
          </a:bodyPr>
          <a:lstStyle/>
          <a:p>
            <a:pPr marL="0" algn="l">
              <a:lnSpc>
                <a:spcPct val="125000"/>
              </a:lnSpc>
              <a:buClrTx/>
              <a:buSzTx/>
            </a:pPr>
            <a:r>
              <a:rPr sz="2400" b="1" spc="0">
                <a:latin typeface="仿宋" panose="02010609060101010101" charset="-122"/>
                <a:ea typeface="仿宋" panose="02010609060101010101" charset="-122"/>
                <a:cs typeface="仿宋" panose="02010609060101010101" charset="-122"/>
                <a:sym typeface="+mn-ea"/>
              </a:rPr>
              <a:t>黄文秀（1989年4月18日—2019年6月17日），女，壮族，中共党员，出生于广西百色，2016届广西定向选调生、北京师范大学法学硕士。本科就读于山西省长治学院。</a:t>
            </a:r>
            <a:endParaRPr sz="2400" b="1" spc="0">
              <a:latin typeface="仿宋" panose="02010609060101010101" charset="-122"/>
              <a:ea typeface="仿宋" panose="02010609060101010101" charset="-122"/>
              <a:cs typeface="仿宋" panose="02010609060101010101" charset="-122"/>
              <a:sym typeface="+mn-ea"/>
            </a:endParaRPr>
          </a:p>
          <a:p>
            <a:pPr marL="0" algn="l">
              <a:lnSpc>
                <a:spcPct val="125000"/>
              </a:lnSpc>
              <a:buClrTx/>
              <a:buSzTx/>
            </a:pPr>
            <a:r>
              <a:rPr sz="2400" b="1" spc="0">
                <a:latin typeface="仿宋" panose="02010609060101010101" charset="-122"/>
                <a:ea typeface="仿宋" panose="02010609060101010101" charset="-122"/>
                <a:cs typeface="仿宋" panose="02010609060101010101" charset="-122"/>
                <a:sym typeface="+mn-ea"/>
              </a:rPr>
              <a:t>2018年3月26日，黄文秀来到广西壮族自治区百色市乐业县新化镇百坭村担任驻村第一书记。</a:t>
            </a:r>
            <a:endParaRPr sz="2400" b="1" spc="0">
              <a:latin typeface="仿宋" panose="02010609060101010101" charset="-122"/>
              <a:ea typeface="仿宋" panose="02010609060101010101" charset="-122"/>
              <a:cs typeface="仿宋" panose="02010609060101010101" charset="-122"/>
              <a:sym typeface="+mn-ea"/>
            </a:endParaRPr>
          </a:p>
          <a:p>
            <a:pPr marL="0" algn="l">
              <a:lnSpc>
                <a:spcPct val="125000"/>
              </a:lnSpc>
              <a:buClrTx/>
              <a:buSzTx/>
            </a:pPr>
            <a:r>
              <a:rPr sz="2400" b="1" spc="0">
                <a:latin typeface="仿宋" panose="02010609060101010101" charset="-122"/>
                <a:ea typeface="仿宋" panose="02010609060101010101" charset="-122"/>
                <a:cs typeface="仿宋" panose="02010609060101010101" charset="-122"/>
                <a:sym typeface="+mn-ea"/>
              </a:rPr>
              <a:t>2019年6月17日凌晨，黄文秀从百色返回乐业途中遭遇山洪</a:t>
            </a:r>
            <a:r>
              <a:rPr sz="2400" b="1" spc="0">
                <a:solidFill>
                  <a:srgbClr val="FF0000"/>
                </a:solidFill>
                <a:latin typeface="仿宋" panose="02010609060101010101" charset="-122"/>
                <a:ea typeface="仿宋" panose="02010609060101010101" charset="-122"/>
                <a:cs typeface="仿宋" panose="02010609060101010101" charset="-122"/>
                <a:sym typeface="+mn-ea"/>
              </a:rPr>
              <a:t>因公殉职</a:t>
            </a:r>
            <a:r>
              <a:rPr sz="2400" b="1" spc="0">
                <a:latin typeface="仿宋" panose="02010609060101010101" charset="-122"/>
                <a:ea typeface="仿宋" panose="02010609060101010101" charset="-122"/>
                <a:cs typeface="仿宋" panose="02010609060101010101" charset="-122"/>
                <a:sym typeface="+mn-ea"/>
              </a:rPr>
              <a:t>，年仅30岁。</a:t>
            </a:r>
            <a:endParaRPr lang="zh-CN" altLang="en-US" sz="2400" b="1" spc="0">
              <a:latin typeface="仿宋" panose="02010609060101010101" charset="-122"/>
              <a:ea typeface="仿宋" panose="02010609060101010101" charset="-122"/>
              <a:cs typeface="仿宋" panose="02010609060101010101" charset="-122"/>
              <a:sym typeface="+mn-ea"/>
            </a:endParaRPr>
          </a:p>
        </p:txBody>
      </p:sp>
      <p:pic>
        <p:nvPicPr>
          <p:cNvPr id="5" name="图片 4"/>
          <p:cNvPicPr>
            <a:picLocks noChangeAspect="1"/>
          </p:cNvPicPr>
          <p:nvPr/>
        </p:nvPicPr>
        <p:blipFill>
          <a:blip r:embed="rId2"/>
          <a:stretch>
            <a:fillRect/>
          </a:stretch>
        </p:blipFill>
        <p:spPr>
          <a:xfrm>
            <a:off x="5865495" y="3590290"/>
            <a:ext cx="3029585" cy="2873375"/>
          </a:xfrm>
          <a:prstGeom prst="rect">
            <a:avLst/>
          </a:prstGeom>
        </p:spPr>
      </p:pic>
      <p:pic>
        <p:nvPicPr>
          <p:cNvPr id="9" name="图片 8"/>
          <p:cNvPicPr>
            <a:picLocks noChangeAspect="1"/>
          </p:cNvPicPr>
          <p:nvPr/>
        </p:nvPicPr>
        <p:blipFill>
          <a:blip r:embed="rId3"/>
          <a:stretch>
            <a:fillRect/>
          </a:stretch>
        </p:blipFill>
        <p:spPr>
          <a:xfrm>
            <a:off x="8895080" y="3072765"/>
            <a:ext cx="2428875" cy="3390900"/>
          </a:xfrm>
          <a:prstGeom prst="rect">
            <a:avLst/>
          </a:prstGeom>
        </p:spPr>
      </p:pic>
      <p:pic>
        <p:nvPicPr>
          <p:cNvPr id="7" name="图片 6"/>
          <p:cNvPicPr>
            <a:picLocks noChangeAspect="1"/>
          </p:cNvPicPr>
          <p:nvPr/>
        </p:nvPicPr>
        <p:blipFill>
          <a:blip r:embed="rId4"/>
          <a:stretch>
            <a:fillRect/>
          </a:stretch>
        </p:blipFill>
        <p:spPr>
          <a:xfrm>
            <a:off x="5865495" y="609600"/>
            <a:ext cx="4277360" cy="2790190"/>
          </a:xfrm>
          <a:prstGeom prst="rect">
            <a:avLst/>
          </a:prstGeom>
        </p:spPr>
      </p:pic>
    </p:spTree>
    <p:custDataLst>
      <p:tags r:id="rId5"/>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48310" y="3589655"/>
            <a:ext cx="7601585" cy="2689225"/>
          </a:xfrm>
          <a:solidFill>
            <a:schemeClr val="accent1">
              <a:lumMod val="20000"/>
              <a:lumOff val="80000"/>
            </a:schemeClr>
          </a:solidFill>
        </p:spPr>
        <p:txBody>
          <a:bodyPr>
            <a:normAutofit fontScale="90000"/>
          </a:bodyPr>
          <a:lstStyle/>
          <a:p>
            <a:r>
              <a:rPr sz="2400" b="1" spc="0">
                <a:latin typeface="仿宋" panose="02010609060101010101" charset="-122"/>
                <a:ea typeface="仿宋" panose="02010609060101010101" charset="-122"/>
                <a:cs typeface="仿宋" panose="02010609060101010101" charset="-122"/>
                <a:sym typeface="+mn-ea"/>
              </a:rPr>
              <a:t>李文亮，1985年10月出生，中共党员，武汉大学临床医学专业毕业，2011年7月参加工作，2014年到武汉中心医院工作。当疫情即将蔓延，医院领导又下达封口令时。李文亮医生义不容辞地在微信群中披露了新型病毒的消息，向外界发出防护预警，而被称为疫情“吹哨人”。</a:t>
            </a:r>
            <a:endParaRPr lang="zh-CN" altLang="en-US"/>
          </a:p>
        </p:txBody>
      </p:sp>
      <p:pic>
        <p:nvPicPr>
          <p:cNvPr id="2097158" name="图片 1"/>
          <p:cNvPicPr>
            <a:picLocks noChangeAspect="1"/>
          </p:cNvPicPr>
          <p:nvPr/>
        </p:nvPicPr>
        <p:blipFill>
          <a:blip r:embed="rId2"/>
          <a:stretch>
            <a:fillRect/>
          </a:stretch>
        </p:blipFill>
        <p:spPr>
          <a:xfrm>
            <a:off x="818515" y="318770"/>
            <a:ext cx="2772410" cy="3013710"/>
          </a:xfrm>
          <a:prstGeom prst="rect">
            <a:avLst/>
          </a:prstGeom>
        </p:spPr>
      </p:pic>
      <p:sp>
        <p:nvSpPr>
          <p:cNvPr id="1048703" name="文本框 2"/>
          <p:cNvSpPr txBox="1"/>
          <p:nvPr/>
        </p:nvSpPr>
        <p:spPr>
          <a:xfrm>
            <a:off x="3773170" y="471170"/>
            <a:ext cx="7338695" cy="2861310"/>
          </a:xfrm>
          <a:prstGeom prst="rect">
            <a:avLst/>
          </a:prstGeom>
          <a:solidFill>
            <a:schemeClr val="accent4">
              <a:lumMod val="20000"/>
              <a:lumOff val="80000"/>
            </a:schemeClr>
          </a:solidFill>
        </p:spPr>
        <p:txBody>
          <a:bodyPr wrap="square" rtlCol="0">
            <a:spAutoFit/>
          </a:bodyPr>
          <a:lstStyle/>
          <a:p>
            <a:pPr>
              <a:lnSpc>
                <a:spcPct val="150000"/>
              </a:lnSpc>
            </a:pPr>
            <a:r>
              <a:rPr lang="zh-CN" altLang="en-US" sz="2000" b="1">
                <a:uFillTx/>
                <a:latin typeface="仿宋" panose="02010609060101010101" charset="-122"/>
                <a:ea typeface="仿宋" panose="02010609060101010101" charset="-122"/>
                <a:cs typeface="仿宋" panose="02010609060101010101" charset="-122"/>
              </a:rPr>
              <a:t>彭银华，生于1990年的彭银华马上就要步入婚姻的殿堂。疫情来袭后，彭银华主动推迟了婚礼，参与到一线抗疫工作，却不幸感染。他1月25日入住江夏区第一人民医院，医院随即全力救治；1月30日病情加重，医院紧急将其送往武汉市金银潭医院治疗。</a:t>
            </a:r>
            <a:endParaRPr lang="zh-CN" altLang="en-US" sz="2000" b="1">
              <a:uFillTx/>
              <a:latin typeface="仿宋" panose="02010609060101010101" charset="-122"/>
              <a:ea typeface="仿宋" panose="02010609060101010101" charset="-122"/>
              <a:cs typeface="仿宋" panose="02010609060101010101" charset="-122"/>
            </a:endParaRPr>
          </a:p>
          <a:p>
            <a:pPr>
              <a:lnSpc>
                <a:spcPct val="150000"/>
              </a:lnSpc>
            </a:pPr>
            <a:r>
              <a:rPr lang="zh-CN" altLang="en-US" sz="2000" b="1">
                <a:uFillTx/>
                <a:latin typeface="仿宋" panose="02010609060101010101" charset="-122"/>
                <a:ea typeface="仿宋" panose="02010609060101010101" charset="-122"/>
                <a:cs typeface="仿宋" panose="02010609060101010101" charset="-122"/>
              </a:rPr>
              <a:t>因病情恶化，经抢救无效，于2月20日21时50分在武汉市金银潭医院去世，年仅29岁。</a:t>
            </a:r>
            <a:endParaRPr lang="zh-CN" altLang="en-US" sz="2000" b="1">
              <a:uFillTx/>
              <a:latin typeface="仿宋" panose="02010609060101010101" charset="-122"/>
              <a:ea typeface="仿宋" panose="02010609060101010101" charset="-122"/>
              <a:cs typeface="仿宋" panose="02010609060101010101" charset="-122"/>
            </a:endParaRPr>
          </a:p>
        </p:txBody>
      </p:sp>
      <p:pic>
        <p:nvPicPr>
          <p:cNvPr id="104" name="图片 103"/>
          <p:cNvPicPr/>
          <p:nvPr/>
        </p:nvPicPr>
        <p:blipFill>
          <a:blip r:embed="rId3"/>
          <a:stretch>
            <a:fillRect/>
          </a:stretch>
        </p:blipFill>
        <p:spPr>
          <a:xfrm>
            <a:off x="8397875" y="3589655"/>
            <a:ext cx="2332990" cy="2946400"/>
          </a:xfrm>
          <a:prstGeom prst="rect">
            <a:avLst/>
          </a:prstGeom>
          <a:noFill/>
          <a:ln w="9525">
            <a:noFill/>
          </a:ln>
        </p:spPr>
      </p:pic>
    </p:spTree>
    <p:custDataLst>
      <p:tags r:id="rId4"/>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159" name="图片 2"/>
          <p:cNvPicPr>
            <a:picLocks noChangeAspect="1"/>
          </p:cNvPicPr>
          <p:nvPr>
            <p:ph idx="1"/>
          </p:nvPr>
        </p:nvPicPr>
        <p:blipFill>
          <a:blip r:embed="rId2"/>
          <a:stretch>
            <a:fillRect/>
          </a:stretch>
        </p:blipFill>
        <p:spPr>
          <a:xfrm>
            <a:off x="557530" y="1680210"/>
            <a:ext cx="5372100" cy="3497580"/>
          </a:xfrm>
          <a:prstGeom prst="rect">
            <a:avLst/>
          </a:prstGeom>
        </p:spPr>
      </p:pic>
      <p:sp>
        <p:nvSpPr>
          <p:cNvPr id="1048706" name="文本框 1"/>
          <p:cNvSpPr txBox="1"/>
          <p:nvPr/>
        </p:nvSpPr>
        <p:spPr>
          <a:xfrm>
            <a:off x="6107430" y="998220"/>
            <a:ext cx="5414645" cy="5169535"/>
          </a:xfrm>
          <a:prstGeom prst="rect">
            <a:avLst/>
          </a:prstGeom>
          <a:solidFill>
            <a:schemeClr val="accent3">
              <a:lumMod val="20000"/>
              <a:lumOff val="80000"/>
            </a:schemeClr>
          </a:solidFill>
        </p:spPr>
        <p:txBody>
          <a:bodyPr wrap="square" rtlCol="0">
            <a:spAutoFit/>
          </a:bodyPr>
          <a:lstStyle/>
          <a:p>
            <a:pPr fontAlgn="auto">
              <a:lnSpc>
                <a:spcPct val="125000"/>
              </a:lnSpc>
            </a:pPr>
            <a:r>
              <a:rPr lang="zh-CN" altLang="en-US" sz="2400"/>
              <a:t>事实上，在这次瘟疫中涌现出来的英雄，又何止这两位？听闻国家有难，成千上万的白衣战士主动请缨，一批批的医护人员在驰援武汉，“一方有难八方支援”，她们中有的人为了可以方便穿上防护服，剪掉了自己的长发；有的脸上因护目镜和口罩而压出了痕迹。疫情前线如此危险，而医护人员的工作又如此辛苦，可是仍然有一封封的请战书请求驰援武汉。他们无私奉献，为国家和人民贡献着自己的辛劳，甚至生命。</a:t>
            </a:r>
            <a:endParaRPr lang="zh-CN" altLang="en-US" sz="2400"/>
          </a:p>
        </p:txBody>
      </p:sp>
    </p:spTree>
    <p:custDataLst>
      <p:tags r:id="rId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74700" y="1075690"/>
            <a:ext cx="10852150" cy="927100"/>
          </a:xfrm>
          <a:solidFill>
            <a:schemeClr val="bg2">
              <a:lumMod val="95000"/>
            </a:schemeClr>
          </a:solidFill>
        </p:spPr>
        <p:txBody>
          <a:bodyPr>
            <a:noAutofit/>
          </a:bodyPr>
          <a:lstStyle/>
          <a:p>
            <a:r>
              <a:rPr b="0">
                <a:solidFill>
                  <a:schemeClr val="tx1"/>
                </a:solidFill>
                <a:effectLst>
                  <a:outerShdw blurRad="38100" dist="19050" dir="2700000" algn="tl" rotWithShape="0">
                    <a:schemeClr val="dk1">
                      <a:alpha val="40000"/>
                    </a:schemeClr>
                  </a:outerShdw>
                </a:effectLst>
                <a:cs typeface="+mn-ea"/>
                <a:sym typeface="+mn-lt"/>
              </a:rPr>
              <a:t>29岁</a:t>
            </a:r>
            <a:r>
              <a:rPr sz="2800" b="0">
                <a:solidFill>
                  <a:srgbClr val="FF0000"/>
                </a:solidFill>
                <a:effectLst>
                  <a:outerShdw blurRad="38100" dist="19050" dir="2700000" algn="tl" rotWithShape="0">
                    <a:schemeClr val="dk1">
                      <a:alpha val="40000"/>
                    </a:schemeClr>
                  </a:outerShdw>
                </a:effectLst>
                <a:cs typeface="+mn-ea"/>
                <a:sym typeface="+mn-lt"/>
              </a:rPr>
              <a:t>北大女博士娄滔</a:t>
            </a:r>
            <a:r>
              <a:rPr b="0">
                <a:solidFill>
                  <a:schemeClr val="tx1"/>
                </a:solidFill>
                <a:effectLst>
                  <a:outerShdw blurRad="38100" dist="19050" dir="2700000" algn="tl" rotWithShape="0">
                    <a:schemeClr val="dk1">
                      <a:alpha val="40000"/>
                    </a:schemeClr>
                  </a:outerShdw>
                </a:effectLst>
                <a:cs typeface="+mn-ea"/>
                <a:sym typeface="+mn-lt"/>
              </a:rPr>
              <a:t>不幸患渐冻症，她最后的愿望是将器官都捐出来，“能救命的部分尽管用”。</a:t>
            </a:r>
            <a:endParaRPr lang="zh-CN" altLang="en-US" b="0">
              <a:solidFill>
                <a:schemeClr val="tx1"/>
              </a:solidFill>
              <a:effectLst>
                <a:outerShdw blurRad="38100" dist="19050" dir="2700000" algn="tl" rotWithShape="0">
                  <a:schemeClr val="dk1">
                    <a:alpha val="40000"/>
                  </a:schemeClr>
                </a:outerShdw>
              </a:effectLst>
              <a:cs typeface="+mn-ea"/>
              <a:sym typeface="+mn-lt"/>
            </a:endParaRPr>
          </a:p>
        </p:txBody>
      </p:sp>
      <p:sp>
        <p:nvSpPr>
          <p:cNvPr id="1048645" name="文本框 4"/>
          <p:cNvSpPr txBox="1"/>
          <p:nvPr/>
        </p:nvSpPr>
        <p:spPr>
          <a:xfrm>
            <a:off x="3265170" y="2220595"/>
            <a:ext cx="6100445" cy="424624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nchor="t">
            <a:spAutoFit/>
          </a:bodyPr>
          <a:lstStyle/>
          <a:p>
            <a:pPr fontAlgn="auto">
              <a:lnSpc>
                <a:spcPct val="125000"/>
              </a:lnSpc>
            </a:pPr>
            <a:r>
              <a:rPr lang="zh-CN" altLang="en-US" sz="2400">
                <a:latin typeface="仿宋" panose="02010609060101010101" charset="-122"/>
                <a:ea typeface="仿宋" panose="02010609060101010101" charset="-122"/>
                <a:cs typeface="仿宋" panose="02010609060101010101" charset="-122"/>
              </a:rPr>
              <a:t>“一个人活着的意义，不能以生命长短作为标准，而应该以生命的质量和厚度来衡量。得了这个病，活着对我是一种折磨和痛苦。我要有尊严地离开，爸爸和妈妈，你们要坚强地、微笑着生活，不要为我难过。</a:t>
            </a:r>
            <a:endParaRPr lang="zh-CN" altLang="en-US" sz="2400">
              <a:latin typeface="仿宋" panose="02010609060101010101" charset="-122"/>
              <a:ea typeface="仿宋" panose="02010609060101010101" charset="-122"/>
              <a:cs typeface="仿宋" panose="02010609060101010101" charset="-122"/>
            </a:endParaRPr>
          </a:p>
          <a:p>
            <a:pPr fontAlgn="auto">
              <a:lnSpc>
                <a:spcPct val="125000"/>
              </a:lnSpc>
            </a:pPr>
            <a:r>
              <a:rPr lang="zh-CN" altLang="en-US" sz="2400">
                <a:latin typeface="仿宋" panose="02010609060101010101" charset="-122"/>
                <a:ea typeface="仿宋" panose="02010609060101010101" charset="-122"/>
                <a:cs typeface="仿宋" panose="02010609060101010101" charset="-122"/>
              </a:rPr>
              <a:t>我走之后，头部可留给医学做研究。希望医学能早日攻克这个难题，让那些因为‘渐冻症’而饱受折磨的人，早日摆脱痛苦……”</a:t>
            </a:r>
            <a:endParaRPr lang="zh-CN" altLang="en-US" sz="2400">
              <a:latin typeface="仿宋" panose="02010609060101010101" charset="-122"/>
              <a:ea typeface="仿宋" panose="02010609060101010101" charset="-122"/>
              <a:cs typeface="仿宋" panose="02010609060101010101" charset="-122"/>
            </a:endParaRPr>
          </a:p>
          <a:p>
            <a:pPr fontAlgn="auto">
              <a:lnSpc>
                <a:spcPct val="125000"/>
              </a:lnSpc>
            </a:pPr>
            <a:r>
              <a:rPr lang="zh-CN" altLang="en-US" sz="2400">
                <a:latin typeface="仿宋" panose="02010609060101010101" charset="-122"/>
                <a:ea typeface="仿宋" panose="02010609060101010101" charset="-122"/>
                <a:cs typeface="仿宋" panose="02010609060101010101" charset="-122"/>
              </a:rPr>
              <a:t>这份遗嘱，让无数网友泪目。</a:t>
            </a:r>
            <a:endParaRPr lang="zh-CN" altLang="en-US" sz="2400">
              <a:latin typeface="仿宋" panose="02010609060101010101" charset="-122"/>
              <a:ea typeface="仿宋" panose="02010609060101010101" charset="-122"/>
              <a:cs typeface="仿宋" panose="02010609060101010101" charset="-122"/>
            </a:endParaRPr>
          </a:p>
        </p:txBody>
      </p:sp>
      <p:pic>
        <p:nvPicPr>
          <p:cNvPr id="4" name="内容占位符 3"/>
          <p:cNvPicPr>
            <a:picLocks noChangeAspect="1"/>
          </p:cNvPicPr>
          <p:nvPr>
            <p:ph idx="1"/>
          </p:nvPr>
        </p:nvPicPr>
        <p:blipFill>
          <a:blip r:embed="rId2"/>
          <a:stretch>
            <a:fillRect/>
          </a:stretch>
        </p:blipFill>
        <p:spPr>
          <a:xfrm>
            <a:off x="416560" y="3323590"/>
            <a:ext cx="2571750" cy="3143250"/>
          </a:xfrm>
          <a:prstGeom prst="rect">
            <a:avLst/>
          </a:prstGeom>
        </p:spPr>
      </p:pic>
      <p:pic>
        <p:nvPicPr>
          <p:cNvPr id="106" name="图片 105"/>
          <p:cNvPicPr/>
          <p:nvPr/>
        </p:nvPicPr>
        <p:blipFill>
          <a:blip r:embed="rId3"/>
          <a:stretch>
            <a:fillRect/>
          </a:stretch>
        </p:blipFill>
        <p:spPr>
          <a:xfrm>
            <a:off x="9556115" y="2002790"/>
            <a:ext cx="2337435" cy="3073400"/>
          </a:xfrm>
          <a:prstGeom prst="rect">
            <a:avLst/>
          </a:prstGeom>
          <a:noFill/>
          <a:ln w="9525">
            <a:noFill/>
          </a:ln>
        </p:spPr>
      </p:pic>
    </p:spTree>
    <p:custDataLst>
      <p:tags r:id="rId4"/>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p:nvPr>
            <p:custDataLst>
              <p:tags r:id="rId3"/>
            </p:custDataLst>
          </p:nvPr>
        </p:nvPicPr>
        <p:blipFill>
          <a:blip r:embed="rId2"/>
          <a:stretch>
            <a:fillRect/>
          </a:stretch>
        </p:blipFill>
        <p:spPr>
          <a:xfrm>
            <a:off x="0" y="0"/>
            <a:ext cx="12192000" cy="6858000"/>
          </a:xfrm>
          <a:prstGeom prst="rect">
            <a:avLst/>
          </a:prstGeom>
        </p:spPr>
      </p:pic>
      <p:sp>
        <p:nvSpPr>
          <p:cNvPr id="5" name="矩形 4"/>
          <p:cNvSpPr/>
          <p:nvPr>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6" name="矩形 5"/>
          <p:cNvSpPr/>
          <p:nvPr>
            <p:custDataLst>
              <p:tags r:id="rId5"/>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pic>
        <p:nvPicPr>
          <p:cNvPr id="7" name="图片 6"/>
          <p:cNvPicPr/>
          <p:nvPr>
            <p:custDataLst>
              <p:tags r:id="rId7"/>
            </p:custDataLst>
          </p:nvPr>
        </p:nvPicPr>
        <p:blipFill>
          <a:blip r:embed="rId6"/>
          <a:stretch>
            <a:fillRect/>
          </a:stretch>
        </p:blipFill>
        <p:spPr>
          <a:xfrm>
            <a:off x="0" y="0"/>
            <a:ext cx="720090" cy="944799"/>
          </a:xfrm>
          <a:prstGeom prst="rect">
            <a:avLst/>
          </a:prstGeom>
        </p:spPr>
      </p:pic>
      <p:pic>
        <p:nvPicPr>
          <p:cNvPr id="8" name="图片 7"/>
          <p:cNvPicPr/>
          <p:nvPr>
            <p:custDataLst>
              <p:tags r:id="rId9"/>
            </p:custDataLst>
          </p:nvPr>
        </p:nvPicPr>
        <p:blipFill>
          <a:blip r:embed="rId8"/>
          <a:stretch>
            <a:fillRect/>
          </a:stretch>
        </p:blipFill>
        <p:spPr>
          <a:xfrm>
            <a:off x="11471910" y="0"/>
            <a:ext cx="720090" cy="944118"/>
          </a:xfrm>
          <a:prstGeom prst="rect">
            <a:avLst/>
          </a:prstGeom>
        </p:spPr>
      </p:pic>
      <p:pic>
        <p:nvPicPr>
          <p:cNvPr id="10" name="图片 9"/>
          <p:cNvPicPr/>
          <p:nvPr>
            <p:custDataLst>
              <p:tags r:id="rId11"/>
            </p:custDataLst>
          </p:nvPr>
        </p:nvPicPr>
        <p:blipFill>
          <a:blip r:embed="rId10"/>
          <a:stretch>
            <a:fillRect/>
          </a:stretch>
        </p:blipFill>
        <p:spPr>
          <a:xfrm>
            <a:off x="612775" y="1958975"/>
            <a:ext cx="10970895" cy="4319270"/>
          </a:xfrm>
          <a:prstGeom prst="rect">
            <a:avLst/>
          </a:prstGeom>
        </p:spPr>
      </p:pic>
      <p:sp>
        <p:nvSpPr>
          <p:cNvPr id="3" name="文本框 2"/>
          <p:cNvSpPr txBox="1"/>
          <p:nvPr>
            <p:custDataLst>
              <p:tags r:id="rId12"/>
            </p:custDataLst>
          </p:nvPr>
        </p:nvSpPr>
        <p:spPr>
          <a:xfrm>
            <a:off x="624275" y="602050"/>
            <a:ext cx="10970823" cy="706755"/>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gn="ctr"/>
            <a:r>
              <a:rPr sz="3200" b="0">
                <a:sym typeface="+mn-ea"/>
              </a:rPr>
              <a:t>习近平主席在纪念五四运动100周年大会上的讲话中</a:t>
            </a:r>
            <a:endParaRPr sz="3200" b="0">
              <a:sym typeface="+mn-ea"/>
            </a:endParaRPr>
          </a:p>
        </p:txBody>
      </p:sp>
      <p:sp>
        <p:nvSpPr>
          <p:cNvPr id="2" name="内容占位符 2"/>
          <p:cNvSpPr>
            <a:spLocks noGrp="1"/>
          </p:cNvSpPr>
          <p:nvPr/>
        </p:nvSpPr>
        <p:spPr>
          <a:xfrm>
            <a:off x="720090" y="1987550"/>
            <a:ext cx="10852150" cy="4121785"/>
          </a:xfrm>
          <a:prstGeom prst="rect">
            <a:avLst/>
          </a:prstGeom>
        </p:spPr>
        <p:txBody>
          <a:bodyPr vert="horz" wrap="square" lIns="90170" tIns="46990" rIns="90170" bIns="46990" rtlCol="0">
            <a:normAutofit lnSpcReduction="10000"/>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Wingdings" panose="05000000000000000000" charset="0"/>
              <a:buChar char="Ø"/>
            </a:pPr>
            <a:r>
              <a:rPr lang="zh-CN" altLang="en-US" sz="2800">
                <a:latin typeface="楷体" panose="02010609060101010101" charset="-122"/>
                <a:ea typeface="楷体" panose="02010609060101010101" charset="-122"/>
              </a:rPr>
              <a:t>第一，新时代中国青年</a:t>
            </a:r>
            <a:r>
              <a:rPr lang="zh-CN" altLang="en-US" sz="2800" b="1">
                <a:highlight>
                  <a:srgbClr val="FFFF00"/>
                </a:highlight>
                <a:latin typeface="楷体" panose="02010609060101010101" charset="-122"/>
                <a:ea typeface="楷体" panose="02010609060101010101" charset="-122"/>
              </a:rPr>
              <a:t>要树立远大理想</a:t>
            </a:r>
            <a:r>
              <a:rPr lang="zh-CN" altLang="en-US" sz="2800">
                <a:latin typeface="楷体" panose="02010609060101010101" charset="-122"/>
                <a:ea typeface="楷体" panose="02010609060101010101" charset="-122"/>
              </a:rPr>
              <a:t>。</a:t>
            </a:r>
            <a:endParaRPr lang="zh-CN" altLang="en-US" sz="2800">
              <a:latin typeface="楷体" panose="02010609060101010101" charset="-122"/>
              <a:ea typeface="楷体" panose="02010609060101010101" charset="-122"/>
            </a:endParaRPr>
          </a:p>
          <a:p>
            <a:pPr algn="ctr">
              <a:buFont typeface="Wingdings" panose="05000000000000000000" charset="0"/>
              <a:buChar char="Ø"/>
            </a:pPr>
            <a:r>
              <a:rPr lang="zh-CN" altLang="en-US" sz="2800">
                <a:latin typeface="楷体" panose="02010609060101010101" charset="-122"/>
                <a:ea typeface="楷体" panose="02010609060101010101" charset="-122"/>
              </a:rPr>
              <a:t>第二，新时代中国青年</a:t>
            </a:r>
            <a:r>
              <a:rPr lang="zh-CN" altLang="en-US" sz="2800" b="1">
                <a:highlight>
                  <a:srgbClr val="FFFF00"/>
                </a:highlight>
                <a:latin typeface="楷体" panose="02010609060101010101" charset="-122"/>
                <a:ea typeface="楷体" panose="02010609060101010101" charset="-122"/>
              </a:rPr>
              <a:t>要热爱伟大祖国</a:t>
            </a:r>
            <a:r>
              <a:rPr lang="zh-CN" altLang="en-US" sz="2800">
                <a:latin typeface="楷体" panose="02010609060101010101" charset="-122"/>
                <a:ea typeface="楷体" panose="02010609060101010101" charset="-122"/>
              </a:rPr>
              <a:t>。</a:t>
            </a:r>
            <a:endParaRPr lang="zh-CN" altLang="en-US" sz="2800">
              <a:latin typeface="楷体" panose="02010609060101010101" charset="-122"/>
              <a:ea typeface="楷体" panose="02010609060101010101" charset="-122"/>
            </a:endParaRPr>
          </a:p>
          <a:p>
            <a:pPr algn="ctr">
              <a:buFont typeface="Wingdings" panose="05000000000000000000" charset="0"/>
              <a:buChar char="Ø"/>
            </a:pPr>
            <a:r>
              <a:rPr lang="zh-CN" altLang="en-US" sz="2800">
                <a:latin typeface="楷体" panose="02010609060101010101" charset="-122"/>
                <a:ea typeface="楷体" panose="02010609060101010101" charset="-122"/>
              </a:rPr>
              <a:t>第三，新时代中国青年</a:t>
            </a:r>
            <a:r>
              <a:rPr lang="zh-CN" altLang="en-US" sz="2800" b="1">
                <a:highlight>
                  <a:srgbClr val="FFFF00"/>
                </a:highlight>
                <a:latin typeface="楷体" panose="02010609060101010101" charset="-122"/>
                <a:ea typeface="楷体" panose="02010609060101010101" charset="-122"/>
              </a:rPr>
              <a:t>要担当时代责任</a:t>
            </a:r>
            <a:r>
              <a:rPr lang="zh-CN" altLang="en-US" sz="2800">
                <a:latin typeface="楷体" panose="02010609060101010101" charset="-122"/>
                <a:ea typeface="楷体" panose="02010609060101010101" charset="-122"/>
              </a:rPr>
              <a:t>。</a:t>
            </a:r>
            <a:endParaRPr lang="zh-CN" altLang="en-US" sz="2800">
              <a:latin typeface="楷体" panose="02010609060101010101" charset="-122"/>
              <a:ea typeface="楷体" panose="02010609060101010101" charset="-122"/>
            </a:endParaRPr>
          </a:p>
          <a:p>
            <a:pPr algn="ctr">
              <a:buFont typeface="Wingdings" panose="05000000000000000000" charset="0"/>
              <a:buChar char="Ø"/>
            </a:pPr>
            <a:r>
              <a:rPr lang="zh-CN" altLang="en-US" sz="2800">
                <a:latin typeface="楷体" panose="02010609060101010101" charset="-122"/>
                <a:ea typeface="楷体" panose="02010609060101010101" charset="-122"/>
              </a:rPr>
              <a:t>第四，新时代中国青年</a:t>
            </a:r>
            <a:r>
              <a:rPr lang="zh-CN" altLang="en-US" sz="2800" b="1">
                <a:highlight>
                  <a:srgbClr val="FFFF00"/>
                </a:highlight>
                <a:latin typeface="楷体" panose="02010609060101010101" charset="-122"/>
                <a:ea typeface="楷体" panose="02010609060101010101" charset="-122"/>
              </a:rPr>
              <a:t>要勇于砥砺奋斗</a:t>
            </a:r>
            <a:r>
              <a:rPr lang="zh-CN" altLang="en-US" sz="2800">
                <a:latin typeface="楷体" panose="02010609060101010101" charset="-122"/>
                <a:ea typeface="楷体" panose="02010609060101010101" charset="-122"/>
              </a:rPr>
              <a:t>。</a:t>
            </a:r>
            <a:endParaRPr lang="zh-CN" altLang="en-US" sz="2800">
              <a:latin typeface="楷体" panose="02010609060101010101" charset="-122"/>
              <a:ea typeface="楷体" panose="02010609060101010101" charset="-122"/>
            </a:endParaRPr>
          </a:p>
          <a:p>
            <a:pPr algn="ctr">
              <a:buFont typeface="Wingdings" panose="05000000000000000000" charset="0"/>
              <a:buChar char="Ø"/>
            </a:pPr>
            <a:r>
              <a:rPr lang="zh-CN" altLang="en-US" sz="2800">
                <a:latin typeface="楷体" panose="02010609060101010101" charset="-122"/>
                <a:ea typeface="楷体" panose="02010609060101010101" charset="-122"/>
              </a:rPr>
              <a:t>第五，新时代中国青年</a:t>
            </a:r>
            <a:r>
              <a:rPr lang="zh-CN" altLang="en-US" sz="2800" b="1">
                <a:highlight>
                  <a:srgbClr val="FFFF00"/>
                </a:highlight>
                <a:latin typeface="楷体" panose="02010609060101010101" charset="-122"/>
                <a:ea typeface="楷体" panose="02010609060101010101" charset="-122"/>
              </a:rPr>
              <a:t>要练就过硬本领</a:t>
            </a:r>
            <a:r>
              <a:rPr lang="zh-CN" altLang="en-US" sz="2800">
                <a:latin typeface="楷体" panose="02010609060101010101" charset="-122"/>
                <a:ea typeface="楷体" panose="02010609060101010101" charset="-122"/>
              </a:rPr>
              <a:t>。</a:t>
            </a:r>
            <a:endParaRPr lang="zh-CN" altLang="en-US" sz="2800">
              <a:latin typeface="楷体" panose="02010609060101010101" charset="-122"/>
              <a:ea typeface="楷体" panose="02010609060101010101" charset="-122"/>
            </a:endParaRPr>
          </a:p>
          <a:p>
            <a:pPr algn="ctr">
              <a:buFont typeface="Wingdings" panose="05000000000000000000" charset="0"/>
              <a:buChar char="Ø"/>
            </a:pPr>
            <a:r>
              <a:rPr lang="zh-CN" altLang="en-US" sz="2800">
                <a:latin typeface="楷体" panose="02010609060101010101" charset="-122"/>
                <a:ea typeface="楷体" panose="02010609060101010101" charset="-122"/>
              </a:rPr>
              <a:t>第六，新时代中国青年</a:t>
            </a:r>
            <a:r>
              <a:rPr lang="zh-CN" altLang="en-US" sz="2800" b="1">
                <a:highlight>
                  <a:srgbClr val="FFFF00"/>
                </a:highlight>
                <a:latin typeface="楷体" panose="02010609060101010101" charset="-122"/>
                <a:ea typeface="楷体" panose="02010609060101010101" charset="-122"/>
              </a:rPr>
              <a:t>要锤炼品德修为</a:t>
            </a:r>
            <a:r>
              <a:rPr lang="zh-CN" altLang="en-US" sz="2800">
                <a:latin typeface="楷体" panose="02010609060101010101" charset="-122"/>
                <a:ea typeface="楷体" panose="02010609060101010101" charset="-122"/>
              </a:rPr>
              <a:t>。</a:t>
            </a:r>
            <a:endParaRPr lang="zh-CN" altLang="en-US" sz="2800">
              <a:latin typeface="楷体" panose="02010609060101010101" charset="-122"/>
              <a:ea typeface="楷体" panose="02010609060101010101" charset="-122"/>
            </a:endParaRPr>
          </a:p>
        </p:txBody>
      </p:sp>
      <p:sp>
        <p:nvSpPr>
          <p:cNvPr id="11" name="矩形 10"/>
          <p:cNvSpPr/>
          <p:nvPr/>
        </p:nvSpPr>
        <p:spPr>
          <a:xfrm>
            <a:off x="624205" y="1065530"/>
            <a:ext cx="10959465" cy="922020"/>
          </a:xfrm>
          <a:prstGeom prst="rect">
            <a:avLst/>
          </a:prstGeom>
          <a:noFill/>
          <a:ln>
            <a:noFill/>
          </a:ln>
        </p:spPr>
        <p:txBody>
          <a:bodyPr wrap="square" rtlCol="0" anchor="t">
            <a:spAutoFit/>
          </a:bodyPr>
          <a:lstStyle/>
          <a:p>
            <a:pPr algn="ctr"/>
            <a:r>
              <a:rPr lang="zh-CN" altLang="en-US" sz="5400">
                <a:solidFill>
                  <a:srgbClr val="00206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对当代青年提出了六点要求</a:t>
            </a:r>
            <a:endParaRPr lang="zh-CN" altLang="en-US" sz="5400">
              <a:solidFill>
                <a:srgbClr val="00206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Tree>
    <p:custDataLst>
      <p:tags r:id="rId13"/>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235" name="图片 7"/>
          <p:cNvPicPr>
            <a:picLocks noChangeAspect="1"/>
          </p:cNvPicPr>
          <p:nvPr/>
        </p:nvPicPr>
        <p:blipFill>
          <a:blip r:embed="rId2"/>
          <a:stretch>
            <a:fillRect/>
          </a:stretch>
        </p:blipFill>
        <p:spPr>
          <a:xfrm>
            <a:off x="-11112" y="0"/>
            <a:ext cx="12203112" cy="6858000"/>
          </a:xfrm>
          <a:prstGeom prst="rect">
            <a:avLst/>
          </a:prstGeom>
          <a:noFill/>
          <a:ln w="9525">
            <a:noFill/>
          </a:ln>
        </p:spPr>
      </p:pic>
      <p:sp>
        <p:nvSpPr>
          <p:cNvPr id="1048880" name="直角三角形 4"/>
          <p:cNvSpPr/>
          <p:nvPr/>
        </p:nvSpPr>
        <p:spPr>
          <a:xfrm>
            <a:off x="-266700" y="-72072"/>
            <a:ext cx="12458700" cy="7002462"/>
          </a:xfrm>
          <a:prstGeom prst="rtTriangle">
            <a:avLst/>
          </a:prstGeom>
          <a:solidFill>
            <a:srgbClr val="F8DEE1"/>
          </a:solidFill>
          <a:ln w="38100" cap="flat" cmpd="sng">
            <a:solidFill>
              <a:srgbClr val="FFFFFF"/>
            </a:solidFill>
            <a:prstDash val="solid"/>
            <a:miter/>
            <a:headEnd type="none" w="med" len="med"/>
            <a:tailEnd type="none" w="med" len="med"/>
          </a:ln>
        </p:spPr>
        <p:txBody>
          <a:bodyPr lIns="91440" tIns="45720" rIns="91440" bIns="45720" anchor="ctr" anchorCtr="0"/>
          <a:lstStyle/>
          <a:p>
            <a:pPr algn="ctr">
              <a:buFontTx/>
              <a:buNone/>
            </a:pPr>
            <a:endParaRPr lang="zh-CN" altLang="en-US">
              <a:latin typeface="等线"/>
              <a:ea typeface="等线"/>
            </a:endParaRPr>
          </a:p>
        </p:txBody>
      </p:sp>
      <p:sp>
        <p:nvSpPr>
          <p:cNvPr id="1048882" name="椭圆 1"/>
          <p:cNvSpPr/>
          <p:nvPr/>
        </p:nvSpPr>
        <p:spPr>
          <a:xfrm>
            <a:off x="4217988" y="1549400"/>
            <a:ext cx="3756025" cy="3757613"/>
          </a:xfrm>
          <a:prstGeom prst="ellipse">
            <a:avLst/>
          </a:prstGeom>
          <a:solidFill>
            <a:srgbClr val="FFFFFF"/>
          </a:solidFill>
          <a:ln w="9525">
            <a:noFill/>
          </a:ln>
          <a:effectLst>
            <a:outerShdw sx="100998" sy="100998" algn="ctr" rotWithShape="0">
              <a:srgbClr val="000000">
                <a:alpha val="9998"/>
              </a:srgbClr>
            </a:outerShdw>
          </a:effectLst>
        </p:spPr>
        <p:txBody>
          <a:bodyPr lIns="91440" tIns="45720" rIns="91440" bIns="45720" anchor="ctr" anchorCtr="0"/>
          <a:lstStyle/>
          <a:p>
            <a:pPr algn="ctr">
              <a:buFontTx/>
              <a:buNone/>
            </a:pPr>
            <a:endParaRPr lang="zh-CN" altLang="en-US">
              <a:latin typeface="等线"/>
              <a:ea typeface="等线"/>
            </a:endParaRPr>
          </a:p>
        </p:txBody>
      </p:sp>
      <p:sp>
        <p:nvSpPr>
          <p:cNvPr id="1048884" name="文本框 16"/>
          <p:cNvSpPr/>
          <p:nvPr/>
        </p:nvSpPr>
        <p:spPr>
          <a:xfrm>
            <a:off x="4956810" y="1549083"/>
            <a:ext cx="2341563" cy="2214880"/>
          </a:xfrm>
          <a:prstGeom prst="rect">
            <a:avLst/>
          </a:prstGeom>
          <a:noFill/>
          <a:ln w="9525">
            <a:noFill/>
          </a:ln>
        </p:spPr>
        <p:txBody>
          <a:bodyPr lIns="91440" tIns="45720" rIns="91440" bIns="45720" anchor="t" anchorCtr="0">
            <a:spAutoFit/>
          </a:bodyPr>
          <a:lstStyle/>
          <a:p>
            <a:pPr algn="ctr">
              <a:buFontTx/>
              <a:buNone/>
            </a:pPr>
            <a:r>
              <a:rPr lang="en-US" altLang="zh-CN" sz="13800" b="1">
                <a:solidFill>
                  <a:srgbClr val="262626"/>
                </a:solidFill>
                <a:latin typeface="Arial" panose="020b0604020202020204" pitchFamily="34" charset="0"/>
                <a:ea typeface="等线"/>
              </a:rPr>
              <a:t>03</a:t>
            </a:r>
            <a:endParaRPr lang="en-US" altLang="en-US">
              <a:latin typeface="Arial" panose="020b0604020202020204" pitchFamily="34" charset="0"/>
              <a:ea typeface="等线"/>
            </a:endParaRPr>
          </a:p>
        </p:txBody>
      </p:sp>
      <p:sp>
        <p:nvSpPr>
          <p:cNvPr id="1048886" name="文本框 22"/>
          <p:cNvSpPr/>
          <p:nvPr/>
        </p:nvSpPr>
        <p:spPr>
          <a:xfrm>
            <a:off x="4930458" y="3392170"/>
            <a:ext cx="2486025" cy="306388"/>
          </a:xfrm>
          <a:prstGeom prst="rect">
            <a:avLst/>
          </a:prstGeom>
          <a:noFill/>
          <a:ln w="9525">
            <a:noFill/>
          </a:ln>
        </p:spPr>
        <p:txBody>
          <a:bodyPr lIns="91440" tIns="45720" rIns="91440" bIns="45720" anchor="t" anchorCtr="0">
            <a:spAutoFit/>
          </a:bodyPr>
          <a:lstStyle/>
          <a:p>
            <a:pPr algn="ctr">
              <a:buFontTx/>
              <a:buNone/>
            </a:pPr>
            <a:r>
              <a:rPr lang="en-US" altLang="zh-CN" sz="1400" b="1">
                <a:solidFill>
                  <a:srgbClr val="262626"/>
                </a:solidFill>
                <a:latin typeface="Arial" panose="020b0604020202020204" pitchFamily="34" charset="0"/>
                <a:ea typeface="微软雅黑" panose="020b0503020204020204" pitchFamily="34" charset="-122"/>
              </a:rPr>
              <a:t>YOUR </a:t>
            </a:r>
            <a:r>
              <a:rPr lang="en-US" altLang="zh-CN" sz="1400" b="1">
                <a:solidFill>
                  <a:srgbClr val="262626"/>
                </a:solidFill>
                <a:latin typeface="Arial" panose="020b0604020202020204" pitchFamily="34" charset="0"/>
                <a:ea typeface="等线"/>
              </a:rPr>
              <a:t>TITLE</a:t>
            </a:r>
            <a:r>
              <a:rPr lang="en-US" altLang="zh-CN" sz="1400" b="1">
                <a:solidFill>
                  <a:srgbClr val="262626"/>
                </a:solidFill>
                <a:latin typeface="Arial" panose="020b0604020202020204" pitchFamily="34" charset="0"/>
                <a:ea typeface="微软雅黑" panose="020b0503020204020204" pitchFamily="34" charset="-122"/>
              </a:rPr>
              <a:t> HERE</a:t>
            </a:r>
            <a:endParaRPr lang="en-US" altLang="en-US">
              <a:latin typeface="Arial" panose="020b0604020202020204" pitchFamily="34" charset="0"/>
              <a:ea typeface="等线"/>
            </a:endParaRPr>
          </a:p>
        </p:txBody>
      </p:sp>
      <p:sp>
        <p:nvSpPr>
          <p:cNvPr id="1048888" name="Rectangle 23"/>
          <p:cNvSpPr/>
          <p:nvPr/>
        </p:nvSpPr>
        <p:spPr>
          <a:xfrm>
            <a:off x="4845050" y="3941445"/>
            <a:ext cx="2657475" cy="829945"/>
          </a:xfrm>
          <a:prstGeom prst="rect">
            <a:avLst/>
          </a:prstGeom>
          <a:noFill/>
          <a:ln w="9525">
            <a:noFill/>
          </a:ln>
        </p:spPr>
        <p:txBody>
          <a:bodyPr lIns="91440" tIns="45720" rIns="91440" bIns="45720" anchor="t" anchorCtr="0">
            <a:spAutoFit/>
            <a:scene3d>
              <a:camera prst="orthographicFront"/>
              <a:lightRig rig="threePt" dir="t"/>
            </a:scene3d>
          </a:bodyPr>
          <a:lstStyle/>
          <a:p>
            <a:pPr algn="ctr">
              <a:buFontTx/>
              <a:buNone/>
            </a:pPr>
            <a:r>
              <a:rPr lang="zh-CN" altLang="en-US"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勇往直前</a:t>
            </a:r>
            <a:endParaRPr lang="zh-CN" altLang="en-US"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endParaRPr>
          </a:p>
        </p:txBody>
      </p:sp>
      <p:sp>
        <p:nvSpPr>
          <p:cNvPr id="1048611" name="文本框 2"/>
          <p:cNvSpPr txBox="1"/>
          <p:nvPr/>
        </p:nvSpPr>
        <p:spPr>
          <a:xfrm>
            <a:off x="675640" y="5508625"/>
            <a:ext cx="7567295" cy="645160"/>
          </a:xfrm>
          <a:prstGeom prst="rect">
            <a:avLst/>
          </a:prstGeom>
          <a:noFill/>
        </p:spPr>
        <p:txBody>
          <a:bodyPr wrap="square" rtlCol="0">
            <a:spAutoFit/>
          </a:bodyPr>
          <a:lstStyle/>
          <a:p>
            <a:r>
              <a:rPr lang="zh-CN" altLang="en-US" sz="3600" b="1">
                <a:solidFill>
                  <a:srgbClr val="7030A0"/>
                </a:solidFill>
                <a:latin typeface="楷体" panose="02010609060101010101" charset="-122"/>
                <a:ea typeface="楷体" panose="02010609060101010101" charset="-122"/>
                <a:cs typeface="楷体" panose="02010609060101010101" charset="-122"/>
                <a:sym typeface="+mn-ea"/>
              </a:rPr>
              <a:t>一切为了祖国，一切为了成功。</a:t>
            </a:r>
            <a:endParaRPr lang="zh-CN" altLang="en-US" sz="3600" b="1">
              <a:solidFill>
                <a:srgbClr val="7030A0"/>
              </a:solidFill>
              <a:latin typeface="楷体" panose="02010609060101010101" charset="-122"/>
              <a:ea typeface="楷体" panose="02010609060101010101" charset="-122"/>
              <a:cs typeface="楷体" panose="02010609060101010101" charset="-122"/>
              <a:sym typeface="+mn-ea"/>
            </a:endParaRPr>
          </a:p>
        </p:txBody>
      </p:sp>
    </p:spTree>
    <p:custDataLst>
      <p:tags r:id="rId3"/>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97235"/>
                                        </p:tgtEl>
                                        <p:attrNameLst>
                                          <p:attrName>style.visibility</p:attrName>
                                        </p:attrNameLst>
                                      </p:cBhvr>
                                      <p:to>
                                        <p:strVal val="visible"/>
                                      </p:to>
                                    </p:set>
                                    <p:anim calcmode="lin" valueType="num">
                                      <p:cBhvr>
                                        <p:cTn id="7" dur="1000" fill="hold"/>
                                        <p:tgtEl>
                                          <p:spTgt spid="2097235"/>
                                        </p:tgtEl>
                                        <p:attrNameLst>
                                          <p:attrName>ppt_w</p:attrName>
                                        </p:attrNameLst>
                                      </p:cBhvr>
                                      <p:tavLst>
                                        <p:tav tm="0">
                                          <p:val>
                                            <p:strVal val="#ppt_w+.3"/>
                                          </p:val>
                                        </p:tav>
                                        <p:tav tm="100000">
                                          <p:val>
                                            <p:strVal val="#ppt_w"/>
                                          </p:val>
                                        </p:tav>
                                      </p:tavLst>
                                    </p:anim>
                                    <p:anim calcmode="lin" valueType="num">
                                      <p:cBhvr>
                                        <p:cTn id="8" dur="1000" fill="hold"/>
                                        <p:tgtEl>
                                          <p:spTgt spid="2097235"/>
                                        </p:tgtEl>
                                        <p:attrNameLst>
                                          <p:attrName>ppt_h</p:attrName>
                                        </p:attrNameLst>
                                      </p:cBhvr>
                                      <p:tavLst>
                                        <p:tav tm="0">
                                          <p:val>
                                            <p:strVal val="#ppt_h"/>
                                          </p:val>
                                        </p:tav>
                                        <p:tav tm="100000">
                                          <p:val>
                                            <p:strVal val="#ppt_h"/>
                                          </p:val>
                                        </p:tav>
                                      </p:tavLst>
                                    </p:anim>
                                    <p:animEffect transition="in" filter="fade">
                                      <p:cBhvr>
                                        <p:cTn id="9" dur="1000"/>
                                        <p:tgtEl>
                                          <p:spTgt spid="209723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048880"/>
                                        </p:tgtEl>
                                        <p:attrNameLst>
                                          <p:attrName>style.visibility</p:attrName>
                                        </p:attrNameLst>
                                      </p:cBhvr>
                                      <p:to>
                                        <p:strVal val="visible"/>
                                      </p:to>
                                    </p:set>
                                    <p:anim calcmode="lin" valueType="num">
                                      <p:cBhvr>
                                        <p:cTn id="12" dur="1000" fill="hold"/>
                                        <p:tgtEl>
                                          <p:spTgt spid="1048880"/>
                                        </p:tgtEl>
                                        <p:attrNameLst>
                                          <p:attrName>ppt_w</p:attrName>
                                        </p:attrNameLst>
                                      </p:cBhvr>
                                      <p:tavLst>
                                        <p:tav tm="0">
                                          <p:val>
                                            <p:strVal val="#ppt_w+.3"/>
                                          </p:val>
                                        </p:tav>
                                        <p:tav tm="100000">
                                          <p:val>
                                            <p:strVal val="#ppt_w"/>
                                          </p:val>
                                        </p:tav>
                                      </p:tavLst>
                                    </p:anim>
                                    <p:anim calcmode="lin" valueType="num">
                                      <p:cBhvr>
                                        <p:cTn id="13" dur="1000" fill="hold"/>
                                        <p:tgtEl>
                                          <p:spTgt spid="1048880"/>
                                        </p:tgtEl>
                                        <p:attrNameLst>
                                          <p:attrName>ppt_h</p:attrName>
                                        </p:attrNameLst>
                                      </p:cBhvr>
                                      <p:tavLst>
                                        <p:tav tm="0">
                                          <p:val>
                                            <p:strVal val="#ppt_h"/>
                                          </p:val>
                                        </p:tav>
                                        <p:tav tm="100000">
                                          <p:val>
                                            <p:strVal val="#ppt_h"/>
                                          </p:val>
                                        </p:tav>
                                      </p:tavLst>
                                    </p:anim>
                                    <p:animEffect transition="in" filter="fade">
                                      <p:cBhvr>
                                        <p:cTn id="14" dur="1000"/>
                                        <p:tgtEl>
                                          <p:spTgt spid="1048880"/>
                                        </p:tgtEl>
                                      </p:cBhvr>
                                    </p:animEffect>
                                  </p:childTnLst>
                                </p:cTn>
                              </p:par>
                            </p:childTnLst>
                          </p:cTn>
                        </p:par>
                        <p:par>
                          <p:cTn id="15" fill="hold" nodeType="afterGroup">
                            <p:stCondLst>
                              <p:cond delay="1000"/>
                            </p:stCondLst>
                            <p:childTnLst>
                              <p:par>
                                <p:cTn id="16" presetID="6" presetClass="entr" presetSubtype="16" fill="hold" grpId="0" nodeType="afterEffect">
                                  <p:stCondLst>
                                    <p:cond delay="0"/>
                                  </p:stCondLst>
                                  <p:childTnLst>
                                    <p:set>
                                      <p:cBhvr>
                                        <p:cTn id="17" dur="1" fill="hold">
                                          <p:stCondLst>
                                            <p:cond delay="0"/>
                                          </p:stCondLst>
                                        </p:cTn>
                                        <p:tgtEl>
                                          <p:spTgt spid="1048882"/>
                                        </p:tgtEl>
                                        <p:attrNameLst>
                                          <p:attrName>style.visibility</p:attrName>
                                        </p:attrNameLst>
                                      </p:cBhvr>
                                      <p:to>
                                        <p:strVal val="visible"/>
                                      </p:to>
                                    </p:set>
                                    <p:animEffect transition="in" filter="circle(in)">
                                      <p:cBhvr>
                                        <p:cTn id="18" dur="2000"/>
                                        <p:tgtEl>
                                          <p:spTgt spid="1048882"/>
                                        </p:tgtEl>
                                      </p:cBhvr>
                                    </p:animEffect>
                                  </p:childTnLst>
                                </p:cTn>
                              </p:par>
                            </p:childTnLst>
                          </p:cTn>
                        </p:par>
                        <p:par>
                          <p:cTn id="19" fill="hold" nodeType="afterGroup">
                            <p:stCondLst>
                              <p:cond delay="3000"/>
                            </p:stCondLst>
                            <p:childTnLst>
                              <p:par>
                                <p:cTn id="20" presetID="42" presetClass="entr" presetSubtype="0" fill="hold" grpId="0" nodeType="afterEffect">
                                  <p:stCondLst>
                                    <p:cond delay="0"/>
                                  </p:stCondLst>
                                  <p:childTnLst>
                                    <p:set>
                                      <p:cBhvr>
                                        <p:cTn id="21" dur="1" fill="hold">
                                          <p:stCondLst>
                                            <p:cond delay="0"/>
                                          </p:stCondLst>
                                        </p:cTn>
                                        <p:tgtEl>
                                          <p:spTgt spid="1048884"/>
                                        </p:tgtEl>
                                        <p:attrNameLst>
                                          <p:attrName>style.visibility</p:attrName>
                                        </p:attrNameLst>
                                      </p:cBhvr>
                                      <p:to>
                                        <p:strVal val="visible"/>
                                      </p:to>
                                    </p:set>
                                    <p:animEffect transition="in" filter="fade">
                                      <p:cBhvr>
                                        <p:cTn id="22" dur="1000"/>
                                        <p:tgtEl>
                                          <p:spTgt spid="1048884"/>
                                        </p:tgtEl>
                                      </p:cBhvr>
                                    </p:animEffect>
                                    <p:anim calcmode="lin" valueType="num">
                                      <p:cBhvr>
                                        <p:cTn id="23" dur="1000" fill="hold"/>
                                        <p:tgtEl>
                                          <p:spTgt spid="1048884"/>
                                        </p:tgtEl>
                                        <p:attrNameLst>
                                          <p:attrName>ppt_x</p:attrName>
                                        </p:attrNameLst>
                                      </p:cBhvr>
                                      <p:tavLst>
                                        <p:tav tm="0">
                                          <p:val>
                                            <p:strVal val="#ppt_x"/>
                                          </p:val>
                                        </p:tav>
                                        <p:tav tm="100000">
                                          <p:val>
                                            <p:strVal val="#ppt_x"/>
                                          </p:val>
                                        </p:tav>
                                      </p:tavLst>
                                    </p:anim>
                                    <p:anim calcmode="lin" valueType="num">
                                      <p:cBhvr>
                                        <p:cTn id="24" dur="1000" fill="hold"/>
                                        <p:tgtEl>
                                          <p:spTgt spid="104888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000"/>
                            </p:stCondLst>
                            <p:childTnLst>
                              <p:par>
                                <p:cTn id="26" presetID="22" presetClass="entr" presetSubtype="8" fill="hold" grpId="0" nodeType="afterEffect">
                                  <p:stCondLst>
                                    <p:cond delay="0"/>
                                  </p:stCondLst>
                                  <p:childTnLst>
                                    <p:set>
                                      <p:cBhvr>
                                        <p:cTn id="27" dur="1" fill="hold">
                                          <p:stCondLst>
                                            <p:cond delay="0"/>
                                          </p:stCondLst>
                                        </p:cTn>
                                        <p:tgtEl>
                                          <p:spTgt spid="1048886"/>
                                        </p:tgtEl>
                                        <p:attrNameLst>
                                          <p:attrName>style.visibility</p:attrName>
                                        </p:attrNameLst>
                                      </p:cBhvr>
                                      <p:to>
                                        <p:strVal val="visible"/>
                                      </p:to>
                                    </p:set>
                                    <p:animEffect transition="in" filter="wipe(left)">
                                      <p:cBhvr>
                                        <p:cTn id="28" dur="500"/>
                                        <p:tgtEl>
                                          <p:spTgt spid="1048886"/>
                                        </p:tgtEl>
                                      </p:cBhvr>
                                    </p:animEffect>
                                  </p:childTnLst>
                                </p:cTn>
                              </p:par>
                            </p:childTnLst>
                          </p:cTn>
                        </p:par>
                        <p:par>
                          <p:cTn id="29" fill="hold" nodeType="afterGroup">
                            <p:stCondLst>
                              <p:cond delay="4500"/>
                            </p:stCondLst>
                            <p:childTnLst>
                              <p:par>
                                <p:cTn id="30" presetID="42" presetClass="entr" presetSubtype="0" fill="hold" grpId="0" nodeType="afterEffect">
                                  <p:stCondLst>
                                    <p:cond delay="0"/>
                                  </p:stCondLst>
                                  <p:childTnLst>
                                    <p:set>
                                      <p:cBhvr>
                                        <p:cTn id="31" dur="1" fill="hold">
                                          <p:stCondLst>
                                            <p:cond delay="0"/>
                                          </p:stCondLst>
                                        </p:cTn>
                                        <p:tgtEl>
                                          <p:spTgt spid="1048888"/>
                                        </p:tgtEl>
                                        <p:attrNameLst>
                                          <p:attrName>style.visibility</p:attrName>
                                        </p:attrNameLst>
                                      </p:cBhvr>
                                      <p:to>
                                        <p:strVal val="visible"/>
                                      </p:to>
                                    </p:set>
                                    <p:animEffect transition="in" filter="fade">
                                      <p:cBhvr>
                                        <p:cTn id="32" dur="500"/>
                                        <p:tgtEl>
                                          <p:spTgt spid="1048888"/>
                                        </p:tgtEl>
                                      </p:cBhvr>
                                    </p:animEffect>
                                    <p:anim calcmode="lin" valueType="num">
                                      <p:cBhvr>
                                        <p:cTn id="33" dur="500" fill="hold"/>
                                        <p:tgtEl>
                                          <p:spTgt spid="1048888"/>
                                        </p:tgtEl>
                                        <p:attrNameLst>
                                          <p:attrName>ppt_x</p:attrName>
                                        </p:attrNameLst>
                                      </p:cBhvr>
                                      <p:tavLst>
                                        <p:tav tm="0">
                                          <p:val>
                                            <p:strVal val="#ppt_x"/>
                                          </p:val>
                                        </p:tav>
                                        <p:tav tm="100000">
                                          <p:val>
                                            <p:strVal val="#ppt_x"/>
                                          </p:val>
                                        </p:tav>
                                      </p:tavLst>
                                    </p:anim>
                                    <p:anim calcmode="lin" valueType="num">
                                      <p:cBhvr>
                                        <p:cTn id="34" dur="500" fill="hold"/>
                                        <p:tgtEl>
                                          <p:spTgt spid="10488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954020" y="4246245"/>
            <a:ext cx="4951095" cy="2185035"/>
          </a:xfrm>
          <a:solidFill>
            <a:schemeClr val="bg2">
              <a:lumMod val="95000"/>
            </a:schemeClr>
          </a:solidFill>
        </p:spPr>
        <p:txBody>
          <a:bodyPr>
            <a:normAutofit/>
          </a:bodyPr>
          <a:lstStyle/>
          <a:p>
            <a:r>
              <a:rPr lang="zh-CN" altLang="en-US"/>
              <a:t>2021年8月1日，在东京奥运会男子100米半决赛中，苏炳添跑出9秒83，成功闯入决赛并创造亚洲纪录，成为中国首位闯入奥运男子百米决赛的运动员。</a:t>
            </a:r>
            <a:endParaRPr lang="zh-CN" altLang="en-US"/>
          </a:p>
        </p:txBody>
      </p:sp>
      <p:sp>
        <p:nvSpPr>
          <p:cNvPr id="8" name="内容占位符 7"/>
          <p:cNvSpPr/>
          <p:nvPr>
            <p:ph idx="1"/>
          </p:nvPr>
        </p:nvSpPr>
        <p:spPr>
          <a:xfrm>
            <a:off x="4523740" y="350520"/>
            <a:ext cx="4452620" cy="3590290"/>
          </a:xfrm>
        </p:spPr>
        <p:style>
          <a:lnRef idx="1">
            <a:schemeClr val="accent3"/>
          </a:lnRef>
          <a:fillRef idx="2">
            <a:schemeClr val="accent3"/>
          </a:fillRef>
          <a:effectRef idx="1">
            <a:schemeClr val="accent3"/>
          </a:effectRef>
          <a:fontRef idx="minor">
            <a:schemeClr val="dk1"/>
          </a:fontRef>
        </p:style>
        <p:txBody>
          <a:bodyPr>
            <a:normAutofit lnSpcReduction="20000"/>
          </a:bodyPr>
          <a:lstStyle/>
          <a:p>
            <a:pPr>
              <a:lnSpc>
                <a:spcPct val="150000"/>
              </a:lnSpc>
            </a:pPr>
            <a:r>
              <a:rPr sz="2400" spc="200">
                <a:cs typeface="+mj-cs"/>
                <a:sym typeface="+mn-ea"/>
              </a:rPr>
              <a:t>2021年7月24日，杨倩夺得2020东京奥运会射击女子10米气步枪金牌，夺得东京奥运会首金。7月27日，中国组合杨倩/杨皓然获得东京奥运会10米气步枪混合团体金牌赛冠军。</a:t>
            </a:r>
            <a:endParaRPr lang="zh-CN" altLang="en-US"/>
          </a:p>
        </p:txBody>
      </p:sp>
      <p:pic>
        <p:nvPicPr>
          <p:cNvPr id="9" name="图片 8"/>
          <p:cNvPicPr>
            <a:picLocks noChangeAspect="1"/>
          </p:cNvPicPr>
          <p:nvPr/>
        </p:nvPicPr>
        <p:blipFill>
          <a:blip r:embed="rId2"/>
          <a:stretch>
            <a:fillRect/>
          </a:stretch>
        </p:blipFill>
        <p:spPr>
          <a:xfrm>
            <a:off x="8976360" y="350520"/>
            <a:ext cx="2832735" cy="3590925"/>
          </a:xfrm>
          <a:prstGeom prst="rect">
            <a:avLst/>
          </a:prstGeom>
        </p:spPr>
      </p:pic>
      <p:pic>
        <p:nvPicPr>
          <p:cNvPr id="12" name="图片 11"/>
          <p:cNvPicPr>
            <a:picLocks noChangeAspect="1"/>
          </p:cNvPicPr>
          <p:nvPr/>
        </p:nvPicPr>
        <p:blipFill>
          <a:blip r:embed="rId3">
            <a:alphaModFix amt="60000"/>
          </a:blip>
          <a:stretch>
            <a:fillRect/>
          </a:stretch>
        </p:blipFill>
        <p:spPr>
          <a:xfrm>
            <a:off x="7999095" y="4106545"/>
            <a:ext cx="3733165" cy="2420620"/>
          </a:xfrm>
          <a:prstGeom prst="rect">
            <a:avLst/>
          </a:prstGeom>
        </p:spPr>
      </p:pic>
      <p:pic>
        <p:nvPicPr>
          <p:cNvPr id="13" name="内容占位符 4"/>
          <p:cNvPicPr>
            <a:picLocks noChangeAspect="1"/>
          </p:cNvPicPr>
          <p:nvPr/>
        </p:nvPicPr>
        <p:blipFill>
          <a:blip r:embed="rId4">
            <a:alphaModFix amt="60000"/>
          </a:blip>
          <a:stretch>
            <a:fillRect/>
          </a:stretch>
        </p:blipFill>
        <p:spPr>
          <a:xfrm>
            <a:off x="1275715" y="467995"/>
            <a:ext cx="3248025" cy="3638550"/>
          </a:xfrm>
          <a:prstGeom prst="rect">
            <a:avLst/>
          </a:prstGeom>
        </p:spPr>
      </p:pic>
      <p:pic>
        <p:nvPicPr>
          <p:cNvPr id="14" name="图片 13"/>
          <p:cNvPicPr>
            <a:picLocks noChangeAspect="1"/>
          </p:cNvPicPr>
          <p:nvPr/>
        </p:nvPicPr>
        <p:blipFill>
          <a:blip r:embed="rId5"/>
          <a:stretch>
            <a:fillRect/>
          </a:stretch>
        </p:blipFill>
        <p:spPr>
          <a:xfrm>
            <a:off x="431165" y="3181350"/>
            <a:ext cx="2428875" cy="3467100"/>
          </a:xfrm>
          <a:prstGeom prst="rect">
            <a:avLst/>
          </a:prstGeom>
        </p:spPr>
      </p:pic>
    </p:spTree>
    <p:custDataLst>
      <p:tags r:id="rId6"/>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562725" y="2424430"/>
            <a:ext cx="5149850" cy="441960"/>
          </a:xfrm>
        </p:spPr>
        <p:txBody>
          <a:bodyPr>
            <a:normAutofit fontScale="90000"/>
          </a:bodyPr>
          <a:lstStyle/>
          <a:p>
            <a:r>
              <a:rPr>
                <a:sym typeface="+mn-ea"/>
              </a:rPr>
              <a:t>中国航天人</a:t>
            </a:r>
            <a:endParaRPr lang="zh-CN" altLang="en-US"/>
          </a:p>
        </p:txBody>
      </p:sp>
      <p:sp>
        <p:nvSpPr>
          <p:cNvPr id="3" name="内容占位符 2"/>
          <p:cNvSpPr>
            <a:spLocks noGrp="1"/>
          </p:cNvSpPr>
          <p:nvPr>
            <p:ph idx="1"/>
          </p:nvPr>
        </p:nvSpPr>
        <p:spPr>
          <a:xfrm>
            <a:off x="542925" y="736600"/>
            <a:ext cx="10851515" cy="3535045"/>
          </a:xfrm>
        </p:spPr>
        <p:style>
          <a:lnRef idx="1">
            <a:schemeClr val="accent3"/>
          </a:lnRef>
          <a:fillRef idx="2">
            <a:schemeClr val="accent3"/>
          </a:fillRef>
          <a:effectRef idx="1">
            <a:schemeClr val="accent3"/>
          </a:effectRef>
          <a:fontRef idx="minor">
            <a:schemeClr val="dk1"/>
          </a:fontRef>
        </p:style>
        <p:txBody>
          <a:bodyPr>
            <a:noAutofit/>
          </a:bodyPr>
          <a:lstStyle/>
          <a:p>
            <a:r>
              <a:rPr sz="2000" b="1">
                <a:latin typeface="仿宋" panose="02010609060101010101" charset="-122"/>
                <a:ea typeface="仿宋" panose="02010609060101010101" charset="-122"/>
                <a:cs typeface="仿宋" panose="02010609060101010101" charset="-122"/>
                <a:sym typeface="+mn-ea"/>
              </a:rPr>
              <a:t>我国载人航天事业的建设者，是一支具有光荣传统、建立了卓越功勋的团队。勇敢地肩负起攀登航天科技高峰的神圣使命，为了祖国的航天事业，淡泊名利，默默奉献。他们献出了青春年华，献出了聪明才智，献出了热血汗水，有的甚至献出了宝贵生命。他们用顽强的意志和杰出的智慧，将</a:t>
            </a:r>
            <a:r>
              <a:rPr sz="2400" b="1">
                <a:solidFill>
                  <a:srgbClr val="FF0000"/>
                </a:solidFill>
                <a:latin typeface="仿宋" panose="02010609060101010101" charset="-122"/>
                <a:ea typeface="仿宋" panose="02010609060101010101" charset="-122"/>
                <a:cs typeface="仿宋" panose="02010609060101010101" charset="-122"/>
                <a:sym typeface="+mn-ea"/>
              </a:rPr>
              <a:t>"一切为了祖国，一切为了成功"</a:t>
            </a:r>
            <a:r>
              <a:rPr sz="2000" b="1">
                <a:latin typeface="仿宋" panose="02010609060101010101" charset="-122"/>
                <a:ea typeface="仿宋" panose="02010609060101010101" charset="-122"/>
                <a:cs typeface="仿宋" panose="02010609060101010101" charset="-122"/>
                <a:sym typeface="+mn-ea"/>
              </a:rPr>
              <a:t>写在了浩瀚无垠的太空中。老一代航天人甘当人梯，新一代航天人茁壮成长。</a:t>
            </a:r>
            <a:endParaRPr sz="2000" b="1">
              <a:latin typeface="仿宋" panose="02010609060101010101" charset="-122"/>
              <a:ea typeface="仿宋" panose="02010609060101010101" charset="-122"/>
              <a:cs typeface="仿宋" panose="02010609060101010101" charset="-122"/>
              <a:sym typeface="+mn-ea"/>
            </a:endParaRPr>
          </a:p>
          <a:p>
            <a:r>
              <a:rPr sz="2000" b="1">
                <a:latin typeface="仿宋" panose="02010609060101010101" charset="-122"/>
                <a:ea typeface="仿宋" panose="02010609060101010101" charset="-122"/>
                <a:cs typeface="仿宋" panose="02010609060101010101" charset="-122"/>
                <a:sym typeface="+mn-ea"/>
              </a:rPr>
              <a:t>在载人航天工程的几大系统中，35岁以下的技术骨干已占80%，一批既懂专业、又善管理的人才成为各系统、各专业的带头人。一大批能够站在世界科技前沿、勇于创新的高素质人才，为我国航天事业实现新的突破积蓄了强大的发展后劲。</a:t>
            </a:r>
            <a:endParaRPr sz="2000" b="1">
              <a:latin typeface="仿宋" panose="02010609060101010101" charset="-122"/>
              <a:ea typeface="仿宋" panose="02010609060101010101" charset="-122"/>
              <a:cs typeface="仿宋" panose="02010609060101010101" charset="-122"/>
              <a:sym typeface="+mn-ea"/>
            </a:endParaRPr>
          </a:p>
        </p:txBody>
      </p:sp>
      <p:pic>
        <p:nvPicPr>
          <p:cNvPr id="4" name="图片 3"/>
          <p:cNvPicPr>
            <a:picLocks noChangeAspect="1"/>
          </p:cNvPicPr>
          <p:nvPr/>
        </p:nvPicPr>
        <p:blipFill>
          <a:blip r:embed="rId2"/>
          <a:stretch>
            <a:fillRect/>
          </a:stretch>
        </p:blipFill>
        <p:spPr>
          <a:xfrm>
            <a:off x="7666355" y="4271645"/>
            <a:ext cx="3728085" cy="2306955"/>
          </a:xfrm>
          <a:prstGeom prst="rect">
            <a:avLst/>
          </a:prstGeom>
        </p:spPr>
      </p:pic>
      <p:pic>
        <p:nvPicPr>
          <p:cNvPr id="5" name="图片 4"/>
          <p:cNvPicPr>
            <a:picLocks noChangeAspect="1"/>
          </p:cNvPicPr>
          <p:nvPr/>
        </p:nvPicPr>
        <p:blipFill>
          <a:blip r:embed="rId3"/>
          <a:stretch>
            <a:fillRect/>
          </a:stretch>
        </p:blipFill>
        <p:spPr>
          <a:xfrm>
            <a:off x="3532505" y="4271645"/>
            <a:ext cx="4051300" cy="2324735"/>
          </a:xfrm>
          <a:prstGeom prst="rect">
            <a:avLst/>
          </a:prstGeom>
        </p:spPr>
      </p:pic>
      <p:pic>
        <p:nvPicPr>
          <p:cNvPr id="6" name="图片 5"/>
          <p:cNvPicPr>
            <a:picLocks noChangeAspect="1"/>
          </p:cNvPicPr>
          <p:nvPr/>
        </p:nvPicPr>
        <p:blipFill>
          <a:blip r:embed="rId4"/>
          <a:stretch>
            <a:fillRect/>
          </a:stretch>
        </p:blipFill>
        <p:spPr>
          <a:xfrm>
            <a:off x="665480" y="4502785"/>
            <a:ext cx="2784475" cy="1826260"/>
          </a:xfrm>
          <a:prstGeom prst="rect">
            <a:avLst/>
          </a:prstGeom>
        </p:spPr>
      </p:pic>
    </p:spTree>
    <p:custDataLst>
      <p:tags r:id="rId5"/>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p:nvPr>
            <p:custDataLst>
              <p:tags r:id="rId3"/>
            </p:custDataLst>
          </p:nvPr>
        </p:nvPicPr>
        <p:blipFill>
          <a:blip r:embed="rId2"/>
          <a:stretch>
            <a:fillRect/>
          </a:stretch>
        </p:blipFill>
        <p:spPr>
          <a:xfrm>
            <a:off x="0" y="0"/>
            <a:ext cx="12192000" cy="6858000"/>
          </a:xfrm>
          <a:prstGeom prst="rect">
            <a:avLst/>
          </a:prstGeom>
        </p:spPr>
      </p:pic>
      <p:sp>
        <p:nvSpPr>
          <p:cNvPr id="5" name="矩形 4"/>
          <p:cNvSpPr/>
          <p:nvPr>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6" name="矩形 5"/>
          <p:cNvSpPr/>
          <p:nvPr>
            <p:custDataLst>
              <p:tags r:id="rId5"/>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pic>
        <p:nvPicPr>
          <p:cNvPr id="7" name="图片 6"/>
          <p:cNvPicPr/>
          <p:nvPr>
            <p:custDataLst>
              <p:tags r:id="rId7"/>
            </p:custDataLst>
          </p:nvPr>
        </p:nvPicPr>
        <p:blipFill>
          <a:blip r:embed="rId6"/>
          <a:stretch>
            <a:fillRect/>
          </a:stretch>
        </p:blipFill>
        <p:spPr>
          <a:xfrm>
            <a:off x="0" y="0"/>
            <a:ext cx="720090" cy="944799"/>
          </a:xfrm>
          <a:prstGeom prst="rect">
            <a:avLst/>
          </a:prstGeom>
        </p:spPr>
      </p:pic>
      <p:pic>
        <p:nvPicPr>
          <p:cNvPr id="8" name="图片 7"/>
          <p:cNvPicPr/>
          <p:nvPr>
            <p:custDataLst>
              <p:tags r:id="rId9"/>
            </p:custDataLst>
          </p:nvPr>
        </p:nvPicPr>
        <p:blipFill>
          <a:blip r:embed="rId8"/>
          <a:stretch>
            <a:fillRect/>
          </a:stretch>
        </p:blipFill>
        <p:spPr>
          <a:xfrm>
            <a:off x="11471910" y="0"/>
            <a:ext cx="720090" cy="944118"/>
          </a:xfrm>
          <a:prstGeom prst="rect">
            <a:avLst/>
          </a:prstGeom>
        </p:spPr>
      </p:pic>
      <p:pic>
        <p:nvPicPr>
          <p:cNvPr id="10" name="图片 9"/>
          <p:cNvPicPr/>
          <p:nvPr>
            <p:custDataLst>
              <p:tags r:id="rId11"/>
            </p:custDataLst>
          </p:nvPr>
        </p:nvPicPr>
        <p:blipFill>
          <a:blip r:embed="rId10"/>
          <a:stretch>
            <a:fillRect/>
          </a:stretch>
        </p:blipFill>
        <p:spPr>
          <a:xfrm>
            <a:off x="501015" y="1987550"/>
            <a:ext cx="10970895" cy="4319270"/>
          </a:xfrm>
          <a:prstGeom prst="rect">
            <a:avLst/>
          </a:prstGeom>
        </p:spPr>
      </p:pic>
      <p:sp>
        <p:nvSpPr>
          <p:cNvPr id="3" name="文本框 2"/>
          <p:cNvSpPr txBox="1"/>
          <p:nvPr>
            <p:custDataLst>
              <p:tags r:id="rId12"/>
            </p:custDataLst>
          </p:nvPr>
        </p:nvSpPr>
        <p:spPr>
          <a:xfrm>
            <a:off x="624275" y="602050"/>
            <a:ext cx="10970823" cy="706755"/>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rtlCol="0" anchor="ctr" anchorCtr="0"/>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gn="ctr"/>
            <a:r>
              <a:rPr sz="2800" b="0">
                <a:sym typeface="+mn-ea"/>
              </a:rPr>
              <a:t>陈独秀在《新青年》创刊词《敬告青年》中</a:t>
            </a:r>
            <a:endParaRPr sz="2800" b="0">
              <a:sym typeface="+mn-ea"/>
            </a:endParaRPr>
          </a:p>
        </p:txBody>
      </p:sp>
      <p:sp>
        <p:nvSpPr>
          <p:cNvPr id="2" name="内容占位符 2"/>
          <p:cNvSpPr>
            <a:spLocks noGrp="1"/>
          </p:cNvSpPr>
          <p:nvPr/>
        </p:nvSpPr>
        <p:spPr>
          <a:xfrm>
            <a:off x="720090" y="1987550"/>
            <a:ext cx="10852150" cy="4121785"/>
          </a:xfrm>
          <a:prstGeom prst="rect">
            <a:avLst/>
          </a:prstGeom>
        </p:spPr>
        <p:txBody>
          <a:bodyPr vert="horz" wrap="square" lIns="90170" tIns="46990" rIns="90170" bIns="46990" rtlCol="0">
            <a:normAutofit lnSpcReduction="10000"/>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Wingdings" panose="05000000000000000000" charset="0"/>
              <a:buChar char="Ø"/>
            </a:pPr>
            <a:r>
              <a:rPr lang="zh-CN" altLang="en-US" sz="2800">
                <a:latin typeface="楷体" panose="02010609060101010101" charset="-122"/>
                <a:ea typeface="楷体" panose="02010609060101010101" charset="-122"/>
              </a:rPr>
              <a:t>①自由的而非奴隶</a:t>
            </a:r>
            <a:r>
              <a:rPr lang="en-US" altLang="zh-CN" sz="2800">
                <a:latin typeface="楷体" panose="02010609060101010101" charset="-122"/>
                <a:ea typeface="楷体" panose="02010609060101010101" charset="-122"/>
              </a:rPr>
              <a:t>  </a:t>
            </a:r>
            <a:r>
              <a:rPr lang="zh-CN" altLang="en-US" sz="2800">
                <a:latin typeface="楷体" panose="02010609060101010101" charset="-122"/>
                <a:ea typeface="楷体" panose="02010609060101010101" charset="-122"/>
              </a:rPr>
              <a:t>（自由精神）</a:t>
            </a:r>
            <a:endParaRPr lang="zh-CN" altLang="en-US" sz="2800">
              <a:latin typeface="楷体" panose="02010609060101010101" charset="-122"/>
              <a:ea typeface="楷体" panose="02010609060101010101" charset="-122"/>
            </a:endParaRPr>
          </a:p>
          <a:p>
            <a:pPr algn="ctr">
              <a:buFont typeface="Wingdings" panose="05000000000000000000" charset="0"/>
              <a:buChar char="Ø"/>
            </a:pPr>
            <a:r>
              <a:rPr lang="zh-CN" altLang="en-US" sz="2800">
                <a:latin typeface="楷体" panose="02010609060101010101" charset="-122"/>
                <a:ea typeface="楷体" panose="02010609060101010101" charset="-122"/>
              </a:rPr>
              <a:t>②进步的而非保守的（进步意识）</a:t>
            </a:r>
            <a:endParaRPr lang="zh-CN" altLang="en-US" sz="2800">
              <a:latin typeface="楷体" panose="02010609060101010101" charset="-122"/>
              <a:ea typeface="楷体" panose="02010609060101010101" charset="-122"/>
            </a:endParaRPr>
          </a:p>
          <a:p>
            <a:pPr algn="ctr">
              <a:buFont typeface="Wingdings" panose="05000000000000000000" charset="0"/>
              <a:buChar char="Ø"/>
            </a:pPr>
            <a:r>
              <a:rPr lang="zh-CN" altLang="en-US" sz="2800">
                <a:latin typeface="楷体" panose="02010609060101010101" charset="-122"/>
                <a:ea typeface="楷体" panose="02010609060101010101" charset="-122"/>
              </a:rPr>
              <a:t>③进取的而非退隐的（进取精神）</a:t>
            </a:r>
            <a:endParaRPr lang="zh-CN" altLang="en-US" sz="2800">
              <a:latin typeface="楷体" panose="02010609060101010101" charset="-122"/>
              <a:ea typeface="楷体" panose="02010609060101010101" charset="-122"/>
            </a:endParaRPr>
          </a:p>
          <a:p>
            <a:pPr algn="ctr">
              <a:buFont typeface="Wingdings" panose="05000000000000000000" charset="0"/>
              <a:buChar char="Ø"/>
            </a:pPr>
            <a:r>
              <a:rPr lang="zh-CN" altLang="en-US" sz="2800">
                <a:latin typeface="楷体" panose="02010609060101010101" charset="-122"/>
                <a:ea typeface="楷体" panose="02010609060101010101" charset="-122"/>
              </a:rPr>
              <a:t>④世界的而非锁国的（世界眼光）</a:t>
            </a:r>
            <a:endParaRPr lang="zh-CN" altLang="en-US" sz="2800">
              <a:latin typeface="楷体" panose="02010609060101010101" charset="-122"/>
              <a:ea typeface="楷体" panose="02010609060101010101" charset="-122"/>
            </a:endParaRPr>
          </a:p>
          <a:p>
            <a:pPr algn="ctr">
              <a:buFont typeface="Wingdings" panose="05000000000000000000" charset="0"/>
              <a:buChar char="Ø"/>
            </a:pPr>
            <a:r>
              <a:rPr lang="zh-CN" altLang="en-US" sz="2800">
                <a:latin typeface="楷体" panose="02010609060101010101" charset="-122"/>
                <a:ea typeface="楷体" panose="02010609060101010101" charset="-122"/>
              </a:rPr>
              <a:t>⑤实利的而非虚文的（务实精神）</a:t>
            </a:r>
            <a:endParaRPr lang="zh-CN" altLang="en-US" sz="2800">
              <a:latin typeface="楷体" panose="02010609060101010101" charset="-122"/>
              <a:ea typeface="楷体" panose="02010609060101010101" charset="-122"/>
            </a:endParaRPr>
          </a:p>
          <a:p>
            <a:pPr algn="ctr">
              <a:buFont typeface="Wingdings" panose="05000000000000000000" charset="0"/>
              <a:buChar char="Ø"/>
            </a:pPr>
            <a:r>
              <a:rPr lang="zh-CN" altLang="en-US" sz="2800">
                <a:latin typeface="楷体" panose="02010609060101010101" charset="-122"/>
                <a:ea typeface="楷体" panose="02010609060101010101" charset="-122"/>
              </a:rPr>
              <a:t>⑥科学的而非想象的（科学精神）</a:t>
            </a:r>
            <a:endParaRPr lang="zh-CN" altLang="en-US" sz="2800">
              <a:latin typeface="楷体" panose="02010609060101010101" charset="-122"/>
              <a:ea typeface="楷体" panose="02010609060101010101" charset="-122"/>
            </a:endParaRPr>
          </a:p>
        </p:txBody>
      </p:sp>
      <p:sp>
        <p:nvSpPr>
          <p:cNvPr id="11" name="矩形 10"/>
          <p:cNvSpPr/>
          <p:nvPr/>
        </p:nvSpPr>
        <p:spPr>
          <a:xfrm>
            <a:off x="666115" y="1280795"/>
            <a:ext cx="10959465" cy="706755"/>
          </a:xfrm>
          <a:prstGeom prst="rect">
            <a:avLst/>
          </a:prstGeom>
          <a:noFill/>
          <a:ln>
            <a:noFill/>
          </a:ln>
        </p:spPr>
        <p:txBody>
          <a:bodyPr wrap="square" rtlCol="0" anchor="t">
            <a:spAutoFit/>
          </a:bodyPr>
          <a:lstStyle/>
          <a:p>
            <a:pPr algn="ctr"/>
            <a:r>
              <a:rPr lang="zh-CN" altLang="en-US" sz="4000">
                <a:solidFill>
                  <a:srgbClr val="00206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对当时青年提出的六点要求</a:t>
            </a:r>
            <a:endParaRPr lang="zh-CN" altLang="en-US" sz="4000">
              <a:solidFill>
                <a:srgbClr val="00206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Tree>
    <p:custDataLst>
      <p:tags r:id="rId13"/>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custDataLst>
              <p:tags r:id="rId2"/>
            </p:custDataLst>
          </p:nvPr>
        </p:nvSpPr>
        <p:spPr>
          <a:xfrm>
            <a:off x="770255" y="911860"/>
            <a:ext cx="5677535" cy="5122545"/>
          </a:xfrm>
          <a:prstGeom prst="rect">
            <a:avLst/>
          </a:prstGeom>
          <a:solidFill>
            <a:schemeClr val="accent1">
              <a:lumMod val="20000"/>
              <a:lumOff val="80000"/>
            </a:schemeClr>
          </a:solidFill>
        </p:spPr>
        <p:txBody>
          <a:bodyPr wrap="square" lIns="91440" tIns="45720" rIns="91440" bIns="45720" rtlCol="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8745" indent="0" algn="l">
              <a:lnSpc>
                <a:spcPct val="150000"/>
              </a:lnSpc>
              <a:buNone/>
            </a:pPr>
            <a:r>
              <a:rPr lang="en-US" altLang="en-US" sz="2000" b="1">
                <a:solidFill>
                  <a:srgbClr val="002060"/>
                </a:solidFill>
                <a:latin typeface="仿宋" panose="02010609060101010101" charset="-122"/>
                <a:ea typeface="仿宋" panose="02010609060101010101" charset="-122"/>
                <a:cs typeface="仿宋" panose="02010609060101010101" charset="-122"/>
                <a:sym typeface="+mn-ea"/>
              </a:rPr>
              <a:t>曹原，1996年出生，四川成都人，麻省理工学院Jarillo-Herrero实验室博士后研究员。</a:t>
            </a:r>
            <a:endParaRPr lang="en-US" altLang="en-US" sz="2000" b="1">
              <a:solidFill>
                <a:srgbClr val="002060"/>
              </a:solidFill>
              <a:latin typeface="仿宋" panose="02010609060101010101" charset="-122"/>
              <a:ea typeface="仿宋" panose="02010609060101010101" charset="-122"/>
              <a:cs typeface="仿宋" panose="02010609060101010101" charset="-122"/>
              <a:sym typeface="+mn-ea"/>
            </a:endParaRPr>
          </a:p>
          <a:p>
            <a:pPr marL="118745" indent="0" algn="l">
              <a:lnSpc>
                <a:spcPct val="150000"/>
              </a:lnSpc>
              <a:buNone/>
            </a:pPr>
            <a:r>
              <a:rPr lang="en-US" altLang="en-US" sz="2000" b="1">
                <a:solidFill>
                  <a:srgbClr val="002060"/>
                </a:solidFill>
                <a:latin typeface="仿宋" panose="02010609060101010101" charset="-122"/>
                <a:ea typeface="仿宋" panose="02010609060101010101" charset="-122"/>
                <a:cs typeface="仿宋" panose="02010609060101010101" charset="-122"/>
                <a:sym typeface="+mn-ea"/>
              </a:rPr>
              <a:t>曹原于2007年被选拔进入深圳耀华实验小学超常班。在不到3年的时间里，曹原就完成了小学六年级、初中、高中所有课程学习；2010年以669分的高考成绩被中国科学技术大学少年班录取，并入选“严济慈物理英才班”；2014年本科毕业于中国科学技术大学，前往麻省理工学院读博，加入了Pablo Jarillo-Herrero的团队；2020年获得博士学位。曹原专注于“扭曲电子学”—材料中的电子学与“扭曲”的研究。</a:t>
            </a:r>
            <a:endParaRPr lang="en-US" altLang="en-US" sz="2000" b="1">
              <a:solidFill>
                <a:srgbClr val="002060"/>
              </a:solidFill>
              <a:latin typeface="仿宋" panose="02010609060101010101" charset="-122"/>
              <a:ea typeface="仿宋" panose="02010609060101010101" charset="-122"/>
              <a:cs typeface="仿宋" panose="02010609060101010101" charset="-122"/>
              <a:sym typeface="+mn-ea"/>
            </a:endParaRPr>
          </a:p>
        </p:txBody>
      </p:sp>
      <p:pic>
        <p:nvPicPr>
          <p:cNvPr id="100" name="图片 99"/>
          <p:cNvPicPr/>
          <p:nvPr/>
        </p:nvPicPr>
        <p:blipFill>
          <a:blip r:embed="rId3"/>
          <a:stretch>
            <a:fillRect/>
          </a:stretch>
        </p:blipFill>
        <p:spPr>
          <a:xfrm>
            <a:off x="7717790" y="3100070"/>
            <a:ext cx="3272155" cy="3669030"/>
          </a:xfrm>
          <a:prstGeom prst="rect">
            <a:avLst/>
          </a:prstGeom>
          <a:noFill/>
          <a:ln w="9525">
            <a:noFill/>
          </a:ln>
        </p:spPr>
      </p:pic>
      <p:pic>
        <p:nvPicPr>
          <p:cNvPr id="2" name="图片 1"/>
          <p:cNvPicPr>
            <a:picLocks noChangeAspect="1"/>
          </p:cNvPicPr>
          <p:nvPr/>
        </p:nvPicPr>
        <p:blipFill>
          <a:blip r:embed="rId4"/>
          <a:srcRect l="12216"/>
          <a:stretch>
            <a:fillRect/>
          </a:stretch>
        </p:blipFill>
        <p:spPr>
          <a:xfrm>
            <a:off x="9061450" y="911860"/>
            <a:ext cx="2407285" cy="3639820"/>
          </a:xfrm>
          <a:prstGeom prst="rect">
            <a:avLst/>
          </a:prstGeom>
        </p:spPr>
      </p:pic>
      <p:pic>
        <p:nvPicPr>
          <p:cNvPr id="101" name="图片 100"/>
          <p:cNvPicPr/>
          <p:nvPr/>
        </p:nvPicPr>
        <p:blipFill>
          <a:blip r:embed="rId5"/>
          <a:stretch>
            <a:fillRect/>
          </a:stretch>
        </p:blipFill>
        <p:spPr>
          <a:xfrm>
            <a:off x="6572885" y="911860"/>
            <a:ext cx="2488565" cy="3639820"/>
          </a:xfrm>
          <a:prstGeom prst="rect">
            <a:avLst/>
          </a:prstGeom>
          <a:noFill/>
          <a:ln w="9525">
            <a:noFill/>
          </a:ln>
        </p:spPr>
      </p:pic>
      <p:sp>
        <p:nvSpPr>
          <p:cNvPr id="3" name="矩形 2"/>
          <p:cNvSpPr/>
          <p:nvPr/>
        </p:nvSpPr>
        <p:spPr>
          <a:xfrm>
            <a:off x="4759643" y="6034405"/>
            <a:ext cx="3041015" cy="583565"/>
          </a:xfrm>
          <a:prstGeom prst="rect">
            <a:avLst/>
          </a:prstGeom>
          <a:noFill/>
          <a:ln>
            <a:noFill/>
          </a:ln>
        </p:spPr>
        <p:txBody>
          <a:bodyPr wrap="none" rtlCol="0" anchor="t">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a:solidFill>
                  <a:srgbClr val="0070C0"/>
                </a:solidFill>
                <a:effectLst/>
                <a:highlight>
                  <a:srgbClr val="FFFF00"/>
                </a:highlight>
                <a:latin typeface="楷体" panose="02010609060101010101" charset="-122"/>
                <a:ea typeface="楷体" panose="02010609060101010101" charset="-122"/>
              </a:rPr>
              <a:t>青年科学家曹原</a:t>
            </a:r>
            <a:endParaRPr lang="zh-CN" altLang="en-US" sz="3200" b="1">
              <a:solidFill>
                <a:srgbClr val="0070C0"/>
              </a:solidFill>
              <a:effectLst/>
              <a:highlight>
                <a:srgbClr val="FFFF00"/>
              </a:highlight>
              <a:latin typeface="楷体" panose="02010609060101010101" charset="-122"/>
              <a:ea typeface="楷体" panose="02010609060101010101" charset="-122"/>
            </a:endParaRPr>
          </a:p>
        </p:txBody>
      </p:sp>
    </p:spTree>
    <p:custDataLst>
      <p:tags r:id="rId6"/>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68325" y="469900"/>
            <a:ext cx="6116320" cy="5388610"/>
          </a:xfrm>
          <a:solidFill>
            <a:schemeClr val="bg1">
              <a:lumMod val="95000"/>
            </a:schemeClr>
          </a:solidFill>
        </p:spPr>
        <p:txBody>
          <a:bodyPr>
            <a:normAutofit lnSpcReduction="10000"/>
          </a:bodyPr>
          <a:lstStyle/>
          <a:p>
            <a:r>
              <a:rPr lang="zh-CN" altLang="en-US" sz="2000"/>
              <a:t>李子柒，女，1990年出生于四川省绵阳市，中国内地美食短视频创作者 。2016年11月，凭借短视频《兰州牛肉面》获得广泛关注。2017年，正式组建团队，并创立李子柒个人品牌；2018年，李子柒的原创短视频在海外运营后相继获得了YouTube平台白银和烁金创作者奖牌。2019年8月，李子柒除了成为</a:t>
            </a:r>
            <a:r>
              <a:rPr lang="zh-CN" altLang="en-US" sz="2000" b="1">
                <a:solidFill>
                  <a:srgbClr val="FF0000"/>
                </a:solidFill>
              </a:rPr>
              <a:t>成都非遗推广大使</a:t>
            </a:r>
            <a:r>
              <a:rPr lang="zh-CN" altLang="en-US" sz="2000"/>
              <a:t>，她还获得了超级红人节最具人气博主奖 、年度最具商业价值红人奖；12月14日，获得《中国新闻周刊》</a:t>
            </a:r>
            <a:r>
              <a:rPr lang="en-US" altLang="zh-CN" sz="2000"/>
              <a:t>“</a:t>
            </a:r>
            <a:r>
              <a:rPr lang="zh-CN" altLang="en-US" sz="2000"/>
              <a:t>年度文化传播人物奖</a:t>
            </a:r>
            <a:r>
              <a:rPr lang="en-US" altLang="zh-CN" sz="2000"/>
              <a:t>”</a:t>
            </a:r>
            <a:r>
              <a:rPr lang="zh-CN" altLang="en-US" sz="2000"/>
              <a:t>。2020年1月1日，李子柒入选《中国妇女报》</a:t>
            </a:r>
            <a:r>
              <a:rPr lang="en-US" altLang="zh-CN" sz="2000"/>
              <a:t>“</a:t>
            </a:r>
            <a:r>
              <a:rPr lang="zh-CN" altLang="en-US" sz="2000" b="1">
                <a:solidFill>
                  <a:srgbClr val="FF0000"/>
                </a:solidFill>
              </a:rPr>
              <a:t>2019十大女性人物</a:t>
            </a:r>
            <a:r>
              <a:rPr lang="en-US" altLang="zh-CN" sz="2000"/>
              <a:t>”</a:t>
            </a:r>
            <a:r>
              <a:rPr lang="zh-CN" altLang="en-US" sz="2000"/>
              <a:t>；5月19日，受聘担任</a:t>
            </a:r>
            <a:r>
              <a:rPr lang="zh-CN" altLang="en-US" sz="2000" b="1">
                <a:solidFill>
                  <a:srgbClr val="FF0000"/>
                </a:solidFill>
              </a:rPr>
              <a:t>首批中国农民丰收节推广大使</a:t>
            </a:r>
            <a:r>
              <a:rPr lang="zh-CN" altLang="en-US" sz="2000"/>
              <a:t>；8月，当选为</a:t>
            </a:r>
            <a:r>
              <a:rPr lang="zh-CN" altLang="en-US" sz="2000" b="1">
                <a:solidFill>
                  <a:srgbClr val="FF0000"/>
                </a:solidFill>
              </a:rPr>
              <a:t>第十三届全国青联委员</a:t>
            </a:r>
            <a:r>
              <a:rPr lang="zh-CN" altLang="en-US" sz="2000"/>
              <a:t>。</a:t>
            </a:r>
            <a:endParaRPr lang="zh-CN" altLang="en-US" sz="2000"/>
          </a:p>
        </p:txBody>
      </p:sp>
      <p:pic>
        <p:nvPicPr>
          <p:cNvPr id="102" name="图片 101"/>
          <p:cNvPicPr/>
          <p:nvPr/>
        </p:nvPicPr>
        <p:blipFill>
          <a:blip r:embed="rId2"/>
          <a:stretch>
            <a:fillRect/>
          </a:stretch>
        </p:blipFill>
        <p:spPr>
          <a:xfrm>
            <a:off x="6883400" y="3238500"/>
            <a:ext cx="2160905" cy="3175000"/>
          </a:xfrm>
          <a:prstGeom prst="rect">
            <a:avLst/>
          </a:prstGeom>
          <a:noFill/>
          <a:ln w="9525">
            <a:noFill/>
          </a:ln>
        </p:spPr>
      </p:pic>
      <p:pic>
        <p:nvPicPr>
          <p:cNvPr id="103" name="图片 102"/>
          <p:cNvPicPr/>
          <p:nvPr/>
        </p:nvPicPr>
        <p:blipFill>
          <a:blip r:embed="rId3"/>
          <a:stretch>
            <a:fillRect/>
          </a:stretch>
        </p:blipFill>
        <p:spPr>
          <a:xfrm>
            <a:off x="6883400" y="317500"/>
            <a:ext cx="4559300" cy="2768600"/>
          </a:xfrm>
          <a:prstGeom prst="rect">
            <a:avLst/>
          </a:prstGeom>
          <a:noFill/>
          <a:ln w="9525">
            <a:noFill/>
          </a:ln>
        </p:spPr>
      </p:pic>
      <p:pic>
        <p:nvPicPr>
          <p:cNvPr id="4" name="图片 3"/>
          <p:cNvPicPr>
            <a:picLocks noChangeAspect="1"/>
          </p:cNvPicPr>
          <p:nvPr/>
        </p:nvPicPr>
        <p:blipFill>
          <a:blip r:embed="rId4"/>
          <a:stretch>
            <a:fillRect/>
          </a:stretch>
        </p:blipFill>
        <p:spPr>
          <a:xfrm>
            <a:off x="9157970" y="3238500"/>
            <a:ext cx="2691765" cy="3175000"/>
          </a:xfrm>
          <a:prstGeom prst="rect">
            <a:avLst/>
          </a:prstGeom>
        </p:spPr>
      </p:pic>
    </p:spTree>
    <p:custDataLst>
      <p:tags r:id="rId5"/>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235" name="图片 7"/>
          <p:cNvPicPr>
            <a:picLocks noChangeAspect="1"/>
          </p:cNvPicPr>
          <p:nvPr/>
        </p:nvPicPr>
        <p:blipFill>
          <a:blip r:embed="rId2"/>
          <a:stretch>
            <a:fillRect/>
          </a:stretch>
        </p:blipFill>
        <p:spPr>
          <a:xfrm>
            <a:off x="-11112" y="0"/>
            <a:ext cx="12203112" cy="6858000"/>
          </a:xfrm>
          <a:prstGeom prst="rect">
            <a:avLst/>
          </a:prstGeom>
          <a:noFill/>
          <a:ln w="9525">
            <a:noFill/>
          </a:ln>
        </p:spPr>
      </p:pic>
      <p:sp>
        <p:nvSpPr>
          <p:cNvPr id="1048880" name="直角三角形 4"/>
          <p:cNvSpPr/>
          <p:nvPr/>
        </p:nvSpPr>
        <p:spPr>
          <a:xfrm>
            <a:off x="-266700" y="-72072"/>
            <a:ext cx="12458700" cy="7002462"/>
          </a:xfrm>
          <a:prstGeom prst="rtTriangle">
            <a:avLst/>
          </a:prstGeom>
          <a:solidFill>
            <a:srgbClr val="F8DEE1"/>
          </a:solidFill>
          <a:ln w="38100" cap="flat" cmpd="sng">
            <a:solidFill>
              <a:srgbClr val="FFFFFF"/>
            </a:solidFill>
            <a:prstDash val="solid"/>
            <a:miter/>
            <a:headEnd type="none" w="med" len="med"/>
            <a:tailEnd type="none" w="med" len="med"/>
          </a:ln>
        </p:spPr>
        <p:txBody>
          <a:bodyPr lIns="91440" tIns="45720" rIns="91440" bIns="45720" anchor="ctr" anchorCtr="0"/>
          <a:lstStyle/>
          <a:p>
            <a:pPr algn="ctr">
              <a:buFontTx/>
              <a:buNone/>
            </a:pPr>
            <a:endParaRPr lang="zh-CN" altLang="en-US">
              <a:latin typeface="等线"/>
              <a:ea typeface="等线"/>
            </a:endParaRPr>
          </a:p>
        </p:txBody>
      </p:sp>
      <p:sp>
        <p:nvSpPr>
          <p:cNvPr id="1048882" name="椭圆 1"/>
          <p:cNvSpPr/>
          <p:nvPr/>
        </p:nvSpPr>
        <p:spPr>
          <a:xfrm>
            <a:off x="4217988" y="1549400"/>
            <a:ext cx="3756025" cy="3757613"/>
          </a:xfrm>
          <a:prstGeom prst="ellipse">
            <a:avLst/>
          </a:prstGeom>
          <a:solidFill>
            <a:srgbClr val="FFFFFF"/>
          </a:solidFill>
          <a:ln w="9525">
            <a:noFill/>
          </a:ln>
          <a:effectLst>
            <a:outerShdw sx="100998" sy="100998" algn="ctr" rotWithShape="0">
              <a:srgbClr val="000000">
                <a:alpha val="9998"/>
              </a:srgbClr>
            </a:outerShdw>
          </a:effectLst>
        </p:spPr>
        <p:txBody>
          <a:bodyPr lIns="91440" tIns="45720" rIns="91440" bIns="45720" anchor="ctr" anchorCtr="0"/>
          <a:lstStyle/>
          <a:p>
            <a:pPr algn="ctr">
              <a:buFontTx/>
              <a:buNone/>
            </a:pPr>
            <a:endParaRPr lang="zh-CN" altLang="en-US">
              <a:latin typeface="等线"/>
              <a:ea typeface="等线"/>
            </a:endParaRPr>
          </a:p>
        </p:txBody>
      </p:sp>
      <p:sp>
        <p:nvSpPr>
          <p:cNvPr id="1048884" name="文本框 16"/>
          <p:cNvSpPr/>
          <p:nvPr/>
        </p:nvSpPr>
        <p:spPr>
          <a:xfrm>
            <a:off x="4956810" y="1549083"/>
            <a:ext cx="2341563" cy="2214880"/>
          </a:xfrm>
          <a:prstGeom prst="rect">
            <a:avLst/>
          </a:prstGeom>
          <a:noFill/>
          <a:ln w="9525">
            <a:noFill/>
          </a:ln>
        </p:spPr>
        <p:txBody>
          <a:bodyPr lIns="91440" tIns="45720" rIns="91440" bIns="45720" anchor="t" anchorCtr="0">
            <a:spAutoFit/>
          </a:bodyPr>
          <a:lstStyle/>
          <a:p>
            <a:pPr algn="ctr">
              <a:buFontTx/>
              <a:buNone/>
            </a:pPr>
            <a:r>
              <a:rPr lang="en-US" altLang="zh-CN" sz="13800" b="1">
                <a:solidFill>
                  <a:srgbClr val="262626"/>
                </a:solidFill>
                <a:latin typeface="Arial" panose="020b0604020202020204" pitchFamily="34" charset="0"/>
                <a:ea typeface="等线"/>
              </a:rPr>
              <a:t>04</a:t>
            </a:r>
            <a:endParaRPr lang="en-US" altLang="en-US">
              <a:latin typeface="Arial" panose="020b0604020202020204" pitchFamily="34" charset="0"/>
              <a:ea typeface="等线"/>
            </a:endParaRPr>
          </a:p>
        </p:txBody>
      </p:sp>
      <p:sp>
        <p:nvSpPr>
          <p:cNvPr id="1048886" name="文本框 22"/>
          <p:cNvSpPr/>
          <p:nvPr/>
        </p:nvSpPr>
        <p:spPr>
          <a:xfrm>
            <a:off x="4930458" y="3392170"/>
            <a:ext cx="2486025" cy="306388"/>
          </a:xfrm>
          <a:prstGeom prst="rect">
            <a:avLst/>
          </a:prstGeom>
          <a:noFill/>
          <a:ln w="9525">
            <a:noFill/>
          </a:ln>
        </p:spPr>
        <p:txBody>
          <a:bodyPr lIns="91440" tIns="45720" rIns="91440" bIns="45720" anchor="t" anchorCtr="0">
            <a:spAutoFit/>
          </a:bodyPr>
          <a:lstStyle/>
          <a:p>
            <a:pPr algn="ctr">
              <a:buFontTx/>
              <a:buNone/>
            </a:pPr>
            <a:r>
              <a:rPr lang="en-US" altLang="zh-CN" sz="1400" b="1">
                <a:solidFill>
                  <a:srgbClr val="262626"/>
                </a:solidFill>
                <a:latin typeface="Arial" panose="020b0604020202020204" pitchFamily="34" charset="0"/>
                <a:ea typeface="微软雅黑" panose="020b0503020204020204" pitchFamily="34" charset="-122"/>
              </a:rPr>
              <a:t>YOUR </a:t>
            </a:r>
            <a:r>
              <a:rPr lang="en-US" altLang="zh-CN" sz="1400" b="1">
                <a:solidFill>
                  <a:srgbClr val="262626"/>
                </a:solidFill>
                <a:latin typeface="Arial" panose="020b0604020202020204" pitchFamily="34" charset="0"/>
                <a:ea typeface="等线"/>
              </a:rPr>
              <a:t>TITLE</a:t>
            </a:r>
            <a:r>
              <a:rPr lang="en-US" altLang="zh-CN" sz="1400" b="1">
                <a:solidFill>
                  <a:srgbClr val="262626"/>
                </a:solidFill>
                <a:latin typeface="Arial" panose="020b0604020202020204" pitchFamily="34" charset="0"/>
                <a:ea typeface="微软雅黑" panose="020b0503020204020204" pitchFamily="34" charset="-122"/>
              </a:rPr>
              <a:t> HERE</a:t>
            </a:r>
            <a:endParaRPr lang="en-US" altLang="en-US">
              <a:latin typeface="Arial" panose="020b0604020202020204" pitchFamily="34" charset="0"/>
              <a:ea typeface="等线"/>
            </a:endParaRPr>
          </a:p>
        </p:txBody>
      </p:sp>
      <p:sp>
        <p:nvSpPr>
          <p:cNvPr id="1048888" name="Rectangle 23"/>
          <p:cNvSpPr/>
          <p:nvPr/>
        </p:nvSpPr>
        <p:spPr>
          <a:xfrm>
            <a:off x="4845050" y="3941445"/>
            <a:ext cx="2657475" cy="829945"/>
          </a:xfrm>
          <a:prstGeom prst="rect">
            <a:avLst/>
          </a:prstGeom>
          <a:noFill/>
          <a:ln w="9525">
            <a:noFill/>
          </a:ln>
        </p:spPr>
        <p:txBody>
          <a:bodyPr lIns="91440" tIns="45720" rIns="91440" bIns="45720" anchor="t" anchorCtr="0">
            <a:spAutoFit/>
            <a:scene3d>
              <a:camera prst="orthographicFront"/>
              <a:lightRig rig="threePt" dir="t"/>
            </a:scene3d>
          </a:bodyPr>
          <a:lstStyle/>
          <a:p>
            <a:pPr algn="ctr">
              <a:buFontTx/>
              <a:buNone/>
            </a:pPr>
            <a:r>
              <a:rPr lang="zh-CN" altLang="en-US"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未来可期</a:t>
            </a:r>
            <a:endParaRPr lang="zh-CN" altLang="en-US"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endParaRPr>
          </a:p>
        </p:txBody>
      </p:sp>
      <p:sp>
        <p:nvSpPr>
          <p:cNvPr id="1048611" name="文本框 2"/>
          <p:cNvSpPr txBox="1"/>
          <p:nvPr/>
        </p:nvSpPr>
        <p:spPr>
          <a:xfrm>
            <a:off x="586740" y="4860925"/>
            <a:ext cx="7567295" cy="1198880"/>
          </a:xfrm>
          <a:prstGeom prst="rect">
            <a:avLst/>
          </a:prstGeom>
          <a:noFill/>
        </p:spPr>
        <p:txBody>
          <a:bodyPr wrap="square" rtlCol="0">
            <a:spAutoFit/>
          </a:bodyPr>
          <a:lstStyle/>
          <a:p>
            <a:r>
              <a:rPr lang="zh-CN" altLang="en-US" sz="3600" b="1">
                <a:solidFill>
                  <a:srgbClr val="7030A0"/>
                </a:solidFill>
                <a:latin typeface="楷体" panose="02010609060101010101" charset="-122"/>
                <a:ea typeface="楷体" panose="02010609060101010101" charset="-122"/>
                <a:cs typeface="楷体" panose="02010609060101010101" charset="-122"/>
                <a:sym typeface="+mn-ea"/>
              </a:rPr>
              <a:t>在新时代新征程上</a:t>
            </a:r>
            <a:endParaRPr lang="zh-CN" altLang="en-US" sz="3600" b="1">
              <a:solidFill>
                <a:srgbClr val="7030A0"/>
              </a:solidFill>
              <a:latin typeface="楷体" panose="02010609060101010101" charset="-122"/>
              <a:ea typeface="楷体" panose="02010609060101010101" charset="-122"/>
              <a:cs typeface="楷体" panose="02010609060101010101" charset="-122"/>
              <a:sym typeface="+mn-ea"/>
            </a:endParaRPr>
          </a:p>
          <a:p>
            <a:r>
              <a:rPr lang="zh-CN" altLang="en-US" sz="3600" b="1">
                <a:solidFill>
                  <a:srgbClr val="7030A0"/>
                </a:solidFill>
                <a:latin typeface="楷体" panose="02010609060101010101" charset="-122"/>
                <a:ea typeface="楷体" panose="02010609060101010101" charset="-122"/>
                <a:cs typeface="楷体" panose="02010609060101010101" charset="-122"/>
                <a:sym typeface="+mn-ea"/>
              </a:rPr>
              <a:t>赢取更加伟大的胜利和荣光！</a:t>
            </a:r>
            <a:endParaRPr lang="zh-CN" altLang="en-US" sz="3600" b="1">
              <a:solidFill>
                <a:srgbClr val="7030A0"/>
              </a:solidFill>
              <a:latin typeface="楷体" panose="02010609060101010101" charset="-122"/>
              <a:ea typeface="楷体" panose="02010609060101010101" charset="-122"/>
              <a:cs typeface="楷体" panose="02010609060101010101" charset="-122"/>
              <a:sym typeface="+mn-ea"/>
            </a:endParaRPr>
          </a:p>
        </p:txBody>
      </p:sp>
    </p:spTree>
    <p:custDataLst>
      <p:tags r:id="rId3"/>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97235"/>
                                        </p:tgtEl>
                                        <p:attrNameLst>
                                          <p:attrName>style.visibility</p:attrName>
                                        </p:attrNameLst>
                                      </p:cBhvr>
                                      <p:to>
                                        <p:strVal val="visible"/>
                                      </p:to>
                                    </p:set>
                                    <p:anim calcmode="lin" valueType="num">
                                      <p:cBhvr>
                                        <p:cTn id="7" dur="1000" fill="hold"/>
                                        <p:tgtEl>
                                          <p:spTgt spid="2097235"/>
                                        </p:tgtEl>
                                        <p:attrNameLst>
                                          <p:attrName>ppt_w</p:attrName>
                                        </p:attrNameLst>
                                      </p:cBhvr>
                                      <p:tavLst>
                                        <p:tav tm="0">
                                          <p:val>
                                            <p:strVal val="#ppt_w+.3"/>
                                          </p:val>
                                        </p:tav>
                                        <p:tav tm="100000">
                                          <p:val>
                                            <p:strVal val="#ppt_w"/>
                                          </p:val>
                                        </p:tav>
                                      </p:tavLst>
                                    </p:anim>
                                    <p:anim calcmode="lin" valueType="num">
                                      <p:cBhvr>
                                        <p:cTn id="8" dur="1000" fill="hold"/>
                                        <p:tgtEl>
                                          <p:spTgt spid="2097235"/>
                                        </p:tgtEl>
                                        <p:attrNameLst>
                                          <p:attrName>ppt_h</p:attrName>
                                        </p:attrNameLst>
                                      </p:cBhvr>
                                      <p:tavLst>
                                        <p:tav tm="0">
                                          <p:val>
                                            <p:strVal val="#ppt_h"/>
                                          </p:val>
                                        </p:tav>
                                        <p:tav tm="100000">
                                          <p:val>
                                            <p:strVal val="#ppt_h"/>
                                          </p:val>
                                        </p:tav>
                                      </p:tavLst>
                                    </p:anim>
                                    <p:animEffect transition="in" filter="fade">
                                      <p:cBhvr>
                                        <p:cTn id="9" dur="1000"/>
                                        <p:tgtEl>
                                          <p:spTgt spid="209723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048880"/>
                                        </p:tgtEl>
                                        <p:attrNameLst>
                                          <p:attrName>style.visibility</p:attrName>
                                        </p:attrNameLst>
                                      </p:cBhvr>
                                      <p:to>
                                        <p:strVal val="visible"/>
                                      </p:to>
                                    </p:set>
                                    <p:anim calcmode="lin" valueType="num">
                                      <p:cBhvr>
                                        <p:cTn id="12" dur="1000" fill="hold"/>
                                        <p:tgtEl>
                                          <p:spTgt spid="1048880"/>
                                        </p:tgtEl>
                                        <p:attrNameLst>
                                          <p:attrName>ppt_w</p:attrName>
                                        </p:attrNameLst>
                                      </p:cBhvr>
                                      <p:tavLst>
                                        <p:tav tm="0">
                                          <p:val>
                                            <p:strVal val="#ppt_w+.3"/>
                                          </p:val>
                                        </p:tav>
                                        <p:tav tm="100000">
                                          <p:val>
                                            <p:strVal val="#ppt_w"/>
                                          </p:val>
                                        </p:tav>
                                      </p:tavLst>
                                    </p:anim>
                                    <p:anim calcmode="lin" valueType="num">
                                      <p:cBhvr>
                                        <p:cTn id="13" dur="1000" fill="hold"/>
                                        <p:tgtEl>
                                          <p:spTgt spid="1048880"/>
                                        </p:tgtEl>
                                        <p:attrNameLst>
                                          <p:attrName>ppt_h</p:attrName>
                                        </p:attrNameLst>
                                      </p:cBhvr>
                                      <p:tavLst>
                                        <p:tav tm="0">
                                          <p:val>
                                            <p:strVal val="#ppt_h"/>
                                          </p:val>
                                        </p:tav>
                                        <p:tav tm="100000">
                                          <p:val>
                                            <p:strVal val="#ppt_h"/>
                                          </p:val>
                                        </p:tav>
                                      </p:tavLst>
                                    </p:anim>
                                    <p:animEffect transition="in" filter="fade">
                                      <p:cBhvr>
                                        <p:cTn id="14" dur="1000"/>
                                        <p:tgtEl>
                                          <p:spTgt spid="1048880"/>
                                        </p:tgtEl>
                                      </p:cBhvr>
                                    </p:animEffect>
                                  </p:childTnLst>
                                </p:cTn>
                              </p:par>
                            </p:childTnLst>
                          </p:cTn>
                        </p:par>
                        <p:par>
                          <p:cTn id="15" fill="hold" nodeType="afterGroup">
                            <p:stCondLst>
                              <p:cond delay="1000"/>
                            </p:stCondLst>
                            <p:childTnLst>
                              <p:par>
                                <p:cTn id="16" presetID="6" presetClass="entr" presetSubtype="16" fill="hold" grpId="0" nodeType="afterEffect">
                                  <p:stCondLst>
                                    <p:cond delay="0"/>
                                  </p:stCondLst>
                                  <p:childTnLst>
                                    <p:set>
                                      <p:cBhvr>
                                        <p:cTn id="17" dur="1" fill="hold">
                                          <p:stCondLst>
                                            <p:cond delay="0"/>
                                          </p:stCondLst>
                                        </p:cTn>
                                        <p:tgtEl>
                                          <p:spTgt spid="1048882"/>
                                        </p:tgtEl>
                                        <p:attrNameLst>
                                          <p:attrName>style.visibility</p:attrName>
                                        </p:attrNameLst>
                                      </p:cBhvr>
                                      <p:to>
                                        <p:strVal val="visible"/>
                                      </p:to>
                                    </p:set>
                                    <p:animEffect transition="in" filter="circle(in)">
                                      <p:cBhvr>
                                        <p:cTn id="18" dur="2000"/>
                                        <p:tgtEl>
                                          <p:spTgt spid="1048882"/>
                                        </p:tgtEl>
                                      </p:cBhvr>
                                    </p:animEffect>
                                  </p:childTnLst>
                                </p:cTn>
                              </p:par>
                            </p:childTnLst>
                          </p:cTn>
                        </p:par>
                        <p:par>
                          <p:cTn id="19" fill="hold" nodeType="afterGroup">
                            <p:stCondLst>
                              <p:cond delay="3000"/>
                            </p:stCondLst>
                            <p:childTnLst>
                              <p:par>
                                <p:cTn id="20" presetID="42" presetClass="entr" presetSubtype="0" fill="hold" grpId="0" nodeType="afterEffect">
                                  <p:stCondLst>
                                    <p:cond delay="0"/>
                                  </p:stCondLst>
                                  <p:childTnLst>
                                    <p:set>
                                      <p:cBhvr>
                                        <p:cTn id="21" dur="1" fill="hold">
                                          <p:stCondLst>
                                            <p:cond delay="0"/>
                                          </p:stCondLst>
                                        </p:cTn>
                                        <p:tgtEl>
                                          <p:spTgt spid="1048884"/>
                                        </p:tgtEl>
                                        <p:attrNameLst>
                                          <p:attrName>style.visibility</p:attrName>
                                        </p:attrNameLst>
                                      </p:cBhvr>
                                      <p:to>
                                        <p:strVal val="visible"/>
                                      </p:to>
                                    </p:set>
                                    <p:animEffect transition="in" filter="fade">
                                      <p:cBhvr>
                                        <p:cTn id="22" dur="1000"/>
                                        <p:tgtEl>
                                          <p:spTgt spid="1048884"/>
                                        </p:tgtEl>
                                      </p:cBhvr>
                                    </p:animEffect>
                                    <p:anim calcmode="lin" valueType="num">
                                      <p:cBhvr>
                                        <p:cTn id="23" dur="1000" fill="hold"/>
                                        <p:tgtEl>
                                          <p:spTgt spid="1048884"/>
                                        </p:tgtEl>
                                        <p:attrNameLst>
                                          <p:attrName>ppt_x</p:attrName>
                                        </p:attrNameLst>
                                      </p:cBhvr>
                                      <p:tavLst>
                                        <p:tav tm="0">
                                          <p:val>
                                            <p:strVal val="#ppt_x"/>
                                          </p:val>
                                        </p:tav>
                                        <p:tav tm="100000">
                                          <p:val>
                                            <p:strVal val="#ppt_x"/>
                                          </p:val>
                                        </p:tav>
                                      </p:tavLst>
                                    </p:anim>
                                    <p:anim calcmode="lin" valueType="num">
                                      <p:cBhvr>
                                        <p:cTn id="24" dur="1000" fill="hold"/>
                                        <p:tgtEl>
                                          <p:spTgt spid="104888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000"/>
                            </p:stCondLst>
                            <p:childTnLst>
                              <p:par>
                                <p:cTn id="26" presetID="22" presetClass="entr" presetSubtype="8" fill="hold" grpId="0" nodeType="afterEffect">
                                  <p:stCondLst>
                                    <p:cond delay="0"/>
                                  </p:stCondLst>
                                  <p:childTnLst>
                                    <p:set>
                                      <p:cBhvr>
                                        <p:cTn id="27" dur="1" fill="hold">
                                          <p:stCondLst>
                                            <p:cond delay="0"/>
                                          </p:stCondLst>
                                        </p:cTn>
                                        <p:tgtEl>
                                          <p:spTgt spid="1048886"/>
                                        </p:tgtEl>
                                        <p:attrNameLst>
                                          <p:attrName>style.visibility</p:attrName>
                                        </p:attrNameLst>
                                      </p:cBhvr>
                                      <p:to>
                                        <p:strVal val="visible"/>
                                      </p:to>
                                    </p:set>
                                    <p:animEffect transition="in" filter="wipe(left)">
                                      <p:cBhvr>
                                        <p:cTn id="28" dur="500"/>
                                        <p:tgtEl>
                                          <p:spTgt spid="1048886"/>
                                        </p:tgtEl>
                                      </p:cBhvr>
                                    </p:animEffect>
                                  </p:childTnLst>
                                </p:cTn>
                              </p:par>
                            </p:childTnLst>
                          </p:cTn>
                        </p:par>
                        <p:par>
                          <p:cTn id="29" fill="hold" nodeType="afterGroup">
                            <p:stCondLst>
                              <p:cond delay="4500"/>
                            </p:stCondLst>
                            <p:childTnLst>
                              <p:par>
                                <p:cTn id="30" presetID="42" presetClass="entr" presetSubtype="0" fill="hold" grpId="0" nodeType="afterEffect">
                                  <p:stCondLst>
                                    <p:cond delay="0"/>
                                  </p:stCondLst>
                                  <p:childTnLst>
                                    <p:set>
                                      <p:cBhvr>
                                        <p:cTn id="31" dur="1" fill="hold">
                                          <p:stCondLst>
                                            <p:cond delay="0"/>
                                          </p:stCondLst>
                                        </p:cTn>
                                        <p:tgtEl>
                                          <p:spTgt spid="1048888"/>
                                        </p:tgtEl>
                                        <p:attrNameLst>
                                          <p:attrName>style.visibility</p:attrName>
                                        </p:attrNameLst>
                                      </p:cBhvr>
                                      <p:to>
                                        <p:strVal val="visible"/>
                                      </p:to>
                                    </p:set>
                                    <p:animEffect transition="in" filter="fade">
                                      <p:cBhvr>
                                        <p:cTn id="32" dur="500"/>
                                        <p:tgtEl>
                                          <p:spTgt spid="1048888"/>
                                        </p:tgtEl>
                                      </p:cBhvr>
                                    </p:animEffect>
                                    <p:anim calcmode="lin" valueType="num">
                                      <p:cBhvr>
                                        <p:cTn id="33" dur="500" fill="hold"/>
                                        <p:tgtEl>
                                          <p:spTgt spid="1048888"/>
                                        </p:tgtEl>
                                        <p:attrNameLst>
                                          <p:attrName>ppt_x</p:attrName>
                                        </p:attrNameLst>
                                      </p:cBhvr>
                                      <p:tavLst>
                                        <p:tav tm="0">
                                          <p:val>
                                            <p:strVal val="#ppt_x"/>
                                          </p:val>
                                        </p:tav>
                                        <p:tav tm="100000">
                                          <p:val>
                                            <p:strVal val="#ppt_x"/>
                                          </p:val>
                                        </p:tav>
                                      </p:tavLst>
                                    </p:anim>
                                    <p:anim calcmode="lin" valueType="num">
                                      <p:cBhvr>
                                        <p:cTn id="34" dur="500" fill="hold"/>
                                        <p:tgtEl>
                                          <p:spTgt spid="10488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152525"/>
          </a:xfrm>
        </p:spPr>
        <p:txBody>
          <a:bodyPr>
            <a:normAutofit fontScale="90000"/>
          </a:bodyPr>
          <a:lstStyle/>
          <a:p>
            <a:pPr algn="ctr"/>
            <a:br>
              <a:rPr lang="zh-CN" altLang="en-US"/>
            </a:br>
            <a:r>
              <a:rPr lang="zh-CN" altLang="en-US" sz="3600">
                <a:latin typeface="楷体" panose="02010609060101010101" charset="-122"/>
                <a:ea typeface="楷体" panose="02010609060101010101" charset="-122"/>
                <a:cs typeface="楷体" panose="02010609060101010101" charset="-122"/>
              </a:rPr>
              <a:t>青年新，高度新，时代新</a:t>
            </a:r>
            <a:br>
              <a:rPr lang="zh-CN" altLang="en-US" sz="3600">
                <a:latin typeface="楷体" panose="02010609060101010101" charset="-122"/>
                <a:ea typeface="楷体" panose="02010609060101010101" charset="-122"/>
                <a:cs typeface="楷体" panose="02010609060101010101" charset="-122"/>
              </a:rPr>
            </a:br>
            <a:r>
              <a:rPr lang="zh-CN" altLang="en-US" sz="2000" b="0"/>
              <a:t>梁伊韵</a:t>
            </a:r>
            <a:r>
              <a:rPr lang="en-US" altLang="zh-CN" sz="2000" b="0"/>
              <a:t>     </a:t>
            </a:r>
            <a:r>
              <a:rPr lang="zh-CN" altLang="en-US" sz="2000" b="0"/>
              <a:t>2021年09月14日08:21 | 来源：人民网-观点频道</a:t>
            </a:r>
            <a:endParaRPr lang="zh-CN" altLang="en-US" sz="2000" b="0"/>
          </a:p>
        </p:txBody>
      </p:sp>
      <p:sp>
        <p:nvSpPr>
          <p:cNvPr id="3" name="内容占位符 2"/>
          <p:cNvSpPr>
            <a:spLocks noGrp="1"/>
          </p:cNvSpPr>
          <p:nvPr>
            <p:ph idx="1"/>
          </p:nvPr>
        </p:nvSpPr>
        <p:spPr>
          <a:xfrm>
            <a:off x="669925" y="1688465"/>
            <a:ext cx="10852150" cy="4652645"/>
          </a:xfr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a:lstStyle/>
          <a:p>
            <a:r>
              <a:rPr lang="zh-CN" altLang="en-US" sz="2400">
                <a:latin typeface="楷体" panose="02010609060101010101" charset="-122"/>
                <a:ea typeface="楷体" panose="02010609060101010101" charset="-122"/>
                <a:cs typeface="楷体" panose="02010609060101010101" charset="-122"/>
              </a:rPr>
              <a:t>《新青年》第六卷第一号中，鲁迅先生有这样一段话唤醒新青年，也召唤新时代——“愿中国青年都摆脱冷气，只是向上走，不必听自暴自弃者流的话。能做事的做事，能发声的发声。有一分热，发一分光，就令萤火一般，也可以在黑暗里发一点光，不必等候炬火。此后如竟没有炬火：我便是唯一的光。”</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现在，不仅一分热、不仅一分光，而是有千千万万青年站起来，为脚下这片土地挥舞手中炬火，照亮新中国。青年新，成就高度新，掀起一片时代新！</a:t>
            </a:r>
            <a:endParaRPr lang="zh-CN" altLang="en-US" sz="240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723265"/>
            <a:ext cx="10852150" cy="5617845"/>
          </a:xfr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a:lstStyle/>
          <a:p>
            <a:r>
              <a:rPr lang="zh-CN" altLang="en-US" sz="2000">
                <a:latin typeface="楷体" panose="02010609060101010101" charset="-122"/>
                <a:ea typeface="楷体" panose="02010609060101010101" charset="-122"/>
                <a:cs typeface="楷体" panose="02010609060101010101" charset="-122"/>
              </a:rPr>
              <a:t>“流水淘沙不暂停,前波未灭后波生”。许多前辈们留下了让人深深崇敬的丰功伟绩，留下了一个个奋斗的脚印，也将新时代留给了后人。“干法选煤之父”陈清如院士、“杂交水稻之父”袁隆平院士、“肝脏外科之父”吴孟超院士……他们离开了，却用另一种方式留在我们身边，而他们的“蓝天梦”、“稻下乘凉梦”也将由我们新青年踏上他们的脚印，不忘初心，前仆后继，继续前进圆梦。</a:t>
            </a:r>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“长江后浪推前浪，世上新人赶旧人” 。且看2020第32届夏季奥林匹克运动会，开幕斩获首金的便是中国国家射击队运动员杨倩，站在最高领奖台上的这位女孩竟是一名“00后”！不仅如此，中国跳水“梦之队”女子双人跳水冠军陈芋汐、张家齐，10米气手枪混合团体冠军姜冉馨，女子4×200米自由泳接力金牌得主李冰洁、汤慕涵等，都是“00后”小将，初登奥运会便站上最高领奖台。他们展现了新青年的新高度和新成就，而同样的，场下的许许多多中国青年也正在不同的领域攀登不同的高度，用自己的力量，成就新的高度，为时代创新留下自己的印记。</a:t>
            </a:r>
            <a:endParaRPr lang="zh-CN" altLang="en-US" sz="200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520700"/>
            <a:ext cx="10852150" cy="6022975"/>
          </a:xfr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a:noAutofit/>
          </a:bodyPr>
          <a:lstStyle/>
          <a:p>
            <a:r>
              <a:rPr lang="zh-CN" altLang="en-US" sz="2400">
                <a:latin typeface="楷体" panose="02010609060101010101" charset="-122"/>
                <a:ea typeface="楷体" panose="02010609060101010101" charset="-122"/>
                <a:cs typeface="楷体" panose="02010609060101010101" charset="-122"/>
              </a:rPr>
              <a:t>“江山代有才人出,各领风骚数百年”。毛泽东曾对青年说：“世界是你们的，也是我们的，但是归根结底是你们的。”挑起时代重担，我们新青年要走在时代的大道上。今年是中国共产党成立一百周年，回看红色党史，多少仁人志士在青年时期便立志救亡图存，他们创造了时代之新，那我们呢？</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纵然如今我们已全面建成小康社会，可正如孟子所言：“生于忧患死于安乐”，我们岂能安逸于此？时代重任永远不会变轻，青年的脚步也不该停歇。从2020年到2035年，在全面建成小康社会的基础上，我们要再奋斗十五年，基本实现社会主义现代化。从2035年到本世纪中叶，在基本实现现代化的基础上，再奋斗十五年，把我国建成富强、民主、文明、和谐、美丽的社会主义现代化强国。复兴之路漫漫其修远兮，吾辈青年将上下而求索之，惟有撸起袖子加油干，方可踏步迈向时代新。</a:t>
            </a:r>
            <a:endParaRPr lang="zh-CN" altLang="en-US" sz="240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1294765"/>
            <a:ext cx="10852150" cy="4652645"/>
          </a:xfr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a:lstStyle/>
          <a:p>
            <a:r>
              <a:rPr lang="zh-CN" altLang="en-US" sz="2800">
                <a:latin typeface="楷体" panose="02010609060101010101" charset="-122"/>
                <a:ea typeface="楷体" panose="02010609060101010101" charset="-122"/>
                <a:cs typeface="楷体" panose="02010609060101010101" charset="-122"/>
              </a:rPr>
              <a:t>“一代青年有一代青年的历史际遇。我们的国家正在走向繁荣富强，我们的民族正在走向伟大复兴，我们的人民正在走向更加幸福美好的生活。当代中国青年要有所作为，就必须投身人民的伟大奋斗。同人民一起奋斗，青春才能亮丽；同人民一起前进，青春才能昂扬；同人民一起梦想，青春才能无悔。”青年新，成就高度新，掀起一片时代新。我们就是新青年，我们正在尽情展现自我，为青春无悔点亮自我，为祖国发光发热，为复兴梦点燃火炬！</a:t>
            </a:r>
            <a:endParaRPr lang="zh-CN" altLang="en-US" sz="280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idx="14"/>
            <p:custDataLst>
              <p:tags r:id="rId3"/>
            </p:custDataLst>
          </p:nvPr>
        </p:nvSpPr>
        <p:spPr>
          <a:xfrm>
            <a:off x="2227580" y="3422015"/>
            <a:ext cx="7793990" cy="574675"/>
          </a:xfrm>
        </p:spPr>
        <p:txBody>
          <a:bodyPr>
            <a:normAutofit/>
          </a:bodyPr>
          <a:lstStyle/>
          <a:p>
            <a:r>
              <a:rPr lang="zh-CN" altLang="en-US" b="1">
                <a:solidFill>
                  <a:srgbClr val="002060"/>
                </a:solidFill>
                <a:sym typeface="+mn-ea"/>
              </a:rPr>
              <a:t>第</a:t>
            </a:r>
            <a:r>
              <a:rPr lang="en-US" altLang="zh-CN" b="1">
                <a:solidFill>
                  <a:srgbClr val="002060"/>
                </a:solidFill>
                <a:sym typeface="+mn-ea"/>
              </a:rPr>
              <a:t>10</a:t>
            </a:r>
            <a:r>
              <a:rPr lang="zh-CN" altLang="en-US" b="1">
                <a:solidFill>
                  <a:srgbClr val="002060"/>
                </a:solidFill>
                <a:sym typeface="+mn-ea"/>
              </a:rPr>
              <a:t>讲  新时代中国青年   </a:t>
            </a:r>
            <a:r>
              <a:rPr lang="zh-CN" altLang="en-US" b="1">
                <a:solidFill>
                  <a:srgbClr val="002060"/>
                </a:solidFill>
              </a:rPr>
              <a:t>2021.11</a:t>
            </a:r>
            <a:endParaRPr lang="zh-CN" altLang="en-US" b="1">
              <a:solidFill>
                <a:srgbClr val="002060"/>
              </a:solidFill>
            </a:endParaRPr>
          </a:p>
        </p:txBody>
      </p:sp>
      <p:sp>
        <p:nvSpPr>
          <p:cNvPr id="2" name="标题 1"/>
          <p:cNvSpPr>
            <a:spLocks noGrp="1"/>
          </p:cNvSpPr>
          <p:nvPr>
            <p:ph type="title" idx="13"/>
            <p:custDataLst>
              <p:tags r:id="rId4"/>
            </p:custDataLst>
          </p:nvPr>
        </p:nvSpPr>
        <p:spPr/>
        <p:txBody>
          <a:bodyPr/>
          <a:lstStyle/>
          <a:p>
            <a:r>
              <a:rPr lang="en-US" altLang="zh-CN"/>
              <a:t>THANKS</a:t>
            </a:r>
            <a:endParaRPr lang="en-US" altLang="zh-CN"/>
          </a:p>
        </p:txBody>
      </p:sp>
    </p:spTree>
    <p:custDataLst>
      <p:tags r:id="rId5"/>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235" name="图片 7"/>
          <p:cNvPicPr>
            <a:picLocks noChangeAspect="1"/>
          </p:cNvPicPr>
          <p:nvPr/>
        </p:nvPicPr>
        <p:blipFill>
          <a:blip r:embed="rId2"/>
          <a:stretch>
            <a:fillRect/>
          </a:stretch>
        </p:blipFill>
        <p:spPr>
          <a:xfrm>
            <a:off x="-11112" y="0"/>
            <a:ext cx="12203112" cy="6858000"/>
          </a:xfrm>
          <a:prstGeom prst="rect">
            <a:avLst/>
          </a:prstGeom>
          <a:noFill/>
          <a:ln w="9525">
            <a:noFill/>
          </a:ln>
        </p:spPr>
      </p:pic>
      <p:sp>
        <p:nvSpPr>
          <p:cNvPr id="1048880" name="直角三角形 4"/>
          <p:cNvSpPr/>
          <p:nvPr/>
        </p:nvSpPr>
        <p:spPr>
          <a:xfrm>
            <a:off x="-266700" y="-73342"/>
            <a:ext cx="12458700" cy="7002462"/>
          </a:xfrm>
          <a:prstGeom prst="rtTriangle">
            <a:avLst/>
          </a:prstGeom>
          <a:solidFill>
            <a:srgbClr val="F8DEE1"/>
          </a:solidFill>
          <a:ln w="38100" cap="flat" cmpd="sng">
            <a:solidFill>
              <a:srgbClr val="FFFFFF"/>
            </a:solidFill>
            <a:prstDash val="solid"/>
            <a:miter/>
            <a:headEnd type="none" w="med" len="med"/>
            <a:tailEnd type="none" w="med" len="med"/>
          </a:ln>
        </p:spPr>
        <p:txBody>
          <a:bodyPr lIns="91440" tIns="45720" rIns="91440" bIns="45720" anchor="ctr" anchorCtr="0"/>
          <a:lstStyle/>
          <a:p>
            <a:pPr algn="ctr">
              <a:buFontTx/>
              <a:buNone/>
            </a:pPr>
            <a:endParaRPr lang="zh-CN" altLang="en-US">
              <a:latin typeface="等线"/>
              <a:ea typeface="等线"/>
            </a:endParaRPr>
          </a:p>
        </p:txBody>
      </p:sp>
      <p:sp>
        <p:nvSpPr>
          <p:cNvPr id="1048882" name="椭圆 1"/>
          <p:cNvSpPr/>
          <p:nvPr/>
        </p:nvSpPr>
        <p:spPr>
          <a:xfrm>
            <a:off x="4217988" y="1549400"/>
            <a:ext cx="3756025" cy="3757613"/>
          </a:xfrm>
          <a:prstGeom prst="ellipse">
            <a:avLst/>
          </a:prstGeom>
          <a:solidFill>
            <a:srgbClr val="FFFFFF"/>
          </a:solidFill>
          <a:ln w="9525">
            <a:noFill/>
          </a:ln>
          <a:effectLst>
            <a:outerShdw sx="100998" sy="100998" algn="ctr" rotWithShape="0">
              <a:srgbClr val="000000">
                <a:alpha val="9998"/>
              </a:srgbClr>
            </a:outerShdw>
          </a:effectLst>
        </p:spPr>
        <p:txBody>
          <a:bodyPr lIns="91440" tIns="45720" rIns="91440" bIns="45720" anchor="ctr" anchorCtr="0"/>
          <a:lstStyle/>
          <a:p>
            <a:pPr algn="ctr">
              <a:buFontTx/>
              <a:buNone/>
            </a:pPr>
            <a:endParaRPr lang="zh-CN" altLang="en-US">
              <a:latin typeface="等线"/>
              <a:ea typeface="等线"/>
            </a:endParaRPr>
          </a:p>
        </p:txBody>
      </p:sp>
      <p:sp>
        <p:nvSpPr>
          <p:cNvPr id="1048884" name="文本框 16"/>
          <p:cNvSpPr/>
          <p:nvPr/>
        </p:nvSpPr>
        <p:spPr>
          <a:xfrm>
            <a:off x="4956810" y="1549083"/>
            <a:ext cx="2341563" cy="2214880"/>
          </a:xfrm>
          <a:prstGeom prst="rect">
            <a:avLst/>
          </a:prstGeom>
          <a:noFill/>
          <a:ln w="9525">
            <a:noFill/>
          </a:ln>
        </p:spPr>
        <p:txBody>
          <a:bodyPr lIns="91440" tIns="45720" rIns="91440" bIns="45720" anchor="t" anchorCtr="0">
            <a:spAutoFit/>
          </a:bodyPr>
          <a:lstStyle/>
          <a:p>
            <a:pPr algn="ctr">
              <a:buFontTx/>
              <a:buNone/>
            </a:pPr>
            <a:r>
              <a:rPr lang="en-US" altLang="zh-CN" sz="13800" b="1">
                <a:solidFill>
                  <a:srgbClr val="262626"/>
                </a:solidFill>
                <a:latin typeface="Arial" panose="020b0604020202020204" pitchFamily="34" charset="0"/>
                <a:ea typeface="等线"/>
              </a:rPr>
              <a:t>01</a:t>
            </a:r>
            <a:endParaRPr lang="en-US" altLang="en-US">
              <a:latin typeface="Arial" panose="020b0604020202020204" pitchFamily="34" charset="0"/>
              <a:ea typeface="等线"/>
            </a:endParaRPr>
          </a:p>
        </p:txBody>
      </p:sp>
      <p:sp>
        <p:nvSpPr>
          <p:cNvPr id="1048886" name="文本框 22"/>
          <p:cNvSpPr/>
          <p:nvPr/>
        </p:nvSpPr>
        <p:spPr>
          <a:xfrm>
            <a:off x="4930458" y="3392170"/>
            <a:ext cx="2486025" cy="306388"/>
          </a:xfrm>
          <a:prstGeom prst="rect">
            <a:avLst/>
          </a:prstGeom>
          <a:noFill/>
          <a:ln w="9525">
            <a:noFill/>
          </a:ln>
        </p:spPr>
        <p:txBody>
          <a:bodyPr lIns="91440" tIns="45720" rIns="91440" bIns="45720" anchor="t" anchorCtr="0">
            <a:spAutoFit/>
          </a:bodyPr>
          <a:lstStyle/>
          <a:p>
            <a:pPr algn="ctr">
              <a:buFontTx/>
              <a:buNone/>
            </a:pPr>
            <a:r>
              <a:rPr lang="en-US" altLang="zh-CN" sz="1400" b="1">
                <a:solidFill>
                  <a:srgbClr val="262626"/>
                </a:solidFill>
                <a:latin typeface="Arial" panose="020b0604020202020204" pitchFamily="34" charset="0"/>
                <a:ea typeface="微软雅黑" panose="020b0503020204020204" pitchFamily="34" charset="-122"/>
              </a:rPr>
              <a:t>YOUR </a:t>
            </a:r>
            <a:r>
              <a:rPr lang="en-US" altLang="zh-CN" sz="1400" b="1">
                <a:solidFill>
                  <a:srgbClr val="262626"/>
                </a:solidFill>
                <a:latin typeface="Arial" panose="020b0604020202020204" pitchFamily="34" charset="0"/>
                <a:ea typeface="等线"/>
              </a:rPr>
              <a:t>TITLE</a:t>
            </a:r>
            <a:r>
              <a:rPr lang="en-US" altLang="zh-CN" sz="1400" b="1">
                <a:solidFill>
                  <a:srgbClr val="262626"/>
                </a:solidFill>
                <a:latin typeface="Arial" panose="020b0604020202020204" pitchFamily="34" charset="0"/>
                <a:ea typeface="微软雅黑" panose="020b0503020204020204" pitchFamily="34" charset="-122"/>
              </a:rPr>
              <a:t> HERE</a:t>
            </a:r>
            <a:endParaRPr lang="en-US" altLang="en-US">
              <a:latin typeface="Arial" panose="020b0604020202020204" pitchFamily="34" charset="0"/>
              <a:ea typeface="等线"/>
            </a:endParaRPr>
          </a:p>
        </p:txBody>
      </p:sp>
      <p:sp>
        <p:nvSpPr>
          <p:cNvPr id="1048888" name="Rectangle 23"/>
          <p:cNvSpPr/>
          <p:nvPr/>
        </p:nvSpPr>
        <p:spPr>
          <a:xfrm>
            <a:off x="4845050" y="3941445"/>
            <a:ext cx="2657475" cy="829945"/>
          </a:xfrm>
          <a:prstGeom prst="rect">
            <a:avLst/>
          </a:prstGeom>
          <a:noFill/>
          <a:ln w="9525">
            <a:noFill/>
          </a:ln>
        </p:spPr>
        <p:txBody>
          <a:bodyPr lIns="91440" tIns="45720" rIns="91440" bIns="45720" anchor="t" anchorCtr="0">
            <a:spAutoFit/>
            <a:scene3d>
              <a:camera prst="orthographicFront"/>
              <a:lightRig rig="threePt" dir="t"/>
            </a:scene3d>
          </a:bodyPr>
          <a:lstStyle/>
          <a:p>
            <a:pPr algn="ctr">
              <a:buFontTx/>
              <a:buNone/>
            </a:pPr>
            <a:r>
              <a:rPr lang="zh-CN" altLang="en-US"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历史丰碑</a:t>
            </a:r>
            <a:endParaRPr lang="zh-CN" altLang="en-US"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endParaRPr>
          </a:p>
        </p:txBody>
      </p:sp>
      <p:sp>
        <p:nvSpPr>
          <p:cNvPr id="1048611" name="文本框 2"/>
          <p:cNvSpPr txBox="1"/>
          <p:nvPr/>
        </p:nvSpPr>
        <p:spPr>
          <a:xfrm>
            <a:off x="663575" y="5216525"/>
            <a:ext cx="6753225" cy="1198880"/>
          </a:xfrm>
          <a:prstGeom prst="rect">
            <a:avLst/>
          </a:prstGeom>
          <a:noFill/>
        </p:spPr>
        <p:txBody>
          <a:bodyPr wrap="square" rtlCol="0">
            <a:spAutoFit/>
          </a:bodyPr>
          <a:lstStyle/>
          <a:p>
            <a:r>
              <a:rPr altLang="en-US" sz="3600" b="1">
                <a:solidFill>
                  <a:srgbClr val="7030A0"/>
                </a:solidFill>
                <a:latin typeface="楷体" panose="02010609060101010101" charset="-122"/>
                <a:ea typeface="楷体" panose="02010609060101010101" charset="-122"/>
                <a:cs typeface="楷体" panose="02010609060101010101" charset="-122"/>
                <a:sym typeface="+mn-ea"/>
              </a:rPr>
              <a:t>“让我们的子孙后代</a:t>
            </a:r>
            <a:r>
              <a:rPr lang="zh-CN" altLang="en-US" sz="3600" b="1">
                <a:solidFill>
                  <a:srgbClr val="7030A0"/>
                </a:solidFill>
                <a:latin typeface="楷体" panose="02010609060101010101" charset="-122"/>
                <a:ea typeface="楷体" panose="02010609060101010101" charset="-122"/>
                <a:cs typeface="楷体" panose="02010609060101010101" charset="-122"/>
                <a:sym typeface="+mn-ea"/>
              </a:rPr>
              <a:t>，</a:t>
            </a:r>
            <a:endParaRPr lang="zh-CN" altLang="en-US" sz="3600" b="1">
              <a:solidFill>
                <a:srgbClr val="7030A0"/>
              </a:solidFill>
              <a:latin typeface="楷体" panose="02010609060101010101" charset="-122"/>
              <a:ea typeface="楷体" panose="02010609060101010101" charset="-122"/>
              <a:cs typeface="楷体" panose="02010609060101010101" charset="-122"/>
              <a:sym typeface="+mn-ea"/>
            </a:endParaRPr>
          </a:p>
          <a:p>
            <a:r>
              <a:rPr altLang="en-US" sz="3600" b="1">
                <a:solidFill>
                  <a:srgbClr val="7030A0"/>
                </a:solidFill>
                <a:latin typeface="楷体" panose="02010609060101010101" charset="-122"/>
                <a:ea typeface="楷体" panose="02010609060101010101" charset="-122"/>
                <a:cs typeface="楷体" panose="02010609060101010101" charset="-122"/>
                <a:sym typeface="+mn-ea"/>
              </a:rPr>
              <a:t>享受前人披荆斩棘的幸福吧！”</a:t>
            </a:r>
            <a:endParaRPr lang="zh-CN" altLang="en-US" sz="3600" b="1">
              <a:solidFill>
                <a:srgbClr val="7030A0"/>
              </a:solidFill>
              <a:latin typeface="楷体" panose="02010609060101010101" charset="-122"/>
              <a:ea typeface="楷体" panose="02010609060101010101" charset="-122"/>
              <a:cs typeface="楷体" panose="02010609060101010101" charset="-122"/>
              <a:sym typeface="+mn-ea"/>
            </a:endParaRPr>
          </a:p>
        </p:txBody>
      </p:sp>
    </p:spTree>
    <p:custDataLst>
      <p:tags r:id="rId3"/>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97235"/>
                                        </p:tgtEl>
                                        <p:attrNameLst>
                                          <p:attrName>style.visibility</p:attrName>
                                        </p:attrNameLst>
                                      </p:cBhvr>
                                      <p:to>
                                        <p:strVal val="visible"/>
                                      </p:to>
                                    </p:set>
                                    <p:anim calcmode="lin" valueType="num">
                                      <p:cBhvr>
                                        <p:cTn id="7" dur="1000" fill="hold"/>
                                        <p:tgtEl>
                                          <p:spTgt spid="2097235"/>
                                        </p:tgtEl>
                                        <p:attrNameLst>
                                          <p:attrName>ppt_w</p:attrName>
                                        </p:attrNameLst>
                                      </p:cBhvr>
                                      <p:tavLst>
                                        <p:tav tm="0">
                                          <p:val>
                                            <p:strVal val="#ppt_w+.3"/>
                                          </p:val>
                                        </p:tav>
                                        <p:tav tm="100000">
                                          <p:val>
                                            <p:strVal val="#ppt_w"/>
                                          </p:val>
                                        </p:tav>
                                      </p:tavLst>
                                    </p:anim>
                                    <p:anim calcmode="lin" valueType="num">
                                      <p:cBhvr>
                                        <p:cTn id="8" dur="1000" fill="hold"/>
                                        <p:tgtEl>
                                          <p:spTgt spid="2097235"/>
                                        </p:tgtEl>
                                        <p:attrNameLst>
                                          <p:attrName>ppt_h</p:attrName>
                                        </p:attrNameLst>
                                      </p:cBhvr>
                                      <p:tavLst>
                                        <p:tav tm="0">
                                          <p:val>
                                            <p:strVal val="#ppt_h"/>
                                          </p:val>
                                        </p:tav>
                                        <p:tav tm="100000">
                                          <p:val>
                                            <p:strVal val="#ppt_h"/>
                                          </p:val>
                                        </p:tav>
                                      </p:tavLst>
                                    </p:anim>
                                    <p:animEffect transition="in" filter="fade">
                                      <p:cBhvr>
                                        <p:cTn id="9" dur="1000"/>
                                        <p:tgtEl>
                                          <p:spTgt spid="209723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048880"/>
                                        </p:tgtEl>
                                        <p:attrNameLst>
                                          <p:attrName>style.visibility</p:attrName>
                                        </p:attrNameLst>
                                      </p:cBhvr>
                                      <p:to>
                                        <p:strVal val="visible"/>
                                      </p:to>
                                    </p:set>
                                    <p:anim calcmode="lin" valueType="num">
                                      <p:cBhvr>
                                        <p:cTn id="12" dur="1000" fill="hold"/>
                                        <p:tgtEl>
                                          <p:spTgt spid="1048880"/>
                                        </p:tgtEl>
                                        <p:attrNameLst>
                                          <p:attrName>ppt_w</p:attrName>
                                        </p:attrNameLst>
                                      </p:cBhvr>
                                      <p:tavLst>
                                        <p:tav tm="0">
                                          <p:val>
                                            <p:strVal val="#ppt_w+.3"/>
                                          </p:val>
                                        </p:tav>
                                        <p:tav tm="100000">
                                          <p:val>
                                            <p:strVal val="#ppt_w"/>
                                          </p:val>
                                        </p:tav>
                                      </p:tavLst>
                                    </p:anim>
                                    <p:anim calcmode="lin" valueType="num">
                                      <p:cBhvr>
                                        <p:cTn id="13" dur="1000" fill="hold"/>
                                        <p:tgtEl>
                                          <p:spTgt spid="1048880"/>
                                        </p:tgtEl>
                                        <p:attrNameLst>
                                          <p:attrName>ppt_h</p:attrName>
                                        </p:attrNameLst>
                                      </p:cBhvr>
                                      <p:tavLst>
                                        <p:tav tm="0">
                                          <p:val>
                                            <p:strVal val="#ppt_h"/>
                                          </p:val>
                                        </p:tav>
                                        <p:tav tm="100000">
                                          <p:val>
                                            <p:strVal val="#ppt_h"/>
                                          </p:val>
                                        </p:tav>
                                      </p:tavLst>
                                    </p:anim>
                                    <p:animEffect transition="in" filter="fade">
                                      <p:cBhvr>
                                        <p:cTn id="14" dur="1000"/>
                                        <p:tgtEl>
                                          <p:spTgt spid="1048880"/>
                                        </p:tgtEl>
                                      </p:cBhvr>
                                    </p:animEffect>
                                  </p:childTnLst>
                                </p:cTn>
                              </p:par>
                            </p:childTnLst>
                          </p:cTn>
                        </p:par>
                        <p:par>
                          <p:cTn id="15" fill="hold" nodeType="afterGroup">
                            <p:stCondLst>
                              <p:cond delay="1000"/>
                            </p:stCondLst>
                            <p:childTnLst>
                              <p:par>
                                <p:cTn id="16" presetID="6" presetClass="entr" presetSubtype="16" fill="hold" grpId="0" nodeType="afterEffect">
                                  <p:stCondLst>
                                    <p:cond delay="0"/>
                                  </p:stCondLst>
                                  <p:childTnLst>
                                    <p:set>
                                      <p:cBhvr>
                                        <p:cTn id="17" dur="1" fill="hold">
                                          <p:stCondLst>
                                            <p:cond delay="0"/>
                                          </p:stCondLst>
                                        </p:cTn>
                                        <p:tgtEl>
                                          <p:spTgt spid="1048882"/>
                                        </p:tgtEl>
                                        <p:attrNameLst>
                                          <p:attrName>style.visibility</p:attrName>
                                        </p:attrNameLst>
                                      </p:cBhvr>
                                      <p:to>
                                        <p:strVal val="visible"/>
                                      </p:to>
                                    </p:set>
                                    <p:animEffect transition="in" filter="circle(in)">
                                      <p:cBhvr>
                                        <p:cTn id="18" dur="2000"/>
                                        <p:tgtEl>
                                          <p:spTgt spid="1048882"/>
                                        </p:tgtEl>
                                      </p:cBhvr>
                                    </p:animEffect>
                                  </p:childTnLst>
                                </p:cTn>
                              </p:par>
                            </p:childTnLst>
                          </p:cTn>
                        </p:par>
                        <p:par>
                          <p:cTn id="19" fill="hold" nodeType="afterGroup">
                            <p:stCondLst>
                              <p:cond delay="3000"/>
                            </p:stCondLst>
                            <p:childTnLst>
                              <p:par>
                                <p:cTn id="20" presetID="42" presetClass="entr" presetSubtype="0" fill="hold" grpId="0" nodeType="afterEffect">
                                  <p:stCondLst>
                                    <p:cond delay="0"/>
                                  </p:stCondLst>
                                  <p:childTnLst>
                                    <p:set>
                                      <p:cBhvr>
                                        <p:cTn id="21" dur="1" fill="hold">
                                          <p:stCondLst>
                                            <p:cond delay="0"/>
                                          </p:stCondLst>
                                        </p:cTn>
                                        <p:tgtEl>
                                          <p:spTgt spid="1048884"/>
                                        </p:tgtEl>
                                        <p:attrNameLst>
                                          <p:attrName>style.visibility</p:attrName>
                                        </p:attrNameLst>
                                      </p:cBhvr>
                                      <p:to>
                                        <p:strVal val="visible"/>
                                      </p:to>
                                    </p:set>
                                    <p:animEffect transition="in" filter="fade">
                                      <p:cBhvr>
                                        <p:cTn id="22" dur="1000"/>
                                        <p:tgtEl>
                                          <p:spTgt spid="1048884"/>
                                        </p:tgtEl>
                                      </p:cBhvr>
                                    </p:animEffect>
                                    <p:anim calcmode="lin" valueType="num">
                                      <p:cBhvr>
                                        <p:cTn id="23" dur="1000" fill="hold"/>
                                        <p:tgtEl>
                                          <p:spTgt spid="1048884"/>
                                        </p:tgtEl>
                                        <p:attrNameLst>
                                          <p:attrName>ppt_x</p:attrName>
                                        </p:attrNameLst>
                                      </p:cBhvr>
                                      <p:tavLst>
                                        <p:tav tm="0">
                                          <p:val>
                                            <p:strVal val="#ppt_x"/>
                                          </p:val>
                                        </p:tav>
                                        <p:tav tm="100000">
                                          <p:val>
                                            <p:strVal val="#ppt_x"/>
                                          </p:val>
                                        </p:tav>
                                      </p:tavLst>
                                    </p:anim>
                                    <p:anim calcmode="lin" valueType="num">
                                      <p:cBhvr>
                                        <p:cTn id="24" dur="1000" fill="hold"/>
                                        <p:tgtEl>
                                          <p:spTgt spid="104888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000"/>
                            </p:stCondLst>
                            <p:childTnLst>
                              <p:par>
                                <p:cTn id="26" presetID="22" presetClass="entr" presetSubtype="8" fill="hold" grpId="0" nodeType="afterEffect">
                                  <p:stCondLst>
                                    <p:cond delay="0"/>
                                  </p:stCondLst>
                                  <p:childTnLst>
                                    <p:set>
                                      <p:cBhvr>
                                        <p:cTn id="27" dur="1" fill="hold">
                                          <p:stCondLst>
                                            <p:cond delay="0"/>
                                          </p:stCondLst>
                                        </p:cTn>
                                        <p:tgtEl>
                                          <p:spTgt spid="1048886"/>
                                        </p:tgtEl>
                                        <p:attrNameLst>
                                          <p:attrName>style.visibility</p:attrName>
                                        </p:attrNameLst>
                                      </p:cBhvr>
                                      <p:to>
                                        <p:strVal val="visible"/>
                                      </p:to>
                                    </p:set>
                                    <p:animEffect transition="in" filter="wipe(left)">
                                      <p:cBhvr>
                                        <p:cTn id="28" dur="500"/>
                                        <p:tgtEl>
                                          <p:spTgt spid="1048886"/>
                                        </p:tgtEl>
                                      </p:cBhvr>
                                    </p:animEffect>
                                  </p:childTnLst>
                                </p:cTn>
                              </p:par>
                            </p:childTnLst>
                          </p:cTn>
                        </p:par>
                        <p:par>
                          <p:cTn id="29" fill="hold" nodeType="afterGroup">
                            <p:stCondLst>
                              <p:cond delay="4500"/>
                            </p:stCondLst>
                            <p:childTnLst>
                              <p:par>
                                <p:cTn id="30" presetID="42" presetClass="entr" presetSubtype="0" fill="hold" grpId="0" nodeType="afterEffect">
                                  <p:stCondLst>
                                    <p:cond delay="0"/>
                                  </p:stCondLst>
                                  <p:childTnLst>
                                    <p:set>
                                      <p:cBhvr>
                                        <p:cTn id="31" dur="1" fill="hold">
                                          <p:stCondLst>
                                            <p:cond delay="0"/>
                                          </p:stCondLst>
                                        </p:cTn>
                                        <p:tgtEl>
                                          <p:spTgt spid="1048888"/>
                                        </p:tgtEl>
                                        <p:attrNameLst>
                                          <p:attrName>style.visibility</p:attrName>
                                        </p:attrNameLst>
                                      </p:cBhvr>
                                      <p:to>
                                        <p:strVal val="visible"/>
                                      </p:to>
                                    </p:set>
                                    <p:animEffect transition="in" filter="fade">
                                      <p:cBhvr>
                                        <p:cTn id="32" dur="500"/>
                                        <p:tgtEl>
                                          <p:spTgt spid="1048888"/>
                                        </p:tgtEl>
                                      </p:cBhvr>
                                    </p:animEffect>
                                    <p:anim calcmode="lin" valueType="num">
                                      <p:cBhvr>
                                        <p:cTn id="33" dur="500" fill="hold"/>
                                        <p:tgtEl>
                                          <p:spTgt spid="1048888"/>
                                        </p:tgtEl>
                                        <p:attrNameLst>
                                          <p:attrName>ppt_x</p:attrName>
                                        </p:attrNameLst>
                                      </p:cBhvr>
                                      <p:tavLst>
                                        <p:tav tm="0">
                                          <p:val>
                                            <p:strVal val="#ppt_x"/>
                                          </p:val>
                                        </p:tav>
                                        <p:tav tm="100000">
                                          <p:val>
                                            <p:strVal val="#ppt_x"/>
                                          </p:val>
                                        </p:tav>
                                      </p:tavLst>
                                    </p:anim>
                                    <p:anim calcmode="lin" valueType="num">
                                      <p:cBhvr>
                                        <p:cTn id="34" dur="500" fill="hold"/>
                                        <p:tgtEl>
                                          <p:spTgt spid="10488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custDataLst>
              <p:tags r:id="rId2"/>
            </p:custDataLst>
          </p:nvPr>
        </p:nvSpPr>
        <p:spPr>
          <a:xfrm>
            <a:off x="3395980" y="819150"/>
            <a:ext cx="8300720" cy="5553710"/>
          </a:xfrm>
          <a:prstGeom prst="rect">
            <a:avLst/>
          </a:prstGeom>
          <a:solidFill>
            <a:schemeClr val="accent1">
              <a:lumMod val="20000"/>
              <a:lumOff val="80000"/>
            </a:schemeClr>
          </a:solidFill>
        </p:spPr>
        <p:txBody>
          <a:bodyPr wrap="square" lIns="91440" tIns="45720" rIns="91440" bIns="45720" rtlCol="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8745" algn="l">
              <a:lnSpc>
                <a:spcPct val="125000"/>
              </a:lnSpc>
              <a:buClrTx/>
              <a:buSzTx/>
              <a:buNone/>
            </a:pPr>
            <a:r>
              <a:rPr altLang="en-US" sz="2400" b="1">
                <a:latin typeface="楷体" panose="02010609060101010101" charset="-122"/>
                <a:ea typeface="楷体" panose="02010609060101010101" charset="-122"/>
                <a:cs typeface="楷体" panose="02010609060101010101" charset="-122"/>
                <a:sym typeface="+mn-ea"/>
              </a:rPr>
              <a:t>1926年，陈延年等共产党人对蒋介石一手炮制的中山舰事件主张反击。不久又遭遇蒋介石抛出的旨在排斥共产党、分裂国共合作的“整理党务案”。面对国民党右派的进攻，陈延年宁死不屈、坚决反抗。他说：</a:t>
            </a:r>
            <a:r>
              <a:rPr altLang="en-US" sz="2400" b="1">
                <a:solidFill>
                  <a:srgbClr val="FF0000"/>
                </a:solidFill>
                <a:latin typeface="楷体" panose="02010609060101010101" charset="-122"/>
                <a:ea typeface="楷体" panose="02010609060101010101" charset="-122"/>
                <a:cs typeface="楷体" panose="02010609060101010101" charset="-122"/>
                <a:sym typeface="+mn-ea"/>
              </a:rPr>
              <a:t>“我们的党不是从天上掉下来的，也不是从地上生出来的，更不是从海外飞来的，而是在长期不断的革命斗争中，从困苦艰难的革命斗争中，生长出来的，强大出来的。”</a:t>
            </a:r>
            <a:endParaRPr altLang="en-US" sz="2400" b="1">
              <a:solidFill>
                <a:srgbClr val="FF0000"/>
              </a:solidFill>
              <a:latin typeface="楷体" panose="02010609060101010101" charset="-122"/>
              <a:ea typeface="楷体" panose="02010609060101010101" charset="-122"/>
              <a:cs typeface="楷体" panose="02010609060101010101" charset="-122"/>
              <a:sym typeface="+mn-ea"/>
            </a:endParaRPr>
          </a:p>
          <a:p>
            <a:pPr marL="118745" algn="l">
              <a:lnSpc>
                <a:spcPct val="125000"/>
              </a:lnSpc>
              <a:buClrTx/>
              <a:buSzTx/>
              <a:buNone/>
            </a:pPr>
            <a:r>
              <a:rPr altLang="en-US" sz="2400" b="1">
                <a:latin typeface="楷体" panose="02010609060101010101" charset="-122"/>
                <a:ea typeface="楷体" panose="02010609060101010101" charset="-122"/>
                <a:cs typeface="楷体" panose="02010609060101010101" charset="-122"/>
                <a:sym typeface="+mn-ea"/>
              </a:rPr>
              <a:t>1927年7月4日，陈延年被捕。面对敌人的屠刀，他镇定自若、视死如归。敌人行刑时，刽子手喊他跪下，他却傲然挺立，根本不理会敌人的嚎叫，最后被凶残的敌人以乱刀砍死，牺牲时年仅29岁。</a:t>
            </a:r>
            <a:endParaRPr altLang="en-US" sz="2400" b="1">
              <a:latin typeface="楷体" panose="02010609060101010101" charset="-122"/>
              <a:ea typeface="楷体" panose="02010609060101010101" charset="-122"/>
              <a:cs typeface="楷体" panose="02010609060101010101" charset="-122"/>
              <a:sym typeface="+mn-ea"/>
            </a:endParaRPr>
          </a:p>
        </p:txBody>
      </p:sp>
      <p:pic>
        <p:nvPicPr>
          <p:cNvPr id="3" name="内容占位符 2"/>
          <p:cNvPicPr>
            <a:picLocks noChangeAspect="1"/>
          </p:cNvPicPr>
          <p:nvPr>
            <p:ph idx="1"/>
            <p:custDataLst>
              <p:tags r:id="rId4"/>
            </p:custDataLst>
          </p:nvPr>
        </p:nvPicPr>
        <p:blipFill>
          <a:blip r:embed="rId3"/>
          <a:srcRect r="42319"/>
          <a:stretch>
            <a:fillRect/>
          </a:stretch>
        </p:blipFill>
        <p:spPr>
          <a:xfrm>
            <a:off x="492125" y="519430"/>
            <a:ext cx="2789555" cy="6153785"/>
          </a:xfrm>
          <a:prstGeom prst="rect">
            <a:avLst/>
          </a:prstGeom>
        </p:spPr>
      </p:pic>
    </p:spTree>
    <p:custDataLst>
      <p:tags r:id="rId5"/>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ChangeAspect="1"/>
          </p:cNvPicPr>
          <p:nvPr>
            <p:ph idx="1"/>
          </p:nvPr>
        </p:nvPicPr>
        <p:blipFill>
          <a:blip r:embed="rId2"/>
          <a:stretch>
            <a:fillRect/>
          </a:stretch>
        </p:blipFill>
        <p:spPr>
          <a:xfrm>
            <a:off x="1243330" y="707390"/>
            <a:ext cx="10004425" cy="5638165"/>
          </a:xfrm>
          <a:prstGeom prst="rect">
            <a:avLst/>
          </a:prstGeom>
        </p:spPr>
      </p:pic>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custDataLst>
              <p:tags r:id="rId2"/>
            </p:custDataLst>
          </p:nvPr>
        </p:nvSpPr>
        <p:spPr>
          <a:xfrm>
            <a:off x="4599305" y="1016000"/>
            <a:ext cx="7009765" cy="5380990"/>
          </a:xfrm>
          <a:prstGeom prst="rect">
            <a:avLst/>
          </a:prstGeom>
          <a:solidFill>
            <a:schemeClr val="accent1">
              <a:lumMod val="20000"/>
              <a:lumOff val="80000"/>
            </a:schemeClr>
          </a:solidFill>
        </p:spPr>
        <p:txBody>
          <a:bodyPr wrap="square" lIns="91440" tIns="45720" rIns="91440" bIns="45720" rtlCol="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8745" indent="0" algn="l" fontAlgn="auto">
              <a:lnSpc>
                <a:spcPct val="125000"/>
              </a:lnSpc>
              <a:buNone/>
            </a:pPr>
            <a:r>
              <a:rPr altLang="en-US" sz="2400" b="1">
                <a:latin typeface="楷体" panose="02010609060101010101" charset="-122"/>
                <a:ea typeface="楷体" panose="02010609060101010101" charset="-122"/>
                <a:cs typeface="楷体" panose="02010609060101010101" charset="-122"/>
                <a:sym typeface="+mn-ea"/>
              </a:rPr>
              <a:t>陈延年牺牲后</a:t>
            </a:r>
            <a:r>
              <a:rPr lang="zh-CN" sz="2400" b="1">
                <a:latin typeface="楷体" panose="02010609060101010101" charset="-122"/>
                <a:ea typeface="楷体" panose="02010609060101010101" charset="-122"/>
                <a:cs typeface="楷体" panose="02010609060101010101" charset="-122"/>
                <a:sym typeface="+mn-ea"/>
              </a:rPr>
              <a:t>，</a:t>
            </a:r>
            <a:r>
              <a:rPr altLang="en-US" sz="2400" b="1">
                <a:latin typeface="楷体" panose="02010609060101010101" charset="-122"/>
                <a:ea typeface="楷体" panose="02010609060101010101" charset="-122"/>
                <a:cs typeface="楷体" panose="02010609060101010101" charset="-122"/>
                <a:sym typeface="+mn-ea"/>
              </a:rPr>
              <a:t>陈乔年化悲愤为力量</a:t>
            </a:r>
            <a:r>
              <a:rPr lang="zh-CN" sz="2400" b="1">
                <a:latin typeface="楷体" panose="02010609060101010101" charset="-122"/>
                <a:ea typeface="楷体" panose="02010609060101010101" charset="-122"/>
                <a:cs typeface="楷体" panose="02010609060101010101" charset="-122"/>
                <a:sym typeface="+mn-ea"/>
              </a:rPr>
              <a:t>，</a:t>
            </a:r>
            <a:r>
              <a:rPr altLang="en-US" sz="2400" b="1">
                <a:latin typeface="楷体" panose="02010609060101010101" charset="-122"/>
                <a:ea typeface="楷体" panose="02010609060101010101" charset="-122"/>
                <a:cs typeface="楷体" panose="02010609060101010101" charset="-122"/>
                <a:sym typeface="+mn-ea"/>
              </a:rPr>
              <a:t>继续投身革命工作</a:t>
            </a:r>
            <a:r>
              <a:rPr lang="zh-CN" sz="2400" b="1">
                <a:latin typeface="楷体" panose="02010609060101010101" charset="-122"/>
                <a:ea typeface="楷体" panose="02010609060101010101" charset="-122"/>
                <a:cs typeface="楷体" panose="02010609060101010101" charset="-122"/>
                <a:sym typeface="+mn-ea"/>
              </a:rPr>
              <a:t>，</a:t>
            </a:r>
            <a:r>
              <a:rPr altLang="en-US" sz="2400" b="1">
                <a:latin typeface="楷体" panose="02010609060101010101" charset="-122"/>
                <a:ea typeface="楷体" panose="02010609060101010101" charset="-122"/>
                <a:cs typeface="楷体" panose="02010609060101010101" charset="-122"/>
                <a:sym typeface="+mn-ea"/>
              </a:rPr>
              <a:t>然而却遭叛徒背叛</a:t>
            </a:r>
            <a:r>
              <a:rPr lang="zh-CN" sz="2400" b="1">
                <a:latin typeface="楷体" panose="02010609060101010101" charset="-122"/>
                <a:ea typeface="楷体" panose="02010609060101010101" charset="-122"/>
                <a:cs typeface="楷体" panose="02010609060101010101" charset="-122"/>
                <a:sym typeface="+mn-ea"/>
              </a:rPr>
              <a:t>，</a:t>
            </a:r>
            <a:r>
              <a:rPr altLang="en-US" sz="2400" b="1">
                <a:latin typeface="楷体" panose="02010609060101010101" charset="-122"/>
                <a:ea typeface="楷体" panose="02010609060101010101" charset="-122"/>
                <a:cs typeface="楷体" panose="02010609060101010101" charset="-122"/>
                <a:sym typeface="+mn-ea"/>
              </a:rPr>
              <a:t>不幸被捕</a:t>
            </a:r>
            <a:r>
              <a:rPr lang="zh-CN" sz="2400" b="1">
                <a:latin typeface="楷体" panose="02010609060101010101" charset="-122"/>
                <a:ea typeface="楷体" panose="02010609060101010101" charset="-122"/>
                <a:cs typeface="楷体" panose="02010609060101010101" charset="-122"/>
                <a:sym typeface="+mn-ea"/>
              </a:rPr>
              <a:t>。</a:t>
            </a:r>
            <a:endParaRPr lang="zh-CN" sz="2400" b="1">
              <a:latin typeface="楷体" panose="02010609060101010101" charset="-122"/>
              <a:ea typeface="楷体" panose="02010609060101010101" charset="-122"/>
              <a:cs typeface="楷体" panose="02010609060101010101" charset="-122"/>
              <a:sym typeface="+mn-ea"/>
            </a:endParaRPr>
          </a:p>
          <a:p>
            <a:pPr marL="118745" indent="0" algn="l" fontAlgn="auto">
              <a:lnSpc>
                <a:spcPct val="125000"/>
              </a:lnSpc>
              <a:buNone/>
            </a:pPr>
            <a:r>
              <a:rPr altLang="en-US" sz="2400" b="1">
                <a:latin typeface="楷体" panose="02010609060101010101" charset="-122"/>
                <a:ea typeface="楷体" panose="02010609060101010101" charset="-122"/>
                <a:cs typeface="楷体" panose="02010609060101010101" charset="-122"/>
                <a:sym typeface="+mn-ea"/>
              </a:rPr>
              <a:t>陈乔年被捕后</a:t>
            </a:r>
            <a:r>
              <a:rPr lang="zh-CN" sz="2400" b="1">
                <a:latin typeface="楷体" panose="02010609060101010101" charset="-122"/>
                <a:ea typeface="楷体" panose="02010609060101010101" charset="-122"/>
                <a:cs typeface="楷体" panose="02010609060101010101" charset="-122"/>
                <a:sym typeface="+mn-ea"/>
              </a:rPr>
              <a:t>，</a:t>
            </a:r>
            <a:r>
              <a:rPr altLang="en-US" sz="2400" b="1">
                <a:latin typeface="楷体" panose="02010609060101010101" charset="-122"/>
                <a:ea typeface="楷体" panose="02010609060101010101" charset="-122"/>
                <a:cs typeface="楷体" panose="02010609060101010101" charset="-122"/>
                <a:sym typeface="+mn-ea"/>
              </a:rPr>
              <a:t>从狱中托人传话,希望党不必再为营救费心</a:t>
            </a:r>
            <a:r>
              <a:rPr lang="zh-CN" sz="2400" b="1">
                <a:latin typeface="楷体" panose="02010609060101010101" charset="-122"/>
                <a:ea typeface="楷体" panose="02010609060101010101" charset="-122"/>
                <a:cs typeface="楷体" panose="02010609060101010101" charset="-122"/>
                <a:sym typeface="+mn-ea"/>
              </a:rPr>
              <a:t>，</a:t>
            </a:r>
            <a:r>
              <a:rPr altLang="en-US" sz="2400" b="1">
                <a:latin typeface="楷体" panose="02010609060101010101" charset="-122"/>
                <a:ea typeface="楷体" panose="02010609060101010101" charset="-122"/>
                <a:cs typeface="楷体" panose="02010609060101010101" charset="-122"/>
                <a:sym typeface="+mn-ea"/>
              </a:rPr>
              <a:t>更不必为他花钱敌人</a:t>
            </a:r>
            <a:r>
              <a:rPr lang="zh-CN" sz="2400" b="1">
                <a:latin typeface="楷体" panose="02010609060101010101" charset="-122"/>
                <a:ea typeface="楷体" panose="02010609060101010101" charset="-122"/>
                <a:cs typeface="楷体" panose="02010609060101010101" charset="-122"/>
                <a:sym typeface="+mn-ea"/>
              </a:rPr>
              <a:t>。</a:t>
            </a:r>
            <a:r>
              <a:rPr altLang="en-US" sz="2400" b="1">
                <a:latin typeface="楷体" panose="02010609060101010101" charset="-122"/>
                <a:ea typeface="楷体" panose="02010609060101010101" charset="-122"/>
                <a:cs typeface="楷体" panose="02010609060101010101" charset="-122"/>
                <a:sym typeface="+mn-ea"/>
              </a:rPr>
              <a:t>为了得到更多的机密</a:t>
            </a:r>
            <a:r>
              <a:rPr lang="zh-CN" sz="2400" b="1">
                <a:latin typeface="楷体" panose="02010609060101010101" charset="-122"/>
                <a:ea typeface="楷体" panose="02010609060101010101" charset="-122"/>
                <a:cs typeface="楷体" panose="02010609060101010101" charset="-122"/>
                <a:sym typeface="+mn-ea"/>
              </a:rPr>
              <a:t>，</a:t>
            </a:r>
            <a:r>
              <a:rPr altLang="en-US" sz="2400" b="1">
                <a:latin typeface="楷体" panose="02010609060101010101" charset="-122"/>
                <a:ea typeface="楷体" panose="02010609060101010101" charset="-122"/>
                <a:cs typeface="楷体" panose="02010609060101010101" charset="-122"/>
                <a:sym typeface="+mn-ea"/>
              </a:rPr>
              <a:t>对陈乔年多次使用酷刑</a:t>
            </a:r>
            <a:r>
              <a:rPr lang="zh-CN" sz="2400" b="1">
                <a:latin typeface="楷体" panose="02010609060101010101" charset="-122"/>
                <a:ea typeface="楷体" panose="02010609060101010101" charset="-122"/>
                <a:cs typeface="楷体" panose="02010609060101010101" charset="-122"/>
                <a:sym typeface="+mn-ea"/>
              </a:rPr>
              <a:t>。</a:t>
            </a:r>
            <a:r>
              <a:rPr altLang="en-US" sz="2400" b="1">
                <a:latin typeface="楷体" panose="02010609060101010101" charset="-122"/>
                <a:ea typeface="楷体" panose="02010609060101010101" charset="-122"/>
                <a:cs typeface="楷体" panose="02010609060101010101" charset="-122"/>
                <a:sym typeface="+mn-ea"/>
              </a:rPr>
              <a:t>他始终咬紧牙关，横眉冷对</a:t>
            </a:r>
            <a:r>
              <a:rPr lang="zh-CN" sz="2400" b="1">
                <a:latin typeface="楷体" panose="02010609060101010101" charset="-122"/>
                <a:ea typeface="楷体" panose="02010609060101010101" charset="-122"/>
                <a:cs typeface="楷体" panose="02010609060101010101" charset="-122"/>
                <a:sym typeface="+mn-ea"/>
              </a:rPr>
              <a:t>。</a:t>
            </a:r>
            <a:r>
              <a:rPr altLang="en-US" sz="2400" b="1">
                <a:latin typeface="楷体" panose="02010609060101010101" charset="-122"/>
                <a:ea typeface="楷体" panose="02010609060101010101" charset="-122"/>
                <a:cs typeface="楷体" panose="02010609060101010101" charset="-122"/>
                <a:sym typeface="+mn-ea"/>
              </a:rPr>
              <a:t>狱中同志见状十分难受</a:t>
            </a:r>
            <a:r>
              <a:rPr lang="zh-CN" sz="2400" b="1">
                <a:latin typeface="楷体" panose="02010609060101010101" charset="-122"/>
                <a:ea typeface="楷体" panose="02010609060101010101" charset="-122"/>
                <a:cs typeface="楷体" panose="02010609060101010101" charset="-122"/>
                <a:sym typeface="+mn-ea"/>
              </a:rPr>
              <a:t>，</a:t>
            </a:r>
            <a:r>
              <a:rPr altLang="en-US" sz="2400" b="1">
                <a:latin typeface="楷体" panose="02010609060101010101" charset="-122"/>
                <a:ea typeface="楷体" panose="02010609060101010101" charset="-122"/>
                <a:cs typeface="楷体" panose="02010609060101010101" charset="-122"/>
                <a:sym typeface="+mn-ea"/>
              </a:rPr>
              <a:t>他却淡淡地说：“受了几下鞭子，算个啥!”牺牲前</a:t>
            </a:r>
            <a:r>
              <a:rPr lang="zh-CN" sz="2400" b="1">
                <a:latin typeface="楷体" panose="02010609060101010101" charset="-122"/>
                <a:ea typeface="楷体" panose="02010609060101010101" charset="-122"/>
                <a:cs typeface="楷体" panose="02010609060101010101" charset="-122"/>
                <a:sym typeface="+mn-ea"/>
              </a:rPr>
              <a:t>，</a:t>
            </a:r>
            <a:r>
              <a:rPr altLang="en-US" sz="2400" b="1">
                <a:latin typeface="楷体" panose="02010609060101010101" charset="-122"/>
                <a:ea typeface="楷体" panose="02010609060101010101" charset="-122"/>
                <a:cs typeface="楷体" panose="02010609060101010101" charset="-122"/>
                <a:sym typeface="+mn-ea"/>
              </a:rPr>
              <a:t>监狱中的战友为他即将被害十分难过</a:t>
            </a:r>
            <a:r>
              <a:rPr lang="zh-CN" sz="2400" b="1">
                <a:latin typeface="楷体" panose="02010609060101010101" charset="-122"/>
                <a:ea typeface="楷体" panose="02010609060101010101" charset="-122"/>
                <a:cs typeface="楷体" panose="02010609060101010101" charset="-122"/>
                <a:sym typeface="+mn-ea"/>
              </a:rPr>
              <a:t>。</a:t>
            </a:r>
            <a:r>
              <a:rPr altLang="en-US" sz="2400" b="1">
                <a:latin typeface="楷体" panose="02010609060101010101" charset="-122"/>
                <a:ea typeface="楷体" panose="02010609060101010101" charset="-122"/>
                <a:cs typeface="楷体" panose="02010609060101010101" charset="-122"/>
                <a:sym typeface="+mn-ea"/>
              </a:rPr>
              <a:t>陈乔年却仍然乐观地说</a:t>
            </a:r>
            <a:r>
              <a:rPr lang="en-US" sz="2400" b="1">
                <a:latin typeface="楷体" panose="02010609060101010101" charset="-122"/>
                <a:ea typeface="楷体" panose="02010609060101010101" charset="-122"/>
                <a:cs typeface="楷体" panose="02010609060101010101" charset="-122"/>
                <a:sym typeface="+mn-ea"/>
              </a:rPr>
              <a:t>:</a:t>
            </a:r>
            <a:r>
              <a:rPr altLang="en-US" sz="2400" b="1">
                <a:solidFill>
                  <a:srgbClr val="FF0000"/>
                </a:solidFill>
                <a:latin typeface="楷体" panose="02010609060101010101" charset="-122"/>
                <a:ea typeface="楷体" panose="02010609060101010101" charset="-122"/>
                <a:cs typeface="楷体" panose="02010609060101010101" charset="-122"/>
                <a:sym typeface="+mn-ea"/>
              </a:rPr>
              <a:t>“让我们的子孙后代</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a:t>
            </a:r>
            <a:r>
              <a:rPr altLang="en-US" sz="2400" b="1">
                <a:solidFill>
                  <a:srgbClr val="FF0000"/>
                </a:solidFill>
                <a:latin typeface="楷体" panose="02010609060101010101" charset="-122"/>
                <a:ea typeface="楷体" panose="02010609060101010101" charset="-122"/>
                <a:cs typeface="楷体" panose="02010609060101010101" charset="-122"/>
                <a:sym typeface="+mn-ea"/>
              </a:rPr>
              <a:t>享受前人披荆斩棘的幸福吧！”</a:t>
            </a:r>
            <a:r>
              <a:rPr altLang="en-US" sz="2400" b="1">
                <a:latin typeface="楷体" panose="02010609060101010101" charset="-122"/>
                <a:ea typeface="楷体" panose="02010609060101010101" charset="-122"/>
                <a:cs typeface="楷体" panose="02010609060101010101" charset="-122"/>
                <a:sym typeface="+mn-ea"/>
              </a:rPr>
              <a:t>牺牲时，陈乔年年仅26岁</a:t>
            </a:r>
            <a:r>
              <a:rPr lang="zh-CN" sz="2400" b="1">
                <a:latin typeface="楷体" panose="02010609060101010101" charset="-122"/>
                <a:ea typeface="楷体" panose="02010609060101010101" charset="-122"/>
                <a:cs typeface="楷体" panose="02010609060101010101" charset="-122"/>
                <a:sym typeface="+mn-ea"/>
              </a:rPr>
              <a:t>，</a:t>
            </a:r>
            <a:r>
              <a:rPr altLang="en-US" sz="2400" b="1">
                <a:latin typeface="楷体" panose="02010609060101010101" charset="-122"/>
                <a:ea typeface="楷体" panose="02010609060101010101" charset="-122"/>
                <a:cs typeface="楷体" panose="02010609060101010101" charset="-122"/>
                <a:sym typeface="+mn-ea"/>
              </a:rPr>
              <a:t>而兄弟俩牺牲时间相差还不到一年</a:t>
            </a:r>
            <a:r>
              <a:rPr lang="zh-CN" sz="2400" b="1">
                <a:latin typeface="楷体" panose="02010609060101010101" charset="-122"/>
                <a:ea typeface="楷体" panose="02010609060101010101" charset="-122"/>
                <a:cs typeface="楷体" panose="02010609060101010101" charset="-122"/>
                <a:sym typeface="+mn-ea"/>
              </a:rPr>
              <a:t>。</a:t>
            </a:r>
            <a:endParaRPr lang="zh-CN" sz="2400" b="1">
              <a:latin typeface="楷体" panose="02010609060101010101" charset="-122"/>
              <a:ea typeface="楷体" panose="02010609060101010101" charset="-122"/>
              <a:cs typeface="楷体" panose="02010609060101010101" charset="-122"/>
              <a:sym typeface="+mn-ea"/>
            </a:endParaRPr>
          </a:p>
        </p:txBody>
      </p:sp>
      <p:pic>
        <p:nvPicPr>
          <p:cNvPr id="4" name="内容占位符 3"/>
          <p:cNvPicPr>
            <a:picLocks noChangeAspect="1"/>
          </p:cNvPicPr>
          <p:nvPr>
            <p:ph idx="1"/>
          </p:nvPr>
        </p:nvPicPr>
        <p:blipFill>
          <a:blip r:embed="rId3"/>
          <a:srcRect r="35064" b="10399"/>
          <a:stretch>
            <a:fillRect/>
          </a:stretch>
        </p:blipFill>
        <p:spPr>
          <a:xfrm>
            <a:off x="595630" y="686435"/>
            <a:ext cx="3902075" cy="5872480"/>
          </a:xfrm>
          <a:prstGeom prst="rect">
            <a:avLst/>
          </a:prstGeom>
        </p:spPr>
      </p:pic>
      <p:pic>
        <p:nvPicPr>
          <p:cNvPr id="6" name="New picture"/>
          <p:cNvPicPr/>
          <p:nvPr/>
        </p:nvPicPr>
        <p:blipFill>
          <a:blip r:embed="rId4"/>
          <a:stretch>
            <a:fillRect/>
          </a:stretch>
        </p:blipFill>
        <p:spPr>
          <a:xfrm>
            <a:off x="11455400" y="12420600"/>
            <a:ext cx="317500" cy="228600"/>
          </a:xfrm>
          <a:prstGeom prst="cube">
            <a:avLst/>
          </a:prstGeom>
        </p:spPr>
      </p:pic>
    </p:spTree>
    <p:custDataLst>
      <p:tags r:id="rId5"/>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ChangeAspect="1"/>
          </p:cNvPicPr>
          <p:nvPr>
            <p:ph idx="1"/>
          </p:nvPr>
        </p:nvPicPr>
        <p:blipFill>
          <a:blip r:embed="rId2"/>
          <a:stretch>
            <a:fillRect/>
          </a:stretch>
        </p:blipFill>
        <p:spPr>
          <a:xfrm>
            <a:off x="1623695" y="852170"/>
            <a:ext cx="9143365" cy="5153660"/>
          </a:xfrm>
          <a:prstGeom prst="rect">
            <a:avLst/>
          </a:prstGeom>
        </p:spPr>
      </p:pic>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41960" y="613410"/>
            <a:ext cx="11087100" cy="1610995"/>
          </a:xfrm>
        </p:spPr>
        <p:style>
          <a:lnRef idx="1">
            <a:schemeClr val="accent6"/>
          </a:lnRef>
          <a:fillRef idx="2">
            <a:schemeClr val="accent6"/>
          </a:fillRef>
          <a:effectRef idx="1">
            <a:schemeClr val="accent6"/>
          </a:effectRef>
          <a:fontRef idx="minor">
            <a:schemeClr val="dk1"/>
          </a:fontRef>
        </p:style>
        <p:txBody>
          <a:bodyPr>
            <a:noAutofit/>
            <a:scene3d>
              <a:camera prst="orthographicFront"/>
              <a:lightRig rig="threePt" dir="t"/>
            </a:scene3d>
          </a:bodyPr>
          <a:lstStyle/>
          <a:p>
            <a:pPr marL="0" indent="0">
              <a:lnSpc>
                <a:spcPct val="100000"/>
              </a:lnSpc>
              <a:buNone/>
            </a:pPr>
            <a:r>
              <a:rPr lang="zh-CN" altLang="en-US" sz="3200">
                <a:solidFill>
                  <a:schemeClr val="tx1"/>
                </a:solidFill>
                <a:effectLst>
                  <a:outerShdw blurRad="38100" dist="19050" dir="2700000" algn="tl" rotWithShape="0">
                    <a:schemeClr val="dk1">
                      <a:alpha val="40000"/>
                    </a:schemeClr>
                  </a:outerShdw>
                </a:effectLst>
                <a:latin typeface="隶书" panose="02010509060101010101" charset="-122"/>
                <a:ea typeface="隶书" panose="02010509060101010101" charset="-122"/>
                <a:cs typeface="隶书" panose="02010509060101010101" charset="-122"/>
              </a:rPr>
              <a:t>“以己之力，</a:t>
            </a:r>
            <a:r>
              <a:rPr lang="zh-CN" altLang="en-US" sz="3200">
                <a:solidFill>
                  <a:schemeClr val="tx1"/>
                </a:solidFill>
                <a:effectLst>
                  <a:outerShdw blurRad="38100" dist="19050" dir="2700000" algn="tl" rotWithShape="0">
                    <a:schemeClr val="dk1">
                      <a:alpha val="40000"/>
                    </a:schemeClr>
                  </a:outerShdw>
                </a:effectLst>
                <a:highlight>
                  <a:srgbClr val="FFFF00"/>
                </a:highlight>
                <a:latin typeface="隶书" panose="02010509060101010101" charset="-122"/>
                <a:ea typeface="隶书" panose="02010509060101010101" charset="-122"/>
                <a:cs typeface="隶书" panose="02010509060101010101" charset="-122"/>
              </a:rPr>
              <a:t>延</a:t>
            </a:r>
            <a:r>
              <a:rPr lang="zh-CN" altLang="en-US" sz="3200">
                <a:solidFill>
                  <a:schemeClr val="tx1"/>
                </a:solidFill>
                <a:effectLst>
                  <a:outerShdw blurRad="38100" dist="19050" dir="2700000" algn="tl" rotWithShape="0">
                    <a:schemeClr val="dk1">
                      <a:alpha val="40000"/>
                    </a:schemeClr>
                  </a:outerShdw>
                </a:effectLst>
                <a:latin typeface="隶书" panose="02010509060101010101" charset="-122"/>
                <a:ea typeface="隶书" panose="02010509060101010101" charset="-122"/>
                <a:cs typeface="隶书" panose="02010509060101010101" charset="-122"/>
              </a:rPr>
              <a:t>家国之年岁，以己之力，栽精神之</a:t>
            </a:r>
            <a:r>
              <a:rPr lang="zh-CN" altLang="en-US" sz="3200">
                <a:solidFill>
                  <a:schemeClr val="tx1"/>
                </a:solidFill>
                <a:effectLst>
                  <a:outerShdw blurRad="38100" dist="19050" dir="2700000" algn="tl" rotWithShape="0">
                    <a:schemeClr val="dk1">
                      <a:alpha val="40000"/>
                    </a:schemeClr>
                  </a:outerShdw>
                </a:effectLst>
                <a:highlight>
                  <a:srgbClr val="FFFF00"/>
                </a:highlight>
                <a:latin typeface="隶书" panose="02010509060101010101" charset="-122"/>
                <a:ea typeface="隶书" panose="02010509060101010101" charset="-122"/>
                <a:cs typeface="隶书" panose="02010509060101010101" charset="-122"/>
              </a:rPr>
              <a:t>乔</a:t>
            </a:r>
            <a:r>
              <a:rPr lang="zh-CN" altLang="en-US" sz="3200">
                <a:solidFill>
                  <a:schemeClr val="tx1"/>
                </a:solidFill>
                <a:effectLst>
                  <a:outerShdw blurRad="38100" dist="19050" dir="2700000" algn="tl" rotWithShape="0">
                    <a:schemeClr val="dk1">
                      <a:alpha val="40000"/>
                    </a:schemeClr>
                  </a:outerShdw>
                </a:effectLst>
                <a:latin typeface="隶书" panose="02010509060101010101" charset="-122"/>
                <a:ea typeface="隶书" panose="02010509060101010101" charset="-122"/>
                <a:cs typeface="隶书" panose="02010509060101010101" charset="-122"/>
              </a:rPr>
              <a:t>木！”如今，我们已然享受前人披荆斩棘换来的幸福，走在通往美好的繁华大道。</a:t>
            </a:r>
            <a:endParaRPr lang="zh-CN" altLang="en-US" sz="3200">
              <a:solidFill>
                <a:schemeClr val="tx1"/>
              </a:solidFill>
              <a:effectLst>
                <a:outerShdw blurRad="38100" dist="19050" dir="2700000" algn="tl" rotWithShape="0">
                  <a:schemeClr val="dk1">
                    <a:alpha val="40000"/>
                  </a:schemeClr>
                </a:outerShdw>
              </a:effectLst>
              <a:latin typeface="隶书" panose="02010509060101010101" charset="-122"/>
              <a:ea typeface="隶书" panose="02010509060101010101" charset="-122"/>
              <a:cs typeface="隶书" panose="02010509060101010101" charset="-122"/>
            </a:endParaRPr>
          </a:p>
          <a:p>
            <a:pPr marL="0" indent="0">
              <a:buNone/>
            </a:pPr>
            <a:endParaRPr lang="zh-CN" altLang="en-US" sz="3200">
              <a:solidFill>
                <a:schemeClr val="tx1"/>
              </a:solidFill>
              <a:effectLst>
                <a:outerShdw blurRad="38100" dist="19050" dir="2700000" algn="tl" rotWithShape="0">
                  <a:schemeClr val="dk1">
                    <a:alpha val="40000"/>
                  </a:schemeClr>
                </a:outerShdw>
              </a:effectLst>
              <a:latin typeface="隶书" panose="02010509060101010101" charset="-122"/>
              <a:ea typeface="隶书" panose="02010509060101010101" charset="-122"/>
              <a:cs typeface="隶书" panose="02010509060101010101" charset="-122"/>
            </a:endParaRPr>
          </a:p>
        </p:txBody>
      </p:sp>
      <p:pic>
        <p:nvPicPr>
          <p:cNvPr id="100" name="图片 99"/>
          <p:cNvPicPr/>
          <p:nvPr/>
        </p:nvPicPr>
        <p:blipFill>
          <a:blip r:embed="rId2"/>
          <a:srcRect b="11356"/>
          <a:stretch>
            <a:fillRect/>
          </a:stretch>
        </p:blipFill>
        <p:spPr>
          <a:xfrm>
            <a:off x="2240280" y="2377440"/>
            <a:ext cx="7711440" cy="3910965"/>
          </a:xfrm>
          <a:prstGeom prst="rect">
            <a:avLst/>
          </a:prstGeom>
          <a:noFill/>
          <a:ln w="9525">
            <a:noFill/>
          </a:ln>
        </p:spPr>
      </p:pic>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235" name="图片 7"/>
          <p:cNvPicPr>
            <a:picLocks noChangeAspect="1"/>
          </p:cNvPicPr>
          <p:nvPr/>
        </p:nvPicPr>
        <p:blipFill>
          <a:blip r:embed="rId2"/>
          <a:stretch>
            <a:fillRect/>
          </a:stretch>
        </p:blipFill>
        <p:spPr>
          <a:xfrm>
            <a:off x="-11112" y="0"/>
            <a:ext cx="12203112" cy="6858000"/>
          </a:xfrm>
          <a:prstGeom prst="rect">
            <a:avLst/>
          </a:prstGeom>
          <a:noFill/>
          <a:ln w="9525">
            <a:noFill/>
          </a:ln>
        </p:spPr>
      </p:pic>
      <p:sp>
        <p:nvSpPr>
          <p:cNvPr id="1048880" name="直角三角形 4"/>
          <p:cNvSpPr/>
          <p:nvPr/>
        </p:nvSpPr>
        <p:spPr>
          <a:xfrm>
            <a:off x="-266700" y="-72072"/>
            <a:ext cx="12458700" cy="7002462"/>
          </a:xfrm>
          <a:prstGeom prst="rtTriangle">
            <a:avLst/>
          </a:prstGeom>
          <a:solidFill>
            <a:srgbClr val="F8DEE1"/>
          </a:solidFill>
          <a:ln w="38100" cap="flat" cmpd="sng">
            <a:solidFill>
              <a:srgbClr val="FFFFFF"/>
            </a:solidFill>
            <a:prstDash val="solid"/>
            <a:miter/>
            <a:headEnd type="none" w="med" len="med"/>
            <a:tailEnd type="none" w="med" len="med"/>
          </a:ln>
        </p:spPr>
        <p:txBody>
          <a:bodyPr lIns="91440" tIns="45720" rIns="91440" bIns="45720" anchor="ctr" anchorCtr="0"/>
          <a:lstStyle/>
          <a:p>
            <a:pPr algn="ctr">
              <a:buFontTx/>
              <a:buNone/>
            </a:pPr>
            <a:endParaRPr lang="zh-CN" altLang="en-US">
              <a:latin typeface="等线"/>
              <a:ea typeface="等线"/>
            </a:endParaRPr>
          </a:p>
        </p:txBody>
      </p:sp>
      <p:sp>
        <p:nvSpPr>
          <p:cNvPr id="1048882" name="椭圆 1"/>
          <p:cNvSpPr/>
          <p:nvPr/>
        </p:nvSpPr>
        <p:spPr>
          <a:xfrm>
            <a:off x="4217988" y="1549400"/>
            <a:ext cx="3756025" cy="3757613"/>
          </a:xfrm>
          <a:prstGeom prst="ellipse">
            <a:avLst/>
          </a:prstGeom>
          <a:solidFill>
            <a:srgbClr val="FFFFFF"/>
          </a:solidFill>
          <a:ln w="9525">
            <a:noFill/>
          </a:ln>
          <a:effectLst>
            <a:outerShdw sx="100998" sy="100998" algn="ctr" rotWithShape="0">
              <a:srgbClr val="000000">
                <a:alpha val="9998"/>
              </a:srgbClr>
            </a:outerShdw>
          </a:effectLst>
        </p:spPr>
        <p:txBody>
          <a:bodyPr lIns="91440" tIns="45720" rIns="91440" bIns="45720" anchor="ctr" anchorCtr="0"/>
          <a:lstStyle/>
          <a:p>
            <a:pPr algn="ctr">
              <a:buFontTx/>
              <a:buNone/>
            </a:pPr>
            <a:endParaRPr lang="zh-CN" altLang="en-US">
              <a:latin typeface="等线"/>
              <a:ea typeface="等线"/>
            </a:endParaRPr>
          </a:p>
        </p:txBody>
      </p:sp>
      <p:sp>
        <p:nvSpPr>
          <p:cNvPr id="1048884" name="文本框 16"/>
          <p:cNvSpPr/>
          <p:nvPr/>
        </p:nvSpPr>
        <p:spPr>
          <a:xfrm>
            <a:off x="4956810" y="1549083"/>
            <a:ext cx="2341563" cy="2214880"/>
          </a:xfrm>
          <a:prstGeom prst="rect">
            <a:avLst/>
          </a:prstGeom>
          <a:noFill/>
          <a:ln w="9525">
            <a:noFill/>
          </a:ln>
        </p:spPr>
        <p:txBody>
          <a:bodyPr lIns="91440" tIns="45720" rIns="91440" bIns="45720" anchor="t" anchorCtr="0">
            <a:spAutoFit/>
          </a:bodyPr>
          <a:lstStyle/>
          <a:p>
            <a:pPr algn="ctr">
              <a:buFontTx/>
              <a:buNone/>
            </a:pPr>
            <a:r>
              <a:rPr lang="en-US" altLang="zh-CN" sz="13800" b="1">
                <a:solidFill>
                  <a:srgbClr val="262626"/>
                </a:solidFill>
                <a:latin typeface="Arial" panose="020b0604020202020204" pitchFamily="34" charset="0"/>
                <a:ea typeface="等线"/>
              </a:rPr>
              <a:t>02</a:t>
            </a:r>
            <a:endParaRPr lang="en-US" altLang="en-US">
              <a:latin typeface="Arial" panose="020b0604020202020204" pitchFamily="34" charset="0"/>
              <a:ea typeface="等线"/>
            </a:endParaRPr>
          </a:p>
        </p:txBody>
      </p:sp>
      <p:sp>
        <p:nvSpPr>
          <p:cNvPr id="1048886" name="文本框 22"/>
          <p:cNvSpPr/>
          <p:nvPr/>
        </p:nvSpPr>
        <p:spPr>
          <a:xfrm>
            <a:off x="4930458" y="3392170"/>
            <a:ext cx="2486025" cy="306388"/>
          </a:xfrm>
          <a:prstGeom prst="rect">
            <a:avLst/>
          </a:prstGeom>
          <a:noFill/>
          <a:ln w="9525">
            <a:noFill/>
          </a:ln>
        </p:spPr>
        <p:txBody>
          <a:bodyPr lIns="91440" tIns="45720" rIns="91440" bIns="45720" anchor="t" anchorCtr="0">
            <a:spAutoFit/>
          </a:bodyPr>
          <a:lstStyle/>
          <a:p>
            <a:pPr algn="ctr">
              <a:buFontTx/>
              <a:buNone/>
            </a:pPr>
            <a:r>
              <a:rPr lang="en-US" altLang="zh-CN" sz="1400" b="1">
                <a:solidFill>
                  <a:srgbClr val="262626"/>
                </a:solidFill>
                <a:latin typeface="Arial" panose="020b0604020202020204" pitchFamily="34" charset="0"/>
                <a:ea typeface="微软雅黑" panose="020b0503020204020204" pitchFamily="34" charset="-122"/>
              </a:rPr>
              <a:t>YOUR </a:t>
            </a:r>
            <a:r>
              <a:rPr lang="en-US" altLang="zh-CN" sz="1400" b="1">
                <a:solidFill>
                  <a:srgbClr val="262626"/>
                </a:solidFill>
                <a:latin typeface="Arial" panose="020b0604020202020204" pitchFamily="34" charset="0"/>
                <a:ea typeface="等线"/>
              </a:rPr>
              <a:t>TITLE</a:t>
            </a:r>
            <a:r>
              <a:rPr lang="en-US" altLang="zh-CN" sz="1400" b="1">
                <a:solidFill>
                  <a:srgbClr val="262626"/>
                </a:solidFill>
                <a:latin typeface="Arial" panose="020b0604020202020204" pitchFamily="34" charset="0"/>
                <a:ea typeface="微软雅黑" panose="020b0503020204020204" pitchFamily="34" charset="-122"/>
              </a:rPr>
              <a:t> HERE</a:t>
            </a:r>
            <a:endParaRPr lang="en-US" altLang="en-US">
              <a:latin typeface="Arial" panose="020b0604020202020204" pitchFamily="34" charset="0"/>
              <a:ea typeface="等线"/>
            </a:endParaRPr>
          </a:p>
        </p:txBody>
      </p:sp>
      <p:sp>
        <p:nvSpPr>
          <p:cNvPr id="1048888" name="Rectangle 23"/>
          <p:cNvSpPr/>
          <p:nvPr/>
        </p:nvSpPr>
        <p:spPr>
          <a:xfrm>
            <a:off x="4845050" y="3941445"/>
            <a:ext cx="2657475" cy="829945"/>
          </a:xfrm>
          <a:prstGeom prst="rect">
            <a:avLst/>
          </a:prstGeom>
          <a:noFill/>
          <a:ln w="9525">
            <a:noFill/>
          </a:ln>
        </p:spPr>
        <p:txBody>
          <a:bodyPr lIns="91440" tIns="45720" rIns="91440" bIns="45720" anchor="t" anchorCtr="0">
            <a:spAutoFit/>
            <a:scene3d>
              <a:camera prst="orthographicFront"/>
              <a:lightRig rig="threePt" dir="t"/>
            </a:scene3d>
          </a:bodyPr>
          <a:lstStyle/>
          <a:p>
            <a:pPr algn="ctr">
              <a:buFontTx/>
              <a:buNone/>
            </a:pPr>
            <a:r>
              <a:rPr lang="zh-CN" altLang="en-US"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当代楷模</a:t>
            </a:r>
            <a:endParaRPr lang="zh-CN" altLang="en-US"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endParaRPr>
          </a:p>
        </p:txBody>
      </p:sp>
      <p:sp>
        <p:nvSpPr>
          <p:cNvPr id="1048611" name="文本框 2"/>
          <p:cNvSpPr txBox="1"/>
          <p:nvPr/>
        </p:nvSpPr>
        <p:spPr>
          <a:xfrm>
            <a:off x="764540" y="4771390"/>
            <a:ext cx="7567295" cy="1198880"/>
          </a:xfrm>
          <a:prstGeom prst="rect">
            <a:avLst/>
          </a:prstGeom>
          <a:noFill/>
        </p:spPr>
        <p:txBody>
          <a:bodyPr wrap="square" rtlCol="0">
            <a:spAutoFit/>
          </a:bodyPr>
          <a:lstStyle/>
          <a:p>
            <a:r>
              <a:rPr lang="zh-CN" altLang="en-US" sz="3600" b="1">
                <a:solidFill>
                  <a:srgbClr val="7030A0"/>
                </a:solidFill>
                <a:latin typeface="楷体" panose="02010609060101010101" charset="-122"/>
                <a:ea typeface="楷体" panose="02010609060101010101" charset="-122"/>
                <a:cs typeface="楷体" panose="02010609060101010101" charset="-122"/>
              </a:rPr>
              <a:t>愿你披荆斩棘，</a:t>
            </a:r>
            <a:endParaRPr lang="zh-CN" altLang="en-US" sz="3600" b="1">
              <a:solidFill>
                <a:srgbClr val="7030A0"/>
              </a:solidFill>
              <a:latin typeface="楷体" panose="02010609060101010101" charset="-122"/>
              <a:ea typeface="楷体" panose="02010609060101010101" charset="-122"/>
              <a:cs typeface="楷体" panose="02010609060101010101" charset="-122"/>
            </a:endParaRPr>
          </a:p>
          <a:p>
            <a:r>
              <a:rPr lang="zh-CN" altLang="en-US" sz="3600" b="1">
                <a:solidFill>
                  <a:srgbClr val="7030A0"/>
                </a:solidFill>
                <a:latin typeface="楷体" panose="02010609060101010101" charset="-122"/>
                <a:ea typeface="楷体" panose="02010609060101010101" charset="-122"/>
                <a:cs typeface="楷体" panose="02010609060101010101" charset="-122"/>
              </a:rPr>
              <a:t>磨砺成自己的榜样。</a:t>
            </a:r>
            <a:endParaRPr lang="zh-CN" altLang="en-US" sz="3600" b="1">
              <a:solidFill>
                <a:srgbClr val="7030A0"/>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97235"/>
                                        </p:tgtEl>
                                        <p:attrNameLst>
                                          <p:attrName>style.visibility</p:attrName>
                                        </p:attrNameLst>
                                      </p:cBhvr>
                                      <p:to>
                                        <p:strVal val="visible"/>
                                      </p:to>
                                    </p:set>
                                    <p:anim calcmode="lin" valueType="num">
                                      <p:cBhvr>
                                        <p:cTn id="7" dur="1000" fill="hold"/>
                                        <p:tgtEl>
                                          <p:spTgt spid="2097235"/>
                                        </p:tgtEl>
                                        <p:attrNameLst>
                                          <p:attrName>ppt_w</p:attrName>
                                        </p:attrNameLst>
                                      </p:cBhvr>
                                      <p:tavLst>
                                        <p:tav tm="0">
                                          <p:val>
                                            <p:strVal val="#ppt_w+.3"/>
                                          </p:val>
                                        </p:tav>
                                        <p:tav tm="100000">
                                          <p:val>
                                            <p:strVal val="#ppt_w"/>
                                          </p:val>
                                        </p:tav>
                                      </p:tavLst>
                                    </p:anim>
                                    <p:anim calcmode="lin" valueType="num">
                                      <p:cBhvr>
                                        <p:cTn id="8" dur="1000" fill="hold"/>
                                        <p:tgtEl>
                                          <p:spTgt spid="2097235"/>
                                        </p:tgtEl>
                                        <p:attrNameLst>
                                          <p:attrName>ppt_h</p:attrName>
                                        </p:attrNameLst>
                                      </p:cBhvr>
                                      <p:tavLst>
                                        <p:tav tm="0">
                                          <p:val>
                                            <p:strVal val="#ppt_h"/>
                                          </p:val>
                                        </p:tav>
                                        <p:tav tm="100000">
                                          <p:val>
                                            <p:strVal val="#ppt_h"/>
                                          </p:val>
                                        </p:tav>
                                      </p:tavLst>
                                    </p:anim>
                                    <p:animEffect transition="in" filter="fade">
                                      <p:cBhvr>
                                        <p:cTn id="9" dur="1000"/>
                                        <p:tgtEl>
                                          <p:spTgt spid="209723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048880"/>
                                        </p:tgtEl>
                                        <p:attrNameLst>
                                          <p:attrName>style.visibility</p:attrName>
                                        </p:attrNameLst>
                                      </p:cBhvr>
                                      <p:to>
                                        <p:strVal val="visible"/>
                                      </p:to>
                                    </p:set>
                                    <p:anim calcmode="lin" valueType="num">
                                      <p:cBhvr>
                                        <p:cTn id="12" dur="1000" fill="hold"/>
                                        <p:tgtEl>
                                          <p:spTgt spid="1048880"/>
                                        </p:tgtEl>
                                        <p:attrNameLst>
                                          <p:attrName>ppt_w</p:attrName>
                                        </p:attrNameLst>
                                      </p:cBhvr>
                                      <p:tavLst>
                                        <p:tav tm="0">
                                          <p:val>
                                            <p:strVal val="#ppt_w+.3"/>
                                          </p:val>
                                        </p:tav>
                                        <p:tav tm="100000">
                                          <p:val>
                                            <p:strVal val="#ppt_w"/>
                                          </p:val>
                                        </p:tav>
                                      </p:tavLst>
                                    </p:anim>
                                    <p:anim calcmode="lin" valueType="num">
                                      <p:cBhvr>
                                        <p:cTn id="13" dur="1000" fill="hold"/>
                                        <p:tgtEl>
                                          <p:spTgt spid="1048880"/>
                                        </p:tgtEl>
                                        <p:attrNameLst>
                                          <p:attrName>ppt_h</p:attrName>
                                        </p:attrNameLst>
                                      </p:cBhvr>
                                      <p:tavLst>
                                        <p:tav tm="0">
                                          <p:val>
                                            <p:strVal val="#ppt_h"/>
                                          </p:val>
                                        </p:tav>
                                        <p:tav tm="100000">
                                          <p:val>
                                            <p:strVal val="#ppt_h"/>
                                          </p:val>
                                        </p:tav>
                                      </p:tavLst>
                                    </p:anim>
                                    <p:animEffect transition="in" filter="fade">
                                      <p:cBhvr>
                                        <p:cTn id="14" dur="1000"/>
                                        <p:tgtEl>
                                          <p:spTgt spid="1048880"/>
                                        </p:tgtEl>
                                      </p:cBhvr>
                                    </p:animEffect>
                                  </p:childTnLst>
                                </p:cTn>
                              </p:par>
                            </p:childTnLst>
                          </p:cTn>
                        </p:par>
                        <p:par>
                          <p:cTn id="15" fill="hold" nodeType="afterGroup">
                            <p:stCondLst>
                              <p:cond delay="1000"/>
                            </p:stCondLst>
                            <p:childTnLst>
                              <p:par>
                                <p:cTn id="16" presetID="6" presetClass="entr" presetSubtype="16" fill="hold" grpId="0" nodeType="afterEffect">
                                  <p:stCondLst>
                                    <p:cond delay="0"/>
                                  </p:stCondLst>
                                  <p:childTnLst>
                                    <p:set>
                                      <p:cBhvr>
                                        <p:cTn id="17" dur="1" fill="hold">
                                          <p:stCondLst>
                                            <p:cond delay="0"/>
                                          </p:stCondLst>
                                        </p:cTn>
                                        <p:tgtEl>
                                          <p:spTgt spid="1048882"/>
                                        </p:tgtEl>
                                        <p:attrNameLst>
                                          <p:attrName>style.visibility</p:attrName>
                                        </p:attrNameLst>
                                      </p:cBhvr>
                                      <p:to>
                                        <p:strVal val="visible"/>
                                      </p:to>
                                    </p:set>
                                    <p:animEffect transition="in" filter="circle(in)">
                                      <p:cBhvr>
                                        <p:cTn id="18" dur="2000"/>
                                        <p:tgtEl>
                                          <p:spTgt spid="1048882"/>
                                        </p:tgtEl>
                                      </p:cBhvr>
                                    </p:animEffect>
                                  </p:childTnLst>
                                </p:cTn>
                              </p:par>
                            </p:childTnLst>
                          </p:cTn>
                        </p:par>
                        <p:par>
                          <p:cTn id="19" fill="hold" nodeType="afterGroup">
                            <p:stCondLst>
                              <p:cond delay="3000"/>
                            </p:stCondLst>
                            <p:childTnLst>
                              <p:par>
                                <p:cTn id="20" presetID="42" presetClass="entr" presetSubtype="0" fill="hold" grpId="0" nodeType="afterEffect">
                                  <p:stCondLst>
                                    <p:cond delay="0"/>
                                  </p:stCondLst>
                                  <p:childTnLst>
                                    <p:set>
                                      <p:cBhvr>
                                        <p:cTn id="21" dur="1" fill="hold">
                                          <p:stCondLst>
                                            <p:cond delay="0"/>
                                          </p:stCondLst>
                                        </p:cTn>
                                        <p:tgtEl>
                                          <p:spTgt spid="1048884"/>
                                        </p:tgtEl>
                                        <p:attrNameLst>
                                          <p:attrName>style.visibility</p:attrName>
                                        </p:attrNameLst>
                                      </p:cBhvr>
                                      <p:to>
                                        <p:strVal val="visible"/>
                                      </p:to>
                                    </p:set>
                                    <p:animEffect transition="in" filter="fade">
                                      <p:cBhvr>
                                        <p:cTn id="22" dur="1000"/>
                                        <p:tgtEl>
                                          <p:spTgt spid="1048884"/>
                                        </p:tgtEl>
                                      </p:cBhvr>
                                    </p:animEffect>
                                    <p:anim calcmode="lin" valueType="num">
                                      <p:cBhvr>
                                        <p:cTn id="23" dur="1000" fill="hold"/>
                                        <p:tgtEl>
                                          <p:spTgt spid="1048884"/>
                                        </p:tgtEl>
                                        <p:attrNameLst>
                                          <p:attrName>ppt_x</p:attrName>
                                        </p:attrNameLst>
                                      </p:cBhvr>
                                      <p:tavLst>
                                        <p:tav tm="0">
                                          <p:val>
                                            <p:strVal val="#ppt_x"/>
                                          </p:val>
                                        </p:tav>
                                        <p:tav tm="100000">
                                          <p:val>
                                            <p:strVal val="#ppt_x"/>
                                          </p:val>
                                        </p:tav>
                                      </p:tavLst>
                                    </p:anim>
                                    <p:anim calcmode="lin" valueType="num">
                                      <p:cBhvr>
                                        <p:cTn id="24" dur="1000" fill="hold"/>
                                        <p:tgtEl>
                                          <p:spTgt spid="104888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000"/>
                            </p:stCondLst>
                            <p:childTnLst>
                              <p:par>
                                <p:cTn id="26" presetID="22" presetClass="entr" presetSubtype="8" fill="hold" grpId="0" nodeType="afterEffect">
                                  <p:stCondLst>
                                    <p:cond delay="0"/>
                                  </p:stCondLst>
                                  <p:childTnLst>
                                    <p:set>
                                      <p:cBhvr>
                                        <p:cTn id="27" dur="1" fill="hold">
                                          <p:stCondLst>
                                            <p:cond delay="0"/>
                                          </p:stCondLst>
                                        </p:cTn>
                                        <p:tgtEl>
                                          <p:spTgt spid="1048886"/>
                                        </p:tgtEl>
                                        <p:attrNameLst>
                                          <p:attrName>style.visibility</p:attrName>
                                        </p:attrNameLst>
                                      </p:cBhvr>
                                      <p:to>
                                        <p:strVal val="visible"/>
                                      </p:to>
                                    </p:set>
                                    <p:animEffect transition="in" filter="wipe(left)">
                                      <p:cBhvr>
                                        <p:cTn id="28" dur="500"/>
                                        <p:tgtEl>
                                          <p:spTgt spid="1048886"/>
                                        </p:tgtEl>
                                      </p:cBhvr>
                                    </p:animEffect>
                                  </p:childTnLst>
                                </p:cTn>
                              </p:par>
                            </p:childTnLst>
                          </p:cTn>
                        </p:par>
                        <p:par>
                          <p:cTn id="29" fill="hold" nodeType="afterGroup">
                            <p:stCondLst>
                              <p:cond delay="4500"/>
                            </p:stCondLst>
                            <p:childTnLst>
                              <p:par>
                                <p:cTn id="30" presetID="42" presetClass="entr" presetSubtype="0" fill="hold" grpId="0" nodeType="afterEffect">
                                  <p:stCondLst>
                                    <p:cond delay="0"/>
                                  </p:stCondLst>
                                  <p:childTnLst>
                                    <p:set>
                                      <p:cBhvr>
                                        <p:cTn id="31" dur="1" fill="hold">
                                          <p:stCondLst>
                                            <p:cond delay="0"/>
                                          </p:stCondLst>
                                        </p:cTn>
                                        <p:tgtEl>
                                          <p:spTgt spid="1048888"/>
                                        </p:tgtEl>
                                        <p:attrNameLst>
                                          <p:attrName>style.visibility</p:attrName>
                                        </p:attrNameLst>
                                      </p:cBhvr>
                                      <p:to>
                                        <p:strVal val="visible"/>
                                      </p:to>
                                    </p:set>
                                    <p:animEffect transition="in" filter="fade">
                                      <p:cBhvr>
                                        <p:cTn id="32" dur="500"/>
                                        <p:tgtEl>
                                          <p:spTgt spid="1048888"/>
                                        </p:tgtEl>
                                      </p:cBhvr>
                                    </p:animEffect>
                                    <p:anim calcmode="lin" valueType="num">
                                      <p:cBhvr>
                                        <p:cTn id="33" dur="500" fill="hold"/>
                                        <p:tgtEl>
                                          <p:spTgt spid="1048888"/>
                                        </p:tgtEl>
                                        <p:attrNameLst>
                                          <p:attrName>ppt_x</p:attrName>
                                        </p:attrNameLst>
                                      </p:cBhvr>
                                      <p:tavLst>
                                        <p:tav tm="0">
                                          <p:val>
                                            <p:strVal val="#ppt_x"/>
                                          </p:val>
                                        </p:tav>
                                        <p:tav tm="100000">
                                          <p:val>
                                            <p:strVal val="#ppt_x"/>
                                          </p:val>
                                        </p:tav>
                                      </p:tavLst>
                                    </p:anim>
                                    <p:anim calcmode="lin" valueType="num">
                                      <p:cBhvr>
                                        <p:cTn id="34" dur="500" fill="hold"/>
                                        <p:tgtEl>
                                          <p:spTgt spid="10488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5.xml><?xml version="1.0" encoding="utf-8"?>
<p:tagLst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SUBTYPE" val="h"/>
  <p:tag name="KSO_WM_UNIT_TYPE" val="i"/>
</p:tagLst>
</file>

<file path=ppt/tags/tag1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5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
  <p:tag name="KSO_WM_UNIT_LAYERLEVEL" val="1"/>
</p:tagLst>
</file>

<file path=ppt/tags/tag15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SUBTYPE" val="h"/>
  <p:tag name="KSO_WM_UNIT_TYPE" val="i"/>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8.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
  <p:tag name="KSO_WM_UNIT_LAYERLEVEL" val="1"/>
</p:tagLst>
</file>

<file path=ppt/tags/tag16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SUBTYPE" val="h"/>
  <p:tag name="KSO_WM_UNIT_TYPE" val="i"/>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SUBTYPE" val="h"/>
  <p:tag name="KSO_WM_UNIT_TYPE" val="i"/>
</p:tagLst>
</file>

<file path=ppt/tags/tag1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
  <p:tag name="KSO_WM_UNIT_LAYERLEVEL" val="1"/>
</p:tagLst>
</file>

<file path=ppt/tags/tag1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SUBTYPE" val="h"/>
  <p:tag name="KSO_WM_UNIT_TYPE" val="i"/>
</p:tagLst>
</file>

<file path=ppt/tags/tag1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0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1.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2.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375"/>
  <p:tag name="KSO_WM_TEMPLATE_MASTER_THUMB_INDEX" val="12"/>
  <p:tag name="KSO_WM_TEMPLATE_MASTER_TYPE" val="1"/>
  <p:tag name="KSO_WM_TEMPLATE_SUBCATEGORY" val="0"/>
  <p:tag name="KSO_WM_TEMPLATE_THUMBS_INDEX" val="1、4、7、9、12、15、16、18、19、20、21、24、28、32、35、36、37"/>
</p:tagLst>
</file>

<file path=ppt/tags/tag217.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1"/>
  <p:tag name="KSO_WM_UNIT_INDEX" val="1"/>
  <p:tag name="KSO_WM_UNIT_LAYERLEVEL" val="1"/>
  <p:tag name="KSO_WM_UNIT_TYPE" val="i"/>
</p:tagLst>
</file>

<file path=ppt/tags/tag218.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3"/>
  <p:tag name="KSO_WM_UNIT_INDEX" val="3"/>
  <p:tag name="KSO_WM_UNIT_LAYERLEVEL" val="1"/>
  <p:tag name="KSO_WM_UNIT_TYPE" val="i"/>
</p:tagLst>
</file>

<file path=ppt/tags/tag219.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4"/>
  <p:tag name="KSO_WM_UNIT_INDEX" val="4"/>
  <p:tag name="KSO_WM_UNIT_LAYERLEVEL" val="1"/>
  <p:tag name="KSO_WM_UNIT_TYPE" val="i"/>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a*1"/>
  <p:tag name="KSO_WM_UNIT_INDEX" val="1"/>
  <p:tag name="KSO_WM_UNIT_ISCONTENTSTITLE" val="0"/>
  <p:tag name="KSO_WM_UNIT_ISNUMDGMTITLE" val="0"/>
  <p:tag name="KSO_WM_UNIT_LAYERLEVEL" val="1"/>
  <p:tag name="KSO_WM_UNIT_NOCLEAR" val="0"/>
  <p:tag name="KSO_WM_UNIT_PRESET_TEXT" val="简约工作汇报"/>
  <p:tag name="KSO_WM_UNIT_TYPE" val="a"/>
  <p:tag name="KSO_WM_UNIT_VALUE" val="8"/>
</p:tagLst>
</file>

<file path=ppt/tags/tag221.xml><?xml version="1.0" encoding="utf-8"?>
<p:tagLst xmlns:p="http://schemas.openxmlformats.org/presentationml/2006/main">
  <p:tag name="KSO_WM_BEAUTIFY_FLAG" val="#wm#"/>
  <p:tag name="KSO_WM_SLIDE_BACKGROUND" val="[&quot;general&quot;,&quot;belt&quot;]"/>
  <p:tag name="KSO_WM_SLIDE_ID" val="custom20205375_17"/>
  <p:tag name="KSO_WM_SLIDE_INDEX" val="17"/>
  <p:tag name="KSO_WM_SLIDE_ITEM_CNT" val="0"/>
  <p:tag name="KSO_WM_SLIDE_LAYOUT" val="f_g_i"/>
  <p:tag name="KSO_WM_SLIDE_LAYOUT_CNT" val="1_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ureTxt"/>
  <p:tag name="KSO_WM_SLIDE_TYPE" val="text"/>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2.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1"/>
  <p:tag name="KSO_WM_UNIT_INDEX" val="1"/>
  <p:tag name="KSO_WM_UNIT_LAYERLEVEL" val="1"/>
  <p:tag name="KSO_WM_UNIT_TYPE" val="i"/>
</p:tagLst>
</file>

<file path=ppt/tags/tag223.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9*i*2"/>
  <p:tag name="KSO_WM_UNIT_INDEX" val="2"/>
  <p:tag name="KSO_WM_UNIT_LAYERLEVEL" val="1"/>
  <p:tag name="KSO_WM_UNIT_SUBTYPE" val="h"/>
  <p:tag name="KSO_WM_UNIT_TYPE" val="i"/>
</p:tagLst>
</file>

<file path=ppt/tags/tag224.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9*i*5"/>
  <p:tag name="KSO_WM_UNIT_INDEX" val="5"/>
  <p:tag name="KSO_WM_UNIT_LAYERLEVEL" val="1"/>
  <p:tag name="KSO_WM_UNIT_TYPE" val="i"/>
</p:tagLst>
</file>

<file path=ppt/tags/tag225.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3"/>
  <p:tag name="KSO_WM_UNIT_INDEX" val="3"/>
  <p:tag name="KSO_WM_UNIT_LAYERLEVEL" val="1"/>
  <p:tag name="KSO_WM_UNIT_TYPE" val="i"/>
</p:tagLst>
</file>

<file path=ppt/tags/tag226.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4"/>
  <p:tag name="KSO_WM_UNIT_INDEX" val="4"/>
  <p:tag name="KSO_WM_UNIT_LAYERLEVEL" val="1"/>
  <p:tag name="KSO_WM_UNIT_TYPE" val="i"/>
</p:tagLst>
</file>

<file path=ppt/tags/tag227.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9*d*1"/>
  <p:tag name="KSO_WM_UNIT_INDEX" val="1"/>
  <p:tag name="KSO_WM_UNIT_LAYERLEVEL" val="1"/>
  <p:tag name="KSO_WM_UNIT_SUPPORT_UNIT_TYPE" val="[&quot;all&quot;]"/>
  <p:tag name="KSO_WM_UNIT_TYPE" val="d"/>
  <p:tag name="KSO_WM_UNIT_VALUE" val="1307*3044"/>
</p:tagLst>
</file>

<file path=ppt/tags/tag228.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9*a*1"/>
  <p:tag name="KSO_WM_UNIT_INDEX" val="1"/>
  <p:tag name="KSO_WM_UNIT_ISCONTENTSTITLE" val="0"/>
  <p:tag name="KSO_WM_UNIT_ISNUMDGMTITLE" val="0"/>
  <p:tag name="KSO_WM_UNIT_LAYERLEVEL" val="1"/>
  <p:tag name="KSO_WM_UNIT_NOCLEAR" val="0"/>
  <p:tag name="KSO_WM_UNIT_PRESET_TEXT" val="单击此处添加大标题"/>
  <p:tag name="KSO_WM_UNIT_TYPE" val="a"/>
  <p:tag name="KSO_WM_UNIT_VALUE" val="26"/>
</p:tagLst>
</file>

<file path=ppt/tags/tag229.xml><?xml version="1.0" encoding="utf-8"?>
<p:tagLst xmlns:p="http://schemas.openxmlformats.org/presentationml/2006/main">
  <p:tag name="KSO_WM_BEAUTIFY_FLAG" val="#wm#"/>
  <p:tag name="KSO_WM_SLIDE_BACKGROUND" val="[&quot;topBottom&quot;]"/>
  <p:tag name="KSO_WM_SLIDE_ID" val="custom20205375_9"/>
  <p:tag name="KSO_WM_SLIDE_INDEX" val="9"/>
  <p:tag name="KSO_WM_SLIDE_ITEM_CNT" val="0"/>
  <p:tag name="KSO_WM_SLIDE_LAYOUT" val="a_d_i"/>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topBottom&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SPECIAL_SOURCE" val="bdnull"/>
</p:tagLst>
</file>

<file path=ppt/tags/tag231.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32.xml><?xml version="1.0" encoding="utf-8"?>
<p:tagLst xmlns:p="http://schemas.openxmlformats.org/presentationml/2006/main">
  <p:tag name="KSO_WM_UNIT_PLACING_PICTURE_USER_VIEWPORT" val="{&quot;height&quot;:8486,&quot;width&quot;:6669}"/>
</p:tagLst>
</file>

<file path=ppt/tags/tag233.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4.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5.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36.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7.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8.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9.xml><?xml version="1.0" encoding="utf-8"?>
<p:tagLst xmlns:p="http://schemas.openxmlformats.org/presentationml/2006/main">
  <p:tag name="KSO_WM_SPECIAL_SOURCE" val="bdnull"/>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1.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2.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3.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4.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5.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6.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1"/>
  <p:tag name="KSO_WM_UNIT_INDEX" val="1"/>
  <p:tag name="KSO_WM_UNIT_LAYERLEVEL" val="1"/>
  <p:tag name="KSO_WM_UNIT_TYPE" val="i"/>
</p:tagLst>
</file>

<file path=ppt/tags/tag247.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9*i*2"/>
  <p:tag name="KSO_WM_UNIT_INDEX" val="2"/>
  <p:tag name="KSO_WM_UNIT_LAYERLEVEL" val="1"/>
  <p:tag name="KSO_WM_UNIT_SUBTYPE" val="h"/>
  <p:tag name="KSO_WM_UNIT_TYPE" val="i"/>
</p:tagLst>
</file>

<file path=ppt/tags/tag248.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9*i*5"/>
  <p:tag name="KSO_WM_UNIT_INDEX" val="5"/>
  <p:tag name="KSO_WM_UNIT_LAYERLEVEL" val="1"/>
  <p:tag name="KSO_WM_UNIT_TYPE" val="i"/>
</p:tagLst>
</file>

<file path=ppt/tags/tag249.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3"/>
  <p:tag name="KSO_WM_UNIT_INDEX" val="3"/>
  <p:tag name="KSO_WM_UNIT_LAYERLEVEL" val="1"/>
  <p:tag name="KSO_WM_UNIT_TYPE" val="i"/>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4"/>
  <p:tag name="KSO_WM_UNIT_INDEX" val="4"/>
  <p:tag name="KSO_WM_UNIT_LAYERLEVEL" val="1"/>
  <p:tag name="KSO_WM_UNIT_TYPE" val="i"/>
</p:tagLst>
</file>

<file path=ppt/tags/tag251.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9*d*1"/>
  <p:tag name="KSO_WM_UNIT_INDEX" val="1"/>
  <p:tag name="KSO_WM_UNIT_LAYERLEVEL" val="1"/>
  <p:tag name="KSO_WM_UNIT_SUPPORT_UNIT_TYPE" val="[&quot;all&quot;]"/>
  <p:tag name="KSO_WM_UNIT_TYPE" val="d"/>
  <p:tag name="KSO_WM_UNIT_VALUE" val="1307*3044"/>
</p:tagLst>
</file>

<file path=ppt/tags/tag252.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9*a*1"/>
  <p:tag name="KSO_WM_UNIT_INDEX" val="1"/>
  <p:tag name="KSO_WM_UNIT_ISCONTENTSTITLE" val="0"/>
  <p:tag name="KSO_WM_UNIT_ISNUMDGMTITLE" val="0"/>
  <p:tag name="KSO_WM_UNIT_LAYERLEVEL" val="1"/>
  <p:tag name="KSO_WM_UNIT_NOCLEAR" val="0"/>
  <p:tag name="KSO_WM_UNIT_PRESET_TEXT" val="单击此处添加大标题"/>
  <p:tag name="KSO_WM_UNIT_TYPE" val="a"/>
  <p:tag name="KSO_WM_UNIT_VALUE" val="26"/>
</p:tagLst>
</file>

<file path=ppt/tags/tag253.xml><?xml version="1.0" encoding="utf-8"?>
<p:tagLst xmlns:p="http://schemas.openxmlformats.org/presentationml/2006/main">
  <p:tag name="KSO_WM_BEAUTIFY_FLAG" val="#wm#"/>
  <p:tag name="KSO_WM_SLIDE_BACKGROUND" val="[&quot;topBottom&quot;]"/>
  <p:tag name="KSO_WM_SLIDE_ID" val="custom20205375_9"/>
  <p:tag name="KSO_WM_SLIDE_INDEX" val="9"/>
  <p:tag name="KSO_WM_SLIDE_ITEM_CNT" val="0"/>
  <p:tag name="KSO_WM_SLIDE_LAYOUT" val="a_d_i"/>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topBottom&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54.xml><?xml version="1.0" encoding="utf-8"?>
<p:tagLst xmlns:p="http://schemas.openxmlformats.org/presentationml/2006/main">
  <p:tag name="KSO_WM_SPECIAL_SOURCE" val="bdnull"/>
</p:tagLst>
</file>

<file path=ppt/tags/tag255.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6.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7.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58.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9.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SPECIAL_SOURCE" val="bdnull"/>
</p:tagLst>
</file>

<file path=ppt/tags/tag261.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62.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63.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64.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65.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b*1"/>
  <p:tag name="KSO_WM_UNIT_INDEX" val="1"/>
  <p:tag name="KSO_WM_UNIT_ISCONTENTSTITLE" val="0"/>
  <p:tag name="KSO_WM_UNIT_ISNUMDGMTITLE" val="0"/>
  <p:tag name="KSO_WM_UNIT_LAYERLEVEL" val="1"/>
  <p:tag name="KSO_WM_UNIT_NOCLEAR" val="0"/>
  <p:tag name="KSO_WM_UNIT_PRESET_TEXT" val="单击此处添加副标题"/>
  <p:tag name="KSO_WM_UNIT_TYPE" val="b"/>
  <p:tag name="KSO_WM_UNIT_VALUE" val="25"/>
</p:tagLst>
</file>

<file path=ppt/tags/tag266.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a*1"/>
  <p:tag name="KSO_WM_UNIT_INDEX" val="1"/>
  <p:tag name="KSO_WM_UNIT_ISCONTENTSTITLE" val="0"/>
  <p:tag name="KSO_WM_UNIT_ISNUMDGMTITLE" val="0"/>
  <p:tag name="KSO_WM_UNIT_LAYERLEVEL" val="1"/>
  <p:tag name="KSO_WM_UNIT_NOCLEAR" val="1"/>
  <p:tag name="KSO_WM_UNIT_PRESET_TEXT" val="THANKS"/>
  <p:tag name="KSO_WM_UNIT_TYPE" val="a"/>
  <p:tag name="KSO_WM_UNIT_VALUE" val="6"/>
</p:tagLst>
</file>

<file path=ppt/tags/tag267.xml><?xml version="1.0" encoding="utf-8"?>
<p:tagLst xmlns:p="http://schemas.openxmlformats.org/presentationml/2006/main">
  <p:tag name="KSO_WM_BEAUTIFY_FLAG" val="#wm#"/>
  <p:tag name="KSO_WM_SLIDE_ID" val="custom20205375_37"/>
  <p:tag name="KSO_WM_SLIDE_INDEX" val="37"/>
  <p:tag name="KSO_WM_SLIDE_ITEM_CNT" val="0"/>
  <p:tag name="KSO_WM_SLIDE_LAYOUT" val="a_b"/>
  <p:tag name="KSO_WM_SLIDE_LAYOUT_CNT" val="1_1"/>
  <p:tag name="KSO_WM_SLIDE_SUBTYPE" val="pureTxt"/>
  <p:tag name="KSO_WM_SLIDE_TYPE" val="endPage"/>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68.xml><?xml version="1.0" encoding="utf-8"?>
<p:tagLst xmlns:p="http://schemas.openxmlformats.org/presentationml/2006/main">
  <p:tag name="AS_OS" val="Unix 3.10 unknown"/>
  <p:tag name="AS_RELEASE_DATE" val="2020.11.30"/>
  <p:tag name="AS_TITLE" val="Aspose.Slides for Java"/>
  <p:tag name="AS_VERSION" val="20.1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030307">
      <a:dk1>
        <a:sysClr val="windowText" lastClr="000000"/>
      </a:dk1>
      <a:lt1>
        <a:sysClr val="window" lastClr="FFFFFF"/>
      </a:lt1>
      <a:dk2>
        <a:srgbClr val="F9FBFB"/>
      </a:dk2>
      <a:lt2>
        <a:srgbClr val="FFFFFF"/>
      </a:lt2>
      <a:accent1>
        <a:srgbClr val="B4C7CE"/>
      </a:accent1>
      <a:accent2>
        <a:srgbClr val="BCC8CC"/>
      </a:accent2>
      <a:accent3>
        <a:srgbClr val="C4C9CA"/>
      </a:accent3>
      <a:accent4>
        <a:srgbClr val="CDC9C9"/>
      </a:accent4>
      <a:accent5>
        <a:srgbClr val="D5CAC7"/>
      </a:accent5>
      <a:accent6>
        <a:srgbClr val="DDCBC5"/>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80</Paragraphs>
  <Slides>27</Slides>
  <Notes>1</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27</vt:i4>
      </vt:variant>
    </vt:vector>
  </HeadingPairs>
  <TitlesOfParts>
    <vt:vector baseType="lpstr" size="39">
      <vt:lpstr>Arial</vt:lpstr>
      <vt:lpstr>微软雅黑</vt:lpstr>
      <vt:lpstr>Wingdings</vt:lpstr>
      <vt:lpstr>汉仪旗黑-85S</vt:lpstr>
      <vt:lpstr>Calibri Light</vt:lpstr>
      <vt:lpstr>Calibri</vt:lpstr>
      <vt:lpstr>楷体</vt:lpstr>
      <vt:lpstr>隶书</vt:lpstr>
      <vt:lpstr>等线</vt:lpstr>
      <vt:lpstr>方正粗黑宋简体</vt:lpstr>
      <vt:lpstr>仿宋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当下中国虽少见枪林弹雨、血染山河，但有责任、有担当、愿奉献的青年人比比皆是。</vt:lpstr>
      <vt:lpstr>年轻的航母舰载战斗机飞行员张超，训练突遇飞机故障，生死边缘的4.4秒仍试图挽救飞机，重伤牺牲。</vt:lpstr>
      <vt:lpstr>PowerPoint Presentation</vt:lpstr>
      <vt:lpstr>PowerPoint Presentation</vt:lpstr>
      <vt:lpstr>PowerPoint Presentation</vt:lpstr>
      <vt:lpstr>29岁北大女博士娄滔不幸患渐冻症，她最后的愿望是将器官都捐出来，“能救命的部分尽管用”。</vt:lpstr>
      <vt:lpstr>PowerPoint Presentation</vt:lpstr>
      <vt:lpstr>PowerPoint Presentation</vt:lpstr>
      <vt:lpstr>2021年8月1日，在东京奥运会男子100米半决赛中，苏炳添跑出9秒83，成功闯入决赛并创造亚洲纪录，成为中国首位闯入奥运男子百米决赛的运动员。</vt:lpstr>
      <vt:lpstr>中国航天人</vt:lpstr>
      <vt:lpstr>PowerPoint Presentation</vt:lpstr>
      <vt:lpstr>PowerPoint Presentation</vt:lpstr>
      <vt:lpstr>PowerPoint Presentation</vt:lpstr>
      <vt:lpstr>青年新，高度新，时代新梁伊韵     2021年09月14日08:21 | 来源：人民网-观点频道</vt:lpstr>
      <vt:lpstr>PowerPoint Presentation</vt:lpstr>
      <vt:lpstr>PowerPoint Presentation</vt:lpstr>
      <vt:lpstr>PowerPoint Presentation</vt:lpstr>
      <vt:lpstr>THANKS</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2021-11-15T09:35:41.466</cp:lastPrinted>
  <dcterms:created xsi:type="dcterms:W3CDTF">2021-11-15T09:35:41Z</dcterms:created>
  <dcterms:modified xsi:type="dcterms:W3CDTF">2021-11-15T01:35:44Z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