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3"/>
    <p:sldId id="304" r:id="rId4"/>
    <p:sldId id="284" r:id="rId5"/>
    <p:sldId id="306" r:id="rId6"/>
    <p:sldId id="286" r:id="rId7"/>
    <p:sldId id="279" r:id="rId8"/>
    <p:sldId id="310" r:id="rId9"/>
    <p:sldId id="267" r:id="rId10"/>
    <p:sldId id="311" r:id="rId11"/>
    <p:sldId id="312" r:id="rId12"/>
    <p:sldId id="314" r:id="rId13"/>
    <p:sldId id="266" r:id="rId14"/>
    <p:sldId id="273" r:id="rId15"/>
    <p:sldId id="301" r:id="rId16"/>
    <p:sldId id="277" r:id="rId17"/>
    <p:sldId id="302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2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54"/>
    <p:restoredTop sz="94660"/>
  </p:normalViewPr>
  <p:slideViewPr>
    <p:cSldViewPr showGuides="1">
      <p:cViewPr>
        <p:scale>
          <a:sx n="75" d="100"/>
          <a:sy n="75" d="100"/>
        </p:scale>
        <p:origin x="-1998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microsoft.com/office/2007/relationships/media" Target="file:///F:\&#31532;&#20845;&#21333;&#20803;\(&#25130;0&#65289;&#37101;&#27819;&#33509;&#35799;&#20004;&#39318;_clip.mp3" TargetMode="External"/><Relationship Id="rId1" Type="http://schemas.openxmlformats.org/officeDocument/2006/relationships/audio" Target="file:///F:\&#31532;&#20845;&#21333;&#20803;\(&#25130;0&#65289;&#37101;&#27819;&#33509;&#35799;&#20004;&#39318;_clip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0012_1024"/>
          <p:cNvPicPr>
            <a:picLocks noChangeAspect="1"/>
          </p:cNvPicPr>
          <p:nvPr/>
        </p:nvPicPr>
        <p:blipFill>
          <a:blip r:embed="rId1">
            <a:lum bright="44000"/>
          </a:blip>
          <a:stretch>
            <a:fillRect/>
          </a:stretch>
        </p:blipFill>
        <p:spPr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3"/>
          <p:cNvSpPr>
            <a:spLocks noTextEdit="1"/>
          </p:cNvSpPr>
          <p:nvPr/>
        </p:nvSpPr>
        <p:spPr>
          <a:xfrm>
            <a:off x="1547813" y="2205038"/>
            <a:ext cx="6019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6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天上的街市</a:t>
            </a:r>
            <a:endParaRPr lang="zh-CN" altLang="en-US" sz="6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052" name="Text Box 4"/>
          <p:cNvSpPr txBox="1"/>
          <p:nvPr/>
        </p:nvSpPr>
        <p:spPr>
          <a:xfrm>
            <a:off x="3563938" y="4868863"/>
            <a:ext cx="51133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郭沫若</a:t>
            </a:r>
            <a:endParaRPr lang="zh-CN" altLang="en-US" sz="4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4"/>
          <p:cNvSpPr/>
          <p:nvPr/>
        </p:nvSpPr>
        <p:spPr>
          <a:xfrm>
            <a:off x="1571625" y="1785938"/>
            <a:ext cx="571500" cy="3168650"/>
          </a:xfrm>
          <a:prstGeom prst="rect">
            <a:avLst/>
          </a:prstGeom>
          <a:noFill/>
          <a:ln w="9525">
            <a:noFill/>
          </a:ln>
        </p:spPr>
        <p:txBody>
          <a:bodyPr vert="eaVert"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endParaRPr lang="en-GB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9" name="Rectangle 5"/>
          <p:cNvSpPr/>
          <p:nvPr/>
        </p:nvSpPr>
        <p:spPr>
          <a:xfrm>
            <a:off x="2667000" y="1905000"/>
            <a:ext cx="690563" cy="2978150"/>
          </a:xfrm>
          <a:prstGeom prst="rect">
            <a:avLst/>
          </a:prstGeom>
          <a:noFill/>
          <a:ln w="9525">
            <a:noFill/>
          </a:ln>
        </p:spPr>
        <p:txBody>
          <a:bodyPr vert="eaVert"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endParaRPr lang="en-GB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0758" name="Rectangle 6"/>
          <p:cNvSpPr/>
          <p:nvPr/>
        </p:nvSpPr>
        <p:spPr>
          <a:xfrm>
            <a:off x="971550" y="549275"/>
            <a:ext cx="5786438" cy="88106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4200" b="1" err="1">
                <a:solidFill>
                  <a:srgbClr val="FF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牛郎织女的生活</a:t>
            </a:r>
            <a:r>
              <a:rPr lang="en-GB" altLang="zh-CN" sz="4200" b="1">
                <a:solidFill>
                  <a:srgbClr val="FF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：</a:t>
            </a:r>
            <a:endParaRPr lang="en-GB" altLang="zh-CN" sz="4200" b="1">
              <a:solidFill>
                <a:srgbClr val="FF0000"/>
              </a:solidFill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4341" name="Rectangle 7"/>
          <p:cNvSpPr/>
          <p:nvPr/>
        </p:nvSpPr>
        <p:spPr>
          <a:xfrm>
            <a:off x="1357313" y="2500313"/>
            <a:ext cx="238125" cy="5715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endParaRPr lang="en-GB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0760" name="Rectangle 8"/>
          <p:cNvSpPr/>
          <p:nvPr/>
        </p:nvSpPr>
        <p:spPr>
          <a:xfrm>
            <a:off x="666750" y="3787775"/>
            <a:ext cx="2119313" cy="7858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 err="1">
                <a:latin typeface="Times New Roman" panose="02020603050405020304" pitchFamily="18" charset="0"/>
                <a:ea typeface="永中黑体" pitchFamily="34" charset="-122"/>
              </a:rPr>
              <a:t>环境</a:t>
            </a:r>
            <a:r>
              <a:rPr lang="en-GB" altLang="zh-CN" sz="3600" b="1">
                <a:latin typeface="Times New Roman" panose="02020603050405020304" pitchFamily="18" charset="0"/>
                <a:ea typeface="永中黑体" pitchFamily="34" charset="-122"/>
              </a:rPr>
              <a:t>：</a:t>
            </a:r>
            <a:endParaRPr lang="en-GB" altLang="zh-CN" sz="3600" b="1">
              <a:latin typeface="Times New Roman" panose="02020603050405020304" pitchFamily="18" charset="0"/>
              <a:ea typeface="永中黑体" pitchFamily="34" charset="-122"/>
            </a:endParaRPr>
          </a:p>
        </p:txBody>
      </p:sp>
      <p:sp>
        <p:nvSpPr>
          <p:cNvPr id="330761" name="Rectangle 9"/>
          <p:cNvSpPr/>
          <p:nvPr/>
        </p:nvSpPr>
        <p:spPr>
          <a:xfrm>
            <a:off x="2309813" y="3811588"/>
            <a:ext cx="5405437" cy="130968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缥缈、美丽、浅浅、珍奇</a:t>
            </a:r>
            <a:endParaRPr lang="en-GB" altLang="zh-CN" sz="36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（</a:t>
            </a:r>
            <a:r>
              <a:rPr lang="en-GB" altLang="zh-CN" sz="3600" b="1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美、富足</a:t>
            </a:r>
            <a:r>
              <a:rPr lang="en-GB" altLang="zh-CN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en-GB" altLang="zh-CN" sz="36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0762" name="Rectangle 10"/>
          <p:cNvSpPr/>
          <p:nvPr/>
        </p:nvSpPr>
        <p:spPr>
          <a:xfrm>
            <a:off x="619125" y="2000250"/>
            <a:ext cx="1714500" cy="7858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 err="1">
                <a:latin typeface="永中黑体" pitchFamily="34" charset="-122"/>
                <a:ea typeface="宋体" panose="02010600030101010101" pitchFamily="2" charset="-122"/>
              </a:rPr>
              <a:t>活动</a:t>
            </a:r>
            <a:r>
              <a:rPr lang="en-GB" altLang="zh-CN" sz="3600" b="1">
                <a:latin typeface="永中黑体" pitchFamily="34" charset="-122"/>
                <a:ea typeface="宋体" panose="02010600030101010101" pitchFamily="2" charset="-122"/>
              </a:rPr>
              <a:t>：</a:t>
            </a:r>
            <a:endParaRPr lang="en-GB" altLang="zh-CN" sz="3600" b="1">
              <a:latin typeface="永中黑体" pitchFamily="34" charset="-122"/>
              <a:ea typeface="宋体" panose="02010600030101010101" pitchFamily="2" charset="-122"/>
            </a:endParaRPr>
          </a:p>
        </p:txBody>
      </p:sp>
      <p:sp>
        <p:nvSpPr>
          <p:cNvPr id="330763" name="Rectangle 11"/>
          <p:cNvSpPr/>
          <p:nvPr/>
        </p:nvSpPr>
        <p:spPr>
          <a:xfrm>
            <a:off x="2047875" y="1976438"/>
            <a:ext cx="5024438" cy="18351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>
                <a:solidFill>
                  <a:srgbClr val="800080"/>
                </a:solidFill>
                <a:latin typeface="永中仿宋" charset="0"/>
                <a:ea typeface="宋体" panose="02010600030101010101" pitchFamily="2" charset="-122"/>
              </a:rPr>
              <a:t>  </a:t>
            </a:r>
            <a:r>
              <a:rPr lang="en-GB" altLang="zh-CN" sz="3600" b="1" err="1">
                <a:solidFill>
                  <a:schemeClr val="tx2"/>
                </a:solidFill>
                <a:latin typeface="永中仿宋" charset="0"/>
                <a:ea typeface="宋体" panose="02010600030101010101" pitchFamily="2" charset="-122"/>
              </a:rPr>
              <a:t>骑着牛儿来往、闲游</a:t>
            </a:r>
            <a:endParaRPr lang="en-GB" altLang="zh-CN" sz="3600" b="1">
              <a:solidFill>
                <a:schemeClr val="tx2"/>
              </a:solidFill>
              <a:latin typeface="永中仿宋" charset="0"/>
              <a:ea typeface="宋体" panose="02010600030101010101" pitchFamily="2" charset="-122"/>
            </a:endParaRPr>
          </a:p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>
                <a:solidFill>
                  <a:schemeClr val="tx2"/>
                </a:solidFill>
                <a:latin typeface="永中仿宋" charset="0"/>
                <a:ea typeface="宋体" panose="02010600030101010101" pitchFamily="2" charset="-122"/>
              </a:rPr>
              <a:t>     </a:t>
            </a:r>
            <a:r>
              <a:rPr lang="en-GB" altLang="zh-CN" sz="3600" b="1" err="1">
                <a:solidFill>
                  <a:schemeClr val="tx2"/>
                </a:solidFill>
                <a:latin typeface="永中仿宋" charset="0"/>
                <a:ea typeface="宋体" panose="02010600030101010101" pitchFamily="2" charset="-122"/>
              </a:rPr>
              <a:t>提着灯笼在走</a:t>
            </a:r>
            <a:endParaRPr lang="en-GB" altLang="zh-CN" sz="3600" b="1">
              <a:solidFill>
                <a:schemeClr val="tx2"/>
              </a:solidFill>
              <a:latin typeface="永中仿宋" charset="0"/>
              <a:ea typeface="宋体" panose="02010600030101010101" pitchFamily="2" charset="-122"/>
            </a:endParaRPr>
          </a:p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>
                <a:solidFill>
                  <a:schemeClr val="tx2"/>
                </a:solidFill>
                <a:latin typeface="永中仿宋" charset="0"/>
                <a:ea typeface="宋体" panose="02010600030101010101" pitchFamily="2" charset="-122"/>
              </a:rPr>
              <a:t>    （</a:t>
            </a:r>
            <a:r>
              <a:rPr lang="en-GB" altLang="zh-CN" sz="3600" b="1" err="1">
                <a:solidFill>
                  <a:schemeClr val="tx2"/>
                </a:solidFill>
                <a:latin typeface="永中仿宋" charset="0"/>
                <a:ea typeface="宋体" panose="02010600030101010101" pitchFamily="2" charset="-122"/>
              </a:rPr>
              <a:t>悠闲、自在</a:t>
            </a:r>
            <a:r>
              <a:rPr lang="en-GB" altLang="zh-CN" sz="3600" b="1">
                <a:solidFill>
                  <a:schemeClr val="tx2"/>
                </a:solidFill>
                <a:latin typeface="永中仿宋" charset="0"/>
                <a:ea typeface="宋体" panose="02010600030101010101" pitchFamily="2" charset="-122"/>
              </a:rPr>
              <a:t>）</a:t>
            </a:r>
            <a:endParaRPr lang="en-GB" altLang="zh-CN" sz="3600" b="1">
              <a:solidFill>
                <a:schemeClr val="tx2"/>
              </a:solidFill>
              <a:latin typeface="永中仿宋" charset="0"/>
              <a:ea typeface="宋体" panose="02010600030101010101" pitchFamily="2" charset="-122"/>
            </a:endParaRPr>
          </a:p>
        </p:txBody>
      </p:sp>
      <p:sp>
        <p:nvSpPr>
          <p:cNvPr id="330764" name="Rectangle 12"/>
          <p:cNvSpPr/>
          <p:nvPr/>
        </p:nvSpPr>
        <p:spPr>
          <a:xfrm>
            <a:off x="1023938" y="5883275"/>
            <a:ext cx="2095500" cy="5715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endParaRPr lang="en-GB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0765" name="Rectangle 13"/>
          <p:cNvSpPr/>
          <p:nvPr/>
        </p:nvSpPr>
        <p:spPr>
          <a:xfrm>
            <a:off x="714375" y="5383213"/>
            <a:ext cx="7262813" cy="785812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err="1">
                <a:solidFill>
                  <a:srgbClr val="FF0000"/>
                </a:solidFill>
                <a:latin typeface="永中黑体" pitchFamily="34" charset="-122"/>
                <a:ea typeface="宋体" panose="02010600030101010101" pitchFamily="2" charset="-122"/>
              </a:rPr>
              <a:t>小结：快乐</a:t>
            </a:r>
            <a:r>
              <a:rPr lang="en-GB" altLang="zh-CN" sz="3600">
                <a:solidFill>
                  <a:srgbClr val="FF0000"/>
                </a:solidFill>
                <a:latin typeface="永中黑体" pitchFamily="34" charset="-122"/>
                <a:ea typeface="宋体" panose="02010600030101010101" pitchFamily="2" charset="-122"/>
              </a:rPr>
              <a:t>     </a:t>
            </a:r>
            <a:r>
              <a:rPr lang="en-GB" altLang="zh-CN" sz="3600" err="1">
                <a:solidFill>
                  <a:srgbClr val="FF0000"/>
                </a:solidFill>
                <a:latin typeface="永中黑体" pitchFamily="34" charset="-122"/>
                <a:ea typeface="宋体" panose="02010600030101010101" pitchFamily="2" charset="-122"/>
              </a:rPr>
              <a:t>美好</a:t>
            </a:r>
            <a:r>
              <a:rPr lang="en-GB" altLang="zh-CN" sz="3600">
                <a:solidFill>
                  <a:srgbClr val="FF0000"/>
                </a:solidFill>
                <a:latin typeface="永中黑体" pitchFamily="34" charset="-122"/>
                <a:ea typeface="宋体" panose="02010600030101010101" pitchFamily="2" charset="-122"/>
              </a:rPr>
              <a:t>     </a:t>
            </a:r>
            <a:r>
              <a:rPr lang="en-GB" altLang="zh-CN" sz="3600" err="1">
                <a:solidFill>
                  <a:srgbClr val="FF0000"/>
                </a:solidFill>
                <a:latin typeface="永中黑体" pitchFamily="34" charset="-122"/>
                <a:ea typeface="宋体" panose="02010600030101010101" pitchFamily="2" charset="-122"/>
              </a:rPr>
              <a:t>幸福</a:t>
            </a:r>
            <a:endParaRPr lang="en-GB" altLang="zh-CN" sz="3600">
              <a:solidFill>
                <a:srgbClr val="FF0000"/>
              </a:solidFill>
              <a:latin typeface="永中黑体" pitchFamily="34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0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0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8" grpId="0"/>
      <p:bldP spid="330760" grpId="0"/>
      <p:bldP spid="330761" grpId="0"/>
      <p:bldP spid="330762" grpId="0"/>
      <p:bldP spid="330763" grpId="0"/>
      <p:bldP spid="330764" grpId="0"/>
      <p:bldP spid="3307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23" name="Rectangle 3"/>
          <p:cNvSpPr>
            <a:spLocks noGrp="1"/>
          </p:cNvSpPr>
          <p:nvPr>
            <p:ph type="body"/>
          </p:nvPr>
        </p:nvSpPr>
        <p:spPr>
          <a:xfrm>
            <a:off x="0" y="1981200"/>
            <a:ext cx="7772400" cy="4114800"/>
          </a:xfrm>
          <a:ln/>
        </p:spPr>
        <p:txBody>
          <a:bodyPr vert="horz" wrap="square" lIns="88900" tIns="38100" rIns="88900" bIns="38100" anchor="t"/>
          <a:p>
            <a:pPr lvl="0" eaLnBrk="1" hangingPunct="1">
              <a:buClr>
                <a:schemeClr val="bg2"/>
              </a:buClr>
              <a:buNone/>
            </a:pPr>
            <a:r>
              <a:rPr lang="en-US" altLang="zh-CN"/>
              <a:t>   </a:t>
            </a:r>
            <a:endParaRPr lang="en-US" altLang="zh-CN"/>
          </a:p>
        </p:txBody>
      </p:sp>
      <p:sp>
        <p:nvSpPr>
          <p:cNvPr id="337924" name="Rectangle 4"/>
          <p:cNvSpPr/>
          <p:nvPr/>
        </p:nvSpPr>
        <p:spPr>
          <a:xfrm>
            <a:off x="827088" y="2997200"/>
            <a:ext cx="2095500" cy="8572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4200" b="1" err="1">
                <a:latin typeface="Times New Roman" panose="02020603050405020304" pitchFamily="18" charset="0"/>
                <a:ea typeface="黑体" panose="02010609060101010101" pitchFamily="49" charset="-122"/>
              </a:rPr>
              <a:t>天上</a:t>
            </a:r>
            <a:endParaRPr lang="en-GB" altLang="zh-CN" sz="4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925" name="Rectangle 5"/>
          <p:cNvSpPr/>
          <p:nvPr/>
        </p:nvSpPr>
        <p:spPr>
          <a:xfrm>
            <a:off x="4262438" y="2881313"/>
            <a:ext cx="31750" cy="57308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endParaRPr lang="en-GB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26" name="Rectangle 6"/>
          <p:cNvSpPr/>
          <p:nvPr/>
        </p:nvSpPr>
        <p:spPr>
          <a:xfrm>
            <a:off x="2916238" y="2997200"/>
            <a:ext cx="2976562" cy="7858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 err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美好</a:t>
            </a:r>
            <a:r>
              <a:rPr lang="en-GB" altLang="zh-CN" sz="36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GB" altLang="zh-CN" sz="3600" b="1" err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幸福</a:t>
            </a:r>
            <a:endParaRPr lang="en-GB" altLang="zh-CN" sz="3600" b="1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27" name="Rectangle 7"/>
          <p:cNvSpPr/>
          <p:nvPr/>
        </p:nvSpPr>
        <p:spPr>
          <a:xfrm>
            <a:off x="827088" y="4076700"/>
            <a:ext cx="2143125" cy="8826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4200" b="1" err="1">
                <a:latin typeface="Times New Roman" panose="02020603050405020304" pitchFamily="18" charset="0"/>
                <a:ea typeface="黑体" panose="02010609060101010101" pitchFamily="49" charset="-122"/>
              </a:rPr>
              <a:t>人间</a:t>
            </a:r>
            <a:endParaRPr lang="en-GB" altLang="zh-CN" sz="4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928" name="Rectangle 8"/>
          <p:cNvSpPr/>
          <p:nvPr/>
        </p:nvSpPr>
        <p:spPr>
          <a:xfrm>
            <a:off x="2771775" y="4149725"/>
            <a:ext cx="3548063" cy="7874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 err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黑暗</a:t>
            </a:r>
            <a:r>
              <a:rPr lang="en-GB" altLang="zh-CN" sz="3600" b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GB" altLang="zh-CN" sz="3600" b="1" err="1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凄凉</a:t>
            </a:r>
            <a:endParaRPr lang="en-GB" altLang="zh-CN" sz="3600" b="1">
              <a:solidFill>
                <a:srgbClr val="FF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29" name="Rectangle 9"/>
          <p:cNvSpPr/>
          <p:nvPr/>
        </p:nvSpPr>
        <p:spPr>
          <a:xfrm>
            <a:off x="-684212" y="5013325"/>
            <a:ext cx="2362200" cy="88106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42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GB" altLang="zh-CN" sz="4200" b="1" err="1">
                <a:latin typeface="Times New Roman" panose="02020603050405020304" pitchFamily="18" charset="0"/>
                <a:ea typeface="黑体" panose="02010609060101010101" pitchFamily="49" charset="-122"/>
              </a:rPr>
              <a:t>对比</a:t>
            </a:r>
            <a:r>
              <a:rPr lang="en-GB" altLang="zh-CN" sz="4200" b="1"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endParaRPr lang="en-GB" altLang="zh-CN" sz="42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7930" name="Rectangle 10"/>
          <p:cNvSpPr/>
          <p:nvPr/>
        </p:nvSpPr>
        <p:spPr>
          <a:xfrm>
            <a:off x="1727200" y="5084763"/>
            <a:ext cx="7416800" cy="130968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p>
            <a:pPr lvl="0" eaLnBrk="1" hangingPunct="1">
              <a:buFont typeface="Times New Roman" panose="02020603050405020304" pitchFamily="18" charset="0"/>
              <a:buNone/>
            </a:pPr>
            <a:r>
              <a:rPr lang="en-GB" altLang="zh-CN" sz="3600" b="1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对美好生活的向</a:t>
            </a:r>
            <a:r>
              <a:rPr lang="zh-CN" altLang="en-GB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往，对黑暗现实的痛恨</a:t>
            </a:r>
            <a:endParaRPr lang="zh-CN" altLang="en-GB" sz="36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250825" y="1557338"/>
            <a:ext cx="84597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诗中描写的牛郎织女的命运如何？诗人为什么要做这样的改造？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6" name="WordArt 2" descr="窄竖线"/>
          <p:cNvSpPr>
            <a:spLocks noTextEdit="1"/>
          </p:cNvSpPr>
          <p:nvPr/>
        </p:nvSpPr>
        <p:spPr>
          <a:xfrm>
            <a:off x="684213" y="0"/>
            <a:ext cx="2514600" cy="1401763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23102"/>
              </a:avLst>
            </a:prstTxWarp>
            <a:normAutofit/>
          </a:bodyPr>
          <a:p>
            <a:pPr algn="ctr" eaLnBrk="0" hangingPunct="0"/>
            <a:r>
              <a:rPr lang="zh-CN" altLang="en-US" sz="6600">
                <a:ln w="12700" cap="sq" cmpd="sng">
                  <a:solidFill>
                    <a:srgbClr val="000000"/>
                  </a:solidFill>
                  <a:prstDash val="solid"/>
                  <a:headEnd type="none" w="sm" len="sm"/>
                  <a:tailEnd type="none" w="sm" len="sm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想一想</a:t>
            </a:r>
            <a:endParaRPr lang="zh-CN" altLang="en-US" sz="6600">
              <a:ln w="12700" cap="sq" cmpd="sng">
                <a:solidFill>
                  <a:srgbClr val="000000"/>
                </a:solidFill>
                <a:prstDash val="solid"/>
                <a:headEnd type="none" w="sm" len="sm"/>
                <a:tailEnd type="none" w="sm" len="sm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23" grpId="0"/>
      <p:bldP spid="337924" grpId="0"/>
      <p:bldP spid="337925" grpId="0"/>
      <p:bldP spid="337926" grpId="0"/>
      <p:bldP spid="337927" grpId="0"/>
      <p:bldP spid="337928" grpId="0"/>
      <p:bldP spid="337929" grpId="0"/>
      <p:bldP spid="3379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50825" y="333375"/>
            <a:ext cx="8229600" cy="77787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有感情的朗读诗词，回答问题：</a:t>
            </a:r>
            <a:endParaRPr lang="zh-CN" altLang="en-US" sz="40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0" y="1196975"/>
            <a:ext cx="9144000" cy="5661025"/>
          </a:xfrm>
          <a:ln/>
        </p:spPr>
        <p:txBody>
          <a:bodyPr vert="horz" wrap="square" lIns="91440" tIns="45720" rIns="91440" bIns="45720" anchor="t"/>
          <a:p>
            <a:pPr marL="609600" indent="-609600" eaLnBrk="1" hangingPunct="1">
              <a:lnSpc>
                <a:spcPct val="80000"/>
              </a:lnSpc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、第四节中的</a:t>
            </a:r>
            <a:r>
              <a:rPr lang="zh-CN" altLang="en-US" sz="3600" b="1" dirty="0"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闲游</a:t>
            </a:r>
            <a:r>
              <a:rPr lang="zh-CN" altLang="en-US" sz="3600" b="1" dirty="0"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一词能否和上节中的</a:t>
            </a:r>
            <a:r>
              <a:rPr lang="zh-CN" altLang="en-US" sz="3600" b="1" dirty="0"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来往</a:t>
            </a:r>
            <a:r>
              <a:rPr lang="zh-CN" altLang="en-US" sz="3600" b="1" dirty="0"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一词互换？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、第四节诗中的量词</a:t>
            </a:r>
            <a:r>
              <a:rPr lang="zh-CN" altLang="en-US" sz="3600" b="1" dirty="0"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朵</a:t>
            </a:r>
            <a:r>
              <a:rPr lang="zh-CN" altLang="en-US" sz="3600" b="1" dirty="0"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能否换成</a:t>
            </a:r>
            <a:r>
              <a:rPr lang="zh-CN" altLang="en-US" sz="3600" b="1" dirty="0"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颗</a:t>
            </a:r>
            <a:r>
              <a:rPr lang="zh-CN" altLang="en-US" sz="3600" b="1" dirty="0"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、最后一节寄寓了诗人怎样的思想感情？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>
              <a:lnSpc>
                <a:spcPct val="80000"/>
              </a:lnSpc>
              <a:buNone/>
            </a:pP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395288" y="2133600"/>
            <a:ext cx="85693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F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不能。“来往”是指牛郎织女骑着牛儿越过浅浅的天河去见织女。而在天街上悠闲地游逛，只能说是“闲游”，强调“悠闲”。</a:t>
            </a:r>
            <a:endParaRPr lang="zh-CN" altLang="en-US" sz="3200" b="1" dirty="0">
              <a:solidFill>
                <a:srgbClr val="0000F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250825" y="4365625"/>
            <a:ext cx="849788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0000F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“朵”字说明了流星如花儿般的美丽，与牛郎织女的美好生活相映成趣。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0" y="908050"/>
            <a:ext cx="9144000" cy="62372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最后一节寄寓了诗人怎样的思想感情？</a:t>
            </a:r>
            <a:endParaRPr kumimoji="1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</a:t>
            </a: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</a:t>
            </a:r>
            <a:r>
              <a:rPr kumimoji="1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通过由远远的街灯产生联想和想象描绘了天上的街市及美好的生活，表现了作者对黑暗现实的痛恨，对光明、自由、幸福、快乐生活的向往和追求，激发人们为实现这一理想而奋斗。</a:t>
            </a:r>
            <a:endParaRPr kumimoji="1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9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29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29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395288" y="2276475"/>
            <a:ext cx="3276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黑暗的社会</a:t>
            </a:r>
            <a:endParaRPr lang="zh-CN" altLang="en-US" sz="4000" b="1" dirty="0">
              <a:solidFill>
                <a:srgbClr val="0000F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3" name="Text Box 3"/>
          <p:cNvSpPr txBox="1"/>
          <p:nvPr/>
        </p:nvSpPr>
        <p:spPr>
          <a:xfrm>
            <a:off x="5651500" y="2276475"/>
            <a:ext cx="37449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牛郎织女生活</a:t>
            </a:r>
            <a:endParaRPr lang="zh-CN" altLang="en-US" sz="4000" b="1" dirty="0">
              <a:solidFill>
                <a:srgbClr val="0000F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827088" y="4076700"/>
            <a:ext cx="8066087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诗人批判当时黑暗的社会，向往和追求自由幸福的新生活。</a:t>
            </a:r>
            <a:endParaRPr lang="zh-CN" altLang="en-US" sz="4000" b="1" dirty="0">
              <a:solidFill>
                <a:srgbClr val="0000F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（主题）</a:t>
            </a:r>
            <a:endParaRPr lang="zh-CN" altLang="en-US" sz="40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5" name="Text Box 5"/>
          <p:cNvSpPr txBox="1"/>
          <p:nvPr/>
        </p:nvSpPr>
        <p:spPr>
          <a:xfrm>
            <a:off x="3348038" y="1844675"/>
            <a:ext cx="2232025" cy="1616075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反衬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对比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3132138" y="404813"/>
            <a:ext cx="2160588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en-US" altLang="zh-CN" sz="54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1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隶书" panose="02010509060101010101" pitchFamily="49" charset="-122"/>
                <a:cs typeface="+mn-cs"/>
              </a:rPr>
              <a:t>小  结</a:t>
            </a:r>
            <a:endParaRPr kumimoji="1" lang="zh-CN" altLang="en-US" sz="54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-252412" y="0"/>
            <a:ext cx="8229600" cy="88265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ea typeface="黑体" panose="02010609060101010101" pitchFamily="49" charset="-122"/>
              </a:rPr>
              <a:t>当堂训练</a:t>
            </a:r>
            <a:endParaRPr lang="zh-CN" altLang="en-US" sz="3600" b="1" dirty="0">
              <a:ea typeface="黑体" panose="02010609060101010101" pitchFamily="49" charset="-122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688013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给下列加粗的词语注音。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缥缈（</a:t>
            </a:r>
            <a:r>
              <a:rPr lang="zh-CN" altLang="en-US" sz="2800" b="1" dirty="0">
                <a:ea typeface="黑体" panose="02010609060101010101" pitchFamily="49" charset="-122"/>
              </a:rPr>
              <a:t>  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）</a:t>
            </a:r>
            <a:r>
              <a:rPr lang="zh-CN" altLang="en-US" sz="2800" b="1" dirty="0">
                <a:ea typeface="黑体" panose="02010609060101010101" pitchFamily="49" charset="-122"/>
              </a:rPr>
              <a:t>   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闲（</a:t>
            </a:r>
            <a:r>
              <a:rPr lang="zh-CN" altLang="en-US" sz="2800" b="1" dirty="0">
                <a:ea typeface="黑体" panose="02010609060101010101" pitchFamily="49" charset="-122"/>
              </a:rPr>
              <a:t>  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）游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．这首诗的诗名叫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，作者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，原名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，是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省乐山县人，他的诗集代表作是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，话剧代表作是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我想那缥缈的空中，定然有美丽的街市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定然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一词能否改为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可能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，为什么？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．诗中反复出现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定然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有什么作用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b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好像点着无数的街灯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中的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能否改成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亮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闪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b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179388" y="3500438"/>
            <a:ext cx="8713787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不行，因为“定然”是肯定的语气，而“可能”是也许、推测的语气，改后不能表达作者坚定的信念，削弱了表现力。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79388" y="5229225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强调肯定，表现诗人坚信天上街市的美好，反映了他对理想的执著。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不能，“点”说明有点灯人，暗示天上的街市有幸福的人们生活。 </a:t>
            </a:r>
            <a:endParaRPr lang="zh-CN" altLang="en-US" sz="24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Text Box 2"/>
          <p:cNvSpPr txBox="1"/>
          <p:nvPr/>
        </p:nvSpPr>
        <p:spPr>
          <a:xfrm>
            <a:off x="323850" y="260350"/>
            <a:ext cx="8283575" cy="5078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下边是对本诗主题思想的三种理解，你认为哪一种最恰当：</a:t>
            </a:r>
            <a:endParaRPr lang="zh-CN" altLang="en-US" sz="32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：作者由现实生活联想到美好的天街生      活，表达了热爱生活的感情。</a:t>
            </a:r>
            <a:endParaRPr lang="zh-CN" altLang="en-US" sz="32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：作者通过描绘天街的美好生活，告诉         读者那只不过是缥缈的幻想，表达了自己郁</a:t>
            </a:r>
            <a:endParaRPr lang="zh-CN" altLang="en-US" sz="32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闷的感情。</a:t>
            </a:r>
            <a:endParaRPr lang="zh-CN" altLang="en-US" sz="32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：通过天街美好生活的描绘，表现了对      黑暗现实的痛恨，对理想生活的向往， 激发</a:t>
            </a:r>
            <a:endParaRPr lang="zh-CN" altLang="en-US" sz="32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人们为实现这一理想而奋斗</a:t>
            </a:r>
            <a:r>
              <a:rPr lang="zh-CN" altLang="en-US" sz="36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2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2226">
                                            <p:txEl>
                                              <p:charRg st="27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6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2226">
                                            <p:txEl>
                                              <p:charRg st="6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120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2226">
                                            <p:txEl>
                                              <p:charRg st="120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126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2226">
                                            <p:txEl>
                                              <p:charRg st="126" end="1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charRg st="175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2226">
                                            <p:txEl>
                                              <p:charRg st="175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dvAuto="100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68313" y="404813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学习目标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179388" y="1628775"/>
            <a:ext cx="8686800" cy="4525963"/>
          </a:xfrm>
          <a:ln/>
        </p:spPr>
        <p:txBody>
          <a:bodyPr vert="horz" wrap="square" lIns="91440" tIns="45720" rIns="91440" bIns="45720" anchor="t"/>
          <a:p>
            <a:pPr marL="609600" indent="-609600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朗读诗歌，疏通生字，体会语言的节奏感与和谐美。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查找、了解作者有关资料 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体会作者向往追求理想生活的思想感情。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自然的联想、丰富的想像。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guomoruo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628775"/>
            <a:ext cx="2998788" cy="381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2916238" y="2060575"/>
            <a:ext cx="6048375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郭沫若：原名</a:t>
            </a:r>
            <a:r>
              <a:rPr lang="en-US" altLang="zh-CN" sz="36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   </a:t>
            </a:r>
            <a:r>
              <a:rPr lang="zh-CN" altLang="en-US" sz="36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 四川乐山县人。诗人、学者。代表诗集</a:t>
            </a:r>
            <a:r>
              <a:rPr lang="en-US" altLang="zh-CN" sz="36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 </a:t>
            </a:r>
            <a:r>
              <a:rPr lang="en-US" altLang="zh-CN" sz="40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en-US" altLang="zh-CN" sz="36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、话剧</a:t>
            </a:r>
            <a:r>
              <a:rPr lang="en-US" altLang="zh-CN" sz="36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 </a:t>
            </a:r>
            <a:r>
              <a:rPr lang="en-US" altLang="zh-CN" sz="44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</a:t>
            </a:r>
            <a:r>
              <a:rPr lang="en-US" altLang="zh-CN" sz="3600" b="1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0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00" name="Picture 4" descr="cul_list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476250"/>
            <a:ext cx="2089150" cy="788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Text Box 5"/>
          <p:cNvSpPr txBox="1"/>
          <p:nvPr/>
        </p:nvSpPr>
        <p:spPr>
          <a:xfrm>
            <a:off x="3563938" y="549275"/>
            <a:ext cx="3816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0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走近作者：</a:t>
            </a:r>
            <a:endParaRPr lang="zh-CN" altLang="en-US" sz="4000" b="1" dirty="0">
              <a:solidFill>
                <a:srgbClr val="00000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102" name="Picture 6" descr="lin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1412875"/>
            <a:ext cx="72390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lin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913" y="1484313"/>
            <a:ext cx="7239000" cy="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Text Box 8"/>
          <p:cNvSpPr txBox="1"/>
          <p:nvPr/>
        </p:nvSpPr>
        <p:spPr>
          <a:xfrm>
            <a:off x="6588125" y="1989138"/>
            <a:ext cx="21605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郭开贞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1" name="Text Box 9"/>
          <p:cNvSpPr txBox="1"/>
          <p:nvPr/>
        </p:nvSpPr>
        <p:spPr>
          <a:xfrm>
            <a:off x="5364163" y="3141663"/>
            <a:ext cx="1403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女神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2" name="Text Box 10"/>
          <p:cNvSpPr txBox="1"/>
          <p:nvPr/>
        </p:nvSpPr>
        <p:spPr>
          <a:xfrm>
            <a:off x="3563938" y="3789363"/>
            <a:ext cx="13684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屈原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80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380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323850" y="333375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ea typeface="黑体" panose="02010609060101010101" pitchFamily="49" charset="-122"/>
              </a:rPr>
              <a:t>写作背景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-323850" y="981075"/>
            <a:ext cx="9144000" cy="5400675"/>
          </a:xfrm>
          <a:ln/>
        </p:spPr>
        <p:txBody>
          <a:bodyPr vert="horz" wrap="square" lIns="91440" tIns="45720" rIns="91440" bIns="45720" anchor="t"/>
          <a:p>
            <a:pPr marL="812800" indent="-812800" eaLnBrk="1" hangingPunct="1"/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12800" indent="-812800" eaLnBrk="1" hangingPunct="1"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这首诗写于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年代初期，此时，</a:t>
            </a:r>
            <a:r>
              <a:rPr lang="zh-CN" altLang="en-US" b="1" dirty="0"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五四</a:t>
            </a:r>
            <a:r>
              <a:rPr lang="zh-CN" altLang="en-US" b="1" dirty="0"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运动的洪波已经消退，大革命的时代尚未到来。半殖民地半封建的中国，依旧被帝国主义列强和各派军阀势力窒息着。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面对这种现实，诗人感到失望和痛苦，他痛恨黑暗的现实，向往光明的未来。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在灿烂星空的诱发下，写下了这首充满浪漫色彩的著名诗篇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天上的街市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ChangeArrowheads="1"/>
          </p:cNvSpPr>
          <p:nvPr>
            <p:ph idx="1"/>
          </p:nvPr>
        </p:nvSpPr>
        <p:spPr>
          <a:xfrm>
            <a:off x="3563938" y="0"/>
            <a:ext cx="5580063" cy="6858000"/>
          </a:xfrm>
          <a:ln>
            <a:solidFill>
              <a:schemeClr val="hlink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远远的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街灯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明了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好像是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闪着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无数的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明星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天上的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明星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现了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好像是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点着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无数的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街灯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我想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那缥缈的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空中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定然有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美丽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街市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街市上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陈列的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一些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物品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定然是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世上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没有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珍奇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你看，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那浅浅的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天河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定然是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宽广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那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隔着河的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牛郎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织女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定能够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骑着牛儿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来往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我想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他们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此刻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定然在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天街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闲游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不信，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请看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那朵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流星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是他们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提着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灯笼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走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323850" y="1484313"/>
            <a:ext cx="295275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天上的街市</a:t>
            </a:r>
            <a:endParaRPr lang="zh-CN" altLang="en-US" sz="40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endParaRPr lang="zh-CN" altLang="en-US" sz="40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郭沫若</a:t>
            </a:r>
            <a:endParaRPr lang="zh-CN" altLang="en-US" sz="3600" b="1" dirty="0">
              <a:solidFill>
                <a:srgbClr val="0000F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6150" name="(截0）郭沫若诗两首_clip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6013" y="5157788"/>
            <a:ext cx="792162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87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3"/>
          <p:cNvSpPr>
            <a:spLocks noGrp="1"/>
          </p:cNvSpPr>
          <p:nvPr>
            <p:ph sz="half" idx="1"/>
          </p:nvPr>
        </p:nvSpPr>
        <p:spPr>
          <a:xfrm>
            <a:off x="611188" y="981075"/>
            <a:ext cx="4537075" cy="4876800"/>
          </a:xfrm>
          <a:ln/>
        </p:spPr>
        <p:txBody>
          <a:bodyPr vert="horz" wrap="square" lIns="91440" tIns="45720" rIns="91440" bIns="45720" anchor="t"/>
          <a:p>
            <a:pPr marL="533400" indent="-533400" eaLnBrk="1" hangingPunct="1">
              <a:lnSpc>
                <a:spcPct val="90000"/>
              </a:lnSpc>
              <a:buNone/>
            </a:pPr>
            <a:r>
              <a:rPr lang="en-US" altLang="zh-CN" sz="3600" b="1">
                <a:latin typeface="+mn-lt"/>
                <a:ea typeface="黑体" panose="02010609060101010101" pitchFamily="49" charset="-122"/>
                <a:cs typeface="+mn-cs"/>
              </a:rPr>
              <a:t>     </a:t>
            </a:r>
            <a:r>
              <a:rPr lang="zh-CN" altLang="en-US" sz="3600" b="1" dirty="0">
                <a:latin typeface="+mn-lt"/>
                <a:ea typeface="黑体" panose="02010609060101010101" pitchFamily="49" charset="-122"/>
                <a:cs typeface="+mn-cs"/>
              </a:rPr>
              <a:t>思考下列问题：</a:t>
            </a:r>
            <a:endParaRPr lang="zh-CN" altLang="en-US" sz="3600" b="1" dirty="0">
              <a:latin typeface="+mn-lt"/>
              <a:ea typeface="黑体" panose="02010609060101010101" pitchFamily="49" charset="-122"/>
              <a:cs typeface="+mn-cs"/>
            </a:endParaRPr>
          </a:p>
          <a:p>
            <a:pPr marL="533400" indent="-533400" eaLnBrk="1" hangingPunct="1">
              <a:lnSpc>
                <a:spcPct val="90000"/>
              </a:lnSpc>
              <a:buClr>
                <a:srgbClr val="800080"/>
              </a:buClr>
              <a:buFont typeface="Wingdings" panose="05000000000000000000" pitchFamily="2" charset="2"/>
              <a:buAutoNum type="arabicParenR"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  <a:cs typeface="+mn-cs"/>
              </a:rPr>
              <a:t>诗人由远远的街灯联想到什么？为什么会产生这样的联想？</a:t>
            </a:r>
            <a:endParaRPr lang="zh-CN" altLang="en-US" sz="3200" b="1" dirty="0">
              <a:latin typeface="+mn-lt"/>
              <a:ea typeface="黑体" panose="02010609060101010101" pitchFamily="49" charset="-122"/>
              <a:cs typeface="+mn-cs"/>
            </a:endParaRPr>
          </a:p>
          <a:p>
            <a:pPr marL="533400" indent="-533400" eaLnBrk="1" hangingPunct="1">
              <a:lnSpc>
                <a:spcPct val="90000"/>
              </a:lnSpc>
              <a:buClr>
                <a:srgbClr val="800080"/>
              </a:buClr>
              <a:buFont typeface="Wingdings" panose="05000000000000000000" pitchFamily="2" charset="2"/>
              <a:buAutoNum type="arabicParenR"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  <a:cs typeface="+mn-cs"/>
              </a:rPr>
              <a:t>诗人看到明星景象时产生了哪些遐想？</a:t>
            </a:r>
            <a:endParaRPr lang="zh-CN" altLang="en-US" sz="3200" b="1" dirty="0">
              <a:latin typeface="+mn-lt"/>
              <a:ea typeface="黑体" panose="02010609060101010101" pitchFamily="49" charset="-122"/>
              <a:cs typeface="+mn-cs"/>
            </a:endParaRPr>
          </a:p>
          <a:p>
            <a:pPr marL="533400" indent="-533400" eaLnBrk="1" hangingPunct="1">
              <a:lnSpc>
                <a:spcPct val="90000"/>
              </a:lnSpc>
              <a:buClr>
                <a:srgbClr val="800080"/>
              </a:buClr>
              <a:buFont typeface="Wingdings" panose="05000000000000000000" pitchFamily="2" charset="2"/>
              <a:buAutoNum type="arabicParenR"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  <a:cs typeface="+mn-cs"/>
              </a:rPr>
              <a:t>天上的人们生活是怎样的呢？</a:t>
            </a:r>
            <a:endParaRPr lang="zh-CN" altLang="en-US" sz="3200" b="1" dirty="0"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5940425" y="620713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街灯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5940425" y="1628775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明星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7092950" y="1163638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联想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940425" y="2420938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街市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5940425" y="3357563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物品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6156325" y="4149725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人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6011863" y="5013325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生活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4932363" y="5949950"/>
            <a:ext cx="38052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光明 自由 幸福 美好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0000F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8684" name="Line 12"/>
          <p:cNvSpPr/>
          <p:nvPr/>
        </p:nvSpPr>
        <p:spPr>
          <a:xfrm>
            <a:off x="6300788" y="1268413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5" name="Line 13"/>
          <p:cNvSpPr/>
          <p:nvPr/>
        </p:nvSpPr>
        <p:spPr>
          <a:xfrm flipV="1">
            <a:off x="6588125" y="1196975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6" name="Line 14"/>
          <p:cNvSpPr/>
          <p:nvPr/>
        </p:nvSpPr>
        <p:spPr>
          <a:xfrm>
            <a:off x="6443663" y="2060575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7" name="Line 15"/>
          <p:cNvSpPr/>
          <p:nvPr/>
        </p:nvSpPr>
        <p:spPr>
          <a:xfrm>
            <a:off x="6443663" y="2924175"/>
            <a:ext cx="0" cy="5334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8" name="Line 16"/>
          <p:cNvSpPr/>
          <p:nvPr/>
        </p:nvSpPr>
        <p:spPr>
          <a:xfrm>
            <a:off x="6443663" y="3789363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89" name="Line 17"/>
          <p:cNvSpPr/>
          <p:nvPr/>
        </p:nvSpPr>
        <p:spPr>
          <a:xfrm>
            <a:off x="6443663" y="4652963"/>
            <a:ext cx="0" cy="4572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90" name="Line 18"/>
          <p:cNvSpPr/>
          <p:nvPr/>
        </p:nvSpPr>
        <p:spPr>
          <a:xfrm flipH="1">
            <a:off x="5724525" y="5589588"/>
            <a:ext cx="576263" cy="4318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1" name="Line 19"/>
          <p:cNvSpPr/>
          <p:nvPr/>
        </p:nvSpPr>
        <p:spPr>
          <a:xfrm flipH="1">
            <a:off x="6227763" y="5589588"/>
            <a:ext cx="215900" cy="4318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2" name="Line 20"/>
          <p:cNvSpPr/>
          <p:nvPr/>
        </p:nvSpPr>
        <p:spPr>
          <a:xfrm>
            <a:off x="6659563" y="5589588"/>
            <a:ext cx="504825" cy="503237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3" name="Line 21"/>
          <p:cNvSpPr/>
          <p:nvPr/>
        </p:nvSpPr>
        <p:spPr>
          <a:xfrm>
            <a:off x="6877050" y="5589588"/>
            <a:ext cx="1008063" cy="431800"/>
          </a:xfrm>
          <a:prstGeom prst="line">
            <a:avLst/>
          </a:prstGeom>
          <a:ln w="19050" cap="flat" cmpd="sng">
            <a:solidFill>
              <a:srgbClr val="66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4" name="AutoShape 22"/>
          <p:cNvSpPr/>
          <p:nvPr/>
        </p:nvSpPr>
        <p:spPr>
          <a:xfrm>
            <a:off x="6948488" y="2852738"/>
            <a:ext cx="228600" cy="2438400"/>
          </a:xfrm>
          <a:prstGeom prst="rightBrace">
            <a:avLst>
              <a:gd name="adj1" fmla="val 88888"/>
              <a:gd name="adj2" fmla="val 50000"/>
            </a:avLst>
          </a:prstGeom>
          <a:noFill/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95" name="Text Box 23"/>
          <p:cNvSpPr txBox="1">
            <a:spLocks noChangeArrowheads="1"/>
          </p:cNvSpPr>
          <p:nvPr/>
        </p:nvSpPr>
        <p:spPr bwMode="auto">
          <a:xfrm>
            <a:off x="7235825" y="3808413"/>
            <a:ext cx="1000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想象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  <p:bldP spid="28678" grpId="0"/>
      <p:bldP spid="28679" grpId="0"/>
      <p:bldP spid="28680" grpId="0"/>
      <p:bldP spid="28681" grpId="0"/>
      <p:bldP spid="28682" grpId="0"/>
      <p:bldP spid="28683" grpId="0"/>
      <p:bldP spid="28694" grpId="0" animBg="1"/>
      <p:bldP spid="286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2"/>
          <p:cNvSpPr>
            <a:spLocks noGrp="1"/>
          </p:cNvSpPr>
          <p:nvPr>
            <p:ph idx="1"/>
          </p:nvPr>
        </p:nvSpPr>
        <p:spPr>
          <a:xfrm>
            <a:off x="179388" y="692150"/>
            <a:ext cx="8686800" cy="5434013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第一节诗中有两处运用了联想，请同学们找出来，并思考联想的特征。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ea typeface="黑体" panose="02010609060101010101" pitchFamily="49" charset="-122"/>
              </a:rPr>
              <a:t>  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联想：街灯</a:t>
            </a:r>
            <a:r>
              <a:rPr lang="en-US" altLang="zh-CN" sz="3600" b="1">
                <a:solidFill>
                  <a:srgbClr val="FF33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r>
              <a:rPr lang="zh-CN" altLang="en-US" sz="3600" b="1" dirty="0">
                <a:solidFill>
                  <a:srgbClr val="FF3300"/>
                </a:solidFill>
                <a:ea typeface="黑体" panose="02010609060101010101" pitchFamily="49" charset="-122"/>
              </a:rPr>
              <a:t>   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r>
              <a:rPr lang="en-US" altLang="zh-CN" sz="3600" b="1">
                <a:solidFill>
                  <a:srgbClr val="FF3300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F2"/>
                </a:solidFill>
                <a:ea typeface="黑体" panose="02010609060101010101" pitchFamily="49" charset="-122"/>
              </a:rPr>
              <a:t> 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所谓</a:t>
            </a: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联想，就是由一事物想到另一相关事物的心理过程。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两事物之间或具有因果联系或具有相似关系。譬如</a:t>
            </a:r>
            <a:r>
              <a:rPr lang="zh-CN" altLang="en-US" b="1" dirty="0">
                <a:solidFill>
                  <a:srgbClr val="0000F2"/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街灯</a:t>
            </a:r>
            <a:r>
              <a:rPr lang="zh-CN" altLang="en-US" b="1" dirty="0">
                <a:solidFill>
                  <a:srgbClr val="0000F2"/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b="1" dirty="0">
                <a:solidFill>
                  <a:srgbClr val="0000F2"/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明星</a:t>
            </a:r>
            <a:r>
              <a:rPr lang="zh-CN" altLang="en-US" b="1" dirty="0">
                <a:solidFill>
                  <a:srgbClr val="0000F2"/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就具有发亮相似特点。 </a:t>
            </a:r>
            <a:endParaRPr lang="zh-CN" altLang="en-US" b="1" dirty="0">
              <a:solidFill>
                <a:srgbClr val="0000F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4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4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4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4">
                                            <p:txEl>
                                              <p:charRg st="46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charRg st="71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514">
                                            <p:txEl>
                                              <p:charRg st="71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4">
                                            <p:txEl>
                                              <p:charRg st="71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480175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天上的街市是什么样的？作者极尽想象描绘这些景物的时候，语气是怎样的？流露出怎样的感情？ 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ea typeface="黑体" panose="02010609060101010101" pitchFamily="49" charset="-122"/>
              </a:rPr>
              <a:t> 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rgbClr val="0000F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诗人用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来形容街市，用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世上没有的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”“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珍奇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来形容物品，并用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陈列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一词来说明物品的繁多。</a:t>
            </a:r>
            <a:endParaRPr lang="zh-CN" altLang="en-US" sz="2800" b="1" dirty="0">
              <a:solidFill>
                <a:srgbClr val="0000F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作者极尽想象描绘这些景物的时候，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语气极其肯定。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定然是</a:t>
            </a:r>
            <a:r>
              <a:rPr lang="zh-CN" altLang="en-US" sz="2800" b="1" dirty="0">
                <a:solidFill>
                  <a:srgbClr val="0000F2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一词可以看出来。</a:t>
            </a:r>
            <a:endParaRPr lang="zh-CN" altLang="en-US" sz="2800" b="1" dirty="0">
              <a:solidFill>
                <a:srgbClr val="0000F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rgbClr val="0000F2"/>
                </a:solidFill>
                <a:ea typeface="黑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00F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天上是那样繁华富庶，天上的生活当然是无比美好幸福的。字里行间，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流露出诗人对这种美好幸福生活的向往。</a:t>
            </a:r>
            <a:endParaRPr lang="zh-CN" altLang="en-US" sz="2800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所谓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想象，就是在原有感性形象的基础上创造出新形象的过程。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由民间的街上有灯，而天上也有类似灯的明星，进而创造性地想到天上也应有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美丽的街市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，街市上应有珍奇的</a:t>
            </a:r>
            <a:r>
              <a:rPr lang="zh-CN" altLang="en-US" sz="2800" b="1" dirty="0"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物品</a:t>
            </a:r>
            <a:r>
              <a:rPr lang="zh-CN" altLang="en-US" sz="2800" b="1" dirty="0"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，这就是想象。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charRg st="5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charRg st="51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1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charRg st="11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charRg st="110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5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7">
                                            <p:txEl>
                                              <p:charRg st="15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7">
                                            <p:txEl>
                                              <p:charRg st="15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12" end="3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charRg st="212" end="3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charRg st="212" end="3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Text Box 2"/>
          <p:cNvSpPr txBox="1"/>
          <p:nvPr/>
        </p:nvSpPr>
        <p:spPr>
          <a:xfrm>
            <a:off x="304800" y="228600"/>
            <a:ext cx="3048000" cy="152558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想象与联想：</a:t>
            </a:r>
            <a:endParaRPr lang="zh-CN" altLang="en-US" sz="40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4" name="Text Box 4"/>
          <p:cNvSpPr txBox="1"/>
          <p:nvPr/>
        </p:nvSpPr>
        <p:spPr>
          <a:xfrm>
            <a:off x="323850" y="1412875"/>
            <a:ext cx="18288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联想：</a:t>
            </a:r>
            <a:endParaRPr lang="zh-CN" altLang="en-US" sz="36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5" name="AutoShape 5"/>
          <p:cNvSpPr/>
          <p:nvPr/>
        </p:nvSpPr>
        <p:spPr>
          <a:xfrm>
            <a:off x="3124200" y="1752600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 algn="ctr" eaLnBrk="1" hangingPunct="1"/>
            <a:endParaRPr lang="zh-CN" altLang="zh-CN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6" name="Text Box 6"/>
          <p:cNvSpPr txBox="1"/>
          <p:nvPr/>
        </p:nvSpPr>
        <p:spPr>
          <a:xfrm>
            <a:off x="1619250" y="1484313"/>
            <a:ext cx="15240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甲事物</a:t>
            </a:r>
            <a:endParaRPr lang="zh-CN" altLang="en-US" sz="32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7" name="Text Box 7"/>
          <p:cNvSpPr txBox="1"/>
          <p:nvPr/>
        </p:nvSpPr>
        <p:spPr>
          <a:xfrm>
            <a:off x="3492500" y="1268413"/>
            <a:ext cx="16764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想到</a:t>
            </a:r>
            <a:endParaRPr lang="zh-CN" altLang="en-US" sz="32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88" name="Text Box 8"/>
          <p:cNvSpPr txBox="1"/>
          <p:nvPr/>
        </p:nvSpPr>
        <p:spPr>
          <a:xfrm>
            <a:off x="5181600" y="1447800"/>
            <a:ext cx="22860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乙事物</a:t>
            </a:r>
            <a:endParaRPr lang="zh-CN" altLang="en-US" sz="32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8" name="Text Box 9"/>
          <p:cNvSpPr txBox="1"/>
          <p:nvPr/>
        </p:nvSpPr>
        <p:spPr>
          <a:xfrm>
            <a:off x="1600200" y="2209800"/>
            <a:ext cx="5029200" cy="366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0" name="Text Box 10"/>
          <p:cNvSpPr txBox="1"/>
          <p:nvPr/>
        </p:nvSpPr>
        <p:spPr>
          <a:xfrm>
            <a:off x="1835150" y="2205038"/>
            <a:ext cx="60198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存在                     存在</a:t>
            </a:r>
            <a:endParaRPr lang="zh-CN" altLang="en-US" sz="36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1" name="Text Box 11"/>
          <p:cNvSpPr txBox="1"/>
          <p:nvPr/>
        </p:nvSpPr>
        <p:spPr>
          <a:xfrm>
            <a:off x="6683375" y="1268413"/>
            <a:ext cx="1158875" cy="1828800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因果联系相似关系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2" name="Text Box 12"/>
          <p:cNvSpPr txBox="1"/>
          <p:nvPr/>
        </p:nvSpPr>
        <p:spPr>
          <a:xfrm>
            <a:off x="323850" y="3933825"/>
            <a:ext cx="15240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想象：</a:t>
            </a:r>
            <a:endParaRPr lang="zh-CN" altLang="en-US" sz="36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4" name="Text Box 14"/>
          <p:cNvSpPr txBox="1"/>
          <p:nvPr/>
        </p:nvSpPr>
        <p:spPr>
          <a:xfrm>
            <a:off x="1619250" y="4005263"/>
            <a:ext cx="16002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甲事物</a:t>
            </a:r>
            <a:endParaRPr lang="zh-CN" altLang="en-US" sz="32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Text Box 15"/>
          <p:cNvSpPr txBox="1"/>
          <p:nvPr/>
        </p:nvSpPr>
        <p:spPr>
          <a:xfrm>
            <a:off x="3276600" y="4267200"/>
            <a:ext cx="1828800" cy="3667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6" name="AutoShape 16"/>
          <p:cNvSpPr/>
          <p:nvPr/>
        </p:nvSpPr>
        <p:spPr>
          <a:xfrm>
            <a:off x="3200400" y="4267200"/>
            <a:ext cx="2057400" cy="152400"/>
          </a:xfrm>
          <a:prstGeom prst="notchedRightArrow">
            <a:avLst>
              <a:gd name="adj1" fmla="val 50000"/>
              <a:gd name="adj2" fmla="val 337500"/>
            </a:avLst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lvl="0" algn="ctr" eaLnBrk="1" hangingPunct="1"/>
            <a:endParaRPr lang="zh-CN" altLang="zh-CN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7" name="Text Box 17"/>
          <p:cNvSpPr txBox="1"/>
          <p:nvPr/>
        </p:nvSpPr>
        <p:spPr>
          <a:xfrm>
            <a:off x="3429000" y="3810000"/>
            <a:ext cx="16002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6600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创造出</a:t>
            </a:r>
            <a:endParaRPr lang="zh-CN" altLang="en-US" sz="3200" b="1" dirty="0">
              <a:solidFill>
                <a:srgbClr val="6600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099" name="Text Box 19"/>
          <p:cNvSpPr txBox="1"/>
          <p:nvPr/>
        </p:nvSpPr>
        <p:spPr>
          <a:xfrm>
            <a:off x="5257800" y="4038600"/>
            <a:ext cx="22098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3211F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乙事物</a:t>
            </a:r>
            <a:endParaRPr lang="zh-CN" altLang="en-US" sz="3200" b="1" dirty="0">
              <a:solidFill>
                <a:srgbClr val="3211F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00" name="Text Box 20"/>
          <p:cNvSpPr txBox="1"/>
          <p:nvPr/>
        </p:nvSpPr>
        <p:spPr>
          <a:xfrm>
            <a:off x="1476375" y="4724400"/>
            <a:ext cx="63246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存在                         不存在</a:t>
            </a:r>
            <a:endParaRPr lang="zh-CN" altLang="en-US" sz="3200" b="1" dirty="0">
              <a:solidFill>
                <a:srgbClr val="00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Text Box 21"/>
          <p:cNvSpPr txBox="1"/>
          <p:nvPr/>
        </p:nvSpPr>
        <p:spPr>
          <a:xfrm>
            <a:off x="6877050" y="3860800"/>
            <a:ext cx="1158875" cy="1995488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来源于客观现实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08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>
                                            <p:txEl>
                                              <p:charRg st="7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082">
                                            <p:txEl>
                                              <p:charRg st="7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4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4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740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7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 build="p"/>
      <p:bldP spid="174084" grpId="0"/>
      <p:bldP spid="174085" grpId="0" animBg="1"/>
      <p:bldP spid="174086" grpId="0"/>
      <p:bldP spid="174087" grpId="0"/>
      <p:bldP spid="174088" grpId="0"/>
      <p:bldP spid="174090" grpId="0"/>
      <p:bldP spid="174091" grpId="0"/>
      <p:bldP spid="174092" grpId="0"/>
      <p:bldP spid="174094" grpId="0"/>
      <p:bldP spid="174096" grpId="0" animBg="1"/>
      <p:bldP spid="174097" grpId="0"/>
      <p:bldP spid="174099" grpId="0"/>
      <p:bldP spid="174100" grpId="0"/>
      <p:bldP spid="1025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2172</Words>
  <Application>WPS 演示</Application>
  <PresentationFormat>在屏幕上显示</PresentationFormat>
  <Paragraphs>200</Paragraphs>
  <Slides>16</Slides>
  <Notes>0</Notes>
  <HiddenSlides>1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Times New Roman</vt:lpstr>
      <vt:lpstr>黑体</vt:lpstr>
      <vt:lpstr>Tahoma</vt:lpstr>
      <vt:lpstr>永中黑体</vt:lpstr>
      <vt:lpstr>永中仿宋</vt:lpstr>
      <vt:lpstr>隶书</vt:lpstr>
      <vt:lpstr>华文行楷</vt:lpstr>
      <vt:lpstr>微软雅黑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天上的街市</dc:title>
  <dc:creator>Lenovo User</dc:creator>
  <cp:lastModifiedBy>Administrator</cp:lastModifiedBy>
  <cp:revision>18</cp:revision>
  <dcterms:created xsi:type="dcterms:W3CDTF">2011-04-29T07:47:29Z</dcterms:created>
  <dcterms:modified xsi:type="dcterms:W3CDTF">2017-01-10T08:38:12Z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