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2.xml" ContentType="application/vnd.openxmlformats-officedocument.theme+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76" r:id="rId2"/>
  </p:sldMasterIdLst>
  <p:notesMasterIdLst>
    <p:notesMasterId r:id="rId101"/>
  </p:notesMasterIdLst>
  <p:sldIdLst>
    <p:sldId id="394" r:id="rId3"/>
    <p:sldId id="395" r:id="rId4"/>
    <p:sldId id="396" r:id="rId5"/>
    <p:sldId id="397" r:id="rId6"/>
    <p:sldId id="398" r:id="rId7"/>
    <p:sldId id="399" r:id="rId8"/>
    <p:sldId id="400" r:id="rId9"/>
    <p:sldId id="401" r:id="rId10"/>
    <p:sldId id="402" r:id="rId11"/>
    <p:sldId id="403" r:id="rId12"/>
    <p:sldId id="404" r:id="rId13"/>
    <p:sldId id="405" r:id="rId14"/>
    <p:sldId id="406" r:id="rId15"/>
    <p:sldId id="407" r:id="rId16"/>
    <p:sldId id="408" r:id="rId17"/>
    <p:sldId id="409" r:id="rId18"/>
    <p:sldId id="410" r:id="rId19"/>
    <p:sldId id="411" r:id="rId20"/>
    <p:sldId id="412" r:id="rId21"/>
    <p:sldId id="413" r:id="rId22"/>
    <p:sldId id="414" r:id="rId23"/>
    <p:sldId id="415" r:id="rId24"/>
    <p:sldId id="416" r:id="rId25"/>
    <p:sldId id="417" r:id="rId26"/>
    <p:sldId id="418" r:id="rId27"/>
    <p:sldId id="419" r:id="rId28"/>
    <p:sldId id="420" r:id="rId29"/>
    <p:sldId id="421" r:id="rId30"/>
    <p:sldId id="422" r:id="rId31"/>
    <p:sldId id="423" r:id="rId32"/>
    <p:sldId id="424" r:id="rId33"/>
    <p:sldId id="425" r:id="rId34"/>
    <p:sldId id="426" r:id="rId35"/>
    <p:sldId id="427" r:id="rId36"/>
    <p:sldId id="428" r:id="rId37"/>
    <p:sldId id="429" r:id="rId38"/>
    <p:sldId id="430" r:id="rId39"/>
    <p:sldId id="431" r:id="rId40"/>
    <p:sldId id="432" r:id="rId41"/>
    <p:sldId id="433" r:id="rId42"/>
    <p:sldId id="434" r:id="rId43"/>
    <p:sldId id="435" r:id="rId44"/>
    <p:sldId id="436" r:id="rId45"/>
    <p:sldId id="437" r:id="rId46"/>
    <p:sldId id="438" r:id="rId47"/>
    <p:sldId id="439" r:id="rId48"/>
    <p:sldId id="440" r:id="rId49"/>
    <p:sldId id="441" r:id="rId50"/>
    <p:sldId id="442" r:id="rId51"/>
    <p:sldId id="443" r:id="rId52"/>
    <p:sldId id="444" r:id="rId53"/>
    <p:sldId id="445" r:id="rId54"/>
    <p:sldId id="446" r:id="rId55"/>
    <p:sldId id="447" r:id="rId56"/>
    <p:sldId id="448" r:id="rId57"/>
    <p:sldId id="449" r:id="rId58"/>
    <p:sldId id="450" r:id="rId59"/>
    <p:sldId id="451" r:id="rId60"/>
    <p:sldId id="452" r:id="rId61"/>
    <p:sldId id="453" r:id="rId62"/>
    <p:sldId id="454" r:id="rId63"/>
    <p:sldId id="455" r:id="rId64"/>
    <p:sldId id="456" r:id="rId65"/>
    <p:sldId id="457" r:id="rId66"/>
    <p:sldId id="458" r:id="rId67"/>
    <p:sldId id="459" r:id="rId68"/>
    <p:sldId id="460" r:id="rId69"/>
    <p:sldId id="461" r:id="rId70"/>
    <p:sldId id="462" r:id="rId71"/>
    <p:sldId id="463" r:id="rId72"/>
    <p:sldId id="464" r:id="rId73"/>
    <p:sldId id="465" r:id="rId74"/>
    <p:sldId id="466" r:id="rId75"/>
    <p:sldId id="467" r:id="rId76"/>
    <p:sldId id="468" r:id="rId77"/>
    <p:sldId id="469" r:id="rId78"/>
    <p:sldId id="470" r:id="rId79"/>
    <p:sldId id="471" r:id="rId80"/>
    <p:sldId id="472" r:id="rId81"/>
    <p:sldId id="473" r:id="rId82"/>
    <p:sldId id="474" r:id="rId83"/>
    <p:sldId id="475" r:id="rId84"/>
    <p:sldId id="476" r:id="rId85"/>
    <p:sldId id="477" r:id="rId86"/>
    <p:sldId id="478" r:id="rId87"/>
    <p:sldId id="479" r:id="rId88"/>
    <p:sldId id="480" r:id="rId89"/>
    <p:sldId id="481" r:id="rId90"/>
    <p:sldId id="482" r:id="rId91"/>
    <p:sldId id="483" r:id="rId92"/>
    <p:sldId id="484" r:id="rId93"/>
    <p:sldId id="485" r:id="rId94"/>
    <p:sldId id="486" r:id="rId95"/>
    <p:sldId id="487" r:id="rId96"/>
    <p:sldId id="488" r:id="rId97"/>
    <p:sldId id="489" r:id="rId98"/>
    <p:sldId id="490" r:id="rId99"/>
    <p:sldId id="491" r:id="rId100"/>
  </p:sldIdLst>
  <p:sldSz cx="11522075" cy="6480175"/>
  <p:notesSz cx="6858000" cy="9144000"/>
  <p:custDataLst>
    <p:tags r:id="rId10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6600"/>
    <a:srgbClr val="0533A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66" d="100"/>
          <a:sy n="66" d="100"/>
        </p:scale>
        <p:origin x="-132" y="-444"/>
      </p:cViewPr>
      <p:guideLst>
        <p:guide orient="horz" pos="2036"/>
        <p:guide pos="3626"/>
      </p:guideLst>
    </p:cSldViewPr>
  </p:slideViewPr>
  <p:notesTextViewPr>
    <p:cViewPr>
      <p:scale>
        <a:sx n="100" d="100"/>
        <a:sy n="100" d="100"/>
      </p:scale>
      <p:origin x="0" y="0"/>
    </p:cViewPr>
  </p:notesTextViewPr>
  <p:sorterViewPr>
    <p:cViewPr>
      <p:scale>
        <a:sx n="66" d="100"/>
        <a:sy n="66" d="100"/>
      </p:scale>
      <p:origin x="0" y="0"/>
    </p:cViewPr>
  </p:sorter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slide" Target="slides/slide85.xml"/><Relationship Id="rId102" Type="http://schemas.openxmlformats.org/officeDocument/2006/relationships/tags" Target="tags/tag1.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90" Type="http://schemas.openxmlformats.org/officeDocument/2006/relationships/slide" Target="slides/slide88.xml"/><Relationship Id="rId95" Type="http://schemas.openxmlformats.org/officeDocument/2006/relationships/slide" Target="slides/slide93.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slide" Target="slides/slide91.xml"/><Relationship Id="rId98" Type="http://schemas.openxmlformats.org/officeDocument/2006/relationships/slide" Target="slides/slide9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103" Type="http://schemas.openxmlformats.org/officeDocument/2006/relationships/presProps" Target="presProp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slide" Target="slides/slide94.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6" Type="http://schemas.openxmlformats.org/officeDocument/2006/relationships/tableStyles" Target="tableStyles.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3.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58D4EC4-DB57-46EA-A2C0-18F19DE486F2}" type="datetimeFigureOut">
              <a:rPr lang="zh-CN" altLang="en-US" smtClean="0"/>
              <a:t>2020-11-27</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78EAB37-647D-42A1-93AE-E92B4BE6F92E}" type="slidenum">
              <a:rPr lang="zh-CN" altLang="en-US" smtClean="0"/>
              <a:t>‹#›</a:t>
            </a:fld>
            <a:endParaRPr lang="zh-CN" altLang="en-US"/>
          </a:p>
        </p:txBody>
      </p:sp>
    </p:spTree>
    <p:extLst>
      <p:ext uri="{BB962C8B-B14F-4D97-AF65-F5344CB8AC3E}">
        <p14:creationId xmlns:p14="http://schemas.microsoft.com/office/powerpoint/2010/main" val="22047226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8EAB37-647D-42A1-93AE-E92B4BE6F92E}" type="slidenum">
              <a:rPr lang="zh-CN" altLang="en-US" smtClean="0"/>
              <a:t>2</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8EAB37-647D-42A1-93AE-E92B4BE6F92E}" type="slidenum">
              <a:rPr lang="zh-CN" altLang="en-US" smtClean="0"/>
              <a:t>5</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8EAB37-647D-42A1-93AE-E92B4BE6F92E}" type="slidenum">
              <a:rPr lang="zh-CN" altLang="en-US" smtClean="0"/>
              <a:t>12</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8EAB37-647D-42A1-93AE-E92B4BE6F92E}" type="slidenum">
              <a:rPr lang="zh-CN" altLang="en-US" smtClean="0"/>
              <a:t>60</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8EAB37-647D-42A1-93AE-E92B4BE6F92E}" type="slidenum">
              <a:rPr lang="zh-CN" altLang="en-US" smtClean="0"/>
              <a:t>86</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8EAB37-647D-42A1-93AE-E92B4BE6F92E}" type="slidenum">
              <a:rPr lang="zh-CN" altLang="en-US" smtClean="0"/>
              <a:t>93</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slideMaster" Target="../slideMasters/slideMaster1.xml"/><Relationship Id="rId5" Type="http://schemas.openxmlformats.org/officeDocument/2006/relationships/tags" Target="../tags/tag12.xml"/><Relationship Id="rId4" Type="http://schemas.openxmlformats.org/officeDocument/2006/relationships/tags" Target="../tags/tag11.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 Id="rId5" Type="http://schemas.openxmlformats.org/officeDocument/2006/relationships/slideMaster" Target="../slideMasters/slideMaster1.xml"/><Relationship Id="rId4" Type="http://schemas.openxmlformats.org/officeDocument/2006/relationships/tags" Target="../tags/tag58.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tags" Target="../tags/tag59.xml"/><Relationship Id="rId6" Type="http://schemas.openxmlformats.org/officeDocument/2006/relationships/slideMaster" Target="../slideMasters/slideMaster1.xml"/><Relationship Id="rId5" Type="http://schemas.openxmlformats.org/officeDocument/2006/relationships/tags" Target="../tags/tag63.xml"/><Relationship Id="rId4" Type="http://schemas.openxmlformats.org/officeDocument/2006/relationships/tags" Target="../tags/tag6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slideMaster" Target="../slideMasters/slideMaster1.xml"/><Relationship Id="rId5" Type="http://schemas.openxmlformats.org/officeDocument/2006/relationships/tags" Target="../tags/tag17.xml"/><Relationship Id="rId4" Type="http://schemas.openxmlformats.org/officeDocument/2006/relationships/tags" Target="../tags/tag16.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tags" Target="../tags/tag72.xml"/><Relationship Id="rId2" Type="http://schemas.openxmlformats.org/officeDocument/2006/relationships/tags" Target="../tags/tag71.xml"/><Relationship Id="rId1" Type="http://schemas.openxmlformats.org/officeDocument/2006/relationships/tags" Target="../tags/tag70.xml"/><Relationship Id="rId6" Type="http://schemas.openxmlformats.org/officeDocument/2006/relationships/slideMaster" Target="../slideMasters/slideMaster2.xml"/><Relationship Id="rId5" Type="http://schemas.openxmlformats.org/officeDocument/2006/relationships/tags" Target="../tags/tag74.xml"/><Relationship Id="rId4" Type="http://schemas.openxmlformats.org/officeDocument/2006/relationships/tags" Target="../tags/tag73.xml"/></Relationships>
</file>

<file path=ppt/slideLayouts/_rels/slideLayout29.xml.rels><?xml version="1.0" encoding="UTF-8" standalone="yes"?>
<Relationships xmlns="http://schemas.openxmlformats.org/package/2006/relationships"><Relationship Id="rId3" Type="http://schemas.openxmlformats.org/officeDocument/2006/relationships/tags" Target="../tags/tag77.xml"/><Relationship Id="rId2" Type="http://schemas.openxmlformats.org/officeDocument/2006/relationships/tags" Target="../tags/tag76.xml"/><Relationship Id="rId1" Type="http://schemas.openxmlformats.org/officeDocument/2006/relationships/tags" Target="../tags/tag75.xml"/><Relationship Id="rId6" Type="http://schemas.openxmlformats.org/officeDocument/2006/relationships/slideMaster" Target="../slideMasters/slideMaster2.xml"/><Relationship Id="rId5" Type="http://schemas.openxmlformats.org/officeDocument/2006/relationships/tags" Target="../tags/tag79.xml"/><Relationship Id="rId4" Type="http://schemas.openxmlformats.org/officeDocument/2006/relationships/tags" Target="../tags/tag78.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slideMaster" Target="../slideMasters/slideMaster1.xml"/><Relationship Id="rId5" Type="http://schemas.openxmlformats.org/officeDocument/2006/relationships/tags" Target="../tags/tag22.xml"/><Relationship Id="rId4" Type="http://schemas.openxmlformats.org/officeDocument/2006/relationships/tags" Target="../tags/tag21.xml"/></Relationships>
</file>

<file path=ppt/slideLayouts/_rels/slideLayout30.xml.rels><?xml version="1.0" encoding="UTF-8" standalone="yes"?>
<Relationships xmlns="http://schemas.openxmlformats.org/package/2006/relationships"><Relationship Id="rId3" Type="http://schemas.openxmlformats.org/officeDocument/2006/relationships/tags" Target="../tags/tag82.xml"/><Relationship Id="rId2" Type="http://schemas.openxmlformats.org/officeDocument/2006/relationships/tags" Target="../tags/tag81.xml"/><Relationship Id="rId1" Type="http://schemas.openxmlformats.org/officeDocument/2006/relationships/tags" Target="../tags/tag80.xml"/><Relationship Id="rId6" Type="http://schemas.openxmlformats.org/officeDocument/2006/relationships/slideMaster" Target="../slideMasters/slideMaster2.xml"/><Relationship Id="rId5" Type="http://schemas.openxmlformats.org/officeDocument/2006/relationships/tags" Target="../tags/tag84.xml"/><Relationship Id="rId4" Type="http://schemas.openxmlformats.org/officeDocument/2006/relationships/tags" Target="../tags/tag83.xml"/></Relationships>
</file>

<file path=ppt/slideLayouts/_rels/slideLayout31.xml.rels><?xml version="1.0" encoding="UTF-8" standalone="yes"?>
<Relationships xmlns="http://schemas.openxmlformats.org/package/2006/relationships"><Relationship Id="rId3" Type="http://schemas.openxmlformats.org/officeDocument/2006/relationships/tags" Target="../tags/tag87.xml"/><Relationship Id="rId7" Type="http://schemas.openxmlformats.org/officeDocument/2006/relationships/slideMaster" Target="../slideMasters/slideMaster2.xml"/><Relationship Id="rId2" Type="http://schemas.openxmlformats.org/officeDocument/2006/relationships/tags" Target="../tags/tag86.xml"/><Relationship Id="rId1" Type="http://schemas.openxmlformats.org/officeDocument/2006/relationships/tags" Target="../tags/tag85.xml"/><Relationship Id="rId6" Type="http://schemas.openxmlformats.org/officeDocument/2006/relationships/tags" Target="../tags/tag90.xml"/><Relationship Id="rId5" Type="http://schemas.openxmlformats.org/officeDocument/2006/relationships/tags" Target="../tags/tag89.xml"/><Relationship Id="rId4" Type="http://schemas.openxmlformats.org/officeDocument/2006/relationships/tags" Target="../tags/tag88.xml"/></Relationships>
</file>

<file path=ppt/slideLayouts/_rels/slideLayout32.xml.rels><?xml version="1.0" encoding="UTF-8" standalone="yes"?>
<Relationships xmlns="http://schemas.openxmlformats.org/package/2006/relationships"><Relationship Id="rId8" Type="http://schemas.openxmlformats.org/officeDocument/2006/relationships/tags" Target="../tags/tag98.xml"/><Relationship Id="rId3" Type="http://schemas.openxmlformats.org/officeDocument/2006/relationships/tags" Target="../tags/tag93.xml"/><Relationship Id="rId7" Type="http://schemas.openxmlformats.org/officeDocument/2006/relationships/tags" Target="../tags/tag97.xml"/><Relationship Id="rId2" Type="http://schemas.openxmlformats.org/officeDocument/2006/relationships/tags" Target="../tags/tag92.xml"/><Relationship Id="rId1" Type="http://schemas.openxmlformats.org/officeDocument/2006/relationships/tags" Target="../tags/tag91.xml"/><Relationship Id="rId6" Type="http://schemas.openxmlformats.org/officeDocument/2006/relationships/tags" Target="../tags/tag96.xml"/><Relationship Id="rId5" Type="http://schemas.openxmlformats.org/officeDocument/2006/relationships/tags" Target="../tags/tag95.xml"/><Relationship Id="rId4" Type="http://schemas.openxmlformats.org/officeDocument/2006/relationships/tags" Target="../tags/tag94.xml"/><Relationship Id="rId9"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3" Type="http://schemas.openxmlformats.org/officeDocument/2006/relationships/tags" Target="../tags/tag101.xml"/><Relationship Id="rId2" Type="http://schemas.openxmlformats.org/officeDocument/2006/relationships/tags" Target="../tags/tag100.xml"/><Relationship Id="rId1" Type="http://schemas.openxmlformats.org/officeDocument/2006/relationships/tags" Target="../tags/tag99.xml"/><Relationship Id="rId5" Type="http://schemas.openxmlformats.org/officeDocument/2006/relationships/slideMaster" Target="../slideMasters/slideMaster2.xml"/><Relationship Id="rId4" Type="http://schemas.openxmlformats.org/officeDocument/2006/relationships/tags" Target="../tags/tag102.xml"/></Relationships>
</file>

<file path=ppt/slideLayouts/_rels/slideLayout34.xml.rels><?xml version="1.0" encoding="UTF-8" standalone="yes"?>
<Relationships xmlns="http://schemas.openxmlformats.org/package/2006/relationships"><Relationship Id="rId3" Type="http://schemas.openxmlformats.org/officeDocument/2006/relationships/tags" Target="../tags/tag105.xml"/><Relationship Id="rId2" Type="http://schemas.openxmlformats.org/officeDocument/2006/relationships/tags" Target="../tags/tag104.xml"/><Relationship Id="rId1" Type="http://schemas.openxmlformats.org/officeDocument/2006/relationships/tags" Target="../tags/tag103.xml"/><Relationship Id="rId4"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tags" Target="../tags/tag108.xml"/><Relationship Id="rId7" Type="http://schemas.openxmlformats.org/officeDocument/2006/relationships/slideMaster" Target="../slideMasters/slideMaster2.xml"/><Relationship Id="rId2" Type="http://schemas.openxmlformats.org/officeDocument/2006/relationships/tags" Target="../tags/tag107.xml"/><Relationship Id="rId1" Type="http://schemas.openxmlformats.org/officeDocument/2006/relationships/tags" Target="../tags/tag106.xml"/><Relationship Id="rId6" Type="http://schemas.openxmlformats.org/officeDocument/2006/relationships/tags" Target="../tags/tag111.xml"/><Relationship Id="rId5" Type="http://schemas.openxmlformats.org/officeDocument/2006/relationships/tags" Target="../tags/tag110.xml"/><Relationship Id="rId4" Type="http://schemas.openxmlformats.org/officeDocument/2006/relationships/tags" Target="../tags/tag109.xml"/></Relationships>
</file>

<file path=ppt/slideLayouts/_rels/slideLayout36.xml.rels><?xml version="1.0" encoding="UTF-8" standalone="yes"?>
<Relationships xmlns="http://schemas.openxmlformats.org/package/2006/relationships"><Relationship Id="rId3" Type="http://schemas.openxmlformats.org/officeDocument/2006/relationships/tags" Target="../tags/tag114.xml"/><Relationship Id="rId2" Type="http://schemas.openxmlformats.org/officeDocument/2006/relationships/tags" Target="../tags/tag113.xml"/><Relationship Id="rId1" Type="http://schemas.openxmlformats.org/officeDocument/2006/relationships/tags" Target="../tags/tag112.xml"/><Relationship Id="rId6" Type="http://schemas.openxmlformats.org/officeDocument/2006/relationships/slideMaster" Target="../slideMasters/slideMaster2.xml"/><Relationship Id="rId5" Type="http://schemas.openxmlformats.org/officeDocument/2006/relationships/tags" Target="../tags/tag116.xml"/><Relationship Id="rId4" Type="http://schemas.openxmlformats.org/officeDocument/2006/relationships/tags" Target="../tags/tag115.xml"/></Relationships>
</file>

<file path=ppt/slideLayouts/_rels/slideLayout37.xml.rels><?xml version="1.0" encoding="UTF-8" standalone="yes"?>
<Relationships xmlns="http://schemas.openxmlformats.org/package/2006/relationships"><Relationship Id="rId3" Type="http://schemas.openxmlformats.org/officeDocument/2006/relationships/tags" Target="../tags/tag119.xml"/><Relationship Id="rId2" Type="http://schemas.openxmlformats.org/officeDocument/2006/relationships/tags" Target="../tags/tag118.xml"/><Relationship Id="rId1" Type="http://schemas.openxmlformats.org/officeDocument/2006/relationships/tags" Target="../tags/tag117.xml"/><Relationship Id="rId5" Type="http://schemas.openxmlformats.org/officeDocument/2006/relationships/slideMaster" Target="../slideMasters/slideMaster2.xml"/><Relationship Id="rId4" Type="http://schemas.openxmlformats.org/officeDocument/2006/relationships/tags" Target="../tags/tag120.xml"/></Relationships>
</file>

<file path=ppt/slideLayouts/_rels/slideLayout38.xml.rels><?xml version="1.0" encoding="UTF-8" standalone="yes"?>
<Relationships xmlns="http://schemas.openxmlformats.org/package/2006/relationships"><Relationship Id="rId3" Type="http://schemas.openxmlformats.org/officeDocument/2006/relationships/tags" Target="../tags/tag123.xml"/><Relationship Id="rId2" Type="http://schemas.openxmlformats.org/officeDocument/2006/relationships/tags" Target="../tags/tag122.xml"/><Relationship Id="rId1" Type="http://schemas.openxmlformats.org/officeDocument/2006/relationships/tags" Target="../tags/tag121.xml"/><Relationship Id="rId6" Type="http://schemas.openxmlformats.org/officeDocument/2006/relationships/slideMaster" Target="../slideMasters/slideMaster2.xml"/><Relationship Id="rId5" Type="http://schemas.openxmlformats.org/officeDocument/2006/relationships/tags" Target="../tags/tag125.xml"/><Relationship Id="rId4" Type="http://schemas.openxmlformats.org/officeDocument/2006/relationships/tags" Target="../tags/tag124.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5.xml"/><Relationship Id="rId7" Type="http://schemas.openxmlformats.org/officeDocument/2006/relationships/slideMaster" Target="../slideMasters/slideMaster1.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6.xml"/><Relationship Id="rId3" Type="http://schemas.openxmlformats.org/officeDocument/2006/relationships/tags" Target="../tags/tag31.xml"/><Relationship Id="rId7" Type="http://schemas.openxmlformats.org/officeDocument/2006/relationships/tags" Target="../tags/tag35.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9"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 Id="rId5" Type="http://schemas.openxmlformats.org/officeDocument/2006/relationships/slideMaster" Target="../slideMasters/slideMaster1.xml"/><Relationship Id="rId4" Type="http://schemas.openxmlformats.org/officeDocument/2006/relationships/tags" Target="../tags/tag40.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6.xml"/><Relationship Id="rId7" Type="http://schemas.openxmlformats.org/officeDocument/2006/relationships/slideMaster" Target="../slideMasters/slideMaster1.xml"/><Relationship Id="rId2" Type="http://schemas.openxmlformats.org/officeDocument/2006/relationships/tags" Target="../tags/tag45.xml"/><Relationship Id="rId1" Type="http://schemas.openxmlformats.org/officeDocument/2006/relationships/tags" Target="../tags/tag44.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tags" Target="../tags/tag50.xml"/><Relationship Id="rId6" Type="http://schemas.openxmlformats.org/officeDocument/2006/relationships/slideMaster" Target="../slideMasters/slideMaster1.xml"/><Relationship Id="rId5" Type="http://schemas.openxmlformats.org/officeDocument/2006/relationships/tags" Target="../tags/tag54.xml"/><Relationship Id="rId4" Type="http://schemas.openxmlformats.org/officeDocument/2006/relationships/tags" Target="../tags/tag5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32928" y="864023"/>
            <a:ext cx="9260754" cy="2428790"/>
          </a:xfrm>
        </p:spPr>
        <p:txBody>
          <a:bodyPr lIns="90000" tIns="46800" rIns="90000" bIns="46800" anchor="b" anchorCtr="0">
            <a:normAutofit/>
          </a:bodyPr>
          <a:lstStyle>
            <a:lvl1pPr algn="ctr">
              <a:defRPr sz="5670" b="1" i="0" spc="300" baseline="0">
                <a:solidFill>
                  <a:schemeClr val="tx1">
                    <a:lumMod val="85000"/>
                    <a:lumOff val="15000"/>
                  </a:schemeClr>
                </a:solidFill>
                <a:effectLst/>
              </a:defRPr>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32928" y="3364248"/>
            <a:ext cx="9260754" cy="1391282"/>
          </a:xfrm>
        </p:spPr>
        <p:txBody>
          <a:bodyPr lIns="90000" tIns="46800" rIns="90000" bIns="46800">
            <a:normAutofit/>
          </a:bodyPr>
          <a:lstStyle>
            <a:lvl1pPr marL="0" indent="0" algn="ctr" eaLnBrk="1" fontAlgn="auto" latinLnBrk="0" hangingPunct="1">
              <a:lnSpc>
                <a:spcPct val="110000"/>
              </a:lnSpc>
              <a:buNone/>
              <a:defRPr sz="2270" u="none" strike="noStrike" kern="1200" cap="none" spc="200" normalizeH="0" baseline="0">
                <a:solidFill>
                  <a:schemeClr val="tx1">
                    <a:lumMod val="65000"/>
                    <a:lumOff val="35000"/>
                  </a:schemeClr>
                </a:solidFill>
                <a:uFillTx/>
              </a:defRPr>
            </a:lvl1pPr>
            <a:lvl2pPr marL="431800" indent="0" algn="ctr">
              <a:buNone/>
              <a:defRPr sz="1890"/>
            </a:lvl2pPr>
            <a:lvl3pPr marL="864235" indent="0" algn="ctr">
              <a:buNone/>
              <a:defRPr sz="1700"/>
            </a:lvl3pPr>
            <a:lvl4pPr marL="1296035" indent="0" algn="ctr">
              <a:buNone/>
              <a:defRPr sz="1510"/>
            </a:lvl4pPr>
            <a:lvl5pPr marL="1727835" indent="0" algn="ctr">
              <a:buNone/>
              <a:defRPr sz="1510"/>
            </a:lvl5pPr>
            <a:lvl6pPr marL="2160270" indent="0" algn="ctr">
              <a:buNone/>
              <a:defRPr sz="1510"/>
            </a:lvl6pPr>
            <a:lvl7pPr marL="2592070" indent="0" algn="ctr">
              <a:buNone/>
              <a:defRPr sz="1510"/>
            </a:lvl7pPr>
            <a:lvl8pPr marL="3023870" indent="0" algn="ctr">
              <a:buNone/>
              <a:defRPr sz="1510"/>
            </a:lvl8pPr>
            <a:lvl9pPr marL="3456305" indent="0" algn="ctr">
              <a:buNone/>
              <a:defRPr sz="151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2020-11-27</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2020-11-27</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574970" y="731358"/>
            <a:ext cx="10369868" cy="5180738"/>
          </a:xfrm>
        </p:spPr>
        <p:txBody>
          <a:bodyPr/>
          <a:lstStyle>
            <a:lvl1pPr marL="215900" indent="-215900" eaLnBrk="1" fontAlgn="auto" latinLnBrk="0" hangingPunct="1">
              <a:lnSpc>
                <a:spcPct val="130000"/>
              </a:lnSpc>
              <a:buFont typeface="Arial" pitchFamily="34" charset="0"/>
              <a:buChar char="●"/>
              <a:defRPr u="none" strike="noStrike" kern="1200" cap="none" spc="150" normalizeH="0" baseline="0">
                <a:solidFill>
                  <a:schemeClr val="tx1">
                    <a:lumMod val="65000"/>
                    <a:lumOff val="35000"/>
                  </a:schemeClr>
                </a:solidFill>
                <a:uFillTx/>
              </a:defRPr>
            </a:lvl1pPr>
            <a:lvl2pPr marL="648335" indent="-215900" defTabSz="914400" eaLnBrk="1" fontAlgn="auto" latinLnBrk="0" hangingPunct="1">
              <a:lnSpc>
                <a:spcPct val="120000"/>
              </a:lnSpc>
              <a:buFont typeface="Arial" pitchFamily="34" charset="0"/>
              <a:buChar char="●"/>
              <a:tabLst>
                <a:tab pos="1609725" algn="l"/>
              </a:tabLst>
              <a:defRPr u="none" strike="noStrike" kern="1200" cap="none" spc="150" normalizeH="0" baseline="0">
                <a:solidFill>
                  <a:schemeClr val="tx1">
                    <a:lumMod val="65000"/>
                    <a:lumOff val="35000"/>
                  </a:schemeClr>
                </a:solidFill>
                <a:uFillTx/>
              </a:defRPr>
            </a:lvl2pPr>
            <a:lvl3pPr marL="1080135" indent="-215900" eaLnBrk="1" fontAlgn="auto" latinLnBrk="0" hangingPunct="1">
              <a:lnSpc>
                <a:spcPct val="120000"/>
              </a:lnSpc>
              <a:buFont typeface="Arial" pitchFamily="34" charset="0"/>
              <a:buChar char="●"/>
              <a:defRPr u="none" strike="noStrike" kern="1200" cap="none" spc="150" normalizeH="0" baseline="0">
                <a:solidFill>
                  <a:schemeClr val="tx1">
                    <a:lumMod val="65000"/>
                    <a:lumOff val="35000"/>
                  </a:schemeClr>
                </a:solidFill>
                <a:uFillTx/>
              </a:defRPr>
            </a:lvl3pPr>
            <a:lvl4pPr marL="1511935" indent="-215900" eaLnBrk="1" fontAlgn="auto" latinLnBrk="0" hangingPunct="1">
              <a:lnSpc>
                <a:spcPct val="120000"/>
              </a:lnSpc>
              <a:buFont typeface="Wingdings" charset="2"/>
              <a:buChar char=""/>
              <a:defRPr u="none" strike="noStrike" kern="1200" cap="none" spc="150" normalizeH="0" baseline="0">
                <a:solidFill>
                  <a:schemeClr val="tx1">
                    <a:lumMod val="65000"/>
                    <a:lumOff val="35000"/>
                  </a:schemeClr>
                </a:solidFill>
                <a:uFillTx/>
              </a:defRPr>
            </a:lvl4pPr>
            <a:lvl5pPr marL="1944370" indent="-215900" eaLnBrk="1" fontAlgn="auto" latinLnBrk="0" hangingPunct="1">
              <a:lnSpc>
                <a:spcPct val="120000"/>
              </a:lnSpc>
              <a:buFont typeface="Arial"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2020-11-27</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32928" y="2347150"/>
            <a:ext cx="9260754" cy="962672"/>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5670" b="1" i="0" u="none" strike="noStrike" kern="1200" cap="none" spc="300" normalizeH="0" baseline="0" noProof="1">
                <a:solidFill>
                  <a:schemeClr val="tx1">
                    <a:lumMod val="85000"/>
                    <a:lumOff val="15000"/>
                  </a:schemeClr>
                </a:solidFill>
                <a:effectLst/>
                <a:uFillTx/>
                <a:latin typeface="Arial" pitchFamily="34" charset="0"/>
                <a:ea typeface="微软雅黑"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32928" y="3364248"/>
            <a:ext cx="9260754" cy="445618"/>
          </a:xfrm>
        </p:spPr>
        <p:txBody>
          <a:bodyPr lIns="90000" tIns="46800" rIns="90000" bIns="46800">
            <a:normAutofit/>
          </a:bodyPr>
          <a:lstStyle>
            <a:lvl1pPr marL="0" indent="0" algn="ctr">
              <a:lnSpc>
                <a:spcPct val="110000"/>
              </a:lnSpc>
              <a:buNone/>
              <a:defRPr sz="2270" spc="200" baseline="0">
                <a:solidFill>
                  <a:schemeClr val="tx1">
                    <a:lumMod val="65000"/>
                    <a:lumOff val="35000"/>
                  </a:schemeClr>
                </a:solidFill>
              </a:defRPr>
            </a:lvl1pPr>
          </a:lstStyle>
          <a:p>
            <a:pPr lvl="0"/>
            <a:r>
              <a:rPr lang="zh-CN" altLang="en-US"/>
              <a:t>单击此处编辑母版文本样式</a:t>
            </a:r>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2020-11-27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2020-11-27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2020-11-27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2020-11-27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2020-11-27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2020-11-27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2020-11-27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2020-11-27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574970" y="1408290"/>
            <a:ext cx="10366465" cy="4497003"/>
          </a:xfrm>
        </p:spPr>
        <p:txBody>
          <a:bodyPr vert="horz" lIns="90000" tIns="46800" rIns="90000" bIns="46800" rtlCol="0">
            <a:normAutofit/>
          </a:bodyPr>
          <a:lstStyle>
            <a:lvl1pPr marL="215900" marR="0" lvl="0"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7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vl6pPr marL="2160270" indent="0">
              <a:buNone/>
              <a:defRPr/>
            </a:lvl6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2020-11-27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2020-11-27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2020-11-27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2020-11-27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2020-11-27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2020-11-27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2020-11-27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2020-11-27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2020-11-27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32928" y="864023"/>
            <a:ext cx="9260754" cy="2428790"/>
          </a:xfrm>
        </p:spPr>
        <p:txBody>
          <a:bodyPr lIns="90000" tIns="46800" rIns="90000" bIns="46800" anchor="b" anchorCtr="0">
            <a:normAutofit/>
          </a:bodyPr>
          <a:lstStyle>
            <a:lvl1pPr algn="ctr">
              <a:defRPr sz="5670" b="1" i="0" spc="300" baseline="0">
                <a:solidFill>
                  <a:schemeClr val="tx1">
                    <a:lumMod val="85000"/>
                    <a:lumOff val="15000"/>
                  </a:schemeClr>
                </a:solidFill>
                <a:effectLst/>
              </a:defRPr>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32928" y="3364248"/>
            <a:ext cx="9260754" cy="1391282"/>
          </a:xfrm>
        </p:spPr>
        <p:txBody>
          <a:bodyPr lIns="90000" tIns="46800" rIns="90000" bIns="46800">
            <a:normAutofit/>
          </a:bodyPr>
          <a:lstStyle>
            <a:lvl1pPr marL="0" indent="0" algn="ctr" eaLnBrk="1" fontAlgn="auto" latinLnBrk="0" hangingPunct="1">
              <a:lnSpc>
                <a:spcPct val="110000"/>
              </a:lnSpc>
              <a:buNone/>
              <a:defRPr sz="2270" u="none" strike="noStrike" kern="1200" cap="none" spc="200" normalizeH="0" baseline="0">
                <a:solidFill>
                  <a:schemeClr val="tx1">
                    <a:lumMod val="65000"/>
                    <a:lumOff val="35000"/>
                  </a:schemeClr>
                </a:solidFill>
                <a:uFillTx/>
              </a:defRPr>
            </a:lvl1pPr>
            <a:lvl2pPr marL="431800" indent="0" algn="ctr">
              <a:buNone/>
              <a:defRPr sz="1890"/>
            </a:lvl2pPr>
            <a:lvl3pPr marL="864235" indent="0" algn="ctr">
              <a:buNone/>
              <a:defRPr sz="1700"/>
            </a:lvl3pPr>
            <a:lvl4pPr marL="1296035" indent="0" algn="ctr">
              <a:buNone/>
              <a:defRPr sz="1510"/>
            </a:lvl4pPr>
            <a:lvl5pPr marL="1727835" indent="0" algn="ctr">
              <a:buNone/>
              <a:defRPr sz="1510"/>
            </a:lvl5pPr>
            <a:lvl6pPr marL="2160270" indent="0" algn="ctr">
              <a:buNone/>
              <a:defRPr sz="1510"/>
            </a:lvl6pPr>
            <a:lvl7pPr marL="2592070" indent="0" algn="ctr">
              <a:buNone/>
              <a:defRPr sz="1510"/>
            </a:lvl7pPr>
            <a:lvl8pPr marL="3023870" indent="0" algn="ctr">
              <a:buNone/>
              <a:defRPr sz="1510"/>
            </a:lvl8pPr>
            <a:lvl9pPr marL="3456305" indent="0" algn="ctr">
              <a:buNone/>
              <a:defRPr sz="151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2020-11-27</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574970" y="1408290"/>
            <a:ext cx="10366465" cy="4497003"/>
          </a:xfrm>
        </p:spPr>
        <p:txBody>
          <a:bodyPr vert="horz" lIns="90000" tIns="46800" rIns="90000" bIns="46800" rtlCol="0">
            <a:normAutofit/>
          </a:bodyPr>
          <a:lstStyle>
            <a:lvl1pPr marL="215900" marR="0" lvl="0"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7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vl6pPr marL="2160270" indent="0">
              <a:buNone/>
              <a:defRPr/>
            </a:lvl6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2020-11-27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881410" y="3636382"/>
            <a:ext cx="7341921" cy="724555"/>
          </a:xfrm>
        </p:spPr>
        <p:txBody>
          <a:bodyPr lIns="90000" tIns="46800" rIns="90000" bIns="46800" anchor="b" anchorCtr="0">
            <a:normAutofit/>
          </a:bodyPr>
          <a:lstStyle>
            <a:lvl1pPr>
              <a:defRPr sz="4160" b="1" i="0" u="none" strike="noStrike" kern="1200" cap="none" spc="300" normalizeH="0" baseline="0">
                <a:solidFill>
                  <a:schemeClr val="tx1">
                    <a:lumMod val="85000"/>
                    <a:lumOff val="15000"/>
                  </a:schemeClr>
                </a:solidFill>
                <a:effectLst/>
                <a:uFillTx/>
              </a:defRPr>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881410" y="4360937"/>
            <a:ext cx="7341921" cy="819802"/>
          </a:xfrm>
        </p:spPr>
        <p:txBody>
          <a:bodyPr lIns="90000" tIns="46800" rIns="90000" bIns="46800">
            <a:normAutofit/>
          </a:bodyPr>
          <a:lstStyle>
            <a:lvl1pPr marL="0" indent="0" eaLnBrk="1" fontAlgn="auto" latinLnBrk="0" hangingPunct="1">
              <a:lnSpc>
                <a:spcPct val="130000"/>
              </a:lnSpc>
              <a:buNone/>
              <a:defRPr kumimoji="0" lang="zh-CN" altLang="en-US" sz="17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431800" indent="0">
              <a:buNone/>
              <a:defRPr sz="1890">
                <a:solidFill>
                  <a:schemeClr val="tx1">
                    <a:tint val="75000"/>
                  </a:schemeClr>
                </a:solidFill>
              </a:defRPr>
            </a:lvl2pPr>
            <a:lvl3pPr marL="864235" indent="0">
              <a:buNone/>
              <a:defRPr sz="1700">
                <a:solidFill>
                  <a:schemeClr val="tx1">
                    <a:tint val="75000"/>
                  </a:schemeClr>
                </a:solidFill>
              </a:defRPr>
            </a:lvl3pPr>
            <a:lvl4pPr marL="1296035" indent="0">
              <a:buNone/>
              <a:defRPr sz="1510">
                <a:solidFill>
                  <a:schemeClr val="tx1">
                    <a:tint val="75000"/>
                  </a:schemeClr>
                </a:solidFill>
              </a:defRPr>
            </a:lvl4pPr>
            <a:lvl5pPr marL="1727835" indent="0">
              <a:buNone/>
              <a:defRPr sz="1510">
                <a:solidFill>
                  <a:schemeClr val="tx1">
                    <a:tint val="75000"/>
                  </a:schemeClr>
                </a:solidFill>
              </a:defRPr>
            </a:lvl5pPr>
            <a:lvl6pPr marL="2160270" indent="0">
              <a:buNone/>
              <a:defRPr sz="1510">
                <a:solidFill>
                  <a:schemeClr val="tx1">
                    <a:tint val="75000"/>
                  </a:schemeClr>
                </a:solidFill>
              </a:defRPr>
            </a:lvl6pPr>
            <a:lvl7pPr marL="2592070" indent="0">
              <a:buNone/>
              <a:defRPr sz="1510">
                <a:solidFill>
                  <a:schemeClr val="tx1">
                    <a:tint val="75000"/>
                  </a:schemeClr>
                </a:solidFill>
              </a:defRPr>
            </a:lvl7pPr>
            <a:lvl8pPr marL="3023870" indent="0">
              <a:buNone/>
              <a:defRPr sz="1510">
                <a:solidFill>
                  <a:schemeClr val="tx1">
                    <a:tint val="75000"/>
                  </a:schemeClr>
                </a:solidFill>
              </a:defRPr>
            </a:lvl8pPr>
            <a:lvl9pPr marL="3456305" indent="0">
              <a:buNone/>
              <a:defRPr sz="151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2020-11-27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881410" y="3636382"/>
            <a:ext cx="7341921" cy="724555"/>
          </a:xfrm>
        </p:spPr>
        <p:txBody>
          <a:bodyPr lIns="90000" tIns="46800" rIns="90000" bIns="46800" anchor="b" anchorCtr="0">
            <a:normAutofit/>
          </a:bodyPr>
          <a:lstStyle>
            <a:lvl1pPr>
              <a:defRPr sz="4160" b="1" i="0" u="none" strike="noStrike" kern="1200" cap="none" spc="300" normalizeH="0" baseline="0">
                <a:solidFill>
                  <a:schemeClr val="tx1">
                    <a:lumMod val="85000"/>
                    <a:lumOff val="15000"/>
                  </a:schemeClr>
                </a:solidFill>
                <a:effectLst/>
                <a:uFillTx/>
              </a:defRPr>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881410" y="4360937"/>
            <a:ext cx="7341921" cy="819802"/>
          </a:xfrm>
        </p:spPr>
        <p:txBody>
          <a:bodyPr lIns="90000" tIns="46800" rIns="90000" bIns="46800">
            <a:normAutofit/>
          </a:bodyPr>
          <a:lstStyle>
            <a:lvl1pPr marL="0" indent="0" eaLnBrk="1" fontAlgn="auto" latinLnBrk="0" hangingPunct="1">
              <a:lnSpc>
                <a:spcPct val="130000"/>
              </a:lnSpc>
              <a:buNone/>
              <a:defRPr kumimoji="0" lang="zh-CN" altLang="en-US" sz="17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431800" indent="0">
              <a:buNone/>
              <a:defRPr sz="1890">
                <a:solidFill>
                  <a:schemeClr val="tx1">
                    <a:tint val="75000"/>
                  </a:schemeClr>
                </a:solidFill>
              </a:defRPr>
            </a:lvl2pPr>
            <a:lvl3pPr marL="864235" indent="0">
              <a:buNone/>
              <a:defRPr sz="1700">
                <a:solidFill>
                  <a:schemeClr val="tx1">
                    <a:tint val="75000"/>
                  </a:schemeClr>
                </a:solidFill>
              </a:defRPr>
            </a:lvl3pPr>
            <a:lvl4pPr marL="1296035" indent="0">
              <a:buNone/>
              <a:defRPr sz="1510">
                <a:solidFill>
                  <a:schemeClr val="tx1">
                    <a:tint val="75000"/>
                  </a:schemeClr>
                </a:solidFill>
              </a:defRPr>
            </a:lvl4pPr>
            <a:lvl5pPr marL="1727835" indent="0">
              <a:buNone/>
              <a:defRPr sz="1510">
                <a:solidFill>
                  <a:schemeClr val="tx1">
                    <a:tint val="75000"/>
                  </a:schemeClr>
                </a:solidFill>
              </a:defRPr>
            </a:lvl5pPr>
            <a:lvl6pPr marL="2160270" indent="0">
              <a:buNone/>
              <a:defRPr sz="1510">
                <a:solidFill>
                  <a:schemeClr val="tx1">
                    <a:tint val="75000"/>
                  </a:schemeClr>
                </a:solidFill>
              </a:defRPr>
            </a:lvl6pPr>
            <a:lvl7pPr marL="2592070" indent="0">
              <a:buNone/>
              <a:defRPr sz="1510">
                <a:solidFill>
                  <a:schemeClr val="tx1">
                    <a:tint val="75000"/>
                  </a:schemeClr>
                </a:solidFill>
              </a:defRPr>
            </a:lvl7pPr>
            <a:lvl8pPr marL="3023870" indent="0">
              <a:buNone/>
              <a:defRPr sz="1510">
                <a:solidFill>
                  <a:schemeClr val="tx1">
                    <a:tint val="75000"/>
                  </a:schemeClr>
                </a:solidFill>
              </a:defRPr>
            </a:lvl8pPr>
            <a:lvl9pPr marL="3456305" indent="0">
              <a:buNone/>
              <a:defRPr sz="151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2020-11-27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574970" y="1418495"/>
            <a:ext cx="4892346" cy="4486798"/>
          </a:xfrm>
        </p:spPr>
        <p:txBody>
          <a:bodyPr vert="horz" lIns="90000" tIns="46800" rIns="90000" bIns="46800" rtlCol="0">
            <a:normAutofit/>
          </a:bodyPr>
          <a:lstStyle>
            <a:lvl1pPr marL="215900" marR="0" lvl="0" indent="-215900" algn="l" defTabSz="914400" rtl="0" eaLnBrk="1" fontAlgn="auto" latinLnBrk="0" hangingPunct="1">
              <a:lnSpc>
                <a:spcPct val="13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059296" y="1418495"/>
            <a:ext cx="4892346" cy="4486798"/>
          </a:xfrm>
        </p:spPr>
        <p:txBody>
          <a:bodyPr lIns="90000" tIns="46800" rIns="90000" bIns="46800">
            <a:normAutofit/>
          </a:bodyPr>
          <a:lstStyle>
            <a:lvl1pPr marL="215900" indent="-215900" eaLnBrk="1" fontAlgn="auto" latinLnBrk="0" hangingPunct="1">
              <a:lnSpc>
                <a:spcPct val="130000"/>
              </a:lnSpc>
              <a:spcAft>
                <a:spcPts val="600"/>
              </a:spcAft>
              <a:buFont typeface="Arial" pitchFamily="34" charset="0"/>
              <a:buChar char="●"/>
              <a:defRPr sz="1510" u="none" strike="noStrike" kern="1200" cap="none" spc="150" normalizeH="0" baseline="0">
                <a:solidFill>
                  <a:schemeClr val="tx1">
                    <a:lumMod val="65000"/>
                    <a:lumOff val="35000"/>
                  </a:schemeClr>
                </a:solidFill>
                <a:latin typeface="Arial" pitchFamily="34" charset="0"/>
                <a:ea typeface="微软雅黑" pitchFamily="34" charset="-122"/>
              </a:defRPr>
            </a:lvl1pPr>
            <a:lvl2pPr marL="648335" indent="-215900" defTabSz="914400" eaLnBrk="1" fontAlgn="auto" latinLnBrk="0" hangingPunct="1">
              <a:lnSpc>
                <a:spcPct val="120000"/>
              </a:lnSpc>
              <a:buFont typeface="Arial" pitchFamily="34" charset="0"/>
              <a:buChar char="●"/>
              <a:tabLst>
                <a:tab pos="1609725" algn="l"/>
              </a:tabLst>
              <a:defRPr sz="1510" u="none" strike="noStrike" kern="1200" cap="none" spc="150" normalizeH="0" baseline="0">
                <a:solidFill>
                  <a:schemeClr val="tx1">
                    <a:lumMod val="65000"/>
                    <a:lumOff val="35000"/>
                  </a:schemeClr>
                </a:solidFill>
                <a:latin typeface="Arial" pitchFamily="34" charset="0"/>
                <a:ea typeface="微软雅黑" pitchFamily="34" charset="-122"/>
              </a:defRPr>
            </a:lvl2pPr>
            <a:lvl3pPr marL="1080135" indent="-215900" eaLnBrk="1" fontAlgn="auto" latinLnBrk="0" hangingPunct="1">
              <a:lnSpc>
                <a:spcPct val="120000"/>
              </a:lnSpc>
              <a:buFont typeface="Arial" pitchFamily="34" charset="0"/>
              <a:buChar char="●"/>
              <a:defRPr sz="1510" u="none" strike="noStrike" kern="1200" cap="none" spc="150" normalizeH="0" baseline="0">
                <a:solidFill>
                  <a:schemeClr val="tx1">
                    <a:lumMod val="65000"/>
                    <a:lumOff val="35000"/>
                  </a:schemeClr>
                </a:solidFill>
                <a:latin typeface="Arial" pitchFamily="34" charset="0"/>
                <a:ea typeface="微软雅黑" pitchFamily="34" charset="-122"/>
              </a:defRPr>
            </a:lvl3pPr>
            <a:lvl4pPr marL="1511935" indent="-215900" eaLnBrk="1" fontAlgn="auto" latinLnBrk="0" hangingPunct="1">
              <a:lnSpc>
                <a:spcPct val="120000"/>
              </a:lnSpc>
              <a:buFont typeface="Wingdings" charset="2"/>
              <a:buChar char=""/>
              <a:defRPr sz="1325" u="none" strike="noStrike" kern="1200" cap="none" spc="150" normalizeH="0" baseline="0">
                <a:solidFill>
                  <a:schemeClr val="tx1">
                    <a:lumMod val="65000"/>
                    <a:lumOff val="35000"/>
                  </a:schemeClr>
                </a:solidFill>
                <a:latin typeface="Arial" pitchFamily="34" charset="0"/>
                <a:ea typeface="微软雅黑" pitchFamily="34" charset="-122"/>
              </a:defRPr>
            </a:lvl4pPr>
            <a:lvl5pPr eaLnBrk="1" fontAlgn="auto" latinLnBrk="0" hangingPunct="1">
              <a:lnSpc>
                <a:spcPct val="120000"/>
              </a:lnSpc>
              <a:defRPr sz="1325" u="none" strike="noStrike" kern="1200" cap="none" spc="150" normalizeH="0">
                <a:solidFill>
                  <a:schemeClr val="tx1">
                    <a:lumMod val="65000"/>
                    <a:lumOff val="35000"/>
                  </a:schemeClr>
                </a:solidFill>
                <a:latin typeface="Arial" pitchFamily="34"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2020-11-27</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574970" y="1350462"/>
            <a:ext cx="5048846" cy="360577"/>
          </a:xfrm>
        </p:spPr>
        <p:txBody>
          <a:bodyPr lIns="101600" tIns="38100" rIns="76200" bIns="38100" anchor="t" anchorCtr="0">
            <a:normAutofit/>
          </a:bodyPr>
          <a:lstStyle>
            <a:lvl1pPr marL="0" indent="0" eaLnBrk="1" fontAlgn="auto" latinLnBrk="0" hangingPunct="1">
              <a:lnSpc>
                <a:spcPct val="100000"/>
              </a:lnSpc>
              <a:spcAft>
                <a:spcPct val="0"/>
              </a:spcAft>
              <a:buNone/>
              <a:defRPr sz="1890" b="1" u="none" strike="noStrike" kern="1200" cap="none" spc="200" normalizeH="0" baseline="0">
                <a:solidFill>
                  <a:schemeClr val="tx1">
                    <a:lumMod val="75000"/>
                    <a:lumOff val="25000"/>
                  </a:schemeClr>
                </a:solidFill>
                <a:uFillTx/>
                <a:latin typeface="Arial" pitchFamily="34" charset="0"/>
                <a:ea typeface="微软雅黑" pitchFamily="34" charset="-122"/>
              </a:defRPr>
            </a:lvl1pPr>
            <a:lvl2pPr marL="431800" indent="0">
              <a:buNone/>
              <a:defRPr sz="1890" b="1"/>
            </a:lvl2pPr>
            <a:lvl3pPr marL="864235" indent="0">
              <a:buNone/>
              <a:defRPr sz="1700" b="1"/>
            </a:lvl3pPr>
            <a:lvl4pPr marL="1296035" indent="0">
              <a:buNone/>
              <a:defRPr sz="1510" b="1"/>
            </a:lvl4pPr>
            <a:lvl5pPr marL="1727835" indent="0">
              <a:buNone/>
              <a:defRPr sz="1510" b="1"/>
            </a:lvl5pPr>
            <a:lvl6pPr marL="2160270" indent="0">
              <a:buNone/>
              <a:defRPr sz="1510" b="1"/>
            </a:lvl6pPr>
            <a:lvl7pPr marL="2592070" indent="0">
              <a:buNone/>
              <a:defRPr sz="1510" b="1"/>
            </a:lvl7pPr>
            <a:lvl8pPr marL="3023870" indent="0">
              <a:buNone/>
              <a:defRPr sz="1510" b="1"/>
            </a:lvl8pPr>
            <a:lvl9pPr marL="3456305" indent="0">
              <a:buNone/>
              <a:defRPr sz="151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574970" y="1751858"/>
            <a:ext cx="5048846" cy="4153435"/>
          </a:xfrm>
        </p:spPr>
        <p:txBody>
          <a:bodyPr vert="horz" lIns="101600" tIns="0" rIns="82550" bIns="0" rtlCol="0">
            <a:normAutofit/>
          </a:bodyPr>
          <a:lstStyle>
            <a:lvl1pPr marL="215900" marR="0" lvl="0" indent="-215900" algn="l" defTabSz="914400" rtl="0" eaLnBrk="1" fontAlgn="auto" latinLnBrk="0" hangingPunct="1">
              <a:lnSpc>
                <a:spcPct val="13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5893109" y="1343402"/>
            <a:ext cx="5048846" cy="360577"/>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itchFamily="34" charset="0"/>
              <a:buNone/>
              <a:defRPr kumimoji="0" lang="zh-CN" altLang="en-US" sz="1890" b="1" i="0" u="none" strike="noStrike" kern="1200" cap="none" spc="200" normalizeH="0" baseline="0" noProof="1">
                <a:solidFill>
                  <a:schemeClr val="tx1">
                    <a:lumMod val="75000"/>
                    <a:lumOff val="25000"/>
                  </a:schemeClr>
                </a:solidFill>
                <a:uFillTx/>
                <a:latin typeface="Arial" pitchFamily="34" charset="0"/>
                <a:ea typeface="微软雅黑" pitchFamily="34" charset="-122"/>
                <a:cs typeface="+mn-cs"/>
                <a:sym typeface="+mn-ea"/>
              </a:defRPr>
            </a:lvl1pPr>
            <a:lvl2pPr marL="431800" indent="0">
              <a:buNone/>
              <a:defRPr sz="1890" b="1"/>
            </a:lvl2pPr>
            <a:lvl3pPr marL="864235" indent="0">
              <a:buNone/>
              <a:defRPr sz="1700" b="1"/>
            </a:lvl3pPr>
            <a:lvl4pPr marL="1296035" indent="0">
              <a:buNone/>
              <a:defRPr sz="1510" b="1"/>
            </a:lvl4pPr>
            <a:lvl5pPr marL="1727835" indent="0">
              <a:buNone/>
              <a:defRPr sz="1510" b="1"/>
            </a:lvl5pPr>
            <a:lvl6pPr marL="2160270" indent="0">
              <a:buNone/>
              <a:defRPr sz="1510" b="1"/>
            </a:lvl6pPr>
            <a:lvl7pPr marL="2592070" indent="0">
              <a:buNone/>
              <a:defRPr sz="1510" b="1"/>
            </a:lvl7pPr>
            <a:lvl8pPr marL="3023870" indent="0">
              <a:buNone/>
              <a:defRPr sz="1510" b="1"/>
            </a:lvl8pPr>
            <a:lvl9pPr marL="3456305" indent="0">
              <a:buNone/>
              <a:defRPr sz="151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5893109" y="1751858"/>
            <a:ext cx="5048846" cy="4153435"/>
          </a:xfrm>
        </p:spPr>
        <p:txBody>
          <a:bodyPr vert="horz" lIns="101600" tIns="0" rIns="82550" bIns="0" rtlCol="0">
            <a:normAutofit/>
          </a:bodyPr>
          <a:lstStyle>
            <a:lvl1pPr marL="215900" marR="0" lvl="0" indent="-215900" algn="l" defTabSz="914400" rtl="0" eaLnBrk="1" fontAlgn="auto" latinLnBrk="0" hangingPunct="1">
              <a:lnSpc>
                <a:spcPct val="13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2020-11-27</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2020-11-27</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2020-11-27</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574970" y="1469520"/>
            <a:ext cx="4945530" cy="4354133"/>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itchFamily="34" charset="0"/>
              <a:buNone/>
              <a:defRPr kumimoji="0" lang="zh-CN" altLang="en-US" sz="1510" b="0" i="0" u="none" strike="noStrike" kern="1200" cap="none" spc="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30000"/>
              </a:lnSpc>
              <a:spcBef>
                <a:spcPct val="0"/>
              </a:spcBef>
              <a:spcAft>
                <a:spcPts val="1000"/>
              </a:spcAft>
              <a:buFont typeface="Arial" pitchFamily="34" charset="0"/>
              <a:buChar char="•"/>
              <a:tabLst>
                <a:tab pos="1609725" algn="l"/>
              </a:tabLst>
              <a:defRPr kumimoji="0" lang="zh-CN" altLang="en-US" sz="1510" b="0" i="0" u="none" strike="noStrike" kern="1200" cap="none" spc="150" normalizeH="0" baseline="0" noProof="1">
                <a:solidFill>
                  <a:schemeClr val="tx1"/>
                </a:solidFill>
                <a:uFillTx/>
                <a:latin typeface="+mn-lt"/>
                <a:ea typeface="+mn-ea"/>
                <a:cs typeface="+mn-cs"/>
                <a:sym typeface="+mn-ea"/>
              </a:defRPr>
            </a:lvl2pPr>
            <a:lvl3pPr marL="1080135" marR="0" lvl="2"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510" b="0" i="0" u="none" strike="noStrike" kern="1200" cap="none" spc="150" normalizeH="0" baseline="0" noProof="1">
                <a:solidFill>
                  <a:schemeClr val="tx1"/>
                </a:solidFill>
                <a:uFillTx/>
                <a:latin typeface="+mn-lt"/>
                <a:ea typeface="+mn-ea"/>
                <a:cs typeface="+mn-cs"/>
                <a:sym typeface="+mn-ea"/>
              </a:defRPr>
            </a:lvl3pPr>
            <a:lvl4pPr marL="1511935" marR="0" lvl="3"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510" b="0" i="0" u="none" strike="noStrike" kern="1200" cap="none" spc="150" normalizeH="0" baseline="0" noProof="1">
                <a:solidFill>
                  <a:schemeClr val="tx1"/>
                </a:solidFill>
                <a:uFillTx/>
                <a:latin typeface="+mn-lt"/>
                <a:ea typeface="+mn-ea"/>
                <a:cs typeface="+mn-cs"/>
                <a:sym typeface="+mn-ea"/>
              </a:defRPr>
            </a:lvl4pPr>
            <a:lvl5pPr marL="1944370" marR="0" lvl="4"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51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001459" y="1469520"/>
            <a:ext cx="4939976" cy="4354133"/>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itchFamily="34" charset="0"/>
              <a:buNone/>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431800" indent="0" defTabSz="914400" eaLnBrk="1" fontAlgn="auto" latinLnBrk="0" hangingPunct="1">
              <a:buFont typeface="Arial" pitchFamily="34" charset="0"/>
              <a:buNone/>
              <a:tabLst>
                <a:tab pos="1609725" algn="l"/>
              </a:tabLst>
              <a:defRPr u="none" strike="noStrike" kern="1200" cap="none" spc="150" normalizeH="0">
                <a:solidFill>
                  <a:schemeClr val="tx1">
                    <a:lumMod val="65000"/>
                    <a:lumOff val="35000"/>
                  </a:schemeClr>
                </a:solidFill>
                <a:uFillTx/>
                <a:latin typeface="Arial" pitchFamily="34" charset="0"/>
                <a:ea typeface="微软雅黑" pitchFamily="34" charset="-122"/>
              </a:defRPr>
            </a:lvl2pPr>
            <a:lvl3pPr eaLnBrk="1" fontAlgn="auto" latinLnBrk="0" hangingPunct="1">
              <a:buFont typeface="Arial" pitchFamily="34" charset="0"/>
              <a:buChar char="●"/>
              <a:defRPr u="none" strike="noStrike" kern="1200" cap="none" spc="150" normalizeH="0">
                <a:solidFill>
                  <a:schemeClr val="tx1">
                    <a:lumMod val="65000"/>
                    <a:lumOff val="35000"/>
                  </a:schemeClr>
                </a:solidFill>
                <a:uFillTx/>
                <a:latin typeface="Arial" pitchFamily="34" charset="0"/>
                <a:ea typeface="微软雅黑"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itchFamily="34" charset="0"/>
                <a:ea typeface="微软雅黑"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itchFamily="34" charset="0"/>
                <a:ea typeface="微软雅黑" pitchFamily="34" charset="-122"/>
              </a:defRPr>
            </a:lvl5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2020-11-27</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p>
        </p:txBody>
      </p:sp>
    </p:spTree>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9672419" y="864023"/>
            <a:ext cx="986634" cy="4752128"/>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645"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864156" y="864023"/>
            <a:ext cx="8665372" cy="4752128"/>
          </a:xfrm>
        </p:spPr>
        <p:txBody>
          <a:bodyPr vert="eaVert" lIns="46800" tIns="46800" rIns="46800" bIns="46800"/>
          <a:lstStyle>
            <a:lvl1pPr marL="215900" indent="-215900" eaLnBrk="1" fontAlgn="auto" latinLnBrk="0" hangingPunct="1">
              <a:lnSpc>
                <a:spcPct val="130000"/>
              </a:lnSpc>
              <a:spcAft>
                <a:spcPts val="1000"/>
              </a:spcAft>
              <a:buFont typeface="Arial" pitchFamily="34" charset="0"/>
              <a:buChar char="●"/>
              <a:defRPr u="none" strike="noStrike" kern="1200" cap="none" spc="150" normalizeH="0" baseline="0">
                <a:solidFill>
                  <a:schemeClr val="tx1">
                    <a:lumMod val="65000"/>
                    <a:lumOff val="35000"/>
                  </a:schemeClr>
                </a:solidFill>
                <a:uFillTx/>
              </a:defRPr>
            </a:lvl1pPr>
            <a:lvl2pPr marL="648335" indent="-215900" defTabSz="914400" eaLnBrk="1" fontAlgn="auto" latinLnBrk="0" hangingPunct="1">
              <a:lnSpc>
                <a:spcPct val="120000"/>
              </a:lnSpc>
              <a:spcAft>
                <a:spcPts val="600"/>
              </a:spcAft>
              <a:buFont typeface="Arial" pitchFamily="34" charset="0"/>
              <a:buChar char="●"/>
              <a:tabLst>
                <a:tab pos="1609725" algn="l"/>
              </a:tabLst>
              <a:defRPr u="none" strike="noStrike" kern="1200" cap="none" spc="150" normalizeH="0" baseline="0">
                <a:solidFill>
                  <a:schemeClr val="tx1">
                    <a:lumMod val="65000"/>
                    <a:lumOff val="35000"/>
                  </a:schemeClr>
                </a:solidFill>
                <a:uFillTx/>
              </a:defRPr>
            </a:lvl2pPr>
            <a:lvl3pPr marL="1080135" indent="-215900" eaLnBrk="1" fontAlgn="auto" latinLnBrk="0" hangingPunct="1">
              <a:lnSpc>
                <a:spcPct val="120000"/>
              </a:lnSpc>
              <a:spcAft>
                <a:spcPts val="600"/>
              </a:spcAft>
              <a:buFont typeface="Arial" pitchFamily="34" charset="0"/>
              <a:buChar char="●"/>
              <a:defRPr u="none" strike="noStrike" kern="1200" cap="none" spc="150" normalizeH="0" baseline="0">
                <a:solidFill>
                  <a:schemeClr val="tx1">
                    <a:lumMod val="65000"/>
                    <a:lumOff val="35000"/>
                  </a:schemeClr>
                </a:solidFill>
                <a:uFillTx/>
              </a:defRPr>
            </a:lvl3pPr>
            <a:lvl4pPr marL="1511935" indent="-215900" eaLnBrk="1" fontAlgn="auto" latinLnBrk="0" hangingPunct="1">
              <a:lnSpc>
                <a:spcPct val="120000"/>
              </a:lnSpc>
              <a:spcAft>
                <a:spcPts val="300"/>
              </a:spcAft>
              <a:buFont typeface="Wingdings" charset="2"/>
              <a:buChar char=""/>
              <a:defRPr u="none" strike="noStrike" kern="1200" cap="none" spc="150" normalizeH="0" baseline="0">
                <a:solidFill>
                  <a:schemeClr val="tx1">
                    <a:lumMod val="65000"/>
                    <a:lumOff val="35000"/>
                  </a:schemeClr>
                </a:solidFill>
                <a:uFillTx/>
              </a:defRPr>
            </a:lvl4pPr>
            <a:lvl5pPr marL="1944370" indent="-215900" eaLnBrk="1" fontAlgn="auto" latinLnBrk="0" hangingPunct="1">
              <a:lnSpc>
                <a:spcPct val="120000"/>
              </a:lnSpc>
              <a:spcAft>
                <a:spcPts val="300"/>
              </a:spcAft>
              <a:buFont typeface="Arial"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2020-11-27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内容">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2020-11-27</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574970" y="731358"/>
            <a:ext cx="10369868" cy="5180738"/>
          </a:xfrm>
        </p:spPr>
        <p:txBody>
          <a:bodyPr/>
          <a:lstStyle>
            <a:lvl1pPr marL="215900" indent="-215900" eaLnBrk="1" fontAlgn="auto" latinLnBrk="0" hangingPunct="1">
              <a:lnSpc>
                <a:spcPct val="130000"/>
              </a:lnSpc>
              <a:buFont typeface="Arial" pitchFamily="34" charset="0"/>
              <a:buChar char="●"/>
              <a:defRPr u="none" strike="noStrike" kern="1200" cap="none" spc="150" normalizeH="0" baseline="0">
                <a:solidFill>
                  <a:schemeClr val="tx1">
                    <a:lumMod val="65000"/>
                    <a:lumOff val="35000"/>
                  </a:schemeClr>
                </a:solidFill>
                <a:uFillTx/>
              </a:defRPr>
            </a:lvl1pPr>
            <a:lvl2pPr marL="648335" indent="-215900" defTabSz="914400" eaLnBrk="1" fontAlgn="auto" latinLnBrk="0" hangingPunct="1">
              <a:lnSpc>
                <a:spcPct val="120000"/>
              </a:lnSpc>
              <a:buFont typeface="Arial" pitchFamily="34" charset="0"/>
              <a:buChar char="●"/>
              <a:tabLst>
                <a:tab pos="1609725" algn="l"/>
              </a:tabLst>
              <a:defRPr u="none" strike="noStrike" kern="1200" cap="none" spc="150" normalizeH="0" baseline="0">
                <a:solidFill>
                  <a:schemeClr val="tx1">
                    <a:lumMod val="65000"/>
                    <a:lumOff val="35000"/>
                  </a:schemeClr>
                </a:solidFill>
                <a:uFillTx/>
              </a:defRPr>
            </a:lvl2pPr>
            <a:lvl3pPr marL="1080135" indent="-215900" eaLnBrk="1" fontAlgn="auto" latinLnBrk="0" hangingPunct="1">
              <a:lnSpc>
                <a:spcPct val="120000"/>
              </a:lnSpc>
              <a:buFont typeface="Arial" pitchFamily="34" charset="0"/>
              <a:buChar char="●"/>
              <a:defRPr u="none" strike="noStrike" kern="1200" cap="none" spc="150" normalizeH="0" baseline="0">
                <a:solidFill>
                  <a:schemeClr val="tx1">
                    <a:lumMod val="65000"/>
                    <a:lumOff val="35000"/>
                  </a:schemeClr>
                </a:solidFill>
                <a:uFillTx/>
              </a:defRPr>
            </a:lvl3pPr>
            <a:lvl4pPr marL="1511935" indent="-215900" eaLnBrk="1" fontAlgn="auto" latinLnBrk="0" hangingPunct="1">
              <a:lnSpc>
                <a:spcPct val="120000"/>
              </a:lnSpc>
              <a:buFont typeface="Wingdings" charset="2"/>
              <a:buChar char=""/>
              <a:defRPr u="none" strike="noStrike" kern="1200" cap="none" spc="150" normalizeH="0" baseline="0">
                <a:solidFill>
                  <a:schemeClr val="tx1">
                    <a:lumMod val="65000"/>
                    <a:lumOff val="35000"/>
                  </a:schemeClr>
                </a:solidFill>
                <a:uFillTx/>
              </a:defRPr>
            </a:lvl4pPr>
            <a:lvl5pPr marL="1944370" indent="-215900" eaLnBrk="1" fontAlgn="auto" latinLnBrk="0" hangingPunct="1">
              <a:lnSpc>
                <a:spcPct val="120000"/>
              </a:lnSpc>
              <a:buFont typeface="Arial"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2020-11-27</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32928" y="2347150"/>
            <a:ext cx="9260754" cy="962672"/>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5670" b="1" i="0" u="none" strike="noStrike" kern="1200" cap="none" spc="300" normalizeH="0" baseline="0" noProof="1">
                <a:solidFill>
                  <a:schemeClr val="tx1">
                    <a:lumMod val="85000"/>
                    <a:lumOff val="15000"/>
                  </a:schemeClr>
                </a:solidFill>
                <a:effectLst/>
                <a:uFillTx/>
                <a:latin typeface="Arial" pitchFamily="34" charset="0"/>
                <a:ea typeface="微软雅黑"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32928" y="3364248"/>
            <a:ext cx="9260754" cy="445618"/>
          </a:xfrm>
        </p:spPr>
        <p:txBody>
          <a:bodyPr lIns="90000" tIns="46800" rIns="90000" bIns="46800">
            <a:normAutofit/>
          </a:bodyPr>
          <a:lstStyle>
            <a:lvl1pPr marL="0" indent="0" algn="ctr">
              <a:lnSpc>
                <a:spcPct val="110000"/>
              </a:lnSpc>
              <a:buNone/>
              <a:defRPr sz="2270" spc="200" baseline="0">
                <a:solidFill>
                  <a:schemeClr val="tx1">
                    <a:lumMod val="65000"/>
                    <a:lumOff val="35000"/>
                  </a:schemeClr>
                </a:solidFill>
              </a:defRPr>
            </a:lvl1pPr>
          </a:lstStyle>
          <a:p>
            <a:pPr lvl="0"/>
            <a:r>
              <a:rPr lang="zh-CN" altLang="en-US"/>
              <a:t>单击此处编辑母版文本样式</a:t>
            </a: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574970" y="1418495"/>
            <a:ext cx="4892346" cy="4486798"/>
          </a:xfrm>
        </p:spPr>
        <p:txBody>
          <a:bodyPr vert="horz" lIns="90000" tIns="46800" rIns="90000" bIns="46800" rtlCol="0">
            <a:normAutofit/>
          </a:bodyPr>
          <a:lstStyle>
            <a:lvl1pPr marL="215900" marR="0" lvl="0" indent="-215900" algn="l" defTabSz="914400" rtl="0" eaLnBrk="1" fontAlgn="auto" latinLnBrk="0" hangingPunct="1">
              <a:lnSpc>
                <a:spcPct val="13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059296" y="1418495"/>
            <a:ext cx="4892346" cy="4486798"/>
          </a:xfrm>
        </p:spPr>
        <p:txBody>
          <a:bodyPr lIns="90000" tIns="46800" rIns="90000" bIns="46800">
            <a:normAutofit/>
          </a:bodyPr>
          <a:lstStyle>
            <a:lvl1pPr marL="215900" indent="-215900" eaLnBrk="1" fontAlgn="auto" latinLnBrk="0" hangingPunct="1">
              <a:lnSpc>
                <a:spcPct val="130000"/>
              </a:lnSpc>
              <a:spcAft>
                <a:spcPts val="600"/>
              </a:spcAft>
              <a:buFont typeface="Arial" pitchFamily="34" charset="0"/>
              <a:buChar char="●"/>
              <a:defRPr sz="1510" u="none" strike="noStrike" kern="1200" cap="none" spc="150" normalizeH="0" baseline="0">
                <a:solidFill>
                  <a:schemeClr val="tx1">
                    <a:lumMod val="65000"/>
                    <a:lumOff val="35000"/>
                  </a:schemeClr>
                </a:solidFill>
                <a:latin typeface="Arial" pitchFamily="34" charset="0"/>
                <a:ea typeface="微软雅黑" pitchFamily="34" charset="-122"/>
              </a:defRPr>
            </a:lvl1pPr>
            <a:lvl2pPr marL="648335" indent="-215900" defTabSz="914400" eaLnBrk="1" fontAlgn="auto" latinLnBrk="0" hangingPunct="1">
              <a:lnSpc>
                <a:spcPct val="120000"/>
              </a:lnSpc>
              <a:buFont typeface="Arial" pitchFamily="34" charset="0"/>
              <a:buChar char="●"/>
              <a:tabLst>
                <a:tab pos="1609725" algn="l"/>
              </a:tabLst>
              <a:defRPr sz="1510" u="none" strike="noStrike" kern="1200" cap="none" spc="150" normalizeH="0" baseline="0">
                <a:solidFill>
                  <a:schemeClr val="tx1">
                    <a:lumMod val="65000"/>
                    <a:lumOff val="35000"/>
                  </a:schemeClr>
                </a:solidFill>
                <a:latin typeface="Arial" pitchFamily="34" charset="0"/>
                <a:ea typeface="微软雅黑" pitchFamily="34" charset="-122"/>
              </a:defRPr>
            </a:lvl2pPr>
            <a:lvl3pPr marL="1080135" indent="-215900" eaLnBrk="1" fontAlgn="auto" latinLnBrk="0" hangingPunct="1">
              <a:lnSpc>
                <a:spcPct val="120000"/>
              </a:lnSpc>
              <a:buFont typeface="Arial" pitchFamily="34" charset="0"/>
              <a:buChar char="●"/>
              <a:defRPr sz="1510" u="none" strike="noStrike" kern="1200" cap="none" spc="150" normalizeH="0" baseline="0">
                <a:solidFill>
                  <a:schemeClr val="tx1">
                    <a:lumMod val="65000"/>
                    <a:lumOff val="35000"/>
                  </a:schemeClr>
                </a:solidFill>
                <a:latin typeface="Arial" pitchFamily="34" charset="0"/>
                <a:ea typeface="微软雅黑" pitchFamily="34" charset="-122"/>
              </a:defRPr>
            </a:lvl3pPr>
            <a:lvl4pPr marL="1511935" indent="-215900" eaLnBrk="1" fontAlgn="auto" latinLnBrk="0" hangingPunct="1">
              <a:lnSpc>
                <a:spcPct val="120000"/>
              </a:lnSpc>
              <a:buFont typeface="Wingdings" charset="2"/>
              <a:buChar char=""/>
              <a:defRPr sz="1325" u="none" strike="noStrike" kern="1200" cap="none" spc="150" normalizeH="0" baseline="0">
                <a:solidFill>
                  <a:schemeClr val="tx1">
                    <a:lumMod val="65000"/>
                    <a:lumOff val="35000"/>
                  </a:schemeClr>
                </a:solidFill>
                <a:latin typeface="Arial" pitchFamily="34" charset="0"/>
                <a:ea typeface="微软雅黑" pitchFamily="34" charset="-122"/>
              </a:defRPr>
            </a:lvl4pPr>
            <a:lvl5pPr eaLnBrk="1" fontAlgn="auto" latinLnBrk="0" hangingPunct="1">
              <a:lnSpc>
                <a:spcPct val="120000"/>
              </a:lnSpc>
              <a:defRPr sz="1325" u="none" strike="noStrike" kern="1200" cap="none" spc="150" normalizeH="0">
                <a:solidFill>
                  <a:schemeClr val="tx1">
                    <a:lumMod val="65000"/>
                    <a:lumOff val="35000"/>
                  </a:schemeClr>
                </a:solidFill>
                <a:latin typeface="Arial" pitchFamily="34"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2020-11-27</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574970" y="1350462"/>
            <a:ext cx="5048846" cy="360577"/>
          </a:xfrm>
        </p:spPr>
        <p:txBody>
          <a:bodyPr lIns="101600" tIns="38100" rIns="76200" bIns="38100" anchor="t" anchorCtr="0">
            <a:normAutofit/>
          </a:bodyPr>
          <a:lstStyle>
            <a:lvl1pPr marL="0" indent="0" eaLnBrk="1" fontAlgn="auto" latinLnBrk="0" hangingPunct="1">
              <a:lnSpc>
                <a:spcPct val="100000"/>
              </a:lnSpc>
              <a:spcAft>
                <a:spcPct val="0"/>
              </a:spcAft>
              <a:buNone/>
              <a:defRPr sz="1890" b="1" u="none" strike="noStrike" kern="1200" cap="none" spc="200" normalizeH="0" baseline="0">
                <a:solidFill>
                  <a:schemeClr val="tx1">
                    <a:lumMod val="75000"/>
                    <a:lumOff val="25000"/>
                  </a:schemeClr>
                </a:solidFill>
                <a:uFillTx/>
                <a:latin typeface="Arial" pitchFamily="34" charset="0"/>
                <a:ea typeface="微软雅黑" pitchFamily="34" charset="-122"/>
              </a:defRPr>
            </a:lvl1pPr>
            <a:lvl2pPr marL="431800" indent="0">
              <a:buNone/>
              <a:defRPr sz="1890" b="1"/>
            </a:lvl2pPr>
            <a:lvl3pPr marL="864235" indent="0">
              <a:buNone/>
              <a:defRPr sz="1700" b="1"/>
            </a:lvl3pPr>
            <a:lvl4pPr marL="1296035" indent="0">
              <a:buNone/>
              <a:defRPr sz="1510" b="1"/>
            </a:lvl4pPr>
            <a:lvl5pPr marL="1727835" indent="0">
              <a:buNone/>
              <a:defRPr sz="1510" b="1"/>
            </a:lvl5pPr>
            <a:lvl6pPr marL="2160270" indent="0">
              <a:buNone/>
              <a:defRPr sz="1510" b="1"/>
            </a:lvl6pPr>
            <a:lvl7pPr marL="2592070" indent="0">
              <a:buNone/>
              <a:defRPr sz="1510" b="1"/>
            </a:lvl7pPr>
            <a:lvl8pPr marL="3023870" indent="0">
              <a:buNone/>
              <a:defRPr sz="1510" b="1"/>
            </a:lvl8pPr>
            <a:lvl9pPr marL="3456305" indent="0">
              <a:buNone/>
              <a:defRPr sz="151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574970" y="1751858"/>
            <a:ext cx="5048846" cy="4153435"/>
          </a:xfrm>
        </p:spPr>
        <p:txBody>
          <a:bodyPr vert="horz" lIns="101600" tIns="0" rIns="82550" bIns="0" rtlCol="0">
            <a:normAutofit/>
          </a:bodyPr>
          <a:lstStyle>
            <a:lvl1pPr marL="215900" marR="0" lvl="0" indent="-215900" algn="l" defTabSz="914400" rtl="0" eaLnBrk="1" fontAlgn="auto" latinLnBrk="0" hangingPunct="1">
              <a:lnSpc>
                <a:spcPct val="13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5893109" y="1343402"/>
            <a:ext cx="5048846" cy="360577"/>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itchFamily="34" charset="0"/>
              <a:buNone/>
              <a:defRPr kumimoji="0" lang="zh-CN" altLang="en-US" sz="1890" b="1" i="0" u="none" strike="noStrike" kern="1200" cap="none" spc="200" normalizeH="0" baseline="0" noProof="1">
                <a:solidFill>
                  <a:schemeClr val="tx1">
                    <a:lumMod val="75000"/>
                    <a:lumOff val="25000"/>
                  </a:schemeClr>
                </a:solidFill>
                <a:uFillTx/>
                <a:latin typeface="Arial" pitchFamily="34" charset="0"/>
                <a:ea typeface="微软雅黑" pitchFamily="34" charset="-122"/>
                <a:cs typeface="+mn-cs"/>
                <a:sym typeface="+mn-ea"/>
              </a:defRPr>
            </a:lvl1pPr>
            <a:lvl2pPr marL="431800" indent="0">
              <a:buNone/>
              <a:defRPr sz="1890" b="1"/>
            </a:lvl2pPr>
            <a:lvl3pPr marL="864235" indent="0">
              <a:buNone/>
              <a:defRPr sz="1700" b="1"/>
            </a:lvl3pPr>
            <a:lvl4pPr marL="1296035" indent="0">
              <a:buNone/>
              <a:defRPr sz="1510" b="1"/>
            </a:lvl4pPr>
            <a:lvl5pPr marL="1727835" indent="0">
              <a:buNone/>
              <a:defRPr sz="1510" b="1"/>
            </a:lvl5pPr>
            <a:lvl6pPr marL="2160270" indent="0">
              <a:buNone/>
              <a:defRPr sz="1510" b="1"/>
            </a:lvl6pPr>
            <a:lvl7pPr marL="2592070" indent="0">
              <a:buNone/>
              <a:defRPr sz="1510" b="1"/>
            </a:lvl7pPr>
            <a:lvl8pPr marL="3023870" indent="0">
              <a:buNone/>
              <a:defRPr sz="1510" b="1"/>
            </a:lvl8pPr>
            <a:lvl9pPr marL="3456305" indent="0">
              <a:buNone/>
              <a:defRPr sz="151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5893109" y="1751858"/>
            <a:ext cx="5048846" cy="4153435"/>
          </a:xfrm>
        </p:spPr>
        <p:txBody>
          <a:bodyPr vert="horz" lIns="101600" tIns="0" rIns="82550" bIns="0" rtlCol="0">
            <a:normAutofit/>
          </a:bodyPr>
          <a:lstStyle>
            <a:lvl1pPr marL="215900" marR="0" lvl="0" indent="-215900" algn="l" defTabSz="914400" rtl="0" eaLnBrk="1" fontAlgn="auto" latinLnBrk="0" hangingPunct="1">
              <a:lnSpc>
                <a:spcPct val="13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2020-11-27</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2020-11-27</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2020-11-27</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574970" y="1469520"/>
            <a:ext cx="4945530" cy="4354133"/>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itchFamily="34" charset="0"/>
              <a:buNone/>
              <a:defRPr kumimoji="0" lang="zh-CN" altLang="en-US" sz="1510" b="0" i="0" u="none" strike="noStrike" kern="1200" cap="none" spc="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30000"/>
              </a:lnSpc>
              <a:spcBef>
                <a:spcPct val="0"/>
              </a:spcBef>
              <a:spcAft>
                <a:spcPts val="1000"/>
              </a:spcAft>
              <a:buFont typeface="Arial" pitchFamily="34" charset="0"/>
              <a:buChar char="•"/>
              <a:tabLst>
                <a:tab pos="1609725" algn="l"/>
              </a:tabLst>
              <a:defRPr kumimoji="0" lang="zh-CN" altLang="en-US" sz="1510" b="0" i="0" u="none" strike="noStrike" kern="1200" cap="none" spc="150" normalizeH="0" baseline="0" noProof="1">
                <a:solidFill>
                  <a:schemeClr val="tx1"/>
                </a:solidFill>
                <a:uFillTx/>
                <a:latin typeface="+mn-lt"/>
                <a:ea typeface="+mn-ea"/>
                <a:cs typeface="+mn-cs"/>
                <a:sym typeface="+mn-ea"/>
              </a:defRPr>
            </a:lvl2pPr>
            <a:lvl3pPr marL="1080135" marR="0" lvl="2"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510" b="0" i="0" u="none" strike="noStrike" kern="1200" cap="none" spc="150" normalizeH="0" baseline="0" noProof="1">
                <a:solidFill>
                  <a:schemeClr val="tx1"/>
                </a:solidFill>
                <a:uFillTx/>
                <a:latin typeface="+mn-lt"/>
                <a:ea typeface="+mn-ea"/>
                <a:cs typeface="+mn-cs"/>
                <a:sym typeface="+mn-ea"/>
              </a:defRPr>
            </a:lvl3pPr>
            <a:lvl4pPr marL="1511935" marR="0" lvl="3"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510" b="0" i="0" u="none" strike="noStrike" kern="1200" cap="none" spc="150" normalizeH="0" baseline="0" noProof="1">
                <a:solidFill>
                  <a:schemeClr val="tx1"/>
                </a:solidFill>
                <a:uFillTx/>
                <a:latin typeface="+mn-lt"/>
                <a:ea typeface="+mn-ea"/>
                <a:cs typeface="+mn-cs"/>
                <a:sym typeface="+mn-ea"/>
              </a:defRPr>
            </a:lvl4pPr>
            <a:lvl5pPr marL="1944370" marR="0" lvl="4"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51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001459" y="1469520"/>
            <a:ext cx="4939976" cy="4354133"/>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itchFamily="34" charset="0"/>
              <a:buNone/>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431800" indent="0" defTabSz="914400" eaLnBrk="1" fontAlgn="auto" latinLnBrk="0" hangingPunct="1">
              <a:buFont typeface="Arial" pitchFamily="34" charset="0"/>
              <a:buNone/>
              <a:tabLst>
                <a:tab pos="1609725" algn="l"/>
              </a:tabLst>
              <a:defRPr u="none" strike="noStrike" kern="1200" cap="none" spc="150" normalizeH="0">
                <a:solidFill>
                  <a:schemeClr val="tx1">
                    <a:lumMod val="65000"/>
                    <a:lumOff val="35000"/>
                  </a:schemeClr>
                </a:solidFill>
                <a:uFillTx/>
                <a:latin typeface="Arial" pitchFamily="34" charset="0"/>
                <a:ea typeface="微软雅黑" pitchFamily="34" charset="-122"/>
              </a:defRPr>
            </a:lvl2pPr>
            <a:lvl3pPr eaLnBrk="1" fontAlgn="auto" latinLnBrk="0" hangingPunct="1">
              <a:buFont typeface="Arial" pitchFamily="34" charset="0"/>
              <a:buChar char="●"/>
              <a:defRPr u="none" strike="noStrike" kern="1200" cap="none" spc="150" normalizeH="0">
                <a:solidFill>
                  <a:schemeClr val="tx1">
                    <a:lumMod val="65000"/>
                    <a:lumOff val="35000"/>
                  </a:schemeClr>
                </a:solidFill>
                <a:uFillTx/>
                <a:latin typeface="Arial" pitchFamily="34" charset="0"/>
                <a:ea typeface="微软雅黑"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itchFamily="34" charset="0"/>
                <a:ea typeface="微软雅黑"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itchFamily="34" charset="0"/>
                <a:ea typeface="微软雅黑" pitchFamily="34" charset="-122"/>
              </a:defRPr>
            </a:lvl5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2020-11-27</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9672419" y="864023"/>
            <a:ext cx="986634" cy="4752128"/>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645"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864156" y="864023"/>
            <a:ext cx="8665372" cy="4752128"/>
          </a:xfrm>
        </p:spPr>
        <p:txBody>
          <a:bodyPr vert="eaVert" lIns="46800" tIns="46800" rIns="46800" bIns="46800"/>
          <a:lstStyle>
            <a:lvl1pPr marL="215900" indent="-215900" eaLnBrk="1" fontAlgn="auto" latinLnBrk="0" hangingPunct="1">
              <a:lnSpc>
                <a:spcPct val="130000"/>
              </a:lnSpc>
              <a:spcAft>
                <a:spcPts val="1000"/>
              </a:spcAft>
              <a:buFont typeface="Arial" pitchFamily="34" charset="0"/>
              <a:buChar char="●"/>
              <a:defRPr u="none" strike="noStrike" kern="1200" cap="none" spc="150" normalizeH="0" baseline="0">
                <a:solidFill>
                  <a:schemeClr val="tx1">
                    <a:lumMod val="65000"/>
                    <a:lumOff val="35000"/>
                  </a:schemeClr>
                </a:solidFill>
                <a:uFillTx/>
              </a:defRPr>
            </a:lvl1pPr>
            <a:lvl2pPr marL="648335" indent="-215900" defTabSz="914400" eaLnBrk="1" fontAlgn="auto" latinLnBrk="0" hangingPunct="1">
              <a:lnSpc>
                <a:spcPct val="120000"/>
              </a:lnSpc>
              <a:spcAft>
                <a:spcPts val="600"/>
              </a:spcAft>
              <a:buFont typeface="Arial" pitchFamily="34" charset="0"/>
              <a:buChar char="●"/>
              <a:tabLst>
                <a:tab pos="1609725" algn="l"/>
              </a:tabLst>
              <a:defRPr u="none" strike="noStrike" kern="1200" cap="none" spc="150" normalizeH="0" baseline="0">
                <a:solidFill>
                  <a:schemeClr val="tx1">
                    <a:lumMod val="65000"/>
                    <a:lumOff val="35000"/>
                  </a:schemeClr>
                </a:solidFill>
                <a:uFillTx/>
              </a:defRPr>
            </a:lvl2pPr>
            <a:lvl3pPr marL="1080135" indent="-215900" eaLnBrk="1" fontAlgn="auto" latinLnBrk="0" hangingPunct="1">
              <a:lnSpc>
                <a:spcPct val="120000"/>
              </a:lnSpc>
              <a:spcAft>
                <a:spcPts val="600"/>
              </a:spcAft>
              <a:buFont typeface="Arial" pitchFamily="34" charset="0"/>
              <a:buChar char="●"/>
              <a:defRPr u="none" strike="noStrike" kern="1200" cap="none" spc="150" normalizeH="0" baseline="0">
                <a:solidFill>
                  <a:schemeClr val="tx1">
                    <a:lumMod val="65000"/>
                    <a:lumOff val="35000"/>
                  </a:schemeClr>
                </a:solidFill>
                <a:uFillTx/>
              </a:defRPr>
            </a:lvl3pPr>
            <a:lvl4pPr marL="1511935" indent="-215900" eaLnBrk="1" fontAlgn="auto" latinLnBrk="0" hangingPunct="1">
              <a:lnSpc>
                <a:spcPct val="120000"/>
              </a:lnSpc>
              <a:spcAft>
                <a:spcPts val="300"/>
              </a:spcAft>
              <a:buFont typeface="Wingdings" charset="2"/>
              <a:buChar char=""/>
              <a:defRPr u="none" strike="noStrike" kern="1200" cap="none" spc="150" normalizeH="0" baseline="0">
                <a:solidFill>
                  <a:schemeClr val="tx1">
                    <a:lumMod val="65000"/>
                    <a:lumOff val="35000"/>
                  </a:schemeClr>
                </a:solidFill>
                <a:uFillTx/>
              </a:defRPr>
            </a:lvl4pPr>
            <a:lvl5pPr marL="1944370" indent="-215900" eaLnBrk="1" fontAlgn="auto" latinLnBrk="0" hangingPunct="1">
              <a:lnSpc>
                <a:spcPct val="120000"/>
              </a:lnSpc>
              <a:spcAft>
                <a:spcPts val="300"/>
              </a:spcAft>
              <a:buFont typeface="Arial"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2020-11-27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tags" Target="../tags/tag7.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ags" Target="../tags/tag6.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ags" Target="../tags/tag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ags" Target="../tags/tag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ags" Target="../tags/tag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ags" Target="../tags/tag3.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5.xml"/><Relationship Id="rId13" Type="http://schemas.openxmlformats.org/officeDocument/2006/relationships/tags" Target="../tags/tag64.xml"/><Relationship Id="rId18" Type="http://schemas.openxmlformats.org/officeDocument/2006/relationships/tags" Target="../tags/tag69.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theme" Target="../theme/theme2.xml"/><Relationship Id="rId17" Type="http://schemas.openxmlformats.org/officeDocument/2006/relationships/tags" Target="../tags/tag68.xml"/><Relationship Id="rId2" Type="http://schemas.openxmlformats.org/officeDocument/2006/relationships/slideLayout" Target="../slideLayouts/slideLayout29.xml"/><Relationship Id="rId16" Type="http://schemas.openxmlformats.org/officeDocument/2006/relationships/tags" Target="../tags/tag67.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5" Type="http://schemas.openxmlformats.org/officeDocument/2006/relationships/tags" Target="../tags/tag66.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 Id="rId14" Type="http://schemas.openxmlformats.org/officeDocument/2006/relationships/tags" Target="../tags/tag6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30"/>
            </p:custDataLst>
          </p:nvPr>
        </p:nvSpPr>
        <p:spPr>
          <a:xfrm>
            <a:off x="574970" y="574882"/>
            <a:ext cx="10366465" cy="666727"/>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31"/>
            </p:custDataLst>
          </p:nvPr>
        </p:nvSpPr>
        <p:spPr>
          <a:xfrm>
            <a:off x="574970" y="1408290"/>
            <a:ext cx="10366465" cy="4497003"/>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32"/>
            </p:custDataLst>
          </p:nvPr>
        </p:nvSpPr>
        <p:spPr>
          <a:xfrm>
            <a:off x="578372" y="5966523"/>
            <a:ext cx="2551641" cy="299347"/>
          </a:xfrm>
          <a:prstGeom prst="rect">
            <a:avLst/>
          </a:prstGeom>
        </p:spPr>
        <p:txBody>
          <a:bodyPr vert="horz" lIns="91440" tIns="45720" rIns="91440" bIns="45720" rtlCol="0" anchor="ctr">
            <a:normAutofit/>
          </a:bodyPr>
          <a:lstStyle>
            <a:lvl1pPr algn="l">
              <a:defRPr sz="945" baseline="0">
                <a:solidFill>
                  <a:schemeClr val="tx1">
                    <a:tint val="75000"/>
                  </a:schemeClr>
                </a:solidFill>
                <a:latin typeface="Arial" pitchFamily="34" charset="0"/>
                <a:ea typeface="微软雅黑" pitchFamily="34" charset="-122"/>
              </a:defRPr>
            </a:lvl1pPr>
          </a:lstStyle>
          <a:p>
            <a:fld id="{760FBDFE-C587-4B4C-A407-44438C67B59E}" type="datetimeFigureOut">
              <a:rPr lang="zh-CN" altLang="en-US" smtClean="0"/>
              <a:t>2020-11-27</a:t>
            </a:fld>
            <a:endParaRPr lang="zh-CN" altLang="en-US"/>
          </a:p>
        </p:txBody>
      </p:sp>
      <p:sp>
        <p:nvSpPr>
          <p:cNvPr id="5" name="页脚占位符 4"/>
          <p:cNvSpPr>
            <a:spLocks noGrp="1"/>
          </p:cNvSpPr>
          <p:nvPr>
            <p:ph type="ftr" sz="quarter" idx="3"/>
            <p:custDataLst>
              <p:tags r:id="rId33"/>
            </p:custDataLst>
          </p:nvPr>
        </p:nvSpPr>
        <p:spPr>
          <a:xfrm>
            <a:off x="3889834" y="5966523"/>
            <a:ext cx="3742406" cy="299347"/>
          </a:xfrm>
          <a:prstGeom prst="rect">
            <a:avLst/>
          </a:prstGeom>
        </p:spPr>
        <p:txBody>
          <a:bodyPr vert="horz" lIns="91440" tIns="45720" rIns="91440" bIns="45720" rtlCol="0" anchor="ctr">
            <a:normAutofit/>
          </a:bodyPr>
          <a:lstStyle>
            <a:lvl1pPr algn="ctr">
              <a:defRPr sz="945" baseline="0">
                <a:solidFill>
                  <a:schemeClr val="tx1">
                    <a:tint val="75000"/>
                  </a:schemeClr>
                </a:solidFill>
                <a:latin typeface="Arial" pitchFamily="34" charset="0"/>
                <a:ea typeface="微软雅黑" pitchFamily="34" charset="-122"/>
              </a:defRPr>
            </a:lvl1pPr>
          </a:lstStyle>
          <a:p>
            <a:endParaRPr lang="zh-CN" altLang="en-US"/>
          </a:p>
        </p:txBody>
      </p:sp>
      <p:sp>
        <p:nvSpPr>
          <p:cNvPr id="6" name="灯片编号占位符 5"/>
          <p:cNvSpPr>
            <a:spLocks noGrp="1"/>
          </p:cNvSpPr>
          <p:nvPr>
            <p:ph type="sldNum" sz="quarter" idx="4"/>
            <p:custDataLst>
              <p:tags r:id="rId34"/>
            </p:custDataLst>
          </p:nvPr>
        </p:nvSpPr>
        <p:spPr>
          <a:xfrm>
            <a:off x="8389794" y="5966523"/>
            <a:ext cx="2551641" cy="299347"/>
          </a:xfrm>
          <a:prstGeom prst="rect">
            <a:avLst/>
          </a:prstGeom>
        </p:spPr>
        <p:txBody>
          <a:bodyPr vert="horz" lIns="91440" tIns="45720" rIns="91440" bIns="45720" rtlCol="0" anchor="ctr">
            <a:normAutofit/>
          </a:bodyPr>
          <a:lstStyle>
            <a:lvl1pPr algn="r">
              <a:defRPr sz="945" baseline="0">
                <a:solidFill>
                  <a:schemeClr val="tx1">
                    <a:tint val="75000"/>
                  </a:schemeClr>
                </a:solidFill>
                <a:latin typeface="Arial" pitchFamily="34" charset="0"/>
                <a:ea typeface="微软雅黑" pitchFamily="34" charset="-122"/>
              </a:defRPr>
            </a:lvl1pPr>
          </a:lstStyle>
          <a:p>
            <a:fld id="{49AE70B2-8BF9-45C0-BB95-33D1B9D3A854}" type="slidenum">
              <a:rPr lang="zh-CN" altLang="en-US" smtClean="0"/>
              <a:t>‹#›</a:t>
            </a:fld>
            <a:endParaRPr lang="zh-CN" altLang="en-US"/>
          </a:p>
        </p:txBody>
      </p:sp>
    </p:spTree>
    <p:custDataLst>
      <p:tags r:id="rId29"/>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Lst>
  <p:transition/>
  <p:txStyles>
    <p:titleStyle>
      <a:lvl1pPr algn="l" defTabSz="864235" rtl="0" eaLnBrk="1" fontAlgn="auto" latinLnBrk="0" hangingPunct="1">
        <a:lnSpc>
          <a:spcPct val="100000"/>
        </a:lnSpc>
        <a:spcBef>
          <a:spcPct val="0"/>
        </a:spcBef>
        <a:buNone/>
        <a:defRPr sz="3400" b="1" u="none" strike="noStrike" kern="1200" cap="none" spc="300" normalizeH="0" baseline="0">
          <a:solidFill>
            <a:schemeClr val="tx1">
              <a:lumMod val="85000"/>
              <a:lumOff val="15000"/>
            </a:schemeClr>
          </a:solidFill>
          <a:uFillTx/>
          <a:latin typeface="Arial" pitchFamily="34" charset="0"/>
          <a:ea typeface="微软雅黑" pitchFamily="34" charset="-122"/>
          <a:cs typeface="+mj-cs"/>
        </a:defRPr>
      </a:lvl1pPr>
    </p:titleStyle>
    <p:bodyStyle>
      <a:lvl1pPr marL="215900" indent="-215900" algn="l" defTabSz="864235" rtl="0" eaLnBrk="1" fontAlgn="auto" latinLnBrk="0" hangingPunct="1">
        <a:lnSpc>
          <a:spcPct val="130000"/>
        </a:lnSpc>
        <a:spcBef>
          <a:spcPct val="0"/>
        </a:spcBef>
        <a:spcAft>
          <a:spcPts val="1000"/>
        </a:spcAft>
        <a:buFont typeface="Arial" pitchFamily="34" charset="0"/>
        <a:buChar char="●"/>
        <a:defRPr sz="170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1pPr>
      <a:lvl2pPr marL="648335" indent="-215900" algn="l" defTabSz="864235" rtl="0" eaLnBrk="1" fontAlgn="auto" latinLnBrk="0" hangingPunct="1">
        <a:lnSpc>
          <a:spcPct val="120000"/>
        </a:lnSpc>
        <a:spcBef>
          <a:spcPct val="0"/>
        </a:spcBef>
        <a:spcAft>
          <a:spcPts val="600"/>
        </a:spcAft>
        <a:buFont typeface="Arial" pitchFamily="34" charset="0"/>
        <a:buChar char="●"/>
        <a:tabLst>
          <a:tab pos="1520825" algn="l"/>
        </a:tabLst>
        <a:defRPr sz="151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2pPr>
      <a:lvl3pPr marL="1080135" indent="-215900" algn="l" defTabSz="864235" rtl="0" eaLnBrk="1" fontAlgn="auto" latinLnBrk="0" hangingPunct="1">
        <a:lnSpc>
          <a:spcPct val="120000"/>
        </a:lnSpc>
        <a:spcBef>
          <a:spcPct val="0"/>
        </a:spcBef>
        <a:spcAft>
          <a:spcPts val="600"/>
        </a:spcAft>
        <a:buFont typeface="Arial" pitchFamily="34" charset="0"/>
        <a:buChar char="●"/>
        <a:defRPr sz="151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3pPr>
      <a:lvl4pPr marL="1511935" indent="-215900" algn="l" defTabSz="864235" rtl="0" eaLnBrk="1" fontAlgn="auto" latinLnBrk="0" hangingPunct="1">
        <a:lnSpc>
          <a:spcPct val="120000"/>
        </a:lnSpc>
        <a:spcBef>
          <a:spcPct val="0"/>
        </a:spcBef>
        <a:spcAft>
          <a:spcPts val="300"/>
        </a:spcAft>
        <a:buFont typeface="Wingdings" charset="2"/>
        <a:buChar char=""/>
        <a:defRPr sz="1325"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4pPr>
      <a:lvl5pPr marL="1944370" indent="-215900" algn="l" defTabSz="864235" rtl="0" eaLnBrk="1" fontAlgn="auto" latinLnBrk="0" hangingPunct="1">
        <a:lnSpc>
          <a:spcPct val="120000"/>
        </a:lnSpc>
        <a:spcBef>
          <a:spcPct val="0"/>
        </a:spcBef>
        <a:spcAft>
          <a:spcPts val="300"/>
        </a:spcAft>
        <a:buFont typeface="Arial" pitchFamily="34" charset="0"/>
        <a:buChar char="•"/>
        <a:defRPr sz="1325"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5pPr>
      <a:lvl6pPr marL="2376170"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6pPr>
      <a:lvl7pPr marL="2807970"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7pPr>
      <a:lvl8pPr marL="3240405"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8pPr>
      <a:lvl9pPr marL="3672205"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9pPr>
    </p:bodyStyle>
    <p:otherStyle>
      <a:defPPr>
        <a:defRPr lang="zh-CN"/>
      </a:defPPr>
      <a:lvl1pPr marL="0" algn="l" defTabSz="864235" rtl="0" eaLnBrk="1" latinLnBrk="0" hangingPunct="1">
        <a:defRPr sz="1700" kern="1200">
          <a:solidFill>
            <a:schemeClr val="tx1"/>
          </a:solidFill>
          <a:latin typeface="+mn-lt"/>
          <a:ea typeface="+mn-ea"/>
          <a:cs typeface="+mn-cs"/>
        </a:defRPr>
      </a:lvl1pPr>
      <a:lvl2pPr marL="431800" algn="l" defTabSz="864235" rtl="0" eaLnBrk="1" latinLnBrk="0" hangingPunct="1">
        <a:defRPr sz="1700" kern="1200">
          <a:solidFill>
            <a:schemeClr val="tx1"/>
          </a:solidFill>
          <a:latin typeface="+mn-lt"/>
          <a:ea typeface="+mn-ea"/>
          <a:cs typeface="+mn-cs"/>
        </a:defRPr>
      </a:lvl2pPr>
      <a:lvl3pPr marL="864235" algn="l" defTabSz="864235" rtl="0" eaLnBrk="1" latinLnBrk="0" hangingPunct="1">
        <a:defRPr sz="1700" kern="1200">
          <a:solidFill>
            <a:schemeClr val="tx1"/>
          </a:solidFill>
          <a:latin typeface="+mn-lt"/>
          <a:ea typeface="+mn-ea"/>
          <a:cs typeface="+mn-cs"/>
        </a:defRPr>
      </a:lvl3pPr>
      <a:lvl4pPr marL="1296035" algn="l" defTabSz="864235" rtl="0" eaLnBrk="1" latinLnBrk="0" hangingPunct="1">
        <a:defRPr sz="1700" kern="1200">
          <a:solidFill>
            <a:schemeClr val="tx1"/>
          </a:solidFill>
          <a:latin typeface="+mn-lt"/>
          <a:ea typeface="+mn-ea"/>
          <a:cs typeface="+mn-cs"/>
        </a:defRPr>
      </a:lvl4pPr>
      <a:lvl5pPr marL="1727835" algn="l" defTabSz="864235" rtl="0" eaLnBrk="1" latinLnBrk="0" hangingPunct="1">
        <a:defRPr sz="1700" kern="1200">
          <a:solidFill>
            <a:schemeClr val="tx1"/>
          </a:solidFill>
          <a:latin typeface="+mn-lt"/>
          <a:ea typeface="+mn-ea"/>
          <a:cs typeface="+mn-cs"/>
        </a:defRPr>
      </a:lvl5pPr>
      <a:lvl6pPr marL="2160270" algn="l" defTabSz="864235" rtl="0" eaLnBrk="1" latinLnBrk="0" hangingPunct="1">
        <a:defRPr sz="1700" kern="1200">
          <a:solidFill>
            <a:schemeClr val="tx1"/>
          </a:solidFill>
          <a:latin typeface="+mn-lt"/>
          <a:ea typeface="+mn-ea"/>
          <a:cs typeface="+mn-cs"/>
        </a:defRPr>
      </a:lvl6pPr>
      <a:lvl7pPr marL="2592070" algn="l" defTabSz="864235" rtl="0" eaLnBrk="1" latinLnBrk="0" hangingPunct="1">
        <a:defRPr sz="1700" kern="1200">
          <a:solidFill>
            <a:schemeClr val="tx1"/>
          </a:solidFill>
          <a:latin typeface="+mn-lt"/>
          <a:ea typeface="+mn-ea"/>
          <a:cs typeface="+mn-cs"/>
        </a:defRPr>
      </a:lvl7pPr>
      <a:lvl8pPr marL="3023870" algn="l" defTabSz="864235" rtl="0" eaLnBrk="1" latinLnBrk="0" hangingPunct="1">
        <a:defRPr sz="1700" kern="1200">
          <a:solidFill>
            <a:schemeClr val="tx1"/>
          </a:solidFill>
          <a:latin typeface="+mn-lt"/>
          <a:ea typeface="+mn-ea"/>
          <a:cs typeface="+mn-cs"/>
        </a:defRPr>
      </a:lvl8pPr>
      <a:lvl9pPr marL="3456305" algn="l" defTabSz="864235" rtl="0" eaLnBrk="1" latinLnBrk="0" hangingPunct="1">
        <a:defRPr sz="17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574970" y="574882"/>
            <a:ext cx="10366465" cy="666727"/>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5"/>
            </p:custDataLst>
          </p:nvPr>
        </p:nvSpPr>
        <p:spPr>
          <a:xfrm>
            <a:off x="574970" y="1408290"/>
            <a:ext cx="10366465" cy="4497003"/>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6"/>
            </p:custDataLst>
          </p:nvPr>
        </p:nvSpPr>
        <p:spPr>
          <a:xfrm>
            <a:off x="578372" y="5966523"/>
            <a:ext cx="2551641" cy="299347"/>
          </a:xfrm>
          <a:prstGeom prst="rect">
            <a:avLst/>
          </a:prstGeom>
        </p:spPr>
        <p:txBody>
          <a:bodyPr vert="horz" lIns="91440" tIns="45720" rIns="91440" bIns="45720" rtlCol="0" anchor="ctr">
            <a:normAutofit/>
          </a:bodyPr>
          <a:lstStyle>
            <a:lvl1pPr algn="l">
              <a:defRPr sz="945" baseline="0">
                <a:solidFill>
                  <a:schemeClr val="tx1">
                    <a:tint val="75000"/>
                  </a:schemeClr>
                </a:solidFill>
                <a:latin typeface="Arial" pitchFamily="34" charset="0"/>
                <a:ea typeface="微软雅黑" pitchFamily="34" charset="-122"/>
              </a:defRPr>
            </a:lvl1pPr>
          </a:lstStyle>
          <a:p>
            <a:fld id="{760FBDFE-C587-4B4C-A407-44438C67B59E}" type="datetimeFigureOut">
              <a:rPr lang="zh-CN" altLang="en-US" smtClean="0"/>
              <a:t>2020-11-27</a:t>
            </a:fld>
            <a:endParaRPr lang="zh-CN" altLang="en-US"/>
          </a:p>
        </p:txBody>
      </p:sp>
      <p:sp>
        <p:nvSpPr>
          <p:cNvPr id="5" name="页脚占位符 4"/>
          <p:cNvSpPr>
            <a:spLocks noGrp="1"/>
          </p:cNvSpPr>
          <p:nvPr>
            <p:ph type="ftr" sz="quarter" idx="3"/>
            <p:custDataLst>
              <p:tags r:id="rId17"/>
            </p:custDataLst>
          </p:nvPr>
        </p:nvSpPr>
        <p:spPr>
          <a:xfrm>
            <a:off x="3889834" y="5966523"/>
            <a:ext cx="3742406" cy="299347"/>
          </a:xfrm>
          <a:prstGeom prst="rect">
            <a:avLst/>
          </a:prstGeom>
        </p:spPr>
        <p:txBody>
          <a:bodyPr vert="horz" lIns="91440" tIns="45720" rIns="91440" bIns="45720" rtlCol="0" anchor="ctr">
            <a:normAutofit/>
          </a:bodyPr>
          <a:lstStyle>
            <a:lvl1pPr algn="ctr">
              <a:defRPr sz="945" baseline="0">
                <a:solidFill>
                  <a:schemeClr val="tx1">
                    <a:tint val="75000"/>
                  </a:schemeClr>
                </a:solidFill>
                <a:latin typeface="Arial" pitchFamily="34" charset="0"/>
                <a:ea typeface="微软雅黑" pitchFamily="34" charset="-122"/>
              </a:defRPr>
            </a:lvl1pPr>
          </a:lstStyle>
          <a:p>
            <a:endParaRPr lang="zh-CN" altLang="en-US"/>
          </a:p>
        </p:txBody>
      </p:sp>
      <p:sp>
        <p:nvSpPr>
          <p:cNvPr id="6" name="灯片编号占位符 5"/>
          <p:cNvSpPr>
            <a:spLocks noGrp="1"/>
          </p:cNvSpPr>
          <p:nvPr>
            <p:ph type="sldNum" sz="quarter" idx="4"/>
            <p:custDataLst>
              <p:tags r:id="rId18"/>
            </p:custDataLst>
          </p:nvPr>
        </p:nvSpPr>
        <p:spPr>
          <a:xfrm>
            <a:off x="8389794" y="5966523"/>
            <a:ext cx="2551641" cy="299347"/>
          </a:xfrm>
          <a:prstGeom prst="rect">
            <a:avLst/>
          </a:prstGeom>
        </p:spPr>
        <p:txBody>
          <a:bodyPr vert="horz" lIns="91440" tIns="45720" rIns="91440" bIns="45720" rtlCol="0" anchor="ctr">
            <a:normAutofit/>
          </a:bodyPr>
          <a:lstStyle>
            <a:lvl1pPr algn="r">
              <a:defRPr sz="945" baseline="0">
                <a:solidFill>
                  <a:schemeClr val="tx1">
                    <a:tint val="75000"/>
                  </a:schemeClr>
                </a:solidFill>
                <a:latin typeface="Arial" pitchFamily="34" charset="0"/>
                <a:ea typeface="微软雅黑" pitchFamily="34" charset="-122"/>
              </a:defRPr>
            </a:lvl1pPr>
          </a:lstStyle>
          <a:p>
            <a:fld id="{49AE70B2-8BF9-45C0-BB95-33D1B9D3A854}" type="slidenum">
              <a:rPr lang="zh-CN" altLang="en-US" smtClean="0"/>
              <a:t>‹#›</a:t>
            </a:fld>
            <a:endParaRPr lang="zh-CN" altLang="en-US"/>
          </a:p>
        </p:txBody>
      </p:sp>
    </p:spTree>
    <p:custDataLst>
      <p:tags r:id="rId13"/>
    </p:custData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Lst>
  <p:transition/>
  <p:txStyles>
    <p:titleStyle>
      <a:lvl1pPr algn="l" defTabSz="864235" rtl="0" eaLnBrk="1" fontAlgn="auto" latinLnBrk="0" hangingPunct="1">
        <a:lnSpc>
          <a:spcPct val="100000"/>
        </a:lnSpc>
        <a:spcBef>
          <a:spcPct val="0"/>
        </a:spcBef>
        <a:buNone/>
        <a:defRPr sz="3400" b="1" u="none" strike="noStrike" kern="1200" cap="none" spc="300" normalizeH="0" baseline="0">
          <a:solidFill>
            <a:schemeClr val="tx1">
              <a:lumMod val="85000"/>
              <a:lumOff val="15000"/>
            </a:schemeClr>
          </a:solidFill>
          <a:uFillTx/>
          <a:latin typeface="Arial" pitchFamily="34" charset="0"/>
          <a:ea typeface="微软雅黑" pitchFamily="34" charset="-122"/>
          <a:cs typeface="+mj-cs"/>
        </a:defRPr>
      </a:lvl1pPr>
    </p:titleStyle>
    <p:bodyStyle>
      <a:lvl1pPr marL="215900" indent="-215900" algn="l" defTabSz="864235" rtl="0" eaLnBrk="1" fontAlgn="auto" latinLnBrk="0" hangingPunct="1">
        <a:lnSpc>
          <a:spcPct val="130000"/>
        </a:lnSpc>
        <a:spcBef>
          <a:spcPct val="0"/>
        </a:spcBef>
        <a:spcAft>
          <a:spcPts val="1000"/>
        </a:spcAft>
        <a:buFont typeface="Arial" pitchFamily="34" charset="0"/>
        <a:buChar char="●"/>
        <a:defRPr sz="170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1pPr>
      <a:lvl2pPr marL="648335" indent="-215900" algn="l" defTabSz="864235" rtl="0" eaLnBrk="1" fontAlgn="auto" latinLnBrk="0" hangingPunct="1">
        <a:lnSpc>
          <a:spcPct val="120000"/>
        </a:lnSpc>
        <a:spcBef>
          <a:spcPct val="0"/>
        </a:spcBef>
        <a:spcAft>
          <a:spcPts val="600"/>
        </a:spcAft>
        <a:buFont typeface="Arial" pitchFamily="34" charset="0"/>
        <a:buChar char="●"/>
        <a:tabLst>
          <a:tab pos="1520825" algn="l"/>
        </a:tabLst>
        <a:defRPr sz="151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2pPr>
      <a:lvl3pPr marL="1080135" indent="-215900" algn="l" defTabSz="864235" rtl="0" eaLnBrk="1" fontAlgn="auto" latinLnBrk="0" hangingPunct="1">
        <a:lnSpc>
          <a:spcPct val="120000"/>
        </a:lnSpc>
        <a:spcBef>
          <a:spcPct val="0"/>
        </a:spcBef>
        <a:spcAft>
          <a:spcPts val="600"/>
        </a:spcAft>
        <a:buFont typeface="Arial" pitchFamily="34" charset="0"/>
        <a:buChar char="●"/>
        <a:defRPr sz="151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3pPr>
      <a:lvl4pPr marL="1511935" indent="-215900" algn="l" defTabSz="864235" rtl="0" eaLnBrk="1" fontAlgn="auto" latinLnBrk="0" hangingPunct="1">
        <a:lnSpc>
          <a:spcPct val="120000"/>
        </a:lnSpc>
        <a:spcBef>
          <a:spcPct val="0"/>
        </a:spcBef>
        <a:spcAft>
          <a:spcPts val="300"/>
        </a:spcAft>
        <a:buFont typeface="Wingdings" charset="2"/>
        <a:buChar char=""/>
        <a:defRPr sz="1325"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4pPr>
      <a:lvl5pPr marL="1944370" indent="-215900" algn="l" defTabSz="864235" rtl="0" eaLnBrk="1" fontAlgn="auto" latinLnBrk="0" hangingPunct="1">
        <a:lnSpc>
          <a:spcPct val="120000"/>
        </a:lnSpc>
        <a:spcBef>
          <a:spcPct val="0"/>
        </a:spcBef>
        <a:spcAft>
          <a:spcPts val="300"/>
        </a:spcAft>
        <a:buFont typeface="Arial" pitchFamily="34" charset="0"/>
        <a:buChar char="•"/>
        <a:defRPr sz="1325"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5pPr>
      <a:lvl6pPr marL="2376170"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6pPr>
      <a:lvl7pPr marL="2807970"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7pPr>
      <a:lvl8pPr marL="3240405"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8pPr>
      <a:lvl9pPr marL="3672205"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9pPr>
    </p:bodyStyle>
    <p:otherStyle>
      <a:defPPr>
        <a:defRPr lang="zh-CN"/>
      </a:defPPr>
      <a:lvl1pPr marL="0" algn="l" defTabSz="864235" rtl="0" eaLnBrk="1" latinLnBrk="0" hangingPunct="1">
        <a:defRPr sz="1700" kern="1200">
          <a:solidFill>
            <a:schemeClr val="tx1"/>
          </a:solidFill>
          <a:latin typeface="+mn-lt"/>
          <a:ea typeface="+mn-ea"/>
          <a:cs typeface="+mn-cs"/>
        </a:defRPr>
      </a:lvl1pPr>
      <a:lvl2pPr marL="431800" algn="l" defTabSz="864235" rtl="0" eaLnBrk="1" latinLnBrk="0" hangingPunct="1">
        <a:defRPr sz="1700" kern="1200">
          <a:solidFill>
            <a:schemeClr val="tx1"/>
          </a:solidFill>
          <a:latin typeface="+mn-lt"/>
          <a:ea typeface="+mn-ea"/>
          <a:cs typeface="+mn-cs"/>
        </a:defRPr>
      </a:lvl2pPr>
      <a:lvl3pPr marL="864235" algn="l" defTabSz="864235" rtl="0" eaLnBrk="1" latinLnBrk="0" hangingPunct="1">
        <a:defRPr sz="1700" kern="1200">
          <a:solidFill>
            <a:schemeClr val="tx1"/>
          </a:solidFill>
          <a:latin typeface="+mn-lt"/>
          <a:ea typeface="+mn-ea"/>
          <a:cs typeface="+mn-cs"/>
        </a:defRPr>
      </a:lvl3pPr>
      <a:lvl4pPr marL="1296035" algn="l" defTabSz="864235" rtl="0" eaLnBrk="1" latinLnBrk="0" hangingPunct="1">
        <a:defRPr sz="1700" kern="1200">
          <a:solidFill>
            <a:schemeClr val="tx1"/>
          </a:solidFill>
          <a:latin typeface="+mn-lt"/>
          <a:ea typeface="+mn-ea"/>
          <a:cs typeface="+mn-cs"/>
        </a:defRPr>
      </a:lvl4pPr>
      <a:lvl5pPr marL="1727835" algn="l" defTabSz="864235" rtl="0" eaLnBrk="1" latinLnBrk="0" hangingPunct="1">
        <a:defRPr sz="1700" kern="1200">
          <a:solidFill>
            <a:schemeClr val="tx1"/>
          </a:solidFill>
          <a:latin typeface="+mn-lt"/>
          <a:ea typeface="+mn-ea"/>
          <a:cs typeface="+mn-cs"/>
        </a:defRPr>
      </a:lvl5pPr>
      <a:lvl6pPr marL="2160270" algn="l" defTabSz="864235" rtl="0" eaLnBrk="1" latinLnBrk="0" hangingPunct="1">
        <a:defRPr sz="1700" kern="1200">
          <a:solidFill>
            <a:schemeClr val="tx1"/>
          </a:solidFill>
          <a:latin typeface="+mn-lt"/>
          <a:ea typeface="+mn-ea"/>
          <a:cs typeface="+mn-cs"/>
        </a:defRPr>
      </a:lvl6pPr>
      <a:lvl7pPr marL="2592070" algn="l" defTabSz="864235" rtl="0" eaLnBrk="1" latinLnBrk="0" hangingPunct="1">
        <a:defRPr sz="1700" kern="1200">
          <a:solidFill>
            <a:schemeClr val="tx1"/>
          </a:solidFill>
          <a:latin typeface="+mn-lt"/>
          <a:ea typeface="+mn-ea"/>
          <a:cs typeface="+mn-cs"/>
        </a:defRPr>
      </a:lvl7pPr>
      <a:lvl8pPr marL="3023870" algn="l" defTabSz="864235" rtl="0" eaLnBrk="1" latinLnBrk="0" hangingPunct="1">
        <a:defRPr sz="1700" kern="1200">
          <a:solidFill>
            <a:schemeClr val="tx1"/>
          </a:solidFill>
          <a:latin typeface="+mn-lt"/>
          <a:ea typeface="+mn-ea"/>
          <a:cs typeface="+mn-cs"/>
        </a:defRPr>
      </a:lvl8pPr>
      <a:lvl9pPr marL="3456305" algn="l" defTabSz="864235" rtl="0" eaLnBrk="1" latinLnBrk="0" hangingPunct="1">
        <a:defRPr sz="1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slide" Target="slide1.xml"/></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2.bin"/><Relationship Id="rId7" Type="http://schemas.openxmlformats.org/officeDocument/2006/relationships/slide" Target="slide34.xml"/><Relationship Id="rId2" Type="http://schemas.openxmlformats.org/officeDocument/2006/relationships/slideLayout" Target="../slideLayouts/slideLayout1.xml"/><Relationship Id="rId1" Type="http://schemas.openxmlformats.org/officeDocument/2006/relationships/vmlDrawing" Target="../drawings/vmlDrawing2.vml"/><Relationship Id="rId6" Type="http://schemas.openxmlformats.org/officeDocument/2006/relationships/slide" Target="slide8.xml"/><Relationship Id="rId5" Type="http://schemas.openxmlformats.org/officeDocument/2006/relationships/slide" Target="slide1.xml"/><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slide" Target="slide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xml"/><Relationship Id="rId1" Type="http://schemas.openxmlformats.org/officeDocument/2006/relationships/vmlDrawing" Target="../drawings/vmlDrawing1.vml"/><Relationship Id="rId5" Type="http://schemas.openxmlformats.org/officeDocument/2006/relationships/slide" Target="slide1.xml"/><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slide" Target="slide1.xml"/></Relationships>
</file>

<file path=ppt/slides/_rels/slide61.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1.xml"/><Relationship Id="rId1" Type="http://schemas.openxmlformats.org/officeDocument/2006/relationships/vmlDrawing" Target="../drawings/vmlDrawing3.vml"/><Relationship Id="rId6" Type="http://schemas.openxmlformats.org/officeDocument/2006/relationships/slide" Target="slide12.xml"/><Relationship Id="rId5" Type="http://schemas.openxmlformats.org/officeDocument/2006/relationships/slide" Target="slide1.xml"/><Relationship Id="rId4" Type="http://schemas.openxmlformats.org/officeDocument/2006/relationships/image" Target="../media/image3.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slide" Target="slide1.xml"/></Relationships>
</file>

<file path=ppt/slides/_rels/slide87.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1.xml"/><Relationship Id="rId1" Type="http://schemas.openxmlformats.org/officeDocument/2006/relationships/vmlDrawing" Target="../drawings/vmlDrawing4.vml"/><Relationship Id="rId5" Type="http://schemas.openxmlformats.org/officeDocument/2006/relationships/slide" Target="slide1.xml"/><Relationship Id="rId4" Type="http://schemas.openxmlformats.org/officeDocument/2006/relationships/image" Target="../media/image3.png"/></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Text Box 38"/>
          <p:cNvSpPr txBox="1">
            <a:spLocks noChangeArrowheads="1"/>
          </p:cNvSpPr>
          <p:nvPr/>
        </p:nvSpPr>
        <p:spPr bwMode="auto">
          <a:xfrm>
            <a:off x="2712720" y="3192780"/>
            <a:ext cx="5403215" cy="1106805"/>
          </a:xfrm>
          <a:prstGeom prst="rect">
            <a:avLst/>
          </a:prstGeom>
          <a:solidFill>
            <a:srgbClr val="FF0000"/>
          </a:solidFill>
          <a:ln w="9525">
            <a:noFill/>
            <a:miter lim="800000"/>
          </a:ln>
        </p:spPr>
        <p:txBody>
          <a:bodyPr wrap="square">
            <a:spAutoFit/>
          </a:bodyPr>
          <a:lstStyle/>
          <a:p>
            <a:pPr algn="l"/>
            <a:r>
              <a:rPr lang="zh-CN" altLang="en-US" sz="6600">
                <a:solidFill>
                  <a:schemeClr val="bg1"/>
                </a:solidFill>
                <a:ea typeface="黑体" panose="02010609060101010101" pitchFamily="2" charset="-122"/>
              </a:rPr>
              <a:t> </a:t>
            </a:r>
            <a:r>
              <a:rPr lang="zh-CN" altLang="en-US" sz="6600" smtClean="0">
                <a:solidFill>
                  <a:schemeClr val="bg1"/>
                </a:solidFill>
                <a:ea typeface="黑体" panose="02010609060101010101" pitchFamily="2" charset="-122"/>
              </a:rPr>
              <a:t>  古诗文阅读</a:t>
            </a:r>
            <a:endParaRPr lang="zh-CN" altLang="en-US" sz="6600">
              <a:solidFill>
                <a:schemeClr val="bg1"/>
              </a:solidFill>
              <a:ea typeface="黑体" panose="02010609060101010101" pitchFamily="2" charset="-122"/>
            </a:endParaRPr>
          </a:p>
        </p:txBody>
      </p:sp>
      <p:pic>
        <p:nvPicPr>
          <p:cNvPr id="18436" name="图片 18435" descr="p_large_E9Ly_40930003e0b32d11"/>
          <p:cNvPicPr>
            <a:picLocks noChangeAspect="1"/>
          </p:cNvPicPr>
          <p:nvPr/>
        </p:nvPicPr>
        <p:blipFill>
          <a:blip r:embed="rId2"/>
          <a:stretch>
            <a:fillRect/>
          </a:stretch>
        </p:blipFill>
        <p:spPr>
          <a:xfrm>
            <a:off x="5715" y="-4445"/>
            <a:ext cx="11510645" cy="6489700"/>
          </a:xfrm>
          <a:prstGeom prst="rect">
            <a:avLst/>
          </a:prstGeom>
          <a:noFill/>
          <a:ln w="9525">
            <a:noFill/>
          </a:ln>
        </p:spPr>
      </p:pic>
      <p:sp>
        <p:nvSpPr>
          <p:cNvPr id="3" name="Text Box 38"/>
          <p:cNvSpPr txBox="1">
            <a:spLocks noChangeArrowheads="1"/>
          </p:cNvSpPr>
          <p:nvPr/>
        </p:nvSpPr>
        <p:spPr bwMode="auto">
          <a:xfrm>
            <a:off x="5330190" y="733425"/>
            <a:ext cx="5639435" cy="2122805"/>
          </a:xfrm>
          <a:prstGeom prst="rect">
            <a:avLst/>
          </a:prstGeom>
          <a:solidFill>
            <a:schemeClr val="accent6">
              <a:lumMod val="50000"/>
            </a:schemeClr>
          </a:solidFill>
          <a:ln w="9525">
            <a:noFill/>
            <a:miter lim="800000"/>
          </a:ln>
        </p:spPr>
        <p:txBody>
          <a:bodyPr wrap="square">
            <a:spAutoFit/>
          </a:bodyPr>
          <a:lstStyle/>
          <a:p>
            <a:pPr algn="l"/>
            <a:r>
              <a:rPr lang="zh-CN" altLang="en-US" sz="6600">
                <a:solidFill>
                  <a:schemeClr val="bg1"/>
                </a:solidFill>
                <a:ea typeface="黑体" panose="02010609060101010101" pitchFamily="2" charset="-122"/>
              </a:rPr>
              <a:t> </a:t>
            </a:r>
            <a:r>
              <a:rPr lang="zh-CN" altLang="en-US" sz="6600" smtClean="0">
                <a:solidFill>
                  <a:schemeClr val="bg1"/>
                </a:solidFill>
                <a:ea typeface="黑体" panose="02010609060101010101" pitchFamily="2" charset="-122"/>
              </a:rPr>
              <a:t> 语言文字运用</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5" name="Text Box 3"/>
          <p:cNvSpPr txBox="1">
            <a:spLocks noChangeArrowheads="1"/>
          </p:cNvSpPr>
          <p:nvPr/>
        </p:nvSpPr>
        <p:spPr bwMode="auto">
          <a:xfrm>
            <a:off x="474625" y="1143329"/>
            <a:ext cx="7136130" cy="4892675"/>
          </a:xfrm>
          <a:prstGeom prst="rect">
            <a:avLst/>
          </a:prstGeom>
          <a:noFill/>
          <a:ln w="9525">
            <a:noFill/>
            <a:miter lim="800000"/>
          </a:ln>
          <a:effectLst/>
        </p:spPr>
        <p:txBody>
          <a:bodyPr wrap="square">
            <a:spAutoFit/>
          </a:bodyPr>
          <a:lstStyle/>
          <a:p>
            <a:r>
              <a:rPr lang="en-US" sz="2400" b="1" smtClean="0">
                <a:solidFill>
                  <a:srgbClr val="0000FF"/>
                </a:solidFill>
                <a:latin typeface="宋体" pitchFamily="2" charset="-122"/>
                <a:ea typeface="宋体" pitchFamily="2" charset="-122"/>
              </a:rPr>
              <a:t>3.(2019·</a:t>
            </a:r>
            <a:r>
              <a:rPr lang="zh-CN" altLang="en-US" sz="2400" b="1" smtClean="0">
                <a:solidFill>
                  <a:srgbClr val="0000FF"/>
                </a:solidFill>
                <a:latin typeface="宋体" pitchFamily="2" charset="-122"/>
                <a:ea typeface="宋体" pitchFamily="2" charset="-122"/>
              </a:rPr>
              <a:t>浙江卷</a:t>
            </a:r>
            <a:r>
              <a:rPr lang="en-US" sz="2400" b="1" smtClean="0">
                <a:solidFill>
                  <a:srgbClr val="0000FF"/>
                </a:solidFill>
                <a:latin typeface="宋体" pitchFamily="2" charset="-122"/>
                <a:ea typeface="宋体" pitchFamily="2" charset="-122"/>
              </a:rPr>
              <a:t>)</a:t>
            </a:r>
            <a:r>
              <a:rPr lang="zh-CN" altLang="en-US" sz="2400" b="1" smtClean="0">
                <a:solidFill>
                  <a:srgbClr val="0000FF"/>
                </a:solidFill>
                <a:latin typeface="宋体" pitchFamily="2" charset="-122"/>
                <a:ea typeface="宋体" pitchFamily="2" charset="-122"/>
              </a:rPr>
              <a:t>下列各句没有语病的一项是</a:t>
            </a:r>
            <a:r>
              <a:rPr lang="en-US" sz="2400" b="1" smtClean="0">
                <a:solidFill>
                  <a:srgbClr val="0000FF"/>
                </a:solidFill>
                <a:latin typeface="宋体" pitchFamily="2" charset="-122"/>
                <a:ea typeface="宋体" pitchFamily="2" charset="-122"/>
              </a:rPr>
              <a:t>(</a:t>
            </a:r>
            <a:r>
              <a:rPr lang="zh-CN" altLang="en-US" sz="2400" b="1" smtClean="0">
                <a:solidFill>
                  <a:srgbClr val="0000FF"/>
                </a:solidFill>
                <a:latin typeface="宋体" pitchFamily="2" charset="-122"/>
                <a:ea typeface="宋体" pitchFamily="2" charset="-122"/>
              </a:rPr>
              <a:t>　</a:t>
            </a:r>
            <a:r>
              <a:rPr lang="en-US" sz="2400" b="1" smtClean="0">
                <a:solidFill>
                  <a:srgbClr val="0000FF"/>
                </a:solidFill>
                <a:latin typeface="宋体" pitchFamily="2" charset="-122"/>
                <a:ea typeface="宋体" pitchFamily="2" charset="-122"/>
              </a:rPr>
              <a:t>)</a:t>
            </a:r>
            <a:endParaRPr lang="zh-CN" altLang="en-US" sz="2400" b="1" smtClean="0">
              <a:solidFill>
                <a:srgbClr val="0000FF"/>
              </a:solidFill>
              <a:latin typeface="宋体" pitchFamily="2" charset="-122"/>
              <a:ea typeface="宋体" pitchFamily="2" charset="-122"/>
            </a:endParaRPr>
          </a:p>
          <a:p>
            <a:pPr>
              <a:lnSpc>
                <a:spcPct val="120000"/>
              </a:lnSpc>
              <a:defRPr/>
            </a:pPr>
            <a:r>
              <a:rPr lang="en-US" sz="2000" smtClean="0">
                <a:solidFill>
                  <a:srgbClr val="006600"/>
                </a:solidFill>
                <a:latin typeface="宋体" pitchFamily="2" charset="-122"/>
                <a:ea typeface="宋体" pitchFamily="2" charset="-122"/>
              </a:rPr>
              <a:t>A</a:t>
            </a:r>
            <a:r>
              <a:rPr lang="zh-CN" altLang="en-US" sz="2000" smtClean="0">
                <a:solidFill>
                  <a:srgbClr val="006600"/>
                </a:solidFill>
                <a:latin typeface="宋体" pitchFamily="2" charset="-122"/>
                <a:ea typeface="宋体" pitchFamily="2" charset="-122"/>
              </a:rPr>
              <a:t>．当人体免疫力大幅受损的情况下，</a:t>
            </a:r>
            <a:r>
              <a:rPr lang="en-US" sz="2000" smtClean="0">
                <a:solidFill>
                  <a:srgbClr val="006600"/>
                </a:solidFill>
                <a:latin typeface="宋体" pitchFamily="2" charset="-122"/>
                <a:ea typeface="宋体" pitchFamily="2" charset="-122"/>
              </a:rPr>
              <a:t>“</a:t>
            </a:r>
            <a:r>
              <a:rPr lang="zh-CN" altLang="en-US" sz="2000" smtClean="0">
                <a:solidFill>
                  <a:srgbClr val="006600"/>
                </a:solidFill>
                <a:latin typeface="宋体" pitchFamily="2" charset="-122"/>
                <a:ea typeface="宋体" pitchFamily="2" charset="-122"/>
              </a:rPr>
              <a:t>超级真菌</a:t>
            </a:r>
            <a:r>
              <a:rPr lang="en-US" sz="2000" smtClean="0">
                <a:solidFill>
                  <a:srgbClr val="006600"/>
                </a:solidFill>
                <a:latin typeface="宋体" pitchFamily="2" charset="-122"/>
                <a:ea typeface="宋体" pitchFamily="2" charset="-122"/>
              </a:rPr>
              <a:t>”</a:t>
            </a:r>
            <a:r>
              <a:rPr lang="zh-CN" altLang="en-US" sz="2000" smtClean="0">
                <a:solidFill>
                  <a:srgbClr val="006600"/>
                </a:solidFill>
                <a:latin typeface="宋体" pitchFamily="2" charset="-122"/>
                <a:ea typeface="宋体" pitchFamily="2" charset="-122"/>
              </a:rPr>
              <a:t>会乘虚而入，使病情雪上加霜，加速病人死亡，因此它被贴上了</a:t>
            </a:r>
            <a:r>
              <a:rPr lang="en-US" sz="2000" smtClean="0">
                <a:solidFill>
                  <a:srgbClr val="006600"/>
                </a:solidFill>
                <a:latin typeface="宋体" pitchFamily="2" charset="-122"/>
                <a:ea typeface="宋体" pitchFamily="2" charset="-122"/>
              </a:rPr>
              <a:t>“</a:t>
            </a:r>
            <a:r>
              <a:rPr lang="zh-CN" altLang="en-US" sz="2000" smtClean="0">
                <a:solidFill>
                  <a:srgbClr val="006600"/>
                </a:solidFill>
                <a:latin typeface="宋体" pitchFamily="2" charset="-122"/>
                <a:ea typeface="宋体" pitchFamily="2" charset="-122"/>
              </a:rPr>
              <a:t>高致死率</a:t>
            </a:r>
            <a:r>
              <a:rPr lang="en-US" sz="2000" smtClean="0">
                <a:solidFill>
                  <a:srgbClr val="006600"/>
                </a:solidFill>
                <a:latin typeface="宋体" pitchFamily="2" charset="-122"/>
                <a:ea typeface="宋体" pitchFamily="2" charset="-122"/>
              </a:rPr>
              <a:t>”</a:t>
            </a:r>
            <a:r>
              <a:rPr lang="zh-CN" altLang="en-US" sz="2000" smtClean="0">
                <a:solidFill>
                  <a:srgbClr val="006600"/>
                </a:solidFill>
                <a:latin typeface="宋体" pitchFamily="2" charset="-122"/>
                <a:ea typeface="宋体" pitchFamily="2" charset="-122"/>
              </a:rPr>
              <a:t>的标签，使人闻之色变。</a:t>
            </a:r>
          </a:p>
          <a:p>
            <a:pPr>
              <a:lnSpc>
                <a:spcPct val="120000"/>
              </a:lnSpc>
              <a:defRPr/>
            </a:pPr>
            <a:r>
              <a:rPr lang="en-US" sz="2000" smtClean="0">
                <a:solidFill>
                  <a:srgbClr val="006600"/>
                </a:solidFill>
                <a:latin typeface="宋体" pitchFamily="2" charset="-122"/>
                <a:ea typeface="宋体" pitchFamily="2" charset="-122"/>
              </a:rPr>
              <a:t>B</a:t>
            </a:r>
            <a:r>
              <a:rPr lang="zh-CN" altLang="en-US" sz="2000" smtClean="0">
                <a:solidFill>
                  <a:srgbClr val="006600"/>
                </a:solidFill>
                <a:latin typeface="宋体" pitchFamily="2" charset="-122"/>
                <a:ea typeface="宋体" pitchFamily="2" charset="-122"/>
              </a:rPr>
              <a:t>．近年来，</a:t>
            </a:r>
            <a:r>
              <a:rPr lang="en-US" altLang="zh-CN" sz="2000" smtClean="0">
                <a:solidFill>
                  <a:srgbClr val="006600"/>
                </a:solidFill>
                <a:latin typeface="宋体" pitchFamily="2" charset="-122"/>
                <a:ea typeface="宋体" pitchFamily="2" charset="-122"/>
              </a:rPr>
              <a:t>《</a:t>
            </a:r>
            <a:r>
              <a:rPr lang="zh-CN" altLang="en-US" sz="2000" smtClean="0">
                <a:solidFill>
                  <a:srgbClr val="006600"/>
                </a:solidFill>
                <a:latin typeface="宋体" pitchFamily="2" charset="-122"/>
                <a:ea typeface="宋体" pitchFamily="2" charset="-122"/>
              </a:rPr>
              <a:t>战狼</a:t>
            </a:r>
            <a:r>
              <a:rPr lang="en-US" sz="2000" smtClean="0">
                <a:solidFill>
                  <a:srgbClr val="006600"/>
                </a:solidFill>
                <a:latin typeface="宋体" pitchFamily="2" charset="-122"/>
                <a:ea typeface="宋体" pitchFamily="2" charset="-122"/>
              </a:rPr>
              <a:t>Ⅱ</a:t>
            </a:r>
            <a:r>
              <a:rPr lang="en-US" altLang="zh-CN" sz="2000" smtClean="0">
                <a:solidFill>
                  <a:srgbClr val="006600"/>
                </a:solidFill>
                <a:latin typeface="宋体" pitchFamily="2" charset="-122"/>
                <a:ea typeface="宋体" pitchFamily="2" charset="-122"/>
              </a:rPr>
              <a:t>》《</a:t>
            </a:r>
            <a:r>
              <a:rPr lang="zh-CN" altLang="en-US" sz="2000" smtClean="0">
                <a:solidFill>
                  <a:srgbClr val="006600"/>
                </a:solidFill>
                <a:latin typeface="宋体" pitchFamily="2" charset="-122"/>
                <a:ea typeface="宋体" pitchFamily="2" charset="-122"/>
              </a:rPr>
              <a:t>流浪地球</a:t>
            </a:r>
            <a:r>
              <a:rPr lang="en-US" altLang="zh-CN" sz="2000" smtClean="0">
                <a:solidFill>
                  <a:srgbClr val="006600"/>
                </a:solidFill>
                <a:latin typeface="宋体" pitchFamily="2" charset="-122"/>
                <a:ea typeface="宋体" pitchFamily="2" charset="-122"/>
              </a:rPr>
              <a:t>》</a:t>
            </a:r>
            <a:r>
              <a:rPr lang="zh-CN" altLang="en-US" sz="2000" smtClean="0">
                <a:solidFill>
                  <a:srgbClr val="006600"/>
                </a:solidFill>
                <a:latin typeface="宋体" pitchFamily="2" charset="-122"/>
                <a:ea typeface="宋体" pitchFamily="2" charset="-122"/>
              </a:rPr>
              <a:t>等一批精良艺术品质和积极价值取向的文艺作品受到观众广泛认可，这充分证明过硬品质是新时代文艺实现文化引领的基本条件。</a:t>
            </a:r>
          </a:p>
          <a:p>
            <a:pPr>
              <a:lnSpc>
                <a:spcPct val="120000"/>
              </a:lnSpc>
              <a:defRPr/>
            </a:pPr>
            <a:r>
              <a:rPr lang="en-US" sz="2000" smtClean="0">
                <a:solidFill>
                  <a:srgbClr val="006600"/>
                </a:solidFill>
                <a:latin typeface="宋体" pitchFamily="2" charset="-122"/>
                <a:ea typeface="宋体" pitchFamily="2" charset="-122"/>
              </a:rPr>
              <a:t>C</a:t>
            </a:r>
            <a:r>
              <a:rPr lang="zh-CN" altLang="en-US" sz="2000" smtClean="0">
                <a:solidFill>
                  <a:srgbClr val="006600"/>
                </a:solidFill>
                <a:latin typeface="宋体" pitchFamily="2" charset="-122"/>
                <a:ea typeface="宋体" pitchFamily="2" charset="-122"/>
              </a:rPr>
              <a:t>．中国的哲学蕴含于人伦日用之中，中国建筑处处体现着人伦秩序与和而不同的东方智慧，五千年前的中华文明正是良渚大量建筑遗址的见证者。</a:t>
            </a:r>
          </a:p>
          <a:p>
            <a:pPr>
              <a:lnSpc>
                <a:spcPct val="120000"/>
              </a:lnSpc>
              <a:defRPr/>
            </a:pPr>
            <a:r>
              <a:rPr lang="en-US" sz="2000" smtClean="0">
                <a:solidFill>
                  <a:srgbClr val="006600"/>
                </a:solidFill>
                <a:latin typeface="宋体" pitchFamily="2" charset="-122"/>
                <a:ea typeface="宋体" pitchFamily="2" charset="-122"/>
              </a:rPr>
              <a:t>D</a:t>
            </a:r>
            <a:r>
              <a:rPr lang="zh-CN" altLang="en-US" sz="2000" smtClean="0">
                <a:solidFill>
                  <a:srgbClr val="006600"/>
                </a:solidFill>
                <a:latin typeface="宋体" pitchFamily="2" charset="-122"/>
                <a:ea typeface="宋体" pitchFamily="2" charset="-122"/>
              </a:rPr>
              <a:t>．当前，以芬太尼类物质为代表的新型毒品来势凶猛，已在一些国家引发严重的社会问题；将芬太尼类物质整类列入管制，是中国政府处理毒品问题的创新性举措。</a:t>
            </a:r>
            <a:endParaRPr sz="2400">
              <a:solidFill>
                <a:srgbClr val="006600"/>
              </a:solidFill>
              <a:latin typeface="宋体" pitchFamily="2" charset="-122"/>
              <a:ea typeface="宋体" pitchFamily="2" charset="-122"/>
            </a:endParaRPr>
          </a:p>
        </p:txBody>
      </p:sp>
      <p:sp>
        <p:nvSpPr>
          <p:cNvPr id="2" name="Text Box 3"/>
          <p:cNvSpPr txBox="1">
            <a:spLocks noChangeArrowheads="1"/>
          </p:cNvSpPr>
          <p:nvPr/>
        </p:nvSpPr>
        <p:spPr bwMode="auto">
          <a:xfrm>
            <a:off x="7833995" y="904875"/>
            <a:ext cx="3327400" cy="5408295"/>
          </a:xfrm>
          <a:prstGeom prst="rect">
            <a:avLst/>
          </a:prstGeom>
          <a:noFill/>
          <a:ln w="9525">
            <a:solidFill>
              <a:schemeClr val="tx1"/>
            </a:solidFill>
            <a:miter lim="800000"/>
          </a:ln>
          <a:effectLst/>
        </p:spPr>
        <p:txBody>
          <a:bodyPr wrap="square">
            <a:spAutoFit/>
          </a:bodyPr>
          <a:lstStyle/>
          <a:p>
            <a:pPr>
              <a:lnSpc>
                <a:spcPct val="120000"/>
              </a:lnSpc>
              <a:defRPr/>
            </a:pPr>
            <a:r>
              <a:rPr sz="2400" b="1">
                <a:solidFill>
                  <a:srgbClr val="7030A0"/>
                </a:solidFill>
                <a:latin typeface="宋体" pitchFamily="2" charset="-122"/>
                <a:ea typeface="宋体" pitchFamily="2" charset="-122"/>
              </a:rPr>
              <a:t>解析</a:t>
            </a:r>
            <a:r>
              <a:rPr sz="2400" b="1" smtClean="0">
                <a:solidFill>
                  <a:srgbClr val="7030A0"/>
                </a:solidFill>
                <a:latin typeface="宋体" pitchFamily="2" charset="-122"/>
                <a:ea typeface="宋体" pitchFamily="2" charset="-122"/>
              </a:rPr>
              <a:t>：</a:t>
            </a:r>
            <a:r>
              <a:rPr lang="zh-CN" altLang="en-US" sz="2400" b="1" smtClean="0">
                <a:solidFill>
                  <a:srgbClr val="7030A0"/>
                </a:solidFill>
                <a:latin typeface="仿宋" panose="02010609060101010101" pitchFamily="49" charset="-122"/>
                <a:ea typeface="仿宋" panose="02010609060101010101" pitchFamily="49" charset="-122"/>
              </a:rPr>
              <a:t>本题</a:t>
            </a:r>
            <a:r>
              <a:rPr lang="en-US" sz="2400" b="1" smtClean="0">
                <a:solidFill>
                  <a:srgbClr val="7030A0"/>
                </a:solidFill>
                <a:latin typeface="仿宋" panose="02010609060101010101" pitchFamily="49" charset="-122"/>
                <a:ea typeface="仿宋" panose="02010609060101010101" pitchFamily="49" charset="-122"/>
              </a:rPr>
              <a:t>A</a:t>
            </a:r>
            <a:r>
              <a:rPr lang="zh-CN" altLang="en-US" sz="2400" b="1" smtClean="0">
                <a:solidFill>
                  <a:srgbClr val="7030A0"/>
                </a:solidFill>
                <a:latin typeface="仿宋" panose="02010609060101010101" pitchFamily="49" charset="-122"/>
                <a:ea typeface="仿宋" panose="02010609060101010101" pitchFamily="49" charset="-122"/>
              </a:rPr>
              <a:t>项，</a:t>
            </a:r>
            <a:r>
              <a:rPr lang="en-US" sz="2400" b="1" smtClean="0">
                <a:solidFill>
                  <a:srgbClr val="7030A0"/>
                </a:solidFill>
                <a:latin typeface="仿宋" panose="02010609060101010101" pitchFamily="49" charset="-122"/>
                <a:ea typeface="仿宋" panose="02010609060101010101" pitchFamily="49" charset="-122"/>
              </a:rPr>
              <a:t>“</a:t>
            </a:r>
            <a:r>
              <a:rPr lang="zh-CN" altLang="en-US" sz="2400" b="1" smtClean="0">
                <a:solidFill>
                  <a:srgbClr val="7030A0"/>
                </a:solidFill>
                <a:latin typeface="仿宋" panose="02010609060101010101" pitchFamily="49" charset="-122"/>
                <a:ea typeface="仿宋" panose="02010609060101010101" pitchFamily="49" charset="-122"/>
              </a:rPr>
              <a:t>当</a:t>
            </a:r>
            <a:r>
              <a:rPr lang="en-US" sz="2400" b="1" smtClean="0">
                <a:solidFill>
                  <a:srgbClr val="7030A0"/>
                </a:solidFill>
                <a:latin typeface="仿宋" panose="02010609060101010101" pitchFamily="49" charset="-122"/>
                <a:ea typeface="仿宋" panose="02010609060101010101" pitchFamily="49" charset="-122"/>
              </a:rPr>
              <a:t>……</a:t>
            </a:r>
            <a:r>
              <a:rPr lang="zh-CN" altLang="en-US" sz="2400" b="1" smtClean="0">
                <a:solidFill>
                  <a:srgbClr val="7030A0"/>
                </a:solidFill>
                <a:latin typeface="仿宋" panose="02010609060101010101" pitchFamily="49" charset="-122"/>
                <a:ea typeface="仿宋" panose="02010609060101010101" pitchFamily="49" charset="-122"/>
              </a:rPr>
              <a:t>的情况下</a:t>
            </a:r>
            <a:r>
              <a:rPr lang="en-US" sz="2400" b="1" smtClean="0">
                <a:solidFill>
                  <a:srgbClr val="7030A0"/>
                </a:solidFill>
                <a:latin typeface="仿宋" panose="02010609060101010101" pitchFamily="49" charset="-122"/>
                <a:ea typeface="仿宋" panose="02010609060101010101" pitchFamily="49" charset="-122"/>
              </a:rPr>
              <a:t>”</a:t>
            </a:r>
            <a:r>
              <a:rPr lang="zh-CN" altLang="en-US" sz="2400" b="1" smtClean="0">
                <a:solidFill>
                  <a:srgbClr val="7030A0"/>
                </a:solidFill>
                <a:latin typeface="仿宋" panose="02010609060101010101" pitchFamily="49" charset="-122"/>
                <a:ea typeface="仿宋" panose="02010609060101010101" pitchFamily="49" charset="-122"/>
              </a:rPr>
              <a:t>结构混乱，句式杂糅，应改为</a:t>
            </a:r>
            <a:r>
              <a:rPr lang="en-US" sz="2400" b="1" smtClean="0">
                <a:solidFill>
                  <a:srgbClr val="7030A0"/>
                </a:solidFill>
                <a:latin typeface="仿宋" panose="02010609060101010101" pitchFamily="49" charset="-122"/>
                <a:ea typeface="仿宋" panose="02010609060101010101" pitchFamily="49" charset="-122"/>
              </a:rPr>
              <a:t>“</a:t>
            </a:r>
            <a:r>
              <a:rPr lang="zh-CN" altLang="en-US" sz="2400" b="1" smtClean="0">
                <a:solidFill>
                  <a:srgbClr val="7030A0"/>
                </a:solidFill>
                <a:latin typeface="仿宋" panose="02010609060101010101" pitchFamily="49" charset="-122"/>
                <a:ea typeface="仿宋" panose="02010609060101010101" pitchFamily="49" charset="-122"/>
              </a:rPr>
              <a:t>在</a:t>
            </a:r>
            <a:r>
              <a:rPr lang="en-US" sz="2400" b="1" smtClean="0">
                <a:solidFill>
                  <a:srgbClr val="7030A0"/>
                </a:solidFill>
                <a:latin typeface="仿宋" panose="02010609060101010101" pitchFamily="49" charset="-122"/>
                <a:ea typeface="仿宋" panose="02010609060101010101" pitchFamily="49" charset="-122"/>
              </a:rPr>
              <a:t>……</a:t>
            </a:r>
            <a:r>
              <a:rPr lang="zh-CN" altLang="en-US" sz="2400" b="1" smtClean="0">
                <a:solidFill>
                  <a:srgbClr val="7030A0"/>
                </a:solidFill>
                <a:latin typeface="仿宋" panose="02010609060101010101" pitchFamily="49" charset="-122"/>
                <a:ea typeface="仿宋" panose="02010609060101010101" pitchFamily="49" charset="-122"/>
              </a:rPr>
              <a:t>的情况下</a:t>
            </a:r>
            <a:r>
              <a:rPr lang="en-US" sz="2400" b="1" smtClean="0">
                <a:solidFill>
                  <a:srgbClr val="7030A0"/>
                </a:solidFill>
                <a:latin typeface="仿宋" panose="02010609060101010101" pitchFamily="49" charset="-122"/>
                <a:ea typeface="仿宋" panose="02010609060101010101" pitchFamily="49" charset="-122"/>
              </a:rPr>
              <a:t>”</a:t>
            </a:r>
            <a:r>
              <a:rPr lang="zh-CN" altLang="en-US" sz="2400" b="1" smtClean="0">
                <a:solidFill>
                  <a:srgbClr val="7030A0"/>
                </a:solidFill>
                <a:latin typeface="仿宋" panose="02010609060101010101" pitchFamily="49" charset="-122"/>
                <a:ea typeface="仿宋" panose="02010609060101010101" pitchFamily="49" charset="-122"/>
              </a:rPr>
              <a:t>或</a:t>
            </a:r>
            <a:r>
              <a:rPr lang="en-US" sz="2400" b="1" smtClean="0">
                <a:solidFill>
                  <a:srgbClr val="7030A0"/>
                </a:solidFill>
                <a:latin typeface="仿宋" panose="02010609060101010101" pitchFamily="49" charset="-122"/>
                <a:ea typeface="仿宋" panose="02010609060101010101" pitchFamily="49" charset="-122"/>
              </a:rPr>
              <a:t>“</a:t>
            </a:r>
            <a:r>
              <a:rPr lang="zh-CN" altLang="en-US" sz="2400" b="1" smtClean="0">
                <a:solidFill>
                  <a:srgbClr val="7030A0"/>
                </a:solidFill>
                <a:latin typeface="仿宋" panose="02010609060101010101" pitchFamily="49" charset="-122"/>
                <a:ea typeface="仿宋" panose="02010609060101010101" pitchFamily="49" charset="-122"/>
              </a:rPr>
              <a:t>当</a:t>
            </a:r>
            <a:r>
              <a:rPr lang="en-US" sz="2400" b="1" smtClean="0">
                <a:solidFill>
                  <a:srgbClr val="7030A0"/>
                </a:solidFill>
                <a:latin typeface="仿宋" panose="02010609060101010101" pitchFamily="49" charset="-122"/>
                <a:ea typeface="仿宋" panose="02010609060101010101" pitchFamily="49" charset="-122"/>
              </a:rPr>
              <a:t>……</a:t>
            </a:r>
            <a:r>
              <a:rPr lang="zh-CN" altLang="en-US" sz="2400" b="1" smtClean="0">
                <a:solidFill>
                  <a:srgbClr val="7030A0"/>
                </a:solidFill>
                <a:latin typeface="仿宋" panose="02010609060101010101" pitchFamily="49" charset="-122"/>
                <a:ea typeface="仿宋" panose="02010609060101010101" pitchFamily="49" charset="-122"/>
              </a:rPr>
              <a:t>的时候</a:t>
            </a:r>
            <a:r>
              <a:rPr lang="en-US" sz="2400" b="1" smtClean="0">
                <a:solidFill>
                  <a:srgbClr val="7030A0"/>
                </a:solidFill>
                <a:latin typeface="仿宋" panose="02010609060101010101" pitchFamily="49" charset="-122"/>
                <a:ea typeface="仿宋" panose="02010609060101010101" pitchFamily="49" charset="-122"/>
              </a:rPr>
              <a:t>”</a:t>
            </a:r>
            <a:r>
              <a:rPr lang="zh-CN" altLang="en-US" sz="2400" b="1" smtClean="0">
                <a:solidFill>
                  <a:srgbClr val="7030A0"/>
                </a:solidFill>
                <a:latin typeface="仿宋" panose="02010609060101010101" pitchFamily="49" charset="-122"/>
                <a:ea typeface="仿宋" panose="02010609060101010101" pitchFamily="49" charset="-122"/>
              </a:rPr>
              <a:t>。</a:t>
            </a:r>
            <a:r>
              <a:rPr lang="en-US" sz="2400" b="1" smtClean="0">
                <a:solidFill>
                  <a:srgbClr val="7030A0"/>
                </a:solidFill>
                <a:latin typeface="仿宋" panose="02010609060101010101" pitchFamily="49" charset="-122"/>
                <a:ea typeface="仿宋" panose="02010609060101010101" pitchFamily="49" charset="-122"/>
              </a:rPr>
              <a:t>B</a:t>
            </a:r>
            <a:r>
              <a:rPr lang="zh-CN" altLang="en-US" sz="2400" b="1" smtClean="0">
                <a:solidFill>
                  <a:srgbClr val="7030A0"/>
                </a:solidFill>
                <a:latin typeface="仿宋" panose="02010609060101010101" pitchFamily="49" charset="-122"/>
                <a:ea typeface="仿宋" panose="02010609060101010101" pitchFamily="49" charset="-122"/>
              </a:rPr>
              <a:t>项，谓语残缺，</a:t>
            </a:r>
            <a:r>
              <a:rPr lang="en-US" sz="2400" b="1" smtClean="0">
                <a:solidFill>
                  <a:srgbClr val="7030A0"/>
                </a:solidFill>
                <a:latin typeface="仿宋" panose="02010609060101010101" pitchFamily="49" charset="-122"/>
                <a:ea typeface="仿宋" panose="02010609060101010101" pitchFamily="49" charset="-122"/>
              </a:rPr>
              <a:t>“</a:t>
            </a:r>
            <a:r>
              <a:rPr lang="zh-CN" altLang="en-US" sz="2400" b="1" smtClean="0">
                <a:solidFill>
                  <a:srgbClr val="7030A0"/>
                </a:solidFill>
                <a:latin typeface="仿宋" panose="02010609060101010101" pitchFamily="49" charset="-122"/>
                <a:ea typeface="仿宋" panose="02010609060101010101" pitchFamily="49" charset="-122"/>
              </a:rPr>
              <a:t>精良艺术品质</a:t>
            </a:r>
            <a:r>
              <a:rPr lang="en-US" sz="2400" b="1" smtClean="0">
                <a:solidFill>
                  <a:srgbClr val="7030A0"/>
                </a:solidFill>
                <a:latin typeface="仿宋" panose="02010609060101010101" pitchFamily="49" charset="-122"/>
                <a:ea typeface="仿宋" panose="02010609060101010101" pitchFamily="49" charset="-122"/>
              </a:rPr>
              <a:t>”</a:t>
            </a:r>
            <a:r>
              <a:rPr lang="zh-CN" altLang="en-US" sz="2400" b="1" smtClean="0">
                <a:solidFill>
                  <a:srgbClr val="7030A0"/>
                </a:solidFill>
                <a:latin typeface="仿宋" panose="02010609060101010101" pitchFamily="49" charset="-122"/>
                <a:ea typeface="仿宋" panose="02010609060101010101" pitchFamily="49" charset="-122"/>
              </a:rPr>
              <a:t>前应加</a:t>
            </a:r>
            <a:r>
              <a:rPr lang="en-US" sz="2400" b="1" smtClean="0">
                <a:solidFill>
                  <a:srgbClr val="7030A0"/>
                </a:solidFill>
                <a:latin typeface="仿宋" panose="02010609060101010101" pitchFamily="49" charset="-122"/>
                <a:ea typeface="仿宋" panose="02010609060101010101" pitchFamily="49" charset="-122"/>
              </a:rPr>
              <a:t>“</a:t>
            </a:r>
            <a:r>
              <a:rPr lang="zh-CN" altLang="en-US" sz="2400" b="1" smtClean="0">
                <a:solidFill>
                  <a:srgbClr val="7030A0"/>
                </a:solidFill>
                <a:latin typeface="仿宋" panose="02010609060101010101" pitchFamily="49" charset="-122"/>
                <a:ea typeface="仿宋" panose="02010609060101010101" pitchFamily="49" charset="-122"/>
              </a:rPr>
              <a:t>具有</a:t>
            </a:r>
            <a:r>
              <a:rPr lang="en-US" sz="2400" b="1" smtClean="0">
                <a:solidFill>
                  <a:srgbClr val="7030A0"/>
                </a:solidFill>
                <a:latin typeface="仿宋" panose="02010609060101010101" pitchFamily="49" charset="-122"/>
                <a:ea typeface="仿宋" panose="02010609060101010101" pitchFamily="49" charset="-122"/>
              </a:rPr>
              <a:t>”</a:t>
            </a:r>
            <a:r>
              <a:rPr lang="zh-CN" altLang="en-US" sz="2400" b="1" smtClean="0">
                <a:solidFill>
                  <a:srgbClr val="7030A0"/>
                </a:solidFill>
                <a:latin typeface="仿宋" panose="02010609060101010101" pitchFamily="49" charset="-122"/>
                <a:ea typeface="仿宋" panose="02010609060101010101" pitchFamily="49" charset="-122"/>
              </a:rPr>
              <a:t>。</a:t>
            </a:r>
            <a:r>
              <a:rPr lang="en-US" sz="2400" b="1" smtClean="0">
                <a:solidFill>
                  <a:srgbClr val="7030A0"/>
                </a:solidFill>
                <a:latin typeface="仿宋" panose="02010609060101010101" pitchFamily="49" charset="-122"/>
                <a:ea typeface="仿宋" panose="02010609060101010101" pitchFamily="49" charset="-122"/>
              </a:rPr>
              <a:t>C</a:t>
            </a:r>
            <a:r>
              <a:rPr lang="zh-CN" altLang="en-US" sz="2400" b="1" smtClean="0">
                <a:solidFill>
                  <a:srgbClr val="7030A0"/>
                </a:solidFill>
                <a:latin typeface="仿宋" panose="02010609060101010101" pitchFamily="49" charset="-122"/>
                <a:ea typeface="仿宋" panose="02010609060101010101" pitchFamily="49" charset="-122"/>
              </a:rPr>
              <a:t>项，</a:t>
            </a:r>
            <a:r>
              <a:rPr lang="en-US" sz="2400" b="1" smtClean="0">
                <a:solidFill>
                  <a:srgbClr val="7030A0"/>
                </a:solidFill>
                <a:latin typeface="仿宋" panose="02010609060101010101" pitchFamily="49" charset="-122"/>
                <a:ea typeface="仿宋" panose="02010609060101010101" pitchFamily="49" charset="-122"/>
              </a:rPr>
              <a:t>“</a:t>
            </a:r>
            <a:r>
              <a:rPr lang="zh-CN" altLang="en-US" sz="2400" b="1" smtClean="0">
                <a:solidFill>
                  <a:srgbClr val="7030A0"/>
                </a:solidFill>
                <a:latin typeface="仿宋" panose="02010609060101010101" pitchFamily="49" charset="-122"/>
                <a:ea typeface="仿宋" panose="02010609060101010101" pitchFamily="49" charset="-122"/>
              </a:rPr>
              <a:t>文明是遗址的见证者</a:t>
            </a:r>
            <a:r>
              <a:rPr lang="en-US" sz="2400" b="1" smtClean="0">
                <a:solidFill>
                  <a:srgbClr val="7030A0"/>
                </a:solidFill>
                <a:latin typeface="仿宋" panose="02010609060101010101" pitchFamily="49" charset="-122"/>
                <a:ea typeface="仿宋" panose="02010609060101010101" pitchFamily="49" charset="-122"/>
              </a:rPr>
              <a:t>”</a:t>
            </a:r>
            <a:r>
              <a:rPr lang="zh-CN" altLang="en-US" sz="2400" b="1" smtClean="0">
                <a:solidFill>
                  <a:srgbClr val="7030A0"/>
                </a:solidFill>
                <a:latin typeface="仿宋" panose="02010609060101010101" pitchFamily="49" charset="-122"/>
                <a:ea typeface="仿宋" panose="02010609060101010101" pitchFamily="49" charset="-122"/>
              </a:rPr>
              <a:t>不合逻辑，应是</a:t>
            </a:r>
            <a:r>
              <a:rPr lang="en-US" sz="2400" b="1" smtClean="0">
                <a:solidFill>
                  <a:srgbClr val="7030A0"/>
                </a:solidFill>
                <a:latin typeface="仿宋" panose="02010609060101010101" pitchFamily="49" charset="-122"/>
                <a:ea typeface="仿宋" panose="02010609060101010101" pitchFamily="49" charset="-122"/>
              </a:rPr>
              <a:t>“</a:t>
            </a:r>
            <a:r>
              <a:rPr lang="zh-CN" altLang="en-US" sz="2400" b="1" smtClean="0">
                <a:solidFill>
                  <a:srgbClr val="7030A0"/>
                </a:solidFill>
                <a:latin typeface="仿宋" panose="02010609060101010101" pitchFamily="49" charset="-122"/>
                <a:ea typeface="仿宋" panose="02010609060101010101" pitchFamily="49" charset="-122"/>
              </a:rPr>
              <a:t>遗址是文明的见证者</a:t>
            </a:r>
            <a:r>
              <a:rPr lang="en-US" sz="2400" b="1" smtClean="0">
                <a:solidFill>
                  <a:srgbClr val="7030A0"/>
                </a:solidFill>
                <a:latin typeface="仿宋" panose="02010609060101010101" pitchFamily="49" charset="-122"/>
                <a:ea typeface="仿宋" panose="02010609060101010101" pitchFamily="49" charset="-122"/>
              </a:rPr>
              <a:t>”</a:t>
            </a:r>
            <a:r>
              <a:rPr lang="zh-CN" altLang="en-US" sz="2400" b="1" smtClean="0">
                <a:solidFill>
                  <a:srgbClr val="7030A0"/>
                </a:solidFill>
                <a:latin typeface="仿宋" panose="02010609060101010101" pitchFamily="49" charset="-122"/>
                <a:ea typeface="仿宋" panose="02010609060101010101" pitchFamily="49" charset="-122"/>
              </a:rPr>
              <a:t>。 故选</a:t>
            </a:r>
            <a:r>
              <a:rPr lang="en-US" sz="2400" b="1" smtClean="0">
                <a:solidFill>
                  <a:srgbClr val="7030A0"/>
                </a:solidFill>
                <a:latin typeface="仿宋" panose="02010609060101010101" pitchFamily="49" charset="-122"/>
                <a:ea typeface="仿宋" panose="02010609060101010101" pitchFamily="49" charset="-122"/>
              </a:rPr>
              <a:t>D</a:t>
            </a:r>
            <a:r>
              <a:rPr lang="zh-CN" altLang="en-US" sz="2400" b="1" smtClean="0">
                <a:solidFill>
                  <a:srgbClr val="7030A0"/>
                </a:solidFill>
                <a:latin typeface="仿宋" panose="02010609060101010101" pitchFamily="49" charset="-122"/>
                <a:ea typeface="仿宋" panose="02010609060101010101" pitchFamily="49" charset="-122"/>
              </a:rPr>
              <a:t>项。</a:t>
            </a:r>
            <a:endParaRPr sz="2400" b="1">
              <a:solidFill>
                <a:srgbClr val="7030A0"/>
              </a:solidFill>
              <a:latin typeface="仿宋" panose="02010609060101010101" pitchFamily="49" charset="-122"/>
              <a:ea typeface="仿宋" panose="02010609060101010101" pitchFamily="49" charset="-122"/>
            </a:endParaRPr>
          </a:p>
        </p:txBody>
      </p:sp>
      <p:sp>
        <p:nvSpPr>
          <p:cNvPr id="189461" name="Text Box 21"/>
          <p:cNvSpPr txBox="1">
            <a:spLocks noChangeArrowheads="1"/>
          </p:cNvSpPr>
          <p:nvPr/>
        </p:nvSpPr>
        <p:spPr bwMode="auto">
          <a:xfrm>
            <a:off x="6832607" y="1168385"/>
            <a:ext cx="503238" cy="460375"/>
          </a:xfrm>
          <a:prstGeom prst="rect">
            <a:avLst/>
          </a:prstGeom>
          <a:noFill/>
          <a:ln w="9525">
            <a:noFill/>
            <a:miter lim="800000"/>
          </a:ln>
        </p:spPr>
        <p:txBody>
          <a:bodyPr wrap="square">
            <a:spAutoFit/>
          </a:bodyPr>
          <a:lstStyle/>
          <a:p>
            <a:pPr algn="l">
              <a:spcBef>
                <a:spcPct val="50000"/>
              </a:spcBef>
            </a:pPr>
            <a:r>
              <a:rPr lang="en-US" altLang="zh-CN" sz="2400" b="1" smtClean="0">
                <a:solidFill>
                  <a:srgbClr val="CC0000"/>
                </a:solidFill>
              </a:rPr>
              <a:t>D</a:t>
            </a:r>
            <a:endParaRPr lang="en-US" altLang="zh-CN" sz="2400" b="1">
              <a:solidFill>
                <a:srgbClr val="CC0000"/>
              </a:solidFill>
            </a:endParaRPr>
          </a:p>
        </p:txBody>
      </p:sp>
      <p:sp>
        <p:nvSpPr>
          <p:cNvPr id="5" name="Text Box 3"/>
          <p:cNvSpPr txBox="1">
            <a:spLocks noChangeArrowheads="1"/>
          </p:cNvSpPr>
          <p:nvPr/>
        </p:nvSpPr>
        <p:spPr bwMode="auto">
          <a:xfrm>
            <a:off x="760377" y="668319"/>
            <a:ext cx="3852851" cy="460375"/>
          </a:xfrm>
          <a:prstGeom prst="rect">
            <a:avLst/>
          </a:prstGeom>
          <a:noFill/>
          <a:ln w="9525">
            <a:noFill/>
            <a:miter lim="800000"/>
          </a:ln>
          <a:effectLst/>
        </p:spPr>
        <p:txBody>
          <a:bodyPr wrap="square">
            <a:spAutoFit/>
          </a:bodyPr>
          <a:lstStyle/>
          <a:p>
            <a:r>
              <a:rPr lang="zh-CN" altLang="en-US" sz="2400" smtClean="0">
                <a:solidFill>
                  <a:srgbClr val="FF0000"/>
                </a:solidFill>
                <a:ea typeface="黑体" panose="02010609060101010101" pitchFamily="2" charset="-122"/>
              </a:rPr>
              <a:t>题型二      辨析正误型</a:t>
            </a:r>
            <a:r>
              <a:rPr lang="en-US" altLang="en-US" sz="2400" smtClean="0">
                <a:solidFill>
                  <a:srgbClr val="FF0000"/>
                </a:solidFill>
                <a:ea typeface="黑体" panose="02010609060101010101" pitchFamily="2" charset="-122"/>
              </a:rPr>
              <a:t>(</a:t>
            </a:r>
            <a:r>
              <a:rPr lang="zh-CN" altLang="en-US" sz="2400" smtClean="0">
                <a:solidFill>
                  <a:srgbClr val="FF0000"/>
                </a:solidFill>
                <a:ea typeface="黑体" panose="02010609060101010101" pitchFamily="2" charset="-122"/>
              </a:rPr>
              <a:t>句子</a:t>
            </a:r>
            <a:r>
              <a:rPr lang="en-US" altLang="en-US" sz="2400" smtClean="0">
                <a:solidFill>
                  <a:srgbClr val="FF0000"/>
                </a:solidFill>
                <a:ea typeface="黑体" panose="02010609060101010101" pitchFamily="2" charset="-122"/>
              </a:rPr>
              <a:t>)</a:t>
            </a:r>
            <a:endParaRPr lang="zh-CN" altLang="en-US" sz="2000" b="1">
              <a:solidFill>
                <a:srgbClr val="FF0000"/>
              </a:solidFill>
              <a:latin typeface="方正大黑简体" pitchFamily="2" charset="-122"/>
              <a:ea typeface="方正大黑简体" pitchFamily="2" charset="-122"/>
            </a:endParaRPr>
          </a:p>
        </p:txBody>
      </p:sp>
      <p:sp>
        <p:nvSpPr>
          <p:cNvPr id="6" name="Rectangle 7"/>
          <p:cNvSpPr>
            <a:spLocks noChangeArrowheads="1"/>
          </p:cNvSpPr>
          <p:nvPr/>
        </p:nvSpPr>
        <p:spPr bwMode="auto">
          <a:xfrm>
            <a:off x="7689864" y="-7938"/>
            <a:ext cx="1428759" cy="595313"/>
          </a:xfrm>
          <a:prstGeom prst="rect">
            <a:avLst/>
          </a:prstGeom>
          <a:solidFill>
            <a:srgbClr val="FF9900"/>
          </a:solidFill>
          <a:ln w="9525">
            <a:noFill/>
            <a:miter lim="800000"/>
          </a:ln>
        </p:spPr>
        <p:txBody>
          <a:bodyPr/>
          <a:lstStyle/>
          <a:p>
            <a:endParaRPr lang="zh-CN" altLang="en-US"/>
          </a:p>
        </p:txBody>
      </p:sp>
      <p:sp>
        <p:nvSpPr>
          <p:cNvPr id="7" name="Rectangle 18"/>
          <p:cNvSpPr>
            <a:spLocks noChangeArrowheads="1"/>
          </p:cNvSpPr>
          <p:nvPr/>
        </p:nvSpPr>
        <p:spPr bwMode="auto">
          <a:xfrm>
            <a:off x="7761301" y="114300"/>
            <a:ext cx="1389049" cy="368935"/>
          </a:xfrm>
          <a:prstGeom prst="rect">
            <a:avLst/>
          </a:prstGeom>
          <a:noFill/>
          <a:ln w="9525">
            <a:noFill/>
            <a:miter lim="800000"/>
          </a:ln>
        </p:spPr>
        <p:txBody>
          <a:bodyPr wrap="square" lIns="0" tIns="0" rIns="0" bIns="0">
            <a:spAutoFit/>
          </a:bodyPr>
          <a:lstStyle/>
          <a:p>
            <a:r>
              <a:rPr lang="zh-CN" altLang="en-US" sz="2400" smtClean="0">
                <a:solidFill>
                  <a:schemeClr val="bg1"/>
                </a:solidFill>
                <a:latin typeface="微软雅黑" pitchFamily="34" charset="-122"/>
                <a:ea typeface="微软雅黑" pitchFamily="34" charset="-122"/>
                <a:cs typeface="方正兰亭黑简体" pitchFamily="2" charset="-122"/>
              </a:rPr>
              <a:t>辨析正误</a:t>
            </a:r>
            <a:endParaRPr lang="zh-CN" altLang="en-US" sz="2400">
              <a:solidFill>
                <a:schemeClr val="bg1"/>
              </a:solidFill>
              <a:latin typeface="微软雅黑" pitchFamily="34" charset="-122"/>
              <a:ea typeface="微软雅黑" pitchFamily="34" charset="-122"/>
              <a:cs typeface="方正兰亭黑简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3" presetClass="entr" presetSubtype="16" fill="hold" grpId="2"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plus(in)">
                                      <p:cBhvr>
                                        <p:cTn id="7" dur="2000"/>
                                        <p:tgtEl>
                                          <p:spTgt spid="5"/>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13" presetClass="entr" presetSubtype="16" fill="hold" grpId="0" nodeType="clickEffect">
                                  <p:stCondLst>
                                    <p:cond delay="0"/>
                                  </p:stCondLst>
                                  <p:childTnLst>
                                    <p:set>
                                      <p:cBhvr>
                                        <p:cTn id="12" dur="1" fill="hold">
                                          <p:stCondLst>
                                            <p:cond delay="0"/>
                                          </p:stCondLst>
                                        </p:cTn>
                                        <p:tgtEl>
                                          <p:spTgt spid="197635"/>
                                        </p:tgtEl>
                                        <p:attrNameLst>
                                          <p:attrName>style.visibility</p:attrName>
                                        </p:attrNameLst>
                                      </p:cBhvr>
                                      <p:to>
                                        <p:strVal val="visible"/>
                                      </p:to>
                                    </p:set>
                                    <p:animEffect transition="in" filter="plus(in)">
                                      <p:cBhvr>
                                        <p:cTn id="13" dur="2000"/>
                                        <p:tgtEl>
                                          <p:spTgt spid="197635"/>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13" presetClass="entr" presetSubtype="16" fill="hold" grpId="1"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plus(in)">
                                      <p:cBhvr>
                                        <p:cTn id="19" dur="2000"/>
                                        <p:tgtEl>
                                          <p:spTgt spid="2"/>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189461">
                                            <p:txEl>
                                              <p:pRg st="0" end="0"/>
                                            </p:txEl>
                                          </p:spTgt>
                                        </p:tgtEl>
                                        <p:attrNameLst>
                                          <p:attrName>style.visibility</p:attrName>
                                        </p:attrNameLst>
                                      </p:cBhvr>
                                      <p:to>
                                        <p:strVal val="visible"/>
                                      </p:to>
                                    </p:set>
                                    <p:anim calcmode="lin" valueType="num">
                                      <p:cBhvr additive="base">
                                        <p:cTn id="25" dur="500" fill="hold"/>
                                        <p:tgtEl>
                                          <p:spTgt spid="189461">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8946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7635" grpId="0"/>
      <p:bldP spid="2" grpId="1" animBg="1"/>
      <p:bldP spid="5" grpId="2"/>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5" name="Text Box 3"/>
          <p:cNvSpPr txBox="1">
            <a:spLocks noChangeArrowheads="1"/>
          </p:cNvSpPr>
          <p:nvPr/>
        </p:nvSpPr>
        <p:spPr bwMode="auto">
          <a:xfrm>
            <a:off x="546063" y="904875"/>
            <a:ext cx="6206180" cy="4892675"/>
          </a:xfrm>
          <a:prstGeom prst="rect">
            <a:avLst/>
          </a:prstGeom>
          <a:noFill/>
          <a:ln w="9525">
            <a:noFill/>
            <a:miter lim="800000"/>
          </a:ln>
          <a:effectLst/>
        </p:spPr>
        <p:txBody>
          <a:bodyPr wrap="square">
            <a:spAutoFit/>
          </a:bodyPr>
          <a:lstStyle/>
          <a:p>
            <a:r>
              <a:rPr lang="en-US" altLang="en-US" sz="2400" b="1" smtClean="0">
                <a:solidFill>
                  <a:srgbClr val="0000FF"/>
                </a:solidFill>
                <a:latin typeface="宋体" pitchFamily="2" charset="-122"/>
                <a:ea typeface="宋体" pitchFamily="2" charset="-122"/>
              </a:rPr>
              <a:t>4</a:t>
            </a:r>
            <a:r>
              <a:rPr lang="zh-CN" altLang="en-US" sz="2400" b="1" smtClean="0">
                <a:solidFill>
                  <a:srgbClr val="0000FF"/>
                </a:solidFill>
                <a:latin typeface="宋体" pitchFamily="2" charset="-122"/>
                <a:ea typeface="宋体" pitchFamily="2" charset="-122"/>
              </a:rPr>
              <a:t>．</a:t>
            </a:r>
            <a:r>
              <a:rPr lang="en-US" altLang="en-US" sz="2400" b="1" smtClean="0">
                <a:solidFill>
                  <a:srgbClr val="0000FF"/>
                </a:solidFill>
                <a:latin typeface="宋体" pitchFamily="2" charset="-122"/>
                <a:ea typeface="宋体" pitchFamily="2" charset="-122"/>
              </a:rPr>
              <a:t>(2019·</a:t>
            </a:r>
            <a:r>
              <a:rPr lang="zh-CN" altLang="en-US" sz="2400" b="1" smtClean="0">
                <a:solidFill>
                  <a:srgbClr val="0000FF"/>
                </a:solidFill>
                <a:latin typeface="宋体" pitchFamily="2" charset="-122"/>
                <a:ea typeface="宋体" pitchFamily="2" charset="-122"/>
              </a:rPr>
              <a:t>天津卷</a:t>
            </a:r>
            <a:r>
              <a:rPr lang="en-US" altLang="en-US" sz="2400" b="1" smtClean="0">
                <a:solidFill>
                  <a:srgbClr val="0000FF"/>
                </a:solidFill>
                <a:latin typeface="宋体" pitchFamily="2" charset="-122"/>
                <a:ea typeface="宋体" pitchFamily="2" charset="-122"/>
              </a:rPr>
              <a:t>)</a:t>
            </a:r>
            <a:r>
              <a:rPr lang="zh-CN" altLang="en-US" sz="2400" b="1" smtClean="0">
                <a:solidFill>
                  <a:srgbClr val="0000FF"/>
                </a:solidFill>
                <a:latin typeface="宋体" pitchFamily="2" charset="-122"/>
                <a:ea typeface="宋体" pitchFamily="2" charset="-122"/>
              </a:rPr>
              <a:t>下列没语病的一句是</a:t>
            </a:r>
            <a:r>
              <a:rPr lang="en-US" altLang="en-US" sz="2400" b="1" smtClean="0">
                <a:solidFill>
                  <a:srgbClr val="0000FF"/>
                </a:solidFill>
                <a:latin typeface="宋体" pitchFamily="2" charset="-122"/>
                <a:ea typeface="宋体" pitchFamily="2" charset="-122"/>
              </a:rPr>
              <a:t>(</a:t>
            </a:r>
            <a:r>
              <a:rPr lang="zh-CN" altLang="en-US" sz="2400" b="1" smtClean="0">
                <a:solidFill>
                  <a:srgbClr val="0000FF"/>
                </a:solidFill>
                <a:latin typeface="宋体" pitchFamily="2" charset="-122"/>
                <a:ea typeface="宋体" pitchFamily="2" charset="-122"/>
              </a:rPr>
              <a:t>　</a:t>
            </a:r>
            <a:r>
              <a:rPr lang="en-US" altLang="en-US" sz="2400" b="1" smtClean="0">
                <a:solidFill>
                  <a:srgbClr val="0000FF"/>
                </a:solidFill>
                <a:latin typeface="宋体" pitchFamily="2" charset="-122"/>
                <a:ea typeface="宋体" pitchFamily="2" charset="-122"/>
              </a:rPr>
              <a:t>)</a:t>
            </a:r>
            <a:endParaRPr lang="zh-CN" altLang="en-US" sz="2400" b="1" smtClean="0">
              <a:solidFill>
                <a:srgbClr val="0000FF"/>
              </a:solidFill>
              <a:latin typeface="宋体" pitchFamily="2" charset="-122"/>
              <a:ea typeface="宋体" pitchFamily="2" charset="-122"/>
            </a:endParaRPr>
          </a:p>
          <a:p>
            <a:pPr>
              <a:lnSpc>
                <a:spcPct val="120000"/>
              </a:lnSpc>
              <a:defRPr/>
            </a:pPr>
            <a:r>
              <a:rPr lang="en-US" sz="2000" smtClean="0">
                <a:solidFill>
                  <a:srgbClr val="006600"/>
                </a:solidFill>
                <a:latin typeface="宋体" pitchFamily="2" charset="-122"/>
                <a:ea typeface="宋体" pitchFamily="2" charset="-122"/>
              </a:rPr>
              <a:t>A</a:t>
            </a:r>
            <a:r>
              <a:rPr lang="zh-CN" altLang="en-US" sz="2000" smtClean="0">
                <a:solidFill>
                  <a:srgbClr val="006600"/>
                </a:solidFill>
                <a:latin typeface="宋体" pitchFamily="2" charset="-122"/>
                <a:ea typeface="宋体" pitchFamily="2" charset="-122"/>
              </a:rPr>
              <a:t>．在游客文化体验、特色旅游活动需求日益明显的背景下，利用科技创新对外宣传、深度挖掘旅游文化内涵，扩大我市旅游业的吸引力与知名度。</a:t>
            </a:r>
          </a:p>
          <a:p>
            <a:pPr>
              <a:lnSpc>
                <a:spcPct val="120000"/>
              </a:lnSpc>
              <a:defRPr/>
            </a:pPr>
            <a:r>
              <a:rPr lang="en-US" sz="2000" smtClean="0">
                <a:solidFill>
                  <a:srgbClr val="006600"/>
                </a:solidFill>
                <a:latin typeface="宋体" pitchFamily="2" charset="-122"/>
                <a:ea typeface="宋体" pitchFamily="2" charset="-122"/>
              </a:rPr>
              <a:t>B</a:t>
            </a:r>
            <a:r>
              <a:rPr lang="zh-CN" altLang="en-US" sz="2000" smtClean="0">
                <a:solidFill>
                  <a:srgbClr val="006600"/>
                </a:solidFill>
                <a:latin typeface="宋体" pitchFamily="2" charset="-122"/>
                <a:ea typeface="宋体" pitchFamily="2" charset="-122"/>
              </a:rPr>
              <a:t>．全球</a:t>
            </a:r>
            <a:r>
              <a:rPr lang="en-US" sz="2000" smtClean="0">
                <a:solidFill>
                  <a:srgbClr val="006600"/>
                </a:solidFill>
                <a:latin typeface="宋体" pitchFamily="2" charset="-122"/>
                <a:ea typeface="宋体" pitchFamily="2" charset="-122"/>
              </a:rPr>
              <a:t>2 000</a:t>
            </a:r>
            <a:r>
              <a:rPr lang="zh-CN" altLang="en-US" sz="2000" smtClean="0">
                <a:solidFill>
                  <a:srgbClr val="006600"/>
                </a:solidFill>
                <a:latin typeface="宋体" pitchFamily="2" charset="-122"/>
                <a:ea typeface="宋体" pitchFamily="2" charset="-122"/>
              </a:rPr>
              <a:t>多位科学家经过跨国的联合攻关和数年的不懈努力，人类史上首张清晰的超级黑洞照片终于在今年面世，引起广泛关注。</a:t>
            </a:r>
          </a:p>
          <a:p>
            <a:pPr>
              <a:lnSpc>
                <a:spcPct val="120000"/>
              </a:lnSpc>
              <a:defRPr/>
            </a:pPr>
            <a:r>
              <a:rPr lang="en-US" sz="2000" smtClean="0">
                <a:solidFill>
                  <a:srgbClr val="006600"/>
                </a:solidFill>
                <a:latin typeface="宋体" pitchFamily="2" charset="-122"/>
                <a:ea typeface="宋体" pitchFamily="2" charset="-122"/>
              </a:rPr>
              <a:t>C</a:t>
            </a:r>
            <a:r>
              <a:rPr lang="zh-CN" altLang="en-US" sz="2000" smtClean="0">
                <a:solidFill>
                  <a:srgbClr val="006600"/>
                </a:solidFill>
                <a:latin typeface="宋体" pitchFamily="2" charset="-122"/>
                <a:ea typeface="宋体" pitchFamily="2" charset="-122"/>
              </a:rPr>
              <a:t>．</a:t>
            </a:r>
            <a:r>
              <a:rPr lang="en-US" sz="2000" smtClean="0">
                <a:solidFill>
                  <a:srgbClr val="006600"/>
                </a:solidFill>
                <a:latin typeface="宋体" pitchFamily="2" charset="-122"/>
                <a:ea typeface="宋体" pitchFamily="2" charset="-122"/>
              </a:rPr>
              <a:t>“</a:t>
            </a:r>
            <a:r>
              <a:rPr lang="zh-CN" altLang="en-US" sz="2000" smtClean="0">
                <a:solidFill>
                  <a:srgbClr val="006600"/>
                </a:solidFill>
                <a:latin typeface="宋体" pitchFamily="2" charset="-122"/>
                <a:ea typeface="宋体" pitchFamily="2" charset="-122"/>
              </a:rPr>
              <a:t>高雅艺术进校园</a:t>
            </a:r>
            <a:r>
              <a:rPr lang="en-US" sz="2000" smtClean="0">
                <a:solidFill>
                  <a:srgbClr val="006600"/>
                </a:solidFill>
                <a:latin typeface="宋体" pitchFamily="2" charset="-122"/>
                <a:ea typeface="宋体" pitchFamily="2" charset="-122"/>
              </a:rPr>
              <a:t>”</a:t>
            </a:r>
            <a:r>
              <a:rPr lang="zh-CN" altLang="en-US" sz="2000" smtClean="0">
                <a:solidFill>
                  <a:srgbClr val="006600"/>
                </a:solidFill>
                <a:latin typeface="宋体" pitchFamily="2" charset="-122"/>
                <a:ea typeface="宋体" pitchFamily="2" charset="-122"/>
              </a:rPr>
              <a:t>活动旨在提高学生们的审美素养为目的，引导学生树立正确的文化观，增强学生的文化自信，提升校园文化品位，优化育人环境。</a:t>
            </a:r>
          </a:p>
          <a:p>
            <a:pPr>
              <a:lnSpc>
                <a:spcPct val="120000"/>
              </a:lnSpc>
              <a:defRPr/>
            </a:pPr>
            <a:r>
              <a:rPr lang="en-US" sz="2000" smtClean="0">
                <a:solidFill>
                  <a:srgbClr val="006600"/>
                </a:solidFill>
                <a:latin typeface="宋体" pitchFamily="2" charset="-122"/>
                <a:ea typeface="宋体" pitchFamily="2" charset="-122"/>
              </a:rPr>
              <a:t>D</a:t>
            </a:r>
            <a:r>
              <a:rPr lang="zh-CN" altLang="en-US" sz="2000" smtClean="0">
                <a:solidFill>
                  <a:srgbClr val="006600"/>
                </a:solidFill>
                <a:latin typeface="宋体" pitchFamily="2" charset="-122"/>
                <a:ea typeface="宋体" pitchFamily="2" charset="-122"/>
              </a:rPr>
              <a:t>．琳琅满目的远古海洋生物化石、承载</a:t>
            </a:r>
            <a:r>
              <a:rPr lang="en-US" sz="2000" smtClean="0">
                <a:solidFill>
                  <a:srgbClr val="006600"/>
                </a:solidFill>
                <a:latin typeface="宋体" pitchFamily="2" charset="-122"/>
                <a:ea typeface="宋体" pitchFamily="2" charset="-122"/>
              </a:rPr>
              <a:t>“</a:t>
            </a:r>
            <a:r>
              <a:rPr lang="zh-CN" altLang="en-US" sz="2000" smtClean="0">
                <a:solidFill>
                  <a:srgbClr val="006600"/>
                </a:solidFill>
                <a:latin typeface="宋体" pitchFamily="2" charset="-122"/>
                <a:ea typeface="宋体" pitchFamily="2" charset="-122"/>
              </a:rPr>
              <a:t>海上丝绸之路</a:t>
            </a:r>
            <a:r>
              <a:rPr lang="en-US" sz="2000" smtClean="0">
                <a:solidFill>
                  <a:srgbClr val="006600"/>
                </a:solidFill>
                <a:latin typeface="宋体" pitchFamily="2" charset="-122"/>
                <a:ea typeface="宋体" pitchFamily="2" charset="-122"/>
              </a:rPr>
              <a:t>”</a:t>
            </a:r>
            <a:r>
              <a:rPr lang="zh-CN" altLang="en-US" sz="2000" smtClean="0">
                <a:solidFill>
                  <a:srgbClr val="006600"/>
                </a:solidFill>
                <a:latin typeface="宋体" pitchFamily="2" charset="-122"/>
                <a:ea typeface="宋体" pitchFamily="2" charset="-122"/>
              </a:rPr>
              <a:t>辉煌的</a:t>
            </a:r>
            <a:r>
              <a:rPr lang="en-US" sz="2000" smtClean="0">
                <a:solidFill>
                  <a:srgbClr val="006600"/>
                </a:solidFill>
                <a:latin typeface="宋体" pitchFamily="2" charset="-122"/>
                <a:ea typeface="宋体" pitchFamily="2" charset="-122"/>
              </a:rPr>
              <a:t>“</a:t>
            </a:r>
            <a:r>
              <a:rPr lang="zh-CN" altLang="en-US" sz="2000" smtClean="0">
                <a:solidFill>
                  <a:srgbClr val="006600"/>
                </a:solidFill>
                <a:latin typeface="宋体" pitchFamily="2" charset="-122"/>
                <a:ea typeface="宋体" pitchFamily="2" charset="-122"/>
              </a:rPr>
              <a:t>宋元福船</a:t>
            </a:r>
            <a:r>
              <a:rPr lang="en-US" sz="2000" smtClean="0">
                <a:solidFill>
                  <a:srgbClr val="006600"/>
                </a:solidFill>
                <a:latin typeface="宋体" pitchFamily="2" charset="-122"/>
                <a:ea typeface="宋体" pitchFamily="2" charset="-122"/>
              </a:rPr>
              <a:t>”</a:t>
            </a:r>
            <a:r>
              <a:rPr lang="zh-CN" altLang="en-US" sz="2000" smtClean="0">
                <a:solidFill>
                  <a:srgbClr val="006600"/>
                </a:solidFill>
                <a:latin typeface="宋体" pitchFamily="2" charset="-122"/>
                <a:ea typeface="宋体" pitchFamily="2" charset="-122"/>
              </a:rPr>
              <a:t>复原模型等珍宝，将在坐落于天津的国家海洋博物馆集中展示。</a:t>
            </a:r>
          </a:p>
        </p:txBody>
      </p:sp>
      <p:sp>
        <p:nvSpPr>
          <p:cNvPr id="2" name="Text Box 3"/>
          <p:cNvSpPr txBox="1">
            <a:spLocks noChangeArrowheads="1"/>
          </p:cNvSpPr>
          <p:nvPr/>
        </p:nvSpPr>
        <p:spPr bwMode="auto">
          <a:xfrm>
            <a:off x="6823681" y="954071"/>
            <a:ext cx="4357718" cy="4769485"/>
          </a:xfrm>
          <a:prstGeom prst="rect">
            <a:avLst/>
          </a:prstGeom>
          <a:noFill/>
          <a:ln w="9525">
            <a:noFill/>
            <a:miter lim="800000"/>
          </a:ln>
          <a:effectLst/>
        </p:spPr>
        <p:txBody>
          <a:bodyPr wrap="square">
            <a:spAutoFit/>
          </a:bodyPr>
          <a:lstStyle/>
          <a:p>
            <a:pPr>
              <a:defRPr/>
            </a:pPr>
            <a:r>
              <a:rPr sz="2000" b="1">
                <a:solidFill>
                  <a:srgbClr val="7030A0"/>
                </a:solidFill>
                <a:latin typeface="宋体" pitchFamily="2" charset="-122"/>
                <a:ea typeface="宋体" pitchFamily="2" charset="-122"/>
              </a:rPr>
              <a:t>解析</a:t>
            </a:r>
            <a:r>
              <a:rPr sz="2400" b="1" smtClean="0">
                <a:solidFill>
                  <a:srgbClr val="7030A0"/>
                </a:solidFill>
                <a:latin typeface="宋体" pitchFamily="2" charset="-122"/>
                <a:ea typeface="宋体" pitchFamily="2" charset="-122"/>
              </a:rPr>
              <a:t>：</a:t>
            </a:r>
            <a:r>
              <a:rPr lang="en-US" sz="2400" smtClean="0"/>
              <a:t> </a:t>
            </a:r>
            <a:r>
              <a:rPr lang="en-US" sz="2000" b="1" smtClean="0">
                <a:solidFill>
                  <a:srgbClr val="7030A0"/>
                </a:solidFill>
                <a:latin typeface="宋体" pitchFamily="2" charset="-122"/>
                <a:ea typeface="宋体" pitchFamily="2" charset="-122"/>
              </a:rPr>
              <a:t>A</a:t>
            </a:r>
            <a:r>
              <a:rPr lang="zh-CN" altLang="en-US" sz="2000" b="1" smtClean="0">
                <a:solidFill>
                  <a:srgbClr val="7030A0"/>
                </a:solidFill>
                <a:latin typeface="宋体" pitchFamily="2" charset="-122"/>
                <a:ea typeface="宋体" pitchFamily="2" charset="-122"/>
              </a:rPr>
              <a:t>项，</a:t>
            </a:r>
            <a:r>
              <a:rPr lang="en-US" sz="2000" b="1" smtClean="0">
                <a:solidFill>
                  <a:srgbClr val="7030A0"/>
                </a:solidFill>
                <a:latin typeface="宋体" pitchFamily="2" charset="-122"/>
                <a:ea typeface="宋体" pitchFamily="2" charset="-122"/>
              </a:rPr>
              <a:t>“</a:t>
            </a:r>
            <a:r>
              <a:rPr lang="zh-CN" altLang="en-US" sz="2000" b="1" smtClean="0">
                <a:solidFill>
                  <a:srgbClr val="7030A0"/>
                </a:solidFill>
                <a:latin typeface="宋体" pitchFamily="2" charset="-122"/>
                <a:ea typeface="宋体" pitchFamily="2" charset="-122"/>
              </a:rPr>
              <a:t>扩大</a:t>
            </a:r>
            <a:r>
              <a:rPr lang="en-US" sz="2000" b="1" smtClean="0">
                <a:solidFill>
                  <a:srgbClr val="7030A0"/>
                </a:solidFill>
                <a:latin typeface="宋体" pitchFamily="2" charset="-122"/>
                <a:ea typeface="宋体" pitchFamily="2" charset="-122"/>
              </a:rPr>
              <a:t>……</a:t>
            </a:r>
            <a:r>
              <a:rPr lang="zh-CN" altLang="en-US" sz="2000" b="1" smtClean="0">
                <a:solidFill>
                  <a:srgbClr val="7030A0"/>
                </a:solidFill>
                <a:latin typeface="宋体" pitchFamily="2" charset="-122"/>
                <a:ea typeface="宋体" pitchFamily="2" charset="-122"/>
              </a:rPr>
              <a:t>吸引力与知名度</a:t>
            </a:r>
            <a:r>
              <a:rPr lang="en-US" sz="2000" b="1" smtClean="0">
                <a:solidFill>
                  <a:srgbClr val="7030A0"/>
                </a:solidFill>
                <a:latin typeface="宋体" pitchFamily="2" charset="-122"/>
                <a:ea typeface="宋体" pitchFamily="2" charset="-122"/>
              </a:rPr>
              <a:t>”</a:t>
            </a:r>
            <a:r>
              <a:rPr lang="zh-CN" altLang="en-US" sz="2000" b="1" smtClean="0">
                <a:solidFill>
                  <a:srgbClr val="7030A0"/>
                </a:solidFill>
                <a:latin typeface="宋体" pitchFamily="2" charset="-122"/>
                <a:ea typeface="宋体" pitchFamily="2" charset="-122"/>
              </a:rPr>
              <a:t>搭配不当，</a:t>
            </a:r>
            <a:r>
              <a:rPr lang="en-US" sz="2000" b="1" smtClean="0">
                <a:solidFill>
                  <a:srgbClr val="7030A0"/>
                </a:solidFill>
                <a:latin typeface="宋体" pitchFamily="2" charset="-122"/>
                <a:ea typeface="宋体" pitchFamily="2" charset="-122"/>
              </a:rPr>
              <a:t>“</a:t>
            </a:r>
            <a:r>
              <a:rPr lang="zh-CN" altLang="en-US" sz="2000" b="1" smtClean="0">
                <a:solidFill>
                  <a:srgbClr val="7030A0"/>
                </a:solidFill>
                <a:latin typeface="宋体" pitchFamily="2" charset="-122"/>
                <a:ea typeface="宋体" pitchFamily="2" charset="-122"/>
              </a:rPr>
              <a:t>吸引力</a:t>
            </a:r>
            <a:r>
              <a:rPr lang="en-US" sz="2000" b="1" smtClean="0">
                <a:solidFill>
                  <a:srgbClr val="7030A0"/>
                </a:solidFill>
                <a:latin typeface="宋体" pitchFamily="2" charset="-122"/>
                <a:ea typeface="宋体" pitchFamily="2" charset="-122"/>
              </a:rPr>
              <a:t>”</a:t>
            </a:r>
            <a:r>
              <a:rPr lang="zh-CN" altLang="en-US" sz="2000" b="1" smtClean="0">
                <a:solidFill>
                  <a:srgbClr val="7030A0"/>
                </a:solidFill>
                <a:latin typeface="宋体" pitchFamily="2" charset="-122"/>
                <a:ea typeface="宋体" pitchFamily="2" charset="-122"/>
              </a:rPr>
              <a:t>应是</a:t>
            </a:r>
            <a:r>
              <a:rPr lang="en-US" sz="2000" b="1" smtClean="0">
                <a:solidFill>
                  <a:srgbClr val="7030A0"/>
                </a:solidFill>
                <a:latin typeface="宋体" pitchFamily="2" charset="-122"/>
                <a:ea typeface="宋体" pitchFamily="2" charset="-122"/>
              </a:rPr>
              <a:t>“</a:t>
            </a:r>
            <a:r>
              <a:rPr lang="zh-CN" altLang="en-US" sz="2000" b="1" smtClean="0">
                <a:solidFill>
                  <a:srgbClr val="7030A0"/>
                </a:solidFill>
                <a:latin typeface="宋体" pitchFamily="2" charset="-122"/>
                <a:ea typeface="宋体" pitchFamily="2" charset="-122"/>
              </a:rPr>
              <a:t>提高</a:t>
            </a:r>
            <a:r>
              <a:rPr lang="en-US" sz="2000" b="1" smtClean="0">
                <a:solidFill>
                  <a:srgbClr val="7030A0"/>
                </a:solidFill>
                <a:latin typeface="宋体" pitchFamily="2" charset="-122"/>
                <a:ea typeface="宋体" pitchFamily="2" charset="-122"/>
              </a:rPr>
              <a:t>”</a:t>
            </a:r>
            <a:r>
              <a:rPr lang="zh-CN" altLang="en-US" sz="2000" b="1" smtClean="0">
                <a:solidFill>
                  <a:srgbClr val="7030A0"/>
                </a:solidFill>
                <a:latin typeface="宋体" pitchFamily="2" charset="-122"/>
                <a:ea typeface="宋体" pitchFamily="2" charset="-122"/>
              </a:rPr>
              <a:t>，即改为</a:t>
            </a:r>
            <a:r>
              <a:rPr lang="en-US" sz="2000" b="1" smtClean="0">
                <a:solidFill>
                  <a:srgbClr val="7030A0"/>
                </a:solidFill>
                <a:latin typeface="宋体" pitchFamily="2" charset="-122"/>
                <a:ea typeface="宋体" pitchFamily="2" charset="-122"/>
              </a:rPr>
              <a:t>“</a:t>
            </a:r>
            <a:r>
              <a:rPr lang="zh-CN" altLang="en-US" sz="2000" b="1" smtClean="0">
                <a:solidFill>
                  <a:srgbClr val="7030A0"/>
                </a:solidFill>
                <a:latin typeface="宋体" pitchFamily="2" charset="-122"/>
                <a:ea typeface="宋体" pitchFamily="2" charset="-122"/>
              </a:rPr>
              <a:t>提高</a:t>
            </a:r>
            <a:r>
              <a:rPr lang="en-US" sz="2000" b="1" smtClean="0">
                <a:solidFill>
                  <a:srgbClr val="7030A0"/>
                </a:solidFill>
                <a:latin typeface="宋体" pitchFamily="2" charset="-122"/>
                <a:ea typeface="宋体" pitchFamily="2" charset="-122"/>
              </a:rPr>
              <a:t>……</a:t>
            </a:r>
            <a:r>
              <a:rPr lang="zh-CN" altLang="en-US" sz="2000" b="1" smtClean="0">
                <a:solidFill>
                  <a:srgbClr val="7030A0"/>
                </a:solidFill>
                <a:latin typeface="宋体" pitchFamily="2" charset="-122"/>
                <a:ea typeface="宋体" pitchFamily="2" charset="-122"/>
              </a:rPr>
              <a:t>吸引力与知名度</a:t>
            </a:r>
            <a:r>
              <a:rPr lang="en-US" sz="2000" b="1" smtClean="0">
                <a:solidFill>
                  <a:srgbClr val="7030A0"/>
                </a:solidFill>
                <a:latin typeface="宋体" pitchFamily="2" charset="-122"/>
                <a:ea typeface="宋体" pitchFamily="2" charset="-122"/>
              </a:rPr>
              <a:t>”</a:t>
            </a:r>
            <a:r>
              <a:rPr lang="zh-CN" altLang="en-US" sz="2000" b="1" smtClean="0">
                <a:solidFill>
                  <a:srgbClr val="7030A0"/>
                </a:solidFill>
                <a:latin typeface="宋体" pitchFamily="2" charset="-122"/>
                <a:ea typeface="宋体" pitchFamily="2" charset="-122"/>
              </a:rPr>
              <a:t>。</a:t>
            </a:r>
            <a:r>
              <a:rPr lang="en-US" sz="2000" b="1" smtClean="0">
                <a:solidFill>
                  <a:srgbClr val="7030A0"/>
                </a:solidFill>
                <a:latin typeface="宋体" pitchFamily="2" charset="-122"/>
                <a:ea typeface="宋体" pitchFamily="2" charset="-122"/>
              </a:rPr>
              <a:t>B</a:t>
            </a:r>
            <a:r>
              <a:rPr lang="zh-CN" altLang="en-US" sz="2000" b="1" smtClean="0">
                <a:solidFill>
                  <a:srgbClr val="7030A0"/>
                </a:solidFill>
                <a:latin typeface="宋体" pitchFamily="2" charset="-122"/>
                <a:ea typeface="宋体" pitchFamily="2" charset="-122"/>
              </a:rPr>
              <a:t>项，</a:t>
            </a:r>
            <a:r>
              <a:rPr lang="en-US" sz="2000" b="1" smtClean="0">
                <a:solidFill>
                  <a:srgbClr val="7030A0"/>
                </a:solidFill>
                <a:latin typeface="宋体" pitchFamily="2" charset="-122"/>
                <a:ea typeface="宋体" pitchFamily="2" charset="-122"/>
              </a:rPr>
              <a:t>“</a:t>
            </a:r>
            <a:r>
              <a:rPr lang="zh-CN" altLang="en-US" sz="2000" b="1" smtClean="0">
                <a:solidFill>
                  <a:srgbClr val="7030A0"/>
                </a:solidFill>
                <a:latin typeface="宋体" pitchFamily="2" charset="-122"/>
                <a:ea typeface="宋体" pitchFamily="2" charset="-122"/>
              </a:rPr>
              <a:t>全球</a:t>
            </a:r>
            <a:r>
              <a:rPr lang="en-US" sz="2000" b="1" smtClean="0">
                <a:solidFill>
                  <a:srgbClr val="7030A0"/>
                </a:solidFill>
                <a:latin typeface="宋体" pitchFamily="2" charset="-122"/>
                <a:ea typeface="宋体" pitchFamily="2" charset="-122"/>
              </a:rPr>
              <a:t>2 000</a:t>
            </a:r>
            <a:r>
              <a:rPr lang="zh-CN" altLang="en-US" sz="2000" b="1" smtClean="0">
                <a:solidFill>
                  <a:srgbClr val="7030A0"/>
                </a:solidFill>
                <a:latin typeface="宋体" pitchFamily="2" charset="-122"/>
                <a:ea typeface="宋体" pitchFamily="2" charset="-122"/>
              </a:rPr>
              <a:t>多位科学家经过</a:t>
            </a:r>
            <a:r>
              <a:rPr lang="en-US" sz="2000" b="1" smtClean="0">
                <a:solidFill>
                  <a:srgbClr val="7030A0"/>
                </a:solidFill>
                <a:latin typeface="宋体" pitchFamily="2" charset="-122"/>
                <a:ea typeface="宋体" pitchFamily="2" charset="-122"/>
              </a:rPr>
              <a:t>……</a:t>
            </a:r>
            <a:r>
              <a:rPr lang="zh-CN" altLang="en-US" sz="2000" b="1" smtClean="0">
                <a:solidFill>
                  <a:srgbClr val="7030A0"/>
                </a:solidFill>
                <a:latin typeface="宋体" pitchFamily="2" charset="-122"/>
                <a:ea typeface="宋体" pitchFamily="2" charset="-122"/>
              </a:rPr>
              <a:t>，人类史上首张</a:t>
            </a:r>
            <a:r>
              <a:rPr lang="en-US" sz="2000" b="1" smtClean="0">
                <a:solidFill>
                  <a:srgbClr val="7030A0"/>
                </a:solidFill>
                <a:latin typeface="宋体" pitchFamily="2" charset="-122"/>
                <a:ea typeface="宋体" pitchFamily="2" charset="-122"/>
              </a:rPr>
              <a:t>……”</a:t>
            </a:r>
            <a:r>
              <a:rPr lang="zh-CN" altLang="en-US" sz="2000" b="1" smtClean="0">
                <a:solidFill>
                  <a:srgbClr val="7030A0"/>
                </a:solidFill>
                <a:latin typeface="宋体" pitchFamily="2" charset="-122"/>
                <a:ea typeface="宋体" pitchFamily="2" charset="-122"/>
              </a:rPr>
              <a:t>结构混乱，前一句的主语是</a:t>
            </a:r>
            <a:r>
              <a:rPr lang="en-US" sz="2000" b="1" smtClean="0">
                <a:solidFill>
                  <a:srgbClr val="7030A0"/>
                </a:solidFill>
                <a:latin typeface="宋体" pitchFamily="2" charset="-122"/>
                <a:ea typeface="宋体" pitchFamily="2" charset="-122"/>
              </a:rPr>
              <a:t>“</a:t>
            </a:r>
            <a:r>
              <a:rPr lang="zh-CN" altLang="en-US" sz="2000" b="1" smtClean="0">
                <a:solidFill>
                  <a:srgbClr val="7030A0"/>
                </a:solidFill>
                <a:latin typeface="宋体" pitchFamily="2" charset="-122"/>
                <a:ea typeface="宋体" pitchFamily="2" charset="-122"/>
              </a:rPr>
              <a:t>科学家</a:t>
            </a:r>
            <a:r>
              <a:rPr lang="en-US" sz="2000" b="1" smtClean="0">
                <a:solidFill>
                  <a:srgbClr val="7030A0"/>
                </a:solidFill>
                <a:latin typeface="宋体" pitchFamily="2" charset="-122"/>
                <a:ea typeface="宋体" pitchFamily="2" charset="-122"/>
              </a:rPr>
              <a:t>”</a:t>
            </a:r>
            <a:r>
              <a:rPr lang="zh-CN" altLang="en-US" sz="2000" b="1" smtClean="0">
                <a:solidFill>
                  <a:srgbClr val="7030A0"/>
                </a:solidFill>
                <a:latin typeface="宋体" pitchFamily="2" charset="-122"/>
                <a:ea typeface="宋体" pitchFamily="2" charset="-122"/>
              </a:rPr>
              <a:t>，</a:t>
            </a:r>
            <a:r>
              <a:rPr lang="en-US" sz="2000" b="1" smtClean="0">
                <a:solidFill>
                  <a:srgbClr val="7030A0"/>
                </a:solidFill>
                <a:latin typeface="宋体" pitchFamily="2" charset="-122"/>
                <a:ea typeface="宋体" pitchFamily="2" charset="-122"/>
              </a:rPr>
              <a:t>“</a:t>
            </a:r>
            <a:r>
              <a:rPr lang="zh-CN" altLang="en-US" sz="2000" b="1" smtClean="0">
                <a:solidFill>
                  <a:srgbClr val="7030A0"/>
                </a:solidFill>
                <a:latin typeface="宋体" pitchFamily="2" charset="-122"/>
                <a:ea typeface="宋体" pitchFamily="2" charset="-122"/>
              </a:rPr>
              <a:t>经过</a:t>
            </a:r>
            <a:r>
              <a:rPr lang="en-US" sz="2000" b="1" smtClean="0">
                <a:solidFill>
                  <a:srgbClr val="7030A0"/>
                </a:solidFill>
                <a:latin typeface="宋体" pitchFamily="2" charset="-122"/>
                <a:ea typeface="宋体" pitchFamily="2" charset="-122"/>
              </a:rPr>
              <a:t>……”</a:t>
            </a:r>
            <a:r>
              <a:rPr lang="zh-CN" altLang="en-US" sz="2000" b="1" smtClean="0">
                <a:solidFill>
                  <a:srgbClr val="7030A0"/>
                </a:solidFill>
                <a:latin typeface="宋体" pitchFamily="2" charset="-122"/>
                <a:ea typeface="宋体" pitchFamily="2" charset="-122"/>
              </a:rPr>
              <a:t>是介宾短语，在句中做状语，由此可见句子中没有谓语，这一句还没有说完，下一句就另起话头，以</a:t>
            </a:r>
            <a:r>
              <a:rPr lang="en-US" sz="2000" b="1" smtClean="0">
                <a:solidFill>
                  <a:srgbClr val="7030A0"/>
                </a:solidFill>
                <a:latin typeface="宋体" pitchFamily="2" charset="-122"/>
                <a:ea typeface="宋体" pitchFamily="2" charset="-122"/>
              </a:rPr>
              <a:t>“</a:t>
            </a:r>
            <a:r>
              <a:rPr lang="zh-CN" altLang="en-US" sz="2000" b="1" smtClean="0">
                <a:solidFill>
                  <a:srgbClr val="7030A0"/>
                </a:solidFill>
                <a:latin typeface="宋体" pitchFamily="2" charset="-122"/>
                <a:ea typeface="宋体" pitchFamily="2" charset="-122"/>
              </a:rPr>
              <a:t>照片</a:t>
            </a:r>
            <a:r>
              <a:rPr lang="en-US" sz="2000" b="1" smtClean="0">
                <a:solidFill>
                  <a:srgbClr val="7030A0"/>
                </a:solidFill>
                <a:latin typeface="宋体" pitchFamily="2" charset="-122"/>
                <a:ea typeface="宋体" pitchFamily="2" charset="-122"/>
              </a:rPr>
              <a:t>”</a:t>
            </a:r>
            <a:r>
              <a:rPr lang="zh-CN" altLang="en-US" sz="2000" b="1" smtClean="0">
                <a:solidFill>
                  <a:srgbClr val="7030A0"/>
                </a:solidFill>
                <a:latin typeface="宋体" pitchFamily="2" charset="-122"/>
                <a:ea typeface="宋体" pitchFamily="2" charset="-122"/>
              </a:rPr>
              <a:t>为主语，属于结构混乱中的中途易辙，可以改为</a:t>
            </a:r>
            <a:r>
              <a:rPr lang="en-US" sz="2000" b="1" smtClean="0">
                <a:solidFill>
                  <a:srgbClr val="7030A0"/>
                </a:solidFill>
                <a:latin typeface="宋体" pitchFamily="2" charset="-122"/>
                <a:ea typeface="宋体" pitchFamily="2" charset="-122"/>
              </a:rPr>
              <a:t>“</a:t>
            </a:r>
            <a:r>
              <a:rPr lang="zh-CN" altLang="en-US" sz="2000" b="1" smtClean="0">
                <a:solidFill>
                  <a:srgbClr val="7030A0"/>
                </a:solidFill>
                <a:latin typeface="宋体" pitchFamily="2" charset="-122"/>
                <a:ea typeface="宋体" pitchFamily="2" charset="-122"/>
              </a:rPr>
              <a:t>经过全球</a:t>
            </a:r>
            <a:r>
              <a:rPr lang="en-US" sz="2000" b="1" smtClean="0">
                <a:solidFill>
                  <a:srgbClr val="7030A0"/>
                </a:solidFill>
                <a:latin typeface="宋体" pitchFamily="2" charset="-122"/>
                <a:ea typeface="宋体" pitchFamily="2" charset="-122"/>
              </a:rPr>
              <a:t>2 000……</a:t>
            </a:r>
            <a:r>
              <a:rPr lang="zh-CN" altLang="en-US" sz="2000" b="1" smtClean="0">
                <a:solidFill>
                  <a:srgbClr val="7030A0"/>
                </a:solidFill>
                <a:latin typeface="宋体" pitchFamily="2" charset="-122"/>
                <a:ea typeface="宋体" pitchFamily="2" charset="-122"/>
              </a:rPr>
              <a:t>努力</a:t>
            </a:r>
            <a:r>
              <a:rPr lang="en-US" sz="2000" b="1" smtClean="0">
                <a:solidFill>
                  <a:srgbClr val="7030A0"/>
                </a:solidFill>
                <a:latin typeface="宋体" pitchFamily="2" charset="-122"/>
                <a:ea typeface="宋体" pitchFamily="2" charset="-122"/>
              </a:rPr>
              <a:t>”</a:t>
            </a:r>
            <a:r>
              <a:rPr lang="zh-CN" altLang="en-US" sz="2000" b="1" smtClean="0">
                <a:solidFill>
                  <a:srgbClr val="7030A0"/>
                </a:solidFill>
                <a:latin typeface="宋体" pitchFamily="2" charset="-122"/>
                <a:ea typeface="宋体" pitchFamily="2" charset="-122"/>
              </a:rPr>
              <a:t>。</a:t>
            </a:r>
            <a:r>
              <a:rPr lang="en-US" sz="2000" b="1" smtClean="0">
                <a:solidFill>
                  <a:srgbClr val="7030A0"/>
                </a:solidFill>
                <a:latin typeface="宋体" pitchFamily="2" charset="-122"/>
                <a:ea typeface="宋体" pitchFamily="2" charset="-122"/>
              </a:rPr>
              <a:t>C</a:t>
            </a:r>
            <a:r>
              <a:rPr lang="zh-CN" altLang="en-US" sz="2000" b="1" smtClean="0">
                <a:solidFill>
                  <a:srgbClr val="7030A0"/>
                </a:solidFill>
                <a:latin typeface="宋体" pitchFamily="2" charset="-122"/>
                <a:ea typeface="宋体" pitchFamily="2" charset="-122"/>
              </a:rPr>
              <a:t>项，</a:t>
            </a:r>
            <a:r>
              <a:rPr lang="en-US" sz="2000" b="1" smtClean="0">
                <a:solidFill>
                  <a:srgbClr val="7030A0"/>
                </a:solidFill>
                <a:latin typeface="宋体" pitchFamily="2" charset="-122"/>
                <a:ea typeface="宋体" pitchFamily="2" charset="-122"/>
              </a:rPr>
              <a:t>“</a:t>
            </a:r>
            <a:r>
              <a:rPr lang="zh-CN" altLang="en-US" sz="2000" b="1" smtClean="0">
                <a:solidFill>
                  <a:srgbClr val="7030A0"/>
                </a:solidFill>
                <a:latin typeface="宋体" pitchFamily="2" charset="-122"/>
                <a:ea typeface="宋体" pitchFamily="2" charset="-122"/>
              </a:rPr>
              <a:t>旨在</a:t>
            </a:r>
            <a:r>
              <a:rPr lang="en-US" sz="2000" b="1" smtClean="0">
                <a:solidFill>
                  <a:srgbClr val="7030A0"/>
                </a:solidFill>
                <a:latin typeface="宋体" pitchFamily="2" charset="-122"/>
                <a:ea typeface="宋体" pitchFamily="2" charset="-122"/>
              </a:rPr>
              <a:t>……</a:t>
            </a:r>
            <a:r>
              <a:rPr lang="zh-CN" altLang="en-US" sz="2000" b="1" smtClean="0">
                <a:solidFill>
                  <a:srgbClr val="7030A0"/>
                </a:solidFill>
                <a:latin typeface="宋体" pitchFamily="2" charset="-122"/>
                <a:ea typeface="宋体" pitchFamily="2" charset="-122"/>
              </a:rPr>
              <a:t>为目的</a:t>
            </a:r>
            <a:r>
              <a:rPr lang="en-US" sz="2000" b="1" smtClean="0">
                <a:solidFill>
                  <a:srgbClr val="7030A0"/>
                </a:solidFill>
                <a:latin typeface="宋体" pitchFamily="2" charset="-122"/>
                <a:ea typeface="宋体" pitchFamily="2" charset="-122"/>
              </a:rPr>
              <a:t>”</a:t>
            </a:r>
            <a:r>
              <a:rPr lang="zh-CN" altLang="en-US" sz="2000" b="1" smtClean="0">
                <a:solidFill>
                  <a:srgbClr val="7030A0"/>
                </a:solidFill>
                <a:latin typeface="宋体" pitchFamily="2" charset="-122"/>
                <a:ea typeface="宋体" pitchFamily="2" charset="-122"/>
              </a:rPr>
              <a:t>结构混乱，该句把</a:t>
            </a:r>
            <a:r>
              <a:rPr lang="en-US" sz="2000" b="1" smtClean="0">
                <a:solidFill>
                  <a:srgbClr val="7030A0"/>
                </a:solidFill>
                <a:latin typeface="宋体" pitchFamily="2" charset="-122"/>
                <a:ea typeface="宋体" pitchFamily="2" charset="-122"/>
              </a:rPr>
              <a:t>“</a:t>
            </a:r>
            <a:r>
              <a:rPr lang="zh-CN" altLang="en-US" sz="2000" b="1" smtClean="0">
                <a:solidFill>
                  <a:srgbClr val="7030A0"/>
                </a:solidFill>
                <a:latin typeface="宋体" pitchFamily="2" charset="-122"/>
                <a:ea typeface="宋体" pitchFamily="2" charset="-122"/>
              </a:rPr>
              <a:t>旨在</a:t>
            </a:r>
            <a:r>
              <a:rPr lang="en-US" sz="2000" b="1" smtClean="0">
                <a:solidFill>
                  <a:srgbClr val="7030A0"/>
                </a:solidFill>
                <a:latin typeface="宋体" pitchFamily="2" charset="-122"/>
                <a:ea typeface="宋体" pitchFamily="2" charset="-122"/>
              </a:rPr>
              <a:t>……”</a:t>
            </a:r>
            <a:r>
              <a:rPr lang="zh-CN" altLang="en-US" sz="2000" b="1" smtClean="0">
                <a:solidFill>
                  <a:srgbClr val="7030A0"/>
                </a:solidFill>
                <a:latin typeface="宋体" pitchFamily="2" charset="-122"/>
                <a:ea typeface="宋体" pitchFamily="2" charset="-122"/>
              </a:rPr>
              <a:t>和</a:t>
            </a:r>
            <a:r>
              <a:rPr lang="en-US" sz="2000" b="1" smtClean="0">
                <a:solidFill>
                  <a:srgbClr val="7030A0"/>
                </a:solidFill>
                <a:latin typeface="宋体" pitchFamily="2" charset="-122"/>
                <a:ea typeface="宋体" pitchFamily="2" charset="-122"/>
              </a:rPr>
              <a:t>“</a:t>
            </a:r>
            <a:r>
              <a:rPr lang="zh-CN" altLang="en-US" sz="2000" b="1" smtClean="0">
                <a:solidFill>
                  <a:srgbClr val="7030A0"/>
                </a:solidFill>
                <a:latin typeface="宋体" pitchFamily="2" charset="-122"/>
                <a:ea typeface="宋体" pitchFamily="2" charset="-122"/>
              </a:rPr>
              <a:t>以</a:t>
            </a:r>
            <a:r>
              <a:rPr lang="en-US" sz="2000" b="1" smtClean="0">
                <a:solidFill>
                  <a:srgbClr val="7030A0"/>
                </a:solidFill>
                <a:latin typeface="宋体" pitchFamily="2" charset="-122"/>
                <a:ea typeface="宋体" pitchFamily="2" charset="-122"/>
              </a:rPr>
              <a:t>……</a:t>
            </a:r>
            <a:r>
              <a:rPr lang="zh-CN" altLang="en-US" sz="2000" b="1" smtClean="0">
                <a:solidFill>
                  <a:srgbClr val="7030A0"/>
                </a:solidFill>
                <a:latin typeface="宋体" pitchFamily="2" charset="-122"/>
                <a:ea typeface="宋体" pitchFamily="2" charset="-122"/>
              </a:rPr>
              <a:t>为目的</a:t>
            </a:r>
            <a:r>
              <a:rPr lang="en-US" sz="2000" b="1" smtClean="0">
                <a:solidFill>
                  <a:srgbClr val="7030A0"/>
                </a:solidFill>
                <a:latin typeface="宋体" pitchFamily="2" charset="-122"/>
                <a:ea typeface="宋体" pitchFamily="2" charset="-122"/>
              </a:rPr>
              <a:t>”</a:t>
            </a:r>
            <a:r>
              <a:rPr lang="zh-CN" altLang="en-US" sz="2000" b="1" smtClean="0">
                <a:solidFill>
                  <a:srgbClr val="7030A0"/>
                </a:solidFill>
                <a:latin typeface="宋体" pitchFamily="2" charset="-122"/>
                <a:ea typeface="宋体" pitchFamily="2" charset="-122"/>
              </a:rPr>
              <a:t>两句杂糅到一起，二者可以留其一。</a:t>
            </a:r>
            <a:endParaRPr sz="2000" b="1">
              <a:solidFill>
                <a:srgbClr val="7030A0"/>
              </a:solidFill>
              <a:latin typeface="宋体" pitchFamily="2" charset="-122"/>
              <a:ea typeface="宋体" pitchFamily="2" charset="-122"/>
            </a:endParaRPr>
          </a:p>
        </p:txBody>
      </p:sp>
      <p:sp>
        <p:nvSpPr>
          <p:cNvPr id="189461" name="Text Box 21"/>
          <p:cNvSpPr txBox="1">
            <a:spLocks noChangeArrowheads="1"/>
          </p:cNvSpPr>
          <p:nvPr/>
        </p:nvSpPr>
        <p:spPr bwMode="auto">
          <a:xfrm>
            <a:off x="6142951" y="911661"/>
            <a:ext cx="503238" cy="460375"/>
          </a:xfrm>
          <a:prstGeom prst="rect">
            <a:avLst/>
          </a:prstGeom>
          <a:noFill/>
          <a:ln w="9525">
            <a:noFill/>
            <a:miter lim="800000"/>
          </a:ln>
        </p:spPr>
        <p:txBody>
          <a:bodyPr wrap="square">
            <a:spAutoFit/>
          </a:bodyPr>
          <a:lstStyle/>
          <a:p>
            <a:pPr algn="l">
              <a:spcBef>
                <a:spcPct val="50000"/>
              </a:spcBef>
            </a:pPr>
            <a:r>
              <a:rPr lang="en-US" altLang="zh-CN" sz="2400" b="1" smtClean="0">
                <a:solidFill>
                  <a:srgbClr val="CC0000"/>
                </a:solidFill>
              </a:rPr>
              <a:t>D</a:t>
            </a:r>
            <a:endParaRPr lang="en-US" altLang="zh-CN" sz="2400" b="1">
              <a:solidFill>
                <a:srgbClr val="CC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197635"/>
                                        </p:tgtEl>
                                        <p:attrNameLst>
                                          <p:attrName>style.visibility</p:attrName>
                                        </p:attrNameLst>
                                      </p:cBhvr>
                                      <p:to>
                                        <p:strVal val="visible"/>
                                      </p:to>
                                    </p:set>
                                    <p:animEffect transition="in" filter="plus(in)">
                                      <p:cBhvr>
                                        <p:cTn id="7" dur="2000"/>
                                        <p:tgtEl>
                                          <p:spTgt spid="197635"/>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13" presetClass="entr" presetSubtype="16" fill="hold" grpId="1"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plus(in)">
                                      <p:cBhvr>
                                        <p:cTn id="13" dur="2000"/>
                                        <p:tgtEl>
                                          <p:spTgt spid="2"/>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89461">
                                            <p:txEl>
                                              <p:pRg st="0" end="0"/>
                                            </p:txEl>
                                          </p:spTgt>
                                        </p:tgtEl>
                                        <p:attrNameLst>
                                          <p:attrName>style.visibility</p:attrName>
                                        </p:attrNameLst>
                                      </p:cBhvr>
                                      <p:to>
                                        <p:strVal val="visible"/>
                                      </p:to>
                                    </p:set>
                                    <p:anim calcmode="lin" valueType="num">
                                      <p:cBhvr additive="base">
                                        <p:cTn id="19" dur="500" fill="hold"/>
                                        <p:tgtEl>
                                          <p:spTgt spid="189461">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8946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7635" grpId="0"/>
      <p:bldP spid="2"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9"/>
          <p:cNvPicPr>
            <a:picLocks noChangeAspect="1"/>
          </p:cNvPicPr>
          <p:nvPr/>
        </p:nvPicPr>
        <p:blipFill>
          <a:blip r:embed="rId3"/>
          <a:stretch>
            <a:fillRect/>
          </a:stretch>
        </p:blipFill>
        <p:spPr>
          <a:xfrm>
            <a:off x="727710" y="626110"/>
            <a:ext cx="10800715" cy="5833110"/>
          </a:xfrm>
          <a:prstGeom prst="rect">
            <a:avLst/>
          </a:prstGeom>
        </p:spPr>
      </p:pic>
      <p:sp>
        <p:nvSpPr>
          <p:cNvPr id="10" name="TextBox 9">
            <a:hlinkClick r:id="rId4" action="ppaction://hlinksldjump"/>
          </p:cNvPr>
          <p:cNvSpPr txBox="1"/>
          <p:nvPr/>
        </p:nvSpPr>
        <p:spPr>
          <a:xfrm>
            <a:off x="1403319" y="1972310"/>
            <a:ext cx="9465341" cy="1106805"/>
          </a:xfrm>
          <a:prstGeom prst="rect">
            <a:avLst/>
          </a:prstGeom>
          <a:noFill/>
          <a:ln>
            <a:solidFill>
              <a:schemeClr val="accent1">
                <a:lumMod val="40000"/>
                <a:lumOff val="60000"/>
              </a:schemeClr>
            </a:solidFill>
          </a:ln>
          <a:extLst>
            <a:ext uri="{909E8E84-426E-40DD-AFC4-6F175D3DCCD1}">
              <a14:hiddenFill xmlns:a14="http://schemas.microsoft.com/office/drawing/2010/main">
                <a:solidFill>
                  <a:schemeClr val="bg1"/>
                </a:solidFill>
              </a14:hiddenFill>
            </a:ext>
          </a:extLst>
        </p:spPr>
        <p:txBody>
          <a:bodyPr wrap="square">
            <a:spAutoFit/>
          </a:bodyPr>
          <a:lstStyle>
            <a:defPPr>
              <a:defRPr lang="zh-CN"/>
            </a:defPPr>
            <a:lvl1pPr>
              <a:buFont typeface="Arial" pitchFamily="34" charset="0"/>
              <a:buNone/>
              <a:defRPr>
                <a:solidFill>
                  <a:srgbClr val="333333"/>
                </a:solidFill>
                <a:latin typeface="微软雅黑" pitchFamily="34" charset="-122"/>
                <a:ea typeface="微软雅黑" pitchFamily="34" charset="-122"/>
              </a:defRPr>
            </a:lvl1pPr>
          </a:lstStyle>
          <a:p>
            <a:pPr>
              <a:defRPr/>
            </a:pPr>
            <a:r>
              <a:rPr lang="en-US" altLang="zh-CN" sz="6600" b="1" smtClean="0">
                <a:solidFill>
                  <a:srgbClr val="FFFF00"/>
                </a:solidFill>
                <a:effectLst>
                  <a:outerShdw blurRad="38100" dist="38100" dir="2700000" algn="tl">
                    <a:srgbClr val="000000">
                      <a:alpha val="43137"/>
                    </a:srgbClr>
                  </a:outerShdw>
                </a:effectLst>
                <a:latin typeface="幼圆" panose="02010509060101010101" pitchFamily="49" charset="-122"/>
                <a:ea typeface="幼圆" pitchFamily="49" charset="-122"/>
                <a:cs typeface="方正兰亭黑简体" pitchFamily="2" charset="-122"/>
              </a:rPr>
              <a:t>3-4</a:t>
            </a:r>
            <a:r>
              <a:rPr altLang="zh-CN" sz="6600" b="1" smtClean="0">
                <a:solidFill>
                  <a:srgbClr val="FFFF00"/>
                </a:solidFill>
                <a:effectLst>
                  <a:outerShdw blurRad="38100" dist="38100" dir="2700000" algn="tl">
                    <a:srgbClr val="000000">
                      <a:alpha val="43137"/>
                    </a:srgbClr>
                  </a:outerShdw>
                </a:effectLst>
                <a:latin typeface="幼圆" panose="02010509060101010101" pitchFamily="49" charset="-122"/>
                <a:ea typeface="幼圆" pitchFamily="49" charset="-122"/>
                <a:cs typeface="方正兰亭黑简体" pitchFamily="2" charset="-122"/>
              </a:rPr>
              <a:t>辨析并修改病句（</a:t>
            </a:r>
            <a:r>
              <a:rPr lang="zh-CN" sz="6600" b="1" smtClean="0">
                <a:solidFill>
                  <a:srgbClr val="FFFF00"/>
                </a:solidFill>
                <a:effectLst>
                  <a:outerShdw blurRad="38100" dist="38100" dir="2700000" algn="tl">
                    <a:srgbClr val="000000">
                      <a:alpha val="43137"/>
                    </a:srgbClr>
                  </a:outerShdw>
                </a:effectLst>
                <a:latin typeface="幼圆" panose="02010509060101010101" pitchFamily="49" charset="-122"/>
                <a:ea typeface="幼圆" pitchFamily="49" charset="-122"/>
                <a:cs typeface="方正兰亭黑简体" pitchFamily="2" charset="-122"/>
              </a:rPr>
              <a:t>二</a:t>
            </a:r>
            <a:r>
              <a:rPr altLang="zh-CN" sz="6600" b="1" smtClean="0">
                <a:solidFill>
                  <a:srgbClr val="FFFF00"/>
                </a:solidFill>
                <a:effectLst>
                  <a:outerShdw blurRad="38100" dist="38100" dir="2700000" algn="tl">
                    <a:srgbClr val="000000">
                      <a:alpha val="43137"/>
                    </a:srgbClr>
                  </a:outerShdw>
                </a:effectLst>
                <a:latin typeface="幼圆" panose="02010509060101010101" pitchFamily="49" charset="-122"/>
                <a:ea typeface="幼圆" pitchFamily="49" charset="-122"/>
                <a:cs typeface="方正兰亭黑简体" pitchFamily="2" charset="-122"/>
              </a:rPr>
              <a:t>）</a:t>
            </a:r>
          </a:p>
        </p:txBody>
      </p:sp>
    </p:spTree>
    <p:extLst>
      <p:ext uri="{BB962C8B-B14F-4D97-AF65-F5344CB8AC3E}">
        <p14:creationId xmlns:p14="http://schemas.microsoft.com/office/powerpoint/2010/main" val="290241439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2" presetClass="entr" presetSubtype="8" fill="hold" grpId="0" nodeType="afterEffect">
                                  <p:stCondLst>
                                    <p:cond delay="0"/>
                                  </p:stCondLst>
                                  <p:childTnLst>
                                    <p:set>
                                      <p:cBhvr>
                                        <p:cTn id="7" dur="1" fill="hold">
                                          <p:stCondLst>
                                            <p:cond delay="0"/>
                                          </p:stCondLst>
                                        </p:cTn>
                                        <p:tgtEl>
                                          <p:spTgt spid="10"/>
                                        </p:tgtEl>
                                        <p:attrNameLst>
                                          <p:attrName>style.visibility</p:attrName>
                                        </p:attrNameLst>
                                      </p:cBhvr>
                                      <p:to>
                                        <p:strVal val="visible"/>
                                      </p:to>
                                    </p:set>
                                    <p:animEffect transition="in" filter="wipe(left)">
                                      <p:cBhvr>
                                        <p:cTn id="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4018" name="Object 2"/>
          <p:cNvGraphicFramePr>
            <a:graphicFrameLocks noChangeAspect="1"/>
          </p:cNvGraphicFramePr>
          <p:nvPr/>
        </p:nvGraphicFramePr>
        <p:xfrm>
          <a:off x="0" y="0"/>
          <a:ext cx="11522075" cy="6480175"/>
        </p:xfrm>
        <a:graphic>
          <a:graphicData uri="http://schemas.openxmlformats.org/presentationml/2006/ole">
            <mc:AlternateContent xmlns:mc="http://schemas.openxmlformats.org/markup-compatibility/2006">
              <mc:Choice xmlns:v="urn:schemas-microsoft-com:vml" Requires="v">
                <p:oleObj spid="_x0000_s2050" name="Image" r:id="rId3" imgW="0" imgH="0" progId="Photoshop.Image.8">
                  <p:embed/>
                </p:oleObj>
              </mc:Choice>
              <mc:Fallback>
                <p:oleObj name="Image" r:id="rId3" imgW="0" imgH="0" progId="Photoshop.Image.8">
                  <p:embed/>
                  <p:pic>
                    <p:nvPicPr>
                      <p:cNvPr id="0" name=""/>
                      <p:cNvPicPr/>
                      <p:nvPr/>
                    </p:nvPicPr>
                    <p:blipFill>
                      <a:blip r:embed="rId4"/>
                      <a:stretch>
                        <a:fillRect/>
                      </a:stretch>
                    </p:blipFill>
                    <p:spPr>
                      <a:xfrm>
                        <a:off x="0" y="0"/>
                        <a:ext cx="11522075" cy="6480175"/>
                      </a:xfrm>
                      <a:prstGeom prst="rect">
                        <a:avLst/>
                      </a:prstGeom>
                      <a:noFill/>
                      <a:ln w="9525">
                        <a:noFill/>
                      </a:ln>
                    </p:spPr>
                  </p:pic>
                </p:oleObj>
              </mc:Fallback>
            </mc:AlternateContent>
          </a:graphicData>
        </a:graphic>
      </p:graphicFrame>
      <p:sp>
        <p:nvSpPr>
          <p:cNvPr id="214019" name="Text Box 3"/>
          <p:cNvSpPr txBox="1">
            <a:spLocks noChangeArrowheads="1"/>
          </p:cNvSpPr>
          <p:nvPr/>
        </p:nvSpPr>
        <p:spPr bwMode="auto">
          <a:xfrm>
            <a:off x="1247775" y="223838"/>
            <a:ext cx="4832350" cy="521970"/>
          </a:xfrm>
          <a:prstGeom prst="rect">
            <a:avLst/>
          </a:prstGeom>
          <a:noFill/>
          <a:ln w="9525">
            <a:noFill/>
            <a:miter lim="800000"/>
          </a:ln>
          <a:effectLst/>
        </p:spPr>
        <p:txBody>
          <a:bodyPr wrap="none">
            <a:spAutoFit/>
          </a:bodyPr>
          <a:lstStyle/>
          <a:p>
            <a:r>
              <a:rPr lang="zh-CN" altLang="en-US" sz="2800" b="1">
                <a:solidFill>
                  <a:schemeClr val="bg1"/>
                </a:solidFill>
                <a:latin typeface="楷体_GB2312" charset="-122"/>
                <a:ea typeface="楷体_GB2312" charset="-122"/>
              </a:rPr>
              <a:t>温馨提示</a:t>
            </a:r>
            <a:r>
              <a:rPr lang="en-US" altLang="zh-CN" sz="2800" b="1">
                <a:solidFill>
                  <a:schemeClr val="bg1"/>
                </a:solidFill>
                <a:latin typeface="楷体_GB2312" charset="-122"/>
                <a:ea typeface="楷体_GB2312" charset="-122"/>
              </a:rPr>
              <a:t>: </a:t>
            </a:r>
            <a:r>
              <a:rPr lang="zh-CN" altLang="en-US" sz="2800" b="1">
                <a:solidFill>
                  <a:schemeClr val="bg1"/>
                </a:solidFill>
                <a:latin typeface="楷体_GB2312" charset="-122"/>
                <a:ea typeface="楷体_GB2312" charset="-122"/>
              </a:rPr>
              <a:t>请点击相关栏目。</a:t>
            </a:r>
          </a:p>
        </p:txBody>
      </p:sp>
      <p:sp>
        <p:nvSpPr>
          <p:cNvPr id="214021" name="Text Box 5">
            <a:hlinkClick r:id="rId5" action="ppaction://hlinksldjump"/>
          </p:cNvPr>
          <p:cNvSpPr txBox="1">
            <a:spLocks noChangeArrowheads="1"/>
          </p:cNvSpPr>
          <p:nvPr/>
        </p:nvSpPr>
        <p:spPr bwMode="auto">
          <a:xfrm>
            <a:off x="4046525" y="2668583"/>
            <a:ext cx="4171950" cy="588963"/>
          </a:xfrm>
          <a:prstGeom prst="rect">
            <a:avLst/>
          </a:prstGeom>
          <a:noFill/>
          <a:ln w="9525">
            <a:solidFill>
              <a:schemeClr val="bg1"/>
            </a:solidFill>
            <a:miter lim="800000"/>
          </a:ln>
          <a:effectLst/>
        </p:spPr>
        <p:txBody>
          <a:bodyPr/>
          <a:lstStyle/>
          <a:p>
            <a:pPr algn="ctr"/>
            <a:r>
              <a:rPr lang="zh-CN" altLang="en-US" sz="3200" b="1" smtClean="0">
                <a:solidFill>
                  <a:schemeClr val="bg1"/>
                </a:solidFill>
                <a:ea typeface="楷体_GB2312" charset="-122"/>
              </a:rPr>
              <a:t>考点一 </a:t>
            </a:r>
            <a:r>
              <a:rPr lang="en-US" altLang="zh-CN" sz="3200" b="1">
                <a:solidFill>
                  <a:schemeClr val="bg1"/>
                </a:solidFill>
                <a:ea typeface="楷体_GB2312" charset="-122"/>
              </a:rPr>
              <a:t>· </a:t>
            </a:r>
            <a:r>
              <a:rPr lang="zh-CN" altLang="en-US" sz="3200" b="1" smtClean="0">
                <a:solidFill>
                  <a:schemeClr val="bg1"/>
                </a:solidFill>
                <a:ea typeface="楷体_GB2312" charset="-122"/>
              </a:rPr>
              <a:t>语序不当</a:t>
            </a:r>
            <a:endParaRPr lang="zh-CN" altLang="en-US" sz="3200" b="1">
              <a:solidFill>
                <a:schemeClr val="bg1"/>
              </a:solidFill>
              <a:ea typeface="楷体_GB2312" charset="-122"/>
            </a:endParaRPr>
          </a:p>
        </p:txBody>
      </p:sp>
      <p:sp>
        <p:nvSpPr>
          <p:cNvPr id="214022" name="Text Box 6">
            <a:hlinkClick r:id="rId6" action="ppaction://hlinksldjump"/>
          </p:cNvPr>
          <p:cNvSpPr txBox="1">
            <a:spLocks noChangeArrowheads="1"/>
          </p:cNvSpPr>
          <p:nvPr/>
        </p:nvSpPr>
        <p:spPr bwMode="auto">
          <a:xfrm>
            <a:off x="4046525" y="3454401"/>
            <a:ext cx="4171950" cy="588963"/>
          </a:xfrm>
          <a:prstGeom prst="rect">
            <a:avLst/>
          </a:prstGeom>
          <a:noFill/>
          <a:ln w="9525">
            <a:solidFill>
              <a:schemeClr val="bg1"/>
            </a:solidFill>
            <a:miter lim="800000"/>
          </a:ln>
          <a:effectLst/>
        </p:spPr>
        <p:txBody>
          <a:bodyPr/>
          <a:lstStyle/>
          <a:p>
            <a:pPr algn="ctr"/>
            <a:r>
              <a:rPr lang="zh-CN" altLang="en-US" sz="3200" b="1" smtClean="0">
                <a:solidFill>
                  <a:schemeClr val="bg1"/>
                </a:solidFill>
                <a:ea typeface="楷体_GB2312" charset="-122"/>
              </a:rPr>
              <a:t>考点二</a:t>
            </a:r>
            <a:r>
              <a:rPr lang="en-US" altLang="zh-CN" sz="3200" b="1" smtClean="0">
                <a:solidFill>
                  <a:schemeClr val="bg1"/>
                </a:solidFill>
                <a:ea typeface="楷体_GB2312" charset="-122"/>
              </a:rPr>
              <a:t>· </a:t>
            </a:r>
            <a:r>
              <a:rPr lang="zh-CN" altLang="en-US" sz="3200" b="1" smtClean="0">
                <a:solidFill>
                  <a:schemeClr val="bg1"/>
                </a:solidFill>
                <a:ea typeface="楷体_GB2312" charset="-122"/>
              </a:rPr>
              <a:t>搭配不当</a:t>
            </a:r>
            <a:endParaRPr lang="zh-CN" altLang="en-US" sz="3200" b="1">
              <a:solidFill>
                <a:schemeClr val="bg1"/>
              </a:solidFill>
              <a:ea typeface="楷体_GB2312" charset="-122"/>
            </a:endParaRPr>
          </a:p>
        </p:txBody>
      </p:sp>
      <p:sp>
        <p:nvSpPr>
          <p:cNvPr id="214023" name="Text Box 7">
            <a:hlinkClick r:id="rId5" action="ppaction://hlinksldjump"/>
          </p:cNvPr>
          <p:cNvSpPr txBox="1">
            <a:spLocks noChangeArrowheads="1"/>
          </p:cNvSpPr>
          <p:nvPr/>
        </p:nvSpPr>
        <p:spPr bwMode="auto">
          <a:xfrm>
            <a:off x="4046525" y="1811327"/>
            <a:ext cx="4171950" cy="588962"/>
          </a:xfrm>
          <a:prstGeom prst="rect">
            <a:avLst/>
          </a:prstGeom>
          <a:noFill/>
          <a:ln w="9525">
            <a:solidFill>
              <a:schemeClr val="bg1"/>
            </a:solidFill>
            <a:miter lim="800000"/>
          </a:ln>
          <a:effectLst/>
        </p:spPr>
        <p:txBody>
          <a:bodyPr/>
          <a:lstStyle/>
          <a:p>
            <a:pPr algn="ctr"/>
            <a:r>
              <a:rPr lang="zh-CN" altLang="en-US" sz="3200" b="1" smtClean="0">
                <a:solidFill>
                  <a:schemeClr val="bg1"/>
                </a:solidFill>
                <a:ea typeface="楷体_GB2312" charset="-122"/>
              </a:rPr>
              <a:t>明方向</a:t>
            </a:r>
            <a:r>
              <a:rPr lang="en-US" altLang="zh-CN" sz="3200" b="1" smtClean="0">
                <a:solidFill>
                  <a:schemeClr val="bg1"/>
                </a:solidFill>
                <a:ea typeface="楷体_GB2312" charset="-122"/>
              </a:rPr>
              <a:t>· </a:t>
            </a:r>
            <a:r>
              <a:rPr lang="zh-CN" altLang="en-US" sz="3200" b="1" smtClean="0">
                <a:solidFill>
                  <a:schemeClr val="bg1"/>
                </a:solidFill>
                <a:ea typeface="楷体_GB2312" charset="-122"/>
              </a:rPr>
              <a:t>考点探究</a:t>
            </a:r>
            <a:endParaRPr lang="zh-CN" altLang="en-US" sz="3200" b="1">
              <a:solidFill>
                <a:schemeClr val="bg1"/>
              </a:solidFill>
              <a:ea typeface="楷体_GB2312" charset="-122"/>
            </a:endParaRPr>
          </a:p>
        </p:txBody>
      </p:sp>
      <p:sp>
        <p:nvSpPr>
          <p:cNvPr id="7" name="Text Box 5">
            <a:hlinkClick r:id="rId7" action="ppaction://hlinksldjump"/>
          </p:cNvPr>
          <p:cNvSpPr txBox="1">
            <a:spLocks noChangeArrowheads="1"/>
          </p:cNvSpPr>
          <p:nvPr/>
        </p:nvSpPr>
        <p:spPr bwMode="auto">
          <a:xfrm>
            <a:off x="4046525" y="4248149"/>
            <a:ext cx="4171950" cy="588963"/>
          </a:xfrm>
          <a:prstGeom prst="rect">
            <a:avLst/>
          </a:prstGeom>
          <a:noFill/>
          <a:ln w="9525">
            <a:solidFill>
              <a:schemeClr val="bg1"/>
            </a:solidFill>
            <a:miter lim="800000"/>
          </a:ln>
          <a:effectLst/>
        </p:spPr>
        <p:txBody>
          <a:bodyPr/>
          <a:lstStyle/>
          <a:p>
            <a:pPr algn="ctr"/>
            <a:r>
              <a:rPr lang="zh-CN" altLang="en-US" sz="3200" b="1" smtClean="0">
                <a:solidFill>
                  <a:schemeClr val="bg1"/>
                </a:solidFill>
                <a:ea typeface="楷体_GB2312" charset="-122"/>
              </a:rPr>
              <a:t>多积累 </a:t>
            </a:r>
            <a:r>
              <a:rPr lang="en-US" altLang="zh-CN" sz="3200" b="1">
                <a:solidFill>
                  <a:schemeClr val="bg1"/>
                </a:solidFill>
                <a:ea typeface="楷体_GB2312" charset="-122"/>
              </a:rPr>
              <a:t>· </a:t>
            </a:r>
            <a:r>
              <a:rPr lang="zh-CN" altLang="en-US" sz="3200" b="1" smtClean="0">
                <a:solidFill>
                  <a:schemeClr val="bg1"/>
                </a:solidFill>
                <a:ea typeface="楷体_GB2312" charset="-122"/>
              </a:rPr>
              <a:t>知识清单</a:t>
            </a:r>
            <a:endParaRPr lang="zh-CN" altLang="en-US" sz="3200" b="1">
              <a:solidFill>
                <a:schemeClr val="bg1"/>
              </a:solidFill>
              <a:ea typeface="楷体_GB2312" charset="-122"/>
            </a:endParaRPr>
          </a:p>
        </p:txBody>
      </p:sp>
    </p:spTree>
    <p:extLst>
      <p:ext uri="{BB962C8B-B14F-4D97-AF65-F5344CB8AC3E}">
        <p14:creationId xmlns:p14="http://schemas.microsoft.com/office/powerpoint/2010/main" val="2601748279"/>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8" name="Rectangle 7"/>
          <p:cNvSpPr>
            <a:spLocks noChangeArrowheads="1"/>
          </p:cNvSpPr>
          <p:nvPr/>
        </p:nvSpPr>
        <p:spPr bwMode="auto">
          <a:xfrm>
            <a:off x="7905750" y="-7938"/>
            <a:ext cx="1427187" cy="595313"/>
          </a:xfrm>
          <a:prstGeom prst="rect">
            <a:avLst/>
          </a:prstGeom>
          <a:solidFill>
            <a:srgbClr val="FF9900"/>
          </a:solidFill>
          <a:ln w="9525">
            <a:noFill/>
            <a:miter lim="800000"/>
          </a:ln>
        </p:spPr>
        <p:txBody>
          <a:bodyPr/>
          <a:lstStyle/>
          <a:p>
            <a:endParaRPr lang="zh-CN" altLang="en-US" b="0"/>
          </a:p>
        </p:txBody>
      </p:sp>
      <p:sp>
        <p:nvSpPr>
          <p:cNvPr id="17419" name="Rectangle 18"/>
          <p:cNvSpPr>
            <a:spLocks noChangeArrowheads="1"/>
          </p:cNvSpPr>
          <p:nvPr/>
        </p:nvSpPr>
        <p:spPr bwMode="auto">
          <a:xfrm>
            <a:off x="7999413" y="114300"/>
            <a:ext cx="1262086" cy="368935"/>
          </a:xfrm>
          <a:prstGeom prst="rect">
            <a:avLst/>
          </a:prstGeom>
          <a:noFill/>
          <a:ln w="9525">
            <a:noFill/>
            <a:miter lim="800000"/>
          </a:ln>
        </p:spPr>
        <p:txBody>
          <a:bodyPr wrap="square" lIns="0" tIns="0" rIns="0" bIns="0">
            <a:spAutoFit/>
          </a:bodyPr>
          <a:lstStyle/>
          <a:p>
            <a:pPr algn="ctr"/>
            <a:r>
              <a:rPr lang="zh-CN" altLang="en-US" sz="2400" b="0" smtClean="0">
                <a:solidFill>
                  <a:schemeClr val="bg1"/>
                </a:solidFill>
                <a:latin typeface="微软雅黑" pitchFamily="34" charset="-122"/>
                <a:ea typeface="微软雅黑" pitchFamily="34" charset="-122"/>
                <a:cs typeface="方正兰亭黑简体" pitchFamily="2" charset="-122"/>
              </a:rPr>
              <a:t>考点探究</a:t>
            </a:r>
            <a:endParaRPr lang="zh-CN" altLang="en-US" sz="2400" b="0">
              <a:solidFill>
                <a:schemeClr val="bg1"/>
              </a:solidFill>
              <a:latin typeface="微软雅黑" pitchFamily="34" charset="-122"/>
              <a:ea typeface="微软雅黑" pitchFamily="34" charset="-122"/>
              <a:cs typeface="方正兰亭黑简体" pitchFamily="2" charset="-122"/>
            </a:endParaRPr>
          </a:p>
        </p:txBody>
      </p:sp>
      <p:sp>
        <p:nvSpPr>
          <p:cNvPr id="12" name="Text Box 5"/>
          <p:cNvSpPr txBox="1">
            <a:spLocks noChangeArrowheads="1"/>
          </p:cNvSpPr>
          <p:nvPr/>
        </p:nvSpPr>
        <p:spPr bwMode="auto">
          <a:xfrm>
            <a:off x="2903220" y="800100"/>
            <a:ext cx="5881370" cy="521970"/>
          </a:xfrm>
          <a:prstGeom prst="rect">
            <a:avLst/>
          </a:prstGeom>
        </p:spPr>
        <p:style>
          <a:lnRef idx="0">
            <a:schemeClr val="accent4"/>
          </a:lnRef>
          <a:fillRef idx="3">
            <a:schemeClr val="accent4"/>
          </a:fillRef>
          <a:effectRef idx="3">
            <a:schemeClr val="accent4"/>
          </a:effectRef>
          <a:fontRef idx="minor">
            <a:schemeClr val="lt1"/>
          </a:fontRef>
        </p:style>
        <p:txBody>
          <a:bodyPr wrap="square">
            <a:spAutoFit/>
          </a:bodyPr>
          <a:lstStyle/>
          <a:p>
            <a:pPr algn="ctr"/>
            <a:r>
              <a:rPr lang="zh-CN" altLang="en-US" sz="2800" b="1" smtClean="0">
                <a:solidFill>
                  <a:schemeClr val="bg1"/>
                </a:solidFill>
                <a:latin typeface="黑体" pitchFamily="2" charset="-122"/>
                <a:ea typeface="黑体" panose="02010609060101010101" pitchFamily="2" charset="-122"/>
                <a:cs typeface="+mj-ea"/>
              </a:rPr>
              <a:t>考点一　病句的六大类型 </a:t>
            </a:r>
            <a:endParaRPr lang="zh-CN" altLang="en-US" sz="2800" b="1">
              <a:solidFill>
                <a:schemeClr val="bg1"/>
              </a:solidFill>
              <a:latin typeface="黑体" pitchFamily="2" charset="-122"/>
              <a:ea typeface="黑体" panose="02010609060101010101" pitchFamily="2" charset="-122"/>
              <a:cs typeface="+mj-ea"/>
            </a:endParaRPr>
          </a:p>
        </p:txBody>
      </p:sp>
      <p:sp>
        <p:nvSpPr>
          <p:cNvPr id="13" name="AutoShape 6"/>
          <p:cNvSpPr>
            <a:spLocks noChangeArrowheads="1"/>
          </p:cNvSpPr>
          <p:nvPr/>
        </p:nvSpPr>
        <p:spPr bwMode="auto">
          <a:xfrm flipH="1">
            <a:off x="5689599" y="2368317"/>
            <a:ext cx="4443730" cy="568960"/>
          </a:xfrm>
          <a:prstGeom prst="wedgeRoundRectCallout">
            <a:avLst>
              <a:gd name="adj1" fmla="val 122184"/>
              <a:gd name="adj2" fmla="val 104840"/>
              <a:gd name="adj3" fmla="val 16667"/>
            </a:avLst>
          </a:prstGeom>
        </p:spPr>
        <p:style>
          <a:lnRef idx="1">
            <a:schemeClr val="accent6"/>
          </a:lnRef>
          <a:fillRef idx="2">
            <a:schemeClr val="accent6"/>
          </a:fillRef>
          <a:effectRef idx="1">
            <a:schemeClr val="accent6"/>
          </a:effectRef>
          <a:fontRef idx="minor">
            <a:schemeClr val="dk1"/>
          </a:fontRef>
        </p:style>
        <p:txBody>
          <a:bodyPr anchor="ctr" anchorCtr="1"/>
          <a:lstStyle/>
          <a:p>
            <a:pPr algn="ctr"/>
            <a:r>
              <a:rPr lang="zh-CN" altLang="en-US" sz="2800" b="1" smtClean="0">
                <a:solidFill>
                  <a:srgbClr val="0000FF"/>
                </a:solidFill>
                <a:latin typeface="+mj-ea"/>
                <a:ea typeface="+mj-ea"/>
              </a:rPr>
              <a:t>二、</a:t>
            </a:r>
            <a:r>
              <a:rPr lang="en-US" sz="2800" b="1" smtClean="0">
                <a:solidFill>
                  <a:srgbClr val="0000FF"/>
                </a:solidFill>
                <a:latin typeface="+mj-ea"/>
                <a:ea typeface="+mj-ea"/>
              </a:rPr>
              <a:t>“</a:t>
            </a:r>
            <a:r>
              <a:rPr lang="zh-CN" altLang="en-US" sz="2800" b="1" smtClean="0">
                <a:solidFill>
                  <a:srgbClr val="0000FF"/>
                </a:solidFill>
                <a:latin typeface="+mj-ea"/>
                <a:ea typeface="+mj-ea"/>
              </a:rPr>
              <a:t>搭配不当</a:t>
            </a:r>
            <a:r>
              <a:rPr lang="en-US" sz="2800" b="1" smtClean="0">
                <a:solidFill>
                  <a:srgbClr val="0000FF"/>
                </a:solidFill>
                <a:latin typeface="+mj-ea"/>
                <a:ea typeface="+mj-ea"/>
              </a:rPr>
              <a:t>”</a:t>
            </a:r>
            <a:r>
              <a:rPr lang="zh-CN" altLang="en-US" sz="2800" b="1" smtClean="0">
                <a:solidFill>
                  <a:srgbClr val="0000FF"/>
                </a:solidFill>
                <a:latin typeface="+mj-ea"/>
                <a:ea typeface="+mj-ea"/>
              </a:rPr>
              <a:t>的</a:t>
            </a:r>
            <a:r>
              <a:rPr lang="en-US" sz="2800" b="1" smtClean="0">
                <a:solidFill>
                  <a:srgbClr val="0000FF"/>
                </a:solidFill>
                <a:latin typeface="+mj-ea"/>
                <a:ea typeface="+mj-ea"/>
              </a:rPr>
              <a:t>4</a:t>
            </a:r>
            <a:r>
              <a:rPr lang="zh-CN" altLang="en-US" sz="2800" b="1" smtClean="0">
                <a:solidFill>
                  <a:srgbClr val="0000FF"/>
                </a:solidFill>
                <a:latin typeface="+mj-ea"/>
                <a:ea typeface="+mj-ea"/>
              </a:rPr>
              <a:t>种类型</a:t>
            </a:r>
            <a:endParaRPr lang="zh-CN" altLang="en-US" sz="2800" b="1">
              <a:solidFill>
                <a:srgbClr val="0000FF"/>
              </a:solidFill>
              <a:latin typeface="+mj-ea"/>
              <a:ea typeface="+mj-ea"/>
            </a:endParaRPr>
          </a:p>
        </p:txBody>
      </p:sp>
      <p:sp>
        <p:nvSpPr>
          <p:cNvPr id="14" name="Text Box 7"/>
          <p:cNvSpPr txBox="1">
            <a:spLocks noChangeArrowheads="1"/>
          </p:cNvSpPr>
          <p:nvPr/>
        </p:nvSpPr>
        <p:spPr bwMode="auto">
          <a:xfrm>
            <a:off x="1189005" y="2868383"/>
            <a:ext cx="1252220" cy="1568450"/>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zh-CN" altLang="en-US" sz="3200" smtClean="0">
                <a:effectLst>
                  <a:outerShdw blurRad="38100" dist="38100" dir="2700000" algn="tl">
                    <a:srgbClr val="000000">
                      <a:alpha val="43137"/>
                    </a:srgbClr>
                  </a:outerShdw>
                </a:effectLst>
                <a:latin typeface="黑体" pitchFamily="2" charset="-122"/>
                <a:ea typeface="黑体" panose="02010609060101010101" pitchFamily="2" charset="-122"/>
              </a:rPr>
              <a:t>病句六大类型</a:t>
            </a:r>
            <a:endParaRPr lang="zh-CN" altLang="en-US" sz="3200" b="0">
              <a:effectLst>
                <a:outerShdw blurRad="38100" dist="38100" dir="2700000" algn="tl">
                  <a:srgbClr val="000000">
                    <a:alpha val="43137"/>
                  </a:srgbClr>
                </a:outerShdw>
              </a:effectLst>
              <a:latin typeface="黑体" pitchFamily="2" charset="-122"/>
              <a:ea typeface="黑体" panose="02010609060101010101" pitchFamily="2" charset="-122"/>
            </a:endParaRPr>
          </a:p>
        </p:txBody>
      </p:sp>
      <p:sp>
        <p:nvSpPr>
          <p:cNvPr id="15" name="AutoShape 8"/>
          <p:cNvSpPr>
            <a:spLocks noChangeArrowheads="1"/>
          </p:cNvSpPr>
          <p:nvPr/>
        </p:nvSpPr>
        <p:spPr bwMode="auto">
          <a:xfrm flipH="1">
            <a:off x="5689599" y="3082697"/>
            <a:ext cx="4443730" cy="624205"/>
          </a:xfrm>
          <a:prstGeom prst="wedgeRoundRectCallout">
            <a:avLst>
              <a:gd name="adj1" fmla="val 121864"/>
              <a:gd name="adj2" fmla="val 27223"/>
              <a:gd name="adj3" fmla="val 16667"/>
            </a:avLst>
          </a:prstGeom>
        </p:spPr>
        <p:style>
          <a:lnRef idx="1">
            <a:schemeClr val="accent6"/>
          </a:lnRef>
          <a:fillRef idx="2">
            <a:schemeClr val="accent6"/>
          </a:fillRef>
          <a:effectRef idx="1">
            <a:schemeClr val="accent6"/>
          </a:effectRef>
          <a:fontRef idx="minor">
            <a:schemeClr val="dk1"/>
          </a:fontRef>
        </p:style>
        <p:txBody>
          <a:bodyPr anchor="ctr" anchorCtr="1"/>
          <a:lstStyle/>
          <a:p>
            <a:pPr algn="ctr"/>
            <a:r>
              <a:rPr lang="zh-CN" altLang="en-US" sz="2800" b="1" smtClean="0">
                <a:solidFill>
                  <a:srgbClr val="0000FF"/>
                </a:solidFill>
                <a:latin typeface="+mj-ea"/>
                <a:ea typeface="+mj-ea"/>
              </a:rPr>
              <a:t>三、成分缺余的</a:t>
            </a:r>
            <a:r>
              <a:rPr lang="en-US" sz="2800" b="1" smtClean="0">
                <a:solidFill>
                  <a:srgbClr val="0000FF"/>
                </a:solidFill>
                <a:latin typeface="+mj-ea"/>
                <a:ea typeface="+mj-ea"/>
              </a:rPr>
              <a:t>5</a:t>
            </a:r>
            <a:r>
              <a:rPr lang="zh-CN" altLang="en-US" sz="2800" b="1" smtClean="0">
                <a:solidFill>
                  <a:srgbClr val="0000FF"/>
                </a:solidFill>
                <a:latin typeface="+mj-ea"/>
                <a:ea typeface="+mj-ea"/>
              </a:rPr>
              <a:t>种类型</a:t>
            </a:r>
            <a:endParaRPr lang="zh-CN" altLang="en-US" b="1">
              <a:solidFill>
                <a:srgbClr val="0000FF"/>
              </a:solidFill>
              <a:latin typeface="+mj-ea"/>
              <a:ea typeface="+mj-ea"/>
            </a:endParaRPr>
          </a:p>
        </p:txBody>
      </p:sp>
      <p:sp>
        <p:nvSpPr>
          <p:cNvPr id="16" name="AutoShape 11"/>
          <p:cNvSpPr>
            <a:spLocks noChangeArrowheads="1"/>
          </p:cNvSpPr>
          <p:nvPr/>
        </p:nvSpPr>
        <p:spPr bwMode="auto">
          <a:xfrm flipH="1">
            <a:off x="5687693" y="1623786"/>
            <a:ext cx="4443095" cy="589280"/>
          </a:xfrm>
          <a:prstGeom prst="wedgeRoundRectCallout">
            <a:avLst>
              <a:gd name="adj1" fmla="val 122627"/>
              <a:gd name="adj2" fmla="val 169714"/>
              <a:gd name="adj3" fmla="val 16667"/>
            </a:avLst>
          </a:prstGeom>
        </p:spPr>
        <p:style>
          <a:lnRef idx="1">
            <a:schemeClr val="accent6"/>
          </a:lnRef>
          <a:fillRef idx="2">
            <a:schemeClr val="accent6"/>
          </a:fillRef>
          <a:effectRef idx="1">
            <a:schemeClr val="accent6"/>
          </a:effectRef>
          <a:fontRef idx="minor">
            <a:schemeClr val="dk1"/>
          </a:fontRef>
        </p:style>
        <p:txBody>
          <a:bodyPr anchor="ctr" anchorCtr="1"/>
          <a:lstStyle/>
          <a:p>
            <a:pPr algn="ctr"/>
            <a:r>
              <a:rPr lang="zh-CN" altLang="en-US" sz="2800" b="1" smtClean="0">
                <a:solidFill>
                  <a:srgbClr val="0000FF"/>
                </a:solidFill>
                <a:latin typeface="+mj-ea"/>
                <a:ea typeface="+mj-ea"/>
              </a:rPr>
              <a:t>一、</a:t>
            </a:r>
            <a:r>
              <a:rPr lang="en-US" altLang="en-US" sz="2800" b="1" smtClean="0">
                <a:solidFill>
                  <a:srgbClr val="0000FF"/>
                </a:solidFill>
                <a:latin typeface="+mj-ea"/>
                <a:ea typeface="+mj-ea"/>
              </a:rPr>
              <a:t>“</a:t>
            </a:r>
            <a:r>
              <a:rPr lang="zh-CN" altLang="en-US" sz="2800" b="1" smtClean="0">
                <a:solidFill>
                  <a:srgbClr val="0000FF"/>
                </a:solidFill>
                <a:latin typeface="+mj-ea"/>
                <a:ea typeface="+mj-ea"/>
              </a:rPr>
              <a:t>语序不当</a:t>
            </a:r>
            <a:r>
              <a:rPr lang="en-US" altLang="en-US" sz="2800" b="1" smtClean="0">
                <a:solidFill>
                  <a:srgbClr val="0000FF"/>
                </a:solidFill>
                <a:latin typeface="+mj-ea"/>
                <a:ea typeface="+mj-ea"/>
              </a:rPr>
              <a:t>”</a:t>
            </a:r>
            <a:r>
              <a:rPr lang="zh-CN" altLang="en-US" sz="2800" b="1" smtClean="0">
                <a:solidFill>
                  <a:srgbClr val="0000FF"/>
                </a:solidFill>
                <a:latin typeface="+mj-ea"/>
                <a:ea typeface="+mj-ea"/>
              </a:rPr>
              <a:t>的</a:t>
            </a:r>
            <a:r>
              <a:rPr lang="en-US" altLang="en-US" sz="2800" b="1" smtClean="0">
                <a:solidFill>
                  <a:srgbClr val="0000FF"/>
                </a:solidFill>
                <a:latin typeface="+mj-ea"/>
                <a:ea typeface="+mj-ea"/>
              </a:rPr>
              <a:t>6</a:t>
            </a:r>
            <a:r>
              <a:rPr lang="zh-CN" altLang="en-US" sz="2800" b="1" smtClean="0">
                <a:solidFill>
                  <a:srgbClr val="0000FF"/>
                </a:solidFill>
                <a:latin typeface="+mj-ea"/>
                <a:ea typeface="+mj-ea"/>
              </a:rPr>
              <a:t>种类型</a:t>
            </a:r>
            <a:endParaRPr lang="zh-CN" altLang="en-US" sz="2800" b="1">
              <a:solidFill>
                <a:srgbClr val="0000FF"/>
              </a:solidFill>
              <a:latin typeface="+mj-ea"/>
              <a:ea typeface="+mj-ea"/>
            </a:endParaRPr>
          </a:p>
        </p:txBody>
      </p:sp>
      <p:sp>
        <p:nvSpPr>
          <p:cNvPr id="17" name="AutoShape 12"/>
          <p:cNvSpPr>
            <a:spLocks noChangeArrowheads="1"/>
          </p:cNvSpPr>
          <p:nvPr/>
        </p:nvSpPr>
        <p:spPr bwMode="auto">
          <a:xfrm flipH="1">
            <a:off x="5689599" y="3868515"/>
            <a:ext cx="4442460" cy="658495"/>
          </a:xfrm>
          <a:prstGeom prst="wedgeRoundRectCallout">
            <a:avLst>
              <a:gd name="adj1" fmla="val 122515"/>
              <a:gd name="adj2" fmla="val -50005"/>
              <a:gd name="adj3" fmla="val 16667"/>
            </a:avLst>
          </a:prstGeom>
        </p:spPr>
        <p:style>
          <a:lnRef idx="1">
            <a:schemeClr val="accent6"/>
          </a:lnRef>
          <a:fillRef idx="2">
            <a:schemeClr val="accent6"/>
          </a:fillRef>
          <a:effectRef idx="1">
            <a:schemeClr val="accent6"/>
          </a:effectRef>
          <a:fontRef idx="minor">
            <a:schemeClr val="dk1"/>
          </a:fontRef>
        </p:style>
        <p:txBody>
          <a:bodyPr anchor="ctr" anchorCtr="1"/>
          <a:lstStyle/>
          <a:p>
            <a:pPr algn="ctr"/>
            <a:r>
              <a:rPr lang="zh-CN" altLang="en-US" sz="2800" b="1" smtClean="0">
                <a:solidFill>
                  <a:srgbClr val="0000FF"/>
                </a:solidFill>
                <a:latin typeface="+mj-ea"/>
                <a:ea typeface="+mj-ea"/>
              </a:rPr>
              <a:t>四、结构混乱的</a:t>
            </a:r>
            <a:r>
              <a:rPr lang="en-US" sz="2800" b="1" smtClean="0">
                <a:solidFill>
                  <a:srgbClr val="0000FF"/>
                </a:solidFill>
                <a:latin typeface="+mj-ea"/>
                <a:ea typeface="+mj-ea"/>
              </a:rPr>
              <a:t>2</a:t>
            </a:r>
            <a:r>
              <a:rPr lang="zh-CN" altLang="en-US" sz="2800" b="1" smtClean="0">
                <a:solidFill>
                  <a:srgbClr val="0000FF"/>
                </a:solidFill>
                <a:latin typeface="+mj-ea"/>
                <a:ea typeface="+mj-ea"/>
              </a:rPr>
              <a:t>种类型</a:t>
            </a:r>
            <a:endParaRPr lang="zh-CN" altLang="en-US" sz="2800" b="1">
              <a:solidFill>
                <a:srgbClr val="0000FF"/>
              </a:solidFill>
              <a:latin typeface="+mj-ea"/>
              <a:ea typeface="+mj-ea"/>
            </a:endParaRPr>
          </a:p>
        </p:txBody>
      </p:sp>
      <p:sp>
        <p:nvSpPr>
          <p:cNvPr id="2" name="AutoShape 12"/>
          <p:cNvSpPr>
            <a:spLocks noChangeArrowheads="1"/>
          </p:cNvSpPr>
          <p:nvPr/>
        </p:nvSpPr>
        <p:spPr bwMode="auto">
          <a:xfrm flipH="1">
            <a:off x="5689599" y="5368713"/>
            <a:ext cx="4442460" cy="619760"/>
          </a:xfrm>
          <a:prstGeom prst="wedgeRoundRectCallout">
            <a:avLst>
              <a:gd name="adj1" fmla="val 122299"/>
              <a:gd name="adj2" fmla="val -197342"/>
              <a:gd name="adj3" fmla="val 16667"/>
            </a:avLst>
          </a:prstGeom>
        </p:spPr>
        <p:style>
          <a:lnRef idx="1">
            <a:schemeClr val="accent6"/>
          </a:lnRef>
          <a:fillRef idx="2">
            <a:schemeClr val="accent6"/>
          </a:fillRef>
          <a:effectRef idx="1">
            <a:schemeClr val="accent6"/>
          </a:effectRef>
          <a:fontRef idx="minor">
            <a:schemeClr val="dk1"/>
          </a:fontRef>
        </p:style>
        <p:txBody>
          <a:bodyPr anchor="ctr" anchorCtr="1"/>
          <a:lstStyle/>
          <a:p>
            <a:pPr algn="ctr"/>
            <a:r>
              <a:rPr lang="zh-CN" altLang="en-US" sz="2800" b="1" smtClean="0">
                <a:solidFill>
                  <a:srgbClr val="0000FF"/>
                </a:solidFill>
                <a:latin typeface="+mj-ea"/>
                <a:ea typeface="+mj-ea"/>
              </a:rPr>
              <a:t>六、不合逻辑的</a:t>
            </a:r>
            <a:r>
              <a:rPr lang="en-US" sz="2800" b="1" smtClean="0">
                <a:solidFill>
                  <a:srgbClr val="0000FF"/>
                </a:solidFill>
                <a:latin typeface="+mj-ea"/>
                <a:ea typeface="+mj-ea"/>
              </a:rPr>
              <a:t>4</a:t>
            </a:r>
            <a:r>
              <a:rPr lang="zh-CN" altLang="en-US" sz="2800" b="1" smtClean="0">
                <a:solidFill>
                  <a:srgbClr val="0000FF"/>
                </a:solidFill>
                <a:latin typeface="+mj-ea"/>
                <a:ea typeface="+mj-ea"/>
              </a:rPr>
              <a:t>种类型</a:t>
            </a:r>
            <a:endParaRPr lang="zh-CN" altLang="en-US" sz="2800" b="1">
              <a:solidFill>
                <a:srgbClr val="0000FF"/>
              </a:solidFill>
              <a:latin typeface="+mj-ea"/>
              <a:ea typeface="+mj-ea"/>
            </a:endParaRPr>
          </a:p>
        </p:txBody>
      </p:sp>
      <p:sp>
        <p:nvSpPr>
          <p:cNvPr id="11" name="AutoShape 12"/>
          <p:cNvSpPr>
            <a:spLocks noChangeArrowheads="1"/>
          </p:cNvSpPr>
          <p:nvPr/>
        </p:nvSpPr>
        <p:spPr bwMode="auto">
          <a:xfrm flipH="1">
            <a:off x="5689599" y="4654333"/>
            <a:ext cx="4442460" cy="619760"/>
          </a:xfrm>
          <a:prstGeom prst="wedgeRoundRectCallout">
            <a:avLst>
              <a:gd name="adj1" fmla="val 121865"/>
              <a:gd name="adj2" fmla="val -133666"/>
              <a:gd name="adj3" fmla="val 16667"/>
            </a:avLst>
          </a:prstGeom>
        </p:spPr>
        <p:style>
          <a:lnRef idx="1">
            <a:schemeClr val="accent6"/>
          </a:lnRef>
          <a:fillRef idx="2">
            <a:schemeClr val="accent6"/>
          </a:fillRef>
          <a:effectRef idx="1">
            <a:schemeClr val="accent6"/>
          </a:effectRef>
          <a:fontRef idx="minor">
            <a:schemeClr val="dk1"/>
          </a:fontRef>
        </p:style>
        <p:txBody>
          <a:bodyPr anchor="ctr" anchorCtr="1"/>
          <a:lstStyle/>
          <a:p>
            <a:pPr algn="ctr"/>
            <a:r>
              <a:rPr lang="zh-CN" altLang="en-US" sz="2800" b="1" smtClean="0">
                <a:solidFill>
                  <a:srgbClr val="0000FF"/>
                </a:solidFill>
                <a:latin typeface="+mj-ea"/>
                <a:ea typeface="+mj-ea"/>
              </a:rPr>
              <a:t>五、表意不明的</a:t>
            </a:r>
            <a:r>
              <a:rPr lang="en-US" sz="2800" b="1" smtClean="0">
                <a:solidFill>
                  <a:srgbClr val="0000FF"/>
                </a:solidFill>
                <a:latin typeface="+mj-ea"/>
                <a:ea typeface="+mj-ea"/>
              </a:rPr>
              <a:t>2</a:t>
            </a:r>
            <a:r>
              <a:rPr lang="zh-CN" altLang="en-US" sz="2800" b="1" smtClean="0">
                <a:solidFill>
                  <a:srgbClr val="0000FF"/>
                </a:solidFill>
                <a:latin typeface="+mj-ea"/>
                <a:ea typeface="+mj-ea"/>
              </a:rPr>
              <a:t>种类型</a:t>
            </a:r>
            <a:endParaRPr lang="zh-CN" altLang="en-US" sz="2800" b="1">
              <a:solidFill>
                <a:srgbClr val="0000FF"/>
              </a:solidFill>
              <a:latin typeface="+mj-ea"/>
              <a:ea typeface="+mj-ea"/>
            </a:endParaRPr>
          </a:p>
        </p:txBody>
      </p:sp>
    </p:spTree>
    <p:extLst>
      <p:ext uri="{BB962C8B-B14F-4D97-AF65-F5344CB8AC3E}">
        <p14:creationId xmlns:p14="http://schemas.microsoft.com/office/powerpoint/2010/main" val="163621971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5" presetClass="entr" presetSubtype="10" fill="hold" grpId="0"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checkerboard(across)">
                                      <p:cBhvr>
                                        <p:cTn id="14" dur="500"/>
                                        <p:tgtEl>
                                          <p:spTgt spid="14"/>
                                        </p:tgtEl>
                                      </p:cBhvr>
                                    </p:animEffect>
                                  </p:childTnLst>
                                </p:cTn>
                              </p:par>
                            </p:childTnLst>
                          </p:cTn>
                        </p:par>
                      </p:childTnLst>
                    </p:cTn>
                  </p:par>
                  <p:par>
                    <p:cTn id="15" fill="hold" nodeType="clickPar">
                      <p:stCondLst>
                        <p:cond delay="indefinite"/>
                      </p:stCondLst>
                      <p:childTnLst>
                        <p:par>
                          <p:cTn id="16" fill="hold" nodeType="withGroup">
                            <p:stCondLst>
                              <p:cond delay="indefinite"/>
                            </p:stCondLst>
                          </p:cTn>
                        </p:par>
                        <p:par>
                          <p:cTn id="17" fill="hold" nodeType="afterGroup">
                            <p:stCondLst>
                              <p:cond delay="0"/>
                            </p:stCondLst>
                            <p:childTnLst>
                              <p:par>
                                <p:cTn id="18" presetID="2" presetClass="entr" presetSubtype="9" fill="hold" grpId="0" nodeType="click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additive="base">
                                        <p:cTn id="20" dur="500" fill="hold"/>
                                        <p:tgtEl>
                                          <p:spTgt spid="16"/>
                                        </p:tgtEl>
                                        <p:attrNameLst>
                                          <p:attrName>ppt_x</p:attrName>
                                        </p:attrNameLst>
                                      </p:cBhvr>
                                      <p:tavLst>
                                        <p:tav tm="0">
                                          <p:val>
                                            <p:strVal val="0-#ppt_w/2"/>
                                          </p:val>
                                        </p:tav>
                                        <p:tav tm="100000">
                                          <p:val>
                                            <p:strVal val="#ppt_x"/>
                                          </p:val>
                                        </p:tav>
                                      </p:tavLst>
                                    </p:anim>
                                    <p:anim calcmode="lin" valueType="num">
                                      <p:cBhvr additive="base">
                                        <p:cTn id="21" dur="500" fill="hold"/>
                                        <p:tgtEl>
                                          <p:spTgt spid="16"/>
                                        </p:tgtEl>
                                        <p:attrNameLst>
                                          <p:attrName>ppt_y</p:attrName>
                                        </p:attrNameLst>
                                      </p:cBhvr>
                                      <p:tavLst>
                                        <p:tav tm="0">
                                          <p:val>
                                            <p:strVal val="0-#ppt_h/2"/>
                                          </p:val>
                                        </p:tav>
                                        <p:tav tm="100000">
                                          <p:val>
                                            <p:strVal val="#ppt_y"/>
                                          </p:val>
                                        </p:tav>
                                      </p:tavLst>
                                    </p:anim>
                                  </p:childTnLst>
                                </p:cTn>
                              </p:par>
                            </p:childTnLst>
                          </p:cTn>
                        </p:par>
                      </p:childTnLst>
                    </p:cTn>
                  </p:par>
                  <p:par>
                    <p:cTn id="22" fill="hold" nodeType="clickPar">
                      <p:stCondLst>
                        <p:cond delay="indefinite"/>
                      </p:stCondLst>
                      <p:childTnLst>
                        <p:par>
                          <p:cTn id="23" fill="hold" nodeType="withGroup">
                            <p:stCondLst>
                              <p:cond delay="indefinite"/>
                            </p:stCondLst>
                          </p:cTn>
                        </p:par>
                        <p:par>
                          <p:cTn id="24" fill="hold" nodeType="afterGroup">
                            <p:stCondLst>
                              <p:cond delay="0"/>
                            </p:stCondLst>
                            <p:childTnLst>
                              <p:par>
                                <p:cTn id="25" presetID="2" presetClass="entr" presetSubtype="9"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0-#ppt_w/2"/>
                                          </p:val>
                                        </p:tav>
                                        <p:tav tm="100000">
                                          <p:val>
                                            <p:strVal val="#ppt_x"/>
                                          </p:val>
                                        </p:tav>
                                      </p:tavLst>
                                    </p:anim>
                                    <p:anim calcmode="lin" valueType="num">
                                      <p:cBhvr additive="base">
                                        <p:cTn id="28" dur="500" fill="hold"/>
                                        <p:tgtEl>
                                          <p:spTgt spid="13"/>
                                        </p:tgtEl>
                                        <p:attrNameLst>
                                          <p:attrName>ppt_y</p:attrName>
                                        </p:attrNameLst>
                                      </p:cBhvr>
                                      <p:tavLst>
                                        <p:tav tm="0">
                                          <p:val>
                                            <p:strVal val="0-#ppt_h/2"/>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indefinite"/>
                            </p:stCondLst>
                          </p:cTn>
                        </p:par>
                        <p:par>
                          <p:cTn id="31" fill="hold" nodeType="afterGroup">
                            <p:stCondLst>
                              <p:cond delay="0"/>
                            </p:stCondLst>
                            <p:childTnLst>
                              <p:par>
                                <p:cTn id="32" presetID="2" presetClass="entr" presetSubtype="9" fill="hold" grpId="0" nodeType="click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additive="base">
                                        <p:cTn id="34" dur="500" fill="hold"/>
                                        <p:tgtEl>
                                          <p:spTgt spid="15"/>
                                        </p:tgtEl>
                                        <p:attrNameLst>
                                          <p:attrName>ppt_x</p:attrName>
                                        </p:attrNameLst>
                                      </p:cBhvr>
                                      <p:tavLst>
                                        <p:tav tm="0">
                                          <p:val>
                                            <p:strVal val="0-#ppt_w/2"/>
                                          </p:val>
                                        </p:tav>
                                        <p:tav tm="100000">
                                          <p:val>
                                            <p:strVal val="#ppt_x"/>
                                          </p:val>
                                        </p:tav>
                                      </p:tavLst>
                                    </p:anim>
                                    <p:anim calcmode="lin" valueType="num">
                                      <p:cBhvr additive="base">
                                        <p:cTn id="35" dur="500" fill="hold"/>
                                        <p:tgtEl>
                                          <p:spTgt spid="15"/>
                                        </p:tgtEl>
                                        <p:attrNameLst>
                                          <p:attrName>ppt_y</p:attrName>
                                        </p:attrNameLst>
                                      </p:cBhvr>
                                      <p:tavLst>
                                        <p:tav tm="0">
                                          <p:val>
                                            <p:strVal val="0-#ppt_h/2"/>
                                          </p:val>
                                        </p:tav>
                                        <p:tav tm="100000">
                                          <p:val>
                                            <p:strVal val="#ppt_y"/>
                                          </p:val>
                                        </p:tav>
                                      </p:tavLst>
                                    </p:anim>
                                  </p:childTnLst>
                                </p:cTn>
                              </p:par>
                            </p:childTnLst>
                          </p:cTn>
                        </p:par>
                      </p:childTnLst>
                    </p:cTn>
                  </p:par>
                  <p:par>
                    <p:cTn id="36" fill="hold" nodeType="clickPar">
                      <p:stCondLst>
                        <p:cond delay="indefinite"/>
                      </p:stCondLst>
                      <p:childTnLst>
                        <p:par>
                          <p:cTn id="37" fill="hold" nodeType="withGroup">
                            <p:stCondLst>
                              <p:cond delay="indefinite"/>
                            </p:stCondLst>
                          </p:cTn>
                        </p:par>
                        <p:par>
                          <p:cTn id="38" fill="hold" nodeType="afterGroup">
                            <p:stCondLst>
                              <p:cond delay="0"/>
                            </p:stCondLst>
                            <p:childTnLst>
                              <p:par>
                                <p:cTn id="39" presetID="2" presetClass="entr" presetSubtype="9" fill="hold" grpId="0" nodeType="click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additive="base">
                                        <p:cTn id="41" dur="500" fill="hold"/>
                                        <p:tgtEl>
                                          <p:spTgt spid="17"/>
                                        </p:tgtEl>
                                        <p:attrNameLst>
                                          <p:attrName>ppt_x</p:attrName>
                                        </p:attrNameLst>
                                      </p:cBhvr>
                                      <p:tavLst>
                                        <p:tav tm="0">
                                          <p:val>
                                            <p:strVal val="0-#ppt_w/2"/>
                                          </p:val>
                                        </p:tav>
                                        <p:tav tm="100000">
                                          <p:val>
                                            <p:strVal val="#ppt_x"/>
                                          </p:val>
                                        </p:tav>
                                      </p:tavLst>
                                    </p:anim>
                                    <p:anim calcmode="lin" valueType="num">
                                      <p:cBhvr additive="base">
                                        <p:cTn id="42" dur="500" fill="hold"/>
                                        <p:tgtEl>
                                          <p:spTgt spid="17"/>
                                        </p:tgtEl>
                                        <p:attrNameLst>
                                          <p:attrName>ppt_y</p:attrName>
                                        </p:attrNameLst>
                                      </p:cBhvr>
                                      <p:tavLst>
                                        <p:tav tm="0">
                                          <p:val>
                                            <p:strVal val="0-#ppt_h/2"/>
                                          </p:val>
                                        </p:tav>
                                        <p:tav tm="100000">
                                          <p:val>
                                            <p:strVal val="#ppt_y"/>
                                          </p:val>
                                        </p:tav>
                                      </p:tavLst>
                                    </p:anim>
                                  </p:childTnLst>
                                </p:cTn>
                              </p:par>
                            </p:childTnLst>
                          </p:cTn>
                        </p:par>
                      </p:childTnLst>
                    </p:cTn>
                  </p:par>
                  <p:par>
                    <p:cTn id="43" fill="hold" nodeType="clickPar">
                      <p:stCondLst>
                        <p:cond delay="indefinite"/>
                      </p:stCondLst>
                      <p:childTnLst>
                        <p:par>
                          <p:cTn id="44" fill="hold" nodeType="withGroup">
                            <p:stCondLst>
                              <p:cond delay="indefinite"/>
                            </p:stCondLst>
                          </p:cTn>
                        </p:par>
                        <p:par>
                          <p:cTn id="45" fill="hold" nodeType="afterGroup">
                            <p:stCondLst>
                              <p:cond delay="0"/>
                            </p:stCondLst>
                            <p:childTnLst>
                              <p:par>
                                <p:cTn id="46" presetID="2" presetClass="entr" presetSubtype="9" fill="hold" grpId="0" nodeType="click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additive="base">
                                        <p:cTn id="48" dur="500" fill="hold"/>
                                        <p:tgtEl>
                                          <p:spTgt spid="11"/>
                                        </p:tgtEl>
                                        <p:attrNameLst>
                                          <p:attrName>ppt_x</p:attrName>
                                        </p:attrNameLst>
                                      </p:cBhvr>
                                      <p:tavLst>
                                        <p:tav tm="0">
                                          <p:val>
                                            <p:strVal val="0-#ppt_w/2"/>
                                          </p:val>
                                        </p:tav>
                                        <p:tav tm="100000">
                                          <p:val>
                                            <p:strVal val="#ppt_x"/>
                                          </p:val>
                                        </p:tav>
                                      </p:tavLst>
                                    </p:anim>
                                    <p:anim calcmode="lin" valueType="num">
                                      <p:cBhvr additive="base">
                                        <p:cTn id="49"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par>
                    <p:cTn id="50" fill="hold" nodeType="clickPar">
                      <p:stCondLst>
                        <p:cond delay="indefinite"/>
                      </p:stCondLst>
                      <p:childTnLst>
                        <p:par>
                          <p:cTn id="51" fill="hold" nodeType="withGroup">
                            <p:stCondLst>
                              <p:cond delay="indefinite"/>
                            </p:stCondLst>
                          </p:cTn>
                        </p:par>
                        <p:par>
                          <p:cTn id="52" fill="hold" nodeType="afterGroup">
                            <p:stCondLst>
                              <p:cond delay="0"/>
                            </p:stCondLst>
                            <p:childTnLst>
                              <p:par>
                                <p:cTn id="53" presetID="2" presetClass="entr" presetSubtype="9" fill="hold" grpId="0" nodeType="clickEffect">
                                  <p:stCondLst>
                                    <p:cond delay="0"/>
                                  </p:stCondLst>
                                  <p:childTnLst>
                                    <p:set>
                                      <p:cBhvr>
                                        <p:cTn id="54" dur="1" fill="hold">
                                          <p:stCondLst>
                                            <p:cond delay="0"/>
                                          </p:stCondLst>
                                        </p:cTn>
                                        <p:tgtEl>
                                          <p:spTgt spid="2"/>
                                        </p:tgtEl>
                                        <p:attrNameLst>
                                          <p:attrName>style.visibility</p:attrName>
                                        </p:attrNameLst>
                                      </p:cBhvr>
                                      <p:to>
                                        <p:strVal val="visible"/>
                                      </p:to>
                                    </p:set>
                                    <p:anim calcmode="lin" valueType="num">
                                      <p:cBhvr additive="base">
                                        <p:cTn id="55" dur="500" fill="hold"/>
                                        <p:tgtEl>
                                          <p:spTgt spid="2"/>
                                        </p:tgtEl>
                                        <p:attrNameLst>
                                          <p:attrName>ppt_x</p:attrName>
                                        </p:attrNameLst>
                                      </p:cBhvr>
                                      <p:tavLst>
                                        <p:tav tm="0">
                                          <p:val>
                                            <p:strVal val="0-#ppt_w/2"/>
                                          </p:val>
                                        </p:tav>
                                        <p:tav tm="100000">
                                          <p:val>
                                            <p:strVal val="#ppt_x"/>
                                          </p:val>
                                        </p:tav>
                                      </p:tavLst>
                                    </p:anim>
                                    <p:anim calcmode="lin" valueType="num">
                                      <p:cBhvr additive="base">
                                        <p:cTn id="56" dur="500" fill="hold"/>
                                        <p:tgtEl>
                                          <p:spTgt spid="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P spid="2" grpId="0" animBg="1"/>
      <p:bldP spid="1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9493" name="Text Box 5"/>
          <p:cNvSpPr txBox="1">
            <a:spLocks noChangeArrowheads="1"/>
          </p:cNvSpPr>
          <p:nvPr/>
        </p:nvSpPr>
        <p:spPr bwMode="auto">
          <a:xfrm>
            <a:off x="3671888" y="711200"/>
            <a:ext cx="5089525" cy="460375"/>
          </a:xfrm>
          <a:prstGeom prst="rect">
            <a:avLst/>
          </a:prstGeom>
          <a:solidFill>
            <a:schemeClr val="hlink"/>
          </a:solidFill>
          <a:ln w="9525">
            <a:noFill/>
            <a:miter lim="800000"/>
          </a:ln>
        </p:spPr>
        <p:txBody>
          <a:bodyPr>
            <a:spAutoFit/>
          </a:bodyPr>
          <a:lstStyle/>
          <a:p>
            <a:pPr algn="ctr"/>
            <a:r>
              <a:rPr lang="zh-CN" altLang="en-US" sz="2400">
                <a:solidFill>
                  <a:schemeClr val="bg1"/>
                </a:solidFill>
                <a:ea typeface="宋体" pitchFamily="2" charset="-122"/>
              </a:rPr>
              <a:t>考点一　“语序不当”的六大类型 </a:t>
            </a:r>
          </a:p>
        </p:txBody>
      </p:sp>
      <p:sp>
        <p:nvSpPr>
          <p:cNvPr id="319494" name="AutoShape 6"/>
          <p:cNvSpPr>
            <a:spLocks noChangeArrowheads="1"/>
          </p:cNvSpPr>
          <p:nvPr/>
        </p:nvSpPr>
        <p:spPr bwMode="auto">
          <a:xfrm flipH="1">
            <a:off x="6403979" y="1311261"/>
            <a:ext cx="2676525" cy="544513"/>
          </a:xfrm>
          <a:prstGeom prst="wedgeRoundRectCallout">
            <a:avLst>
              <a:gd name="adj1" fmla="val 191042"/>
              <a:gd name="adj2" fmla="val 302769"/>
              <a:gd name="adj3" fmla="val 16667"/>
            </a:avLst>
          </a:prstGeom>
          <a:solidFill>
            <a:srgbClr val="FFCCFF"/>
          </a:solidFill>
          <a:ln w="9525">
            <a:solidFill>
              <a:schemeClr val="tx1"/>
            </a:solidFill>
            <a:miter lim="800000"/>
          </a:ln>
        </p:spPr>
        <p:txBody>
          <a:bodyPr/>
          <a:lstStyle/>
          <a:p>
            <a:pPr algn="ctr"/>
            <a:r>
              <a:rPr lang="zh-CN" altLang="en-US">
                <a:ea typeface="宋体" pitchFamily="2" charset="-122"/>
              </a:rPr>
              <a:t>①多项定语语序不当 </a:t>
            </a:r>
          </a:p>
        </p:txBody>
      </p:sp>
      <p:sp>
        <p:nvSpPr>
          <p:cNvPr id="319495" name="Text Box 7"/>
          <p:cNvSpPr txBox="1">
            <a:spLocks noChangeArrowheads="1"/>
          </p:cNvSpPr>
          <p:nvPr/>
        </p:nvSpPr>
        <p:spPr bwMode="auto">
          <a:xfrm>
            <a:off x="1689071" y="1454137"/>
            <a:ext cx="792163" cy="4030980"/>
          </a:xfrm>
          <a:prstGeom prst="rect">
            <a:avLst/>
          </a:prstGeom>
          <a:solidFill>
            <a:srgbClr val="CCFFFF"/>
          </a:solidFill>
          <a:ln w="9525">
            <a:noFill/>
            <a:miter lim="800000"/>
          </a:ln>
        </p:spPr>
        <p:txBody>
          <a:bodyPr>
            <a:spAutoFit/>
          </a:bodyPr>
          <a:lstStyle/>
          <a:p>
            <a:r>
              <a:rPr lang="zh-CN" altLang="en-US" sz="3200" b="0">
                <a:latin typeface="黑体" pitchFamily="2" charset="-122"/>
                <a:ea typeface="黑体" panose="02010609060101010101" pitchFamily="2" charset="-122"/>
              </a:rPr>
              <a:t>语序不当六大类型 </a:t>
            </a:r>
          </a:p>
        </p:txBody>
      </p:sp>
      <p:sp>
        <p:nvSpPr>
          <p:cNvPr id="319496" name="AutoShape 8"/>
          <p:cNvSpPr>
            <a:spLocks noChangeArrowheads="1"/>
          </p:cNvSpPr>
          <p:nvPr/>
        </p:nvSpPr>
        <p:spPr bwMode="auto">
          <a:xfrm flipH="1">
            <a:off x="6415092" y="2200261"/>
            <a:ext cx="2665412" cy="476250"/>
          </a:xfrm>
          <a:prstGeom prst="wedgeRoundRectCallout">
            <a:avLst>
              <a:gd name="adj1" fmla="val 190556"/>
              <a:gd name="adj2" fmla="val 191662"/>
              <a:gd name="adj3" fmla="val 16667"/>
            </a:avLst>
          </a:prstGeom>
          <a:solidFill>
            <a:srgbClr val="FFCCFF"/>
          </a:solidFill>
          <a:ln w="9525" algn="ctr">
            <a:solidFill>
              <a:schemeClr val="tx1"/>
            </a:solidFill>
            <a:miter lim="800000"/>
          </a:ln>
        </p:spPr>
        <p:txBody>
          <a:bodyPr/>
          <a:lstStyle/>
          <a:p>
            <a:pPr algn="ctr"/>
            <a:r>
              <a:rPr lang="zh-CN" altLang="en-US">
                <a:ea typeface="宋体" pitchFamily="2" charset="-122"/>
              </a:rPr>
              <a:t>②多层状语语序不当 </a:t>
            </a:r>
          </a:p>
        </p:txBody>
      </p:sp>
      <p:sp>
        <p:nvSpPr>
          <p:cNvPr id="319497" name="AutoShape 9"/>
          <p:cNvSpPr>
            <a:spLocks noChangeArrowheads="1"/>
          </p:cNvSpPr>
          <p:nvPr/>
        </p:nvSpPr>
        <p:spPr bwMode="auto">
          <a:xfrm flipH="1">
            <a:off x="6403979" y="3013061"/>
            <a:ext cx="2747963" cy="544513"/>
          </a:xfrm>
          <a:prstGeom prst="wedgeRoundRectCallout">
            <a:avLst>
              <a:gd name="adj1" fmla="val 185468"/>
              <a:gd name="adj2" fmla="val 39500"/>
              <a:gd name="adj3" fmla="val 16667"/>
            </a:avLst>
          </a:prstGeom>
          <a:solidFill>
            <a:srgbClr val="FFCCFF"/>
          </a:solidFill>
          <a:ln w="9525">
            <a:solidFill>
              <a:schemeClr val="tx1"/>
            </a:solidFill>
            <a:miter lim="800000"/>
          </a:ln>
        </p:spPr>
        <p:txBody>
          <a:bodyPr/>
          <a:lstStyle/>
          <a:p>
            <a:pPr algn="ctr"/>
            <a:r>
              <a:rPr lang="zh-CN" altLang="en-US">
                <a:ea typeface="宋体" pitchFamily="2" charset="-122"/>
              </a:rPr>
              <a:t>③状语或定语位置不当 </a:t>
            </a:r>
          </a:p>
        </p:txBody>
      </p:sp>
      <p:sp>
        <p:nvSpPr>
          <p:cNvPr id="319498" name="AutoShape 10"/>
          <p:cNvSpPr>
            <a:spLocks noChangeArrowheads="1"/>
          </p:cNvSpPr>
          <p:nvPr/>
        </p:nvSpPr>
        <p:spPr bwMode="auto">
          <a:xfrm flipH="1">
            <a:off x="6492879" y="3897299"/>
            <a:ext cx="2659063" cy="476250"/>
          </a:xfrm>
          <a:prstGeom prst="wedgeRoundRectCallout">
            <a:avLst>
              <a:gd name="adj1" fmla="val 193819"/>
              <a:gd name="adj2" fmla="val -110333"/>
              <a:gd name="adj3" fmla="val 16667"/>
            </a:avLst>
          </a:prstGeom>
          <a:solidFill>
            <a:srgbClr val="FFCCFF"/>
          </a:solidFill>
          <a:ln w="9525">
            <a:solidFill>
              <a:schemeClr val="tx1"/>
            </a:solidFill>
            <a:miter lim="800000"/>
          </a:ln>
        </p:spPr>
        <p:txBody>
          <a:bodyPr/>
          <a:lstStyle/>
          <a:p>
            <a:r>
              <a:rPr lang="zh-CN" altLang="en-US">
                <a:ea typeface="宋体" pitchFamily="2" charset="-122"/>
              </a:rPr>
              <a:t>④关联词位置不当 </a:t>
            </a:r>
          </a:p>
        </p:txBody>
      </p:sp>
      <p:sp>
        <p:nvSpPr>
          <p:cNvPr id="319499" name="AutoShape 11"/>
          <p:cNvSpPr>
            <a:spLocks noChangeArrowheads="1"/>
          </p:cNvSpPr>
          <p:nvPr/>
        </p:nvSpPr>
        <p:spPr bwMode="auto">
          <a:xfrm flipH="1">
            <a:off x="6403979" y="4646599"/>
            <a:ext cx="2747963" cy="650875"/>
          </a:xfrm>
          <a:prstGeom prst="wedgeRoundRectCallout">
            <a:avLst>
              <a:gd name="adj1" fmla="val 185528"/>
              <a:gd name="adj2" fmla="val -190977"/>
              <a:gd name="adj3" fmla="val 16667"/>
            </a:avLst>
          </a:prstGeom>
          <a:solidFill>
            <a:srgbClr val="FFCCFF"/>
          </a:solidFill>
          <a:ln w="9525">
            <a:solidFill>
              <a:schemeClr val="tx1"/>
            </a:solidFill>
            <a:miter lim="800000"/>
          </a:ln>
        </p:spPr>
        <p:txBody>
          <a:bodyPr/>
          <a:lstStyle/>
          <a:p>
            <a:pPr algn="ctr"/>
            <a:r>
              <a:rPr lang="zh-CN" altLang="en-US">
                <a:ea typeface="宋体" pitchFamily="2" charset="-122"/>
              </a:rPr>
              <a:t>⑤递进或递减关系语序不当 </a:t>
            </a:r>
          </a:p>
        </p:txBody>
      </p:sp>
      <p:sp>
        <p:nvSpPr>
          <p:cNvPr id="319500" name="AutoShape 12"/>
          <p:cNvSpPr>
            <a:spLocks noChangeArrowheads="1"/>
          </p:cNvSpPr>
          <p:nvPr/>
        </p:nvSpPr>
        <p:spPr bwMode="auto">
          <a:xfrm flipH="1">
            <a:off x="6415092" y="5440349"/>
            <a:ext cx="2747962" cy="706437"/>
          </a:xfrm>
          <a:prstGeom prst="wedgeRoundRectCallout">
            <a:avLst>
              <a:gd name="adj1" fmla="val 187722"/>
              <a:gd name="adj2" fmla="val -283486"/>
              <a:gd name="adj3" fmla="val 16667"/>
            </a:avLst>
          </a:prstGeom>
          <a:solidFill>
            <a:srgbClr val="FFCCFF"/>
          </a:solidFill>
          <a:ln w="9525">
            <a:solidFill>
              <a:schemeClr val="tx1"/>
            </a:solidFill>
            <a:miter lim="800000"/>
          </a:ln>
        </p:spPr>
        <p:txBody>
          <a:bodyPr/>
          <a:lstStyle/>
          <a:p>
            <a:pPr algn="ctr"/>
            <a:r>
              <a:rPr lang="zh-CN" altLang="en-US">
                <a:ea typeface="宋体" pitchFamily="2" charset="-122"/>
              </a:rPr>
              <a:t>⑥并列词语</a:t>
            </a:r>
            <a:r>
              <a:rPr lang="en-US" altLang="zh-CN">
                <a:ea typeface="宋体" pitchFamily="2" charset="-122"/>
              </a:rPr>
              <a:t>(</a:t>
            </a:r>
            <a:r>
              <a:rPr lang="zh-CN" altLang="en-US">
                <a:ea typeface="宋体" pitchFamily="2" charset="-122"/>
              </a:rPr>
              <a:t>动、名词</a:t>
            </a:r>
            <a:r>
              <a:rPr lang="en-US" altLang="zh-CN">
                <a:ea typeface="宋体" pitchFamily="2" charset="-122"/>
              </a:rPr>
              <a:t>)</a:t>
            </a:r>
            <a:r>
              <a:rPr lang="zh-CN" altLang="en-US">
                <a:ea typeface="宋体" pitchFamily="2" charset="-122"/>
              </a:rPr>
              <a:t>或分句排列顺序不当 </a:t>
            </a:r>
          </a:p>
        </p:txBody>
      </p:sp>
      <p:sp>
        <p:nvSpPr>
          <p:cNvPr id="17418" name="Rectangle 7"/>
          <p:cNvSpPr>
            <a:spLocks noChangeArrowheads="1"/>
          </p:cNvSpPr>
          <p:nvPr/>
        </p:nvSpPr>
        <p:spPr bwMode="auto">
          <a:xfrm>
            <a:off x="7905750" y="-7938"/>
            <a:ext cx="1427187" cy="595313"/>
          </a:xfrm>
          <a:prstGeom prst="rect">
            <a:avLst/>
          </a:prstGeom>
          <a:solidFill>
            <a:srgbClr val="FF9900"/>
          </a:solidFill>
          <a:ln w="9525">
            <a:noFill/>
            <a:miter lim="800000"/>
          </a:ln>
        </p:spPr>
        <p:txBody>
          <a:bodyPr/>
          <a:lstStyle/>
          <a:p>
            <a:endParaRPr lang="zh-CN" altLang="en-US" b="0"/>
          </a:p>
        </p:txBody>
      </p:sp>
      <p:sp>
        <p:nvSpPr>
          <p:cNvPr id="17419" name="Rectangle 18"/>
          <p:cNvSpPr>
            <a:spLocks noChangeArrowheads="1"/>
          </p:cNvSpPr>
          <p:nvPr/>
        </p:nvSpPr>
        <p:spPr bwMode="auto">
          <a:xfrm>
            <a:off x="7999413" y="114300"/>
            <a:ext cx="1262086" cy="368935"/>
          </a:xfrm>
          <a:prstGeom prst="rect">
            <a:avLst/>
          </a:prstGeom>
          <a:noFill/>
          <a:ln w="9525">
            <a:noFill/>
            <a:miter lim="800000"/>
          </a:ln>
        </p:spPr>
        <p:txBody>
          <a:bodyPr wrap="square" lIns="0" tIns="0" rIns="0" bIns="0">
            <a:spAutoFit/>
          </a:bodyPr>
          <a:lstStyle/>
          <a:p>
            <a:pPr algn="ctr"/>
            <a:r>
              <a:rPr lang="zh-CN" altLang="en-US" sz="2400" b="0" smtClean="0">
                <a:solidFill>
                  <a:schemeClr val="bg1"/>
                </a:solidFill>
                <a:latin typeface="微软雅黑" pitchFamily="34" charset="-122"/>
                <a:ea typeface="微软雅黑" pitchFamily="34" charset="-122"/>
                <a:cs typeface="方正兰亭黑简体" pitchFamily="2" charset="-122"/>
              </a:rPr>
              <a:t>语序不当</a:t>
            </a:r>
            <a:endParaRPr lang="zh-CN" altLang="en-US" sz="2400" b="0">
              <a:solidFill>
                <a:schemeClr val="bg1"/>
              </a:solidFill>
              <a:latin typeface="微软雅黑" pitchFamily="34" charset="-122"/>
              <a:ea typeface="微软雅黑" pitchFamily="34" charset="-122"/>
              <a:cs typeface="方正兰亭黑简体" pitchFamily="2" charset="-122"/>
            </a:endParaRPr>
          </a:p>
        </p:txBody>
      </p:sp>
    </p:spTree>
    <p:extLst>
      <p:ext uri="{BB962C8B-B14F-4D97-AF65-F5344CB8AC3E}">
        <p14:creationId xmlns:p14="http://schemas.microsoft.com/office/powerpoint/2010/main" val="79634531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19493"/>
                                        </p:tgtEl>
                                        <p:attrNameLst>
                                          <p:attrName>style.visibility</p:attrName>
                                        </p:attrNameLst>
                                      </p:cBhvr>
                                      <p:to>
                                        <p:strVal val="visible"/>
                                      </p:to>
                                    </p:set>
                                    <p:anim calcmode="lin" valueType="num">
                                      <p:cBhvr additive="base">
                                        <p:cTn id="7" dur="500" fill="hold"/>
                                        <p:tgtEl>
                                          <p:spTgt spid="319493"/>
                                        </p:tgtEl>
                                        <p:attrNameLst>
                                          <p:attrName>ppt_x</p:attrName>
                                        </p:attrNameLst>
                                      </p:cBhvr>
                                      <p:tavLst>
                                        <p:tav tm="0">
                                          <p:val>
                                            <p:strVal val="0-#ppt_w/2"/>
                                          </p:val>
                                        </p:tav>
                                        <p:tav tm="100000">
                                          <p:val>
                                            <p:strVal val="#ppt_x"/>
                                          </p:val>
                                        </p:tav>
                                      </p:tavLst>
                                    </p:anim>
                                    <p:anim calcmode="lin" valueType="num">
                                      <p:cBhvr additive="base">
                                        <p:cTn id="8" dur="500" fill="hold"/>
                                        <p:tgtEl>
                                          <p:spTgt spid="319493"/>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5" presetClass="entr" presetSubtype="10" fill="hold" grpId="0" nodeType="clickEffect">
                                  <p:stCondLst>
                                    <p:cond delay="0"/>
                                  </p:stCondLst>
                                  <p:childTnLst>
                                    <p:set>
                                      <p:cBhvr>
                                        <p:cTn id="13" dur="1" fill="hold">
                                          <p:stCondLst>
                                            <p:cond delay="0"/>
                                          </p:stCondLst>
                                        </p:cTn>
                                        <p:tgtEl>
                                          <p:spTgt spid="319495"/>
                                        </p:tgtEl>
                                        <p:attrNameLst>
                                          <p:attrName>style.visibility</p:attrName>
                                        </p:attrNameLst>
                                      </p:cBhvr>
                                      <p:to>
                                        <p:strVal val="visible"/>
                                      </p:to>
                                    </p:set>
                                    <p:animEffect transition="in" filter="checkerboard(across)">
                                      <p:cBhvr>
                                        <p:cTn id="14" dur="500"/>
                                        <p:tgtEl>
                                          <p:spTgt spid="319495"/>
                                        </p:tgtEl>
                                      </p:cBhvr>
                                    </p:animEffect>
                                  </p:childTnLst>
                                </p:cTn>
                              </p:par>
                            </p:childTnLst>
                          </p:cTn>
                        </p:par>
                      </p:childTnLst>
                    </p:cTn>
                  </p:par>
                  <p:par>
                    <p:cTn id="15" fill="hold" nodeType="clickPar">
                      <p:stCondLst>
                        <p:cond delay="indefinite"/>
                      </p:stCondLst>
                      <p:childTnLst>
                        <p:par>
                          <p:cTn id="16" fill="hold" nodeType="withGroup">
                            <p:stCondLst>
                              <p:cond delay="indefinite"/>
                            </p:stCondLst>
                          </p:cTn>
                        </p:par>
                        <p:par>
                          <p:cTn id="17" fill="hold" nodeType="afterGroup">
                            <p:stCondLst>
                              <p:cond delay="0"/>
                            </p:stCondLst>
                            <p:childTnLst>
                              <p:par>
                                <p:cTn id="18" presetID="2" presetClass="entr" presetSubtype="9" fill="hold" grpId="0" nodeType="clickEffect">
                                  <p:stCondLst>
                                    <p:cond delay="0"/>
                                  </p:stCondLst>
                                  <p:childTnLst>
                                    <p:set>
                                      <p:cBhvr>
                                        <p:cTn id="19" dur="1" fill="hold">
                                          <p:stCondLst>
                                            <p:cond delay="0"/>
                                          </p:stCondLst>
                                        </p:cTn>
                                        <p:tgtEl>
                                          <p:spTgt spid="319494"/>
                                        </p:tgtEl>
                                        <p:attrNameLst>
                                          <p:attrName>style.visibility</p:attrName>
                                        </p:attrNameLst>
                                      </p:cBhvr>
                                      <p:to>
                                        <p:strVal val="visible"/>
                                      </p:to>
                                    </p:set>
                                    <p:anim calcmode="lin" valueType="num">
                                      <p:cBhvr additive="base">
                                        <p:cTn id="20" dur="500" fill="hold"/>
                                        <p:tgtEl>
                                          <p:spTgt spid="319494"/>
                                        </p:tgtEl>
                                        <p:attrNameLst>
                                          <p:attrName>ppt_x</p:attrName>
                                        </p:attrNameLst>
                                      </p:cBhvr>
                                      <p:tavLst>
                                        <p:tav tm="0">
                                          <p:val>
                                            <p:strVal val="0-#ppt_w/2"/>
                                          </p:val>
                                        </p:tav>
                                        <p:tav tm="100000">
                                          <p:val>
                                            <p:strVal val="#ppt_x"/>
                                          </p:val>
                                        </p:tav>
                                      </p:tavLst>
                                    </p:anim>
                                    <p:anim calcmode="lin" valueType="num">
                                      <p:cBhvr additive="base">
                                        <p:cTn id="21" dur="500" fill="hold"/>
                                        <p:tgtEl>
                                          <p:spTgt spid="319494"/>
                                        </p:tgtEl>
                                        <p:attrNameLst>
                                          <p:attrName>ppt_y</p:attrName>
                                        </p:attrNameLst>
                                      </p:cBhvr>
                                      <p:tavLst>
                                        <p:tav tm="0">
                                          <p:val>
                                            <p:strVal val="0-#ppt_h/2"/>
                                          </p:val>
                                        </p:tav>
                                        <p:tav tm="100000">
                                          <p:val>
                                            <p:strVal val="#ppt_y"/>
                                          </p:val>
                                        </p:tav>
                                      </p:tavLst>
                                    </p:anim>
                                  </p:childTnLst>
                                </p:cTn>
                              </p:par>
                            </p:childTnLst>
                          </p:cTn>
                        </p:par>
                      </p:childTnLst>
                    </p:cTn>
                  </p:par>
                  <p:par>
                    <p:cTn id="22" fill="hold" nodeType="clickPar">
                      <p:stCondLst>
                        <p:cond delay="indefinite"/>
                      </p:stCondLst>
                      <p:childTnLst>
                        <p:par>
                          <p:cTn id="23" fill="hold" nodeType="withGroup">
                            <p:stCondLst>
                              <p:cond delay="indefinite"/>
                            </p:stCondLst>
                          </p:cTn>
                        </p:par>
                        <p:par>
                          <p:cTn id="24" fill="hold" nodeType="afterGroup">
                            <p:stCondLst>
                              <p:cond delay="0"/>
                            </p:stCondLst>
                            <p:childTnLst>
                              <p:par>
                                <p:cTn id="25" presetID="2" presetClass="entr" presetSubtype="9" fill="hold" grpId="0" nodeType="clickEffect">
                                  <p:stCondLst>
                                    <p:cond delay="0"/>
                                  </p:stCondLst>
                                  <p:childTnLst>
                                    <p:set>
                                      <p:cBhvr>
                                        <p:cTn id="26" dur="1" fill="hold">
                                          <p:stCondLst>
                                            <p:cond delay="0"/>
                                          </p:stCondLst>
                                        </p:cTn>
                                        <p:tgtEl>
                                          <p:spTgt spid="319496"/>
                                        </p:tgtEl>
                                        <p:attrNameLst>
                                          <p:attrName>style.visibility</p:attrName>
                                        </p:attrNameLst>
                                      </p:cBhvr>
                                      <p:to>
                                        <p:strVal val="visible"/>
                                      </p:to>
                                    </p:set>
                                    <p:anim calcmode="lin" valueType="num">
                                      <p:cBhvr additive="base">
                                        <p:cTn id="27" dur="500" fill="hold"/>
                                        <p:tgtEl>
                                          <p:spTgt spid="319496"/>
                                        </p:tgtEl>
                                        <p:attrNameLst>
                                          <p:attrName>ppt_x</p:attrName>
                                        </p:attrNameLst>
                                      </p:cBhvr>
                                      <p:tavLst>
                                        <p:tav tm="0">
                                          <p:val>
                                            <p:strVal val="0-#ppt_w/2"/>
                                          </p:val>
                                        </p:tav>
                                        <p:tav tm="100000">
                                          <p:val>
                                            <p:strVal val="#ppt_x"/>
                                          </p:val>
                                        </p:tav>
                                      </p:tavLst>
                                    </p:anim>
                                    <p:anim calcmode="lin" valueType="num">
                                      <p:cBhvr additive="base">
                                        <p:cTn id="28" dur="500" fill="hold"/>
                                        <p:tgtEl>
                                          <p:spTgt spid="319496"/>
                                        </p:tgtEl>
                                        <p:attrNameLst>
                                          <p:attrName>ppt_y</p:attrName>
                                        </p:attrNameLst>
                                      </p:cBhvr>
                                      <p:tavLst>
                                        <p:tav tm="0">
                                          <p:val>
                                            <p:strVal val="0-#ppt_h/2"/>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indefinite"/>
                            </p:stCondLst>
                          </p:cTn>
                        </p:par>
                        <p:par>
                          <p:cTn id="31" fill="hold" nodeType="afterGroup">
                            <p:stCondLst>
                              <p:cond delay="0"/>
                            </p:stCondLst>
                            <p:childTnLst>
                              <p:par>
                                <p:cTn id="32" presetID="2" presetClass="entr" presetSubtype="9" fill="hold" grpId="0" nodeType="clickEffect">
                                  <p:stCondLst>
                                    <p:cond delay="0"/>
                                  </p:stCondLst>
                                  <p:childTnLst>
                                    <p:set>
                                      <p:cBhvr>
                                        <p:cTn id="33" dur="1" fill="hold">
                                          <p:stCondLst>
                                            <p:cond delay="0"/>
                                          </p:stCondLst>
                                        </p:cTn>
                                        <p:tgtEl>
                                          <p:spTgt spid="319497"/>
                                        </p:tgtEl>
                                        <p:attrNameLst>
                                          <p:attrName>style.visibility</p:attrName>
                                        </p:attrNameLst>
                                      </p:cBhvr>
                                      <p:to>
                                        <p:strVal val="visible"/>
                                      </p:to>
                                    </p:set>
                                    <p:anim calcmode="lin" valueType="num">
                                      <p:cBhvr additive="base">
                                        <p:cTn id="34" dur="500" fill="hold"/>
                                        <p:tgtEl>
                                          <p:spTgt spid="319497"/>
                                        </p:tgtEl>
                                        <p:attrNameLst>
                                          <p:attrName>ppt_x</p:attrName>
                                        </p:attrNameLst>
                                      </p:cBhvr>
                                      <p:tavLst>
                                        <p:tav tm="0">
                                          <p:val>
                                            <p:strVal val="0-#ppt_w/2"/>
                                          </p:val>
                                        </p:tav>
                                        <p:tav tm="100000">
                                          <p:val>
                                            <p:strVal val="#ppt_x"/>
                                          </p:val>
                                        </p:tav>
                                      </p:tavLst>
                                    </p:anim>
                                    <p:anim calcmode="lin" valueType="num">
                                      <p:cBhvr additive="base">
                                        <p:cTn id="35" dur="500" fill="hold"/>
                                        <p:tgtEl>
                                          <p:spTgt spid="319497"/>
                                        </p:tgtEl>
                                        <p:attrNameLst>
                                          <p:attrName>ppt_y</p:attrName>
                                        </p:attrNameLst>
                                      </p:cBhvr>
                                      <p:tavLst>
                                        <p:tav tm="0">
                                          <p:val>
                                            <p:strVal val="0-#ppt_h/2"/>
                                          </p:val>
                                        </p:tav>
                                        <p:tav tm="100000">
                                          <p:val>
                                            <p:strVal val="#ppt_y"/>
                                          </p:val>
                                        </p:tav>
                                      </p:tavLst>
                                    </p:anim>
                                  </p:childTnLst>
                                </p:cTn>
                              </p:par>
                            </p:childTnLst>
                          </p:cTn>
                        </p:par>
                      </p:childTnLst>
                    </p:cTn>
                  </p:par>
                  <p:par>
                    <p:cTn id="36" fill="hold" nodeType="clickPar">
                      <p:stCondLst>
                        <p:cond delay="indefinite"/>
                      </p:stCondLst>
                      <p:childTnLst>
                        <p:par>
                          <p:cTn id="37" fill="hold" nodeType="withGroup">
                            <p:stCondLst>
                              <p:cond delay="indefinite"/>
                            </p:stCondLst>
                          </p:cTn>
                        </p:par>
                        <p:par>
                          <p:cTn id="38" fill="hold" nodeType="afterGroup">
                            <p:stCondLst>
                              <p:cond delay="0"/>
                            </p:stCondLst>
                            <p:childTnLst>
                              <p:par>
                                <p:cTn id="39" presetID="2" presetClass="entr" presetSubtype="9" fill="hold" grpId="0" nodeType="clickEffect">
                                  <p:stCondLst>
                                    <p:cond delay="0"/>
                                  </p:stCondLst>
                                  <p:childTnLst>
                                    <p:set>
                                      <p:cBhvr>
                                        <p:cTn id="40" dur="1" fill="hold">
                                          <p:stCondLst>
                                            <p:cond delay="0"/>
                                          </p:stCondLst>
                                        </p:cTn>
                                        <p:tgtEl>
                                          <p:spTgt spid="319498"/>
                                        </p:tgtEl>
                                        <p:attrNameLst>
                                          <p:attrName>style.visibility</p:attrName>
                                        </p:attrNameLst>
                                      </p:cBhvr>
                                      <p:to>
                                        <p:strVal val="visible"/>
                                      </p:to>
                                    </p:set>
                                    <p:anim calcmode="lin" valueType="num">
                                      <p:cBhvr additive="base">
                                        <p:cTn id="41" dur="500" fill="hold"/>
                                        <p:tgtEl>
                                          <p:spTgt spid="319498"/>
                                        </p:tgtEl>
                                        <p:attrNameLst>
                                          <p:attrName>ppt_x</p:attrName>
                                        </p:attrNameLst>
                                      </p:cBhvr>
                                      <p:tavLst>
                                        <p:tav tm="0">
                                          <p:val>
                                            <p:strVal val="0-#ppt_w/2"/>
                                          </p:val>
                                        </p:tav>
                                        <p:tav tm="100000">
                                          <p:val>
                                            <p:strVal val="#ppt_x"/>
                                          </p:val>
                                        </p:tav>
                                      </p:tavLst>
                                    </p:anim>
                                    <p:anim calcmode="lin" valueType="num">
                                      <p:cBhvr additive="base">
                                        <p:cTn id="42" dur="500" fill="hold"/>
                                        <p:tgtEl>
                                          <p:spTgt spid="319498"/>
                                        </p:tgtEl>
                                        <p:attrNameLst>
                                          <p:attrName>ppt_y</p:attrName>
                                        </p:attrNameLst>
                                      </p:cBhvr>
                                      <p:tavLst>
                                        <p:tav tm="0">
                                          <p:val>
                                            <p:strVal val="0-#ppt_h/2"/>
                                          </p:val>
                                        </p:tav>
                                        <p:tav tm="100000">
                                          <p:val>
                                            <p:strVal val="#ppt_y"/>
                                          </p:val>
                                        </p:tav>
                                      </p:tavLst>
                                    </p:anim>
                                  </p:childTnLst>
                                </p:cTn>
                              </p:par>
                            </p:childTnLst>
                          </p:cTn>
                        </p:par>
                      </p:childTnLst>
                    </p:cTn>
                  </p:par>
                  <p:par>
                    <p:cTn id="43" fill="hold" nodeType="clickPar">
                      <p:stCondLst>
                        <p:cond delay="indefinite"/>
                      </p:stCondLst>
                      <p:childTnLst>
                        <p:par>
                          <p:cTn id="44" fill="hold" nodeType="withGroup">
                            <p:stCondLst>
                              <p:cond delay="indefinite"/>
                            </p:stCondLst>
                          </p:cTn>
                        </p:par>
                        <p:par>
                          <p:cTn id="45" fill="hold" nodeType="afterGroup">
                            <p:stCondLst>
                              <p:cond delay="0"/>
                            </p:stCondLst>
                            <p:childTnLst>
                              <p:par>
                                <p:cTn id="46" presetID="2" presetClass="entr" presetSubtype="9" fill="hold" grpId="0" nodeType="clickEffect">
                                  <p:stCondLst>
                                    <p:cond delay="0"/>
                                  </p:stCondLst>
                                  <p:childTnLst>
                                    <p:set>
                                      <p:cBhvr>
                                        <p:cTn id="47" dur="1" fill="hold">
                                          <p:stCondLst>
                                            <p:cond delay="0"/>
                                          </p:stCondLst>
                                        </p:cTn>
                                        <p:tgtEl>
                                          <p:spTgt spid="319499"/>
                                        </p:tgtEl>
                                        <p:attrNameLst>
                                          <p:attrName>style.visibility</p:attrName>
                                        </p:attrNameLst>
                                      </p:cBhvr>
                                      <p:to>
                                        <p:strVal val="visible"/>
                                      </p:to>
                                    </p:set>
                                    <p:anim calcmode="lin" valueType="num">
                                      <p:cBhvr additive="base">
                                        <p:cTn id="48" dur="500" fill="hold"/>
                                        <p:tgtEl>
                                          <p:spTgt spid="319499"/>
                                        </p:tgtEl>
                                        <p:attrNameLst>
                                          <p:attrName>ppt_x</p:attrName>
                                        </p:attrNameLst>
                                      </p:cBhvr>
                                      <p:tavLst>
                                        <p:tav tm="0">
                                          <p:val>
                                            <p:strVal val="0-#ppt_w/2"/>
                                          </p:val>
                                        </p:tav>
                                        <p:tav tm="100000">
                                          <p:val>
                                            <p:strVal val="#ppt_x"/>
                                          </p:val>
                                        </p:tav>
                                      </p:tavLst>
                                    </p:anim>
                                    <p:anim calcmode="lin" valueType="num">
                                      <p:cBhvr additive="base">
                                        <p:cTn id="49" dur="500" fill="hold"/>
                                        <p:tgtEl>
                                          <p:spTgt spid="319499"/>
                                        </p:tgtEl>
                                        <p:attrNameLst>
                                          <p:attrName>ppt_y</p:attrName>
                                        </p:attrNameLst>
                                      </p:cBhvr>
                                      <p:tavLst>
                                        <p:tav tm="0">
                                          <p:val>
                                            <p:strVal val="0-#ppt_h/2"/>
                                          </p:val>
                                        </p:tav>
                                        <p:tav tm="100000">
                                          <p:val>
                                            <p:strVal val="#ppt_y"/>
                                          </p:val>
                                        </p:tav>
                                      </p:tavLst>
                                    </p:anim>
                                  </p:childTnLst>
                                </p:cTn>
                              </p:par>
                            </p:childTnLst>
                          </p:cTn>
                        </p:par>
                      </p:childTnLst>
                    </p:cTn>
                  </p:par>
                  <p:par>
                    <p:cTn id="50" fill="hold" nodeType="clickPar">
                      <p:stCondLst>
                        <p:cond delay="indefinite"/>
                      </p:stCondLst>
                      <p:childTnLst>
                        <p:par>
                          <p:cTn id="51" fill="hold" nodeType="withGroup">
                            <p:stCondLst>
                              <p:cond delay="indefinite"/>
                            </p:stCondLst>
                          </p:cTn>
                        </p:par>
                        <p:par>
                          <p:cTn id="52" fill="hold" nodeType="afterGroup">
                            <p:stCondLst>
                              <p:cond delay="0"/>
                            </p:stCondLst>
                            <p:childTnLst>
                              <p:par>
                                <p:cTn id="53" presetID="2" presetClass="entr" presetSubtype="9" fill="hold" grpId="0" nodeType="clickEffect">
                                  <p:stCondLst>
                                    <p:cond delay="0"/>
                                  </p:stCondLst>
                                  <p:childTnLst>
                                    <p:set>
                                      <p:cBhvr>
                                        <p:cTn id="54" dur="1" fill="hold">
                                          <p:stCondLst>
                                            <p:cond delay="0"/>
                                          </p:stCondLst>
                                        </p:cTn>
                                        <p:tgtEl>
                                          <p:spTgt spid="319500"/>
                                        </p:tgtEl>
                                        <p:attrNameLst>
                                          <p:attrName>style.visibility</p:attrName>
                                        </p:attrNameLst>
                                      </p:cBhvr>
                                      <p:to>
                                        <p:strVal val="visible"/>
                                      </p:to>
                                    </p:set>
                                    <p:anim calcmode="lin" valueType="num">
                                      <p:cBhvr additive="base">
                                        <p:cTn id="55" dur="500" fill="hold"/>
                                        <p:tgtEl>
                                          <p:spTgt spid="319500"/>
                                        </p:tgtEl>
                                        <p:attrNameLst>
                                          <p:attrName>ppt_x</p:attrName>
                                        </p:attrNameLst>
                                      </p:cBhvr>
                                      <p:tavLst>
                                        <p:tav tm="0">
                                          <p:val>
                                            <p:strVal val="0-#ppt_w/2"/>
                                          </p:val>
                                        </p:tav>
                                        <p:tav tm="100000">
                                          <p:val>
                                            <p:strVal val="#ppt_x"/>
                                          </p:val>
                                        </p:tav>
                                      </p:tavLst>
                                    </p:anim>
                                    <p:anim calcmode="lin" valueType="num">
                                      <p:cBhvr additive="base">
                                        <p:cTn id="56" dur="500" fill="hold"/>
                                        <p:tgtEl>
                                          <p:spTgt spid="31950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9493" grpId="0" animBg="1"/>
      <p:bldP spid="319494" grpId="0" animBg="1"/>
      <p:bldP spid="319495" grpId="0" animBg="1"/>
      <p:bldP spid="319496" grpId="0" animBg="1"/>
      <p:bldP spid="319497" grpId="0" animBg="1"/>
      <p:bldP spid="319498" grpId="0" animBg="1"/>
      <p:bldP spid="319499" grpId="0" animBg="1"/>
      <p:bldP spid="31950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05" name="Text Box 5"/>
          <p:cNvSpPr txBox="1">
            <a:spLocks noChangeArrowheads="1"/>
          </p:cNvSpPr>
          <p:nvPr/>
        </p:nvSpPr>
        <p:spPr bwMode="auto">
          <a:xfrm>
            <a:off x="458826" y="1025509"/>
            <a:ext cx="10945813" cy="5077460"/>
          </a:xfrm>
          <a:prstGeom prst="rect">
            <a:avLst/>
          </a:prstGeom>
          <a:noFill/>
          <a:ln w="9525">
            <a:noFill/>
            <a:miter lim="800000"/>
          </a:ln>
        </p:spPr>
        <p:txBody>
          <a:bodyPr wrap="square">
            <a:spAutoFit/>
          </a:bodyPr>
          <a:lstStyle/>
          <a:p>
            <a:r>
              <a:rPr lang="zh-CN" altLang="en-US">
                <a:ea typeface="宋体" pitchFamily="2" charset="-122"/>
              </a:rPr>
              <a:t>一、将正确的排列顺序写在相应的括号中。</a:t>
            </a:r>
          </a:p>
          <a:p>
            <a:r>
              <a:rPr lang="en-US" altLang="zh-CN" smtClean="0">
                <a:ea typeface="宋体" pitchFamily="2" charset="-122"/>
              </a:rPr>
              <a:t>1</a:t>
            </a:r>
            <a:r>
              <a:rPr lang="zh-CN" altLang="en-US" smtClean="0">
                <a:ea typeface="宋体" pitchFamily="2" charset="-122"/>
              </a:rPr>
              <a:t>．这是</a:t>
            </a:r>
            <a:r>
              <a:rPr lang="en-US" altLang="zh-CN" smtClean="0">
                <a:ea typeface="宋体" pitchFamily="2" charset="-122"/>
              </a:rPr>
              <a:t>________________</a:t>
            </a:r>
            <a:r>
              <a:rPr lang="zh-CN" altLang="en-US" smtClean="0">
                <a:ea typeface="宋体" pitchFamily="2" charset="-122"/>
              </a:rPr>
              <a:t>足球队。</a:t>
            </a:r>
            <a:r>
              <a:rPr lang="en-US" altLang="zh-CN" smtClean="0">
                <a:ea typeface="宋体" pitchFamily="2" charset="-122"/>
              </a:rPr>
              <a:t>(</a:t>
            </a:r>
            <a:r>
              <a:rPr lang="zh-CN" altLang="en-US" smtClean="0">
                <a:ea typeface="宋体" pitchFamily="2" charset="-122"/>
              </a:rPr>
              <a:t>　　　　　        　</a:t>
            </a:r>
            <a:r>
              <a:rPr lang="en-US" altLang="zh-CN" smtClean="0">
                <a:ea typeface="宋体" pitchFamily="2" charset="-122"/>
              </a:rPr>
              <a:t>)</a:t>
            </a:r>
          </a:p>
          <a:p>
            <a:r>
              <a:rPr lang="en-US" altLang="zh-CN" smtClean="0">
                <a:ea typeface="宋体" pitchFamily="2" charset="-122"/>
              </a:rPr>
              <a:t>①</a:t>
            </a:r>
            <a:r>
              <a:rPr lang="zh-CN" altLang="en-US" smtClean="0">
                <a:ea typeface="宋体" pitchFamily="2" charset="-122"/>
              </a:rPr>
              <a:t>刚刚组建起来的　②两支　③女子　④职业中学</a:t>
            </a:r>
            <a:r>
              <a:rPr lang="en-US" altLang="zh-CN" smtClean="0">
                <a:ea typeface="宋体" pitchFamily="2" charset="-122"/>
              </a:rPr>
              <a:t>(</a:t>
            </a:r>
            <a:r>
              <a:rPr lang="zh-CN" altLang="en-US" smtClean="0">
                <a:ea typeface="宋体" pitchFamily="2" charset="-122"/>
              </a:rPr>
              <a:t>的</a:t>
            </a:r>
            <a:r>
              <a:rPr lang="en-US" altLang="zh-CN" smtClean="0">
                <a:ea typeface="宋体" pitchFamily="2" charset="-122"/>
              </a:rPr>
              <a:t>)</a:t>
            </a:r>
          </a:p>
          <a:p>
            <a:r>
              <a:rPr lang="en-US" altLang="zh-CN" smtClean="0">
                <a:ea typeface="宋体" pitchFamily="2" charset="-122"/>
              </a:rPr>
              <a:t>2</a:t>
            </a:r>
            <a:r>
              <a:rPr lang="zh-CN" altLang="en-US" smtClean="0">
                <a:ea typeface="宋体" pitchFamily="2" charset="-122"/>
              </a:rPr>
              <a:t>．这是</a:t>
            </a:r>
            <a:r>
              <a:rPr lang="en-US" altLang="zh-CN" smtClean="0">
                <a:ea typeface="宋体" pitchFamily="2" charset="-122"/>
              </a:rPr>
              <a:t>________________</a:t>
            </a:r>
            <a:r>
              <a:rPr lang="zh-CN" altLang="en-US" smtClean="0">
                <a:ea typeface="宋体" pitchFamily="2" charset="-122"/>
              </a:rPr>
              <a:t>汽车。</a:t>
            </a:r>
            <a:r>
              <a:rPr lang="en-US" altLang="zh-CN" smtClean="0">
                <a:ea typeface="宋体" pitchFamily="2" charset="-122"/>
              </a:rPr>
              <a:t>(</a:t>
            </a:r>
            <a:r>
              <a:rPr lang="zh-CN" altLang="en-US" smtClean="0">
                <a:ea typeface="宋体" pitchFamily="2" charset="-122"/>
              </a:rPr>
              <a:t>　　　　　　      </a:t>
            </a:r>
            <a:r>
              <a:rPr lang="en-US" altLang="zh-CN" smtClean="0">
                <a:ea typeface="宋体" pitchFamily="2" charset="-122"/>
              </a:rPr>
              <a:t>)</a:t>
            </a:r>
          </a:p>
          <a:p>
            <a:r>
              <a:rPr lang="en-US" altLang="zh-CN" smtClean="0">
                <a:ea typeface="宋体" pitchFamily="2" charset="-122"/>
              </a:rPr>
              <a:t>①</a:t>
            </a:r>
            <a:r>
              <a:rPr lang="zh-CN" altLang="en-US" smtClean="0">
                <a:ea typeface="宋体" pitchFamily="2" charset="-122"/>
              </a:rPr>
              <a:t>一辆　②最好的　③由最好的司机驾驶的　④交通局派来的</a:t>
            </a:r>
          </a:p>
          <a:p>
            <a:r>
              <a:rPr lang="en-US" altLang="zh-CN" smtClean="0">
                <a:ea typeface="宋体" pitchFamily="2" charset="-122"/>
              </a:rPr>
              <a:t>3</a:t>
            </a:r>
            <a:r>
              <a:rPr lang="zh-CN" altLang="en-US" smtClean="0">
                <a:ea typeface="宋体" pitchFamily="2" charset="-122"/>
              </a:rPr>
              <a:t>．这是</a:t>
            </a:r>
            <a:r>
              <a:rPr lang="en-US" altLang="zh-CN" smtClean="0">
                <a:ea typeface="宋体" pitchFamily="2" charset="-122"/>
              </a:rPr>
              <a:t>________________</a:t>
            </a:r>
            <a:r>
              <a:rPr lang="zh-CN" altLang="en-US" smtClean="0">
                <a:ea typeface="宋体" pitchFamily="2" charset="-122"/>
              </a:rPr>
              <a:t>大学生。</a:t>
            </a:r>
            <a:r>
              <a:rPr lang="en-US" altLang="zh-CN" smtClean="0">
                <a:ea typeface="宋体" pitchFamily="2" charset="-122"/>
              </a:rPr>
              <a:t>(</a:t>
            </a:r>
            <a:r>
              <a:rPr lang="zh-CN" altLang="en-US" smtClean="0">
                <a:ea typeface="宋体" pitchFamily="2" charset="-122"/>
              </a:rPr>
              <a:t>　　　　　     　</a:t>
            </a:r>
            <a:r>
              <a:rPr lang="en-US" altLang="zh-CN" smtClean="0">
                <a:ea typeface="宋体" pitchFamily="2" charset="-122"/>
              </a:rPr>
              <a:t>)</a:t>
            </a:r>
          </a:p>
          <a:p>
            <a:r>
              <a:rPr lang="en-US" altLang="zh-CN" smtClean="0">
                <a:ea typeface="宋体" pitchFamily="2" charset="-122"/>
              </a:rPr>
              <a:t>①</a:t>
            </a:r>
            <a:r>
              <a:rPr lang="zh-CN" altLang="en-US" smtClean="0">
                <a:ea typeface="宋体" pitchFamily="2" charset="-122"/>
              </a:rPr>
              <a:t>去年毕业的　②桥梁专业　③五个　④公路学院　⑤藏族    ⑥才华出众</a:t>
            </a:r>
            <a:r>
              <a:rPr lang="en-US" altLang="zh-CN" smtClean="0">
                <a:ea typeface="宋体" pitchFamily="2" charset="-122"/>
              </a:rPr>
              <a:t>(</a:t>
            </a:r>
            <a:r>
              <a:rPr lang="zh-CN" altLang="en-US" smtClean="0">
                <a:ea typeface="宋体" pitchFamily="2" charset="-122"/>
              </a:rPr>
              <a:t>的</a:t>
            </a:r>
            <a:r>
              <a:rPr lang="en-US" altLang="zh-CN" smtClean="0">
                <a:ea typeface="宋体" pitchFamily="2" charset="-122"/>
              </a:rPr>
              <a:t>)</a:t>
            </a:r>
          </a:p>
          <a:p>
            <a:r>
              <a:rPr lang="en-US" altLang="zh-CN" smtClean="0">
                <a:ea typeface="宋体" pitchFamily="2" charset="-122"/>
              </a:rPr>
              <a:t>4</a:t>
            </a:r>
            <a:r>
              <a:rPr lang="zh-CN" altLang="en-US" smtClean="0">
                <a:ea typeface="宋体" pitchFamily="2" charset="-122"/>
              </a:rPr>
              <a:t>．牧场上，经常可以看到</a:t>
            </a:r>
            <a:r>
              <a:rPr lang="en-US" altLang="zh-CN" smtClean="0">
                <a:ea typeface="宋体" pitchFamily="2" charset="-122"/>
              </a:rPr>
              <a:t>________________</a:t>
            </a:r>
            <a:r>
              <a:rPr lang="zh-CN" altLang="en-US" smtClean="0">
                <a:ea typeface="宋体" pitchFamily="2" charset="-122"/>
              </a:rPr>
              <a:t>的青年。</a:t>
            </a:r>
            <a:r>
              <a:rPr lang="en-US" altLang="zh-CN" smtClean="0">
                <a:ea typeface="宋体" pitchFamily="2" charset="-122"/>
              </a:rPr>
              <a:t>(</a:t>
            </a:r>
            <a:r>
              <a:rPr lang="zh-CN" altLang="en-US" smtClean="0">
                <a:ea typeface="宋体" pitchFamily="2" charset="-122"/>
              </a:rPr>
              <a:t>　　　　　　    </a:t>
            </a:r>
            <a:r>
              <a:rPr lang="en-US" altLang="zh-CN" smtClean="0">
                <a:ea typeface="宋体" pitchFamily="2" charset="-122"/>
              </a:rPr>
              <a:t>)</a:t>
            </a:r>
          </a:p>
          <a:p>
            <a:r>
              <a:rPr lang="zh-CN" altLang="en-US" smtClean="0">
                <a:ea typeface="宋体" pitchFamily="2" charset="-122"/>
              </a:rPr>
              <a:t>①骑着枣红马　②腰间系着一根豆绿腰带　③身上背着红十字药箱　④一个　⑤穿着蓝色蒙古袍　⑥脚上穿着半新蒙古靴</a:t>
            </a:r>
          </a:p>
          <a:p>
            <a:r>
              <a:rPr lang="en-US" altLang="zh-CN" smtClean="0">
                <a:ea typeface="宋体" pitchFamily="2" charset="-122"/>
                <a:sym typeface="+mn-ea"/>
              </a:rPr>
              <a:t>5</a:t>
            </a:r>
            <a:r>
              <a:rPr lang="zh-CN" altLang="en-US" smtClean="0">
                <a:ea typeface="宋体" pitchFamily="2" charset="-122"/>
                <a:sym typeface="+mn-ea"/>
              </a:rPr>
              <a:t>．</a:t>
            </a:r>
            <a:r>
              <a:rPr lang="zh-CN" altLang="en-US">
                <a:ea typeface="宋体" pitchFamily="2" charset="-122"/>
                <a:sym typeface="+mn-ea"/>
              </a:rPr>
              <a:t>这是</a:t>
            </a:r>
            <a:r>
              <a:rPr lang="en-US" altLang="zh-CN">
                <a:ea typeface="宋体" pitchFamily="2" charset="-122"/>
                <a:sym typeface="+mn-ea"/>
              </a:rPr>
              <a:t>________________</a:t>
            </a:r>
            <a:r>
              <a:rPr lang="zh-CN" altLang="en-US">
                <a:ea typeface="宋体" pitchFamily="2" charset="-122"/>
                <a:sym typeface="+mn-ea"/>
              </a:rPr>
              <a:t>大衣。</a:t>
            </a:r>
            <a:r>
              <a:rPr lang="en-US" altLang="zh-CN">
                <a:ea typeface="宋体" pitchFamily="2" charset="-122"/>
                <a:sym typeface="+mn-ea"/>
              </a:rPr>
              <a:t>(</a:t>
            </a:r>
            <a:r>
              <a:rPr lang="zh-CN" altLang="en-US">
                <a:ea typeface="宋体" pitchFamily="2" charset="-122"/>
                <a:sym typeface="+mn-ea"/>
              </a:rPr>
              <a:t>　　　      　           </a:t>
            </a:r>
            <a:r>
              <a:rPr lang="en-US" altLang="zh-CN">
                <a:ea typeface="宋体" pitchFamily="2" charset="-122"/>
                <a:sym typeface="+mn-ea"/>
              </a:rPr>
              <a:t>)</a:t>
            </a:r>
            <a:endParaRPr lang="en-US" altLang="zh-CN">
              <a:ea typeface="宋体" pitchFamily="2" charset="-122"/>
            </a:endParaRPr>
          </a:p>
          <a:p>
            <a:r>
              <a:rPr lang="en-US" altLang="zh-CN">
                <a:ea typeface="宋体" pitchFamily="2" charset="-122"/>
                <a:sym typeface="+mn-ea"/>
              </a:rPr>
              <a:t> ①</a:t>
            </a:r>
            <a:r>
              <a:rPr lang="zh-CN" altLang="en-US">
                <a:ea typeface="宋体" pitchFamily="2" charset="-122"/>
                <a:sym typeface="+mn-ea"/>
              </a:rPr>
              <a:t>刚买来的　②我的　③呢子　④一件　⑤棕色的</a:t>
            </a:r>
            <a:endParaRPr lang="zh-CN" altLang="en-US">
              <a:ea typeface="宋体" pitchFamily="2" charset="-122"/>
            </a:endParaRPr>
          </a:p>
          <a:p>
            <a:r>
              <a:rPr lang="en-US" smtClean="0"/>
              <a:t>6</a:t>
            </a:r>
            <a:r>
              <a:rPr lang="zh-CN" altLang="en-US" smtClean="0"/>
              <a:t>．她是</a:t>
            </a:r>
            <a:r>
              <a:rPr lang="en-US" smtClean="0"/>
              <a:t>________</a:t>
            </a:r>
            <a:r>
              <a:rPr lang="zh-CN" altLang="en-US" smtClean="0"/>
              <a:t>教练。</a:t>
            </a:r>
            <a:r>
              <a:rPr lang="en-US" smtClean="0"/>
              <a:t>(</a:t>
            </a:r>
            <a:r>
              <a:rPr lang="zh-CN" altLang="en-US" smtClean="0"/>
              <a:t>　　　       　</a:t>
            </a:r>
            <a:r>
              <a:rPr lang="en-US" smtClean="0"/>
              <a:t>)</a:t>
            </a:r>
            <a:endParaRPr lang="zh-CN" altLang="en-US" smtClean="0"/>
          </a:p>
          <a:p>
            <a:r>
              <a:rPr lang="en-US" smtClean="0"/>
              <a:t>①</a:t>
            </a:r>
            <a:r>
              <a:rPr lang="zh-CN" altLang="en-US" smtClean="0"/>
              <a:t>优秀的　</a:t>
            </a:r>
            <a:r>
              <a:rPr lang="en-US" smtClean="0"/>
              <a:t>②</a:t>
            </a:r>
            <a:r>
              <a:rPr lang="zh-CN" altLang="en-US" smtClean="0"/>
              <a:t>有二十年教学经验的　</a:t>
            </a:r>
            <a:r>
              <a:rPr lang="en-US" smtClean="0"/>
              <a:t>③</a:t>
            </a:r>
            <a:r>
              <a:rPr lang="zh-CN" altLang="en-US" smtClean="0"/>
              <a:t>国家队里</a:t>
            </a:r>
            <a:r>
              <a:rPr lang="en-US" smtClean="0"/>
              <a:t>(</a:t>
            </a:r>
            <a:r>
              <a:rPr lang="zh-CN" altLang="en-US" smtClean="0"/>
              <a:t>的</a:t>
            </a:r>
            <a:r>
              <a:rPr lang="en-US" smtClean="0"/>
              <a:t>)④</a:t>
            </a:r>
            <a:r>
              <a:rPr lang="zh-CN" altLang="en-US" smtClean="0"/>
              <a:t>篮球</a:t>
            </a:r>
            <a:r>
              <a:rPr lang="en-US" smtClean="0"/>
              <a:t>(</a:t>
            </a:r>
            <a:r>
              <a:rPr lang="zh-CN" altLang="en-US" smtClean="0"/>
              <a:t>教练</a:t>
            </a:r>
            <a:r>
              <a:rPr lang="en-US" smtClean="0"/>
              <a:t>)</a:t>
            </a:r>
            <a:r>
              <a:rPr lang="zh-CN" altLang="en-US" smtClean="0"/>
              <a:t>　</a:t>
            </a:r>
            <a:r>
              <a:rPr lang="en-US" smtClean="0"/>
              <a:t>⑤</a:t>
            </a:r>
            <a:r>
              <a:rPr lang="zh-CN" altLang="en-US" smtClean="0"/>
              <a:t>女</a:t>
            </a:r>
            <a:r>
              <a:rPr lang="en-US" smtClean="0"/>
              <a:t>(</a:t>
            </a:r>
            <a:r>
              <a:rPr lang="zh-CN" altLang="en-US" smtClean="0"/>
              <a:t>教练</a:t>
            </a:r>
            <a:r>
              <a:rPr lang="en-US" smtClean="0"/>
              <a:t>)</a:t>
            </a:r>
            <a:r>
              <a:rPr lang="zh-CN" altLang="en-US" smtClean="0"/>
              <a:t>　</a:t>
            </a:r>
            <a:r>
              <a:rPr lang="en-US" smtClean="0"/>
              <a:t>⑥</a:t>
            </a:r>
            <a:r>
              <a:rPr lang="zh-CN" altLang="en-US" smtClean="0"/>
              <a:t>一位</a:t>
            </a:r>
            <a:r>
              <a:rPr lang="en-US" smtClean="0"/>
              <a:t>(</a:t>
            </a:r>
            <a:r>
              <a:rPr lang="zh-CN" altLang="en-US" smtClean="0"/>
              <a:t>教练</a:t>
            </a:r>
            <a:r>
              <a:rPr lang="en-US" smtClean="0"/>
              <a:t>)</a:t>
            </a:r>
            <a:endParaRPr lang="zh-CN" altLang="en-US" smtClean="0"/>
          </a:p>
          <a:p>
            <a:r>
              <a:rPr lang="en-US" altLang="zh-CN" smtClean="0">
                <a:ea typeface="宋体" pitchFamily="2" charset="-122"/>
                <a:sym typeface="+mn-ea"/>
              </a:rPr>
              <a:t>7</a:t>
            </a:r>
            <a:r>
              <a:rPr lang="zh-CN" altLang="en-US" smtClean="0">
                <a:ea typeface="宋体" pitchFamily="2" charset="-122"/>
                <a:sym typeface="+mn-ea"/>
              </a:rPr>
              <a:t>．</a:t>
            </a:r>
            <a:r>
              <a:rPr lang="zh-CN" altLang="en-US">
                <a:ea typeface="宋体" pitchFamily="2" charset="-122"/>
                <a:sym typeface="+mn-ea"/>
              </a:rPr>
              <a:t>这是</a:t>
            </a:r>
            <a:r>
              <a:rPr lang="en-US" altLang="zh-CN">
                <a:ea typeface="宋体" pitchFamily="2" charset="-122"/>
                <a:sym typeface="+mn-ea"/>
              </a:rPr>
              <a:t>________________</a:t>
            </a:r>
            <a:r>
              <a:rPr lang="zh-CN" altLang="en-US">
                <a:ea typeface="宋体" pitchFamily="2" charset="-122"/>
                <a:sym typeface="+mn-ea"/>
              </a:rPr>
              <a:t>钢笔。</a:t>
            </a:r>
            <a:r>
              <a:rPr lang="en-US" altLang="zh-CN">
                <a:ea typeface="宋体" pitchFamily="2" charset="-122"/>
                <a:sym typeface="+mn-ea"/>
              </a:rPr>
              <a:t>(</a:t>
            </a:r>
            <a:r>
              <a:rPr lang="zh-CN" altLang="en-US">
                <a:ea typeface="宋体" pitchFamily="2" charset="-122"/>
                <a:sym typeface="+mn-ea"/>
              </a:rPr>
              <a:t>　　　　　　        </a:t>
            </a:r>
            <a:r>
              <a:rPr lang="en-US" altLang="zh-CN">
                <a:ea typeface="宋体" pitchFamily="2" charset="-122"/>
                <a:sym typeface="+mn-ea"/>
              </a:rPr>
              <a:t>)</a:t>
            </a:r>
            <a:endParaRPr lang="en-US" altLang="zh-CN">
              <a:ea typeface="宋体" pitchFamily="2" charset="-122"/>
            </a:endParaRPr>
          </a:p>
          <a:p>
            <a:r>
              <a:rPr lang="en-US" altLang="zh-CN">
                <a:ea typeface="宋体" pitchFamily="2" charset="-122"/>
                <a:sym typeface="+mn-ea"/>
              </a:rPr>
              <a:t>①</a:t>
            </a:r>
            <a:r>
              <a:rPr lang="zh-CN" altLang="en-US">
                <a:ea typeface="宋体" pitchFamily="2" charset="-122"/>
                <a:sym typeface="+mn-ea"/>
              </a:rPr>
              <a:t>他送给我的　②自来水　③一支　④铝合金笔帽</a:t>
            </a:r>
            <a:r>
              <a:rPr lang="en-US" altLang="zh-CN">
                <a:ea typeface="宋体" pitchFamily="2" charset="-122"/>
                <a:sym typeface="+mn-ea"/>
              </a:rPr>
              <a:t>(</a:t>
            </a:r>
            <a:r>
              <a:rPr lang="zh-CN" altLang="en-US">
                <a:ea typeface="宋体" pitchFamily="2" charset="-122"/>
                <a:sym typeface="+mn-ea"/>
              </a:rPr>
              <a:t>的</a:t>
            </a:r>
            <a:r>
              <a:rPr lang="en-US" altLang="zh-CN">
                <a:ea typeface="宋体" pitchFamily="2" charset="-122"/>
                <a:sym typeface="+mn-ea"/>
              </a:rPr>
              <a:t>)</a:t>
            </a:r>
            <a:r>
              <a:rPr lang="zh-CN" altLang="en-US">
                <a:ea typeface="宋体" pitchFamily="2" charset="-122"/>
                <a:sym typeface="+mn-ea"/>
              </a:rPr>
              <a:t>　⑤塑料笔杆的</a:t>
            </a:r>
            <a:endParaRPr lang="zh-CN" altLang="en-US">
              <a:ea typeface="宋体" pitchFamily="2" charset="-122"/>
            </a:endParaRPr>
          </a:p>
          <a:p>
            <a:r>
              <a:rPr lang="en-US" altLang="zh-CN" smtClean="0">
                <a:ea typeface="宋体" pitchFamily="2" charset="-122"/>
                <a:sym typeface="+mn-ea"/>
              </a:rPr>
              <a:t>8</a:t>
            </a:r>
            <a:r>
              <a:rPr lang="zh-CN" altLang="en-US" smtClean="0">
                <a:ea typeface="宋体" pitchFamily="2" charset="-122"/>
                <a:sym typeface="+mn-ea"/>
              </a:rPr>
              <a:t>．</a:t>
            </a:r>
            <a:r>
              <a:rPr lang="zh-CN" altLang="en-US">
                <a:ea typeface="宋体" pitchFamily="2" charset="-122"/>
                <a:sym typeface="+mn-ea"/>
              </a:rPr>
              <a:t>刘雄是</a:t>
            </a:r>
            <a:r>
              <a:rPr lang="en-US" altLang="zh-CN">
                <a:ea typeface="宋体" pitchFamily="2" charset="-122"/>
                <a:sym typeface="+mn-ea"/>
              </a:rPr>
              <a:t>________________</a:t>
            </a:r>
            <a:r>
              <a:rPr lang="zh-CN" altLang="en-US">
                <a:ea typeface="宋体" pitchFamily="2" charset="-122"/>
                <a:sym typeface="+mn-ea"/>
              </a:rPr>
              <a:t>孩子。</a:t>
            </a:r>
            <a:r>
              <a:rPr lang="en-US" altLang="zh-CN">
                <a:ea typeface="宋体" pitchFamily="2" charset="-122"/>
                <a:sym typeface="+mn-ea"/>
              </a:rPr>
              <a:t>(</a:t>
            </a:r>
            <a:r>
              <a:rPr lang="zh-CN" altLang="en-US">
                <a:ea typeface="宋体" pitchFamily="2" charset="-122"/>
                <a:sym typeface="+mn-ea"/>
              </a:rPr>
              <a:t>　　　　　　     </a:t>
            </a:r>
            <a:r>
              <a:rPr lang="en-US" altLang="zh-CN">
                <a:ea typeface="宋体" pitchFamily="2" charset="-122"/>
                <a:sym typeface="+mn-ea"/>
              </a:rPr>
              <a:t>)</a:t>
            </a:r>
            <a:endParaRPr lang="en-US" altLang="zh-CN">
              <a:ea typeface="宋体" pitchFamily="2" charset="-122"/>
            </a:endParaRPr>
          </a:p>
          <a:p>
            <a:r>
              <a:rPr lang="en-US" altLang="zh-CN">
                <a:ea typeface="宋体" pitchFamily="2" charset="-122"/>
                <a:sym typeface="+mn-ea"/>
              </a:rPr>
              <a:t>①</a:t>
            </a:r>
            <a:r>
              <a:rPr lang="zh-CN" altLang="en-US">
                <a:ea typeface="宋体" pitchFamily="2" charset="-122"/>
                <a:sym typeface="+mn-ea"/>
              </a:rPr>
              <a:t>第一个　②男　③来自中国农村</a:t>
            </a:r>
            <a:r>
              <a:rPr lang="en-US" altLang="zh-CN">
                <a:ea typeface="宋体" pitchFamily="2" charset="-122"/>
                <a:sym typeface="+mn-ea"/>
              </a:rPr>
              <a:t>(</a:t>
            </a:r>
            <a:r>
              <a:rPr lang="zh-CN" altLang="en-US">
                <a:ea typeface="宋体" pitchFamily="2" charset="-122"/>
                <a:sym typeface="+mn-ea"/>
              </a:rPr>
              <a:t>的</a:t>
            </a:r>
            <a:r>
              <a:rPr lang="en-US" altLang="zh-CN">
                <a:ea typeface="宋体" pitchFamily="2" charset="-122"/>
                <a:sym typeface="+mn-ea"/>
              </a:rPr>
              <a:t>)</a:t>
            </a:r>
            <a:r>
              <a:rPr lang="zh-CN" altLang="en-US">
                <a:ea typeface="宋体" pitchFamily="2" charset="-122"/>
                <a:sym typeface="+mn-ea"/>
              </a:rPr>
              <a:t>　④获得金奖牌</a:t>
            </a:r>
            <a:r>
              <a:rPr lang="en-US" altLang="zh-CN">
                <a:ea typeface="宋体" pitchFamily="2" charset="-122"/>
                <a:sym typeface="+mn-ea"/>
              </a:rPr>
              <a:t>(</a:t>
            </a:r>
            <a:r>
              <a:rPr lang="zh-CN" altLang="en-US">
                <a:ea typeface="宋体" pitchFamily="2" charset="-122"/>
                <a:sym typeface="+mn-ea"/>
              </a:rPr>
              <a:t>的</a:t>
            </a:r>
            <a:r>
              <a:rPr lang="en-US" altLang="zh-CN">
                <a:ea typeface="宋体" pitchFamily="2" charset="-122"/>
                <a:sym typeface="+mn-ea"/>
              </a:rPr>
              <a:t>)⑤</a:t>
            </a:r>
            <a:r>
              <a:rPr lang="zh-CN" altLang="en-US">
                <a:ea typeface="宋体" pitchFamily="2" charset="-122"/>
                <a:sym typeface="+mn-ea"/>
              </a:rPr>
              <a:t>自举办中学数学奥林匹克竞赛</a:t>
            </a:r>
            <a:r>
              <a:rPr lang="zh-CN" altLang="en-US" smtClean="0">
                <a:ea typeface="宋体" pitchFamily="2" charset="-122"/>
                <a:sym typeface="+mn-ea"/>
              </a:rPr>
              <a:t>以来</a:t>
            </a:r>
            <a:endParaRPr lang="zh-CN" altLang="en-US">
              <a:ea typeface="宋体" pitchFamily="2" charset="-122"/>
            </a:endParaRPr>
          </a:p>
        </p:txBody>
      </p:sp>
      <p:sp>
        <p:nvSpPr>
          <p:cNvPr id="307214" name="Rectangle 14"/>
          <p:cNvSpPr>
            <a:spLocks noGrp="1"/>
          </p:cNvSpPr>
          <p:nvPr>
            <p:ph type="title" idx="4294967295"/>
          </p:nvPr>
        </p:nvSpPr>
        <p:spPr>
          <a:xfrm>
            <a:off x="6643688" y="668338"/>
            <a:ext cx="4878387" cy="531812"/>
          </a:xfrm>
          <a:prstGeom prst="rect">
            <a:avLst/>
          </a:prstGeom>
          <a:noFill/>
          <a:ln w="57150" cmpd="thinThick">
            <a:solidFill>
              <a:schemeClr val="folHlink"/>
            </a:solidFill>
          </a:ln>
        </p:spPr>
        <p:txBody>
          <a:bodyPr>
            <a:normAutofit fontScale="90000"/>
          </a:bodyPr>
          <a:lstStyle/>
          <a:p>
            <a:pPr eaLnBrk="1" hangingPunct="1"/>
            <a:r>
              <a:rPr lang="zh-CN" altLang="en-US" sz="2400" smtClean="0">
                <a:solidFill>
                  <a:schemeClr val="hlink"/>
                </a:solidFill>
                <a:latin typeface="黑体" pitchFamily="2" charset="-122"/>
                <a:ea typeface="黑体" panose="02010609060101010101" pitchFamily="2" charset="-122"/>
              </a:rPr>
              <a:t>类型一　多项定语排列次序不当</a:t>
            </a:r>
          </a:p>
        </p:txBody>
      </p:sp>
      <p:sp>
        <p:nvSpPr>
          <p:cNvPr id="307218" name="Text Box 18"/>
          <p:cNvSpPr txBox="1">
            <a:spLocks noChangeArrowheads="1"/>
          </p:cNvSpPr>
          <p:nvPr/>
        </p:nvSpPr>
        <p:spPr bwMode="auto">
          <a:xfrm>
            <a:off x="3030594" y="4311657"/>
            <a:ext cx="1730375" cy="368300"/>
          </a:xfrm>
          <a:prstGeom prst="rect">
            <a:avLst/>
          </a:prstGeom>
          <a:noFill/>
          <a:ln w="9525">
            <a:noFill/>
            <a:miter lim="800000"/>
          </a:ln>
        </p:spPr>
        <p:txBody>
          <a:bodyPr>
            <a:spAutoFit/>
          </a:bodyPr>
          <a:lstStyle/>
          <a:p>
            <a:pPr>
              <a:spcBef>
                <a:spcPct val="50000"/>
              </a:spcBef>
            </a:pPr>
            <a:r>
              <a:rPr lang="en-US" altLang="en-US" smtClean="0">
                <a:solidFill>
                  <a:srgbClr val="FF0000"/>
                </a:solidFill>
                <a:latin typeface="黑体" pitchFamily="2" charset="-122"/>
                <a:ea typeface="黑体" panose="02010609060101010101" pitchFamily="2" charset="-122"/>
              </a:rPr>
              <a:t>③⑥②①④⑤</a:t>
            </a:r>
            <a:endParaRPr lang="zh-CN" altLang="en-US">
              <a:solidFill>
                <a:srgbClr val="FF0000"/>
              </a:solidFill>
              <a:latin typeface="黑体" pitchFamily="2" charset="-122"/>
              <a:ea typeface="黑体" panose="02010609060101010101" pitchFamily="2" charset="-122"/>
            </a:endParaRPr>
          </a:p>
        </p:txBody>
      </p:sp>
      <p:sp>
        <p:nvSpPr>
          <p:cNvPr id="307219" name="Text Box 19"/>
          <p:cNvSpPr txBox="1">
            <a:spLocks noChangeArrowheads="1"/>
          </p:cNvSpPr>
          <p:nvPr/>
        </p:nvSpPr>
        <p:spPr bwMode="auto">
          <a:xfrm>
            <a:off x="4173602" y="5454665"/>
            <a:ext cx="1728787" cy="368300"/>
          </a:xfrm>
          <a:prstGeom prst="rect">
            <a:avLst/>
          </a:prstGeom>
          <a:noFill/>
          <a:ln w="9525">
            <a:noFill/>
            <a:miter lim="800000"/>
          </a:ln>
        </p:spPr>
        <p:txBody>
          <a:bodyPr>
            <a:spAutoFit/>
          </a:bodyPr>
          <a:lstStyle/>
          <a:p>
            <a:pPr>
              <a:spcBef>
                <a:spcPct val="50000"/>
              </a:spcBef>
            </a:pPr>
            <a:r>
              <a:rPr lang="zh-CN" altLang="en-US">
                <a:solidFill>
                  <a:srgbClr val="FF0000"/>
                </a:solidFill>
                <a:ea typeface="宋体" pitchFamily="2" charset="-122"/>
              </a:rPr>
              <a:t>⑤①</a:t>
            </a:r>
            <a:r>
              <a:rPr lang="zh-CN" altLang="en-US">
                <a:solidFill>
                  <a:srgbClr val="FF0000"/>
                </a:solidFill>
                <a:latin typeface="黑体" pitchFamily="2" charset="-122"/>
                <a:ea typeface="黑体" panose="02010609060101010101" pitchFamily="2" charset="-122"/>
              </a:rPr>
              <a:t>③</a:t>
            </a:r>
            <a:r>
              <a:rPr lang="zh-CN" altLang="en-US">
                <a:solidFill>
                  <a:srgbClr val="FF0000"/>
                </a:solidFill>
                <a:ea typeface="宋体" pitchFamily="2" charset="-122"/>
              </a:rPr>
              <a:t>④</a:t>
            </a:r>
            <a:r>
              <a:rPr lang="zh-CN" altLang="en-US">
                <a:solidFill>
                  <a:srgbClr val="FF0000"/>
                </a:solidFill>
                <a:latin typeface="黑体" pitchFamily="2" charset="-122"/>
                <a:ea typeface="黑体" panose="02010609060101010101" pitchFamily="2" charset="-122"/>
              </a:rPr>
              <a:t>②</a:t>
            </a:r>
          </a:p>
        </p:txBody>
      </p:sp>
      <p:sp>
        <p:nvSpPr>
          <p:cNvPr id="307220" name="Text Box 20"/>
          <p:cNvSpPr txBox="1">
            <a:spLocks noChangeArrowheads="1"/>
          </p:cNvSpPr>
          <p:nvPr/>
        </p:nvSpPr>
        <p:spPr bwMode="auto">
          <a:xfrm>
            <a:off x="4459354" y="1311261"/>
            <a:ext cx="1296987" cy="368300"/>
          </a:xfrm>
          <a:prstGeom prst="rect">
            <a:avLst/>
          </a:prstGeom>
          <a:noFill/>
          <a:ln w="9525">
            <a:noFill/>
            <a:miter lim="800000"/>
          </a:ln>
        </p:spPr>
        <p:txBody>
          <a:bodyPr>
            <a:spAutoFit/>
          </a:bodyPr>
          <a:lstStyle/>
          <a:p>
            <a:pPr>
              <a:spcBef>
                <a:spcPct val="50000"/>
              </a:spcBef>
            </a:pPr>
            <a:r>
              <a:rPr lang="zh-CN" altLang="en-US">
                <a:solidFill>
                  <a:srgbClr val="FF0000"/>
                </a:solidFill>
                <a:ea typeface="宋体" pitchFamily="2" charset="-122"/>
              </a:rPr>
              <a:t>④②①</a:t>
            </a:r>
            <a:r>
              <a:rPr lang="zh-CN" altLang="en-US">
                <a:solidFill>
                  <a:srgbClr val="FF0000"/>
                </a:solidFill>
                <a:latin typeface="黑体" pitchFamily="2" charset="-122"/>
                <a:ea typeface="黑体" panose="02010609060101010101" pitchFamily="2" charset="-122"/>
              </a:rPr>
              <a:t>③</a:t>
            </a:r>
          </a:p>
        </p:txBody>
      </p:sp>
      <p:sp>
        <p:nvSpPr>
          <p:cNvPr id="307221" name="Text Box 21"/>
          <p:cNvSpPr txBox="1">
            <a:spLocks noChangeArrowheads="1"/>
          </p:cNvSpPr>
          <p:nvPr/>
        </p:nvSpPr>
        <p:spPr bwMode="auto">
          <a:xfrm>
            <a:off x="4316478" y="1882765"/>
            <a:ext cx="1295400" cy="368300"/>
          </a:xfrm>
          <a:prstGeom prst="rect">
            <a:avLst/>
          </a:prstGeom>
          <a:noFill/>
          <a:ln w="9525">
            <a:noFill/>
            <a:miter lim="800000"/>
          </a:ln>
        </p:spPr>
        <p:txBody>
          <a:bodyPr>
            <a:spAutoFit/>
          </a:bodyPr>
          <a:lstStyle/>
          <a:p>
            <a:pPr>
              <a:spcBef>
                <a:spcPct val="50000"/>
              </a:spcBef>
            </a:pPr>
            <a:r>
              <a:rPr lang="zh-CN" altLang="en-US">
                <a:solidFill>
                  <a:srgbClr val="FF0000"/>
                </a:solidFill>
                <a:ea typeface="宋体" pitchFamily="2" charset="-122"/>
              </a:rPr>
              <a:t>④①</a:t>
            </a:r>
            <a:r>
              <a:rPr lang="zh-CN" altLang="en-US">
                <a:solidFill>
                  <a:srgbClr val="FF0000"/>
                </a:solidFill>
                <a:latin typeface="黑体" pitchFamily="2" charset="-122"/>
                <a:ea typeface="黑体" panose="02010609060101010101" pitchFamily="2" charset="-122"/>
              </a:rPr>
              <a:t>③</a:t>
            </a:r>
            <a:r>
              <a:rPr lang="zh-CN" altLang="en-US">
                <a:solidFill>
                  <a:srgbClr val="FF0000"/>
                </a:solidFill>
                <a:ea typeface="宋体" pitchFamily="2" charset="-122"/>
              </a:rPr>
              <a:t>②</a:t>
            </a:r>
          </a:p>
        </p:txBody>
      </p:sp>
      <p:sp>
        <p:nvSpPr>
          <p:cNvPr id="307222" name="Text Box 22"/>
          <p:cNvSpPr txBox="1">
            <a:spLocks noChangeArrowheads="1"/>
          </p:cNvSpPr>
          <p:nvPr/>
        </p:nvSpPr>
        <p:spPr bwMode="auto">
          <a:xfrm>
            <a:off x="4173602" y="2382831"/>
            <a:ext cx="1728788" cy="368300"/>
          </a:xfrm>
          <a:prstGeom prst="rect">
            <a:avLst/>
          </a:prstGeom>
          <a:noFill/>
          <a:ln w="9525">
            <a:noFill/>
            <a:miter lim="800000"/>
          </a:ln>
        </p:spPr>
        <p:txBody>
          <a:bodyPr>
            <a:spAutoFit/>
          </a:bodyPr>
          <a:lstStyle/>
          <a:p>
            <a:pPr>
              <a:spcBef>
                <a:spcPct val="50000"/>
              </a:spcBef>
            </a:pPr>
            <a:r>
              <a:rPr lang="zh-CN" altLang="en-US">
                <a:solidFill>
                  <a:srgbClr val="FF0000"/>
                </a:solidFill>
                <a:ea typeface="宋体" pitchFamily="2" charset="-122"/>
              </a:rPr>
              <a:t>④②</a:t>
            </a:r>
            <a:r>
              <a:rPr lang="zh-CN" altLang="en-US">
                <a:solidFill>
                  <a:srgbClr val="FF0000"/>
                </a:solidFill>
                <a:latin typeface="黑体" pitchFamily="2" charset="-122"/>
                <a:ea typeface="黑体" panose="02010609060101010101" pitchFamily="2" charset="-122"/>
              </a:rPr>
              <a:t>③</a:t>
            </a:r>
            <a:r>
              <a:rPr lang="zh-CN" altLang="en-US">
                <a:solidFill>
                  <a:srgbClr val="FF0000"/>
                </a:solidFill>
                <a:ea typeface="宋体" pitchFamily="2" charset="-122"/>
              </a:rPr>
              <a:t>①</a:t>
            </a:r>
            <a:r>
              <a:rPr lang="zh-CN" altLang="en-US">
                <a:solidFill>
                  <a:srgbClr val="FF0000"/>
                </a:solidFill>
                <a:latin typeface="黑体" pitchFamily="2" charset="-122"/>
                <a:ea typeface="黑体" panose="02010609060101010101" pitchFamily="2" charset="-122"/>
              </a:rPr>
              <a:t>⑥⑤  </a:t>
            </a:r>
          </a:p>
        </p:txBody>
      </p:sp>
      <p:sp>
        <p:nvSpPr>
          <p:cNvPr id="307223" name="Text Box 23"/>
          <p:cNvSpPr txBox="1">
            <a:spLocks noChangeArrowheads="1"/>
          </p:cNvSpPr>
          <p:nvPr/>
        </p:nvSpPr>
        <p:spPr bwMode="auto">
          <a:xfrm>
            <a:off x="6030990" y="2954335"/>
            <a:ext cx="1727200" cy="368300"/>
          </a:xfrm>
          <a:prstGeom prst="rect">
            <a:avLst/>
          </a:prstGeom>
          <a:noFill/>
          <a:ln w="9525">
            <a:noFill/>
            <a:miter lim="800000"/>
          </a:ln>
        </p:spPr>
        <p:txBody>
          <a:bodyPr>
            <a:spAutoFit/>
          </a:bodyPr>
          <a:lstStyle/>
          <a:p>
            <a:pPr>
              <a:spcBef>
                <a:spcPct val="50000"/>
              </a:spcBef>
            </a:pPr>
            <a:r>
              <a:rPr lang="zh-CN" altLang="en-US">
                <a:solidFill>
                  <a:srgbClr val="FF0000"/>
                </a:solidFill>
                <a:ea typeface="宋体" pitchFamily="2" charset="-122"/>
              </a:rPr>
              <a:t>④①⑤②</a:t>
            </a:r>
            <a:r>
              <a:rPr lang="zh-CN" altLang="en-US">
                <a:solidFill>
                  <a:srgbClr val="FF0000"/>
                </a:solidFill>
                <a:latin typeface="黑体" pitchFamily="2" charset="-122"/>
                <a:ea typeface="黑体" panose="02010609060101010101" pitchFamily="2" charset="-122"/>
              </a:rPr>
              <a:t>⑥</a:t>
            </a:r>
            <a:r>
              <a:rPr lang="zh-CN" altLang="en-US">
                <a:solidFill>
                  <a:srgbClr val="FF0000"/>
                </a:solidFill>
                <a:ea typeface="宋体" pitchFamily="2" charset="-122"/>
              </a:rPr>
              <a:t>③</a:t>
            </a:r>
          </a:p>
        </p:txBody>
      </p:sp>
      <p:sp>
        <p:nvSpPr>
          <p:cNvPr id="307232" name="Text Box 32"/>
          <p:cNvSpPr txBox="1">
            <a:spLocks noChangeArrowheads="1"/>
          </p:cNvSpPr>
          <p:nvPr/>
        </p:nvSpPr>
        <p:spPr bwMode="auto">
          <a:xfrm>
            <a:off x="4245040" y="3811591"/>
            <a:ext cx="1509712" cy="368300"/>
          </a:xfrm>
          <a:prstGeom prst="rect">
            <a:avLst/>
          </a:prstGeom>
          <a:noFill/>
          <a:ln w="9525">
            <a:noFill/>
            <a:miter lim="800000"/>
          </a:ln>
        </p:spPr>
        <p:txBody>
          <a:bodyPr>
            <a:spAutoFit/>
          </a:bodyPr>
          <a:lstStyle/>
          <a:p>
            <a:pPr>
              <a:spcBef>
                <a:spcPct val="50000"/>
              </a:spcBef>
            </a:pPr>
            <a:r>
              <a:rPr lang="zh-CN" altLang="en-US">
                <a:solidFill>
                  <a:srgbClr val="FF0000"/>
                </a:solidFill>
                <a:latin typeface="黑体" pitchFamily="2" charset="-122"/>
                <a:ea typeface="黑体" panose="02010609060101010101" pitchFamily="2" charset="-122"/>
              </a:rPr>
              <a:t>②④①⑤③ </a:t>
            </a:r>
          </a:p>
        </p:txBody>
      </p:sp>
      <p:sp>
        <p:nvSpPr>
          <p:cNvPr id="11" name="Text Box 18"/>
          <p:cNvSpPr txBox="1">
            <a:spLocks noChangeArrowheads="1"/>
          </p:cNvSpPr>
          <p:nvPr/>
        </p:nvSpPr>
        <p:spPr bwMode="auto">
          <a:xfrm>
            <a:off x="4030726" y="4883161"/>
            <a:ext cx="1730375" cy="368300"/>
          </a:xfrm>
          <a:prstGeom prst="rect">
            <a:avLst/>
          </a:prstGeom>
          <a:noFill/>
          <a:ln w="9525">
            <a:noFill/>
            <a:miter lim="800000"/>
          </a:ln>
        </p:spPr>
        <p:txBody>
          <a:bodyPr>
            <a:spAutoFit/>
          </a:bodyPr>
          <a:lstStyle/>
          <a:p>
            <a:pPr>
              <a:spcBef>
                <a:spcPct val="50000"/>
              </a:spcBef>
            </a:pPr>
            <a:r>
              <a:rPr lang="zh-CN" altLang="en-US">
                <a:solidFill>
                  <a:srgbClr val="FF0000"/>
                </a:solidFill>
                <a:ea typeface="宋体" pitchFamily="2" charset="-122"/>
              </a:rPr>
              <a:t>①</a:t>
            </a:r>
            <a:r>
              <a:rPr lang="zh-CN" altLang="en-US">
                <a:solidFill>
                  <a:srgbClr val="FF0000"/>
                </a:solidFill>
                <a:latin typeface="黑体" pitchFamily="2" charset="-122"/>
                <a:ea typeface="黑体" panose="02010609060101010101" pitchFamily="2" charset="-122"/>
              </a:rPr>
              <a:t>③</a:t>
            </a:r>
            <a:r>
              <a:rPr lang="zh-CN" altLang="en-US">
                <a:solidFill>
                  <a:srgbClr val="FF0000"/>
                </a:solidFill>
                <a:ea typeface="宋体" pitchFamily="2" charset="-122"/>
              </a:rPr>
              <a:t>④⑤</a:t>
            </a:r>
            <a:r>
              <a:rPr lang="zh-CN" altLang="en-US">
                <a:solidFill>
                  <a:srgbClr val="FF0000"/>
                </a:solidFill>
                <a:latin typeface="黑体" pitchFamily="2" charset="-122"/>
                <a:ea typeface="黑体" panose="02010609060101010101" pitchFamily="2" charset="-122"/>
              </a:rPr>
              <a:t>②</a:t>
            </a:r>
          </a:p>
        </p:txBody>
      </p:sp>
    </p:spTree>
    <p:extLst>
      <p:ext uri="{BB962C8B-B14F-4D97-AF65-F5344CB8AC3E}">
        <p14:creationId xmlns:p14="http://schemas.microsoft.com/office/powerpoint/2010/main" val="51047182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07214"/>
                                        </p:tgtEl>
                                        <p:attrNameLst>
                                          <p:attrName>style.visibility</p:attrName>
                                        </p:attrNameLst>
                                      </p:cBhvr>
                                      <p:to>
                                        <p:strVal val="visible"/>
                                      </p:to>
                                    </p:set>
                                    <p:anim calcmode="lin" valueType="num">
                                      <p:cBhvr additive="base">
                                        <p:cTn id="7" dur="500" fill="hold"/>
                                        <p:tgtEl>
                                          <p:spTgt spid="307214"/>
                                        </p:tgtEl>
                                        <p:attrNameLst>
                                          <p:attrName>ppt_x</p:attrName>
                                        </p:attrNameLst>
                                      </p:cBhvr>
                                      <p:tavLst>
                                        <p:tav tm="0">
                                          <p:val>
                                            <p:strVal val="#ppt_x"/>
                                          </p:val>
                                        </p:tav>
                                        <p:tav tm="100000">
                                          <p:val>
                                            <p:strVal val="#ppt_x"/>
                                          </p:val>
                                        </p:tav>
                                      </p:tavLst>
                                    </p:anim>
                                    <p:anim calcmode="lin" valueType="num">
                                      <p:cBhvr additive="base">
                                        <p:cTn id="8" dur="500" fill="hold"/>
                                        <p:tgtEl>
                                          <p:spTgt spid="30721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8" presetClass="entr" presetSubtype="16" fill="hold" grpId="0" nodeType="clickEffect">
                                  <p:stCondLst>
                                    <p:cond delay="0"/>
                                  </p:stCondLst>
                                  <p:childTnLst>
                                    <p:set>
                                      <p:cBhvr>
                                        <p:cTn id="13" dur="1" fill="hold">
                                          <p:stCondLst>
                                            <p:cond delay="0"/>
                                          </p:stCondLst>
                                        </p:cTn>
                                        <p:tgtEl>
                                          <p:spTgt spid="307205"/>
                                        </p:tgtEl>
                                        <p:attrNameLst>
                                          <p:attrName>style.visibility</p:attrName>
                                        </p:attrNameLst>
                                      </p:cBhvr>
                                      <p:to>
                                        <p:strVal val="visible"/>
                                      </p:to>
                                    </p:set>
                                    <p:animEffect transition="in" filter="diamond(in)">
                                      <p:cBhvr>
                                        <p:cTn id="14" dur="2000"/>
                                        <p:tgtEl>
                                          <p:spTgt spid="307205"/>
                                        </p:tgtEl>
                                      </p:cBhvr>
                                    </p:animEffect>
                                  </p:childTnLst>
                                </p:cTn>
                              </p:par>
                            </p:childTnLst>
                          </p:cTn>
                        </p:par>
                      </p:childTnLst>
                    </p:cTn>
                  </p:par>
                  <p:par>
                    <p:cTn id="15" fill="hold" nodeType="clickPar">
                      <p:stCondLst>
                        <p:cond delay="indefinite"/>
                      </p:stCondLst>
                      <p:childTnLst>
                        <p:par>
                          <p:cTn id="16" fill="hold" nodeType="withGroup">
                            <p:stCondLst>
                              <p:cond delay="indefinite"/>
                            </p:stCondLst>
                          </p:cTn>
                        </p:par>
                        <p:par>
                          <p:cTn id="17" fill="hold" nodeType="afterGroup">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307220"/>
                                        </p:tgtEl>
                                        <p:attrNameLst>
                                          <p:attrName>style.visibility</p:attrName>
                                        </p:attrNameLst>
                                      </p:cBhvr>
                                      <p:to>
                                        <p:strVal val="visible"/>
                                      </p:to>
                                    </p:set>
                                    <p:anim calcmode="lin" valueType="num">
                                      <p:cBhvr additive="base">
                                        <p:cTn id="20" dur="500" fill="hold"/>
                                        <p:tgtEl>
                                          <p:spTgt spid="307220"/>
                                        </p:tgtEl>
                                        <p:attrNameLst>
                                          <p:attrName>ppt_x</p:attrName>
                                        </p:attrNameLst>
                                      </p:cBhvr>
                                      <p:tavLst>
                                        <p:tav tm="0">
                                          <p:val>
                                            <p:strVal val="#ppt_x"/>
                                          </p:val>
                                        </p:tav>
                                        <p:tav tm="100000">
                                          <p:val>
                                            <p:strVal val="#ppt_x"/>
                                          </p:val>
                                        </p:tav>
                                      </p:tavLst>
                                    </p:anim>
                                    <p:anim calcmode="lin" valueType="num">
                                      <p:cBhvr additive="base">
                                        <p:cTn id="21" dur="500" fill="hold"/>
                                        <p:tgtEl>
                                          <p:spTgt spid="307220"/>
                                        </p:tgtEl>
                                        <p:attrNameLst>
                                          <p:attrName>ppt_y</p:attrName>
                                        </p:attrNameLst>
                                      </p:cBhvr>
                                      <p:tavLst>
                                        <p:tav tm="0">
                                          <p:val>
                                            <p:strVal val="1+#ppt_h/2"/>
                                          </p:val>
                                        </p:tav>
                                        <p:tav tm="100000">
                                          <p:val>
                                            <p:strVal val="#ppt_y"/>
                                          </p:val>
                                        </p:tav>
                                      </p:tavLst>
                                    </p:anim>
                                  </p:childTnLst>
                                </p:cTn>
                              </p:par>
                            </p:childTnLst>
                          </p:cTn>
                        </p:par>
                      </p:childTnLst>
                    </p:cTn>
                  </p:par>
                  <p:par>
                    <p:cTn id="22" fill="hold" nodeType="clickPar">
                      <p:stCondLst>
                        <p:cond delay="indefinite"/>
                      </p:stCondLst>
                      <p:childTnLst>
                        <p:par>
                          <p:cTn id="23" fill="hold" nodeType="withGroup">
                            <p:stCondLst>
                              <p:cond delay="indefinite"/>
                            </p:stCondLst>
                          </p:cTn>
                        </p:par>
                        <p:par>
                          <p:cTn id="24" fill="hold" nodeType="afterGroup">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307221"/>
                                        </p:tgtEl>
                                        <p:attrNameLst>
                                          <p:attrName>style.visibility</p:attrName>
                                        </p:attrNameLst>
                                      </p:cBhvr>
                                      <p:to>
                                        <p:strVal val="visible"/>
                                      </p:to>
                                    </p:set>
                                    <p:anim calcmode="lin" valueType="num">
                                      <p:cBhvr additive="base">
                                        <p:cTn id="27" dur="500" fill="hold"/>
                                        <p:tgtEl>
                                          <p:spTgt spid="307221"/>
                                        </p:tgtEl>
                                        <p:attrNameLst>
                                          <p:attrName>ppt_x</p:attrName>
                                        </p:attrNameLst>
                                      </p:cBhvr>
                                      <p:tavLst>
                                        <p:tav tm="0">
                                          <p:val>
                                            <p:strVal val="#ppt_x"/>
                                          </p:val>
                                        </p:tav>
                                        <p:tav tm="100000">
                                          <p:val>
                                            <p:strVal val="#ppt_x"/>
                                          </p:val>
                                        </p:tav>
                                      </p:tavLst>
                                    </p:anim>
                                    <p:anim calcmode="lin" valueType="num">
                                      <p:cBhvr additive="base">
                                        <p:cTn id="28" dur="500" fill="hold"/>
                                        <p:tgtEl>
                                          <p:spTgt spid="307221"/>
                                        </p:tgtEl>
                                        <p:attrNameLst>
                                          <p:attrName>ppt_y</p:attrName>
                                        </p:attrNameLst>
                                      </p:cBhvr>
                                      <p:tavLst>
                                        <p:tav tm="0">
                                          <p:val>
                                            <p:strVal val="1+#ppt_h/2"/>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indefinite"/>
                            </p:stCondLst>
                          </p:cTn>
                        </p:par>
                        <p:par>
                          <p:cTn id="31" fill="hold" nodeType="afterGroup">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307222"/>
                                        </p:tgtEl>
                                        <p:attrNameLst>
                                          <p:attrName>style.visibility</p:attrName>
                                        </p:attrNameLst>
                                      </p:cBhvr>
                                      <p:to>
                                        <p:strVal val="visible"/>
                                      </p:to>
                                    </p:set>
                                    <p:anim calcmode="lin" valueType="num">
                                      <p:cBhvr additive="base">
                                        <p:cTn id="34" dur="500" fill="hold"/>
                                        <p:tgtEl>
                                          <p:spTgt spid="307222"/>
                                        </p:tgtEl>
                                        <p:attrNameLst>
                                          <p:attrName>ppt_x</p:attrName>
                                        </p:attrNameLst>
                                      </p:cBhvr>
                                      <p:tavLst>
                                        <p:tav tm="0">
                                          <p:val>
                                            <p:strVal val="#ppt_x"/>
                                          </p:val>
                                        </p:tav>
                                        <p:tav tm="100000">
                                          <p:val>
                                            <p:strVal val="#ppt_x"/>
                                          </p:val>
                                        </p:tav>
                                      </p:tavLst>
                                    </p:anim>
                                    <p:anim calcmode="lin" valueType="num">
                                      <p:cBhvr additive="base">
                                        <p:cTn id="35" dur="500" fill="hold"/>
                                        <p:tgtEl>
                                          <p:spTgt spid="307222"/>
                                        </p:tgtEl>
                                        <p:attrNameLst>
                                          <p:attrName>ppt_y</p:attrName>
                                        </p:attrNameLst>
                                      </p:cBhvr>
                                      <p:tavLst>
                                        <p:tav tm="0">
                                          <p:val>
                                            <p:strVal val="1+#ppt_h/2"/>
                                          </p:val>
                                        </p:tav>
                                        <p:tav tm="100000">
                                          <p:val>
                                            <p:strVal val="#ppt_y"/>
                                          </p:val>
                                        </p:tav>
                                      </p:tavLst>
                                    </p:anim>
                                  </p:childTnLst>
                                </p:cTn>
                              </p:par>
                            </p:childTnLst>
                          </p:cTn>
                        </p:par>
                      </p:childTnLst>
                    </p:cTn>
                  </p:par>
                  <p:par>
                    <p:cTn id="36" fill="hold" nodeType="clickPar">
                      <p:stCondLst>
                        <p:cond delay="indefinite"/>
                      </p:stCondLst>
                      <p:childTnLst>
                        <p:par>
                          <p:cTn id="37" fill="hold" nodeType="withGroup">
                            <p:stCondLst>
                              <p:cond delay="indefinite"/>
                            </p:stCondLst>
                          </p:cTn>
                        </p:par>
                        <p:par>
                          <p:cTn id="38" fill="hold" nodeType="afterGroup">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307223"/>
                                        </p:tgtEl>
                                        <p:attrNameLst>
                                          <p:attrName>style.visibility</p:attrName>
                                        </p:attrNameLst>
                                      </p:cBhvr>
                                      <p:to>
                                        <p:strVal val="visible"/>
                                      </p:to>
                                    </p:set>
                                    <p:anim calcmode="lin" valueType="num">
                                      <p:cBhvr additive="base">
                                        <p:cTn id="41" dur="500" fill="hold"/>
                                        <p:tgtEl>
                                          <p:spTgt spid="307223"/>
                                        </p:tgtEl>
                                        <p:attrNameLst>
                                          <p:attrName>ppt_x</p:attrName>
                                        </p:attrNameLst>
                                      </p:cBhvr>
                                      <p:tavLst>
                                        <p:tav tm="0">
                                          <p:val>
                                            <p:strVal val="#ppt_x"/>
                                          </p:val>
                                        </p:tav>
                                        <p:tav tm="100000">
                                          <p:val>
                                            <p:strVal val="#ppt_x"/>
                                          </p:val>
                                        </p:tav>
                                      </p:tavLst>
                                    </p:anim>
                                    <p:anim calcmode="lin" valueType="num">
                                      <p:cBhvr additive="base">
                                        <p:cTn id="42" dur="500" fill="hold"/>
                                        <p:tgtEl>
                                          <p:spTgt spid="307223"/>
                                        </p:tgtEl>
                                        <p:attrNameLst>
                                          <p:attrName>ppt_y</p:attrName>
                                        </p:attrNameLst>
                                      </p:cBhvr>
                                      <p:tavLst>
                                        <p:tav tm="0">
                                          <p:val>
                                            <p:strVal val="1+#ppt_h/2"/>
                                          </p:val>
                                        </p:tav>
                                        <p:tav tm="100000">
                                          <p:val>
                                            <p:strVal val="#ppt_y"/>
                                          </p:val>
                                        </p:tav>
                                      </p:tavLst>
                                    </p:anim>
                                  </p:childTnLst>
                                </p:cTn>
                              </p:par>
                            </p:childTnLst>
                          </p:cTn>
                        </p:par>
                      </p:childTnLst>
                    </p:cTn>
                  </p:par>
                  <p:par>
                    <p:cTn id="43" fill="hold" nodeType="clickPar">
                      <p:stCondLst>
                        <p:cond delay="indefinite"/>
                      </p:stCondLst>
                      <p:childTnLst>
                        <p:par>
                          <p:cTn id="44" fill="hold" nodeType="withGroup">
                            <p:stCondLst>
                              <p:cond delay="indefinite"/>
                            </p:stCondLst>
                          </p:cTn>
                        </p:par>
                        <p:par>
                          <p:cTn id="45" fill="hold" nodeType="afterGroup">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307232"/>
                                        </p:tgtEl>
                                        <p:attrNameLst>
                                          <p:attrName>style.visibility</p:attrName>
                                        </p:attrNameLst>
                                      </p:cBhvr>
                                      <p:to>
                                        <p:strVal val="visible"/>
                                      </p:to>
                                    </p:set>
                                    <p:anim calcmode="lin" valueType="num">
                                      <p:cBhvr additive="base">
                                        <p:cTn id="48" dur="500" fill="hold"/>
                                        <p:tgtEl>
                                          <p:spTgt spid="307232"/>
                                        </p:tgtEl>
                                        <p:attrNameLst>
                                          <p:attrName>ppt_x</p:attrName>
                                        </p:attrNameLst>
                                      </p:cBhvr>
                                      <p:tavLst>
                                        <p:tav tm="0">
                                          <p:val>
                                            <p:strVal val="#ppt_x"/>
                                          </p:val>
                                        </p:tav>
                                        <p:tav tm="100000">
                                          <p:val>
                                            <p:strVal val="#ppt_x"/>
                                          </p:val>
                                        </p:tav>
                                      </p:tavLst>
                                    </p:anim>
                                    <p:anim calcmode="lin" valueType="num">
                                      <p:cBhvr additive="base">
                                        <p:cTn id="49" dur="500" fill="hold"/>
                                        <p:tgtEl>
                                          <p:spTgt spid="307232"/>
                                        </p:tgtEl>
                                        <p:attrNameLst>
                                          <p:attrName>ppt_y</p:attrName>
                                        </p:attrNameLst>
                                      </p:cBhvr>
                                      <p:tavLst>
                                        <p:tav tm="0">
                                          <p:val>
                                            <p:strVal val="1+#ppt_h/2"/>
                                          </p:val>
                                        </p:tav>
                                        <p:tav tm="100000">
                                          <p:val>
                                            <p:strVal val="#ppt_y"/>
                                          </p:val>
                                        </p:tav>
                                      </p:tavLst>
                                    </p:anim>
                                  </p:childTnLst>
                                </p:cTn>
                              </p:par>
                            </p:childTnLst>
                          </p:cTn>
                        </p:par>
                      </p:childTnLst>
                    </p:cTn>
                  </p:par>
                  <p:par>
                    <p:cTn id="50" fill="hold" nodeType="clickPar">
                      <p:stCondLst>
                        <p:cond delay="indefinite"/>
                      </p:stCondLst>
                      <p:childTnLst>
                        <p:par>
                          <p:cTn id="51" fill="hold" nodeType="withGroup">
                            <p:stCondLst>
                              <p:cond delay="indefinite"/>
                            </p:stCondLst>
                          </p:cTn>
                        </p:par>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07218"/>
                                        </p:tgtEl>
                                        <p:attrNameLst>
                                          <p:attrName>style.visibility</p:attrName>
                                        </p:attrNameLst>
                                      </p:cBhvr>
                                      <p:to>
                                        <p:strVal val="visible"/>
                                      </p:to>
                                    </p:set>
                                    <p:anim calcmode="lin" valueType="num">
                                      <p:cBhvr additive="base">
                                        <p:cTn id="55" dur="500" fill="hold"/>
                                        <p:tgtEl>
                                          <p:spTgt spid="307218"/>
                                        </p:tgtEl>
                                        <p:attrNameLst>
                                          <p:attrName>ppt_x</p:attrName>
                                        </p:attrNameLst>
                                      </p:cBhvr>
                                      <p:tavLst>
                                        <p:tav tm="0">
                                          <p:val>
                                            <p:strVal val="#ppt_x"/>
                                          </p:val>
                                        </p:tav>
                                        <p:tav tm="100000">
                                          <p:val>
                                            <p:strVal val="#ppt_x"/>
                                          </p:val>
                                        </p:tav>
                                      </p:tavLst>
                                    </p:anim>
                                    <p:anim calcmode="lin" valueType="num">
                                      <p:cBhvr additive="base">
                                        <p:cTn id="56" dur="500" fill="hold"/>
                                        <p:tgtEl>
                                          <p:spTgt spid="307218"/>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withGroup">
                            <p:stCondLst>
                              <p:cond delay="indefinite"/>
                            </p:stCondLst>
                          </p:cTn>
                        </p:par>
                        <p:par>
                          <p:cTn id="59" fill="hold" nodeType="afterGroup">
                            <p:stCondLst>
                              <p:cond delay="0"/>
                            </p:stCondLst>
                            <p:childTnLst>
                              <p:par>
                                <p:cTn id="60" presetID="2" presetClass="entr" presetSubtype="4" fill="hold" grpId="0" nodeType="clickEffect">
                                  <p:stCondLst>
                                    <p:cond delay="0"/>
                                  </p:stCondLst>
                                  <p:childTnLst>
                                    <p:set>
                                      <p:cBhvr>
                                        <p:cTn id="61" dur="1" fill="hold">
                                          <p:stCondLst>
                                            <p:cond delay="0"/>
                                          </p:stCondLst>
                                        </p:cTn>
                                        <p:tgtEl>
                                          <p:spTgt spid="11"/>
                                        </p:tgtEl>
                                        <p:attrNameLst>
                                          <p:attrName>style.visibility</p:attrName>
                                        </p:attrNameLst>
                                      </p:cBhvr>
                                      <p:to>
                                        <p:strVal val="visible"/>
                                      </p:to>
                                    </p:set>
                                    <p:anim calcmode="lin" valueType="num">
                                      <p:cBhvr additive="base">
                                        <p:cTn id="62" dur="500" fill="hold"/>
                                        <p:tgtEl>
                                          <p:spTgt spid="11"/>
                                        </p:tgtEl>
                                        <p:attrNameLst>
                                          <p:attrName>ppt_x</p:attrName>
                                        </p:attrNameLst>
                                      </p:cBhvr>
                                      <p:tavLst>
                                        <p:tav tm="0">
                                          <p:val>
                                            <p:strVal val="#ppt_x"/>
                                          </p:val>
                                        </p:tav>
                                        <p:tav tm="100000">
                                          <p:val>
                                            <p:strVal val="#ppt_x"/>
                                          </p:val>
                                        </p:tav>
                                      </p:tavLst>
                                    </p:anim>
                                    <p:anim calcmode="lin" valueType="num">
                                      <p:cBhvr additive="base">
                                        <p:cTn id="63"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64" fill="hold" nodeType="clickPar">
                      <p:stCondLst>
                        <p:cond delay="indefinite"/>
                      </p:stCondLst>
                      <p:childTnLst>
                        <p:par>
                          <p:cTn id="65" fill="hold" nodeType="withGroup">
                            <p:stCondLst>
                              <p:cond delay="indefinite"/>
                            </p:stCondLst>
                          </p:cTn>
                        </p:par>
                        <p:par>
                          <p:cTn id="66" fill="hold" nodeType="afterGroup">
                            <p:stCondLst>
                              <p:cond delay="0"/>
                            </p:stCondLst>
                            <p:childTnLst>
                              <p:par>
                                <p:cTn id="67" presetID="2" presetClass="entr" presetSubtype="4" fill="hold" grpId="0" nodeType="clickEffect">
                                  <p:stCondLst>
                                    <p:cond delay="0"/>
                                  </p:stCondLst>
                                  <p:childTnLst>
                                    <p:set>
                                      <p:cBhvr>
                                        <p:cTn id="68" dur="1" fill="hold">
                                          <p:stCondLst>
                                            <p:cond delay="0"/>
                                          </p:stCondLst>
                                        </p:cTn>
                                        <p:tgtEl>
                                          <p:spTgt spid="307219"/>
                                        </p:tgtEl>
                                        <p:attrNameLst>
                                          <p:attrName>style.visibility</p:attrName>
                                        </p:attrNameLst>
                                      </p:cBhvr>
                                      <p:to>
                                        <p:strVal val="visible"/>
                                      </p:to>
                                    </p:set>
                                    <p:anim calcmode="lin" valueType="num">
                                      <p:cBhvr additive="base">
                                        <p:cTn id="69" dur="500" fill="hold"/>
                                        <p:tgtEl>
                                          <p:spTgt spid="307219"/>
                                        </p:tgtEl>
                                        <p:attrNameLst>
                                          <p:attrName>ppt_x</p:attrName>
                                        </p:attrNameLst>
                                      </p:cBhvr>
                                      <p:tavLst>
                                        <p:tav tm="0">
                                          <p:val>
                                            <p:strVal val="#ppt_x"/>
                                          </p:val>
                                        </p:tav>
                                        <p:tav tm="100000">
                                          <p:val>
                                            <p:strVal val="#ppt_x"/>
                                          </p:val>
                                        </p:tav>
                                      </p:tavLst>
                                    </p:anim>
                                    <p:anim calcmode="lin" valueType="num">
                                      <p:cBhvr additive="base">
                                        <p:cTn id="70" dur="500" fill="hold"/>
                                        <p:tgtEl>
                                          <p:spTgt spid="3072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05" grpId="0"/>
      <p:bldP spid="307214" grpId="0" animBg="1"/>
      <p:bldP spid="307218" grpId="0"/>
      <p:bldP spid="307219" grpId="0"/>
      <p:bldP spid="307220" grpId="0"/>
      <p:bldP spid="307221" grpId="0"/>
      <p:bldP spid="307222" grpId="0"/>
      <p:bldP spid="307223" grpId="0"/>
      <p:bldP spid="307232" grpId="0"/>
      <p:bldP spid="1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226" name="Text Box 2"/>
          <p:cNvSpPr txBox="1">
            <a:spLocks noChangeArrowheads="1"/>
          </p:cNvSpPr>
          <p:nvPr/>
        </p:nvSpPr>
        <p:spPr bwMode="auto">
          <a:xfrm>
            <a:off x="458788" y="811213"/>
            <a:ext cx="10945812" cy="4461510"/>
          </a:xfrm>
          <a:prstGeom prst="rect">
            <a:avLst/>
          </a:prstGeom>
          <a:noFill/>
          <a:ln w="9525">
            <a:noFill/>
            <a:miter lim="800000"/>
          </a:ln>
        </p:spPr>
        <p:txBody>
          <a:bodyPr>
            <a:spAutoFit/>
          </a:bodyPr>
          <a:lstStyle/>
          <a:p>
            <a:r>
              <a:rPr lang="zh-CN" altLang="en-US" sz="2400">
                <a:ea typeface="宋体" pitchFamily="2" charset="-122"/>
              </a:rPr>
              <a:t>二、试修改下列病句。</a:t>
            </a:r>
          </a:p>
          <a:p>
            <a:endParaRPr lang="en-US" altLang="zh-CN" sz="2000">
              <a:latin typeface="宋体" pitchFamily="2" charset="-122"/>
              <a:ea typeface="宋体" pitchFamily="2" charset="-122"/>
            </a:endParaRPr>
          </a:p>
          <a:p>
            <a:r>
              <a:rPr sz="2000" smtClean="0">
                <a:latin typeface="宋体" pitchFamily="2" charset="-122"/>
                <a:ea typeface="宋体" pitchFamily="2" charset="-122"/>
              </a:rPr>
              <a:t>1</a:t>
            </a:r>
            <a:r>
              <a:rPr lang="zh-CN" altLang="en-US" sz="2000" smtClean="0"/>
              <a:t>．在科技发展的道路上，科学工作者正发挥着他们每个人身上无穷的蕴藏着的科学精神。</a:t>
            </a:r>
          </a:p>
          <a:p>
            <a:endParaRPr sz="2000">
              <a:latin typeface="宋体" pitchFamily="2" charset="-122"/>
              <a:ea typeface="宋体" pitchFamily="2" charset="-122"/>
            </a:endParaRPr>
          </a:p>
          <a:p>
            <a:r>
              <a:rPr sz="2000">
                <a:latin typeface="宋体" pitchFamily="2" charset="-122"/>
                <a:ea typeface="宋体" pitchFamily="2" charset="-122"/>
              </a:rPr>
              <a:t>　</a:t>
            </a:r>
          </a:p>
          <a:p>
            <a:r>
              <a:rPr sz="2000">
                <a:latin typeface="宋体" pitchFamily="2" charset="-122"/>
                <a:ea typeface="宋体" pitchFamily="2" charset="-122"/>
              </a:rPr>
              <a:t>　</a:t>
            </a:r>
          </a:p>
          <a:p>
            <a:r>
              <a:rPr sz="2000">
                <a:latin typeface="宋体" pitchFamily="2" charset="-122"/>
                <a:ea typeface="宋体" pitchFamily="2" charset="-122"/>
              </a:rPr>
              <a:t>2</a:t>
            </a:r>
            <a:r>
              <a:rPr sz="2000" smtClean="0">
                <a:latin typeface="宋体" pitchFamily="2" charset="-122"/>
                <a:ea typeface="宋体" pitchFamily="2" charset="-122"/>
              </a:rPr>
              <a:t>．</a:t>
            </a:r>
            <a:r>
              <a:rPr lang="zh-CN" altLang="en-US" sz="2000" smtClean="0"/>
              <a:t>从</a:t>
            </a:r>
            <a:r>
              <a:rPr lang="en-US" sz="2000" smtClean="0"/>
              <a:t>7</a:t>
            </a:r>
            <a:r>
              <a:rPr lang="zh-CN" altLang="en-US" sz="2000" smtClean="0"/>
              <a:t>月</a:t>
            </a:r>
            <a:r>
              <a:rPr lang="en-US" sz="2000" smtClean="0"/>
              <a:t>16</a:t>
            </a:r>
            <a:r>
              <a:rPr lang="zh-CN" altLang="en-US" sz="2000" smtClean="0"/>
              <a:t>日开始，都昌县城管局在万里大道、迎宾大道开展违规占道行为的为期</a:t>
            </a:r>
            <a:r>
              <a:rPr lang="en-US" sz="2000" smtClean="0"/>
              <a:t>40</a:t>
            </a:r>
            <a:r>
              <a:rPr lang="zh-CN" altLang="en-US" sz="2000" smtClean="0"/>
              <a:t>天的专项整治活动。</a:t>
            </a:r>
          </a:p>
          <a:p>
            <a:endParaRPr sz="2000">
              <a:latin typeface="宋体" pitchFamily="2" charset="-122"/>
              <a:ea typeface="宋体" pitchFamily="2" charset="-122"/>
            </a:endParaRPr>
          </a:p>
          <a:p>
            <a:r>
              <a:rPr sz="2000">
                <a:latin typeface="宋体" pitchFamily="2" charset="-122"/>
                <a:ea typeface="宋体" pitchFamily="2" charset="-122"/>
              </a:rPr>
              <a:t>　</a:t>
            </a:r>
          </a:p>
          <a:p>
            <a:r>
              <a:rPr sz="2000">
                <a:latin typeface="宋体" pitchFamily="2" charset="-122"/>
                <a:ea typeface="宋体" pitchFamily="2" charset="-122"/>
              </a:rPr>
              <a:t>　</a:t>
            </a:r>
          </a:p>
          <a:p>
            <a:endParaRPr sz="2000">
              <a:latin typeface="宋体" pitchFamily="2" charset="-122"/>
              <a:ea typeface="宋体" pitchFamily="2" charset="-122"/>
            </a:endParaRPr>
          </a:p>
          <a:p>
            <a:r>
              <a:rPr sz="2000" smtClean="0">
                <a:latin typeface="宋体" pitchFamily="2" charset="-122"/>
                <a:ea typeface="宋体" pitchFamily="2" charset="-122"/>
              </a:rPr>
              <a:t>3．</a:t>
            </a:r>
            <a:r>
              <a:rPr lang="zh-CN" altLang="en-US" sz="2000" smtClean="0">
                <a:latin typeface="宋体" pitchFamily="2" charset="-122"/>
                <a:ea typeface="宋体" pitchFamily="2" charset="-122"/>
              </a:rPr>
              <a:t>全国规模最大的两栖爬行动物标本馆，已经收藏了</a:t>
            </a:r>
            <a:r>
              <a:rPr lang="en-US" altLang="zh-CN" sz="2000" smtClean="0">
                <a:latin typeface="宋体" pitchFamily="2" charset="-122"/>
                <a:ea typeface="宋体" pitchFamily="2" charset="-122"/>
              </a:rPr>
              <a:t>10</a:t>
            </a:r>
            <a:r>
              <a:rPr lang="zh-CN" altLang="en-US" sz="2000" smtClean="0">
                <a:latin typeface="宋体" pitchFamily="2" charset="-122"/>
                <a:ea typeface="宋体" pitchFamily="2" charset="-122"/>
              </a:rPr>
              <a:t>万多号标本，这些标本几乎覆盖了所有中国的两栖爬行动物种类。</a:t>
            </a:r>
            <a:endParaRPr sz="2000">
              <a:latin typeface="宋体" pitchFamily="2" charset="-122"/>
              <a:ea typeface="宋体" pitchFamily="2" charset="-122"/>
            </a:endParaRPr>
          </a:p>
        </p:txBody>
      </p:sp>
      <p:sp>
        <p:nvSpPr>
          <p:cNvPr id="308228" name="Text Box 4"/>
          <p:cNvSpPr txBox="1">
            <a:spLocks noChangeArrowheads="1"/>
          </p:cNvSpPr>
          <p:nvPr/>
        </p:nvSpPr>
        <p:spPr bwMode="auto">
          <a:xfrm>
            <a:off x="403187" y="5240351"/>
            <a:ext cx="10947400" cy="706755"/>
          </a:xfrm>
          <a:prstGeom prst="rect">
            <a:avLst/>
          </a:prstGeom>
          <a:noFill/>
          <a:ln w="9525">
            <a:noFill/>
            <a:miter lim="800000"/>
          </a:ln>
        </p:spPr>
        <p:txBody>
          <a:bodyPr>
            <a:spAutoFit/>
          </a:bodyPr>
          <a:lstStyle/>
          <a:p>
            <a:pPr>
              <a:spcBef>
                <a:spcPct val="50000"/>
              </a:spcBef>
            </a:pPr>
            <a:r>
              <a:rPr lang="zh-CN" altLang="en-US" sz="2000">
                <a:solidFill>
                  <a:srgbClr val="FF0000"/>
                </a:solidFill>
                <a:latin typeface="黑体" pitchFamily="2" charset="-122"/>
                <a:ea typeface="黑体" panose="02010609060101010101" pitchFamily="2" charset="-122"/>
              </a:rPr>
              <a:t>答案：</a:t>
            </a:r>
            <a:r>
              <a:rPr sz="2000">
                <a:solidFill>
                  <a:srgbClr val="FF0000"/>
                </a:solidFill>
                <a:ea typeface="黑体" panose="02010609060101010101" pitchFamily="2" charset="-122"/>
              </a:rPr>
              <a:t>多项定语顺序排列不当。“中国”表领属，“所有”表数量，不应该是“所有中国”，而是“中国所有”。</a:t>
            </a:r>
          </a:p>
        </p:txBody>
      </p:sp>
      <p:sp>
        <p:nvSpPr>
          <p:cNvPr id="308229" name="Text Box 5"/>
          <p:cNvSpPr txBox="1">
            <a:spLocks noChangeArrowheads="1"/>
          </p:cNvSpPr>
          <p:nvPr/>
        </p:nvSpPr>
        <p:spPr bwMode="auto">
          <a:xfrm>
            <a:off x="474625" y="3382963"/>
            <a:ext cx="10801350" cy="1014730"/>
          </a:xfrm>
          <a:prstGeom prst="rect">
            <a:avLst/>
          </a:prstGeom>
          <a:noFill/>
          <a:ln w="9525">
            <a:noFill/>
            <a:miter lim="800000"/>
          </a:ln>
        </p:spPr>
        <p:txBody>
          <a:bodyPr>
            <a:spAutoFit/>
          </a:bodyPr>
          <a:lstStyle/>
          <a:p>
            <a:pPr>
              <a:spcBef>
                <a:spcPct val="50000"/>
              </a:spcBef>
            </a:pPr>
            <a:r>
              <a:rPr lang="zh-CN" altLang="en-US" sz="2000">
                <a:solidFill>
                  <a:srgbClr val="FF0000"/>
                </a:solidFill>
                <a:latin typeface="黑体" pitchFamily="2" charset="-122"/>
                <a:ea typeface="黑体" panose="02010609060101010101" pitchFamily="2" charset="-122"/>
              </a:rPr>
              <a:t>答案</a:t>
            </a:r>
            <a:r>
              <a:rPr lang="zh-CN" altLang="en-US" sz="2000" smtClean="0">
                <a:solidFill>
                  <a:srgbClr val="FF0000"/>
                </a:solidFill>
                <a:latin typeface="黑体" pitchFamily="2" charset="-122"/>
                <a:ea typeface="黑体" panose="02010609060101010101" pitchFamily="2" charset="-122"/>
              </a:rPr>
              <a:t>：此处属多项定语排列次序不当。</a:t>
            </a:r>
            <a:r>
              <a:rPr lang="en-US" altLang="en-US" sz="2000" smtClean="0">
                <a:solidFill>
                  <a:srgbClr val="FF0000"/>
                </a:solidFill>
                <a:latin typeface="黑体" pitchFamily="2" charset="-122"/>
                <a:ea typeface="黑体" panose="02010609060101010101" pitchFamily="2" charset="-122"/>
              </a:rPr>
              <a:t>“</a:t>
            </a:r>
            <a:r>
              <a:rPr lang="zh-CN" altLang="en-US" sz="2000" smtClean="0">
                <a:solidFill>
                  <a:srgbClr val="FF0000"/>
                </a:solidFill>
                <a:latin typeface="黑体" pitchFamily="2" charset="-122"/>
                <a:ea typeface="黑体" panose="02010609060101010101" pitchFamily="2" charset="-122"/>
              </a:rPr>
              <a:t>开展违规占道行为的为期</a:t>
            </a:r>
            <a:r>
              <a:rPr lang="en-US" altLang="en-US" sz="2000" smtClean="0">
                <a:solidFill>
                  <a:srgbClr val="FF0000"/>
                </a:solidFill>
                <a:latin typeface="黑体" pitchFamily="2" charset="-122"/>
                <a:ea typeface="黑体" panose="02010609060101010101" pitchFamily="2" charset="-122"/>
              </a:rPr>
              <a:t>40</a:t>
            </a:r>
            <a:r>
              <a:rPr lang="zh-CN" altLang="en-US" sz="2000" smtClean="0">
                <a:solidFill>
                  <a:srgbClr val="FF0000"/>
                </a:solidFill>
                <a:latin typeface="黑体" pitchFamily="2" charset="-122"/>
                <a:ea typeface="黑体" panose="02010609060101010101" pitchFamily="2" charset="-122"/>
              </a:rPr>
              <a:t>天的专项整治活动</a:t>
            </a:r>
            <a:r>
              <a:rPr lang="en-US" altLang="en-US" sz="2000" smtClean="0">
                <a:solidFill>
                  <a:srgbClr val="FF0000"/>
                </a:solidFill>
                <a:latin typeface="黑体" pitchFamily="2" charset="-122"/>
                <a:ea typeface="黑体" panose="02010609060101010101" pitchFamily="2" charset="-122"/>
              </a:rPr>
              <a:t>”</a:t>
            </a:r>
            <a:r>
              <a:rPr lang="zh-CN" altLang="en-US" sz="2000" smtClean="0">
                <a:solidFill>
                  <a:srgbClr val="FF0000"/>
                </a:solidFill>
                <a:latin typeface="黑体" pitchFamily="2" charset="-122"/>
                <a:ea typeface="黑体" panose="02010609060101010101" pitchFamily="2" charset="-122"/>
              </a:rPr>
              <a:t>语序不当，表时间的定语</a:t>
            </a:r>
            <a:r>
              <a:rPr lang="en-US" altLang="en-US" sz="2000" smtClean="0">
                <a:solidFill>
                  <a:srgbClr val="FF0000"/>
                </a:solidFill>
                <a:latin typeface="黑体" pitchFamily="2" charset="-122"/>
                <a:ea typeface="黑体" panose="02010609060101010101" pitchFamily="2" charset="-122"/>
              </a:rPr>
              <a:t>“</a:t>
            </a:r>
            <a:r>
              <a:rPr lang="zh-CN" altLang="en-US" sz="2000" smtClean="0">
                <a:solidFill>
                  <a:srgbClr val="FF0000"/>
                </a:solidFill>
                <a:latin typeface="黑体" pitchFamily="2" charset="-122"/>
                <a:ea typeface="黑体" panose="02010609060101010101" pitchFamily="2" charset="-122"/>
              </a:rPr>
              <a:t>为期</a:t>
            </a:r>
            <a:r>
              <a:rPr lang="en-US" altLang="en-US" sz="2000" smtClean="0">
                <a:solidFill>
                  <a:srgbClr val="FF0000"/>
                </a:solidFill>
                <a:latin typeface="黑体" pitchFamily="2" charset="-122"/>
                <a:ea typeface="黑体" panose="02010609060101010101" pitchFamily="2" charset="-122"/>
              </a:rPr>
              <a:t>40</a:t>
            </a:r>
            <a:r>
              <a:rPr lang="zh-CN" altLang="en-US" sz="2000" smtClean="0">
                <a:solidFill>
                  <a:srgbClr val="FF0000"/>
                </a:solidFill>
                <a:latin typeface="黑体" pitchFamily="2" charset="-122"/>
                <a:ea typeface="黑体" panose="02010609060101010101" pitchFamily="2" charset="-122"/>
              </a:rPr>
              <a:t>天的</a:t>
            </a:r>
            <a:r>
              <a:rPr lang="en-US" altLang="en-US" sz="2000" smtClean="0">
                <a:solidFill>
                  <a:srgbClr val="FF0000"/>
                </a:solidFill>
                <a:latin typeface="黑体" pitchFamily="2" charset="-122"/>
                <a:ea typeface="黑体" panose="02010609060101010101" pitchFamily="2" charset="-122"/>
              </a:rPr>
              <a:t>”</a:t>
            </a:r>
            <a:r>
              <a:rPr lang="zh-CN" altLang="en-US" sz="2000" smtClean="0">
                <a:solidFill>
                  <a:srgbClr val="FF0000"/>
                </a:solidFill>
                <a:latin typeface="黑体" pitchFamily="2" charset="-122"/>
                <a:ea typeface="黑体" panose="02010609060101010101" pitchFamily="2" charset="-122"/>
              </a:rPr>
              <a:t>应放到名词性定语</a:t>
            </a:r>
            <a:r>
              <a:rPr lang="en-US" altLang="en-US" sz="2000" smtClean="0">
                <a:solidFill>
                  <a:srgbClr val="FF0000"/>
                </a:solidFill>
                <a:latin typeface="黑体" pitchFamily="2" charset="-122"/>
                <a:ea typeface="黑体" panose="02010609060101010101" pitchFamily="2" charset="-122"/>
              </a:rPr>
              <a:t>“</a:t>
            </a:r>
            <a:r>
              <a:rPr lang="zh-CN" altLang="en-US" sz="2000" smtClean="0">
                <a:solidFill>
                  <a:srgbClr val="FF0000"/>
                </a:solidFill>
                <a:latin typeface="黑体" pitchFamily="2" charset="-122"/>
                <a:ea typeface="黑体" panose="02010609060101010101" pitchFamily="2" charset="-122"/>
              </a:rPr>
              <a:t>违规占道行为</a:t>
            </a:r>
            <a:r>
              <a:rPr lang="en-US" altLang="en-US" sz="2000" smtClean="0">
                <a:solidFill>
                  <a:srgbClr val="FF0000"/>
                </a:solidFill>
                <a:latin typeface="黑体" pitchFamily="2" charset="-122"/>
                <a:ea typeface="黑体" panose="02010609060101010101" pitchFamily="2" charset="-122"/>
              </a:rPr>
              <a:t>”</a:t>
            </a:r>
            <a:r>
              <a:rPr lang="zh-CN" altLang="en-US" sz="2000" smtClean="0">
                <a:solidFill>
                  <a:srgbClr val="FF0000"/>
                </a:solidFill>
                <a:latin typeface="黑体" pitchFamily="2" charset="-122"/>
                <a:ea typeface="黑体" panose="02010609060101010101" pitchFamily="2" charset="-122"/>
              </a:rPr>
              <a:t>之前，故应改为</a:t>
            </a:r>
            <a:r>
              <a:rPr lang="en-US" altLang="en-US" sz="2000" smtClean="0">
                <a:solidFill>
                  <a:srgbClr val="FF0000"/>
                </a:solidFill>
                <a:latin typeface="黑体" pitchFamily="2" charset="-122"/>
                <a:ea typeface="黑体" panose="02010609060101010101" pitchFamily="2" charset="-122"/>
              </a:rPr>
              <a:t>“</a:t>
            </a:r>
            <a:r>
              <a:rPr lang="zh-CN" altLang="en-US" sz="2000" smtClean="0">
                <a:solidFill>
                  <a:srgbClr val="FF0000"/>
                </a:solidFill>
                <a:latin typeface="黑体" pitchFamily="2" charset="-122"/>
                <a:ea typeface="黑体" panose="02010609060101010101" pitchFamily="2" charset="-122"/>
              </a:rPr>
              <a:t>开展为期</a:t>
            </a:r>
            <a:r>
              <a:rPr lang="en-US" altLang="en-US" sz="2000" smtClean="0">
                <a:solidFill>
                  <a:srgbClr val="FF0000"/>
                </a:solidFill>
                <a:latin typeface="黑体" pitchFamily="2" charset="-122"/>
                <a:ea typeface="黑体" panose="02010609060101010101" pitchFamily="2" charset="-122"/>
              </a:rPr>
              <a:t>40</a:t>
            </a:r>
            <a:r>
              <a:rPr lang="zh-CN" altLang="en-US" sz="2000" smtClean="0">
                <a:solidFill>
                  <a:srgbClr val="FF0000"/>
                </a:solidFill>
                <a:latin typeface="黑体" pitchFamily="2" charset="-122"/>
                <a:ea typeface="黑体" panose="02010609060101010101" pitchFamily="2" charset="-122"/>
              </a:rPr>
              <a:t>天的违规占道行为的专项整治活动</a:t>
            </a:r>
            <a:r>
              <a:rPr lang="en-US" altLang="en-US" sz="2000" smtClean="0">
                <a:solidFill>
                  <a:srgbClr val="FF0000"/>
                </a:solidFill>
                <a:latin typeface="黑体" pitchFamily="2" charset="-122"/>
                <a:ea typeface="黑体" panose="02010609060101010101" pitchFamily="2" charset="-122"/>
              </a:rPr>
              <a:t>”</a:t>
            </a:r>
            <a:r>
              <a:rPr lang="zh-CN" altLang="en-US" sz="2000" smtClean="0">
                <a:solidFill>
                  <a:srgbClr val="FF0000"/>
                </a:solidFill>
                <a:latin typeface="黑体" pitchFamily="2" charset="-122"/>
                <a:ea typeface="黑体" panose="02010609060101010101" pitchFamily="2" charset="-122"/>
              </a:rPr>
              <a:t>。</a:t>
            </a:r>
            <a:endParaRPr lang="zh-CN" altLang="en-US" sz="2000">
              <a:solidFill>
                <a:srgbClr val="FF0000"/>
              </a:solidFill>
              <a:ea typeface="黑体" panose="02010609060101010101" pitchFamily="2" charset="-122"/>
            </a:endParaRPr>
          </a:p>
        </p:txBody>
      </p:sp>
      <p:sp>
        <p:nvSpPr>
          <p:cNvPr id="308230" name="Text Box 6"/>
          <p:cNvSpPr txBox="1">
            <a:spLocks noChangeArrowheads="1"/>
          </p:cNvSpPr>
          <p:nvPr/>
        </p:nvSpPr>
        <p:spPr bwMode="auto">
          <a:xfrm>
            <a:off x="546063" y="1882765"/>
            <a:ext cx="10729913" cy="706755"/>
          </a:xfrm>
          <a:prstGeom prst="rect">
            <a:avLst/>
          </a:prstGeom>
          <a:noFill/>
          <a:ln w="9525">
            <a:noFill/>
            <a:miter lim="800000"/>
          </a:ln>
        </p:spPr>
        <p:txBody>
          <a:bodyPr>
            <a:spAutoFit/>
          </a:bodyPr>
          <a:lstStyle/>
          <a:p>
            <a:pPr>
              <a:spcBef>
                <a:spcPct val="50000"/>
              </a:spcBef>
            </a:pPr>
            <a:r>
              <a:rPr lang="zh-CN" altLang="en-US" sz="2000">
                <a:solidFill>
                  <a:srgbClr val="FF0000"/>
                </a:solidFill>
                <a:latin typeface="黑体" pitchFamily="2" charset="-122"/>
                <a:ea typeface="黑体" panose="02010609060101010101" pitchFamily="2" charset="-122"/>
              </a:rPr>
              <a:t>答案</a:t>
            </a:r>
            <a:r>
              <a:rPr lang="zh-CN" altLang="en-US" sz="2000" smtClean="0">
                <a:solidFill>
                  <a:srgbClr val="FF0000"/>
                </a:solidFill>
                <a:latin typeface="黑体" pitchFamily="2" charset="-122"/>
                <a:ea typeface="黑体" panose="02010609060101010101" pitchFamily="2" charset="-122"/>
              </a:rPr>
              <a:t>：此处属多项定语排列次序不当。此句中</a:t>
            </a:r>
            <a:r>
              <a:rPr lang="en-US" altLang="en-US" sz="2000" smtClean="0">
                <a:solidFill>
                  <a:srgbClr val="FF0000"/>
                </a:solidFill>
                <a:latin typeface="黑体" pitchFamily="2" charset="-122"/>
                <a:ea typeface="黑体" panose="02010609060101010101" pitchFamily="2" charset="-122"/>
              </a:rPr>
              <a:t>“</a:t>
            </a:r>
            <a:r>
              <a:rPr lang="zh-CN" altLang="en-US" sz="2000" smtClean="0">
                <a:solidFill>
                  <a:srgbClr val="FF0000"/>
                </a:solidFill>
                <a:latin typeface="黑体" pitchFamily="2" charset="-122"/>
                <a:ea typeface="黑体" panose="02010609060101010101" pitchFamily="2" charset="-122"/>
              </a:rPr>
              <a:t>无穷的</a:t>
            </a:r>
            <a:r>
              <a:rPr lang="en-US" altLang="en-US" sz="2000" smtClean="0">
                <a:solidFill>
                  <a:srgbClr val="FF0000"/>
                </a:solidFill>
                <a:latin typeface="黑体" pitchFamily="2" charset="-122"/>
                <a:ea typeface="黑体" panose="02010609060101010101" pitchFamily="2" charset="-122"/>
              </a:rPr>
              <a:t>”</a:t>
            </a:r>
            <a:r>
              <a:rPr lang="zh-CN" altLang="en-US" sz="2000" smtClean="0">
                <a:solidFill>
                  <a:srgbClr val="FF0000"/>
                </a:solidFill>
                <a:latin typeface="黑体" pitchFamily="2" charset="-122"/>
                <a:ea typeface="黑体" panose="02010609060101010101" pitchFamily="2" charset="-122"/>
              </a:rPr>
              <a:t>属形容词做定语，</a:t>
            </a:r>
            <a:r>
              <a:rPr lang="en-US" altLang="en-US" sz="2000" smtClean="0">
                <a:solidFill>
                  <a:srgbClr val="FF0000"/>
                </a:solidFill>
                <a:latin typeface="黑体" pitchFamily="2" charset="-122"/>
                <a:ea typeface="黑体" panose="02010609060101010101" pitchFamily="2" charset="-122"/>
              </a:rPr>
              <a:t>“</a:t>
            </a:r>
            <a:r>
              <a:rPr lang="zh-CN" altLang="en-US" sz="2000" smtClean="0">
                <a:solidFill>
                  <a:srgbClr val="FF0000"/>
                </a:solidFill>
                <a:latin typeface="黑体" pitchFamily="2" charset="-122"/>
                <a:ea typeface="黑体" panose="02010609060101010101" pitchFamily="2" charset="-122"/>
              </a:rPr>
              <a:t>蕴藏着的</a:t>
            </a:r>
            <a:r>
              <a:rPr lang="en-US" altLang="en-US" sz="2000" smtClean="0">
                <a:solidFill>
                  <a:srgbClr val="FF0000"/>
                </a:solidFill>
                <a:latin typeface="黑体" pitchFamily="2" charset="-122"/>
                <a:ea typeface="黑体" panose="02010609060101010101" pitchFamily="2" charset="-122"/>
              </a:rPr>
              <a:t>”</a:t>
            </a:r>
            <a:r>
              <a:rPr lang="zh-CN" altLang="en-US" sz="2000" smtClean="0">
                <a:solidFill>
                  <a:srgbClr val="FF0000"/>
                </a:solidFill>
                <a:latin typeface="黑体" pitchFamily="2" charset="-122"/>
                <a:ea typeface="黑体" panose="02010609060101010101" pitchFamily="2" charset="-122"/>
              </a:rPr>
              <a:t>属动词性短语做定语，根据多项定语的排列规则可知，应将</a:t>
            </a:r>
            <a:r>
              <a:rPr lang="en-US" altLang="en-US" sz="2000" smtClean="0">
                <a:solidFill>
                  <a:srgbClr val="FF0000"/>
                </a:solidFill>
                <a:latin typeface="黑体" pitchFamily="2" charset="-122"/>
                <a:ea typeface="黑体" panose="02010609060101010101" pitchFamily="2" charset="-122"/>
              </a:rPr>
              <a:t>“</a:t>
            </a:r>
            <a:r>
              <a:rPr lang="zh-CN" altLang="en-US" sz="2000" smtClean="0">
                <a:solidFill>
                  <a:srgbClr val="FF0000"/>
                </a:solidFill>
                <a:latin typeface="黑体" pitchFamily="2" charset="-122"/>
                <a:ea typeface="黑体" panose="02010609060101010101" pitchFamily="2" charset="-122"/>
              </a:rPr>
              <a:t>无穷的</a:t>
            </a:r>
            <a:r>
              <a:rPr lang="en-US" altLang="en-US" sz="2000" smtClean="0">
                <a:solidFill>
                  <a:srgbClr val="FF0000"/>
                </a:solidFill>
                <a:latin typeface="黑体" pitchFamily="2" charset="-122"/>
                <a:ea typeface="黑体" panose="02010609060101010101" pitchFamily="2" charset="-122"/>
              </a:rPr>
              <a:t>”</a:t>
            </a:r>
            <a:r>
              <a:rPr lang="zh-CN" altLang="en-US" sz="2000" smtClean="0">
                <a:solidFill>
                  <a:srgbClr val="FF0000"/>
                </a:solidFill>
                <a:latin typeface="黑体" pitchFamily="2" charset="-122"/>
                <a:ea typeface="黑体" panose="02010609060101010101" pitchFamily="2" charset="-122"/>
              </a:rPr>
              <a:t>移至</a:t>
            </a:r>
            <a:r>
              <a:rPr lang="en-US" altLang="en-US" sz="2000" smtClean="0">
                <a:solidFill>
                  <a:srgbClr val="FF0000"/>
                </a:solidFill>
                <a:latin typeface="黑体" pitchFamily="2" charset="-122"/>
                <a:ea typeface="黑体" panose="02010609060101010101" pitchFamily="2" charset="-122"/>
              </a:rPr>
              <a:t>“</a:t>
            </a:r>
            <a:r>
              <a:rPr lang="zh-CN" altLang="en-US" sz="2000" smtClean="0">
                <a:solidFill>
                  <a:srgbClr val="FF0000"/>
                </a:solidFill>
                <a:latin typeface="黑体" pitchFamily="2" charset="-122"/>
                <a:ea typeface="黑体" panose="02010609060101010101" pitchFamily="2" charset="-122"/>
              </a:rPr>
              <a:t>蕴藏着的</a:t>
            </a:r>
            <a:r>
              <a:rPr lang="en-US" altLang="en-US" sz="2000" smtClean="0">
                <a:solidFill>
                  <a:srgbClr val="FF0000"/>
                </a:solidFill>
                <a:latin typeface="黑体" pitchFamily="2" charset="-122"/>
                <a:ea typeface="黑体" panose="02010609060101010101" pitchFamily="2" charset="-122"/>
              </a:rPr>
              <a:t>”</a:t>
            </a:r>
            <a:r>
              <a:rPr lang="zh-CN" altLang="en-US" sz="2000" smtClean="0">
                <a:solidFill>
                  <a:srgbClr val="FF0000"/>
                </a:solidFill>
                <a:latin typeface="黑体" pitchFamily="2" charset="-122"/>
                <a:ea typeface="黑体" panose="02010609060101010101" pitchFamily="2" charset="-122"/>
              </a:rPr>
              <a:t>之后。</a:t>
            </a:r>
            <a:endParaRPr lang="zh-CN" altLang="en-US" sz="2000">
              <a:solidFill>
                <a:srgbClr val="FF0000"/>
              </a:solidFill>
              <a:ea typeface="黑体" panose="02010609060101010101" pitchFamily="2" charset="-122"/>
            </a:endParaRPr>
          </a:p>
        </p:txBody>
      </p:sp>
    </p:spTree>
    <p:extLst>
      <p:ext uri="{BB962C8B-B14F-4D97-AF65-F5344CB8AC3E}">
        <p14:creationId xmlns:p14="http://schemas.microsoft.com/office/powerpoint/2010/main" val="305460010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08226"/>
                                        </p:tgtEl>
                                        <p:attrNameLst>
                                          <p:attrName>style.visibility</p:attrName>
                                        </p:attrNameLst>
                                      </p:cBhvr>
                                      <p:to>
                                        <p:strVal val="visible"/>
                                      </p:to>
                                    </p:set>
                                    <p:animEffect transition="in" filter="diamond(in)">
                                      <p:cBhvr>
                                        <p:cTn id="7" dur="2000"/>
                                        <p:tgtEl>
                                          <p:spTgt spid="308226"/>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08230"/>
                                        </p:tgtEl>
                                        <p:attrNameLst>
                                          <p:attrName>style.visibility</p:attrName>
                                        </p:attrNameLst>
                                      </p:cBhvr>
                                      <p:to>
                                        <p:strVal val="visible"/>
                                      </p:to>
                                    </p:set>
                                    <p:anim calcmode="lin" valueType="num">
                                      <p:cBhvr additive="base">
                                        <p:cTn id="13" dur="500" fill="hold"/>
                                        <p:tgtEl>
                                          <p:spTgt spid="308230"/>
                                        </p:tgtEl>
                                        <p:attrNameLst>
                                          <p:attrName>ppt_x</p:attrName>
                                        </p:attrNameLst>
                                      </p:cBhvr>
                                      <p:tavLst>
                                        <p:tav tm="0">
                                          <p:val>
                                            <p:strVal val="#ppt_x"/>
                                          </p:val>
                                        </p:tav>
                                        <p:tav tm="100000">
                                          <p:val>
                                            <p:strVal val="#ppt_x"/>
                                          </p:val>
                                        </p:tav>
                                      </p:tavLst>
                                    </p:anim>
                                    <p:anim calcmode="lin" valueType="num">
                                      <p:cBhvr additive="base">
                                        <p:cTn id="14" dur="500" fill="hold"/>
                                        <p:tgtEl>
                                          <p:spTgt spid="308230"/>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indefinite"/>
                            </p:stCondLst>
                          </p:cTn>
                        </p:par>
                        <p:par>
                          <p:cTn id="17" fill="hold" nodeType="afterGroup">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308228"/>
                                        </p:tgtEl>
                                        <p:attrNameLst>
                                          <p:attrName>style.visibility</p:attrName>
                                        </p:attrNameLst>
                                      </p:cBhvr>
                                      <p:to>
                                        <p:strVal val="visible"/>
                                      </p:to>
                                    </p:set>
                                    <p:anim calcmode="lin" valueType="num">
                                      <p:cBhvr additive="base">
                                        <p:cTn id="20" dur="500" fill="hold"/>
                                        <p:tgtEl>
                                          <p:spTgt spid="308228"/>
                                        </p:tgtEl>
                                        <p:attrNameLst>
                                          <p:attrName>ppt_x</p:attrName>
                                        </p:attrNameLst>
                                      </p:cBhvr>
                                      <p:tavLst>
                                        <p:tav tm="0">
                                          <p:val>
                                            <p:strVal val="#ppt_x"/>
                                          </p:val>
                                        </p:tav>
                                        <p:tav tm="100000">
                                          <p:val>
                                            <p:strVal val="#ppt_x"/>
                                          </p:val>
                                        </p:tav>
                                      </p:tavLst>
                                    </p:anim>
                                    <p:anim calcmode="lin" valueType="num">
                                      <p:cBhvr additive="base">
                                        <p:cTn id="21" dur="500" fill="hold"/>
                                        <p:tgtEl>
                                          <p:spTgt spid="308228"/>
                                        </p:tgtEl>
                                        <p:attrNameLst>
                                          <p:attrName>ppt_y</p:attrName>
                                        </p:attrNameLst>
                                      </p:cBhvr>
                                      <p:tavLst>
                                        <p:tav tm="0">
                                          <p:val>
                                            <p:strVal val="1+#ppt_h/2"/>
                                          </p:val>
                                        </p:tav>
                                        <p:tav tm="100000">
                                          <p:val>
                                            <p:strVal val="#ppt_y"/>
                                          </p:val>
                                        </p:tav>
                                      </p:tavLst>
                                    </p:anim>
                                  </p:childTnLst>
                                </p:cTn>
                              </p:par>
                            </p:childTnLst>
                          </p:cTn>
                        </p:par>
                      </p:childTnLst>
                    </p:cTn>
                  </p:par>
                  <p:par>
                    <p:cTn id="22" fill="hold" nodeType="clickPar">
                      <p:stCondLst>
                        <p:cond delay="indefinite"/>
                      </p:stCondLst>
                      <p:childTnLst>
                        <p:par>
                          <p:cTn id="23" fill="hold" nodeType="withGroup">
                            <p:stCondLst>
                              <p:cond delay="indefinite"/>
                            </p:stCondLst>
                          </p:cTn>
                        </p:par>
                        <p:par>
                          <p:cTn id="24" fill="hold" nodeType="afterGroup">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308229"/>
                                        </p:tgtEl>
                                        <p:attrNameLst>
                                          <p:attrName>style.visibility</p:attrName>
                                        </p:attrNameLst>
                                      </p:cBhvr>
                                      <p:to>
                                        <p:strVal val="visible"/>
                                      </p:to>
                                    </p:set>
                                    <p:anim calcmode="lin" valueType="num">
                                      <p:cBhvr additive="base">
                                        <p:cTn id="27" dur="500" fill="hold"/>
                                        <p:tgtEl>
                                          <p:spTgt spid="308229"/>
                                        </p:tgtEl>
                                        <p:attrNameLst>
                                          <p:attrName>ppt_x</p:attrName>
                                        </p:attrNameLst>
                                      </p:cBhvr>
                                      <p:tavLst>
                                        <p:tav tm="0">
                                          <p:val>
                                            <p:strVal val="#ppt_x"/>
                                          </p:val>
                                        </p:tav>
                                        <p:tav tm="100000">
                                          <p:val>
                                            <p:strVal val="#ppt_x"/>
                                          </p:val>
                                        </p:tav>
                                      </p:tavLst>
                                    </p:anim>
                                    <p:anim calcmode="lin" valueType="num">
                                      <p:cBhvr additive="base">
                                        <p:cTn id="28" dur="500" fill="hold"/>
                                        <p:tgtEl>
                                          <p:spTgt spid="3082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8226" grpId="0"/>
      <p:bldP spid="308228" grpId="0"/>
      <p:bldP spid="308229" grpId="0"/>
      <p:bldP spid="30823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28706" name="Group 2"/>
          <p:cNvGraphicFramePr>
            <a:graphicFrameLocks noGrp="1"/>
          </p:cNvGraphicFramePr>
          <p:nvPr>
            <p:ph sz="half" idx="4294967295"/>
          </p:nvPr>
        </p:nvGraphicFramePr>
        <p:xfrm>
          <a:off x="546063" y="883195"/>
          <a:ext cx="902970" cy="914400"/>
        </p:xfrm>
        <a:graphic>
          <a:graphicData uri="http://schemas.openxmlformats.org/drawingml/2006/table">
            <a:tbl>
              <a:tblPr/>
              <a:tblGrid>
                <a:gridCol w="431800"/>
                <a:gridCol w="471170"/>
              </a:tblGrid>
              <a:tr h="431800">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anose="02010609060101010101" pitchFamily="2" charset="-122"/>
                        </a:rPr>
                        <a:t>学</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anose="02010609060101010101" pitchFamily="2" charset="-122"/>
                        </a:rPr>
                        <a:t>习</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r h="407988">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anose="02010609060101010101" pitchFamily="2" charset="-122"/>
                        </a:rPr>
                        <a:t>卡</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anose="02010609060101010101" pitchFamily="2" charset="-122"/>
                        </a:rPr>
                        <a:t>片</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bl>
          </a:graphicData>
        </a:graphic>
      </p:graphicFrame>
      <p:sp>
        <p:nvSpPr>
          <p:cNvPr id="328723" name="Text Box 19"/>
          <p:cNvSpPr txBox="1">
            <a:spLocks noChangeArrowheads="1"/>
          </p:cNvSpPr>
          <p:nvPr/>
        </p:nvSpPr>
        <p:spPr bwMode="auto">
          <a:xfrm>
            <a:off x="406400" y="2097641"/>
            <a:ext cx="10798175" cy="3784600"/>
          </a:xfrm>
          <a:prstGeom prst="rect">
            <a:avLst/>
          </a:prstGeom>
          <a:noFill/>
          <a:ln w="57150" cmpd="thickThin">
            <a:noFill/>
            <a:miter lim="800000"/>
          </a:ln>
        </p:spPr>
        <p:txBody>
          <a:bodyPr>
            <a:spAutoFit/>
          </a:bodyPr>
          <a:lstStyle/>
          <a:p>
            <a:r>
              <a:rPr lang="zh-CN" altLang="en-US" sz="2400">
                <a:solidFill>
                  <a:schemeClr val="hlink"/>
                </a:solidFill>
                <a:latin typeface="楷体_GB2312" charset="-122"/>
                <a:ea typeface="楷体_GB2312" charset="-122"/>
              </a:rPr>
              <a:t>    多项定语是指主语、宾语中心语前的多个定语，它们一般按照语法规则排列，如果排列不当，就会出现语病。判断多项定语排列次序是否恰当，可从如下方面入手：</a:t>
            </a:r>
            <a:r>
              <a:rPr lang="en-US" altLang="zh-CN" sz="2400">
                <a:solidFill>
                  <a:schemeClr val="hlink"/>
                </a:solidFill>
                <a:latin typeface="楷体_GB2312" charset="-122"/>
                <a:ea typeface="楷体_GB2312" charset="-122"/>
              </a:rPr>
              <a:t>(</a:t>
            </a:r>
            <a:r>
              <a:rPr lang="zh-CN" altLang="en-US" sz="2400">
                <a:solidFill>
                  <a:schemeClr val="hlink"/>
                </a:solidFill>
                <a:ea typeface="宋体" pitchFamily="2" charset="-122"/>
              </a:rPr>
              <a:t>考生可略记为“属数动形名”</a:t>
            </a:r>
            <a:r>
              <a:rPr lang="en-US" altLang="zh-CN" sz="2400">
                <a:solidFill>
                  <a:schemeClr val="hlink"/>
                </a:solidFill>
                <a:ea typeface="宋体" pitchFamily="2" charset="-122"/>
              </a:rPr>
              <a:t>)</a:t>
            </a:r>
            <a:r>
              <a:rPr lang="en-US" altLang="zh-CN" sz="2400" b="0">
                <a:ea typeface="宋体" pitchFamily="2" charset="-122"/>
              </a:rPr>
              <a:t> </a:t>
            </a:r>
            <a:endParaRPr lang="en-US" altLang="zh-CN" sz="2400">
              <a:solidFill>
                <a:schemeClr val="hlink"/>
              </a:solidFill>
              <a:latin typeface="楷体_GB2312" charset="-122"/>
              <a:ea typeface="楷体_GB2312" charset="-122"/>
            </a:endParaRPr>
          </a:p>
          <a:p>
            <a:r>
              <a:rPr lang="en-US" altLang="zh-CN" sz="2400">
                <a:solidFill>
                  <a:schemeClr val="hlink"/>
                </a:solidFill>
                <a:latin typeface="楷体_GB2312" charset="-122"/>
                <a:ea typeface="楷体_GB2312" charset="-122"/>
              </a:rPr>
              <a:t>    1</a:t>
            </a:r>
            <a:r>
              <a:rPr lang="zh-CN" altLang="en-US" sz="2400">
                <a:solidFill>
                  <a:schemeClr val="hlink"/>
                </a:solidFill>
                <a:latin typeface="楷体_GB2312" charset="-122"/>
                <a:ea typeface="楷体_GB2312" charset="-122"/>
              </a:rPr>
              <a:t>．多项定语一般不属于同一个层次，都修饰中心语，因此，若句子中定语很长，不止一个，那么应先找到定语中心语，然后将多项定语的层次划分清楚，以防排列失当。</a:t>
            </a:r>
          </a:p>
          <a:p>
            <a:r>
              <a:rPr lang="en-US" altLang="zh-CN" sz="2400">
                <a:solidFill>
                  <a:schemeClr val="hlink"/>
                </a:solidFill>
                <a:latin typeface="楷体_GB2312" charset="-122"/>
                <a:ea typeface="楷体_GB2312" charset="-122"/>
              </a:rPr>
              <a:t>    2</a:t>
            </a:r>
            <a:r>
              <a:rPr lang="zh-CN" altLang="en-US" sz="2400">
                <a:solidFill>
                  <a:schemeClr val="hlink"/>
                </a:solidFill>
                <a:latin typeface="楷体_GB2312" charset="-122"/>
                <a:ea typeface="楷体_GB2312" charset="-122"/>
              </a:rPr>
              <a:t>．把握排列规律，判定排列次序。多项定语的排列是有规律可循的，一般来说，应依照以下原则</a:t>
            </a:r>
            <a:r>
              <a:rPr lang="en-US" altLang="zh-CN" sz="2400">
                <a:solidFill>
                  <a:schemeClr val="hlink"/>
                </a:solidFill>
                <a:latin typeface="楷体_GB2312" charset="-122"/>
                <a:ea typeface="楷体_GB2312" charset="-122"/>
              </a:rPr>
              <a:t>(</a:t>
            </a:r>
            <a:r>
              <a:rPr lang="zh-CN" altLang="en-US" sz="2400">
                <a:solidFill>
                  <a:schemeClr val="hlink"/>
                </a:solidFill>
                <a:latin typeface="楷体_GB2312" charset="-122"/>
                <a:ea typeface="楷体_GB2312" charset="-122"/>
              </a:rPr>
              <a:t>从离中心语最远的算起</a:t>
            </a:r>
            <a:r>
              <a:rPr lang="en-US" altLang="zh-CN" sz="2400">
                <a:solidFill>
                  <a:schemeClr val="hlink"/>
                </a:solidFill>
                <a:latin typeface="楷体_GB2312" charset="-122"/>
                <a:ea typeface="楷体_GB2312" charset="-122"/>
              </a:rPr>
              <a:t>)</a:t>
            </a:r>
            <a:r>
              <a:rPr lang="zh-CN" altLang="en-US" sz="2400">
                <a:solidFill>
                  <a:schemeClr val="hlink"/>
                </a:solidFill>
                <a:latin typeface="楷体_GB2312" charset="-122"/>
                <a:ea typeface="楷体_GB2312" charset="-122"/>
              </a:rPr>
              <a:t>：</a:t>
            </a:r>
          </a:p>
          <a:p>
            <a:r>
              <a:rPr lang="en-US" altLang="zh-CN" sz="2400">
                <a:solidFill>
                  <a:schemeClr val="hlink"/>
                </a:solidFill>
                <a:latin typeface="楷体_GB2312" charset="-122"/>
                <a:ea typeface="楷体_GB2312" charset="-122"/>
              </a:rPr>
              <a:t>    </a:t>
            </a:r>
            <a:r>
              <a:rPr sz="2400">
                <a:solidFill>
                  <a:schemeClr val="hlink"/>
                </a:solidFill>
                <a:ea typeface="楷体_GB2312" charset="-122"/>
              </a:rPr>
              <a:t>①表领属性的或表时间、处所的名词、代词或短语，如[例题1]“国家队的”表领属，应放在表数量的“一位”之前；——</a:t>
            </a:r>
            <a:r>
              <a:rPr sz="2400" smtClean="0">
                <a:solidFill>
                  <a:schemeClr val="hlink"/>
                </a:solidFill>
                <a:ea typeface="楷体_GB2312" charset="-122"/>
              </a:rPr>
              <a:t>属</a:t>
            </a:r>
            <a:endParaRPr sz="2400">
              <a:solidFill>
                <a:schemeClr val="hlink"/>
              </a:solidFill>
              <a:ea typeface="楷体_GB2312" charset="-122"/>
            </a:endParaRPr>
          </a:p>
        </p:txBody>
      </p:sp>
      <p:sp>
        <p:nvSpPr>
          <p:cNvPr id="328724" name="Text Box 20"/>
          <p:cNvSpPr txBox="1">
            <a:spLocks noChangeArrowheads="1"/>
          </p:cNvSpPr>
          <p:nvPr/>
        </p:nvSpPr>
        <p:spPr bwMode="auto">
          <a:xfrm>
            <a:off x="3432175" y="940119"/>
            <a:ext cx="4968875" cy="521970"/>
          </a:xfrm>
          <a:prstGeom prst="rect">
            <a:avLst/>
          </a:prstGeom>
          <a:solidFill>
            <a:srgbClr val="FFCCCC"/>
          </a:solidFill>
          <a:ln w="19050">
            <a:solidFill>
              <a:srgbClr val="FFCCCC"/>
            </a:solidFill>
            <a:miter lim="800000"/>
          </a:ln>
        </p:spPr>
        <p:txBody>
          <a:bodyPr>
            <a:spAutoFit/>
          </a:bodyPr>
          <a:lstStyle/>
          <a:p>
            <a:pPr>
              <a:spcBef>
                <a:spcPct val="50000"/>
              </a:spcBef>
            </a:pPr>
            <a:r>
              <a:rPr lang="zh-CN" altLang="en-US" sz="2800">
                <a:solidFill>
                  <a:srgbClr val="FF33CC"/>
                </a:solidFill>
                <a:ea typeface="楷体_GB2312" charset="-122"/>
              </a:rPr>
              <a:t>划分定语层次，判定正确顺序 </a:t>
            </a:r>
          </a:p>
        </p:txBody>
      </p:sp>
    </p:spTree>
    <p:extLst>
      <p:ext uri="{BB962C8B-B14F-4D97-AF65-F5344CB8AC3E}">
        <p14:creationId xmlns:p14="http://schemas.microsoft.com/office/powerpoint/2010/main" val="257141769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28723"/>
                                        </p:tgtEl>
                                        <p:attrNameLst>
                                          <p:attrName>style.visibility</p:attrName>
                                        </p:attrNameLst>
                                      </p:cBhvr>
                                      <p:to>
                                        <p:strVal val="visible"/>
                                      </p:to>
                                    </p:set>
                                    <p:animEffect transition="in" filter="blinds(horizontal)">
                                      <p:cBhvr>
                                        <p:cTn id="7" dur="500"/>
                                        <p:tgtEl>
                                          <p:spTgt spid="328723"/>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6" presetClass="emph" presetSubtype="0" fill="hold" grpId="0" nodeType="clickEffect">
                                  <p:stCondLst>
                                    <p:cond delay="0"/>
                                  </p:stCondLst>
                                  <p:childTnLst>
                                    <p:animScale>
                                      <p:cBhvr>
                                        <p:cTn id="12" dur="2000" fill="hold"/>
                                        <p:tgtEl>
                                          <p:spTgt spid="328724"/>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8723" grpId="0"/>
      <p:bldP spid="32872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19"/>
          <p:cNvSpPr txBox="1">
            <a:spLocks noChangeArrowheads="1"/>
          </p:cNvSpPr>
          <p:nvPr/>
        </p:nvSpPr>
        <p:spPr bwMode="auto">
          <a:xfrm>
            <a:off x="406400" y="1478983"/>
            <a:ext cx="10798175" cy="3046095"/>
          </a:xfrm>
          <a:prstGeom prst="rect">
            <a:avLst/>
          </a:prstGeom>
          <a:noFill/>
          <a:ln w="57150" cmpd="thickThin">
            <a:noFill/>
            <a:miter lim="800000"/>
          </a:ln>
        </p:spPr>
        <p:txBody>
          <a:bodyPr>
            <a:spAutoFit/>
          </a:bodyPr>
          <a:lstStyle/>
          <a:p>
            <a:pPr indent="536575"/>
            <a:r>
              <a:rPr sz="2400" smtClean="0">
                <a:solidFill>
                  <a:schemeClr val="hlink"/>
                </a:solidFill>
                <a:ea typeface="楷体_GB2312" charset="-122"/>
              </a:rPr>
              <a:t>②表指称或数量的词或短语；——数</a:t>
            </a:r>
          </a:p>
          <a:p>
            <a:r>
              <a:rPr sz="2400" smtClean="0">
                <a:solidFill>
                  <a:schemeClr val="hlink"/>
                </a:solidFill>
                <a:ea typeface="楷体_GB2312" charset="-122"/>
              </a:rPr>
              <a:t>        </a:t>
            </a:r>
            <a:r>
              <a:rPr sz="2400">
                <a:solidFill>
                  <a:schemeClr val="hlink"/>
                </a:solidFill>
                <a:ea typeface="楷体_GB2312" charset="-122"/>
              </a:rPr>
              <a:t>③动词或动词性短语，如[例题1]中动词性短语“有20多年教学经验的”应放在形容词“优秀的”之前；——动</a:t>
            </a:r>
          </a:p>
          <a:p>
            <a:r>
              <a:rPr sz="2400">
                <a:solidFill>
                  <a:schemeClr val="hlink"/>
                </a:solidFill>
                <a:ea typeface="楷体_GB2312" charset="-122"/>
              </a:rPr>
              <a:t>        ④形容词或形容词性短语；——形</a:t>
            </a:r>
          </a:p>
          <a:p>
            <a:r>
              <a:rPr sz="2400">
                <a:solidFill>
                  <a:schemeClr val="hlink"/>
                </a:solidFill>
                <a:ea typeface="楷体_GB2312" charset="-122"/>
              </a:rPr>
              <a:t>        ⑤表性质的名词或名词性短语。——名</a:t>
            </a:r>
          </a:p>
          <a:p>
            <a:r>
              <a:rPr sz="2400">
                <a:solidFill>
                  <a:schemeClr val="hlink"/>
                </a:solidFill>
                <a:ea typeface="楷体_GB2312" charset="-122"/>
              </a:rPr>
              <a:t>        另外，带“的”的定语，放在不带“的”的定语前面。如[例题2]中的“美丽”不带“的”，应该放在最后。</a:t>
            </a:r>
          </a:p>
          <a:p>
            <a:r>
              <a:rPr sz="2400">
                <a:solidFill>
                  <a:schemeClr val="hlink"/>
                </a:solidFill>
                <a:ea typeface="楷体_GB2312" charset="-122"/>
              </a:rPr>
              <a:t>        考生可简记为——“属数动形名”。</a:t>
            </a:r>
          </a:p>
        </p:txBody>
      </p:sp>
    </p:spTree>
    <p:extLst>
      <p:ext uri="{BB962C8B-B14F-4D97-AF65-F5344CB8AC3E}">
        <p14:creationId xmlns:p14="http://schemas.microsoft.com/office/powerpoint/2010/main" val="270526087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9"/>
          <p:cNvPicPr>
            <a:picLocks noChangeAspect="1"/>
          </p:cNvPicPr>
          <p:nvPr/>
        </p:nvPicPr>
        <p:blipFill>
          <a:blip r:embed="rId3"/>
          <a:stretch>
            <a:fillRect/>
          </a:stretch>
        </p:blipFill>
        <p:spPr>
          <a:xfrm>
            <a:off x="727710" y="626110"/>
            <a:ext cx="10800715" cy="5833110"/>
          </a:xfrm>
          <a:prstGeom prst="rect">
            <a:avLst/>
          </a:prstGeom>
        </p:spPr>
      </p:pic>
      <p:sp>
        <p:nvSpPr>
          <p:cNvPr id="10" name="TextBox 9">
            <a:hlinkClick r:id="rId4" action="ppaction://hlinksldjump"/>
          </p:cNvPr>
          <p:cNvSpPr txBox="1"/>
          <p:nvPr/>
        </p:nvSpPr>
        <p:spPr>
          <a:xfrm>
            <a:off x="903253" y="1972310"/>
            <a:ext cx="9965407" cy="1106805"/>
          </a:xfrm>
          <a:prstGeom prst="rect">
            <a:avLst/>
          </a:prstGeom>
          <a:noFill/>
          <a:ln>
            <a:solidFill>
              <a:schemeClr val="accent1">
                <a:lumMod val="40000"/>
                <a:lumOff val="60000"/>
              </a:schemeClr>
            </a:solidFill>
          </a:ln>
          <a:extLst>
            <a:ext uri="{909E8E84-426E-40DD-AFC4-6F175D3DCCD1}">
              <a14:hiddenFill xmlns:a14="http://schemas.microsoft.com/office/drawing/2010/main">
                <a:solidFill>
                  <a:schemeClr val="bg1"/>
                </a:solidFill>
              </a14:hiddenFill>
            </a:ext>
          </a:extLst>
        </p:spPr>
        <p:txBody>
          <a:bodyPr wrap="square">
            <a:spAutoFit/>
          </a:bodyPr>
          <a:lstStyle>
            <a:defPPr>
              <a:defRPr lang="zh-CN"/>
            </a:defPPr>
            <a:lvl1pPr>
              <a:buFont typeface="Arial" pitchFamily="34" charset="0"/>
              <a:buNone/>
              <a:defRPr>
                <a:solidFill>
                  <a:srgbClr val="333333"/>
                </a:solidFill>
                <a:latin typeface="微软雅黑" pitchFamily="34" charset="-122"/>
                <a:ea typeface="微软雅黑" pitchFamily="34" charset="-122"/>
              </a:defRPr>
            </a:lvl1pPr>
          </a:lstStyle>
          <a:p>
            <a:pPr>
              <a:defRPr/>
            </a:pPr>
            <a:r>
              <a:rPr lang="en-US" altLang="zh-CN" sz="6600" b="1" smtClean="0">
                <a:solidFill>
                  <a:srgbClr val="FFFF00"/>
                </a:solidFill>
                <a:effectLst>
                  <a:outerShdw blurRad="38100" dist="38100" dir="2700000" algn="tl">
                    <a:srgbClr val="000000">
                      <a:alpha val="43137"/>
                    </a:srgbClr>
                  </a:outerShdw>
                </a:effectLst>
                <a:latin typeface="幼圆" panose="02010509060101010101" pitchFamily="49" charset="-122"/>
                <a:ea typeface="幼圆" pitchFamily="49" charset="-122"/>
                <a:cs typeface="方正兰亭黑简体" pitchFamily="2" charset="-122"/>
              </a:rPr>
              <a:t>3-3</a:t>
            </a:r>
            <a:r>
              <a:rPr altLang="zh-CN" sz="6600" b="1" smtClean="0">
                <a:solidFill>
                  <a:srgbClr val="FFFF00"/>
                </a:solidFill>
                <a:effectLst>
                  <a:outerShdw blurRad="38100" dist="38100" dir="2700000" algn="tl">
                    <a:srgbClr val="000000">
                      <a:alpha val="43137"/>
                    </a:srgbClr>
                  </a:outerShdw>
                </a:effectLst>
                <a:latin typeface="幼圆" panose="02010509060101010101" pitchFamily="49" charset="-122"/>
                <a:ea typeface="幼圆" pitchFamily="49" charset="-122"/>
                <a:cs typeface="方正兰亭黑简体" pitchFamily="2" charset="-122"/>
              </a:rPr>
              <a:t>辨析并修改病句（一）</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2" presetClass="entr" presetSubtype="8" fill="hold" grpId="0" nodeType="afterEffect">
                                  <p:stCondLst>
                                    <p:cond delay="0"/>
                                  </p:stCondLst>
                                  <p:childTnLst>
                                    <p:set>
                                      <p:cBhvr>
                                        <p:cTn id="7" dur="1" fill="hold">
                                          <p:stCondLst>
                                            <p:cond delay="0"/>
                                          </p:stCondLst>
                                        </p:cTn>
                                        <p:tgtEl>
                                          <p:spTgt spid="10"/>
                                        </p:tgtEl>
                                        <p:attrNameLst>
                                          <p:attrName>style.visibility</p:attrName>
                                        </p:attrNameLst>
                                      </p:cBhvr>
                                      <p:to>
                                        <p:strVal val="visible"/>
                                      </p:to>
                                    </p:set>
                                    <p:animEffect transition="in" filter="wipe(left)">
                                      <p:cBhvr>
                                        <p:cTn id="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284" name="Text Box 12"/>
          <p:cNvSpPr txBox="1">
            <a:spLocks noChangeArrowheads="1"/>
          </p:cNvSpPr>
          <p:nvPr/>
        </p:nvSpPr>
        <p:spPr bwMode="auto">
          <a:xfrm>
            <a:off x="280670" y="1780662"/>
            <a:ext cx="10981093" cy="829945"/>
          </a:xfrm>
          <a:prstGeom prst="rect">
            <a:avLst/>
          </a:prstGeom>
          <a:noFill/>
          <a:ln w="9525">
            <a:noFill/>
            <a:miter lim="800000"/>
          </a:ln>
        </p:spPr>
        <p:txBody>
          <a:bodyPr wrap="square">
            <a:spAutoFit/>
          </a:bodyPr>
          <a:lstStyle/>
          <a:p>
            <a:r>
              <a:rPr sz="2400">
                <a:ea typeface="宋体" pitchFamily="2" charset="-122"/>
              </a:rPr>
              <a:t>1</a:t>
            </a:r>
            <a:r>
              <a:rPr sz="2400" smtClean="0">
                <a:ea typeface="宋体" pitchFamily="2" charset="-122"/>
              </a:rPr>
              <a:t>．</a:t>
            </a:r>
            <a:r>
              <a:rPr lang="zh-CN" altLang="en-US" sz="2400" smtClean="0"/>
              <a:t>邵逸夫的传奇人生令人感慨，他随兄十几岁时闯南洋，饱尝</a:t>
            </a:r>
            <a:r>
              <a:rPr lang="en-US" sz="2400" smtClean="0"/>
              <a:t>20</a:t>
            </a:r>
            <a:r>
              <a:rPr lang="zh-CN" altLang="en-US" sz="2400" smtClean="0"/>
              <a:t>世纪上半叶的动荡之苦，从命运的夹缝里打拼出成功。</a:t>
            </a:r>
            <a:endParaRPr sz="2400">
              <a:ea typeface="宋体" pitchFamily="2" charset="-122"/>
            </a:endParaRPr>
          </a:p>
        </p:txBody>
      </p:sp>
      <p:sp>
        <p:nvSpPr>
          <p:cNvPr id="310285" name="Text Box 13"/>
          <p:cNvSpPr txBox="1">
            <a:spLocks noChangeArrowheads="1"/>
          </p:cNvSpPr>
          <p:nvPr/>
        </p:nvSpPr>
        <p:spPr bwMode="auto">
          <a:xfrm>
            <a:off x="331749" y="2825973"/>
            <a:ext cx="10801350" cy="1198880"/>
          </a:xfrm>
          <a:prstGeom prst="rect">
            <a:avLst/>
          </a:prstGeom>
          <a:noFill/>
          <a:ln w="9525">
            <a:noFill/>
            <a:miter lim="800000"/>
          </a:ln>
        </p:spPr>
        <p:txBody>
          <a:bodyPr>
            <a:spAutoFit/>
          </a:bodyPr>
          <a:lstStyle/>
          <a:p>
            <a:pPr>
              <a:spcBef>
                <a:spcPct val="50000"/>
              </a:spcBef>
            </a:pPr>
            <a:r>
              <a:rPr lang="zh-CN" altLang="en-US" sz="2400">
                <a:solidFill>
                  <a:srgbClr val="FF0000"/>
                </a:solidFill>
                <a:latin typeface="黑体" pitchFamily="2" charset="-122"/>
                <a:ea typeface="黑体" panose="02010609060101010101" pitchFamily="2" charset="-122"/>
              </a:rPr>
              <a:t>答案</a:t>
            </a:r>
            <a:r>
              <a:rPr lang="zh-CN" altLang="en-US" sz="2400" smtClean="0">
                <a:solidFill>
                  <a:srgbClr val="FF0000"/>
                </a:solidFill>
                <a:latin typeface="黑体" pitchFamily="2" charset="-122"/>
                <a:ea typeface="黑体" panose="02010609060101010101" pitchFamily="2" charset="-122"/>
              </a:rPr>
              <a:t>：此处属多项状语排列次序不当。此句中</a:t>
            </a:r>
            <a:r>
              <a:rPr lang="en-US" altLang="en-US" sz="2400" smtClean="0">
                <a:solidFill>
                  <a:srgbClr val="FF0000"/>
                </a:solidFill>
                <a:latin typeface="黑体" pitchFamily="2" charset="-122"/>
                <a:ea typeface="黑体" panose="02010609060101010101" pitchFamily="2" charset="-122"/>
              </a:rPr>
              <a:t>“</a:t>
            </a:r>
            <a:r>
              <a:rPr lang="zh-CN" altLang="en-US" sz="2400" smtClean="0">
                <a:solidFill>
                  <a:srgbClr val="FF0000"/>
                </a:solidFill>
                <a:latin typeface="黑体" pitchFamily="2" charset="-122"/>
                <a:ea typeface="黑体" panose="02010609060101010101" pitchFamily="2" charset="-122"/>
              </a:rPr>
              <a:t>随兄十几岁时</a:t>
            </a:r>
            <a:r>
              <a:rPr lang="en-US" altLang="en-US" sz="2400" smtClean="0">
                <a:solidFill>
                  <a:srgbClr val="FF0000"/>
                </a:solidFill>
                <a:latin typeface="黑体" pitchFamily="2" charset="-122"/>
                <a:ea typeface="黑体" panose="02010609060101010101" pitchFamily="2" charset="-122"/>
              </a:rPr>
              <a:t>”</a:t>
            </a:r>
            <a:r>
              <a:rPr lang="zh-CN" altLang="en-US" sz="2400" smtClean="0">
                <a:solidFill>
                  <a:srgbClr val="FF0000"/>
                </a:solidFill>
                <a:latin typeface="黑体" pitchFamily="2" charset="-122"/>
                <a:ea typeface="黑体" panose="02010609060101010101" pitchFamily="2" charset="-122"/>
              </a:rPr>
              <a:t>语序不当，</a:t>
            </a:r>
            <a:r>
              <a:rPr lang="en-US" altLang="en-US" sz="2400" smtClean="0">
                <a:solidFill>
                  <a:srgbClr val="FF0000"/>
                </a:solidFill>
                <a:latin typeface="黑体" pitchFamily="2" charset="-122"/>
                <a:ea typeface="黑体" panose="02010609060101010101" pitchFamily="2" charset="-122"/>
              </a:rPr>
              <a:t>“</a:t>
            </a:r>
            <a:r>
              <a:rPr lang="zh-CN" altLang="en-US" sz="2400" smtClean="0">
                <a:solidFill>
                  <a:srgbClr val="FF0000"/>
                </a:solidFill>
                <a:latin typeface="黑体" pitchFamily="2" charset="-122"/>
                <a:ea typeface="黑体" panose="02010609060101010101" pitchFamily="2" charset="-122"/>
              </a:rPr>
              <a:t>十几岁时</a:t>
            </a:r>
            <a:r>
              <a:rPr lang="en-US" altLang="en-US" sz="2400" smtClean="0">
                <a:solidFill>
                  <a:srgbClr val="FF0000"/>
                </a:solidFill>
                <a:latin typeface="黑体" pitchFamily="2" charset="-122"/>
                <a:ea typeface="黑体" panose="02010609060101010101" pitchFamily="2" charset="-122"/>
              </a:rPr>
              <a:t>”</a:t>
            </a:r>
            <a:r>
              <a:rPr lang="zh-CN" altLang="en-US" sz="2400" smtClean="0">
                <a:solidFill>
                  <a:srgbClr val="FF0000"/>
                </a:solidFill>
                <a:latin typeface="黑体" pitchFamily="2" charset="-122"/>
                <a:ea typeface="黑体" panose="02010609060101010101" pitchFamily="2" charset="-122"/>
              </a:rPr>
              <a:t>是时间状语，而</a:t>
            </a:r>
            <a:r>
              <a:rPr lang="en-US" altLang="en-US" sz="2400" smtClean="0">
                <a:solidFill>
                  <a:srgbClr val="FF0000"/>
                </a:solidFill>
                <a:latin typeface="黑体" pitchFamily="2" charset="-122"/>
                <a:ea typeface="黑体" panose="02010609060101010101" pitchFamily="2" charset="-122"/>
              </a:rPr>
              <a:t>“</a:t>
            </a:r>
            <a:r>
              <a:rPr lang="zh-CN" altLang="en-US" sz="2400" smtClean="0">
                <a:solidFill>
                  <a:srgbClr val="FF0000"/>
                </a:solidFill>
                <a:latin typeface="黑体" pitchFamily="2" charset="-122"/>
                <a:ea typeface="黑体" panose="02010609060101010101" pitchFamily="2" charset="-122"/>
              </a:rPr>
              <a:t>随兄</a:t>
            </a:r>
            <a:r>
              <a:rPr lang="en-US" altLang="en-US" sz="2400" smtClean="0">
                <a:solidFill>
                  <a:srgbClr val="FF0000"/>
                </a:solidFill>
                <a:latin typeface="黑体" pitchFamily="2" charset="-122"/>
                <a:ea typeface="黑体" panose="02010609060101010101" pitchFamily="2" charset="-122"/>
              </a:rPr>
              <a:t>”</a:t>
            </a:r>
            <a:r>
              <a:rPr lang="zh-CN" altLang="en-US" sz="2400" smtClean="0">
                <a:solidFill>
                  <a:srgbClr val="FF0000"/>
                </a:solidFill>
                <a:latin typeface="黑体" pitchFamily="2" charset="-122"/>
                <a:ea typeface="黑体" panose="02010609060101010101" pitchFamily="2" charset="-122"/>
              </a:rPr>
              <a:t>表对象，根据多项状语排列规则可知，表对象的</a:t>
            </a:r>
            <a:r>
              <a:rPr lang="en-US" altLang="en-US" sz="2400" smtClean="0">
                <a:solidFill>
                  <a:srgbClr val="FF0000"/>
                </a:solidFill>
                <a:latin typeface="黑体" pitchFamily="2" charset="-122"/>
                <a:ea typeface="黑体" panose="02010609060101010101" pitchFamily="2" charset="-122"/>
              </a:rPr>
              <a:t>“</a:t>
            </a:r>
            <a:r>
              <a:rPr lang="zh-CN" altLang="en-US" sz="2400" smtClean="0">
                <a:solidFill>
                  <a:srgbClr val="FF0000"/>
                </a:solidFill>
                <a:latin typeface="黑体" pitchFamily="2" charset="-122"/>
                <a:ea typeface="黑体" panose="02010609060101010101" pitchFamily="2" charset="-122"/>
              </a:rPr>
              <a:t>随兄</a:t>
            </a:r>
            <a:r>
              <a:rPr lang="en-US" altLang="en-US" sz="2400" smtClean="0">
                <a:solidFill>
                  <a:srgbClr val="FF0000"/>
                </a:solidFill>
                <a:latin typeface="黑体" pitchFamily="2" charset="-122"/>
                <a:ea typeface="黑体" panose="02010609060101010101" pitchFamily="2" charset="-122"/>
              </a:rPr>
              <a:t>”</a:t>
            </a:r>
            <a:r>
              <a:rPr lang="zh-CN" altLang="en-US" sz="2400" smtClean="0">
                <a:solidFill>
                  <a:srgbClr val="FF0000"/>
                </a:solidFill>
                <a:latin typeface="黑体" pitchFamily="2" charset="-122"/>
                <a:ea typeface="黑体" panose="02010609060101010101" pitchFamily="2" charset="-122"/>
              </a:rPr>
              <a:t>应紧挨中心语</a:t>
            </a:r>
            <a:r>
              <a:rPr lang="en-US" altLang="en-US" sz="2400" smtClean="0">
                <a:solidFill>
                  <a:srgbClr val="FF0000"/>
                </a:solidFill>
                <a:latin typeface="黑体" pitchFamily="2" charset="-122"/>
                <a:ea typeface="黑体" panose="02010609060101010101" pitchFamily="2" charset="-122"/>
              </a:rPr>
              <a:t>“</a:t>
            </a:r>
            <a:r>
              <a:rPr lang="zh-CN" altLang="en-US" sz="2400" smtClean="0">
                <a:solidFill>
                  <a:srgbClr val="FF0000"/>
                </a:solidFill>
                <a:latin typeface="黑体" pitchFamily="2" charset="-122"/>
                <a:ea typeface="黑体" panose="02010609060101010101" pitchFamily="2" charset="-122"/>
              </a:rPr>
              <a:t>闯南洋</a:t>
            </a:r>
            <a:r>
              <a:rPr lang="en-US" altLang="en-US" sz="2400" smtClean="0">
                <a:solidFill>
                  <a:srgbClr val="FF0000"/>
                </a:solidFill>
                <a:latin typeface="黑体" pitchFamily="2" charset="-122"/>
                <a:ea typeface="黑体" panose="02010609060101010101" pitchFamily="2" charset="-122"/>
              </a:rPr>
              <a:t>”</a:t>
            </a:r>
            <a:r>
              <a:rPr lang="zh-CN" altLang="en-US" sz="2400" smtClean="0">
                <a:solidFill>
                  <a:srgbClr val="FF0000"/>
                </a:solidFill>
                <a:latin typeface="黑体" pitchFamily="2" charset="-122"/>
                <a:ea typeface="黑体" panose="02010609060101010101" pitchFamily="2" charset="-122"/>
              </a:rPr>
              <a:t>，故应改为</a:t>
            </a:r>
            <a:r>
              <a:rPr lang="en-US" altLang="en-US" sz="2400" smtClean="0">
                <a:solidFill>
                  <a:srgbClr val="FF0000"/>
                </a:solidFill>
                <a:latin typeface="黑体" pitchFamily="2" charset="-122"/>
                <a:ea typeface="黑体" panose="02010609060101010101" pitchFamily="2" charset="-122"/>
              </a:rPr>
              <a:t>“</a:t>
            </a:r>
            <a:r>
              <a:rPr lang="zh-CN" altLang="en-US" sz="2400" smtClean="0">
                <a:solidFill>
                  <a:srgbClr val="FF0000"/>
                </a:solidFill>
                <a:latin typeface="黑体" pitchFamily="2" charset="-122"/>
                <a:ea typeface="黑体" panose="02010609060101010101" pitchFamily="2" charset="-122"/>
              </a:rPr>
              <a:t>十几岁时随兄</a:t>
            </a:r>
            <a:r>
              <a:rPr lang="en-US" altLang="en-US" sz="2400" smtClean="0">
                <a:solidFill>
                  <a:srgbClr val="FF0000"/>
                </a:solidFill>
                <a:latin typeface="黑体" pitchFamily="2" charset="-122"/>
                <a:ea typeface="黑体" panose="02010609060101010101" pitchFamily="2" charset="-122"/>
              </a:rPr>
              <a:t>”</a:t>
            </a:r>
            <a:r>
              <a:rPr lang="zh-CN" altLang="en-US" sz="2400" smtClean="0">
                <a:solidFill>
                  <a:srgbClr val="FF0000"/>
                </a:solidFill>
                <a:latin typeface="黑体" pitchFamily="2" charset="-122"/>
                <a:ea typeface="黑体" panose="02010609060101010101" pitchFamily="2" charset="-122"/>
              </a:rPr>
              <a:t>。</a:t>
            </a:r>
            <a:endParaRPr lang="zh-CN" altLang="en-US" sz="2400">
              <a:solidFill>
                <a:srgbClr val="FF0000"/>
              </a:solidFill>
              <a:ea typeface="黑体" panose="02010609060101010101" pitchFamily="2" charset="-122"/>
            </a:endParaRPr>
          </a:p>
        </p:txBody>
      </p:sp>
      <p:sp>
        <p:nvSpPr>
          <p:cNvPr id="311302" name="Rectangle 6"/>
          <p:cNvSpPr>
            <a:spLocks noGrp="1"/>
          </p:cNvSpPr>
          <p:nvPr/>
        </p:nvSpPr>
        <p:spPr>
          <a:xfrm>
            <a:off x="3250565" y="1008276"/>
            <a:ext cx="5021263" cy="531813"/>
          </a:xfrm>
          <a:prstGeom prst="rect">
            <a:avLst/>
          </a:prstGeom>
          <a:noFill/>
          <a:ln w="57150" cmpd="thinThick">
            <a:solidFill>
              <a:schemeClr val="folHlink"/>
            </a:solidFill>
          </a:ln>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eaLnBrk="1" hangingPunct="1"/>
            <a:r>
              <a:rPr lang="zh-CN" altLang="en-US" sz="2400" smtClean="0">
                <a:solidFill>
                  <a:schemeClr val="hlink"/>
                </a:solidFill>
                <a:latin typeface="黑体" pitchFamily="2" charset="-122"/>
                <a:ea typeface="黑体" panose="02010609060101010101" pitchFamily="2" charset="-122"/>
              </a:rPr>
              <a:t>类型二　多项状语排列次序不当</a:t>
            </a:r>
          </a:p>
        </p:txBody>
      </p:sp>
    </p:spTree>
    <p:extLst>
      <p:ext uri="{BB962C8B-B14F-4D97-AF65-F5344CB8AC3E}">
        <p14:creationId xmlns:p14="http://schemas.microsoft.com/office/powerpoint/2010/main" val="408107792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11302"/>
                                        </p:tgtEl>
                                        <p:attrNameLst>
                                          <p:attrName>style.visibility</p:attrName>
                                        </p:attrNameLst>
                                      </p:cBhvr>
                                      <p:to>
                                        <p:strVal val="visible"/>
                                      </p:to>
                                    </p:set>
                                    <p:anim calcmode="lin" valueType="num">
                                      <p:cBhvr additive="base">
                                        <p:cTn id="7" dur="500" fill="hold"/>
                                        <p:tgtEl>
                                          <p:spTgt spid="311302"/>
                                        </p:tgtEl>
                                        <p:attrNameLst>
                                          <p:attrName>ppt_x</p:attrName>
                                        </p:attrNameLst>
                                      </p:cBhvr>
                                      <p:tavLst>
                                        <p:tav tm="0">
                                          <p:val>
                                            <p:strVal val="#ppt_x"/>
                                          </p:val>
                                        </p:tav>
                                        <p:tav tm="100000">
                                          <p:val>
                                            <p:strVal val="#ppt_x"/>
                                          </p:val>
                                        </p:tav>
                                      </p:tavLst>
                                    </p:anim>
                                    <p:anim calcmode="lin" valueType="num">
                                      <p:cBhvr additive="base">
                                        <p:cTn id="8" dur="500" fill="hold"/>
                                        <p:tgtEl>
                                          <p:spTgt spid="31130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8" presetClass="entr" presetSubtype="16" fill="hold" grpId="0" nodeType="clickEffect">
                                  <p:stCondLst>
                                    <p:cond delay="0"/>
                                  </p:stCondLst>
                                  <p:childTnLst>
                                    <p:set>
                                      <p:cBhvr>
                                        <p:cTn id="13" dur="1" fill="hold">
                                          <p:stCondLst>
                                            <p:cond delay="0"/>
                                          </p:stCondLst>
                                        </p:cTn>
                                        <p:tgtEl>
                                          <p:spTgt spid="310284"/>
                                        </p:tgtEl>
                                        <p:attrNameLst>
                                          <p:attrName>style.visibility</p:attrName>
                                        </p:attrNameLst>
                                      </p:cBhvr>
                                      <p:to>
                                        <p:strVal val="visible"/>
                                      </p:to>
                                    </p:set>
                                    <p:animEffect transition="in" filter="diamond(in)">
                                      <p:cBhvr>
                                        <p:cTn id="14" dur="2000"/>
                                        <p:tgtEl>
                                          <p:spTgt spid="310284"/>
                                        </p:tgtEl>
                                      </p:cBhvr>
                                    </p:animEffect>
                                  </p:childTnLst>
                                </p:cTn>
                              </p:par>
                            </p:childTnLst>
                          </p:cTn>
                        </p:par>
                      </p:childTnLst>
                    </p:cTn>
                  </p:par>
                  <p:par>
                    <p:cTn id="15" fill="hold" nodeType="clickPar">
                      <p:stCondLst>
                        <p:cond delay="indefinite"/>
                      </p:stCondLst>
                      <p:childTnLst>
                        <p:par>
                          <p:cTn id="16" fill="hold" nodeType="withGroup">
                            <p:stCondLst>
                              <p:cond delay="indefinite"/>
                            </p:stCondLst>
                          </p:cTn>
                        </p:par>
                        <p:par>
                          <p:cTn id="17" fill="hold" nodeType="afterGroup">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310285"/>
                                        </p:tgtEl>
                                        <p:attrNameLst>
                                          <p:attrName>style.visibility</p:attrName>
                                        </p:attrNameLst>
                                      </p:cBhvr>
                                      <p:to>
                                        <p:strVal val="visible"/>
                                      </p:to>
                                    </p:set>
                                    <p:anim calcmode="lin" valueType="num">
                                      <p:cBhvr additive="base">
                                        <p:cTn id="20" dur="500" fill="hold"/>
                                        <p:tgtEl>
                                          <p:spTgt spid="310285"/>
                                        </p:tgtEl>
                                        <p:attrNameLst>
                                          <p:attrName>ppt_x</p:attrName>
                                        </p:attrNameLst>
                                      </p:cBhvr>
                                      <p:tavLst>
                                        <p:tav tm="0">
                                          <p:val>
                                            <p:strVal val="#ppt_x"/>
                                          </p:val>
                                        </p:tav>
                                        <p:tav tm="100000">
                                          <p:val>
                                            <p:strVal val="#ppt_x"/>
                                          </p:val>
                                        </p:tav>
                                      </p:tavLst>
                                    </p:anim>
                                    <p:anim calcmode="lin" valueType="num">
                                      <p:cBhvr additive="base">
                                        <p:cTn id="21" dur="500" fill="hold"/>
                                        <p:tgtEl>
                                          <p:spTgt spid="31028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0284" grpId="0"/>
      <p:bldP spid="310285" grpId="0"/>
      <p:bldP spid="31130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12"/>
          <p:cNvSpPr txBox="1">
            <a:spLocks noChangeArrowheads="1"/>
          </p:cNvSpPr>
          <p:nvPr/>
        </p:nvSpPr>
        <p:spPr bwMode="auto">
          <a:xfrm>
            <a:off x="377020" y="982702"/>
            <a:ext cx="10695341" cy="4154170"/>
          </a:xfrm>
          <a:prstGeom prst="rect">
            <a:avLst/>
          </a:prstGeom>
          <a:noFill/>
          <a:ln w="9525">
            <a:noFill/>
            <a:miter lim="800000"/>
          </a:ln>
        </p:spPr>
        <p:txBody>
          <a:bodyPr wrap="square">
            <a:spAutoFit/>
          </a:bodyPr>
          <a:lstStyle/>
          <a:p>
            <a:r>
              <a:rPr sz="2400" smtClean="0">
                <a:ea typeface="宋体" pitchFamily="2" charset="-122"/>
              </a:rPr>
              <a:t>2．</a:t>
            </a:r>
            <a:r>
              <a:rPr lang="zh-CN" altLang="en-US" sz="2400" smtClean="0"/>
              <a:t>家长到学校政教处为了弄清楚孩子在学校打架这件事同政教处主任进行了一次认真的交谈。</a:t>
            </a:r>
            <a:endParaRPr lang="en-US" altLang="zh-CN" sz="2400" smtClean="0"/>
          </a:p>
          <a:p>
            <a:endParaRPr lang="zh-CN" altLang="en-US" sz="2400" smtClean="0"/>
          </a:p>
          <a:p>
            <a:endParaRPr sz="2400">
              <a:ea typeface="宋体" pitchFamily="2" charset="-122"/>
            </a:endParaRPr>
          </a:p>
          <a:p>
            <a:r>
              <a:rPr sz="2400">
                <a:ea typeface="宋体" pitchFamily="2" charset="-122"/>
              </a:rPr>
              <a:t>　</a:t>
            </a:r>
          </a:p>
          <a:p>
            <a:r>
              <a:rPr sz="2400">
                <a:ea typeface="宋体" pitchFamily="2" charset="-122"/>
              </a:rPr>
              <a:t>　</a:t>
            </a:r>
          </a:p>
          <a:p>
            <a:endParaRPr lang="en-US" sz="2400" smtClean="0">
              <a:ea typeface="宋体" pitchFamily="2" charset="-122"/>
            </a:endParaRPr>
          </a:p>
          <a:p>
            <a:r>
              <a:rPr sz="2400" smtClean="0">
                <a:ea typeface="宋体" pitchFamily="2" charset="-122"/>
              </a:rPr>
              <a:t>3．</a:t>
            </a:r>
            <a:r>
              <a:rPr lang="zh-CN" altLang="en-US" sz="2400" smtClean="0"/>
              <a:t>脸色铁青的西班牙国家队主教练博斯克默默地在与荷兰队</a:t>
            </a:r>
            <a:r>
              <a:rPr lang="en-US" sz="2400" smtClean="0"/>
              <a:t>13</a:t>
            </a:r>
            <a:r>
              <a:rPr lang="zh-CN" altLang="en-US" sz="2400" smtClean="0"/>
              <a:t>日的比赛结束前起身，走到自己的替补队员身前，轻轻地抚摸了一下每个人的脑袋，平复他们此时天塌地陷的心情。</a:t>
            </a:r>
            <a:r>
              <a:rPr lang="zh-CN" altLang="en-US" sz="2400">
                <a:ea typeface="宋体" pitchFamily="2" charset="-122"/>
              </a:rPr>
              <a:t>　</a:t>
            </a:r>
            <a:endParaRPr lang="zh-CN" altLang="en-US" sz="2400">
              <a:latin typeface="宋体" pitchFamily="2" charset="-122"/>
              <a:ea typeface="宋体" pitchFamily="2" charset="-122"/>
            </a:endParaRPr>
          </a:p>
          <a:p>
            <a:endParaRPr lang="zh-CN" altLang="en-US" sz="2400">
              <a:latin typeface="宋体" pitchFamily="2" charset="-122"/>
              <a:ea typeface="宋体" pitchFamily="2" charset="-122"/>
            </a:endParaRPr>
          </a:p>
        </p:txBody>
      </p:sp>
      <p:sp>
        <p:nvSpPr>
          <p:cNvPr id="8" name="Text Box 14"/>
          <p:cNvSpPr txBox="1">
            <a:spLocks noChangeArrowheads="1"/>
          </p:cNvSpPr>
          <p:nvPr/>
        </p:nvSpPr>
        <p:spPr bwMode="auto">
          <a:xfrm>
            <a:off x="442311" y="1841934"/>
            <a:ext cx="10872788" cy="1568450"/>
          </a:xfrm>
          <a:prstGeom prst="rect">
            <a:avLst/>
          </a:prstGeom>
          <a:noFill/>
          <a:ln w="9525">
            <a:noFill/>
            <a:miter lim="800000"/>
          </a:ln>
        </p:spPr>
        <p:txBody>
          <a:bodyPr wrap="square">
            <a:spAutoFit/>
          </a:bodyPr>
          <a:lstStyle/>
          <a:p>
            <a:pPr>
              <a:spcBef>
                <a:spcPct val="50000"/>
              </a:spcBef>
            </a:pPr>
            <a:r>
              <a:rPr lang="zh-CN" altLang="en-US" sz="2400">
                <a:solidFill>
                  <a:srgbClr val="FF0000"/>
                </a:solidFill>
                <a:latin typeface="黑体" pitchFamily="2" charset="-122"/>
                <a:ea typeface="黑体" panose="02010609060101010101" pitchFamily="2" charset="-122"/>
              </a:rPr>
              <a:t>答案</a:t>
            </a:r>
            <a:r>
              <a:rPr lang="zh-CN" altLang="en-US" sz="2400" smtClean="0">
                <a:solidFill>
                  <a:srgbClr val="FF0000"/>
                </a:solidFill>
                <a:latin typeface="黑体" pitchFamily="2" charset="-122"/>
                <a:ea typeface="黑体" panose="02010609060101010101" pitchFamily="2" charset="-122"/>
              </a:rPr>
              <a:t>：此处属多项状语排列次序不当。此句有一个很长的状语，但层次上混乱不清。</a:t>
            </a:r>
            <a:r>
              <a:rPr lang="en-US" altLang="en-US" sz="2400" smtClean="0">
                <a:solidFill>
                  <a:srgbClr val="FF0000"/>
                </a:solidFill>
                <a:latin typeface="黑体" pitchFamily="2" charset="-122"/>
                <a:ea typeface="黑体" panose="02010609060101010101" pitchFamily="2" charset="-122"/>
              </a:rPr>
              <a:t>“</a:t>
            </a:r>
            <a:r>
              <a:rPr lang="zh-CN" altLang="en-US" sz="2400" smtClean="0">
                <a:solidFill>
                  <a:srgbClr val="FF0000"/>
                </a:solidFill>
                <a:latin typeface="黑体" pitchFamily="2" charset="-122"/>
                <a:ea typeface="黑体" panose="02010609060101010101" pitchFamily="2" charset="-122"/>
              </a:rPr>
              <a:t>到学校政教处</a:t>
            </a:r>
            <a:r>
              <a:rPr lang="en-US" altLang="en-US" sz="2400" smtClean="0">
                <a:solidFill>
                  <a:srgbClr val="FF0000"/>
                </a:solidFill>
                <a:latin typeface="黑体" pitchFamily="2" charset="-122"/>
                <a:ea typeface="黑体" panose="02010609060101010101" pitchFamily="2" charset="-122"/>
              </a:rPr>
              <a:t>”</a:t>
            </a:r>
            <a:r>
              <a:rPr lang="zh-CN" altLang="en-US" sz="2400" smtClean="0">
                <a:solidFill>
                  <a:srgbClr val="FF0000"/>
                </a:solidFill>
                <a:latin typeface="黑体" pitchFamily="2" charset="-122"/>
                <a:ea typeface="黑体" panose="02010609060101010101" pitchFamily="2" charset="-122"/>
              </a:rPr>
              <a:t>表处所，</a:t>
            </a:r>
            <a:r>
              <a:rPr lang="en-US" altLang="en-US" sz="2400" smtClean="0">
                <a:solidFill>
                  <a:srgbClr val="FF0000"/>
                </a:solidFill>
                <a:latin typeface="黑体" pitchFamily="2" charset="-122"/>
                <a:ea typeface="黑体" panose="02010609060101010101" pitchFamily="2" charset="-122"/>
              </a:rPr>
              <a:t>“</a:t>
            </a:r>
            <a:r>
              <a:rPr lang="zh-CN" altLang="en-US" sz="2400" smtClean="0">
                <a:solidFill>
                  <a:srgbClr val="FF0000"/>
                </a:solidFill>
                <a:latin typeface="黑体" pitchFamily="2" charset="-122"/>
                <a:ea typeface="黑体" panose="02010609060101010101" pitchFamily="2" charset="-122"/>
              </a:rPr>
              <a:t>为了弄清楚孩子在学校打架这件事</a:t>
            </a:r>
            <a:r>
              <a:rPr lang="en-US" altLang="en-US" sz="2400" smtClean="0">
                <a:solidFill>
                  <a:srgbClr val="FF0000"/>
                </a:solidFill>
                <a:latin typeface="黑体" pitchFamily="2" charset="-122"/>
                <a:ea typeface="黑体" panose="02010609060101010101" pitchFamily="2" charset="-122"/>
              </a:rPr>
              <a:t>”</a:t>
            </a:r>
            <a:r>
              <a:rPr lang="zh-CN" altLang="en-US" sz="2400" smtClean="0">
                <a:solidFill>
                  <a:srgbClr val="FF0000"/>
                </a:solidFill>
                <a:latin typeface="黑体" pitchFamily="2" charset="-122"/>
                <a:ea typeface="黑体" panose="02010609060101010101" pitchFamily="2" charset="-122"/>
              </a:rPr>
              <a:t>属于表目的的介词短语，按照多项状语的排列规则可知，此句应改为</a:t>
            </a:r>
            <a:r>
              <a:rPr lang="en-US" altLang="en-US" sz="2400" smtClean="0">
                <a:solidFill>
                  <a:srgbClr val="FF0000"/>
                </a:solidFill>
                <a:latin typeface="黑体" pitchFamily="2" charset="-122"/>
                <a:ea typeface="黑体" panose="02010609060101010101" pitchFamily="2" charset="-122"/>
              </a:rPr>
              <a:t>“</a:t>
            </a:r>
            <a:r>
              <a:rPr lang="zh-CN" altLang="en-US" sz="2400" smtClean="0">
                <a:solidFill>
                  <a:srgbClr val="FF0000"/>
                </a:solidFill>
                <a:latin typeface="黑体" pitchFamily="2" charset="-122"/>
                <a:ea typeface="黑体" panose="02010609060101010101" pitchFamily="2" charset="-122"/>
              </a:rPr>
              <a:t>家长为了弄清楚孩子在学校打架这件事到学校政教处同政教处主任进行了一次认真的交谈</a:t>
            </a:r>
            <a:r>
              <a:rPr lang="en-US" altLang="en-US" sz="2400" smtClean="0">
                <a:solidFill>
                  <a:srgbClr val="FF0000"/>
                </a:solidFill>
                <a:latin typeface="黑体" pitchFamily="2" charset="-122"/>
                <a:ea typeface="黑体" panose="02010609060101010101" pitchFamily="2" charset="-122"/>
              </a:rPr>
              <a:t>”</a:t>
            </a:r>
            <a:r>
              <a:rPr lang="zh-CN" altLang="en-US" sz="2400" smtClean="0">
                <a:solidFill>
                  <a:srgbClr val="FF0000"/>
                </a:solidFill>
                <a:latin typeface="黑体" pitchFamily="2" charset="-122"/>
                <a:ea typeface="黑体" panose="02010609060101010101" pitchFamily="2" charset="-122"/>
              </a:rPr>
              <a:t>。</a:t>
            </a:r>
            <a:endParaRPr lang="zh-CN" altLang="en-US" sz="2400">
              <a:solidFill>
                <a:srgbClr val="FF0000"/>
              </a:solidFill>
              <a:ea typeface="黑体" panose="02010609060101010101" pitchFamily="2" charset="-122"/>
            </a:endParaRPr>
          </a:p>
        </p:txBody>
      </p:sp>
      <p:sp>
        <p:nvSpPr>
          <p:cNvPr id="9" name="Text Box 15"/>
          <p:cNvSpPr txBox="1">
            <a:spLocks noChangeArrowheads="1"/>
          </p:cNvSpPr>
          <p:nvPr/>
        </p:nvSpPr>
        <p:spPr bwMode="auto">
          <a:xfrm>
            <a:off x="414415" y="4754402"/>
            <a:ext cx="11061662" cy="1198880"/>
          </a:xfrm>
          <a:prstGeom prst="rect">
            <a:avLst/>
          </a:prstGeom>
          <a:noFill/>
          <a:ln w="9525">
            <a:noFill/>
            <a:miter lim="800000"/>
          </a:ln>
        </p:spPr>
        <p:txBody>
          <a:bodyPr wrap="square">
            <a:spAutoFit/>
          </a:bodyPr>
          <a:lstStyle/>
          <a:p>
            <a:pPr>
              <a:spcBef>
                <a:spcPct val="50000"/>
              </a:spcBef>
            </a:pPr>
            <a:r>
              <a:rPr lang="zh-CN" altLang="en-US" sz="2400">
                <a:solidFill>
                  <a:srgbClr val="FF0000"/>
                </a:solidFill>
                <a:latin typeface="黑体" pitchFamily="2" charset="-122"/>
                <a:ea typeface="黑体" panose="02010609060101010101" pitchFamily="2" charset="-122"/>
              </a:rPr>
              <a:t>答案</a:t>
            </a:r>
            <a:r>
              <a:rPr lang="zh-CN" altLang="en-US" sz="2400" smtClean="0">
                <a:solidFill>
                  <a:srgbClr val="FF0000"/>
                </a:solidFill>
                <a:latin typeface="黑体" pitchFamily="2" charset="-122"/>
                <a:ea typeface="黑体" panose="02010609060101010101" pitchFamily="2" charset="-122"/>
              </a:rPr>
              <a:t>：此处属多项状语排列次序不当。</a:t>
            </a:r>
            <a:r>
              <a:rPr lang="en-US" altLang="en-US" sz="2400" smtClean="0">
                <a:solidFill>
                  <a:srgbClr val="FF0000"/>
                </a:solidFill>
                <a:latin typeface="黑体" pitchFamily="2" charset="-122"/>
                <a:ea typeface="黑体" panose="02010609060101010101" pitchFamily="2" charset="-122"/>
              </a:rPr>
              <a:t>“</a:t>
            </a:r>
            <a:r>
              <a:rPr lang="zh-CN" altLang="en-US" sz="2400" smtClean="0">
                <a:solidFill>
                  <a:srgbClr val="FF0000"/>
                </a:solidFill>
                <a:latin typeface="黑体" pitchFamily="2" charset="-122"/>
                <a:ea typeface="黑体" panose="02010609060101010101" pitchFamily="2" charset="-122"/>
              </a:rPr>
              <a:t>默默地</a:t>
            </a:r>
            <a:r>
              <a:rPr lang="en-US" altLang="en-US" sz="2400" smtClean="0">
                <a:solidFill>
                  <a:srgbClr val="FF0000"/>
                </a:solidFill>
                <a:latin typeface="黑体" pitchFamily="2" charset="-122"/>
                <a:ea typeface="黑体" panose="02010609060101010101" pitchFamily="2" charset="-122"/>
              </a:rPr>
              <a:t>”</a:t>
            </a:r>
            <a:r>
              <a:rPr lang="zh-CN" altLang="en-US" sz="2400" smtClean="0">
                <a:solidFill>
                  <a:srgbClr val="FF0000"/>
                </a:solidFill>
                <a:latin typeface="黑体" pitchFamily="2" charset="-122"/>
                <a:ea typeface="黑体" panose="02010609060101010101" pitchFamily="2" charset="-122"/>
              </a:rPr>
              <a:t>表情态，</a:t>
            </a:r>
            <a:r>
              <a:rPr lang="en-US" altLang="en-US" sz="2400" smtClean="0">
                <a:solidFill>
                  <a:srgbClr val="FF0000"/>
                </a:solidFill>
                <a:latin typeface="黑体" pitchFamily="2" charset="-122"/>
                <a:ea typeface="黑体" panose="02010609060101010101" pitchFamily="2" charset="-122"/>
              </a:rPr>
              <a:t>“</a:t>
            </a:r>
            <a:r>
              <a:rPr lang="zh-CN" altLang="en-US" sz="2400" smtClean="0">
                <a:solidFill>
                  <a:srgbClr val="FF0000"/>
                </a:solidFill>
                <a:latin typeface="黑体" pitchFamily="2" charset="-122"/>
                <a:ea typeface="黑体" panose="02010609060101010101" pitchFamily="2" charset="-122"/>
              </a:rPr>
              <a:t>在与荷兰队</a:t>
            </a:r>
            <a:r>
              <a:rPr lang="en-US" altLang="en-US" sz="2400" smtClean="0">
                <a:solidFill>
                  <a:srgbClr val="FF0000"/>
                </a:solidFill>
                <a:latin typeface="黑体" pitchFamily="2" charset="-122"/>
                <a:ea typeface="黑体" panose="02010609060101010101" pitchFamily="2" charset="-122"/>
              </a:rPr>
              <a:t>13</a:t>
            </a:r>
            <a:r>
              <a:rPr lang="zh-CN" altLang="en-US" sz="2400" smtClean="0">
                <a:solidFill>
                  <a:srgbClr val="FF0000"/>
                </a:solidFill>
                <a:latin typeface="黑体" pitchFamily="2" charset="-122"/>
                <a:ea typeface="黑体" panose="02010609060101010101" pitchFamily="2" charset="-122"/>
              </a:rPr>
              <a:t>日的比赛结束前</a:t>
            </a:r>
            <a:r>
              <a:rPr lang="en-US" altLang="en-US" sz="2400" smtClean="0">
                <a:solidFill>
                  <a:srgbClr val="FF0000"/>
                </a:solidFill>
                <a:latin typeface="黑体" pitchFamily="2" charset="-122"/>
                <a:ea typeface="黑体" panose="02010609060101010101" pitchFamily="2" charset="-122"/>
              </a:rPr>
              <a:t>”</a:t>
            </a:r>
            <a:r>
              <a:rPr lang="zh-CN" altLang="en-US" sz="2400" smtClean="0">
                <a:solidFill>
                  <a:srgbClr val="FF0000"/>
                </a:solidFill>
                <a:latin typeface="黑体" pitchFamily="2" charset="-122"/>
                <a:ea typeface="黑体" panose="02010609060101010101" pitchFamily="2" charset="-122"/>
              </a:rPr>
              <a:t>表时间，根据多项状语的排列规则可知，表时间的状语应放在表情态的状语之前，故应改为</a:t>
            </a:r>
            <a:r>
              <a:rPr lang="en-US" altLang="en-US" sz="2400" smtClean="0">
                <a:solidFill>
                  <a:srgbClr val="FF0000"/>
                </a:solidFill>
                <a:latin typeface="黑体" pitchFamily="2" charset="-122"/>
                <a:ea typeface="黑体" panose="02010609060101010101" pitchFamily="2" charset="-122"/>
              </a:rPr>
              <a:t>“……</a:t>
            </a:r>
            <a:r>
              <a:rPr lang="zh-CN" altLang="en-US" sz="2400" smtClean="0">
                <a:solidFill>
                  <a:srgbClr val="FF0000"/>
                </a:solidFill>
                <a:latin typeface="黑体" pitchFamily="2" charset="-122"/>
                <a:ea typeface="黑体" panose="02010609060101010101" pitchFamily="2" charset="-122"/>
              </a:rPr>
              <a:t>在与荷兰队</a:t>
            </a:r>
            <a:r>
              <a:rPr lang="en-US" altLang="en-US" sz="2400" smtClean="0">
                <a:solidFill>
                  <a:srgbClr val="FF0000"/>
                </a:solidFill>
                <a:latin typeface="黑体" pitchFamily="2" charset="-122"/>
                <a:ea typeface="黑体" panose="02010609060101010101" pitchFamily="2" charset="-122"/>
              </a:rPr>
              <a:t>13</a:t>
            </a:r>
            <a:r>
              <a:rPr lang="zh-CN" altLang="en-US" sz="2400" smtClean="0">
                <a:solidFill>
                  <a:srgbClr val="FF0000"/>
                </a:solidFill>
                <a:latin typeface="黑体" pitchFamily="2" charset="-122"/>
                <a:ea typeface="黑体" panose="02010609060101010101" pitchFamily="2" charset="-122"/>
              </a:rPr>
              <a:t>日的比赛结束前默默地起身</a:t>
            </a:r>
            <a:r>
              <a:rPr lang="en-US" altLang="en-US" sz="2400" smtClean="0">
                <a:solidFill>
                  <a:srgbClr val="FF0000"/>
                </a:solidFill>
                <a:latin typeface="黑体" pitchFamily="2" charset="-122"/>
                <a:ea typeface="黑体" panose="02010609060101010101" pitchFamily="2" charset="-122"/>
              </a:rPr>
              <a:t>”</a:t>
            </a:r>
            <a:r>
              <a:rPr lang="zh-CN" altLang="en-US" sz="2400" smtClean="0">
                <a:solidFill>
                  <a:srgbClr val="FF0000"/>
                </a:solidFill>
                <a:latin typeface="黑体" pitchFamily="2" charset="-122"/>
                <a:ea typeface="黑体" panose="02010609060101010101" pitchFamily="2" charset="-122"/>
              </a:rPr>
              <a:t>。</a:t>
            </a:r>
            <a:endParaRPr sz="2400">
              <a:solidFill>
                <a:srgbClr val="FF0000"/>
              </a:solidFill>
              <a:ea typeface="黑体" panose="02010609060101010101" pitchFamily="2" charset="-122"/>
            </a:endParaRPr>
          </a:p>
        </p:txBody>
      </p:sp>
    </p:spTree>
    <p:extLst>
      <p:ext uri="{BB962C8B-B14F-4D97-AF65-F5344CB8AC3E}">
        <p14:creationId xmlns:p14="http://schemas.microsoft.com/office/powerpoint/2010/main" val="343126845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amond(in)">
                                      <p:cBhvr>
                                        <p:cTn id="7" dur="2000"/>
                                        <p:tgtEl>
                                          <p:spTgt spid="6"/>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indefinite"/>
                            </p:stCondLst>
                          </p:cTn>
                        </p:par>
                        <p:par>
                          <p:cTn id="17" fill="hold" nodeType="afterGroup">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fill="hold"/>
                                        <p:tgtEl>
                                          <p:spTgt spid="9"/>
                                        </p:tgtEl>
                                        <p:attrNameLst>
                                          <p:attrName>ppt_x</p:attrName>
                                        </p:attrNameLst>
                                      </p:cBhvr>
                                      <p:tavLst>
                                        <p:tav tm="0">
                                          <p:val>
                                            <p:strVal val="#ppt_x"/>
                                          </p:val>
                                        </p:tav>
                                        <p:tav tm="100000">
                                          <p:val>
                                            <p:strVal val="#ppt_x"/>
                                          </p:val>
                                        </p:tav>
                                      </p:tavLst>
                                    </p:anim>
                                    <p:anim calcmode="lin" valueType="num">
                                      <p:cBhvr additive="base">
                                        <p:cTn id="21"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1298" name="Text Box 2"/>
          <p:cNvSpPr txBox="1">
            <a:spLocks noChangeArrowheads="1"/>
          </p:cNvSpPr>
          <p:nvPr/>
        </p:nvSpPr>
        <p:spPr bwMode="auto">
          <a:xfrm>
            <a:off x="546063" y="908892"/>
            <a:ext cx="10400665" cy="3784600"/>
          </a:xfrm>
          <a:prstGeom prst="rect">
            <a:avLst/>
          </a:prstGeom>
          <a:noFill/>
          <a:ln w="9525">
            <a:noFill/>
            <a:miter lim="800000"/>
          </a:ln>
        </p:spPr>
        <p:txBody>
          <a:bodyPr wrap="square">
            <a:spAutoFit/>
          </a:bodyPr>
          <a:lstStyle/>
          <a:p>
            <a:r>
              <a:rPr lang="en-US" sz="2400" smtClean="0"/>
              <a:t>4</a:t>
            </a:r>
            <a:r>
              <a:rPr lang="zh-CN" altLang="en-US" sz="2400" smtClean="0"/>
              <a:t>．为了加快现代化建设步伐，必须把国民经济用先进的科学技术搞上去。</a:t>
            </a:r>
            <a:endParaRPr lang="en-US" altLang="zh-CN" sz="2400" smtClean="0"/>
          </a:p>
          <a:p>
            <a:endParaRPr lang="en-US" sz="2400" smtClean="0"/>
          </a:p>
          <a:p>
            <a:endParaRPr lang="en-US" sz="2400" smtClean="0"/>
          </a:p>
          <a:p>
            <a:endParaRPr lang="en-US" sz="2400" smtClean="0"/>
          </a:p>
          <a:p>
            <a:r>
              <a:rPr lang="en-US" sz="2400" smtClean="0"/>
              <a:t>5</a:t>
            </a:r>
            <a:r>
              <a:rPr lang="zh-CN" altLang="en-US" sz="2400" smtClean="0"/>
              <a:t>．新中国成立后，我们的祖国就不再是一个任意被帝国主义列强侮辱和掠夺的国家了。</a:t>
            </a:r>
          </a:p>
          <a:p>
            <a:endParaRPr lang="en-US" altLang="zh-CN" sz="2400" smtClean="0"/>
          </a:p>
          <a:p>
            <a:endParaRPr lang="en-US" sz="2400" smtClean="0"/>
          </a:p>
          <a:p>
            <a:r>
              <a:rPr lang="en-US" sz="2400" smtClean="0"/>
              <a:t>6</a:t>
            </a:r>
            <a:r>
              <a:rPr lang="zh-CN" altLang="en-US" sz="2400" smtClean="0"/>
              <a:t>．与作家不同的是，摄影家们把自己对山川、草木、城市、乡野的感受没有倾注于笔下，而是直接聚焦于镜头。</a:t>
            </a:r>
          </a:p>
        </p:txBody>
      </p:sp>
      <p:sp>
        <p:nvSpPr>
          <p:cNvPr id="311300" name="Text Box 4"/>
          <p:cNvSpPr txBox="1">
            <a:spLocks noChangeArrowheads="1"/>
          </p:cNvSpPr>
          <p:nvPr/>
        </p:nvSpPr>
        <p:spPr bwMode="auto">
          <a:xfrm>
            <a:off x="831816" y="1337520"/>
            <a:ext cx="10001320" cy="829945"/>
          </a:xfrm>
          <a:prstGeom prst="rect">
            <a:avLst/>
          </a:prstGeom>
          <a:noFill/>
          <a:ln w="9525">
            <a:noFill/>
            <a:miter lim="800000"/>
          </a:ln>
        </p:spPr>
        <p:txBody>
          <a:bodyPr wrap="square">
            <a:spAutoFit/>
          </a:bodyPr>
          <a:lstStyle/>
          <a:p>
            <a:pPr>
              <a:spcBef>
                <a:spcPct val="50000"/>
              </a:spcBef>
            </a:pPr>
            <a:r>
              <a:rPr lang="zh-CN" altLang="en-US" sz="2400">
                <a:solidFill>
                  <a:srgbClr val="FF0000"/>
                </a:solidFill>
                <a:latin typeface="黑体" pitchFamily="2" charset="-122"/>
                <a:ea typeface="黑体" panose="02010609060101010101" pitchFamily="2" charset="-122"/>
              </a:rPr>
              <a:t>答案</a:t>
            </a:r>
            <a:r>
              <a:rPr lang="zh-CN" altLang="en-US" sz="2400" smtClean="0">
                <a:solidFill>
                  <a:srgbClr val="FF0000"/>
                </a:solidFill>
                <a:latin typeface="黑体" pitchFamily="2" charset="-122"/>
                <a:ea typeface="黑体" panose="02010609060101010101" pitchFamily="2" charset="-122"/>
              </a:rPr>
              <a:t>：</a:t>
            </a:r>
            <a:r>
              <a:rPr lang="en-US" altLang="en-US" sz="2400" smtClean="0">
                <a:solidFill>
                  <a:srgbClr val="FF0000"/>
                </a:solidFill>
                <a:latin typeface="黑体" pitchFamily="2" charset="-122"/>
                <a:ea typeface="黑体" panose="02010609060101010101" pitchFamily="2" charset="-122"/>
              </a:rPr>
              <a:t>“</a:t>
            </a:r>
            <a:r>
              <a:rPr lang="zh-CN" altLang="en-US" sz="2400" smtClean="0">
                <a:solidFill>
                  <a:srgbClr val="FF0000"/>
                </a:solidFill>
                <a:latin typeface="黑体" pitchFamily="2" charset="-122"/>
                <a:ea typeface="黑体" panose="02010609060101010101" pitchFamily="2" charset="-122"/>
              </a:rPr>
              <a:t>搞</a:t>
            </a:r>
            <a:r>
              <a:rPr lang="en-US" altLang="en-US" sz="2400" smtClean="0">
                <a:solidFill>
                  <a:srgbClr val="FF0000"/>
                </a:solidFill>
                <a:latin typeface="黑体" pitchFamily="2" charset="-122"/>
                <a:ea typeface="黑体" panose="02010609060101010101" pitchFamily="2" charset="-122"/>
              </a:rPr>
              <a:t>”</a:t>
            </a:r>
            <a:r>
              <a:rPr lang="zh-CN" altLang="en-US" sz="2400" smtClean="0">
                <a:solidFill>
                  <a:srgbClr val="FF0000"/>
                </a:solidFill>
                <a:latin typeface="黑体" pitchFamily="2" charset="-122"/>
                <a:ea typeface="黑体" panose="02010609060101010101" pitchFamily="2" charset="-122"/>
              </a:rPr>
              <a:t>前头有两个状语：</a:t>
            </a:r>
            <a:r>
              <a:rPr lang="en-US" altLang="en-US" sz="2400" smtClean="0">
                <a:solidFill>
                  <a:srgbClr val="FF0000"/>
                </a:solidFill>
                <a:latin typeface="黑体" pitchFamily="2" charset="-122"/>
                <a:ea typeface="黑体" panose="02010609060101010101" pitchFamily="2" charset="-122"/>
              </a:rPr>
              <a:t>“</a:t>
            </a:r>
            <a:r>
              <a:rPr lang="zh-CN" altLang="en-US" sz="2400" smtClean="0">
                <a:solidFill>
                  <a:srgbClr val="FF0000"/>
                </a:solidFill>
                <a:latin typeface="黑体" pitchFamily="2" charset="-122"/>
                <a:ea typeface="黑体" panose="02010609060101010101" pitchFamily="2" charset="-122"/>
              </a:rPr>
              <a:t>把国民经济</a:t>
            </a:r>
            <a:r>
              <a:rPr lang="en-US" altLang="en-US" sz="2400" smtClean="0">
                <a:solidFill>
                  <a:srgbClr val="FF0000"/>
                </a:solidFill>
                <a:latin typeface="黑体" pitchFamily="2" charset="-122"/>
                <a:ea typeface="黑体" panose="02010609060101010101" pitchFamily="2" charset="-122"/>
              </a:rPr>
              <a:t>”</a:t>
            </a:r>
            <a:r>
              <a:rPr lang="zh-CN" altLang="en-US" sz="2400" smtClean="0">
                <a:solidFill>
                  <a:srgbClr val="FF0000"/>
                </a:solidFill>
                <a:latin typeface="黑体" pitchFamily="2" charset="-122"/>
                <a:ea typeface="黑体" panose="02010609060101010101" pitchFamily="2" charset="-122"/>
              </a:rPr>
              <a:t>和</a:t>
            </a:r>
            <a:r>
              <a:rPr lang="en-US" altLang="en-US" sz="2400" smtClean="0">
                <a:solidFill>
                  <a:srgbClr val="FF0000"/>
                </a:solidFill>
                <a:latin typeface="黑体" pitchFamily="2" charset="-122"/>
                <a:ea typeface="黑体" panose="02010609060101010101" pitchFamily="2" charset="-122"/>
              </a:rPr>
              <a:t>“</a:t>
            </a:r>
            <a:r>
              <a:rPr lang="zh-CN" altLang="en-US" sz="2400" smtClean="0">
                <a:solidFill>
                  <a:srgbClr val="FF0000"/>
                </a:solidFill>
                <a:latin typeface="黑体" pitchFamily="2" charset="-122"/>
                <a:ea typeface="黑体" panose="02010609060101010101" pitchFamily="2" charset="-122"/>
              </a:rPr>
              <a:t>用先进的科学技术</a:t>
            </a:r>
            <a:r>
              <a:rPr lang="en-US" altLang="en-US" sz="2400" smtClean="0">
                <a:solidFill>
                  <a:srgbClr val="FF0000"/>
                </a:solidFill>
                <a:latin typeface="黑体" pitchFamily="2" charset="-122"/>
                <a:ea typeface="黑体" panose="02010609060101010101" pitchFamily="2" charset="-122"/>
              </a:rPr>
              <a:t>”</a:t>
            </a:r>
            <a:r>
              <a:rPr lang="zh-CN" altLang="en-US" sz="2400" smtClean="0">
                <a:solidFill>
                  <a:srgbClr val="FF0000"/>
                </a:solidFill>
                <a:latin typeface="黑体" pitchFamily="2" charset="-122"/>
                <a:ea typeface="黑体" panose="02010609060101010101" pitchFamily="2" charset="-122"/>
              </a:rPr>
              <a:t>，两个状语语序排列不当，应颠倒过来。</a:t>
            </a:r>
            <a:endParaRPr lang="zh-CN" altLang="en-US" sz="2400">
              <a:solidFill>
                <a:srgbClr val="FF0000"/>
              </a:solidFill>
              <a:latin typeface="黑体" pitchFamily="2" charset="-122"/>
              <a:ea typeface="黑体" panose="02010609060101010101" pitchFamily="2" charset="-122"/>
            </a:endParaRPr>
          </a:p>
        </p:txBody>
      </p:sp>
      <p:sp>
        <p:nvSpPr>
          <p:cNvPr id="311301" name="Text Box 5"/>
          <p:cNvSpPr txBox="1">
            <a:spLocks noChangeArrowheads="1"/>
          </p:cNvSpPr>
          <p:nvPr/>
        </p:nvSpPr>
        <p:spPr bwMode="auto">
          <a:xfrm>
            <a:off x="760377" y="3266346"/>
            <a:ext cx="10244490" cy="460375"/>
          </a:xfrm>
          <a:prstGeom prst="rect">
            <a:avLst/>
          </a:prstGeom>
          <a:noFill/>
          <a:ln w="9525">
            <a:noFill/>
            <a:miter lim="800000"/>
          </a:ln>
        </p:spPr>
        <p:txBody>
          <a:bodyPr wrap="square">
            <a:spAutoFit/>
          </a:bodyPr>
          <a:lstStyle/>
          <a:p>
            <a:pPr>
              <a:spcBef>
                <a:spcPct val="50000"/>
              </a:spcBef>
            </a:pPr>
            <a:r>
              <a:rPr lang="zh-CN" altLang="en-US" sz="2400" smtClean="0">
                <a:solidFill>
                  <a:srgbClr val="FF0000"/>
                </a:solidFill>
                <a:latin typeface="黑体" pitchFamily="2" charset="-122"/>
                <a:ea typeface="黑体" panose="02010609060101010101" pitchFamily="2" charset="-122"/>
              </a:rPr>
              <a:t>答案：</a:t>
            </a:r>
            <a:r>
              <a:rPr lang="zh-CN" altLang="en-US" sz="2400" smtClean="0"/>
              <a:t> 　</a:t>
            </a:r>
            <a:r>
              <a:rPr lang="zh-CN" altLang="en-US" sz="2400" smtClean="0">
                <a:solidFill>
                  <a:srgbClr val="FF0000"/>
                </a:solidFill>
                <a:latin typeface="黑体" pitchFamily="2" charset="-122"/>
                <a:ea typeface="黑体" panose="02010609060101010101" pitchFamily="2" charset="-122"/>
              </a:rPr>
              <a:t>应把状语</a:t>
            </a:r>
            <a:r>
              <a:rPr lang="en-US" altLang="en-US" sz="2400" smtClean="0">
                <a:solidFill>
                  <a:srgbClr val="FF0000"/>
                </a:solidFill>
                <a:latin typeface="黑体" pitchFamily="2" charset="-122"/>
                <a:ea typeface="黑体" panose="02010609060101010101" pitchFamily="2" charset="-122"/>
              </a:rPr>
              <a:t>“</a:t>
            </a:r>
            <a:r>
              <a:rPr lang="zh-CN" altLang="en-US" sz="2400" smtClean="0">
                <a:solidFill>
                  <a:srgbClr val="FF0000"/>
                </a:solidFill>
                <a:latin typeface="黑体" pitchFamily="2" charset="-122"/>
                <a:ea typeface="黑体" panose="02010609060101010101" pitchFamily="2" charset="-122"/>
              </a:rPr>
              <a:t>任意</a:t>
            </a:r>
            <a:r>
              <a:rPr lang="en-US" altLang="en-US" sz="2400" smtClean="0">
                <a:solidFill>
                  <a:srgbClr val="FF0000"/>
                </a:solidFill>
                <a:latin typeface="黑体" pitchFamily="2" charset="-122"/>
                <a:ea typeface="黑体" panose="02010609060101010101" pitchFamily="2" charset="-122"/>
              </a:rPr>
              <a:t>”</a:t>
            </a:r>
            <a:r>
              <a:rPr lang="zh-CN" altLang="en-US" sz="2400" smtClean="0">
                <a:solidFill>
                  <a:srgbClr val="FF0000"/>
                </a:solidFill>
                <a:latin typeface="黑体" pitchFamily="2" charset="-122"/>
                <a:ea typeface="黑体" panose="02010609060101010101" pitchFamily="2" charset="-122"/>
              </a:rPr>
              <a:t>移到</a:t>
            </a:r>
            <a:r>
              <a:rPr lang="en-US" altLang="en-US" sz="2400" smtClean="0">
                <a:solidFill>
                  <a:srgbClr val="FF0000"/>
                </a:solidFill>
                <a:latin typeface="黑体" pitchFamily="2" charset="-122"/>
                <a:ea typeface="黑体" panose="02010609060101010101" pitchFamily="2" charset="-122"/>
              </a:rPr>
              <a:t>“</a:t>
            </a:r>
            <a:r>
              <a:rPr lang="zh-CN" altLang="en-US" sz="2400" smtClean="0">
                <a:solidFill>
                  <a:srgbClr val="FF0000"/>
                </a:solidFill>
                <a:latin typeface="黑体" pitchFamily="2" charset="-122"/>
                <a:ea typeface="黑体" panose="02010609060101010101" pitchFamily="2" charset="-122"/>
              </a:rPr>
              <a:t>列强</a:t>
            </a:r>
            <a:r>
              <a:rPr lang="en-US" altLang="en-US" sz="2400" smtClean="0">
                <a:solidFill>
                  <a:srgbClr val="FF0000"/>
                </a:solidFill>
                <a:latin typeface="黑体" pitchFamily="2" charset="-122"/>
                <a:ea typeface="黑体" panose="02010609060101010101" pitchFamily="2" charset="-122"/>
              </a:rPr>
              <a:t>”</a:t>
            </a:r>
            <a:r>
              <a:rPr lang="zh-CN" altLang="en-US" sz="2400" smtClean="0">
                <a:solidFill>
                  <a:srgbClr val="FF0000"/>
                </a:solidFill>
                <a:latin typeface="黑体" pitchFamily="2" charset="-122"/>
                <a:ea typeface="黑体" panose="02010609060101010101" pitchFamily="2" charset="-122"/>
              </a:rPr>
              <a:t>之后。</a:t>
            </a:r>
          </a:p>
        </p:txBody>
      </p:sp>
      <p:sp>
        <p:nvSpPr>
          <p:cNvPr id="5" name="Text Box 5"/>
          <p:cNvSpPr txBox="1">
            <a:spLocks noChangeArrowheads="1"/>
          </p:cNvSpPr>
          <p:nvPr/>
        </p:nvSpPr>
        <p:spPr bwMode="auto">
          <a:xfrm>
            <a:off x="688939" y="4695106"/>
            <a:ext cx="9572692" cy="829945"/>
          </a:xfrm>
          <a:prstGeom prst="rect">
            <a:avLst/>
          </a:prstGeom>
          <a:noFill/>
          <a:ln w="9525">
            <a:noFill/>
            <a:miter lim="800000"/>
          </a:ln>
        </p:spPr>
        <p:txBody>
          <a:bodyPr wrap="square">
            <a:spAutoFit/>
          </a:bodyPr>
          <a:lstStyle/>
          <a:p>
            <a:pPr>
              <a:spcBef>
                <a:spcPct val="50000"/>
              </a:spcBef>
            </a:pPr>
            <a:r>
              <a:rPr lang="zh-CN" altLang="en-US" sz="2400" smtClean="0">
                <a:solidFill>
                  <a:srgbClr val="FF0000"/>
                </a:solidFill>
                <a:latin typeface="黑体" pitchFamily="2" charset="-122"/>
                <a:ea typeface="黑体" panose="02010609060101010101" pitchFamily="2" charset="-122"/>
              </a:rPr>
              <a:t>答案：应将</a:t>
            </a:r>
            <a:r>
              <a:rPr lang="en-US" altLang="en-US" sz="2400" smtClean="0">
                <a:solidFill>
                  <a:srgbClr val="FF0000"/>
                </a:solidFill>
                <a:latin typeface="黑体" pitchFamily="2" charset="-122"/>
                <a:ea typeface="黑体" panose="02010609060101010101" pitchFamily="2" charset="-122"/>
              </a:rPr>
              <a:t>“</a:t>
            </a:r>
            <a:r>
              <a:rPr lang="zh-CN" altLang="en-US" sz="2400" smtClean="0">
                <a:solidFill>
                  <a:srgbClr val="FF0000"/>
                </a:solidFill>
                <a:latin typeface="黑体" pitchFamily="2" charset="-122"/>
                <a:ea typeface="黑体" panose="02010609060101010101" pitchFamily="2" charset="-122"/>
              </a:rPr>
              <a:t>没有</a:t>
            </a:r>
            <a:r>
              <a:rPr lang="en-US" altLang="en-US" sz="2400" smtClean="0">
                <a:solidFill>
                  <a:srgbClr val="FF0000"/>
                </a:solidFill>
                <a:latin typeface="黑体" pitchFamily="2" charset="-122"/>
                <a:ea typeface="黑体" panose="02010609060101010101" pitchFamily="2" charset="-122"/>
              </a:rPr>
              <a:t>”</a:t>
            </a:r>
            <a:r>
              <a:rPr lang="zh-CN" altLang="en-US" sz="2400" smtClean="0">
                <a:solidFill>
                  <a:srgbClr val="FF0000"/>
                </a:solidFill>
                <a:latin typeface="黑体" pitchFamily="2" charset="-122"/>
                <a:ea typeface="黑体" panose="02010609060101010101" pitchFamily="2" charset="-122"/>
              </a:rPr>
              <a:t>移到</a:t>
            </a:r>
            <a:r>
              <a:rPr lang="en-US" altLang="en-US" sz="2400" smtClean="0">
                <a:solidFill>
                  <a:srgbClr val="FF0000"/>
                </a:solidFill>
                <a:latin typeface="黑体" pitchFamily="2" charset="-122"/>
                <a:ea typeface="黑体" panose="02010609060101010101" pitchFamily="2" charset="-122"/>
              </a:rPr>
              <a:t>“</a:t>
            </a:r>
            <a:r>
              <a:rPr lang="zh-CN" altLang="en-US" sz="2400" smtClean="0">
                <a:solidFill>
                  <a:srgbClr val="FF0000"/>
                </a:solidFill>
                <a:latin typeface="黑体" pitchFamily="2" charset="-122"/>
                <a:ea typeface="黑体" panose="02010609060101010101" pitchFamily="2" charset="-122"/>
              </a:rPr>
              <a:t>把自己</a:t>
            </a:r>
            <a:r>
              <a:rPr lang="en-US" altLang="en-US" sz="2400" smtClean="0">
                <a:solidFill>
                  <a:srgbClr val="FF0000"/>
                </a:solidFill>
                <a:latin typeface="黑体" pitchFamily="2" charset="-122"/>
                <a:ea typeface="黑体" panose="02010609060101010101" pitchFamily="2" charset="-122"/>
              </a:rPr>
              <a:t>……</a:t>
            </a:r>
            <a:r>
              <a:rPr lang="zh-CN" altLang="en-US" sz="2400" smtClean="0">
                <a:solidFill>
                  <a:srgbClr val="FF0000"/>
                </a:solidFill>
                <a:latin typeface="黑体" pitchFamily="2" charset="-122"/>
                <a:ea typeface="黑体" panose="02010609060101010101" pitchFamily="2" charset="-122"/>
              </a:rPr>
              <a:t>感受</a:t>
            </a:r>
            <a:r>
              <a:rPr lang="en-US" altLang="en-US" sz="2400" smtClean="0">
                <a:solidFill>
                  <a:srgbClr val="FF0000"/>
                </a:solidFill>
                <a:latin typeface="黑体" pitchFamily="2" charset="-122"/>
                <a:ea typeface="黑体" panose="02010609060101010101" pitchFamily="2" charset="-122"/>
              </a:rPr>
              <a:t>”</a:t>
            </a:r>
            <a:r>
              <a:rPr lang="zh-CN" altLang="en-US" sz="2400" smtClean="0">
                <a:solidFill>
                  <a:srgbClr val="FF0000"/>
                </a:solidFill>
                <a:latin typeface="黑体" pitchFamily="2" charset="-122"/>
                <a:ea typeface="黑体" panose="02010609060101010101" pitchFamily="2" charset="-122"/>
              </a:rPr>
              <a:t>前面，让</a:t>
            </a:r>
            <a:r>
              <a:rPr lang="en-US" altLang="en-US" sz="2400" smtClean="0">
                <a:solidFill>
                  <a:srgbClr val="FF0000"/>
                </a:solidFill>
                <a:latin typeface="黑体" pitchFamily="2" charset="-122"/>
                <a:ea typeface="黑体" panose="02010609060101010101" pitchFamily="2" charset="-122"/>
              </a:rPr>
              <a:t>“</a:t>
            </a:r>
            <a:r>
              <a:rPr lang="zh-CN" altLang="en-US" sz="2400" smtClean="0">
                <a:solidFill>
                  <a:srgbClr val="FF0000"/>
                </a:solidFill>
                <a:latin typeface="黑体" pitchFamily="2" charset="-122"/>
                <a:ea typeface="黑体" panose="02010609060101010101" pitchFamily="2" charset="-122"/>
              </a:rPr>
              <a:t>把自己</a:t>
            </a:r>
            <a:r>
              <a:rPr lang="en-US" altLang="en-US" sz="2400" smtClean="0">
                <a:solidFill>
                  <a:srgbClr val="FF0000"/>
                </a:solidFill>
                <a:latin typeface="黑体" pitchFamily="2" charset="-122"/>
                <a:ea typeface="黑体" panose="02010609060101010101" pitchFamily="2" charset="-122"/>
              </a:rPr>
              <a:t>……</a:t>
            </a:r>
            <a:r>
              <a:rPr lang="zh-CN" altLang="en-US" sz="2400" smtClean="0">
                <a:solidFill>
                  <a:srgbClr val="FF0000"/>
                </a:solidFill>
                <a:latin typeface="黑体" pitchFamily="2" charset="-122"/>
                <a:ea typeface="黑体" panose="02010609060101010101" pitchFamily="2" charset="-122"/>
              </a:rPr>
              <a:t>感受</a:t>
            </a:r>
            <a:r>
              <a:rPr lang="en-US" altLang="en-US" sz="2400" smtClean="0">
                <a:solidFill>
                  <a:srgbClr val="FF0000"/>
                </a:solidFill>
                <a:latin typeface="黑体" pitchFamily="2" charset="-122"/>
                <a:ea typeface="黑体" panose="02010609060101010101" pitchFamily="2" charset="-122"/>
              </a:rPr>
              <a:t>”</a:t>
            </a:r>
            <a:r>
              <a:rPr lang="zh-CN" altLang="en-US" sz="2400" smtClean="0">
                <a:solidFill>
                  <a:srgbClr val="FF0000"/>
                </a:solidFill>
                <a:latin typeface="黑体" pitchFamily="2" charset="-122"/>
                <a:ea typeface="黑体" panose="02010609060101010101" pitchFamily="2" charset="-122"/>
              </a:rPr>
              <a:t>紧靠中心词</a:t>
            </a:r>
            <a:r>
              <a:rPr lang="en-US" altLang="en-US" sz="2400" smtClean="0">
                <a:solidFill>
                  <a:srgbClr val="FF0000"/>
                </a:solidFill>
                <a:latin typeface="黑体" pitchFamily="2" charset="-122"/>
                <a:ea typeface="黑体" panose="02010609060101010101" pitchFamily="2" charset="-122"/>
              </a:rPr>
              <a:t>“</a:t>
            </a:r>
            <a:r>
              <a:rPr lang="zh-CN" altLang="en-US" sz="2400" smtClean="0">
                <a:solidFill>
                  <a:srgbClr val="FF0000"/>
                </a:solidFill>
                <a:latin typeface="黑体" pitchFamily="2" charset="-122"/>
                <a:ea typeface="黑体" panose="02010609060101010101" pitchFamily="2" charset="-122"/>
              </a:rPr>
              <a:t>倾注</a:t>
            </a:r>
            <a:r>
              <a:rPr lang="en-US" altLang="en-US" sz="2400" smtClean="0">
                <a:solidFill>
                  <a:srgbClr val="FF0000"/>
                </a:solidFill>
                <a:latin typeface="黑体" pitchFamily="2" charset="-122"/>
                <a:ea typeface="黑体" panose="02010609060101010101" pitchFamily="2" charset="-122"/>
              </a:rPr>
              <a:t>”</a:t>
            </a:r>
            <a:r>
              <a:rPr lang="zh-CN" altLang="en-US" sz="2400" smtClean="0">
                <a:solidFill>
                  <a:srgbClr val="FF0000"/>
                </a:solidFill>
                <a:latin typeface="黑体" pitchFamily="2" charset="-122"/>
                <a:ea typeface="黑体" panose="02010609060101010101" pitchFamily="2" charset="-122"/>
              </a:rPr>
              <a:t>才通顺。</a:t>
            </a:r>
            <a:endParaRPr lang="zh-CN" altLang="en-US" sz="2400">
              <a:solidFill>
                <a:srgbClr val="FF0000"/>
              </a:solidFill>
              <a:latin typeface="黑体" pitchFamily="2" charset="-122"/>
              <a:ea typeface="黑体" panose="02010609060101010101" pitchFamily="2" charset="-122"/>
            </a:endParaRPr>
          </a:p>
        </p:txBody>
      </p:sp>
    </p:spTree>
    <p:extLst>
      <p:ext uri="{BB962C8B-B14F-4D97-AF65-F5344CB8AC3E}">
        <p14:creationId xmlns:p14="http://schemas.microsoft.com/office/powerpoint/2010/main" val="311755479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11298"/>
                                        </p:tgtEl>
                                        <p:attrNameLst>
                                          <p:attrName>style.visibility</p:attrName>
                                        </p:attrNameLst>
                                      </p:cBhvr>
                                      <p:to>
                                        <p:strVal val="visible"/>
                                      </p:to>
                                    </p:set>
                                    <p:animEffect transition="in" filter="diamond(in)">
                                      <p:cBhvr>
                                        <p:cTn id="7" dur="2000"/>
                                        <p:tgtEl>
                                          <p:spTgt spid="311298"/>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11300"/>
                                        </p:tgtEl>
                                        <p:attrNameLst>
                                          <p:attrName>style.visibility</p:attrName>
                                        </p:attrNameLst>
                                      </p:cBhvr>
                                      <p:to>
                                        <p:strVal val="visible"/>
                                      </p:to>
                                    </p:set>
                                    <p:anim calcmode="lin" valueType="num">
                                      <p:cBhvr additive="base">
                                        <p:cTn id="13" dur="500" fill="hold"/>
                                        <p:tgtEl>
                                          <p:spTgt spid="311300"/>
                                        </p:tgtEl>
                                        <p:attrNameLst>
                                          <p:attrName>ppt_x</p:attrName>
                                        </p:attrNameLst>
                                      </p:cBhvr>
                                      <p:tavLst>
                                        <p:tav tm="0">
                                          <p:val>
                                            <p:strVal val="#ppt_x"/>
                                          </p:val>
                                        </p:tav>
                                        <p:tav tm="100000">
                                          <p:val>
                                            <p:strVal val="#ppt_x"/>
                                          </p:val>
                                        </p:tav>
                                      </p:tavLst>
                                    </p:anim>
                                    <p:anim calcmode="lin" valueType="num">
                                      <p:cBhvr additive="base">
                                        <p:cTn id="14" dur="500" fill="hold"/>
                                        <p:tgtEl>
                                          <p:spTgt spid="311300"/>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indefinite"/>
                            </p:stCondLst>
                          </p:cTn>
                        </p:par>
                        <p:par>
                          <p:cTn id="17" fill="hold" nodeType="afterGroup">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311301"/>
                                        </p:tgtEl>
                                        <p:attrNameLst>
                                          <p:attrName>style.visibility</p:attrName>
                                        </p:attrNameLst>
                                      </p:cBhvr>
                                      <p:to>
                                        <p:strVal val="visible"/>
                                      </p:to>
                                    </p:set>
                                    <p:anim calcmode="lin" valueType="num">
                                      <p:cBhvr additive="base">
                                        <p:cTn id="20" dur="500" fill="hold"/>
                                        <p:tgtEl>
                                          <p:spTgt spid="311301"/>
                                        </p:tgtEl>
                                        <p:attrNameLst>
                                          <p:attrName>ppt_x</p:attrName>
                                        </p:attrNameLst>
                                      </p:cBhvr>
                                      <p:tavLst>
                                        <p:tav tm="0">
                                          <p:val>
                                            <p:strVal val="#ppt_x"/>
                                          </p:val>
                                        </p:tav>
                                        <p:tav tm="100000">
                                          <p:val>
                                            <p:strVal val="#ppt_x"/>
                                          </p:val>
                                        </p:tav>
                                      </p:tavLst>
                                    </p:anim>
                                    <p:anim calcmode="lin" valueType="num">
                                      <p:cBhvr additive="base">
                                        <p:cTn id="21" dur="500" fill="hold"/>
                                        <p:tgtEl>
                                          <p:spTgt spid="311301"/>
                                        </p:tgtEl>
                                        <p:attrNameLst>
                                          <p:attrName>ppt_y</p:attrName>
                                        </p:attrNameLst>
                                      </p:cBhvr>
                                      <p:tavLst>
                                        <p:tav tm="0">
                                          <p:val>
                                            <p:strVal val="1+#ppt_h/2"/>
                                          </p:val>
                                        </p:tav>
                                        <p:tav tm="100000">
                                          <p:val>
                                            <p:strVal val="#ppt_y"/>
                                          </p:val>
                                        </p:tav>
                                      </p:tavLst>
                                    </p:anim>
                                  </p:childTnLst>
                                </p:cTn>
                              </p:par>
                            </p:childTnLst>
                          </p:cTn>
                        </p:par>
                      </p:childTnLst>
                    </p:cTn>
                  </p:par>
                  <p:par>
                    <p:cTn id="22" fill="hold" nodeType="clickPar">
                      <p:stCondLst>
                        <p:cond delay="indefinite"/>
                      </p:stCondLst>
                      <p:childTnLst>
                        <p:par>
                          <p:cTn id="23" fill="hold" nodeType="withGroup">
                            <p:stCondLst>
                              <p:cond delay="indefinite"/>
                            </p:stCondLst>
                          </p:cTn>
                        </p:par>
                        <p:par>
                          <p:cTn id="24" fill="hold" nodeType="afterGroup">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500" fill="hold"/>
                                        <p:tgtEl>
                                          <p:spTgt spid="5"/>
                                        </p:tgtEl>
                                        <p:attrNameLst>
                                          <p:attrName>ppt_x</p:attrName>
                                        </p:attrNameLst>
                                      </p:cBhvr>
                                      <p:tavLst>
                                        <p:tav tm="0">
                                          <p:val>
                                            <p:strVal val="#ppt_x"/>
                                          </p:val>
                                        </p:tav>
                                        <p:tav tm="100000">
                                          <p:val>
                                            <p:strVal val="#ppt_x"/>
                                          </p:val>
                                        </p:tav>
                                      </p:tavLst>
                                    </p:anim>
                                    <p:anim calcmode="lin" valueType="num">
                                      <p:cBhvr additive="base">
                                        <p:cTn id="2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1298" grpId="0"/>
      <p:bldP spid="311300" grpId="0"/>
      <p:bldP spid="311301" grpId="0"/>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29730" name="Group 2"/>
          <p:cNvGraphicFramePr>
            <a:graphicFrameLocks noGrp="1"/>
          </p:cNvGraphicFramePr>
          <p:nvPr>
            <p:ph sz="half" idx="4294967295"/>
          </p:nvPr>
        </p:nvGraphicFramePr>
        <p:xfrm>
          <a:off x="571469" y="866777"/>
          <a:ext cx="902970" cy="914400"/>
        </p:xfrm>
        <a:graphic>
          <a:graphicData uri="http://schemas.openxmlformats.org/drawingml/2006/table">
            <a:tbl>
              <a:tblPr/>
              <a:tblGrid>
                <a:gridCol w="431800"/>
                <a:gridCol w="471170"/>
              </a:tblGrid>
              <a:tr h="431800">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anose="02010609060101010101" pitchFamily="2" charset="-122"/>
                        </a:rPr>
                        <a:t>学</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anose="02010609060101010101" pitchFamily="2" charset="-122"/>
                        </a:rPr>
                        <a:t>习</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r h="407988">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anose="02010609060101010101" pitchFamily="2" charset="-122"/>
                        </a:rPr>
                        <a:t>卡</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anose="02010609060101010101" pitchFamily="2" charset="-122"/>
                        </a:rPr>
                        <a:t>片</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bl>
          </a:graphicData>
        </a:graphic>
      </p:graphicFrame>
      <p:sp>
        <p:nvSpPr>
          <p:cNvPr id="329748" name="Text Box 20"/>
          <p:cNvSpPr txBox="1">
            <a:spLocks noChangeArrowheads="1"/>
          </p:cNvSpPr>
          <p:nvPr/>
        </p:nvSpPr>
        <p:spPr bwMode="auto">
          <a:xfrm>
            <a:off x="146050" y="2289085"/>
            <a:ext cx="11161713" cy="2306955"/>
          </a:xfrm>
          <a:prstGeom prst="rect">
            <a:avLst/>
          </a:prstGeom>
          <a:noFill/>
          <a:ln w="57150" cmpd="thickThin">
            <a:solidFill>
              <a:srgbClr val="00FF00"/>
            </a:solidFill>
            <a:miter lim="800000"/>
          </a:ln>
        </p:spPr>
        <p:txBody>
          <a:bodyPr>
            <a:spAutoFit/>
          </a:bodyPr>
          <a:lstStyle/>
          <a:p>
            <a:r>
              <a:rPr lang="zh-CN" altLang="en-US" sz="2400">
                <a:solidFill>
                  <a:schemeClr val="hlink"/>
                </a:solidFill>
                <a:latin typeface="楷体_GB2312" charset="-122"/>
                <a:ea typeface="楷体_GB2312" charset="-122"/>
              </a:rPr>
              <a:t>    </a:t>
            </a:r>
            <a:r>
              <a:rPr lang="zh-CN" altLang="zh-CN" sz="2400">
                <a:solidFill>
                  <a:schemeClr val="hlink"/>
                </a:solidFill>
                <a:latin typeface="楷体_GB2312" charset="-122"/>
                <a:ea typeface="楷体_GB2312" charset="-122"/>
              </a:rPr>
              <a:t>多项状语指的是动词前的多个修饰成分，它们应按照语法规则合理修饰该动词，否则，就会出现语病。判断其排列是否恰当，可从如下方面入手：</a:t>
            </a:r>
            <a:endParaRPr lang="zh-CN" altLang="en-US" sz="2400">
              <a:solidFill>
                <a:schemeClr val="hlink"/>
              </a:solidFill>
              <a:latin typeface="楷体_GB2312" charset="-122"/>
              <a:ea typeface="楷体_GB2312" charset="-122"/>
            </a:endParaRPr>
          </a:p>
          <a:p>
            <a:r>
              <a:rPr lang="en-US" altLang="zh-CN" sz="2400">
                <a:solidFill>
                  <a:schemeClr val="hlink"/>
                </a:solidFill>
                <a:latin typeface="楷体_GB2312" charset="-122"/>
                <a:ea typeface="楷体_GB2312" charset="-122"/>
              </a:rPr>
              <a:t>    </a:t>
            </a:r>
            <a:r>
              <a:rPr lang="en-US" altLang="zh-CN" sz="2400">
                <a:solidFill>
                  <a:schemeClr val="folHlink"/>
                </a:solidFill>
                <a:latin typeface="黑体" pitchFamily="2" charset="-122"/>
                <a:ea typeface="黑体" panose="02010609060101010101" pitchFamily="2" charset="-122"/>
              </a:rPr>
              <a:t>1</a:t>
            </a:r>
            <a:r>
              <a:rPr lang="zh-CN" altLang="en-US" sz="2400">
                <a:solidFill>
                  <a:schemeClr val="folHlink"/>
                </a:solidFill>
                <a:latin typeface="黑体" pitchFamily="2" charset="-122"/>
                <a:ea typeface="黑体" panose="02010609060101010101" pitchFamily="2" charset="-122"/>
              </a:rPr>
              <a:t>．从紧挨动词的状语开始逐层向前划分状语结构，判断其位置是否恰当。</a:t>
            </a:r>
            <a:r>
              <a:rPr sz="2400">
                <a:solidFill>
                  <a:schemeClr val="hlink"/>
                </a:solidFill>
                <a:ea typeface="楷体_GB2312" charset="-122"/>
              </a:rPr>
              <a:t>如[例题1]中，动词“交谈”之前有一个很长的状语，我们逐层分析结构，就会发现不当之处。如“在休息室里许多老师昨天”，表时间的词语“昨天”做状语，应放在表地点的状语之前，由此判断其位置不当</a:t>
            </a:r>
            <a:r>
              <a:rPr sz="2400" smtClean="0">
                <a:solidFill>
                  <a:schemeClr val="hlink"/>
                </a:solidFill>
                <a:ea typeface="楷体_GB2312" charset="-122"/>
              </a:rPr>
              <a:t>。</a:t>
            </a:r>
            <a:endParaRPr lang="zh-CN" altLang="en-US" sz="2400">
              <a:solidFill>
                <a:schemeClr val="hlink"/>
              </a:solidFill>
              <a:latin typeface="楷体_GB2312" charset="-122"/>
              <a:ea typeface="楷体_GB2312" charset="-122"/>
            </a:endParaRPr>
          </a:p>
        </p:txBody>
      </p:sp>
      <p:sp>
        <p:nvSpPr>
          <p:cNvPr id="329749" name="Text Box 21"/>
          <p:cNvSpPr txBox="1">
            <a:spLocks noChangeArrowheads="1"/>
          </p:cNvSpPr>
          <p:nvPr/>
        </p:nvSpPr>
        <p:spPr bwMode="auto">
          <a:xfrm>
            <a:off x="3451225" y="1096947"/>
            <a:ext cx="4967288" cy="521970"/>
          </a:xfrm>
          <a:prstGeom prst="rect">
            <a:avLst/>
          </a:prstGeom>
          <a:solidFill>
            <a:srgbClr val="FFCCCC"/>
          </a:solidFill>
          <a:ln w="19050">
            <a:solidFill>
              <a:srgbClr val="FFCCCC"/>
            </a:solidFill>
            <a:miter lim="800000"/>
          </a:ln>
        </p:spPr>
        <p:txBody>
          <a:bodyPr>
            <a:spAutoFit/>
          </a:bodyPr>
          <a:lstStyle/>
          <a:p>
            <a:pPr>
              <a:spcBef>
                <a:spcPct val="50000"/>
              </a:spcBef>
            </a:pPr>
            <a:r>
              <a:rPr lang="zh-CN" altLang="en-US" sz="2800">
                <a:solidFill>
                  <a:srgbClr val="FF33CC"/>
                </a:solidFill>
                <a:ea typeface="楷体_GB2312" charset="-122"/>
              </a:rPr>
              <a:t>分析状语结构，把握排列规律 </a:t>
            </a:r>
          </a:p>
        </p:txBody>
      </p:sp>
    </p:spTree>
    <p:extLst>
      <p:ext uri="{BB962C8B-B14F-4D97-AF65-F5344CB8AC3E}">
        <p14:creationId xmlns:p14="http://schemas.microsoft.com/office/powerpoint/2010/main" val="105795906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29748"/>
                                        </p:tgtEl>
                                        <p:attrNameLst>
                                          <p:attrName>style.visibility</p:attrName>
                                        </p:attrNameLst>
                                      </p:cBhvr>
                                      <p:to>
                                        <p:strVal val="visible"/>
                                      </p:to>
                                    </p:set>
                                    <p:animEffect transition="in" filter="blinds(horizontal)">
                                      <p:cBhvr>
                                        <p:cTn id="7" dur="500"/>
                                        <p:tgtEl>
                                          <p:spTgt spid="329748"/>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6" presetClass="emph" presetSubtype="0" fill="hold" grpId="0" nodeType="clickEffect">
                                  <p:stCondLst>
                                    <p:cond delay="0"/>
                                  </p:stCondLst>
                                  <p:childTnLst>
                                    <p:animScale>
                                      <p:cBhvr>
                                        <p:cTn id="12" dur="2000" fill="hold"/>
                                        <p:tgtEl>
                                          <p:spTgt spid="329749"/>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9748" grpId="0" animBg="1"/>
      <p:bldP spid="32974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0"/>
          <p:cNvSpPr txBox="1">
            <a:spLocks noChangeArrowheads="1"/>
          </p:cNvSpPr>
          <p:nvPr/>
        </p:nvSpPr>
        <p:spPr bwMode="auto">
          <a:xfrm>
            <a:off x="146050" y="1311261"/>
            <a:ext cx="11161713" cy="4523105"/>
          </a:xfrm>
          <a:prstGeom prst="rect">
            <a:avLst/>
          </a:prstGeom>
          <a:noFill/>
          <a:ln w="57150" cmpd="thickThin">
            <a:solidFill>
              <a:srgbClr val="00FF00"/>
            </a:solidFill>
            <a:miter lim="800000"/>
          </a:ln>
        </p:spPr>
        <p:txBody>
          <a:bodyPr>
            <a:spAutoFit/>
          </a:bodyPr>
          <a:lstStyle/>
          <a:p>
            <a:r>
              <a:rPr lang="en-US" altLang="zh-CN" sz="2400" smtClean="0">
                <a:solidFill>
                  <a:schemeClr val="folHlink"/>
                </a:solidFill>
                <a:latin typeface="黑体" pitchFamily="2" charset="-122"/>
                <a:ea typeface="黑体" panose="02010609060101010101" pitchFamily="2" charset="-122"/>
              </a:rPr>
              <a:t>    2</a:t>
            </a:r>
            <a:r>
              <a:rPr lang="zh-CN" altLang="en-US" sz="2400">
                <a:solidFill>
                  <a:schemeClr val="folHlink"/>
                </a:solidFill>
                <a:latin typeface="黑体" pitchFamily="2" charset="-122"/>
                <a:ea typeface="黑体" panose="02010609060101010101" pitchFamily="2" charset="-122"/>
              </a:rPr>
              <a:t>．从多项状语的排列规律入手，确定其排列次序是否恰当。</a:t>
            </a:r>
            <a:r>
              <a:rPr lang="zh-CN" altLang="en-US" sz="2400">
                <a:solidFill>
                  <a:schemeClr val="hlink"/>
                </a:solidFill>
                <a:latin typeface="楷体_GB2312" charset="-122"/>
                <a:ea typeface="楷体_GB2312" charset="-122"/>
              </a:rPr>
              <a:t>多项状语的排列次序，一般依照以下原则</a:t>
            </a:r>
            <a:r>
              <a:rPr lang="en-US" altLang="zh-CN" sz="2400">
                <a:solidFill>
                  <a:schemeClr val="hlink"/>
                </a:solidFill>
                <a:latin typeface="楷体_GB2312" charset="-122"/>
                <a:ea typeface="楷体_GB2312" charset="-122"/>
              </a:rPr>
              <a:t>(</a:t>
            </a:r>
            <a:r>
              <a:rPr lang="zh-CN" altLang="en-US" sz="2400">
                <a:solidFill>
                  <a:schemeClr val="hlink"/>
                </a:solidFill>
                <a:latin typeface="楷体_GB2312" charset="-122"/>
                <a:ea typeface="楷体_GB2312" charset="-122"/>
              </a:rPr>
              <a:t>从离中心语最远的算起</a:t>
            </a:r>
            <a:r>
              <a:rPr lang="en-US" altLang="zh-CN" sz="2400">
                <a:solidFill>
                  <a:schemeClr val="hlink"/>
                </a:solidFill>
                <a:latin typeface="楷体_GB2312" charset="-122"/>
                <a:ea typeface="楷体_GB2312" charset="-122"/>
              </a:rPr>
              <a:t>)</a:t>
            </a:r>
            <a:r>
              <a:rPr lang="zh-CN" altLang="en-US" sz="2400">
                <a:solidFill>
                  <a:schemeClr val="hlink"/>
                </a:solidFill>
                <a:latin typeface="楷体_GB2312" charset="-122"/>
                <a:ea typeface="楷体_GB2312" charset="-122"/>
              </a:rPr>
              <a:t>：</a:t>
            </a:r>
          </a:p>
          <a:p>
            <a:r>
              <a:rPr lang="en-US" altLang="zh-CN" sz="2400">
                <a:solidFill>
                  <a:schemeClr val="hlink"/>
                </a:solidFill>
                <a:latin typeface="楷体_GB2312" charset="-122"/>
                <a:ea typeface="楷体_GB2312" charset="-122"/>
              </a:rPr>
              <a:t>    A</a:t>
            </a:r>
            <a:r>
              <a:rPr lang="zh-CN" altLang="en-US" sz="2400">
                <a:solidFill>
                  <a:schemeClr val="hlink"/>
                </a:solidFill>
                <a:latin typeface="楷体_GB2312" charset="-122"/>
                <a:ea typeface="楷体_GB2312" charset="-122"/>
              </a:rPr>
              <a:t>．表目的或原因的介词短语；</a:t>
            </a:r>
          </a:p>
          <a:p>
            <a:r>
              <a:rPr lang="en-US" altLang="zh-CN" sz="2400">
                <a:solidFill>
                  <a:schemeClr val="hlink"/>
                </a:solidFill>
                <a:latin typeface="楷体_GB2312" charset="-122"/>
                <a:ea typeface="楷体_GB2312" charset="-122"/>
              </a:rPr>
              <a:t>    B</a:t>
            </a:r>
            <a:r>
              <a:rPr lang="zh-CN" altLang="en-US" sz="2400">
                <a:solidFill>
                  <a:schemeClr val="hlink"/>
                </a:solidFill>
                <a:latin typeface="楷体_GB2312" charset="-122"/>
                <a:ea typeface="楷体_GB2312" charset="-122"/>
              </a:rPr>
              <a:t>．表时间的词或短语，如</a:t>
            </a:r>
            <a:r>
              <a:rPr lang="en-US" altLang="zh-CN" sz="2400">
                <a:solidFill>
                  <a:schemeClr val="hlink"/>
                </a:solidFill>
                <a:latin typeface="楷体_GB2312" charset="-122"/>
                <a:ea typeface="楷体_GB2312" charset="-122"/>
              </a:rPr>
              <a:t>4</a:t>
            </a:r>
            <a:r>
              <a:rPr lang="zh-CN" altLang="en-US" sz="2400">
                <a:solidFill>
                  <a:schemeClr val="hlink"/>
                </a:solidFill>
                <a:latin typeface="楷体_GB2312" charset="-122"/>
                <a:ea typeface="楷体_GB2312" charset="-122"/>
              </a:rPr>
              <a:t>题</a:t>
            </a:r>
            <a:r>
              <a:rPr lang="zh-CN" altLang="en-US" sz="2400">
                <a:solidFill>
                  <a:schemeClr val="hlink"/>
                </a:solidFill>
                <a:ea typeface="楷体_GB2312" charset="-122"/>
              </a:rPr>
              <a:t>“</a:t>
            </a:r>
            <a:r>
              <a:rPr lang="zh-CN" altLang="en-US" sz="2400">
                <a:solidFill>
                  <a:schemeClr val="hlink"/>
                </a:solidFill>
                <a:latin typeface="楷体_GB2312" charset="-122"/>
                <a:ea typeface="楷体_GB2312" charset="-122"/>
              </a:rPr>
              <a:t>十几岁时</a:t>
            </a:r>
            <a:r>
              <a:rPr lang="zh-CN" altLang="en-US" sz="2400">
                <a:solidFill>
                  <a:schemeClr val="hlink"/>
                </a:solidFill>
                <a:ea typeface="楷体_GB2312" charset="-122"/>
              </a:rPr>
              <a:t>”</a:t>
            </a:r>
            <a:r>
              <a:rPr lang="zh-CN" altLang="en-US" sz="2400">
                <a:solidFill>
                  <a:schemeClr val="hlink"/>
                </a:solidFill>
                <a:latin typeface="楷体_GB2312" charset="-122"/>
                <a:ea typeface="楷体_GB2312" charset="-122"/>
              </a:rPr>
              <a:t>是时间状语，应放在表对象的状语</a:t>
            </a:r>
            <a:r>
              <a:rPr lang="zh-CN" altLang="en-US" sz="2400">
                <a:solidFill>
                  <a:schemeClr val="hlink"/>
                </a:solidFill>
                <a:ea typeface="楷体_GB2312" charset="-122"/>
              </a:rPr>
              <a:t>“</a:t>
            </a:r>
            <a:r>
              <a:rPr lang="zh-CN" altLang="en-US" sz="2400">
                <a:solidFill>
                  <a:schemeClr val="hlink"/>
                </a:solidFill>
                <a:latin typeface="楷体_GB2312" charset="-122"/>
                <a:ea typeface="楷体_GB2312" charset="-122"/>
              </a:rPr>
              <a:t>随兄</a:t>
            </a:r>
            <a:r>
              <a:rPr lang="zh-CN" altLang="en-US" sz="2400">
                <a:solidFill>
                  <a:schemeClr val="hlink"/>
                </a:solidFill>
                <a:ea typeface="楷体_GB2312" charset="-122"/>
              </a:rPr>
              <a:t>”</a:t>
            </a:r>
            <a:r>
              <a:rPr lang="zh-CN" altLang="en-US" sz="2400">
                <a:solidFill>
                  <a:schemeClr val="hlink"/>
                </a:solidFill>
                <a:latin typeface="楷体_GB2312" charset="-122"/>
                <a:ea typeface="楷体_GB2312" charset="-122"/>
              </a:rPr>
              <a:t>之前；</a:t>
            </a:r>
          </a:p>
          <a:p>
            <a:r>
              <a:rPr lang="en-US" altLang="zh-CN" sz="2400">
                <a:solidFill>
                  <a:schemeClr val="hlink"/>
                </a:solidFill>
                <a:latin typeface="楷体_GB2312" charset="-122"/>
                <a:ea typeface="楷体_GB2312" charset="-122"/>
              </a:rPr>
              <a:t>    C</a:t>
            </a:r>
            <a:r>
              <a:rPr lang="zh-CN" altLang="en-US" sz="2400">
                <a:solidFill>
                  <a:schemeClr val="hlink"/>
                </a:solidFill>
                <a:latin typeface="楷体_GB2312" charset="-122"/>
                <a:ea typeface="楷体_GB2312" charset="-122"/>
              </a:rPr>
              <a:t>．表处所的词或短语；</a:t>
            </a:r>
          </a:p>
          <a:p>
            <a:r>
              <a:rPr lang="en-US" altLang="zh-CN" sz="2400">
                <a:solidFill>
                  <a:schemeClr val="hlink"/>
                </a:solidFill>
                <a:latin typeface="楷体_GB2312" charset="-122"/>
                <a:ea typeface="楷体_GB2312" charset="-122"/>
              </a:rPr>
              <a:t>    D</a:t>
            </a:r>
            <a:r>
              <a:rPr lang="zh-CN" altLang="en-US" sz="2400">
                <a:solidFill>
                  <a:schemeClr val="hlink"/>
                </a:solidFill>
                <a:latin typeface="楷体_GB2312" charset="-122"/>
                <a:ea typeface="楷体_GB2312" charset="-122"/>
              </a:rPr>
              <a:t>．表语气的副词或表对象的介词短语；</a:t>
            </a:r>
          </a:p>
          <a:p>
            <a:r>
              <a:rPr lang="en-US" altLang="zh-CN" sz="2400">
                <a:solidFill>
                  <a:schemeClr val="hlink"/>
                </a:solidFill>
                <a:latin typeface="楷体_GB2312" charset="-122"/>
                <a:ea typeface="楷体_GB2312" charset="-122"/>
              </a:rPr>
              <a:t>    E</a:t>
            </a:r>
            <a:r>
              <a:rPr lang="zh-CN" altLang="en-US" sz="2400">
                <a:solidFill>
                  <a:schemeClr val="hlink"/>
                </a:solidFill>
                <a:latin typeface="楷体_GB2312" charset="-122"/>
                <a:ea typeface="楷体_GB2312" charset="-122"/>
              </a:rPr>
              <a:t>．表情态或程度的副词。</a:t>
            </a:r>
          </a:p>
          <a:p>
            <a:r>
              <a:rPr lang="zh-CN" altLang="en-US" sz="2400">
                <a:solidFill>
                  <a:schemeClr val="hlink"/>
                </a:solidFill>
                <a:latin typeface="楷体_GB2312" charset="-122"/>
                <a:ea typeface="楷体_GB2312" charset="-122"/>
              </a:rPr>
              <a:t>    </a:t>
            </a:r>
            <a:r>
              <a:rPr lang="zh-CN" altLang="en-US" sz="2400">
                <a:solidFill>
                  <a:schemeClr val="folHlink"/>
                </a:solidFill>
                <a:latin typeface="黑体" pitchFamily="2" charset="-122"/>
                <a:ea typeface="黑体" panose="02010609060101010101" pitchFamily="2" charset="-122"/>
              </a:rPr>
              <a:t>另外，表对象的介词短语一般紧挨着中心语。</a:t>
            </a:r>
          </a:p>
          <a:p>
            <a:r>
              <a:rPr lang="zh-CN" altLang="en-US" sz="2400">
                <a:solidFill>
                  <a:schemeClr val="hlink"/>
                </a:solidFill>
                <a:latin typeface="楷体_GB2312" charset="-122"/>
                <a:ea typeface="楷体_GB2312" charset="-122"/>
              </a:rPr>
              <a:t>    例如：在休息室里许多老师昨天都同他热情的交谈。</a:t>
            </a:r>
          </a:p>
          <a:p>
            <a:r>
              <a:rPr lang="zh-CN" altLang="en-US" sz="2400">
                <a:solidFill>
                  <a:schemeClr val="hlink"/>
                </a:solidFill>
                <a:latin typeface="楷体_GB2312" charset="-122"/>
                <a:ea typeface="楷体_GB2312" charset="-122"/>
              </a:rPr>
              <a:t>    应该改为：许多老师昨天</a:t>
            </a:r>
            <a:r>
              <a:rPr lang="en-US" altLang="zh-CN" sz="2400">
                <a:solidFill>
                  <a:schemeClr val="hlink"/>
                </a:solidFill>
                <a:latin typeface="楷体_GB2312" charset="-122"/>
                <a:ea typeface="楷体_GB2312" charset="-122"/>
              </a:rPr>
              <a:t>(</a:t>
            </a:r>
            <a:r>
              <a:rPr lang="zh-CN" altLang="en-US" sz="2400">
                <a:solidFill>
                  <a:schemeClr val="hlink"/>
                </a:solidFill>
                <a:latin typeface="楷体_GB2312" charset="-122"/>
                <a:ea typeface="楷体_GB2312" charset="-122"/>
              </a:rPr>
              <a:t>时间</a:t>
            </a:r>
            <a:r>
              <a:rPr lang="en-US" altLang="zh-CN" sz="2400">
                <a:solidFill>
                  <a:schemeClr val="hlink"/>
                </a:solidFill>
                <a:latin typeface="楷体_GB2312" charset="-122"/>
                <a:ea typeface="楷体_GB2312" charset="-122"/>
              </a:rPr>
              <a:t>)</a:t>
            </a:r>
            <a:r>
              <a:rPr lang="zh-CN" altLang="en-US" sz="2400">
                <a:solidFill>
                  <a:schemeClr val="hlink"/>
                </a:solidFill>
                <a:latin typeface="楷体_GB2312" charset="-122"/>
                <a:ea typeface="楷体_GB2312" charset="-122"/>
              </a:rPr>
              <a:t>在休息室里</a:t>
            </a:r>
            <a:r>
              <a:rPr lang="en-US" altLang="zh-CN" sz="2400">
                <a:solidFill>
                  <a:schemeClr val="hlink"/>
                </a:solidFill>
                <a:latin typeface="楷体_GB2312" charset="-122"/>
                <a:ea typeface="楷体_GB2312" charset="-122"/>
              </a:rPr>
              <a:t>(</a:t>
            </a:r>
            <a:r>
              <a:rPr lang="zh-CN" altLang="en-US" sz="2400">
                <a:solidFill>
                  <a:schemeClr val="hlink"/>
                </a:solidFill>
                <a:latin typeface="楷体_GB2312" charset="-122"/>
                <a:ea typeface="楷体_GB2312" charset="-122"/>
              </a:rPr>
              <a:t>处所</a:t>
            </a:r>
            <a:r>
              <a:rPr lang="en-US" altLang="zh-CN" sz="2400">
                <a:solidFill>
                  <a:schemeClr val="hlink"/>
                </a:solidFill>
                <a:latin typeface="楷体_GB2312" charset="-122"/>
                <a:ea typeface="楷体_GB2312" charset="-122"/>
              </a:rPr>
              <a:t>)</a:t>
            </a:r>
            <a:r>
              <a:rPr lang="zh-CN" altLang="en-US" sz="2400">
                <a:solidFill>
                  <a:schemeClr val="hlink"/>
                </a:solidFill>
                <a:latin typeface="楷体_GB2312" charset="-122"/>
                <a:ea typeface="楷体_GB2312" charset="-122"/>
              </a:rPr>
              <a:t>都</a:t>
            </a:r>
            <a:r>
              <a:rPr lang="en-US" altLang="zh-CN" sz="2400">
                <a:solidFill>
                  <a:schemeClr val="hlink"/>
                </a:solidFill>
                <a:latin typeface="楷体_GB2312" charset="-122"/>
                <a:ea typeface="楷体_GB2312" charset="-122"/>
              </a:rPr>
              <a:t>(</a:t>
            </a:r>
            <a:r>
              <a:rPr lang="zh-CN" altLang="en-US" sz="2400">
                <a:solidFill>
                  <a:schemeClr val="hlink"/>
                </a:solidFill>
                <a:latin typeface="楷体_GB2312" charset="-122"/>
                <a:ea typeface="楷体_GB2312" charset="-122"/>
              </a:rPr>
              <a:t>范围</a:t>
            </a:r>
            <a:r>
              <a:rPr lang="en-US" altLang="zh-CN" sz="2400">
                <a:solidFill>
                  <a:schemeClr val="hlink"/>
                </a:solidFill>
                <a:latin typeface="楷体_GB2312" charset="-122"/>
                <a:ea typeface="楷体_GB2312" charset="-122"/>
              </a:rPr>
              <a:t>)</a:t>
            </a:r>
            <a:r>
              <a:rPr lang="zh-CN" altLang="en-US" sz="2400">
                <a:solidFill>
                  <a:schemeClr val="hlink"/>
                </a:solidFill>
                <a:latin typeface="楷体_GB2312" charset="-122"/>
                <a:ea typeface="楷体_GB2312" charset="-122"/>
              </a:rPr>
              <a:t>热情的</a:t>
            </a:r>
            <a:r>
              <a:rPr lang="en-US" altLang="zh-CN" sz="2400">
                <a:solidFill>
                  <a:schemeClr val="hlink"/>
                </a:solidFill>
                <a:latin typeface="楷体_GB2312" charset="-122"/>
                <a:ea typeface="楷体_GB2312" charset="-122"/>
              </a:rPr>
              <a:t>(</a:t>
            </a:r>
            <a:r>
              <a:rPr lang="zh-CN" altLang="en-US" sz="2400">
                <a:solidFill>
                  <a:schemeClr val="hlink"/>
                </a:solidFill>
                <a:latin typeface="楷体_GB2312" charset="-122"/>
                <a:ea typeface="楷体_GB2312" charset="-122"/>
              </a:rPr>
              <a:t>情态</a:t>
            </a:r>
            <a:r>
              <a:rPr lang="en-US" altLang="zh-CN" sz="2400">
                <a:solidFill>
                  <a:schemeClr val="hlink"/>
                </a:solidFill>
                <a:latin typeface="楷体_GB2312" charset="-122"/>
                <a:ea typeface="楷体_GB2312" charset="-122"/>
              </a:rPr>
              <a:t>)</a:t>
            </a:r>
            <a:r>
              <a:rPr lang="zh-CN" altLang="en-US" sz="2400">
                <a:solidFill>
                  <a:schemeClr val="hlink"/>
                </a:solidFill>
                <a:latin typeface="楷体_GB2312" charset="-122"/>
                <a:ea typeface="楷体_GB2312" charset="-122"/>
              </a:rPr>
              <a:t>同他</a:t>
            </a:r>
            <a:r>
              <a:rPr lang="en-US" altLang="zh-CN" sz="2400">
                <a:solidFill>
                  <a:schemeClr val="hlink"/>
                </a:solidFill>
                <a:latin typeface="楷体_GB2312" charset="-122"/>
                <a:ea typeface="楷体_GB2312" charset="-122"/>
              </a:rPr>
              <a:t>(</a:t>
            </a:r>
            <a:r>
              <a:rPr lang="zh-CN" altLang="en-US" sz="2400">
                <a:solidFill>
                  <a:schemeClr val="hlink"/>
                </a:solidFill>
                <a:latin typeface="楷体_GB2312" charset="-122"/>
                <a:ea typeface="楷体_GB2312" charset="-122"/>
              </a:rPr>
              <a:t>对象</a:t>
            </a:r>
            <a:r>
              <a:rPr lang="en-US" altLang="zh-CN" sz="2400">
                <a:solidFill>
                  <a:schemeClr val="hlink"/>
                </a:solidFill>
                <a:latin typeface="楷体_GB2312" charset="-122"/>
                <a:ea typeface="楷体_GB2312" charset="-122"/>
              </a:rPr>
              <a:t>)</a:t>
            </a:r>
            <a:r>
              <a:rPr lang="zh-CN" altLang="en-US" sz="2400">
                <a:solidFill>
                  <a:schemeClr val="hlink"/>
                </a:solidFill>
                <a:latin typeface="楷体_GB2312" charset="-122"/>
                <a:ea typeface="楷体_GB2312" charset="-122"/>
              </a:rPr>
              <a:t>交谈。 </a:t>
            </a:r>
          </a:p>
        </p:txBody>
      </p:sp>
    </p:spTree>
    <p:extLst>
      <p:ext uri="{BB962C8B-B14F-4D97-AF65-F5344CB8AC3E}">
        <p14:creationId xmlns:p14="http://schemas.microsoft.com/office/powerpoint/2010/main" val="333844998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2802" name="AutoShape 2" descr="大棋盘"/>
          <p:cNvSpPr>
            <a:spLocks noChangeArrowheads="1"/>
          </p:cNvSpPr>
          <p:nvPr/>
        </p:nvSpPr>
        <p:spPr bwMode="auto">
          <a:xfrm>
            <a:off x="5105395" y="4848561"/>
            <a:ext cx="6192837" cy="1087438"/>
          </a:xfrm>
          <a:prstGeom prst="roundRect">
            <a:avLst>
              <a:gd name="adj" fmla="val 856"/>
            </a:avLst>
          </a:prstGeom>
          <a:pattFill prst="lgCheck">
            <a:fgClr>
              <a:srgbClr val="FFCCCC"/>
            </a:fgClr>
            <a:bgClr>
              <a:srgbClr val="FFFFFF"/>
            </a:bgClr>
          </a:pattFill>
          <a:ln w="28575">
            <a:solidFill>
              <a:srgbClr val="800080"/>
            </a:solidFill>
            <a:round/>
          </a:ln>
        </p:spPr>
        <p:txBody>
          <a:bodyPr anchor="ctr"/>
          <a:lstStyle/>
          <a:p>
            <a:r>
              <a:rPr lang="zh-CN" altLang="en-US" sz="2000">
                <a:ea typeface="宋体" pitchFamily="2" charset="-122"/>
              </a:rPr>
              <a:t>此处属结构助词位置不当。此句中“所”字位置不当，应该放在“带来”之前，构成“所带来”的“所”字结构，修饰“效益”</a:t>
            </a:r>
            <a:r>
              <a:rPr lang="zh-CN" altLang="en-US" sz="2000" b="0">
                <a:ea typeface="宋体" pitchFamily="2" charset="-122"/>
              </a:rPr>
              <a:t> </a:t>
            </a:r>
            <a:endParaRPr lang="zh-CN" altLang="en-US" sz="2000">
              <a:ea typeface="楷体_GB2312" charset="-122"/>
            </a:endParaRPr>
          </a:p>
        </p:txBody>
      </p:sp>
      <p:sp>
        <p:nvSpPr>
          <p:cNvPr id="332803" name="AutoShape 3" descr="大棋盘"/>
          <p:cNvSpPr>
            <a:spLocks noChangeArrowheads="1"/>
          </p:cNvSpPr>
          <p:nvPr/>
        </p:nvSpPr>
        <p:spPr bwMode="auto">
          <a:xfrm>
            <a:off x="5118095" y="1464011"/>
            <a:ext cx="6172200" cy="1223963"/>
          </a:xfrm>
          <a:prstGeom prst="roundRect">
            <a:avLst>
              <a:gd name="adj" fmla="val 1028"/>
            </a:avLst>
          </a:prstGeom>
          <a:pattFill prst="lgCheck">
            <a:fgClr>
              <a:srgbClr val="FFCCCC"/>
            </a:fgClr>
            <a:bgClr>
              <a:srgbClr val="FFFFFF"/>
            </a:bgClr>
          </a:pattFill>
          <a:ln w="28575">
            <a:solidFill>
              <a:srgbClr val="800080"/>
            </a:solidFill>
            <a:round/>
          </a:ln>
        </p:spPr>
        <p:txBody>
          <a:bodyPr anchor="ctr"/>
          <a:lstStyle/>
          <a:p>
            <a:r>
              <a:rPr lang="zh-CN" altLang="en-US" sz="2000">
                <a:ea typeface="宋体" pitchFamily="2" charset="-122"/>
              </a:rPr>
              <a:t>此处属否定副词位置不当。此句中否定副词“没有”，一般应紧挨介词“把”“被”“按照”等引导的短语，放在前面，故该句应将“没有”与“根本”前后调序</a:t>
            </a:r>
            <a:r>
              <a:rPr lang="zh-CN" altLang="en-US" sz="2000" b="0">
                <a:ea typeface="宋体" pitchFamily="2" charset="-122"/>
              </a:rPr>
              <a:t> </a:t>
            </a:r>
          </a:p>
        </p:txBody>
      </p:sp>
      <p:sp>
        <p:nvSpPr>
          <p:cNvPr id="332804" name="AutoShape 4" descr="大棋盘"/>
          <p:cNvSpPr>
            <a:spLocks noChangeArrowheads="1"/>
          </p:cNvSpPr>
          <p:nvPr/>
        </p:nvSpPr>
        <p:spPr bwMode="auto">
          <a:xfrm>
            <a:off x="5105395" y="3048336"/>
            <a:ext cx="6192837" cy="1446213"/>
          </a:xfrm>
          <a:prstGeom prst="roundRect">
            <a:avLst>
              <a:gd name="adj" fmla="val 1028"/>
            </a:avLst>
          </a:prstGeom>
          <a:pattFill prst="lgCheck">
            <a:fgClr>
              <a:srgbClr val="FFCCCC"/>
            </a:fgClr>
            <a:bgClr>
              <a:srgbClr val="FFFFFF"/>
            </a:bgClr>
          </a:pattFill>
          <a:ln w="28575">
            <a:solidFill>
              <a:srgbClr val="800080"/>
            </a:solidFill>
            <a:round/>
          </a:ln>
        </p:spPr>
        <p:txBody>
          <a:bodyPr anchor="ctr"/>
          <a:lstStyle/>
          <a:p>
            <a:r>
              <a:rPr lang="zh-CN" altLang="en-US" sz="2000">
                <a:ea typeface="宋体" pitchFamily="2" charset="-122"/>
              </a:rPr>
              <a:t>此处属连词位置不当。多个短语并列，并列连词一般放在最后一个并列短语之前。此句中的“和”错放在了第一个短语与第二个短语之间，应改为“把上网、玩手机和享受生活”。</a:t>
            </a:r>
          </a:p>
        </p:txBody>
      </p:sp>
      <p:sp>
        <p:nvSpPr>
          <p:cNvPr id="332805" name="Text Box 5"/>
          <p:cNvSpPr txBox="1">
            <a:spLocks noChangeArrowheads="1"/>
          </p:cNvSpPr>
          <p:nvPr/>
        </p:nvSpPr>
        <p:spPr bwMode="auto">
          <a:xfrm>
            <a:off x="496882" y="4704099"/>
            <a:ext cx="4329113" cy="1322070"/>
          </a:xfrm>
          <a:prstGeom prst="rect">
            <a:avLst/>
          </a:prstGeom>
          <a:solidFill>
            <a:srgbClr val="CCFFFF"/>
          </a:solidFill>
          <a:ln w="9525">
            <a:noFill/>
            <a:miter lim="800000"/>
          </a:ln>
        </p:spPr>
        <p:txBody>
          <a:bodyPr>
            <a:spAutoFit/>
          </a:bodyPr>
          <a:lstStyle/>
          <a:p>
            <a:pPr algn="just"/>
            <a:r>
              <a:rPr lang="en-US" altLang="zh-CN" sz="2000" smtClean="0">
                <a:ea typeface="宋体" pitchFamily="2" charset="-122"/>
              </a:rPr>
              <a:t>3. </a:t>
            </a:r>
            <a:r>
              <a:rPr lang="zh-CN" altLang="en-US" sz="2000">
                <a:ea typeface="宋体" pitchFamily="2" charset="-122"/>
              </a:rPr>
              <a:t>如果我们能够看准时机，把握机</a:t>
            </a:r>
            <a:endParaRPr lang="en-US" altLang="zh-CN" sz="2000">
              <a:ea typeface="宋体" pitchFamily="2" charset="-122"/>
            </a:endParaRPr>
          </a:p>
          <a:p>
            <a:pPr algn="just"/>
            <a:r>
              <a:rPr lang="zh-CN" altLang="en-US" sz="2000">
                <a:ea typeface="宋体" pitchFamily="2" charset="-122"/>
              </a:rPr>
              <a:t>会，那么今天所投资百万元带来的</a:t>
            </a:r>
            <a:endParaRPr lang="en-US" altLang="zh-CN" sz="2000">
              <a:ea typeface="宋体" pitchFamily="2" charset="-122"/>
            </a:endParaRPr>
          </a:p>
          <a:p>
            <a:pPr algn="just"/>
            <a:r>
              <a:rPr lang="zh-CN" altLang="en-US" sz="2000">
                <a:ea typeface="宋体" pitchFamily="2" charset="-122"/>
              </a:rPr>
              <a:t>效益，恐怕是五年后投资千万元也</a:t>
            </a:r>
            <a:endParaRPr lang="en-US" altLang="zh-CN" sz="2000">
              <a:ea typeface="宋体" pitchFamily="2" charset="-122"/>
            </a:endParaRPr>
          </a:p>
          <a:p>
            <a:pPr algn="just"/>
            <a:r>
              <a:rPr lang="zh-CN" altLang="en-US" sz="2000">
                <a:ea typeface="宋体" pitchFamily="2" charset="-122"/>
              </a:rPr>
              <a:t>比不上的。</a:t>
            </a:r>
          </a:p>
        </p:txBody>
      </p:sp>
      <p:sp>
        <p:nvSpPr>
          <p:cNvPr id="332806" name="Text Box 6"/>
          <p:cNvSpPr txBox="1">
            <a:spLocks noChangeArrowheads="1"/>
          </p:cNvSpPr>
          <p:nvPr/>
        </p:nvSpPr>
        <p:spPr bwMode="auto">
          <a:xfrm>
            <a:off x="492120" y="1506874"/>
            <a:ext cx="4405312" cy="1630045"/>
          </a:xfrm>
          <a:prstGeom prst="rect">
            <a:avLst/>
          </a:prstGeom>
          <a:solidFill>
            <a:srgbClr val="CCFFFF"/>
          </a:solidFill>
          <a:ln w="9525">
            <a:noFill/>
            <a:miter lim="800000"/>
          </a:ln>
        </p:spPr>
        <p:txBody>
          <a:bodyPr>
            <a:spAutoFit/>
          </a:bodyPr>
          <a:lstStyle/>
          <a:p>
            <a:pPr algn="just"/>
            <a:r>
              <a:rPr lang="en-US" altLang="zh-CN" sz="2000" smtClean="0">
                <a:ea typeface="宋体" pitchFamily="2" charset="-122"/>
              </a:rPr>
              <a:t>1.</a:t>
            </a:r>
            <a:r>
              <a:rPr lang="zh-CN" altLang="en-US" sz="2000">
                <a:ea typeface="宋体" pitchFamily="2" charset="-122"/>
              </a:rPr>
              <a:t>我们学校开展活动根本不直接涉及</a:t>
            </a:r>
            <a:endParaRPr lang="en-US" altLang="zh-CN" sz="2000">
              <a:ea typeface="宋体" pitchFamily="2" charset="-122"/>
            </a:endParaRPr>
          </a:p>
          <a:p>
            <a:pPr algn="just"/>
            <a:r>
              <a:rPr lang="zh-CN" altLang="en-US" sz="2000">
                <a:ea typeface="宋体" pitchFamily="2" charset="-122"/>
              </a:rPr>
              <a:t>领导干部，而是让普通教师甚至学</a:t>
            </a:r>
            <a:endParaRPr lang="en-US" altLang="zh-CN" sz="2000">
              <a:ea typeface="宋体" pitchFamily="2" charset="-122"/>
            </a:endParaRPr>
          </a:p>
          <a:p>
            <a:pPr algn="just"/>
            <a:r>
              <a:rPr lang="zh-CN" altLang="en-US" sz="2000">
                <a:ea typeface="宋体" pitchFamily="2" charset="-122"/>
              </a:rPr>
              <a:t>生充当主角，征求意见和阶段报告</a:t>
            </a:r>
            <a:endParaRPr lang="en-US" altLang="zh-CN" sz="2000">
              <a:ea typeface="宋体" pitchFamily="2" charset="-122"/>
            </a:endParaRPr>
          </a:p>
          <a:p>
            <a:pPr algn="just"/>
            <a:r>
              <a:rPr lang="zh-CN" altLang="en-US" sz="2000">
                <a:ea typeface="宋体" pitchFamily="2" charset="-122"/>
              </a:rPr>
              <a:t>也只是形式化地上交，没有根本按</a:t>
            </a:r>
            <a:endParaRPr lang="en-US" altLang="zh-CN" sz="2000">
              <a:ea typeface="宋体" pitchFamily="2" charset="-122"/>
            </a:endParaRPr>
          </a:p>
          <a:p>
            <a:pPr algn="just"/>
            <a:r>
              <a:rPr lang="zh-CN" altLang="en-US" sz="2000">
                <a:ea typeface="宋体" pitchFamily="2" charset="-122"/>
              </a:rPr>
              <a:t>照群众意见解决 。 </a:t>
            </a:r>
          </a:p>
        </p:txBody>
      </p:sp>
      <p:sp>
        <p:nvSpPr>
          <p:cNvPr id="332807" name="Text Box 7"/>
          <p:cNvSpPr txBox="1">
            <a:spLocks noChangeArrowheads="1"/>
          </p:cNvSpPr>
          <p:nvPr/>
        </p:nvSpPr>
        <p:spPr bwMode="auto">
          <a:xfrm>
            <a:off x="492120" y="3480136"/>
            <a:ext cx="4405312" cy="1014730"/>
          </a:xfrm>
          <a:prstGeom prst="rect">
            <a:avLst/>
          </a:prstGeom>
          <a:solidFill>
            <a:srgbClr val="CCFFFF"/>
          </a:solidFill>
          <a:ln w="9525">
            <a:noFill/>
            <a:miter lim="800000"/>
          </a:ln>
        </p:spPr>
        <p:txBody>
          <a:bodyPr>
            <a:spAutoFit/>
          </a:bodyPr>
          <a:lstStyle/>
          <a:p>
            <a:pPr algn="just"/>
            <a:r>
              <a:rPr lang="en-US" altLang="zh-CN" sz="2000" smtClean="0">
                <a:ea typeface="宋体" pitchFamily="2" charset="-122"/>
              </a:rPr>
              <a:t>2.</a:t>
            </a:r>
            <a:r>
              <a:rPr lang="zh-CN" altLang="en-US" sz="2000">
                <a:ea typeface="宋体" pitchFamily="2" charset="-122"/>
              </a:rPr>
              <a:t>现在，许多中学生讲究攀比，不爱</a:t>
            </a:r>
            <a:endParaRPr lang="en-US" altLang="zh-CN" sz="2000">
              <a:ea typeface="宋体" pitchFamily="2" charset="-122"/>
            </a:endParaRPr>
          </a:p>
          <a:p>
            <a:pPr algn="just"/>
            <a:r>
              <a:rPr lang="zh-CN" altLang="en-US" sz="2000">
                <a:ea typeface="宋体" pitchFamily="2" charset="-122"/>
              </a:rPr>
              <a:t>学习，却把上网和玩手机、享受生</a:t>
            </a:r>
            <a:endParaRPr lang="en-US" altLang="zh-CN" sz="2000">
              <a:ea typeface="宋体" pitchFamily="2" charset="-122"/>
            </a:endParaRPr>
          </a:p>
          <a:p>
            <a:pPr algn="just"/>
            <a:r>
              <a:rPr lang="zh-CN" altLang="en-US" sz="2000">
                <a:ea typeface="宋体" pitchFamily="2" charset="-122"/>
              </a:rPr>
              <a:t>活作为自己的人生目标。 </a:t>
            </a:r>
          </a:p>
        </p:txBody>
      </p:sp>
      <p:sp>
        <p:nvSpPr>
          <p:cNvPr id="332808" name="Rectangle 8"/>
          <p:cNvSpPr>
            <a:spLocks noChangeArrowheads="1"/>
          </p:cNvSpPr>
          <p:nvPr/>
        </p:nvSpPr>
        <p:spPr bwMode="auto">
          <a:xfrm>
            <a:off x="3046393" y="2464143"/>
            <a:ext cx="633412" cy="339725"/>
          </a:xfrm>
          <a:prstGeom prst="rect">
            <a:avLst/>
          </a:prstGeom>
          <a:noFill/>
          <a:ln w="28575">
            <a:solidFill>
              <a:srgbClr val="FF0000"/>
            </a:solidFill>
            <a:miter lim="800000"/>
          </a:ln>
        </p:spPr>
        <p:txBody>
          <a:bodyPr wrap="none" anchor="ctr"/>
          <a:lstStyle/>
          <a:p>
            <a:endParaRPr lang="zh-CN" altLang="en-US">
              <a:ea typeface="宋体" pitchFamily="2" charset="-122"/>
            </a:endParaRPr>
          </a:p>
        </p:txBody>
      </p:sp>
      <p:sp>
        <p:nvSpPr>
          <p:cNvPr id="332811" name="Line 11"/>
          <p:cNvSpPr>
            <a:spLocks noChangeShapeType="1"/>
          </p:cNvSpPr>
          <p:nvPr/>
        </p:nvSpPr>
        <p:spPr bwMode="auto">
          <a:xfrm flipV="1">
            <a:off x="2832080" y="3696036"/>
            <a:ext cx="2273316" cy="196867"/>
          </a:xfrm>
          <a:prstGeom prst="line">
            <a:avLst/>
          </a:prstGeom>
          <a:noFill/>
          <a:ln w="28575">
            <a:solidFill>
              <a:srgbClr val="FF0000"/>
            </a:solidFill>
            <a:round/>
          </a:ln>
        </p:spPr>
        <p:txBody>
          <a:bodyPr/>
          <a:lstStyle/>
          <a:p>
            <a:endParaRPr lang="zh-CN" altLang="en-US"/>
          </a:p>
        </p:txBody>
      </p:sp>
      <p:sp>
        <p:nvSpPr>
          <p:cNvPr id="332812" name="Rectangle 12"/>
          <p:cNvSpPr>
            <a:spLocks noChangeArrowheads="1"/>
          </p:cNvSpPr>
          <p:nvPr/>
        </p:nvSpPr>
        <p:spPr bwMode="auto">
          <a:xfrm>
            <a:off x="2332013" y="3821465"/>
            <a:ext cx="363537" cy="273050"/>
          </a:xfrm>
          <a:prstGeom prst="rect">
            <a:avLst/>
          </a:prstGeom>
          <a:noFill/>
          <a:ln w="28575">
            <a:solidFill>
              <a:srgbClr val="FF0000"/>
            </a:solidFill>
            <a:miter lim="800000"/>
          </a:ln>
        </p:spPr>
        <p:txBody>
          <a:bodyPr wrap="none" anchor="ctr"/>
          <a:lstStyle/>
          <a:p>
            <a:endParaRPr lang="zh-CN" altLang="en-US">
              <a:ea typeface="宋体" pitchFamily="2" charset="-122"/>
            </a:endParaRPr>
          </a:p>
        </p:txBody>
      </p:sp>
      <p:sp>
        <p:nvSpPr>
          <p:cNvPr id="332813" name="Line 13"/>
          <p:cNvSpPr>
            <a:spLocks noChangeShapeType="1"/>
          </p:cNvSpPr>
          <p:nvPr/>
        </p:nvSpPr>
        <p:spPr bwMode="auto">
          <a:xfrm flipV="1">
            <a:off x="3760773" y="1749763"/>
            <a:ext cx="1363663" cy="806450"/>
          </a:xfrm>
          <a:prstGeom prst="line">
            <a:avLst/>
          </a:prstGeom>
          <a:noFill/>
          <a:ln w="28575">
            <a:solidFill>
              <a:srgbClr val="FF0000"/>
            </a:solidFill>
            <a:round/>
          </a:ln>
        </p:spPr>
        <p:txBody>
          <a:bodyPr/>
          <a:lstStyle/>
          <a:p>
            <a:endParaRPr lang="zh-CN" altLang="en-US"/>
          </a:p>
        </p:txBody>
      </p:sp>
      <p:sp>
        <p:nvSpPr>
          <p:cNvPr id="332818" name="Line 18"/>
          <p:cNvSpPr>
            <a:spLocks noChangeShapeType="1"/>
          </p:cNvSpPr>
          <p:nvPr/>
        </p:nvSpPr>
        <p:spPr bwMode="auto">
          <a:xfrm flipV="1">
            <a:off x="2332013" y="4991435"/>
            <a:ext cx="2773382" cy="115913"/>
          </a:xfrm>
          <a:prstGeom prst="line">
            <a:avLst/>
          </a:prstGeom>
          <a:noFill/>
          <a:ln w="28575">
            <a:solidFill>
              <a:srgbClr val="FF0000"/>
            </a:solidFill>
            <a:round/>
          </a:ln>
        </p:spPr>
        <p:txBody>
          <a:bodyPr/>
          <a:lstStyle/>
          <a:p>
            <a:endParaRPr lang="zh-CN" altLang="en-US"/>
          </a:p>
        </p:txBody>
      </p:sp>
      <p:sp>
        <p:nvSpPr>
          <p:cNvPr id="332819" name="Rectangle 19"/>
          <p:cNvSpPr>
            <a:spLocks noChangeArrowheads="1"/>
          </p:cNvSpPr>
          <p:nvPr/>
        </p:nvSpPr>
        <p:spPr bwMode="auto">
          <a:xfrm>
            <a:off x="1974823" y="5035911"/>
            <a:ext cx="360363" cy="360362"/>
          </a:xfrm>
          <a:prstGeom prst="rect">
            <a:avLst/>
          </a:prstGeom>
          <a:noFill/>
          <a:ln w="28575">
            <a:solidFill>
              <a:srgbClr val="FF0000"/>
            </a:solidFill>
            <a:miter lim="800000"/>
          </a:ln>
        </p:spPr>
        <p:txBody>
          <a:bodyPr wrap="none" anchor="ctr"/>
          <a:lstStyle/>
          <a:p>
            <a:endParaRPr lang="zh-CN" altLang="en-US">
              <a:ea typeface="宋体" pitchFamily="2" charset="-122"/>
            </a:endParaRPr>
          </a:p>
        </p:txBody>
      </p:sp>
      <p:sp>
        <p:nvSpPr>
          <p:cNvPr id="14" name="Rectangle 14"/>
          <p:cNvSpPr txBox="1"/>
          <p:nvPr/>
        </p:nvSpPr>
        <p:spPr>
          <a:xfrm>
            <a:off x="3046413" y="856012"/>
            <a:ext cx="5638800" cy="530225"/>
          </a:xfrm>
          <a:prstGeom prst="rect">
            <a:avLst/>
          </a:prstGeom>
          <a:noFill/>
          <a:ln w="57150" cmpd="thinThick">
            <a:solidFill>
              <a:schemeClr val="folHlink"/>
            </a:solidFill>
          </a:ln>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400" b="0" i="0" u="none" strike="noStrike" kern="1200" cap="none" spc="0" normalizeH="0" baseline="0" noProof="0" smtClean="0">
                <a:ln>
                  <a:noFill/>
                </a:ln>
                <a:solidFill>
                  <a:schemeClr val="hlink"/>
                </a:solidFill>
                <a:effectLst/>
                <a:uLnTx/>
                <a:uFillTx/>
                <a:latin typeface="黑体" pitchFamily="2" charset="-122"/>
                <a:ea typeface="黑体" panose="02010609060101010101" pitchFamily="2" charset="-122"/>
                <a:cs typeface="+mj-cs"/>
              </a:rPr>
              <a:t>类型三　虚词位置不当</a:t>
            </a:r>
          </a:p>
        </p:txBody>
      </p:sp>
    </p:spTree>
    <p:extLst>
      <p:ext uri="{BB962C8B-B14F-4D97-AF65-F5344CB8AC3E}">
        <p14:creationId xmlns:p14="http://schemas.microsoft.com/office/powerpoint/2010/main" val="299638585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32806"/>
                                        </p:tgtEl>
                                        <p:attrNameLst>
                                          <p:attrName>style.visibility</p:attrName>
                                        </p:attrNameLst>
                                      </p:cBhvr>
                                      <p:to>
                                        <p:strVal val="visible"/>
                                      </p:to>
                                    </p:set>
                                    <p:animEffect transition="in" filter="diamond(in)">
                                      <p:cBhvr>
                                        <p:cTn id="7" dur="2000"/>
                                        <p:tgtEl>
                                          <p:spTgt spid="332806"/>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14" presetClass="entr" presetSubtype="10" fill="hold" grpId="0" nodeType="clickEffect">
                                  <p:stCondLst>
                                    <p:cond delay="0"/>
                                  </p:stCondLst>
                                  <p:childTnLst>
                                    <p:set>
                                      <p:cBhvr>
                                        <p:cTn id="12" dur="1" fill="hold">
                                          <p:stCondLst>
                                            <p:cond delay="0"/>
                                          </p:stCondLst>
                                        </p:cTn>
                                        <p:tgtEl>
                                          <p:spTgt spid="332808"/>
                                        </p:tgtEl>
                                        <p:attrNameLst>
                                          <p:attrName>style.visibility</p:attrName>
                                        </p:attrNameLst>
                                      </p:cBhvr>
                                      <p:to>
                                        <p:strVal val="visible"/>
                                      </p:to>
                                    </p:set>
                                    <p:animEffect transition="in" filter="randombar(horizontal)">
                                      <p:cBhvr>
                                        <p:cTn id="13" dur="500"/>
                                        <p:tgtEl>
                                          <p:spTgt spid="332808"/>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332813"/>
                                        </p:tgtEl>
                                        <p:attrNameLst>
                                          <p:attrName>style.visibility</p:attrName>
                                        </p:attrNameLst>
                                      </p:cBhvr>
                                      <p:to>
                                        <p:strVal val="visible"/>
                                      </p:to>
                                    </p:set>
                                    <p:animEffect transition="in" filter="randombar(horizontal)">
                                      <p:cBhvr>
                                        <p:cTn id="16" dur="500"/>
                                        <p:tgtEl>
                                          <p:spTgt spid="332813"/>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332803"/>
                                        </p:tgtEl>
                                        <p:attrNameLst>
                                          <p:attrName>style.visibility</p:attrName>
                                        </p:attrNameLst>
                                      </p:cBhvr>
                                      <p:to>
                                        <p:strVal val="visible"/>
                                      </p:to>
                                    </p:set>
                                    <p:animEffect transition="in" filter="randombar(horizontal)">
                                      <p:cBhvr>
                                        <p:cTn id="19" dur="500"/>
                                        <p:tgtEl>
                                          <p:spTgt spid="332803"/>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8" presetClass="entr" presetSubtype="16" fill="hold" grpId="0" nodeType="clickEffect">
                                  <p:stCondLst>
                                    <p:cond delay="0"/>
                                  </p:stCondLst>
                                  <p:childTnLst>
                                    <p:set>
                                      <p:cBhvr>
                                        <p:cTn id="24" dur="1" fill="hold">
                                          <p:stCondLst>
                                            <p:cond delay="0"/>
                                          </p:stCondLst>
                                        </p:cTn>
                                        <p:tgtEl>
                                          <p:spTgt spid="332807"/>
                                        </p:tgtEl>
                                        <p:attrNameLst>
                                          <p:attrName>style.visibility</p:attrName>
                                        </p:attrNameLst>
                                      </p:cBhvr>
                                      <p:to>
                                        <p:strVal val="visible"/>
                                      </p:to>
                                    </p:set>
                                    <p:animEffect transition="in" filter="diamond(in)">
                                      <p:cBhvr>
                                        <p:cTn id="25" dur="2000"/>
                                        <p:tgtEl>
                                          <p:spTgt spid="332807"/>
                                        </p:tgtEl>
                                      </p:cBhvr>
                                    </p:animEffect>
                                  </p:childTnLst>
                                </p:cTn>
                              </p:par>
                              <p:par>
                                <p:cTn id="26" presetID="14" presetClass="entr" presetSubtype="10" fill="hold" grpId="0" nodeType="withEffect">
                                  <p:stCondLst>
                                    <p:cond delay="0"/>
                                  </p:stCondLst>
                                  <p:childTnLst>
                                    <p:set>
                                      <p:cBhvr>
                                        <p:cTn id="27" dur="1" fill="hold">
                                          <p:stCondLst>
                                            <p:cond delay="0"/>
                                          </p:stCondLst>
                                        </p:cTn>
                                        <p:tgtEl>
                                          <p:spTgt spid="332812"/>
                                        </p:tgtEl>
                                        <p:attrNameLst>
                                          <p:attrName>style.visibility</p:attrName>
                                        </p:attrNameLst>
                                      </p:cBhvr>
                                      <p:to>
                                        <p:strVal val="visible"/>
                                      </p:to>
                                    </p:set>
                                    <p:animEffect transition="in" filter="randombar(horizontal)">
                                      <p:cBhvr>
                                        <p:cTn id="28" dur="500"/>
                                        <p:tgtEl>
                                          <p:spTgt spid="332812"/>
                                        </p:tgtEl>
                                      </p:cBhvr>
                                    </p:animEffect>
                                  </p:childTnLst>
                                </p:cTn>
                              </p:par>
                              <p:par>
                                <p:cTn id="29" presetID="14" presetClass="entr" presetSubtype="10" fill="hold" grpId="0" nodeType="withEffect">
                                  <p:stCondLst>
                                    <p:cond delay="0"/>
                                  </p:stCondLst>
                                  <p:childTnLst>
                                    <p:set>
                                      <p:cBhvr>
                                        <p:cTn id="30" dur="1" fill="hold">
                                          <p:stCondLst>
                                            <p:cond delay="0"/>
                                          </p:stCondLst>
                                        </p:cTn>
                                        <p:tgtEl>
                                          <p:spTgt spid="332804"/>
                                        </p:tgtEl>
                                        <p:attrNameLst>
                                          <p:attrName>style.visibility</p:attrName>
                                        </p:attrNameLst>
                                      </p:cBhvr>
                                      <p:to>
                                        <p:strVal val="visible"/>
                                      </p:to>
                                    </p:set>
                                    <p:animEffect transition="in" filter="randombar(horizontal)">
                                      <p:cBhvr>
                                        <p:cTn id="31" dur="500"/>
                                        <p:tgtEl>
                                          <p:spTgt spid="332804"/>
                                        </p:tgtEl>
                                      </p:cBhvr>
                                    </p:animEffect>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8" presetClass="entr" presetSubtype="16" fill="hold" grpId="0" nodeType="clickEffect">
                                  <p:stCondLst>
                                    <p:cond delay="0"/>
                                  </p:stCondLst>
                                  <p:childTnLst>
                                    <p:set>
                                      <p:cBhvr>
                                        <p:cTn id="36" dur="1" fill="hold">
                                          <p:stCondLst>
                                            <p:cond delay="0"/>
                                          </p:stCondLst>
                                        </p:cTn>
                                        <p:tgtEl>
                                          <p:spTgt spid="332805"/>
                                        </p:tgtEl>
                                        <p:attrNameLst>
                                          <p:attrName>style.visibility</p:attrName>
                                        </p:attrNameLst>
                                      </p:cBhvr>
                                      <p:to>
                                        <p:strVal val="visible"/>
                                      </p:to>
                                    </p:set>
                                    <p:animEffect transition="in" filter="diamond(in)">
                                      <p:cBhvr>
                                        <p:cTn id="37" dur="2000"/>
                                        <p:tgtEl>
                                          <p:spTgt spid="332805"/>
                                        </p:tgtEl>
                                      </p:cBhvr>
                                    </p:animEffect>
                                  </p:childTnLst>
                                </p:cTn>
                              </p:par>
                            </p:childTnLst>
                          </p:cTn>
                        </p:par>
                      </p:childTnLst>
                    </p:cTn>
                  </p:par>
                  <p:par>
                    <p:cTn id="38" fill="hold" nodeType="clickPar">
                      <p:stCondLst>
                        <p:cond delay="indefinite"/>
                      </p:stCondLst>
                      <p:childTnLst>
                        <p:par>
                          <p:cTn id="39" fill="hold" nodeType="withGroup">
                            <p:stCondLst>
                              <p:cond delay="indefinite"/>
                            </p:stCondLst>
                          </p:cTn>
                        </p:par>
                        <p:par>
                          <p:cTn id="40" fill="hold" nodeType="afterGroup">
                            <p:stCondLst>
                              <p:cond delay="0"/>
                            </p:stCondLst>
                            <p:childTnLst>
                              <p:par>
                                <p:cTn id="41" presetID="14" presetClass="entr" presetSubtype="10" fill="hold" grpId="0" nodeType="clickEffect">
                                  <p:stCondLst>
                                    <p:cond delay="0"/>
                                  </p:stCondLst>
                                  <p:childTnLst>
                                    <p:set>
                                      <p:cBhvr>
                                        <p:cTn id="42" dur="1" fill="hold">
                                          <p:stCondLst>
                                            <p:cond delay="0"/>
                                          </p:stCondLst>
                                        </p:cTn>
                                        <p:tgtEl>
                                          <p:spTgt spid="332819"/>
                                        </p:tgtEl>
                                        <p:attrNameLst>
                                          <p:attrName>style.visibility</p:attrName>
                                        </p:attrNameLst>
                                      </p:cBhvr>
                                      <p:to>
                                        <p:strVal val="visible"/>
                                      </p:to>
                                    </p:set>
                                    <p:animEffect transition="in" filter="randombar(horizontal)">
                                      <p:cBhvr>
                                        <p:cTn id="43" dur="500"/>
                                        <p:tgtEl>
                                          <p:spTgt spid="332819"/>
                                        </p:tgtEl>
                                      </p:cBhvr>
                                    </p:animEffect>
                                  </p:childTnLst>
                                </p:cTn>
                              </p:par>
                              <p:par>
                                <p:cTn id="44" presetID="14" presetClass="entr" presetSubtype="10" fill="hold" grpId="0" nodeType="withEffect">
                                  <p:stCondLst>
                                    <p:cond delay="0"/>
                                  </p:stCondLst>
                                  <p:childTnLst>
                                    <p:set>
                                      <p:cBhvr>
                                        <p:cTn id="45" dur="1" fill="hold">
                                          <p:stCondLst>
                                            <p:cond delay="0"/>
                                          </p:stCondLst>
                                        </p:cTn>
                                        <p:tgtEl>
                                          <p:spTgt spid="332802"/>
                                        </p:tgtEl>
                                        <p:attrNameLst>
                                          <p:attrName>style.visibility</p:attrName>
                                        </p:attrNameLst>
                                      </p:cBhvr>
                                      <p:to>
                                        <p:strVal val="visible"/>
                                      </p:to>
                                    </p:set>
                                    <p:animEffect transition="in" filter="randombar(horizontal)">
                                      <p:cBhvr>
                                        <p:cTn id="46" dur="500"/>
                                        <p:tgtEl>
                                          <p:spTgt spid="332802"/>
                                        </p:tgtEl>
                                      </p:cBhvr>
                                    </p:animEffect>
                                  </p:childTnLst>
                                </p:cTn>
                              </p:par>
                              <p:par>
                                <p:cTn id="47" presetID="14" presetClass="entr" presetSubtype="10" fill="hold" grpId="0" nodeType="withEffect">
                                  <p:stCondLst>
                                    <p:cond delay="0"/>
                                  </p:stCondLst>
                                  <p:childTnLst>
                                    <p:set>
                                      <p:cBhvr>
                                        <p:cTn id="48" dur="1" fill="hold">
                                          <p:stCondLst>
                                            <p:cond delay="0"/>
                                          </p:stCondLst>
                                        </p:cTn>
                                        <p:tgtEl>
                                          <p:spTgt spid="332818"/>
                                        </p:tgtEl>
                                        <p:attrNameLst>
                                          <p:attrName>style.visibility</p:attrName>
                                        </p:attrNameLst>
                                      </p:cBhvr>
                                      <p:to>
                                        <p:strVal val="visible"/>
                                      </p:to>
                                    </p:set>
                                    <p:animEffect transition="in" filter="randombar(horizontal)">
                                      <p:cBhvr>
                                        <p:cTn id="49" dur="500"/>
                                        <p:tgtEl>
                                          <p:spTgt spid="332818"/>
                                        </p:tgtEl>
                                      </p:cBhvr>
                                    </p:animEffect>
                                  </p:childTnLst>
                                </p:cTn>
                              </p:par>
                            </p:childTnLst>
                          </p:cTn>
                        </p:par>
                      </p:childTnLst>
                    </p:cTn>
                  </p:par>
                  <p:par>
                    <p:cTn id="50" fill="hold" nodeType="clickPar">
                      <p:stCondLst>
                        <p:cond delay="indefinite"/>
                      </p:stCondLst>
                      <p:childTnLst>
                        <p:par>
                          <p:cTn id="51" fill="hold" nodeType="withGroup">
                            <p:stCondLst>
                              <p:cond delay="indefinite"/>
                            </p:stCondLst>
                          </p:cTn>
                        </p:par>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additive="base">
                                        <p:cTn id="55" dur="500" fill="hold"/>
                                        <p:tgtEl>
                                          <p:spTgt spid="14"/>
                                        </p:tgtEl>
                                        <p:attrNameLst>
                                          <p:attrName>ppt_x</p:attrName>
                                        </p:attrNameLst>
                                      </p:cBhvr>
                                      <p:tavLst>
                                        <p:tav tm="0">
                                          <p:val>
                                            <p:strVal val="#ppt_x"/>
                                          </p:val>
                                        </p:tav>
                                        <p:tav tm="100000">
                                          <p:val>
                                            <p:strVal val="#ppt_x"/>
                                          </p:val>
                                        </p:tav>
                                      </p:tavLst>
                                    </p:anim>
                                    <p:anim calcmode="lin" valueType="num">
                                      <p:cBhvr additive="base">
                                        <p:cTn id="5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2802" grpId="0" animBg="1"/>
      <p:bldP spid="332803" grpId="0" animBg="1"/>
      <p:bldP spid="332804" grpId="0" animBg="1"/>
      <p:bldP spid="332805" grpId="0" animBg="1"/>
      <p:bldP spid="332806" grpId="0" animBg="1"/>
      <p:bldP spid="332807" grpId="0" animBg="1"/>
      <p:bldP spid="332808" grpId="0" animBg="1"/>
      <p:bldP spid="332812" grpId="0" animBg="1"/>
      <p:bldP spid="332813" grpId="0" animBg="1"/>
      <p:bldP spid="332818" grpId="0" animBg="1"/>
      <p:bldP spid="332819" grpId="0" animBg="1"/>
      <p:bldP spid="14"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33826" name="Group 2"/>
          <p:cNvGraphicFramePr>
            <a:graphicFrameLocks noGrp="1"/>
          </p:cNvGraphicFramePr>
          <p:nvPr>
            <p:ph sz="half" idx="4294967295"/>
          </p:nvPr>
        </p:nvGraphicFramePr>
        <p:xfrm>
          <a:off x="628807" y="754051"/>
          <a:ext cx="902970" cy="914400"/>
        </p:xfrm>
        <a:graphic>
          <a:graphicData uri="http://schemas.openxmlformats.org/drawingml/2006/table">
            <a:tbl>
              <a:tblPr/>
              <a:tblGrid>
                <a:gridCol w="431800"/>
                <a:gridCol w="471170"/>
              </a:tblGrid>
              <a:tr h="431800">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anose="02010609060101010101" pitchFamily="2" charset="-122"/>
                        </a:rPr>
                        <a:t>学</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anose="02010609060101010101" pitchFamily="2" charset="-122"/>
                        </a:rPr>
                        <a:t>习</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r h="407988">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anose="02010609060101010101" pitchFamily="2" charset="-122"/>
                        </a:rPr>
                        <a:t>卡</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anose="02010609060101010101" pitchFamily="2" charset="-122"/>
                        </a:rPr>
                        <a:t>片</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bl>
          </a:graphicData>
        </a:graphic>
      </p:graphicFrame>
      <p:sp>
        <p:nvSpPr>
          <p:cNvPr id="333842" name="Text Box 18"/>
          <p:cNvSpPr txBox="1">
            <a:spLocks noChangeArrowheads="1"/>
          </p:cNvSpPr>
          <p:nvPr/>
        </p:nvSpPr>
        <p:spPr bwMode="auto">
          <a:xfrm>
            <a:off x="403187" y="1709738"/>
            <a:ext cx="10798175" cy="4335780"/>
          </a:xfrm>
          <a:prstGeom prst="rect">
            <a:avLst/>
          </a:prstGeom>
          <a:noFill/>
          <a:ln w="57150" cmpd="thickThin">
            <a:noFill/>
            <a:miter lim="800000"/>
          </a:ln>
        </p:spPr>
        <p:txBody>
          <a:bodyPr>
            <a:spAutoFit/>
          </a:bodyPr>
          <a:lstStyle/>
          <a:p>
            <a:pPr>
              <a:lnSpc>
                <a:spcPct val="120000"/>
              </a:lnSpc>
            </a:pPr>
            <a:r>
              <a:rPr lang="zh-CN" altLang="en-US" sz="2300">
                <a:solidFill>
                  <a:schemeClr val="hlink"/>
                </a:solidFill>
                <a:latin typeface="楷体_GB2312" charset="-122"/>
                <a:ea typeface="楷体_GB2312" charset="-122"/>
              </a:rPr>
              <a:t>    虚词的位置不当，主要是指副词和关联词的位置不当。</a:t>
            </a:r>
          </a:p>
          <a:p>
            <a:pPr>
              <a:lnSpc>
                <a:spcPct val="120000"/>
              </a:lnSpc>
            </a:pPr>
            <a:r>
              <a:rPr lang="zh-CN" altLang="en-US" sz="2300">
                <a:solidFill>
                  <a:schemeClr val="hlink"/>
                </a:solidFill>
                <a:latin typeface="楷体_GB2312" charset="-122"/>
                <a:ea typeface="楷体_GB2312" charset="-122"/>
              </a:rPr>
              <a:t>①副词的位置不当</a:t>
            </a:r>
          </a:p>
          <a:p>
            <a:pPr>
              <a:lnSpc>
                <a:spcPct val="120000"/>
              </a:lnSpc>
            </a:pPr>
            <a:r>
              <a:rPr lang="zh-CN" altLang="en-US" sz="2300">
                <a:solidFill>
                  <a:schemeClr val="hlink"/>
                </a:solidFill>
                <a:latin typeface="楷体_GB2312" charset="-122"/>
                <a:ea typeface="楷体_GB2312" charset="-122"/>
              </a:rPr>
              <a:t>如：如果趁现在不赶快检查一下代耕工作，就难以确保革命烈士和军人家属的土地按时耕种等。</a:t>
            </a:r>
          </a:p>
          <a:p>
            <a:pPr>
              <a:lnSpc>
                <a:spcPct val="120000"/>
              </a:lnSpc>
            </a:pPr>
            <a:r>
              <a:rPr lang="zh-CN" altLang="en-US" sz="2300">
                <a:solidFill>
                  <a:schemeClr val="hlink"/>
                </a:solidFill>
                <a:latin typeface="楷体_GB2312" charset="-122"/>
                <a:ea typeface="楷体_GB2312" charset="-122"/>
              </a:rPr>
              <a:t>分析：“不”字应移到“趁现在”之前。</a:t>
            </a:r>
          </a:p>
          <a:p>
            <a:pPr>
              <a:lnSpc>
                <a:spcPct val="120000"/>
              </a:lnSpc>
            </a:pPr>
            <a:r>
              <a:rPr lang="zh-CN" altLang="en-US" sz="2300">
                <a:solidFill>
                  <a:schemeClr val="hlink"/>
                </a:solidFill>
                <a:latin typeface="楷体_GB2312" charset="-122"/>
                <a:ea typeface="楷体_GB2312" charset="-122"/>
              </a:rPr>
              <a:t>②关联词的位置不当</a:t>
            </a:r>
          </a:p>
          <a:p>
            <a:pPr>
              <a:lnSpc>
                <a:spcPct val="120000"/>
              </a:lnSpc>
            </a:pPr>
            <a:r>
              <a:rPr lang="zh-CN" altLang="en-US" sz="2300">
                <a:solidFill>
                  <a:schemeClr val="hlink"/>
                </a:solidFill>
                <a:latin typeface="楷体_GB2312" charset="-122"/>
                <a:ea typeface="楷体_GB2312" charset="-122"/>
              </a:rPr>
              <a:t>在复句中，如果两个分句的主语相同，那么主语应置于关联词之前；如果两个分句的主语不同，分句的主语应放在关联词之后。记忆技巧为主语“同前异后”。</a:t>
            </a:r>
          </a:p>
          <a:p>
            <a:pPr>
              <a:lnSpc>
                <a:spcPct val="120000"/>
              </a:lnSpc>
            </a:pPr>
            <a:r>
              <a:rPr lang="zh-CN" altLang="en-US" sz="2300">
                <a:solidFill>
                  <a:schemeClr val="hlink"/>
                </a:solidFill>
                <a:latin typeface="楷体_GB2312" charset="-122"/>
                <a:ea typeface="楷体_GB2312" charset="-122"/>
              </a:rPr>
              <a:t>如：G20杭州峰会虽然还没有召开，但是巴西记者JOAO早在两天前就到了杭州。</a:t>
            </a:r>
          </a:p>
          <a:p>
            <a:pPr>
              <a:lnSpc>
                <a:spcPct val="120000"/>
              </a:lnSpc>
            </a:pPr>
            <a:r>
              <a:rPr lang="zh-CN" altLang="en-US" sz="2300">
                <a:solidFill>
                  <a:schemeClr val="hlink"/>
                </a:solidFill>
                <a:latin typeface="楷体_GB2312" charset="-122"/>
                <a:ea typeface="楷体_GB2312" charset="-122"/>
              </a:rPr>
              <a:t>分析：关联词语“虽然”位置不当，应将“虽然”移至“G20杭州峰会”前。</a:t>
            </a:r>
          </a:p>
        </p:txBody>
      </p:sp>
      <p:sp>
        <p:nvSpPr>
          <p:cNvPr id="333843" name="Text Box 19"/>
          <p:cNvSpPr txBox="1">
            <a:spLocks noChangeArrowheads="1"/>
          </p:cNvSpPr>
          <p:nvPr/>
        </p:nvSpPr>
        <p:spPr bwMode="auto">
          <a:xfrm>
            <a:off x="3643274" y="844550"/>
            <a:ext cx="4319588" cy="521970"/>
          </a:xfrm>
          <a:prstGeom prst="rect">
            <a:avLst/>
          </a:prstGeom>
          <a:solidFill>
            <a:srgbClr val="FFCCCC"/>
          </a:solidFill>
          <a:ln w="19050">
            <a:solidFill>
              <a:srgbClr val="FFCCCC"/>
            </a:solidFill>
            <a:miter lim="800000"/>
          </a:ln>
        </p:spPr>
        <p:txBody>
          <a:bodyPr>
            <a:spAutoFit/>
          </a:bodyPr>
          <a:lstStyle/>
          <a:p>
            <a:pPr>
              <a:spcBef>
                <a:spcPct val="50000"/>
              </a:spcBef>
            </a:pPr>
            <a:r>
              <a:rPr lang="zh-CN" altLang="en-US" sz="2800">
                <a:solidFill>
                  <a:srgbClr val="FF33CC"/>
                </a:solidFill>
                <a:ea typeface="楷体_GB2312" charset="-122"/>
              </a:rPr>
              <a:t>看语法功能，辨虚词位置 </a:t>
            </a:r>
          </a:p>
        </p:txBody>
      </p:sp>
    </p:spTree>
    <p:extLst>
      <p:ext uri="{BB962C8B-B14F-4D97-AF65-F5344CB8AC3E}">
        <p14:creationId xmlns:p14="http://schemas.microsoft.com/office/powerpoint/2010/main" val="343154303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33842"/>
                                        </p:tgtEl>
                                        <p:attrNameLst>
                                          <p:attrName>style.visibility</p:attrName>
                                        </p:attrNameLst>
                                      </p:cBhvr>
                                      <p:to>
                                        <p:strVal val="visible"/>
                                      </p:to>
                                    </p:set>
                                    <p:animEffect transition="in" filter="blinds(horizontal)">
                                      <p:cBhvr>
                                        <p:cTn id="7" dur="500"/>
                                        <p:tgtEl>
                                          <p:spTgt spid="333842"/>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6" presetClass="emph" presetSubtype="0" fill="hold" grpId="0" nodeType="clickEffect">
                                  <p:stCondLst>
                                    <p:cond delay="0"/>
                                  </p:stCondLst>
                                  <p:childTnLst>
                                    <p:animScale>
                                      <p:cBhvr>
                                        <p:cTn id="12" dur="2000" fill="hold"/>
                                        <p:tgtEl>
                                          <p:spTgt spid="333843"/>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3842" grpId="0"/>
      <p:bldP spid="333843"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33826" name="Group 2"/>
          <p:cNvGraphicFramePr>
            <a:graphicFrameLocks noGrp="1"/>
          </p:cNvGraphicFramePr>
          <p:nvPr>
            <p:ph sz="half" idx="4294967295"/>
          </p:nvPr>
        </p:nvGraphicFramePr>
        <p:xfrm>
          <a:off x="617501" y="888047"/>
          <a:ext cx="902970" cy="914400"/>
        </p:xfrm>
        <a:graphic>
          <a:graphicData uri="http://schemas.openxmlformats.org/drawingml/2006/table">
            <a:tbl>
              <a:tblPr/>
              <a:tblGrid>
                <a:gridCol w="431800"/>
                <a:gridCol w="471170"/>
              </a:tblGrid>
              <a:tr h="431800">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anose="02010609060101010101" pitchFamily="2" charset="-122"/>
                        </a:rPr>
                        <a:t>学</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anose="02010609060101010101" pitchFamily="2" charset="-122"/>
                        </a:rPr>
                        <a:t>习</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r h="407988">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anose="02010609060101010101" pitchFamily="2" charset="-122"/>
                        </a:rPr>
                        <a:t>卡</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anose="02010609060101010101" pitchFamily="2" charset="-122"/>
                        </a:rPr>
                        <a:t>片</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bl>
          </a:graphicData>
        </a:graphic>
      </p:graphicFrame>
      <p:sp>
        <p:nvSpPr>
          <p:cNvPr id="27661" name="Text Box 17"/>
          <p:cNvSpPr txBox="1">
            <a:spLocks noChangeArrowheads="1"/>
          </p:cNvSpPr>
          <p:nvPr/>
        </p:nvSpPr>
        <p:spPr bwMode="auto">
          <a:xfrm>
            <a:off x="2135182" y="1756195"/>
            <a:ext cx="8064500" cy="368300"/>
          </a:xfrm>
          <a:prstGeom prst="rect">
            <a:avLst/>
          </a:prstGeom>
          <a:noFill/>
          <a:ln w="9525">
            <a:noFill/>
            <a:miter lim="800000"/>
          </a:ln>
        </p:spPr>
        <p:txBody>
          <a:bodyPr>
            <a:spAutoFit/>
          </a:bodyPr>
          <a:lstStyle/>
          <a:p>
            <a:pPr>
              <a:spcBef>
                <a:spcPct val="50000"/>
              </a:spcBef>
            </a:pPr>
            <a:endParaRPr lang="zh-CN" altLang="en-US" b="0">
              <a:ea typeface="宋体" pitchFamily="2" charset="-122"/>
            </a:endParaRPr>
          </a:p>
        </p:txBody>
      </p:sp>
      <p:sp>
        <p:nvSpPr>
          <p:cNvPr id="333842" name="Text Box 18"/>
          <p:cNvSpPr txBox="1">
            <a:spLocks noChangeArrowheads="1"/>
          </p:cNvSpPr>
          <p:nvPr/>
        </p:nvSpPr>
        <p:spPr bwMode="auto">
          <a:xfrm>
            <a:off x="806409" y="1961617"/>
            <a:ext cx="10144195" cy="3192780"/>
          </a:xfrm>
          <a:prstGeom prst="rect">
            <a:avLst/>
          </a:prstGeom>
          <a:noFill/>
          <a:ln w="57150" cmpd="thickThin">
            <a:noFill/>
            <a:miter lim="800000"/>
          </a:ln>
        </p:spPr>
        <p:txBody>
          <a:bodyPr wrap="square">
            <a:spAutoFit/>
          </a:bodyPr>
          <a:lstStyle/>
          <a:p>
            <a:pPr>
              <a:lnSpc>
                <a:spcPct val="120000"/>
              </a:lnSpc>
            </a:pPr>
            <a:r>
              <a:rPr lang="zh-CN" altLang="en-US" sz="2400">
                <a:solidFill>
                  <a:schemeClr val="hlink"/>
                </a:solidFill>
                <a:latin typeface="楷体_GB2312" charset="-122"/>
                <a:ea typeface="楷体_GB2312" charset="-122"/>
              </a:rPr>
              <a:t>    副词、介词、连词、助词等虚词语法功能不同，在句子中位置也不同。解答此类试题，可从如下方面入手：</a:t>
            </a:r>
          </a:p>
          <a:p>
            <a:pPr>
              <a:lnSpc>
                <a:spcPct val="120000"/>
              </a:lnSpc>
            </a:pPr>
            <a:r>
              <a:rPr lang="zh-CN" altLang="en-US" sz="2400">
                <a:solidFill>
                  <a:schemeClr val="hlink"/>
                </a:solidFill>
                <a:latin typeface="楷体_GB2312" charset="-122"/>
                <a:ea typeface="楷体_GB2312" charset="-122"/>
              </a:rPr>
              <a:t>1．副词是限制、修饰动词或形容词，且表示程度、范围、时间频率、语气。</a:t>
            </a:r>
          </a:p>
          <a:p>
            <a:pPr>
              <a:lnSpc>
                <a:spcPct val="120000"/>
              </a:lnSpc>
            </a:pPr>
            <a:r>
              <a:rPr lang="zh-CN" altLang="en-US" sz="2400">
                <a:solidFill>
                  <a:schemeClr val="hlink"/>
                </a:solidFill>
                <a:latin typeface="楷体_GB2312" charset="-122"/>
                <a:ea typeface="楷体_GB2312" charset="-122"/>
              </a:rPr>
              <a:t>2．看到介词，注意介词结构位置是否恰当，看是否导致谓语残缺。</a:t>
            </a:r>
          </a:p>
          <a:p>
            <a:pPr>
              <a:lnSpc>
                <a:spcPct val="120000"/>
              </a:lnSpc>
            </a:pPr>
            <a:r>
              <a:rPr lang="zh-CN" altLang="en-US" sz="2400">
                <a:solidFill>
                  <a:schemeClr val="hlink"/>
                </a:solidFill>
                <a:latin typeface="楷体_GB2312" charset="-122"/>
                <a:ea typeface="楷体_GB2312" charset="-122"/>
              </a:rPr>
              <a:t>3．看到连词，看其位置是否在并列词语或短语的最后一项之前。</a:t>
            </a:r>
          </a:p>
          <a:p>
            <a:pPr>
              <a:lnSpc>
                <a:spcPct val="120000"/>
              </a:lnSpc>
            </a:pPr>
            <a:r>
              <a:rPr lang="zh-CN" altLang="en-US" sz="2400">
                <a:solidFill>
                  <a:schemeClr val="hlink"/>
                </a:solidFill>
                <a:latin typeface="楷体_GB2312" charset="-122"/>
                <a:ea typeface="楷体_GB2312" charset="-122"/>
              </a:rPr>
              <a:t>4．助词包括结构助词、时态助词、语气助词等。看到助词，注意其位置是否恰当，看是否导致语病。</a:t>
            </a:r>
          </a:p>
        </p:txBody>
      </p:sp>
      <p:sp>
        <p:nvSpPr>
          <p:cNvPr id="333843" name="Text Box 19"/>
          <p:cNvSpPr txBox="1">
            <a:spLocks noChangeArrowheads="1"/>
          </p:cNvSpPr>
          <p:nvPr/>
        </p:nvSpPr>
        <p:spPr bwMode="auto">
          <a:xfrm>
            <a:off x="3575044" y="964032"/>
            <a:ext cx="4319588" cy="521970"/>
          </a:xfrm>
          <a:prstGeom prst="rect">
            <a:avLst/>
          </a:prstGeom>
          <a:solidFill>
            <a:srgbClr val="FFCCCC"/>
          </a:solidFill>
          <a:ln w="19050">
            <a:solidFill>
              <a:srgbClr val="FFCCCC"/>
            </a:solidFill>
            <a:miter lim="800000"/>
          </a:ln>
        </p:spPr>
        <p:txBody>
          <a:bodyPr>
            <a:spAutoFit/>
          </a:bodyPr>
          <a:lstStyle/>
          <a:p>
            <a:pPr>
              <a:spcBef>
                <a:spcPct val="50000"/>
              </a:spcBef>
            </a:pPr>
            <a:r>
              <a:rPr lang="zh-CN" altLang="en-US" sz="2800">
                <a:solidFill>
                  <a:srgbClr val="FF33CC"/>
                </a:solidFill>
                <a:ea typeface="楷体_GB2312" charset="-122"/>
              </a:rPr>
              <a:t>看语法功能，辨虚词位置 </a:t>
            </a:r>
          </a:p>
        </p:txBody>
      </p:sp>
    </p:spTree>
    <p:extLst>
      <p:ext uri="{BB962C8B-B14F-4D97-AF65-F5344CB8AC3E}">
        <p14:creationId xmlns:p14="http://schemas.microsoft.com/office/powerpoint/2010/main" val="392932635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33842"/>
                                        </p:tgtEl>
                                        <p:attrNameLst>
                                          <p:attrName>style.visibility</p:attrName>
                                        </p:attrNameLst>
                                      </p:cBhvr>
                                      <p:to>
                                        <p:strVal val="visible"/>
                                      </p:to>
                                    </p:set>
                                    <p:animEffect transition="in" filter="blinds(horizontal)">
                                      <p:cBhvr>
                                        <p:cTn id="7" dur="500"/>
                                        <p:tgtEl>
                                          <p:spTgt spid="333842"/>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6" presetClass="emph" presetSubtype="0" fill="hold" grpId="0" nodeType="clickEffect">
                                  <p:stCondLst>
                                    <p:cond delay="0"/>
                                  </p:stCondLst>
                                  <p:childTnLst>
                                    <p:animScale>
                                      <p:cBhvr>
                                        <p:cTn id="12" dur="2000" fill="hold"/>
                                        <p:tgtEl>
                                          <p:spTgt spid="333843"/>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3842" grpId="0"/>
      <p:bldP spid="333843"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AutoShape 2" descr="大棋盘"/>
          <p:cNvSpPr>
            <a:spLocks noChangeArrowheads="1"/>
          </p:cNvSpPr>
          <p:nvPr/>
        </p:nvSpPr>
        <p:spPr bwMode="auto">
          <a:xfrm>
            <a:off x="4995840" y="1604944"/>
            <a:ext cx="6173787" cy="1223963"/>
          </a:xfrm>
          <a:prstGeom prst="roundRect">
            <a:avLst>
              <a:gd name="adj" fmla="val 856"/>
            </a:avLst>
          </a:prstGeom>
          <a:pattFill prst="lgCheck">
            <a:fgClr>
              <a:srgbClr val="FFCCCC"/>
            </a:fgClr>
            <a:bgClr>
              <a:srgbClr val="FFFFFF"/>
            </a:bgClr>
          </a:pattFill>
          <a:ln w="28575">
            <a:solidFill>
              <a:srgbClr val="800080"/>
            </a:solidFill>
            <a:round/>
          </a:ln>
          <a:effectLst/>
        </p:spPr>
        <p:txBody>
          <a:bodyPr anchor="ctr"/>
          <a:lstStyle/>
          <a:p>
            <a:r>
              <a:rPr lang="zh-CN" altLang="en-US"/>
              <a:t>此处属并列词语之间次序不当。“回收”“流通”“制造”三者之间存在着内部事理顺序，此句中三者，顺序错误，应改为“制造、流通和回收”</a:t>
            </a:r>
            <a:r>
              <a:rPr lang="zh-CN" altLang="en-US" b="0"/>
              <a:t> </a:t>
            </a:r>
          </a:p>
        </p:txBody>
      </p:sp>
      <p:sp>
        <p:nvSpPr>
          <p:cNvPr id="214019" name="AutoShape 3" descr="大棋盘"/>
          <p:cNvSpPr>
            <a:spLocks noChangeArrowheads="1"/>
          </p:cNvSpPr>
          <p:nvPr/>
        </p:nvSpPr>
        <p:spPr bwMode="auto">
          <a:xfrm>
            <a:off x="4995840" y="2867251"/>
            <a:ext cx="6173787" cy="1563687"/>
          </a:xfrm>
          <a:prstGeom prst="roundRect">
            <a:avLst>
              <a:gd name="adj" fmla="val 1028"/>
            </a:avLst>
          </a:prstGeom>
          <a:pattFill prst="lgCheck">
            <a:fgClr>
              <a:srgbClr val="FFCCCC"/>
            </a:fgClr>
            <a:bgClr>
              <a:srgbClr val="FFFFFF"/>
            </a:bgClr>
          </a:pattFill>
          <a:ln w="28575">
            <a:solidFill>
              <a:srgbClr val="800080"/>
            </a:solidFill>
            <a:round/>
          </a:ln>
          <a:effectLst/>
        </p:spPr>
        <p:txBody>
          <a:bodyPr anchor="ctr"/>
          <a:lstStyle/>
          <a:p>
            <a:r>
              <a:rPr lang="zh-CN" altLang="en-US"/>
              <a:t>此处属并列短语之间次序不当。从语句含意来看，“实现者、助跑者和寄托者”存在着先后顺序，青年应该先是“中国梦”的“寄托者”，接着才是“助跑者”，最后是“实现者”，因此，此处应改为“寄托者、助跑者和实现者” </a:t>
            </a:r>
          </a:p>
        </p:txBody>
      </p:sp>
      <p:sp>
        <p:nvSpPr>
          <p:cNvPr id="214021" name="Text Box 5"/>
          <p:cNvSpPr txBox="1">
            <a:spLocks noChangeArrowheads="1"/>
          </p:cNvSpPr>
          <p:nvPr/>
        </p:nvSpPr>
        <p:spPr bwMode="auto">
          <a:xfrm>
            <a:off x="387327" y="1389044"/>
            <a:ext cx="4267200" cy="1322070"/>
          </a:xfrm>
          <a:prstGeom prst="rect">
            <a:avLst/>
          </a:prstGeom>
          <a:solidFill>
            <a:srgbClr val="CCFFFF"/>
          </a:solidFill>
          <a:ln w="9525">
            <a:noFill/>
            <a:miter lim="800000"/>
          </a:ln>
          <a:effectLst/>
        </p:spPr>
        <p:txBody>
          <a:bodyPr>
            <a:spAutoFit/>
          </a:bodyPr>
          <a:lstStyle/>
          <a:p>
            <a:pPr algn="just"/>
            <a:r>
              <a:rPr lang="en-US" altLang="zh-CN" sz="2000"/>
              <a:t>1.</a:t>
            </a:r>
            <a:r>
              <a:rPr lang="zh-CN" altLang="en-US" sz="2000"/>
              <a:t>只有对核电池的回收、流通和制造制定完善的法律、法规并严格执行，这一具有广阔前景和美好未来的新能源才能更好地用于现实生活。</a:t>
            </a:r>
          </a:p>
        </p:txBody>
      </p:sp>
      <p:sp>
        <p:nvSpPr>
          <p:cNvPr id="214022" name="Text Box 6"/>
          <p:cNvSpPr txBox="1">
            <a:spLocks noChangeArrowheads="1"/>
          </p:cNvSpPr>
          <p:nvPr/>
        </p:nvSpPr>
        <p:spPr bwMode="auto">
          <a:xfrm>
            <a:off x="387327" y="2973369"/>
            <a:ext cx="4267200" cy="1322070"/>
          </a:xfrm>
          <a:prstGeom prst="rect">
            <a:avLst/>
          </a:prstGeom>
          <a:solidFill>
            <a:srgbClr val="CCFFFF"/>
          </a:solidFill>
          <a:ln w="9525">
            <a:noFill/>
            <a:miter lim="800000"/>
          </a:ln>
          <a:effectLst/>
        </p:spPr>
        <p:txBody>
          <a:bodyPr>
            <a:spAutoFit/>
          </a:bodyPr>
          <a:lstStyle/>
          <a:p>
            <a:pPr algn="just"/>
            <a:r>
              <a:rPr lang="en-US" altLang="zh-CN" sz="2000"/>
              <a:t>2.</a:t>
            </a:r>
            <a:r>
              <a:rPr lang="zh-CN" altLang="en-US" sz="2000"/>
              <a:t>富有开拓精神的当代青年是“中国梦”的实现者、助跑者和寄托者，他们正在用自己的实际行动托起“中国梦” 。 </a:t>
            </a:r>
          </a:p>
        </p:txBody>
      </p:sp>
      <p:sp>
        <p:nvSpPr>
          <p:cNvPr id="214024" name="Rectangle 8"/>
          <p:cNvSpPr>
            <a:spLocks noChangeArrowheads="1"/>
          </p:cNvSpPr>
          <p:nvPr/>
        </p:nvSpPr>
        <p:spPr bwMode="auto">
          <a:xfrm>
            <a:off x="2474890" y="1462069"/>
            <a:ext cx="2160587" cy="339725"/>
          </a:xfrm>
          <a:prstGeom prst="rect">
            <a:avLst/>
          </a:prstGeom>
          <a:noFill/>
          <a:ln w="28575">
            <a:solidFill>
              <a:srgbClr val="FF0000"/>
            </a:solidFill>
            <a:miter lim="800000"/>
          </a:ln>
          <a:effectLst/>
        </p:spPr>
        <p:txBody>
          <a:bodyPr wrap="none" anchor="ctr"/>
          <a:lstStyle/>
          <a:p>
            <a:endParaRPr lang="zh-CN" altLang="en-US"/>
          </a:p>
        </p:txBody>
      </p:sp>
      <p:sp>
        <p:nvSpPr>
          <p:cNvPr id="214027" name="Line 11"/>
          <p:cNvSpPr>
            <a:spLocks noChangeShapeType="1"/>
          </p:cNvSpPr>
          <p:nvPr/>
        </p:nvSpPr>
        <p:spPr bwMode="auto">
          <a:xfrm>
            <a:off x="4059215" y="3161828"/>
            <a:ext cx="936625" cy="215900"/>
          </a:xfrm>
          <a:prstGeom prst="line">
            <a:avLst/>
          </a:prstGeom>
          <a:noFill/>
          <a:ln w="28575">
            <a:solidFill>
              <a:srgbClr val="FF0000"/>
            </a:solidFill>
            <a:round/>
          </a:ln>
          <a:effectLst/>
        </p:spPr>
        <p:txBody>
          <a:bodyPr/>
          <a:lstStyle/>
          <a:p>
            <a:endParaRPr lang="zh-CN" altLang="en-US"/>
          </a:p>
        </p:txBody>
      </p:sp>
      <p:sp>
        <p:nvSpPr>
          <p:cNvPr id="214028" name="Rectangle 12"/>
          <p:cNvSpPr>
            <a:spLocks noChangeArrowheads="1"/>
          </p:cNvSpPr>
          <p:nvPr/>
        </p:nvSpPr>
        <p:spPr bwMode="auto">
          <a:xfrm>
            <a:off x="1106465" y="3333732"/>
            <a:ext cx="2952750" cy="288925"/>
          </a:xfrm>
          <a:prstGeom prst="rect">
            <a:avLst/>
          </a:prstGeom>
          <a:noFill/>
          <a:ln w="28575">
            <a:solidFill>
              <a:srgbClr val="FF0000"/>
            </a:solidFill>
            <a:miter lim="800000"/>
          </a:ln>
          <a:effectLst/>
        </p:spPr>
        <p:txBody>
          <a:bodyPr wrap="none" anchor="ctr"/>
          <a:lstStyle/>
          <a:p>
            <a:endParaRPr lang="zh-CN" altLang="en-US"/>
          </a:p>
        </p:txBody>
      </p:sp>
      <p:sp>
        <p:nvSpPr>
          <p:cNvPr id="214029" name="Line 13"/>
          <p:cNvSpPr>
            <a:spLocks noChangeShapeType="1"/>
          </p:cNvSpPr>
          <p:nvPr/>
        </p:nvSpPr>
        <p:spPr bwMode="auto">
          <a:xfrm>
            <a:off x="4635477" y="1533507"/>
            <a:ext cx="360363" cy="144462"/>
          </a:xfrm>
          <a:prstGeom prst="line">
            <a:avLst/>
          </a:prstGeom>
          <a:noFill/>
          <a:ln w="28575">
            <a:solidFill>
              <a:srgbClr val="FF0000"/>
            </a:solidFill>
            <a:round/>
          </a:ln>
          <a:effectLst/>
        </p:spPr>
        <p:txBody>
          <a:bodyPr/>
          <a:lstStyle/>
          <a:p>
            <a:endParaRPr lang="zh-CN" altLang="en-US"/>
          </a:p>
        </p:txBody>
      </p:sp>
      <p:sp>
        <p:nvSpPr>
          <p:cNvPr id="214030" name="Rectangle 14"/>
          <p:cNvSpPr>
            <a:spLocks noGrp="1"/>
          </p:cNvSpPr>
          <p:nvPr>
            <p:ph type="title" idx="4294967295"/>
          </p:nvPr>
        </p:nvSpPr>
        <p:spPr>
          <a:xfrm>
            <a:off x="4624388" y="668338"/>
            <a:ext cx="6897687" cy="530225"/>
          </a:xfrm>
          <a:prstGeom prst="rect">
            <a:avLst/>
          </a:prstGeom>
          <a:noFill/>
          <a:ln w="57150" cmpd="thinThick">
            <a:solidFill>
              <a:schemeClr val="folHlink"/>
            </a:solidFill>
          </a:ln>
        </p:spPr>
        <p:txBody>
          <a:bodyPr/>
          <a:lstStyle/>
          <a:p>
            <a:r>
              <a:rPr lang="zh-CN" altLang="en-US" sz="2400" smtClean="0">
                <a:solidFill>
                  <a:schemeClr val="hlink"/>
                </a:solidFill>
                <a:latin typeface="黑体" pitchFamily="2" charset="-122"/>
                <a:ea typeface="黑体" panose="02010609060101010101" pitchFamily="2" charset="-122"/>
              </a:rPr>
              <a:t>类型四　并列词语或短语之间次序不当</a:t>
            </a:r>
          </a:p>
        </p:txBody>
      </p:sp>
      <p:sp>
        <p:nvSpPr>
          <p:cNvPr id="214037" name="AutoShape 21" descr="大棋盘"/>
          <p:cNvSpPr>
            <a:spLocks noChangeArrowheads="1"/>
          </p:cNvSpPr>
          <p:nvPr/>
        </p:nvSpPr>
        <p:spPr bwMode="auto">
          <a:xfrm>
            <a:off x="4995840" y="4453617"/>
            <a:ext cx="6173787" cy="1633538"/>
          </a:xfrm>
          <a:prstGeom prst="roundRect">
            <a:avLst>
              <a:gd name="adj" fmla="val 1028"/>
            </a:avLst>
          </a:prstGeom>
          <a:pattFill prst="lgCheck">
            <a:fgClr>
              <a:srgbClr val="FFCCCC"/>
            </a:fgClr>
            <a:bgClr>
              <a:srgbClr val="FFFFFF"/>
            </a:bgClr>
          </a:pattFill>
          <a:ln w="28575">
            <a:solidFill>
              <a:srgbClr val="800080"/>
            </a:solidFill>
            <a:round/>
          </a:ln>
          <a:effectLst/>
        </p:spPr>
        <p:txBody>
          <a:bodyPr anchor="ctr"/>
          <a:lstStyle/>
          <a:p>
            <a:r>
              <a:rPr lang="zh-CN" altLang="en-US"/>
              <a:t>此处属并列短语之间次序不当。此句中前一句为“语文工具性与人文性相统一”，而后一句为“社会主义核心价值观、中华优秀传统文化和语文工具性”，二者不对应，造成语序不当，后者应改为“语文工具性、社会主义核心价值观和中华优秀传统文化” </a:t>
            </a:r>
          </a:p>
        </p:txBody>
      </p:sp>
      <p:sp>
        <p:nvSpPr>
          <p:cNvPr id="214038" name="Text Box 22"/>
          <p:cNvSpPr txBox="1">
            <a:spLocks noChangeArrowheads="1"/>
          </p:cNvSpPr>
          <p:nvPr/>
        </p:nvSpPr>
        <p:spPr bwMode="auto">
          <a:xfrm>
            <a:off x="387327" y="4676757"/>
            <a:ext cx="4267200" cy="1322070"/>
          </a:xfrm>
          <a:prstGeom prst="rect">
            <a:avLst/>
          </a:prstGeom>
          <a:solidFill>
            <a:srgbClr val="CCFFFF"/>
          </a:solidFill>
          <a:ln w="9525">
            <a:noFill/>
            <a:miter lim="800000"/>
          </a:ln>
          <a:effectLst/>
        </p:spPr>
        <p:txBody>
          <a:bodyPr>
            <a:spAutoFit/>
          </a:bodyPr>
          <a:lstStyle/>
          <a:p>
            <a:pPr algn="just"/>
            <a:r>
              <a:rPr lang="en-US" altLang="zh-CN" sz="2000"/>
              <a:t>3.</a:t>
            </a:r>
            <a:r>
              <a:rPr lang="zh-CN" altLang="en-US" sz="2000"/>
              <a:t>新修订教材进一步强调了语文工具性与人文性相统一的定位，教材在社会主义核心价值观、中华优秀传统文化和语文工具性上都有所加强。</a:t>
            </a:r>
            <a:r>
              <a:rPr lang="zh-CN" altLang="en-US" b="0"/>
              <a:t> </a:t>
            </a:r>
          </a:p>
        </p:txBody>
      </p:sp>
      <p:sp>
        <p:nvSpPr>
          <p:cNvPr id="214039" name="Line 23"/>
          <p:cNvSpPr>
            <a:spLocks noChangeShapeType="1"/>
          </p:cNvSpPr>
          <p:nvPr/>
        </p:nvSpPr>
        <p:spPr bwMode="auto">
          <a:xfrm flipV="1">
            <a:off x="2908277" y="4702157"/>
            <a:ext cx="2305050" cy="288925"/>
          </a:xfrm>
          <a:prstGeom prst="line">
            <a:avLst/>
          </a:prstGeom>
          <a:noFill/>
          <a:ln w="28575">
            <a:solidFill>
              <a:srgbClr val="FF0000"/>
            </a:solidFill>
            <a:round/>
          </a:ln>
          <a:effectLst/>
        </p:spPr>
        <p:txBody>
          <a:bodyPr/>
          <a:lstStyle/>
          <a:p>
            <a:endParaRPr lang="zh-CN" altLang="en-US"/>
          </a:p>
        </p:txBody>
      </p:sp>
      <p:sp>
        <p:nvSpPr>
          <p:cNvPr id="214040" name="Rectangle 24"/>
          <p:cNvSpPr>
            <a:spLocks noChangeArrowheads="1"/>
          </p:cNvSpPr>
          <p:nvPr/>
        </p:nvSpPr>
        <p:spPr bwMode="auto">
          <a:xfrm>
            <a:off x="458765" y="5037119"/>
            <a:ext cx="2232025" cy="358775"/>
          </a:xfrm>
          <a:prstGeom prst="rect">
            <a:avLst/>
          </a:prstGeom>
          <a:noFill/>
          <a:ln w="28575">
            <a:solidFill>
              <a:srgbClr val="FF0000"/>
            </a:solidFill>
            <a:miter lim="800000"/>
          </a:ln>
          <a:effectLst/>
        </p:spPr>
        <p:txBody>
          <a:bodyPr wrap="none" anchor="ctr"/>
          <a:lstStyle/>
          <a:p>
            <a:endParaRPr lang="zh-CN" altLang="en-US"/>
          </a:p>
        </p:txBody>
      </p:sp>
    </p:spTree>
    <p:extLst>
      <p:ext uri="{BB962C8B-B14F-4D97-AF65-F5344CB8AC3E}">
        <p14:creationId xmlns:p14="http://schemas.microsoft.com/office/powerpoint/2010/main" val="48501779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4030"/>
                                        </p:tgtEl>
                                        <p:attrNameLst>
                                          <p:attrName>style.visibility</p:attrName>
                                        </p:attrNameLst>
                                      </p:cBhvr>
                                      <p:to>
                                        <p:strVal val="visible"/>
                                      </p:to>
                                    </p:set>
                                    <p:anim calcmode="lin" valueType="num">
                                      <p:cBhvr additive="base">
                                        <p:cTn id="7" dur="500" fill="hold"/>
                                        <p:tgtEl>
                                          <p:spTgt spid="214030"/>
                                        </p:tgtEl>
                                        <p:attrNameLst>
                                          <p:attrName>ppt_x</p:attrName>
                                        </p:attrNameLst>
                                      </p:cBhvr>
                                      <p:tavLst>
                                        <p:tav tm="0">
                                          <p:val>
                                            <p:strVal val="#ppt_x"/>
                                          </p:val>
                                        </p:tav>
                                        <p:tav tm="100000">
                                          <p:val>
                                            <p:strVal val="#ppt_x"/>
                                          </p:val>
                                        </p:tav>
                                      </p:tavLst>
                                    </p:anim>
                                    <p:anim calcmode="lin" valueType="num">
                                      <p:cBhvr additive="base">
                                        <p:cTn id="8" dur="500" fill="hold"/>
                                        <p:tgtEl>
                                          <p:spTgt spid="21403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214021"/>
                                        </p:tgtEl>
                                        <p:attrNameLst>
                                          <p:attrName>style.visibility</p:attrName>
                                        </p:attrNameLst>
                                      </p:cBhvr>
                                      <p:to>
                                        <p:strVal val="visible"/>
                                      </p:to>
                                    </p:set>
                                    <p:anim calcmode="lin" valueType="num">
                                      <p:cBhvr additive="base">
                                        <p:cTn id="14" dur="500" fill="hold"/>
                                        <p:tgtEl>
                                          <p:spTgt spid="214021"/>
                                        </p:tgtEl>
                                        <p:attrNameLst>
                                          <p:attrName>ppt_x</p:attrName>
                                        </p:attrNameLst>
                                      </p:cBhvr>
                                      <p:tavLst>
                                        <p:tav tm="0">
                                          <p:val>
                                            <p:strVal val="#ppt_x"/>
                                          </p:val>
                                        </p:tav>
                                        <p:tav tm="100000">
                                          <p:val>
                                            <p:strVal val="#ppt_x"/>
                                          </p:val>
                                        </p:tav>
                                      </p:tavLst>
                                    </p:anim>
                                    <p:anim calcmode="lin" valueType="num">
                                      <p:cBhvr additive="base">
                                        <p:cTn id="15" dur="500" fill="hold"/>
                                        <p:tgtEl>
                                          <p:spTgt spid="214021"/>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214024"/>
                                        </p:tgtEl>
                                        <p:attrNameLst>
                                          <p:attrName>style.visibility</p:attrName>
                                        </p:attrNameLst>
                                      </p:cBhvr>
                                      <p:to>
                                        <p:strVal val="visible"/>
                                      </p:to>
                                    </p:set>
                                    <p:anim calcmode="lin" valueType="num">
                                      <p:cBhvr additive="base">
                                        <p:cTn id="21" dur="500" fill="hold"/>
                                        <p:tgtEl>
                                          <p:spTgt spid="214024"/>
                                        </p:tgtEl>
                                        <p:attrNameLst>
                                          <p:attrName>ppt_x</p:attrName>
                                        </p:attrNameLst>
                                      </p:cBhvr>
                                      <p:tavLst>
                                        <p:tav tm="0">
                                          <p:val>
                                            <p:strVal val="#ppt_x"/>
                                          </p:val>
                                        </p:tav>
                                        <p:tav tm="100000">
                                          <p:val>
                                            <p:strVal val="#ppt_x"/>
                                          </p:val>
                                        </p:tav>
                                      </p:tavLst>
                                    </p:anim>
                                    <p:anim calcmode="lin" valueType="num">
                                      <p:cBhvr additive="base">
                                        <p:cTn id="22" dur="500" fill="hold"/>
                                        <p:tgtEl>
                                          <p:spTgt spid="214024"/>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214029"/>
                                        </p:tgtEl>
                                        <p:attrNameLst>
                                          <p:attrName>style.visibility</p:attrName>
                                        </p:attrNameLst>
                                      </p:cBhvr>
                                      <p:to>
                                        <p:strVal val="visible"/>
                                      </p:to>
                                    </p:set>
                                    <p:anim calcmode="lin" valueType="num">
                                      <p:cBhvr additive="base">
                                        <p:cTn id="25" dur="500" fill="hold"/>
                                        <p:tgtEl>
                                          <p:spTgt spid="214029"/>
                                        </p:tgtEl>
                                        <p:attrNameLst>
                                          <p:attrName>ppt_x</p:attrName>
                                        </p:attrNameLst>
                                      </p:cBhvr>
                                      <p:tavLst>
                                        <p:tav tm="0">
                                          <p:val>
                                            <p:strVal val="#ppt_x"/>
                                          </p:val>
                                        </p:tav>
                                        <p:tav tm="100000">
                                          <p:val>
                                            <p:strVal val="#ppt_x"/>
                                          </p:val>
                                        </p:tav>
                                      </p:tavLst>
                                    </p:anim>
                                    <p:anim calcmode="lin" valueType="num">
                                      <p:cBhvr additive="base">
                                        <p:cTn id="26" dur="500" fill="hold"/>
                                        <p:tgtEl>
                                          <p:spTgt spid="214029"/>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214018"/>
                                        </p:tgtEl>
                                        <p:attrNameLst>
                                          <p:attrName>style.visibility</p:attrName>
                                        </p:attrNameLst>
                                      </p:cBhvr>
                                      <p:to>
                                        <p:strVal val="visible"/>
                                      </p:to>
                                    </p:set>
                                    <p:anim calcmode="lin" valueType="num">
                                      <p:cBhvr additive="base">
                                        <p:cTn id="29" dur="500" fill="hold"/>
                                        <p:tgtEl>
                                          <p:spTgt spid="214018"/>
                                        </p:tgtEl>
                                        <p:attrNameLst>
                                          <p:attrName>ppt_x</p:attrName>
                                        </p:attrNameLst>
                                      </p:cBhvr>
                                      <p:tavLst>
                                        <p:tav tm="0">
                                          <p:val>
                                            <p:strVal val="#ppt_x"/>
                                          </p:val>
                                        </p:tav>
                                        <p:tav tm="100000">
                                          <p:val>
                                            <p:strVal val="#ppt_x"/>
                                          </p:val>
                                        </p:tav>
                                      </p:tavLst>
                                    </p:anim>
                                    <p:anim calcmode="lin" valueType="num">
                                      <p:cBhvr additive="base">
                                        <p:cTn id="30" dur="500" fill="hold"/>
                                        <p:tgtEl>
                                          <p:spTgt spid="214018"/>
                                        </p:tgtEl>
                                        <p:attrNameLst>
                                          <p:attrName>ppt_y</p:attrName>
                                        </p:attrNameLst>
                                      </p:cBhvr>
                                      <p:tavLst>
                                        <p:tav tm="0">
                                          <p:val>
                                            <p:strVal val="1+#ppt_h/2"/>
                                          </p:val>
                                        </p:tav>
                                        <p:tav tm="100000">
                                          <p:val>
                                            <p:strVal val="#ppt_y"/>
                                          </p:val>
                                        </p:tav>
                                      </p:tavLst>
                                    </p:anim>
                                  </p:childTnLst>
                                </p:cTn>
                              </p:par>
                            </p:childTnLst>
                          </p:cTn>
                        </p:par>
                      </p:childTnLst>
                    </p:cTn>
                  </p:par>
                  <p:par>
                    <p:cTn id="31" fill="hold" nodeType="clickPar">
                      <p:stCondLst>
                        <p:cond delay="indefinite"/>
                      </p:stCondLst>
                      <p:childTnLst>
                        <p:par>
                          <p:cTn id="32" fill="hold" nodeType="withGroup">
                            <p:stCondLst>
                              <p:cond delay="indefinite"/>
                            </p:stCondLst>
                          </p:cTn>
                        </p:par>
                        <p:par>
                          <p:cTn id="33" fill="hold" nodeType="afterGroup">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214022"/>
                                        </p:tgtEl>
                                        <p:attrNameLst>
                                          <p:attrName>style.visibility</p:attrName>
                                        </p:attrNameLst>
                                      </p:cBhvr>
                                      <p:to>
                                        <p:strVal val="visible"/>
                                      </p:to>
                                    </p:set>
                                    <p:anim calcmode="lin" valueType="num">
                                      <p:cBhvr additive="base">
                                        <p:cTn id="36" dur="500" fill="hold"/>
                                        <p:tgtEl>
                                          <p:spTgt spid="214022"/>
                                        </p:tgtEl>
                                        <p:attrNameLst>
                                          <p:attrName>ppt_x</p:attrName>
                                        </p:attrNameLst>
                                      </p:cBhvr>
                                      <p:tavLst>
                                        <p:tav tm="0">
                                          <p:val>
                                            <p:strVal val="#ppt_x"/>
                                          </p:val>
                                        </p:tav>
                                        <p:tav tm="100000">
                                          <p:val>
                                            <p:strVal val="#ppt_x"/>
                                          </p:val>
                                        </p:tav>
                                      </p:tavLst>
                                    </p:anim>
                                    <p:anim calcmode="lin" valueType="num">
                                      <p:cBhvr additive="base">
                                        <p:cTn id="37" dur="500" fill="hold"/>
                                        <p:tgtEl>
                                          <p:spTgt spid="214022"/>
                                        </p:tgtEl>
                                        <p:attrNameLst>
                                          <p:attrName>ppt_y</p:attrName>
                                        </p:attrNameLst>
                                      </p:cBhvr>
                                      <p:tavLst>
                                        <p:tav tm="0">
                                          <p:val>
                                            <p:strVal val="1+#ppt_h/2"/>
                                          </p:val>
                                        </p:tav>
                                        <p:tav tm="100000">
                                          <p:val>
                                            <p:strVal val="#ppt_y"/>
                                          </p:val>
                                        </p:tav>
                                      </p:tavLst>
                                    </p:anim>
                                  </p:childTnLst>
                                </p:cTn>
                              </p:par>
                            </p:childTnLst>
                          </p:cTn>
                        </p:par>
                      </p:childTnLst>
                    </p:cTn>
                  </p:par>
                  <p:par>
                    <p:cTn id="38" fill="hold" nodeType="clickPar">
                      <p:stCondLst>
                        <p:cond delay="indefinite"/>
                      </p:stCondLst>
                      <p:childTnLst>
                        <p:par>
                          <p:cTn id="39" fill="hold" nodeType="withGroup">
                            <p:stCondLst>
                              <p:cond delay="indefinite"/>
                            </p:stCondLst>
                          </p:cTn>
                        </p:par>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14028"/>
                                        </p:tgtEl>
                                        <p:attrNameLst>
                                          <p:attrName>style.visibility</p:attrName>
                                        </p:attrNameLst>
                                      </p:cBhvr>
                                      <p:to>
                                        <p:strVal val="visible"/>
                                      </p:to>
                                    </p:set>
                                    <p:anim calcmode="lin" valueType="num">
                                      <p:cBhvr additive="base">
                                        <p:cTn id="43" dur="500" fill="hold"/>
                                        <p:tgtEl>
                                          <p:spTgt spid="214028"/>
                                        </p:tgtEl>
                                        <p:attrNameLst>
                                          <p:attrName>ppt_x</p:attrName>
                                        </p:attrNameLst>
                                      </p:cBhvr>
                                      <p:tavLst>
                                        <p:tav tm="0">
                                          <p:val>
                                            <p:strVal val="#ppt_x"/>
                                          </p:val>
                                        </p:tav>
                                        <p:tav tm="100000">
                                          <p:val>
                                            <p:strVal val="#ppt_x"/>
                                          </p:val>
                                        </p:tav>
                                      </p:tavLst>
                                    </p:anim>
                                    <p:anim calcmode="lin" valueType="num">
                                      <p:cBhvr additive="base">
                                        <p:cTn id="44" dur="500" fill="hold"/>
                                        <p:tgtEl>
                                          <p:spTgt spid="214028"/>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214027"/>
                                        </p:tgtEl>
                                        <p:attrNameLst>
                                          <p:attrName>style.visibility</p:attrName>
                                        </p:attrNameLst>
                                      </p:cBhvr>
                                      <p:to>
                                        <p:strVal val="visible"/>
                                      </p:to>
                                    </p:set>
                                    <p:anim calcmode="lin" valueType="num">
                                      <p:cBhvr additive="base">
                                        <p:cTn id="47" dur="500" fill="hold"/>
                                        <p:tgtEl>
                                          <p:spTgt spid="214027"/>
                                        </p:tgtEl>
                                        <p:attrNameLst>
                                          <p:attrName>ppt_x</p:attrName>
                                        </p:attrNameLst>
                                      </p:cBhvr>
                                      <p:tavLst>
                                        <p:tav tm="0">
                                          <p:val>
                                            <p:strVal val="#ppt_x"/>
                                          </p:val>
                                        </p:tav>
                                        <p:tav tm="100000">
                                          <p:val>
                                            <p:strVal val="#ppt_x"/>
                                          </p:val>
                                        </p:tav>
                                      </p:tavLst>
                                    </p:anim>
                                    <p:anim calcmode="lin" valueType="num">
                                      <p:cBhvr additive="base">
                                        <p:cTn id="48" dur="500" fill="hold"/>
                                        <p:tgtEl>
                                          <p:spTgt spid="214027"/>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214019"/>
                                        </p:tgtEl>
                                        <p:attrNameLst>
                                          <p:attrName>style.visibility</p:attrName>
                                        </p:attrNameLst>
                                      </p:cBhvr>
                                      <p:to>
                                        <p:strVal val="visible"/>
                                      </p:to>
                                    </p:set>
                                    <p:anim calcmode="lin" valueType="num">
                                      <p:cBhvr additive="base">
                                        <p:cTn id="51" dur="500" fill="hold"/>
                                        <p:tgtEl>
                                          <p:spTgt spid="214019"/>
                                        </p:tgtEl>
                                        <p:attrNameLst>
                                          <p:attrName>ppt_x</p:attrName>
                                        </p:attrNameLst>
                                      </p:cBhvr>
                                      <p:tavLst>
                                        <p:tav tm="0">
                                          <p:val>
                                            <p:strVal val="#ppt_x"/>
                                          </p:val>
                                        </p:tav>
                                        <p:tav tm="100000">
                                          <p:val>
                                            <p:strVal val="#ppt_x"/>
                                          </p:val>
                                        </p:tav>
                                      </p:tavLst>
                                    </p:anim>
                                    <p:anim calcmode="lin" valueType="num">
                                      <p:cBhvr additive="base">
                                        <p:cTn id="52" dur="500" fill="hold"/>
                                        <p:tgtEl>
                                          <p:spTgt spid="214019"/>
                                        </p:tgtEl>
                                        <p:attrNameLst>
                                          <p:attrName>ppt_y</p:attrName>
                                        </p:attrNameLst>
                                      </p:cBhvr>
                                      <p:tavLst>
                                        <p:tav tm="0">
                                          <p:val>
                                            <p:strVal val="1+#ppt_h/2"/>
                                          </p:val>
                                        </p:tav>
                                        <p:tav tm="100000">
                                          <p:val>
                                            <p:strVal val="#ppt_y"/>
                                          </p:val>
                                        </p:tav>
                                      </p:tavLst>
                                    </p:anim>
                                  </p:childTnLst>
                                </p:cTn>
                              </p:par>
                            </p:childTnLst>
                          </p:cTn>
                        </p:par>
                      </p:childTnLst>
                    </p:cTn>
                  </p:par>
                  <p:par>
                    <p:cTn id="53" fill="hold" nodeType="clickPar">
                      <p:stCondLst>
                        <p:cond delay="indefinite"/>
                      </p:stCondLst>
                      <p:childTnLst>
                        <p:par>
                          <p:cTn id="54" fill="hold" nodeType="withGroup">
                            <p:stCondLst>
                              <p:cond delay="indefinite"/>
                            </p:stCondLst>
                          </p:cTn>
                        </p:par>
                        <p:par>
                          <p:cTn id="55" fill="hold" nodeType="afterGroup">
                            <p:stCondLst>
                              <p:cond delay="0"/>
                            </p:stCondLst>
                            <p:childTnLst>
                              <p:par>
                                <p:cTn id="56" presetID="8" presetClass="entr" presetSubtype="16" fill="hold" grpId="0" nodeType="clickEffect">
                                  <p:stCondLst>
                                    <p:cond delay="0"/>
                                  </p:stCondLst>
                                  <p:childTnLst>
                                    <p:set>
                                      <p:cBhvr>
                                        <p:cTn id="57" dur="1" fill="hold">
                                          <p:stCondLst>
                                            <p:cond delay="0"/>
                                          </p:stCondLst>
                                        </p:cTn>
                                        <p:tgtEl>
                                          <p:spTgt spid="214038"/>
                                        </p:tgtEl>
                                        <p:attrNameLst>
                                          <p:attrName>style.visibility</p:attrName>
                                        </p:attrNameLst>
                                      </p:cBhvr>
                                      <p:to>
                                        <p:strVal val="visible"/>
                                      </p:to>
                                    </p:set>
                                    <p:animEffect transition="in" filter="diamond(in)">
                                      <p:cBhvr>
                                        <p:cTn id="58" dur="2000"/>
                                        <p:tgtEl>
                                          <p:spTgt spid="214038"/>
                                        </p:tgtEl>
                                      </p:cBhvr>
                                    </p:animEffect>
                                  </p:childTnLst>
                                </p:cTn>
                              </p:par>
                            </p:childTnLst>
                          </p:cTn>
                        </p:par>
                      </p:childTnLst>
                    </p:cTn>
                  </p:par>
                  <p:par>
                    <p:cTn id="59" fill="hold" nodeType="clickPar">
                      <p:stCondLst>
                        <p:cond delay="indefinite"/>
                      </p:stCondLst>
                      <p:childTnLst>
                        <p:par>
                          <p:cTn id="60" fill="hold" nodeType="withGroup">
                            <p:stCondLst>
                              <p:cond delay="indefinite"/>
                            </p:stCondLst>
                          </p:cTn>
                        </p:par>
                        <p:par>
                          <p:cTn id="61" fill="hold" nodeType="afterGroup">
                            <p:stCondLst>
                              <p:cond delay="0"/>
                            </p:stCondLst>
                            <p:childTnLst>
                              <p:par>
                                <p:cTn id="62" presetID="2" presetClass="entr" presetSubtype="4" fill="hold" grpId="0" nodeType="clickEffect">
                                  <p:stCondLst>
                                    <p:cond delay="0"/>
                                  </p:stCondLst>
                                  <p:childTnLst>
                                    <p:set>
                                      <p:cBhvr>
                                        <p:cTn id="63" dur="1" fill="hold">
                                          <p:stCondLst>
                                            <p:cond delay="0"/>
                                          </p:stCondLst>
                                        </p:cTn>
                                        <p:tgtEl>
                                          <p:spTgt spid="214040"/>
                                        </p:tgtEl>
                                        <p:attrNameLst>
                                          <p:attrName>style.visibility</p:attrName>
                                        </p:attrNameLst>
                                      </p:cBhvr>
                                      <p:to>
                                        <p:strVal val="visible"/>
                                      </p:to>
                                    </p:set>
                                    <p:anim calcmode="lin" valueType="num">
                                      <p:cBhvr additive="base">
                                        <p:cTn id="64" dur="500" fill="hold"/>
                                        <p:tgtEl>
                                          <p:spTgt spid="214040"/>
                                        </p:tgtEl>
                                        <p:attrNameLst>
                                          <p:attrName>ppt_x</p:attrName>
                                        </p:attrNameLst>
                                      </p:cBhvr>
                                      <p:tavLst>
                                        <p:tav tm="0">
                                          <p:val>
                                            <p:strVal val="#ppt_x"/>
                                          </p:val>
                                        </p:tav>
                                        <p:tav tm="100000">
                                          <p:val>
                                            <p:strVal val="#ppt_x"/>
                                          </p:val>
                                        </p:tav>
                                      </p:tavLst>
                                    </p:anim>
                                    <p:anim calcmode="lin" valueType="num">
                                      <p:cBhvr additive="base">
                                        <p:cTn id="65" dur="500" fill="hold"/>
                                        <p:tgtEl>
                                          <p:spTgt spid="214040"/>
                                        </p:tgtEl>
                                        <p:attrNameLst>
                                          <p:attrName>ppt_y</p:attrName>
                                        </p:attrNameLst>
                                      </p:cBhvr>
                                      <p:tavLst>
                                        <p:tav tm="0">
                                          <p:val>
                                            <p:strVal val="1+#ppt_h/2"/>
                                          </p:val>
                                        </p:tav>
                                        <p:tav tm="100000">
                                          <p:val>
                                            <p:strVal val="#ppt_y"/>
                                          </p:val>
                                        </p:tav>
                                      </p:tavLst>
                                    </p:anim>
                                  </p:childTnLst>
                                </p:cTn>
                              </p:par>
                              <p:par>
                                <p:cTn id="66" presetID="2" presetClass="entr" presetSubtype="4" fill="hold" grpId="0" nodeType="withEffect">
                                  <p:stCondLst>
                                    <p:cond delay="0"/>
                                  </p:stCondLst>
                                  <p:childTnLst>
                                    <p:set>
                                      <p:cBhvr>
                                        <p:cTn id="67" dur="1" fill="hold">
                                          <p:stCondLst>
                                            <p:cond delay="0"/>
                                          </p:stCondLst>
                                        </p:cTn>
                                        <p:tgtEl>
                                          <p:spTgt spid="214039"/>
                                        </p:tgtEl>
                                        <p:attrNameLst>
                                          <p:attrName>style.visibility</p:attrName>
                                        </p:attrNameLst>
                                      </p:cBhvr>
                                      <p:to>
                                        <p:strVal val="visible"/>
                                      </p:to>
                                    </p:set>
                                    <p:anim calcmode="lin" valueType="num">
                                      <p:cBhvr additive="base">
                                        <p:cTn id="68" dur="500" fill="hold"/>
                                        <p:tgtEl>
                                          <p:spTgt spid="214039"/>
                                        </p:tgtEl>
                                        <p:attrNameLst>
                                          <p:attrName>ppt_x</p:attrName>
                                        </p:attrNameLst>
                                      </p:cBhvr>
                                      <p:tavLst>
                                        <p:tav tm="0">
                                          <p:val>
                                            <p:strVal val="#ppt_x"/>
                                          </p:val>
                                        </p:tav>
                                        <p:tav tm="100000">
                                          <p:val>
                                            <p:strVal val="#ppt_x"/>
                                          </p:val>
                                        </p:tav>
                                      </p:tavLst>
                                    </p:anim>
                                    <p:anim calcmode="lin" valueType="num">
                                      <p:cBhvr additive="base">
                                        <p:cTn id="69" dur="500" fill="hold"/>
                                        <p:tgtEl>
                                          <p:spTgt spid="214039"/>
                                        </p:tgtEl>
                                        <p:attrNameLst>
                                          <p:attrName>ppt_y</p:attrName>
                                        </p:attrNameLst>
                                      </p:cBhvr>
                                      <p:tavLst>
                                        <p:tav tm="0">
                                          <p:val>
                                            <p:strVal val="1+#ppt_h/2"/>
                                          </p:val>
                                        </p:tav>
                                        <p:tav tm="100000">
                                          <p:val>
                                            <p:strVal val="#ppt_y"/>
                                          </p:val>
                                        </p:tav>
                                      </p:tavLst>
                                    </p:anim>
                                  </p:childTnLst>
                                </p:cTn>
                              </p:par>
                              <p:par>
                                <p:cTn id="70" presetID="2" presetClass="entr" presetSubtype="4" fill="hold" grpId="0" nodeType="withEffect">
                                  <p:stCondLst>
                                    <p:cond delay="0"/>
                                  </p:stCondLst>
                                  <p:childTnLst>
                                    <p:set>
                                      <p:cBhvr>
                                        <p:cTn id="71" dur="1" fill="hold">
                                          <p:stCondLst>
                                            <p:cond delay="0"/>
                                          </p:stCondLst>
                                        </p:cTn>
                                        <p:tgtEl>
                                          <p:spTgt spid="214037"/>
                                        </p:tgtEl>
                                        <p:attrNameLst>
                                          <p:attrName>style.visibility</p:attrName>
                                        </p:attrNameLst>
                                      </p:cBhvr>
                                      <p:to>
                                        <p:strVal val="visible"/>
                                      </p:to>
                                    </p:set>
                                    <p:anim calcmode="lin" valueType="num">
                                      <p:cBhvr additive="base">
                                        <p:cTn id="72" dur="500" fill="hold"/>
                                        <p:tgtEl>
                                          <p:spTgt spid="214037"/>
                                        </p:tgtEl>
                                        <p:attrNameLst>
                                          <p:attrName>ppt_x</p:attrName>
                                        </p:attrNameLst>
                                      </p:cBhvr>
                                      <p:tavLst>
                                        <p:tav tm="0">
                                          <p:val>
                                            <p:strVal val="#ppt_x"/>
                                          </p:val>
                                        </p:tav>
                                        <p:tav tm="100000">
                                          <p:val>
                                            <p:strVal val="#ppt_x"/>
                                          </p:val>
                                        </p:tav>
                                      </p:tavLst>
                                    </p:anim>
                                    <p:anim calcmode="lin" valueType="num">
                                      <p:cBhvr additive="base">
                                        <p:cTn id="73" dur="500" fill="hold"/>
                                        <p:tgtEl>
                                          <p:spTgt spid="2140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4018" grpId="0" animBg="1"/>
      <p:bldP spid="214019" grpId="0" animBg="1"/>
      <p:bldP spid="214021" grpId="0" animBg="1"/>
      <p:bldP spid="214022" grpId="0" animBg="1"/>
      <p:bldP spid="214024" grpId="0" animBg="1"/>
      <p:bldP spid="214027" grpId="0" animBg="1"/>
      <p:bldP spid="214028" grpId="0" animBg="1"/>
      <p:bldP spid="214029" grpId="0" animBg="1"/>
      <p:bldP spid="214030" grpId="0" animBg="1"/>
      <p:bldP spid="214037" grpId="0" animBg="1"/>
      <p:bldP spid="214038" grpId="0" animBg="1"/>
      <p:bldP spid="214039" grpId="0" animBg="1"/>
      <p:bldP spid="214040"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31778" name="Group 2"/>
          <p:cNvGraphicFramePr>
            <a:graphicFrameLocks noGrp="1"/>
          </p:cNvGraphicFramePr>
          <p:nvPr>
            <p:ph sz="half" idx="4294967295"/>
          </p:nvPr>
        </p:nvGraphicFramePr>
        <p:xfrm>
          <a:off x="500031" y="858838"/>
          <a:ext cx="902970" cy="914400"/>
        </p:xfrm>
        <a:graphic>
          <a:graphicData uri="http://schemas.openxmlformats.org/drawingml/2006/table">
            <a:tbl>
              <a:tblPr/>
              <a:tblGrid>
                <a:gridCol w="431800"/>
                <a:gridCol w="471170"/>
              </a:tblGrid>
              <a:tr h="431800">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anose="02010609060101010101" pitchFamily="2" charset="-122"/>
                        </a:rPr>
                        <a:t>学</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anose="02010609060101010101" pitchFamily="2" charset="-122"/>
                        </a:rPr>
                        <a:t>习</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r h="407988">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anose="02010609060101010101" pitchFamily="2" charset="-122"/>
                        </a:rPr>
                        <a:t>卡</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anose="02010609060101010101" pitchFamily="2" charset="-122"/>
                        </a:rPr>
                        <a:t>片</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bl>
          </a:graphicData>
        </a:graphic>
      </p:graphicFrame>
      <p:sp>
        <p:nvSpPr>
          <p:cNvPr id="30733" name="Text Box 17"/>
          <p:cNvSpPr txBox="1">
            <a:spLocks noChangeArrowheads="1"/>
          </p:cNvSpPr>
          <p:nvPr/>
        </p:nvSpPr>
        <p:spPr bwMode="auto">
          <a:xfrm>
            <a:off x="2390775" y="1938338"/>
            <a:ext cx="8064500" cy="368300"/>
          </a:xfrm>
          <a:prstGeom prst="rect">
            <a:avLst/>
          </a:prstGeom>
          <a:noFill/>
          <a:ln w="9525">
            <a:noFill/>
            <a:miter lim="800000"/>
          </a:ln>
        </p:spPr>
        <p:txBody>
          <a:bodyPr>
            <a:spAutoFit/>
          </a:bodyPr>
          <a:lstStyle/>
          <a:p>
            <a:pPr>
              <a:spcBef>
                <a:spcPct val="50000"/>
              </a:spcBef>
            </a:pPr>
            <a:endParaRPr lang="zh-CN" altLang="en-US" b="0">
              <a:ea typeface="宋体" pitchFamily="2" charset="-122"/>
            </a:endParaRPr>
          </a:p>
        </p:txBody>
      </p:sp>
      <p:sp>
        <p:nvSpPr>
          <p:cNvPr id="331796" name="Text Box 20"/>
          <p:cNvSpPr txBox="1">
            <a:spLocks noChangeArrowheads="1"/>
          </p:cNvSpPr>
          <p:nvPr/>
        </p:nvSpPr>
        <p:spPr bwMode="auto">
          <a:xfrm>
            <a:off x="403220" y="2168517"/>
            <a:ext cx="10787105" cy="3709035"/>
          </a:xfrm>
          <a:prstGeom prst="rect">
            <a:avLst/>
          </a:prstGeom>
          <a:noFill/>
          <a:ln w="57150" cmpd="thickThin">
            <a:noFill/>
            <a:miter lim="800000"/>
          </a:ln>
        </p:spPr>
        <p:txBody>
          <a:bodyPr wrap="square">
            <a:spAutoFit/>
          </a:bodyPr>
          <a:lstStyle/>
          <a:p>
            <a:pPr>
              <a:lnSpc>
                <a:spcPct val="140000"/>
              </a:lnSpc>
            </a:pPr>
            <a:r>
              <a:rPr lang="zh-CN" altLang="en-US" sz="2400">
                <a:solidFill>
                  <a:schemeClr val="hlink"/>
                </a:solidFill>
                <a:latin typeface="楷体_GB2312" charset="-122"/>
                <a:ea typeface="楷体_GB2312" charset="-122"/>
              </a:rPr>
              <a:t>    </a:t>
            </a:r>
            <a:r>
              <a:rPr lang="en-US" altLang="zh-CN" sz="2400">
                <a:solidFill>
                  <a:schemeClr val="hlink"/>
                </a:solidFill>
                <a:latin typeface="楷体_GB2312" charset="-122"/>
                <a:ea typeface="楷体_GB2312" charset="-122"/>
              </a:rPr>
              <a:t>1</a:t>
            </a:r>
            <a:r>
              <a:rPr lang="zh-CN" altLang="en-US" sz="2400">
                <a:solidFill>
                  <a:schemeClr val="hlink"/>
                </a:solidFill>
                <a:latin typeface="楷体_GB2312" charset="-122"/>
                <a:ea typeface="楷体_GB2312" charset="-122"/>
              </a:rPr>
              <a:t>．弄清句意与并列成分之间的关系。并列成分之间往往存在着事理、先后、轻重、大小等关系，应根据句意判定其次序是否恰当。如</a:t>
            </a:r>
            <a:r>
              <a:rPr lang="en-US" altLang="zh-CN" sz="2400">
                <a:solidFill>
                  <a:schemeClr val="hlink"/>
                </a:solidFill>
                <a:latin typeface="楷体_GB2312" charset="-122"/>
                <a:ea typeface="楷体_GB2312" charset="-122"/>
              </a:rPr>
              <a:t>3</a:t>
            </a:r>
            <a:r>
              <a:rPr lang="zh-CN" altLang="en-US" sz="2400">
                <a:solidFill>
                  <a:schemeClr val="hlink"/>
                </a:solidFill>
                <a:latin typeface="楷体_GB2312" charset="-122"/>
                <a:ea typeface="楷体_GB2312" charset="-122"/>
              </a:rPr>
              <a:t>题中，</a:t>
            </a:r>
            <a:r>
              <a:rPr lang="zh-CN" altLang="en-US" sz="2400">
                <a:solidFill>
                  <a:schemeClr val="hlink"/>
                </a:solidFill>
                <a:ea typeface="楷体_GB2312" charset="-122"/>
              </a:rPr>
              <a:t>“</a:t>
            </a:r>
            <a:r>
              <a:rPr lang="zh-CN" altLang="en-US" sz="2400">
                <a:solidFill>
                  <a:schemeClr val="hlink"/>
                </a:solidFill>
                <a:latin typeface="楷体_GB2312" charset="-122"/>
                <a:ea typeface="楷体_GB2312" charset="-122"/>
              </a:rPr>
              <a:t>实现者、助跑者和寄托者</a:t>
            </a:r>
            <a:r>
              <a:rPr lang="zh-CN" altLang="en-US" sz="2400">
                <a:solidFill>
                  <a:schemeClr val="hlink"/>
                </a:solidFill>
                <a:ea typeface="楷体_GB2312" charset="-122"/>
              </a:rPr>
              <a:t>”</a:t>
            </a:r>
            <a:r>
              <a:rPr lang="zh-CN" altLang="en-US" sz="2400">
                <a:solidFill>
                  <a:schemeClr val="hlink"/>
                </a:solidFill>
                <a:latin typeface="楷体_GB2312" charset="-122"/>
                <a:ea typeface="楷体_GB2312" charset="-122"/>
              </a:rPr>
              <a:t>三者之间存在着</a:t>
            </a:r>
            <a:r>
              <a:rPr lang="zh-CN" altLang="en-US" sz="2400">
                <a:solidFill>
                  <a:schemeClr val="hlink"/>
                </a:solidFill>
                <a:ea typeface="楷体_GB2312" charset="-122"/>
              </a:rPr>
              <a:t>“</a:t>
            </a:r>
            <a:r>
              <a:rPr lang="zh-CN" altLang="en-US" sz="2400">
                <a:solidFill>
                  <a:schemeClr val="hlink"/>
                </a:solidFill>
                <a:latin typeface="楷体_GB2312" charset="-122"/>
                <a:ea typeface="楷体_GB2312" charset="-122"/>
              </a:rPr>
              <a:t>寄托</a:t>
            </a:r>
            <a:r>
              <a:rPr lang="en-US" altLang="zh-CN" sz="2400">
                <a:solidFill>
                  <a:schemeClr val="hlink"/>
                </a:solidFill>
                <a:ea typeface="楷体_GB2312" charset="-122"/>
              </a:rPr>
              <a:t>—</a:t>
            </a:r>
            <a:r>
              <a:rPr lang="zh-CN" altLang="en-US" sz="2400">
                <a:solidFill>
                  <a:schemeClr val="hlink"/>
                </a:solidFill>
                <a:latin typeface="楷体_GB2312" charset="-122"/>
                <a:ea typeface="楷体_GB2312" charset="-122"/>
              </a:rPr>
              <a:t>助跑</a:t>
            </a:r>
            <a:r>
              <a:rPr lang="en-US" altLang="zh-CN" sz="2400">
                <a:solidFill>
                  <a:schemeClr val="hlink"/>
                </a:solidFill>
                <a:ea typeface="楷体_GB2312" charset="-122"/>
              </a:rPr>
              <a:t>—</a:t>
            </a:r>
            <a:r>
              <a:rPr lang="zh-CN" altLang="en-US" sz="2400">
                <a:solidFill>
                  <a:schemeClr val="hlink"/>
                </a:solidFill>
                <a:latin typeface="楷体_GB2312" charset="-122"/>
                <a:ea typeface="楷体_GB2312" charset="-122"/>
              </a:rPr>
              <a:t>实现</a:t>
            </a:r>
            <a:r>
              <a:rPr lang="zh-CN" altLang="en-US" sz="2400">
                <a:solidFill>
                  <a:schemeClr val="hlink"/>
                </a:solidFill>
                <a:ea typeface="楷体_GB2312" charset="-122"/>
              </a:rPr>
              <a:t>”</a:t>
            </a:r>
            <a:r>
              <a:rPr lang="zh-CN" altLang="en-US" sz="2400">
                <a:solidFill>
                  <a:schemeClr val="hlink"/>
                </a:solidFill>
                <a:latin typeface="楷体_GB2312" charset="-122"/>
                <a:ea typeface="楷体_GB2312" charset="-122"/>
              </a:rPr>
              <a:t>的逻辑关系，此句显然语序不当。</a:t>
            </a:r>
          </a:p>
          <a:p>
            <a:pPr>
              <a:lnSpc>
                <a:spcPct val="140000"/>
              </a:lnSpc>
            </a:pPr>
            <a:r>
              <a:rPr lang="en-US" altLang="zh-CN" sz="2400">
                <a:solidFill>
                  <a:schemeClr val="hlink"/>
                </a:solidFill>
                <a:latin typeface="楷体_GB2312" charset="-122"/>
                <a:ea typeface="楷体_GB2312" charset="-122"/>
              </a:rPr>
              <a:t>    2</a:t>
            </a:r>
            <a:r>
              <a:rPr lang="zh-CN" altLang="en-US" sz="2400">
                <a:solidFill>
                  <a:schemeClr val="hlink"/>
                </a:solidFill>
                <a:latin typeface="楷体_GB2312" charset="-122"/>
                <a:ea typeface="楷体_GB2312" charset="-122"/>
              </a:rPr>
              <a:t>．看句子中多组并列成分之间先后次序是否一致。有些句子中并列词语或短语不止一组，而是多组，这样一般要求前后要保持对应关系，否则，将出现语病。如</a:t>
            </a:r>
            <a:r>
              <a:rPr lang="en-US" altLang="zh-CN" sz="2400">
                <a:solidFill>
                  <a:schemeClr val="hlink"/>
                </a:solidFill>
                <a:latin typeface="楷体_GB2312" charset="-122"/>
                <a:ea typeface="楷体_GB2312" charset="-122"/>
              </a:rPr>
              <a:t>[</a:t>
            </a:r>
            <a:r>
              <a:rPr lang="zh-CN" altLang="en-US" sz="2400">
                <a:solidFill>
                  <a:schemeClr val="hlink"/>
                </a:solidFill>
                <a:latin typeface="楷体_GB2312" charset="-122"/>
                <a:ea typeface="楷体_GB2312" charset="-122"/>
              </a:rPr>
              <a:t>例</a:t>
            </a:r>
            <a:r>
              <a:rPr lang="en-US" altLang="zh-CN" sz="2400">
                <a:solidFill>
                  <a:schemeClr val="hlink"/>
                </a:solidFill>
                <a:latin typeface="楷体_GB2312" charset="-122"/>
                <a:ea typeface="楷体_GB2312" charset="-122"/>
              </a:rPr>
              <a:t>3]</a:t>
            </a:r>
            <a:r>
              <a:rPr lang="zh-CN" altLang="en-US" sz="2400">
                <a:solidFill>
                  <a:schemeClr val="hlink"/>
                </a:solidFill>
                <a:latin typeface="楷体_GB2312" charset="-122"/>
                <a:ea typeface="楷体_GB2312" charset="-122"/>
              </a:rPr>
              <a:t>。</a:t>
            </a:r>
          </a:p>
        </p:txBody>
      </p:sp>
      <p:sp>
        <p:nvSpPr>
          <p:cNvPr id="331797" name="Text Box 21"/>
          <p:cNvSpPr txBox="1">
            <a:spLocks noChangeArrowheads="1"/>
          </p:cNvSpPr>
          <p:nvPr/>
        </p:nvSpPr>
        <p:spPr bwMode="auto">
          <a:xfrm>
            <a:off x="3543300" y="1146175"/>
            <a:ext cx="4895850" cy="521970"/>
          </a:xfrm>
          <a:prstGeom prst="rect">
            <a:avLst/>
          </a:prstGeom>
          <a:solidFill>
            <a:srgbClr val="FFCCCC"/>
          </a:solidFill>
          <a:ln w="19050">
            <a:solidFill>
              <a:srgbClr val="FFCCCC"/>
            </a:solidFill>
            <a:miter lim="800000"/>
          </a:ln>
        </p:spPr>
        <p:txBody>
          <a:bodyPr>
            <a:spAutoFit/>
          </a:bodyPr>
          <a:lstStyle/>
          <a:p>
            <a:pPr>
              <a:spcBef>
                <a:spcPct val="50000"/>
              </a:spcBef>
            </a:pPr>
            <a:r>
              <a:rPr lang="zh-CN" altLang="en-US" sz="2800">
                <a:solidFill>
                  <a:srgbClr val="FF33CC"/>
                </a:solidFill>
                <a:ea typeface="楷体_GB2312" charset="-122"/>
              </a:rPr>
              <a:t>辨清逻辑关系，判定先后次序</a:t>
            </a:r>
          </a:p>
        </p:txBody>
      </p:sp>
    </p:spTree>
    <p:extLst>
      <p:ext uri="{BB962C8B-B14F-4D97-AF65-F5344CB8AC3E}">
        <p14:creationId xmlns:p14="http://schemas.microsoft.com/office/powerpoint/2010/main" val="268680291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31796"/>
                                        </p:tgtEl>
                                        <p:attrNameLst>
                                          <p:attrName>style.visibility</p:attrName>
                                        </p:attrNameLst>
                                      </p:cBhvr>
                                      <p:to>
                                        <p:strVal val="visible"/>
                                      </p:to>
                                    </p:set>
                                    <p:animEffect transition="in" filter="blinds(horizontal)">
                                      <p:cBhvr>
                                        <p:cTn id="7" dur="500"/>
                                        <p:tgtEl>
                                          <p:spTgt spid="331796"/>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6" presetClass="emph" presetSubtype="0" fill="hold" grpId="0" nodeType="clickEffect">
                                  <p:stCondLst>
                                    <p:cond delay="0"/>
                                  </p:stCondLst>
                                  <p:childTnLst>
                                    <p:animScale>
                                      <p:cBhvr>
                                        <p:cTn id="12" dur="2000" fill="hold"/>
                                        <p:tgtEl>
                                          <p:spTgt spid="331797"/>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1796" grpId="0"/>
      <p:bldP spid="33179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4018" name="Object 2"/>
          <p:cNvGraphicFramePr>
            <a:graphicFrameLocks noChangeAspect="1"/>
          </p:cNvGraphicFramePr>
          <p:nvPr/>
        </p:nvGraphicFramePr>
        <p:xfrm>
          <a:off x="0" y="0"/>
          <a:ext cx="11522075" cy="6480175"/>
        </p:xfrm>
        <a:graphic>
          <a:graphicData uri="http://schemas.openxmlformats.org/presentationml/2006/ole">
            <mc:AlternateContent xmlns:mc="http://schemas.openxmlformats.org/markup-compatibility/2006">
              <mc:Choice xmlns:v="urn:schemas-microsoft-com:vml" Requires="v">
                <p:oleObj spid="_x0000_s1041" name="Image" r:id="rId3" imgW="0" imgH="0" progId="Photoshop.Image.8">
                  <p:embed/>
                </p:oleObj>
              </mc:Choice>
              <mc:Fallback>
                <p:oleObj name="Image" r:id="rId3" imgW="0" imgH="0" progId="Photoshop.Image.8">
                  <p:embed/>
                  <p:pic>
                    <p:nvPicPr>
                      <p:cNvPr id="0" name="OLE substitute image"/>
                      <p:cNvPicPr/>
                      <p:nvPr/>
                    </p:nvPicPr>
                    <p:blipFill>
                      <a:blip r:embed="rId4"/>
                      <a:stretch>
                        <a:fillRect/>
                      </a:stretch>
                    </p:blipFill>
                    <p:spPr>
                      <a:xfrm>
                        <a:off x="0" y="0"/>
                        <a:ext cx="11522075" cy="6480175"/>
                      </a:xfrm>
                      <a:prstGeom prst="rect">
                        <a:avLst/>
                      </a:prstGeom>
                      <a:noFill/>
                      <a:ln w="9525">
                        <a:noFill/>
                      </a:ln>
                    </p:spPr>
                  </p:pic>
                </p:oleObj>
              </mc:Fallback>
            </mc:AlternateContent>
          </a:graphicData>
        </a:graphic>
      </p:graphicFrame>
      <p:sp>
        <p:nvSpPr>
          <p:cNvPr id="214019" name="Text Box 3"/>
          <p:cNvSpPr txBox="1">
            <a:spLocks noChangeArrowheads="1"/>
          </p:cNvSpPr>
          <p:nvPr/>
        </p:nvSpPr>
        <p:spPr bwMode="auto">
          <a:xfrm>
            <a:off x="1247775" y="223838"/>
            <a:ext cx="4832350" cy="521970"/>
          </a:xfrm>
          <a:prstGeom prst="rect">
            <a:avLst/>
          </a:prstGeom>
          <a:noFill/>
          <a:ln w="9525">
            <a:noFill/>
            <a:miter lim="800000"/>
          </a:ln>
          <a:effectLst/>
        </p:spPr>
        <p:txBody>
          <a:bodyPr wrap="none">
            <a:spAutoFit/>
          </a:bodyPr>
          <a:lstStyle/>
          <a:p>
            <a:r>
              <a:rPr lang="zh-CN" altLang="en-US" sz="2800" b="1">
                <a:solidFill>
                  <a:schemeClr val="bg1"/>
                </a:solidFill>
                <a:latin typeface="楷体_GB2312" charset="-122"/>
                <a:ea typeface="楷体_GB2312" charset="-122"/>
              </a:rPr>
              <a:t>温馨提示</a:t>
            </a:r>
            <a:r>
              <a:rPr lang="en-US" altLang="zh-CN" sz="2800" b="1">
                <a:solidFill>
                  <a:schemeClr val="bg1"/>
                </a:solidFill>
                <a:latin typeface="楷体_GB2312" charset="-122"/>
                <a:ea typeface="楷体_GB2312" charset="-122"/>
              </a:rPr>
              <a:t>: </a:t>
            </a:r>
            <a:r>
              <a:rPr lang="zh-CN" altLang="en-US" sz="2800" b="1">
                <a:solidFill>
                  <a:schemeClr val="bg1"/>
                </a:solidFill>
                <a:latin typeface="楷体_GB2312" charset="-122"/>
                <a:ea typeface="楷体_GB2312" charset="-122"/>
              </a:rPr>
              <a:t>请点击相关栏目。</a:t>
            </a:r>
          </a:p>
        </p:txBody>
      </p:sp>
      <p:sp>
        <p:nvSpPr>
          <p:cNvPr id="214021" name="Text Box 5">
            <a:hlinkClick r:id="rId5" action="ppaction://hlinksldjump"/>
          </p:cNvPr>
          <p:cNvSpPr txBox="1">
            <a:spLocks noChangeArrowheads="1"/>
          </p:cNvSpPr>
          <p:nvPr/>
        </p:nvSpPr>
        <p:spPr bwMode="auto">
          <a:xfrm>
            <a:off x="4046525" y="1811327"/>
            <a:ext cx="4171950" cy="588963"/>
          </a:xfrm>
          <a:prstGeom prst="rect">
            <a:avLst/>
          </a:prstGeom>
          <a:noFill/>
          <a:ln w="9525">
            <a:solidFill>
              <a:schemeClr val="bg1"/>
            </a:solidFill>
            <a:miter lim="800000"/>
          </a:ln>
          <a:effectLst/>
        </p:spPr>
        <p:txBody>
          <a:bodyPr/>
          <a:lstStyle/>
          <a:p>
            <a:pPr algn="ctr"/>
            <a:r>
              <a:rPr lang="zh-CN" altLang="en-US" sz="3200" b="1" smtClean="0">
                <a:solidFill>
                  <a:schemeClr val="bg1"/>
                </a:solidFill>
                <a:ea typeface="楷体_GB2312" charset="-122"/>
              </a:rPr>
              <a:t>明方向 </a:t>
            </a:r>
            <a:r>
              <a:rPr lang="en-US" altLang="zh-CN" sz="3200" b="1">
                <a:solidFill>
                  <a:schemeClr val="bg1"/>
                </a:solidFill>
                <a:ea typeface="楷体_GB2312" charset="-122"/>
              </a:rPr>
              <a:t>· </a:t>
            </a:r>
            <a:r>
              <a:rPr lang="zh-CN" altLang="en-US" sz="3200" b="1" smtClean="0">
                <a:solidFill>
                  <a:schemeClr val="bg1"/>
                </a:solidFill>
                <a:ea typeface="楷体_GB2312" charset="-122"/>
              </a:rPr>
              <a:t>考情解读</a:t>
            </a:r>
            <a:endParaRPr lang="zh-CN" altLang="en-US" sz="3200" b="1">
              <a:solidFill>
                <a:schemeClr val="bg1"/>
              </a:solidFill>
              <a:ea typeface="楷体_GB2312" charset="-122"/>
            </a:endParaRPr>
          </a:p>
        </p:txBody>
      </p:sp>
      <p:sp>
        <p:nvSpPr>
          <p:cNvPr id="214022" name="Text Box 6">
            <a:hlinkClick r:id="rId5" action="ppaction://hlinksldjump"/>
          </p:cNvPr>
          <p:cNvSpPr txBox="1">
            <a:spLocks noChangeArrowheads="1"/>
          </p:cNvSpPr>
          <p:nvPr/>
        </p:nvSpPr>
        <p:spPr bwMode="auto">
          <a:xfrm>
            <a:off x="4030665" y="2617777"/>
            <a:ext cx="4171950" cy="588963"/>
          </a:xfrm>
          <a:prstGeom prst="rect">
            <a:avLst/>
          </a:prstGeom>
          <a:noFill/>
          <a:ln w="9525">
            <a:solidFill>
              <a:schemeClr val="bg1"/>
            </a:solidFill>
            <a:miter lim="800000"/>
          </a:ln>
          <a:effectLst/>
        </p:spPr>
        <p:txBody>
          <a:bodyPr/>
          <a:lstStyle/>
          <a:p>
            <a:pPr algn="ctr"/>
            <a:r>
              <a:rPr lang="zh-CN" altLang="en-US" sz="3200" b="1" smtClean="0">
                <a:solidFill>
                  <a:schemeClr val="bg1"/>
                </a:solidFill>
                <a:ea typeface="楷体_GB2312" charset="-122"/>
                <a:cs typeface="方正兰亭黑简体" pitchFamily="2" charset="-122"/>
              </a:rPr>
              <a:t>题型一</a:t>
            </a:r>
            <a:r>
              <a:rPr lang="zh-CN" altLang="en-US" smtClean="0">
                <a:cs typeface="方正兰亭黑简体" pitchFamily="2" charset="-122"/>
              </a:rPr>
              <a:t> </a:t>
            </a:r>
            <a:r>
              <a:rPr lang="en-US" altLang="zh-CN" sz="3200" b="1">
                <a:solidFill>
                  <a:schemeClr val="bg1"/>
                </a:solidFill>
                <a:ea typeface="楷体_GB2312" charset="-122"/>
              </a:rPr>
              <a:t>· </a:t>
            </a:r>
            <a:r>
              <a:rPr lang="zh-CN" altLang="en-US" sz="3200" b="1" smtClean="0">
                <a:solidFill>
                  <a:schemeClr val="bg1"/>
                </a:solidFill>
                <a:ea typeface="楷体_GB2312" charset="-122"/>
              </a:rPr>
              <a:t>修改选择</a:t>
            </a:r>
            <a:endParaRPr lang="zh-CN" altLang="en-US" sz="3200" b="1">
              <a:solidFill>
                <a:schemeClr val="bg1"/>
              </a:solidFill>
              <a:ea typeface="楷体_GB2312" charset="-122"/>
            </a:endParaRPr>
          </a:p>
        </p:txBody>
      </p:sp>
      <p:sp>
        <p:nvSpPr>
          <p:cNvPr id="214023" name="Text Box 7">
            <a:hlinkClick r:id="rId5" action="ppaction://hlinksldjump"/>
          </p:cNvPr>
          <p:cNvSpPr txBox="1">
            <a:spLocks noChangeArrowheads="1"/>
          </p:cNvSpPr>
          <p:nvPr/>
        </p:nvSpPr>
        <p:spPr bwMode="auto">
          <a:xfrm>
            <a:off x="4030665" y="3425815"/>
            <a:ext cx="4171950" cy="588962"/>
          </a:xfrm>
          <a:prstGeom prst="rect">
            <a:avLst/>
          </a:prstGeom>
          <a:noFill/>
          <a:ln w="9525">
            <a:solidFill>
              <a:schemeClr val="bg1"/>
            </a:solidFill>
            <a:miter lim="800000"/>
          </a:ln>
          <a:effectLst/>
        </p:spPr>
        <p:txBody>
          <a:bodyPr/>
          <a:lstStyle/>
          <a:p>
            <a:pPr algn="ctr"/>
            <a:r>
              <a:rPr lang="zh-CN" altLang="en-US" sz="3200" b="1" smtClean="0">
                <a:solidFill>
                  <a:schemeClr val="bg1"/>
                </a:solidFill>
                <a:ea typeface="楷体_GB2312" charset="-122"/>
              </a:rPr>
              <a:t>题型二</a:t>
            </a:r>
            <a:r>
              <a:rPr lang="en-US" altLang="zh-CN" sz="3200" b="1" smtClean="0">
                <a:solidFill>
                  <a:schemeClr val="bg1"/>
                </a:solidFill>
                <a:ea typeface="楷体_GB2312" charset="-122"/>
              </a:rPr>
              <a:t>· </a:t>
            </a:r>
            <a:r>
              <a:rPr lang="zh-CN" altLang="en-US" sz="3200" b="1" smtClean="0">
                <a:solidFill>
                  <a:schemeClr val="bg1"/>
                </a:solidFill>
                <a:ea typeface="楷体_GB2312" charset="-122"/>
              </a:rPr>
              <a:t>判断正误</a:t>
            </a:r>
            <a:endParaRPr lang="zh-CN" altLang="en-US" sz="3200" b="1">
              <a:solidFill>
                <a:schemeClr val="bg1"/>
              </a:solidFill>
              <a:ea typeface="楷体_GB2312" charset="-122"/>
            </a:endParaRPr>
          </a:p>
        </p:txBody>
      </p:sp>
      <p:sp>
        <p:nvSpPr>
          <p:cNvPr id="7" name="Text Box 5">
            <a:hlinkClick r:id="rId5" action="ppaction://hlinksldjump"/>
          </p:cNvPr>
          <p:cNvSpPr txBox="1">
            <a:spLocks noChangeArrowheads="1"/>
          </p:cNvSpPr>
          <p:nvPr/>
        </p:nvSpPr>
        <p:spPr bwMode="auto">
          <a:xfrm>
            <a:off x="4046525" y="4248149"/>
            <a:ext cx="4171950" cy="588963"/>
          </a:xfrm>
          <a:prstGeom prst="rect">
            <a:avLst/>
          </a:prstGeom>
          <a:noFill/>
          <a:ln w="9525">
            <a:solidFill>
              <a:schemeClr val="bg1"/>
            </a:solidFill>
            <a:miter lim="800000"/>
          </a:ln>
          <a:effectLst/>
        </p:spPr>
        <p:txBody>
          <a:bodyPr/>
          <a:lstStyle/>
          <a:p>
            <a:pPr algn="ctr"/>
            <a:r>
              <a:rPr lang="zh-CN" altLang="en-US" sz="3200" b="1" smtClean="0">
                <a:solidFill>
                  <a:schemeClr val="bg1"/>
                </a:solidFill>
                <a:ea typeface="楷体_GB2312" charset="-122"/>
              </a:rPr>
              <a:t>多积累 </a:t>
            </a:r>
            <a:r>
              <a:rPr lang="en-US" altLang="zh-CN" sz="3200" b="1">
                <a:solidFill>
                  <a:schemeClr val="bg1"/>
                </a:solidFill>
                <a:ea typeface="楷体_GB2312" charset="-122"/>
              </a:rPr>
              <a:t>· </a:t>
            </a:r>
            <a:r>
              <a:rPr lang="zh-CN" altLang="en-US" sz="3200" b="1" smtClean="0">
                <a:solidFill>
                  <a:schemeClr val="bg1"/>
                </a:solidFill>
                <a:ea typeface="楷体_GB2312" charset="-122"/>
              </a:rPr>
              <a:t>知识清单</a:t>
            </a:r>
            <a:endParaRPr lang="zh-CN" altLang="en-US" sz="3200" b="1">
              <a:solidFill>
                <a:schemeClr val="bg1"/>
              </a:solidFill>
              <a:ea typeface="楷体_GB2312" charset="-122"/>
            </a:endParaRP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5"/>
          <p:cNvSpPr txBox="1">
            <a:spLocks noChangeArrowheads="1"/>
          </p:cNvSpPr>
          <p:nvPr/>
        </p:nvSpPr>
        <p:spPr bwMode="auto">
          <a:xfrm>
            <a:off x="214945" y="4359591"/>
            <a:ext cx="4902200" cy="1630045"/>
          </a:xfrm>
          <a:prstGeom prst="rect">
            <a:avLst/>
          </a:prstGeom>
          <a:solidFill>
            <a:srgbClr val="CCFFFF"/>
          </a:solidFill>
          <a:ln w="9525">
            <a:noFill/>
            <a:miter lim="800000"/>
          </a:ln>
        </p:spPr>
        <p:txBody>
          <a:bodyPr>
            <a:spAutoFit/>
          </a:bodyPr>
          <a:lstStyle/>
          <a:p>
            <a:r>
              <a:rPr lang="en-US" altLang="zh-CN" sz="2000" smtClean="0">
                <a:ea typeface="宋体" pitchFamily="2" charset="-122"/>
              </a:rPr>
              <a:t>3.</a:t>
            </a:r>
            <a:r>
              <a:rPr lang="zh-CN" altLang="en-US" sz="2000">
                <a:ea typeface="宋体" pitchFamily="2" charset="-122"/>
              </a:rPr>
              <a:t>毛泽东同志在</a:t>
            </a:r>
            <a:r>
              <a:rPr lang="en-US" altLang="zh-CN" sz="2000">
                <a:ea typeface="宋体" pitchFamily="2" charset="-122"/>
              </a:rPr>
              <a:t>1942</a:t>
            </a:r>
            <a:r>
              <a:rPr lang="zh-CN" altLang="en-US" sz="2000">
                <a:ea typeface="宋体" pitchFamily="2" charset="-122"/>
              </a:rPr>
              <a:t>年曾向“空话连篇，</a:t>
            </a:r>
            <a:r>
              <a:rPr lang="en-US" altLang="zh-CN" sz="2000">
                <a:ea typeface="宋体" pitchFamily="2" charset="-122"/>
              </a:rPr>
              <a:t/>
            </a:r>
            <a:br>
              <a:rPr lang="en-US" altLang="zh-CN" sz="2000">
                <a:ea typeface="宋体" pitchFamily="2" charset="-122"/>
              </a:rPr>
            </a:br>
            <a:r>
              <a:rPr lang="zh-CN" altLang="en-US" sz="2000">
                <a:ea typeface="宋体" pitchFamily="2" charset="-122"/>
              </a:rPr>
              <a:t>言之无物”的“党八股”宣战，代之以新</a:t>
            </a:r>
            <a:r>
              <a:rPr lang="en-US" altLang="zh-CN" sz="2000">
                <a:ea typeface="宋体" pitchFamily="2" charset="-122"/>
              </a:rPr>
              <a:t/>
            </a:r>
            <a:br>
              <a:rPr lang="en-US" altLang="zh-CN" sz="2000">
                <a:ea typeface="宋体" pitchFamily="2" charset="-122"/>
              </a:rPr>
            </a:br>
            <a:r>
              <a:rPr lang="zh-CN" altLang="en-US" sz="2000">
                <a:ea typeface="宋体" pitchFamily="2" charset="-122"/>
              </a:rPr>
              <a:t>鲜活泼的，为中国老百姓所喜闻乐见的良</a:t>
            </a:r>
            <a:r>
              <a:rPr lang="en-US" altLang="zh-CN" sz="2000">
                <a:ea typeface="宋体" pitchFamily="2" charset="-122"/>
              </a:rPr>
              <a:t/>
            </a:r>
            <a:br>
              <a:rPr lang="en-US" altLang="zh-CN" sz="2000">
                <a:ea typeface="宋体" pitchFamily="2" charset="-122"/>
              </a:rPr>
            </a:br>
            <a:r>
              <a:rPr lang="zh-CN" altLang="en-US" sz="2000">
                <a:ea typeface="宋体" pitchFamily="2" charset="-122"/>
              </a:rPr>
              <a:t>好文风，认为这种文风“流毒全党”“祸</a:t>
            </a:r>
            <a:r>
              <a:rPr lang="en-US" altLang="zh-CN" sz="2000">
                <a:ea typeface="宋体" pitchFamily="2" charset="-122"/>
              </a:rPr>
              <a:t/>
            </a:r>
            <a:br>
              <a:rPr lang="en-US" altLang="zh-CN" sz="2000">
                <a:ea typeface="宋体" pitchFamily="2" charset="-122"/>
              </a:rPr>
            </a:br>
            <a:r>
              <a:rPr lang="zh-CN" altLang="en-US" sz="2000">
                <a:ea typeface="宋体" pitchFamily="2" charset="-122"/>
              </a:rPr>
              <a:t>国殃民”。</a:t>
            </a:r>
          </a:p>
        </p:txBody>
      </p:sp>
      <p:sp>
        <p:nvSpPr>
          <p:cNvPr id="334850" name="Text Box 2"/>
          <p:cNvSpPr txBox="1">
            <a:spLocks noChangeArrowheads="1"/>
          </p:cNvSpPr>
          <p:nvPr/>
        </p:nvSpPr>
        <p:spPr bwMode="auto">
          <a:xfrm>
            <a:off x="216215" y="1378255"/>
            <a:ext cx="4900612" cy="1322070"/>
          </a:xfrm>
          <a:prstGeom prst="rect">
            <a:avLst/>
          </a:prstGeom>
          <a:solidFill>
            <a:srgbClr val="CCFFFF"/>
          </a:solidFill>
          <a:ln w="9525">
            <a:noFill/>
            <a:miter lim="800000"/>
          </a:ln>
        </p:spPr>
        <p:txBody>
          <a:bodyPr>
            <a:spAutoFit/>
          </a:bodyPr>
          <a:lstStyle/>
          <a:p>
            <a:r>
              <a:rPr lang="en-US" altLang="zh-CN" sz="2000" smtClean="0">
                <a:ea typeface="宋体" pitchFamily="2" charset="-122"/>
              </a:rPr>
              <a:t>1. </a:t>
            </a:r>
            <a:r>
              <a:rPr lang="zh-CN" altLang="en-US" sz="2000">
                <a:ea typeface="宋体" pitchFamily="2" charset="-122"/>
              </a:rPr>
              <a:t>马尔克斯的一生充满传奇色彩，他不仅</a:t>
            </a:r>
            <a:r>
              <a:rPr lang="en-US" altLang="zh-CN" sz="2000">
                <a:ea typeface="宋体" pitchFamily="2" charset="-122"/>
              </a:rPr>
              <a:t/>
            </a:r>
            <a:br>
              <a:rPr lang="en-US" altLang="zh-CN" sz="2000">
                <a:ea typeface="宋体" pitchFamily="2" charset="-122"/>
              </a:rPr>
            </a:br>
            <a:r>
              <a:rPr lang="zh-CN" altLang="en-US" sz="2000">
                <a:ea typeface="宋体" pitchFamily="2" charset="-122"/>
              </a:rPr>
              <a:t>是魔幻现实主义文学的集大成者以及拉美</a:t>
            </a:r>
            <a:r>
              <a:rPr lang="en-US" altLang="zh-CN" sz="2000">
                <a:ea typeface="宋体" pitchFamily="2" charset="-122"/>
              </a:rPr>
              <a:t/>
            </a:r>
            <a:br>
              <a:rPr lang="en-US" altLang="zh-CN" sz="2000">
                <a:ea typeface="宋体" pitchFamily="2" charset="-122"/>
              </a:rPr>
            </a:br>
            <a:r>
              <a:rPr lang="zh-CN" altLang="en-US" sz="2000">
                <a:ea typeface="宋体" pitchFamily="2" charset="-122"/>
              </a:rPr>
              <a:t>“文学爆炸”的先驱，还是记者、作家以</a:t>
            </a:r>
            <a:r>
              <a:rPr lang="en-US" altLang="zh-CN" sz="2000">
                <a:ea typeface="宋体" pitchFamily="2" charset="-122"/>
              </a:rPr>
              <a:t/>
            </a:r>
            <a:br>
              <a:rPr lang="en-US" altLang="zh-CN" sz="2000">
                <a:ea typeface="宋体" pitchFamily="2" charset="-122"/>
              </a:rPr>
            </a:br>
            <a:r>
              <a:rPr lang="zh-CN" altLang="en-US" sz="2000">
                <a:ea typeface="宋体" pitchFamily="2" charset="-122"/>
              </a:rPr>
              <a:t>及电影工作者。 </a:t>
            </a:r>
          </a:p>
        </p:txBody>
      </p:sp>
      <p:sp>
        <p:nvSpPr>
          <p:cNvPr id="334851" name="AutoShape 3" descr="大棋盘"/>
          <p:cNvSpPr>
            <a:spLocks noChangeArrowheads="1"/>
          </p:cNvSpPr>
          <p:nvPr/>
        </p:nvSpPr>
        <p:spPr bwMode="auto">
          <a:xfrm>
            <a:off x="5403847" y="4240219"/>
            <a:ext cx="5832475" cy="1815465"/>
          </a:xfrm>
          <a:prstGeom prst="roundRect">
            <a:avLst>
              <a:gd name="adj" fmla="val 1028"/>
            </a:avLst>
          </a:prstGeom>
          <a:pattFill prst="lgCheck">
            <a:fgClr>
              <a:srgbClr val="FFCCCC"/>
            </a:fgClr>
            <a:bgClr>
              <a:srgbClr val="FFFFFF"/>
            </a:bgClr>
          </a:pattFill>
          <a:ln w="28575">
            <a:solidFill>
              <a:srgbClr val="800080"/>
            </a:solidFill>
            <a:round/>
          </a:ln>
        </p:spPr>
        <p:txBody>
          <a:bodyPr anchor="ctr"/>
          <a:lstStyle/>
          <a:p>
            <a:r>
              <a:rPr lang="zh-CN" altLang="en-US">
                <a:ea typeface="宋体" pitchFamily="2" charset="-122"/>
              </a:rPr>
              <a:t>此处属分句之间语序不当。此句各分句之间存在着破旧立新的内部逻辑关系，应先讲危害，即“认为这种文风‘流毒全党’‘祸国殃民’”，再讲“代之以新鲜活泼的</a:t>
            </a:r>
            <a:r>
              <a:rPr lang="en-US" altLang="zh-CN">
                <a:ea typeface="宋体" pitchFamily="2" charset="-122"/>
              </a:rPr>
              <a:t>……</a:t>
            </a:r>
            <a:r>
              <a:rPr lang="zh-CN" altLang="en-US">
                <a:ea typeface="宋体" pitchFamily="2" charset="-122"/>
              </a:rPr>
              <a:t>良好文风”，因此，此句应将“认为这种文风‘流毒全党’‘祸国殃民’”与“代之以新鲜活泼的</a:t>
            </a:r>
            <a:r>
              <a:rPr lang="en-US" altLang="zh-CN">
                <a:ea typeface="宋体" pitchFamily="2" charset="-122"/>
              </a:rPr>
              <a:t>……</a:t>
            </a:r>
            <a:r>
              <a:rPr lang="zh-CN" altLang="en-US">
                <a:ea typeface="宋体" pitchFamily="2" charset="-122"/>
              </a:rPr>
              <a:t>良好文风”前后调序。 </a:t>
            </a:r>
          </a:p>
        </p:txBody>
      </p:sp>
      <p:sp>
        <p:nvSpPr>
          <p:cNvPr id="334859" name="Rectangle 11"/>
          <p:cNvSpPr>
            <a:spLocks noChangeArrowheads="1"/>
          </p:cNvSpPr>
          <p:nvPr/>
        </p:nvSpPr>
        <p:spPr bwMode="auto">
          <a:xfrm>
            <a:off x="3912867" y="4770754"/>
            <a:ext cx="633413" cy="273050"/>
          </a:xfrm>
          <a:prstGeom prst="rect">
            <a:avLst/>
          </a:prstGeom>
          <a:noFill/>
          <a:ln w="28575">
            <a:solidFill>
              <a:srgbClr val="FF0000"/>
            </a:solidFill>
            <a:miter lim="800000"/>
          </a:ln>
        </p:spPr>
        <p:txBody>
          <a:bodyPr wrap="none" anchor="ctr"/>
          <a:lstStyle/>
          <a:p>
            <a:endParaRPr lang="zh-CN" altLang="en-US">
              <a:ea typeface="宋体" pitchFamily="2" charset="-122"/>
            </a:endParaRPr>
          </a:p>
        </p:txBody>
      </p:sp>
      <p:sp>
        <p:nvSpPr>
          <p:cNvPr id="334862" name="AutoShape 14" descr="大棋盘"/>
          <p:cNvSpPr>
            <a:spLocks noChangeArrowheads="1"/>
          </p:cNvSpPr>
          <p:nvPr/>
        </p:nvSpPr>
        <p:spPr bwMode="auto">
          <a:xfrm>
            <a:off x="5403847" y="1525575"/>
            <a:ext cx="5832475" cy="1031875"/>
          </a:xfrm>
          <a:prstGeom prst="roundRect">
            <a:avLst>
              <a:gd name="adj" fmla="val 1028"/>
            </a:avLst>
          </a:prstGeom>
          <a:pattFill prst="lgCheck">
            <a:fgClr>
              <a:srgbClr val="FFCCCC"/>
            </a:fgClr>
            <a:bgClr>
              <a:srgbClr val="FFFFFF"/>
            </a:bgClr>
          </a:pattFill>
          <a:ln w="28575">
            <a:solidFill>
              <a:srgbClr val="800080"/>
            </a:solidFill>
            <a:round/>
          </a:ln>
        </p:spPr>
        <p:txBody>
          <a:bodyPr anchor="ctr"/>
          <a:lstStyle/>
          <a:p>
            <a:r>
              <a:rPr lang="zh-CN" altLang="en-US">
                <a:ea typeface="宋体" pitchFamily="2" charset="-122"/>
              </a:rPr>
              <a:t>此处属分句之间语序不当。“不仅是</a:t>
            </a:r>
            <a:r>
              <a:rPr lang="en-US" altLang="zh-CN">
                <a:ea typeface="宋体" pitchFamily="2" charset="-122"/>
              </a:rPr>
              <a:t>/</a:t>
            </a:r>
            <a:r>
              <a:rPr lang="zh-CN" altLang="en-US">
                <a:ea typeface="宋体" pitchFamily="2" charset="-122"/>
              </a:rPr>
              <a:t>还是”引导的句子表递进关系，前后分句存在着更进一层的意思，因此，应将“不仅是”和“还是”后面的内容调换位置。</a:t>
            </a:r>
            <a:r>
              <a:rPr lang="zh-CN" altLang="en-US" b="0">
                <a:ea typeface="宋体" pitchFamily="2" charset="-122"/>
              </a:rPr>
              <a:t> </a:t>
            </a:r>
          </a:p>
        </p:txBody>
      </p:sp>
      <p:sp>
        <p:nvSpPr>
          <p:cNvPr id="334863" name="Rectangle 15"/>
          <p:cNvSpPr>
            <a:spLocks noChangeArrowheads="1"/>
          </p:cNvSpPr>
          <p:nvPr/>
        </p:nvSpPr>
        <p:spPr bwMode="auto">
          <a:xfrm>
            <a:off x="1271585" y="5314949"/>
            <a:ext cx="635000" cy="273050"/>
          </a:xfrm>
          <a:prstGeom prst="rect">
            <a:avLst/>
          </a:prstGeom>
          <a:noFill/>
          <a:ln w="28575">
            <a:solidFill>
              <a:srgbClr val="FF0000"/>
            </a:solidFill>
            <a:miter lim="800000"/>
          </a:ln>
        </p:spPr>
        <p:txBody>
          <a:bodyPr wrap="none" anchor="ctr"/>
          <a:lstStyle/>
          <a:p>
            <a:endParaRPr lang="zh-CN" altLang="en-US">
              <a:ea typeface="宋体" pitchFamily="2" charset="-122"/>
            </a:endParaRPr>
          </a:p>
        </p:txBody>
      </p:sp>
      <p:sp>
        <p:nvSpPr>
          <p:cNvPr id="334871" name="Rectangle 23"/>
          <p:cNvSpPr/>
          <p:nvPr/>
        </p:nvSpPr>
        <p:spPr bwMode="auto">
          <a:xfrm>
            <a:off x="3001983" y="781036"/>
            <a:ext cx="5688012" cy="530225"/>
          </a:xfrm>
          <a:prstGeom prst="rect">
            <a:avLst/>
          </a:prstGeom>
          <a:noFill/>
          <a:ln w="57150" cmpd="thinThick">
            <a:solidFill>
              <a:schemeClr val="folHlink"/>
            </a:solidFill>
            <a:miter lim="800000"/>
          </a:ln>
        </p:spPr>
        <p:txBody>
          <a:bodyPr anchor="ctr"/>
          <a:lstStyle/>
          <a:p>
            <a:pPr algn="ctr"/>
            <a:r>
              <a:rPr lang="zh-CN" altLang="en-US" sz="2400" b="0">
                <a:solidFill>
                  <a:schemeClr val="hlink"/>
                </a:solidFill>
                <a:latin typeface="黑体" pitchFamily="2" charset="-122"/>
                <a:ea typeface="黑体" panose="02010609060101010101" pitchFamily="2" charset="-122"/>
                <a:cs typeface="方正兰亭粗黑简体"/>
              </a:rPr>
              <a:t>类型五　分句之间语序不当</a:t>
            </a:r>
          </a:p>
        </p:txBody>
      </p:sp>
      <p:sp>
        <p:nvSpPr>
          <p:cNvPr id="334887" name="AutoShape 39" descr="大棋盘"/>
          <p:cNvSpPr>
            <a:spLocks noChangeArrowheads="1"/>
          </p:cNvSpPr>
          <p:nvPr/>
        </p:nvSpPr>
        <p:spPr bwMode="auto">
          <a:xfrm>
            <a:off x="5403847" y="2667451"/>
            <a:ext cx="5832475" cy="1439862"/>
          </a:xfrm>
          <a:prstGeom prst="roundRect">
            <a:avLst>
              <a:gd name="adj" fmla="val 1028"/>
            </a:avLst>
          </a:prstGeom>
          <a:pattFill prst="lgCheck">
            <a:fgClr>
              <a:srgbClr val="FFCCCC"/>
            </a:fgClr>
            <a:bgClr>
              <a:srgbClr val="FFFFFF"/>
            </a:bgClr>
          </a:pattFill>
          <a:ln w="28575">
            <a:solidFill>
              <a:srgbClr val="800080"/>
            </a:solidFill>
            <a:round/>
          </a:ln>
        </p:spPr>
        <p:txBody>
          <a:bodyPr anchor="ctr"/>
          <a:lstStyle/>
          <a:p>
            <a:r>
              <a:rPr lang="zh-CN" altLang="en-US">
                <a:ea typeface="宋体" pitchFamily="2" charset="-122"/>
              </a:rPr>
              <a:t>并列的分句之间语序不当。“有航空爱好者”“有想开飞机节省时间的企业家”“还有一些家长想给孩子增加一项实用技能”三者之间，最后一个分句的定语与中心语位置颠倒，导致句子并列不当。应改为“还有一些想给孩子增加一项实用技能的家长”       </a:t>
            </a:r>
          </a:p>
        </p:txBody>
      </p:sp>
      <p:sp>
        <p:nvSpPr>
          <p:cNvPr id="334888" name="Text Box 40"/>
          <p:cNvSpPr txBox="1">
            <a:spLocks noChangeArrowheads="1"/>
          </p:cNvSpPr>
          <p:nvPr/>
        </p:nvSpPr>
        <p:spPr bwMode="auto">
          <a:xfrm>
            <a:off x="213992" y="2907335"/>
            <a:ext cx="4892675" cy="1322070"/>
          </a:xfrm>
          <a:prstGeom prst="rect">
            <a:avLst/>
          </a:prstGeom>
          <a:solidFill>
            <a:srgbClr val="CCFFFF"/>
          </a:solidFill>
          <a:ln w="9525">
            <a:noFill/>
            <a:miter lim="800000"/>
          </a:ln>
        </p:spPr>
        <p:txBody>
          <a:bodyPr wrap="square">
            <a:spAutoFit/>
          </a:bodyPr>
          <a:lstStyle/>
          <a:p>
            <a:r>
              <a:rPr lang="en-US" altLang="zh-CN" sz="2000" smtClean="0">
                <a:ea typeface="宋体" pitchFamily="2" charset="-122"/>
              </a:rPr>
              <a:t>2. </a:t>
            </a:r>
            <a:r>
              <a:rPr lang="zh-CN" altLang="en-US" sz="2000">
                <a:ea typeface="宋体" pitchFamily="2" charset="-122"/>
              </a:rPr>
              <a:t>自从实施飞行员培训计划后，学员报名</a:t>
            </a:r>
            <a:r>
              <a:rPr lang="en-US" altLang="zh-CN" sz="2000">
                <a:ea typeface="宋体" pitchFamily="2" charset="-122"/>
              </a:rPr>
              <a:t/>
            </a:r>
            <a:br>
              <a:rPr lang="en-US" altLang="zh-CN" sz="2000">
                <a:ea typeface="宋体" pitchFamily="2" charset="-122"/>
              </a:rPr>
            </a:br>
            <a:r>
              <a:rPr lang="zh-CN" altLang="en-US" sz="2000">
                <a:ea typeface="宋体" pitchFamily="2" charset="-122"/>
              </a:rPr>
              <a:t>十分踊跃，有航空爱好者，有想开飞机节</a:t>
            </a:r>
            <a:r>
              <a:rPr lang="en-US" altLang="zh-CN" sz="2000">
                <a:ea typeface="宋体" pitchFamily="2" charset="-122"/>
              </a:rPr>
              <a:t/>
            </a:r>
            <a:br>
              <a:rPr lang="en-US" altLang="zh-CN" sz="2000">
                <a:ea typeface="宋体" pitchFamily="2" charset="-122"/>
              </a:rPr>
            </a:br>
            <a:r>
              <a:rPr lang="zh-CN" altLang="en-US" sz="2000">
                <a:ea typeface="宋体" pitchFamily="2" charset="-122"/>
              </a:rPr>
              <a:t>省时间的企业家，还有一些家长想给孩子</a:t>
            </a:r>
            <a:r>
              <a:rPr lang="en-US" altLang="zh-CN" sz="2000">
                <a:ea typeface="宋体" pitchFamily="2" charset="-122"/>
              </a:rPr>
              <a:t/>
            </a:r>
            <a:br>
              <a:rPr lang="en-US" altLang="zh-CN" sz="2000">
                <a:ea typeface="宋体" pitchFamily="2" charset="-122"/>
              </a:rPr>
            </a:br>
            <a:r>
              <a:rPr lang="zh-CN" altLang="en-US" sz="2000">
                <a:ea typeface="宋体" pitchFamily="2" charset="-122"/>
              </a:rPr>
              <a:t>增加一项实用技能。 </a:t>
            </a:r>
          </a:p>
        </p:txBody>
      </p:sp>
      <p:sp>
        <p:nvSpPr>
          <p:cNvPr id="334889" name="Rectangle 41"/>
          <p:cNvSpPr>
            <a:spLocks noChangeArrowheads="1"/>
          </p:cNvSpPr>
          <p:nvPr/>
        </p:nvSpPr>
        <p:spPr bwMode="auto">
          <a:xfrm>
            <a:off x="1445575" y="3292780"/>
            <a:ext cx="3382962" cy="936625"/>
          </a:xfrm>
          <a:prstGeom prst="rect">
            <a:avLst/>
          </a:prstGeom>
          <a:noFill/>
          <a:ln w="28575">
            <a:solidFill>
              <a:srgbClr val="FF0000"/>
            </a:solidFill>
            <a:miter lim="800000"/>
          </a:ln>
        </p:spPr>
        <p:txBody>
          <a:bodyPr wrap="none" anchor="ctr"/>
          <a:lstStyle/>
          <a:p>
            <a:endParaRPr lang="zh-CN" altLang="en-US">
              <a:ea typeface="宋体" pitchFamily="2" charset="-122"/>
            </a:endParaRPr>
          </a:p>
        </p:txBody>
      </p:sp>
      <p:sp>
        <p:nvSpPr>
          <p:cNvPr id="334892" name="Rectangle 44"/>
          <p:cNvSpPr>
            <a:spLocks noChangeArrowheads="1"/>
          </p:cNvSpPr>
          <p:nvPr/>
        </p:nvSpPr>
        <p:spPr bwMode="auto">
          <a:xfrm>
            <a:off x="4348160" y="1400163"/>
            <a:ext cx="633412" cy="273050"/>
          </a:xfrm>
          <a:prstGeom prst="rect">
            <a:avLst/>
          </a:prstGeom>
          <a:noFill/>
          <a:ln w="28575">
            <a:solidFill>
              <a:srgbClr val="FF0000"/>
            </a:solidFill>
            <a:miter lim="800000"/>
          </a:ln>
        </p:spPr>
        <p:txBody>
          <a:bodyPr wrap="none" anchor="ctr"/>
          <a:lstStyle/>
          <a:p>
            <a:endParaRPr lang="zh-CN" altLang="en-US">
              <a:ea typeface="宋体" pitchFamily="2" charset="-122"/>
            </a:endParaRPr>
          </a:p>
        </p:txBody>
      </p:sp>
      <p:sp>
        <p:nvSpPr>
          <p:cNvPr id="334894" name="Rectangle 46"/>
          <p:cNvSpPr>
            <a:spLocks noChangeArrowheads="1"/>
          </p:cNvSpPr>
          <p:nvPr/>
        </p:nvSpPr>
        <p:spPr bwMode="auto">
          <a:xfrm>
            <a:off x="2819080" y="2057705"/>
            <a:ext cx="635000" cy="273050"/>
          </a:xfrm>
          <a:prstGeom prst="rect">
            <a:avLst/>
          </a:prstGeom>
          <a:noFill/>
          <a:ln w="28575">
            <a:solidFill>
              <a:srgbClr val="FF0000"/>
            </a:solidFill>
            <a:miter lim="800000"/>
          </a:ln>
        </p:spPr>
        <p:txBody>
          <a:bodyPr wrap="none" anchor="ctr"/>
          <a:lstStyle/>
          <a:p>
            <a:endParaRPr lang="zh-CN" altLang="en-US">
              <a:ea typeface="宋体" pitchFamily="2" charset="-122"/>
            </a:endParaRPr>
          </a:p>
        </p:txBody>
      </p:sp>
    </p:spTree>
    <p:extLst>
      <p:ext uri="{BB962C8B-B14F-4D97-AF65-F5344CB8AC3E}">
        <p14:creationId xmlns:p14="http://schemas.microsoft.com/office/powerpoint/2010/main" val="161324856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34871"/>
                                        </p:tgtEl>
                                        <p:attrNameLst>
                                          <p:attrName>style.visibility</p:attrName>
                                        </p:attrNameLst>
                                      </p:cBhvr>
                                      <p:to>
                                        <p:strVal val="visible"/>
                                      </p:to>
                                    </p:set>
                                    <p:anim calcmode="lin" valueType="num">
                                      <p:cBhvr additive="base">
                                        <p:cTn id="7" dur="500" fill="hold"/>
                                        <p:tgtEl>
                                          <p:spTgt spid="334871"/>
                                        </p:tgtEl>
                                        <p:attrNameLst>
                                          <p:attrName>ppt_x</p:attrName>
                                        </p:attrNameLst>
                                      </p:cBhvr>
                                      <p:tavLst>
                                        <p:tav tm="0">
                                          <p:val>
                                            <p:strVal val="#ppt_x"/>
                                          </p:val>
                                        </p:tav>
                                        <p:tav tm="100000">
                                          <p:val>
                                            <p:strVal val="#ppt_x"/>
                                          </p:val>
                                        </p:tav>
                                      </p:tavLst>
                                    </p:anim>
                                    <p:anim calcmode="lin" valueType="num">
                                      <p:cBhvr additive="base">
                                        <p:cTn id="8" dur="500" fill="hold"/>
                                        <p:tgtEl>
                                          <p:spTgt spid="334871"/>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4"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500" fill="hold"/>
                                        <p:tgtEl>
                                          <p:spTgt spid="7"/>
                                        </p:tgtEl>
                                        <p:attrNameLst>
                                          <p:attrName>ppt_x</p:attrName>
                                        </p:attrNameLst>
                                      </p:cBhvr>
                                      <p:tavLst>
                                        <p:tav tm="0">
                                          <p:val>
                                            <p:strVal val="#ppt_x"/>
                                          </p:val>
                                        </p:tav>
                                        <p:tav tm="100000">
                                          <p:val>
                                            <p:strVal val="#ppt_x"/>
                                          </p:val>
                                        </p:tav>
                                      </p:tavLst>
                                    </p:anim>
                                    <p:anim calcmode="lin" valueType="num">
                                      <p:cBhvr additive="base">
                                        <p:cTn id="15"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1" presetClass="entr" presetSubtype="0" fill="hold" nodeType="clickEffect">
                                  <p:stCondLst>
                                    <p:cond delay="0"/>
                                  </p:stCondLst>
                                  <p:childTnLst>
                                    <p:set>
                                      <p:cBhvr>
                                        <p:cTn id="20" dur="1" fill="hold">
                                          <p:stCondLst>
                                            <p:cond delay="0"/>
                                          </p:stCondLst>
                                        </p:cTn>
                                        <p:tgtEl>
                                          <p:spTgt spid="334851"/>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34859"/>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34863"/>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indefinite"/>
                            </p:stCondLst>
                          </p:cTn>
                        </p:par>
                        <p:par>
                          <p:cTn id="27" fill="hold" nodeType="afterGroup">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334850"/>
                                        </p:tgtEl>
                                        <p:attrNameLst>
                                          <p:attrName>style.visibility</p:attrName>
                                        </p:attrNameLst>
                                      </p:cBhvr>
                                      <p:to>
                                        <p:strVal val="visible"/>
                                      </p:to>
                                    </p:set>
                                    <p:anim calcmode="lin" valueType="num">
                                      <p:cBhvr additive="base">
                                        <p:cTn id="30" dur="500" fill="hold"/>
                                        <p:tgtEl>
                                          <p:spTgt spid="334850"/>
                                        </p:tgtEl>
                                        <p:attrNameLst>
                                          <p:attrName>ppt_x</p:attrName>
                                        </p:attrNameLst>
                                      </p:cBhvr>
                                      <p:tavLst>
                                        <p:tav tm="0">
                                          <p:val>
                                            <p:strVal val="#ppt_x"/>
                                          </p:val>
                                        </p:tav>
                                        <p:tav tm="100000">
                                          <p:val>
                                            <p:strVal val="#ppt_x"/>
                                          </p:val>
                                        </p:tav>
                                      </p:tavLst>
                                    </p:anim>
                                    <p:anim calcmode="lin" valueType="num">
                                      <p:cBhvr additive="base">
                                        <p:cTn id="31" dur="500" fill="hold"/>
                                        <p:tgtEl>
                                          <p:spTgt spid="334850"/>
                                        </p:tgtEl>
                                        <p:attrNameLst>
                                          <p:attrName>ppt_y</p:attrName>
                                        </p:attrNameLst>
                                      </p:cBhvr>
                                      <p:tavLst>
                                        <p:tav tm="0">
                                          <p:val>
                                            <p:strVal val="1+#ppt_h/2"/>
                                          </p:val>
                                        </p:tav>
                                        <p:tav tm="100000">
                                          <p:val>
                                            <p:strVal val="#ppt_y"/>
                                          </p:val>
                                        </p:tav>
                                      </p:tavLst>
                                    </p:anim>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334862"/>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334892"/>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334894"/>
                                        </p:tgtEl>
                                        <p:attrNameLst>
                                          <p:attrName>style.visibility</p:attrName>
                                        </p:attrNameLst>
                                      </p:cBhvr>
                                      <p:to>
                                        <p:strVal val="visible"/>
                                      </p:to>
                                    </p:set>
                                  </p:childTnLst>
                                </p:cTn>
                              </p:par>
                            </p:childTnLst>
                          </p:cTn>
                        </p:par>
                      </p:childTnLst>
                    </p:cTn>
                  </p:par>
                  <p:par>
                    <p:cTn id="41" fill="hold" nodeType="clickPar">
                      <p:stCondLst>
                        <p:cond delay="indefinite"/>
                      </p:stCondLst>
                      <p:childTnLst>
                        <p:par>
                          <p:cTn id="42" fill="hold" nodeType="withGroup">
                            <p:stCondLst>
                              <p:cond delay="indefinite"/>
                            </p:stCondLst>
                          </p:cTn>
                        </p:par>
                        <p:par>
                          <p:cTn id="43" fill="hold" nodeType="afterGroup">
                            <p:stCondLst>
                              <p:cond delay="0"/>
                            </p:stCondLst>
                            <p:childTnLst>
                              <p:par>
                                <p:cTn id="44" presetID="2" presetClass="entr" presetSubtype="4" fill="hold" grpId="0" nodeType="clickEffect">
                                  <p:stCondLst>
                                    <p:cond delay="0"/>
                                  </p:stCondLst>
                                  <p:childTnLst>
                                    <p:set>
                                      <p:cBhvr>
                                        <p:cTn id="45" dur="1" fill="hold">
                                          <p:stCondLst>
                                            <p:cond delay="0"/>
                                          </p:stCondLst>
                                        </p:cTn>
                                        <p:tgtEl>
                                          <p:spTgt spid="334888"/>
                                        </p:tgtEl>
                                        <p:attrNameLst>
                                          <p:attrName>style.visibility</p:attrName>
                                        </p:attrNameLst>
                                      </p:cBhvr>
                                      <p:to>
                                        <p:strVal val="visible"/>
                                      </p:to>
                                    </p:set>
                                    <p:anim calcmode="lin" valueType="num">
                                      <p:cBhvr additive="base">
                                        <p:cTn id="46" dur="500" fill="hold"/>
                                        <p:tgtEl>
                                          <p:spTgt spid="334888"/>
                                        </p:tgtEl>
                                        <p:attrNameLst>
                                          <p:attrName>ppt_x</p:attrName>
                                        </p:attrNameLst>
                                      </p:cBhvr>
                                      <p:tavLst>
                                        <p:tav tm="0">
                                          <p:val>
                                            <p:strVal val="#ppt_x"/>
                                          </p:val>
                                        </p:tav>
                                        <p:tav tm="100000">
                                          <p:val>
                                            <p:strVal val="#ppt_x"/>
                                          </p:val>
                                        </p:tav>
                                      </p:tavLst>
                                    </p:anim>
                                    <p:anim calcmode="lin" valueType="num">
                                      <p:cBhvr additive="base">
                                        <p:cTn id="47" dur="500" fill="hold"/>
                                        <p:tgtEl>
                                          <p:spTgt spid="334888"/>
                                        </p:tgtEl>
                                        <p:attrNameLst>
                                          <p:attrName>ppt_y</p:attrName>
                                        </p:attrNameLst>
                                      </p:cBhvr>
                                      <p:tavLst>
                                        <p:tav tm="0">
                                          <p:val>
                                            <p:strVal val="1+#ppt_h/2"/>
                                          </p:val>
                                        </p:tav>
                                        <p:tav tm="100000">
                                          <p:val>
                                            <p:strVal val="#ppt_y"/>
                                          </p:val>
                                        </p:tav>
                                      </p:tavLst>
                                    </p:anim>
                                  </p:childTnLst>
                                </p:cTn>
                              </p:par>
                            </p:childTnLst>
                          </p:cTn>
                        </p:par>
                      </p:childTnLst>
                    </p:cTn>
                  </p:par>
                  <p:par>
                    <p:cTn id="48" fill="hold" nodeType="clickPar">
                      <p:stCondLst>
                        <p:cond delay="indefinite"/>
                      </p:stCondLst>
                      <p:childTnLst>
                        <p:par>
                          <p:cTn id="49" fill="hold" nodeType="withGroup">
                            <p:stCondLst>
                              <p:cond delay="indefinite"/>
                            </p:stCondLst>
                          </p:cTn>
                        </p:par>
                        <p:par>
                          <p:cTn id="50" fill="hold" nodeType="afterGroup">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334889"/>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33488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4850" grpId="0" animBg="1"/>
      <p:bldP spid="334859" grpId="0" animBg="1"/>
      <p:bldP spid="334862" grpId="0" animBg="1"/>
      <p:bldP spid="334863" grpId="0" animBg="1"/>
      <p:bldP spid="334871" grpId="0" animBg="1"/>
      <p:bldP spid="334887" grpId="0" animBg="1"/>
      <p:bldP spid="334888" grpId="0" animBg="1"/>
      <p:bldP spid="334889" grpId="0" animBg="1"/>
      <p:bldP spid="334892" grpId="0" animBg="1"/>
      <p:bldP spid="334894"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36898" name="Group 2"/>
          <p:cNvGraphicFramePr>
            <a:graphicFrameLocks noGrp="1"/>
          </p:cNvGraphicFramePr>
          <p:nvPr>
            <p:ph sz="half" idx="4294967295"/>
          </p:nvPr>
        </p:nvGraphicFramePr>
        <p:xfrm>
          <a:off x="571469" y="825489"/>
          <a:ext cx="902970" cy="914400"/>
        </p:xfrm>
        <a:graphic>
          <a:graphicData uri="http://schemas.openxmlformats.org/drawingml/2006/table">
            <a:tbl>
              <a:tblPr/>
              <a:tblGrid>
                <a:gridCol w="431800"/>
                <a:gridCol w="471170"/>
              </a:tblGrid>
              <a:tr h="431800">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anose="02010609060101010101" pitchFamily="2" charset="-122"/>
                        </a:rPr>
                        <a:t>学</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anose="02010609060101010101" pitchFamily="2" charset="-122"/>
                        </a:rPr>
                        <a:t>习</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r h="407988">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anose="02010609060101010101" pitchFamily="2" charset="-122"/>
                        </a:rPr>
                        <a:t>卡</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anose="02010609060101010101" pitchFamily="2" charset="-122"/>
                        </a:rPr>
                        <a:t>片</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bl>
          </a:graphicData>
        </a:graphic>
      </p:graphicFrame>
      <p:sp>
        <p:nvSpPr>
          <p:cNvPr id="32781" name="Text Box 17"/>
          <p:cNvSpPr txBox="1">
            <a:spLocks noChangeArrowheads="1"/>
          </p:cNvSpPr>
          <p:nvPr/>
        </p:nvSpPr>
        <p:spPr bwMode="auto">
          <a:xfrm>
            <a:off x="2224088" y="1860550"/>
            <a:ext cx="8064500" cy="368300"/>
          </a:xfrm>
          <a:prstGeom prst="rect">
            <a:avLst/>
          </a:prstGeom>
          <a:noFill/>
          <a:ln w="9525">
            <a:noFill/>
            <a:miter lim="800000"/>
          </a:ln>
        </p:spPr>
        <p:txBody>
          <a:bodyPr>
            <a:spAutoFit/>
          </a:bodyPr>
          <a:lstStyle/>
          <a:p>
            <a:pPr>
              <a:spcBef>
                <a:spcPct val="50000"/>
              </a:spcBef>
            </a:pPr>
            <a:endParaRPr lang="zh-CN" altLang="en-US" b="0">
              <a:ea typeface="宋体" pitchFamily="2" charset="-122"/>
            </a:endParaRPr>
          </a:p>
        </p:txBody>
      </p:sp>
      <p:sp>
        <p:nvSpPr>
          <p:cNvPr id="336916" name="Text Box 20"/>
          <p:cNvSpPr txBox="1">
            <a:spLocks noChangeArrowheads="1"/>
          </p:cNvSpPr>
          <p:nvPr/>
        </p:nvSpPr>
        <p:spPr bwMode="auto">
          <a:xfrm>
            <a:off x="617501" y="2076450"/>
            <a:ext cx="10404513" cy="3192780"/>
          </a:xfrm>
          <a:prstGeom prst="rect">
            <a:avLst/>
          </a:prstGeom>
          <a:noFill/>
          <a:ln w="57150" cmpd="thickThin">
            <a:solidFill>
              <a:srgbClr val="00FF00"/>
            </a:solidFill>
            <a:miter lim="800000"/>
          </a:ln>
        </p:spPr>
        <p:txBody>
          <a:bodyPr wrap="square">
            <a:spAutoFit/>
          </a:bodyPr>
          <a:lstStyle/>
          <a:p>
            <a:pPr>
              <a:lnSpc>
                <a:spcPct val="120000"/>
              </a:lnSpc>
            </a:pPr>
            <a:r>
              <a:rPr lang="zh-CN" altLang="en-US" sz="2400">
                <a:solidFill>
                  <a:schemeClr val="hlink"/>
                </a:solidFill>
                <a:latin typeface="楷体_GB2312" charset="-122"/>
                <a:ea typeface="楷体_GB2312" charset="-122"/>
              </a:rPr>
              <a:t>    复句中的分句间往往存在着递进、并列、因果等关系，故句子间有先后顺序。解答此类试题时，应注意如下方面：</a:t>
            </a:r>
          </a:p>
          <a:p>
            <a:pPr>
              <a:lnSpc>
                <a:spcPct val="120000"/>
              </a:lnSpc>
            </a:pPr>
            <a:r>
              <a:rPr lang="en-US" altLang="zh-CN" sz="2400">
                <a:solidFill>
                  <a:schemeClr val="hlink"/>
                </a:solidFill>
                <a:latin typeface="楷体_GB2312" charset="-122"/>
                <a:ea typeface="楷体_GB2312" charset="-122"/>
              </a:rPr>
              <a:t>    1</a:t>
            </a:r>
            <a:r>
              <a:rPr lang="zh-CN" altLang="en-US" sz="2400">
                <a:solidFill>
                  <a:schemeClr val="hlink"/>
                </a:solidFill>
                <a:latin typeface="楷体_GB2312" charset="-122"/>
                <a:ea typeface="楷体_GB2312" charset="-122"/>
              </a:rPr>
              <a:t>．抓住分句间的关联词语，分析分句间的关系。如</a:t>
            </a:r>
            <a:r>
              <a:rPr lang="en-US" altLang="zh-CN" sz="2400">
                <a:solidFill>
                  <a:schemeClr val="hlink"/>
                </a:solidFill>
                <a:latin typeface="楷体_GB2312" charset="-122"/>
                <a:ea typeface="楷体_GB2312" charset="-122"/>
              </a:rPr>
              <a:t>3</a:t>
            </a:r>
            <a:r>
              <a:rPr lang="zh-CN" altLang="en-US" sz="2400">
                <a:solidFill>
                  <a:schemeClr val="hlink"/>
                </a:solidFill>
                <a:latin typeface="楷体_GB2312" charset="-122"/>
                <a:ea typeface="楷体_GB2312" charset="-122"/>
              </a:rPr>
              <a:t>题句子中有关联词语</a:t>
            </a:r>
            <a:r>
              <a:rPr lang="zh-CN" altLang="en-US" sz="2400">
                <a:solidFill>
                  <a:schemeClr val="hlink"/>
                </a:solidFill>
                <a:ea typeface="楷体_GB2312" charset="-122"/>
              </a:rPr>
              <a:t>“</a:t>
            </a:r>
            <a:r>
              <a:rPr lang="zh-CN" altLang="en-US" sz="2400">
                <a:solidFill>
                  <a:schemeClr val="hlink"/>
                </a:solidFill>
                <a:latin typeface="楷体_GB2312" charset="-122"/>
                <a:ea typeface="楷体_GB2312" charset="-122"/>
              </a:rPr>
              <a:t>不仅是</a:t>
            </a:r>
            <a:r>
              <a:rPr lang="en-US" altLang="zh-CN" sz="2400">
                <a:solidFill>
                  <a:schemeClr val="hlink"/>
                </a:solidFill>
                <a:latin typeface="楷体_GB2312" charset="-122"/>
                <a:ea typeface="楷体_GB2312" charset="-122"/>
              </a:rPr>
              <a:t>/</a:t>
            </a:r>
            <a:r>
              <a:rPr lang="zh-CN" altLang="en-US" sz="2400">
                <a:solidFill>
                  <a:schemeClr val="hlink"/>
                </a:solidFill>
                <a:latin typeface="楷体_GB2312" charset="-122"/>
                <a:ea typeface="楷体_GB2312" charset="-122"/>
              </a:rPr>
              <a:t>还是</a:t>
            </a:r>
            <a:r>
              <a:rPr lang="zh-CN" altLang="en-US" sz="2400">
                <a:solidFill>
                  <a:schemeClr val="hlink"/>
                </a:solidFill>
                <a:ea typeface="楷体_GB2312" charset="-122"/>
              </a:rPr>
              <a:t>”</a:t>
            </a:r>
            <a:r>
              <a:rPr lang="zh-CN" altLang="en-US" sz="2400">
                <a:solidFill>
                  <a:schemeClr val="hlink"/>
                </a:solidFill>
                <a:latin typeface="楷体_GB2312" charset="-122"/>
                <a:ea typeface="楷体_GB2312" charset="-122"/>
              </a:rPr>
              <a:t>，此关联词语表递进关系，前后分句间有更进一层的逻辑顺序。因此，该句应先说</a:t>
            </a:r>
            <a:r>
              <a:rPr lang="zh-CN" altLang="en-US" sz="2400">
                <a:solidFill>
                  <a:schemeClr val="hlink"/>
                </a:solidFill>
                <a:ea typeface="楷体_GB2312" charset="-122"/>
              </a:rPr>
              <a:t>“</a:t>
            </a:r>
            <a:r>
              <a:rPr lang="zh-CN" altLang="en-US" sz="2400">
                <a:solidFill>
                  <a:schemeClr val="hlink"/>
                </a:solidFill>
                <a:latin typeface="楷体_GB2312" charset="-122"/>
                <a:ea typeface="楷体_GB2312" charset="-122"/>
              </a:rPr>
              <a:t>记者</a:t>
            </a:r>
            <a:r>
              <a:rPr lang="en-US" altLang="zh-CN" sz="2400">
                <a:solidFill>
                  <a:schemeClr val="hlink"/>
                </a:solidFill>
                <a:ea typeface="楷体_GB2312" charset="-122"/>
              </a:rPr>
              <a:t>……”</a:t>
            </a:r>
            <a:r>
              <a:rPr lang="zh-CN" altLang="en-US" sz="2400">
                <a:solidFill>
                  <a:schemeClr val="hlink"/>
                </a:solidFill>
                <a:latin typeface="楷体_GB2312" charset="-122"/>
                <a:ea typeface="楷体_GB2312" charset="-122"/>
              </a:rPr>
              <a:t>，后说</a:t>
            </a:r>
            <a:r>
              <a:rPr lang="zh-CN" altLang="en-US" sz="2400">
                <a:solidFill>
                  <a:schemeClr val="hlink"/>
                </a:solidFill>
                <a:ea typeface="楷体_GB2312" charset="-122"/>
              </a:rPr>
              <a:t>“</a:t>
            </a:r>
            <a:r>
              <a:rPr lang="en-US" altLang="zh-CN" sz="2400">
                <a:solidFill>
                  <a:schemeClr val="hlink"/>
                </a:solidFill>
                <a:ea typeface="楷体_GB2312" charset="-122"/>
              </a:rPr>
              <a:t>……</a:t>
            </a:r>
            <a:r>
              <a:rPr lang="zh-CN" altLang="en-US" sz="2400">
                <a:solidFill>
                  <a:schemeClr val="hlink"/>
                </a:solidFill>
                <a:latin typeface="楷体_GB2312" charset="-122"/>
                <a:ea typeface="楷体_GB2312" charset="-122"/>
              </a:rPr>
              <a:t>集大成者</a:t>
            </a:r>
            <a:r>
              <a:rPr lang="en-US" altLang="zh-CN" sz="2400">
                <a:solidFill>
                  <a:schemeClr val="hlink"/>
                </a:solidFill>
                <a:ea typeface="楷体_GB2312" charset="-122"/>
              </a:rPr>
              <a:t>……”</a:t>
            </a:r>
            <a:r>
              <a:rPr lang="zh-CN" altLang="en-US" sz="2400">
                <a:solidFill>
                  <a:schemeClr val="hlink"/>
                </a:solidFill>
                <a:latin typeface="楷体_GB2312" charset="-122"/>
                <a:ea typeface="楷体_GB2312" charset="-122"/>
              </a:rPr>
              <a:t>。</a:t>
            </a:r>
          </a:p>
          <a:p>
            <a:pPr>
              <a:lnSpc>
                <a:spcPct val="120000"/>
              </a:lnSpc>
            </a:pPr>
            <a:r>
              <a:rPr lang="en-US" altLang="zh-CN" sz="2400">
                <a:solidFill>
                  <a:schemeClr val="hlink"/>
                </a:solidFill>
                <a:latin typeface="楷体_GB2312" charset="-122"/>
                <a:ea typeface="楷体_GB2312" charset="-122"/>
              </a:rPr>
              <a:t>    2</a:t>
            </a:r>
            <a:r>
              <a:rPr lang="zh-CN" altLang="en-US" sz="2400">
                <a:solidFill>
                  <a:schemeClr val="hlink"/>
                </a:solidFill>
                <a:latin typeface="楷体_GB2312" charset="-122"/>
                <a:ea typeface="楷体_GB2312" charset="-122"/>
              </a:rPr>
              <a:t>．抓住分句间内部逻辑关系，分析分句间的关系。如</a:t>
            </a:r>
            <a:r>
              <a:rPr lang="en-US" altLang="zh-CN" sz="2400">
                <a:solidFill>
                  <a:schemeClr val="hlink"/>
                </a:solidFill>
                <a:latin typeface="楷体_GB2312" charset="-122"/>
                <a:ea typeface="楷体_GB2312" charset="-122"/>
              </a:rPr>
              <a:t>2</a:t>
            </a:r>
            <a:r>
              <a:rPr lang="zh-CN" altLang="en-US" sz="2400">
                <a:solidFill>
                  <a:schemeClr val="hlink"/>
                </a:solidFill>
                <a:latin typeface="楷体_GB2312" charset="-122"/>
                <a:ea typeface="楷体_GB2312" charset="-122"/>
              </a:rPr>
              <a:t>题分句间存在着破旧立新的逻辑关系，而该句却颠倒了逻辑顺序，显然语序不当。</a:t>
            </a:r>
          </a:p>
        </p:txBody>
      </p:sp>
      <p:sp>
        <p:nvSpPr>
          <p:cNvPr id="336917" name="Text Box 21"/>
          <p:cNvSpPr txBox="1">
            <a:spLocks noChangeArrowheads="1"/>
          </p:cNvSpPr>
          <p:nvPr/>
        </p:nvSpPr>
        <p:spPr bwMode="auto">
          <a:xfrm>
            <a:off x="3087688" y="1212850"/>
            <a:ext cx="5688012" cy="521970"/>
          </a:xfrm>
          <a:prstGeom prst="rect">
            <a:avLst/>
          </a:prstGeom>
          <a:solidFill>
            <a:srgbClr val="FFCCCC"/>
          </a:solidFill>
          <a:ln w="19050">
            <a:solidFill>
              <a:srgbClr val="FFCCCC"/>
            </a:solidFill>
            <a:miter lim="800000"/>
          </a:ln>
        </p:spPr>
        <p:txBody>
          <a:bodyPr>
            <a:spAutoFit/>
          </a:bodyPr>
          <a:lstStyle/>
          <a:p>
            <a:pPr>
              <a:spcBef>
                <a:spcPct val="50000"/>
              </a:spcBef>
            </a:pPr>
            <a:r>
              <a:rPr lang="zh-CN" altLang="en-US" sz="2800">
                <a:solidFill>
                  <a:srgbClr val="FF33CC"/>
                </a:solidFill>
                <a:ea typeface="楷体_GB2312" charset="-122"/>
              </a:rPr>
              <a:t>分析分句间关系，明确分句间次序 </a:t>
            </a:r>
          </a:p>
        </p:txBody>
      </p:sp>
    </p:spTree>
    <p:extLst>
      <p:ext uri="{BB962C8B-B14F-4D97-AF65-F5344CB8AC3E}">
        <p14:creationId xmlns:p14="http://schemas.microsoft.com/office/powerpoint/2010/main" val="38808985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mph" presetSubtype="0" fill="hold" grpId="0" nodeType="clickEffect">
                                  <p:stCondLst>
                                    <p:cond delay="0"/>
                                  </p:stCondLst>
                                  <p:childTnLst>
                                    <p:animScale>
                                      <p:cBhvr>
                                        <p:cTn id="6" dur="2000" fill="hold"/>
                                        <p:tgtEl>
                                          <p:spTgt spid="336917"/>
                                        </p:tgtEl>
                                      </p:cBhvr>
                                      <p:by x="150000" y="150000"/>
                                    </p:animScale>
                                  </p:childTnLst>
                                </p:cTn>
                              </p:par>
                            </p:childTnLst>
                          </p:cTn>
                        </p:par>
                      </p:childTnLst>
                    </p:cTn>
                  </p:par>
                  <p:par>
                    <p:cTn id="7" fill="hold" nodeType="clickPar">
                      <p:stCondLst>
                        <p:cond delay="indefinite"/>
                      </p:stCondLst>
                      <p:childTnLst>
                        <p:par>
                          <p:cTn id="8" fill="hold" nodeType="withGroup">
                            <p:stCondLst>
                              <p:cond delay="indefinite"/>
                            </p:stCondLst>
                          </p:cTn>
                        </p:par>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36916"/>
                                        </p:tgtEl>
                                        <p:attrNameLst>
                                          <p:attrName>style.visibility</p:attrName>
                                        </p:attrNameLst>
                                      </p:cBhvr>
                                      <p:to>
                                        <p:strVal val="visible"/>
                                      </p:to>
                                    </p:set>
                                    <p:animEffect transition="in" filter="blinds(horizontal)">
                                      <p:cBhvr>
                                        <p:cTn id="12" dur="500"/>
                                        <p:tgtEl>
                                          <p:spTgt spid="3369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6916" grpId="0" animBg="1"/>
      <p:bldP spid="336917"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8" name="AutoShape 2" descr="大棋盘"/>
          <p:cNvSpPr>
            <a:spLocks noChangeArrowheads="1"/>
          </p:cNvSpPr>
          <p:nvPr/>
        </p:nvSpPr>
        <p:spPr bwMode="auto">
          <a:xfrm>
            <a:off x="5473700" y="4598995"/>
            <a:ext cx="5716588" cy="1360488"/>
          </a:xfrm>
          <a:prstGeom prst="roundRect">
            <a:avLst>
              <a:gd name="adj" fmla="val 856"/>
            </a:avLst>
          </a:prstGeom>
          <a:pattFill prst="lgCheck">
            <a:fgClr>
              <a:srgbClr val="FFCCCC"/>
            </a:fgClr>
            <a:bgClr>
              <a:srgbClr val="FFFFFF"/>
            </a:bgClr>
          </a:pattFill>
          <a:ln w="28575">
            <a:solidFill>
              <a:srgbClr val="800080"/>
            </a:solidFill>
            <a:round/>
          </a:ln>
        </p:spPr>
        <p:txBody>
          <a:bodyPr anchor="ctr"/>
          <a:lstStyle/>
          <a:p>
            <a:r>
              <a:rPr lang="zh-CN" altLang="en-US">
                <a:ea typeface="宋体" pitchFamily="2" charset="-122"/>
              </a:rPr>
              <a:t>此处属关联词语位置不当。此句中关联词语“不仅</a:t>
            </a:r>
            <a:r>
              <a:rPr lang="en-US" altLang="zh-CN">
                <a:ea typeface="宋体" pitchFamily="2" charset="-122"/>
              </a:rPr>
              <a:t>/</a:t>
            </a:r>
            <a:r>
              <a:rPr lang="zh-CN" altLang="en-US">
                <a:ea typeface="宋体" pitchFamily="2" charset="-122"/>
              </a:rPr>
              <a:t>还”引导的分句主语不一致，因此，应将“不仅”移至“公民”之前。                                        </a:t>
            </a:r>
          </a:p>
        </p:txBody>
      </p:sp>
      <p:sp>
        <p:nvSpPr>
          <p:cNvPr id="219150" name="Rectangle 14"/>
          <p:cNvSpPr>
            <a:spLocks noGrp="1"/>
          </p:cNvSpPr>
          <p:nvPr>
            <p:ph type="title" idx="4294967295"/>
          </p:nvPr>
        </p:nvSpPr>
        <p:spPr>
          <a:xfrm>
            <a:off x="2220923" y="654050"/>
            <a:ext cx="5111750" cy="530225"/>
          </a:xfrm>
          <a:prstGeom prst="rect">
            <a:avLst/>
          </a:prstGeom>
          <a:noFill/>
          <a:ln w="57150" cmpd="thinThick">
            <a:solidFill>
              <a:schemeClr val="folHlink"/>
            </a:solidFill>
          </a:ln>
        </p:spPr>
        <p:txBody>
          <a:bodyPr/>
          <a:lstStyle/>
          <a:p>
            <a:pPr eaLnBrk="1" hangingPunct="1"/>
            <a:r>
              <a:rPr lang="zh-CN" altLang="en-US" sz="2400" smtClean="0">
                <a:solidFill>
                  <a:schemeClr val="hlink"/>
                </a:solidFill>
                <a:latin typeface="黑体" pitchFamily="2" charset="-122"/>
                <a:ea typeface="黑体" panose="02010609060101010101" pitchFamily="2" charset="-122"/>
              </a:rPr>
              <a:t>类型六　关联词语位置不当</a:t>
            </a:r>
          </a:p>
        </p:txBody>
      </p:sp>
      <p:sp>
        <p:nvSpPr>
          <p:cNvPr id="219151" name="AutoShape 15" descr="大棋盘"/>
          <p:cNvSpPr>
            <a:spLocks noChangeArrowheads="1"/>
          </p:cNvSpPr>
          <p:nvPr/>
        </p:nvSpPr>
        <p:spPr bwMode="auto">
          <a:xfrm>
            <a:off x="5473700" y="2824841"/>
            <a:ext cx="5716588" cy="1633538"/>
          </a:xfrm>
          <a:prstGeom prst="roundRect">
            <a:avLst>
              <a:gd name="adj" fmla="val 1028"/>
            </a:avLst>
          </a:prstGeom>
          <a:pattFill prst="lgCheck">
            <a:fgClr>
              <a:srgbClr val="FFCCCC"/>
            </a:fgClr>
            <a:bgClr>
              <a:srgbClr val="FFFFFF"/>
            </a:bgClr>
          </a:pattFill>
          <a:ln w="28575">
            <a:solidFill>
              <a:srgbClr val="800080"/>
            </a:solidFill>
            <a:round/>
          </a:ln>
        </p:spPr>
        <p:txBody>
          <a:bodyPr anchor="ctr"/>
          <a:lstStyle/>
          <a:p>
            <a:r>
              <a:rPr lang="zh-CN" altLang="en-US">
                <a:ea typeface="宋体" pitchFamily="2" charset="-122"/>
              </a:rPr>
              <a:t>此处属关联词语位置不当。此句中关联词语“虽然</a:t>
            </a:r>
            <a:r>
              <a:rPr lang="en-US" altLang="zh-CN">
                <a:ea typeface="宋体" pitchFamily="2" charset="-122"/>
              </a:rPr>
              <a:t>/</a:t>
            </a:r>
            <a:r>
              <a:rPr lang="zh-CN" altLang="en-US">
                <a:ea typeface="宋体" pitchFamily="2" charset="-122"/>
              </a:rPr>
              <a:t>但”所引导的两个分句的主语分别是“我们”“其</a:t>
            </a:r>
            <a:r>
              <a:rPr lang="en-US" altLang="zh-CN">
                <a:ea typeface="宋体" pitchFamily="2" charset="-122"/>
              </a:rPr>
              <a:t>(</a:t>
            </a:r>
            <a:r>
              <a:rPr lang="zh-CN" altLang="en-US">
                <a:ea typeface="宋体" pitchFamily="2" charset="-122"/>
              </a:rPr>
              <a:t>病媒</a:t>
            </a:r>
            <a:r>
              <a:rPr lang="en-US" altLang="zh-CN">
                <a:ea typeface="宋体" pitchFamily="2" charset="-122"/>
              </a:rPr>
              <a:t>)”</a:t>
            </a:r>
            <a:r>
              <a:rPr lang="zh-CN" altLang="en-US">
                <a:ea typeface="宋体" pitchFamily="2" charset="-122"/>
              </a:rPr>
              <a:t>，当关联词语引导的分句主语不一致时，关联词语应放在主语之前，因此，此句中的“虽然”应放在“我们”的前面。</a:t>
            </a:r>
          </a:p>
        </p:txBody>
      </p:sp>
      <p:sp>
        <p:nvSpPr>
          <p:cNvPr id="219152" name="Text Box 16"/>
          <p:cNvSpPr txBox="1">
            <a:spLocks noChangeArrowheads="1"/>
          </p:cNvSpPr>
          <p:nvPr/>
        </p:nvSpPr>
        <p:spPr bwMode="auto">
          <a:xfrm>
            <a:off x="288925" y="2897866"/>
            <a:ext cx="4808538" cy="1322070"/>
          </a:xfrm>
          <a:prstGeom prst="rect">
            <a:avLst/>
          </a:prstGeom>
          <a:solidFill>
            <a:srgbClr val="CCFFFF"/>
          </a:solidFill>
          <a:ln w="9525">
            <a:noFill/>
            <a:miter lim="800000"/>
          </a:ln>
        </p:spPr>
        <p:txBody>
          <a:bodyPr>
            <a:spAutoFit/>
          </a:bodyPr>
          <a:lstStyle/>
          <a:p>
            <a:pPr algn="just"/>
            <a:r>
              <a:rPr lang="en-US" altLang="zh-CN" sz="2000">
                <a:ea typeface="宋体" pitchFamily="2" charset="-122"/>
              </a:rPr>
              <a:t>2.</a:t>
            </a:r>
            <a:r>
              <a:rPr lang="zh-CN" altLang="en-US" sz="2000">
                <a:ea typeface="宋体" pitchFamily="2" charset="-122"/>
              </a:rPr>
              <a:t>病媒</a:t>
            </a:r>
            <a:r>
              <a:rPr lang="en-US" altLang="zh-CN" sz="2000">
                <a:ea typeface="宋体" pitchFamily="2" charset="-122"/>
              </a:rPr>
              <a:t>(</a:t>
            </a:r>
            <a:r>
              <a:rPr lang="zh-CN" altLang="en-US" sz="2000">
                <a:ea typeface="宋体" pitchFamily="2" charset="-122"/>
              </a:rPr>
              <a:t>蚊子、臭虫、虱子和淡水螺一类的小生物</a:t>
            </a:r>
            <a:r>
              <a:rPr lang="en-US" altLang="zh-CN" sz="2000">
                <a:ea typeface="宋体" pitchFamily="2" charset="-122"/>
              </a:rPr>
              <a:t>)</a:t>
            </a:r>
            <a:r>
              <a:rPr lang="zh-CN" altLang="en-US" sz="2000">
                <a:ea typeface="宋体" pitchFamily="2" charset="-122"/>
              </a:rPr>
              <a:t>会传播各类疾病，我们虽然建立了有效的防控体系，但其死灰复燃的可能性仍然存在。 </a:t>
            </a:r>
          </a:p>
        </p:txBody>
      </p:sp>
      <p:sp>
        <p:nvSpPr>
          <p:cNvPr id="219153" name="Line 17"/>
          <p:cNvSpPr>
            <a:spLocks noChangeShapeType="1"/>
          </p:cNvSpPr>
          <p:nvPr/>
        </p:nvSpPr>
        <p:spPr bwMode="auto">
          <a:xfrm flipV="1">
            <a:off x="4897438" y="3113766"/>
            <a:ext cx="503237" cy="307975"/>
          </a:xfrm>
          <a:prstGeom prst="line">
            <a:avLst/>
          </a:prstGeom>
          <a:noFill/>
          <a:ln w="28575">
            <a:solidFill>
              <a:srgbClr val="FF0000"/>
            </a:solidFill>
            <a:round/>
          </a:ln>
        </p:spPr>
        <p:txBody>
          <a:bodyPr/>
          <a:lstStyle/>
          <a:p>
            <a:endParaRPr lang="zh-CN" altLang="en-US"/>
          </a:p>
        </p:txBody>
      </p:sp>
      <p:sp>
        <p:nvSpPr>
          <p:cNvPr id="219154" name="Rectangle 18"/>
          <p:cNvSpPr>
            <a:spLocks noChangeArrowheads="1"/>
          </p:cNvSpPr>
          <p:nvPr/>
        </p:nvSpPr>
        <p:spPr bwMode="auto">
          <a:xfrm>
            <a:off x="4248150" y="3258229"/>
            <a:ext cx="647700" cy="273050"/>
          </a:xfrm>
          <a:prstGeom prst="rect">
            <a:avLst/>
          </a:prstGeom>
          <a:noFill/>
          <a:ln w="28575">
            <a:solidFill>
              <a:srgbClr val="FF0000"/>
            </a:solidFill>
            <a:miter lim="800000"/>
          </a:ln>
        </p:spPr>
        <p:txBody>
          <a:bodyPr wrap="none" anchor="ctr"/>
          <a:lstStyle/>
          <a:p>
            <a:endParaRPr lang="zh-CN" altLang="en-US">
              <a:ea typeface="宋体" pitchFamily="2" charset="-122"/>
            </a:endParaRPr>
          </a:p>
        </p:txBody>
      </p:sp>
      <p:sp>
        <p:nvSpPr>
          <p:cNvPr id="219155" name="AutoShape 19" descr="大棋盘"/>
          <p:cNvSpPr>
            <a:spLocks noChangeArrowheads="1"/>
          </p:cNvSpPr>
          <p:nvPr/>
        </p:nvSpPr>
        <p:spPr bwMode="auto">
          <a:xfrm>
            <a:off x="5473700" y="1298575"/>
            <a:ext cx="5716588" cy="1428750"/>
          </a:xfrm>
          <a:prstGeom prst="roundRect">
            <a:avLst>
              <a:gd name="adj" fmla="val 1028"/>
            </a:avLst>
          </a:prstGeom>
          <a:pattFill prst="lgCheck">
            <a:fgClr>
              <a:srgbClr val="FFCCCC"/>
            </a:fgClr>
            <a:bgClr>
              <a:srgbClr val="FFFFFF"/>
            </a:bgClr>
          </a:pattFill>
          <a:ln w="28575">
            <a:solidFill>
              <a:srgbClr val="800080"/>
            </a:solidFill>
            <a:round/>
          </a:ln>
        </p:spPr>
        <p:txBody>
          <a:bodyPr anchor="ctr"/>
          <a:lstStyle/>
          <a:p>
            <a:r>
              <a:rPr lang="zh-CN" altLang="en-US">
                <a:ea typeface="宋体" pitchFamily="2" charset="-122"/>
              </a:rPr>
              <a:t>此处属关联词语位置不当。此句中关联词语“不仅</a:t>
            </a:r>
            <a:r>
              <a:rPr lang="en-US" altLang="zh-CN">
                <a:ea typeface="宋体" pitchFamily="2" charset="-122"/>
              </a:rPr>
              <a:t>/</a:t>
            </a:r>
            <a:r>
              <a:rPr lang="zh-CN" altLang="en-US">
                <a:ea typeface="宋体" pitchFamily="2" charset="-122"/>
              </a:rPr>
              <a:t>也”引导的分句的主语都是“电子商务”，因此，此句应将“不仅”放在“电子商务”的后面</a:t>
            </a:r>
            <a:r>
              <a:rPr lang="zh-CN" altLang="en-US" b="0">
                <a:ea typeface="宋体" pitchFamily="2" charset="-122"/>
              </a:rPr>
              <a:t> </a:t>
            </a:r>
            <a:r>
              <a:rPr lang="zh-CN" altLang="en-US">
                <a:ea typeface="宋体" pitchFamily="2" charset="-122"/>
              </a:rPr>
              <a:t>。</a:t>
            </a:r>
            <a:r>
              <a:rPr lang="zh-CN" altLang="en-US" b="0">
                <a:ea typeface="宋体" pitchFamily="2" charset="-122"/>
              </a:rPr>
              <a:t> </a:t>
            </a:r>
          </a:p>
        </p:txBody>
      </p:sp>
      <p:sp>
        <p:nvSpPr>
          <p:cNvPr id="219156" name="Text Box 20"/>
          <p:cNvSpPr txBox="1">
            <a:spLocks noChangeArrowheads="1"/>
          </p:cNvSpPr>
          <p:nvPr/>
        </p:nvSpPr>
        <p:spPr bwMode="auto">
          <a:xfrm>
            <a:off x="288925" y="1514475"/>
            <a:ext cx="4824413" cy="1014730"/>
          </a:xfrm>
          <a:prstGeom prst="rect">
            <a:avLst/>
          </a:prstGeom>
          <a:solidFill>
            <a:srgbClr val="CCFFFF"/>
          </a:solidFill>
          <a:ln w="9525">
            <a:noFill/>
            <a:miter lim="800000"/>
          </a:ln>
        </p:spPr>
        <p:txBody>
          <a:bodyPr>
            <a:spAutoFit/>
          </a:bodyPr>
          <a:lstStyle/>
          <a:p>
            <a:pPr algn="just"/>
            <a:r>
              <a:rPr lang="en-US" altLang="zh-CN" sz="2000">
                <a:ea typeface="宋体" pitchFamily="2" charset="-122"/>
              </a:rPr>
              <a:t>1.</a:t>
            </a:r>
            <a:r>
              <a:rPr lang="zh-CN" altLang="en-US" sz="2000">
                <a:ea typeface="宋体" pitchFamily="2" charset="-122"/>
              </a:rPr>
              <a:t>作为一个全新的、相对成熟的行业</a:t>
            </a:r>
            <a:r>
              <a:rPr lang="en-US" altLang="zh-CN" sz="2000">
                <a:ea typeface="宋体" pitchFamily="2" charset="-122"/>
              </a:rPr>
              <a:t>,</a:t>
            </a:r>
            <a:r>
              <a:rPr lang="zh-CN" altLang="en-US" sz="2000">
                <a:ea typeface="宋体" pitchFamily="2" charset="-122"/>
              </a:rPr>
              <a:t>不仅电子商务在一定程度上改变了人类的生活方式，也冲击了历史悠久的传统商业模式。 </a:t>
            </a:r>
          </a:p>
        </p:txBody>
      </p:sp>
      <p:sp>
        <p:nvSpPr>
          <p:cNvPr id="219157" name="Rectangle 21"/>
          <p:cNvSpPr>
            <a:spLocks noChangeArrowheads="1"/>
          </p:cNvSpPr>
          <p:nvPr/>
        </p:nvSpPr>
        <p:spPr bwMode="auto">
          <a:xfrm>
            <a:off x="4392613" y="1585913"/>
            <a:ext cx="647700" cy="271462"/>
          </a:xfrm>
          <a:prstGeom prst="rect">
            <a:avLst/>
          </a:prstGeom>
          <a:noFill/>
          <a:ln w="28575">
            <a:solidFill>
              <a:srgbClr val="FF0000"/>
            </a:solidFill>
            <a:miter lim="800000"/>
          </a:ln>
        </p:spPr>
        <p:txBody>
          <a:bodyPr wrap="none" anchor="ctr"/>
          <a:lstStyle/>
          <a:p>
            <a:endParaRPr lang="zh-CN" altLang="en-US">
              <a:ea typeface="宋体" pitchFamily="2" charset="-122"/>
            </a:endParaRPr>
          </a:p>
        </p:txBody>
      </p:sp>
      <p:sp>
        <p:nvSpPr>
          <p:cNvPr id="219158" name="Line 22"/>
          <p:cNvSpPr>
            <a:spLocks noChangeShapeType="1"/>
          </p:cNvSpPr>
          <p:nvPr/>
        </p:nvSpPr>
        <p:spPr bwMode="auto">
          <a:xfrm flipV="1">
            <a:off x="5184775" y="1443038"/>
            <a:ext cx="288925" cy="144462"/>
          </a:xfrm>
          <a:prstGeom prst="line">
            <a:avLst/>
          </a:prstGeom>
          <a:noFill/>
          <a:ln w="28575">
            <a:solidFill>
              <a:srgbClr val="FF0000"/>
            </a:solidFill>
            <a:round/>
          </a:ln>
        </p:spPr>
        <p:txBody>
          <a:bodyPr/>
          <a:lstStyle/>
          <a:p>
            <a:endParaRPr lang="zh-CN" altLang="en-US"/>
          </a:p>
        </p:txBody>
      </p:sp>
      <p:sp>
        <p:nvSpPr>
          <p:cNvPr id="219160" name="Text Box 24"/>
          <p:cNvSpPr txBox="1">
            <a:spLocks noChangeArrowheads="1"/>
          </p:cNvSpPr>
          <p:nvPr/>
        </p:nvSpPr>
        <p:spPr bwMode="auto">
          <a:xfrm>
            <a:off x="360363" y="4383095"/>
            <a:ext cx="4808537" cy="1630045"/>
          </a:xfrm>
          <a:prstGeom prst="rect">
            <a:avLst/>
          </a:prstGeom>
          <a:solidFill>
            <a:srgbClr val="CCFFFF"/>
          </a:solidFill>
          <a:ln w="9525">
            <a:noFill/>
            <a:miter lim="800000"/>
          </a:ln>
        </p:spPr>
        <p:txBody>
          <a:bodyPr>
            <a:spAutoFit/>
          </a:bodyPr>
          <a:lstStyle/>
          <a:p>
            <a:pPr algn="just"/>
            <a:r>
              <a:rPr lang="en-US" altLang="zh-CN" sz="2000">
                <a:ea typeface="宋体" pitchFamily="2" charset="-122"/>
              </a:rPr>
              <a:t>3.</a:t>
            </a:r>
            <a:r>
              <a:rPr lang="zh-CN" altLang="en-US" sz="2000">
                <a:ea typeface="宋体" pitchFamily="2" charset="-122"/>
              </a:rPr>
              <a:t>随着国家信用体系的建设，公民不仅将拥有统一的社会信用代码，到</a:t>
            </a:r>
            <a:r>
              <a:rPr lang="en-US" altLang="zh-CN" sz="2000">
                <a:ea typeface="宋体" pitchFamily="2" charset="-122"/>
              </a:rPr>
              <a:t>2017</a:t>
            </a:r>
            <a:r>
              <a:rPr lang="zh-CN" altLang="en-US" sz="2000">
                <a:ea typeface="宋体" pitchFamily="2" charset="-122"/>
              </a:rPr>
              <a:t>年，还会有一个集合金融、工商登记、税收缴纳、交通违章等的统一平台建成，实现信息资源共享。                  </a:t>
            </a:r>
          </a:p>
        </p:txBody>
      </p:sp>
      <p:sp>
        <p:nvSpPr>
          <p:cNvPr id="219161" name="Line 25"/>
          <p:cNvSpPr>
            <a:spLocks noChangeShapeType="1"/>
          </p:cNvSpPr>
          <p:nvPr/>
        </p:nvSpPr>
        <p:spPr bwMode="auto">
          <a:xfrm>
            <a:off x="4968875" y="4670433"/>
            <a:ext cx="504825" cy="271462"/>
          </a:xfrm>
          <a:prstGeom prst="line">
            <a:avLst/>
          </a:prstGeom>
          <a:noFill/>
          <a:ln w="28575">
            <a:solidFill>
              <a:srgbClr val="FF0000"/>
            </a:solidFill>
            <a:round/>
          </a:ln>
        </p:spPr>
        <p:txBody>
          <a:bodyPr/>
          <a:lstStyle/>
          <a:p>
            <a:endParaRPr lang="zh-CN" altLang="en-US"/>
          </a:p>
        </p:txBody>
      </p:sp>
      <p:sp>
        <p:nvSpPr>
          <p:cNvPr id="219162" name="Rectangle 26"/>
          <p:cNvSpPr>
            <a:spLocks noChangeArrowheads="1"/>
          </p:cNvSpPr>
          <p:nvPr/>
        </p:nvSpPr>
        <p:spPr bwMode="auto">
          <a:xfrm>
            <a:off x="4321175" y="4454533"/>
            <a:ext cx="581025" cy="288925"/>
          </a:xfrm>
          <a:prstGeom prst="rect">
            <a:avLst/>
          </a:prstGeom>
          <a:noFill/>
          <a:ln w="28575">
            <a:solidFill>
              <a:srgbClr val="FF0000"/>
            </a:solidFill>
            <a:miter lim="800000"/>
          </a:ln>
        </p:spPr>
        <p:txBody>
          <a:bodyPr wrap="none" anchor="ctr"/>
          <a:lstStyle/>
          <a:p>
            <a:pPr algn="ctr"/>
            <a:r>
              <a:rPr lang="zh-CN" altLang="en-US">
                <a:ea typeface="宋体" pitchFamily="2" charset="-122"/>
              </a:rPr>
              <a:t>                   </a:t>
            </a:r>
          </a:p>
        </p:txBody>
      </p:sp>
    </p:spTree>
    <p:extLst>
      <p:ext uri="{BB962C8B-B14F-4D97-AF65-F5344CB8AC3E}">
        <p14:creationId xmlns:p14="http://schemas.microsoft.com/office/powerpoint/2010/main" val="66037651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9150"/>
                                        </p:tgtEl>
                                        <p:attrNameLst>
                                          <p:attrName>style.visibility</p:attrName>
                                        </p:attrNameLst>
                                      </p:cBhvr>
                                      <p:to>
                                        <p:strVal val="visible"/>
                                      </p:to>
                                    </p:set>
                                    <p:anim calcmode="lin" valueType="num">
                                      <p:cBhvr additive="base">
                                        <p:cTn id="7" dur="500" fill="hold"/>
                                        <p:tgtEl>
                                          <p:spTgt spid="219150"/>
                                        </p:tgtEl>
                                        <p:attrNameLst>
                                          <p:attrName>ppt_x</p:attrName>
                                        </p:attrNameLst>
                                      </p:cBhvr>
                                      <p:tavLst>
                                        <p:tav tm="0">
                                          <p:val>
                                            <p:strVal val="#ppt_x"/>
                                          </p:val>
                                        </p:tav>
                                        <p:tav tm="100000">
                                          <p:val>
                                            <p:strVal val="#ppt_x"/>
                                          </p:val>
                                        </p:tav>
                                      </p:tavLst>
                                    </p:anim>
                                    <p:anim calcmode="lin" valueType="num">
                                      <p:cBhvr additive="base">
                                        <p:cTn id="8" dur="500" fill="hold"/>
                                        <p:tgtEl>
                                          <p:spTgt spid="21915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8" presetClass="entr" presetSubtype="16" fill="hold" grpId="0" nodeType="clickEffect">
                                  <p:stCondLst>
                                    <p:cond delay="0"/>
                                  </p:stCondLst>
                                  <p:childTnLst>
                                    <p:set>
                                      <p:cBhvr>
                                        <p:cTn id="13" dur="1" fill="hold">
                                          <p:stCondLst>
                                            <p:cond delay="0"/>
                                          </p:stCondLst>
                                        </p:cTn>
                                        <p:tgtEl>
                                          <p:spTgt spid="219156"/>
                                        </p:tgtEl>
                                        <p:attrNameLst>
                                          <p:attrName>style.visibility</p:attrName>
                                        </p:attrNameLst>
                                      </p:cBhvr>
                                      <p:to>
                                        <p:strVal val="visible"/>
                                      </p:to>
                                    </p:set>
                                    <p:animEffect transition="in" filter="diamond(in)">
                                      <p:cBhvr>
                                        <p:cTn id="14" dur="2000"/>
                                        <p:tgtEl>
                                          <p:spTgt spid="219156"/>
                                        </p:tgtEl>
                                      </p:cBhvr>
                                    </p:animEffect>
                                  </p:childTnLst>
                                </p:cTn>
                              </p:par>
                            </p:childTnLst>
                          </p:cTn>
                        </p:par>
                      </p:childTnLst>
                    </p:cTn>
                  </p:par>
                  <p:par>
                    <p:cTn id="15" fill="hold" nodeType="clickPar">
                      <p:stCondLst>
                        <p:cond delay="indefinite"/>
                      </p:stCondLst>
                      <p:childTnLst>
                        <p:par>
                          <p:cTn id="16" fill="hold" nodeType="withGroup">
                            <p:stCondLst>
                              <p:cond delay="indefinite"/>
                            </p:stCondLst>
                          </p:cTn>
                        </p:par>
                        <p:par>
                          <p:cTn id="17" fill="hold" nodeType="afterGroup">
                            <p:stCondLst>
                              <p:cond delay="0"/>
                            </p:stCondLst>
                            <p:childTnLst>
                              <p:par>
                                <p:cTn id="18" presetID="14" presetClass="entr" presetSubtype="10" fill="hold" grpId="0" nodeType="clickEffect">
                                  <p:stCondLst>
                                    <p:cond delay="0"/>
                                  </p:stCondLst>
                                  <p:childTnLst>
                                    <p:set>
                                      <p:cBhvr>
                                        <p:cTn id="19" dur="1" fill="hold">
                                          <p:stCondLst>
                                            <p:cond delay="0"/>
                                          </p:stCondLst>
                                        </p:cTn>
                                        <p:tgtEl>
                                          <p:spTgt spid="219157"/>
                                        </p:tgtEl>
                                        <p:attrNameLst>
                                          <p:attrName>style.visibility</p:attrName>
                                        </p:attrNameLst>
                                      </p:cBhvr>
                                      <p:to>
                                        <p:strVal val="visible"/>
                                      </p:to>
                                    </p:set>
                                    <p:animEffect transition="in" filter="randombar(horizontal)">
                                      <p:cBhvr>
                                        <p:cTn id="20" dur="500"/>
                                        <p:tgtEl>
                                          <p:spTgt spid="219157"/>
                                        </p:tgtEl>
                                      </p:cBhvr>
                                    </p:animEffect>
                                  </p:childTnLst>
                                </p:cTn>
                              </p:par>
                              <p:par>
                                <p:cTn id="21" presetID="14" presetClass="entr" presetSubtype="10" fill="hold" grpId="0" nodeType="withEffect">
                                  <p:stCondLst>
                                    <p:cond delay="0"/>
                                  </p:stCondLst>
                                  <p:childTnLst>
                                    <p:set>
                                      <p:cBhvr>
                                        <p:cTn id="22" dur="1" fill="hold">
                                          <p:stCondLst>
                                            <p:cond delay="0"/>
                                          </p:stCondLst>
                                        </p:cTn>
                                        <p:tgtEl>
                                          <p:spTgt spid="219158"/>
                                        </p:tgtEl>
                                        <p:attrNameLst>
                                          <p:attrName>style.visibility</p:attrName>
                                        </p:attrNameLst>
                                      </p:cBhvr>
                                      <p:to>
                                        <p:strVal val="visible"/>
                                      </p:to>
                                    </p:set>
                                    <p:animEffect transition="in" filter="randombar(horizontal)">
                                      <p:cBhvr>
                                        <p:cTn id="23" dur="500"/>
                                        <p:tgtEl>
                                          <p:spTgt spid="219158"/>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219155"/>
                                        </p:tgtEl>
                                        <p:attrNameLst>
                                          <p:attrName>style.visibility</p:attrName>
                                        </p:attrNameLst>
                                      </p:cBhvr>
                                      <p:to>
                                        <p:strVal val="visible"/>
                                      </p:to>
                                    </p:set>
                                    <p:animEffect transition="in" filter="randombar(horizontal)">
                                      <p:cBhvr>
                                        <p:cTn id="26" dur="500"/>
                                        <p:tgtEl>
                                          <p:spTgt spid="219155"/>
                                        </p:tgtEl>
                                      </p:cBhvr>
                                    </p:animEffect>
                                  </p:childTnLst>
                                </p:cTn>
                              </p:par>
                            </p:childTnLst>
                          </p:cTn>
                        </p:par>
                      </p:childTnLst>
                    </p:cTn>
                  </p:par>
                  <p:par>
                    <p:cTn id="27" fill="hold" nodeType="clickPar">
                      <p:stCondLst>
                        <p:cond delay="indefinite"/>
                      </p:stCondLst>
                      <p:childTnLst>
                        <p:par>
                          <p:cTn id="28" fill="hold" nodeType="withGroup">
                            <p:stCondLst>
                              <p:cond delay="indefinite"/>
                            </p:stCondLst>
                          </p:cTn>
                        </p:par>
                        <p:par>
                          <p:cTn id="29" fill="hold" nodeType="afterGroup">
                            <p:stCondLst>
                              <p:cond delay="0"/>
                            </p:stCondLst>
                            <p:childTnLst>
                              <p:par>
                                <p:cTn id="30" presetID="8" presetClass="entr" presetSubtype="16" fill="hold" grpId="0" nodeType="clickEffect">
                                  <p:stCondLst>
                                    <p:cond delay="0"/>
                                  </p:stCondLst>
                                  <p:childTnLst>
                                    <p:set>
                                      <p:cBhvr>
                                        <p:cTn id="31" dur="1" fill="hold">
                                          <p:stCondLst>
                                            <p:cond delay="0"/>
                                          </p:stCondLst>
                                        </p:cTn>
                                        <p:tgtEl>
                                          <p:spTgt spid="219152"/>
                                        </p:tgtEl>
                                        <p:attrNameLst>
                                          <p:attrName>style.visibility</p:attrName>
                                        </p:attrNameLst>
                                      </p:cBhvr>
                                      <p:to>
                                        <p:strVal val="visible"/>
                                      </p:to>
                                    </p:set>
                                    <p:animEffect transition="in" filter="diamond(in)">
                                      <p:cBhvr>
                                        <p:cTn id="32" dur="2000"/>
                                        <p:tgtEl>
                                          <p:spTgt spid="219152"/>
                                        </p:tgtEl>
                                      </p:cBhvr>
                                    </p:animEffect>
                                  </p:childTnLst>
                                </p:cTn>
                              </p:par>
                            </p:childTnLst>
                          </p:cTn>
                        </p:par>
                      </p:childTnLst>
                    </p:cTn>
                  </p:par>
                  <p:par>
                    <p:cTn id="33" fill="hold" nodeType="clickPar">
                      <p:stCondLst>
                        <p:cond delay="indefinite"/>
                      </p:stCondLst>
                      <p:childTnLst>
                        <p:par>
                          <p:cTn id="34" fill="hold" nodeType="withGroup">
                            <p:stCondLst>
                              <p:cond delay="indefinite"/>
                            </p:stCondLst>
                          </p:cTn>
                        </p:par>
                        <p:par>
                          <p:cTn id="35" fill="hold" nodeType="afterGroup">
                            <p:stCondLst>
                              <p:cond delay="0"/>
                            </p:stCondLst>
                            <p:childTnLst>
                              <p:par>
                                <p:cTn id="36" presetID="14" presetClass="entr" presetSubtype="10" fill="hold" grpId="0" nodeType="clickEffect">
                                  <p:stCondLst>
                                    <p:cond delay="0"/>
                                  </p:stCondLst>
                                  <p:childTnLst>
                                    <p:set>
                                      <p:cBhvr>
                                        <p:cTn id="37" dur="1" fill="hold">
                                          <p:stCondLst>
                                            <p:cond delay="0"/>
                                          </p:stCondLst>
                                        </p:cTn>
                                        <p:tgtEl>
                                          <p:spTgt spid="219153"/>
                                        </p:tgtEl>
                                        <p:attrNameLst>
                                          <p:attrName>style.visibility</p:attrName>
                                        </p:attrNameLst>
                                      </p:cBhvr>
                                      <p:to>
                                        <p:strVal val="visible"/>
                                      </p:to>
                                    </p:set>
                                    <p:animEffect transition="in" filter="randombar(horizontal)">
                                      <p:cBhvr>
                                        <p:cTn id="38" dur="500"/>
                                        <p:tgtEl>
                                          <p:spTgt spid="219153"/>
                                        </p:tgtEl>
                                      </p:cBhvr>
                                    </p:animEffect>
                                  </p:childTnLst>
                                </p:cTn>
                              </p:par>
                              <p:par>
                                <p:cTn id="39" presetID="14" presetClass="entr" presetSubtype="10" fill="hold" grpId="0" nodeType="withEffect">
                                  <p:stCondLst>
                                    <p:cond delay="0"/>
                                  </p:stCondLst>
                                  <p:childTnLst>
                                    <p:set>
                                      <p:cBhvr>
                                        <p:cTn id="40" dur="1" fill="hold">
                                          <p:stCondLst>
                                            <p:cond delay="0"/>
                                          </p:stCondLst>
                                        </p:cTn>
                                        <p:tgtEl>
                                          <p:spTgt spid="219154"/>
                                        </p:tgtEl>
                                        <p:attrNameLst>
                                          <p:attrName>style.visibility</p:attrName>
                                        </p:attrNameLst>
                                      </p:cBhvr>
                                      <p:to>
                                        <p:strVal val="visible"/>
                                      </p:to>
                                    </p:set>
                                    <p:animEffect transition="in" filter="randombar(horizontal)">
                                      <p:cBhvr>
                                        <p:cTn id="41" dur="500"/>
                                        <p:tgtEl>
                                          <p:spTgt spid="219154"/>
                                        </p:tgtEl>
                                      </p:cBhvr>
                                    </p:animEffect>
                                  </p:childTnLst>
                                </p:cTn>
                              </p:par>
                              <p:par>
                                <p:cTn id="42" presetID="14" presetClass="entr" presetSubtype="10" fill="hold" grpId="0" nodeType="withEffect">
                                  <p:stCondLst>
                                    <p:cond delay="0"/>
                                  </p:stCondLst>
                                  <p:childTnLst>
                                    <p:set>
                                      <p:cBhvr>
                                        <p:cTn id="43" dur="1" fill="hold">
                                          <p:stCondLst>
                                            <p:cond delay="0"/>
                                          </p:stCondLst>
                                        </p:cTn>
                                        <p:tgtEl>
                                          <p:spTgt spid="219151"/>
                                        </p:tgtEl>
                                        <p:attrNameLst>
                                          <p:attrName>style.visibility</p:attrName>
                                        </p:attrNameLst>
                                      </p:cBhvr>
                                      <p:to>
                                        <p:strVal val="visible"/>
                                      </p:to>
                                    </p:set>
                                    <p:animEffect transition="in" filter="randombar(horizontal)">
                                      <p:cBhvr>
                                        <p:cTn id="44" dur="500"/>
                                        <p:tgtEl>
                                          <p:spTgt spid="219151"/>
                                        </p:tgtEl>
                                      </p:cBhvr>
                                    </p:animEffect>
                                  </p:childTnLst>
                                </p:cTn>
                              </p:par>
                            </p:childTnLst>
                          </p:cTn>
                        </p:par>
                      </p:childTnLst>
                    </p:cTn>
                  </p:par>
                  <p:par>
                    <p:cTn id="45" fill="hold" nodeType="clickPar">
                      <p:stCondLst>
                        <p:cond delay="indefinite"/>
                      </p:stCondLst>
                      <p:childTnLst>
                        <p:par>
                          <p:cTn id="46" fill="hold" nodeType="withGroup">
                            <p:stCondLst>
                              <p:cond delay="indefinite"/>
                            </p:stCondLst>
                          </p:cTn>
                        </p:par>
                        <p:par>
                          <p:cTn id="47" fill="hold" nodeType="afterGroup">
                            <p:stCondLst>
                              <p:cond delay="0"/>
                            </p:stCondLst>
                            <p:childTnLst>
                              <p:par>
                                <p:cTn id="48" presetID="8" presetClass="entr" presetSubtype="16" fill="hold" grpId="0" nodeType="clickEffect">
                                  <p:stCondLst>
                                    <p:cond delay="0"/>
                                  </p:stCondLst>
                                  <p:childTnLst>
                                    <p:set>
                                      <p:cBhvr>
                                        <p:cTn id="49" dur="1" fill="hold">
                                          <p:stCondLst>
                                            <p:cond delay="0"/>
                                          </p:stCondLst>
                                        </p:cTn>
                                        <p:tgtEl>
                                          <p:spTgt spid="219160"/>
                                        </p:tgtEl>
                                        <p:attrNameLst>
                                          <p:attrName>style.visibility</p:attrName>
                                        </p:attrNameLst>
                                      </p:cBhvr>
                                      <p:to>
                                        <p:strVal val="visible"/>
                                      </p:to>
                                    </p:set>
                                    <p:animEffect transition="in" filter="diamond(in)">
                                      <p:cBhvr>
                                        <p:cTn id="50" dur="2000"/>
                                        <p:tgtEl>
                                          <p:spTgt spid="219160"/>
                                        </p:tgtEl>
                                      </p:cBhvr>
                                    </p:animEffect>
                                  </p:childTnLst>
                                </p:cTn>
                              </p:par>
                            </p:childTnLst>
                          </p:cTn>
                        </p:par>
                      </p:childTnLst>
                    </p:cTn>
                  </p:par>
                  <p:par>
                    <p:cTn id="51" fill="hold" nodeType="clickPar">
                      <p:stCondLst>
                        <p:cond delay="indefinite"/>
                      </p:stCondLst>
                      <p:childTnLst>
                        <p:par>
                          <p:cTn id="52" fill="hold" nodeType="withGroup">
                            <p:stCondLst>
                              <p:cond delay="indefinite"/>
                            </p:stCondLst>
                          </p:cTn>
                        </p:par>
                        <p:par>
                          <p:cTn id="53" fill="hold" nodeType="afterGroup">
                            <p:stCondLst>
                              <p:cond delay="0"/>
                            </p:stCondLst>
                            <p:childTnLst>
                              <p:par>
                                <p:cTn id="54" presetID="14" presetClass="entr" presetSubtype="10" fill="hold" grpId="0" nodeType="clickEffect">
                                  <p:stCondLst>
                                    <p:cond delay="0"/>
                                  </p:stCondLst>
                                  <p:childTnLst>
                                    <p:set>
                                      <p:cBhvr>
                                        <p:cTn id="55" dur="1" fill="hold">
                                          <p:stCondLst>
                                            <p:cond delay="0"/>
                                          </p:stCondLst>
                                        </p:cTn>
                                        <p:tgtEl>
                                          <p:spTgt spid="219162"/>
                                        </p:tgtEl>
                                        <p:attrNameLst>
                                          <p:attrName>style.visibility</p:attrName>
                                        </p:attrNameLst>
                                      </p:cBhvr>
                                      <p:to>
                                        <p:strVal val="visible"/>
                                      </p:to>
                                    </p:set>
                                    <p:animEffect transition="in" filter="randombar(horizontal)">
                                      <p:cBhvr>
                                        <p:cTn id="56" dur="500"/>
                                        <p:tgtEl>
                                          <p:spTgt spid="219162"/>
                                        </p:tgtEl>
                                      </p:cBhvr>
                                    </p:animEffect>
                                  </p:childTnLst>
                                </p:cTn>
                              </p:par>
                              <p:par>
                                <p:cTn id="57" presetID="14" presetClass="entr" presetSubtype="10" fill="hold" grpId="0" nodeType="withEffect">
                                  <p:stCondLst>
                                    <p:cond delay="0"/>
                                  </p:stCondLst>
                                  <p:childTnLst>
                                    <p:set>
                                      <p:cBhvr>
                                        <p:cTn id="58" dur="1" fill="hold">
                                          <p:stCondLst>
                                            <p:cond delay="0"/>
                                          </p:stCondLst>
                                        </p:cTn>
                                        <p:tgtEl>
                                          <p:spTgt spid="219161"/>
                                        </p:tgtEl>
                                        <p:attrNameLst>
                                          <p:attrName>style.visibility</p:attrName>
                                        </p:attrNameLst>
                                      </p:cBhvr>
                                      <p:to>
                                        <p:strVal val="visible"/>
                                      </p:to>
                                    </p:set>
                                    <p:animEffect transition="in" filter="randombar(horizontal)">
                                      <p:cBhvr>
                                        <p:cTn id="59" dur="500"/>
                                        <p:tgtEl>
                                          <p:spTgt spid="219161"/>
                                        </p:tgtEl>
                                      </p:cBhvr>
                                    </p:animEffect>
                                  </p:childTnLst>
                                </p:cTn>
                              </p:par>
                              <p:par>
                                <p:cTn id="60" presetID="14" presetClass="entr" presetSubtype="10" fill="hold" grpId="0" nodeType="withEffect">
                                  <p:stCondLst>
                                    <p:cond delay="0"/>
                                  </p:stCondLst>
                                  <p:childTnLst>
                                    <p:set>
                                      <p:cBhvr>
                                        <p:cTn id="61" dur="1" fill="hold">
                                          <p:stCondLst>
                                            <p:cond delay="0"/>
                                          </p:stCondLst>
                                        </p:cTn>
                                        <p:tgtEl>
                                          <p:spTgt spid="219138"/>
                                        </p:tgtEl>
                                        <p:attrNameLst>
                                          <p:attrName>style.visibility</p:attrName>
                                        </p:attrNameLst>
                                      </p:cBhvr>
                                      <p:to>
                                        <p:strVal val="visible"/>
                                      </p:to>
                                    </p:set>
                                    <p:animEffect transition="in" filter="randombar(horizontal)">
                                      <p:cBhvr>
                                        <p:cTn id="62" dur="500"/>
                                        <p:tgtEl>
                                          <p:spTgt spid="2191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9138" grpId="0" animBg="1"/>
      <p:bldP spid="219150" grpId="0" animBg="1"/>
      <p:bldP spid="219151" grpId="0" animBg="1"/>
      <p:bldP spid="219152" grpId="0" animBg="1"/>
      <p:bldP spid="219153" grpId="0" animBg="1"/>
      <p:bldP spid="219154" grpId="0" animBg="1"/>
      <p:bldP spid="219155" grpId="0" animBg="1"/>
      <p:bldP spid="219156" grpId="0" animBg="1"/>
      <p:bldP spid="219157" grpId="0" animBg="1"/>
      <p:bldP spid="219158" grpId="0" animBg="1"/>
      <p:bldP spid="219160" grpId="0" animBg="1"/>
      <p:bldP spid="219161" grpId="0" animBg="1"/>
      <p:bldP spid="219162"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37922" name="Group 2"/>
          <p:cNvGraphicFramePr>
            <a:graphicFrameLocks noGrp="1"/>
          </p:cNvGraphicFramePr>
          <p:nvPr>
            <p:ph sz="half" idx="4294967295"/>
          </p:nvPr>
        </p:nvGraphicFramePr>
        <p:xfrm>
          <a:off x="642907" y="896927"/>
          <a:ext cx="902970" cy="914400"/>
        </p:xfrm>
        <a:graphic>
          <a:graphicData uri="http://schemas.openxmlformats.org/drawingml/2006/table">
            <a:tbl>
              <a:tblPr/>
              <a:tblGrid>
                <a:gridCol w="431800"/>
                <a:gridCol w="471170"/>
              </a:tblGrid>
              <a:tr h="431800">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anose="02010609060101010101" pitchFamily="2" charset="-122"/>
                        </a:rPr>
                        <a:t>学</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anose="02010609060101010101" pitchFamily="2" charset="-122"/>
                        </a:rPr>
                        <a:t>习</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r h="407988">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anose="02010609060101010101" pitchFamily="2" charset="-122"/>
                        </a:rPr>
                        <a:t>卡</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anose="02010609060101010101" pitchFamily="2" charset="-122"/>
                        </a:rPr>
                        <a:t>片</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bl>
          </a:graphicData>
        </a:graphic>
      </p:graphicFrame>
      <p:sp>
        <p:nvSpPr>
          <p:cNvPr id="34829" name="Text Box 17"/>
          <p:cNvSpPr txBox="1">
            <a:spLocks noChangeArrowheads="1"/>
          </p:cNvSpPr>
          <p:nvPr/>
        </p:nvSpPr>
        <p:spPr bwMode="auto">
          <a:xfrm>
            <a:off x="2227263" y="1924050"/>
            <a:ext cx="8064500" cy="368300"/>
          </a:xfrm>
          <a:prstGeom prst="rect">
            <a:avLst/>
          </a:prstGeom>
          <a:noFill/>
          <a:ln w="9525">
            <a:noFill/>
            <a:miter lim="800000"/>
          </a:ln>
        </p:spPr>
        <p:txBody>
          <a:bodyPr>
            <a:spAutoFit/>
          </a:bodyPr>
          <a:lstStyle/>
          <a:p>
            <a:pPr>
              <a:spcBef>
                <a:spcPct val="50000"/>
              </a:spcBef>
            </a:pPr>
            <a:endParaRPr lang="zh-CN" altLang="en-US" b="0">
              <a:ea typeface="宋体" pitchFamily="2" charset="-122"/>
            </a:endParaRPr>
          </a:p>
        </p:txBody>
      </p:sp>
      <p:sp>
        <p:nvSpPr>
          <p:cNvPr id="337940" name="Text Box 20"/>
          <p:cNvSpPr txBox="1">
            <a:spLocks noChangeArrowheads="1"/>
          </p:cNvSpPr>
          <p:nvPr/>
        </p:nvSpPr>
        <p:spPr bwMode="auto">
          <a:xfrm>
            <a:off x="931863" y="2371725"/>
            <a:ext cx="9615487" cy="3636010"/>
          </a:xfrm>
          <a:prstGeom prst="rect">
            <a:avLst/>
          </a:prstGeom>
          <a:noFill/>
          <a:ln w="57150" cmpd="thickThin">
            <a:solidFill>
              <a:srgbClr val="00FF00"/>
            </a:solidFill>
            <a:miter lim="800000"/>
          </a:ln>
        </p:spPr>
        <p:txBody>
          <a:bodyPr>
            <a:spAutoFit/>
          </a:bodyPr>
          <a:lstStyle/>
          <a:p>
            <a:pPr>
              <a:lnSpc>
                <a:spcPct val="120000"/>
              </a:lnSpc>
            </a:pPr>
            <a:r>
              <a:rPr lang="zh-CN" altLang="en-US" sz="2400">
                <a:solidFill>
                  <a:schemeClr val="hlink"/>
                </a:solidFill>
                <a:latin typeface="楷体_GB2312" charset="-122"/>
                <a:ea typeface="楷体_GB2312" charset="-122"/>
              </a:rPr>
              <a:t>    复句中关联词语的位置是否恰当，与分句的主语有着很大的关系，因此，解答此类试题，应注意分析分句的主语：</a:t>
            </a:r>
          </a:p>
          <a:p>
            <a:pPr>
              <a:lnSpc>
                <a:spcPct val="120000"/>
              </a:lnSpc>
            </a:pPr>
            <a:r>
              <a:rPr lang="zh-CN" altLang="en-US" sz="2400">
                <a:solidFill>
                  <a:schemeClr val="hlink"/>
                </a:solidFill>
                <a:latin typeface="楷体_GB2312" charset="-122"/>
                <a:ea typeface="楷体_GB2312" charset="-122"/>
              </a:rPr>
              <a:t>    复句中两个分句的主语一致时，关联词语在主语的后面。如</a:t>
            </a:r>
            <a:r>
              <a:rPr lang="en-US" altLang="zh-CN" sz="2400">
                <a:solidFill>
                  <a:schemeClr val="hlink"/>
                </a:solidFill>
                <a:latin typeface="楷体_GB2312" charset="-122"/>
                <a:ea typeface="楷体_GB2312" charset="-122"/>
              </a:rPr>
              <a:t>3</a:t>
            </a:r>
            <a:r>
              <a:rPr lang="zh-CN" altLang="en-US" sz="2400">
                <a:solidFill>
                  <a:schemeClr val="hlink"/>
                </a:solidFill>
                <a:latin typeface="楷体_GB2312" charset="-122"/>
                <a:ea typeface="楷体_GB2312" charset="-122"/>
              </a:rPr>
              <a:t>题中</a:t>
            </a:r>
            <a:r>
              <a:rPr lang="zh-CN" altLang="en-US" sz="2400">
                <a:solidFill>
                  <a:schemeClr val="hlink"/>
                </a:solidFill>
                <a:ea typeface="楷体_GB2312" charset="-122"/>
              </a:rPr>
              <a:t>“</a:t>
            </a:r>
            <a:r>
              <a:rPr lang="zh-CN" altLang="en-US" sz="2400">
                <a:solidFill>
                  <a:schemeClr val="hlink"/>
                </a:solidFill>
                <a:latin typeface="楷体_GB2312" charset="-122"/>
                <a:ea typeface="楷体_GB2312" charset="-122"/>
              </a:rPr>
              <a:t>不仅</a:t>
            </a:r>
            <a:r>
              <a:rPr lang="en-US" altLang="zh-CN" sz="2400">
                <a:solidFill>
                  <a:schemeClr val="hlink"/>
                </a:solidFill>
                <a:latin typeface="楷体_GB2312" charset="-122"/>
                <a:ea typeface="楷体_GB2312" charset="-122"/>
              </a:rPr>
              <a:t>/</a:t>
            </a:r>
            <a:r>
              <a:rPr lang="zh-CN" altLang="en-US" sz="2400">
                <a:solidFill>
                  <a:schemeClr val="hlink"/>
                </a:solidFill>
                <a:latin typeface="楷体_GB2312" charset="-122"/>
                <a:ea typeface="楷体_GB2312" charset="-122"/>
              </a:rPr>
              <a:t>也</a:t>
            </a:r>
            <a:r>
              <a:rPr lang="zh-CN" altLang="en-US" sz="2400">
                <a:solidFill>
                  <a:schemeClr val="hlink"/>
                </a:solidFill>
                <a:ea typeface="楷体_GB2312" charset="-122"/>
              </a:rPr>
              <a:t>”</a:t>
            </a:r>
            <a:r>
              <a:rPr lang="zh-CN" altLang="en-US" sz="2400">
                <a:solidFill>
                  <a:schemeClr val="hlink"/>
                </a:solidFill>
                <a:latin typeface="楷体_GB2312" charset="-122"/>
                <a:ea typeface="楷体_GB2312" charset="-122"/>
              </a:rPr>
              <a:t>的主语都是</a:t>
            </a:r>
            <a:r>
              <a:rPr lang="zh-CN" altLang="en-US" sz="2400">
                <a:solidFill>
                  <a:schemeClr val="hlink"/>
                </a:solidFill>
                <a:ea typeface="楷体_GB2312" charset="-122"/>
              </a:rPr>
              <a:t>“</a:t>
            </a:r>
            <a:r>
              <a:rPr lang="zh-CN" altLang="en-US" sz="2400">
                <a:solidFill>
                  <a:schemeClr val="hlink"/>
                </a:solidFill>
                <a:latin typeface="楷体_GB2312" charset="-122"/>
                <a:ea typeface="楷体_GB2312" charset="-122"/>
              </a:rPr>
              <a:t>电子商务</a:t>
            </a:r>
            <a:r>
              <a:rPr lang="zh-CN" altLang="en-US" sz="2400">
                <a:solidFill>
                  <a:schemeClr val="hlink"/>
                </a:solidFill>
                <a:ea typeface="楷体_GB2312" charset="-122"/>
              </a:rPr>
              <a:t>”</a:t>
            </a:r>
            <a:r>
              <a:rPr lang="zh-CN" altLang="en-US" sz="2400">
                <a:solidFill>
                  <a:schemeClr val="hlink"/>
                </a:solidFill>
                <a:latin typeface="楷体_GB2312" charset="-122"/>
                <a:ea typeface="楷体_GB2312" charset="-122"/>
              </a:rPr>
              <a:t>，关联词语应放在主语之后。</a:t>
            </a:r>
          </a:p>
          <a:p>
            <a:pPr>
              <a:lnSpc>
                <a:spcPct val="120000"/>
              </a:lnSpc>
            </a:pPr>
            <a:r>
              <a:rPr lang="zh-CN" altLang="en-US" sz="2400">
                <a:solidFill>
                  <a:schemeClr val="hlink"/>
                </a:solidFill>
                <a:latin typeface="楷体_GB2312" charset="-122"/>
                <a:ea typeface="楷体_GB2312" charset="-122"/>
              </a:rPr>
              <a:t>    两个分句的主语不一致时，关联词语放在主语的前面。如</a:t>
            </a:r>
            <a:r>
              <a:rPr lang="en-US" altLang="zh-CN" sz="2400">
                <a:solidFill>
                  <a:schemeClr val="hlink"/>
                </a:solidFill>
                <a:latin typeface="楷体_GB2312" charset="-122"/>
                <a:ea typeface="楷体_GB2312" charset="-122"/>
              </a:rPr>
              <a:t>2</a:t>
            </a:r>
            <a:r>
              <a:rPr lang="zh-CN" altLang="en-US" sz="2400">
                <a:solidFill>
                  <a:schemeClr val="hlink"/>
                </a:solidFill>
                <a:latin typeface="楷体_GB2312" charset="-122"/>
                <a:ea typeface="楷体_GB2312" charset="-122"/>
              </a:rPr>
              <a:t>题中</a:t>
            </a:r>
            <a:r>
              <a:rPr lang="zh-CN" altLang="en-US" sz="2400">
                <a:solidFill>
                  <a:schemeClr val="hlink"/>
                </a:solidFill>
                <a:ea typeface="楷体_GB2312" charset="-122"/>
              </a:rPr>
              <a:t>“</a:t>
            </a:r>
            <a:r>
              <a:rPr lang="zh-CN" altLang="en-US" sz="2400">
                <a:solidFill>
                  <a:schemeClr val="hlink"/>
                </a:solidFill>
                <a:latin typeface="楷体_GB2312" charset="-122"/>
                <a:ea typeface="楷体_GB2312" charset="-122"/>
              </a:rPr>
              <a:t>不仅</a:t>
            </a:r>
            <a:r>
              <a:rPr lang="en-US" altLang="zh-CN" sz="2400">
                <a:solidFill>
                  <a:schemeClr val="hlink"/>
                </a:solidFill>
                <a:latin typeface="楷体_GB2312" charset="-122"/>
                <a:ea typeface="楷体_GB2312" charset="-122"/>
              </a:rPr>
              <a:t>/</a:t>
            </a:r>
            <a:r>
              <a:rPr lang="zh-CN" altLang="en-US" sz="2400">
                <a:solidFill>
                  <a:schemeClr val="hlink"/>
                </a:solidFill>
                <a:latin typeface="楷体_GB2312" charset="-122"/>
                <a:ea typeface="楷体_GB2312" charset="-122"/>
              </a:rPr>
              <a:t>还</a:t>
            </a:r>
            <a:r>
              <a:rPr lang="zh-CN" altLang="en-US" sz="2400">
                <a:solidFill>
                  <a:schemeClr val="hlink"/>
                </a:solidFill>
                <a:ea typeface="楷体_GB2312" charset="-122"/>
              </a:rPr>
              <a:t>”</a:t>
            </a:r>
            <a:r>
              <a:rPr lang="zh-CN" altLang="en-US" sz="2400">
                <a:solidFill>
                  <a:schemeClr val="hlink"/>
                </a:solidFill>
                <a:latin typeface="楷体_GB2312" charset="-122"/>
                <a:ea typeface="楷体_GB2312" charset="-122"/>
              </a:rPr>
              <a:t>的主语不一致，故关联词语</a:t>
            </a:r>
            <a:r>
              <a:rPr lang="zh-CN" altLang="en-US" sz="2400">
                <a:solidFill>
                  <a:schemeClr val="hlink"/>
                </a:solidFill>
                <a:ea typeface="楷体_GB2312" charset="-122"/>
              </a:rPr>
              <a:t>“</a:t>
            </a:r>
            <a:r>
              <a:rPr lang="zh-CN" altLang="en-US" sz="2400">
                <a:solidFill>
                  <a:schemeClr val="hlink"/>
                </a:solidFill>
                <a:latin typeface="楷体_GB2312" charset="-122"/>
                <a:ea typeface="楷体_GB2312" charset="-122"/>
              </a:rPr>
              <a:t>不仅</a:t>
            </a:r>
            <a:r>
              <a:rPr lang="zh-CN" altLang="en-US" sz="2400">
                <a:solidFill>
                  <a:schemeClr val="hlink"/>
                </a:solidFill>
                <a:ea typeface="楷体_GB2312" charset="-122"/>
              </a:rPr>
              <a:t>”</a:t>
            </a:r>
            <a:r>
              <a:rPr lang="zh-CN" altLang="en-US" sz="2400">
                <a:solidFill>
                  <a:schemeClr val="hlink"/>
                </a:solidFill>
                <a:latin typeface="楷体_GB2312" charset="-122"/>
                <a:ea typeface="楷体_GB2312" charset="-122"/>
              </a:rPr>
              <a:t>应放在</a:t>
            </a:r>
            <a:r>
              <a:rPr lang="zh-CN" altLang="en-US" sz="2400">
                <a:solidFill>
                  <a:schemeClr val="hlink"/>
                </a:solidFill>
                <a:ea typeface="楷体_GB2312" charset="-122"/>
              </a:rPr>
              <a:t>“</a:t>
            </a:r>
            <a:r>
              <a:rPr lang="zh-CN" altLang="en-US" sz="2400">
                <a:solidFill>
                  <a:schemeClr val="hlink"/>
                </a:solidFill>
                <a:latin typeface="楷体_GB2312" charset="-122"/>
                <a:ea typeface="楷体_GB2312" charset="-122"/>
              </a:rPr>
              <a:t>公民</a:t>
            </a:r>
            <a:r>
              <a:rPr lang="zh-CN" altLang="en-US" sz="2400">
                <a:solidFill>
                  <a:schemeClr val="hlink"/>
                </a:solidFill>
                <a:ea typeface="楷体_GB2312" charset="-122"/>
              </a:rPr>
              <a:t>”</a:t>
            </a:r>
            <a:r>
              <a:rPr lang="zh-CN" altLang="en-US" sz="2400">
                <a:solidFill>
                  <a:schemeClr val="hlink"/>
                </a:solidFill>
                <a:latin typeface="楷体_GB2312" charset="-122"/>
                <a:ea typeface="楷体_GB2312" charset="-122"/>
              </a:rPr>
              <a:t>前；</a:t>
            </a:r>
            <a:r>
              <a:rPr lang="en-US" altLang="zh-CN" sz="2400">
                <a:solidFill>
                  <a:schemeClr val="hlink"/>
                </a:solidFill>
                <a:latin typeface="楷体_GB2312" charset="-122"/>
                <a:ea typeface="楷体_GB2312" charset="-122"/>
              </a:rPr>
              <a:t>1</a:t>
            </a:r>
            <a:r>
              <a:rPr lang="zh-CN" altLang="en-US" sz="2400">
                <a:solidFill>
                  <a:schemeClr val="hlink"/>
                </a:solidFill>
                <a:latin typeface="楷体_GB2312" charset="-122"/>
                <a:ea typeface="楷体_GB2312" charset="-122"/>
              </a:rPr>
              <a:t>题中</a:t>
            </a:r>
            <a:r>
              <a:rPr lang="zh-CN" altLang="en-US" sz="2400">
                <a:solidFill>
                  <a:schemeClr val="hlink"/>
                </a:solidFill>
                <a:ea typeface="楷体_GB2312" charset="-122"/>
              </a:rPr>
              <a:t>“</a:t>
            </a:r>
            <a:r>
              <a:rPr lang="zh-CN" altLang="en-US" sz="2400">
                <a:solidFill>
                  <a:schemeClr val="hlink"/>
                </a:solidFill>
                <a:latin typeface="楷体_GB2312" charset="-122"/>
                <a:ea typeface="楷体_GB2312" charset="-122"/>
              </a:rPr>
              <a:t>虽然</a:t>
            </a:r>
            <a:r>
              <a:rPr lang="en-US" altLang="zh-CN" sz="2400">
                <a:solidFill>
                  <a:schemeClr val="hlink"/>
                </a:solidFill>
                <a:latin typeface="楷体_GB2312" charset="-122"/>
                <a:ea typeface="楷体_GB2312" charset="-122"/>
              </a:rPr>
              <a:t>/</a:t>
            </a:r>
            <a:r>
              <a:rPr lang="zh-CN" altLang="en-US" sz="2400">
                <a:solidFill>
                  <a:schemeClr val="hlink"/>
                </a:solidFill>
                <a:latin typeface="楷体_GB2312" charset="-122"/>
                <a:ea typeface="楷体_GB2312" charset="-122"/>
              </a:rPr>
              <a:t>但</a:t>
            </a:r>
            <a:r>
              <a:rPr lang="zh-CN" altLang="en-US" sz="2400">
                <a:solidFill>
                  <a:schemeClr val="hlink"/>
                </a:solidFill>
                <a:ea typeface="楷体_GB2312" charset="-122"/>
              </a:rPr>
              <a:t>”</a:t>
            </a:r>
            <a:r>
              <a:rPr lang="zh-CN" altLang="en-US" sz="2400">
                <a:solidFill>
                  <a:schemeClr val="hlink"/>
                </a:solidFill>
                <a:latin typeface="楷体_GB2312" charset="-122"/>
                <a:ea typeface="楷体_GB2312" charset="-122"/>
              </a:rPr>
              <a:t>的主语分别是</a:t>
            </a:r>
            <a:r>
              <a:rPr lang="zh-CN" altLang="en-US" sz="2400">
                <a:solidFill>
                  <a:schemeClr val="hlink"/>
                </a:solidFill>
                <a:ea typeface="楷体_GB2312" charset="-122"/>
              </a:rPr>
              <a:t>“</a:t>
            </a:r>
            <a:r>
              <a:rPr lang="zh-CN" altLang="en-US" sz="2400">
                <a:solidFill>
                  <a:schemeClr val="hlink"/>
                </a:solidFill>
                <a:latin typeface="楷体_GB2312" charset="-122"/>
                <a:ea typeface="楷体_GB2312" charset="-122"/>
              </a:rPr>
              <a:t>我们</a:t>
            </a:r>
            <a:r>
              <a:rPr lang="zh-CN" altLang="en-US" sz="2400">
                <a:solidFill>
                  <a:schemeClr val="hlink"/>
                </a:solidFill>
                <a:ea typeface="楷体_GB2312" charset="-122"/>
              </a:rPr>
              <a:t>”</a:t>
            </a:r>
            <a:r>
              <a:rPr lang="zh-CN" altLang="en-US" sz="2400">
                <a:solidFill>
                  <a:schemeClr val="hlink"/>
                </a:solidFill>
                <a:latin typeface="楷体_GB2312" charset="-122"/>
                <a:ea typeface="楷体_GB2312" charset="-122"/>
              </a:rPr>
              <a:t>与</a:t>
            </a:r>
            <a:r>
              <a:rPr lang="zh-CN" altLang="en-US" sz="2400">
                <a:solidFill>
                  <a:schemeClr val="hlink"/>
                </a:solidFill>
                <a:ea typeface="楷体_GB2312" charset="-122"/>
              </a:rPr>
              <a:t>“</a:t>
            </a:r>
            <a:r>
              <a:rPr lang="zh-CN" altLang="en-US" sz="2400">
                <a:solidFill>
                  <a:schemeClr val="hlink"/>
                </a:solidFill>
                <a:latin typeface="楷体_GB2312" charset="-122"/>
                <a:ea typeface="楷体_GB2312" charset="-122"/>
              </a:rPr>
              <a:t>其</a:t>
            </a:r>
            <a:r>
              <a:rPr lang="en-US" altLang="zh-CN" sz="2400">
                <a:solidFill>
                  <a:schemeClr val="hlink"/>
                </a:solidFill>
                <a:latin typeface="楷体_GB2312" charset="-122"/>
                <a:ea typeface="楷体_GB2312" charset="-122"/>
              </a:rPr>
              <a:t>(</a:t>
            </a:r>
            <a:r>
              <a:rPr lang="zh-CN" altLang="en-US" sz="2400">
                <a:solidFill>
                  <a:schemeClr val="hlink"/>
                </a:solidFill>
                <a:latin typeface="楷体_GB2312" charset="-122"/>
                <a:ea typeface="楷体_GB2312" charset="-122"/>
              </a:rPr>
              <a:t>病媒</a:t>
            </a:r>
            <a:r>
              <a:rPr lang="en-US" altLang="zh-CN" sz="2400">
                <a:solidFill>
                  <a:schemeClr val="hlink"/>
                </a:solidFill>
                <a:latin typeface="楷体_GB2312" charset="-122"/>
                <a:ea typeface="楷体_GB2312" charset="-122"/>
              </a:rPr>
              <a:t>)</a:t>
            </a:r>
            <a:r>
              <a:rPr lang="en-US" altLang="zh-CN" sz="2400">
                <a:solidFill>
                  <a:schemeClr val="hlink"/>
                </a:solidFill>
                <a:ea typeface="楷体_GB2312" charset="-122"/>
              </a:rPr>
              <a:t>”</a:t>
            </a:r>
            <a:r>
              <a:rPr lang="zh-CN" altLang="en-US" sz="2400">
                <a:solidFill>
                  <a:schemeClr val="hlink"/>
                </a:solidFill>
                <a:latin typeface="楷体_GB2312" charset="-122"/>
                <a:ea typeface="楷体_GB2312" charset="-122"/>
              </a:rPr>
              <a:t>，故关联词语</a:t>
            </a:r>
            <a:r>
              <a:rPr lang="zh-CN" altLang="en-US" sz="2400">
                <a:solidFill>
                  <a:schemeClr val="hlink"/>
                </a:solidFill>
                <a:ea typeface="楷体_GB2312" charset="-122"/>
              </a:rPr>
              <a:t>“</a:t>
            </a:r>
            <a:r>
              <a:rPr lang="zh-CN" altLang="en-US" sz="2400">
                <a:solidFill>
                  <a:schemeClr val="hlink"/>
                </a:solidFill>
                <a:latin typeface="楷体_GB2312" charset="-122"/>
                <a:ea typeface="楷体_GB2312" charset="-122"/>
              </a:rPr>
              <a:t>虽然</a:t>
            </a:r>
            <a:r>
              <a:rPr lang="zh-CN" altLang="en-US" sz="2400">
                <a:solidFill>
                  <a:schemeClr val="hlink"/>
                </a:solidFill>
                <a:ea typeface="楷体_GB2312" charset="-122"/>
              </a:rPr>
              <a:t>”</a:t>
            </a:r>
            <a:r>
              <a:rPr lang="zh-CN" altLang="en-US" sz="2400">
                <a:solidFill>
                  <a:schemeClr val="hlink"/>
                </a:solidFill>
                <a:latin typeface="楷体_GB2312" charset="-122"/>
                <a:ea typeface="楷体_GB2312" charset="-122"/>
              </a:rPr>
              <a:t>应放在主语</a:t>
            </a:r>
            <a:r>
              <a:rPr lang="zh-CN" altLang="en-US" sz="2400">
                <a:solidFill>
                  <a:schemeClr val="hlink"/>
                </a:solidFill>
                <a:ea typeface="楷体_GB2312" charset="-122"/>
              </a:rPr>
              <a:t>“</a:t>
            </a:r>
            <a:r>
              <a:rPr lang="zh-CN" altLang="en-US" sz="2400">
                <a:solidFill>
                  <a:schemeClr val="hlink"/>
                </a:solidFill>
                <a:latin typeface="楷体_GB2312" charset="-122"/>
                <a:ea typeface="楷体_GB2312" charset="-122"/>
              </a:rPr>
              <a:t>我们</a:t>
            </a:r>
            <a:r>
              <a:rPr lang="zh-CN" altLang="en-US" sz="2400">
                <a:solidFill>
                  <a:schemeClr val="hlink"/>
                </a:solidFill>
                <a:ea typeface="楷体_GB2312" charset="-122"/>
              </a:rPr>
              <a:t>”</a:t>
            </a:r>
            <a:r>
              <a:rPr lang="zh-CN" altLang="en-US" sz="2400">
                <a:solidFill>
                  <a:schemeClr val="hlink"/>
                </a:solidFill>
                <a:latin typeface="楷体_GB2312" charset="-122"/>
                <a:ea typeface="楷体_GB2312" charset="-122"/>
              </a:rPr>
              <a:t>之前。</a:t>
            </a:r>
          </a:p>
        </p:txBody>
      </p:sp>
      <p:sp>
        <p:nvSpPr>
          <p:cNvPr id="337941" name="Text Box 21"/>
          <p:cNvSpPr txBox="1">
            <a:spLocks noChangeArrowheads="1"/>
          </p:cNvSpPr>
          <p:nvPr/>
        </p:nvSpPr>
        <p:spPr bwMode="auto">
          <a:xfrm>
            <a:off x="3306763" y="1204913"/>
            <a:ext cx="5329237" cy="521970"/>
          </a:xfrm>
          <a:prstGeom prst="rect">
            <a:avLst/>
          </a:prstGeom>
          <a:solidFill>
            <a:srgbClr val="FFCCCC"/>
          </a:solidFill>
          <a:ln w="19050">
            <a:solidFill>
              <a:srgbClr val="FFCCCC"/>
            </a:solidFill>
            <a:miter lim="800000"/>
          </a:ln>
        </p:spPr>
        <p:txBody>
          <a:bodyPr>
            <a:spAutoFit/>
          </a:bodyPr>
          <a:lstStyle/>
          <a:p>
            <a:pPr>
              <a:spcBef>
                <a:spcPct val="50000"/>
              </a:spcBef>
            </a:pPr>
            <a:r>
              <a:rPr lang="zh-CN" altLang="en-US" sz="2800">
                <a:solidFill>
                  <a:srgbClr val="FF33CC"/>
                </a:solidFill>
                <a:ea typeface="楷体_GB2312" charset="-122"/>
              </a:rPr>
              <a:t>抓住分句主语，确定关联词位置 </a:t>
            </a:r>
          </a:p>
        </p:txBody>
      </p:sp>
    </p:spTree>
    <p:extLst>
      <p:ext uri="{BB962C8B-B14F-4D97-AF65-F5344CB8AC3E}">
        <p14:creationId xmlns:p14="http://schemas.microsoft.com/office/powerpoint/2010/main" val="42567756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37940"/>
                                        </p:tgtEl>
                                        <p:attrNameLst>
                                          <p:attrName>style.visibility</p:attrName>
                                        </p:attrNameLst>
                                      </p:cBhvr>
                                      <p:to>
                                        <p:strVal val="visible"/>
                                      </p:to>
                                    </p:set>
                                    <p:animEffect transition="in" filter="blinds(horizontal)">
                                      <p:cBhvr>
                                        <p:cTn id="7" dur="500"/>
                                        <p:tgtEl>
                                          <p:spTgt spid="337940"/>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6" presetClass="emph" presetSubtype="0" fill="hold" grpId="0" nodeType="clickEffect">
                                  <p:stCondLst>
                                    <p:cond delay="0"/>
                                  </p:stCondLst>
                                  <p:childTnLst>
                                    <p:animScale>
                                      <p:cBhvr>
                                        <p:cTn id="12" dur="2000" fill="hold"/>
                                        <p:tgtEl>
                                          <p:spTgt spid="337941"/>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40" grpId="0" animBg="1"/>
      <p:bldP spid="337941"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8" name="Rectangle 7"/>
          <p:cNvSpPr>
            <a:spLocks noChangeArrowheads="1"/>
          </p:cNvSpPr>
          <p:nvPr/>
        </p:nvSpPr>
        <p:spPr bwMode="auto">
          <a:xfrm>
            <a:off x="7905750" y="-7938"/>
            <a:ext cx="1427187" cy="595313"/>
          </a:xfrm>
          <a:prstGeom prst="rect">
            <a:avLst/>
          </a:prstGeom>
          <a:solidFill>
            <a:srgbClr val="FF9900"/>
          </a:solidFill>
          <a:ln w="9525">
            <a:noFill/>
            <a:miter lim="800000"/>
          </a:ln>
        </p:spPr>
        <p:txBody>
          <a:bodyPr/>
          <a:lstStyle/>
          <a:p>
            <a:endParaRPr lang="zh-CN" altLang="en-US" b="0"/>
          </a:p>
        </p:txBody>
      </p:sp>
      <p:sp>
        <p:nvSpPr>
          <p:cNvPr id="17419" name="Rectangle 18"/>
          <p:cNvSpPr>
            <a:spLocks noChangeArrowheads="1"/>
          </p:cNvSpPr>
          <p:nvPr/>
        </p:nvSpPr>
        <p:spPr bwMode="auto">
          <a:xfrm>
            <a:off x="7999413" y="114300"/>
            <a:ext cx="1262086" cy="368935"/>
          </a:xfrm>
          <a:prstGeom prst="rect">
            <a:avLst/>
          </a:prstGeom>
          <a:noFill/>
          <a:ln w="9525">
            <a:noFill/>
            <a:miter lim="800000"/>
          </a:ln>
        </p:spPr>
        <p:txBody>
          <a:bodyPr wrap="square" lIns="0" tIns="0" rIns="0" bIns="0">
            <a:spAutoFit/>
          </a:bodyPr>
          <a:lstStyle/>
          <a:p>
            <a:pPr algn="ctr"/>
            <a:r>
              <a:rPr lang="zh-CN" altLang="en-US" sz="2400" b="0" smtClean="0">
                <a:solidFill>
                  <a:schemeClr val="bg1"/>
                </a:solidFill>
                <a:latin typeface="微软雅黑" pitchFamily="34" charset="-122"/>
                <a:ea typeface="微软雅黑" pitchFamily="34" charset="-122"/>
                <a:cs typeface="方正兰亭黑简体" pitchFamily="2" charset="-122"/>
              </a:rPr>
              <a:t>搭配不当</a:t>
            </a:r>
            <a:endParaRPr lang="zh-CN" altLang="en-US" sz="2400" b="0">
              <a:solidFill>
                <a:schemeClr val="bg1"/>
              </a:solidFill>
              <a:latin typeface="微软雅黑" pitchFamily="34" charset="-122"/>
              <a:ea typeface="微软雅黑" pitchFamily="34" charset="-122"/>
              <a:cs typeface="方正兰亭黑简体" pitchFamily="2" charset="-122"/>
            </a:endParaRPr>
          </a:p>
        </p:txBody>
      </p:sp>
      <p:sp>
        <p:nvSpPr>
          <p:cNvPr id="12" name="Text Box 5"/>
          <p:cNvSpPr txBox="1">
            <a:spLocks noChangeArrowheads="1"/>
          </p:cNvSpPr>
          <p:nvPr/>
        </p:nvSpPr>
        <p:spPr bwMode="auto">
          <a:xfrm>
            <a:off x="2903220" y="800100"/>
            <a:ext cx="5881370" cy="521970"/>
          </a:xfrm>
          <a:prstGeom prst="rect">
            <a:avLst/>
          </a:prstGeom>
          <a:solidFill>
            <a:schemeClr val="hlink"/>
          </a:solidFill>
          <a:ln w="9525">
            <a:noFill/>
            <a:miter lim="800000"/>
          </a:ln>
        </p:spPr>
        <p:txBody>
          <a:bodyPr wrap="square">
            <a:spAutoFit/>
          </a:bodyPr>
          <a:lstStyle/>
          <a:p>
            <a:r>
              <a:rPr lang="zh-CN" altLang="en-US" sz="2800">
                <a:solidFill>
                  <a:schemeClr val="bg1"/>
                </a:solidFill>
                <a:latin typeface="+mj-ea"/>
                <a:ea typeface="+mj-ea"/>
                <a:cs typeface="+mj-ea"/>
              </a:rPr>
              <a:t>考点二　““搭配不当”</a:t>
            </a:r>
            <a:r>
              <a:rPr lang="zh-CN" altLang="en-US" sz="2800" smtClean="0">
                <a:solidFill>
                  <a:schemeClr val="bg1"/>
                </a:solidFill>
                <a:latin typeface="+mj-ea"/>
                <a:ea typeface="+mj-ea"/>
                <a:cs typeface="+mj-ea"/>
              </a:rPr>
              <a:t>的</a:t>
            </a:r>
            <a:r>
              <a:rPr lang="en-US" altLang="zh-CN" sz="2800" smtClean="0">
                <a:solidFill>
                  <a:schemeClr val="bg1"/>
                </a:solidFill>
                <a:latin typeface="+mj-ea"/>
                <a:ea typeface="+mj-ea"/>
                <a:cs typeface="+mj-ea"/>
              </a:rPr>
              <a:t>4</a:t>
            </a:r>
            <a:r>
              <a:rPr lang="zh-CN" altLang="en-US" sz="2800" smtClean="0">
                <a:solidFill>
                  <a:schemeClr val="bg1"/>
                </a:solidFill>
                <a:latin typeface="+mj-ea"/>
                <a:ea typeface="+mj-ea"/>
                <a:cs typeface="+mj-ea"/>
              </a:rPr>
              <a:t>种</a:t>
            </a:r>
            <a:r>
              <a:rPr lang="zh-CN" altLang="en-US" sz="2800">
                <a:solidFill>
                  <a:schemeClr val="bg1"/>
                </a:solidFill>
                <a:latin typeface="+mj-ea"/>
                <a:ea typeface="+mj-ea"/>
                <a:cs typeface="+mj-ea"/>
              </a:rPr>
              <a:t>类型 ” </a:t>
            </a:r>
          </a:p>
        </p:txBody>
      </p:sp>
      <p:sp>
        <p:nvSpPr>
          <p:cNvPr id="13" name="AutoShape 6"/>
          <p:cNvSpPr>
            <a:spLocks noChangeArrowheads="1"/>
          </p:cNvSpPr>
          <p:nvPr/>
        </p:nvSpPr>
        <p:spPr bwMode="auto">
          <a:xfrm flipH="1">
            <a:off x="5975351" y="3045769"/>
            <a:ext cx="4443730" cy="568960"/>
          </a:xfrm>
          <a:prstGeom prst="wedgeRoundRectCallout">
            <a:avLst>
              <a:gd name="adj1" fmla="val 120234"/>
              <a:gd name="adj2" fmla="val 79464"/>
              <a:gd name="adj3" fmla="val 16667"/>
            </a:avLst>
          </a:prstGeom>
          <a:solidFill>
            <a:srgbClr val="FFCCFF"/>
          </a:solidFill>
          <a:ln w="9525">
            <a:solidFill>
              <a:schemeClr val="tx1"/>
            </a:solidFill>
            <a:miter lim="800000"/>
          </a:ln>
        </p:spPr>
        <p:txBody>
          <a:bodyPr/>
          <a:lstStyle/>
          <a:p>
            <a:pPr algn="ctr"/>
            <a:r>
              <a:rPr lang="zh-CN" altLang="en-US" sz="2800" b="1">
                <a:solidFill>
                  <a:srgbClr val="0000FF"/>
                </a:solidFill>
                <a:ea typeface="宋体" pitchFamily="2" charset="-122"/>
              </a:rPr>
              <a:t>主宾搭配不当</a:t>
            </a:r>
            <a:r>
              <a:rPr lang="zh-CN" altLang="en-US" sz="2400">
                <a:ea typeface="宋体" pitchFamily="2" charset="-122"/>
              </a:rPr>
              <a:t> </a:t>
            </a:r>
          </a:p>
        </p:txBody>
      </p:sp>
      <p:sp>
        <p:nvSpPr>
          <p:cNvPr id="14" name="Text Box 7"/>
          <p:cNvSpPr txBox="1">
            <a:spLocks noChangeArrowheads="1"/>
          </p:cNvSpPr>
          <p:nvPr/>
        </p:nvSpPr>
        <p:spPr bwMode="auto">
          <a:xfrm>
            <a:off x="1557655" y="2631440"/>
            <a:ext cx="1252220" cy="2061210"/>
          </a:xfrm>
          <a:prstGeom prst="rect">
            <a:avLst/>
          </a:prstGeom>
          <a:solidFill>
            <a:srgbClr val="CCFFFF"/>
          </a:solidFill>
          <a:ln w="9525">
            <a:noFill/>
            <a:miter lim="800000"/>
          </a:ln>
        </p:spPr>
        <p:txBody>
          <a:bodyPr wrap="square">
            <a:spAutoFit/>
          </a:bodyPr>
          <a:lstStyle/>
          <a:p>
            <a:r>
              <a:rPr lang="zh-CN" altLang="en-US" sz="3200" b="0">
                <a:latin typeface="黑体" pitchFamily="2" charset="-122"/>
                <a:ea typeface="黑体" panose="02010609060101010101" pitchFamily="2" charset="-122"/>
              </a:rPr>
              <a:t>搭配</a:t>
            </a:r>
            <a:r>
              <a:rPr lang="zh-CN" altLang="en-US" sz="3200" b="0" smtClean="0">
                <a:latin typeface="黑体" pitchFamily="2" charset="-122"/>
                <a:ea typeface="黑体" panose="02010609060101010101" pitchFamily="2" charset="-122"/>
              </a:rPr>
              <a:t>不当四种</a:t>
            </a:r>
            <a:r>
              <a:rPr lang="zh-CN" altLang="en-US" sz="3200" b="0">
                <a:latin typeface="黑体" pitchFamily="2" charset="-122"/>
                <a:ea typeface="黑体" panose="02010609060101010101" pitchFamily="2" charset="-122"/>
              </a:rPr>
              <a:t>类型</a:t>
            </a:r>
          </a:p>
        </p:txBody>
      </p:sp>
      <p:sp>
        <p:nvSpPr>
          <p:cNvPr id="15" name="AutoShape 8"/>
          <p:cNvSpPr>
            <a:spLocks noChangeArrowheads="1"/>
          </p:cNvSpPr>
          <p:nvPr/>
        </p:nvSpPr>
        <p:spPr bwMode="auto">
          <a:xfrm flipH="1">
            <a:off x="5975351" y="3974774"/>
            <a:ext cx="4443730" cy="624205"/>
          </a:xfrm>
          <a:prstGeom prst="wedgeRoundRectCallout">
            <a:avLst>
              <a:gd name="adj1" fmla="val 120348"/>
              <a:gd name="adj2" fmla="val 16429"/>
              <a:gd name="adj3" fmla="val 16667"/>
            </a:avLst>
          </a:prstGeom>
          <a:solidFill>
            <a:srgbClr val="FFCCFF"/>
          </a:solidFill>
          <a:ln w="9525" algn="ctr">
            <a:solidFill>
              <a:schemeClr val="tx1"/>
            </a:solidFill>
            <a:miter lim="800000"/>
          </a:ln>
        </p:spPr>
        <p:txBody>
          <a:bodyPr/>
          <a:lstStyle/>
          <a:p>
            <a:pPr algn="ctr"/>
            <a:r>
              <a:rPr lang="zh-CN" altLang="en-US" sz="2800" b="1">
                <a:solidFill>
                  <a:srgbClr val="0000FF"/>
                </a:solidFill>
                <a:ea typeface="宋体" pitchFamily="2" charset="-122"/>
              </a:rPr>
              <a:t>动宾搭配不当</a:t>
            </a:r>
            <a:r>
              <a:rPr lang="zh-CN" altLang="en-US">
                <a:ea typeface="宋体" pitchFamily="2" charset="-122"/>
              </a:rPr>
              <a:t> </a:t>
            </a:r>
          </a:p>
        </p:txBody>
      </p:sp>
      <p:sp>
        <p:nvSpPr>
          <p:cNvPr id="16" name="AutoShape 11"/>
          <p:cNvSpPr>
            <a:spLocks noChangeArrowheads="1"/>
          </p:cNvSpPr>
          <p:nvPr/>
        </p:nvSpPr>
        <p:spPr bwMode="auto">
          <a:xfrm flipH="1">
            <a:off x="5975351" y="2097079"/>
            <a:ext cx="4443095" cy="589280"/>
          </a:xfrm>
          <a:prstGeom prst="wedgeRoundRectCallout">
            <a:avLst>
              <a:gd name="adj1" fmla="val 121544"/>
              <a:gd name="adj2" fmla="val 128879"/>
              <a:gd name="adj3" fmla="val 16667"/>
            </a:avLst>
          </a:prstGeom>
          <a:solidFill>
            <a:srgbClr val="FFCCFF"/>
          </a:solidFill>
          <a:ln w="9525">
            <a:solidFill>
              <a:schemeClr val="tx1"/>
            </a:solidFill>
            <a:miter lim="800000"/>
          </a:ln>
        </p:spPr>
        <p:txBody>
          <a:bodyPr/>
          <a:lstStyle/>
          <a:p>
            <a:pPr algn="ctr"/>
            <a:r>
              <a:rPr lang="zh-CN" altLang="en-US" sz="2800" b="1">
                <a:solidFill>
                  <a:srgbClr val="0000FF"/>
                </a:solidFill>
                <a:ea typeface="宋体" pitchFamily="2" charset="-122"/>
              </a:rPr>
              <a:t>主谓搭配不当 </a:t>
            </a:r>
          </a:p>
        </p:txBody>
      </p:sp>
      <p:sp>
        <p:nvSpPr>
          <p:cNvPr id="17" name="AutoShape 12"/>
          <p:cNvSpPr>
            <a:spLocks noChangeArrowheads="1"/>
          </p:cNvSpPr>
          <p:nvPr/>
        </p:nvSpPr>
        <p:spPr bwMode="auto">
          <a:xfrm flipH="1">
            <a:off x="5975351" y="4913939"/>
            <a:ext cx="4442460" cy="658495"/>
          </a:xfrm>
          <a:prstGeom prst="wedgeRoundRectCallout">
            <a:avLst>
              <a:gd name="adj1" fmla="val 119482"/>
              <a:gd name="adj2" fmla="val -58775"/>
              <a:gd name="adj3" fmla="val 16667"/>
            </a:avLst>
          </a:prstGeom>
          <a:solidFill>
            <a:srgbClr val="FFCCFF"/>
          </a:solidFill>
          <a:ln w="9525">
            <a:solidFill>
              <a:schemeClr val="tx1"/>
            </a:solidFill>
            <a:miter lim="800000"/>
          </a:ln>
        </p:spPr>
        <p:txBody>
          <a:bodyPr/>
          <a:lstStyle/>
          <a:p>
            <a:pPr algn="ctr"/>
            <a:r>
              <a:rPr lang="zh-CN" altLang="en-US" sz="2800" b="1">
                <a:solidFill>
                  <a:srgbClr val="0000FF"/>
                </a:solidFill>
                <a:ea typeface="宋体" pitchFamily="2" charset="-122"/>
              </a:rPr>
              <a:t>关联词语搭配不当 </a:t>
            </a:r>
          </a:p>
        </p:txBody>
      </p:sp>
    </p:spTree>
    <p:extLst>
      <p:ext uri="{BB962C8B-B14F-4D97-AF65-F5344CB8AC3E}">
        <p14:creationId xmlns:p14="http://schemas.microsoft.com/office/powerpoint/2010/main" val="423734299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5" presetClass="entr" presetSubtype="10" fill="hold" grpId="0"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checkerboard(across)">
                                      <p:cBhvr>
                                        <p:cTn id="14" dur="500"/>
                                        <p:tgtEl>
                                          <p:spTgt spid="14"/>
                                        </p:tgtEl>
                                      </p:cBhvr>
                                    </p:animEffect>
                                  </p:childTnLst>
                                </p:cTn>
                              </p:par>
                            </p:childTnLst>
                          </p:cTn>
                        </p:par>
                      </p:childTnLst>
                    </p:cTn>
                  </p:par>
                  <p:par>
                    <p:cTn id="15" fill="hold" nodeType="clickPar">
                      <p:stCondLst>
                        <p:cond delay="indefinite"/>
                      </p:stCondLst>
                      <p:childTnLst>
                        <p:par>
                          <p:cTn id="16" fill="hold" nodeType="withGroup">
                            <p:stCondLst>
                              <p:cond delay="indefinite"/>
                            </p:stCondLst>
                          </p:cTn>
                        </p:par>
                        <p:par>
                          <p:cTn id="17" fill="hold" nodeType="afterGroup">
                            <p:stCondLst>
                              <p:cond delay="0"/>
                            </p:stCondLst>
                            <p:childTnLst>
                              <p:par>
                                <p:cTn id="18" presetID="2" presetClass="entr" presetSubtype="9" fill="hold" grpId="0" nodeType="click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additive="base">
                                        <p:cTn id="20" dur="500" fill="hold"/>
                                        <p:tgtEl>
                                          <p:spTgt spid="16"/>
                                        </p:tgtEl>
                                        <p:attrNameLst>
                                          <p:attrName>ppt_x</p:attrName>
                                        </p:attrNameLst>
                                      </p:cBhvr>
                                      <p:tavLst>
                                        <p:tav tm="0">
                                          <p:val>
                                            <p:strVal val="0-#ppt_w/2"/>
                                          </p:val>
                                        </p:tav>
                                        <p:tav tm="100000">
                                          <p:val>
                                            <p:strVal val="#ppt_x"/>
                                          </p:val>
                                        </p:tav>
                                      </p:tavLst>
                                    </p:anim>
                                    <p:anim calcmode="lin" valueType="num">
                                      <p:cBhvr additive="base">
                                        <p:cTn id="21" dur="500" fill="hold"/>
                                        <p:tgtEl>
                                          <p:spTgt spid="16"/>
                                        </p:tgtEl>
                                        <p:attrNameLst>
                                          <p:attrName>ppt_y</p:attrName>
                                        </p:attrNameLst>
                                      </p:cBhvr>
                                      <p:tavLst>
                                        <p:tav tm="0">
                                          <p:val>
                                            <p:strVal val="0-#ppt_h/2"/>
                                          </p:val>
                                        </p:tav>
                                        <p:tav tm="100000">
                                          <p:val>
                                            <p:strVal val="#ppt_y"/>
                                          </p:val>
                                        </p:tav>
                                      </p:tavLst>
                                    </p:anim>
                                  </p:childTnLst>
                                </p:cTn>
                              </p:par>
                            </p:childTnLst>
                          </p:cTn>
                        </p:par>
                      </p:childTnLst>
                    </p:cTn>
                  </p:par>
                  <p:par>
                    <p:cTn id="22" fill="hold" nodeType="clickPar">
                      <p:stCondLst>
                        <p:cond delay="indefinite"/>
                      </p:stCondLst>
                      <p:childTnLst>
                        <p:par>
                          <p:cTn id="23" fill="hold" nodeType="withGroup">
                            <p:stCondLst>
                              <p:cond delay="indefinite"/>
                            </p:stCondLst>
                          </p:cTn>
                        </p:par>
                        <p:par>
                          <p:cTn id="24" fill="hold" nodeType="afterGroup">
                            <p:stCondLst>
                              <p:cond delay="0"/>
                            </p:stCondLst>
                            <p:childTnLst>
                              <p:par>
                                <p:cTn id="25" presetID="2" presetClass="entr" presetSubtype="9"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0-#ppt_w/2"/>
                                          </p:val>
                                        </p:tav>
                                        <p:tav tm="100000">
                                          <p:val>
                                            <p:strVal val="#ppt_x"/>
                                          </p:val>
                                        </p:tav>
                                      </p:tavLst>
                                    </p:anim>
                                    <p:anim calcmode="lin" valueType="num">
                                      <p:cBhvr additive="base">
                                        <p:cTn id="28" dur="500" fill="hold"/>
                                        <p:tgtEl>
                                          <p:spTgt spid="13"/>
                                        </p:tgtEl>
                                        <p:attrNameLst>
                                          <p:attrName>ppt_y</p:attrName>
                                        </p:attrNameLst>
                                      </p:cBhvr>
                                      <p:tavLst>
                                        <p:tav tm="0">
                                          <p:val>
                                            <p:strVal val="0-#ppt_h/2"/>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indefinite"/>
                            </p:stCondLst>
                          </p:cTn>
                        </p:par>
                        <p:par>
                          <p:cTn id="31" fill="hold" nodeType="afterGroup">
                            <p:stCondLst>
                              <p:cond delay="0"/>
                            </p:stCondLst>
                            <p:childTnLst>
                              <p:par>
                                <p:cTn id="32" presetID="2" presetClass="entr" presetSubtype="9" fill="hold" grpId="0" nodeType="click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additive="base">
                                        <p:cTn id="34" dur="500" fill="hold"/>
                                        <p:tgtEl>
                                          <p:spTgt spid="15"/>
                                        </p:tgtEl>
                                        <p:attrNameLst>
                                          <p:attrName>ppt_x</p:attrName>
                                        </p:attrNameLst>
                                      </p:cBhvr>
                                      <p:tavLst>
                                        <p:tav tm="0">
                                          <p:val>
                                            <p:strVal val="0-#ppt_w/2"/>
                                          </p:val>
                                        </p:tav>
                                        <p:tav tm="100000">
                                          <p:val>
                                            <p:strVal val="#ppt_x"/>
                                          </p:val>
                                        </p:tav>
                                      </p:tavLst>
                                    </p:anim>
                                    <p:anim calcmode="lin" valueType="num">
                                      <p:cBhvr additive="base">
                                        <p:cTn id="35" dur="500" fill="hold"/>
                                        <p:tgtEl>
                                          <p:spTgt spid="15"/>
                                        </p:tgtEl>
                                        <p:attrNameLst>
                                          <p:attrName>ppt_y</p:attrName>
                                        </p:attrNameLst>
                                      </p:cBhvr>
                                      <p:tavLst>
                                        <p:tav tm="0">
                                          <p:val>
                                            <p:strVal val="0-#ppt_h/2"/>
                                          </p:val>
                                        </p:tav>
                                        <p:tav tm="100000">
                                          <p:val>
                                            <p:strVal val="#ppt_y"/>
                                          </p:val>
                                        </p:tav>
                                      </p:tavLst>
                                    </p:anim>
                                  </p:childTnLst>
                                </p:cTn>
                              </p:par>
                            </p:childTnLst>
                          </p:cTn>
                        </p:par>
                      </p:childTnLst>
                    </p:cTn>
                  </p:par>
                  <p:par>
                    <p:cTn id="36" fill="hold" nodeType="clickPar">
                      <p:stCondLst>
                        <p:cond delay="indefinite"/>
                      </p:stCondLst>
                      <p:childTnLst>
                        <p:par>
                          <p:cTn id="37" fill="hold" nodeType="withGroup">
                            <p:stCondLst>
                              <p:cond delay="indefinite"/>
                            </p:stCondLst>
                          </p:cTn>
                        </p:par>
                        <p:par>
                          <p:cTn id="38" fill="hold" nodeType="afterGroup">
                            <p:stCondLst>
                              <p:cond delay="0"/>
                            </p:stCondLst>
                            <p:childTnLst>
                              <p:par>
                                <p:cTn id="39" presetID="2" presetClass="entr" presetSubtype="9" fill="hold" grpId="0" nodeType="click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additive="base">
                                        <p:cTn id="41" dur="500" fill="hold"/>
                                        <p:tgtEl>
                                          <p:spTgt spid="17"/>
                                        </p:tgtEl>
                                        <p:attrNameLst>
                                          <p:attrName>ppt_x</p:attrName>
                                        </p:attrNameLst>
                                      </p:cBhvr>
                                      <p:tavLst>
                                        <p:tav tm="0">
                                          <p:val>
                                            <p:strVal val="0-#ppt_w/2"/>
                                          </p:val>
                                        </p:tav>
                                        <p:tav tm="100000">
                                          <p:val>
                                            <p:strVal val="#ppt_x"/>
                                          </p:val>
                                        </p:tav>
                                      </p:tavLst>
                                    </p:anim>
                                    <p:anim calcmode="lin" valueType="num">
                                      <p:cBhvr additive="base">
                                        <p:cTn id="42" dur="500" fill="hold"/>
                                        <p:tgtEl>
                                          <p:spTgt spid="1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5" name="Rectangle 3"/>
          <p:cNvSpPr>
            <a:spLocks noGrp="1"/>
          </p:cNvSpPr>
          <p:nvPr>
            <p:ph type="body" idx="4294967295"/>
          </p:nvPr>
        </p:nvSpPr>
        <p:spPr>
          <a:xfrm>
            <a:off x="688939" y="1606550"/>
            <a:ext cx="10371137" cy="3606800"/>
          </a:xfrm>
          <a:prstGeom prst="rect">
            <a:avLst/>
          </a:prstGeom>
        </p:spPr>
        <p:txBody>
          <a:bodyPr/>
          <a:lstStyle/>
          <a:p>
            <a:pPr marL="0" indent="0" eaLnBrk="1" hangingPunct="1">
              <a:buFont typeface="Arial" pitchFamily="34" charset="0"/>
              <a:buNone/>
            </a:pPr>
            <a:r>
              <a:rPr lang="zh-CN" altLang="en-US" smtClean="0">
                <a:solidFill>
                  <a:schemeClr val="accent2"/>
                </a:solidFill>
                <a:ea typeface="楷体_GB2312" charset="-122"/>
              </a:rPr>
              <a:t>现代汉语的句子有一定的结构规律。主、谓、宾、定、状、补六种成分搭配要符合这一结构规律。搭配不当就是指句子的某些成分不符合这一结构规律；或者是搭配在一起不合事理，从道理上说不通；或者是不符合语言习惯，强行搭配。此类语病十分常见，故命题者常就此设题。</a:t>
            </a:r>
          </a:p>
        </p:txBody>
      </p:sp>
    </p:spTree>
    <p:extLst>
      <p:ext uri="{BB962C8B-B14F-4D97-AF65-F5344CB8AC3E}">
        <p14:creationId xmlns:p14="http://schemas.microsoft.com/office/powerpoint/2010/main" val="417183216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28355">
                                            <p:txEl>
                                              <p:pRg st="0" end="0"/>
                                            </p:txEl>
                                          </p:spTgt>
                                        </p:tgtEl>
                                        <p:attrNameLst>
                                          <p:attrName>style.visibility</p:attrName>
                                        </p:attrNameLst>
                                      </p:cBhvr>
                                      <p:to>
                                        <p:strVal val="visible"/>
                                      </p:to>
                                    </p:set>
                                    <p:animEffect transition="in" filter="blinds(horizontal)">
                                      <p:cBhvr>
                                        <p:cTn id="7" dur="500"/>
                                        <p:tgtEl>
                                          <p:spTgt spid="22835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8355"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4370" name="Text Box 2"/>
          <p:cNvSpPr txBox="1">
            <a:spLocks noChangeArrowheads="1"/>
          </p:cNvSpPr>
          <p:nvPr/>
        </p:nvSpPr>
        <p:spPr bwMode="auto">
          <a:xfrm>
            <a:off x="431800" y="3201988"/>
            <a:ext cx="10817225" cy="706755"/>
          </a:xfrm>
          <a:prstGeom prst="rect">
            <a:avLst/>
          </a:prstGeom>
          <a:noFill/>
          <a:ln w="9525">
            <a:solidFill>
              <a:srgbClr val="00CC00"/>
            </a:solidFill>
            <a:miter lim="800000"/>
          </a:ln>
        </p:spPr>
        <p:txBody>
          <a:bodyPr>
            <a:spAutoFit/>
          </a:bodyPr>
          <a:lstStyle/>
          <a:p>
            <a:r>
              <a:rPr lang="en-US" altLang="zh-CN" sz="2000">
                <a:solidFill>
                  <a:srgbClr val="000066"/>
                </a:solidFill>
                <a:latin typeface="宋体" pitchFamily="2" charset="-122"/>
                <a:ea typeface="宋体" pitchFamily="2" charset="-122"/>
              </a:rPr>
              <a:t>2.17</a:t>
            </a:r>
            <a:r>
              <a:rPr lang="zh-CN" altLang="en-US" sz="2000">
                <a:solidFill>
                  <a:srgbClr val="000066"/>
                </a:solidFill>
                <a:latin typeface="宋体" pitchFamily="2" charset="-122"/>
                <a:ea typeface="宋体" pitchFamily="2" charset="-122"/>
              </a:rPr>
              <a:t>世纪至</a:t>
            </a:r>
            <a:r>
              <a:rPr lang="en-US" altLang="zh-CN" sz="2000">
                <a:solidFill>
                  <a:srgbClr val="000066"/>
                </a:solidFill>
                <a:latin typeface="宋体" pitchFamily="2" charset="-122"/>
                <a:ea typeface="宋体" pitchFamily="2" charset="-122"/>
              </a:rPr>
              <a:t>18</a:t>
            </a:r>
            <a:r>
              <a:rPr lang="zh-CN" altLang="en-US" sz="2000">
                <a:solidFill>
                  <a:srgbClr val="000066"/>
                </a:solidFill>
                <a:latin typeface="宋体" pitchFamily="2" charset="-122"/>
                <a:ea typeface="宋体" pitchFamily="2" charset="-122"/>
              </a:rPr>
              <a:t>世纪，荷兰铸制著名的马剑银币，逐渐流入中国台湾和东南沿海地区，至今在中国民间仍有不少收藏。</a:t>
            </a:r>
            <a:endParaRPr lang="en-US" altLang="zh-CN" sz="2000">
              <a:solidFill>
                <a:srgbClr val="000066"/>
              </a:solidFill>
              <a:latin typeface="宋体" pitchFamily="2" charset="-122"/>
              <a:ea typeface="宋体" pitchFamily="2" charset="-122"/>
            </a:endParaRPr>
          </a:p>
        </p:txBody>
      </p:sp>
      <p:sp>
        <p:nvSpPr>
          <p:cNvPr id="12291" name="Text Box 3"/>
          <p:cNvSpPr txBox="1">
            <a:spLocks noChangeArrowheads="1"/>
          </p:cNvSpPr>
          <p:nvPr/>
        </p:nvSpPr>
        <p:spPr bwMode="auto">
          <a:xfrm>
            <a:off x="2016125" y="3217863"/>
            <a:ext cx="309880" cy="368300"/>
          </a:xfrm>
          <a:prstGeom prst="rect">
            <a:avLst/>
          </a:prstGeom>
          <a:noFill/>
          <a:ln w="9525">
            <a:noFill/>
            <a:miter lim="800000"/>
          </a:ln>
        </p:spPr>
        <p:txBody>
          <a:bodyPr wrap="none">
            <a:spAutoFit/>
          </a:bodyPr>
          <a:lstStyle/>
          <a:p>
            <a:endParaRPr lang="zh-CN" altLang="en-US" b="0">
              <a:ea typeface="宋体" pitchFamily="2" charset="-122"/>
            </a:endParaRPr>
          </a:p>
        </p:txBody>
      </p:sp>
      <p:sp>
        <p:nvSpPr>
          <p:cNvPr id="12292" name="Text Box 4"/>
          <p:cNvSpPr txBox="1">
            <a:spLocks noChangeArrowheads="1"/>
          </p:cNvSpPr>
          <p:nvPr/>
        </p:nvSpPr>
        <p:spPr bwMode="auto">
          <a:xfrm flipH="1">
            <a:off x="7485063" y="1649413"/>
            <a:ext cx="636587" cy="521970"/>
          </a:xfrm>
          <a:prstGeom prst="rect">
            <a:avLst/>
          </a:prstGeom>
          <a:noFill/>
          <a:ln w="9525">
            <a:noFill/>
            <a:miter lim="800000"/>
          </a:ln>
        </p:spPr>
        <p:txBody>
          <a:bodyPr>
            <a:spAutoFit/>
          </a:bodyPr>
          <a:lstStyle/>
          <a:p>
            <a:pPr>
              <a:spcBef>
                <a:spcPct val="50000"/>
              </a:spcBef>
            </a:pPr>
            <a:endParaRPr lang="zh-CN" altLang="en-US" sz="2800" b="0">
              <a:solidFill>
                <a:srgbClr val="FF0000"/>
              </a:solidFill>
              <a:ea typeface="宋体" pitchFamily="2" charset="-122"/>
            </a:endParaRPr>
          </a:p>
        </p:txBody>
      </p:sp>
      <p:sp>
        <p:nvSpPr>
          <p:cNvPr id="314373" name="Text Box 5"/>
          <p:cNvSpPr txBox="1">
            <a:spLocks noChangeArrowheads="1"/>
          </p:cNvSpPr>
          <p:nvPr/>
        </p:nvSpPr>
        <p:spPr bwMode="auto">
          <a:xfrm>
            <a:off x="431800" y="3951288"/>
            <a:ext cx="10817225" cy="645160"/>
          </a:xfrm>
          <a:prstGeom prst="rect">
            <a:avLst/>
          </a:prstGeom>
          <a:noFill/>
          <a:ln w="9525">
            <a:solidFill>
              <a:srgbClr val="66FFFF"/>
            </a:solidFill>
            <a:miter lim="800000"/>
          </a:ln>
        </p:spPr>
        <p:txBody>
          <a:bodyPr>
            <a:spAutoFit/>
          </a:bodyPr>
          <a:lstStyle/>
          <a:p>
            <a:pPr>
              <a:spcBef>
                <a:spcPct val="50000"/>
              </a:spcBef>
            </a:pPr>
            <a:r>
              <a:rPr lang="zh-CN" altLang="en-US">
                <a:solidFill>
                  <a:schemeClr val="folHlink"/>
                </a:solidFill>
                <a:latin typeface="楷体_GB2312" charset="-122"/>
                <a:ea typeface="楷体_GB2312" charset="-122"/>
              </a:rPr>
              <a:t>答案：此处属主谓搭配不当。此句中</a:t>
            </a:r>
            <a:r>
              <a:rPr lang="zh-CN" altLang="en-US">
                <a:solidFill>
                  <a:schemeClr val="folHlink"/>
                </a:solidFill>
                <a:ea typeface="楷体_GB2312" charset="-122"/>
              </a:rPr>
              <a:t>“</a:t>
            </a:r>
            <a:r>
              <a:rPr lang="zh-CN" altLang="en-US">
                <a:solidFill>
                  <a:schemeClr val="folHlink"/>
                </a:solidFill>
                <a:latin typeface="楷体_GB2312" charset="-122"/>
                <a:ea typeface="楷体_GB2312" charset="-122"/>
              </a:rPr>
              <a:t>逐渐流入中国台湾和东南沿海地区</a:t>
            </a:r>
            <a:r>
              <a:rPr lang="zh-CN" altLang="en-US">
                <a:solidFill>
                  <a:schemeClr val="folHlink"/>
                </a:solidFill>
                <a:ea typeface="楷体_GB2312" charset="-122"/>
              </a:rPr>
              <a:t>”</a:t>
            </a:r>
            <a:r>
              <a:rPr lang="zh-CN" altLang="en-US">
                <a:solidFill>
                  <a:schemeClr val="folHlink"/>
                </a:solidFill>
                <a:latin typeface="楷体_GB2312" charset="-122"/>
                <a:ea typeface="楷体_GB2312" charset="-122"/>
              </a:rPr>
              <a:t>一句的主语省略，致使本句的主语是承接前一分句的主语</a:t>
            </a:r>
            <a:r>
              <a:rPr lang="zh-CN" altLang="en-US">
                <a:solidFill>
                  <a:schemeClr val="folHlink"/>
                </a:solidFill>
                <a:ea typeface="楷体_GB2312" charset="-122"/>
              </a:rPr>
              <a:t>“</a:t>
            </a:r>
            <a:r>
              <a:rPr lang="zh-CN" altLang="en-US">
                <a:solidFill>
                  <a:schemeClr val="folHlink"/>
                </a:solidFill>
                <a:latin typeface="楷体_GB2312" charset="-122"/>
                <a:ea typeface="楷体_GB2312" charset="-122"/>
              </a:rPr>
              <a:t>荷兰</a:t>
            </a:r>
            <a:r>
              <a:rPr lang="zh-CN" altLang="en-US">
                <a:solidFill>
                  <a:schemeClr val="folHlink"/>
                </a:solidFill>
                <a:ea typeface="楷体_GB2312" charset="-122"/>
              </a:rPr>
              <a:t>”</a:t>
            </a:r>
            <a:r>
              <a:rPr lang="zh-CN" altLang="en-US">
                <a:solidFill>
                  <a:schemeClr val="folHlink"/>
                </a:solidFill>
                <a:latin typeface="楷体_GB2312" charset="-122"/>
                <a:ea typeface="楷体_GB2312" charset="-122"/>
              </a:rPr>
              <a:t>，导致主谓搭配不当。可在</a:t>
            </a:r>
            <a:r>
              <a:rPr lang="zh-CN" altLang="en-US">
                <a:solidFill>
                  <a:schemeClr val="folHlink"/>
                </a:solidFill>
                <a:ea typeface="楷体_GB2312" charset="-122"/>
              </a:rPr>
              <a:t>“</a:t>
            </a:r>
            <a:r>
              <a:rPr lang="zh-CN" altLang="en-US">
                <a:solidFill>
                  <a:schemeClr val="folHlink"/>
                </a:solidFill>
                <a:latin typeface="楷体_GB2312" charset="-122"/>
                <a:ea typeface="楷体_GB2312" charset="-122"/>
              </a:rPr>
              <a:t>铸制</a:t>
            </a:r>
            <a:r>
              <a:rPr lang="zh-CN" altLang="en-US">
                <a:solidFill>
                  <a:schemeClr val="folHlink"/>
                </a:solidFill>
                <a:ea typeface="楷体_GB2312" charset="-122"/>
              </a:rPr>
              <a:t>”</a:t>
            </a:r>
            <a:r>
              <a:rPr lang="zh-CN" altLang="en-US">
                <a:solidFill>
                  <a:schemeClr val="folHlink"/>
                </a:solidFill>
                <a:latin typeface="楷体_GB2312" charset="-122"/>
                <a:ea typeface="楷体_GB2312" charset="-122"/>
              </a:rPr>
              <a:t>后加上助词</a:t>
            </a:r>
            <a:r>
              <a:rPr lang="zh-CN" altLang="en-US">
                <a:solidFill>
                  <a:schemeClr val="folHlink"/>
                </a:solidFill>
                <a:ea typeface="楷体_GB2312" charset="-122"/>
              </a:rPr>
              <a:t>“</a:t>
            </a:r>
            <a:r>
              <a:rPr lang="zh-CN" altLang="en-US">
                <a:solidFill>
                  <a:schemeClr val="folHlink"/>
                </a:solidFill>
                <a:latin typeface="楷体_GB2312" charset="-122"/>
                <a:ea typeface="楷体_GB2312" charset="-122"/>
              </a:rPr>
              <a:t>的</a:t>
            </a:r>
            <a:r>
              <a:rPr lang="zh-CN" altLang="en-US">
                <a:solidFill>
                  <a:schemeClr val="folHlink"/>
                </a:solidFill>
                <a:ea typeface="楷体_GB2312" charset="-122"/>
              </a:rPr>
              <a:t>”</a:t>
            </a:r>
            <a:r>
              <a:rPr lang="zh-CN" altLang="en-US">
                <a:solidFill>
                  <a:schemeClr val="folHlink"/>
                </a:solidFill>
                <a:latin typeface="楷体_GB2312" charset="-122"/>
                <a:ea typeface="楷体_GB2312" charset="-122"/>
              </a:rPr>
              <a:t> 。</a:t>
            </a:r>
          </a:p>
        </p:txBody>
      </p:sp>
      <p:sp>
        <p:nvSpPr>
          <p:cNvPr id="314374" name="Text Box 6"/>
          <p:cNvSpPr txBox="1">
            <a:spLocks noChangeArrowheads="1"/>
          </p:cNvSpPr>
          <p:nvPr/>
        </p:nvSpPr>
        <p:spPr bwMode="auto">
          <a:xfrm>
            <a:off x="431800" y="4903788"/>
            <a:ext cx="10817225" cy="706755"/>
          </a:xfrm>
          <a:prstGeom prst="rect">
            <a:avLst/>
          </a:prstGeom>
          <a:noFill/>
          <a:ln w="9525">
            <a:solidFill>
              <a:srgbClr val="00CC00"/>
            </a:solidFill>
            <a:miter lim="800000"/>
          </a:ln>
        </p:spPr>
        <p:txBody>
          <a:bodyPr>
            <a:spAutoFit/>
          </a:bodyPr>
          <a:lstStyle/>
          <a:p>
            <a:r>
              <a:rPr lang="en-US" altLang="zh-CN" sz="2000">
                <a:solidFill>
                  <a:srgbClr val="000066"/>
                </a:solidFill>
                <a:latin typeface="宋体" pitchFamily="2" charset="-122"/>
                <a:ea typeface="宋体" pitchFamily="2" charset="-122"/>
              </a:rPr>
              <a:t>3.《</a:t>
            </a:r>
            <a:r>
              <a:rPr lang="zh-CN" altLang="en-US" sz="2000">
                <a:solidFill>
                  <a:srgbClr val="000066"/>
                </a:solidFill>
                <a:latin typeface="宋体" pitchFamily="2" charset="-122"/>
                <a:ea typeface="宋体" pitchFamily="2" charset="-122"/>
              </a:rPr>
              <a:t>舌尖上的中国</a:t>
            </a:r>
            <a:r>
              <a:rPr lang="en-US" altLang="zh-CN" sz="2000">
                <a:solidFill>
                  <a:srgbClr val="000066"/>
                </a:solidFill>
                <a:latin typeface="宋体" pitchFamily="2" charset="-122"/>
                <a:ea typeface="宋体" pitchFamily="2" charset="-122"/>
              </a:rPr>
              <a:t>2》</a:t>
            </a:r>
            <a:r>
              <a:rPr lang="zh-CN" altLang="en-US" sz="2000">
                <a:solidFill>
                  <a:srgbClr val="000066"/>
                </a:solidFill>
                <a:latin typeface="宋体" pitchFamily="2" charset="-122"/>
                <a:ea typeface="宋体" pitchFamily="2" charset="-122"/>
              </a:rPr>
              <a:t>摄制组历时半年，走访拍摄近</a:t>
            </a:r>
            <a:r>
              <a:rPr lang="en-US" altLang="zh-CN" sz="2000">
                <a:solidFill>
                  <a:srgbClr val="000066"/>
                </a:solidFill>
                <a:latin typeface="宋体" pitchFamily="2" charset="-122"/>
                <a:ea typeface="宋体" pitchFamily="2" charset="-122"/>
              </a:rPr>
              <a:t>100</a:t>
            </a:r>
            <a:r>
              <a:rPr lang="zh-CN" altLang="en-US" sz="2000">
                <a:solidFill>
                  <a:srgbClr val="000066"/>
                </a:solidFill>
                <a:latin typeface="宋体" pitchFamily="2" charset="-122"/>
                <a:ea typeface="宋体" pitchFamily="2" charset="-122"/>
              </a:rPr>
              <a:t>个地点，遍访各地美食，足迹踏遍全国各个省份以及部分海外城市。</a:t>
            </a:r>
            <a:endParaRPr lang="en-US" altLang="zh-CN" sz="2000">
              <a:solidFill>
                <a:schemeClr val="folHlink"/>
              </a:solidFill>
              <a:latin typeface="楷体_GB2312" charset="-122"/>
              <a:ea typeface="楷体_GB2312" charset="-122"/>
            </a:endParaRPr>
          </a:p>
        </p:txBody>
      </p:sp>
      <p:sp>
        <p:nvSpPr>
          <p:cNvPr id="314375" name="Text Box 7"/>
          <p:cNvSpPr txBox="1">
            <a:spLocks noChangeArrowheads="1"/>
          </p:cNvSpPr>
          <p:nvPr/>
        </p:nvSpPr>
        <p:spPr bwMode="auto">
          <a:xfrm>
            <a:off x="431800" y="5721350"/>
            <a:ext cx="10801350" cy="368300"/>
          </a:xfrm>
          <a:prstGeom prst="rect">
            <a:avLst/>
          </a:prstGeom>
          <a:noFill/>
          <a:ln w="9525">
            <a:solidFill>
              <a:srgbClr val="66FFFF"/>
            </a:solidFill>
            <a:miter lim="800000"/>
          </a:ln>
        </p:spPr>
        <p:txBody>
          <a:bodyPr>
            <a:spAutoFit/>
          </a:bodyPr>
          <a:lstStyle/>
          <a:p>
            <a:pPr>
              <a:spcBef>
                <a:spcPct val="50000"/>
              </a:spcBef>
            </a:pPr>
            <a:r>
              <a:rPr lang="zh-CN" altLang="en-US">
                <a:solidFill>
                  <a:schemeClr val="folHlink"/>
                </a:solidFill>
                <a:latin typeface="楷体_GB2312" charset="-122"/>
                <a:ea typeface="楷体_GB2312" charset="-122"/>
              </a:rPr>
              <a:t>答案：此处属主谓搭配不当。此句中</a:t>
            </a:r>
            <a:r>
              <a:rPr lang="zh-CN" altLang="en-US">
                <a:solidFill>
                  <a:schemeClr val="folHlink"/>
                </a:solidFill>
                <a:ea typeface="楷体_GB2312" charset="-122"/>
              </a:rPr>
              <a:t>“</a:t>
            </a:r>
            <a:r>
              <a:rPr lang="zh-CN" altLang="en-US">
                <a:solidFill>
                  <a:schemeClr val="folHlink"/>
                </a:solidFill>
                <a:latin typeface="楷体_GB2312" charset="-122"/>
                <a:ea typeface="楷体_GB2312" charset="-122"/>
              </a:rPr>
              <a:t>足迹</a:t>
            </a:r>
            <a:r>
              <a:rPr lang="zh-CN" altLang="en-US">
                <a:solidFill>
                  <a:schemeClr val="folHlink"/>
                </a:solidFill>
                <a:ea typeface="楷体_GB2312" charset="-122"/>
              </a:rPr>
              <a:t>”</a:t>
            </a:r>
            <a:r>
              <a:rPr lang="zh-CN" altLang="en-US">
                <a:solidFill>
                  <a:schemeClr val="folHlink"/>
                </a:solidFill>
                <a:latin typeface="楷体_GB2312" charset="-122"/>
                <a:ea typeface="楷体_GB2312" charset="-122"/>
              </a:rPr>
              <a:t>与</a:t>
            </a:r>
            <a:r>
              <a:rPr lang="zh-CN" altLang="en-US">
                <a:solidFill>
                  <a:schemeClr val="folHlink"/>
                </a:solidFill>
                <a:ea typeface="楷体_GB2312" charset="-122"/>
              </a:rPr>
              <a:t>“</a:t>
            </a:r>
            <a:r>
              <a:rPr lang="zh-CN" altLang="en-US">
                <a:solidFill>
                  <a:schemeClr val="folHlink"/>
                </a:solidFill>
                <a:latin typeface="楷体_GB2312" charset="-122"/>
                <a:ea typeface="楷体_GB2312" charset="-122"/>
              </a:rPr>
              <a:t>踏遍</a:t>
            </a:r>
            <a:r>
              <a:rPr lang="zh-CN" altLang="en-US">
                <a:solidFill>
                  <a:schemeClr val="folHlink"/>
                </a:solidFill>
                <a:ea typeface="楷体_GB2312" charset="-122"/>
              </a:rPr>
              <a:t>”</a:t>
            </a:r>
            <a:r>
              <a:rPr lang="zh-CN" altLang="en-US">
                <a:solidFill>
                  <a:schemeClr val="folHlink"/>
                </a:solidFill>
                <a:latin typeface="楷体_GB2312" charset="-122"/>
                <a:ea typeface="楷体_GB2312" charset="-122"/>
              </a:rPr>
              <a:t>搭配不当，可将</a:t>
            </a:r>
            <a:r>
              <a:rPr lang="zh-CN" altLang="en-US">
                <a:solidFill>
                  <a:schemeClr val="folHlink"/>
                </a:solidFill>
                <a:ea typeface="楷体_GB2312" charset="-122"/>
              </a:rPr>
              <a:t>“</a:t>
            </a:r>
            <a:r>
              <a:rPr lang="zh-CN" altLang="en-US">
                <a:solidFill>
                  <a:schemeClr val="folHlink"/>
                </a:solidFill>
                <a:latin typeface="楷体_GB2312" charset="-122"/>
                <a:ea typeface="楷体_GB2312" charset="-122"/>
              </a:rPr>
              <a:t>踏遍</a:t>
            </a:r>
            <a:r>
              <a:rPr lang="zh-CN" altLang="en-US">
                <a:solidFill>
                  <a:schemeClr val="folHlink"/>
                </a:solidFill>
                <a:ea typeface="楷体_GB2312" charset="-122"/>
              </a:rPr>
              <a:t>”</a:t>
            </a:r>
            <a:r>
              <a:rPr lang="zh-CN" altLang="en-US">
                <a:solidFill>
                  <a:schemeClr val="folHlink"/>
                </a:solidFill>
                <a:latin typeface="楷体_GB2312" charset="-122"/>
                <a:ea typeface="楷体_GB2312" charset="-122"/>
              </a:rPr>
              <a:t>改为</a:t>
            </a:r>
            <a:r>
              <a:rPr lang="zh-CN" altLang="en-US">
                <a:solidFill>
                  <a:schemeClr val="folHlink"/>
                </a:solidFill>
                <a:ea typeface="楷体_GB2312" charset="-122"/>
              </a:rPr>
              <a:t>“</a:t>
            </a:r>
            <a:r>
              <a:rPr lang="zh-CN" altLang="en-US">
                <a:solidFill>
                  <a:schemeClr val="folHlink"/>
                </a:solidFill>
                <a:latin typeface="楷体_GB2312" charset="-122"/>
                <a:ea typeface="楷体_GB2312" charset="-122"/>
              </a:rPr>
              <a:t>遍布</a:t>
            </a:r>
            <a:r>
              <a:rPr lang="zh-CN" altLang="en-US">
                <a:solidFill>
                  <a:schemeClr val="folHlink"/>
                </a:solidFill>
                <a:ea typeface="楷体_GB2312" charset="-122"/>
              </a:rPr>
              <a:t>”</a:t>
            </a:r>
            <a:r>
              <a:rPr lang="zh-CN" altLang="en-US">
                <a:solidFill>
                  <a:schemeClr val="folHlink"/>
                </a:solidFill>
                <a:latin typeface="楷体_GB2312" charset="-122"/>
                <a:ea typeface="楷体_GB2312" charset="-122"/>
              </a:rPr>
              <a:t>。</a:t>
            </a:r>
          </a:p>
        </p:txBody>
      </p:sp>
      <p:sp>
        <p:nvSpPr>
          <p:cNvPr id="314376" name="Text Box 8"/>
          <p:cNvSpPr txBox="1">
            <a:spLocks noChangeArrowheads="1"/>
          </p:cNvSpPr>
          <p:nvPr/>
        </p:nvSpPr>
        <p:spPr bwMode="auto">
          <a:xfrm>
            <a:off x="431800" y="1401763"/>
            <a:ext cx="10798175" cy="706755"/>
          </a:xfrm>
          <a:prstGeom prst="rect">
            <a:avLst/>
          </a:prstGeom>
          <a:noFill/>
          <a:ln w="9525">
            <a:solidFill>
              <a:srgbClr val="00CC00"/>
            </a:solidFill>
            <a:miter lim="800000"/>
          </a:ln>
        </p:spPr>
        <p:txBody>
          <a:bodyPr>
            <a:spAutoFit/>
          </a:bodyPr>
          <a:lstStyle/>
          <a:p>
            <a:r>
              <a:rPr lang="en-US" altLang="zh-CN" sz="2000">
                <a:solidFill>
                  <a:srgbClr val="000066"/>
                </a:solidFill>
                <a:latin typeface="宋体" pitchFamily="2" charset="-122"/>
                <a:ea typeface="宋体" pitchFamily="2" charset="-122"/>
              </a:rPr>
              <a:t>1.</a:t>
            </a:r>
            <a:r>
              <a:rPr lang="zh-CN" altLang="zh-CN" sz="2000">
                <a:solidFill>
                  <a:srgbClr val="000066"/>
                </a:solidFill>
                <a:latin typeface="宋体" pitchFamily="2" charset="-122"/>
                <a:ea typeface="宋体" pitchFamily="2" charset="-122"/>
              </a:rPr>
              <a:t>虽然精彩绝伦的</a:t>
            </a:r>
            <a:r>
              <a:rPr lang="en-US" altLang="zh-CN" sz="2000">
                <a:solidFill>
                  <a:srgbClr val="000066"/>
                </a:solidFill>
                <a:latin typeface="宋体" pitchFamily="2" charset="-122"/>
                <a:ea typeface="宋体" pitchFamily="2" charset="-122"/>
              </a:rPr>
              <a:t>CBA</a:t>
            </a:r>
            <a:r>
              <a:rPr lang="zh-CN" altLang="en-US" sz="2000">
                <a:solidFill>
                  <a:srgbClr val="000066"/>
                </a:solidFill>
                <a:latin typeface="宋体" pitchFamily="2" charset="-122"/>
                <a:ea typeface="宋体" pitchFamily="2" charset="-122"/>
              </a:rPr>
              <a:t>总决赛已落下帷幕，但那跌宕起伏的过程、充满血性的身影、顽强拼搏的精神依然闪现在人们的脑海中，挥之不去。</a:t>
            </a:r>
            <a:endParaRPr lang="en-US" altLang="zh-CN" sz="2000">
              <a:solidFill>
                <a:srgbClr val="000066"/>
              </a:solidFill>
              <a:latin typeface="宋体" pitchFamily="2" charset="-122"/>
              <a:ea typeface="宋体" pitchFamily="2" charset="-122"/>
            </a:endParaRPr>
          </a:p>
        </p:txBody>
      </p:sp>
      <p:sp>
        <p:nvSpPr>
          <p:cNvPr id="314377" name="Text Box 9"/>
          <p:cNvSpPr txBox="1">
            <a:spLocks noChangeArrowheads="1"/>
          </p:cNvSpPr>
          <p:nvPr/>
        </p:nvSpPr>
        <p:spPr bwMode="auto">
          <a:xfrm>
            <a:off x="414338" y="2286000"/>
            <a:ext cx="10818812" cy="645160"/>
          </a:xfrm>
          <a:prstGeom prst="rect">
            <a:avLst/>
          </a:prstGeom>
          <a:noFill/>
          <a:ln w="9525">
            <a:solidFill>
              <a:srgbClr val="66FFFF"/>
            </a:solidFill>
            <a:miter lim="800000"/>
          </a:ln>
        </p:spPr>
        <p:txBody>
          <a:bodyPr>
            <a:spAutoFit/>
          </a:bodyPr>
          <a:lstStyle/>
          <a:p>
            <a:pPr>
              <a:spcBef>
                <a:spcPct val="50000"/>
              </a:spcBef>
            </a:pPr>
            <a:r>
              <a:rPr lang="zh-CN" altLang="en-US">
                <a:solidFill>
                  <a:schemeClr val="folHlink"/>
                </a:solidFill>
                <a:latin typeface="楷体_GB2312" charset="-122"/>
                <a:ea typeface="楷体_GB2312" charset="-122"/>
              </a:rPr>
              <a:t>答案：此处属主谓搭配不当。此句中</a:t>
            </a:r>
            <a:r>
              <a:rPr lang="zh-CN" altLang="en-US">
                <a:solidFill>
                  <a:schemeClr val="folHlink"/>
                </a:solidFill>
                <a:ea typeface="楷体_GB2312" charset="-122"/>
              </a:rPr>
              <a:t>“</a:t>
            </a:r>
            <a:r>
              <a:rPr lang="zh-CN" altLang="en-US">
                <a:solidFill>
                  <a:schemeClr val="folHlink"/>
                </a:solidFill>
                <a:latin typeface="楷体_GB2312" charset="-122"/>
                <a:ea typeface="楷体_GB2312" charset="-122"/>
              </a:rPr>
              <a:t>那跌宕起伏的过程、充满血性的身影、顽强拼搏的精神</a:t>
            </a:r>
            <a:r>
              <a:rPr lang="zh-CN" altLang="en-US">
                <a:solidFill>
                  <a:schemeClr val="folHlink"/>
                </a:solidFill>
                <a:ea typeface="楷体_GB2312" charset="-122"/>
              </a:rPr>
              <a:t>”</a:t>
            </a:r>
            <a:r>
              <a:rPr lang="zh-CN" altLang="en-US">
                <a:solidFill>
                  <a:schemeClr val="folHlink"/>
                </a:solidFill>
                <a:latin typeface="楷体_GB2312" charset="-122"/>
                <a:ea typeface="楷体_GB2312" charset="-122"/>
              </a:rPr>
              <a:t>共用一个谓语动词</a:t>
            </a:r>
            <a:r>
              <a:rPr lang="zh-CN" altLang="en-US">
                <a:solidFill>
                  <a:schemeClr val="folHlink"/>
                </a:solidFill>
                <a:ea typeface="楷体_GB2312" charset="-122"/>
              </a:rPr>
              <a:t>“</a:t>
            </a:r>
            <a:r>
              <a:rPr lang="zh-CN" altLang="en-US">
                <a:solidFill>
                  <a:schemeClr val="folHlink"/>
                </a:solidFill>
                <a:latin typeface="楷体_GB2312" charset="-122"/>
                <a:ea typeface="楷体_GB2312" charset="-122"/>
              </a:rPr>
              <a:t>闪现</a:t>
            </a:r>
            <a:r>
              <a:rPr lang="zh-CN" altLang="en-US">
                <a:solidFill>
                  <a:schemeClr val="folHlink"/>
                </a:solidFill>
                <a:ea typeface="楷体_GB2312" charset="-122"/>
              </a:rPr>
              <a:t>”</a:t>
            </a:r>
            <a:r>
              <a:rPr lang="zh-CN" altLang="en-US">
                <a:solidFill>
                  <a:schemeClr val="folHlink"/>
                </a:solidFill>
                <a:latin typeface="楷体_GB2312" charset="-122"/>
                <a:ea typeface="楷体_GB2312" charset="-122"/>
              </a:rPr>
              <a:t>，但</a:t>
            </a:r>
            <a:r>
              <a:rPr lang="zh-CN" altLang="en-US">
                <a:solidFill>
                  <a:schemeClr val="folHlink"/>
                </a:solidFill>
                <a:ea typeface="楷体_GB2312" charset="-122"/>
              </a:rPr>
              <a:t>“</a:t>
            </a:r>
            <a:r>
              <a:rPr lang="zh-CN" altLang="en-US">
                <a:solidFill>
                  <a:schemeClr val="folHlink"/>
                </a:solidFill>
                <a:latin typeface="楷体_GB2312" charset="-122"/>
                <a:ea typeface="楷体_GB2312" charset="-122"/>
              </a:rPr>
              <a:t>顽强拼搏的精神</a:t>
            </a:r>
            <a:r>
              <a:rPr lang="zh-CN" altLang="en-US">
                <a:solidFill>
                  <a:schemeClr val="folHlink"/>
                </a:solidFill>
                <a:ea typeface="楷体_GB2312" charset="-122"/>
              </a:rPr>
              <a:t>”</a:t>
            </a:r>
            <a:r>
              <a:rPr lang="zh-CN" altLang="en-US">
                <a:solidFill>
                  <a:schemeClr val="folHlink"/>
                </a:solidFill>
                <a:latin typeface="楷体_GB2312" charset="-122"/>
                <a:ea typeface="楷体_GB2312" charset="-122"/>
              </a:rPr>
              <a:t>与</a:t>
            </a:r>
            <a:r>
              <a:rPr lang="zh-CN" altLang="en-US">
                <a:solidFill>
                  <a:schemeClr val="folHlink"/>
                </a:solidFill>
                <a:ea typeface="楷体_GB2312" charset="-122"/>
              </a:rPr>
              <a:t>“</a:t>
            </a:r>
            <a:r>
              <a:rPr lang="zh-CN" altLang="en-US">
                <a:solidFill>
                  <a:schemeClr val="folHlink"/>
                </a:solidFill>
                <a:latin typeface="楷体_GB2312" charset="-122"/>
                <a:ea typeface="楷体_GB2312" charset="-122"/>
              </a:rPr>
              <a:t>闪现</a:t>
            </a:r>
            <a:r>
              <a:rPr lang="zh-CN" altLang="en-US">
                <a:solidFill>
                  <a:schemeClr val="folHlink"/>
                </a:solidFill>
                <a:ea typeface="楷体_GB2312" charset="-122"/>
              </a:rPr>
              <a:t>”</a:t>
            </a:r>
            <a:r>
              <a:rPr lang="zh-CN" altLang="en-US">
                <a:solidFill>
                  <a:schemeClr val="folHlink"/>
                </a:solidFill>
                <a:latin typeface="楷体_GB2312" charset="-122"/>
                <a:ea typeface="楷体_GB2312" charset="-122"/>
              </a:rPr>
              <a:t>不搭配。 </a:t>
            </a:r>
          </a:p>
        </p:txBody>
      </p:sp>
      <p:sp>
        <p:nvSpPr>
          <p:cNvPr id="314378" name="Rectangle 10"/>
          <p:cNvSpPr>
            <a:spLocks noGrp="1"/>
          </p:cNvSpPr>
          <p:nvPr>
            <p:ph type="title" idx="4294967295"/>
          </p:nvPr>
        </p:nvSpPr>
        <p:spPr>
          <a:xfrm>
            <a:off x="2332013" y="781036"/>
            <a:ext cx="6897688" cy="530225"/>
          </a:xfrm>
          <a:prstGeom prst="rect">
            <a:avLst/>
          </a:prstGeom>
          <a:noFill/>
          <a:ln w="57150" cmpd="thinThick">
            <a:solidFill>
              <a:schemeClr val="folHlink"/>
            </a:solidFill>
          </a:ln>
        </p:spPr>
        <p:txBody>
          <a:bodyPr/>
          <a:lstStyle/>
          <a:p>
            <a:pPr eaLnBrk="1" hangingPunct="1"/>
            <a:r>
              <a:rPr lang="zh-CN" altLang="en-US" sz="2400" smtClean="0">
                <a:solidFill>
                  <a:schemeClr val="hlink"/>
                </a:solidFill>
                <a:latin typeface="黑体" pitchFamily="2" charset="-122"/>
                <a:ea typeface="黑体" panose="02010609060101010101" pitchFamily="2" charset="-122"/>
              </a:rPr>
              <a:t>类型一　主谓搭配不当</a:t>
            </a:r>
          </a:p>
        </p:txBody>
      </p:sp>
    </p:spTree>
    <p:extLst>
      <p:ext uri="{BB962C8B-B14F-4D97-AF65-F5344CB8AC3E}">
        <p14:creationId xmlns:p14="http://schemas.microsoft.com/office/powerpoint/2010/main" val="219875751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14378"/>
                                        </p:tgtEl>
                                        <p:attrNameLst>
                                          <p:attrName>style.visibility</p:attrName>
                                        </p:attrNameLst>
                                      </p:cBhvr>
                                      <p:to>
                                        <p:strVal val="visible"/>
                                      </p:to>
                                    </p:set>
                                    <p:anim calcmode="lin" valueType="num">
                                      <p:cBhvr additive="base">
                                        <p:cTn id="7" dur="500" fill="hold"/>
                                        <p:tgtEl>
                                          <p:spTgt spid="314378"/>
                                        </p:tgtEl>
                                        <p:attrNameLst>
                                          <p:attrName>ppt_x</p:attrName>
                                        </p:attrNameLst>
                                      </p:cBhvr>
                                      <p:tavLst>
                                        <p:tav tm="0">
                                          <p:val>
                                            <p:strVal val="#ppt_x"/>
                                          </p:val>
                                        </p:tav>
                                        <p:tav tm="100000">
                                          <p:val>
                                            <p:strVal val="#ppt_x"/>
                                          </p:val>
                                        </p:tav>
                                      </p:tavLst>
                                    </p:anim>
                                    <p:anim calcmode="lin" valueType="num">
                                      <p:cBhvr additive="base">
                                        <p:cTn id="8" dur="500" fill="hold"/>
                                        <p:tgtEl>
                                          <p:spTgt spid="31437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8" fill="hold" grpId="0" nodeType="clickEffect">
                                  <p:stCondLst>
                                    <p:cond delay="0"/>
                                  </p:stCondLst>
                                  <p:childTnLst>
                                    <p:set>
                                      <p:cBhvr>
                                        <p:cTn id="13" dur="1" fill="hold">
                                          <p:stCondLst>
                                            <p:cond delay="0"/>
                                          </p:stCondLst>
                                        </p:cTn>
                                        <p:tgtEl>
                                          <p:spTgt spid="314376"/>
                                        </p:tgtEl>
                                        <p:attrNameLst>
                                          <p:attrName>style.visibility</p:attrName>
                                        </p:attrNameLst>
                                      </p:cBhvr>
                                      <p:to>
                                        <p:strVal val="visible"/>
                                      </p:to>
                                    </p:set>
                                    <p:anim calcmode="lin" valueType="num">
                                      <p:cBhvr additive="base">
                                        <p:cTn id="14" dur="1000" fill="hold"/>
                                        <p:tgtEl>
                                          <p:spTgt spid="314376"/>
                                        </p:tgtEl>
                                        <p:attrNameLst>
                                          <p:attrName>ppt_x</p:attrName>
                                        </p:attrNameLst>
                                      </p:cBhvr>
                                      <p:tavLst>
                                        <p:tav tm="0">
                                          <p:val>
                                            <p:strVal val="0-#ppt_w/2"/>
                                          </p:val>
                                        </p:tav>
                                        <p:tav tm="100000">
                                          <p:val>
                                            <p:strVal val="#ppt_x"/>
                                          </p:val>
                                        </p:tav>
                                      </p:tavLst>
                                    </p:anim>
                                    <p:anim calcmode="lin" valueType="num">
                                      <p:cBhvr additive="base">
                                        <p:cTn id="15" dur="1000" fill="hold"/>
                                        <p:tgtEl>
                                          <p:spTgt spid="314376"/>
                                        </p:tgtEl>
                                        <p:attrNameLst>
                                          <p:attrName>ppt_y</p:attrName>
                                        </p:attrNameLst>
                                      </p:cBhvr>
                                      <p:tavLst>
                                        <p:tav tm="0">
                                          <p:val>
                                            <p:strVal val="#ppt_y"/>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314377"/>
                                        </p:tgtEl>
                                        <p:attrNameLst>
                                          <p:attrName>style.visibility</p:attrName>
                                        </p:attrNameLst>
                                      </p:cBhvr>
                                      <p:to>
                                        <p:strVal val="visible"/>
                                      </p:to>
                                    </p:set>
                                    <p:animEffect transition="in" filter="blinds(horizontal)">
                                      <p:cBhvr>
                                        <p:cTn id="21" dur="500"/>
                                        <p:tgtEl>
                                          <p:spTgt spid="314377"/>
                                        </p:tgtEl>
                                      </p:cBhvr>
                                    </p:animEffect>
                                  </p:childTnLst>
                                </p:cTn>
                              </p:par>
                            </p:childTnLst>
                          </p:cTn>
                        </p:par>
                      </p:childTnLst>
                    </p:cTn>
                  </p:par>
                  <p:par>
                    <p:cTn id="22" fill="hold" nodeType="clickPar">
                      <p:stCondLst>
                        <p:cond delay="indefinite"/>
                      </p:stCondLst>
                      <p:childTnLst>
                        <p:par>
                          <p:cTn id="23" fill="hold" nodeType="withGroup">
                            <p:stCondLst>
                              <p:cond delay="indefinite"/>
                            </p:stCondLst>
                          </p:cTn>
                        </p:par>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14370"/>
                                        </p:tgtEl>
                                        <p:attrNameLst>
                                          <p:attrName>style.visibility</p:attrName>
                                        </p:attrNameLst>
                                      </p:cBhvr>
                                      <p:to>
                                        <p:strVal val="visible"/>
                                      </p:to>
                                    </p:set>
                                    <p:animEffect transition="in" filter="blinds(horizontal)">
                                      <p:cBhvr>
                                        <p:cTn id="27" dur="500"/>
                                        <p:tgtEl>
                                          <p:spTgt spid="314370"/>
                                        </p:tgtEl>
                                      </p:cBhvr>
                                    </p:animEffect>
                                  </p:childTnLst>
                                </p:cTn>
                              </p:par>
                            </p:childTnLst>
                          </p:cTn>
                        </p:par>
                      </p:childTnLst>
                    </p:cTn>
                  </p:par>
                  <p:par>
                    <p:cTn id="28" fill="hold" nodeType="clickPar">
                      <p:stCondLst>
                        <p:cond delay="indefinite"/>
                      </p:stCondLst>
                      <p:childTnLst>
                        <p:par>
                          <p:cTn id="29" fill="hold" nodeType="withGroup">
                            <p:stCondLst>
                              <p:cond delay="indefinite"/>
                            </p:stCondLst>
                          </p:cTn>
                        </p:par>
                        <p:par>
                          <p:cTn id="30" fill="hold" nodeType="afterGroup">
                            <p:stCondLst>
                              <p:cond delay="0"/>
                            </p:stCondLst>
                            <p:childTnLst>
                              <p:par>
                                <p:cTn id="31" presetID="9" presetClass="entr" presetSubtype="0" fill="hold" grpId="0" nodeType="clickEffect">
                                  <p:stCondLst>
                                    <p:cond delay="0"/>
                                  </p:stCondLst>
                                  <p:childTnLst>
                                    <p:set>
                                      <p:cBhvr>
                                        <p:cTn id="32" dur="1" fill="hold">
                                          <p:stCondLst>
                                            <p:cond delay="0"/>
                                          </p:stCondLst>
                                        </p:cTn>
                                        <p:tgtEl>
                                          <p:spTgt spid="314373"/>
                                        </p:tgtEl>
                                        <p:attrNameLst>
                                          <p:attrName>style.visibility</p:attrName>
                                        </p:attrNameLst>
                                      </p:cBhvr>
                                      <p:to>
                                        <p:strVal val="visible"/>
                                      </p:to>
                                    </p:set>
                                    <p:animEffect transition="in" filter="dissolve">
                                      <p:cBhvr>
                                        <p:cTn id="33" dur="500"/>
                                        <p:tgtEl>
                                          <p:spTgt spid="314373"/>
                                        </p:tgtEl>
                                      </p:cBhvr>
                                    </p:animEffect>
                                  </p:childTnLst>
                                </p:cTn>
                              </p:par>
                            </p:childTnLst>
                          </p:cTn>
                        </p:par>
                      </p:childTnLst>
                    </p:cTn>
                  </p:par>
                  <p:par>
                    <p:cTn id="34" fill="hold" nodeType="clickPar">
                      <p:stCondLst>
                        <p:cond delay="indefinite"/>
                      </p:stCondLst>
                      <p:childTnLst>
                        <p:par>
                          <p:cTn id="35" fill="hold" nodeType="withGroup">
                            <p:stCondLst>
                              <p:cond delay="indefinite"/>
                            </p:stCondLst>
                          </p:cTn>
                        </p:par>
                        <p:par>
                          <p:cTn id="36" fill="hold" nodeType="afterGroup">
                            <p:stCondLst>
                              <p:cond delay="0"/>
                            </p:stCondLst>
                            <p:childTnLst>
                              <p:par>
                                <p:cTn id="37" presetID="2" presetClass="entr" presetSubtype="8" fill="hold" grpId="0" nodeType="clickEffect">
                                  <p:stCondLst>
                                    <p:cond delay="0"/>
                                  </p:stCondLst>
                                  <p:childTnLst>
                                    <p:set>
                                      <p:cBhvr>
                                        <p:cTn id="38" dur="1" fill="hold">
                                          <p:stCondLst>
                                            <p:cond delay="0"/>
                                          </p:stCondLst>
                                        </p:cTn>
                                        <p:tgtEl>
                                          <p:spTgt spid="314374"/>
                                        </p:tgtEl>
                                        <p:attrNameLst>
                                          <p:attrName>style.visibility</p:attrName>
                                        </p:attrNameLst>
                                      </p:cBhvr>
                                      <p:to>
                                        <p:strVal val="visible"/>
                                      </p:to>
                                    </p:set>
                                    <p:anim calcmode="lin" valueType="num">
                                      <p:cBhvr additive="base">
                                        <p:cTn id="39" dur="1000" fill="hold"/>
                                        <p:tgtEl>
                                          <p:spTgt spid="314374"/>
                                        </p:tgtEl>
                                        <p:attrNameLst>
                                          <p:attrName>ppt_x</p:attrName>
                                        </p:attrNameLst>
                                      </p:cBhvr>
                                      <p:tavLst>
                                        <p:tav tm="0">
                                          <p:val>
                                            <p:strVal val="0-#ppt_w/2"/>
                                          </p:val>
                                        </p:tav>
                                        <p:tav tm="100000">
                                          <p:val>
                                            <p:strVal val="#ppt_x"/>
                                          </p:val>
                                        </p:tav>
                                      </p:tavLst>
                                    </p:anim>
                                    <p:anim calcmode="lin" valueType="num">
                                      <p:cBhvr additive="base">
                                        <p:cTn id="40" dur="1000" fill="hold"/>
                                        <p:tgtEl>
                                          <p:spTgt spid="314374"/>
                                        </p:tgtEl>
                                        <p:attrNameLst>
                                          <p:attrName>ppt_y</p:attrName>
                                        </p:attrNameLst>
                                      </p:cBhvr>
                                      <p:tavLst>
                                        <p:tav tm="0">
                                          <p:val>
                                            <p:strVal val="#ppt_y"/>
                                          </p:val>
                                        </p:tav>
                                        <p:tav tm="100000">
                                          <p:val>
                                            <p:strVal val="#ppt_y"/>
                                          </p:val>
                                        </p:tav>
                                      </p:tavLst>
                                    </p:anim>
                                  </p:childTnLst>
                                </p:cTn>
                              </p:par>
                            </p:childTnLst>
                          </p:cTn>
                        </p:par>
                      </p:childTnLst>
                    </p:cTn>
                  </p:par>
                  <p:par>
                    <p:cTn id="41" fill="hold" nodeType="clickPar">
                      <p:stCondLst>
                        <p:cond delay="indefinite"/>
                      </p:stCondLst>
                      <p:childTnLst>
                        <p:par>
                          <p:cTn id="42" fill="hold" nodeType="withGroup">
                            <p:stCondLst>
                              <p:cond delay="indefinite"/>
                            </p:stCondLst>
                          </p:cTn>
                        </p:par>
                        <p:par>
                          <p:cTn id="43" fill="hold" nodeType="afterGroup">
                            <p:stCondLst>
                              <p:cond delay="0"/>
                            </p:stCondLst>
                            <p:childTnLst>
                              <p:par>
                                <p:cTn id="44" presetID="3" presetClass="entr" presetSubtype="10" fill="hold" grpId="0" nodeType="clickEffect">
                                  <p:stCondLst>
                                    <p:cond delay="0"/>
                                  </p:stCondLst>
                                  <p:childTnLst>
                                    <p:set>
                                      <p:cBhvr>
                                        <p:cTn id="45" dur="1" fill="hold">
                                          <p:stCondLst>
                                            <p:cond delay="0"/>
                                          </p:stCondLst>
                                        </p:cTn>
                                        <p:tgtEl>
                                          <p:spTgt spid="314375"/>
                                        </p:tgtEl>
                                        <p:attrNameLst>
                                          <p:attrName>style.visibility</p:attrName>
                                        </p:attrNameLst>
                                      </p:cBhvr>
                                      <p:to>
                                        <p:strVal val="visible"/>
                                      </p:to>
                                    </p:set>
                                    <p:animEffect transition="in" filter="blinds(horizontal)">
                                      <p:cBhvr>
                                        <p:cTn id="46" dur="500"/>
                                        <p:tgtEl>
                                          <p:spTgt spid="3143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4370" grpId="0" animBg="1"/>
      <p:bldP spid="314373" grpId="0" animBg="1"/>
      <p:bldP spid="314374" grpId="0" animBg="1"/>
      <p:bldP spid="314375" grpId="0" animBg="1"/>
      <p:bldP spid="314376" grpId="0" animBg="1"/>
      <p:bldP spid="314377" grpId="0" animBg="1"/>
      <p:bldP spid="314378"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5394" name="Text Box 2"/>
          <p:cNvSpPr txBox="1">
            <a:spLocks noChangeArrowheads="1"/>
          </p:cNvSpPr>
          <p:nvPr/>
        </p:nvSpPr>
        <p:spPr bwMode="auto">
          <a:xfrm>
            <a:off x="936625" y="1939925"/>
            <a:ext cx="9709150" cy="3784600"/>
          </a:xfrm>
          <a:prstGeom prst="rect">
            <a:avLst/>
          </a:prstGeom>
          <a:noFill/>
          <a:ln w="57150" cmpd="thickThin">
            <a:solidFill>
              <a:srgbClr val="00FF00"/>
            </a:solidFill>
            <a:miter lim="800000"/>
          </a:ln>
        </p:spPr>
        <p:txBody>
          <a:bodyPr>
            <a:spAutoFit/>
          </a:bodyPr>
          <a:lstStyle/>
          <a:p>
            <a:r>
              <a:rPr lang="zh-CN" altLang="en-US">
                <a:solidFill>
                  <a:schemeClr val="hlink"/>
                </a:solidFill>
                <a:latin typeface="楷体_GB2312" charset="-122"/>
                <a:ea typeface="楷体_GB2312" charset="-122"/>
              </a:rPr>
              <a:t>    </a:t>
            </a:r>
            <a:r>
              <a:rPr lang="en-US" altLang="zh-CN" sz="2400">
                <a:solidFill>
                  <a:schemeClr val="hlink"/>
                </a:solidFill>
                <a:latin typeface="楷体_GB2312" charset="-122"/>
                <a:ea typeface="楷体_GB2312" charset="-122"/>
              </a:rPr>
              <a:t>1</a:t>
            </a:r>
            <a:r>
              <a:rPr lang="zh-CN" altLang="en-US" sz="2400">
                <a:solidFill>
                  <a:schemeClr val="hlink"/>
                </a:solidFill>
                <a:latin typeface="楷体_GB2312" charset="-122"/>
                <a:ea typeface="楷体_GB2312" charset="-122"/>
              </a:rPr>
              <a:t>．凭借语感，判断句子是否顺畅。有些句子合不合语法，词语使用是否搭配，通过阅读句子，凭借语感就能判断出来。</a:t>
            </a:r>
          </a:p>
          <a:p>
            <a:r>
              <a:rPr lang="en-US" altLang="zh-CN" sz="2400">
                <a:solidFill>
                  <a:schemeClr val="hlink"/>
                </a:solidFill>
                <a:latin typeface="楷体_GB2312" charset="-122"/>
                <a:ea typeface="楷体_GB2312" charset="-122"/>
              </a:rPr>
              <a:t>   2</a:t>
            </a:r>
            <a:r>
              <a:rPr lang="zh-CN" altLang="en-US" sz="2400">
                <a:solidFill>
                  <a:schemeClr val="hlink"/>
                </a:solidFill>
                <a:latin typeface="楷体_GB2312" charset="-122"/>
                <a:ea typeface="楷体_GB2312" charset="-122"/>
              </a:rPr>
              <a:t>．重视语法分析，找出主语与谓语，分析其是否搭配。如</a:t>
            </a:r>
            <a:r>
              <a:rPr lang="en-US" altLang="zh-CN" sz="2400">
                <a:solidFill>
                  <a:schemeClr val="hlink"/>
                </a:solidFill>
                <a:latin typeface="楷体_GB2312" charset="-122"/>
                <a:ea typeface="楷体_GB2312" charset="-122"/>
              </a:rPr>
              <a:t>2</a:t>
            </a:r>
            <a:r>
              <a:rPr lang="zh-CN" altLang="en-US" sz="2400">
                <a:solidFill>
                  <a:schemeClr val="hlink"/>
                </a:solidFill>
                <a:latin typeface="楷体_GB2312" charset="-122"/>
                <a:ea typeface="楷体_GB2312" charset="-122"/>
              </a:rPr>
              <a:t>题中，通过语法分析发现，</a:t>
            </a:r>
            <a:r>
              <a:rPr lang="zh-CN" altLang="en-US" sz="2400">
                <a:solidFill>
                  <a:schemeClr val="hlink"/>
                </a:solidFill>
                <a:ea typeface="楷体_GB2312" charset="-122"/>
              </a:rPr>
              <a:t>“</a:t>
            </a:r>
            <a:r>
              <a:rPr lang="zh-CN" altLang="en-US" sz="2400">
                <a:solidFill>
                  <a:schemeClr val="hlink"/>
                </a:solidFill>
                <a:latin typeface="楷体_GB2312" charset="-122"/>
                <a:ea typeface="楷体_GB2312" charset="-122"/>
              </a:rPr>
              <a:t>足迹</a:t>
            </a:r>
            <a:r>
              <a:rPr lang="zh-CN" altLang="en-US" sz="2400">
                <a:solidFill>
                  <a:schemeClr val="hlink"/>
                </a:solidFill>
                <a:ea typeface="楷体_GB2312" charset="-122"/>
              </a:rPr>
              <a:t>”</a:t>
            </a:r>
            <a:r>
              <a:rPr lang="zh-CN" altLang="en-US" sz="2400">
                <a:solidFill>
                  <a:schemeClr val="hlink"/>
                </a:solidFill>
                <a:latin typeface="楷体_GB2312" charset="-122"/>
                <a:ea typeface="楷体_GB2312" charset="-122"/>
              </a:rPr>
              <a:t>是主语，</a:t>
            </a:r>
            <a:r>
              <a:rPr lang="zh-CN" altLang="en-US" sz="2400">
                <a:solidFill>
                  <a:schemeClr val="hlink"/>
                </a:solidFill>
                <a:ea typeface="楷体_GB2312" charset="-122"/>
              </a:rPr>
              <a:t>“</a:t>
            </a:r>
            <a:r>
              <a:rPr lang="zh-CN" altLang="en-US" sz="2400">
                <a:solidFill>
                  <a:schemeClr val="hlink"/>
                </a:solidFill>
                <a:latin typeface="楷体_GB2312" charset="-122"/>
                <a:ea typeface="楷体_GB2312" charset="-122"/>
              </a:rPr>
              <a:t>踏遍</a:t>
            </a:r>
            <a:r>
              <a:rPr lang="zh-CN" altLang="en-US" sz="2400">
                <a:solidFill>
                  <a:schemeClr val="hlink"/>
                </a:solidFill>
                <a:ea typeface="楷体_GB2312" charset="-122"/>
              </a:rPr>
              <a:t>”</a:t>
            </a:r>
            <a:r>
              <a:rPr lang="zh-CN" altLang="en-US" sz="2400">
                <a:solidFill>
                  <a:schemeClr val="hlink"/>
                </a:solidFill>
                <a:latin typeface="楷体_GB2312" charset="-122"/>
                <a:ea typeface="楷体_GB2312" charset="-122"/>
              </a:rPr>
              <a:t>是谓语，二者不搭配。</a:t>
            </a:r>
          </a:p>
          <a:p>
            <a:r>
              <a:rPr lang="en-US" altLang="zh-CN" sz="2400">
                <a:solidFill>
                  <a:schemeClr val="hlink"/>
                </a:solidFill>
                <a:latin typeface="楷体_GB2312" charset="-122"/>
                <a:ea typeface="楷体_GB2312" charset="-122"/>
              </a:rPr>
              <a:t>   3</a:t>
            </a:r>
            <a:r>
              <a:rPr lang="zh-CN" altLang="en-US" sz="2400">
                <a:solidFill>
                  <a:schemeClr val="hlink"/>
                </a:solidFill>
                <a:latin typeface="楷体_GB2312" charset="-122"/>
                <a:ea typeface="楷体_GB2312" charset="-122"/>
              </a:rPr>
              <a:t>．注意多个主语与单个谓语间是否因顾此失彼而搭配不当。如</a:t>
            </a:r>
            <a:r>
              <a:rPr lang="en-US" altLang="zh-CN" sz="2400">
                <a:solidFill>
                  <a:schemeClr val="hlink"/>
                </a:solidFill>
                <a:latin typeface="楷体_GB2312" charset="-122"/>
                <a:ea typeface="楷体_GB2312" charset="-122"/>
              </a:rPr>
              <a:t>3</a:t>
            </a:r>
            <a:r>
              <a:rPr lang="zh-CN" altLang="en-US" sz="2400">
                <a:solidFill>
                  <a:schemeClr val="hlink"/>
                </a:solidFill>
                <a:latin typeface="楷体_GB2312" charset="-122"/>
                <a:ea typeface="楷体_GB2312" charset="-122"/>
              </a:rPr>
              <a:t>题中，单个谓语</a:t>
            </a:r>
            <a:r>
              <a:rPr lang="zh-CN" altLang="en-US" sz="2400">
                <a:solidFill>
                  <a:schemeClr val="hlink"/>
                </a:solidFill>
                <a:ea typeface="楷体_GB2312" charset="-122"/>
              </a:rPr>
              <a:t>“</a:t>
            </a:r>
            <a:r>
              <a:rPr lang="zh-CN" altLang="en-US" sz="2400">
                <a:solidFill>
                  <a:schemeClr val="hlink"/>
                </a:solidFill>
                <a:latin typeface="楷体_GB2312" charset="-122"/>
                <a:ea typeface="楷体_GB2312" charset="-122"/>
              </a:rPr>
              <a:t>闪现</a:t>
            </a:r>
            <a:r>
              <a:rPr lang="zh-CN" altLang="en-US" sz="2400">
                <a:solidFill>
                  <a:schemeClr val="hlink"/>
                </a:solidFill>
                <a:ea typeface="楷体_GB2312" charset="-122"/>
              </a:rPr>
              <a:t>”</a:t>
            </a:r>
            <a:r>
              <a:rPr lang="zh-CN" altLang="en-US" sz="2400">
                <a:solidFill>
                  <a:schemeClr val="hlink"/>
                </a:solidFill>
                <a:latin typeface="楷体_GB2312" charset="-122"/>
                <a:ea typeface="楷体_GB2312" charset="-122"/>
              </a:rPr>
              <a:t>对应多个主语，注意查看其是否与其中某一主语搭配不当。</a:t>
            </a:r>
          </a:p>
          <a:p>
            <a:r>
              <a:rPr lang="en-US" altLang="zh-CN" sz="2400">
                <a:solidFill>
                  <a:schemeClr val="hlink"/>
                </a:solidFill>
                <a:latin typeface="楷体_GB2312" charset="-122"/>
                <a:ea typeface="楷体_GB2312" charset="-122"/>
              </a:rPr>
              <a:t>   4</a:t>
            </a:r>
            <a:r>
              <a:rPr lang="zh-CN" altLang="en-US" sz="2400">
                <a:solidFill>
                  <a:schemeClr val="hlink"/>
                </a:solidFill>
                <a:latin typeface="楷体_GB2312" charset="-122"/>
                <a:ea typeface="楷体_GB2312" charset="-122"/>
              </a:rPr>
              <a:t>．注意句子是否暗中更换主语。如</a:t>
            </a:r>
            <a:r>
              <a:rPr lang="en-US" altLang="zh-CN" sz="2400">
                <a:solidFill>
                  <a:schemeClr val="hlink"/>
                </a:solidFill>
                <a:latin typeface="楷体_GB2312" charset="-122"/>
                <a:ea typeface="楷体_GB2312" charset="-122"/>
              </a:rPr>
              <a:t>1</a:t>
            </a:r>
            <a:r>
              <a:rPr lang="zh-CN" altLang="en-US" sz="2400">
                <a:solidFill>
                  <a:schemeClr val="hlink"/>
                </a:solidFill>
                <a:latin typeface="楷体_GB2312" charset="-122"/>
                <a:ea typeface="楷体_GB2312" charset="-122"/>
              </a:rPr>
              <a:t>题中，</a:t>
            </a:r>
            <a:r>
              <a:rPr lang="zh-CN" altLang="en-US" sz="2400">
                <a:solidFill>
                  <a:schemeClr val="hlink"/>
                </a:solidFill>
                <a:ea typeface="楷体_GB2312" charset="-122"/>
              </a:rPr>
              <a:t>“</a:t>
            </a:r>
            <a:r>
              <a:rPr lang="zh-CN" altLang="en-US" sz="2400">
                <a:solidFill>
                  <a:schemeClr val="hlink"/>
                </a:solidFill>
                <a:latin typeface="楷体_GB2312" charset="-122"/>
                <a:ea typeface="楷体_GB2312" charset="-122"/>
              </a:rPr>
              <a:t>流入</a:t>
            </a:r>
            <a:r>
              <a:rPr lang="zh-CN" altLang="en-US" sz="2400">
                <a:solidFill>
                  <a:schemeClr val="hlink"/>
                </a:solidFill>
                <a:ea typeface="楷体_GB2312" charset="-122"/>
              </a:rPr>
              <a:t>”</a:t>
            </a:r>
            <a:r>
              <a:rPr lang="zh-CN" altLang="en-US" sz="2400">
                <a:solidFill>
                  <a:schemeClr val="hlink"/>
                </a:solidFill>
                <a:latin typeface="楷体_GB2312" charset="-122"/>
                <a:ea typeface="楷体_GB2312" charset="-122"/>
              </a:rPr>
              <a:t>的主语应该是</a:t>
            </a:r>
            <a:r>
              <a:rPr lang="zh-CN" altLang="en-US" sz="2400">
                <a:solidFill>
                  <a:schemeClr val="hlink"/>
                </a:solidFill>
                <a:ea typeface="楷体_GB2312" charset="-122"/>
              </a:rPr>
              <a:t>“</a:t>
            </a:r>
            <a:r>
              <a:rPr lang="zh-CN" altLang="en-US" sz="2400">
                <a:solidFill>
                  <a:schemeClr val="hlink"/>
                </a:solidFill>
                <a:latin typeface="楷体_GB2312" charset="-122"/>
                <a:ea typeface="楷体_GB2312" charset="-122"/>
              </a:rPr>
              <a:t>马剑银币</a:t>
            </a:r>
            <a:r>
              <a:rPr lang="zh-CN" altLang="en-US" sz="2400">
                <a:solidFill>
                  <a:schemeClr val="hlink"/>
                </a:solidFill>
                <a:ea typeface="楷体_GB2312" charset="-122"/>
              </a:rPr>
              <a:t>”</a:t>
            </a:r>
            <a:r>
              <a:rPr lang="zh-CN" altLang="en-US" sz="2400">
                <a:solidFill>
                  <a:schemeClr val="hlink"/>
                </a:solidFill>
                <a:latin typeface="楷体_GB2312" charset="-122"/>
                <a:ea typeface="楷体_GB2312" charset="-122"/>
              </a:rPr>
              <a:t>，而由于句子一般承前或蒙后省略主语，故而本句</a:t>
            </a:r>
            <a:r>
              <a:rPr lang="zh-CN" altLang="en-US" sz="2400">
                <a:solidFill>
                  <a:schemeClr val="hlink"/>
                </a:solidFill>
                <a:ea typeface="楷体_GB2312" charset="-122"/>
              </a:rPr>
              <a:t>“</a:t>
            </a:r>
            <a:r>
              <a:rPr lang="zh-CN" altLang="en-US" sz="2400">
                <a:solidFill>
                  <a:schemeClr val="hlink"/>
                </a:solidFill>
                <a:latin typeface="楷体_GB2312" charset="-122"/>
                <a:ea typeface="楷体_GB2312" charset="-122"/>
              </a:rPr>
              <a:t>流入</a:t>
            </a:r>
            <a:r>
              <a:rPr lang="zh-CN" altLang="en-US" sz="2400">
                <a:solidFill>
                  <a:schemeClr val="hlink"/>
                </a:solidFill>
                <a:ea typeface="楷体_GB2312" charset="-122"/>
              </a:rPr>
              <a:t>”</a:t>
            </a:r>
            <a:r>
              <a:rPr lang="zh-CN" altLang="en-US" sz="2400">
                <a:solidFill>
                  <a:schemeClr val="hlink"/>
                </a:solidFill>
                <a:latin typeface="楷体_GB2312" charset="-122"/>
                <a:ea typeface="楷体_GB2312" charset="-122"/>
              </a:rPr>
              <a:t>的主语是承前一分句的主语</a:t>
            </a:r>
            <a:r>
              <a:rPr lang="zh-CN" altLang="en-US" sz="2400">
                <a:solidFill>
                  <a:schemeClr val="hlink"/>
                </a:solidFill>
                <a:ea typeface="楷体_GB2312" charset="-122"/>
              </a:rPr>
              <a:t>“</a:t>
            </a:r>
            <a:r>
              <a:rPr lang="zh-CN" altLang="en-US" sz="2400">
                <a:solidFill>
                  <a:schemeClr val="hlink"/>
                </a:solidFill>
                <a:latin typeface="楷体_GB2312" charset="-122"/>
                <a:ea typeface="楷体_GB2312" charset="-122"/>
              </a:rPr>
              <a:t>荷兰</a:t>
            </a:r>
            <a:r>
              <a:rPr lang="zh-CN" altLang="en-US" sz="2400">
                <a:solidFill>
                  <a:schemeClr val="hlink"/>
                </a:solidFill>
                <a:ea typeface="楷体_GB2312" charset="-122"/>
              </a:rPr>
              <a:t>”</a:t>
            </a:r>
            <a:r>
              <a:rPr lang="zh-CN" altLang="en-US" sz="2400">
                <a:solidFill>
                  <a:schemeClr val="hlink"/>
                </a:solidFill>
                <a:latin typeface="楷体_GB2312" charset="-122"/>
                <a:ea typeface="楷体_GB2312" charset="-122"/>
              </a:rPr>
              <a:t>，这样就造成了主谓不搭配。  </a:t>
            </a:r>
          </a:p>
        </p:txBody>
      </p:sp>
      <p:sp>
        <p:nvSpPr>
          <p:cNvPr id="315395" name="Text Box 3"/>
          <p:cNvSpPr txBox="1">
            <a:spLocks noChangeArrowheads="1"/>
          </p:cNvSpPr>
          <p:nvPr/>
        </p:nvSpPr>
        <p:spPr bwMode="auto">
          <a:xfrm>
            <a:off x="1439863" y="1003300"/>
            <a:ext cx="8712200" cy="521970"/>
          </a:xfrm>
          <a:prstGeom prst="rect">
            <a:avLst/>
          </a:prstGeom>
          <a:solidFill>
            <a:srgbClr val="FFCCCC"/>
          </a:solidFill>
          <a:ln w="19050">
            <a:solidFill>
              <a:srgbClr val="FFCCCC"/>
            </a:solidFill>
            <a:miter lim="800000"/>
          </a:ln>
        </p:spPr>
        <p:txBody>
          <a:bodyPr>
            <a:spAutoFit/>
          </a:bodyPr>
          <a:lstStyle/>
          <a:p>
            <a:pPr>
              <a:spcBef>
                <a:spcPct val="50000"/>
              </a:spcBef>
            </a:pPr>
            <a:r>
              <a:rPr lang="en-US" altLang="zh-CN" sz="2800">
                <a:ea typeface="宋体" pitchFamily="2" charset="-122"/>
              </a:rPr>
              <a:t>【</a:t>
            </a:r>
            <a:r>
              <a:rPr lang="zh-CN" altLang="en-US" sz="2800">
                <a:ea typeface="宋体" pitchFamily="2" charset="-122"/>
              </a:rPr>
              <a:t>知识精讲</a:t>
            </a:r>
            <a:r>
              <a:rPr lang="en-US" altLang="zh-CN" sz="2800">
                <a:ea typeface="宋体" pitchFamily="2" charset="-122"/>
              </a:rPr>
              <a:t>】    </a:t>
            </a:r>
            <a:r>
              <a:rPr lang="zh-CN" altLang="en-US" sz="2800">
                <a:solidFill>
                  <a:srgbClr val="FF33CC"/>
                </a:solidFill>
                <a:ea typeface="楷体_GB2312" charset="-122"/>
              </a:rPr>
              <a:t>凭借语感，重视语法分析 </a:t>
            </a:r>
          </a:p>
        </p:txBody>
      </p:sp>
    </p:spTree>
    <p:extLst>
      <p:ext uri="{BB962C8B-B14F-4D97-AF65-F5344CB8AC3E}">
        <p14:creationId xmlns:p14="http://schemas.microsoft.com/office/powerpoint/2010/main" val="218122283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mph" presetSubtype="0" fill="hold" grpId="0" nodeType="clickEffect">
                                  <p:stCondLst>
                                    <p:cond delay="0"/>
                                  </p:stCondLst>
                                  <p:childTnLst>
                                    <p:animScale>
                                      <p:cBhvr>
                                        <p:cTn id="6" dur="2000" fill="hold"/>
                                        <p:tgtEl>
                                          <p:spTgt spid="315395"/>
                                        </p:tgtEl>
                                      </p:cBhvr>
                                      <p:by x="150000" y="150000"/>
                                    </p:animScale>
                                  </p:childTnLst>
                                </p:cTn>
                              </p:par>
                            </p:childTnLst>
                          </p:cTn>
                        </p:par>
                      </p:childTnLst>
                    </p:cTn>
                  </p:par>
                  <p:par>
                    <p:cTn id="7" fill="hold" nodeType="clickPar">
                      <p:stCondLst>
                        <p:cond delay="indefinite"/>
                      </p:stCondLst>
                      <p:childTnLst>
                        <p:par>
                          <p:cTn id="8" fill="hold" nodeType="withGroup">
                            <p:stCondLst>
                              <p:cond delay="indefinite"/>
                            </p:stCondLst>
                          </p:cTn>
                        </p:par>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15394"/>
                                        </p:tgtEl>
                                        <p:attrNameLst>
                                          <p:attrName>style.visibility</p:attrName>
                                        </p:attrNameLst>
                                      </p:cBhvr>
                                      <p:to>
                                        <p:strVal val="visible"/>
                                      </p:to>
                                    </p:set>
                                    <p:animEffect transition="in" filter="blinds(horizontal)">
                                      <p:cBhvr>
                                        <p:cTn id="12" dur="500"/>
                                        <p:tgtEl>
                                          <p:spTgt spid="3153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5394" grpId="0" animBg="1"/>
      <p:bldP spid="315395"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5394" name="Text Box 2"/>
          <p:cNvSpPr txBox="1">
            <a:spLocks noChangeArrowheads="1"/>
          </p:cNvSpPr>
          <p:nvPr/>
        </p:nvSpPr>
        <p:spPr bwMode="auto">
          <a:xfrm>
            <a:off x="530225" y="1590340"/>
            <a:ext cx="10695305" cy="4431030"/>
          </a:xfrm>
          <a:prstGeom prst="rect">
            <a:avLst/>
          </a:prstGeom>
          <a:noFill/>
          <a:ln w="57150" cmpd="thickThin">
            <a:solidFill>
              <a:srgbClr val="00FF00"/>
            </a:solidFill>
            <a:miter lim="800000"/>
          </a:ln>
        </p:spPr>
        <p:txBody>
          <a:bodyPr wrap="square">
            <a:spAutoFit/>
          </a:bodyPr>
          <a:lstStyle/>
          <a:p>
            <a:r>
              <a:rPr lang="zh-CN" altLang="en-US">
                <a:solidFill>
                  <a:schemeClr val="hlink"/>
                </a:solidFill>
                <a:latin typeface="楷体_GB2312" charset="-122"/>
                <a:ea typeface="楷体_GB2312" charset="-122"/>
              </a:rPr>
              <a:t>    </a:t>
            </a:r>
            <a:endParaRPr sz="2400">
              <a:solidFill>
                <a:schemeClr val="hlink"/>
              </a:solidFill>
              <a:latin typeface="楷体_GB2312" charset="-122"/>
              <a:ea typeface="楷体_GB2312" charset="-122"/>
            </a:endParaRPr>
          </a:p>
          <a:p>
            <a:r>
              <a:rPr sz="2400">
                <a:solidFill>
                  <a:schemeClr val="hlink"/>
                </a:solidFill>
                <a:latin typeface="楷体_GB2312" charset="-122"/>
                <a:ea typeface="楷体_GB2312" charset="-122"/>
              </a:rPr>
              <a:t>1．揣摩主谓是否搭配。这类语病的出现，常常因为主语和谓语是比较复杂的短语(并列短语居多)，从而使多个主语共用同一个不能共用的谓语，或多个主语与多个谓语不能对应搭配。</a:t>
            </a:r>
          </a:p>
          <a:p>
            <a:r>
              <a:rPr sz="2400">
                <a:solidFill>
                  <a:schemeClr val="hlink"/>
                </a:solidFill>
                <a:latin typeface="楷体_GB2312" charset="-122"/>
                <a:ea typeface="楷体_GB2312" charset="-122"/>
              </a:rPr>
              <a:t>2．揣摩主宾是否搭配。这类语病出现的原因，往往是用修饰语充当宾语。</a:t>
            </a:r>
          </a:p>
          <a:p>
            <a:r>
              <a:rPr sz="2400">
                <a:solidFill>
                  <a:schemeClr val="hlink"/>
                </a:solidFill>
                <a:latin typeface="楷体_GB2312" charset="-122"/>
                <a:ea typeface="楷体_GB2312" charset="-122"/>
              </a:rPr>
              <a:t>3．揣摩动宾是否搭配。这类病句，或动词是不及物的(不能带宾语)而带上了宾语；或动词是及物的，但不能支配宾语或不能完全支配宾语。</a:t>
            </a:r>
          </a:p>
          <a:p>
            <a:r>
              <a:rPr sz="2400">
                <a:solidFill>
                  <a:schemeClr val="hlink"/>
                </a:solidFill>
                <a:latin typeface="楷体_GB2312" charset="-122"/>
                <a:ea typeface="楷体_GB2312" charset="-122"/>
              </a:rPr>
              <a:t>4．揣摩修饰语和中心语是否搭配。修饰语与中心语搭配不当主要有以下几种情况：第一，定语和中心语不搭配。</a:t>
            </a:r>
          </a:p>
          <a:p>
            <a:r>
              <a:rPr sz="2400">
                <a:solidFill>
                  <a:schemeClr val="hlink"/>
                </a:solidFill>
                <a:latin typeface="楷体_GB2312" charset="-122"/>
                <a:ea typeface="楷体_GB2312" charset="-122"/>
              </a:rPr>
              <a:t>5．揣摩关联词语是否搭配。复句中一般用关联词语把各分句连接起来，从而准确地表达意思。关联词语之间有比较稳定的组合，不同的关联词组表达的意思往往有区别，如果随意组合关联词语，就会造成语病。</a:t>
            </a:r>
          </a:p>
        </p:txBody>
      </p:sp>
      <p:sp>
        <p:nvSpPr>
          <p:cNvPr id="315395" name="Text Box 3"/>
          <p:cNvSpPr txBox="1">
            <a:spLocks noChangeArrowheads="1"/>
          </p:cNvSpPr>
          <p:nvPr/>
        </p:nvSpPr>
        <p:spPr bwMode="auto">
          <a:xfrm>
            <a:off x="1658303" y="811195"/>
            <a:ext cx="8712200" cy="521970"/>
          </a:xfrm>
          <a:prstGeom prst="rect">
            <a:avLst/>
          </a:prstGeom>
          <a:solidFill>
            <a:srgbClr val="FFCCCC"/>
          </a:solidFill>
          <a:ln w="19050">
            <a:solidFill>
              <a:srgbClr val="FFCCCC"/>
            </a:solidFill>
            <a:miter lim="800000"/>
          </a:ln>
        </p:spPr>
        <p:txBody>
          <a:bodyPr>
            <a:spAutoFit/>
          </a:bodyPr>
          <a:lstStyle/>
          <a:p>
            <a:pPr>
              <a:spcBef>
                <a:spcPct val="50000"/>
              </a:spcBef>
            </a:pPr>
            <a:r>
              <a:rPr lang="en-US" altLang="zh-CN" sz="2800">
                <a:ea typeface="宋体" pitchFamily="2" charset="-122"/>
              </a:rPr>
              <a:t>    </a:t>
            </a:r>
            <a:r>
              <a:rPr sz="2800">
                <a:solidFill>
                  <a:schemeClr val="hlink"/>
                </a:solidFill>
                <a:latin typeface="楷体_GB2312" charset="-122"/>
                <a:ea typeface="楷体_GB2312" charset="-122"/>
                <a:sym typeface="+mn-ea"/>
              </a:rPr>
              <a:t>搭配不当“五揣摩”</a:t>
            </a:r>
            <a:endParaRPr lang="zh-CN" altLang="en-US" sz="2800">
              <a:solidFill>
                <a:srgbClr val="FF33CC"/>
              </a:solidFill>
              <a:ea typeface="楷体_GB2312" charset="-122"/>
            </a:endParaRPr>
          </a:p>
        </p:txBody>
      </p:sp>
    </p:spTree>
    <p:extLst>
      <p:ext uri="{BB962C8B-B14F-4D97-AF65-F5344CB8AC3E}">
        <p14:creationId xmlns:p14="http://schemas.microsoft.com/office/powerpoint/2010/main" val="372012714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mph" presetSubtype="0" fill="hold" grpId="0" nodeType="clickEffect">
                                  <p:stCondLst>
                                    <p:cond delay="0"/>
                                  </p:stCondLst>
                                  <p:childTnLst>
                                    <p:animScale>
                                      <p:cBhvr>
                                        <p:cTn id="6" dur="2000" fill="hold"/>
                                        <p:tgtEl>
                                          <p:spTgt spid="315395"/>
                                        </p:tgtEl>
                                      </p:cBhvr>
                                      <p:by x="150000" y="150000"/>
                                    </p:animScale>
                                  </p:childTnLst>
                                </p:cTn>
                              </p:par>
                            </p:childTnLst>
                          </p:cTn>
                        </p:par>
                      </p:childTnLst>
                    </p:cTn>
                  </p:par>
                  <p:par>
                    <p:cTn id="7" fill="hold" nodeType="clickPar">
                      <p:stCondLst>
                        <p:cond delay="indefinite"/>
                      </p:stCondLst>
                      <p:childTnLst>
                        <p:par>
                          <p:cTn id="8" fill="hold" nodeType="withGroup">
                            <p:stCondLst>
                              <p:cond delay="indefinite"/>
                            </p:stCondLst>
                          </p:cTn>
                        </p:par>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15394"/>
                                        </p:tgtEl>
                                        <p:attrNameLst>
                                          <p:attrName>style.visibility</p:attrName>
                                        </p:attrNameLst>
                                      </p:cBhvr>
                                      <p:to>
                                        <p:strVal val="visible"/>
                                      </p:to>
                                    </p:set>
                                    <p:animEffect transition="in" filter="blinds(horizontal)">
                                      <p:cBhvr>
                                        <p:cTn id="12" dur="500"/>
                                        <p:tgtEl>
                                          <p:spTgt spid="3153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5394" grpId="0" animBg="1"/>
      <p:bldP spid="315395"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250" name="Text Box 2"/>
          <p:cNvSpPr txBox="1">
            <a:spLocks noChangeArrowheads="1"/>
          </p:cNvSpPr>
          <p:nvPr/>
        </p:nvSpPr>
        <p:spPr bwMode="auto">
          <a:xfrm>
            <a:off x="288925" y="4477629"/>
            <a:ext cx="10907713" cy="829945"/>
          </a:xfrm>
          <a:prstGeom prst="rect">
            <a:avLst/>
          </a:prstGeom>
          <a:noFill/>
          <a:ln w="9525">
            <a:solidFill>
              <a:srgbClr val="00CC00"/>
            </a:solidFill>
            <a:miter lim="800000"/>
          </a:ln>
        </p:spPr>
        <p:txBody>
          <a:bodyPr>
            <a:spAutoFit/>
          </a:bodyPr>
          <a:lstStyle/>
          <a:p>
            <a:pPr>
              <a:lnSpc>
                <a:spcPct val="120000"/>
              </a:lnSpc>
            </a:pPr>
            <a:r>
              <a:rPr lang="en-US" altLang="zh-CN" sz="2000">
                <a:solidFill>
                  <a:srgbClr val="000066"/>
                </a:solidFill>
                <a:latin typeface="宋体" pitchFamily="2" charset="-122"/>
                <a:ea typeface="宋体" pitchFamily="2" charset="-122"/>
              </a:rPr>
              <a:t>3.</a:t>
            </a:r>
            <a:r>
              <a:rPr lang="zh-CN" altLang="en-US" sz="2000">
                <a:solidFill>
                  <a:srgbClr val="000066"/>
                </a:solidFill>
                <a:latin typeface="宋体" pitchFamily="2" charset="-122"/>
                <a:ea typeface="宋体" pitchFamily="2" charset="-122"/>
              </a:rPr>
              <a:t>自</a:t>
            </a:r>
            <a:r>
              <a:rPr lang="en-US" altLang="zh-CN" sz="2000">
                <a:solidFill>
                  <a:srgbClr val="000066"/>
                </a:solidFill>
                <a:latin typeface="宋体" pitchFamily="2" charset="-122"/>
                <a:ea typeface="宋体" pitchFamily="2" charset="-122"/>
              </a:rPr>
              <a:t>2003</a:t>
            </a:r>
            <a:r>
              <a:rPr lang="zh-CN" altLang="en-US" sz="2000">
                <a:solidFill>
                  <a:srgbClr val="000066"/>
                </a:solidFill>
                <a:latin typeface="宋体" pitchFamily="2" charset="-122"/>
                <a:ea typeface="宋体" pitchFamily="2" charset="-122"/>
              </a:rPr>
              <a:t>年进入老龄化社会以来，我市老龄化速度加快。据统计，我市</a:t>
            </a:r>
            <a:r>
              <a:rPr lang="en-US" altLang="zh-CN" sz="2000">
                <a:solidFill>
                  <a:srgbClr val="000066"/>
                </a:solidFill>
                <a:latin typeface="宋体" pitchFamily="2" charset="-122"/>
                <a:ea typeface="宋体" pitchFamily="2" charset="-122"/>
              </a:rPr>
              <a:t>60</a:t>
            </a:r>
            <a:r>
              <a:rPr lang="zh-CN" altLang="en-US" sz="2000">
                <a:solidFill>
                  <a:srgbClr val="000066"/>
                </a:solidFill>
                <a:latin typeface="宋体" pitchFamily="2" charset="-122"/>
                <a:ea typeface="宋体" pitchFamily="2" charset="-122"/>
              </a:rPr>
              <a:t>周岁以上的老龄人口已达</a:t>
            </a:r>
            <a:r>
              <a:rPr lang="en-US" altLang="zh-CN" sz="2000">
                <a:solidFill>
                  <a:srgbClr val="000066"/>
                </a:solidFill>
                <a:latin typeface="宋体" pitchFamily="2" charset="-122"/>
                <a:ea typeface="宋体" pitchFamily="2" charset="-122"/>
              </a:rPr>
              <a:t>145.6</a:t>
            </a:r>
            <a:r>
              <a:rPr lang="zh-CN" altLang="en-US" sz="2000">
                <a:solidFill>
                  <a:srgbClr val="000066"/>
                </a:solidFill>
                <a:latin typeface="宋体" pitchFamily="2" charset="-122"/>
                <a:ea typeface="宋体" pitchFamily="2" charset="-122"/>
              </a:rPr>
              <a:t>万，占总人口的</a:t>
            </a:r>
            <a:r>
              <a:rPr lang="en-US" altLang="zh-CN" sz="2000">
                <a:solidFill>
                  <a:srgbClr val="000066"/>
                </a:solidFill>
                <a:latin typeface="宋体" pitchFamily="2" charset="-122"/>
                <a:ea typeface="宋体" pitchFamily="2" charset="-122"/>
              </a:rPr>
              <a:t>17.7%</a:t>
            </a:r>
            <a:r>
              <a:rPr lang="zh-CN" altLang="en-US" sz="2000">
                <a:solidFill>
                  <a:srgbClr val="000066"/>
                </a:solidFill>
                <a:latin typeface="宋体" pitchFamily="2" charset="-122"/>
                <a:ea typeface="宋体" pitchFamily="2" charset="-122"/>
              </a:rPr>
              <a:t>，老龄人口高于全国平均水平。 </a:t>
            </a:r>
            <a:endParaRPr lang="en-US" altLang="zh-CN" sz="2000">
              <a:solidFill>
                <a:srgbClr val="000066"/>
              </a:solidFill>
              <a:latin typeface="宋体" pitchFamily="2" charset="-122"/>
              <a:ea typeface="宋体" pitchFamily="2" charset="-122"/>
            </a:endParaRPr>
          </a:p>
        </p:txBody>
      </p:sp>
      <p:sp>
        <p:nvSpPr>
          <p:cNvPr id="14339" name="Text Box 3"/>
          <p:cNvSpPr txBox="1">
            <a:spLocks noChangeArrowheads="1"/>
          </p:cNvSpPr>
          <p:nvPr/>
        </p:nvSpPr>
        <p:spPr bwMode="auto">
          <a:xfrm>
            <a:off x="2016125" y="3168621"/>
            <a:ext cx="309880" cy="368300"/>
          </a:xfrm>
          <a:prstGeom prst="rect">
            <a:avLst/>
          </a:prstGeom>
          <a:noFill/>
          <a:ln w="9525">
            <a:noFill/>
            <a:miter lim="800000"/>
          </a:ln>
        </p:spPr>
        <p:txBody>
          <a:bodyPr wrap="none">
            <a:spAutoFit/>
          </a:bodyPr>
          <a:lstStyle/>
          <a:p>
            <a:endParaRPr lang="zh-CN" altLang="en-US" b="0">
              <a:ea typeface="宋体" pitchFamily="2" charset="-122"/>
            </a:endParaRPr>
          </a:p>
        </p:txBody>
      </p:sp>
      <p:sp>
        <p:nvSpPr>
          <p:cNvPr id="309253" name="Text Box 5"/>
          <p:cNvSpPr txBox="1">
            <a:spLocks noChangeArrowheads="1"/>
          </p:cNvSpPr>
          <p:nvPr/>
        </p:nvSpPr>
        <p:spPr bwMode="auto">
          <a:xfrm>
            <a:off x="188913" y="5341229"/>
            <a:ext cx="11233150" cy="829945"/>
          </a:xfrm>
          <a:prstGeom prst="rect">
            <a:avLst/>
          </a:prstGeom>
          <a:noFill/>
          <a:ln w="9525">
            <a:solidFill>
              <a:srgbClr val="66FFFF"/>
            </a:solidFill>
            <a:miter lim="800000"/>
          </a:ln>
        </p:spPr>
        <p:txBody>
          <a:bodyPr>
            <a:spAutoFit/>
          </a:bodyPr>
          <a:lstStyle/>
          <a:p>
            <a:pPr>
              <a:lnSpc>
                <a:spcPct val="120000"/>
              </a:lnSpc>
              <a:spcBef>
                <a:spcPct val="50000"/>
              </a:spcBef>
            </a:pPr>
            <a:r>
              <a:rPr lang="zh-CN" altLang="en-US" sz="2000">
                <a:solidFill>
                  <a:schemeClr val="folHlink"/>
                </a:solidFill>
                <a:latin typeface="楷体_GB2312" charset="-122"/>
                <a:ea typeface="楷体_GB2312" charset="-122"/>
              </a:rPr>
              <a:t>答案：此处属主宾搭配不当。此句中</a:t>
            </a:r>
            <a:r>
              <a:rPr lang="zh-CN" altLang="en-US" sz="2000">
                <a:solidFill>
                  <a:schemeClr val="folHlink"/>
                </a:solidFill>
                <a:ea typeface="楷体_GB2312" charset="-122"/>
              </a:rPr>
              <a:t>“</a:t>
            </a:r>
            <a:r>
              <a:rPr lang="zh-CN" altLang="en-US" sz="2000">
                <a:solidFill>
                  <a:schemeClr val="folHlink"/>
                </a:solidFill>
                <a:latin typeface="楷体_GB2312" charset="-122"/>
                <a:ea typeface="楷体_GB2312" charset="-122"/>
              </a:rPr>
              <a:t>老龄人口高于全国平均水平</a:t>
            </a:r>
            <a:r>
              <a:rPr lang="zh-CN" altLang="en-US" sz="2000">
                <a:solidFill>
                  <a:schemeClr val="folHlink"/>
                </a:solidFill>
                <a:ea typeface="楷体_GB2312" charset="-122"/>
              </a:rPr>
              <a:t>”</a:t>
            </a:r>
            <a:r>
              <a:rPr lang="zh-CN" altLang="en-US" sz="2000">
                <a:solidFill>
                  <a:schemeClr val="folHlink"/>
                </a:solidFill>
                <a:latin typeface="楷体_GB2312" charset="-122"/>
                <a:ea typeface="楷体_GB2312" charset="-122"/>
              </a:rPr>
              <a:t>主宾不搭配，原因是主语</a:t>
            </a:r>
            <a:r>
              <a:rPr lang="zh-CN" altLang="en-US" sz="2000">
                <a:solidFill>
                  <a:schemeClr val="folHlink"/>
                </a:solidFill>
                <a:ea typeface="楷体_GB2312" charset="-122"/>
              </a:rPr>
              <a:t>“</a:t>
            </a:r>
            <a:r>
              <a:rPr lang="zh-CN" altLang="en-US" sz="2000">
                <a:solidFill>
                  <a:schemeClr val="folHlink"/>
                </a:solidFill>
                <a:latin typeface="楷体_GB2312" charset="-122"/>
                <a:ea typeface="楷体_GB2312" charset="-122"/>
              </a:rPr>
              <a:t>老龄人口</a:t>
            </a:r>
            <a:r>
              <a:rPr lang="zh-CN" altLang="en-US" sz="2000">
                <a:solidFill>
                  <a:schemeClr val="folHlink"/>
                </a:solidFill>
                <a:ea typeface="楷体_GB2312" charset="-122"/>
              </a:rPr>
              <a:t>”</a:t>
            </a:r>
            <a:r>
              <a:rPr lang="zh-CN" altLang="en-US" sz="2000">
                <a:solidFill>
                  <a:schemeClr val="folHlink"/>
                </a:solidFill>
                <a:latin typeface="楷体_GB2312" charset="-122"/>
                <a:ea typeface="楷体_GB2312" charset="-122"/>
              </a:rPr>
              <a:t>与宾语中心语</a:t>
            </a:r>
            <a:r>
              <a:rPr lang="zh-CN" altLang="en-US" sz="2000">
                <a:solidFill>
                  <a:schemeClr val="folHlink"/>
                </a:solidFill>
                <a:ea typeface="楷体_GB2312" charset="-122"/>
              </a:rPr>
              <a:t>“</a:t>
            </a:r>
            <a:r>
              <a:rPr lang="zh-CN" altLang="en-US" sz="2000">
                <a:solidFill>
                  <a:schemeClr val="folHlink"/>
                </a:solidFill>
                <a:latin typeface="楷体_GB2312" charset="-122"/>
                <a:ea typeface="楷体_GB2312" charset="-122"/>
              </a:rPr>
              <a:t>水平</a:t>
            </a:r>
            <a:r>
              <a:rPr lang="zh-CN" altLang="en-US" sz="2000">
                <a:solidFill>
                  <a:schemeClr val="folHlink"/>
                </a:solidFill>
                <a:ea typeface="楷体_GB2312" charset="-122"/>
              </a:rPr>
              <a:t>”</a:t>
            </a:r>
            <a:r>
              <a:rPr lang="zh-CN" altLang="en-US" sz="2000">
                <a:solidFill>
                  <a:schemeClr val="folHlink"/>
                </a:solidFill>
                <a:latin typeface="楷体_GB2312" charset="-122"/>
                <a:ea typeface="楷体_GB2312" charset="-122"/>
              </a:rPr>
              <a:t>不搭配。可在</a:t>
            </a:r>
            <a:r>
              <a:rPr lang="zh-CN" altLang="en-US" sz="2000">
                <a:solidFill>
                  <a:schemeClr val="folHlink"/>
                </a:solidFill>
                <a:ea typeface="楷体_GB2312" charset="-122"/>
              </a:rPr>
              <a:t>“</a:t>
            </a:r>
            <a:r>
              <a:rPr lang="zh-CN" altLang="en-US" sz="2000">
                <a:solidFill>
                  <a:schemeClr val="folHlink"/>
                </a:solidFill>
                <a:latin typeface="楷体_GB2312" charset="-122"/>
                <a:ea typeface="楷体_GB2312" charset="-122"/>
              </a:rPr>
              <a:t>老龄人口</a:t>
            </a:r>
            <a:r>
              <a:rPr lang="zh-CN" altLang="en-US" sz="2000">
                <a:solidFill>
                  <a:schemeClr val="folHlink"/>
                </a:solidFill>
                <a:ea typeface="楷体_GB2312" charset="-122"/>
              </a:rPr>
              <a:t>”</a:t>
            </a:r>
            <a:r>
              <a:rPr lang="zh-CN" altLang="en-US" sz="2000">
                <a:solidFill>
                  <a:schemeClr val="folHlink"/>
                </a:solidFill>
                <a:latin typeface="楷体_GB2312" charset="-122"/>
                <a:ea typeface="楷体_GB2312" charset="-122"/>
              </a:rPr>
              <a:t>与</a:t>
            </a:r>
            <a:r>
              <a:rPr lang="zh-CN" altLang="en-US" sz="2000">
                <a:solidFill>
                  <a:schemeClr val="folHlink"/>
                </a:solidFill>
                <a:ea typeface="楷体_GB2312" charset="-122"/>
              </a:rPr>
              <a:t>“</a:t>
            </a:r>
            <a:r>
              <a:rPr lang="zh-CN" altLang="en-US" sz="2000">
                <a:solidFill>
                  <a:schemeClr val="folHlink"/>
                </a:solidFill>
                <a:latin typeface="楷体_GB2312" charset="-122"/>
                <a:ea typeface="楷体_GB2312" charset="-122"/>
              </a:rPr>
              <a:t>高于</a:t>
            </a:r>
            <a:r>
              <a:rPr lang="zh-CN" altLang="en-US" sz="2000">
                <a:solidFill>
                  <a:schemeClr val="folHlink"/>
                </a:solidFill>
                <a:ea typeface="楷体_GB2312" charset="-122"/>
              </a:rPr>
              <a:t>”</a:t>
            </a:r>
            <a:r>
              <a:rPr lang="zh-CN" altLang="en-US" sz="2000">
                <a:solidFill>
                  <a:schemeClr val="folHlink"/>
                </a:solidFill>
                <a:latin typeface="楷体_GB2312" charset="-122"/>
                <a:ea typeface="楷体_GB2312" charset="-122"/>
              </a:rPr>
              <a:t>之间加上</a:t>
            </a:r>
            <a:r>
              <a:rPr lang="zh-CN" altLang="en-US" sz="2000">
                <a:solidFill>
                  <a:schemeClr val="folHlink"/>
                </a:solidFill>
                <a:ea typeface="楷体_GB2312" charset="-122"/>
              </a:rPr>
              <a:t>“</a:t>
            </a:r>
            <a:r>
              <a:rPr lang="zh-CN" altLang="en-US" sz="2000">
                <a:solidFill>
                  <a:schemeClr val="folHlink"/>
                </a:solidFill>
                <a:latin typeface="楷体_GB2312" charset="-122"/>
                <a:ea typeface="楷体_GB2312" charset="-122"/>
              </a:rPr>
              <a:t>的比例</a:t>
            </a:r>
            <a:r>
              <a:rPr lang="zh-CN" altLang="en-US" sz="2000">
                <a:solidFill>
                  <a:schemeClr val="folHlink"/>
                </a:solidFill>
                <a:ea typeface="楷体_GB2312" charset="-122"/>
              </a:rPr>
              <a:t>”</a:t>
            </a:r>
            <a:r>
              <a:rPr lang="zh-CN" altLang="en-US" sz="2000">
                <a:solidFill>
                  <a:schemeClr val="folHlink"/>
                </a:solidFill>
                <a:latin typeface="楷体_GB2312" charset="-122"/>
                <a:ea typeface="楷体_GB2312" charset="-122"/>
              </a:rPr>
              <a:t>。</a:t>
            </a:r>
          </a:p>
        </p:txBody>
      </p:sp>
      <p:sp>
        <p:nvSpPr>
          <p:cNvPr id="309257" name="Text Box 9"/>
          <p:cNvSpPr txBox="1">
            <a:spLocks noChangeArrowheads="1"/>
          </p:cNvSpPr>
          <p:nvPr/>
        </p:nvSpPr>
        <p:spPr bwMode="auto">
          <a:xfrm>
            <a:off x="288925" y="3008284"/>
            <a:ext cx="10907713" cy="829945"/>
          </a:xfrm>
          <a:prstGeom prst="rect">
            <a:avLst/>
          </a:prstGeom>
          <a:noFill/>
          <a:ln w="9525">
            <a:solidFill>
              <a:srgbClr val="00CC00"/>
            </a:solidFill>
            <a:miter lim="800000"/>
          </a:ln>
        </p:spPr>
        <p:txBody>
          <a:bodyPr>
            <a:spAutoFit/>
          </a:bodyPr>
          <a:lstStyle/>
          <a:p>
            <a:pPr>
              <a:lnSpc>
                <a:spcPct val="120000"/>
              </a:lnSpc>
            </a:pPr>
            <a:r>
              <a:rPr lang="en-US" altLang="zh-CN" sz="2000">
                <a:solidFill>
                  <a:srgbClr val="000066"/>
                </a:solidFill>
                <a:latin typeface="宋体" pitchFamily="2" charset="-122"/>
                <a:ea typeface="宋体" pitchFamily="2" charset="-122"/>
              </a:rPr>
              <a:t>2</a:t>
            </a:r>
            <a:r>
              <a:rPr lang="zh-CN" altLang="en-US" sz="2000">
                <a:solidFill>
                  <a:srgbClr val="000066"/>
                </a:solidFill>
                <a:latin typeface="宋体" pitchFamily="2" charset="-122"/>
                <a:ea typeface="宋体" pitchFamily="2" charset="-122"/>
              </a:rPr>
              <a:t>．</a:t>
            </a:r>
            <a:r>
              <a:rPr lang="en-US" altLang="zh-CN" sz="2000">
                <a:solidFill>
                  <a:srgbClr val="000066"/>
                </a:solidFill>
                <a:latin typeface="宋体" pitchFamily="2" charset="-122"/>
                <a:ea typeface="宋体" pitchFamily="2" charset="-122"/>
              </a:rPr>
              <a:t>“</a:t>
            </a:r>
            <a:r>
              <a:rPr lang="zh-CN" altLang="en-US" sz="2000">
                <a:solidFill>
                  <a:srgbClr val="000066"/>
                </a:solidFill>
                <a:latin typeface="宋体" pitchFamily="2" charset="-122"/>
                <a:ea typeface="宋体" pitchFamily="2" charset="-122"/>
              </a:rPr>
              <a:t>全民阅读”活动是丰富市民文化生活，引导市民多读书、读好书，使读书成为一种体现百姓精神追求的生活方式。</a:t>
            </a:r>
            <a:endParaRPr lang="en-US" altLang="zh-CN" sz="2000">
              <a:solidFill>
                <a:srgbClr val="000066"/>
              </a:solidFill>
              <a:latin typeface="宋体" pitchFamily="2" charset="-122"/>
              <a:ea typeface="宋体" pitchFamily="2" charset="-122"/>
            </a:endParaRPr>
          </a:p>
        </p:txBody>
      </p:sp>
      <p:sp>
        <p:nvSpPr>
          <p:cNvPr id="309258" name="Text Box 10"/>
          <p:cNvSpPr txBox="1">
            <a:spLocks noChangeArrowheads="1"/>
          </p:cNvSpPr>
          <p:nvPr/>
        </p:nvSpPr>
        <p:spPr bwMode="auto">
          <a:xfrm>
            <a:off x="288925" y="3944909"/>
            <a:ext cx="10907713" cy="460375"/>
          </a:xfrm>
          <a:prstGeom prst="rect">
            <a:avLst/>
          </a:prstGeom>
          <a:noFill/>
          <a:ln w="9525">
            <a:solidFill>
              <a:srgbClr val="66FFFF"/>
            </a:solidFill>
            <a:miter lim="800000"/>
          </a:ln>
        </p:spPr>
        <p:txBody>
          <a:bodyPr>
            <a:spAutoFit/>
          </a:bodyPr>
          <a:lstStyle/>
          <a:p>
            <a:pPr>
              <a:lnSpc>
                <a:spcPct val="120000"/>
              </a:lnSpc>
              <a:spcBef>
                <a:spcPct val="50000"/>
              </a:spcBef>
            </a:pPr>
            <a:r>
              <a:rPr lang="zh-CN" altLang="en-US" sz="2000">
                <a:solidFill>
                  <a:schemeClr val="folHlink"/>
                </a:solidFill>
                <a:latin typeface="楷体_GB2312" charset="-122"/>
                <a:ea typeface="楷体_GB2312" charset="-122"/>
              </a:rPr>
              <a:t>答案：主宾搭配不当。将</a:t>
            </a:r>
            <a:r>
              <a:rPr lang="zh-CN" altLang="en-US" sz="2000">
                <a:solidFill>
                  <a:schemeClr val="folHlink"/>
                </a:solidFill>
                <a:ea typeface="楷体_GB2312" charset="-122"/>
              </a:rPr>
              <a:t>“‘</a:t>
            </a:r>
            <a:r>
              <a:rPr lang="zh-CN" altLang="en-US" sz="2000">
                <a:solidFill>
                  <a:schemeClr val="folHlink"/>
                </a:solidFill>
                <a:latin typeface="楷体_GB2312" charset="-122"/>
                <a:ea typeface="楷体_GB2312" charset="-122"/>
              </a:rPr>
              <a:t>全民阅读</a:t>
            </a:r>
            <a:r>
              <a:rPr lang="zh-CN" altLang="en-US" sz="2000">
                <a:solidFill>
                  <a:schemeClr val="folHlink"/>
                </a:solidFill>
                <a:ea typeface="楷体_GB2312" charset="-122"/>
              </a:rPr>
              <a:t>’</a:t>
            </a:r>
            <a:r>
              <a:rPr lang="zh-CN" altLang="en-US" sz="2000">
                <a:solidFill>
                  <a:schemeClr val="folHlink"/>
                </a:solidFill>
                <a:latin typeface="楷体_GB2312" charset="-122"/>
                <a:ea typeface="楷体_GB2312" charset="-122"/>
              </a:rPr>
              <a:t>活动</a:t>
            </a:r>
            <a:r>
              <a:rPr lang="zh-CN" altLang="en-US" sz="2000">
                <a:solidFill>
                  <a:schemeClr val="folHlink"/>
                </a:solidFill>
                <a:ea typeface="楷体_GB2312" charset="-122"/>
              </a:rPr>
              <a:t>”“</a:t>
            </a:r>
            <a:r>
              <a:rPr lang="zh-CN" altLang="en-US" sz="2000">
                <a:solidFill>
                  <a:schemeClr val="folHlink"/>
                </a:solidFill>
                <a:latin typeface="楷体_GB2312" charset="-122"/>
                <a:ea typeface="楷体_GB2312" charset="-122"/>
              </a:rPr>
              <a:t>改为</a:t>
            </a:r>
            <a:r>
              <a:rPr lang="zh-CN" altLang="en-US" sz="2000">
                <a:solidFill>
                  <a:schemeClr val="folHlink"/>
                </a:solidFill>
                <a:ea typeface="楷体_GB2312" charset="-122"/>
              </a:rPr>
              <a:t>‘</a:t>
            </a:r>
            <a:r>
              <a:rPr lang="zh-CN" altLang="en-US" sz="2000">
                <a:solidFill>
                  <a:schemeClr val="folHlink"/>
                </a:solidFill>
                <a:latin typeface="楷体_GB2312" charset="-122"/>
                <a:ea typeface="楷体_GB2312" charset="-122"/>
              </a:rPr>
              <a:t>全民阅读</a:t>
            </a:r>
            <a:r>
              <a:rPr lang="zh-CN" altLang="en-US" sz="2000">
                <a:solidFill>
                  <a:schemeClr val="folHlink"/>
                </a:solidFill>
                <a:ea typeface="楷体_GB2312" charset="-122"/>
              </a:rPr>
              <a:t>’</a:t>
            </a:r>
            <a:r>
              <a:rPr lang="zh-CN" altLang="en-US" sz="2000">
                <a:solidFill>
                  <a:schemeClr val="folHlink"/>
                </a:solidFill>
                <a:latin typeface="楷体_GB2312" charset="-122"/>
                <a:ea typeface="楷体_GB2312" charset="-122"/>
              </a:rPr>
              <a:t>活动的目的</a:t>
            </a:r>
            <a:r>
              <a:rPr lang="zh-CN" altLang="en-US" sz="2000">
                <a:solidFill>
                  <a:schemeClr val="folHlink"/>
                </a:solidFill>
                <a:ea typeface="楷体_GB2312" charset="-122"/>
              </a:rPr>
              <a:t>”</a:t>
            </a:r>
            <a:r>
              <a:rPr lang="zh-CN" altLang="en-US" sz="2000">
                <a:solidFill>
                  <a:schemeClr val="folHlink"/>
                </a:solidFill>
                <a:latin typeface="楷体_GB2312" charset="-122"/>
                <a:ea typeface="楷体_GB2312" charset="-122"/>
              </a:rPr>
              <a:t> </a:t>
            </a:r>
          </a:p>
        </p:txBody>
      </p:sp>
      <p:sp>
        <p:nvSpPr>
          <p:cNvPr id="309259" name="Text Box 11"/>
          <p:cNvSpPr txBox="1">
            <a:spLocks noChangeArrowheads="1"/>
          </p:cNvSpPr>
          <p:nvPr/>
        </p:nvSpPr>
        <p:spPr bwMode="auto">
          <a:xfrm>
            <a:off x="288925" y="1352521"/>
            <a:ext cx="10907713" cy="829945"/>
          </a:xfrm>
          <a:prstGeom prst="rect">
            <a:avLst/>
          </a:prstGeom>
          <a:noFill/>
          <a:ln w="9525">
            <a:solidFill>
              <a:srgbClr val="00CC00"/>
            </a:solidFill>
            <a:miter lim="800000"/>
          </a:ln>
        </p:spPr>
        <p:txBody>
          <a:bodyPr>
            <a:spAutoFit/>
          </a:bodyPr>
          <a:lstStyle/>
          <a:p>
            <a:pPr>
              <a:lnSpc>
                <a:spcPct val="120000"/>
              </a:lnSpc>
            </a:pPr>
            <a:r>
              <a:rPr lang="en-US" altLang="zh-CN" sz="2000">
                <a:solidFill>
                  <a:srgbClr val="000066"/>
                </a:solidFill>
                <a:latin typeface="宋体" pitchFamily="2" charset="-122"/>
                <a:ea typeface="宋体" pitchFamily="2" charset="-122"/>
              </a:rPr>
              <a:t>1.</a:t>
            </a:r>
            <a:r>
              <a:rPr lang="zh-CN" altLang="en-US" sz="2000">
                <a:solidFill>
                  <a:srgbClr val="000066"/>
                </a:solidFill>
                <a:latin typeface="宋体" pitchFamily="2" charset="-122"/>
                <a:ea typeface="宋体" pitchFamily="2" charset="-122"/>
              </a:rPr>
              <a:t>松材线虫堪称林业第一杀手，松材线虫病已经成为目前为止我国松林经济损失排名第一的有害生物。  </a:t>
            </a:r>
            <a:endParaRPr lang="en-US" altLang="zh-CN" sz="2000">
              <a:solidFill>
                <a:srgbClr val="000066"/>
              </a:solidFill>
              <a:latin typeface="宋体" pitchFamily="2" charset="-122"/>
              <a:ea typeface="宋体" pitchFamily="2" charset="-122"/>
            </a:endParaRPr>
          </a:p>
        </p:txBody>
      </p:sp>
      <p:sp>
        <p:nvSpPr>
          <p:cNvPr id="309260" name="Text Box 12"/>
          <p:cNvSpPr txBox="1">
            <a:spLocks noChangeArrowheads="1"/>
          </p:cNvSpPr>
          <p:nvPr/>
        </p:nvSpPr>
        <p:spPr bwMode="auto">
          <a:xfrm>
            <a:off x="288925" y="2216121"/>
            <a:ext cx="10907713" cy="706755"/>
          </a:xfrm>
          <a:prstGeom prst="rect">
            <a:avLst/>
          </a:prstGeom>
          <a:noFill/>
          <a:ln w="9525">
            <a:solidFill>
              <a:srgbClr val="66FFFF"/>
            </a:solidFill>
            <a:miter lim="800000"/>
          </a:ln>
        </p:spPr>
        <p:txBody>
          <a:bodyPr>
            <a:spAutoFit/>
          </a:bodyPr>
          <a:lstStyle/>
          <a:p>
            <a:pPr>
              <a:spcBef>
                <a:spcPct val="50000"/>
              </a:spcBef>
            </a:pPr>
            <a:r>
              <a:rPr lang="zh-CN" altLang="en-US" sz="2000">
                <a:solidFill>
                  <a:schemeClr val="folHlink"/>
                </a:solidFill>
                <a:latin typeface="楷体_GB2312" charset="-122"/>
                <a:ea typeface="楷体_GB2312" charset="-122"/>
              </a:rPr>
              <a:t>答案：此处属主宾搭配不当。此句中主语</a:t>
            </a:r>
            <a:r>
              <a:rPr lang="zh-CN" altLang="en-US" sz="2000">
                <a:solidFill>
                  <a:schemeClr val="folHlink"/>
                </a:solidFill>
                <a:ea typeface="楷体_GB2312" charset="-122"/>
              </a:rPr>
              <a:t>“</a:t>
            </a:r>
            <a:r>
              <a:rPr lang="zh-CN" altLang="en-US" sz="2000">
                <a:solidFill>
                  <a:schemeClr val="folHlink"/>
                </a:solidFill>
                <a:latin typeface="楷体_GB2312" charset="-122"/>
                <a:ea typeface="楷体_GB2312" charset="-122"/>
              </a:rPr>
              <a:t>松材线虫病</a:t>
            </a:r>
            <a:r>
              <a:rPr lang="zh-CN" altLang="en-US" sz="2000">
                <a:solidFill>
                  <a:schemeClr val="folHlink"/>
                </a:solidFill>
                <a:ea typeface="楷体_GB2312" charset="-122"/>
              </a:rPr>
              <a:t>”</a:t>
            </a:r>
            <a:r>
              <a:rPr lang="zh-CN" altLang="en-US" sz="2000">
                <a:solidFill>
                  <a:schemeClr val="folHlink"/>
                </a:solidFill>
                <a:latin typeface="楷体_GB2312" charset="-122"/>
                <a:ea typeface="楷体_GB2312" charset="-122"/>
              </a:rPr>
              <a:t>与宾语中心语</a:t>
            </a:r>
            <a:r>
              <a:rPr lang="zh-CN" altLang="en-US" sz="2000">
                <a:solidFill>
                  <a:schemeClr val="folHlink"/>
                </a:solidFill>
                <a:ea typeface="楷体_GB2312" charset="-122"/>
              </a:rPr>
              <a:t>“</a:t>
            </a:r>
            <a:r>
              <a:rPr lang="zh-CN" altLang="en-US" sz="2000">
                <a:solidFill>
                  <a:schemeClr val="folHlink"/>
                </a:solidFill>
                <a:latin typeface="楷体_GB2312" charset="-122"/>
                <a:ea typeface="楷体_GB2312" charset="-122"/>
              </a:rPr>
              <a:t>有害生物</a:t>
            </a:r>
            <a:r>
              <a:rPr lang="zh-CN" altLang="en-US" sz="2000">
                <a:solidFill>
                  <a:schemeClr val="folHlink"/>
                </a:solidFill>
                <a:ea typeface="楷体_GB2312" charset="-122"/>
              </a:rPr>
              <a:t>”</a:t>
            </a:r>
            <a:r>
              <a:rPr lang="zh-CN" altLang="en-US" sz="2000">
                <a:solidFill>
                  <a:schemeClr val="folHlink"/>
                </a:solidFill>
                <a:latin typeface="楷体_GB2312" charset="-122"/>
                <a:ea typeface="楷体_GB2312" charset="-122"/>
              </a:rPr>
              <a:t>不搭配，可改为</a:t>
            </a:r>
            <a:r>
              <a:rPr lang="zh-CN" altLang="en-US" sz="2000">
                <a:solidFill>
                  <a:schemeClr val="folHlink"/>
                </a:solidFill>
                <a:ea typeface="楷体_GB2312" charset="-122"/>
              </a:rPr>
              <a:t>“</a:t>
            </a:r>
            <a:r>
              <a:rPr lang="zh-CN" altLang="en-US" sz="2000">
                <a:solidFill>
                  <a:schemeClr val="folHlink"/>
                </a:solidFill>
                <a:latin typeface="楷体_GB2312" charset="-122"/>
                <a:ea typeface="楷体_GB2312" charset="-122"/>
              </a:rPr>
              <a:t>松材线虫病已经成为</a:t>
            </a:r>
            <a:r>
              <a:rPr lang="en-US" altLang="zh-CN" sz="2000">
                <a:solidFill>
                  <a:schemeClr val="folHlink"/>
                </a:solidFill>
                <a:ea typeface="楷体_GB2312" charset="-122"/>
              </a:rPr>
              <a:t>……</a:t>
            </a:r>
            <a:r>
              <a:rPr lang="zh-CN" altLang="en-US" sz="2000">
                <a:solidFill>
                  <a:schemeClr val="folHlink"/>
                </a:solidFill>
                <a:latin typeface="楷体_GB2312" charset="-122"/>
                <a:ea typeface="楷体_GB2312" charset="-122"/>
              </a:rPr>
              <a:t>的森林疫病</a:t>
            </a:r>
            <a:r>
              <a:rPr lang="zh-CN" altLang="en-US" sz="2000">
                <a:solidFill>
                  <a:schemeClr val="folHlink"/>
                </a:solidFill>
                <a:ea typeface="楷体_GB2312" charset="-122"/>
              </a:rPr>
              <a:t>”</a:t>
            </a:r>
            <a:r>
              <a:rPr lang="zh-CN" altLang="en-US" sz="2000">
                <a:solidFill>
                  <a:schemeClr val="folHlink"/>
                </a:solidFill>
                <a:latin typeface="楷体_GB2312" charset="-122"/>
                <a:ea typeface="楷体_GB2312" charset="-122"/>
              </a:rPr>
              <a:t>。</a:t>
            </a:r>
            <a:r>
              <a:rPr lang="zh-CN" altLang="en-US">
                <a:solidFill>
                  <a:schemeClr val="folHlink"/>
                </a:solidFill>
                <a:latin typeface="楷体_GB2312" charset="-122"/>
                <a:ea typeface="楷体_GB2312" charset="-122"/>
              </a:rPr>
              <a:t>   </a:t>
            </a:r>
          </a:p>
        </p:txBody>
      </p:sp>
      <p:sp>
        <p:nvSpPr>
          <p:cNvPr id="11" name="Rectangle 11"/>
          <p:cNvSpPr txBox="1"/>
          <p:nvPr/>
        </p:nvSpPr>
        <p:spPr bwMode="auto">
          <a:xfrm>
            <a:off x="2260600" y="710729"/>
            <a:ext cx="6897688" cy="530225"/>
          </a:xfrm>
          <a:prstGeom prst="rect">
            <a:avLst/>
          </a:prstGeom>
          <a:noFill/>
          <a:ln w="57150" cmpd="thinThick">
            <a:solidFill>
              <a:schemeClr val="folHlink"/>
            </a:solidFill>
            <a:miter lim="800000"/>
          </a:ln>
        </p:spPr>
        <p:txBody>
          <a:bodyPr anchor="ctr"/>
          <a:lstStyle/>
          <a:p>
            <a:pPr algn="ctr"/>
            <a:r>
              <a:rPr lang="zh-CN" altLang="en-US" sz="2400">
                <a:solidFill>
                  <a:schemeClr val="hlink"/>
                </a:solidFill>
                <a:latin typeface="黑体" pitchFamily="2" charset="-122"/>
                <a:ea typeface="黑体" panose="02010609060101010101" pitchFamily="2" charset="-122"/>
              </a:rPr>
              <a:t>类型二　主宾搭配不当</a:t>
            </a:r>
            <a:r>
              <a:rPr lang="zh-CN" altLang="en-US" sz="2400"/>
              <a:t> </a:t>
            </a:r>
            <a:endParaRPr lang="zh-CN" altLang="en-US" sz="2400" b="0">
              <a:solidFill>
                <a:schemeClr val="hlink"/>
              </a:solidFill>
              <a:latin typeface="黑体" pitchFamily="2" charset="-122"/>
              <a:ea typeface="黑体" panose="02010609060101010101" pitchFamily="2" charset="-122"/>
              <a:cs typeface="方正兰亭粗黑简体"/>
            </a:endParaRPr>
          </a:p>
        </p:txBody>
      </p:sp>
    </p:spTree>
    <p:extLst>
      <p:ext uri="{BB962C8B-B14F-4D97-AF65-F5344CB8AC3E}">
        <p14:creationId xmlns:p14="http://schemas.microsoft.com/office/powerpoint/2010/main" val="140969760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8" fill="hold" grpId="0" nodeType="clickEffect">
                                  <p:stCondLst>
                                    <p:cond delay="0"/>
                                  </p:stCondLst>
                                  <p:childTnLst>
                                    <p:set>
                                      <p:cBhvr>
                                        <p:cTn id="13" dur="1" fill="hold">
                                          <p:stCondLst>
                                            <p:cond delay="0"/>
                                          </p:stCondLst>
                                        </p:cTn>
                                        <p:tgtEl>
                                          <p:spTgt spid="309259"/>
                                        </p:tgtEl>
                                        <p:attrNameLst>
                                          <p:attrName>style.visibility</p:attrName>
                                        </p:attrNameLst>
                                      </p:cBhvr>
                                      <p:to>
                                        <p:strVal val="visible"/>
                                      </p:to>
                                    </p:set>
                                    <p:anim calcmode="lin" valueType="num">
                                      <p:cBhvr additive="base">
                                        <p:cTn id="14" dur="1000" fill="hold"/>
                                        <p:tgtEl>
                                          <p:spTgt spid="309259"/>
                                        </p:tgtEl>
                                        <p:attrNameLst>
                                          <p:attrName>ppt_x</p:attrName>
                                        </p:attrNameLst>
                                      </p:cBhvr>
                                      <p:tavLst>
                                        <p:tav tm="0">
                                          <p:val>
                                            <p:strVal val="0-#ppt_w/2"/>
                                          </p:val>
                                        </p:tav>
                                        <p:tav tm="100000">
                                          <p:val>
                                            <p:strVal val="#ppt_x"/>
                                          </p:val>
                                        </p:tav>
                                      </p:tavLst>
                                    </p:anim>
                                    <p:anim calcmode="lin" valueType="num">
                                      <p:cBhvr additive="base">
                                        <p:cTn id="15" dur="1000" fill="hold"/>
                                        <p:tgtEl>
                                          <p:spTgt spid="309259"/>
                                        </p:tgtEl>
                                        <p:attrNameLst>
                                          <p:attrName>ppt_y</p:attrName>
                                        </p:attrNameLst>
                                      </p:cBhvr>
                                      <p:tavLst>
                                        <p:tav tm="0">
                                          <p:val>
                                            <p:strVal val="#ppt_y"/>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309260"/>
                                        </p:tgtEl>
                                        <p:attrNameLst>
                                          <p:attrName>style.visibility</p:attrName>
                                        </p:attrNameLst>
                                      </p:cBhvr>
                                      <p:to>
                                        <p:strVal val="visible"/>
                                      </p:to>
                                    </p:set>
                                    <p:animEffect transition="in" filter="blinds(horizontal)">
                                      <p:cBhvr>
                                        <p:cTn id="21" dur="500"/>
                                        <p:tgtEl>
                                          <p:spTgt spid="309260"/>
                                        </p:tgtEl>
                                      </p:cBhvr>
                                    </p:animEffect>
                                  </p:childTnLst>
                                </p:cTn>
                              </p:par>
                            </p:childTnLst>
                          </p:cTn>
                        </p:par>
                      </p:childTnLst>
                    </p:cTn>
                  </p:par>
                  <p:par>
                    <p:cTn id="22" fill="hold" nodeType="clickPar">
                      <p:stCondLst>
                        <p:cond delay="indefinite"/>
                      </p:stCondLst>
                      <p:childTnLst>
                        <p:par>
                          <p:cTn id="23" fill="hold" nodeType="withGroup">
                            <p:stCondLst>
                              <p:cond delay="indefinite"/>
                            </p:stCondLst>
                          </p:cTn>
                        </p:par>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09257"/>
                                        </p:tgtEl>
                                        <p:attrNameLst>
                                          <p:attrName>style.visibility</p:attrName>
                                        </p:attrNameLst>
                                      </p:cBhvr>
                                      <p:to>
                                        <p:strVal val="visible"/>
                                      </p:to>
                                    </p:set>
                                    <p:animEffect transition="in" filter="blinds(horizontal)">
                                      <p:cBhvr>
                                        <p:cTn id="27" dur="500"/>
                                        <p:tgtEl>
                                          <p:spTgt spid="309257"/>
                                        </p:tgtEl>
                                      </p:cBhvr>
                                    </p:animEffect>
                                  </p:childTnLst>
                                </p:cTn>
                              </p:par>
                            </p:childTnLst>
                          </p:cTn>
                        </p:par>
                      </p:childTnLst>
                    </p:cTn>
                  </p:par>
                  <p:par>
                    <p:cTn id="28" fill="hold" nodeType="clickPar">
                      <p:stCondLst>
                        <p:cond delay="indefinite"/>
                      </p:stCondLst>
                      <p:childTnLst>
                        <p:par>
                          <p:cTn id="29" fill="hold" nodeType="withGroup">
                            <p:stCondLst>
                              <p:cond delay="indefinite"/>
                            </p:stCondLst>
                          </p:cTn>
                        </p:par>
                        <p:par>
                          <p:cTn id="30" fill="hold" nodeType="afterGroup">
                            <p:stCondLst>
                              <p:cond delay="0"/>
                            </p:stCondLst>
                            <p:childTnLst>
                              <p:par>
                                <p:cTn id="31" presetID="9" presetClass="entr" presetSubtype="0" fill="hold" grpId="0" nodeType="clickEffect">
                                  <p:stCondLst>
                                    <p:cond delay="0"/>
                                  </p:stCondLst>
                                  <p:childTnLst>
                                    <p:set>
                                      <p:cBhvr>
                                        <p:cTn id="32" dur="1" fill="hold">
                                          <p:stCondLst>
                                            <p:cond delay="0"/>
                                          </p:stCondLst>
                                        </p:cTn>
                                        <p:tgtEl>
                                          <p:spTgt spid="309258"/>
                                        </p:tgtEl>
                                        <p:attrNameLst>
                                          <p:attrName>style.visibility</p:attrName>
                                        </p:attrNameLst>
                                      </p:cBhvr>
                                      <p:to>
                                        <p:strVal val="visible"/>
                                      </p:to>
                                    </p:set>
                                    <p:animEffect transition="in" filter="dissolve">
                                      <p:cBhvr>
                                        <p:cTn id="33" dur="500"/>
                                        <p:tgtEl>
                                          <p:spTgt spid="309258"/>
                                        </p:tgtEl>
                                      </p:cBhvr>
                                    </p:animEffect>
                                  </p:childTnLst>
                                </p:cTn>
                              </p:par>
                            </p:childTnLst>
                          </p:cTn>
                        </p:par>
                      </p:childTnLst>
                    </p:cTn>
                  </p:par>
                  <p:par>
                    <p:cTn id="34" fill="hold" nodeType="clickPar">
                      <p:stCondLst>
                        <p:cond delay="indefinite"/>
                      </p:stCondLst>
                      <p:childTnLst>
                        <p:par>
                          <p:cTn id="35" fill="hold" nodeType="withGroup">
                            <p:stCondLst>
                              <p:cond delay="indefinite"/>
                            </p:stCondLst>
                          </p:cTn>
                        </p:par>
                        <p:par>
                          <p:cTn id="36" fill="hold" nodeType="afterGroup">
                            <p:stCondLst>
                              <p:cond delay="0"/>
                            </p:stCondLst>
                            <p:childTnLst>
                              <p:par>
                                <p:cTn id="37" presetID="3" presetClass="entr" presetSubtype="10" fill="hold" grpId="0" nodeType="clickEffect">
                                  <p:stCondLst>
                                    <p:cond delay="0"/>
                                  </p:stCondLst>
                                  <p:childTnLst>
                                    <p:set>
                                      <p:cBhvr>
                                        <p:cTn id="38" dur="1" fill="hold">
                                          <p:stCondLst>
                                            <p:cond delay="0"/>
                                          </p:stCondLst>
                                        </p:cTn>
                                        <p:tgtEl>
                                          <p:spTgt spid="309250"/>
                                        </p:tgtEl>
                                        <p:attrNameLst>
                                          <p:attrName>style.visibility</p:attrName>
                                        </p:attrNameLst>
                                      </p:cBhvr>
                                      <p:to>
                                        <p:strVal val="visible"/>
                                      </p:to>
                                    </p:set>
                                    <p:animEffect transition="in" filter="blinds(horizontal)">
                                      <p:cBhvr>
                                        <p:cTn id="39" dur="500"/>
                                        <p:tgtEl>
                                          <p:spTgt spid="309250"/>
                                        </p:tgtEl>
                                      </p:cBhvr>
                                    </p:animEffect>
                                  </p:childTnLst>
                                </p:cTn>
                              </p:par>
                            </p:childTnLst>
                          </p:cTn>
                        </p:par>
                      </p:childTnLst>
                    </p:cTn>
                  </p:par>
                  <p:par>
                    <p:cTn id="40" fill="hold" nodeType="clickPar">
                      <p:stCondLst>
                        <p:cond delay="indefinite"/>
                      </p:stCondLst>
                      <p:childTnLst>
                        <p:par>
                          <p:cTn id="41" fill="hold" nodeType="withGroup">
                            <p:stCondLst>
                              <p:cond delay="indefinite"/>
                            </p:stCondLst>
                          </p:cTn>
                        </p:par>
                        <p:par>
                          <p:cTn id="42" fill="hold" nodeType="afterGroup">
                            <p:stCondLst>
                              <p:cond delay="0"/>
                            </p:stCondLst>
                            <p:childTnLst>
                              <p:par>
                                <p:cTn id="43" presetID="9" presetClass="entr" presetSubtype="0" fill="hold" grpId="0" nodeType="clickEffect">
                                  <p:stCondLst>
                                    <p:cond delay="0"/>
                                  </p:stCondLst>
                                  <p:childTnLst>
                                    <p:set>
                                      <p:cBhvr>
                                        <p:cTn id="44" dur="1" fill="hold">
                                          <p:stCondLst>
                                            <p:cond delay="0"/>
                                          </p:stCondLst>
                                        </p:cTn>
                                        <p:tgtEl>
                                          <p:spTgt spid="309253"/>
                                        </p:tgtEl>
                                        <p:attrNameLst>
                                          <p:attrName>style.visibility</p:attrName>
                                        </p:attrNameLst>
                                      </p:cBhvr>
                                      <p:to>
                                        <p:strVal val="visible"/>
                                      </p:to>
                                    </p:set>
                                    <p:animEffect transition="in" filter="dissolve">
                                      <p:cBhvr>
                                        <p:cTn id="45" dur="500"/>
                                        <p:tgtEl>
                                          <p:spTgt spid="3092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9250" grpId="0" animBg="1"/>
      <p:bldP spid="309253" grpId="0" animBg="1"/>
      <p:bldP spid="309257" grpId="0" animBg="1"/>
      <p:bldP spid="309258" grpId="0" animBg="1"/>
      <p:bldP spid="309259" grpId="0" animBg="1"/>
      <p:bldP spid="309260" grpId="0" animBg="1"/>
      <p:bldP spid="11"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0548" name="Group 196"/>
          <p:cNvGraphicFramePr>
            <a:graphicFrameLocks noGrp="1"/>
          </p:cNvGraphicFramePr>
          <p:nvPr/>
        </p:nvGraphicFramePr>
        <p:xfrm>
          <a:off x="1260443" y="1025509"/>
          <a:ext cx="9429750" cy="4714906"/>
        </p:xfrm>
        <a:graphic>
          <a:graphicData uri="http://schemas.openxmlformats.org/drawingml/2006/table">
            <a:tbl>
              <a:tblPr/>
              <a:tblGrid>
                <a:gridCol w="2077720"/>
                <a:gridCol w="1694180"/>
                <a:gridCol w="2155190"/>
                <a:gridCol w="3502660"/>
              </a:tblGrid>
              <a:tr h="673558">
                <a:tc>
                  <a:txBody>
                    <a:bodyPr/>
                    <a:lstStyle/>
                    <a:p>
                      <a:pPr algn="ctr">
                        <a:spcAft>
                          <a:spcPct val="0"/>
                        </a:spcAft>
                      </a:pPr>
                      <a:r>
                        <a:rPr lang="zh-CN" sz="2400" b="1" kern="100">
                          <a:solidFill>
                            <a:srgbClr val="0000FF"/>
                          </a:solidFill>
                          <a:latin typeface="+mn-ea"/>
                          <a:ea typeface="+mn-ea"/>
                          <a:cs typeface="Times New Roman" panose="02020603050405020304"/>
                        </a:rPr>
                        <a:t>全国卷</a:t>
                      </a:r>
                      <a:endParaRPr lang="zh-CN" sz="2400" b="1" kern="100">
                        <a:solidFill>
                          <a:srgbClr val="0000FF"/>
                        </a:solidFill>
                        <a:latin typeface="+mn-ea"/>
                        <a:ea typeface="+mn-ea"/>
                        <a:cs typeface="Courier New" panose="02070309020205020404"/>
                      </a:endParaRPr>
                    </a:p>
                  </a:txBody>
                  <a:tcPr marL="68580" marR="68580" marT="0" marB="0" anchor="ctr">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noFill/>
                  </a:tcPr>
                </a:tc>
                <a:tc>
                  <a:txBody>
                    <a:bodyPr/>
                    <a:lstStyle/>
                    <a:p>
                      <a:pPr algn="ctr">
                        <a:spcAft>
                          <a:spcPct val="0"/>
                        </a:spcAft>
                      </a:pPr>
                      <a:r>
                        <a:rPr lang="zh-CN" sz="2400" b="1" kern="100">
                          <a:solidFill>
                            <a:srgbClr val="0000FF"/>
                          </a:solidFill>
                          <a:latin typeface="+mn-ea"/>
                          <a:ea typeface="+mn-ea"/>
                          <a:cs typeface="Times New Roman" panose="02020603050405020304"/>
                        </a:rPr>
                        <a:t>语境文体</a:t>
                      </a:r>
                      <a:endParaRPr lang="zh-CN" sz="2400" b="1" kern="100">
                        <a:solidFill>
                          <a:srgbClr val="0000FF"/>
                        </a:solidFill>
                        <a:latin typeface="+mn-ea"/>
                        <a:ea typeface="+mn-ea"/>
                        <a:cs typeface="Courier New" panose="02070309020205020404"/>
                      </a:endParaRPr>
                    </a:p>
                  </a:txBody>
                  <a:tcPr marL="68580" marR="68580" marT="0" marB="0" anchor="ctr">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noFill/>
                  </a:tcPr>
                </a:tc>
                <a:tc>
                  <a:txBody>
                    <a:bodyPr/>
                    <a:lstStyle/>
                    <a:p>
                      <a:pPr algn="ctr">
                        <a:spcAft>
                          <a:spcPct val="0"/>
                        </a:spcAft>
                      </a:pPr>
                      <a:r>
                        <a:rPr lang="zh-CN" sz="2400" b="1" kern="100">
                          <a:solidFill>
                            <a:srgbClr val="0000FF"/>
                          </a:solidFill>
                          <a:latin typeface="+mn-ea"/>
                          <a:ea typeface="+mn-ea"/>
                          <a:cs typeface="Times New Roman" panose="02020603050405020304"/>
                        </a:rPr>
                        <a:t>考查题型</a:t>
                      </a:r>
                      <a:endParaRPr lang="zh-CN" sz="2400" b="1" kern="100">
                        <a:solidFill>
                          <a:srgbClr val="0000FF"/>
                        </a:solidFill>
                        <a:latin typeface="+mn-ea"/>
                        <a:ea typeface="+mn-ea"/>
                        <a:cs typeface="Courier New" panose="02070309020205020404"/>
                      </a:endParaRPr>
                    </a:p>
                  </a:txBody>
                  <a:tcPr marL="68580" marR="68580" marT="0" marB="0" anchor="ctr">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noFill/>
                  </a:tcPr>
                </a:tc>
                <a:tc>
                  <a:txBody>
                    <a:bodyPr/>
                    <a:lstStyle/>
                    <a:p>
                      <a:pPr algn="ctr">
                        <a:spcAft>
                          <a:spcPct val="0"/>
                        </a:spcAft>
                      </a:pPr>
                      <a:r>
                        <a:rPr lang="zh-CN" sz="2400" b="1" kern="100">
                          <a:solidFill>
                            <a:srgbClr val="0000FF"/>
                          </a:solidFill>
                          <a:latin typeface="+mn-ea"/>
                          <a:ea typeface="+mn-ea"/>
                          <a:cs typeface="Times New Roman" panose="02020603050405020304"/>
                        </a:rPr>
                        <a:t>命题角度剖析</a:t>
                      </a:r>
                      <a:endParaRPr lang="zh-CN" sz="2400" b="1" kern="100">
                        <a:solidFill>
                          <a:srgbClr val="0000FF"/>
                        </a:solidFill>
                        <a:latin typeface="+mn-ea"/>
                        <a:ea typeface="+mn-ea"/>
                        <a:cs typeface="Courier New" panose="02070309020205020404"/>
                      </a:endParaRPr>
                    </a:p>
                  </a:txBody>
                  <a:tcPr marL="68580" marR="68580" marT="0" marB="0" anchor="ctr">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noFill/>
                  </a:tcPr>
                </a:tc>
              </a:tr>
              <a:tr h="1347116">
                <a:tc>
                  <a:txBody>
                    <a:bodyPr/>
                    <a:lstStyle/>
                    <a:p>
                      <a:pPr marL="0" algn="ctr" defTabSz="914400" rtl="0" eaLnBrk="1" latinLnBrk="0" hangingPunct="1">
                        <a:spcAft>
                          <a:spcPct val="0"/>
                        </a:spcAft>
                      </a:pPr>
                      <a:r>
                        <a:rPr lang="en-US" sz="2400" b="1" kern="100">
                          <a:solidFill>
                            <a:srgbClr val="0000FF"/>
                          </a:solidFill>
                          <a:latin typeface="+mn-ea"/>
                          <a:ea typeface="+mn-ea"/>
                          <a:cs typeface="Times New Roman" panose="02020603050405020304"/>
                        </a:rPr>
                        <a:t>2019·</a:t>
                      </a:r>
                      <a:r>
                        <a:rPr lang="zh-CN" sz="2400" b="1" kern="100">
                          <a:solidFill>
                            <a:srgbClr val="0000FF"/>
                          </a:solidFill>
                          <a:latin typeface="+mn-ea"/>
                          <a:ea typeface="+mn-ea"/>
                          <a:cs typeface="Times New Roman" panose="02020603050405020304"/>
                        </a:rPr>
                        <a:t>卷</a:t>
                      </a:r>
                      <a:r>
                        <a:rPr lang="en-US" sz="2400" b="1" kern="100" smtClean="0">
                          <a:solidFill>
                            <a:srgbClr val="0000FF"/>
                          </a:solidFill>
                          <a:latin typeface="+mn-ea"/>
                          <a:ea typeface="+mn-ea"/>
                          <a:cs typeface="Times New Roman" panose="02020603050405020304"/>
                        </a:rPr>
                        <a:t>Ⅰ</a:t>
                      </a:r>
                    </a:p>
                    <a:p>
                      <a:pPr marL="0" algn="ctr" defTabSz="914400" rtl="0" eaLnBrk="1" latinLnBrk="0" hangingPunct="1">
                        <a:spcAft>
                          <a:spcPct val="0"/>
                        </a:spcAft>
                      </a:pPr>
                      <a:r>
                        <a:rPr lang="en-US" sz="2400" b="1" kern="100" smtClean="0">
                          <a:solidFill>
                            <a:srgbClr val="0000FF"/>
                          </a:solidFill>
                          <a:latin typeface="+mn-ea"/>
                          <a:ea typeface="+mn-ea"/>
                          <a:cs typeface="Times New Roman" panose="02020603050405020304"/>
                        </a:rPr>
                        <a:t>(</a:t>
                      </a:r>
                      <a:r>
                        <a:rPr lang="zh-CN" sz="2400" b="1" kern="100">
                          <a:solidFill>
                            <a:srgbClr val="0000FF"/>
                          </a:solidFill>
                          <a:latin typeface="+mn-ea"/>
                          <a:ea typeface="+mn-ea"/>
                          <a:cs typeface="Times New Roman" panose="02020603050405020304"/>
                        </a:rPr>
                        <a:t>古琴艺术</a:t>
                      </a:r>
                      <a:r>
                        <a:rPr lang="en-US" sz="2400" b="1" kern="100">
                          <a:solidFill>
                            <a:srgbClr val="0000FF"/>
                          </a:solidFill>
                          <a:latin typeface="+mn-ea"/>
                          <a:ea typeface="+mn-ea"/>
                          <a:cs typeface="Times New Roman" panose="02020603050405020304"/>
                        </a:rPr>
                        <a:t>)</a:t>
                      </a:r>
                      <a:endParaRPr lang="zh-CN" sz="2400" b="1" kern="100">
                        <a:solidFill>
                          <a:srgbClr val="0000FF"/>
                        </a:solidFill>
                        <a:latin typeface="+mn-ea"/>
                        <a:ea typeface="+mn-ea"/>
                        <a:cs typeface="Times New Roman" panose="02020603050405020304"/>
                      </a:endParaRPr>
                    </a:p>
                  </a:txBody>
                  <a:tcPr marL="68580" marR="68580" marT="0" marB="0" anchor="ctr">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ct val="0"/>
                        </a:spcAft>
                      </a:pPr>
                      <a:r>
                        <a:rPr lang="zh-CN" sz="2400" b="1" kern="100">
                          <a:solidFill>
                            <a:srgbClr val="0000FF"/>
                          </a:solidFill>
                          <a:latin typeface="+mn-ea"/>
                          <a:ea typeface="+mn-ea"/>
                          <a:cs typeface="Times New Roman" panose="02020603050405020304"/>
                        </a:rPr>
                        <a:t>文化论文</a:t>
                      </a:r>
                    </a:p>
                  </a:txBody>
                  <a:tcPr marL="68580" marR="68580" marT="0" marB="0" anchor="ctr">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ct val="0"/>
                        </a:spcAft>
                      </a:pPr>
                      <a:r>
                        <a:rPr lang="zh-CN" sz="2400" b="1" kern="100">
                          <a:solidFill>
                            <a:srgbClr val="0000FF"/>
                          </a:solidFill>
                          <a:latin typeface="+mn-ea"/>
                          <a:ea typeface="+mn-ea"/>
                          <a:cs typeface="Times New Roman" panose="02020603050405020304"/>
                        </a:rPr>
                        <a:t>成分</a:t>
                      </a:r>
                      <a:r>
                        <a:rPr lang="zh-CN" sz="2400" b="1" kern="100" smtClean="0">
                          <a:solidFill>
                            <a:srgbClr val="0000FF"/>
                          </a:solidFill>
                          <a:latin typeface="+mn-ea"/>
                          <a:ea typeface="+mn-ea"/>
                          <a:cs typeface="Times New Roman" panose="02020603050405020304"/>
                        </a:rPr>
                        <a:t>残缺</a:t>
                      </a:r>
                      <a:endParaRPr lang="en-US" altLang="zh-CN" sz="2400" b="1" kern="100" smtClean="0">
                        <a:solidFill>
                          <a:srgbClr val="0000FF"/>
                        </a:solidFill>
                        <a:latin typeface="+mn-ea"/>
                        <a:ea typeface="+mn-ea"/>
                        <a:cs typeface="Times New Roman" panose="02020603050405020304"/>
                      </a:endParaRPr>
                    </a:p>
                    <a:p>
                      <a:pPr marL="0" algn="ctr" defTabSz="914400" rtl="0" eaLnBrk="1" latinLnBrk="0" hangingPunct="1">
                        <a:spcAft>
                          <a:spcPct val="0"/>
                        </a:spcAft>
                      </a:pPr>
                      <a:r>
                        <a:rPr lang="zh-CN" sz="2400" b="1" kern="100" smtClean="0">
                          <a:solidFill>
                            <a:srgbClr val="0000FF"/>
                          </a:solidFill>
                          <a:latin typeface="+mn-ea"/>
                          <a:ea typeface="+mn-ea"/>
                          <a:cs typeface="Times New Roman" panose="02020603050405020304"/>
                        </a:rPr>
                        <a:t>搭配不当</a:t>
                      </a:r>
                      <a:endParaRPr lang="en-US" altLang="zh-CN" sz="2400" b="1" kern="100" smtClean="0">
                        <a:solidFill>
                          <a:srgbClr val="0000FF"/>
                        </a:solidFill>
                        <a:latin typeface="+mn-ea"/>
                        <a:ea typeface="+mn-ea"/>
                        <a:cs typeface="Times New Roman" panose="02020603050405020304"/>
                      </a:endParaRPr>
                    </a:p>
                    <a:p>
                      <a:pPr marL="0" algn="ctr" defTabSz="914400" rtl="0" eaLnBrk="1" latinLnBrk="0" hangingPunct="1">
                        <a:spcAft>
                          <a:spcPct val="0"/>
                        </a:spcAft>
                      </a:pPr>
                      <a:r>
                        <a:rPr lang="zh-CN" sz="2400" b="1" kern="100" smtClean="0">
                          <a:solidFill>
                            <a:srgbClr val="0000FF"/>
                          </a:solidFill>
                          <a:latin typeface="+mn-ea"/>
                          <a:ea typeface="+mn-ea"/>
                          <a:cs typeface="Times New Roman" panose="02020603050405020304"/>
                        </a:rPr>
                        <a:t>逻辑</a:t>
                      </a:r>
                      <a:r>
                        <a:rPr lang="zh-CN" sz="2400" b="1" kern="100">
                          <a:solidFill>
                            <a:srgbClr val="0000FF"/>
                          </a:solidFill>
                          <a:latin typeface="+mn-ea"/>
                          <a:ea typeface="+mn-ea"/>
                          <a:cs typeface="Times New Roman" panose="02020603050405020304"/>
                        </a:rPr>
                        <a:t>关系</a:t>
                      </a:r>
                    </a:p>
                  </a:txBody>
                  <a:tcPr marL="68580" marR="68580" marT="0" marB="0" anchor="ctr">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noFill/>
                  </a:tcPr>
                </a:tc>
                <a:tc rowSpan="3">
                  <a:txBody>
                    <a:bodyPr/>
                    <a:lstStyle/>
                    <a:p>
                      <a:pPr marL="0" algn="l" defTabSz="914400" rtl="0" eaLnBrk="1" latinLnBrk="0" hangingPunct="1">
                        <a:lnSpc>
                          <a:spcPct val="150000"/>
                        </a:lnSpc>
                        <a:spcAft>
                          <a:spcPct val="0"/>
                        </a:spcAft>
                      </a:pPr>
                      <a:r>
                        <a:rPr lang="zh-CN" sz="2400" b="1" kern="100">
                          <a:solidFill>
                            <a:srgbClr val="0000FF"/>
                          </a:solidFill>
                          <a:latin typeface="+mn-ea"/>
                          <a:ea typeface="+mn-ea"/>
                          <a:cs typeface="Times New Roman" panose="02020603050405020304"/>
                        </a:rPr>
                        <a:t>病句辨析与修改，放到具体的语境中设置，便于考查学生在学术性文体中发现语病，体现了大学对录取学生的考查要求。</a:t>
                      </a:r>
                    </a:p>
                  </a:txBody>
                  <a:tcPr marL="68580" marR="68580" marT="0" marB="0" anchor="ctr">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noFill/>
                  </a:tcPr>
                </a:tc>
              </a:tr>
              <a:tr h="1347116">
                <a:tc>
                  <a:txBody>
                    <a:bodyPr/>
                    <a:lstStyle/>
                    <a:p>
                      <a:pPr marL="0" algn="ctr" defTabSz="914400" rtl="0" eaLnBrk="1" latinLnBrk="0" hangingPunct="1">
                        <a:spcAft>
                          <a:spcPct val="0"/>
                        </a:spcAft>
                      </a:pPr>
                      <a:r>
                        <a:rPr lang="en-US" sz="2400" b="1" kern="100">
                          <a:solidFill>
                            <a:srgbClr val="0000FF"/>
                          </a:solidFill>
                          <a:latin typeface="+mn-ea"/>
                          <a:ea typeface="+mn-ea"/>
                          <a:cs typeface="Times New Roman" panose="02020603050405020304"/>
                        </a:rPr>
                        <a:t>2019·</a:t>
                      </a:r>
                      <a:r>
                        <a:rPr lang="zh-CN" sz="2400" b="1" kern="100">
                          <a:solidFill>
                            <a:srgbClr val="0000FF"/>
                          </a:solidFill>
                          <a:latin typeface="+mn-ea"/>
                          <a:ea typeface="+mn-ea"/>
                          <a:cs typeface="Times New Roman" panose="02020603050405020304"/>
                        </a:rPr>
                        <a:t>卷</a:t>
                      </a:r>
                      <a:r>
                        <a:rPr lang="en-US" sz="2400" b="1" kern="100" smtClean="0">
                          <a:solidFill>
                            <a:srgbClr val="0000FF"/>
                          </a:solidFill>
                          <a:latin typeface="+mn-ea"/>
                          <a:ea typeface="+mn-ea"/>
                          <a:cs typeface="Times New Roman" panose="02020603050405020304"/>
                        </a:rPr>
                        <a:t>Ⅱ</a:t>
                      </a:r>
                    </a:p>
                    <a:p>
                      <a:pPr marL="0" algn="ctr" defTabSz="914400" rtl="0" eaLnBrk="1" latinLnBrk="0" hangingPunct="1">
                        <a:spcAft>
                          <a:spcPct val="0"/>
                        </a:spcAft>
                      </a:pPr>
                      <a:r>
                        <a:rPr lang="en-US" sz="2400" b="1" kern="100" smtClean="0">
                          <a:solidFill>
                            <a:srgbClr val="0000FF"/>
                          </a:solidFill>
                          <a:latin typeface="+mn-ea"/>
                          <a:ea typeface="+mn-ea"/>
                          <a:cs typeface="Times New Roman" panose="02020603050405020304"/>
                        </a:rPr>
                        <a:t>(</a:t>
                      </a:r>
                      <a:r>
                        <a:rPr lang="zh-CN" sz="2400" b="1" kern="100">
                          <a:solidFill>
                            <a:srgbClr val="0000FF"/>
                          </a:solidFill>
                          <a:latin typeface="+mn-ea"/>
                          <a:ea typeface="+mn-ea"/>
                          <a:cs typeface="Times New Roman" panose="02020603050405020304"/>
                        </a:rPr>
                        <a:t>中国画</a:t>
                      </a:r>
                      <a:r>
                        <a:rPr lang="en-US" sz="2400" b="1" kern="100">
                          <a:solidFill>
                            <a:srgbClr val="0000FF"/>
                          </a:solidFill>
                          <a:latin typeface="+mn-ea"/>
                          <a:ea typeface="+mn-ea"/>
                          <a:cs typeface="Times New Roman" panose="02020603050405020304"/>
                        </a:rPr>
                        <a:t>)</a:t>
                      </a:r>
                      <a:endParaRPr lang="zh-CN" sz="2400" b="1" kern="100">
                        <a:solidFill>
                          <a:srgbClr val="0000FF"/>
                        </a:solidFill>
                        <a:latin typeface="+mn-ea"/>
                        <a:ea typeface="+mn-ea"/>
                        <a:cs typeface="Times New Roman" panose="02020603050405020304"/>
                      </a:endParaRPr>
                    </a:p>
                  </a:txBody>
                  <a:tcPr marL="68580" marR="68580" marT="0" marB="0" anchor="ctr">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ct val="0"/>
                        </a:spcAft>
                      </a:pPr>
                      <a:r>
                        <a:rPr lang="zh-CN" sz="2400" b="1" kern="100">
                          <a:solidFill>
                            <a:srgbClr val="0000FF"/>
                          </a:solidFill>
                          <a:latin typeface="+mn-ea"/>
                          <a:ea typeface="+mn-ea"/>
                          <a:cs typeface="Times New Roman" panose="02020603050405020304"/>
                        </a:rPr>
                        <a:t>文化论文</a:t>
                      </a:r>
                    </a:p>
                  </a:txBody>
                  <a:tcPr marL="68580" marR="68580" marT="0" marB="0" anchor="ctr">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ct val="0"/>
                        </a:spcAft>
                      </a:pPr>
                      <a:r>
                        <a:rPr lang="zh-CN" sz="2400" b="1" kern="100">
                          <a:solidFill>
                            <a:srgbClr val="0000FF"/>
                          </a:solidFill>
                          <a:latin typeface="+mn-ea"/>
                          <a:ea typeface="+mn-ea"/>
                          <a:cs typeface="Times New Roman" panose="02020603050405020304"/>
                        </a:rPr>
                        <a:t>搭配</a:t>
                      </a:r>
                      <a:r>
                        <a:rPr lang="zh-CN" sz="2400" b="1" kern="100" smtClean="0">
                          <a:solidFill>
                            <a:srgbClr val="0000FF"/>
                          </a:solidFill>
                          <a:latin typeface="+mn-ea"/>
                          <a:ea typeface="+mn-ea"/>
                          <a:cs typeface="Times New Roman" panose="02020603050405020304"/>
                        </a:rPr>
                        <a:t>不当</a:t>
                      </a:r>
                      <a:endParaRPr lang="en-US" altLang="zh-CN" sz="2400" b="1" kern="100" smtClean="0">
                        <a:solidFill>
                          <a:srgbClr val="0000FF"/>
                        </a:solidFill>
                        <a:latin typeface="+mn-ea"/>
                        <a:ea typeface="+mn-ea"/>
                        <a:cs typeface="Times New Roman" panose="02020603050405020304"/>
                      </a:endParaRPr>
                    </a:p>
                    <a:p>
                      <a:pPr marL="0" algn="ctr" defTabSz="914400" rtl="0" eaLnBrk="1" latinLnBrk="0" hangingPunct="1">
                        <a:spcAft>
                          <a:spcPct val="0"/>
                        </a:spcAft>
                      </a:pPr>
                      <a:r>
                        <a:rPr lang="zh-CN" sz="2400" b="1" kern="100" smtClean="0">
                          <a:solidFill>
                            <a:srgbClr val="0000FF"/>
                          </a:solidFill>
                          <a:latin typeface="+mn-ea"/>
                          <a:ea typeface="+mn-ea"/>
                          <a:cs typeface="Times New Roman" panose="02020603050405020304"/>
                        </a:rPr>
                        <a:t>逻辑关系</a:t>
                      </a:r>
                      <a:endParaRPr lang="zh-CN" sz="2400" b="1" kern="100">
                        <a:solidFill>
                          <a:srgbClr val="0000FF"/>
                        </a:solidFill>
                        <a:latin typeface="+mn-ea"/>
                        <a:ea typeface="+mn-ea"/>
                        <a:cs typeface="Times New Roman" panose="02020603050405020304"/>
                      </a:endParaRPr>
                    </a:p>
                  </a:txBody>
                  <a:tcPr marL="68580" marR="68580" marT="0" marB="0" anchor="ctr">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noFill/>
                  </a:tcPr>
                </a:tc>
                <a:tc vMerge="1">
                  <a:txBody>
                    <a:bodyPr/>
                    <a:lstStyle/>
                    <a:p>
                      <a:endParaRPr/>
                    </a:p>
                  </a:txBody>
                  <a:tcPr marL="68580" marR="68580" marT="0" marB="0" anchor="ctr">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solidFill>
                      <a:srgbClr val="FFFFCC"/>
                    </a:solidFill>
                  </a:tcPr>
                </a:tc>
              </a:tr>
              <a:tr h="1347116">
                <a:tc>
                  <a:txBody>
                    <a:bodyPr/>
                    <a:lstStyle/>
                    <a:p>
                      <a:pPr marL="0" algn="ctr" defTabSz="914400" rtl="0" eaLnBrk="1" latinLnBrk="0" hangingPunct="1">
                        <a:spcAft>
                          <a:spcPct val="0"/>
                        </a:spcAft>
                      </a:pPr>
                      <a:r>
                        <a:rPr lang="en-US" sz="2400" b="1" kern="100">
                          <a:solidFill>
                            <a:srgbClr val="0000FF"/>
                          </a:solidFill>
                          <a:latin typeface="+mn-ea"/>
                          <a:ea typeface="+mn-ea"/>
                          <a:cs typeface="Times New Roman" panose="02020603050405020304"/>
                        </a:rPr>
                        <a:t>2019·</a:t>
                      </a:r>
                      <a:r>
                        <a:rPr lang="zh-CN" sz="2400" b="1" kern="100">
                          <a:solidFill>
                            <a:srgbClr val="0000FF"/>
                          </a:solidFill>
                          <a:latin typeface="+mn-ea"/>
                          <a:ea typeface="+mn-ea"/>
                          <a:cs typeface="Times New Roman" panose="02020603050405020304"/>
                        </a:rPr>
                        <a:t>卷</a:t>
                      </a:r>
                      <a:r>
                        <a:rPr lang="en-US" sz="2400" b="1" kern="100" smtClean="0">
                          <a:solidFill>
                            <a:srgbClr val="0000FF"/>
                          </a:solidFill>
                          <a:latin typeface="+mn-ea"/>
                          <a:ea typeface="+mn-ea"/>
                          <a:cs typeface="Times New Roman" panose="02020603050405020304"/>
                        </a:rPr>
                        <a:t>Ⅲ</a:t>
                      </a:r>
                    </a:p>
                    <a:p>
                      <a:pPr marL="0" algn="ctr" defTabSz="914400" rtl="0" eaLnBrk="1" latinLnBrk="0" hangingPunct="1">
                        <a:spcAft>
                          <a:spcPct val="0"/>
                        </a:spcAft>
                      </a:pPr>
                      <a:r>
                        <a:rPr lang="en-US" sz="2400" b="1" kern="100" smtClean="0">
                          <a:solidFill>
                            <a:srgbClr val="0000FF"/>
                          </a:solidFill>
                          <a:latin typeface="+mn-ea"/>
                          <a:ea typeface="+mn-ea"/>
                          <a:cs typeface="Times New Roman" panose="02020603050405020304"/>
                        </a:rPr>
                        <a:t>(</a:t>
                      </a:r>
                      <a:r>
                        <a:rPr lang="zh-CN" sz="2400" b="1" kern="100">
                          <a:solidFill>
                            <a:srgbClr val="0000FF"/>
                          </a:solidFill>
                          <a:latin typeface="+mn-ea"/>
                          <a:ea typeface="+mn-ea"/>
                          <a:cs typeface="Times New Roman" panose="02020603050405020304"/>
                        </a:rPr>
                        <a:t>月球探索</a:t>
                      </a:r>
                      <a:r>
                        <a:rPr lang="en-US" sz="2400" b="1" kern="100">
                          <a:solidFill>
                            <a:srgbClr val="0000FF"/>
                          </a:solidFill>
                          <a:latin typeface="+mn-ea"/>
                          <a:ea typeface="+mn-ea"/>
                          <a:cs typeface="Times New Roman" panose="02020603050405020304"/>
                        </a:rPr>
                        <a:t>)</a:t>
                      </a:r>
                      <a:endParaRPr lang="zh-CN" sz="2400" b="1" kern="100">
                        <a:solidFill>
                          <a:srgbClr val="0000FF"/>
                        </a:solidFill>
                        <a:latin typeface="+mn-ea"/>
                        <a:ea typeface="+mn-ea"/>
                        <a:cs typeface="Times New Roman" panose="02020603050405020304"/>
                      </a:endParaRPr>
                    </a:p>
                  </a:txBody>
                  <a:tcPr marL="68580" marR="68580" marT="0" marB="0" anchor="ctr">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ct val="0"/>
                        </a:spcAft>
                      </a:pPr>
                      <a:r>
                        <a:rPr lang="zh-CN" sz="2400" b="1" kern="100">
                          <a:solidFill>
                            <a:srgbClr val="0000FF"/>
                          </a:solidFill>
                          <a:latin typeface="+mn-ea"/>
                          <a:ea typeface="+mn-ea"/>
                          <a:cs typeface="Times New Roman" panose="02020603050405020304"/>
                        </a:rPr>
                        <a:t>科普文本</a:t>
                      </a:r>
                    </a:p>
                  </a:txBody>
                  <a:tcPr marL="68580" marR="68580" marT="0" marB="0" anchor="ctr">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ct val="0"/>
                        </a:spcAft>
                      </a:pPr>
                      <a:r>
                        <a:rPr lang="zh-CN" sz="2400" b="1" kern="100">
                          <a:solidFill>
                            <a:srgbClr val="0000FF"/>
                          </a:solidFill>
                          <a:latin typeface="+mn-ea"/>
                          <a:ea typeface="+mn-ea"/>
                          <a:cs typeface="Times New Roman" panose="02020603050405020304"/>
                        </a:rPr>
                        <a:t>成分赘</a:t>
                      </a:r>
                      <a:r>
                        <a:rPr lang="zh-CN" sz="2400" b="1" kern="100" smtClean="0">
                          <a:solidFill>
                            <a:srgbClr val="0000FF"/>
                          </a:solidFill>
                          <a:latin typeface="+mn-ea"/>
                          <a:ea typeface="+mn-ea"/>
                          <a:cs typeface="Times New Roman" panose="02020603050405020304"/>
                        </a:rPr>
                        <a:t>余</a:t>
                      </a:r>
                      <a:endParaRPr lang="en-US" altLang="zh-CN" sz="2400" b="1" kern="100" smtClean="0">
                        <a:solidFill>
                          <a:srgbClr val="0000FF"/>
                        </a:solidFill>
                        <a:latin typeface="+mn-ea"/>
                        <a:ea typeface="+mn-ea"/>
                        <a:cs typeface="Times New Roman" panose="02020603050405020304"/>
                      </a:endParaRPr>
                    </a:p>
                    <a:p>
                      <a:pPr marL="0" algn="ctr" defTabSz="914400" rtl="0" eaLnBrk="1" latinLnBrk="0" hangingPunct="1">
                        <a:spcAft>
                          <a:spcPct val="0"/>
                        </a:spcAft>
                      </a:pPr>
                      <a:r>
                        <a:rPr lang="zh-CN" sz="2400" b="1" kern="100" smtClean="0">
                          <a:solidFill>
                            <a:srgbClr val="0000FF"/>
                          </a:solidFill>
                          <a:latin typeface="+mn-ea"/>
                          <a:ea typeface="+mn-ea"/>
                          <a:cs typeface="Times New Roman" panose="02020603050405020304"/>
                        </a:rPr>
                        <a:t>偷换</a:t>
                      </a:r>
                      <a:r>
                        <a:rPr lang="zh-CN" sz="2400" b="1" kern="100">
                          <a:solidFill>
                            <a:srgbClr val="0000FF"/>
                          </a:solidFill>
                          <a:latin typeface="+mn-ea"/>
                          <a:ea typeface="+mn-ea"/>
                          <a:cs typeface="Times New Roman" panose="02020603050405020304"/>
                        </a:rPr>
                        <a:t>主语</a:t>
                      </a:r>
                    </a:p>
                  </a:txBody>
                  <a:tcPr marL="68580" marR="68580" marT="0" marB="0" anchor="ctr">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noFill/>
                  </a:tcPr>
                </a:tc>
                <a:tc vMerge="1">
                  <a:txBody>
                    <a:bodyPr/>
                    <a:lstStyle/>
                    <a:p>
                      <a:endParaRPr/>
                    </a:p>
                  </a:txBody>
                  <a:tcPr marL="68580" marR="68580" marT="0" marB="0" anchor="ctr">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noFill/>
                  </a:tcPr>
                </a:tc>
              </a:tr>
            </a:tbl>
          </a:graphicData>
        </a:graphic>
      </p:graphicFrame>
      <p:sp>
        <p:nvSpPr>
          <p:cNvPr id="15" name="Rectangle 7"/>
          <p:cNvSpPr>
            <a:spLocks noChangeArrowheads="1"/>
          </p:cNvSpPr>
          <p:nvPr/>
        </p:nvSpPr>
        <p:spPr bwMode="auto">
          <a:xfrm>
            <a:off x="7689864" y="-7938"/>
            <a:ext cx="1428759" cy="595313"/>
          </a:xfrm>
          <a:prstGeom prst="rect">
            <a:avLst/>
          </a:prstGeom>
          <a:solidFill>
            <a:srgbClr val="FF9900"/>
          </a:solidFill>
          <a:ln w="9525">
            <a:noFill/>
            <a:miter lim="800000"/>
          </a:ln>
        </p:spPr>
        <p:txBody>
          <a:bodyPr/>
          <a:lstStyle/>
          <a:p>
            <a:endParaRPr lang="zh-CN" altLang="en-US"/>
          </a:p>
        </p:txBody>
      </p:sp>
      <p:sp>
        <p:nvSpPr>
          <p:cNvPr id="16" name="Rectangle 18"/>
          <p:cNvSpPr>
            <a:spLocks noChangeArrowheads="1"/>
          </p:cNvSpPr>
          <p:nvPr/>
        </p:nvSpPr>
        <p:spPr bwMode="auto">
          <a:xfrm>
            <a:off x="7761301" y="114300"/>
            <a:ext cx="1389049" cy="368935"/>
          </a:xfrm>
          <a:prstGeom prst="rect">
            <a:avLst/>
          </a:prstGeom>
          <a:noFill/>
          <a:ln w="9525">
            <a:noFill/>
            <a:miter lim="800000"/>
          </a:ln>
        </p:spPr>
        <p:txBody>
          <a:bodyPr wrap="square" lIns="0" tIns="0" rIns="0" bIns="0">
            <a:spAutoFit/>
          </a:bodyPr>
          <a:lstStyle/>
          <a:p>
            <a:r>
              <a:rPr lang="zh-CN" altLang="en-US" sz="2400" smtClean="0">
                <a:solidFill>
                  <a:schemeClr val="bg1"/>
                </a:solidFill>
                <a:latin typeface="微软雅黑" pitchFamily="34" charset="-122"/>
                <a:ea typeface="微软雅黑" pitchFamily="34" charset="-122"/>
                <a:cs typeface="方正兰亭黑简体" pitchFamily="2" charset="-122"/>
              </a:rPr>
              <a:t>考情解读</a:t>
            </a:r>
            <a:endParaRPr lang="zh-CN" altLang="en-US" sz="2400">
              <a:solidFill>
                <a:schemeClr val="bg1"/>
              </a:solidFill>
              <a:latin typeface="微软雅黑" pitchFamily="34" charset="-122"/>
              <a:ea typeface="微软雅黑" pitchFamily="34" charset="-122"/>
              <a:cs typeface="方正兰亭黑简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100548"/>
                                        </p:tgtEl>
                                        <p:attrNameLst>
                                          <p:attrName>style.visibility</p:attrName>
                                        </p:attrNameLst>
                                      </p:cBhvr>
                                      <p:to>
                                        <p:strVal val="visible"/>
                                      </p:to>
                                    </p:set>
                                    <p:animEffect transition="in" filter="dissolve">
                                      <p:cBhvr>
                                        <p:cTn id="7" dur="1000"/>
                                        <p:tgtEl>
                                          <p:spTgt spid="1005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274" name="Text Box 2"/>
          <p:cNvSpPr txBox="1">
            <a:spLocks noChangeArrowheads="1"/>
          </p:cNvSpPr>
          <p:nvPr/>
        </p:nvSpPr>
        <p:spPr bwMode="auto">
          <a:xfrm>
            <a:off x="862013" y="1795463"/>
            <a:ext cx="9709150" cy="4522470"/>
          </a:xfrm>
          <a:prstGeom prst="rect">
            <a:avLst/>
          </a:prstGeom>
          <a:noFill/>
          <a:ln w="57150" cmpd="thickThin">
            <a:solidFill>
              <a:srgbClr val="00FF00"/>
            </a:solidFill>
            <a:miter lim="800000"/>
          </a:ln>
        </p:spPr>
        <p:txBody>
          <a:bodyPr>
            <a:spAutoFit/>
          </a:bodyPr>
          <a:lstStyle/>
          <a:p>
            <a:pPr>
              <a:lnSpc>
                <a:spcPct val="120000"/>
              </a:lnSpc>
            </a:pPr>
            <a:r>
              <a:rPr lang="zh-CN" altLang="en-US" sz="2000">
                <a:solidFill>
                  <a:schemeClr val="hlink"/>
                </a:solidFill>
                <a:latin typeface="楷体_GB2312" charset="-122"/>
                <a:ea typeface="楷体_GB2312" charset="-122"/>
              </a:rPr>
              <a:t>    判断主语与宾语是否搭配，主要看主语与宾语是否属于同一范畴的事物。在解答此类试题时，可从如下方面入手：</a:t>
            </a:r>
          </a:p>
          <a:p>
            <a:pPr>
              <a:lnSpc>
                <a:spcPct val="120000"/>
              </a:lnSpc>
            </a:pPr>
            <a:r>
              <a:rPr lang="en-US" altLang="zh-CN" sz="2000">
                <a:solidFill>
                  <a:schemeClr val="hlink"/>
                </a:solidFill>
                <a:latin typeface="楷体_GB2312" charset="-122"/>
                <a:ea typeface="楷体_GB2312" charset="-122"/>
              </a:rPr>
              <a:t>    1</a:t>
            </a:r>
            <a:r>
              <a:rPr lang="zh-CN" altLang="en-US" sz="2000">
                <a:solidFill>
                  <a:schemeClr val="hlink"/>
                </a:solidFill>
                <a:latin typeface="楷体_GB2312" charset="-122"/>
                <a:ea typeface="楷体_GB2312" charset="-122"/>
              </a:rPr>
              <a:t>．分析句子主语与宾语的概念范畴是否一致。当句子中具有</a:t>
            </a:r>
            <a:r>
              <a:rPr lang="zh-CN" altLang="en-US" sz="2000">
                <a:solidFill>
                  <a:schemeClr val="hlink"/>
                </a:solidFill>
                <a:ea typeface="楷体_GB2312" charset="-122"/>
              </a:rPr>
              <a:t>“</a:t>
            </a:r>
            <a:r>
              <a:rPr lang="zh-CN" altLang="en-US" sz="2000">
                <a:solidFill>
                  <a:schemeClr val="hlink"/>
                </a:solidFill>
                <a:latin typeface="楷体_GB2312" charset="-122"/>
                <a:ea typeface="楷体_GB2312" charset="-122"/>
              </a:rPr>
              <a:t>是</a:t>
            </a:r>
            <a:r>
              <a:rPr lang="zh-CN" altLang="en-US" sz="2000">
                <a:solidFill>
                  <a:schemeClr val="hlink"/>
                </a:solidFill>
                <a:ea typeface="楷体_GB2312" charset="-122"/>
              </a:rPr>
              <a:t>”“</a:t>
            </a:r>
            <a:r>
              <a:rPr lang="zh-CN" altLang="en-US" sz="2000">
                <a:solidFill>
                  <a:schemeClr val="hlink"/>
                </a:solidFill>
                <a:latin typeface="楷体_GB2312" charset="-122"/>
                <a:ea typeface="楷体_GB2312" charset="-122"/>
              </a:rPr>
              <a:t>变成</a:t>
            </a:r>
            <a:r>
              <a:rPr lang="zh-CN" altLang="en-US" sz="2000">
                <a:solidFill>
                  <a:schemeClr val="hlink"/>
                </a:solidFill>
                <a:ea typeface="楷体_GB2312" charset="-122"/>
              </a:rPr>
              <a:t>”</a:t>
            </a:r>
            <a:r>
              <a:rPr lang="zh-CN" altLang="en-US" sz="2000">
                <a:solidFill>
                  <a:schemeClr val="hlink"/>
                </a:solidFill>
                <a:latin typeface="楷体_GB2312" charset="-122"/>
                <a:ea typeface="楷体_GB2312" charset="-122"/>
              </a:rPr>
              <a:t>等表判断的动词或</a:t>
            </a:r>
            <a:r>
              <a:rPr lang="zh-CN" altLang="en-US" sz="2000">
                <a:solidFill>
                  <a:schemeClr val="hlink"/>
                </a:solidFill>
                <a:ea typeface="楷体_GB2312" charset="-122"/>
              </a:rPr>
              <a:t>“</a:t>
            </a:r>
            <a:r>
              <a:rPr lang="zh-CN" altLang="en-US" sz="2000">
                <a:solidFill>
                  <a:schemeClr val="hlink"/>
                </a:solidFill>
                <a:latin typeface="楷体_GB2312" charset="-122"/>
                <a:ea typeface="楷体_GB2312" charset="-122"/>
              </a:rPr>
              <a:t>高于</a:t>
            </a:r>
            <a:r>
              <a:rPr lang="zh-CN" altLang="en-US" sz="2000">
                <a:solidFill>
                  <a:schemeClr val="hlink"/>
                </a:solidFill>
                <a:ea typeface="楷体_GB2312" charset="-122"/>
              </a:rPr>
              <a:t>”“</a:t>
            </a:r>
            <a:r>
              <a:rPr lang="zh-CN" altLang="en-US" sz="2000">
                <a:solidFill>
                  <a:schemeClr val="hlink"/>
                </a:solidFill>
                <a:latin typeface="楷体_GB2312" charset="-122"/>
                <a:ea typeface="楷体_GB2312" charset="-122"/>
              </a:rPr>
              <a:t>低于</a:t>
            </a:r>
            <a:r>
              <a:rPr lang="zh-CN" altLang="en-US" sz="2000">
                <a:solidFill>
                  <a:schemeClr val="hlink"/>
                </a:solidFill>
                <a:ea typeface="楷体_GB2312" charset="-122"/>
              </a:rPr>
              <a:t>”</a:t>
            </a:r>
            <a:r>
              <a:rPr lang="zh-CN" altLang="en-US" sz="2000">
                <a:solidFill>
                  <a:schemeClr val="hlink"/>
                </a:solidFill>
                <a:latin typeface="楷体_GB2312" charset="-122"/>
                <a:ea typeface="楷体_GB2312" charset="-122"/>
              </a:rPr>
              <a:t>等表比较的动词时，句子的主语与宾语应该属于同一范畴，如果不属于同一范畴，则主语与宾语不搭配。如</a:t>
            </a:r>
            <a:r>
              <a:rPr lang="en-US" altLang="zh-CN" sz="2000">
                <a:solidFill>
                  <a:schemeClr val="hlink"/>
                </a:solidFill>
                <a:latin typeface="楷体_GB2312" charset="-122"/>
                <a:ea typeface="楷体_GB2312" charset="-122"/>
              </a:rPr>
              <a:t>3</a:t>
            </a:r>
            <a:r>
              <a:rPr lang="zh-CN" altLang="en-US" sz="2000">
                <a:solidFill>
                  <a:schemeClr val="hlink"/>
                </a:solidFill>
                <a:latin typeface="楷体_GB2312" charset="-122"/>
                <a:ea typeface="楷体_GB2312" charset="-122"/>
              </a:rPr>
              <a:t>题中，主语是</a:t>
            </a:r>
            <a:r>
              <a:rPr lang="zh-CN" altLang="en-US" sz="2000">
                <a:solidFill>
                  <a:schemeClr val="hlink"/>
                </a:solidFill>
                <a:ea typeface="楷体_GB2312" charset="-122"/>
              </a:rPr>
              <a:t>“</a:t>
            </a:r>
            <a:r>
              <a:rPr lang="zh-CN" altLang="en-US" sz="2000">
                <a:solidFill>
                  <a:schemeClr val="hlink"/>
                </a:solidFill>
                <a:latin typeface="楷体_GB2312" charset="-122"/>
                <a:ea typeface="楷体_GB2312" charset="-122"/>
              </a:rPr>
              <a:t>松材线虫病</a:t>
            </a:r>
            <a:r>
              <a:rPr lang="zh-CN" altLang="en-US" sz="2000">
                <a:solidFill>
                  <a:schemeClr val="hlink"/>
                </a:solidFill>
                <a:ea typeface="楷体_GB2312" charset="-122"/>
              </a:rPr>
              <a:t>”</a:t>
            </a:r>
            <a:r>
              <a:rPr lang="zh-CN" altLang="en-US" sz="2000">
                <a:solidFill>
                  <a:schemeClr val="hlink"/>
                </a:solidFill>
                <a:latin typeface="楷体_GB2312" charset="-122"/>
                <a:ea typeface="楷体_GB2312" charset="-122"/>
              </a:rPr>
              <a:t>，宾语是</a:t>
            </a:r>
            <a:r>
              <a:rPr lang="zh-CN" altLang="en-US" sz="2000">
                <a:solidFill>
                  <a:schemeClr val="hlink"/>
                </a:solidFill>
                <a:ea typeface="楷体_GB2312" charset="-122"/>
              </a:rPr>
              <a:t>“</a:t>
            </a:r>
            <a:r>
              <a:rPr lang="zh-CN" altLang="en-US" sz="2000">
                <a:solidFill>
                  <a:schemeClr val="hlink"/>
                </a:solidFill>
                <a:latin typeface="楷体_GB2312" charset="-122"/>
                <a:ea typeface="楷体_GB2312" charset="-122"/>
              </a:rPr>
              <a:t>有害生物</a:t>
            </a:r>
            <a:r>
              <a:rPr lang="zh-CN" altLang="en-US" sz="2000">
                <a:solidFill>
                  <a:schemeClr val="hlink"/>
                </a:solidFill>
                <a:ea typeface="楷体_GB2312" charset="-122"/>
              </a:rPr>
              <a:t>”</a:t>
            </a:r>
            <a:r>
              <a:rPr lang="zh-CN" altLang="en-US" sz="2000">
                <a:solidFill>
                  <a:schemeClr val="hlink"/>
                </a:solidFill>
                <a:latin typeface="楷体_GB2312" charset="-122"/>
                <a:ea typeface="楷体_GB2312" charset="-122"/>
              </a:rPr>
              <a:t>，二者显然不属于同一范畴，故可断定此处主宾搭配不当。</a:t>
            </a:r>
          </a:p>
          <a:p>
            <a:pPr>
              <a:lnSpc>
                <a:spcPct val="120000"/>
              </a:lnSpc>
            </a:pPr>
            <a:r>
              <a:rPr lang="zh-CN" altLang="en-US" sz="2000">
                <a:solidFill>
                  <a:schemeClr val="hlink"/>
                </a:solidFill>
                <a:latin typeface="楷体_GB2312" charset="-122"/>
                <a:ea typeface="楷体_GB2312" charset="-122"/>
              </a:rPr>
              <a:t>    </a:t>
            </a:r>
            <a:r>
              <a:rPr lang="en-US" altLang="zh-CN" sz="2400">
                <a:solidFill>
                  <a:schemeClr val="hlink"/>
                </a:solidFill>
                <a:latin typeface="楷体_GB2312" charset="-122"/>
                <a:ea typeface="楷体_GB2312" charset="-122"/>
                <a:sym typeface="+mn-ea"/>
              </a:rPr>
              <a:t>2</a:t>
            </a:r>
            <a:r>
              <a:rPr lang="zh-CN" altLang="en-US" sz="2400">
                <a:solidFill>
                  <a:schemeClr val="hlink"/>
                </a:solidFill>
                <a:latin typeface="楷体_GB2312" charset="-122"/>
                <a:ea typeface="楷体_GB2312" charset="-122"/>
                <a:sym typeface="+mn-ea"/>
              </a:rPr>
              <a:t>．抓住句中的判断词和比较性动词。当看到句子中有</a:t>
            </a:r>
            <a:r>
              <a:rPr lang="zh-CN" altLang="en-US" sz="2400">
                <a:solidFill>
                  <a:schemeClr val="hlink"/>
                </a:solidFill>
                <a:ea typeface="楷体_GB2312" charset="-122"/>
                <a:sym typeface="+mn-ea"/>
              </a:rPr>
              <a:t>“</a:t>
            </a:r>
            <a:r>
              <a:rPr lang="zh-CN" altLang="en-US" sz="2400">
                <a:solidFill>
                  <a:schemeClr val="hlink"/>
                </a:solidFill>
                <a:latin typeface="楷体_GB2312" charset="-122"/>
                <a:ea typeface="楷体_GB2312" charset="-122"/>
                <a:sym typeface="+mn-ea"/>
              </a:rPr>
              <a:t>是</a:t>
            </a:r>
            <a:r>
              <a:rPr lang="zh-CN" altLang="en-US" sz="2400">
                <a:solidFill>
                  <a:schemeClr val="hlink"/>
                </a:solidFill>
                <a:ea typeface="楷体_GB2312" charset="-122"/>
                <a:sym typeface="+mn-ea"/>
              </a:rPr>
              <a:t>”“</a:t>
            </a:r>
            <a:r>
              <a:rPr lang="zh-CN" altLang="en-US" sz="2400">
                <a:solidFill>
                  <a:schemeClr val="hlink"/>
                </a:solidFill>
                <a:latin typeface="楷体_GB2312" charset="-122"/>
                <a:ea typeface="楷体_GB2312" charset="-122"/>
                <a:sym typeface="+mn-ea"/>
              </a:rPr>
              <a:t>变成</a:t>
            </a:r>
            <a:r>
              <a:rPr lang="zh-CN" altLang="en-US" sz="2400">
                <a:solidFill>
                  <a:schemeClr val="hlink"/>
                </a:solidFill>
                <a:ea typeface="楷体_GB2312" charset="-122"/>
                <a:sym typeface="+mn-ea"/>
              </a:rPr>
              <a:t>”“</a:t>
            </a:r>
            <a:r>
              <a:rPr lang="zh-CN" altLang="en-US" sz="2400">
                <a:solidFill>
                  <a:schemeClr val="hlink"/>
                </a:solidFill>
                <a:latin typeface="楷体_GB2312" charset="-122"/>
                <a:ea typeface="楷体_GB2312" charset="-122"/>
                <a:sym typeface="+mn-ea"/>
              </a:rPr>
              <a:t>成为</a:t>
            </a:r>
            <a:r>
              <a:rPr lang="zh-CN" altLang="en-US" sz="2400">
                <a:solidFill>
                  <a:schemeClr val="hlink"/>
                </a:solidFill>
                <a:ea typeface="楷体_GB2312" charset="-122"/>
                <a:sym typeface="+mn-ea"/>
              </a:rPr>
              <a:t>”“</a:t>
            </a:r>
            <a:r>
              <a:rPr lang="zh-CN" altLang="en-US" sz="2400">
                <a:solidFill>
                  <a:schemeClr val="hlink"/>
                </a:solidFill>
                <a:latin typeface="楷体_GB2312" charset="-122"/>
                <a:ea typeface="楷体_GB2312" charset="-122"/>
                <a:sym typeface="+mn-ea"/>
              </a:rPr>
              <a:t>成了</a:t>
            </a:r>
            <a:r>
              <a:rPr lang="zh-CN" altLang="en-US" sz="2400">
                <a:solidFill>
                  <a:schemeClr val="hlink"/>
                </a:solidFill>
                <a:ea typeface="楷体_GB2312" charset="-122"/>
                <a:sym typeface="+mn-ea"/>
              </a:rPr>
              <a:t>”</a:t>
            </a:r>
            <a:r>
              <a:rPr lang="zh-CN" altLang="en-US" sz="2400">
                <a:solidFill>
                  <a:schemeClr val="hlink"/>
                </a:solidFill>
                <a:latin typeface="楷体_GB2312" charset="-122"/>
                <a:ea typeface="楷体_GB2312" charset="-122"/>
                <a:sym typeface="+mn-ea"/>
              </a:rPr>
              <a:t>等表判断的动词或出现</a:t>
            </a:r>
            <a:r>
              <a:rPr lang="zh-CN" altLang="en-US" sz="2400">
                <a:solidFill>
                  <a:schemeClr val="hlink"/>
                </a:solidFill>
                <a:ea typeface="楷体_GB2312" charset="-122"/>
                <a:sym typeface="+mn-ea"/>
              </a:rPr>
              <a:t>“</a:t>
            </a:r>
            <a:r>
              <a:rPr lang="zh-CN" altLang="en-US" sz="2400">
                <a:solidFill>
                  <a:schemeClr val="hlink"/>
                </a:solidFill>
                <a:latin typeface="楷体_GB2312" charset="-122"/>
                <a:ea typeface="楷体_GB2312" charset="-122"/>
                <a:sym typeface="+mn-ea"/>
              </a:rPr>
              <a:t>高于</a:t>
            </a:r>
            <a:r>
              <a:rPr lang="zh-CN" altLang="en-US" sz="2400">
                <a:solidFill>
                  <a:schemeClr val="hlink"/>
                </a:solidFill>
                <a:ea typeface="楷体_GB2312" charset="-122"/>
                <a:sym typeface="+mn-ea"/>
              </a:rPr>
              <a:t>”“</a:t>
            </a:r>
            <a:r>
              <a:rPr lang="zh-CN" altLang="en-US" sz="2400">
                <a:solidFill>
                  <a:schemeClr val="hlink"/>
                </a:solidFill>
                <a:latin typeface="楷体_GB2312" charset="-122"/>
                <a:ea typeface="楷体_GB2312" charset="-122"/>
                <a:sym typeface="+mn-ea"/>
              </a:rPr>
              <a:t>低于</a:t>
            </a:r>
            <a:r>
              <a:rPr lang="zh-CN" altLang="en-US" sz="2400">
                <a:solidFill>
                  <a:schemeClr val="hlink"/>
                </a:solidFill>
                <a:ea typeface="楷体_GB2312" charset="-122"/>
                <a:sym typeface="+mn-ea"/>
              </a:rPr>
              <a:t>”</a:t>
            </a:r>
            <a:r>
              <a:rPr lang="zh-CN" altLang="en-US" sz="2400">
                <a:solidFill>
                  <a:schemeClr val="hlink"/>
                </a:solidFill>
                <a:latin typeface="楷体_GB2312" charset="-122"/>
                <a:ea typeface="楷体_GB2312" charset="-122"/>
                <a:sym typeface="+mn-ea"/>
              </a:rPr>
              <a:t>等具有比较性的动词时，就要注意查看句子的主语与宾语是否搭配。如</a:t>
            </a:r>
            <a:r>
              <a:rPr lang="en-US" altLang="zh-CN" sz="2400">
                <a:solidFill>
                  <a:schemeClr val="hlink"/>
                </a:solidFill>
                <a:latin typeface="楷体_GB2312" charset="-122"/>
                <a:ea typeface="楷体_GB2312" charset="-122"/>
                <a:sym typeface="+mn-ea"/>
              </a:rPr>
              <a:t>2</a:t>
            </a:r>
            <a:r>
              <a:rPr lang="zh-CN" altLang="en-US" sz="2400">
                <a:solidFill>
                  <a:schemeClr val="hlink"/>
                </a:solidFill>
                <a:latin typeface="楷体_GB2312" charset="-122"/>
                <a:ea typeface="楷体_GB2312" charset="-122"/>
                <a:sym typeface="+mn-ea"/>
              </a:rPr>
              <a:t>题的句子中出现了比较性动词</a:t>
            </a:r>
            <a:r>
              <a:rPr lang="zh-CN" altLang="en-US" sz="2400">
                <a:solidFill>
                  <a:schemeClr val="hlink"/>
                </a:solidFill>
                <a:ea typeface="楷体_GB2312" charset="-122"/>
                <a:sym typeface="+mn-ea"/>
              </a:rPr>
              <a:t>“</a:t>
            </a:r>
            <a:r>
              <a:rPr lang="zh-CN" altLang="en-US" sz="2400">
                <a:solidFill>
                  <a:schemeClr val="hlink"/>
                </a:solidFill>
                <a:latin typeface="楷体_GB2312" charset="-122"/>
                <a:ea typeface="楷体_GB2312" charset="-122"/>
                <a:sym typeface="+mn-ea"/>
              </a:rPr>
              <a:t>高于</a:t>
            </a:r>
            <a:r>
              <a:rPr lang="zh-CN" altLang="en-US" sz="2400">
                <a:solidFill>
                  <a:schemeClr val="hlink"/>
                </a:solidFill>
                <a:ea typeface="楷体_GB2312" charset="-122"/>
                <a:sym typeface="+mn-ea"/>
              </a:rPr>
              <a:t>”</a:t>
            </a:r>
            <a:r>
              <a:rPr lang="zh-CN" altLang="en-US" sz="2400">
                <a:solidFill>
                  <a:schemeClr val="hlink"/>
                </a:solidFill>
                <a:latin typeface="楷体_GB2312" charset="-122"/>
                <a:ea typeface="楷体_GB2312" charset="-122"/>
                <a:sym typeface="+mn-ea"/>
              </a:rPr>
              <a:t>，这就需要划分出句子的主语与宾语，分析其搭配是否恰当</a:t>
            </a:r>
            <a:r>
              <a:rPr lang="zh-CN" altLang="en-US" sz="2400" smtClean="0">
                <a:solidFill>
                  <a:schemeClr val="hlink"/>
                </a:solidFill>
                <a:latin typeface="楷体_GB2312" charset="-122"/>
                <a:ea typeface="楷体_GB2312" charset="-122"/>
                <a:sym typeface="+mn-ea"/>
              </a:rPr>
              <a:t>。</a:t>
            </a:r>
            <a:endParaRPr lang="zh-CN" altLang="en-US" sz="2400">
              <a:solidFill>
                <a:schemeClr val="hlink"/>
              </a:solidFill>
              <a:latin typeface="楷体_GB2312" charset="-122"/>
              <a:ea typeface="楷体_GB2312" charset="-122"/>
            </a:endParaRPr>
          </a:p>
        </p:txBody>
      </p:sp>
      <p:sp>
        <p:nvSpPr>
          <p:cNvPr id="15363" name="Text Box 3"/>
          <p:cNvSpPr txBox="1">
            <a:spLocks noChangeArrowheads="1"/>
          </p:cNvSpPr>
          <p:nvPr/>
        </p:nvSpPr>
        <p:spPr bwMode="auto">
          <a:xfrm>
            <a:off x="1404938" y="977900"/>
            <a:ext cx="8712200" cy="521970"/>
          </a:xfrm>
          <a:prstGeom prst="rect">
            <a:avLst/>
          </a:prstGeom>
          <a:solidFill>
            <a:srgbClr val="FFCCCC"/>
          </a:solidFill>
          <a:ln w="19050">
            <a:solidFill>
              <a:srgbClr val="FFCCCC"/>
            </a:solidFill>
            <a:miter lim="800000"/>
          </a:ln>
        </p:spPr>
        <p:txBody>
          <a:bodyPr>
            <a:spAutoFit/>
          </a:bodyPr>
          <a:lstStyle/>
          <a:p>
            <a:pPr>
              <a:spcBef>
                <a:spcPct val="50000"/>
              </a:spcBef>
            </a:pPr>
            <a:r>
              <a:rPr lang="en-US" altLang="zh-CN" sz="2800">
                <a:ea typeface="宋体" pitchFamily="2" charset="-122"/>
              </a:rPr>
              <a:t>【</a:t>
            </a:r>
            <a:r>
              <a:rPr lang="zh-CN" altLang="en-US" sz="2800">
                <a:ea typeface="宋体" pitchFamily="2" charset="-122"/>
              </a:rPr>
              <a:t>知识精讲</a:t>
            </a:r>
            <a:r>
              <a:rPr lang="en-US" altLang="zh-CN" sz="2800">
                <a:ea typeface="宋体" pitchFamily="2" charset="-122"/>
              </a:rPr>
              <a:t>】</a:t>
            </a:r>
            <a:r>
              <a:rPr lang="zh-CN" altLang="en-US" sz="2800">
                <a:solidFill>
                  <a:srgbClr val="FF33CC"/>
                </a:solidFill>
                <a:ea typeface="楷体_GB2312" charset="-122"/>
              </a:rPr>
              <a:t>抓住判断词，辨主宾搭配 </a:t>
            </a:r>
          </a:p>
        </p:txBody>
      </p:sp>
    </p:spTree>
    <p:extLst>
      <p:ext uri="{BB962C8B-B14F-4D97-AF65-F5344CB8AC3E}">
        <p14:creationId xmlns:p14="http://schemas.microsoft.com/office/powerpoint/2010/main" val="272183478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10274"/>
                                        </p:tgtEl>
                                        <p:attrNameLst>
                                          <p:attrName>style.visibility</p:attrName>
                                        </p:attrNameLst>
                                      </p:cBhvr>
                                      <p:to>
                                        <p:strVal val="visible"/>
                                      </p:to>
                                    </p:set>
                                    <p:animEffect transition="in" filter="blinds(horizontal)">
                                      <p:cBhvr>
                                        <p:cTn id="7" dur="500"/>
                                        <p:tgtEl>
                                          <p:spTgt spid="3102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0274"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Text Box 3"/>
          <p:cNvSpPr txBox="1">
            <a:spLocks noChangeArrowheads="1"/>
          </p:cNvSpPr>
          <p:nvPr/>
        </p:nvSpPr>
        <p:spPr bwMode="auto">
          <a:xfrm>
            <a:off x="2016125" y="3514726"/>
            <a:ext cx="309880" cy="460375"/>
          </a:xfrm>
          <a:prstGeom prst="rect">
            <a:avLst/>
          </a:prstGeom>
          <a:noFill/>
          <a:ln w="9525">
            <a:noFill/>
            <a:miter lim="800000"/>
          </a:ln>
        </p:spPr>
        <p:txBody>
          <a:bodyPr wrap="none">
            <a:spAutoFit/>
          </a:bodyPr>
          <a:lstStyle/>
          <a:p>
            <a:endParaRPr lang="zh-CN" altLang="en-US" sz="2400" b="0">
              <a:ea typeface="宋体" pitchFamily="2" charset="-122"/>
            </a:endParaRPr>
          </a:p>
        </p:txBody>
      </p:sp>
      <p:sp>
        <p:nvSpPr>
          <p:cNvPr id="229387" name="Rectangle 11"/>
          <p:cNvSpPr>
            <a:spLocks noGrp="1"/>
          </p:cNvSpPr>
          <p:nvPr>
            <p:ph type="title" idx="4294967295"/>
          </p:nvPr>
        </p:nvSpPr>
        <p:spPr>
          <a:xfrm>
            <a:off x="2546327" y="849314"/>
            <a:ext cx="6897688" cy="530225"/>
          </a:xfrm>
          <a:prstGeom prst="rect">
            <a:avLst/>
          </a:prstGeom>
          <a:noFill/>
          <a:ln w="57150" cmpd="thinThick">
            <a:solidFill>
              <a:schemeClr val="folHlink"/>
            </a:solidFill>
          </a:ln>
        </p:spPr>
        <p:txBody>
          <a:bodyPr/>
          <a:lstStyle/>
          <a:p>
            <a:pPr eaLnBrk="1" hangingPunct="1"/>
            <a:r>
              <a:rPr lang="zh-CN" altLang="en-US" sz="2400" smtClean="0">
                <a:solidFill>
                  <a:schemeClr val="hlink"/>
                </a:solidFill>
                <a:latin typeface="黑体" pitchFamily="2" charset="-122"/>
                <a:ea typeface="黑体" panose="02010609060101010101" pitchFamily="2" charset="-122"/>
              </a:rPr>
              <a:t>类型三　动宾搭配不当</a:t>
            </a:r>
          </a:p>
        </p:txBody>
      </p:sp>
      <p:sp>
        <p:nvSpPr>
          <p:cNvPr id="229390" name="Text Box 14"/>
          <p:cNvSpPr txBox="1">
            <a:spLocks noChangeArrowheads="1"/>
          </p:cNvSpPr>
          <p:nvPr/>
        </p:nvSpPr>
        <p:spPr bwMode="auto">
          <a:xfrm>
            <a:off x="360363" y="1482726"/>
            <a:ext cx="10801350" cy="829945"/>
          </a:xfrm>
          <a:prstGeom prst="rect">
            <a:avLst/>
          </a:prstGeom>
          <a:noFill/>
          <a:ln w="9525">
            <a:solidFill>
              <a:srgbClr val="00CC00"/>
            </a:solidFill>
            <a:miter lim="800000"/>
          </a:ln>
        </p:spPr>
        <p:txBody>
          <a:bodyPr>
            <a:spAutoFit/>
          </a:bodyPr>
          <a:lstStyle/>
          <a:p>
            <a:r>
              <a:rPr lang="en-US" altLang="zh-CN" sz="2400">
                <a:solidFill>
                  <a:schemeClr val="folHlink"/>
                </a:solidFill>
                <a:latin typeface="楷体_GB2312" charset="-122"/>
                <a:ea typeface="楷体_GB2312" charset="-122"/>
              </a:rPr>
              <a:t>1.</a:t>
            </a:r>
            <a:r>
              <a:rPr lang="zh-CN" altLang="en-US" sz="2400">
                <a:solidFill>
                  <a:schemeClr val="folHlink"/>
                </a:solidFill>
                <a:latin typeface="楷体_GB2312" charset="-122"/>
                <a:ea typeface="楷体_GB2312" charset="-122"/>
              </a:rPr>
              <a:t>这次招聘，一半以上的应聘者曾多年担任外资企业的中高层管理岗位，有较丰富的管理经验。</a:t>
            </a:r>
            <a:endParaRPr lang="en-US" altLang="zh-CN" sz="2400">
              <a:solidFill>
                <a:schemeClr val="folHlink"/>
              </a:solidFill>
              <a:latin typeface="楷体_GB2312" charset="-122"/>
              <a:ea typeface="楷体_GB2312" charset="-122"/>
            </a:endParaRPr>
          </a:p>
        </p:txBody>
      </p:sp>
      <p:sp>
        <p:nvSpPr>
          <p:cNvPr id="229391" name="Text Box 15"/>
          <p:cNvSpPr txBox="1">
            <a:spLocks noChangeArrowheads="1"/>
          </p:cNvSpPr>
          <p:nvPr/>
        </p:nvSpPr>
        <p:spPr bwMode="auto">
          <a:xfrm>
            <a:off x="360363" y="2530308"/>
            <a:ext cx="10799762" cy="829945"/>
          </a:xfrm>
          <a:prstGeom prst="rect">
            <a:avLst/>
          </a:prstGeom>
          <a:noFill/>
          <a:ln w="9525">
            <a:solidFill>
              <a:srgbClr val="66FFFF"/>
            </a:solidFill>
            <a:miter lim="800000"/>
          </a:ln>
        </p:spPr>
        <p:txBody>
          <a:bodyPr>
            <a:spAutoFit/>
          </a:bodyPr>
          <a:lstStyle/>
          <a:p>
            <a:pPr>
              <a:spcBef>
                <a:spcPct val="50000"/>
              </a:spcBef>
            </a:pPr>
            <a:r>
              <a:rPr lang="zh-CN" altLang="en-US" sz="2400">
                <a:solidFill>
                  <a:srgbClr val="FF0000"/>
                </a:solidFill>
                <a:latin typeface="楷体_GB2312" charset="-122"/>
                <a:ea typeface="楷体_GB2312" charset="-122"/>
              </a:rPr>
              <a:t>答案：此处属动宾搭配不当。此句中动词</a:t>
            </a:r>
            <a:r>
              <a:rPr lang="zh-CN" altLang="en-US" sz="2400">
                <a:solidFill>
                  <a:srgbClr val="FF0000"/>
                </a:solidFill>
                <a:ea typeface="楷体_GB2312" charset="-122"/>
              </a:rPr>
              <a:t>“</a:t>
            </a:r>
            <a:r>
              <a:rPr lang="zh-CN" altLang="en-US" sz="2400">
                <a:solidFill>
                  <a:srgbClr val="FF0000"/>
                </a:solidFill>
                <a:latin typeface="楷体_GB2312" charset="-122"/>
                <a:ea typeface="楷体_GB2312" charset="-122"/>
              </a:rPr>
              <a:t>担任</a:t>
            </a:r>
            <a:r>
              <a:rPr lang="zh-CN" altLang="en-US" sz="2400">
                <a:solidFill>
                  <a:srgbClr val="FF0000"/>
                </a:solidFill>
                <a:ea typeface="楷体_GB2312" charset="-122"/>
              </a:rPr>
              <a:t>”</a:t>
            </a:r>
            <a:r>
              <a:rPr lang="zh-CN" altLang="en-US" sz="2400">
                <a:solidFill>
                  <a:srgbClr val="FF0000"/>
                </a:solidFill>
                <a:latin typeface="楷体_GB2312" charset="-122"/>
                <a:ea typeface="楷体_GB2312" charset="-122"/>
              </a:rPr>
              <a:t>与宾语中心语</a:t>
            </a:r>
            <a:r>
              <a:rPr lang="zh-CN" altLang="en-US" sz="2400">
                <a:solidFill>
                  <a:srgbClr val="FF0000"/>
                </a:solidFill>
                <a:ea typeface="楷体_GB2312" charset="-122"/>
              </a:rPr>
              <a:t>“</a:t>
            </a:r>
            <a:r>
              <a:rPr lang="zh-CN" altLang="en-US" sz="2400">
                <a:solidFill>
                  <a:srgbClr val="FF0000"/>
                </a:solidFill>
                <a:latin typeface="楷体_GB2312" charset="-122"/>
                <a:ea typeface="楷体_GB2312" charset="-122"/>
              </a:rPr>
              <a:t>岗位</a:t>
            </a:r>
            <a:r>
              <a:rPr lang="zh-CN" altLang="en-US" sz="2400">
                <a:solidFill>
                  <a:srgbClr val="FF0000"/>
                </a:solidFill>
                <a:ea typeface="楷体_GB2312" charset="-122"/>
              </a:rPr>
              <a:t>”</a:t>
            </a:r>
            <a:r>
              <a:rPr lang="zh-CN" altLang="en-US" sz="2400">
                <a:solidFill>
                  <a:srgbClr val="FF0000"/>
                </a:solidFill>
                <a:latin typeface="楷体_GB2312" charset="-122"/>
                <a:ea typeface="楷体_GB2312" charset="-122"/>
              </a:rPr>
              <a:t>不搭配，可将</a:t>
            </a:r>
            <a:r>
              <a:rPr lang="zh-CN" altLang="en-US" sz="2400">
                <a:solidFill>
                  <a:srgbClr val="FF0000"/>
                </a:solidFill>
                <a:ea typeface="楷体_GB2312" charset="-122"/>
              </a:rPr>
              <a:t>“</a:t>
            </a:r>
            <a:r>
              <a:rPr lang="zh-CN" altLang="en-US" sz="2400">
                <a:solidFill>
                  <a:srgbClr val="FF0000"/>
                </a:solidFill>
                <a:latin typeface="楷体_GB2312" charset="-122"/>
                <a:ea typeface="楷体_GB2312" charset="-122"/>
              </a:rPr>
              <a:t>岗位</a:t>
            </a:r>
            <a:r>
              <a:rPr lang="zh-CN" altLang="en-US" sz="2400">
                <a:solidFill>
                  <a:srgbClr val="FF0000"/>
                </a:solidFill>
                <a:ea typeface="楷体_GB2312" charset="-122"/>
              </a:rPr>
              <a:t>”</a:t>
            </a:r>
            <a:r>
              <a:rPr lang="zh-CN" altLang="en-US" sz="2400">
                <a:solidFill>
                  <a:srgbClr val="FF0000"/>
                </a:solidFill>
                <a:latin typeface="楷体_GB2312" charset="-122"/>
                <a:ea typeface="楷体_GB2312" charset="-122"/>
              </a:rPr>
              <a:t>改为</a:t>
            </a:r>
            <a:r>
              <a:rPr lang="zh-CN" altLang="en-US" sz="2400">
                <a:solidFill>
                  <a:srgbClr val="FF0000"/>
                </a:solidFill>
                <a:ea typeface="楷体_GB2312" charset="-122"/>
              </a:rPr>
              <a:t>“</a:t>
            </a:r>
            <a:r>
              <a:rPr lang="zh-CN" altLang="en-US" sz="2400">
                <a:solidFill>
                  <a:srgbClr val="FF0000"/>
                </a:solidFill>
                <a:latin typeface="楷体_GB2312" charset="-122"/>
                <a:ea typeface="楷体_GB2312" charset="-122"/>
              </a:rPr>
              <a:t>职务</a:t>
            </a:r>
            <a:r>
              <a:rPr lang="zh-CN" altLang="en-US" sz="2400">
                <a:solidFill>
                  <a:srgbClr val="FF0000"/>
                </a:solidFill>
                <a:ea typeface="楷体_GB2312" charset="-122"/>
              </a:rPr>
              <a:t>”</a:t>
            </a:r>
            <a:r>
              <a:rPr lang="zh-CN" altLang="en-US" sz="2400">
                <a:solidFill>
                  <a:srgbClr val="FF0000"/>
                </a:solidFill>
                <a:latin typeface="楷体_GB2312" charset="-122"/>
                <a:ea typeface="楷体_GB2312" charset="-122"/>
              </a:rPr>
              <a:t>或</a:t>
            </a:r>
            <a:r>
              <a:rPr lang="zh-CN" altLang="en-US" sz="2400">
                <a:solidFill>
                  <a:srgbClr val="FF0000"/>
                </a:solidFill>
                <a:ea typeface="楷体_GB2312" charset="-122"/>
              </a:rPr>
              <a:t>“</a:t>
            </a:r>
            <a:r>
              <a:rPr lang="zh-CN" altLang="en-US" sz="2400">
                <a:solidFill>
                  <a:srgbClr val="FF0000"/>
                </a:solidFill>
                <a:latin typeface="楷体_GB2312" charset="-122"/>
                <a:ea typeface="楷体_GB2312" charset="-122"/>
              </a:rPr>
              <a:t>工作</a:t>
            </a:r>
            <a:r>
              <a:rPr lang="zh-CN" altLang="en-US" sz="2400">
                <a:solidFill>
                  <a:srgbClr val="FF0000"/>
                </a:solidFill>
                <a:ea typeface="楷体_GB2312" charset="-122"/>
              </a:rPr>
              <a:t>”</a:t>
            </a:r>
            <a:r>
              <a:rPr lang="zh-CN" altLang="en-US" sz="2400">
                <a:solidFill>
                  <a:srgbClr val="FF0000"/>
                </a:solidFill>
                <a:latin typeface="楷体_GB2312" charset="-122"/>
                <a:ea typeface="楷体_GB2312" charset="-122"/>
              </a:rPr>
              <a:t>。 </a:t>
            </a:r>
          </a:p>
        </p:txBody>
      </p:sp>
      <p:sp>
        <p:nvSpPr>
          <p:cNvPr id="229392" name="Text Box 16"/>
          <p:cNvSpPr txBox="1">
            <a:spLocks noChangeArrowheads="1"/>
          </p:cNvSpPr>
          <p:nvPr/>
        </p:nvSpPr>
        <p:spPr bwMode="auto">
          <a:xfrm>
            <a:off x="360363" y="4682964"/>
            <a:ext cx="10799762" cy="1198880"/>
          </a:xfrm>
          <a:prstGeom prst="rect">
            <a:avLst/>
          </a:prstGeom>
          <a:noFill/>
          <a:ln w="9525">
            <a:solidFill>
              <a:srgbClr val="66FFFF"/>
            </a:solidFill>
            <a:miter lim="800000"/>
          </a:ln>
        </p:spPr>
        <p:txBody>
          <a:bodyPr>
            <a:spAutoFit/>
          </a:bodyPr>
          <a:lstStyle/>
          <a:p>
            <a:pPr>
              <a:spcBef>
                <a:spcPct val="50000"/>
              </a:spcBef>
            </a:pPr>
            <a:r>
              <a:rPr lang="zh-CN" altLang="en-US" sz="2400">
                <a:solidFill>
                  <a:srgbClr val="FF0000"/>
                </a:solidFill>
                <a:latin typeface="楷体_GB2312" charset="-122"/>
                <a:ea typeface="楷体_GB2312" charset="-122"/>
              </a:rPr>
              <a:t>答案：此处属动宾搭配不当。此句中动词</a:t>
            </a:r>
            <a:r>
              <a:rPr lang="zh-CN" altLang="en-US" sz="2400">
                <a:solidFill>
                  <a:srgbClr val="FF0000"/>
                </a:solidFill>
                <a:ea typeface="楷体_GB2312" charset="-122"/>
              </a:rPr>
              <a:t>“</a:t>
            </a:r>
            <a:r>
              <a:rPr lang="zh-CN" altLang="en-US" sz="2400">
                <a:solidFill>
                  <a:srgbClr val="FF0000"/>
                </a:solidFill>
                <a:latin typeface="楷体_GB2312" charset="-122"/>
                <a:ea typeface="楷体_GB2312" charset="-122"/>
              </a:rPr>
              <a:t>提高</a:t>
            </a:r>
            <a:r>
              <a:rPr lang="zh-CN" altLang="en-US" sz="2400">
                <a:solidFill>
                  <a:srgbClr val="FF0000"/>
                </a:solidFill>
                <a:ea typeface="楷体_GB2312" charset="-122"/>
              </a:rPr>
              <a:t>”</a:t>
            </a:r>
            <a:r>
              <a:rPr lang="zh-CN" altLang="en-US" sz="2400">
                <a:solidFill>
                  <a:srgbClr val="FF0000"/>
                </a:solidFill>
                <a:latin typeface="楷体_GB2312" charset="-122"/>
                <a:ea typeface="楷体_GB2312" charset="-122"/>
              </a:rPr>
              <a:t>之后的宾语有两个，即</a:t>
            </a:r>
            <a:r>
              <a:rPr lang="zh-CN" altLang="en-US" sz="2400">
                <a:solidFill>
                  <a:srgbClr val="FF0000"/>
                </a:solidFill>
                <a:ea typeface="楷体_GB2312" charset="-122"/>
              </a:rPr>
              <a:t>“</a:t>
            </a:r>
            <a:r>
              <a:rPr lang="zh-CN" altLang="en-US" sz="2400">
                <a:solidFill>
                  <a:srgbClr val="FF0000"/>
                </a:solidFill>
                <a:latin typeface="楷体_GB2312" charset="-122"/>
                <a:ea typeface="楷体_GB2312" charset="-122"/>
              </a:rPr>
              <a:t>力度</a:t>
            </a:r>
            <a:r>
              <a:rPr lang="zh-CN" altLang="en-US" sz="2400">
                <a:solidFill>
                  <a:srgbClr val="FF0000"/>
                </a:solidFill>
                <a:ea typeface="楷体_GB2312" charset="-122"/>
              </a:rPr>
              <a:t>”</a:t>
            </a:r>
            <a:r>
              <a:rPr lang="zh-CN" altLang="en-US" sz="2400">
                <a:solidFill>
                  <a:srgbClr val="FF0000"/>
                </a:solidFill>
                <a:latin typeface="楷体_GB2312" charset="-122"/>
                <a:ea typeface="楷体_GB2312" charset="-122"/>
              </a:rPr>
              <a:t>和</a:t>
            </a:r>
            <a:r>
              <a:rPr lang="zh-CN" altLang="en-US" sz="2400">
                <a:solidFill>
                  <a:srgbClr val="FF0000"/>
                </a:solidFill>
                <a:ea typeface="楷体_GB2312" charset="-122"/>
              </a:rPr>
              <a:t>“</a:t>
            </a:r>
            <a:r>
              <a:rPr lang="zh-CN" altLang="en-US" sz="2400">
                <a:solidFill>
                  <a:srgbClr val="FF0000"/>
                </a:solidFill>
                <a:latin typeface="楷体_GB2312" charset="-122"/>
                <a:ea typeface="楷体_GB2312" charset="-122"/>
              </a:rPr>
              <a:t>能力</a:t>
            </a:r>
            <a:r>
              <a:rPr lang="zh-CN" altLang="en-US" sz="2400">
                <a:solidFill>
                  <a:srgbClr val="FF0000"/>
                </a:solidFill>
                <a:ea typeface="楷体_GB2312" charset="-122"/>
              </a:rPr>
              <a:t>”</a:t>
            </a:r>
            <a:r>
              <a:rPr lang="zh-CN" altLang="en-US" sz="2400">
                <a:solidFill>
                  <a:srgbClr val="FF0000"/>
                </a:solidFill>
                <a:latin typeface="楷体_GB2312" charset="-122"/>
                <a:ea typeface="楷体_GB2312" charset="-122"/>
              </a:rPr>
              <a:t>，</a:t>
            </a:r>
            <a:r>
              <a:rPr lang="zh-CN" altLang="en-US" sz="2400">
                <a:solidFill>
                  <a:srgbClr val="FF0000"/>
                </a:solidFill>
                <a:ea typeface="楷体_GB2312" charset="-122"/>
              </a:rPr>
              <a:t>“</a:t>
            </a:r>
            <a:r>
              <a:rPr lang="zh-CN" altLang="en-US" sz="2400">
                <a:solidFill>
                  <a:srgbClr val="FF0000"/>
                </a:solidFill>
                <a:latin typeface="楷体_GB2312" charset="-122"/>
                <a:ea typeface="楷体_GB2312" charset="-122"/>
              </a:rPr>
              <a:t>提高</a:t>
            </a:r>
            <a:r>
              <a:rPr lang="zh-CN" altLang="en-US" sz="2400">
                <a:solidFill>
                  <a:srgbClr val="FF0000"/>
                </a:solidFill>
                <a:ea typeface="楷体_GB2312" charset="-122"/>
              </a:rPr>
              <a:t>”</a:t>
            </a:r>
            <a:r>
              <a:rPr lang="zh-CN" altLang="en-US" sz="2400">
                <a:solidFill>
                  <a:srgbClr val="FF0000"/>
                </a:solidFill>
                <a:latin typeface="楷体_GB2312" charset="-122"/>
                <a:ea typeface="楷体_GB2312" charset="-122"/>
              </a:rPr>
              <a:t>能与</a:t>
            </a:r>
            <a:r>
              <a:rPr lang="zh-CN" altLang="en-US" sz="2400">
                <a:solidFill>
                  <a:srgbClr val="FF0000"/>
                </a:solidFill>
                <a:ea typeface="楷体_GB2312" charset="-122"/>
              </a:rPr>
              <a:t>“</a:t>
            </a:r>
            <a:r>
              <a:rPr lang="zh-CN" altLang="en-US" sz="2400">
                <a:solidFill>
                  <a:srgbClr val="FF0000"/>
                </a:solidFill>
                <a:latin typeface="楷体_GB2312" charset="-122"/>
                <a:ea typeface="楷体_GB2312" charset="-122"/>
              </a:rPr>
              <a:t>能力</a:t>
            </a:r>
            <a:r>
              <a:rPr lang="zh-CN" altLang="en-US" sz="2400">
                <a:solidFill>
                  <a:srgbClr val="FF0000"/>
                </a:solidFill>
                <a:ea typeface="楷体_GB2312" charset="-122"/>
              </a:rPr>
              <a:t>”</a:t>
            </a:r>
            <a:r>
              <a:rPr lang="zh-CN" altLang="en-US" sz="2400">
                <a:solidFill>
                  <a:srgbClr val="FF0000"/>
                </a:solidFill>
                <a:latin typeface="楷体_GB2312" charset="-122"/>
                <a:ea typeface="楷体_GB2312" charset="-122"/>
              </a:rPr>
              <a:t>搭配，却不能与</a:t>
            </a:r>
            <a:r>
              <a:rPr lang="zh-CN" altLang="en-US" sz="2400">
                <a:solidFill>
                  <a:srgbClr val="FF0000"/>
                </a:solidFill>
                <a:ea typeface="楷体_GB2312" charset="-122"/>
              </a:rPr>
              <a:t>“</a:t>
            </a:r>
            <a:r>
              <a:rPr lang="zh-CN" altLang="en-US" sz="2400">
                <a:solidFill>
                  <a:srgbClr val="FF0000"/>
                </a:solidFill>
                <a:latin typeface="楷体_GB2312" charset="-122"/>
                <a:ea typeface="楷体_GB2312" charset="-122"/>
              </a:rPr>
              <a:t>力度</a:t>
            </a:r>
            <a:r>
              <a:rPr lang="zh-CN" altLang="en-US" sz="2400">
                <a:solidFill>
                  <a:srgbClr val="FF0000"/>
                </a:solidFill>
                <a:ea typeface="楷体_GB2312" charset="-122"/>
              </a:rPr>
              <a:t>”</a:t>
            </a:r>
            <a:r>
              <a:rPr lang="zh-CN" altLang="en-US" sz="2400">
                <a:solidFill>
                  <a:srgbClr val="FF0000"/>
                </a:solidFill>
                <a:latin typeface="楷体_GB2312" charset="-122"/>
                <a:ea typeface="楷体_GB2312" charset="-122"/>
              </a:rPr>
              <a:t>搭配，故可将</a:t>
            </a:r>
            <a:r>
              <a:rPr lang="zh-CN" altLang="en-US" sz="2400">
                <a:solidFill>
                  <a:srgbClr val="FF0000"/>
                </a:solidFill>
                <a:ea typeface="楷体_GB2312" charset="-122"/>
              </a:rPr>
              <a:t>“</a:t>
            </a:r>
            <a:r>
              <a:rPr lang="zh-CN" altLang="en-US" sz="2400">
                <a:solidFill>
                  <a:srgbClr val="FF0000"/>
                </a:solidFill>
                <a:latin typeface="楷体_GB2312" charset="-122"/>
                <a:ea typeface="楷体_GB2312" charset="-122"/>
              </a:rPr>
              <a:t>提高</a:t>
            </a:r>
            <a:r>
              <a:rPr lang="zh-CN" altLang="en-US" sz="2400">
                <a:solidFill>
                  <a:srgbClr val="FF0000"/>
                </a:solidFill>
                <a:ea typeface="楷体_GB2312" charset="-122"/>
              </a:rPr>
              <a:t>”</a:t>
            </a:r>
            <a:r>
              <a:rPr lang="zh-CN" altLang="en-US" sz="2400">
                <a:solidFill>
                  <a:srgbClr val="FF0000"/>
                </a:solidFill>
                <a:latin typeface="楷体_GB2312" charset="-122"/>
                <a:ea typeface="楷体_GB2312" charset="-122"/>
              </a:rPr>
              <a:t>改为</a:t>
            </a:r>
            <a:r>
              <a:rPr lang="zh-CN" altLang="en-US" sz="2400">
                <a:solidFill>
                  <a:srgbClr val="FF0000"/>
                </a:solidFill>
                <a:ea typeface="楷体_GB2312" charset="-122"/>
              </a:rPr>
              <a:t>“</a:t>
            </a:r>
            <a:r>
              <a:rPr lang="zh-CN" altLang="en-US" sz="2400">
                <a:solidFill>
                  <a:srgbClr val="FF0000"/>
                </a:solidFill>
                <a:latin typeface="楷体_GB2312" charset="-122"/>
                <a:ea typeface="楷体_GB2312" charset="-122"/>
              </a:rPr>
              <a:t>加强</a:t>
            </a:r>
            <a:r>
              <a:rPr lang="zh-CN" altLang="en-US" sz="2400">
                <a:solidFill>
                  <a:srgbClr val="FF0000"/>
                </a:solidFill>
                <a:ea typeface="楷体_GB2312" charset="-122"/>
              </a:rPr>
              <a:t>”</a:t>
            </a:r>
            <a:r>
              <a:rPr lang="zh-CN" altLang="en-US" sz="2400">
                <a:solidFill>
                  <a:srgbClr val="FF0000"/>
                </a:solidFill>
                <a:latin typeface="楷体_GB2312" charset="-122"/>
                <a:ea typeface="楷体_GB2312" charset="-122"/>
              </a:rPr>
              <a:t>。</a:t>
            </a:r>
          </a:p>
        </p:txBody>
      </p:sp>
      <p:sp>
        <p:nvSpPr>
          <p:cNvPr id="229393" name="Text Box 17"/>
          <p:cNvSpPr txBox="1">
            <a:spLocks noChangeArrowheads="1"/>
          </p:cNvSpPr>
          <p:nvPr/>
        </p:nvSpPr>
        <p:spPr bwMode="auto">
          <a:xfrm>
            <a:off x="360363" y="3606636"/>
            <a:ext cx="10799762" cy="829945"/>
          </a:xfrm>
          <a:prstGeom prst="rect">
            <a:avLst/>
          </a:prstGeom>
          <a:noFill/>
          <a:ln w="9525">
            <a:solidFill>
              <a:srgbClr val="00CC00"/>
            </a:solidFill>
            <a:miter lim="800000"/>
          </a:ln>
        </p:spPr>
        <p:txBody>
          <a:bodyPr>
            <a:spAutoFit/>
          </a:bodyPr>
          <a:lstStyle/>
          <a:p>
            <a:r>
              <a:rPr lang="en-US" altLang="zh-CN" sz="2400">
                <a:solidFill>
                  <a:schemeClr val="folHlink"/>
                </a:solidFill>
                <a:latin typeface="楷体_GB2312" charset="-122"/>
                <a:ea typeface="楷体_GB2312" charset="-122"/>
              </a:rPr>
              <a:t>2.</a:t>
            </a:r>
            <a:r>
              <a:rPr lang="zh-CN" altLang="en-US" sz="2400">
                <a:solidFill>
                  <a:schemeClr val="folHlink"/>
                </a:solidFill>
                <a:latin typeface="楷体_GB2312" charset="-122"/>
                <a:ea typeface="楷体_GB2312" charset="-122"/>
              </a:rPr>
              <a:t>春节前夕，政府部门要提高保障农民工工资支付的宣传力度和农民工通过正常法律渠道解决问题的能力，打击拖欠农民工工资行为。</a:t>
            </a:r>
            <a:endParaRPr lang="en-US" altLang="zh-CN" sz="2400">
              <a:solidFill>
                <a:schemeClr val="folHlink"/>
              </a:solidFill>
              <a:latin typeface="楷体_GB2312" charset="-122"/>
              <a:ea typeface="楷体_GB2312" charset="-122"/>
            </a:endParaRPr>
          </a:p>
        </p:txBody>
      </p:sp>
    </p:spTree>
    <p:extLst>
      <p:ext uri="{BB962C8B-B14F-4D97-AF65-F5344CB8AC3E}">
        <p14:creationId xmlns:p14="http://schemas.microsoft.com/office/powerpoint/2010/main" val="186225551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9387"/>
                                        </p:tgtEl>
                                        <p:attrNameLst>
                                          <p:attrName>style.visibility</p:attrName>
                                        </p:attrNameLst>
                                      </p:cBhvr>
                                      <p:to>
                                        <p:strVal val="visible"/>
                                      </p:to>
                                    </p:set>
                                    <p:anim calcmode="lin" valueType="num">
                                      <p:cBhvr additive="base">
                                        <p:cTn id="7" dur="500" fill="hold"/>
                                        <p:tgtEl>
                                          <p:spTgt spid="229387"/>
                                        </p:tgtEl>
                                        <p:attrNameLst>
                                          <p:attrName>ppt_x</p:attrName>
                                        </p:attrNameLst>
                                      </p:cBhvr>
                                      <p:tavLst>
                                        <p:tav tm="0">
                                          <p:val>
                                            <p:strVal val="#ppt_x"/>
                                          </p:val>
                                        </p:tav>
                                        <p:tav tm="100000">
                                          <p:val>
                                            <p:strVal val="#ppt_x"/>
                                          </p:val>
                                        </p:tav>
                                      </p:tavLst>
                                    </p:anim>
                                    <p:anim calcmode="lin" valueType="num">
                                      <p:cBhvr additive="base">
                                        <p:cTn id="8" dur="500" fill="hold"/>
                                        <p:tgtEl>
                                          <p:spTgt spid="22938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8" fill="hold" grpId="0" nodeType="clickEffect">
                                  <p:stCondLst>
                                    <p:cond delay="0"/>
                                  </p:stCondLst>
                                  <p:childTnLst>
                                    <p:set>
                                      <p:cBhvr>
                                        <p:cTn id="13" dur="1" fill="hold">
                                          <p:stCondLst>
                                            <p:cond delay="0"/>
                                          </p:stCondLst>
                                        </p:cTn>
                                        <p:tgtEl>
                                          <p:spTgt spid="229390"/>
                                        </p:tgtEl>
                                        <p:attrNameLst>
                                          <p:attrName>style.visibility</p:attrName>
                                        </p:attrNameLst>
                                      </p:cBhvr>
                                      <p:to>
                                        <p:strVal val="visible"/>
                                      </p:to>
                                    </p:set>
                                    <p:anim calcmode="lin" valueType="num">
                                      <p:cBhvr additive="base">
                                        <p:cTn id="14" dur="1000" fill="hold"/>
                                        <p:tgtEl>
                                          <p:spTgt spid="229390"/>
                                        </p:tgtEl>
                                        <p:attrNameLst>
                                          <p:attrName>ppt_x</p:attrName>
                                        </p:attrNameLst>
                                      </p:cBhvr>
                                      <p:tavLst>
                                        <p:tav tm="0">
                                          <p:val>
                                            <p:strVal val="0-#ppt_w/2"/>
                                          </p:val>
                                        </p:tav>
                                        <p:tav tm="100000">
                                          <p:val>
                                            <p:strVal val="#ppt_x"/>
                                          </p:val>
                                        </p:tav>
                                      </p:tavLst>
                                    </p:anim>
                                    <p:anim calcmode="lin" valueType="num">
                                      <p:cBhvr additive="base">
                                        <p:cTn id="15" dur="1000" fill="hold"/>
                                        <p:tgtEl>
                                          <p:spTgt spid="229390"/>
                                        </p:tgtEl>
                                        <p:attrNameLst>
                                          <p:attrName>ppt_y</p:attrName>
                                        </p:attrNameLst>
                                      </p:cBhvr>
                                      <p:tavLst>
                                        <p:tav tm="0">
                                          <p:val>
                                            <p:strVal val="#ppt_y"/>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229391"/>
                                        </p:tgtEl>
                                        <p:attrNameLst>
                                          <p:attrName>style.visibility</p:attrName>
                                        </p:attrNameLst>
                                      </p:cBhvr>
                                      <p:to>
                                        <p:strVal val="visible"/>
                                      </p:to>
                                    </p:set>
                                    <p:animEffect transition="in" filter="blinds(horizontal)">
                                      <p:cBhvr>
                                        <p:cTn id="21" dur="500"/>
                                        <p:tgtEl>
                                          <p:spTgt spid="229391"/>
                                        </p:tgtEl>
                                      </p:cBhvr>
                                    </p:animEffect>
                                  </p:childTnLst>
                                </p:cTn>
                              </p:par>
                            </p:childTnLst>
                          </p:cTn>
                        </p:par>
                      </p:childTnLst>
                    </p:cTn>
                  </p:par>
                  <p:par>
                    <p:cTn id="22" fill="hold" nodeType="clickPar">
                      <p:stCondLst>
                        <p:cond delay="indefinite"/>
                      </p:stCondLst>
                      <p:childTnLst>
                        <p:par>
                          <p:cTn id="23" fill="hold" nodeType="withGroup">
                            <p:stCondLst>
                              <p:cond delay="indefinite"/>
                            </p:stCondLst>
                          </p:cTn>
                        </p:par>
                        <p:par>
                          <p:cTn id="24" fill="hold" nodeType="afterGroup">
                            <p:stCondLst>
                              <p:cond delay="0"/>
                            </p:stCondLst>
                            <p:childTnLst>
                              <p:par>
                                <p:cTn id="25" presetID="2" presetClass="entr" presetSubtype="8" fill="hold" grpId="0" nodeType="clickEffect">
                                  <p:stCondLst>
                                    <p:cond delay="0"/>
                                  </p:stCondLst>
                                  <p:childTnLst>
                                    <p:set>
                                      <p:cBhvr>
                                        <p:cTn id="26" dur="1" fill="hold">
                                          <p:stCondLst>
                                            <p:cond delay="0"/>
                                          </p:stCondLst>
                                        </p:cTn>
                                        <p:tgtEl>
                                          <p:spTgt spid="229393"/>
                                        </p:tgtEl>
                                        <p:attrNameLst>
                                          <p:attrName>style.visibility</p:attrName>
                                        </p:attrNameLst>
                                      </p:cBhvr>
                                      <p:to>
                                        <p:strVal val="visible"/>
                                      </p:to>
                                    </p:set>
                                    <p:anim calcmode="lin" valueType="num">
                                      <p:cBhvr additive="base">
                                        <p:cTn id="27" dur="1000" fill="hold"/>
                                        <p:tgtEl>
                                          <p:spTgt spid="229393"/>
                                        </p:tgtEl>
                                        <p:attrNameLst>
                                          <p:attrName>ppt_x</p:attrName>
                                        </p:attrNameLst>
                                      </p:cBhvr>
                                      <p:tavLst>
                                        <p:tav tm="0">
                                          <p:val>
                                            <p:strVal val="0-#ppt_w/2"/>
                                          </p:val>
                                        </p:tav>
                                        <p:tav tm="100000">
                                          <p:val>
                                            <p:strVal val="#ppt_x"/>
                                          </p:val>
                                        </p:tav>
                                      </p:tavLst>
                                    </p:anim>
                                    <p:anim calcmode="lin" valueType="num">
                                      <p:cBhvr additive="base">
                                        <p:cTn id="28" dur="1000" fill="hold"/>
                                        <p:tgtEl>
                                          <p:spTgt spid="229393"/>
                                        </p:tgtEl>
                                        <p:attrNameLst>
                                          <p:attrName>ppt_y</p:attrName>
                                        </p:attrNameLst>
                                      </p:cBhvr>
                                      <p:tavLst>
                                        <p:tav tm="0">
                                          <p:val>
                                            <p:strVal val="#ppt_y"/>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indefinite"/>
                            </p:stCondLst>
                          </p:cTn>
                        </p:par>
                        <p:par>
                          <p:cTn id="31" fill="hold" nodeType="afterGroup">
                            <p:stCondLst>
                              <p:cond delay="0"/>
                            </p:stCondLst>
                            <p:childTnLst>
                              <p:par>
                                <p:cTn id="32" presetID="3" presetClass="entr" presetSubtype="10" fill="hold" grpId="0" nodeType="clickEffect">
                                  <p:stCondLst>
                                    <p:cond delay="0"/>
                                  </p:stCondLst>
                                  <p:childTnLst>
                                    <p:set>
                                      <p:cBhvr>
                                        <p:cTn id="33" dur="1" fill="hold">
                                          <p:stCondLst>
                                            <p:cond delay="0"/>
                                          </p:stCondLst>
                                        </p:cTn>
                                        <p:tgtEl>
                                          <p:spTgt spid="229392"/>
                                        </p:tgtEl>
                                        <p:attrNameLst>
                                          <p:attrName>style.visibility</p:attrName>
                                        </p:attrNameLst>
                                      </p:cBhvr>
                                      <p:to>
                                        <p:strVal val="visible"/>
                                      </p:to>
                                    </p:set>
                                    <p:animEffect transition="in" filter="blinds(horizontal)">
                                      <p:cBhvr>
                                        <p:cTn id="34" dur="500"/>
                                        <p:tgtEl>
                                          <p:spTgt spid="2293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9387" grpId="0" animBg="1"/>
      <p:bldP spid="229390" grpId="0" animBg="1"/>
      <p:bldP spid="229391" grpId="0" animBg="1"/>
      <p:bldP spid="229392" grpId="0" animBg="1"/>
      <p:bldP spid="229393"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360363" y="3620364"/>
            <a:ext cx="10812462" cy="460375"/>
          </a:xfrm>
          <a:prstGeom prst="rect">
            <a:avLst/>
          </a:prstGeom>
          <a:noFill/>
          <a:ln w="9525">
            <a:solidFill>
              <a:srgbClr val="00CC00"/>
            </a:solidFill>
            <a:miter lim="800000"/>
          </a:ln>
        </p:spPr>
        <p:txBody>
          <a:bodyPr>
            <a:spAutoFit/>
          </a:bodyPr>
          <a:lstStyle/>
          <a:p>
            <a:r>
              <a:rPr lang="en-US" altLang="zh-CN" sz="2400">
                <a:solidFill>
                  <a:schemeClr val="folHlink"/>
                </a:solidFill>
                <a:latin typeface="楷体_GB2312" charset="-122"/>
                <a:ea typeface="楷体_GB2312" charset="-122"/>
              </a:rPr>
              <a:t>4.</a:t>
            </a:r>
            <a:r>
              <a:rPr lang="zh-CN" altLang="en-US" sz="2400">
                <a:solidFill>
                  <a:schemeClr val="folHlink"/>
                </a:solidFill>
                <a:latin typeface="楷体_GB2312" charset="-122"/>
                <a:ea typeface="楷体_GB2312" charset="-122"/>
              </a:rPr>
              <a:t>作为古希腊哲学家，他在本体论问题的论述中充满着辩证法。</a:t>
            </a:r>
            <a:endParaRPr lang="en-US" altLang="zh-CN" sz="2400">
              <a:solidFill>
                <a:schemeClr val="folHlink"/>
              </a:solidFill>
              <a:latin typeface="楷体_GB2312" charset="-122"/>
              <a:ea typeface="楷体_GB2312" charset="-122"/>
            </a:endParaRPr>
          </a:p>
        </p:txBody>
      </p:sp>
      <p:sp>
        <p:nvSpPr>
          <p:cNvPr id="3" name="Text Box 5"/>
          <p:cNvSpPr txBox="1">
            <a:spLocks noChangeArrowheads="1"/>
          </p:cNvSpPr>
          <p:nvPr/>
        </p:nvSpPr>
        <p:spPr bwMode="auto">
          <a:xfrm>
            <a:off x="360363" y="4337916"/>
            <a:ext cx="10812462" cy="829945"/>
          </a:xfrm>
          <a:prstGeom prst="rect">
            <a:avLst/>
          </a:prstGeom>
          <a:noFill/>
          <a:ln w="9525">
            <a:solidFill>
              <a:srgbClr val="66FFFF"/>
            </a:solidFill>
            <a:miter lim="800000"/>
          </a:ln>
        </p:spPr>
        <p:txBody>
          <a:bodyPr>
            <a:spAutoFit/>
          </a:bodyPr>
          <a:lstStyle/>
          <a:p>
            <a:pPr>
              <a:spcBef>
                <a:spcPct val="50000"/>
              </a:spcBef>
            </a:pPr>
            <a:r>
              <a:rPr lang="zh-CN" altLang="en-US" sz="2400">
                <a:solidFill>
                  <a:srgbClr val="FF0000"/>
                </a:solidFill>
                <a:latin typeface="楷体_GB2312" charset="-122"/>
                <a:ea typeface="楷体_GB2312" charset="-122"/>
              </a:rPr>
              <a:t>答案：此处属动宾搭配不当。此句中</a:t>
            </a:r>
            <a:r>
              <a:rPr lang="zh-CN" altLang="en-US" sz="2400">
                <a:solidFill>
                  <a:srgbClr val="FF0000"/>
                </a:solidFill>
                <a:ea typeface="楷体_GB2312" charset="-122"/>
              </a:rPr>
              <a:t>“</a:t>
            </a:r>
            <a:r>
              <a:rPr lang="zh-CN" altLang="en-US" sz="2400">
                <a:solidFill>
                  <a:srgbClr val="FF0000"/>
                </a:solidFill>
                <a:latin typeface="楷体_GB2312" charset="-122"/>
                <a:ea typeface="楷体_GB2312" charset="-122"/>
              </a:rPr>
              <a:t>充满着</a:t>
            </a:r>
            <a:r>
              <a:rPr lang="zh-CN" altLang="en-US" sz="2400">
                <a:solidFill>
                  <a:srgbClr val="FF0000"/>
                </a:solidFill>
                <a:ea typeface="楷体_GB2312" charset="-122"/>
              </a:rPr>
              <a:t>”</a:t>
            </a:r>
            <a:r>
              <a:rPr lang="zh-CN" altLang="en-US" sz="2400">
                <a:solidFill>
                  <a:srgbClr val="FF0000"/>
                </a:solidFill>
                <a:latin typeface="楷体_GB2312" charset="-122"/>
                <a:ea typeface="楷体_GB2312" charset="-122"/>
              </a:rPr>
              <a:t>与</a:t>
            </a:r>
            <a:r>
              <a:rPr lang="zh-CN" altLang="en-US" sz="2400">
                <a:solidFill>
                  <a:srgbClr val="FF0000"/>
                </a:solidFill>
                <a:ea typeface="楷体_GB2312" charset="-122"/>
              </a:rPr>
              <a:t>“</a:t>
            </a:r>
            <a:r>
              <a:rPr lang="zh-CN" altLang="en-US" sz="2400">
                <a:solidFill>
                  <a:srgbClr val="FF0000"/>
                </a:solidFill>
                <a:latin typeface="楷体_GB2312" charset="-122"/>
                <a:ea typeface="楷体_GB2312" charset="-122"/>
              </a:rPr>
              <a:t>辩证法</a:t>
            </a:r>
            <a:r>
              <a:rPr lang="zh-CN" altLang="en-US" sz="2400">
                <a:solidFill>
                  <a:srgbClr val="FF0000"/>
                </a:solidFill>
                <a:ea typeface="楷体_GB2312" charset="-122"/>
              </a:rPr>
              <a:t>”</a:t>
            </a:r>
            <a:r>
              <a:rPr lang="zh-CN" altLang="en-US" sz="2400">
                <a:solidFill>
                  <a:srgbClr val="FF0000"/>
                </a:solidFill>
                <a:latin typeface="楷体_GB2312" charset="-122"/>
                <a:ea typeface="楷体_GB2312" charset="-122"/>
              </a:rPr>
              <a:t>不搭配，可将</a:t>
            </a:r>
            <a:r>
              <a:rPr lang="zh-CN" altLang="en-US" sz="2400">
                <a:solidFill>
                  <a:srgbClr val="FF0000"/>
                </a:solidFill>
                <a:ea typeface="楷体_GB2312" charset="-122"/>
              </a:rPr>
              <a:t>“</a:t>
            </a:r>
            <a:r>
              <a:rPr lang="zh-CN" altLang="en-US" sz="2400">
                <a:solidFill>
                  <a:srgbClr val="FF0000"/>
                </a:solidFill>
                <a:latin typeface="楷体_GB2312" charset="-122"/>
                <a:ea typeface="楷体_GB2312" charset="-122"/>
              </a:rPr>
              <a:t>辩证法</a:t>
            </a:r>
            <a:r>
              <a:rPr lang="zh-CN" altLang="en-US" sz="2400">
                <a:solidFill>
                  <a:srgbClr val="FF0000"/>
                </a:solidFill>
                <a:ea typeface="楷体_GB2312" charset="-122"/>
              </a:rPr>
              <a:t>”</a:t>
            </a:r>
            <a:r>
              <a:rPr lang="zh-CN" altLang="en-US" sz="2400">
                <a:solidFill>
                  <a:srgbClr val="FF0000"/>
                </a:solidFill>
                <a:latin typeface="楷体_GB2312" charset="-122"/>
                <a:ea typeface="楷体_GB2312" charset="-122"/>
              </a:rPr>
              <a:t>改为</a:t>
            </a:r>
            <a:r>
              <a:rPr lang="zh-CN" altLang="en-US" sz="2400">
                <a:solidFill>
                  <a:srgbClr val="FF0000"/>
                </a:solidFill>
                <a:ea typeface="楷体_GB2312" charset="-122"/>
              </a:rPr>
              <a:t>“</a:t>
            </a:r>
            <a:r>
              <a:rPr lang="zh-CN" altLang="en-US" sz="2400">
                <a:solidFill>
                  <a:srgbClr val="FF0000"/>
                </a:solidFill>
                <a:latin typeface="楷体_GB2312" charset="-122"/>
                <a:ea typeface="楷体_GB2312" charset="-122"/>
              </a:rPr>
              <a:t>思辨色彩</a:t>
            </a:r>
            <a:r>
              <a:rPr lang="zh-CN" altLang="en-US" sz="2400">
                <a:solidFill>
                  <a:srgbClr val="FF0000"/>
                </a:solidFill>
                <a:ea typeface="楷体_GB2312" charset="-122"/>
              </a:rPr>
              <a:t>”</a:t>
            </a:r>
            <a:r>
              <a:rPr lang="zh-CN" altLang="en-US" sz="2400">
                <a:solidFill>
                  <a:srgbClr val="FF0000"/>
                </a:solidFill>
                <a:latin typeface="楷体_GB2312" charset="-122"/>
                <a:ea typeface="楷体_GB2312" charset="-122"/>
              </a:rPr>
              <a:t>，或在</a:t>
            </a:r>
            <a:r>
              <a:rPr lang="zh-CN" altLang="en-US" sz="2400">
                <a:solidFill>
                  <a:srgbClr val="FF0000"/>
                </a:solidFill>
                <a:ea typeface="楷体_GB2312" charset="-122"/>
              </a:rPr>
              <a:t>“</a:t>
            </a:r>
            <a:r>
              <a:rPr lang="zh-CN" altLang="en-US" sz="2400">
                <a:solidFill>
                  <a:srgbClr val="FF0000"/>
                </a:solidFill>
                <a:latin typeface="楷体_GB2312" charset="-122"/>
                <a:ea typeface="楷体_GB2312" charset="-122"/>
              </a:rPr>
              <a:t>辩证法</a:t>
            </a:r>
            <a:r>
              <a:rPr lang="zh-CN" altLang="en-US" sz="2400">
                <a:solidFill>
                  <a:srgbClr val="FF0000"/>
                </a:solidFill>
                <a:ea typeface="楷体_GB2312" charset="-122"/>
              </a:rPr>
              <a:t>”</a:t>
            </a:r>
            <a:r>
              <a:rPr lang="zh-CN" altLang="en-US" sz="2400">
                <a:solidFill>
                  <a:srgbClr val="FF0000"/>
                </a:solidFill>
                <a:latin typeface="楷体_GB2312" charset="-122"/>
                <a:ea typeface="楷体_GB2312" charset="-122"/>
              </a:rPr>
              <a:t>之后加上</a:t>
            </a:r>
            <a:r>
              <a:rPr lang="zh-CN" altLang="en-US" sz="2400">
                <a:solidFill>
                  <a:srgbClr val="FF0000"/>
                </a:solidFill>
                <a:ea typeface="楷体_GB2312" charset="-122"/>
              </a:rPr>
              <a:t>“</a:t>
            </a:r>
            <a:r>
              <a:rPr lang="zh-CN" altLang="en-US" sz="2400">
                <a:solidFill>
                  <a:srgbClr val="FF0000"/>
                </a:solidFill>
                <a:latin typeface="楷体_GB2312" charset="-122"/>
                <a:ea typeface="楷体_GB2312" charset="-122"/>
              </a:rPr>
              <a:t>的精神</a:t>
            </a:r>
            <a:r>
              <a:rPr lang="zh-CN" altLang="en-US" sz="2400">
                <a:solidFill>
                  <a:srgbClr val="FF0000"/>
                </a:solidFill>
                <a:ea typeface="楷体_GB2312" charset="-122"/>
              </a:rPr>
              <a:t>”</a:t>
            </a:r>
            <a:r>
              <a:rPr lang="zh-CN" altLang="en-US" sz="2400">
                <a:solidFill>
                  <a:srgbClr val="FF0000"/>
                </a:solidFill>
                <a:latin typeface="楷体_GB2312" charset="-122"/>
                <a:ea typeface="楷体_GB2312" charset="-122"/>
              </a:rPr>
              <a:t> 。</a:t>
            </a:r>
          </a:p>
        </p:txBody>
      </p:sp>
      <p:sp>
        <p:nvSpPr>
          <p:cNvPr id="4" name="Text Box 9"/>
          <p:cNvSpPr txBox="1">
            <a:spLocks noChangeArrowheads="1"/>
          </p:cNvSpPr>
          <p:nvPr/>
        </p:nvSpPr>
        <p:spPr bwMode="auto">
          <a:xfrm>
            <a:off x="360363" y="1239823"/>
            <a:ext cx="10799762" cy="1198880"/>
          </a:xfrm>
          <a:prstGeom prst="rect">
            <a:avLst/>
          </a:prstGeom>
          <a:noFill/>
          <a:ln w="9525">
            <a:solidFill>
              <a:srgbClr val="00CC00"/>
            </a:solidFill>
            <a:miter lim="800000"/>
          </a:ln>
        </p:spPr>
        <p:txBody>
          <a:bodyPr>
            <a:spAutoFit/>
          </a:bodyPr>
          <a:lstStyle/>
          <a:p>
            <a:r>
              <a:rPr lang="en-US" altLang="zh-CN" sz="2400">
                <a:solidFill>
                  <a:schemeClr val="folHlink"/>
                </a:solidFill>
                <a:latin typeface="楷体_GB2312" charset="-122"/>
                <a:ea typeface="楷体_GB2312" charset="-122"/>
              </a:rPr>
              <a:t>3.</a:t>
            </a:r>
            <a:r>
              <a:rPr lang="zh-CN" altLang="en-US" sz="2400">
                <a:solidFill>
                  <a:schemeClr val="folHlink"/>
                </a:solidFill>
                <a:latin typeface="楷体_GB2312" charset="-122"/>
                <a:ea typeface="楷体_GB2312" charset="-122"/>
              </a:rPr>
              <a:t>打车软件为乘客和司机搭建起沟通平台，方便了市民打车，但出租车无论是否使用打车软件，均应遵守运营规则，这样才能维护相关各方的合法权益和合理要求。</a:t>
            </a:r>
            <a:endParaRPr lang="en-US" altLang="zh-CN" sz="2400">
              <a:solidFill>
                <a:schemeClr val="folHlink"/>
              </a:solidFill>
              <a:latin typeface="楷体_GB2312" charset="-122"/>
              <a:ea typeface="楷体_GB2312" charset="-122"/>
            </a:endParaRPr>
          </a:p>
        </p:txBody>
      </p:sp>
      <p:sp>
        <p:nvSpPr>
          <p:cNvPr id="5" name="Text Box 13"/>
          <p:cNvSpPr txBox="1">
            <a:spLocks noChangeArrowheads="1"/>
          </p:cNvSpPr>
          <p:nvPr/>
        </p:nvSpPr>
        <p:spPr bwMode="auto">
          <a:xfrm>
            <a:off x="360363" y="2613887"/>
            <a:ext cx="10799762" cy="829945"/>
          </a:xfrm>
          <a:prstGeom prst="rect">
            <a:avLst/>
          </a:prstGeom>
          <a:noFill/>
          <a:ln w="9525">
            <a:solidFill>
              <a:srgbClr val="66FFFF"/>
            </a:solidFill>
            <a:miter lim="800000"/>
          </a:ln>
        </p:spPr>
        <p:txBody>
          <a:bodyPr>
            <a:spAutoFit/>
          </a:bodyPr>
          <a:lstStyle/>
          <a:p>
            <a:pPr>
              <a:spcBef>
                <a:spcPct val="50000"/>
              </a:spcBef>
            </a:pPr>
            <a:r>
              <a:rPr lang="zh-CN" altLang="en-US" sz="2400">
                <a:solidFill>
                  <a:srgbClr val="FF0000"/>
                </a:solidFill>
                <a:latin typeface="楷体_GB2312" charset="-122"/>
                <a:ea typeface="楷体_GB2312" charset="-122"/>
              </a:rPr>
              <a:t>答案：搭配不当。维护合法权益可以，但不能维护合理要求，可改为</a:t>
            </a:r>
            <a:r>
              <a:rPr lang="zh-CN" altLang="en-US" sz="2400">
                <a:solidFill>
                  <a:srgbClr val="FF0000"/>
                </a:solidFill>
                <a:ea typeface="楷体_GB2312" charset="-122"/>
              </a:rPr>
              <a:t>“</a:t>
            </a:r>
            <a:r>
              <a:rPr lang="zh-CN" altLang="en-US" sz="2400">
                <a:solidFill>
                  <a:srgbClr val="FF0000"/>
                </a:solidFill>
                <a:latin typeface="楷体_GB2312" charset="-122"/>
                <a:ea typeface="楷体_GB2312" charset="-122"/>
              </a:rPr>
              <a:t>满足合理要求</a:t>
            </a:r>
            <a:r>
              <a:rPr lang="zh-CN" altLang="en-US" sz="2400">
                <a:solidFill>
                  <a:srgbClr val="FF0000"/>
                </a:solidFill>
                <a:ea typeface="楷体_GB2312" charset="-122"/>
              </a:rPr>
              <a:t>”</a:t>
            </a:r>
            <a:r>
              <a:rPr lang="zh-CN" altLang="en-US" sz="2400">
                <a:solidFill>
                  <a:srgbClr val="FF0000"/>
                </a:solidFill>
                <a:latin typeface="楷体_GB2312" charset="-122"/>
                <a:ea typeface="楷体_GB2312" charset="-122"/>
              </a:rPr>
              <a:t>或删去</a:t>
            </a:r>
            <a:r>
              <a:rPr lang="zh-CN" altLang="en-US" sz="2400">
                <a:solidFill>
                  <a:srgbClr val="FF0000"/>
                </a:solidFill>
                <a:ea typeface="楷体_GB2312" charset="-122"/>
              </a:rPr>
              <a:t>“</a:t>
            </a:r>
            <a:r>
              <a:rPr lang="zh-CN" altLang="en-US" sz="2400">
                <a:solidFill>
                  <a:srgbClr val="FF0000"/>
                </a:solidFill>
                <a:latin typeface="楷体_GB2312" charset="-122"/>
                <a:ea typeface="楷体_GB2312" charset="-122"/>
              </a:rPr>
              <a:t>和合理要求</a:t>
            </a:r>
            <a:r>
              <a:rPr lang="zh-CN" altLang="en-US" sz="2400">
                <a:solidFill>
                  <a:srgbClr val="FF0000"/>
                </a:solidFill>
                <a:ea typeface="楷体_GB2312" charset="-122"/>
              </a:rPr>
              <a:t>”</a:t>
            </a:r>
            <a:r>
              <a:rPr lang="zh-CN" altLang="en-US" sz="2400">
                <a:solidFill>
                  <a:srgbClr val="FF0000"/>
                </a:solidFill>
                <a:latin typeface="楷体_GB2312" charset="-122"/>
                <a:ea typeface="楷体_GB2312" charset="-122"/>
              </a:rPr>
              <a:t> 。</a:t>
            </a:r>
          </a:p>
        </p:txBody>
      </p:sp>
    </p:spTree>
    <p:extLst>
      <p:ext uri="{BB962C8B-B14F-4D97-AF65-F5344CB8AC3E}">
        <p14:creationId xmlns:p14="http://schemas.microsoft.com/office/powerpoint/2010/main" val="147260488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0-#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blinds(horizontal)">
                                      <p:cBhvr>
                                        <p:cTn id="14" dur="500"/>
                                        <p:tgtEl>
                                          <p:spTgt spid="5"/>
                                        </p:tgtEl>
                                      </p:cBhvr>
                                    </p:animEffect>
                                  </p:childTnLst>
                                </p:cTn>
                              </p:par>
                            </p:childTnLst>
                          </p:cTn>
                        </p:par>
                      </p:childTnLst>
                    </p:cTn>
                  </p:par>
                  <p:par>
                    <p:cTn id="15" fill="hold" nodeType="clickPar">
                      <p:stCondLst>
                        <p:cond delay="indefinite"/>
                      </p:stCondLst>
                      <p:childTnLst>
                        <p:par>
                          <p:cTn id="16" fill="hold" nodeType="withGroup">
                            <p:stCondLst>
                              <p:cond delay="indefinite"/>
                            </p:stCondLst>
                          </p:cTn>
                        </p:par>
                        <p:par>
                          <p:cTn id="17" fill="hold" nodeType="afterGroup">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blinds(horizontal)">
                                      <p:cBhvr>
                                        <p:cTn id="20" dur="500"/>
                                        <p:tgtEl>
                                          <p:spTgt spid="2"/>
                                        </p:tgtEl>
                                      </p:cBhvr>
                                    </p:animEffect>
                                  </p:childTnLst>
                                </p:cTn>
                              </p:par>
                            </p:childTnLst>
                          </p:cTn>
                        </p:par>
                      </p:childTnLst>
                    </p:cTn>
                  </p:par>
                  <p:par>
                    <p:cTn id="21" fill="hold" nodeType="clickPar">
                      <p:stCondLst>
                        <p:cond delay="indefinite"/>
                      </p:stCondLst>
                      <p:childTnLst>
                        <p:par>
                          <p:cTn id="22" fill="hold" nodeType="withGroup">
                            <p:stCondLst>
                              <p:cond delay="indefinite"/>
                            </p:stCondLst>
                          </p:cTn>
                        </p:par>
                        <p:par>
                          <p:cTn id="23" fill="hold" nodeType="afterGroup">
                            <p:stCondLst>
                              <p:cond delay="0"/>
                            </p:stCondLst>
                            <p:childTnLst>
                              <p:par>
                                <p:cTn id="24" presetID="9" presetClass="entr" presetSubtype="0" fill="hold" grpId="0" nodeType="click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dissolve">
                                      <p:cBhvr>
                                        <p:cTn id="2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50" name="Text Box 2"/>
          <p:cNvSpPr txBox="1">
            <a:spLocks noChangeArrowheads="1"/>
          </p:cNvSpPr>
          <p:nvPr/>
        </p:nvSpPr>
        <p:spPr bwMode="auto">
          <a:xfrm>
            <a:off x="1296988" y="2309813"/>
            <a:ext cx="8802687" cy="3192145"/>
          </a:xfrm>
          <a:prstGeom prst="rect">
            <a:avLst/>
          </a:prstGeom>
          <a:noFill/>
          <a:ln w="57150" cmpd="thickThin">
            <a:solidFill>
              <a:srgbClr val="00FF00"/>
            </a:solidFill>
            <a:miter lim="800000"/>
          </a:ln>
        </p:spPr>
        <p:txBody>
          <a:bodyPr>
            <a:spAutoFit/>
          </a:bodyPr>
          <a:lstStyle/>
          <a:p>
            <a:pPr>
              <a:lnSpc>
                <a:spcPct val="140000"/>
              </a:lnSpc>
            </a:pPr>
            <a:r>
              <a:rPr lang="zh-CN" altLang="en-US">
                <a:solidFill>
                  <a:schemeClr val="hlink"/>
                </a:solidFill>
                <a:latin typeface="楷体_GB2312" charset="-122"/>
                <a:ea typeface="楷体_GB2312" charset="-122"/>
              </a:rPr>
              <a:t>    </a:t>
            </a:r>
            <a:r>
              <a:rPr lang="en-US" altLang="zh-CN" sz="2400">
                <a:solidFill>
                  <a:schemeClr val="hlink"/>
                </a:solidFill>
                <a:latin typeface="楷体_GB2312" charset="-122"/>
                <a:ea typeface="楷体_GB2312" charset="-122"/>
              </a:rPr>
              <a:t>1</a:t>
            </a:r>
            <a:r>
              <a:rPr lang="zh-CN" altLang="en-US" sz="2400">
                <a:solidFill>
                  <a:schemeClr val="hlink"/>
                </a:solidFill>
                <a:latin typeface="楷体_GB2312" charset="-122"/>
                <a:ea typeface="楷体_GB2312" charset="-122"/>
              </a:rPr>
              <a:t>．简化修饰语，去掉定语或状语，保留中心词，看句子的主干结构是否搭配。如</a:t>
            </a:r>
            <a:r>
              <a:rPr lang="en-US" altLang="zh-CN" sz="2400">
                <a:solidFill>
                  <a:schemeClr val="hlink"/>
                </a:solidFill>
                <a:latin typeface="楷体_GB2312" charset="-122"/>
                <a:ea typeface="楷体_GB2312" charset="-122"/>
              </a:rPr>
              <a:t>2</a:t>
            </a:r>
            <a:r>
              <a:rPr lang="zh-CN" altLang="en-US" sz="2400">
                <a:solidFill>
                  <a:schemeClr val="hlink"/>
                </a:solidFill>
                <a:latin typeface="楷体_GB2312" charset="-122"/>
                <a:ea typeface="楷体_GB2312" charset="-122"/>
              </a:rPr>
              <a:t>题，</a:t>
            </a:r>
            <a:r>
              <a:rPr lang="zh-CN" altLang="en-US" sz="2400">
                <a:solidFill>
                  <a:schemeClr val="hlink"/>
                </a:solidFill>
                <a:ea typeface="楷体_GB2312" charset="-122"/>
              </a:rPr>
              <a:t>“</a:t>
            </a:r>
            <a:r>
              <a:rPr lang="zh-CN" altLang="en-US" sz="2400">
                <a:solidFill>
                  <a:schemeClr val="hlink"/>
                </a:solidFill>
                <a:latin typeface="楷体_GB2312" charset="-122"/>
                <a:ea typeface="楷体_GB2312" charset="-122"/>
              </a:rPr>
              <a:t>充满着</a:t>
            </a:r>
            <a:r>
              <a:rPr lang="zh-CN" altLang="en-US" sz="2400">
                <a:solidFill>
                  <a:schemeClr val="hlink"/>
                </a:solidFill>
                <a:ea typeface="楷体_GB2312" charset="-122"/>
              </a:rPr>
              <a:t>”</a:t>
            </a:r>
            <a:r>
              <a:rPr lang="zh-CN" altLang="en-US" sz="2400">
                <a:solidFill>
                  <a:schemeClr val="hlink"/>
                </a:solidFill>
                <a:latin typeface="楷体_GB2312" charset="-122"/>
                <a:ea typeface="楷体_GB2312" charset="-122"/>
              </a:rPr>
              <a:t>前有一个介词结构做状语，去掉后，则句子变为</a:t>
            </a:r>
            <a:r>
              <a:rPr lang="zh-CN" altLang="en-US" sz="2400">
                <a:solidFill>
                  <a:schemeClr val="hlink"/>
                </a:solidFill>
                <a:ea typeface="楷体_GB2312" charset="-122"/>
              </a:rPr>
              <a:t>“</a:t>
            </a:r>
            <a:r>
              <a:rPr lang="zh-CN" altLang="en-US" sz="2400">
                <a:solidFill>
                  <a:schemeClr val="hlink"/>
                </a:solidFill>
                <a:latin typeface="楷体_GB2312" charset="-122"/>
                <a:ea typeface="楷体_GB2312" charset="-122"/>
              </a:rPr>
              <a:t>他充满着辩证法</a:t>
            </a:r>
            <a:r>
              <a:rPr lang="zh-CN" altLang="en-US" sz="2400">
                <a:solidFill>
                  <a:schemeClr val="hlink"/>
                </a:solidFill>
                <a:ea typeface="楷体_GB2312" charset="-122"/>
              </a:rPr>
              <a:t>”</a:t>
            </a:r>
            <a:r>
              <a:rPr lang="zh-CN" altLang="en-US" sz="2400">
                <a:solidFill>
                  <a:schemeClr val="hlink"/>
                </a:solidFill>
                <a:latin typeface="楷体_GB2312" charset="-122"/>
                <a:ea typeface="楷体_GB2312" charset="-122"/>
              </a:rPr>
              <a:t>，显然动宾不搭配。</a:t>
            </a:r>
          </a:p>
          <a:p>
            <a:pPr>
              <a:lnSpc>
                <a:spcPct val="140000"/>
              </a:lnSpc>
            </a:pPr>
            <a:r>
              <a:rPr lang="en-US" altLang="zh-CN" sz="2400">
                <a:solidFill>
                  <a:schemeClr val="hlink"/>
                </a:solidFill>
                <a:latin typeface="楷体_GB2312" charset="-122"/>
                <a:ea typeface="楷体_GB2312" charset="-122"/>
              </a:rPr>
              <a:t>    2</a:t>
            </a:r>
            <a:r>
              <a:rPr lang="zh-CN" altLang="en-US" sz="2400">
                <a:solidFill>
                  <a:schemeClr val="hlink"/>
                </a:solidFill>
                <a:latin typeface="楷体_GB2312" charset="-122"/>
                <a:ea typeface="楷体_GB2312" charset="-122"/>
              </a:rPr>
              <a:t>．当连词</a:t>
            </a:r>
            <a:r>
              <a:rPr lang="zh-CN" altLang="en-US" sz="2400">
                <a:solidFill>
                  <a:schemeClr val="hlink"/>
                </a:solidFill>
                <a:ea typeface="楷体_GB2312" charset="-122"/>
              </a:rPr>
              <a:t>“</a:t>
            </a:r>
            <a:r>
              <a:rPr lang="zh-CN" altLang="en-US" sz="2400">
                <a:solidFill>
                  <a:schemeClr val="hlink"/>
                </a:solidFill>
                <a:latin typeface="楷体_GB2312" charset="-122"/>
                <a:ea typeface="楷体_GB2312" charset="-122"/>
              </a:rPr>
              <a:t>和</a:t>
            </a:r>
            <a:r>
              <a:rPr lang="zh-CN" altLang="en-US" sz="2400">
                <a:solidFill>
                  <a:schemeClr val="hlink"/>
                </a:solidFill>
                <a:ea typeface="楷体_GB2312" charset="-122"/>
              </a:rPr>
              <a:t>”</a:t>
            </a:r>
            <a:r>
              <a:rPr lang="zh-CN" altLang="en-US" sz="2400">
                <a:solidFill>
                  <a:schemeClr val="hlink"/>
                </a:solidFill>
                <a:latin typeface="楷体_GB2312" charset="-122"/>
                <a:ea typeface="楷体_GB2312" charset="-122"/>
              </a:rPr>
              <a:t>连接几个宾语成分时，应该注意前后动宾是否都搭配恰当。如</a:t>
            </a:r>
            <a:r>
              <a:rPr lang="en-US" altLang="zh-CN" sz="2400">
                <a:solidFill>
                  <a:schemeClr val="hlink"/>
                </a:solidFill>
                <a:latin typeface="楷体_GB2312" charset="-122"/>
                <a:ea typeface="楷体_GB2312" charset="-122"/>
              </a:rPr>
              <a:t>4</a:t>
            </a:r>
            <a:r>
              <a:rPr lang="zh-CN" altLang="en-US" sz="2400">
                <a:solidFill>
                  <a:schemeClr val="hlink"/>
                </a:solidFill>
                <a:latin typeface="楷体_GB2312" charset="-122"/>
                <a:ea typeface="楷体_GB2312" charset="-122"/>
              </a:rPr>
              <a:t>题，</a:t>
            </a:r>
            <a:r>
              <a:rPr lang="zh-CN" altLang="en-US" sz="2400">
                <a:solidFill>
                  <a:schemeClr val="hlink"/>
                </a:solidFill>
                <a:ea typeface="楷体_GB2312" charset="-122"/>
              </a:rPr>
              <a:t>“</a:t>
            </a:r>
            <a:r>
              <a:rPr lang="zh-CN" altLang="en-US" sz="2400">
                <a:solidFill>
                  <a:schemeClr val="hlink"/>
                </a:solidFill>
                <a:latin typeface="楷体_GB2312" charset="-122"/>
                <a:ea typeface="楷体_GB2312" charset="-122"/>
              </a:rPr>
              <a:t>提高</a:t>
            </a:r>
            <a:r>
              <a:rPr lang="zh-CN" altLang="en-US" sz="2400">
                <a:solidFill>
                  <a:schemeClr val="hlink"/>
                </a:solidFill>
                <a:ea typeface="楷体_GB2312" charset="-122"/>
              </a:rPr>
              <a:t>”</a:t>
            </a:r>
            <a:r>
              <a:rPr lang="zh-CN" altLang="en-US" sz="2400">
                <a:solidFill>
                  <a:schemeClr val="hlink"/>
                </a:solidFill>
                <a:latin typeface="楷体_GB2312" charset="-122"/>
                <a:ea typeface="楷体_GB2312" charset="-122"/>
              </a:rPr>
              <a:t>之后有两个宾语</a:t>
            </a:r>
            <a:r>
              <a:rPr lang="zh-CN" altLang="en-US" sz="2400">
                <a:solidFill>
                  <a:schemeClr val="hlink"/>
                </a:solidFill>
                <a:ea typeface="楷体_GB2312" charset="-122"/>
              </a:rPr>
              <a:t>“</a:t>
            </a:r>
            <a:r>
              <a:rPr lang="zh-CN" altLang="en-US" sz="2400">
                <a:solidFill>
                  <a:schemeClr val="hlink"/>
                </a:solidFill>
                <a:latin typeface="楷体_GB2312" charset="-122"/>
                <a:ea typeface="楷体_GB2312" charset="-122"/>
              </a:rPr>
              <a:t>力度</a:t>
            </a:r>
            <a:r>
              <a:rPr lang="zh-CN" altLang="en-US" sz="2400">
                <a:solidFill>
                  <a:schemeClr val="hlink"/>
                </a:solidFill>
                <a:ea typeface="楷体_GB2312" charset="-122"/>
              </a:rPr>
              <a:t>”</a:t>
            </a:r>
            <a:r>
              <a:rPr lang="zh-CN" altLang="en-US" sz="2400">
                <a:solidFill>
                  <a:schemeClr val="hlink"/>
                </a:solidFill>
                <a:latin typeface="楷体_GB2312" charset="-122"/>
                <a:ea typeface="楷体_GB2312" charset="-122"/>
              </a:rPr>
              <a:t>和</a:t>
            </a:r>
            <a:r>
              <a:rPr lang="zh-CN" altLang="en-US" sz="2400">
                <a:solidFill>
                  <a:schemeClr val="hlink"/>
                </a:solidFill>
                <a:ea typeface="楷体_GB2312" charset="-122"/>
              </a:rPr>
              <a:t>“</a:t>
            </a:r>
            <a:r>
              <a:rPr lang="zh-CN" altLang="en-US" sz="2400">
                <a:solidFill>
                  <a:schemeClr val="hlink"/>
                </a:solidFill>
                <a:latin typeface="楷体_GB2312" charset="-122"/>
                <a:ea typeface="楷体_GB2312" charset="-122"/>
              </a:rPr>
              <a:t>能力</a:t>
            </a:r>
            <a:r>
              <a:rPr lang="zh-CN" altLang="en-US" sz="2400">
                <a:solidFill>
                  <a:schemeClr val="hlink"/>
                </a:solidFill>
                <a:ea typeface="楷体_GB2312" charset="-122"/>
              </a:rPr>
              <a:t>”</a:t>
            </a:r>
            <a:r>
              <a:rPr lang="zh-CN" altLang="en-US" sz="2400">
                <a:solidFill>
                  <a:schemeClr val="hlink"/>
                </a:solidFill>
                <a:latin typeface="楷体_GB2312" charset="-122"/>
                <a:ea typeface="楷体_GB2312" charset="-122"/>
              </a:rPr>
              <a:t>，通过分析可知，</a:t>
            </a:r>
            <a:r>
              <a:rPr lang="zh-CN" altLang="en-US" sz="2400">
                <a:solidFill>
                  <a:schemeClr val="hlink"/>
                </a:solidFill>
                <a:ea typeface="楷体_GB2312" charset="-122"/>
              </a:rPr>
              <a:t>“</a:t>
            </a:r>
            <a:r>
              <a:rPr lang="zh-CN" altLang="en-US" sz="2400">
                <a:solidFill>
                  <a:schemeClr val="hlink"/>
                </a:solidFill>
                <a:latin typeface="楷体_GB2312" charset="-122"/>
                <a:ea typeface="楷体_GB2312" charset="-122"/>
              </a:rPr>
              <a:t>提高</a:t>
            </a:r>
            <a:r>
              <a:rPr lang="zh-CN" altLang="en-US" sz="2400">
                <a:solidFill>
                  <a:schemeClr val="hlink"/>
                </a:solidFill>
                <a:ea typeface="楷体_GB2312" charset="-122"/>
              </a:rPr>
              <a:t>”</a:t>
            </a:r>
            <a:r>
              <a:rPr lang="zh-CN" altLang="en-US" sz="2400">
                <a:solidFill>
                  <a:schemeClr val="hlink"/>
                </a:solidFill>
                <a:latin typeface="楷体_GB2312" charset="-122"/>
                <a:ea typeface="楷体_GB2312" charset="-122"/>
              </a:rPr>
              <a:t>与</a:t>
            </a:r>
            <a:r>
              <a:rPr lang="zh-CN" altLang="en-US" sz="2400">
                <a:solidFill>
                  <a:schemeClr val="hlink"/>
                </a:solidFill>
                <a:ea typeface="楷体_GB2312" charset="-122"/>
              </a:rPr>
              <a:t>“</a:t>
            </a:r>
            <a:r>
              <a:rPr lang="zh-CN" altLang="en-US" sz="2400">
                <a:solidFill>
                  <a:schemeClr val="hlink"/>
                </a:solidFill>
                <a:latin typeface="楷体_GB2312" charset="-122"/>
                <a:ea typeface="楷体_GB2312" charset="-122"/>
              </a:rPr>
              <a:t>力度</a:t>
            </a:r>
            <a:r>
              <a:rPr lang="zh-CN" altLang="en-US" sz="2400">
                <a:solidFill>
                  <a:schemeClr val="hlink"/>
                </a:solidFill>
                <a:ea typeface="楷体_GB2312" charset="-122"/>
              </a:rPr>
              <a:t>”</a:t>
            </a:r>
            <a:r>
              <a:rPr lang="zh-CN" altLang="en-US" sz="2400">
                <a:solidFill>
                  <a:schemeClr val="hlink"/>
                </a:solidFill>
                <a:latin typeface="楷体_GB2312" charset="-122"/>
                <a:ea typeface="楷体_GB2312" charset="-122"/>
              </a:rPr>
              <a:t>不搭配。  </a:t>
            </a:r>
          </a:p>
        </p:txBody>
      </p:sp>
      <p:sp>
        <p:nvSpPr>
          <p:cNvPr id="232451" name="Text Box 3"/>
          <p:cNvSpPr txBox="1">
            <a:spLocks noChangeArrowheads="1"/>
          </p:cNvSpPr>
          <p:nvPr/>
        </p:nvSpPr>
        <p:spPr bwMode="auto">
          <a:xfrm>
            <a:off x="1368425" y="1014413"/>
            <a:ext cx="8712200" cy="521970"/>
          </a:xfrm>
          <a:prstGeom prst="rect">
            <a:avLst/>
          </a:prstGeom>
          <a:solidFill>
            <a:srgbClr val="FFCCCC"/>
          </a:solidFill>
          <a:ln w="19050">
            <a:solidFill>
              <a:srgbClr val="FFCCCC"/>
            </a:solidFill>
            <a:miter lim="800000"/>
          </a:ln>
        </p:spPr>
        <p:txBody>
          <a:bodyPr>
            <a:spAutoFit/>
          </a:bodyPr>
          <a:lstStyle/>
          <a:p>
            <a:pPr>
              <a:spcBef>
                <a:spcPct val="50000"/>
              </a:spcBef>
            </a:pPr>
            <a:r>
              <a:rPr lang="en-US" altLang="zh-CN" sz="2800">
                <a:ea typeface="宋体" pitchFamily="2" charset="-122"/>
              </a:rPr>
              <a:t>【</a:t>
            </a:r>
            <a:r>
              <a:rPr lang="zh-CN" altLang="en-US" sz="2800">
                <a:ea typeface="宋体" pitchFamily="2" charset="-122"/>
              </a:rPr>
              <a:t>知识精讲</a:t>
            </a:r>
            <a:r>
              <a:rPr lang="en-US" altLang="zh-CN" sz="2800">
                <a:ea typeface="宋体" pitchFamily="2" charset="-122"/>
              </a:rPr>
              <a:t>】   </a:t>
            </a:r>
            <a:r>
              <a:rPr lang="zh-CN" altLang="en-US" sz="2800">
                <a:solidFill>
                  <a:srgbClr val="FF33CC"/>
                </a:solidFill>
                <a:ea typeface="楷体_GB2312" charset="-122"/>
              </a:rPr>
              <a:t>简化修饰语，保留中心词 </a:t>
            </a:r>
          </a:p>
        </p:txBody>
      </p:sp>
    </p:spTree>
    <p:extLst>
      <p:ext uri="{BB962C8B-B14F-4D97-AF65-F5344CB8AC3E}">
        <p14:creationId xmlns:p14="http://schemas.microsoft.com/office/powerpoint/2010/main" val="224595416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32451"/>
                                        </p:tgtEl>
                                        <p:attrNameLst>
                                          <p:attrName>style.visibility</p:attrName>
                                        </p:attrNameLst>
                                      </p:cBhvr>
                                      <p:to>
                                        <p:strVal val="visible"/>
                                      </p:to>
                                    </p:set>
                                    <p:animEffect transition="in" filter="blinds(horizontal)">
                                      <p:cBhvr>
                                        <p:cTn id="7" dur="500"/>
                                        <p:tgtEl>
                                          <p:spTgt spid="232451"/>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232450"/>
                                        </p:tgtEl>
                                        <p:attrNameLst>
                                          <p:attrName>style.visibility</p:attrName>
                                        </p:attrNameLst>
                                      </p:cBhvr>
                                      <p:to>
                                        <p:strVal val="visible"/>
                                      </p:to>
                                    </p:set>
                                    <p:animEffect transition="in" filter="blinds(horizontal)">
                                      <p:cBhvr>
                                        <p:cTn id="13" dur="500"/>
                                        <p:tgtEl>
                                          <p:spTgt spid="2324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2450" grpId="0" animBg="1"/>
      <p:bldP spid="232451"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Text Box 2"/>
          <p:cNvSpPr txBox="1">
            <a:spLocks noChangeArrowheads="1"/>
          </p:cNvSpPr>
          <p:nvPr/>
        </p:nvSpPr>
        <p:spPr bwMode="auto">
          <a:xfrm>
            <a:off x="647700" y="3898900"/>
            <a:ext cx="10434638" cy="977265"/>
          </a:xfrm>
          <a:prstGeom prst="rect">
            <a:avLst/>
          </a:prstGeom>
          <a:noFill/>
          <a:ln w="9525">
            <a:solidFill>
              <a:srgbClr val="00CC00"/>
            </a:solidFill>
            <a:miter lim="800000"/>
          </a:ln>
        </p:spPr>
        <p:txBody>
          <a:bodyPr>
            <a:spAutoFit/>
          </a:bodyPr>
          <a:lstStyle/>
          <a:p>
            <a:pPr>
              <a:lnSpc>
                <a:spcPct val="120000"/>
              </a:lnSpc>
            </a:pPr>
            <a:r>
              <a:rPr lang="en-US" altLang="zh-CN" sz="2400">
                <a:solidFill>
                  <a:srgbClr val="000066"/>
                </a:solidFill>
                <a:latin typeface="宋体" pitchFamily="2" charset="-122"/>
                <a:ea typeface="宋体" pitchFamily="2" charset="-122"/>
              </a:rPr>
              <a:t>2.</a:t>
            </a:r>
            <a:r>
              <a:rPr lang="zh-CN" altLang="en-US" sz="2400">
                <a:solidFill>
                  <a:srgbClr val="000066"/>
                </a:solidFill>
                <a:latin typeface="宋体" pitchFamily="2" charset="-122"/>
                <a:ea typeface="宋体" pitchFamily="2" charset="-122"/>
              </a:rPr>
              <a:t>在当前党的群众路线教育实践活动中，无论是普通党员还是领导干部，也必须把“枫桥经验”坚持好、发展好，把党的群众路线坚持好、贯彻好。 </a:t>
            </a:r>
            <a:endParaRPr lang="en-US" altLang="zh-CN" sz="2400">
              <a:solidFill>
                <a:srgbClr val="000066"/>
              </a:solidFill>
              <a:latin typeface="宋体" pitchFamily="2" charset="-122"/>
              <a:ea typeface="宋体" pitchFamily="2" charset="-122"/>
            </a:endParaRPr>
          </a:p>
        </p:txBody>
      </p:sp>
      <p:sp>
        <p:nvSpPr>
          <p:cNvPr id="18435" name="Text Box 3"/>
          <p:cNvSpPr txBox="1">
            <a:spLocks noChangeArrowheads="1"/>
          </p:cNvSpPr>
          <p:nvPr/>
        </p:nvSpPr>
        <p:spPr bwMode="auto">
          <a:xfrm>
            <a:off x="2016125" y="3338513"/>
            <a:ext cx="309880" cy="460375"/>
          </a:xfrm>
          <a:prstGeom prst="rect">
            <a:avLst/>
          </a:prstGeom>
          <a:noFill/>
          <a:ln w="9525">
            <a:noFill/>
            <a:miter lim="800000"/>
          </a:ln>
        </p:spPr>
        <p:txBody>
          <a:bodyPr wrap="none">
            <a:spAutoFit/>
          </a:bodyPr>
          <a:lstStyle/>
          <a:p>
            <a:endParaRPr lang="zh-CN" altLang="en-US" sz="2400" b="0">
              <a:ea typeface="宋体" pitchFamily="2" charset="-122"/>
            </a:endParaRPr>
          </a:p>
        </p:txBody>
      </p:sp>
      <p:sp>
        <p:nvSpPr>
          <p:cNvPr id="18436" name="Text Box 4"/>
          <p:cNvSpPr txBox="1">
            <a:spLocks noChangeArrowheads="1"/>
          </p:cNvSpPr>
          <p:nvPr/>
        </p:nvSpPr>
        <p:spPr bwMode="auto">
          <a:xfrm flipH="1">
            <a:off x="7485063" y="1770063"/>
            <a:ext cx="636587" cy="460375"/>
          </a:xfrm>
          <a:prstGeom prst="rect">
            <a:avLst/>
          </a:prstGeom>
          <a:noFill/>
          <a:ln w="9525">
            <a:noFill/>
            <a:miter lim="800000"/>
          </a:ln>
        </p:spPr>
        <p:txBody>
          <a:bodyPr>
            <a:spAutoFit/>
          </a:bodyPr>
          <a:lstStyle/>
          <a:p>
            <a:pPr>
              <a:spcBef>
                <a:spcPct val="50000"/>
              </a:spcBef>
            </a:pPr>
            <a:endParaRPr lang="zh-CN" altLang="en-US" sz="2400" b="0">
              <a:solidFill>
                <a:srgbClr val="FF0000"/>
              </a:solidFill>
              <a:ea typeface="宋体" pitchFamily="2" charset="-122"/>
            </a:endParaRPr>
          </a:p>
        </p:txBody>
      </p:sp>
      <p:sp>
        <p:nvSpPr>
          <p:cNvPr id="237573" name="Text Box 5"/>
          <p:cNvSpPr txBox="1">
            <a:spLocks noChangeArrowheads="1"/>
          </p:cNvSpPr>
          <p:nvPr/>
        </p:nvSpPr>
        <p:spPr bwMode="auto">
          <a:xfrm>
            <a:off x="647700" y="5051425"/>
            <a:ext cx="10434638" cy="977265"/>
          </a:xfrm>
          <a:prstGeom prst="rect">
            <a:avLst/>
          </a:prstGeom>
          <a:noFill/>
          <a:ln w="9525">
            <a:solidFill>
              <a:srgbClr val="66FFFF"/>
            </a:solidFill>
            <a:miter lim="800000"/>
          </a:ln>
        </p:spPr>
        <p:txBody>
          <a:bodyPr>
            <a:spAutoFit/>
          </a:bodyPr>
          <a:lstStyle/>
          <a:p>
            <a:pPr>
              <a:lnSpc>
                <a:spcPct val="120000"/>
              </a:lnSpc>
              <a:spcBef>
                <a:spcPct val="50000"/>
              </a:spcBef>
            </a:pPr>
            <a:r>
              <a:rPr lang="zh-CN" altLang="en-US" sz="2400">
                <a:solidFill>
                  <a:schemeClr val="folHlink"/>
                </a:solidFill>
                <a:latin typeface="楷体_GB2312" charset="-122"/>
                <a:ea typeface="楷体_GB2312" charset="-122"/>
              </a:rPr>
              <a:t>答案：此处属关联词语搭配不当。此句中</a:t>
            </a:r>
            <a:r>
              <a:rPr lang="zh-CN" altLang="en-US" sz="2400">
                <a:solidFill>
                  <a:schemeClr val="folHlink"/>
                </a:solidFill>
                <a:ea typeface="楷体_GB2312" charset="-122"/>
              </a:rPr>
              <a:t>“</a:t>
            </a:r>
            <a:r>
              <a:rPr lang="zh-CN" altLang="en-US" sz="2400">
                <a:solidFill>
                  <a:schemeClr val="folHlink"/>
                </a:solidFill>
                <a:latin typeface="楷体_GB2312" charset="-122"/>
                <a:ea typeface="楷体_GB2312" charset="-122"/>
              </a:rPr>
              <a:t>无论</a:t>
            </a:r>
            <a:r>
              <a:rPr lang="zh-CN" altLang="en-US" sz="2400">
                <a:solidFill>
                  <a:schemeClr val="folHlink"/>
                </a:solidFill>
                <a:ea typeface="楷体_GB2312" charset="-122"/>
              </a:rPr>
              <a:t>”</a:t>
            </a:r>
            <a:r>
              <a:rPr lang="zh-CN" altLang="en-US" sz="2400">
                <a:solidFill>
                  <a:schemeClr val="folHlink"/>
                </a:solidFill>
                <a:latin typeface="楷体_GB2312" charset="-122"/>
                <a:ea typeface="楷体_GB2312" charset="-122"/>
              </a:rPr>
              <a:t>表条件关系，后面常跟</a:t>
            </a:r>
            <a:r>
              <a:rPr lang="zh-CN" altLang="en-US" sz="2400">
                <a:solidFill>
                  <a:schemeClr val="folHlink"/>
                </a:solidFill>
                <a:ea typeface="楷体_GB2312" charset="-122"/>
              </a:rPr>
              <a:t>“</a:t>
            </a:r>
            <a:r>
              <a:rPr lang="zh-CN" altLang="en-US" sz="2400">
                <a:solidFill>
                  <a:schemeClr val="folHlink"/>
                </a:solidFill>
                <a:latin typeface="楷体_GB2312" charset="-122"/>
                <a:ea typeface="楷体_GB2312" charset="-122"/>
              </a:rPr>
              <a:t>都</a:t>
            </a:r>
            <a:r>
              <a:rPr lang="zh-CN" altLang="en-US" sz="2400">
                <a:solidFill>
                  <a:schemeClr val="folHlink"/>
                </a:solidFill>
                <a:ea typeface="楷体_GB2312" charset="-122"/>
              </a:rPr>
              <a:t>”</a:t>
            </a:r>
            <a:r>
              <a:rPr lang="zh-CN" altLang="en-US" sz="2400">
                <a:solidFill>
                  <a:schemeClr val="folHlink"/>
                </a:solidFill>
                <a:latin typeface="楷体_GB2312" charset="-122"/>
                <a:ea typeface="楷体_GB2312" charset="-122"/>
              </a:rPr>
              <a:t>搭配，故此句中应将</a:t>
            </a:r>
            <a:r>
              <a:rPr lang="zh-CN" altLang="en-US" sz="2400">
                <a:solidFill>
                  <a:schemeClr val="folHlink"/>
                </a:solidFill>
                <a:ea typeface="楷体_GB2312" charset="-122"/>
              </a:rPr>
              <a:t>“</a:t>
            </a:r>
            <a:r>
              <a:rPr lang="zh-CN" altLang="en-US" sz="2400">
                <a:solidFill>
                  <a:schemeClr val="folHlink"/>
                </a:solidFill>
                <a:latin typeface="楷体_GB2312" charset="-122"/>
                <a:ea typeface="楷体_GB2312" charset="-122"/>
              </a:rPr>
              <a:t>无论</a:t>
            </a:r>
            <a:r>
              <a:rPr lang="en-US" altLang="zh-CN" sz="2400">
                <a:solidFill>
                  <a:schemeClr val="folHlink"/>
                </a:solidFill>
                <a:ea typeface="楷体_GB2312" charset="-122"/>
              </a:rPr>
              <a:t>……</a:t>
            </a:r>
            <a:r>
              <a:rPr lang="zh-CN" altLang="en-US" sz="2400">
                <a:solidFill>
                  <a:schemeClr val="folHlink"/>
                </a:solidFill>
                <a:latin typeface="楷体_GB2312" charset="-122"/>
                <a:ea typeface="楷体_GB2312" charset="-122"/>
              </a:rPr>
              <a:t>也</a:t>
            </a:r>
            <a:r>
              <a:rPr lang="zh-CN" altLang="en-US" sz="2400">
                <a:solidFill>
                  <a:schemeClr val="folHlink"/>
                </a:solidFill>
                <a:ea typeface="楷体_GB2312" charset="-122"/>
              </a:rPr>
              <a:t>”</a:t>
            </a:r>
            <a:r>
              <a:rPr lang="zh-CN" altLang="en-US" sz="2400">
                <a:solidFill>
                  <a:schemeClr val="folHlink"/>
                </a:solidFill>
                <a:latin typeface="楷体_GB2312" charset="-122"/>
                <a:ea typeface="楷体_GB2312" charset="-122"/>
              </a:rPr>
              <a:t>改为</a:t>
            </a:r>
            <a:r>
              <a:rPr lang="zh-CN" altLang="en-US" sz="2400">
                <a:solidFill>
                  <a:schemeClr val="folHlink"/>
                </a:solidFill>
                <a:ea typeface="楷体_GB2312" charset="-122"/>
              </a:rPr>
              <a:t>“</a:t>
            </a:r>
            <a:r>
              <a:rPr lang="zh-CN" altLang="en-US" sz="2400">
                <a:solidFill>
                  <a:schemeClr val="folHlink"/>
                </a:solidFill>
                <a:latin typeface="楷体_GB2312" charset="-122"/>
                <a:ea typeface="楷体_GB2312" charset="-122"/>
              </a:rPr>
              <a:t>无论</a:t>
            </a:r>
            <a:r>
              <a:rPr lang="en-US" altLang="zh-CN" sz="2400">
                <a:solidFill>
                  <a:schemeClr val="folHlink"/>
                </a:solidFill>
                <a:ea typeface="楷体_GB2312" charset="-122"/>
              </a:rPr>
              <a:t>……</a:t>
            </a:r>
            <a:r>
              <a:rPr lang="zh-CN" altLang="en-US" sz="2400">
                <a:solidFill>
                  <a:schemeClr val="folHlink"/>
                </a:solidFill>
                <a:latin typeface="楷体_GB2312" charset="-122"/>
                <a:ea typeface="楷体_GB2312" charset="-122"/>
              </a:rPr>
              <a:t>都</a:t>
            </a:r>
            <a:r>
              <a:rPr lang="zh-CN" altLang="en-US" sz="2400">
                <a:solidFill>
                  <a:schemeClr val="folHlink"/>
                </a:solidFill>
                <a:ea typeface="楷体_GB2312" charset="-122"/>
              </a:rPr>
              <a:t>”</a:t>
            </a:r>
            <a:r>
              <a:rPr lang="zh-CN" altLang="en-US" sz="2400">
                <a:solidFill>
                  <a:schemeClr val="folHlink"/>
                </a:solidFill>
                <a:latin typeface="楷体_GB2312" charset="-122"/>
                <a:ea typeface="楷体_GB2312" charset="-122"/>
              </a:rPr>
              <a:t> </a:t>
            </a:r>
          </a:p>
        </p:txBody>
      </p:sp>
      <p:sp>
        <p:nvSpPr>
          <p:cNvPr id="237574" name="Text Box 6"/>
          <p:cNvSpPr txBox="1">
            <a:spLocks noChangeArrowheads="1"/>
          </p:cNvSpPr>
          <p:nvPr/>
        </p:nvSpPr>
        <p:spPr bwMode="auto">
          <a:xfrm>
            <a:off x="647700" y="1738313"/>
            <a:ext cx="10434638" cy="977265"/>
          </a:xfrm>
          <a:prstGeom prst="rect">
            <a:avLst/>
          </a:prstGeom>
          <a:noFill/>
          <a:ln w="9525">
            <a:solidFill>
              <a:srgbClr val="00CC00"/>
            </a:solidFill>
            <a:miter lim="800000"/>
          </a:ln>
        </p:spPr>
        <p:txBody>
          <a:bodyPr>
            <a:spAutoFit/>
          </a:bodyPr>
          <a:lstStyle/>
          <a:p>
            <a:pPr>
              <a:lnSpc>
                <a:spcPct val="120000"/>
              </a:lnSpc>
            </a:pPr>
            <a:r>
              <a:rPr lang="en-US" altLang="zh-CN" sz="2400">
                <a:solidFill>
                  <a:srgbClr val="000066"/>
                </a:solidFill>
                <a:latin typeface="宋体" pitchFamily="2" charset="-122"/>
                <a:ea typeface="宋体" pitchFamily="2" charset="-122"/>
              </a:rPr>
              <a:t>1.</a:t>
            </a:r>
            <a:r>
              <a:rPr lang="zh-CN" altLang="zh-CN" sz="2400">
                <a:solidFill>
                  <a:srgbClr val="000066"/>
                </a:solidFill>
                <a:latin typeface="宋体" pitchFamily="2" charset="-122"/>
                <a:ea typeface="宋体" pitchFamily="2" charset="-122"/>
              </a:rPr>
              <a:t>不管天气极其炎热，环卫工人们仍然坚持在工作第一线，为我们营造一个舒适而干净的生活环境。</a:t>
            </a:r>
            <a:endParaRPr lang="en-US" altLang="zh-CN" sz="2400">
              <a:solidFill>
                <a:srgbClr val="000066"/>
              </a:solidFill>
              <a:latin typeface="宋体" pitchFamily="2" charset="-122"/>
              <a:ea typeface="宋体" pitchFamily="2" charset="-122"/>
            </a:endParaRPr>
          </a:p>
        </p:txBody>
      </p:sp>
      <p:sp>
        <p:nvSpPr>
          <p:cNvPr id="237575" name="Text Box 7"/>
          <p:cNvSpPr txBox="1">
            <a:spLocks noChangeArrowheads="1"/>
          </p:cNvSpPr>
          <p:nvPr/>
        </p:nvSpPr>
        <p:spPr bwMode="auto">
          <a:xfrm>
            <a:off x="647700" y="2895600"/>
            <a:ext cx="10434638" cy="829945"/>
          </a:xfrm>
          <a:prstGeom prst="rect">
            <a:avLst/>
          </a:prstGeom>
          <a:noFill/>
          <a:ln w="9525">
            <a:solidFill>
              <a:srgbClr val="66FFFF"/>
            </a:solidFill>
            <a:miter lim="800000"/>
          </a:ln>
        </p:spPr>
        <p:txBody>
          <a:bodyPr>
            <a:spAutoFit/>
          </a:bodyPr>
          <a:lstStyle/>
          <a:p>
            <a:pPr>
              <a:spcBef>
                <a:spcPct val="50000"/>
              </a:spcBef>
            </a:pPr>
            <a:r>
              <a:rPr lang="zh-CN" altLang="en-US" sz="2400">
                <a:solidFill>
                  <a:schemeClr val="folHlink"/>
                </a:solidFill>
                <a:latin typeface="楷体_GB2312" charset="-122"/>
                <a:ea typeface="楷体_GB2312" charset="-122"/>
              </a:rPr>
              <a:t>答案：此处属关联词语搭配不当。此句中</a:t>
            </a:r>
            <a:r>
              <a:rPr lang="zh-CN" altLang="en-US" sz="2400">
                <a:solidFill>
                  <a:schemeClr val="folHlink"/>
                </a:solidFill>
                <a:ea typeface="楷体_GB2312" charset="-122"/>
              </a:rPr>
              <a:t>“</a:t>
            </a:r>
            <a:r>
              <a:rPr lang="zh-CN" altLang="en-US" sz="2400">
                <a:solidFill>
                  <a:schemeClr val="folHlink"/>
                </a:solidFill>
                <a:latin typeface="楷体_GB2312" charset="-122"/>
                <a:ea typeface="楷体_GB2312" charset="-122"/>
              </a:rPr>
              <a:t>不管</a:t>
            </a:r>
            <a:r>
              <a:rPr lang="zh-CN" altLang="en-US" sz="2400">
                <a:solidFill>
                  <a:schemeClr val="folHlink"/>
                </a:solidFill>
                <a:ea typeface="楷体_GB2312" charset="-122"/>
              </a:rPr>
              <a:t>”</a:t>
            </a:r>
            <a:r>
              <a:rPr lang="zh-CN" altLang="en-US" sz="2400">
                <a:solidFill>
                  <a:schemeClr val="folHlink"/>
                </a:solidFill>
                <a:latin typeface="楷体_GB2312" charset="-122"/>
                <a:ea typeface="楷体_GB2312" charset="-122"/>
              </a:rPr>
              <a:t>与</a:t>
            </a:r>
            <a:r>
              <a:rPr lang="zh-CN" altLang="en-US" sz="2400">
                <a:solidFill>
                  <a:schemeClr val="folHlink"/>
                </a:solidFill>
                <a:ea typeface="楷体_GB2312" charset="-122"/>
              </a:rPr>
              <a:t>“</a:t>
            </a:r>
            <a:r>
              <a:rPr lang="zh-CN" altLang="en-US" sz="2400">
                <a:solidFill>
                  <a:schemeClr val="folHlink"/>
                </a:solidFill>
                <a:latin typeface="楷体_GB2312" charset="-122"/>
                <a:ea typeface="楷体_GB2312" charset="-122"/>
              </a:rPr>
              <a:t>仍然</a:t>
            </a:r>
            <a:r>
              <a:rPr lang="zh-CN" altLang="en-US" sz="2400">
                <a:solidFill>
                  <a:schemeClr val="folHlink"/>
                </a:solidFill>
                <a:ea typeface="楷体_GB2312" charset="-122"/>
              </a:rPr>
              <a:t>”</a:t>
            </a:r>
            <a:r>
              <a:rPr lang="zh-CN" altLang="en-US" sz="2400">
                <a:solidFill>
                  <a:schemeClr val="folHlink"/>
                </a:solidFill>
                <a:latin typeface="楷体_GB2312" charset="-122"/>
                <a:ea typeface="楷体_GB2312" charset="-122"/>
              </a:rPr>
              <a:t>显然搭配不当，可将</a:t>
            </a:r>
            <a:r>
              <a:rPr lang="zh-CN" altLang="en-US" sz="2400">
                <a:solidFill>
                  <a:schemeClr val="folHlink"/>
                </a:solidFill>
                <a:ea typeface="楷体_GB2312" charset="-122"/>
              </a:rPr>
              <a:t>“</a:t>
            </a:r>
            <a:r>
              <a:rPr lang="zh-CN" altLang="en-US" sz="2400">
                <a:solidFill>
                  <a:schemeClr val="folHlink"/>
                </a:solidFill>
                <a:latin typeface="楷体_GB2312" charset="-122"/>
                <a:ea typeface="楷体_GB2312" charset="-122"/>
              </a:rPr>
              <a:t>不管</a:t>
            </a:r>
            <a:r>
              <a:rPr lang="zh-CN" altLang="en-US" sz="2400">
                <a:solidFill>
                  <a:schemeClr val="folHlink"/>
                </a:solidFill>
                <a:ea typeface="楷体_GB2312" charset="-122"/>
              </a:rPr>
              <a:t>”</a:t>
            </a:r>
            <a:r>
              <a:rPr lang="zh-CN" altLang="en-US" sz="2400">
                <a:solidFill>
                  <a:schemeClr val="folHlink"/>
                </a:solidFill>
                <a:latin typeface="楷体_GB2312" charset="-122"/>
                <a:ea typeface="楷体_GB2312" charset="-122"/>
              </a:rPr>
              <a:t>改为</a:t>
            </a:r>
            <a:r>
              <a:rPr lang="zh-CN" altLang="en-US" sz="2400">
                <a:solidFill>
                  <a:schemeClr val="folHlink"/>
                </a:solidFill>
                <a:ea typeface="楷体_GB2312" charset="-122"/>
              </a:rPr>
              <a:t>“</a:t>
            </a:r>
            <a:r>
              <a:rPr lang="zh-CN" altLang="en-US" sz="2400">
                <a:solidFill>
                  <a:schemeClr val="folHlink"/>
                </a:solidFill>
                <a:latin typeface="楷体_GB2312" charset="-122"/>
                <a:ea typeface="楷体_GB2312" charset="-122"/>
              </a:rPr>
              <a:t>尽管</a:t>
            </a:r>
            <a:r>
              <a:rPr lang="zh-CN" altLang="en-US" sz="2400">
                <a:solidFill>
                  <a:schemeClr val="folHlink"/>
                </a:solidFill>
                <a:ea typeface="楷体_GB2312" charset="-122"/>
              </a:rPr>
              <a:t>”</a:t>
            </a:r>
            <a:r>
              <a:rPr lang="zh-CN" altLang="en-US" sz="2400">
                <a:solidFill>
                  <a:schemeClr val="folHlink"/>
                </a:solidFill>
                <a:latin typeface="楷体_GB2312" charset="-122"/>
                <a:ea typeface="楷体_GB2312" charset="-122"/>
              </a:rPr>
              <a:t>。 </a:t>
            </a:r>
          </a:p>
        </p:txBody>
      </p:sp>
      <p:sp>
        <p:nvSpPr>
          <p:cNvPr id="237576" name="Rectangle 8"/>
          <p:cNvSpPr>
            <a:spLocks noGrp="1"/>
          </p:cNvSpPr>
          <p:nvPr>
            <p:ph type="title" idx="4294967295"/>
          </p:nvPr>
        </p:nvSpPr>
        <p:spPr>
          <a:xfrm>
            <a:off x="2201886" y="954088"/>
            <a:ext cx="6988175" cy="623887"/>
          </a:xfrm>
          <a:prstGeom prst="rect">
            <a:avLst/>
          </a:prstGeom>
          <a:noFill/>
          <a:ln w="57150" cmpd="thinThick">
            <a:solidFill>
              <a:schemeClr val="folHlink"/>
            </a:solidFill>
          </a:ln>
        </p:spPr>
        <p:txBody>
          <a:bodyPr/>
          <a:lstStyle/>
          <a:p>
            <a:pPr eaLnBrk="1" hangingPunct="1"/>
            <a:r>
              <a:rPr lang="zh-CN" altLang="en-US" sz="2400" smtClean="0">
                <a:solidFill>
                  <a:schemeClr val="hlink"/>
                </a:solidFill>
                <a:latin typeface="黑体" pitchFamily="2" charset="-122"/>
                <a:ea typeface="黑体" panose="02010609060101010101" pitchFamily="2" charset="-122"/>
              </a:rPr>
              <a:t>类型四 　关联词语搭配不当</a:t>
            </a:r>
            <a:endParaRPr lang="zh-CN" altLang="en-US" smtClean="0"/>
          </a:p>
        </p:txBody>
      </p:sp>
    </p:spTree>
    <p:extLst>
      <p:ext uri="{BB962C8B-B14F-4D97-AF65-F5344CB8AC3E}">
        <p14:creationId xmlns:p14="http://schemas.microsoft.com/office/powerpoint/2010/main" val="195837133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37576"/>
                                        </p:tgtEl>
                                        <p:attrNameLst>
                                          <p:attrName>style.visibility</p:attrName>
                                        </p:attrNameLst>
                                      </p:cBhvr>
                                      <p:to>
                                        <p:strVal val="visible"/>
                                      </p:to>
                                    </p:set>
                                    <p:anim calcmode="lin" valueType="num">
                                      <p:cBhvr additive="base">
                                        <p:cTn id="7" dur="500" fill="hold"/>
                                        <p:tgtEl>
                                          <p:spTgt spid="237576"/>
                                        </p:tgtEl>
                                        <p:attrNameLst>
                                          <p:attrName>ppt_x</p:attrName>
                                        </p:attrNameLst>
                                      </p:cBhvr>
                                      <p:tavLst>
                                        <p:tav tm="0">
                                          <p:val>
                                            <p:strVal val="#ppt_x"/>
                                          </p:val>
                                        </p:tav>
                                        <p:tav tm="100000">
                                          <p:val>
                                            <p:strVal val="#ppt_x"/>
                                          </p:val>
                                        </p:tav>
                                      </p:tavLst>
                                    </p:anim>
                                    <p:anim calcmode="lin" valueType="num">
                                      <p:cBhvr additive="base">
                                        <p:cTn id="8" dur="500" fill="hold"/>
                                        <p:tgtEl>
                                          <p:spTgt spid="23757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8" fill="hold" grpId="0" nodeType="clickEffect">
                                  <p:stCondLst>
                                    <p:cond delay="0"/>
                                  </p:stCondLst>
                                  <p:childTnLst>
                                    <p:set>
                                      <p:cBhvr>
                                        <p:cTn id="13" dur="1" fill="hold">
                                          <p:stCondLst>
                                            <p:cond delay="0"/>
                                          </p:stCondLst>
                                        </p:cTn>
                                        <p:tgtEl>
                                          <p:spTgt spid="237574"/>
                                        </p:tgtEl>
                                        <p:attrNameLst>
                                          <p:attrName>style.visibility</p:attrName>
                                        </p:attrNameLst>
                                      </p:cBhvr>
                                      <p:to>
                                        <p:strVal val="visible"/>
                                      </p:to>
                                    </p:set>
                                    <p:anim calcmode="lin" valueType="num">
                                      <p:cBhvr additive="base">
                                        <p:cTn id="14" dur="1000" fill="hold"/>
                                        <p:tgtEl>
                                          <p:spTgt spid="237574"/>
                                        </p:tgtEl>
                                        <p:attrNameLst>
                                          <p:attrName>ppt_x</p:attrName>
                                        </p:attrNameLst>
                                      </p:cBhvr>
                                      <p:tavLst>
                                        <p:tav tm="0">
                                          <p:val>
                                            <p:strVal val="0-#ppt_w/2"/>
                                          </p:val>
                                        </p:tav>
                                        <p:tav tm="100000">
                                          <p:val>
                                            <p:strVal val="#ppt_x"/>
                                          </p:val>
                                        </p:tav>
                                      </p:tavLst>
                                    </p:anim>
                                    <p:anim calcmode="lin" valueType="num">
                                      <p:cBhvr additive="base">
                                        <p:cTn id="15" dur="1000" fill="hold"/>
                                        <p:tgtEl>
                                          <p:spTgt spid="237574"/>
                                        </p:tgtEl>
                                        <p:attrNameLst>
                                          <p:attrName>ppt_y</p:attrName>
                                        </p:attrNameLst>
                                      </p:cBhvr>
                                      <p:tavLst>
                                        <p:tav tm="0">
                                          <p:val>
                                            <p:strVal val="#ppt_y"/>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237575"/>
                                        </p:tgtEl>
                                        <p:attrNameLst>
                                          <p:attrName>style.visibility</p:attrName>
                                        </p:attrNameLst>
                                      </p:cBhvr>
                                      <p:to>
                                        <p:strVal val="visible"/>
                                      </p:to>
                                    </p:set>
                                    <p:animEffect transition="in" filter="blinds(horizontal)">
                                      <p:cBhvr>
                                        <p:cTn id="21" dur="500"/>
                                        <p:tgtEl>
                                          <p:spTgt spid="237575"/>
                                        </p:tgtEl>
                                      </p:cBhvr>
                                    </p:animEffect>
                                  </p:childTnLst>
                                </p:cTn>
                              </p:par>
                            </p:childTnLst>
                          </p:cTn>
                        </p:par>
                      </p:childTnLst>
                    </p:cTn>
                  </p:par>
                  <p:par>
                    <p:cTn id="22" fill="hold" nodeType="clickPar">
                      <p:stCondLst>
                        <p:cond delay="indefinite"/>
                      </p:stCondLst>
                      <p:childTnLst>
                        <p:par>
                          <p:cTn id="23" fill="hold" nodeType="withGroup">
                            <p:stCondLst>
                              <p:cond delay="indefinite"/>
                            </p:stCondLst>
                          </p:cTn>
                        </p:par>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37570"/>
                                        </p:tgtEl>
                                        <p:attrNameLst>
                                          <p:attrName>style.visibility</p:attrName>
                                        </p:attrNameLst>
                                      </p:cBhvr>
                                      <p:to>
                                        <p:strVal val="visible"/>
                                      </p:to>
                                    </p:set>
                                    <p:animEffect transition="in" filter="blinds(horizontal)">
                                      <p:cBhvr>
                                        <p:cTn id="27" dur="500"/>
                                        <p:tgtEl>
                                          <p:spTgt spid="237570"/>
                                        </p:tgtEl>
                                      </p:cBhvr>
                                    </p:animEffect>
                                  </p:childTnLst>
                                </p:cTn>
                              </p:par>
                            </p:childTnLst>
                          </p:cTn>
                        </p:par>
                      </p:childTnLst>
                    </p:cTn>
                  </p:par>
                  <p:par>
                    <p:cTn id="28" fill="hold" nodeType="clickPar">
                      <p:stCondLst>
                        <p:cond delay="indefinite"/>
                      </p:stCondLst>
                      <p:childTnLst>
                        <p:par>
                          <p:cTn id="29" fill="hold" nodeType="withGroup">
                            <p:stCondLst>
                              <p:cond delay="indefinite"/>
                            </p:stCondLst>
                          </p:cTn>
                        </p:par>
                        <p:par>
                          <p:cTn id="30" fill="hold" nodeType="afterGroup">
                            <p:stCondLst>
                              <p:cond delay="0"/>
                            </p:stCondLst>
                            <p:childTnLst>
                              <p:par>
                                <p:cTn id="31" presetID="9" presetClass="entr" presetSubtype="0" fill="hold" grpId="0" nodeType="clickEffect">
                                  <p:stCondLst>
                                    <p:cond delay="0"/>
                                  </p:stCondLst>
                                  <p:childTnLst>
                                    <p:set>
                                      <p:cBhvr>
                                        <p:cTn id="32" dur="1" fill="hold">
                                          <p:stCondLst>
                                            <p:cond delay="0"/>
                                          </p:stCondLst>
                                        </p:cTn>
                                        <p:tgtEl>
                                          <p:spTgt spid="237573"/>
                                        </p:tgtEl>
                                        <p:attrNameLst>
                                          <p:attrName>style.visibility</p:attrName>
                                        </p:attrNameLst>
                                      </p:cBhvr>
                                      <p:to>
                                        <p:strVal val="visible"/>
                                      </p:to>
                                    </p:set>
                                    <p:animEffect transition="in" filter="dissolve">
                                      <p:cBhvr>
                                        <p:cTn id="33" dur="500"/>
                                        <p:tgtEl>
                                          <p:spTgt spid="2375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7570" grpId="0" animBg="1"/>
      <p:bldP spid="237573" grpId="0" animBg="1"/>
      <p:bldP spid="237574" grpId="0" animBg="1"/>
      <p:bldP spid="237575" grpId="0" animBg="1"/>
      <p:bldP spid="237576"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4" name="Text Box 2"/>
          <p:cNvSpPr txBox="1">
            <a:spLocks noChangeArrowheads="1"/>
          </p:cNvSpPr>
          <p:nvPr/>
        </p:nvSpPr>
        <p:spPr bwMode="auto">
          <a:xfrm>
            <a:off x="1052547" y="1709738"/>
            <a:ext cx="9709150" cy="4521835"/>
          </a:xfrm>
          <a:prstGeom prst="rect">
            <a:avLst/>
          </a:prstGeom>
          <a:noFill/>
          <a:ln w="57150" cmpd="thickThin">
            <a:solidFill>
              <a:srgbClr val="00FF00"/>
            </a:solidFill>
            <a:miter lim="800000"/>
          </a:ln>
        </p:spPr>
        <p:txBody>
          <a:bodyPr>
            <a:spAutoFit/>
          </a:bodyPr>
          <a:lstStyle/>
          <a:p>
            <a:pPr>
              <a:lnSpc>
                <a:spcPct val="120000"/>
              </a:lnSpc>
            </a:pPr>
            <a:r>
              <a:rPr lang="zh-CN" altLang="en-US" sz="2000">
                <a:solidFill>
                  <a:schemeClr val="hlink"/>
                </a:solidFill>
                <a:latin typeface="楷体_GB2312" charset="-122"/>
                <a:ea typeface="楷体_GB2312" charset="-122"/>
              </a:rPr>
              <a:t>    </a:t>
            </a:r>
            <a:r>
              <a:rPr lang="zh-CN" altLang="en-US" sz="2400">
                <a:solidFill>
                  <a:schemeClr val="hlink"/>
                </a:solidFill>
                <a:latin typeface="楷体_GB2312" charset="-122"/>
                <a:ea typeface="楷体_GB2312" charset="-122"/>
              </a:rPr>
              <a:t>关联词语常常成对使用，若不符合其搭配习惯，句子将出现语病。解答此类试题时，可从如下方面入手：</a:t>
            </a:r>
          </a:p>
          <a:p>
            <a:pPr>
              <a:lnSpc>
                <a:spcPct val="120000"/>
              </a:lnSpc>
            </a:pPr>
            <a:r>
              <a:rPr lang="en-US" altLang="zh-CN" sz="2400">
                <a:solidFill>
                  <a:schemeClr val="hlink"/>
                </a:solidFill>
                <a:latin typeface="楷体_GB2312" charset="-122"/>
                <a:ea typeface="楷体_GB2312" charset="-122"/>
              </a:rPr>
              <a:t>    </a:t>
            </a:r>
            <a:r>
              <a:rPr lang="en-US" altLang="zh-CN" sz="2400">
                <a:solidFill>
                  <a:schemeClr val="hlink"/>
                </a:solidFill>
                <a:latin typeface="楷体_GB2312" charset="-122"/>
                <a:ea typeface="楷体_GB2312" charset="-122"/>
                <a:sym typeface="+mn-ea"/>
              </a:rPr>
              <a:t>1</a:t>
            </a:r>
            <a:r>
              <a:rPr lang="zh-CN" altLang="en-US" sz="2400">
                <a:solidFill>
                  <a:schemeClr val="hlink"/>
                </a:solidFill>
                <a:latin typeface="楷体_GB2312" charset="-122"/>
                <a:ea typeface="楷体_GB2312" charset="-122"/>
                <a:sym typeface="+mn-ea"/>
              </a:rPr>
              <a:t>．思考关联词语的搭配习惯，检查其搭配是否恰当。如</a:t>
            </a:r>
            <a:r>
              <a:rPr lang="en-US" altLang="zh-CN" sz="2400">
                <a:solidFill>
                  <a:schemeClr val="hlink"/>
                </a:solidFill>
                <a:latin typeface="楷体_GB2312" charset="-122"/>
                <a:ea typeface="楷体_GB2312" charset="-122"/>
                <a:sym typeface="+mn-ea"/>
              </a:rPr>
              <a:t>2</a:t>
            </a:r>
            <a:r>
              <a:rPr lang="zh-CN" altLang="en-US" sz="2400">
                <a:solidFill>
                  <a:schemeClr val="hlink"/>
                </a:solidFill>
                <a:latin typeface="楷体_GB2312" charset="-122"/>
                <a:ea typeface="楷体_GB2312" charset="-122"/>
                <a:sym typeface="+mn-ea"/>
              </a:rPr>
              <a:t>题中，</a:t>
            </a:r>
            <a:r>
              <a:rPr lang="zh-CN" altLang="en-US" sz="2400">
                <a:solidFill>
                  <a:schemeClr val="hlink"/>
                </a:solidFill>
                <a:ea typeface="楷体_GB2312" charset="-122"/>
                <a:sym typeface="+mn-ea"/>
              </a:rPr>
              <a:t>“</a:t>
            </a:r>
            <a:r>
              <a:rPr lang="zh-CN" altLang="en-US" sz="2400">
                <a:solidFill>
                  <a:schemeClr val="hlink"/>
                </a:solidFill>
                <a:latin typeface="楷体_GB2312" charset="-122"/>
                <a:ea typeface="楷体_GB2312" charset="-122"/>
                <a:sym typeface="+mn-ea"/>
              </a:rPr>
              <a:t>不管</a:t>
            </a:r>
            <a:r>
              <a:rPr lang="zh-CN" altLang="en-US" sz="2400">
                <a:solidFill>
                  <a:schemeClr val="hlink"/>
                </a:solidFill>
                <a:ea typeface="楷体_GB2312" charset="-122"/>
                <a:sym typeface="+mn-ea"/>
              </a:rPr>
              <a:t>”</a:t>
            </a:r>
            <a:r>
              <a:rPr lang="zh-CN" altLang="en-US" sz="2400">
                <a:solidFill>
                  <a:schemeClr val="hlink"/>
                </a:solidFill>
                <a:latin typeface="楷体_GB2312" charset="-122"/>
                <a:ea typeface="楷体_GB2312" charset="-122"/>
                <a:sym typeface="+mn-ea"/>
              </a:rPr>
              <a:t>一般与</a:t>
            </a:r>
            <a:r>
              <a:rPr lang="zh-CN" altLang="en-US" sz="2400">
                <a:solidFill>
                  <a:schemeClr val="hlink"/>
                </a:solidFill>
                <a:ea typeface="楷体_GB2312" charset="-122"/>
                <a:sym typeface="+mn-ea"/>
              </a:rPr>
              <a:t>“</a:t>
            </a:r>
            <a:r>
              <a:rPr lang="zh-CN" altLang="en-US" sz="2400">
                <a:solidFill>
                  <a:schemeClr val="hlink"/>
                </a:solidFill>
                <a:latin typeface="楷体_GB2312" charset="-122"/>
                <a:ea typeface="楷体_GB2312" charset="-122"/>
                <a:sym typeface="+mn-ea"/>
              </a:rPr>
              <a:t>都</a:t>
            </a:r>
            <a:r>
              <a:rPr lang="zh-CN" altLang="en-US" sz="2400">
                <a:solidFill>
                  <a:schemeClr val="hlink"/>
                </a:solidFill>
                <a:ea typeface="楷体_GB2312" charset="-122"/>
                <a:sym typeface="+mn-ea"/>
              </a:rPr>
              <a:t>”“</a:t>
            </a:r>
            <a:r>
              <a:rPr lang="zh-CN" altLang="en-US" sz="2400">
                <a:solidFill>
                  <a:schemeClr val="hlink"/>
                </a:solidFill>
                <a:latin typeface="楷体_GB2312" charset="-122"/>
                <a:ea typeface="楷体_GB2312" charset="-122"/>
                <a:sym typeface="+mn-ea"/>
              </a:rPr>
              <a:t>总</a:t>
            </a:r>
            <a:r>
              <a:rPr lang="zh-CN" altLang="en-US" sz="2400">
                <a:solidFill>
                  <a:schemeClr val="hlink"/>
                </a:solidFill>
                <a:ea typeface="楷体_GB2312" charset="-122"/>
                <a:sym typeface="+mn-ea"/>
              </a:rPr>
              <a:t>”</a:t>
            </a:r>
            <a:r>
              <a:rPr lang="zh-CN" altLang="en-US" sz="2400">
                <a:solidFill>
                  <a:schemeClr val="hlink"/>
                </a:solidFill>
                <a:latin typeface="楷体_GB2312" charset="-122"/>
                <a:ea typeface="楷体_GB2312" charset="-122"/>
                <a:sym typeface="+mn-ea"/>
              </a:rPr>
              <a:t>搭配成对使用，明确了这一点就可断定</a:t>
            </a:r>
            <a:r>
              <a:rPr lang="zh-CN" altLang="en-US" sz="2400">
                <a:solidFill>
                  <a:schemeClr val="hlink"/>
                </a:solidFill>
                <a:ea typeface="楷体_GB2312" charset="-122"/>
                <a:sym typeface="+mn-ea"/>
              </a:rPr>
              <a:t>“</a:t>
            </a:r>
            <a:r>
              <a:rPr lang="zh-CN" altLang="en-US" sz="2400">
                <a:solidFill>
                  <a:schemeClr val="hlink"/>
                </a:solidFill>
                <a:latin typeface="楷体_GB2312" charset="-122"/>
                <a:ea typeface="楷体_GB2312" charset="-122"/>
                <a:sym typeface="+mn-ea"/>
              </a:rPr>
              <a:t>不管</a:t>
            </a:r>
            <a:r>
              <a:rPr lang="zh-CN" altLang="en-US" sz="2400">
                <a:solidFill>
                  <a:schemeClr val="hlink"/>
                </a:solidFill>
                <a:ea typeface="楷体_GB2312" charset="-122"/>
                <a:sym typeface="+mn-ea"/>
              </a:rPr>
              <a:t>”</a:t>
            </a:r>
            <a:r>
              <a:rPr lang="zh-CN" altLang="en-US" sz="2400">
                <a:solidFill>
                  <a:schemeClr val="hlink"/>
                </a:solidFill>
                <a:latin typeface="楷体_GB2312" charset="-122"/>
                <a:ea typeface="楷体_GB2312" charset="-122"/>
                <a:sym typeface="+mn-ea"/>
              </a:rPr>
              <a:t>与</a:t>
            </a:r>
            <a:r>
              <a:rPr lang="zh-CN" altLang="en-US" sz="2400">
                <a:solidFill>
                  <a:schemeClr val="hlink"/>
                </a:solidFill>
                <a:ea typeface="楷体_GB2312" charset="-122"/>
                <a:sym typeface="+mn-ea"/>
              </a:rPr>
              <a:t>“</a:t>
            </a:r>
            <a:r>
              <a:rPr lang="zh-CN" altLang="en-US" sz="2400">
                <a:solidFill>
                  <a:schemeClr val="hlink"/>
                </a:solidFill>
                <a:latin typeface="楷体_GB2312" charset="-122"/>
                <a:ea typeface="楷体_GB2312" charset="-122"/>
                <a:sym typeface="+mn-ea"/>
              </a:rPr>
              <a:t>仍然</a:t>
            </a:r>
            <a:r>
              <a:rPr lang="zh-CN" altLang="en-US" sz="2400">
                <a:solidFill>
                  <a:schemeClr val="hlink"/>
                </a:solidFill>
                <a:ea typeface="楷体_GB2312" charset="-122"/>
                <a:sym typeface="+mn-ea"/>
              </a:rPr>
              <a:t>”</a:t>
            </a:r>
            <a:r>
              <a:rPr lang="zh-CN" altLang="en-US" sz="2400">
                <a:solidFill>
                  <a:schemeClr val="hlink"/>
                </a:solidFill>
                <a:latin typeface="楷体_GB2312" charset="-122"/>
                <a:ea typeface="楷体_GB2312" charset="-122"/>
                <a:sym typeface="+mn-ea"/>
              </a:rPr>
              <a:t>不搭配。</a:t>
            </a:r>
          </a:p>
          <a:p>
            <a:pPr>
              <a:lnSpc>
                <a:spcPct val="120000"/>
              </a:lnSpc>
            </a:pPr>
            <a:r>
              <a:rPr lang="zh-CN" altLang="en-US" sz="2400">
                <a:solidFill>
                  <a:schemeClr val="hlink"/>
                </a:solidFill>
                <a:latin typeface="楷体_GB2312" charset="-122"/>
                <a:ea typeface="楷体_GB2312" charset="-122"/>
                <a:sym typeface="+mn-ea"/>
              </a:rPr>
              <a:t>    </a:t>
            </a:r>
            <a:r>
              <a:rPr lang="en-US" altLang="zh-CN" sz="2400">
                <a:solidFill>
                  <a:schemeClr val="hlink"/>
                </a:solidFill>
                <a:latin typeface="楷体_GB2312" charset="-122"/>
                <a:ea typeface="楷体_GB2312" charset="-122"/>
              </a:rPr>
              <a:t>2</a:t>
            </a:r>
            <a:r>
              <a:rPr lang="zh-CN" altLang="en-US" sz="2400">
                <a:solidFill>
                  <a:schemeClr val="hlink"/>
                </a:solidFill>
                <a:latin typeface="楷体_GB2312" charset="-122"/>
                <a:ea typeface="楷体_GB2312" charset="-122"/>
              </a:rPr>
              <a:t>．找出句子中的关联词语，看其是单用还是双用。如</a:t>
            </a:r>
            <a:r>
              <a:rPr lang="en-US" altLang="zh-CN" sz="2400">
                <a:solidFill>
                  <a:schemeClr val="hlink"/>
                </a:solidFill>
                <a:latin typeface="楷体_GB2312" charset="-122"/>
                <a:ea typeface="楷体_GB2312" charset="-122"/>
              </a:rPr>
              <a:t>1</a:t>
            </a:r>
            <a:r>
              <a:rPr lang="zh-CN" altLang="en-US" sz="2400">
                <a:solidFill>
                  <a:schemeClr val="hlink"/>
                </a:solidFill>
                <a:latin typeface="楷体_GB2312" charset="-122"/>
                <a:ea typeface="楷体_GB2312" charset="-122"/>
              </a:rPr>
              <a:t>题中的</a:t>
            </a:r>
            <a:r>
              <a:rPr lang="zh-CN" altLang="en-US" sz="2400">
                <a:solidFill>
                  <a:schemeClr val="hlink"/>
                </a:solidFill>
                <a:ea typeface="楷体_GB2312" charset="-122"/>
              </a:rPr>
              <a:t>“</a:t>
            </a:r>
            <a:r>
              <a:rPr lang="zh-CN" altLang="en-US" sz="2400">
                <a:solidFill>
                  <a:schemeClr val="hlink"/>
                </a:solidFill>
                <a:latin typeface="楷体_GB2312" charset="-122"/>
                <a:ea typeface="楷体_GB2312" charset="-122"/>
              </a:rPr>
              <a:t>无论</a:t>
            </a:r>
            <a:r>
              <a:rPr lang="en-US" altLang="zh-CN" sz="2400">
                <a:solidFill>
                  <a:schemeClr val="hlink"/>
                </a:solidFill>
                <a:latin typeface="楷体_GB2312" charset="-122"/>
                <a:ea typeface="楷体_GB2312" charset="-122"/>
              </a:rPr>
              <a:t>/</a:t>
            </a:r>
            <a:r>
              <a:rPr lang="zh-CN" altLang="en-US" sz="2400">
                <a:solidFill>
                  <a:schemeClr val="hlink"/>
                </a:solidFill>
                <a:latin typeface="楷体_GB2312" charset="-122"/>
                <a:ea typeface="楷体_GB2312" charset="-122"/>
              </a:rPr>
              <a:t>也</a:t>
            </a:r>
            <a:r>
              <a:rPr lang="zh-CN" altLang="en-US" sz="2400">
                <a:solidFill>
                  <a:schemeClr val="hlink"/>
                </a:solidFill>
                <a:ea typeface="楷体_GB2312" charset="-122"/>
              </a:rPr>
              <a:t>”</a:t>
            </a:r>
            <a:r>
              <a:rPr lang="zh-CN" altLang="en-US" sz="2400">
                <a:solidFill>
                  <a:schemeClr val="hlink"/>
                </a:solidFill>
                <a:latin typeface="楷体_GB2312" charset="-122"/>
                <a:ea typeface="楷体_GB2312" charset="-122"/>
              </a:rPr>
              <a:t>应为</a:t>
            </a:r>
            <a:r>
              <a:rPr lang="zh-CN" altLang="en-US" sz="2400">
                <a:solidFill>
                  <a:schemeClr val="hlink"/>
                </a:solidFill>
                <a:ea typeface="楷体_GB2312" charset="-122"/>
              </a:rPr>
              <a:t>“</a:t>
            </a:r>
            <a:r>
              <a:rPr lang="zh-CN" altLang="en-US" sz="2400">
                <a:solidFill>
                  <a:schemeClr val="hlink"/>
                </a:solidFill>
                <a:latin typeface="楷体_GB2312" charset="-122"/>
                <a:ea typeface="楷体_GB2312" charset="-122"/>
              </a:rPr>
              <a:t>无论</a:t>
            </a:r>
            <a:r>
              <a:rPr lang="en-US" altLang="zh-CN" sz="2400">
                <a:solidFill>
                  <a:schemeClr val="hlink"/>
                </a:solidFill>
                <a:latin typeface="楷体_GB2312" charset="-122"/>
                <a:ea typeface="楷体_GB2312" charset="-122"/>
              </a:rPr>
              <a:t>/</a:t>
            </a:r>
            <a:r>
              <a:rPr lang="zh-CN" altLang="en-US" sz="2400">
                <a:solidFill>
                  <a:schemeClr val="hlink"/>
                </a:solidFill>
                <a:latin typeface="楷体_GB2312" charset="-122"/>
                <a:ea typeface="楷体_GB2312" charset="-122"/>
              </a:rPr>
              <a:t>都</a:t>
            </a:r>
            <a:r>
              <a:rPr lang="zh-CN" altLang="en-US" sz="2400">
                <a:solidFill>
                  <a:schemeClr val="hlink"/>
                </a:solidFill>
                <a:ea typeface="楷体_GB2312" charset="-122"/>
              </a:rPr>
              <a:t>”</a:t>
            </a:r>
            <a:r>
              <a:rPr lang="zh-CN" altLang="en-US" sz="2400">
                <a:solidFill>
                  <a:schemeClr val="hlink"/>
                </a:solidFill>
                <a:latin typeface="楷体_GB2312" charset="-122"/>
                <a:ea typeface="楷体_GB2312" charset="-122"/>
              </a:rPr>
              <a:t>，是成对使用的。</a:t>
            </a:r>
            <a:r>
              <a:rPr lang="en-US" altLang="zh-CN" sz="2400">
                <a:solidFill>
                  <a:schemeClr val="hlink"/>
                </a:solidFill>
                <a:latin typeface="楷体_GB2312" charset="-122"/>
                <a:ea typeface="楷体_GB2312" charset="-122"/>
              </a:rPr>
              <a:t>   </a:t>
            </a:r>
            <a:endParaRPr lang="zh-CN" altLang="en-US" sz="2400">
              <a:solidFill>
                <a:schemeClr val="hlink"/>
              </a:solidFill>
              <a:latin typeface="楷体_GB2312" charset="-122"/>
              <a:ea typeface="楷体_GB2312" charset="-122"/>
            </a:endParaRPr>
          </a:p>
          <a:p>
            <a:pPr>
              <a:lnSpc>
                <a:spcPct val="120000"/>
              </a:lnSpc>
            </a:pPr>
            <a:r>
              <a:rPr lang="en-US" altLang="zh-CN" sz="2400">
                <a:solidFill>
                  <a:schemeClr val="hlink"/>
                </a:solidFill>
                <a:latin typeface="楷体_GB2312" charset="-122"/>
                <a:ea typeface="楷体_GB2312" charset="-122"/>
              </a:rPr>
              <a:t>    3</a:t>
            </a:r>
            <a:r>
              <a:rPr lang="zh-CN" altLang="en-US" sz="2400">
                <a:solidFill>
                  <a:schemeClr val="hlink"/>
                </a:solidFill>
                <a:latin typeface="楷体_GB2312" charset="-122"/>
                <a:ea typeface="楷体_GB2312" charset="-122"/>
              </a:rPr>
              <a:t>．注意成对使用的关联词语，有些可以分开单用，如</a:t>
            </a:r>
            <a:r>
              <a:rPr lang="zh-CN" altLang="en-US" sz="2400">
                <a:solidFill>
                  <a:schemeClr val="hlink"/>
                </a:solidFill>
                <a:ea typeface="楷体_GB2312" charset="-122"/>
              </a:rPr>
              <a:t>“</a:t>
            </a:r>
            <a:r>
              <a:rPr lang="zh-CN" altLang="en-US" sz="2400">
                <a:solidFill>
                  <a:schemeClr val="hlink"/>
                </a:solidFill>
                <a:latin typeface="楷体_GB2312" charset="-122"/>
                <a:ea typeface="楷体_GB2312" charset="-122"/>
              </a:rPr>
              <a:t>所以</a:t>
            </a:r>
            <a:r>
              <a:rPr lang="zh-CN" altLang="en-US" sz="2400">
                <a:solidFill>
                  <a:schemeClr val="hlink"/>
                </a:solidFill>
                <a:ea typeface="楷体_GB2312" charset="-122"/>
              </a:rPr>
              <a:t>”“</a:t>
            </a:r>
            <a:r>
              <a:rPr lang="zh-CN" altLang="en-US" sz="2400">
                <a:solidFill>
                  <a:schemeClr val="hlink"/>
                </a:solidFill>
                <a:latin typeface="楷体_GB2312" charset="-122"/>
                <a:ea typeface="楷体_GB2312" charset="-122"/>
              </a:rPr>
              <a:t>而且</a:t>
            </a:r>
            <a:r>
              <a:rPr lang="zh-CN" altLang="en-US" sz="2400">
                <a:solidFill>
                  <a:schemeClr val="hlink"/>
                </a:solidFill>
                <a:ea typeface="楷体_GB2312" charset="-122"/>
              </a:rPr>
              <a:t>”“</a:t>
            </a:r>
            <a:r>
              <a:rPr lang="zh-CN" altLang="en-US" sz="2400">
                <a:solidFill>
                  <a:schemeClr val="hlink"/>
                </a:solidFill>
                <a:latin typeface="楷体_GB2312" charset="-122"/>
                <a:ea typeface="楷体_GB2312" charset="-122"/>
              </a:rPr>
              <a:t>但是</a:t>
            </a:r>
            <a:r>
              <a:rPr lang="zh-CN" altLang="en-US" sz="2400">
                <a:solidFill>
                  <a:schemeClr val="hlink"/>
                </a:solidFill>
                <a:ea typeface="楷体_GB2312" charset="-122"/>
              </a:rPr>
              <a:t>”</a:t>
            </a:r>
            <a:r>
              <a:rPr lang="zh-CN" altLang="en-US" sz="2400">
                <a:solidFill>
                  <a:schemeClr val="hlink"/>
                </a:solidFill>
                <a:latin typeface="楷体_GB2312" charset="-122"/>
                <a:ea typeface="楷体_GB2312" charset="-122"/>
              </a:rPr>
              <a:t>等。这些成对使用的关联词语分开单用时一般出现在后一句。  </a:t>
            </a:r>
          </a:p>
        </p:txBody>
      </p:sp>
      <p:sp>
        <p:nvSpPr>
          <p:cNvPr id="238595" name="Text Box 3"/>
          <p:cNvSpPr txBox="1">
            <a:spLocks noChangeArrowheads="1"/>
          </p:cNvSpPr>
          <p:nvPr/>
        </p:nvSpPr>
        <p:spPr bwMode="auto">
          <a:xfrm>
            <a:off x="1041400" y="892175"/>
            <a:ext cx="9345613" cy="521970"/>
          </a:xfrm>
          <a:prstGeom prst="rect">
            <a:avLst/>
          </a:prstGeom>
          <a:solidFill>
            <a:srgbClr val="FFCCCC"/>
          </a:solidFill>
          <a:ln w="19050">
            <a:solidFill>
              <a:srgbClr val="FFCCCC"/>
            </a:solidFill>
            <a:miter lim="800000"/>
          </a:ln>
        </p:spPr>
        <p:txBody>
          <a:bodyPr>
            <a:spAutoFit/>
          </a:bodyPr>
          <a:lstStyle/>
          <a:p>
            <a:pPr>
              <a:spcBef>
                <a:spcPct val="50000"/>
              </a:spcBef>
            </a:pPr>
            <a:r>
              <a:rPr lang="en-US" altLang="zh-CN" sz="2800">
                <a:ea typeface="宋体" pitchFamily="2" charset="-122"/>
              </a:rPr>
              <a:t>【</a:t>
            </a:r>
            <a:r>
              <a:rPr lang="zh-CN" altLang="en-US" sz="2800">
                <a:ea typeface="宋体" pitchFamily="2" charset="-122"/>
              </a:rPr>
              <a:t>知识精讲</a:t>
            </a:r>
            <a:r>
              <a:rPr lang="en-US" altLang="zh-CN" sz="2800">
                <a:ea typeface="宋体" pitchFamily="2" charset="-122"/>
              </a:rPr>
              <a:t>】   </a:t>
            </a:r>
            <a:r>
              <a:rPr lang="zh-CN" altLang="en-US" sz="2800">
                <a:solidFill>
                  <a:srgbClr val="FF33CC"/>
                </a:solidFill>
                <a:ea typeface="楷体_GB2312" charset="-122"/>
              </a:rPr>
              <a:t>找准句中关联词，注重搭配习惯</a:t>
            </a:r>
          </a:p>
        </p:txBody>
      </p:sp>
    </p:spTree>
    <p:extLst>
      <p:ext uri="{BB962C8B-B14F-4D97-AF65-F5344CB8AC3E}">
        <p14:creationId xmlns:p14="http://schemas.microsoft.com/office/powerpoint/2010/main" val="342741859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38595"/>
                                        </p:tgtEl>
                                        <p:attrNameLst>
                                          <p:attrName>style.visibility</p:attrName>
                                        </p:attrNameLst>
                                      </p:cBhvr>
                                      <p:to>
                                        <p:strVal val="visible"/>
                                      </p:to>
                                    </p:set>
                                    <p:animEffect transition="in" filter="blinds(horizontal)">
                                      <p:cBhvr>
                                        <p:cTn id="7" dur="500"/>
                                        <p:tgtEl>
                                          <p:spTgt spid="238595"/>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238594"/>
                                        </p:tgtEl>
                                        <p:attrNameLst>
                                          <p:attrName>style.visibility</p:attrName>
                                        </p:attrNameLst>
                                      </p:cBhvr>
                                      <p:to>
                                        <p:strVal val="visible"/>
                                      </p:to>
                                    </p:set>
                                    <p:animEffect transition="in" filter="blinds(horizontal)">
                                      <p:cBhvr>
                                        <p:cTn id="13" dur="500"/>
                                        <p:tgtEl>
                                          <p:spTgt spid="2385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8594" grpId="0" animBg="1"/>
      <p:bldP spid="238595"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p:cNvSpPr>
          <p:nvPr>
            <p:ph type="title" idx="4294967295"/>
          </p:nvPr>
        </p:nvSpPr>
        <p:spPr>
          <a:xfrm>
            <a:off x="760377" y="987427"/>
            <a:ext cx="10272712" cy="4610114"/>
          </a:xfrm>
          <a:prstGeom prst="rect">
            <a:avLst/>
          </a:prstGeom>
          <a:ln w="38100">
            <a:solidFill>
              <a:schemeClr val="folHlink"/>
            </a:solidFill>
          </a:ln>
        </p:spPr>
        <p:txBody>
          <a:bodyPr>
            <a:normAutofit fontScale="90000"/>
          </a:bodyPr>
          <a:lstStyle/>
          <a:p>
            <a:pPr algn="l" eaLnBrk="1" hangingPunct="1">
              <a:lnSpc>
                <a:spcPct val="110000"/>
              </a:lnSpc>
            </a:pPr>
            <a:r>
              <a:rPr lang="zh-CN" altLang="en-US" sz="2800" b="1" smtClean="0">
                <a:solidFill>
                  <a:schemeClr val="folHlink"/>
                </a:solidFill>
                <a:latin typeface="黑体" pitchFamily="2" charset="-122"/>
                <a:ea typeface="黑体" panose="02010609060101010101" pitchFamily="2" charset="-122"/>
              </a:rPr>
              <a:t> 点拨一　</a:t>
            </a:r>
            <a:r>
              <a:rPr lang="zh-CN" altLang="en-US" sz="2800" b="1" smtClean="0">
                <a:solidFill>
                  <a:schemeClr val="folHlink"/>
                </a:solidFill>
                <a:latin typeface="Arial" pitchFamily="34" charset="0"/>
                <a:ea typeface="黑体" panose="02010609060101010101" pitchFamily="2" charset="-122"/>
              </a:rPr>
              <a:t>“</a:t>
            </a:r>
            <a:r>
              <a:rPr lang="zh-CN" altLang="en-US" sz="2800" b="1" smtClean="0">
                <a:solidFill>
                  <a:schemeClr val="folHlink"/>
                </a:solidFill>
                <a:latin typeface="黑体" pitchFamily="2" charset="-122"/>
                <a:ea typeface="黑体" panose="02010609060101010101" pitchFamily="2" charset="-122"/>
              </a:rPr>
              <a:t>一对多</a:t>
            </a:r>
            <a:r>
              <a:rPr lang="zh-CN" altLang="en-US" sz="2800" b="1" smtClean="0">
                <a:solidFill>
                  <a:schemeClr val="folHlink"/>
                </a:solidFill>
                <a:latin typeface="Arial" pitchFamily="34" charset="0"/>
                <a:ea typeface="黑体" panose="02010609060101010101" pitchFamily="2" charset="-122"/>
              </a:rPr>
              <a:t>”“</a:t>
            </a:r>
            <a:r>
              <a:rPr lang="zh-CN" altLang="en-US" sz="2800" b="1" smtClean="0">
                <a:solidFill>
                  <a:schemeClr val="folHlink"/>
                </a:solidFill>
                <a:latin typeface="黑体" pitchFamily="2" charset="-122"/>
                <a:ea typeface="黑体" panose="02010609060101010101" pitchFamily="2" charset="-122"/>
              </a:rPr>
              <a:t>多对多</a:t>
            </a:r>
            <a:r>
              <a:rPr lang="zh-CN" altLang="en-US" sz="2800" b="1" smtClean="0">
                <a:solidFill>
                  <a:schemeClr val="folHlink"/>
                </a:solidFill>
                <a:latin typeface="Arial" pitchFamily="34" charset="0"/>
                <a:ea typeface="黑体" panose="02010609060101010101" pitchFamily="2" charset="-122"/>
              </a:rPr>
              <a:t>”</a:t>
            </a:r>
            <a:r>
              <a:rPr lang="zh-CN" altLang="en-US" sz="2800" b="1" smtClean="0">
                <a:solidFill>
                  <a:schemeClr val="folHlink"/>
                </a:solidFill>
                <a:latin typeface="黑体" pitchFamily="2" charset="-122"/>
                <a:ea typeface="黑体" panose="02010609060101010101" pitchFamily="2" charset="-122"/>
              </a:rPr>
              <a:t>结构中搭配不当的辨析</a:t>
            </a:r>
            <a:r>
              <a:rPr lang="zh-CN" altLang="en-US" smtClean="0"/>
              <a:t> </a:t>
            </a:r>
            <a:r>
              <a:rPr lang="en-US" altLang="zh-CN" sz="2800" b="1" smtClean="0">
                <a:solidFill>
                  <a:schemeClr val="folHlink"/>
                </a:solidFill>
                <a:latin typeface="黑体" pitchFamily="2" charset="-122"/>
                <a:ea typeface="黑体" panose="02010609060101010101" pitchFamily="2" charset="-122"/>
              </a:rPr>
              <a:t/>
            </a:r>
            <a:br>
              <a:rPr lang="en-US" altLang="zh-CN" sz="2800" b="1" smtClean="0">
                <a:solidFill>
                  <a:schemeClr val="folHlink"/>
                </a:solidFill>
                <a:latin typeface="黑体" pitchFamily="2" charset="-122"/>
                <a:ea typeface="黑体" panose="02010609060101010101" pitchFamily="2" charset="-122"/>
              </a:rPr>
            </a:br>
            <a:r>
              <a:rPr lang="en-US" altLang="zh-CN" sz="2400" b="1" smtClean="0">
                <a:solidFill>
                  <a:schemeClr val="folHlink"/>
                </a:solidFill>
                <a:latin typeface="黑体" pitchFamily="2" charset="-122"/>
                <a:ea typeface="黑体" panose="02010609060101010101" pitchFamily="2" charset="-122"/>
              </a:rPr>
              <a:t>    </a:t>
            </a:r>
            <a:r>
              <a:rPr lang="zh-CN" altLang="en-US" sz="2400" b="1" smtClean="0">
                <a:solidFill>
                  <a:schemeClr val="hlink"/>
                </a:solidFill>
                <a:latin typeface="仿宋_GB2312" pitchFamily="49" charset="-122"/>
                <a:ea typeface="仿宋_GB2312" pitchFamily="49" charset="-122"/>
              </a:rPr>
              <a:t>搭配不当是人们在使用语言过程中极易出现的病句类型，也是高考重点考查的病句类型。这种病句类型之所以会经常出现，是因为句子中出现了因结构复杂性而导致前后难以照应、顾此失彼等搭配不当现象。掌握这一特点，对于辨析病句会有好处。</a:t>
            </a:r>
            <a:br>
              <a:rPr lang="zh-CN" altLang="en-US" sz="2400" b="1" smtClean="0">
                <a:solidFill>
                  <a:schemeClr val="hlink"/>
                </a:solidFill>
                <a:latin typeface="仿宋_GB2312" pitchFamily="49" charset="-122"/>
                <a:ea typeface="仿宋_GB2312" pitchFamily="49" charset="-122"/>
              </a:rPr>
            </a:br>
            <a:r>
              <a:rPr lang="zh-CN" altLang="en-US" sz="2400" b="1" smtClean="0">
                <a:solidFill>
                  <a:schemeClr val="hlink"/>
                </a:solidFill>
                <a:latin typeface="仿宋_GB2312" pitchFamily="49" charset="-122"/>
                <a:ea typeface="仿宋_GB2312" pitchFamily="49" charset="-122"/>
              </a:rPr>
              <a:t>    </a:t>
            </a:r>
            <a:r>
              <a:rPr lang="en-US" altLang="zh-CN" sz="2400" b="1" smtClean="0">
                <a:solidFill>
                  <a:schemeClr val="hlink"/>
                </a:solidFill>
                <a:latin typeface="仿宋_GB2312" pitchFamily="49" charset="-122"/>
                <a:ea typeface="仿宋_GB2312" pitchFamily="49" charset="-122"/>
              </a:rPr>
              <a:t>(1)A→B</a:t>
            </a:r>
            <a:r>
              <a:rPr lang="zh-CN" altLang="en-US" sz="2400" b="1" smtClean="0">
                <a:solidFill>
                  <a:schemeClr val="hlink"/>
                </a:solidFill>
                <a:latin typeface="仿宋_GB2312" pitchFamily="49" charset="-122"/>
                <a:ea typeface="仿宋_GB2312" pitchFamily="49" charset="-122"/>
              </a:rPr>
              <a:t>＋</a:t>
            </a:r>
            <a:r>
              <a:rPr lang="en-US" altLang="zh-CN" sz="2400" b="1" smtClean="0">
                <a:solidFill>
                  <a:schemeClr val="hlink"/>
                </a:solidFill>
                <a:latin typeface="仿宋_GB2312" pitchFamily="49" charset="-122"/>
                <a:ea typeface="仿宋_GB2312" pitchFamily="49" charset="-122"/>
              </a:rPr>
              <a:t>C</a:t>
            </a:r>
            <a:r>
              <a:rPr lang="zh-CN" altLang="en-US" sz="2400" b="1" smtClean="0">
                <a:solidFill>
                  <a:schemeClr val="hlink"/>
                </a:solidFill>
                <a:latin typeface="仿宋_GB2312" pitchFamily="49" charset="-122"/>
                <a:ea typeface="仿宋_GB2312" pitchFamily="49" charset="-122"/>
              </a:rPr>
              <a:t>式</a:t>
            </a:r>
            <a:r>
              <a:rPr lang="en-US" altLang="zh-CN" sz="2400" b="1" smtClean="0">
                <a:solidFill>
                  <a:schemeClr val="hlink"/>
                </a:solidFill>
                <a:latin typeface="仿宋_GB2312" pitchFamily="49" charset="-122"/>
                <a:ea typeface="仿宋_GB2312" pitchFamily="49" charset="-122"/>
              </a:rPr>
              <a:t>(</a:t>
            </a:r>
            <a:r>
              <a:rPr lang="zh-CN" altLang="en-US" sz="2400" b="1" smtClean="0">
                <a:solidFill>
                  <a:schemeClr val="hlink"/>
                </a:solidFill>
                <a:latin typeface="仿宋_GB2312" pitchFamily="49" charset="-122"/>
                <a:ea typeface="仿宋_GB2312" pitchFamily="49" charset="-122"/>
              </a:rPr>
              <a:t>一对二式</a:t>
            </a:r>
            <a:r>
              <a:rPr lang="en-US" altLang="zh-CN" sz="2400" b="1" smtClean="0">
                <a:solidFill>
                  <a:schemeClr val="hlink"/>
                </a:solidFill>
                <a:latin typeface="仿宋_GB2312" pitchFamily="49" charset="-122"/>
                <a:ea typeface="仿宋_GB2312" pitchFamily="49" charset="-122"/>
              </a:rPr>
              <a:t>)</a:t>
            </a:r>
            <a:br>
              <a:rPr lang="en-US" altLang="zh-CN" sz="2400" b="1" smtClean="0">
                <a:solidFill>
                  <a:schemeClr val="hlink"/>
                </a:solidFill>
                <a:latin typeface="仿宋_GB2312" pitchFamily="49" charset="-122"/>
                <a:ea typeface="仿宋_GB2312" pitchFamily="49" charset="-122"/>
              </a:rPr>
            </a:br>
            <a:r>
              <a:rPr lang="en-US" altLang="zh-CN" sz="2400" b="1" smtClean="0">
                <a:solidFill>
                  <a:schemeClr val="hlink"/>
                </a:solidFill>
                <a:latin typeface="仿宋_GB2312" pitchFamily="49" charset="-122"/>
                <a:ea typeface="仿宋_GB2312" pitchFamily="49" charset="-122"/>
              </a:rPr>
              <a:t>    [</a:t>
            </a:r>
            <a:r>
              <a:rPr lang="zh-CN" altLang="en-US" sz="2400" b="1" smtClean="0">
                <a:solidFill>
                  <a:schemeClr val="hlink"/>
                </a:solidFill>
                <a:latin typeface="仿宋_GB2312" pitchFamily="49" charset="-122"/>
                <a:ea typeface="仿宋_GB2312" pitchFamily="49" charset="-122"/>
              </a:rPr>
              <a:t>示例</a:t>
            </a:r>
            <a:r>
              <a:rPr lang="en-US" altLang="zh-CN" sz="2400" b="1" smtClean="0">
                <a:solidFill>
                  <a:schemeClr val="hlink"/>
                </a:solidFill>
                <a:latin typeface="仿宋_GB2312" pitchFamily="49" charset="-122"/>
                <a:ea typeface="仿宋_GB2312" pitchFamily="49" charset="-122"/>
              </a:rPr>
              <a:t>]</a:t>
            </a:r>
            <a:r>
              <a:rPr lang="zh-CN" altLang="en-US" sz="2400" b="1" smtClean="0">
                <a:solidFill>
                  <a:schemeClr val="hlink"/>
                </a:solidFill>
                <a:latin typeface="仿宋_GB2312" pitchFamily="49" charset="-122"/>
                <a:ea typeface="仿宋_GB2312" pitchFamily="49" charset="-122"/>
              </a:rPr>
              <a:t>　心理学家认为，给孩子讲故事有助于</a:t>
            </a:r>
            <a:r>
              <a:rPr lang="en-US" altLang="zh-CN" sz="2400" b="1" smtClean="0">
                <a:solidFill>
                  <a:schemeClr val="hlink"/>
                </a:solidFill>
                <a:latin typeface="仿宋_GB2312" pitchFamily="49" charset="-122"/>
                <a:ea typeface="仿宋_GB2312" pitchFamily="49" charset="-122"/>
              </a:rPr>
              <a:t>A</a:t>
            </a:r>
            <a:r>
              <a:rPr lang="zh-CN" altLang="en-US" sz="2400" b="1" smtClean="0">
                <a:solidFill>
                  <a:schemeClr val="hlink"/>
                </a:solidFill>
                <a:latin typeface="仿宋_GB2312" pitchFamily="49" charset="-122"/>
                <a:ea typeface="仿宋_GB2312" pitchFamily="49" charset="-122"/>
              </a:rPr>
              <a:t>培养孩子的</a:t>
            </a:r>
            <a:r>
              <a:rPr lang="en-US" altLang="zh-CN" sz="2400" b="1" smtClean="0">
                <a:solidFill>
                  <a:schemeClr val="hlink"/>
                </a:solidFill>
                <a:latin typeface="仿宋_GB2312" pitchFamily="49" charset="-122"/>
                <a:ea typeface="仿宋_GB2312" pitchFamily="49" charset="-122"/>
              </a:rPr>
              <a:t>B</a:t>
            </a:r>
            <a:r>
              <a:rPr lang="zh-CN" altLang="en-US" sz="2400" b="1" smtClean="0">
                <a:solidFill>
                  <a:schemeClr val="hlink"/>
                </a:solidFill>
                <a:latin typeface="仿宋_GB2312" pitchFamily="49" charset="-122"/>
                <a:ea typeface="仿宋_GB2312" pitchFamily="49" charset="-122"/>
              </a:rPr>
              <a:t>创造性思维和</a:t>
            </a:r>
            <a:r>
              <a:rPr lang="en-US" altLang="zh-CN" sz="2400" b="1" smtClean="0">
                <a:solidFill>
                  <a:schemeClr val="hlink"/>
                </a:solidFill>
                <a:latin typeface="仿宋_GB2312" pitchFamily="49" charset="-122"/>
                <a:ea typeface="仿宋_GB2312" pitchFamily="49" charset="-122"/>
              </a:rPr>
              <a:t>C</a:t>
            </a:r>
            <a:r>
              <a:rPr lang="zh-CN" altLang="en-US" sz="2400" b="1" smtClean="0">
                <a:solidFill>
                  <a:schemeClr val="hlink"/>
                </a:solidFill>
                <a:latin typeface="仿宋_GB2312" pitchFamily="49" charset="-122"/>
                <a:ea typeface="仿宋_GB2312" pitchFamily="49" charset="-122"/>
              </a:rPr>
              <a:t>语言表达的水平。</a:t>
            </a:r>
            <a:br>
              <a:rPr lang="zh-CN" altLang="en-US" sz="2400" b="1" smtClean="0">
                <a:solidFill>
                  <a:schemeClr val="hlink"/>
                </a:solidFill>
                <a:latin typeface="仿宋_GB2312" pitchFamily="49" charset="-122"/>
                <a:ea typeface="仿宋_GB2312" pitchFamily="49" charset="-122"/>
              </a:rPr>
            </a:br>
            <a:r>
              <a:rPr lang="zh-CN" altLang="en-US" sz="2400" b="1" smtClean="0">
                <a:solidFill>
                  <a:schemeClr val="hlink"/>
                </a:solidFill>
                <a:latin typeface="仿宋_GB2312" pitchFamily="49" charset="-122"/>
                <a:ea typeface="仿宋_GB2312" pitchFamily="49" charset="-122"/>
              </a:rPr>
              <a:t>    解析： </a:t>
            </a:r>
            <a:r>
              <a:rPr lang="zh-CN" altLang="en-US" sz="2400" b="1" smtClean="0">
                <a:solidFill>
                  <a:schemeClr val="hlink"/>
                </a:solidFill>
                <a:ea typeface="仿宋_GB2312" pitchFamily="49" charset="-122"/>
              </a:rPr>
              <a:t>“</a:t>
            </a:r>
            <a:r>
              <a:rPr lang="zh-CN" altLang="en-US" sz="2400" b="1" smtClean="0">
                <a:solidFill>
                  <a:schemeClr val="hlink"/>
                </a:solidFill>
                <a:latin typeface="仿宋_GB2312" pitchFamily="49" charset="-122"/>
                <a:ea typeface="仿宋_GB2312" pitchFamily="49" charset="-122"/>
              </a:rPr>
              <a:t>培养</a:t>
            </a:r>
            <a:r>
              <a:rPr lang="zh-CN" altLang="en-US" sz="2400" b="1" smtClean="0">
                <a:solidFill>
                  <a:schemeClr val="hlink"/>
                </a:solidFill>
                <a:ea typeface="仿宋_GB2312" pitchFamily="49" charset="-122"/>
              </a:rPr>
              <a:t>”</a:t>
            </a:r>
            <a:r>
              <a:rPr lang="zh-CN" altLang="en-US" sz="2400" b="1" smtClean="0">
                <a:solidFill>
                  <a:schemeClr val="hlink"/>
                </a:solidFill>
                <a:latin typeface="仿宋_GB2312" pitchFamily="49" charset="-122"/>
                <a:ea typeface="仿宋_GB2312" pitchFamily="49" charset="-122"/>
              </a:rPr>
              <a:t>可与</a:t>
            </a:r>
            <a:r>
              <a:rPr lang="zh-CN" altLang="en-US" sz="2400" b="1" smtClean="0">
                <a:solidFill>
                  <a:schemeClr val="hlink"/>
                </a:solidFill>
                <a:ea typeface="仿宋_GB2312" pitchFamily="49" charset="-122"/>
              </a:rPr>
              <a:t>“</a:t>
            </a:r>
            <a:r>
              <a:rPr lang="zh-CN" altLang="en-US" sz="2400" b="1" smtClean="0">
                <a:solidFill>
                  <a:schemeClr val="hlink"/>
                </a:solidFill>
                <a:latin typeface="仿宋_GB2312" pitchFamily="49" charset="-122"/>
                <a:ea typeface="仿宋_GB2312" pitchFamily="49" charset="-122"/>
              </a:rPr>
              <a:t>创造性思维</a:t>
            </a:r>
            <a:r>
              <a:rPr lang="zh-CN" altLang="en-US" sz="2400" b="1" smtClean="0">
                <a:solidFill>
                  <a:schemeClr val="hlink"/>
                </a:solidFill>
                <a:ea typeface="仿宋_GB2312" pitchFamily="49" charset="-122"/>
              </a:rPr>
              <a:t>”</a:t>
            </a:r>
            <a:r>
              <a:rPr lang="zh-CN" altLang="en-US" sz="2400" b="1" smtClean="0">
                <a:solidFill>
                  <a:schemeClr val="hlink"/>
                </a:solidFill>
                <a:latin typeface="仿宋_GB2312" pitchFamily="49" charset="-122"/>
                <a:ea typeface="仿宋_GB2312" pitchFamily="49" charset="-122"/>
              </a:rPr>
              <a:t>搭配，不能与</a:t>
            </a:r>
            <a:r>
              <a:rPr lang="zh-CN" altLang="en-US" sz="2400" b="1" smtClean="0">
                <a:solidFill>
                  <a:schemeClr val="hlink"/>
                </a:solidFill>
                <a:ea typeface="仿宋_GB2312" pitchFamily="49" charset="-122"/>
              </a:rPr>
              <a:t>“</a:t>
            </a:r>
            <a:r>
              <a:rPr lang="zh-CN" altLang="en-US" sz="2400" b="1" smtClean="0">
                <a:solidFill>
                  <a:schemeClr val="hlink"/>
                </a:solidFill>
                <a:latin typeface="仿宋_GB2312" pitchFamily="49" charset="-122"/>
                <a:ea typeface="仿宋_GB2312" pitchFamily="49" charset="-122"/>
              </a:rPr>
              <a:t>语言表达的水平</a:t>
            </a:r>
            <a:r>
              <a:rPr lang="zh-CN" altLang="en-US" sz="2400" b="1" smtClean="0">
                <a:solidFill>
                  <a:schemeClr val="hlink"/>
                </a:solidFill>
                <a:ea typeface="仿宋_GB2312" pitchFamily="49" charset="-122"/>
              </a:rPr>
              <a:t>”</a:t>
            </a:r>
            <a:r>
              <a:rPr lang="zh-CN" altLang="en-US" sz="2400" b="1" smtClean="0">
                <a:solidFill>
                  <a:schemeClr val="hlink"/>
                </a:solidFill>
                <a:latin typeface="仿宋_GB2312" pitchFamily="49" charset="-122"/>
                <a:ea typeface="仿宋_GB2312" pitchFamily="49" charset="-122"/>
              </a:rPr>
              <a:t>搭配。通常当一个谓语动词搭配两个宾语时，容易出现搭配不当现象。</a:t>
            </a:r>
            <a:br>
              <a:rPr lang="zh-CN" altLang="en-US" sz="2400" b="1" smtClean="0">
                <a:solidFill>
                  <a:schemeClr val="hlink"/>
                </a:solidFill>
                <a:latin typeface="仿宋_GB2312" pitchFamily="49" charset="-122"/>
                <a:ea typeface="仿宋_GB2312" pitchFamily="49" charset="-122"/>
              </a:rPr>
            </a:br>
            <a:endParaRPr lang="zh-CN" altLang="en-US" sz="2400" b="1" smtClean="0">
              <a:solidFill>
                <a:schemeClr val="hlink"/>
              </a:solidFill>
              <a:latin typeface="仿宋_GB2312" pitchFamily="49" charset="-122"/>
              <a:ea typeface="仿宋_GB2312" pitchFamily="49" charset="-122"/>
            </a:endParaRPr>
          </a:p>
        </p:txBody>
      </p:sp>
    </p:spTree>
    <p:extLst>
      <p:ext uri="{BB962C8B-B14F-4D97-AF65-F5344CB8AC3E}">
        <p14:creationId xmlns:p14="http://schemas.microsoft.com/office/powerpoint/2010/main" val="3483114058"/>
      </p:ext>
    </p:extLst>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p:cNvSpPr>
          <p:nvPr>
            <p:ph type="title" idx="4294967295"/>
          </p:nvPr>
        </p:nvSpPr>
        <p:spPr>
          <a:xfrm>
            <a:off x="602987" y="1525575"/>
            <a:ext cx="10429875" cy="3710448"/>
          </a:xfrm>
          <a:prstGeom prst="rect">
            <a:avLst/>
          </a:prstGeom>
          <a:ln w="38100">
            <a:solidFill>
              <a:schemeClr val="folHlink"/>
            </a:solidFill>
          </a:ln>
        </p:spPr>
        <p:txBody>
          <a:bodyPr/>
          <a:lstStyle/>
          <a:p>
            <a:pPr algn="l">
              <a:lnSpc>
                <a:spcPct val="110000"/>
              </a:lnSpc>
            </a:pPr>
            <a:r>
              <a:rPr lang="zh-CN" altLang="en-US" sz="2400" b="1" smtClean="0">
                <a:solidFill>
                  <a:schemeClr val="hlink"/>
                </a:solidFill>
                <a:latin typeface="仿宋_GB2312" pitchFamily="49" charset="-122"/>
                <a:ea typeface="仿宋_GB2312" pitchFamily="49" charset="-122"/>
              </a:rPr>
              <a:t>    </a:t>
            </a:r>
            <a:r>
              <a:rPr lang="en-US" altLang="zh-CN" sz="2400" b="1" smtClean="0">
                <a:solidFill>
                  <a:schemeClr val="hlink"/>
                </a:solidFill>
                <a:latin typeface="仿宋_GB2312" pitchFamily="49" charset="-122"/>
                <a:ea typeface="仿宋_GB2312" pitchFamily="49" charset="-122"/>
              </a:rPr>
              <a:t>(2)A→B</a:t>
            </a:r>
            <a:r>
              <a:rPr lang="zh-CN" altLang="en-US" sz="2400" b="1" smtClean="0">
                <a:solidFill>
                  <a:schemeClr val="hlink"/>
                </a:solidFill>
                <a:latin typeface="仿宋_GB2312" pitchFamily="49" charset="-122"/>
                <a:ea typeface="仿宋_GB2312" pitchFamily="49" charset="-122"/>
              </a:rPr>
              <a:t>＋</a:t>
            </a:r>
            <a:r>
              <a:rPr lang="en-US" altLang="zh-CN" sz="2400" b="1" smtClean="0">
                <a:solidFill>
                  <a:schemeClr val="hlink"/>
                </a:solidFill>
                <a:latin typeface="仿宋_GB2312" pitchFamily="49" charset="-122"/>
                <a:ea typeface="仿宋_GB2312" pitchFamily="49" charset="-122"/>
              </a:rPr>
              <a:t>C</a:t>
            </a:r>
            <a:r>
              <a:rPr lang="zh-CN" altLang="en-US" sz="2400" b="1" smtClean="0">
                <a:solidFill>
                  <a:schemeClr val="hlink"/>
                </a:solidFill>
                <a:latin typeface="仿宋_GB2312" pitchFamily="49" charset="-122"/>
                <a:ea typeface="仿宋_GB2312" pitchFamily="49" charset="-122"/>
              </a:rPr>
              <a:t>＋</a:t>
            </a:r>
            <a:r>
              <a:rPr lang="en-US" altLang="zh-CN" sz="2400" b="1" smtClean="0">
                <a:solidFill>
                  <a:schemeClr val="hlink"/>
                </a:solidFill>
                <a:latin typeface="仿宋_GB2312" pitchFamily="49" charset="-122"/>
                <a:ea typeface="仿宋_GB2312" pitchFamily="49" charset="-122"/>
              </a:rPr>
              <a:t>D(</a:t>
            </a:r>
            <a:r>
              <a:rPr lang="zh-CN" altLang="en-US" sz="2400" b="1" smtClean="0">
                <a:solidFill>
                  <a:schemeClr val="hlink"/>
                </a:solidFill>
                <a:latin typeface="仿宋_GB2312" pitchFamily="49" charset="-122"/>
                <a:ea typeface="仿宋_GB2312" pitchFamily="49" charset="-122"/>
              </a:rPr>
              <a:t>＋</a:t>
            </a:r>
            <a:r>
              <a:rPr lang="en-US" altLang="zh-CN" sz="2400" b="1" smtClean="0">
                <a:solidFill>
                  <a:schemeClr val="hlink"/>
                </a:solidFill>
                <a:ea typeface="仿宋_GB2312" pitchFamily="49" charset="-122"/>
              </a:rPr>
              <a:t>……</a:t>
            </a:r>
            <a:r>
              <a:rPr lang="en-US" altLang="zh-CN" sz="2400" b="1" smtClean="0">
                <a:solidFill>
                  <a:schemeClr val="hlink"/>
                </a:solidFill>
                <a:latin typeface="仿宋_GB2312" pitchFamily="49" charset="-122"/>
                <a:ea typeface="仿宋_GB2312" pitchFamily="49" charset="-122"/>
              </a:rPr>
              <a:t>)</a:t>
            </a:r>
            <a:r>
              <a:rPr lang="zh-CN" altLang="en-US" sz="2400" b="1" smtClean="0">
                <a:solidFill>
                  <a:schemeClr val="hlink"/>
                </a:solidFill>
                <a:latin typeface="仿宋_GB2312" pitchFamily="49" charset="-122"/>
                <a:ea typeface="仿宋_GB2312" pitchFamily="49" charset="-122"/>
              </a:rPr>
              <a:t>式</a:t>
            </a:r>
            <a:r>
              <a:rPr lang="en-US" altLang="zh-CN" sz="2400" b="1" smtClean="0">
                <a:solidFill>
                  <a:schemeClr val="hlink"/>
                </a:solidFill>
                <a:latin typeface="仿宋_GB2312" pitchFamily="49" charset="-122"/>
                <a:ea typeface="仿宋_GB2312" pitchFamily="49" charset="-122"/>
              </a:rPr>
              <a:t>(</a:t>
            </a:r>
            <a:r>
              <a:rPr lang="zh-CN" altLang="en-US" sz="2400" b="1" smtClean="0">
                <a:solidFill>
                  <a:schemeClr val="hlink"/>
                </a:solidFill>
                <a:latin typeface="仿宋_GB2312" pitchFamily="49" charset="-122"/>
                <a:ea typeface="仿宋_GB2312" pitchFamily="49" charset="-122"/>
              </a:rPr>
              <a:t>一对三式或一对多式</a:t>
            </a:r>
            <a:r>
              <a:rPr lang="en-US" altLang="zh-CN" sz="2400" b="1" smtClean="0">
                <a:solidFill>
                  <a:schemeClr val="hlink"/>
                </a:solidFill>
                <a:latin typeface="仿宋_GB2312" pitchFamily="49" charset="-122"/>
                <a:ea typeface="仿宋_GB2312" pitchFamily="49" charset="-122"/>
              </a:rPr>
              <a:t>)</a:t>
            </a:r>
            <a:br>
              <a:rPr lang="en-US" altLang="zh-CN" sz="2400" b="1" smtClean="0">
                <a:solidFill>
                  <a:schemeClr val="hlink"/>
                </a:solidFill>
                <a:latin typeface="仿宋_GB2312" pitchFamily="49" charset="-122"/>
                <a:ea typeface="仿宋_GB2312" pitchFamily="49" charset="-122"/>
              </a:rPr>
            </a:br>
            <a:r>
              <a:rPr lang="en-US" altLang="zh-CN" sz="2400" b="1" smtClean="0">
                <a:solidFill>
                  <a:schemeClr val="hlink"/>
                </a:solidFill>
                <a:latin typeface="仿宋_GB2312" pitchFamily="49" charset="-122"/>
                <a:ea typeface="仿宋_GB2312" pitchFamily="49" charset="-122"/>
              </a:rPr>
              <a:t>    [</a:t>
            </a:r>
            <a:r>
              <a:rPr lang="zh-CN" altLang="en-US" sz="2400" b="1" smtClean="0">
                <a:solidFill>
                  <a:schemeClr val="hlink"/>
                </a:solidFill>
                <a:latin typeface="仿宋_GB2312" pitchFamily="49" charset="-122"/>
                <a:ea typeface="仿宋_GB2312" pitchFamily="49" charset="-122"/>
              </a:rPr>
              <a:t>示例</a:t>
            </a:r>
            <a:r>
              <a:rPr lang="en-US" altLang="zh-CN" sz="2400" b="1" smtClean="0">
                <a:solidFill>
                  <a:schemeClr val="hlink"/>
                </a:solidFill>
                <a:latin typeface="仿宋_GB2312" pitchFamily="49" charset="-122"/>
                <a:ea typeface="仿宋_GB2312" pitchFamily="49" charset="-122"/>
              </a:rPr>
              <a:t>]</a:t>
            </a:r>
            <a:r>
              <a:rPr lang="zh-CN" altLang="en-US" sz="2400" b="1" smtClean="0">
                <a:solidFill>
                  <a:schemeClr val="hlink"/>
                </a:solidFill>
                <a:latin typeface="仿宋_GB2312" pitchFamily="49" charset="-122"/>
                <a:ea typeface="仿宋_GB2312" pitchFamily="49" charset="-122"/>
              </a:rPr>
              <a:t>　考古学家在这里</a:t>
            </a:r>
            <a:r>
              <a:rPr lang="en-US" altLang="zh-CN" sz="2400" b="1" smtClean="0">
                <a:solidFill>
                  <a:schemeClr val="hlink"/>
                </a:solidFill>
                <a:latin typeface="仿宋_GB2312" pitchFamily="49" charset="-122"/>
                <a:ea typeface="仿宋_GB2312" pitchFamily="49" charset="-122"/>
              </a:rPr>
              <a:t>A</a:t>
            </a:r>
            <a:r>
              <a:rPr lang="zh-CN" altLang="en-US" sz="2400" b="1" smtClean="0">
                <a:solidFill>
                  <a:schemeClr val="hlink"/>
                </a:solidFill>
                <a:latin typeface="仿宋_GB2312" pitchFamily="49" charset="-122"/>
                <a:ea typeface="仿宋_GB2312" pitchFamily="49" charset="-122"/>
              </a:rPr>
              <a:t>挖掘了丰富的</a:t>
            </a:r>
            <a:r>
              <a:rPr lang="en-US" altLang="zh-CN" sz="2400" b="1" smtClean="0">
                <a:solidFill>
                  <a:schemeClr val="hlink"/>
                </a:solidFill>
                <a:latin typeface="仿宋_GB2312" pitchFamily="49" charset="-122"/>
                <a:ea typeface="仿宋_GB2312" pitchFamily="49" charset="-122"/>
              </a:rPr>
              <a:t>B</a:t>
            </a:r>
            <a:r>
              <a:rPr lang="zh-CN" altLang="en-US" sz="2400" b="1" smtClean="0">
                <a:solidFill>
                  <a:schemeClr val="hlink"/>
                </a:solidFill>
                <a:latin typeface="仿宋_GB2312" pitchFamily="49" charset="-122"/>
                <a:ea typeface="仿宋_GB2312" pitchFamily="49" charset="-122"/>
              </a:rPr>
              <a:t>打制石器，大量的</a:t>
            </a:r>
            <a:r>
              <a:rPr lang="en-US" altLang="zh-CN" sz="2400" b="1" smtClean="0">
                <a:solidFill>
                  <a:schemeClr val="hlink"/>
                </a:solidFill>
                <a:latin typeface="仿宋_GB2312" pitchFamily="49" charset="-122"/>
                <a:ea typeface="仿宋_GB2312" pitchFamily="49" charset="-122"/>
              </a:rPr>
              <a:t>C</a:t>
            </a:r>
            <a:r>
              <a:rPr lang="zh-CN" altLang="en-US" sz="2400" b="1" smtClean="0">
                <a:solidFill>
                  <a:schemeClr val="hlink"/>
                </a:solidFill>
                <a:latin typeface="仿宋_GB2312" pitchFamily="49" charset="-122"/>
                <a:ea typeface="仿宋_GB2312" pitchFamily="49" charset="-122"/>
              </a:rPr>
              <a:t>古生物化石和古人用火的</a:t>
            </a:r>
            <a:r>
              <a:rPr lang="en-US" altLang="zh-CN" sz="2400" b="1" smtClean="0">
                <a:solidFill>
                  <a:schemeClr val="hlink"/>
                </a:solidFill>
                <a:latin typeface="仿宋_GB2312" pitchFamily="49" charset="-122"/>
                <a:ea typeface="仿宋_GB2312" pitchFamily="49" charset="-122"/>
              </a:rPr>
              <a:t>D</a:t>
            </a:r>
            <a:r>
              <a:rPr lang="zh-CN" altLang="en-US" sz="2400" b="1" smtClean="0">
                <a:solidFill>
                  <a:schemeClr val="hlink"/>
                </a:solidFill>
                <a:latin typeface="仿宋_GB2312" pitchFamily="49" charset="-122"/>
                <a:ea typeface="仿宋_GB2312" pitchFamily="49" charset="-122"/>
              </a:rPr>
              <a:t>痕迹。</a:t>
            </a:r>
            <a:br>
              <a:rPr lang="zh-CN" altLang="en-US" sz="2400" b="1" smtClean="0">
                <a:solidFill>
                  <a:schemeClr val="hlink"/>
                </a:solidFill>
                <a:latin typeface="仿宋_GB2312" pitchFamily="49" charset="-122"/>
                <a:ea typeface="仿宋_GB2312" pitchFamily="49" charset="-122"/>
              </a:rPr>
            </a:br>
            <a:r>
              <a:rPr lang="zh-CN" altLang="en-US" sz="2400" b="1" smtClean="0">
                <a:solidFill>
                  <a:schemeClr val="hlink"/>
                </a:solidFill>
                <a:latin typeface="仿宋_GB2312" pitchFamily="49" charset="-122"/>
                <a:ea typeface="仿宋_GB2312" pitchFamily="49" charset="-122"/>
              </a:rPr>
              <a:t>    解析：　</a:t>
            </a:r>
            <a:r>
              <a:rPr lang="en-US" altLang="zh-CN" sz="2400" b="1" smtClean="0">
                <a:solidFill>
                  <a:schemeClr val="hlink"/>
                </a:solidFill>
                <a:latin typeface="仿宋_GB2312" pitchFamily="49" charset="-122"/>
                <a:ea typeface="仿宋_GB2312" pitchFamily="49" charset="-122"/>
              </a:rPr>
              <a:t>A</a:t>
            </a:r>
            <a:r>
              <a:rPr lang="zh-CN" altLang="en-US" sz="2400" b="1" smtClean="0">
                <a:solidFill>
                  <a:schemeClr val="hlink"/>
                </a:solidFill>
                <a:latin typeface="仿宋_GB2312" pitchFamily="49" charset="-122"/>
                <a:ea typeface="仿宋_GB2312" pitchFamily="49" charset="-122"/>
              </a:rPr>
              <a:t>可与</a:t>
            </a:r>
            <a:r>
              <a:rPr lang="en-US" altLang="zh-CN" sz="2400" b="1" smtClean="0">
                <a:solidFill>
                  <a:schemeClr val="hlink"/>
                </a:solidFill>
                <a:latin typeface="仿宋_GB2312" pitchFamily="49" charset="-122"/>
                <a:ea typeface="仿宋_GB2312" pitchFamily="49" charset="-122"/>
              </a:rPr>
              <a:t>B</a:t>
            </a:r>
            <a:r>
              <a:rPr lang="zh-CN" altLang="en-US" sz="2400" b="1" smtClean="0">
                <a:solidFill>
                  <a:schemeClr val="hlink"/>
                </a:solidFill>
                <a:latin typeface="仿宋_GB2312" pitchFamily="49" charset="-122"/>
                <a:ea typeface="仿宋_GB2312" pitchFamily="49" charset="-122"/>
              </a:rPr>
              <a:t>、</a:t>
            </a:r>
            <a:r>
              <a:rPr lang="en-US" altLang="zh-CN" sz="2400" b="1" smtClean="0">
                <a:solidFill>
                  <a:schemeClr val="hlink"/>
                </a:solidFill>
                <a:latin typeface="仿宋_GB2312" pitchFamily="49" charset="-122"/>
                <a:ea typeface="仿宋_GB2312" pitchFamily="49" charset="-122"/>
              </a:rPr>
              <a:t>C</a:t>
            </a:r>
            <a:r>
              <a:rPr lang="zh-CN" altLang="en-US" sz="2400" b="1" smtClean="0">
                <a:solidFill>
                  <a:schemeClr val="hlink"/>
                </a:solidFill>
                <a:latin typeface="仿宋_GB2312" pitchFamily="49" charset="-122"/>
                <a:ea typeface="仿宋_GB2312" pitchFamily="49" charset="-122"/>
              </a:rPr>
              <a:t>搭配，但不可与</a:t>
            </a:r>
            <a:r>
              <a:rPr lang="en-US" altLang="zh-CN" sz="2400" b="1" smtClean="0">
                <a:solidFill>
                  <a:schemeClr val="hlink"/>
                </a:solidFill>
                <a:latin typeface="仿宋_GB2312" pitchFamily="49" charset="-122"/>
                <a:ea typeface="仿宋_GB2312" pitchFamily="49" charset="-122"/>
              </a:rPr>
              <a:t>D</a:t>
            </a:r>
            <a:r>
              <a:rPr lang="zh-CN" altLang="en-US" sz="2400" b="1" smtClean="0">
                <a:solidFill>
                  <a:schemeClr val="hlink"/>
                </a:solidFill>
                <a:latin typeface="仿宋_GB2312" pitchFamily="49" charset="-122"/>
                <a:ea typeface="仿宋_GB2312" pitchFamily="49" charset="-122"/>
              </a:rPr>
              <a:t>搭配。</a:t>
            </a:r>
            <a:r>
              <a:rPr lang="en-US" altLang="zh-CN" sz="2400" b="1" smtClean="0">
                <a:solidFill>
                  <a:schemeClr val="hlink"/>
                </a:solidFill>
                <a:latin typeface="仿宋_GB2312" pitchFamily="49" charset="-122"/>
                <a:ea typeface="仿宋_GB2312" pitchFamily="49" charset="-122"/>
              </a:rPr>
              <a:t/>
            </a:r>
            <a:br>
              <a:rPr lang="en-US" altLang="zh-CN" sz="2400" b="1" smtClean="0">
                <a:solidFill>
                  <a:schemeClr val="hlink"/>
                </a:solidFill>
                <a:latin typeface="仿宋_GB2312" pitchFamily="49" charset="-122"/>
                <a:ea typeface="仿宋_GB2312" pitchFamily="49" charset="-122"/>
              </a:rPr>
            </a:br>
            <a:r>
              <a:rPr lang="zh-CN" altLang="en-US" sz="2400" b="1" smtClean="0">
                <a:solidFill>
                  <a:schemeClr val="hlink"/>
                </a:solidFill>
                <a:latin typeface="仿宋_GB2312" pitchFamily="49" charset="-122"/>
                <a:ea typeface="仿宋_GB2312" pitchFamily="49" charset="-122"/>
              </a:rPr>
              <a:t>   </a:t>
            </a:r>
            <a:r>
              <a:rPr lang="en-US" altLang="zh-CN" sz="2400" b="1" smtClean="0">
                <a:solidFill>
                  <a:schemeClr val="hlink"/>
                </a:solidFill>
                <a:latin typeface="仿宋_GB2312" pitchFamily="49" charset="-122"/>
                <a:ea typeface="仿宋_GB2312" pitchFamily="49" charset="-122"/>
              </a:rPr>
              <a:t>(3)A</a:t>
            </a:r>
            <a:r>
              <a:rPr lang="zh-CN" altLang="en-US" sz="2400" b="1" smtClean="0">
                <a:solidFill>
                  <a:schemeClr val="hlink"/>
                </a:solidFill>
                <a:latin typeface="仿宋_GB2312" pitchFamily="49" charset="-122"/>
                <a:ea typeface="仿宋_GB2312" pitchFamily="49" charset="-122"/>
              </a:rPr>
              <a:t>＋</a:t>
            </a:r>
            <a:r>
              <a:rPr lang="en-US" altLang="zh-CN" sz="2400" b="1" smtClean="0">
                <a:solidFill>
                  <a:schemeClr val="hlink"/>
                </a:solidFill>
                <a:latin typeface="仿宋_GB2312" pitchFamily="49" charset="-122"/>
                <a:ea typeface="仿宋_GB2312" pitchFamily="49" charset="-122"/>
              </a:rPr>
              <a:t>B→C</a:t>
            </a:r>
            <a:r>
              <a:rPr lang="zh-CN" altLang="en-US" sz="2400" b="1" smtClean="0">
                <a:solidFill>
                  <a:schemeClr val="hlink"/>
                </a:solidFill>
                <a:latin typeface="仿宋_GB2312" pitchFamily="49" charset="-122"/>
                <a:ea typeface="仿宋_GB2312" pitchFamily="49" charset="-122"/>
              </a:rPr>
              <a:t>式</a:t>
            </a:r>
            <a:r>
              <a:rPr lang="en-US" altLang="zh-CN" sz="2400" b="1" smtClean="0">
                <a:solidFill>
                  <a:schemeClr val="hlink"/>
                </a:solidFill>
                <a:latin typeface="仿宋_GB2312" pitchFamily="49" charset="-122"/>
                <a:ea typeface="仿宋_GB2312" pitchFamily="49" charset="-122"/>
              </a:rPr>
              <a:t>(</a:t>
            </a:r>
            <a:r>
              <a:rPr lang="zh-CN" altLang="en-US" sz="2400" b="1" smtClean="0">
                <a:solidFill>
                  <a:schemeClr val="hlink"/>
                </a:solidFill>
                <a:latin typeface="仿宋_GB2312" pitchFamily="49" charset="-122"/>
                <a:ea typeface="仿宋_GB2312" pitchFamily="49" charset="-122"/>
              </a:rPr>
              <a:t>二对一式</a:t>
            </a:r>
            <a:r>
              <a:rPr lang="en-US" altLang="zh-CN" sz="2400" b="1" smtClean="0">
                <a:solidFill>
                  <a:schemeClr val="hlink"/>
                </a:solidFill>
                <a:latin typeface="仿宋_GB2312" pitchFamily="49" charset="-122"/>
                <a:ea typeface="仿宋_GB2312" pitchFamily="49" charset="-122"/>
              </a:rPr>
              <a:t>)</a:t>
            </a:r>
            <a:br>
              <a:rPr lang="en-US" altLang="zh-CN" sz="2400" b="1" smtClean="0">
                <a:solidFill>
                  <a:schemeClr val="hlink"/>
                </a:solidFill>
                <a:latin typeface="仿宋_GB2312" pitchFamily="49" charset="-122"/>
                <a:ea typeface="仿宋_GB2312" pitchFamily="49" charset="-122"/>
              </a:rPr>
            </a:br>
            <a:r>
              <a:rPr lang="en-US" altLang="zh-CN" sz="2400" b="1" smtClean="0">
                <a:solidFill>
                  <a:schemeClr val="hlink"/>
                </a:solidFill>
                <a:latin typeface="仿宋_GB2312" pitchFamily="49" charset="-122"/>
                <a:ea typeface="仿宋_GB2312" pitchFamily="49" charset="-122"/>
              </a:rPr>
              <a:t>    [</a:t>
            </a:r>
            <a:r>
              <a:rPr lang="zh-CN" altLang="en-US" sz="2400" b="1" smtClean="0">
                <a:solidFill>
                  <a:schemeClr val="hlink"/>
                </a:solidFill>
                <a:latin typeface="仿宋_GB2312" pitchFamily="49" charset="-122"/>
                <a:ea typeface="仿宋_GB2312" pitchFamily="49" charset="-122"/>
              </a:rPr>
              <a:t>示例</a:t>
            </a:r>
            <a:r>
              <a:rPr lang="en-US" altLang="zh-CN" sz="2400" b="1" smtClean="0">
                <a:solidFill>
                  <a:schemeClr val="hlink"/>
                </a:solidFill>
                <a:latin typeface="仿宋_GB2312" pitchFamily="49" charset="-122"/>
                <a:ea typeface="仿宋_GB2312" pitchFamily="49" charset="-122"/>
              </a:rPr>
              <a:t>]</a:t>
            </a:r>
            <a:r>
              <a:rPr lang="zh-CN" altLang="en-US" sz="2400" b="1" smtClean="0">
                <a:solidFill>
                  <a:schemeClr val="hlink"/>
                </a:solidFill>
                <a:latin typeface="仿宋_GB2312" pitchFamily="49" charset="-122"/>
                <a:ea typeface="仿宋_GB2312" pitchFamily="49" charset="-122"/>
              </a:rPr>
              <a:t>　电子计算机已经广泛应用到各行各业，这就要求我们尽快</a:t>
            </a:r>
            <a:r>
              <a:rPr lang="en-US" altLang="zh-CN" sz="2400" b="1" smtClean="0">
                <a:solidFill>
                  <a:schemeClr val="hlink"/>
                </a:solidFill>
                <a:latin typeface="仿宋_GB2312" pitchFamily="49" charset="-122"/>
                <a:ea typeface="仿宋_GB2312" pitchFamily="49" charset="-122"/>
              </a:rPr>
              <a:t>A</a:t>
            </a:r>
            <a:r>
              <a:rPr lang="zh-CN" altLang="en-US" sz="2400" b="1" smtClean="0">
                <a:solidFill>
                  <a:schemeClr val="hlink"/>
                </a:solidFill>
                <a:latin typeface="仿宋_GB2312" pitchFamily="49" charset="-122"/>
                <a:ea typeface="仿宋_GB2312" pitchFamily="49" charset="-122"/>
              </a:rPr>
              <a:t>提高和</a:t>
            </a:r>
            <a:r>
              <a:rPr lang="en-US" altLang="zh-CN" sz="2400" b="1" smtClean="0">
                <a:solidFill>
                  <a:schemeClr val="hlink"/>
                </a:solidFill>
                <a:latin typeface="仿宋_GB2312" pitchFamily="49" charset="-122"/>
                <a:ea typeface="仿宋_GB2312" pitchFamily="49" charset="-122"/>
              </a:rPr>
              <a:t>B</a:t>
            </a:r>
            <a:r>
              <a:rPr lang="zh-CN" altLang="en-US" sz="2400" b="1" smtClean="0">
                <a:solidFill>
                  <a:schemeClr val="hlink"/>
                </a:solidFill>
                <a:latin typeface="仿宋_GB2312" pitchFamily="49" charset="-122"/>
                <a:ea typeface="仿宋_GB2312" pitchFamily="49" charset="-122"/>
              </a:rPr>
              <a:t>造就一批</a:t>
            </a:r>
            <a:r>
              <a:rPr lang="en-US" altLang="zh-CN" sz="2400" b="1" smtClean="0">
                <a:solidFill>
                  <a:schemeClr val="hlink"/>
                </a:solidFill>
                <a:latin typeface="仿宋_GB2312" pitchFamily="49" charset="-122"/>
                <a:ea typeface="仿宋_GB2312" pitchFamily="49" charset="-122"/>
              </a:rPr>
              <a:t>C</a:t>
            </a:r>
            <a:r>
              <a:rPr lang="zh-CN" altLang="en-US" sz="2400" b="1" smtClean="0">
                <a:solidFill>
                  <a:schemeClr val="hlink"/>
                </a:solidFill>
                <a:latin typeface="仿宋_GB2312" pitchFamily="49" charset="-122"/>
                <a:ea typeface="仿宋_GB2312" pitchFamily="49" charset="-122"/>
              </a:rPr>
              <a:t>专业技术人才。</a:t>
            </a:r>
            <a:br>
              <a:rPr lang="zh-CN" altLang="en-US" sz="2400" b="1" smtClean="0">
                <a:solidFill>
                  <a:schemeClr val="hlink"/>
                </a:solidFill>
                <a:latin typeface="仿宋_GB2312" pitchFamily="49" charset="-122"/>
                <a:ea typeface="仿宋_GB2312" pitchFamily="49" charset="-122"/>
              </a:rPr>
            </a:br>
            <a:r>
              <a:rPr lang="zh-CN" altLang="en-US" sz="2400" b="1" smtClean="0">
                <a:solidFill>
                  <a:schemeClr val="hlink"/>
                </a:solidFill>
                <a:latin typeface="仿宋_GB2312" pitchFamily="49" charset="-122"/>
                <a:ea typeface="仿宋_GB2312" pitchFamily="49" charset="-122"/>
              </a:rPr>
              <a:t>    解析：</a:t>
            </a:r>
            <a:r>
              <a:rPr lang="en-US" altLang="zh-CN" sz="2400" b="1" smtClean="0">
                <a:solidFill>
                  <a:schemeClr val="hlink"/>
                </a:solidFill>
                <a:latin typeface="仿宋_GB2312" pitchFamily="49" charset="-122"/>
                <a:ea typeface="仿宋_GB2312" pitchFamily="49" charset="-122"/>
              </a:rPr>
              <a:t>A</a:t>
            </a:r>
            <a:r>
              <a:rPr lang="zh-CN" altLang="en-US" sz="2400" b="1" smtClean="0">
                <a:solidFill>
                  <a:schemeClr val="hlink"/>
                </a:solidFill>
                <a:latin typeface="仿宋_GB2312" pitchFamily="49" charset="-122"/>
                <a:ea typeface="仿宋_GB2312" pitchFamily="49" charset="-122"/>
              </a:rPr>
              <a:t>与</a:t>
            </a:r>
            <a:r>
              <a:rPr lang="en-US" altLang="zh-CN" sz="2400" b="1" smtClean="0">
                <a:solidFill>
                  <a:schemeClr val="hlink"/>
                </a:solidFill>
                <a:latin typeface="仿宋_GB2312" pitchFamily="49" charset="-122"/>
                <a:ea typeface="仿宋_GB2312" pitchFamily="49" charset="-122"/>
              </a:rPr>
              <a:t>C</a:t>
            </a:r>
            <a:r>
              <a:rPr lang="zh-CN" altLang="en-US" sz="2400" b="1" smtClean="0">
                <a:solidFill>
                  <a:schemeClr val="hlink"/>
                </a:solidFill>
                <a:latin typeface="仿宋_GB2312" pitchFamily="49" charset="-122"/>
                <a:ea typeface="仿宋_GB2312" pitchFamily="49" charset="-122"/>
              </a:rPr>
              <a:t>不搭配，</a:t>
            </a:r>
            <a:r>
              <a:rPr lang="en-US" altLang="zh-CN" sz="2400" b="1" smtClean="0">
                <a:solidFill>
                  <a:schemeClr val="hlink"/>
                </a:solidFill>
                <a:latin typeface="仿宋_GB2312" pitchFamily="49" charset="-122"/>
                <a:ea typeface="仿宋_GB2312" pitchFamily="49" charset="-122"/>
              </a:rPr>
              <a:t>B</a:t>
            </a:r>
            <a:r>
              <a:rPr lang="zh-CN" altLang="en-US" sz="2400" b="1" smtClean="0">
                <a:solidFill>
                  <a:schemeClr val="hlink"/>
                </a:solidFill>
                <a:latin typeface="仿宋_GB2312" pitchFamily="49" charset="-122"/>
                <a:ea typeface="仿宋_GB2312" pitchFamily="49" charset="-122"/>
              </a:rPr>
              <a:t>与</a:t>
            </a:r>
            <a:r>
              <a:rPr lang="en-US" altLang="zh-CN" sz="2400" b="1" smtClean="0">
                <a:solidFill>
                  <a:schemeClr val="hlink"/>
                </a:solidFill>
                <a:latin typeface="仿宋_GB2312" pitchFamily="49" charset="-122"/>
                <a:ea typeface="仿宋_GB2312" pitchFamily="49" charset="-122"/>
              </a:rPr>
              <a:t>C</a:t>
            </a:r>
            <a:r>
              <a:rPr lang="zh-CN" altLang="en-US" sz="2400" b="1" smtClean="0">
                <a:solidFill>
                  <a:schemeClr val="hlink"/>
                </a:solidFill>
                <a:latin typeface="仿宋_GB2312" pitchFamily="49" charset="-122"/>
                <a:ea typeface="仿宋_GB2312" pitchFamily="49" charset="-122"/>
              </a:rPr>
              <a:t>搭配。</a:t>
            </a:r>
          </a:p>
        </p:txBody>
      </p:sp>
    </p:spTree>
    <p:extLst>
      <p:ext uri="{BB962C8B-B14F-4D97-AF65-F5344CB8AC3E}">
        <p14:creationId xmlns:p14="http://schemas.microsoft.com/office/powerpoint/2010/main" val="2276560817"/>
      </p:ext>
    </p:extLst>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p:nvPr/>
        </p:nvSpPr>
        <p:spPr>
          <a:xfrm>
            <a:off x="602987" y="696215"/>
            <a:ext cx="10429875" cy="5467350"/>
          </a:xfrm>
          <a:prstGeom prst="rect">
            <a:avLst/>
          </a:prstGeom>
          <a:ln w="38100">
            <a:solidFill>
              <a:schemeClr val="folHlink"/>
            </a:solidFill>
          </a:ln>
        </p:spPr>
        <p:txBody>
          <a:bodyPr/>
          <a:lstStyle/>
          <a:p>
            <a:pPr marL="0" marR="0" lvl="0" indent="0" algn="l" defTabSz="914400" rtl="0" eaLnBrk="1" fontAlgn="auto" latinLnBrk="0" hangingPunct="1">
              <a:lnSpc>
                <a:spcPct val="110000"/>
              </a:lnSpc>
              <a:spcBef>
                <a:spcPct val="0"/>
              </a:spcBef>
              <a:spcAft>
                <a:spcPct val="0"/>
              </a:spcAft>
              <a:buClrTx/>
              <a:buSzTx/>
              <a:buFontTx/>
              <a:buNone/>
              <a:defRPr/>
            </a:pPr>
            <a:r>
              <a:rPr kumimoji="0" lang="zh-CN" altLang="en-US" sz="2300" b="1" i="0" u="none" strike="noStrike" kern="1200" cap="none" spc="0" normalizeH="0" baseline="0" noProof="0" smtClean="0">
                <a:ln>
                  <a:noFill/>
                </a:ln>
                <a:solidFill>
                  <a:schemeClr val="hlink"/>
                </a:solidFill>
                <a:effectLst/>
                <a:uLnTx/>
                <a:uFillTx/>
                <a:latin typeface="仿宋_GB2312" pitchFamily="49" charset="-122"/>
                <a:ea typeface="仿宋_GB2312" pitchFamily="49" charset="-122"/>
                <a:cs typeface="+mj-cs"/>
              </a:rPr>
              <a:t>    </a:t>
            </a:r>
            <a:r>
              <a:rPr kumimoji="0" lang="en-US" altLang="zh-CN" sz="2300" b="1" i="0" u="none" strike="noStrike" kern="1200" cap="none" spc="0" normalizeH="0" baseline="0" noProof="0" smtClean="0">
                <a:ln>
                  <a:noFill/>
                </a:ln>
                <a:solidFill>
                  <a:schemeClr val="hlink"/>
                </a:solidFill>
                <a:effectLst/>
                <a:uLnTx/>
                <a:uFillTx/>
                <a:latin typeface="仿宋_GB2312" pitchFamily="49" charset="-122"/>
                <a:ea typeface="仿宋_GB2312" pitchFamily="49" charset="-122"/>
                <a:cs typeface="+mj-cs"/>
              </a:rPr>
              <a:t>(4)A</a:t>
            </a:r>
            <a:r>
              <a:rPr kumimoji="0" lang="zh-CN" altLang="en-US" sz="2300" b="1" i="0" u="none" strike="noStrike" kern="1200" cap="none" spc="0" normalizeH="0" baseline="0" noProof="0" smtClean="0">
                <a:ln>
                  <a:noFill/>
                </a:ln>
                <a:solidFill>
                  <a:schemeClr val="hlink"/>
                </a:solidFill>
                <a:effectLst/>
                <a:uLnTx/>
                <a:uFillTx/>
                <a:latin typeface="仿宋_GB2312" pitchFamily="49" charset="-122"/>
                <a:ea typeface="仿宋_GB2312" pitchFamily="49" charset="-122"/>
                <a:cs typeface="+mj-cs"/>
              </a:rPr>
              <a:t>＋</a:t>
            </a:r>
            <a:r>
              <a:rPr kumimoji="0" lang="en-US" altLang="zh-CN" sz="2300" b="1" i="0" u="none" strike="noStrike" kern="1200" cap="none" spc="0" normalizeH="0" baseline="0" noProof="0" smtClean="0">
                <a:ln>
                  <a:noFill/>
                </a:ln>
                <a:solidFill>
                  <a:schemeClr val="hlink"/>
                </a:solidFill>
                <a:effectLst/>
                <a:uLnTx/>
                <a:uFillTx/>
                <a:latin typeface="仿宋_GB2312" pitchFamily="49" charset="-122"/>
                <a:ea typeface="仿宋_GB2312" pitchFamily="49" charset="-122"/>
                <a:cs typeface="+mj-cs"/>
              </a:rPr>
              <a:t>B</a:t>
            </a:r>
            <a:r>
              <a:rPr kumimoji="0" lang="zh-CN" altLang="en-US" sz="2300" b="1" i="0" u="none" strike="noStrike" kern="1200" cap="none" spc="0" normalizeH="0" baseline="0" noProof="0" smtClean="0">
                <a:ln>
                  <a:noFill/>
                </a:ln>
                <a:solidFill>
                  <a:schemeClr val="hlink"/>
                </a:solidFill>
                <a:effectLst/>
                <a:uLnTx/>
                <a:uFillTx/>
                <a:latin typeface="仿宋_GB2312" pitchFamily="49" charset="-122"/>
                <a:ea typeface="仿宋_GB2312" pitchFamily="49" charset="-122"/>
                <a:cs typeface="+mj-cs"/>
              </a:rPr>
              <a:t>＋</a:t>
            </a:r>
            <a:r>
              <a:rPr kumimoji="0" lang="en-US" altLang="zh-CN" sz="2300" b="1" i="0" u="none" strike="noStrike" kern="1200" cap="none" spc="0" normalizeH="0" baseline="0" noProof="0" smtClean="0">
                <a:ln>
                  <a:noFill/>
                </a:ln>
                <a:solidFill>
                  <a:schemeClr val="hlink"/>
                </a:solidFill>
                <a:effectLst/>
                <a:uLnTx/>
                <a:uFillTx/>
                <a:latin typeface="仿宋_GB2312" pitchFamily="49" charset="-122"/>
                <a:ea typeface="仿宋_GB2312" pitchFamily="49" charset="-122"/>
                <a:cs typeface="+mj-cs"/>
              </a:rPr>
              <a:t>C→D</a:t>
            </a:r>
            <a:r>
              <a:rPr kumimoji="0" lang="zh-CN" altLang="en-US" sz="2300" b="1" i="0" u="none" strike="noStrike" kern="1200" cap="none" spc="0" normalizeH="0" baseline="0" noProof="0" smtClean="0">
                <a:ln>
                  <a:noFill/>
                </a:ln>
                <a:solidFill>
                  <a:schemeClr val="hlink"/>
                </a:solidFill>
                <a:effectLst/>
                <a:uLnTx/>
                <a:uFillTx/>
                <a:latin typeface="仿宋_GB2312" pitchFamily="49" charset="-122"/>
                <a:ea typeface="仿宋_GB2312" pitchFamily="49" charset="-122"/>
                <a:cs typeface="+mj-cs"/>
              </a:rPr>
              <a:t>式或</a:t>
            </a:r>
            <a:r>
              <a:rPr kumimoji="0" lang="en-US" altLang="zh-CN" sz="2300" b="1" i="0" u="none" strike="noStrike" kern="1200" cap="none" spc="0" normalizeH="0" baseline="0" noProof="0" smtClean="0">
                <a:ln>
                  <a:noFill/>
                </a:ln>
                <a:solidFill>
                  <a:schemeClr val="hlink"/>
                </a:solidFill>
                <a:effectLst/>
                <a:uLnTx/>
                <a:uFillTx/>
                <a:latin typeface="仿宋_GB2312" pitchFamily="49" charset="-122"/>
                <a:ea typeface="仿宋_GB2312" pitchFamily="49" charset="-122"/>
                <a:cs typeface="+mj-cs"/>
              </a:rPr>
              <a:t>A</a:t>
            </a:r>
            <a:r>
              <a:rPr kumimoji="0" lang="zh-CN" altLang="en-US" sz="2300" b="1" i="0" u="none" strike="noStrike" kern="1200" cap="none" spc="0" normalizeH="0" baseline="0" noProof="0" smtClean="0">
                <a:ln>
                  <a:noFill/>
                </a:ln>
                <a:solidFill>
                  <a:schemeClr val="hlink"/>
                </a:solidFill>
                <a:effectLst/>
                <a:uLnTx/>
                <a:uFillTx/>
                <a:latin typeface="仿宋_GB2312" pitchFamily="49" charset="-122"/>
                <a:ea typeface="仿宋_GB2312" pitchFamily="49" charset="-122"/>
                <a:cs typeface="+mj-cs"/>
              </a:rPr>
              <a:t>＋</a:t>
            </a:r>
            <a:r>
              <a:rPr kumimoji="0" lang="en-US" altLang="zh-CN" sz="2300" b="1" i="0" u="none" strike="noStrike" kern="1200" cap="none" spc="0" normalizeH="0" baseline="0" noProof="0" smtClean="0">
                <a:ln>
                  <a:noFill/>
                </a:ln>
                <a:solidFill>
                  <a:schemeClr val="hlink"/>
                </a:solidFill>
                <a:effectLst/>
                <a:uLnTx/>
                <a:uFillTx/>
                <a:latin typeface="仿宋_GB2312" pitchFamily="49" charset="-122"/>
                <a:ea typeface="仿宋_GB2312" pitchFamily="49" charset="-122"/>
                <a:cs typeface="+mj-cs"/>
              </a:rPr>
              <a:t>B</a:t>
            </a:r>
            <a:r>
              <a:rPr kumimoji="0" lang="zh-CN" altLang="en-US" sz="2300" b="1" i="0" u="none" strike="noStrike" kern="1200" cap="none" spc="0" normalizeH="0" baseline="0" noProof="0" smtClean="0">
                <a:ln>
                  <a:noFill/>
                </a:ln>
                <a:solidFill>
                  <a:schemeClr val="hlink"/>
                </a:solidFill>
                <a:effectLst/>
                <a:uLnTx/>
                <a:uFillTx/>
                <a:latin typeface="仿宋_GB2312" pitchFamily="49" charset="-122"/>
                <a:ea typeface="仿宋_GB2312" pitchFamily="49" charset="-122"/>
                <a:cs typeface="+mj-cs"/>
              </a:rPr>
              <a:t>＋</a:t>
            </a:r>
            <a:r>
              <a:rPr kumimoji="0" lang="en-US" altLang="zh-CN" sz="2300" b="1" i="0" u="none" strike="noStrike" kern="1200" cap="none" spc="0" normalizeH="0" baseline="0" noProof="0" smtClean="0">
                <a:ln>
                  <a:noFill/>
                </a:ln>
                <a:solidFill>
                  <a:schemeClr val="hlink"/>
                </a:solidFill>
                <a:effectLst/>
                <a:uLnTx/>
                <a:uFillTx/>
                <a:latin typeface="仿宋_GB2312" pitchFamily="49" charset="-122"/>
                <a:ea typeface="仿宋_GB2312" pitchFamily="49" charset="-122"/>
                <a:cs typeface="+mj-cs"/>
              </a:rPr>
              <a:t>C</a:t>
            </a:r>
            <a:r>
              <a:rPr kumimoji="0" lang="zh-CN" altLang="en-US" sz="2300" b="1" i="0" u="none" strike="noStrike" kern="1200" cap="none" spc="0" normalizeH="0" baseline="0" noProof="0" smtClean="0">
                <a:ln>
                  <a:noFill/>
                </a:ln>
                <a:solidFill>
                  <a:schemeClr val="hlink"/>
                </a:solidFill>
                <a:effectLst/>
                <a:uLnTx/>
                <a:uFillTx/>
                <a:latin typeface="仿宋_GB2312" pitchFamily="49" charset="-122"/>
                <a:ea typeface="仿宋_GB2312" pitchFamily="49" charset="-122"/>
                <a:cs typeface="+mj-cs"/>
              </a:rPr>
              <a:t>＋</a:t>
            </a:r>
            <a:r>
              <a:rPr kumimoji="0" lang="en-US" altLang="zh-CN" sz="2300" b="1" i="0" u="none" strike="noStrike" kern="1200" cap="none" spc="0" normalizeH="0" baseline="0" noProof="0" smtClean="0">
                <a:ln>
                  <a:noFill/>
                </a:ln>
                <a:solidFill>
                  <a:schemeClr val="hlink"/>
                </a:solidFill>
                <a:effectLst/>
                <a:uLnTx/>
                <a:uFillTx/>
                <a:latin typeface="仿宋_GB2312" pitchFamily="49" charset="-122"/>
                <a:ea typeface="仿宋_GB2312" pitchFamily="49" charset="-122"/>
                <a:cs typeface="+mj-cs"/>
              </a:rPr>
              <a:t>D→E</a:t>
            </a:r>
            <a:r>
              <a:rPr kumimoji="0" lang="zh-CN" altLang="en-US" sz="2300" b="1" i="0" u="none" strike="noStrike" kern="1200" cap="none" spc="0" normalizeH="0" baseline="0" noProof="0" smtClean="0">
                <a:ln>
                  <a:noFill/>
                </a:ln>
                <a:solidFill>
                  <a:schemeClr val="hlink"/>
                </a:solidFill>
                <a:effectLst/>
                <a:uLnTx/>
                <a:uFillTx/>
                <a:latin typeface="仿宋_GB2312" pitchFamily="49" charset="-122"/>
                <a:ea typeface="仿宋_GB2312" pitchFamily="49" charset="-122"/>
                <a:cs typeface="+mj-cs"/>
              </a:rPr>
              <a:t>式</a:t>
            </a:r>
            <a:r>
              <a:rPr kumimoji="0" lang="en-US" altLang="zh-CN" sz="2300" b="1" i="0" u="none" strike="noStrike" kern="1200" cap="none" spc="0" normalizeH="0" baseline="0" noProof="0" smtClean="0">
                <a:ln>
                  <a:noFill/>
                </a:ln>
                <a:solidFill>
                  <a:schemeClr val="hlink"/>
                </a:solidFill>
                <a:effectLst/>
                <a:uLnTx/>
                <a:uFillTx/>
                <a:latin typeface="仿宋_GB2312" pitchFamily="49" charset="-122"/>
                <a:ea typeface="仿宋_GB2312" pitchFamily="49" charset="-122"/>
                <a:cs typeface="+mj-cs"/>
              </a:rPr>
              <a:t>(</a:t>
            </a:r>
            <a:r>
              <a:rPr kumimoji="0" lang="zh-CN" altLang="en-US" sz="2300" b="1" i="0" u="none" strike="noStrike" kern="1200" cap="none" spc="0" normalizeH="0" baseline="0" noProof="0" smtClean="0">
                <a:ln>
                  <a:noFill/>
                </a:ln>
                <a:solidFill>
                  <a:schemeClr val="hlink"/>
                </a:solidFill>
                <a:effectLst/>
                <a:uLnTx/>
                <a:uFillTx/>
                <a:latin typeface="仿宋_GB2312" pitchFamily="49" charset="-122"/>
                <a:ea typeface="仿宋_GB2312" pitchFamily="49" charset="-122"/>
                <a:cs typeface="+mj-cs"/>
              </a:rPr>
              <a:t>三对一式或四对一式</a:t>
            </a:r>
            <a:r>
              <a:rPr kumimoji="0" lang="en-US" altLang="zh-CN" sz="2300" b="1" i="0" u="none" strike="noStrike" kern="1200" cap="none" spc="0" normalizeH="0" baseline="0" noProof="0" smtClean="0">
                <a:ln>
                  <a:noFill/>
                </a:ln>
                <a:solidFill>
                  <a:schemeClr val="hlink"/>
                </a:solidFill>
                <a:effectLst/>
                <a:uLnTx/>
                <a:uFillTx/>
                <a:latin typeface="仿宋_GB2312" pitchFamily="49" charset="-122"/>
                <a:ea typeface="仿宋_GB2312" pitchFamily="49" charset="-122"/>
                <a:cs typeface="+mj-cs"/>
              </a:rPr>
              <a:t>)</a:t>
            </a:r>
            <a:br>
              <a:rPr kumimoji="0" lang="en-US" altLang="zh-CN" sz="2300" b="1" i="0" u="none" strike="noStrike" kern="1200" cap="none" spc="0" normalizeH="0" baseline="0" noProof="0" smtClean="0">
                <a:ln>
                  <a:noFill/>
                </a:ln>
                <a:solidFill>
                  <a:schemeClr val="hlink"/>
                </a:solidFill>
                <a:effectLst/>
                <a:uLnTx/>
                <a:uFillTx/>
                <a:latin typeface="仿宋_GB2312" pitchFamily="49" charset="-122"/>
                <a:ea typeface="仿宋_GB2312" pitchFamily="49" charset="-122"/>
                <a:cs typeface="+mj-cs"/>
              </a:rPr>
            </a:br>
            <a:r>
              <a:rPr kumimoji="0" lang="en-US" altLang="zh-CN" sz="2300" b="1" i="0" u="none" strike="noStrike" kern="1200" cap="none" spc="0" normalizeH="0" baseline="0" noProof="0" smtClean="0">
                <a:ln>
                  <a:noFill/>
                </a:ln>
                <a:solidFill>
                  <a:schemeClr val="hlink"/>
                </a:solidFill>
                <a:effectLst/>
                <a:uLnTx/>
                <a:uFillTx/>
                <a:latin typeface="仿宋_GB2312" pitchFamily="49" charset="-122"/>
                <a:ea typeface="仿宋_GB2312" pitchFamily="49" charset="-122"/>
                <a:cs typeface="+mj-cs"/>
              </a:rPr>
              <a:t>    [</a:t>
            </a:r>
            <a:r>
              <a:rPr kumimoji="0" lang="zh-CN" altLang="en-US" sz="2300" b="1" i="0" u="none" strike="noStrike" kern="1200" cap="none" spc="0" normalizeH="0" baseline="0" noProof="0" smtClean="0">
                <a:ln>
                  <a:noFill/>
                </a:ln>
                <a:solidFill>
                  <a:schemeClr val="hlink"/>
                </a:solidFill>
                <a:effectLst/>
                <a:uLnTx/>
                <a:uFillTx/>
                <a:latin typeface="仿宋_GB2312" pitchFamily="49" charset="-122"/>
                <a:ea typeface="仿宋_GB2312" pitchFamily="49" charset="-122"/>
                <a:cs typeface="+mj-cs"/>
              </a:rPr>
              <a:t>示例</a:t>
            </a:r>
            <a:r>
              <a:rPr kumimoji="0" lang="en-US" altLang="zh-CN" sz="2300" b="1" i="0" u="none" strike="noStrike" kern="1200" cap="none" spc="0" normalizeH="0" baseline="0" noProof="0" smtClean="0">
                <a:ln>
                  <a:noFill/>
                </a:ln>
                <a:solidFill>
                  <a:schemeClr val="hlink"/>
                </a:solidFill>
                <a:effectLst/>
                <a:uLnTx/>
                <a:uFillTx/>
                <a:latin typeface="仿宋_GB2312" pitchFamily="49" charset="-122"/>
                <a:ea typeface="仿宋_GB2312" pitchFamily="49" charset="-122"/>
                <a:cs typeface="+mj-cs"/>
              </a:rPr>
              <a:t>]</a:t>
            </a:r>
            <a:r>
              <a:rPr kumimoji="0" lang="zh-CN" altLang="en-US" sz="2300" b="1" i="0" u="none" strike="noStrike" kern="1200" cap="none" spc="0" normalizeH="0" baseline="0" noProof="0" smtClean="0">
                <a:ln>
                  <a:noFill/>
                </a:ln>
                <a:solidFill>
                  <a:schemeClr val="hlink"/>
                </a:solidFill>
                <a:effectLst/>
                <a:uLnTx/>
                <a:uFillTx/>
                <a:latin typeface="仿宋_GB2312" pitchFamily="49" charset="-122"/>
                <a:ea typeface="仿宋_GB2312" pitchFamily="49" charset="-122"/>
                <a:cs typeface="+mj-cs"/>
              </a:rPr>
              <a:t>　①早上出门的时候，他看到建筑工地的</a:t>
            </a:r>
            <a:r>
              <a:rPr kumimoji="0" lang="en-US" altLang="zh-CN" sz="2300" b="1" i="0" u="none" strike="noStrike" kern="1200" cap="none" spc="0" normalizeH="0" baseline="0" noProof="0" smtClean="0">
                <a:ln>
                  <a:noFill/>
                </a:ln>
                <a:solidFill>
                  <a:schemeClr val="hlink"/>
                </a:solidFill>
                <a:effectLst/>
                <a:uLnTx/>
                <a:uFillTx/>
                <a:latin typeface="仿宋_GB2312" pitchFamily="49" charset="-122"/>
                <a:ea typeface="仿宋_GB2312" pitchFamily="49" charset="-122"/>
                <a:cs typeface="+mj-cs"/>
              </a:rPr>
              <a:t>A</a:t>
            </a:r>
            <a:r>
              <a:rPr kumimoji="0" lang="zh-CN" altLang="en-US" sz="2300" b="1" i="0" u="none" strike="noStrike" kern="1200" cap="none" spc="0" normalizeH="0" baseline="0" noProof="0" smtClean="0">
                <a:ln>
                  <a:noFill/>
                </a:ln>
                <a:solidFill>
                  <a:schemeClr val="hlink"/>
                </a:solidFill>
                <a:effectLst/>
                <a:uLnTx/>
                <a:uFillTx/>
                <a:latin typeface="仿宋_GB2312" pitchFamily="49" charset="-122"/>
                <a:ea typeface="仿宋_GB2312" pitchFamily="49" charset="-122"/>
                <a:cs typeface="+mj-cs"/>
              </a:rPr>
              <a:t>挖掘机、</a:t>
            </a:r>
            <a:r>
              <a:rPr kumimoji="0" lang="en-US" altLang="zh-CN" sz="2300" b="1" i="0" u="none" strike="noStrike" kern="1200" cap="none" spc="0" normalizeH="0" baseline="0" noProof="0" smtClean="0">
                <a:ln>
                  <a:noFill/>
                </a:ln>
                <a:solidFill>
                  <a:schemeClr val="hlink"/>
                </a:solidFill>
                <a:effectLst/>
                <a:uLnTx/>
                <a:uFillTx/>
                <a:latin typeface="仿宋_GB2312" pitchFamily="49" charset="-122"/>
                <a:ea typeface="仿宋_GB2312" pitchFamily="49" charset="-122"/>
                <a:cs typeface="+mj-cs"/>
              </a:rPr>
              <a:t>B</a:t>
            </a:r>
            <a:r>
              <a:rPr kumimoji="0" lang="zh-CN" altLang="en-US" sz="2300" b="1" i="0" u="none" strike="noStrike" kern="1200" cap="none" spc="0" normalizeH="0" baseline="0" noProof="0" smtClean="0">
                <a:ln>
                  <a:noFill/>
                </a:ln>
                <a:solidFill>
                  <a:schemeClr val="hlink"/>
                </a:solidFill>
                <a:effectLst/>
                <a:uLnTx/>
                <a:uFillTx/>
                <a:latin typeface="仿宋_GB2312" pitchFamily="49" charset="-122"/>
                <a:ea typeface="仿宋_GB2312" pitchFamily="49" charset="-122"/>
                <a:cs typeface="+mj-cs"/>
              </a:rPr>
              <a:t>装卸机和</a:t>
            </a:r>
            <a:r>
              <a:rPr kumimoji="0" lang="en-US" altLang="zh-CN" sz="2300" b="1" i="0" u="none" strike="noStrike" kern="1200" cap="none" spc="0" normalizeH="0" baseline="0" noProof="0" smtClean="0">
                <a:ln>
                  <a:noFill/>
                </a:ln>
                <a:solidFill>
                  <a:schemeClr val="hlink"/>
                </a:solidFill>
                <a:effectLst/>
                <a:uLnTx/>
                <a:uFillTx/>
                <a:latin typeface="仿宋_GB2312" pitchFamily="49" charset="-122"/>
                <a:ea typeface="仿宋_GB2312" pitchFamily="49" charset="-122"/>
                <a:cs typeface="+mj-cs"/>
              </a:rPr>
              <a:t>C</a:t>
            </a:r>
            <a:r>
              <a:rPr kumimoji="0" lang="zh-CN" altLang="en-US" sz="2300" b="1" i="0" u="none" strike="noStrike" kern="1200" cap="none" spc="0" normalizeH="0" baseline="0" noProof="0" smtClean="0">
                <a:ln>
                  <a:noFill/>
                </a:ln>
                <a:solidFill>
                  <a:schemeClr val="hlink"/>
                </a:solidFill>
                <a:effectLst/>
                <a:uLnTx/>
                <a:uFillTx/>
                <a:latin typeface="仿宋_GB2312" pitchFamily="49" charset="-122"/>
                <a:ea typeface="仿宋_GB2312" pitchFamily="49" charset="-122"/>
                <a:cs typeface="+mj-cs"/>
              </a:rPr>
              <a:t>十几辆翻斗车正在工作人员的指挥下</a:t>
            </a:r>
            <a:r>
              <a:rPr kumimoji="0" lang="en-US" altLang="zh-CN" sz="2300" b="1" i="0" u="none" strike="noStrike" kern="1200" cap="none" spc="0" normalizeH="0" baseline="0" noProof="0" smtClean="0">
                <a:ln>
                  <a:noFill/>
                </a:ln>
                <a:solidFill>
                  <a:schemeClr val="hlink"/>
                </a:solidFill>
                <a:effectLst/>
                <a:uLnTx/>
                <a:uFillTx/>
                <a:latin typeface="仿宋_GB2312" pitchFamily="49" charset="-122"/>
                <a:ea typeface="仿宋_GB2312" pitchFamily="49" charset="-122"/>
                <a:cs typeface="+mj-cs"/>
              </a:rPr>
              <a:t>D</a:t>
            </a:r>
            <a:r>
              <a:rPr kumimoji="0" lang="zh-CN" altLang="en-US" sz="2300" b="1" i="0" u="none" strike="noStrike" kern="1200" cap="none" spc="0" normalizeH="0" baseline="0" noProof="0" smtClean="0">
                <a:ln>
                  <a:noFill/>
                </a:ln>
                <a:solidFill>
                  <a:schemeClr val="hlink"/>
                </a:solidFill>
                <a:effectLst/>
                <a:uLnTx/>
                <a:uFillTx/>
                <a:latin typeface="仿宋_GB2312" pitchFamily="49" charset="-122"/>
                <a:ea typeface="仿宋_GB2312" pitchFamily="49" charset="-122"/>
                <a:cs typeface="+mj-cs"/>
              </a:rPr>
              <a:t>挖土。</a:t>
            </a:r>
            <a:br>
              <a:rPr kumimoji="0" lang="zh-CN" altLang="en-US" sz="2300" b="1" i="0" u="none" strike="noStrike" kern="1200" cap="none" spc="0" normalizeH="0" baseline="0" noProof="0" smtClean="0">
                <a:ln>
                  <a:noFill/>
                </a:ln>
                <a:solidFill>
                  <a:schemeClr val="hlink"/>
                </a:solidFill>
                <a:effectLst/>
                <a:uLnTx/>
                <a:uFillTx/>
                <a:latin typeface="仿宋_GB2312" pitchFamily="49" charset="-122"/>
                <a:ea typeface="仿宋_GB2312" pitchFamily="49" charset="-122"/>
                <a:cs typeface="+mj-cs"/>
              </a:rPr>
            </a:br>
            <a:r>
              <a:rPr kumimoji="0" lang="zh-CN" altLang="en-US" sz="2300" b="1" i="0" u="none" strike="noStrike" kern="1200" cap="none" spc="0" normalizeH="0" baseline="0" noProof="0" smtClean="0">
                <a:ln>
                  <a:noFill/>
                </a:ln>
                <a:solidFill>
                  <a:schemeClr val="hlink"/>
                </a:solidFill>
                <a:effectLst/>
                <a:uLnTx/>
                <a:uFillTx/>
                <a:latin typeface="仿宋_GB2312" pitchFamily="49" charset="-122"/>
                <a:ea typeface="仿宋_GB2312" pitchFamily="49" charset="-122"/>
                <a:cs typeface="+mj-cs"/>
              </a:rPr>
              <a:t>    ②来这里聚会的无论老少，都被他</a:t>
            </a:r>
            <a:r>
              <a:rPr kumimoji="0" lang="en-US" altLang="zh-CN" sz="2300" b="1" i="0" u="none" strike="noStrike" kern="1200" cap="none" spc="0" normalizeH="0" baseline="0" noProof="0" smtClean="0">
                <a:ln>
                  <a:noFill/>
                </a:ln>
                <a:solidFill>
                  <a:schemeClr val="hlink"/>
                </a:solidFill>
                <a:effectLst/>
                <a:uLnTx/>
                <a:uFillTx/>
                <a:latin typeface="仿宋_GB2312" pitchFamily="49" charset="-122"/>
                <a:ea typeface="仿宋_GB2312" pitchFamily="49" charset="-122"/>
                <a:cs typeface="+mj-cs"/>
              </a:rPr>
              <a:t>A</a:t>
            </a:r>
            <a:r>
              <a:rPr kumimoji="0" lang="zh-CN" altLang="en-US" sz="2300" b="1" i="0" u="none" strike="noStrike" kern="1200" cap="none" spc="0" normalizeH="0" baseline="0" noProof="0" smtClean="0">
                <a:ln>
                  <a:noFill/>
                </a:ln>
                <a:solidFill>
                  <a:schemeClr val="hlink"/>
                </a:solidFill>
                <a:effectLst/>
                <a:uLnTx/>
                <a:uFillTx/>
                <a:latin typeface="仿宋_GB2312" pitchFamily="49" charset="-122"/>
                <a:ea typeface="仿宋_GB2312" pitchFamily="49" charset="-122"/>
                <a:cs typeface="+mj-cs"/>
              </a:rPr>
              <a:t>清晰的思路、</a:t>
            </a:r>
            <a:r>
              <a:rPr kumimoji="0" lang="en-US" altLang="zh-CN" sz="2300" b="1" i="0" u="none" strike="noStrike" kern="1200" cap="none" spc="0" normalizeH="0" baseline="0" noProof="0" smtClean="0">
                <a:ln>
                  <a:noFill/>
                </a:ln>
                <a:solidFill>
                  <a:schemeClr val="hlink"/>
                </a:solidFill>
                <a:effectLst/>
                <a:uLnTx/>
                <a:uFillTx/>
                <a:latin typeface="仿宋_GB2312" pitchFamily="49" charset="-122"/>
                <a:ea typeface="仿宋_GB2312" pitchFamily="49" charset="-122"/>
                <a:cs typeface="+mj-cs"/>
              </a:rPr>
              <a:t>B</a:t>
            </a:r>
            <a:r>
              <a:rPr kumimoji="0" lang="zh-CN" altLang="en-US" sz="2300" b="1" i="0" u="none" strike="noStrike" kern="1200" cap="none" spc="0" normalizeH="0" baseline="0" noProof="0" smtClean="0">
                <a:ln>
                  <a:noFill/>
                </a:ln>
                <a:solidFill>
                  <a:schemeClr val="hlink"/>
                </a:solidFill>
                <a:effectLst/>
                <a:uLnTx/>
                <a:uFillTx/>
                <a:latin typeface="仿宋_GB2312" pitchFamily="49" charset="-122"/>
                <a:ea typeface="仿宋_GB2312" pitchFamily="49" charset="-122"/>
                <a:cs typeface="+mj-cs"/>
              </a:rPr>
              <a:t>开朗的性格、</a:t>
            </a:r>
            <a:r>
              <a:rPr kumimoji="0" lang="en-US" altLang="zh-CN" sz="2300" b="1" i="0" u="none" strike="noStrike" kern="1200" cap="none" spc="0" normalizeH="0" baseline="0" noProof="0" smtClean="0">
                <a:ln>
                  <a:noFill/>
                </a:ln>
                <a:solidFill>
                  <a:schemeClr val="hlink"/>
                </a:solidFill>
                <a:effectLst/>
                <a:uLnTx/>
                <a:uFillTx/>
                <a:latin typeface="仿宋_GB2312" pitchFamily="49" charset="-122"/>
                <a:ea typeface="仿宋_GB2312" pitchFamily="49" charset="-122"/>
                <a:cs typeface="+mj-cs"/>
              </a:rPr>
              <a:t>C</a:t>
            </a:r>
            <a:r>
              <a:rPr kumimoji="0" lang="zh-CN" altLang="en-US" sz="2300" b="1" i="0" u="none" strike="noStrike" kern="1200" cap="none" spc="0" normalizeH="0" baseline="0" noProof="0" smtClean="0">
                <a:ln>
                  <a:noFill/>
                </a:ln>
                <a:solidFill>
                  <a:schemeClr val="hlink"/>
                </a:solidFill>
                <a:effectLst/>
                <a:uLnTx/>
                <a:uFillTx/>
                <a:latin typeface="仿宋_GB2312" pitchFamily="49" charset="-122"/>
                <a:ea typeface="仿宋_GB2312" pitchFamily="49" charset="-122"/>
                <a:cs typeface="+mj-cs"/>
              </a:rPr>
              <a:t>乐观的情绪及</a:t>
            </a:r>
            <a:r>
              <a:rPr kumimoji="0" lang="en-US" altLang="zh-CN" sz="2300" b="1" i="0" u="none" strike="noStrike" kern="1200" cap="none" spc="0" normalizeH="0" baseline="0" noProof="0" smtClean="0">
                <a:ln>
                  <a:noFill/>
                </a:ln>
                <a:solidFill>
                  <a:schemeClr val="hlink"/>
                </a:solidFill>
                <a:effectLst/>
                <a:uLnTx/>
                <a:uFillTx/>
                <a:latin typeface="仿宋_GB2312" pitchFamily="49" charset="-122"/>
                <a:ea typeface="仿宋_GB2312" pitchFamily="49" charset="-122"/>
                <a:cs typeface="+mj-cs"/>
              </a:rPr>
              <a:t>D</a:t>
            </a:r>
            <a:r>
              <a:rPr kumimoji="0" lang="zh-CN" altLang="en-US" sz="2300" b="1" i="0" u="none" strike="noStrike" kern="1200" cap="none" spc="0" normalizeH="0" baseline="0" noProof="0" smtClean="0">
                <a:ln>
                  <a:noFill/>
                </a:ln>
                <a:solidFill>
                  <a:schemeClr val="hlink"/>
                </a:solidFill>
                <a:effectLst/>
                <a:uLnTx/>
                <a:uFillTx/>
                <a:latin typeface="仿宋_GB2312" pitchFamily="49" charset="-122"/>
                <a:ea typeface="仿宋_GB2312" pitchFamily="49" charset="-122"/>
                <a:cs typeface="+mj-cs"/>
              </a:rPr>
              <a:t>坚定的信心深深地</a:t>
            </a:r>
            <a:r>
              <a:rPr kumimoji="0" lang="en-US" altLang="zh-CN" sz="2300" b="1" i="0" u="none" strike="noStrike" kern="1200" cap="none" spc="0" normalizeH="0" baseline="0" noProof="0" smtClean="0">
                <a:ln>
                  <a:noFill/>
                </a:ln>
                <a:solidFill>
                  <a:schemeClr val="hlink"/>
                </a:solidFill>
                <a:effectLst/>
                <a:uLnTx/>
                <a:uFillTx/>
                <a:latin typeface="仿宋_GB2312" pitchFamily="49" charset="-122"/>
                <a:ea typeface="仿宋_GB2312" pitchFamily="49" charset="-122"/>
                <a:cs typeface="+mj-cs"/>
              </a:rPr>
              <a:t>E</a:t>
            </a:r>
            <a:r>
              <a:rPr kumimoji="0" lang="zh-CN" altLang="en-US" sz="2300" b="1" i="0" u="none" strike="noStrike" kern="1200" cap="none" spc="0" normalizeH="0" baseline="0" noProof="0" smtClean="0">
                <a:ln>
                  <a:noFill/>
                </a:ln>
                <a:solidFill>
                  <a:schemeClr val="hlink"/>
                </a:solidFill>
                <a:effectLst/>
                <a:uLnTx/>
                <a:uFillTx/>
                <a:latin typeface="仿宋_GB2312" pitchFamily="49" charset="-122"/>
                <a:ea typeface="仿宋_GB2312" pitchFamily="49" charset="-122"/>
                <a:cs typeface="+mj-cs"/>
              </a:rPr>
              <a:t>感染了。</a:t>
            </a:r>
            <a:br>
              <a:rPr kumimoji="0" lang="zh-CN" altLang="en-US" sz="2300" b="1" i="0" u="none" strike="noStrike" kern="1200" cap="none" spc="0" normalizeH="0" baseline="0" noProof="0" smtClean="0">
                <a:ln>
                  <a:noFill/>
                </a:ln>
                <a:solidFill>
                  <a:schemeClr val="hlink"/>
                </a:solidFill>
                <a:effectLst/>
                <a:uLnTx/>
                <a:uFillTx/>
                <a:latin typeface="仿宋_GB2312" pitchFamily="49" charset="-122"/>
                <a:ea typeface="仿宋_GB2312" pitchFamily="49" charset="-122"/>
                <a:cs typeface="+mj-cs"/>
              </a:rPr>
            </a:br>
            <a:r>
              <a:rPr kumimoji="0" lang="zh-CN" altLang="en-US" sz="2300" b="1" i="0" u="none" strike="noStrike" kern="1200" cap="none" spc="0" normalizeH="0" baseline="0" noProof="0" smtClean="0">
                <a:ln>
                  <a:noFill/>
                </a:ln>
                <a:solidFill>
                  <a:schemeClr val="hlink"/>
                </a:solidFill>
                <a:effectLst/>
                <a:uLnTx/>
                <a:uFillTx/>
                <a:latin typeface="仿宋_GB2312" pitchFamily="49" charset="-122"/>
                <a:ea typeface="仿宋_GB2312" pitchFamily="49" charset="-122"/>
                <a:cs typeface="+mj-cs"/>
              </a:rPr>
              <a:t>    解析：　①</a:t>
            </a:r>
            <a:r>
              <a:rPr kumimoji="0" lang="zh-CN" altLang="en-US" sz="2300" b="1" i="0" u="none" strike="noStrike" kern="1200" cap="none" spc="0" normalizeH="0" baseline="0" noProof="0" smtClean="0">
                <a:ln>
                  <a:noFill/>
                </a:ln>
                <a:solidFill>
                  <a:schemeClr val="hlink"/>
                </a:solidFill>
                <a:effectLst/>
                <a:uLnTx/>
                <a:uFillTx/>
                <a:latin typeface="+mj-lt"/>
                <a:ea typeface="仿宋_GB2312" pitchFamily="49" charset="-122"/>
                <a:cs typeface="+mj-cs"/>
              </a:rPr>
              <a:t>“</a:t>
            </a:r>
            <a:r>
              <a:rPr kumimoji="0" lang="zh-CN" altLang="en-US" sz="2300" b="1" i="0" u="none" strike="noStrike" kern="1200" cap="none" spc="0" normalizeH="0" baseline="0" noProof="0" smtClean="0">
                <a:ln>
                  <a:noFill/>
                </a:ln>
                <a:solidFill>
                  <a:schemeClr val="hlink"/>
                </a:solidFill>
                <a:effectLst/>
                <a:uLnTx/>
                <a:uFillTx/>
                <a:latin typeface="仿宋_GB2312" pitchFamily="49" charset="-122"/>
                <a:ea typeface="仿宋_GB2312" pitchFamily="49" charset="-122"/>
                <a:cs typeface="+mj-cs"/>
              </a:rPr>
              <a:t>挖掘机</a:t>
            </a:r>
            <a:r>
              <a:rPr kumimoji="0" lang="zh-CN" altLang="en-US" sz="2300" b="1" i="0" u="none" strike="noStrike" kern="1200" cap="none" spc="0" normalizeH="0" baseline="0" noProof="0" smtClean="0">
                <a:ln>
                  <a:noFill/>
                </a:ln>
                <a:solidFill>
                  <a:schemeClr val="hlink"/>
                </a:solidFill>
                <a:effectLst/>
                <a:uLnTx/>
                <a:uFillTx/>
                <a:latin typeface="+mj-lt"/>
                <a:ea typeface="仿宋_GB2312" pitchFamily="49" charset="-122"/>
                <a:cs typeface="+mj-cs"/>
              </a:rPr>
              <a:t>”</a:t>
            </a:r>
            <a:r>
              <a:rPr kumimoji="0" lang="zh-CN" altLang="en-US" sz="2300" b="1" i="0" u="none" strike="noStrike" kern="1200" cap="none" spc="0" normalizeH="0" baseline="0" noProof="0" smtClean="0">
                <a:ln>
                  <a:noFill/>
                </a:ln>
                <a:solidFill>
                  <a:schemeClr val="hlink"/>
                </a:solidFill>
                <a:effectLst/>
                <a:uLnTx/>
                <a:uFillTx/>
                <a:latin typeface="仿宋_GB2312" pitchFamily="49" charset="-122"/>
                <a:ea typeface="仿宋_GB2312" pitchFamily="49" charset="-122"/>
                <a:cs typeface="+mj-cs"/>
              </a:rPr>
              <a:t>可以</a:t>
            </a:r>
            <a:r>
              <a:rPr kumimoji="0" lang="zh-CN" altLang="en-US" sz="2300" b="1" i="0" u="none" strike="noStrike" kern="1200" cap="none" spc="0" normalizeH="0" baseline="0" noProof="0" smtClean="0">
                <a:ln>
                  <a:noFill/>
                </a:ln>
                <a:solidFill>
                  <a:schemeClr val="hlink"/>
                </a:solidFill>
                <a:effectLst/>
                <a:uLnTx/>
                <a:uFillTx/>
                <a:latin typeface="+mj-lt"/>
                <a:ea typeface="仿宋_GB2312" pitchFamily="49" charset="-122"/>
                <a:cs typeface="+mj-cs"/>
              </a:rPr>
              <a:t>“</a:t>
            </a:r>
            <a:r>
              <a:rPr kumimoji="0" lang="zh-CN" altLang="en-US" sz="2300" b="1" i="0" u="none" strike="noStrike" kern="1200" cap="none" spc="0" normalizeH="0" baseline="0" noProof="0" smtClean="0">
                <a:ln>
                  <a:noFill/>
                </a:ln>
                <a:solidFill>
                  <a:schemeClr val="hlink"/>
                </a:solidFill>
                <a:effectLst/>
                <a:uLnTx/>
                <a:uFillTx/>
                <a:latin typeface="仿宋_GB2312" pitchFamily="49" charset="-122"/>
                <a:ea typeface="仿宋_GB2312" pitchFamily="49" charset="-122"/>
                <a:cs typeface="+mj-cs"/>
              </a:rPr>
              <a:t>挖土</a:t>
            </a:r>
            <a:r>
              <a:rPr kumimoji="0" lang="zh-CN" altLang="en-US" sz="2300" b="1" i="0" u="none" strike="noStrike" kern="1200" cap="none" spc="0" normalizeH="0" baseline="0" noProof="0" smtClean="0">
                <a:ln>
                  <a:noFill/>
                </a:ln>
                <a:solidFill>
                  <a:schemeClr val="hlink"/>
                </a:solidFill>
                <a:effectLst/>
                <a:uLnTx/>
                <a:uFillTx/>
                <a:latin typeface="+mj-lt"/>
                <a:ea typeface="仿宋_GB2312" pitchFamily="49" charset="-122"/>
                <a:cs typeface="+mj-cs"/>
              </a:rPr>
              <a:t>”</a:t>
            </a:r>
            <a:r>
              <a:rPr kumimoji="0" lang="zh-CN" altLang="en-US" sz="2300" b="1" i="0" u="none" strike="noStrike" kern="1200" cap="none" spc="0" normalizeH="0" baseline="0" noProof="0" smtClean="0">
                <a:ln>
                  <a:noFill/>
                </a:ln>
                <a:solidFill>
                  <a:schemeClr val="hlink"/>
                </a:solidFill>
                <a:effectLst/>
                <a:uLnTx/>
                <a:uFillTx/>
                <a:latin typeface="仿宋_GB2312" pitchFamily="49" charset="-122"/>
                <a:ea typeface="仿宋_GB2312" pitchFamily="49" charset="-122"/>
                <a:cs typeface="+mj-cs"/>
              </a:rPr>
              <a:t>，但</a:t>
            </a:r>
            <a:r>
              <a:rPr kumimoji="0" lang="zh-CN" altLang="en-US" sz="2300" b="1" i="0" u="none" strike="noStrike" kern="1200" cap="none" spc="0" normalizeH="0" baseline="0" noProof="0" smtClean="0">
                <a:ln>
                  <a:noFill/>
                </a:ln>
                <a:solidFill>
                  <a:schemeClr val="hlink"/>
                </a:solidFill>
                <a:effectLst/>
                <a:uLnTx/>
                <a:uFillTx/>
                <a:latin typeface="+mj-lt"/>
                <a:ea typeface="仿宋_GB2312" pitchFamily="49" charset="-122"/>
                <a:cs typeface="+mj-cs"/>
              </a:rPr>
              <a:t>“</a:t>
            </a:r>
            <a:r>
              <a:rPr kumimoji="0" lang="zh-CN" altLang="en-US" sz="2300" b="1" i="0" u="none" strike="noStrike" kern="1200" cap="none" spc="0" normalizeH="0" baseline="0" noProof="0" smtClean="0">
                <a:ln>
                  <a:noFill/>
                </a:ln>
                <a:solidFill>
                  <a:schemeClr val="hlink"/>
                </a:solidFill>
                <a:effectLst/>
                <a:uLnTx/>
                <a:uFillTx/>
                <a:latin typeface="仿宋_GB2312" pitchFamily="49" charset="-122"/>
                <a:ea typeface="仿宋_GB2312" pitchFamily="49" charset="-122"/>
                <a:cs typeface="+mj-cs"/>
              </a:rPr>
              <a:t>装卸机</a:t>
            </a:r>
            <a:r>
              <a:rPr kumimoji="0" lang="zh-CN" altLang="en-US" sz="2300" b="1" i="0" u="none" strike="noStrike" kern="1200" cap="none" spc="0" normalizeH="0" baseline="0" noProof="0" smtClean="0">
                <a:ln>
                  <a:noFill/>
                </a:ln>
                <a:solidFill>
                  <a:schemeClr val="hlink"/>
                </a:solidFill>
                <a:effectLst/>
                <a:uLnTx/>
                <a:uFillTx/>
                <a:latin typeface="+mj-lt"/>
                <a:ea typeface="仿宋_GB2312" pitchFamily="49" charset="-122"/>
                <a:cs typeface="+mj-cs"/>
              </a:rPr>
              <a:t>”</a:t>
            </a:r>
            <a:r>
              <a:rPr kumimoji="0" lang="zh-CN" altLang="en-US" sz="2300" b="1" i="0" u="none" strike="noStrike" kern="1200" cap="none" spc="0" normalizeH="0" baseline="0" noProof="0" smtClean="0">
                <a:ln>
                  <a:noFill/>
                </a:ln>
                <a:solidFill>
                  <a:schemeClr val="hlink"/>
                </a:solidFill>
                <a:effectLst/>
                <a:uLnTx/>
                <a:uFillTx/>
                <a:latin typeface="仿宋_GB2312" pitchFamily="49" charset="-122"/>
                <a:ea typeface="仿宋_GB2312" pitchFamily="49" charset="-122"/>
                <a:cs typeface="+mj-cs"/>
              </a:rPr>
              <a:t>和</a:t>
            </a:r>
            <a:r>
              <a:rPr kumimoji="0" lang="zh-CN" altLang="en-US" sz="2300" b="1" i="0" u="none" strike="noStrike" kern="1200" cap="none" spc="0" normalizeH="0" baseline="0" noProof="0" smtClean="0">
                <a:ln>
                  <a:noFill/>
                </a:ln>
                <a:solidFill>
                  <a:schemeClr val="hlink"/>
                </a:solidFill>
                <a:effectLst/>
                <a:uLnTx/>
                <a:uFillTx/>
                <a:latin typeface="+mj-lt"/>
                <a:ea typeface="仿宋_GB2312" pitchFamily="49" charset="-122"/>
                <a:cs typeface="+mj-cs"/>
              </a:rPr>
              <a:t>“</a:t>
            </a:r>
            <a:r>
              <a:rPr kumimoji="0" lang="zh-CN" altLang="en-US" sz="2300" b="1" i="0" u="none" strike="noStrike" kern="1200" cap="none" spc="0" normalizeH="0" baseline="0" noProof="0" smtClean="0">
                <a:ln>
                  <a:noFill/>
                </a:ln>
                <a:solidFill>
                  <a:schemeClr val="hlink"/>
                </a:solidFill>
                <a:effectLst/>
                <a:uLnTx/>
                <a:uFillTx/>
                <a:latin typeface="仿宋_GB2312" pitchFamily="49" charset="-122"/>
                <a:ea typeface="仿宋_GB2312" pitchFamily="49" charset="-122"/>
                <a:cs typeface="+mj-cs"/>
              </a:rPr>
              <a:t>翻斗车</a:t>
            </a:r>
            <a:r>
              <a:rPr kumimoji="0" lang="zh-CN" altLang="en-US" sz="2300" b="1" i="0" u="none" strike="noStrike" kern="1200" cap="none" spc="0" normalizeH="0" baseline="0" noProof="0" smtClean="0">
                <a:ln>
                  <a:noFill/>
                </a:ln>
                <a:solidFill>
                  <a:schemeClr val="hlink"/>
                </a:solidFill>
                <a:effectLst/>
                <a:uLnTx/>
                <a:uFillTx/>
                <a:latin typeface="+mj-lt"/>
                <a:ea typeface="仿宋_GB2312" pitchFamily="49" charset="-122"/>
                <a:cs typeface="+mj-cs"/>
              </a:rPr>
              <a:t>”</a:t>
            </a:r>
            <a:r>
              <a:rPr kumimoji="0" lang="zh-CN" altLang="en-US" sz="2300" b="1" i="0" u="none" strike="noStrike" kern="1200" cap="none" spc="0" normalizeH="0" baseline="0" noProof="0" smtClean="0">
                <a:ln>
                  <a:noFill/>
                </a:ln>
                <a:solidFill>
                  <a:schemeClr val="hlink"/>
                </a:solidFill>
                <a:effectLst/>
                <a:uLnTx/>
                <a:uFillTx/>
                <a:latin typeface="仿宋_GB2312" pitchFamily="49" charset="-122"/>
                <a:ea typeface="仿宋_GB2312" pitchFamily="49" charset="-122"/>
                <a:cs typeface="+mj-cs"/>
              </a:rPr>
              <a:t>则不能</a:t>
            </a:r>
            <a:r>
              <a:rPr kumimoji="0" lang="zh-CN" altLang="en-US" sz="2300" b="1" i="0" u="none" strike="noStrike" kern="1200" cap="none" spc="0" normalizeH="0" baseline="0" noProof="0" smtClean="0">
                <a:ln>
                  <a:noFill/>
                </a:ln>
                <a:solidFill>
                  <a:schemeClr val="hlink"/>
                </a:solidFill>
                <a:effectLst/>
                <a:uLnTx/>
                <a:uFillTx/>
                <a:latin typeface="+mj-lt"/>
                <a:ea typeface="仿宋_GB2312" pitchFamily="49" charset="-122"/>
                <a:cs typeface="+mj-cs"/>
              </a:rPr>
              <a:t>“</a:t>
            </a:r>
            <a:r>
              <a:rPr kumimoji="0" lang="zh-CN" altLang="en-US" sz="2300" b="1" i="0" u="none" strike="noStrike" kern="1200" cap="none" spc="0" normalizeH="0" baseline="0" noProof="0" smtClean="0">
                <a:ln>
                  <a:noFill/>
                </a:ln>
                <a:solidFill>
                  <a:schemeClr val="hlink"/>
                </a:solidFill>
                <a:effectLst/>
                <a:uLnTx/>
                <a:uFillTx/>
                <a:latin typeface="仿宋_GB2312" pitchFamily="49" charset="-122"/>
                <a:ea typeface="仿宋_GB2312" pitchFamily="49" charset="-122"/>
                <a:cs typeface="+mj-cs"/>
              </a:rPr>
              <a:t>挖土</a:t>
            </a:r>
            <a:r>
              <a:rPr kumimoji="0" lang="zh-CN" altLang="en-US" sz="2300" b="1" i="0" u="none" strike="noStrike" kern="1200" cap="none" spc="0" normalizeH="0" baseline="0" noProof="0" smtClean="0">
                <a:ln>
                  <a:noFill/>
                </a:ln>
                <a:solidFill>
                  <a:schemeClr val="hlink"/>
                </a:solidFill>
                <a:effectLst/>
                <a:uLnTx/>
                <a:uFillTx/>
                <a:latin typeface="+mj-lt"/>
                <a:ea typeface="仿宋_GB2312" pitchFamily="49" charset="-122"/>
                <a:cs typeface="+mj-cs"/>
              </a:rPr>
              <a:t>”</a:t>
            </a:r>
            <a:r>
              <a:rPr kumimoji="0" lang="zh-CN" altLang="en-US" sz="2300" b="1" i="0" u="none" strike="noStrike" kern="1200" cap="none" spc="0" normalizeH="0" baseline="0" noProof="0" smtClean="0">
                <a:ln>
                  <a:noFill/>
                </a:ln>
                <a:solidFill>
                  <a:schemeClr val="hlink"/>
                </a:solidFill>
                <a:effectLst/>
                <a:uLnTx/>
                <a:uFillTx/>
                <a:latin typeface="仿宋_GB2312" pitchFamily="49" charset="-122"/>
                <a:ea typeface="仿宋_GB2312" pitchFamily="49" charset="-122"/>
                <a:cs typeface="+mj-cs"/>
              </a:rPr>
              <a:t>。</a:t>
            </a:r>
            <a:br>
              <a:rPr kumimoji="0" lang="zh-CN" altLang="en-US" sz="2300" b="1" i="0" u="none" strike="noStrike" kern="1200" cap="none" spc="0" normalizeH="0" baseline="0" noProof="0" smtClean="0">
                <a:ln>
                  <a:noFill/>
                </a:ln>
                <a:solidFill>
                  <a:schemeClr val="hlink"/>
                </a:solidFill>
                <a:effectLst/>
                <a:uLnTx/>
                <a:uFillTx/>
                <a:latin typeface="仿宋_GB2312" pitchFamily="49" charset="-122"/>
                <a:ea typeface="仿宋_GB2312" pitchFamily="49" charset="-122"/>
                <a:cs typeface="+mj-cs"/>
              </a:rPr>
            </a:br>
            <a:r>
              <a:rPr kumimoji="0" lang="zh-CN" altLang="en-US" sz="2300" b="1" i="0" u="none" strike="noStrike" kern="1200" cap="none" spc="0" normalizeH="0" baseline="0" noProof="0" smtClean="0">
                <a:ln>
                  <a:noFill/>
                </a:ln>
                <a:solidFill>
                  <a:schemeClr val="hlink"/>
                </a:solidFill>
                <a:effectLst/>
                <a:uLnTx/>
                <a:uFillTx/>
                <a:latin typeface="仿宋_GB2312" pitchFamily="49" charset="-122"/>
                <a:ea typeface="仿宋_GB2312" pitchFamily="49" charset="-122"/>
                <a:cs typeface="+mj-cs"/>
              </a:rPr>
              <a:t>    ②</a:t>
            </a:r>
            <a:r>
              <a:rPr kumimoji="0" lang="zh-CN" altLang="en-US" sz="2300" b="1" i="0" u="none" strike="noStrike" kern="1200" cap="none" spc="0" normalizeH="0" baseline="0" noProof="0" smtClean="0">
                <a:ln>
                  <a:noFill/>
                </a:ln>
                <a:solidFill>
                  <a:schemeClr val="hlink"/>
                </a:solidFill>
                <a:effectLst/>
                <a:uLnTx/>
                <a:uFillTx/>
                <a:latin typeface="+mj-lt"/>
                <a:ea typeface="仿宋_GB2312" pitchFamily="49" charset="-122"/>
                <a:cs typeface="+mj-cs"/>
              </a:rPr>
              <a:t>“</a:t>
            </a:r>
            <a:r>
              <a:rPr kumimoji="0" lang="zh-CN" altLang="en-US" sz="2300" b="1" i="0" u="none" strike="noStrike" kern="1200" cap="none" spc="0" normalizeH="0" baseline="0" noProof="0" smtClean="0">
                <a:ln>
                  <a:noFill/>
                </a:ln>
                <a:solidFill>
                  <a:schemeClr val="hlink"/>
                </a:solidFill>
                <a:effectLst/>
                <a:uLnTx/>
                <a:uFillTx/>
                <a:latin typeface="仿宋_GB2312" pitchFamily="49" charset="-122"/>
                <a:ea typeface="仿宋_GB2312" pitchFamily="49" charset="-122"/>
                <a:cs typeface="+mj-cs"/>
              </a:rPr>
              <a:t>清晰的思路、开朗的性格、乐观的情绪及坚定的信心</a:t>
            </a:r>
            <a:r>
              <a:rPr kumimoji="0" lang="zh-CN" altLang="en-US" sz="2300" b="1" i="0" u="none" strike="noStrike" kern="1200" cap="none" spc="0" normalizeH="0" baseline="0" noProof="0" smtClean="0">
                <a:ln>
                  <a:noFill/>
                </a:ln>
                <a:solidFill>
                  <a:schemeClr val="hlink"/>
                </a:solidFill>
                <a:effectLst/>
                <a:uLnTx/>
                <a:uFillTx/>
                <a:latin typeface="+mj-lt"/>
                <a:ea typeface="仿宋_GB2312" pitchFamily="49" charset="-122"/>
                <a:cs typeface="+mj-cs"/>
              </a:rPr>
              <a:t>”</a:t>
            </a:r>
            <a:r>
              <a:rPr kumimoji="0" lang="zh-CN" altLang="en-US" sz="2300" b="1" i="0" u="none" strike="noStrike" kern="1200" cap="none" spc="0" normalizeH="0" baseline="0" noProof="0" smtClean="0">
                <a:ln>
                  <a:noFill/>
                </a:ln>
                <a:solidFill>
                  <a:schemeClr val="hlink"/>
                </a:solidFill>
                <a:effectLst/>
                <a:uLnTx/>
                <a:uFillTx/>
                <a:latin typeface="仿宋_GB2312" pitchFamily="49" charset="-122"/>
                <a:ea typeface="仿宋_GB2312" pitchFamily="49" charset="-122"/>
                <a:cs typeface="+mj-cs"/>
              </a:rPr>
              <a:t>无法都与</a:t>
            </a:r>
            <a:r>
              <a:rPr kumimoji="0" lang="zh-CN" altLang="en-US" sz="2300" b="1" i="0" u="none" strike="noStrike" kern="1200" cap="none" spc="0" normalizeH="0" baseline="0" noProof="0" smtClean="0">
                <a:ln>
                  <a:noFill/>
                </a:ln>
                <a:solidFill>
                  <a:schemeClr val="hlink"/>
                </a:solidFill>
                <a:effectLst/>
                <a:uLnTx/>
                <a:uFillTx/>
                <a:latin typeface="+mj-lt"/>
                <a:ea typeface="仿宋_GB2312" pitchFamily="49" charset="-122"/>
                <a:cs typeface="+mj-cs"/>
              </a:rPr>
              <a:t>“</a:t>
            </a:r>
            <a:r>
              <a:rPr kumimoji="0" lang="zh-CN" altLang="en-US" sz="2300" b="1" i="0" u="none" strike="noStrike" kern="1200" cap="none" spc="0" normalizeH="0" baseline="0" noProof="0" smtClean="0">
                <a:ln>
                  <a:noFill/>
                </a:ln>
                <a:solidFill>
                  <a:schemeClr val="hlink"/>
                </a:solidFill>
                <a:effectLst/>
                <a:uLnTx/>
                <a:uFillTx/>
                <a:latin typeface="仿宋_GB2312" pitchFamily="49" charset="-122"/>
                <a:ea typeface="仿宋_GB2312" pitchFamily="49" charset="-122"/>
                <a:cs typeface="+mj-cs"/>
              </a:rPr>
              <a:t>感染</a:t>
            </a:r>
            <a:r>
              <a:rPr kumimoji="0" lang="zh-CN" altLang="en-US" sz="2300" b="1" i="0" u="none" strike="noStrike" kern="1200" cap="none" spc="0" normalizeH="0" baseline="0" noProof="0" smtClean="0">
                <a:ln>
                  <a:noFill/>
                </a:ln>
                <a:solidFill>
                  <a:schemeClr val="hlink"/>
                </a:solidFill>
                <a:effectLst/>
                <a:uLnTx/>
                <a:uFillTx/>
                <a:latin typeface="+mj-lt"/>
                <a:ea typeface="仿宋_GB2312" pitchFamily="49" charset="-122"/>
                <a:cs typeface="+mj-cs"/>
              </a:rPr>
              <a:t>”</a:t>
            </a:r>
            <a:r>
              <a:rPr kumimoji="0" lang="zh-CN" altLang="en-US" sz="2300" b="1" i="0" u="none" strike="noStrike" kern="1200" cap="none" spc="0" normalizeH="0" baseline="0" noProof="0" smtClean="0">
                <a:ln>
                  <a:noFill/>
                </a:ln>
                <a:solidFill>
                  <a:schemeClr val="hlink"/>
                </a:solidFill>
                <a:effectLst/>
                <a:uLnTx/>
                <a:uFillTx/>
                <a:latin typeface="仿宋_GB2312" pitchFamily="49" charset="-122"/>
                <a:ea typeface="仿宋_GB2312" pitchFamily="49" charset="-122"/>
                <a:cs typeface="+mj-cs"/>
              </a:rPr>
              <a:t>搭配。</a:t>
            </a:r>
            <a:br>
              <a:rPr kumimoji="0" lang="zh-CN" altLang="en-US" sz="2300" b="1" i="0" u="none" strike="noStrike" kern="1200" cap="none" spc="0" normalizeH="0" baseline="0" noProof="0" smtClean="0">
                <a:ln>
                  <a:noFill/>
                </a:ln>
                <a:solidFill>
                  <a:schemeClr val="hlink"/>
                </a:solidFill>
                <a:effectLst/>
                <a:uLnTx/>
                <a:uFillTx/>
                <a:latin typeface="仿宋_GB2312" pitchFamily="49" charset="-122"/>
                <a:ea typeface="仿宋_GB2312" pitchFamily="49" charset="-122"/>
                <a:cs typeface="+mj-cs"/>
              </a:rPr>
            </a:br>
            <a:r>
              <a:rPr kumimoji="0" lang="zh-CN" altLang="en-US" sz="2300" b="1" i="0" u="none" strike="noStrike" kern="1200" cap="none" spc="0" normalizeH="0" baseline="0" noProof="0" smtClean="0">
                <a:ln>
                  <a:noFill/>
                </a:ln>
                <a:solidFill>
                  <a:schemeClr val="hlink"/>
                </a:solidFill>
                <a:effectLst/>
                <a:uLnTx/>
                <a:uFillTx/>
                <a:latin typeface="仿宋_GB2312" pitchFamily="49" charset="-122"/>
                <a:ea typeface="仿宋_GB2312" pitchFamily="49" charset="-122"/>
                <a:cs typeface="+mj-cs"/>
              </a:rPr>
              <a:t>    </a:t>
            </a:r>
            <a:r>
              <a:rPr kumimoji="0" lang="en-US" altLang="zh-CN" sz="2300" b="1" i="0" u="none" strike="noStrike" kern="1200" cap="none" spc="0" normalizeH="0" baseline="0" noProof="0" smtClean="0">
                <a:ln>
                  <a:noFill/>
                </a:ln>
                <a:solidFill>
                  <a:schemeClr val="hlink"/>
                </a:solidFill>
                <a:effectLst/>
                <a:uLnTx/>
                <a:uFillTx/>
                <a:latin typeface="仿宋_GB2312" pitchFamily="49" charset="-122"/>
                <a:ea typeface="仿宋_GB2312" pitchFamily="49" charset="-122"/>
                <a:cs typeface="+mj-cs"/>
              </a:rPr>
              <a:t>(5)A</a:t>
            </a:r>
            <a:r>
              <a:rPr kumimoji="0" lang="zh-CN" altLang="en-US" sz="2300" b="1" i="0" u="none" strike="noStrike" kern="1200" cap="none" spc="0" normalizeH="0" baseline="0" noProof="0" smtClean="0">
                <a:ln>
                  <a:noFill/>
                </a:ln>
                <a:solidFill>
                  <a:schemeClr val="hlink"/>
                </a:solidFill>
                <a:effectLst/>
                <a:uLnTx/>
                <a:uFillTx/>
                <a:latin typeface="仿宋_GB2312" pitchFamily="49" charset="-122"/>
                <a:ea typeface="仿宋_GB2312" pitchFamily="49" charset="-122"/>
                <a:cs typeface="+mj-cs"/>
              </a:rPr>
              <a:t>＋</a:t>
            </a:r>
            <a:r>
              <a:rPr kumimoji="0" lang="en-US" altLang="zh-CN" sz="2300" b="1" i="0" u="none" strike="noStrike" kern="1200" cap="none" spc="0" normalizeH="0" baseline="0" noProof="0" smtClean="0">
                <a:ln>
                  <a:noFill/>
                </a:ln>
                <a:solidFill>
                  <a:schemeClr val="hlink"/>
                </a:solidFill>
                <a:effectLst/>
                <a:uLnTx/>
                <a:uFillTx/>
                <a:latin typeface="仿宋_GB2312" pitchFamily="49" charset="-122"/>
                <a:ea typeface="仿宋_GB2312" pitchFamily="49" charset="-122"/>
                <a:cs typeface="+mj-cs"/>
              </a:rPr>
              <a:t>B→C</a:t>
            </a:r>
            <a:r>
              <a:rPr kumimoji="0" lang="zh-CN" altLang="en-US" sz="2300" b="1" i="0" u="none" strike="noStrike" kern="1200" cap="none" spc="0" normalizeH="0" baseline="0" noProof="0" smtClean="0">
                <a:ln>
                  <a:noFill/>
                </a:ln>
                <a:solidFill>
                  <a:schemeClr val="hlink"/>
                </a:solidFill>
                <a:effectLst/>
                <a:uLnTx/>
                <a:uFillTx/>
                <a:latin typeface="仿宋_GB2312" pitchFamily="49" charset="-122"/>
                <a:ea typeface="仿宋_GB2312" pitchFamily="49" charset="-122"/>
                <a:cs typeface="+mj-cs"/>
              </a:rPr>
              <a:t>＋</a:t>
            </a:r>
            <a:r>
              <a:rPr kumimoji="0" lang="en-US" altLang="zh-CN" sz="2300" b="1" i="0" u="none" strike="noStrike" kern="1200" cap="none" spc="0" normalizeH="0" baseline="0" noProof="0" smtClean="0">
                <a:ln>
                  <a:noFill/>
                </a:ln>
                <a:solidFill>
                  <a:schemeClr val="hlink"/>
                </a:solidFill>
                <a:effectLst/>
                <a:uLnTx/>
                <a:uFillTx/>
                <a:latin typeface="仿宋_GB2312" pitchFamily="49" charset="-122"/>
                <a:ea typeface="仿宋_GB2312" pitchFamily="49" charset="-122"/>
                <a:cs typeface="+mj-cs"/>
              </a:rPr>
              <a:t>D</a:t>
            </a:r>
            <a:r>
              <a:rPr kumimoji="0" lang="zh-CN" altLang="en-US" sz="2300" b="1" i="0" u="none" strike="noStrike" kern="1200" cap="none" spc="0" normalizeH="0" baseline="0" noProof="0" smtClean="0">
                <a:ln>
                  <a:noFill/>
                </a:ln>
                <a:solidFill>
                  <a:schemeClr val="hlink"/>
                </a:solidFill>
                <a:effectLst/>
                <a:uLnTx/>
                <a:uFillTx/>
                <a:latin typeface="仿宋_GB2312" pitchFamily="49" charset="-122"/>
                <a:ea typeface="仿宋_GB2312" pitchFamily="49" charset="-122"/>
                <a:cs typeface="+mj-cs"/>
              </a:rPr>
              <a:t>式</a:t>
            </a:r>
            <a:r>
              <a:rPr kumimoji="0" lang="en-US" altLang="zh-CN" sz="2300" b="1" i="0" u="none" strike="noStrike" kern="1200" cap="none" spc="0" normalizeH="0" baseline="0" noProof="0" smtClean="0">
                <a:ln>
                  <a:noFill/>
                </a:ln>
                <a:solidFill>
                  <a:schemeClr val="hlink"/>
                </a:solidFill>
                <a:effectLst/>
                <a:uLnTx/>
                <a:uFillTx/>
                <a:latin typeface="仿宋_GB2312" pitchFamily="49" charset="-122"/>
                <a:ea typeface="仿宋_GB2312" pitchFamily="49" charset="-122"/>
                <a:cs typeface="+mj-cs"/>
              </a:rPr>
              <a:t>(</a:t>
            </a:r>
            <a:r>
              <a:rPr kumimoji="0" lang="zh-CN" altLang="en-US" sz="2300" b="1" i="0" u="none" strike="noStrike" kern="1200" cap="none" spc="0" normalizeH="0" baseline="0" noProof="0" smtClean="0">
                <a:ln>
                  <a:noFill/>
                </a:ln>
                <a:solidFill>
                  <a:schemeClr val="hlink"/>
                </a:solidFill>
                <a:effectLst/>
                <a:uLnTx/>
                <a:uFillTx/>
                <a:latin typeface="仿宋_GB2312" pitchFamily="49" charset="-122"/>
                <a:ea typeface="仿宋_GB2312" pitchFamily="49" charset="-122"/>
                <a:cs typeface="+mj-cs"/>
              </a:rPr>
              <a:t>二对二式</a:t>
            </a:r>
            <a:r>
              <a:rPr kumimoji="0" lang="en-US" altLang="zh-CN" sz="2300" b="1" i="0" u="none" strike="noStrike" kern="1200" cap="none" spc="0" normalizeH="0" baseline="0" noProof="0" smtClean="0">
                <a:ln>
                  <a:noFill/>
                </a:ln>
                <a:solidFill>
                  <a:schemeClr val="hlink"/>
                </a:solidFill>
                <a:effectLst/>
                <a:uLnTx/>
                <a:uFillTx/>
                <a:latin typeface="仿宋_GB2312" pitchFamily="49" charset="-122"/>
                <a:ea typeface="仿宋_GB2312" pitchFamily="49" charset="-122"/>
                <a:cs typeface="+mj-cs"/>
              </a:rPr>
              <a:t>)</a:t>
            </a:r>
            <a:br>
              <a:rPr kumimoji="0" lang="en-US" altLang="zh-CN" sz="2300" b="1" i="0" u="none" strike="noStrike" kern="1200" cap="none" spc="0" normalizeH="0" baseline="0" noProof="0" smtClean="0">
                <a:ln>
                  <a:noFill/>
                </a:ln>
                <a:solidFill>
                  <a:schemeClr val="hlink"/>
                </a:solidFill>
                <a:effectLst/>
                <a:uLnTx/>
                <a:uFillTx/>
                <a:latin typeface="仿宋_GB2312" pitchFamily="49" charset="-122"/>
                <a:ea typeface="仿宋_GB2312" pitchFamily="49" charset="-122"/>
                <a:cs typeface="+mj-cs"/>
              </a:rPr>
            </a:br>
            <a:r>
              <a:rPr kumimoji="0" lang="en-US" altLang="zh-CN" sz="2300" b="1" i="0" u="none" strike="noStrike" kern="1200" cap="none" spc="0" normalizeH="0" baseline="0" noProof="0" smtClean="0">
                <a:ln>
                  <a:noFill/>
                </a:ln>
                <a:solidFill>
                  <a:schemeClr val="hlink"/>
                </a:solidFill>
                <a:effectLst/>
                <a:uLnTx/>
                <a:uFillTx/>
                <a:latin typeface="仿宋_GB2312" pitchFamily="49" charset="-122"/>
                <a:ea typeface="仿宋_GB2312" pitchFamily="49" charset="-122"/>
                <a:cs typeface="+mj-cs"/>
              </a:rPr>
              <a:t>    [</a:t>
            </a:r>
            <a:r>
              <a:rPr kumimoji="0" lang="zh-CN" altLang="en-US" sz="2300" b="1" i="0" u="none" strike="noStrike" kern="1200" cap="none" spc="0" normalizeH="0" baseline="0" noProof="0" smtClean="0">
                <a:ln>
                  <a:noFill/>
                </a:ln>
                <a:solidFill>
                  <a:schemeClr val="hlink"/>
                </a:solidFill>
                <a:effectLst/>
                <a:uLnTx/>
                <a:uFillTx/>
                <a:latin typeface="仿宋_GB2312" pitchFamily="49" charset="-122"/>
                <a:ea typeface="仿宋_GB2312" pitchFamily="49" charset="-122"/>
                <a:cs typeface="+mj-cs"/>
              </a:rPr>
              <a:t>示例</a:t>
            </a:r>
            <a:r>
              <a:rPr kumimoji="0" lang="en-US" altLang="zh-CN" sz="2300" b="1" i="0" u="none" strike="noStrike" kern="1200" cap="none" spc="0" normalizeH="0" baseline="0" noProof="0" smtClean="0">
                <a:ln>
                  <a:noFill/>
                </a:ln>
                <a:solidFill>
                  <a:schemeClr val="hlink"/>
                </a:solidFill>
                <a:effectLst/>
                <a:uLnTx/>
                <a:uFillTx/>
                <a:latin typeface="仿宋_GB2312" pitchFamily="49" charset="-122"/>
                <a:ea typeface="仿宋_GB2312" pitchFamily="49" charset="-122"/>
                <a:cs typeface="+mj-cs"/>
              </a:rPr>
              <a:t>]</a:t>
            </a:r>
            <a:r>
              <a:rPr kumimoji="0" lang="zh-CN" altLang="en-US" sz="2300" b="1" i="0" u="none" strike="noStrike" kern="1200" cap="none" spc="0" normalizeH="0" baseline="0" noProof="0" smtClean="0">
                <a:ln>
                  <a:noFill/>
                </a:ln>
                <a:solidFill>
                  <a:schemeClr val="hlink"/>
                </a:solidFill>
                <a:effectLst/>
                <a:uLnTx/>
                <a:uFillTx/>
                <a:latin typeface="仿宋_GB2312" pitchFamily="49" charset="-122"/>
                <a:ea typeface="仿宋_GB2312" pitchFamily="49" charset="-122"/>
                <a:cs typeface="+mj-cs"/>
              </a:rPr>
              <a:t>　卫生部发出紧急通告，要求</a:t>
            </a:r>
            <a:r>
              <a:rPr kumimoji="0" lang="en-US" altLang="zh-CN" sz="2300" b="1" i="0" u="none" strike="noStrike" kern="1200" cap="none" spc="0" normalizeH="0" baseline="0" noProof="0" smtClean="0">
                <a:ln>
                  <a:noFill/>
                </a:ln>
                <a:solidFill>
                  <a:schemeClr val="hlink"/>
                </a:solidFill>
                <a:effectLst/>
                <a:uLnTx/>
                <a:uFillTx/>
                <a:latin typeface="仿宋_GB2312" pitchFamily="49" charset="-122"/>
                <a:ea typeface="仿宋_GB2312" pitchFamily="49" charset="-122"/>
                <a:cs typeface="+mj-cs"/>
              </a:rPr>
              <a:t>A</a:t>
            </a:r>
            <a:r>
              <a:rPr kumimoji="0" lang="zh-CN" altLang="en-US" sz="2300" b="1" i="0" u="none" strike="noStrike" kern="1200" cap="none" spc="0" normalizeH="0" baseline="0" noProof="0" smtClean="0">
                <a:ln>
                  <a:noFill/>
                </a:ln>
                <a:solidFill>
                  <a:schemeClr val="hlink"/>
                </a:solidFill>
                <a:effectLst/>
                <a:uLnTx/>
                <a:uFillTx/>
                <a:latin typeface="仿宋_GB2312" pitchFamily="49" charset="-122"/>
                <a:ea typeface="仿宋_GB2312" pitchFamily="49" charset="-122"/>
                <a:cs typeface="+mj-cs"/>
              </a:rPr>
              <a:t>消费者和</a:t>
            </a:r>
            <a:r>
              <a:rPr kumimoji="0" lang="en-US" altLang="zh-CN" sz="2300" b="1" i="0" u="none" strike="noStrike" kern="1200" cap="none" spc="0" normalizeH="0" baseline="0" noProof="0" smtClean="0">
                <a:ln>
                  <a:noFill/>
                </a:ln>
                <a:solidFill>
                  <a:schemeClr val="hlink"/>
                </a:solidFill>
                <a:effectLst/>
                <a:uLnTx/>
                <a:uFillTx/>
                <a:latin typeface="仿宋_GB2312" pitchFamily="49" charset="-122"/>
                <a:ea typeface="仿宋_GB2312" pitchFamily="49" charset="-122"/>
                <a:cs typeface="+mj-cs"/>
              </a:rPr>
              <a:t>B</a:t>
            </a:r>
            <a:r>
              <a:rPr kumimoji="0" lang="zh-CN" altLang="en-US" sz="2300" b="1" i="0" u="none" strike="noStrike" kern="1200" cap="none" spc="0" normalizeH="0" baseline="0" noProof="0" smtClean="0">
                <a:ln>
                  <a:noFill/>
                </a:ln>
                <a:solidFill>
                  <a:schemeClr val="hlink"/>
                </a:solidFill>
                <a:effectLst/>
                <a:uLnTx/>
                <a:uFillTx/>
                <a:latin typeface="仿宋_GB2312" pitchFamily="49" charset="-122"/>
                <a:ea typeface="仿宋_GB2312" pitchFamily="49" charset="-122"/>
                <a:cs typeface="+mj-cs"/>
              </a:rPr>
              <a:t>食品经营机构要停止</a:t>
            </a:r>
            <a:r>
              <a:rPr kumimoji="0" lang="en-US" altLang="zh-CN" sz="2300" b="1" i="0" u="none" strike="noStrike" kern="1200" cap="none" spc="0" normalizeH="0" baseline="0" noProof="0" smtClean="0">
                <a:ln>
                  <a:noFill/>
                </a:ln>
                <a:solidFill>
                  <a:schemeClr val="hlink"/>
                </a:solidFill>
                <a:effectLst/>
                <a:uLnTx/>
                <a:uFillTx/>
                <a:latin typeface="仿宋_GB2312" pitchFamily="49" charset="-122"/>
                <a:ea typeface="仿宋_GB2312" pitchFamily="49" charset="-122"/>
                <a:cs typeface="+mj-cs"/>
              </a:rPr>
              <a:t>C</a:t>
            </a:r>
            <a:r>
              <a:rPr kumimoji="0" lang="zh-CN" altLang="en-US" sz="2300" b="1" i="0" u="none" strike="noStrike" kern="1200" cap="none" spc="0" normalizeH="0" baseline="0" noProof="0" smtClean="0">
                <a:ln>
                  <a:noFill/>
                </a:ln>
                <a:solidFill>
                  <a:schemeClr val="hlink"/>
                </a:solidFill>
                <a:effectLst/>
                <a:uLnTx/>
                <a:uFillTx/>
                <a:latin typeface="仿宋_GB2312" pitchFamily="49" charset="-122"/>
                <a:ea typeface="仿宋_GB2312" pitchFamily="49" charset="-122"/>
                <a:cs typeface="+mj-cs"/>
              </a:rPr>
              <a:t>销售和</a:t>
            </a:r>
            <a:r>
              <a:rPr kumimoji="0" lang="en-US" altLang="zh-CN" sz="2300" b="1" i="0" u="none" strike="noStrike" kern="1200" cap="none" spc="0" normalizeH="0" baseline="0" noProof="0" smtClean="0">
                <a:ln>
                  <a:noFill/>
                </a:ln>
                <a:solidFill>
                  <a:schemeClr val="hlink"/>
                </a:solidFill>
                <a:effectLst/>
                <a:uLnTx/>
                <a:uFillTx/>
                <a:latin typeface="仿宋_GB2312" pitchFamily="49" charset="-122"/>
                <a:ea typeface="仿宋_GB2312" pitchFamily="49" charset="-122"/>
                <a:cs typeface="+mj-cs"/>
              </a:rPr>
              <a:t>D</a:t>
            </a:r>
            <a:r>
              <a:rPr kumimoji="0" lang="zh-CN" altLang="en-US" sz="2300" b="1" i="0" u="none" strike="noStrike" kern="1200" cap="none" spc="0" normalizeH="0" baseline="0" noProof="0" smtClean="0">
                <a:ln>
                  <a:noFill/>
                </a:ln>
                <a:solidFill>
                  <a:schemeClr val="hlink"/>
                </a:solidFill>
                <a:effectLst/>
                <a:uLnTx/>
                <a:uFillTx/>
                <a:latin typeface="仿宋_GB2312" pitchFamily="49" charset="-122"/>
                <a:ea typeface="仿宋_GB2312" pitchFamily="49" charset="-122"/>
                <a:cs typeface="+mj-cs"/>
              </a:rPr>
              <a:t>食用美国的两种花生酱。</a:t>
            </a:r>
            <a:br>
              <a:rPr kumimoji="0" lang="zh-CN" altLang="en-US" sz="2300" b="1" i="0" u="none" strike="noStrike" kern="1200" cap="none" spc="0" normalizeH="0" baseline="0" noProof="0" smtClean="0">
                <a:ln>
                  <a:noFill/>
                </a:ln>
                <a:solidFill>
                  <a:schemeClr val="hlink"/>
                </a:solidFill>
                <a:effectLst/>
                <a:uLnTx/>
                <a:uFillTx/>
                <a:latin typeface="仿宋_GB2312" pitchFamily="49" charset="-122"/>
                <a:ea typeface="仿宋_GB2312" pitchFamily="49" charset="-122"/>
                <a:cs typeface="+mj-cs"/>
              </a:rPr>
            </a:br>
            <a:r>
              <a:rPr kumimoji="0" lang="zh-CN" altLang="en-US" sz="2300" b="1" i="0" u="none" strike="noStrike" kern="1200" cap="none" spc="0" normalizeH="0" baseline="0" noProof="0" smtClean="0">
                <a:ln>
                  <a:noFill/>
                </a:ln>
                <a:solidFill>
                  <a:schemeClr val="hlink"/>
                </a:solidFill>
                <a:effectLst/>
                <a:uLnTx/>
                <a:uFillTx/>
                <a:latin typeface="仿宋_GB2312" pitchFamily="49" charset="-122"/>
                <a:ea typeface="仿宋_GB2312" pitchFamily="49" charset="-122"/>
                <a:cs typeface="+mj-cs"/>
              </a:rPr>
              <a:t>    解析：</a:t>
            </a:r>
            <a:r>
              <a:rPr kumimoji="0" lang="zh-CN" altLang="en-US" sz="2300" b="1" i="0" u="none" strike="noStrike" kern="1200" cap="none" spc="0" normalizeH="0" baseline="0" noProof="0" smtClean="0">
                <a:ln>
                  <a:noFill/>
                </a:ln>
                <a:solidFill>
                  <a:schemeClr val="hlink"/>
                </a:solidFill>
                <a:effectLst/>
                <a:uLnTx/>
                <a:uFillTx/>
                <a:latin typeface="+mj-lt"/>
                <a:ea typeface="仿宋_GB2312" pitchFamily="49" charset="-122"/>
                <a:cs typeface="+mj-cs"/>
              </a:rPr>
              <a:t>“</a:t>
            </a:r>
            <a:r>
              <a:rPr kumimoji="0" lang="zh-CN" altLang="en-US" sz="2300" b="1" i="0" u="none" strike="noStrike" kern="1200" cap="none" spc="0" normalizeH="0" baseline="0" noProof="0" smtClean="0">
                <a:ln>
                  <a:noFill/>
                </a:ln>
                <a:solidFill>
                  <a:schemeClr val="hlink"/>
                </a:solidFill>
                <a:effectLst/>
                <a:uLnTx/>
                <a:uFillTx/>
                <a:latin typeface="仿宋_GB2312" pitchFamily="49" charset="-122"/>
                <a:ea typeface="仿宋_GB2312" pitchFamily="49" charset="-122"/>
                <a:cs typeface="+mj-cs"/>
              </a:rPr>
              <a:t>消费者</a:t>
            </a:r>
            <a:r>
              <a:rPr kumimoji="0" lang="zh-CN" altLang="en-US" sz="2300" b="1" i="0" u="none" strike="noStrike" kern="1200" cap="none" spc="0" normalizeH="0" baseline="0" noProof="0" smtClean="0">
                <a:ln>
                  <a:noFill/>
                </a:ln>
                <a:solidFill>
                  <a:schemeClr val="hlink"/>
                </a:solidFill>
                <a:effectLst/>
                <a:uLnTx/>
                <a:uFillTx/>
                <a:latin typeface="+mj-lt"/>
                <a:ea typeface="仿宋_GB2312" pitchFamily="49" charset="-122"/>
                <a:cs typeface="+mj-cs"/>
              </a:rPr>
              <a:t>”</a:t>
            </a:r>
            <a:r>
              <a:rPr kumimoji="0" lang="zh-CN" altLang="en-US" sz="2300" b="1" i="0" u="none" strike="noStrike" kern="1200" cap="none" spc="0" normalizeH="0" baseline="0" noProof="0" smtClean="0">
                <a:ln>
                  <a:noFill/>
                </a:ln>
                <a:solidFill>
                  <a:schemeClr val="hlink"/>
                </a:solidFill>
                <a:effectLst/>
                <a:uLnTx/>
                <a:uFillTx/>
                <a:latin typeface="仿宋_GB2312" pitchFamily="49" charset="-122"/>
                <a:ea typeface="仿宋_GB2312" pitchFamily="49" charset="-122"/>
                <a:cs typeface="+mj-cs"/>
              </a:rPr>
              <a:t>不能和</a:t>
            </a:r>
            <a:r>
              <a:rPr kumimoji="0" lang="zh-CN" altLang="en-US" sz="2300" b="1" i="0" u="none" strike="noStrike" kern="1200" cap="none" spc="0" normalizeH="0" baseline="0" noProof="0" smtClean="0">
                <a:ln>
                  <a:noFill/>
                </a:ln>
                <a:solidFill>
                  <a:schemeClr val="hlink"/>
                </a:solidFill>
                <a:effectLst/>
                <a:uLnTx/>
                <a:uFillTx/>
                <a:latin typeface="+mj-lt"/>
                <a:ea typeface="仿宋_GB2312" pitchFamily="49" charset="-122"/>
                <a:cs typeface="+mj-cs"/>
              </a:rPr>
              <a:t>“</a:t>
            </a:r>
            <a:r>
              <a:rPr kumimoji="0" lang="zh-CN" altLang="en-US" sz="2300" b="1" i="0" u="none" strike="noStrike" kern="1200" cap="none" spc="0" normalizeH="0" baseline="0" noProof="0" smtClean="0">
                <a:ln>
                  <a:noFill/>
                </a:ln>
                <a:solidFill>
                  <a:schemeClr val="hlink"/>
                </a:solidFill>
                <a:effectLst/>
                <a:uLnTx/>
                <a:uFillTx/>
                <a:latin typeface="仿宋_GB2312" pitchFamily="49" charset="-122"/>
                <a:ea typeface="仿宋_GB2312" pitchFamily="49" charset="-122"/>
                <a:cs typeface="+mj-cs"/>
              </a:rPr>
              <a:t>销售</a:t>
            </a:r>
            <a:r>
              <a:rPr kumimoji="0" lang="zh-CN" altLang="en-US" sz="2300" b="1" i="0" u="none" strike="noStrike" kern="1200" cap="none" spc="0" normalizeH="0" baseline="0" noProof="0" smtClean="0">
                <a:ln>
                  <a:noFill/>
                </a:ln>
                <a:solidFill>
                  <a:schemeClr val="hlink"/>
                </a:solidFill>
                <a:effectLst/>
                <a:uLnTx/>
                <a:uFillTx/>
                <a:latin typeface="+mj-lt"/>
                <a:ea typeface="仿宋_GB2312" pitchFamily="49" charset="-122"/>
                <a:cs typeface="+mj-cs"/>
              </a:rPr>
              <a:t>”</a:t>
            </a:r>
            <a:r>
              <a:rPr kumimoji="0" lang="zh-CN" altLang="en-US" sz="2300" b="1" i="0" u="none" strike="noStrike" kern="1200" cap="none" spc="0" normalizeH="0" baseline="0" noProof="0" smtClean="0">
                <a:ln>
                  <a:noFill/>
                </a:ln>
                <a:solidFill>
                  <a:schemeClr val="hlink"/>
                </a:solidFill>
                <a:effectLst/>
                <a:uLnTx/>
                <a:uFillTx/>
                <a:latin typeface="仿宋_GB2312" pitchFamily="49" charset="-122"/>
                <a:ea typeface="仿宋_GB2312" pitchFamily="49" charset="-122"/>
                <a:cs typeface="+mj-cs"/>
              </a:rPr>
              <a:t>搭配，</a:t>
            </a:r>
            <a:r>
              <a:rPr kumimoji="0" lang="zh-CN" altLang="en-US" sz="2300" b="1" i="0" u="none" strike="noStrike" kern="1200" cap="none" spc="0" normalizeH="0" baseline="0" noProof="0" smtClean="0">
                <a:ln>
                  <a:noFill/>
                </a:ln>
                <a:solidFill>
                  <a:schemeClr val="hlink"/>
                </a:solidFill>
                <a:effectLst/>
                <a:uLnTx/>
                <a:uFillTx/>
                <a:latin typeface="+mj-lt"/>
                <a:ea typeface="仿宋_GB2312" pitchFamily="49" charset="-122"/>
                <a:cs typeface="+mj-cs"/>
              </a:rPr>
              <a:t>“</a:t>
            </a:r>
            <a:r>
              <a:rPr kumimoji="0" lang="zh-CN" altLang="en-US" sz="2300" b="1" i="0" u="none" strike="noStrike" kern="1200" cap="none" spc="0" normalizeH="0" baseline="0" noProof="0" smtClean="0">
                <a:ln>
                  <a:noFill/>
                </a:ln>
                <a:solidFill>
                  <a:schemeClr val="hlink"/>
                </a:solidFill>
                <a:effectLst/>
                <a:uLnTx/>
                <a:uFillTx/>
                <a:latin typeface="仿宋_GB2312" pitchFamily="49" charset="-122"/>
                <a:ea typeface="仿宋_GB2312" pitchFamily="49" charset="-122"/>
                <a:cs typeface="+mj-cs"/>
              </a:rPr>
              <a:t>食品经营机构</a:t>
            </a:r>
            <a:r>
              <a:rPr kumimoji="0" lang="zh-CN" altLang="en-US" sz="2300" b="1" i="0" u="none" strike="noStrike" kern="1200" cap="none" spc="0" normalizeH="0" baseline="0" noProof="0" smtClean="0">
                <a:ln>
                  <a:noFill/>
                </a:ln>
                <a:solidFill>
                  <a:schemeClr val="hlink"/>
                </a:solidFill>
                <a:effectLst/>
                <a:uLnTx/>
                <a:uFillTx/>
                <a:latin typeface="+mj-lt"/>
                <a:ea typeface="仿宋_GB2312" pitchFamily="49" charset="-122"/>
                <a:cs typeface="+mj-cs"/>
              </a:rPr>
              <a:t>”</a:t>
            </a:r>
            <a:r>
              <a:rPr kumimoji="0" lang="zh-CN" altLang="en-US" sz="2300" b="1" i="0" u="none" strike="noStrike" kern="1200" cap="none" spc="0" normalizeH="0" baseline="0" noProof="0" smtClean="0">
                <a:ln>
                  <a:noFill/>
                </a:ln>
                <a:solidFill>
                  <a:schemeClr val="hlink"/>
                </a:solidFill>
                <a:effectLst/>
                <a:uLnTx/>
                <a:uFillTx/>
                <a:latin typeface="仿宋_GB2312" pitchFamily="49" charset="-122"/>
                <a:ea typeface="仿宋_GB2312" pitchFamily="49" charset="-122"/>
                <a:cs typeface="+mj-cs"/>
              </a:rPr>
              <a:t>不能和</a:t>
            </a:r>
            <a:r>
              <a:rPr kumimoji="0" lang="zh-CN" altLang="en-US" sz="2300" b="1" i="0" u="none" strike="noStrike" kern="1200" cap="none" spc="0" normalizeH="0" baseline="0" noProof="0" smtClean="0">
                <a:ln>
                  <a:noFill/>
                </a:ln>
                <a:solidFill>
                  <a:schemeClr val="hlink"/>
                </a:solidFill>
                <a:effectLst/>
                <a:uLnTx/>
                <a:uFillTx/>
                <a:latin typeface="+mj-lt"/>
                <a:ea typeface="仿宋_GB2312" pitchFamily="49" charset="-122"/>
                <a:cs typeface="+mj-cs"/>
              </a:rPr>
              <a:t>“</a:t>
            </a:r>
            <a:r>
              <a:rPr kumimoji="0" lang="zh-CN" altLang="en-US" sz="2300" b="1" i="0" u="none" strike="noStrike" kern="1200" cap="none" spc="0" normalizeH="0" baseline="0" noProof="0" smtClean="0">
                <a:ln>
                  <a:noFill/>
                </a:ln>
                <a:solidFill>
                  <a:schemeClr val="hlink"/>
                </a:solidFill>
                <a:effectLst/>
                <a:uLnTx/>
                <a:uFillTx/>
                <a:latin typeface="仿宋_GB2312" pitchFamily="49" charset="-122"/>
                <a:ea typeface="仿宋_GB2312" pitchFamily="49" charset="-122"/>
                <a:cs typeface="+mj-cs"/>
              </a:rPr>
              <a:t>食用</a:t>
            </a:r>
            <a:r>
              <a:rPr kumimoji="0" lang="zh-CN" altLang="en-US" sz="2300" b="1" i="0" u="none" strike="noStrike" kern="1200" cap="none" spc="0" normalizeH="0" baseline="0" noProof="0" smtClean="0">
                <a:ln>
                  <a:noFill/>
                </a:ln>
                <a:solidFill>
                  <a:schemeClr val="hlink"/>
                </a:solidFill>
                <a:effectLst/>
                <a:uLnTx/>
                <a:uFillTx/>
                <a:latin typeface="+mj-lt"/>
                <a:ea typeface="仿宋_GB2312" pitchFamily="49" charset="-122"/>
                <a:cs typeface="+mj-cs"/>
              </a:rPr>
              <a:t>”</a:t>
            </a:r>
            <a:r>
              <a:rPr kumimoji="0" lang="zh-CN" altLang="en-US" sz="2300" b="1" i="0" u="none" strike="noStrike" kern="1200" cap="none" spc="0" normalizeH="0" baseline="0" noProof="0" smtClean="0">
                <a:ln>
                  <a:noFill/>
                </a:ln>
                <a:solidFill>
                  <a:schemeClr val="hlink"/>
                </a:solidFill>
                <a:effectLst/>
                <a:uLnTx/>
                <a:uFillTx/>
                <a:latin typeface="仿宋_GB2312" pitchFamily="49" charset="-122"/>
                <a:ea typeface="仿宋_GB2312" pitchFamily="49" charset="-122"/>
                <a:cs typeface="+mj-cs"/>
              </a:rPr>
              <a:t>搭配。应改为</a:t>
            </a:r>
            <a:r>
              <a:rPr kumimoji="0" lang="zh-CN" altLang="en-US" sz="2300" b="1" i="0" u="none" strike="noStrike" kern="1200" cap="none" spc="0" normalizeH="0" baseline="0" noProof="0" smtClean="0">
                <a:ln>
                  <a:noFill/>
                </a:ln>
                <a:solidFill>
                  <a:schemeClr val="hlink"/>
                </a:solidFill>
                <a:effectLst/>
                <a:uLnTx/>
                <a:uFillTx/>
                <a:latin typeface="+mj-lt"/>
                <a:ea typeface="仿宋_GB2312" pitchFamily="49" charset="-122"/>
                <a:cs typeface="+mj-cs"/>
              </a:rPr>
              <a:t>“</a:t>
            </a:r>
            <a:r>
              <a:rPr kumimoji="0" lang="zh-CN" altLang="en-US" sz="2300" b="1" i="0" u="none" strike="noStrike" kern="1200" cap="none" spc="0" normalizeH="0" baseline="0" noProof="0" smtClean="0">
                <a:ln>
                  <a:noFill/>
                </a:ln>
                <a:solidFill>
                  <a:schemeClr val="hlink"/>
                </a:solidFill>
                <a:effectLst/>
                <a:uLnTx/>
                <a:uFillTx/>
                <a:latin typeface="仿宋_GB2312" pitchFamily="49" charset="-122"/>
                <a:ea typeface="仿宋_GB2312" pitchFamily="49" charset="-122"/>
                <a:cs typeface="+mj-cs"/>
              </a:rPr>
              <a:t>消费者要停止食用，食品经营机构要停止销售</a:t>
            </a:r>
            <a:r>
              <a:rPr kumimoji="0" lang="zh-CN" altLang="en-US" sz="2300" b="1" i="0" u="none" strike="noStrike" kern="1200" cap="none" spc="0" normalizeH="0" baseline="0" noProof="0" smtClean="0">
                <a:ln>
                  <a:noFill/>
                </a:ln>
                <a:solidFill>
                  <a:schemeClr val="hlink"/>
                </a:solidFill>
                <a:effectLst/>
                <a:uLnTx/>
                <a:uFillTx/>
                <a:latin typeface="+mj-lt"/>
                <a:ea typeface="仿宋_GB2312" pitchFamily="49" charset="-122"/>
                <a:cs typeface="+mj-cs"/>
              </a:rPr>
              <a:t>”</a:t>
            </a:r>
            <a:r>
              <a:rPr kumimoji="0" lang="zh-CN" altLang="en-US" sz="2300" b="1" i="0" u="none" strike="noStrike" kern="1200" cap="none" spc="0" normalizeH="0" baseline="0" noProof="0" smtClean="0">
                <a:ln>
                  <a:noFill/>
                </a:ln>
                <a:solidFill>
                  <a:schemeClr val="hlink"/>
                </a:solidFill>
                <a:effectLst/>
                <a:uLnTx/>
                <a:uFillTx/>
                <a:latin typeface="仿宋_GB2312" pitchFamily="49" charset="-122"/>
                <a:ea typeface="仿宋_GB2312" pitchFamily="49" charset="-122"/>
                <a:cs typeface="+mj-cs"/>
              </a:rPr>
              <a:t>。</a:t>
            </a:r>
          </a:p>
        </p:txBody>
      </p:sp>
    </p:spTree>
    <p:extLst>
      <p:ext uri="{BB962C8B-B14F-4D97-AF65-F5344CB8AC3E}">
        <p14:creationId xmlns:p14="http://schemas.microsoft.com/office/powerpoint/2010/main" val="530935601"/>
      </p:ext>
    </p:extLst>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跟进矫正2"/>
          <p:cNvPicPr>
            <a:picLocks noChangeAspect="1" noChangeArrowheads="1"/>
          </p:cNvPicPr>
          <p:nvPr/>
        </p:nvPicPr>
        <p:blipFill>
          <a:blip r:embed="rId2"/>
          <a:srcRect t="574" r="71700" b="82217"/>
          <a:stretch>
            <a:fillRect/>
          </a:stretch>
        </p:blipFill>
        <p:spPr bwMode="auto">
          <a:xfrm>
            <a:off x="474663" y="596881"/>
            <a:ext cx="3260725" cy="1000125"/>
          </a:xfrm>
          <a:prstGeom prst="rect">
            <a:avLst/>
          </a:prstGeom>
          <a:noFill/>
          <a:ln w="9525">
            <a:noFill/>
            <a:miter lim="800000"/>
          </a:ln>
        </p:spPr>
      </p:pic>
      <p:sp>
        <p:nvSpPr>
          <p:cNvPr id="243715" name="Text Box 3"/>
          <p:cNvSpPr txBox="1">
            <a:spLocks noChangeArrowheads="1"/>
          </p:cNvSpPr>
          <p:nvPr/>
        </p:nvSpPr>
        <p:spPr bwMode="auto">
          <a:xfrm>
            <a:off x="225425" y="1617643"/>
            <a:ext cx="11071225" cy="1630045"/>
          </a:xfrm>
          <a:prstGeom prst="rect">
            <a:avLst/>
          </a:prstGeom>
          <a:noFill/>
          <a:ln w="9525">
            <a:noFill/>
            <a:miter lim="800000"/>
          </a:ln>
        </p:spPr>
        <p:txBody>
          <a:bodyPr>
            <a:spAutoFit/>
          </a:bodyPr>
          <a:lstStyle/>
          <a:p>
            <a:r>
              <a:rPr lang="en-US" altLang="zh-CN" sz="2000" b="0">
                <a:solidFill>
                  <a:schemeClr val="folHlink"/>
                </a:solidFill>
                <a:ea typeface="黑体" panose="02010609060101010101" pitchFamily="2" charset="-122"/>
              </a:rPr>
              <a:t>1</a:t>
            </a:r>
            <a:r>
              <a:rPr lang="zh-CN" altLang="en-US" sz="2000" b="0">
                <a:solidFill>
                  <a:schemeClr val="folHlink"/>
                </a:solidFill>
                <a:ea typeface="黑体" panose="02010609060101010101" pitchFamily="2" charset="-122"/>
              </a:rPr>
              <a:t>．下列句子中，有无“</a:t>
            </a:r>
            <a:r>
              <a:rPr lang="en-US" altLang="zh-CN" sz="2000" b="0">
                <a:solidFill>
                  <a:schemeClr val="folHlink"/>
                </a:solidFill>
                <a:ea typeface="黑体" panose="02010609060101010101" pitchFamily="2" charset="-122"/>
              </a:rPr>
              <a:t>A→B</a:t>
            </a:r>
            <a:r>
              <a:rPr lang="zh-CN" altLang="en-US" sz="2000" b="0">
                <a:solidFill>
                  <a:schemeClr val="folHlink"/>
                </a:solidFill>
                <a:ea typeface="黑体" panose="02010609060101010101" pitchFamily="2" charset="-122"/>
              </a:rPr>
              <a:t>＋</a:t>
            </a:r>
            <a:r>
              <a:rPr lang="en-US" altLang="zh-CN" sz="2000" b="0">
                <a:solidFill>
                  <a:schemeClr val="folHlink"/>
                </a:solidFill>
                <a:ea typeface="黑体" panose="02010609060101010101" pitchFamily="2" charset="-122"/>
              </a:rPr>
              <a:t>C”</a:t>
            </a:r>
            <a:r>
              <a:rPr lang="zh-CN" altLang="en-US" sz="2000" b="0">
                <a:solidFill>
                  <a:schemeClr val="folHlink"/>
                </a:solidFill>
                <a:ea typeface="黑体" panose="02010609060101010101" pitchFamily="2" charset="-122"/>
              </a:rPr>
              <a:t>式搭配不当的现象？</a:t>
            </a:r>
          </a:p>
          <a:p>
            <a:r>
              <a:rPr lang="zh-CN" altLang="en-US" sz="2000" b="0">
                <a:solidFill>
                  <a:schemeClr val="folHlink"/>
                </a:solidFill>
                <a:ea typeface="黑体" panose="02010609060101010101" pitchFamily="2" charset="-122"/>
              </a:rPr>
              <a:t>①今日新区法院审结了这起案件，违约经营的小张被判令</a:t>
            </a:r>
            <a:r>
              <a:rPr lang="en-US" altLang="zh-CN" sz="2000" b="0">
                <a:solidFill>
                  <a:schemeClr val="folHlink"/>
                </a:solidFill>
                <a:ea typeface="黑体" panose="02010609060101010101" pitchFamily="2" charset="-122"/>
              </a:rPr>
              <a:t>A</a:t>
            </a:r>
            <a:r>
              <a:rPr lang="zh-CN" altLang="en-US" sz="2000" b="0">
                <a:solidFill>
                  <a:schemeClr val="folHlink"/>
                </a:solidFill>
                <a:ea typeface="黑体" panose="02010609060101010101" pitchFamily="2" charset="-122"/>
              </a:rPr>
              <a:t>赔偿好路缘商贸公司</a:t>
            </a:r>
            <a:r>
              <a:rPr lang="en-US" altLang="zh-CN" sz="2000" b="0">
                <a:solidFill>
                  <a:schemeClr val="folHlink"/>
                </a:solidFill>
                <a:ea typeface="黑体" panose="02010609060101010101" pitchFamily="2" charset="-122"/>
              </a:rPr>
              <a:t>B</a:t>
            </a:r>
            <a:r>
              <a:rPr lang="zh-CN" altLang="en-US" sz="2000" b="0">
                <a:solidFill>
                  <a:schemeClr val="folHlink"/>
                </a:solidFill>
                <a:ea typeface="黑体" panose="02010609060101010101" pitchFamily="2" charset="-122"/>
              </a:rPr>
              <a:t>经济损失和</a:t>
            </a:r>
            <a:r>
              <a:rPr lang="en-US" altLang="zh-CN" sz="2000" b="0">
                <a:solidFill>
                  <a:schemeClr val="folHlink"/>
                </a:solidFill>
                <a:ea typeface="黑体" panose="02010609060101010101" pitchFamily="2" charset="-122"/>
              </a:rPr>
              <a:t>C</a:t>
            </a:r>
            <a:r>
              <a:rPr lang="zh-CN" altLang="en-US" sz="2000" b="0">
                <a:solidFill>
                  <a:schemeClr val="folHlink"/>
                </a:solidFill>
                <a:ea typeface="黑体" panose="02010609060101010101" pitchFamily="2" charset="-122"/>
              </a:rPr>
              <a:t>诉讼费三千多元。</a:t>
            </a:r>
          </a:p>
          <a:p>
            <a:r>
              <a:rPr lang="zh-CN" altLang="en-US" sz="2000" b="0">
                <a:solidFill>
                  <a:schemeClr val="folHlink"/>
                </a:solidFill>
                <a:ea typeface="黑体" panose="02010609060101010101" pitchFamily="2" charset="-122"/>
              </a:rPr>
              <a:t>②由于加强了生产过程中的生态环境监控，该基地每年的无公害蔬菜的生产量，除供应本省市场外，还销往河南、河北等省。</a:t>
            </a:r>
            <a:endParaRPr lang="zh-CN" altLang="en-US" sz="2000" b="0">
              <a:ea typeface="宋体" pitchFamily="2" charset="-122"/>
            </a:endParaRPr>
          </a:p>
        </p:txBody>
      </p:sp>
      <p:sp>
        <p:nvSpPr>
          <p:cNvPr id="243716" name="Text Box 4"/>
          <p:cNvSpPr txBox="1">
            <a:spLocks noChangeArrowheads="1"/>
          </p:cNvSpPr>
          <p:nvPr/>
        </p:nvSpPr>
        <p:spPr bwMode="auto">
          <a:xfrm>
            <a:off x="407988" y="3251181"/>
            <a:ext cx="10798175" cy="706755"/>
          </a:xfrm>
          <a:prstGeom prst="rect">
            <a:avLst/>
          </a:prstGeom>
          <a:noFill/>
          <a:ln w="38100">
            <a:solidFill>
              <a:srgbClr val="FFFF00"/>
            </a:solidFill>
            <a:miter lim="800000"/>
          </a:ln>
        </p:spPr>
        <p:txBody>
          <a:bodyPr>
            <a:spAutoFit/>
          </a:bodyPr>
          <a:lstStyle/>
          <a:p>
            <a:pPr>
              <a:spcBef>
                <a:spcPct val="50000"/>
              </a:spcBef>
            </a:pPr>
            <a:r>
              <a:rPr lang="zh-CN" altLang="en-US" sz="2000" b="0">
                <a:solidFill>
                  <a:srgbClr val="FF0000"/>
                </a:solidFill>
                <a:latin typeface="黑体" pitchFamily="2" charset="-122"/>
                <a:ea typeface="黑体" panose="02010609060101010101" pitchFamily="2" charset="-122"/>
              </a:rPr>
              <a:t>答案：①</a:t>
            </a:r>
            <a:r>
              <a:rPr lang="en-US" altLang="zh-CN" sz="2000" b="0">
                <a:solidFill>
                  <a:srgbClr val="FF0000"/>
                </a:solidFill>
                <a:latin typeface="黑体" pitchFamily="2" charset="-122"/>
                <a:ea typeface="黑体" panose="02010609060101010101" pitchFamily="2" charset="-122"/>
              </a:rPr>
              <a:t>A</a:t>
            </a:r>
            <a:r>
              <a:rPr lang="zh-CN" altLang="en-US" sz="2000" b="0">
                <a:solidFill>
                  <a:srgbClr val="FF0000"/>
                </a:solidFill>
                <a:latin typeface="黑体" pitchFamily="2" charset="-122"/>
                <a:ea typeface="黑体" panose="02010609060101010101" pitchFamily="2" charset="-122"/>
              </a:rPr>
              <a:t>可与</a:t>
            </a:r>
            <a:r>
              <a:rPr lang="en-US" altLang="zh-CN" sz="2000" b="0">
                <a:solidFill>
                  <a:srgbClr val="FF0000"/>
                </a:solidFill>
                <a:latin typeface="黑体" pitchFamily="2" charset="-122"/>
                <a:ea typeface="黑体" panose="02010609060101010101" pitchFamily="2" charset="-122"/>
              </a:rPr>
              <a:t>B</a:t>
            </a:r>
            <a:r>
              <a:rPr lang="zh-CN" altLang="en-US" sz="2000" b="0">
                <a:solidFill>
                  <a:srgbClr val="FF0000"/>
                </a:solidFill>
                <a:latin typeface="黑体" pitchFamily="2" charset="-122"/>
                <a:ea typeface="黑体" panose="02010609060101010101" pitchFamily="2" charset="-122"/>
              </a:rPr>
              <a:t>搭配，不能与</a:t>
            </a:r>
            <a:r>
              <a:rPr lang="en-US" altLang="zh-CN" sz="2000" b="0">
                <a:solidFill>
                  <a:srgbClr val="FF0000"/>
                </a:solidFill>
                <a:latin typeface="黑体" pitchFamily="2" charset="-122"/>
                <a:ea typeface="黑体" panose="02010609060101010101" pitchFamily="2" charset="-122"/>
              </a:rPr>
              <a:t>C</a:t>
            </a:r>
            <a:r>
              <a:rPr lang="zh-CN" altLang="en-US" sz="2000" b="0">
                <a:solidFill>
                  <a:srgbClr val="FF0000"/>
                </a:solidFill>
                <a:latin typeface="黑体" pitchFamily="2" charset="-122"/>
                <a:ea typeface="黑体" panose="02010609060101010101" pitchFamily="2" charset="-122"/>
              </a:rPr>
              <a:t>搭配。②</a:t>
            </a:r>
            <a:r>
              <a:rPr lang="zh-CN" altLang="en-US" sz="2000" b="0">
                <a:solidFill>
                  <a:srgbClr val="FF0000"/>
                </a:solidFill>
                <a:ea typeface="黑体" panose="02010609060101010101" pitchFamily="2" charset="-122"/>
              </a:rPr>
              <a:t>“</a:t>
            </a:r>
            <a:r>
              <a:rPr lang="zh-CN" altLang="en-US" sz="2000" b="0">
                <a:solidFill>
                  <a:srgbClr val="FF0000"/>
                </a:solidFill>
                <a:latin typeface="黑体" pitchFamily="2" charset="-122"/>
                <a:ea typeface="黑体" panose="02010609060101010101" pitchFamily="2" charset="-122"/>
              </a:rPr>
              <a:t>生产量</a:t>
            </a:r>
            <a:r>
              <a:rPr lang="zh-CN" altLang="en-US" sz="2000" b="0">
                <a:solidFill>
                  <a:srgbClr val="FF0000"/>
                </a:solidFill>
                <a:ea typeface="黑体" panose="02010609060101010101" pitchFamily="2" charset="-122"/>
              </a:rPr>
              <a:t>”</a:t>
            </a:r>
            <a:r>
              <a:rPr lang="zh-CN" altLang="en-US" sz="2000" b="0">
                <a:solidFill>
                  <a:srgbClr val="FF0000"/>
                </a:solidFill>
                <a:latin typeface="黑体" pitchFamily="2" charset="-122"/>
                <a:ea typeface="黑体" panose="02010609060101010101" pitchFamily="2" charset="-122"/>
              </a:rPr>
              <a:t>既不能与</a:t>
            </a:r>
            <a:r>
              <a:rPr lang="zh-CN" altLang="en-US" sz="2000" b="0">
                <a:solidFill>
                  <a:srgbClr val="FF0000"/>
                </a:solidFill>
                <a:ea typeface="黑体" panose="02010609060101010101" pitchFamily="2" charset="-122"/>
              </a:rPr>
              <a:t>“</a:t>
            </a:r>
            <a:r>
              <a:rPr lang="zh-CN" altLang="en-US" sz="2000" b="0">
                <a:solidFill>
                  <a:srgbClr val="FF0000"/>
                </a:solidFill>
                <a:latin typeface="黑体" pitchFamily="2" charset="-122"/>
                <a:ea typeface="黑体" panose="02010609060101010101" pitchFamily="2" charset="-122"/>
              </a:rPr>
              <a:t>供应</a:t>
            </a:r>
            <a:r>
              <a:rPr lang="zh-CN" altLang="en-US" sz="2000" b="0">
                <a:solidFill>
                  <a:srgbClr val="FF0000"/>
                </a:solidFill>
                <a:ea typeface="黑体" panose="02010609060101010101" pitchFamily="2" charset="-122"/>
              </a:rPr>
              <a:t>”</a:t>
            </a:r>
            <a:r>
              <a:rPr lang="zh-CN" altLang="en-US" sz="2000" b="0">
                <a:solidFill>
                  <a:srgbClr val="FF0000"/>
                </a:solidFill>
                <a:latin typeface="黑体" pitchFamily="2" charset="-122"/>
                <a:ea typeface="黑体" panose="02010609060101010101" pitchFamily="2" charset="-122"/>
              </a:rPr>
              <a:t>搭配，又不能与</a:t>
            </a:r>
            <a:r>
              <a:rPr lang="zh-CN" altLang="en-US" sz="2000" b="0">
                <a:solidFill>
                  <a:srgbClr val="FF0000"/>
                </a:solidFill>
                <a:ea typeface="黑体" panose="02010609060101010101" pitchFamily="2" charset="-122"/>
              </a:rPr>
              <a:t>“</a:t>
            </a:r>
            <a:r>
              <a:rPr lang="zh-CN" altLang="en-US" sz="2000" b="0">
                <a:solidFill>
                  <a:srgbClr val="FF0000"/>
                </a:solidFill>
                <a:latin typeface="黑体" pitchFamily="2" charset="-122"/>
                <a:ea typeface="黑体" panose="02010609060101010101" pitchFamily="2" charset="-122"/>
              </a:rPr>
              <a:t>销往</a:t>
            </a:r>
            <a:r>
              <a:rPr lang="zh-CN" altLang="en-US" sz="2000" b="0">
                <a:solidFill>
                  <a:srgbClr val="FF0000"/>
                </a:solidFill>
                <a:ea typeface="黑体" panose="02010609060101010101" pitchFamily="2" charset="-122"/>
              </a:rPr>
              <a:t>”</a:t>
            </a:r>
            <a:r>
              <a:rPr lang="zh-CN" altLang="en-US" sz="2000" b="0">
                <a:solidFill>
                  <a:srgbClr val="FF0000"/>
                </a:solidFill>
                <a:latin typeface="黑体" pitchFamily="2" charset="-122"/>
                <a:ea typeface="黑体" panose="02010609060101010101" pitchFamily="2" charset="-122"/>
              </a:rPr>
              <a:t>搭配。</a:t>
            </a:r>
          </a:p>
        </p:txBody>
      </p:sp>
      <p:sp>
        <p:nvSpPr>
          <p:cNvPr id="243717" name="Text Box 5"/>
          <p:cNvSpPr txBox="1">
            <a:spLocks noChangeArrowheads="1"/>
          </p:cNvSpPr>
          <p:nvPr/>
        </p:nvSpPr>
        <p:spPr bwMode="auto">
          <a:xfrm>
            <a:off x="225425" y="4067156"/>
            <a:ext cx="11071225" cy="1322070"/>
          </a:xfrm>
          <a:prstGeom prst="rect">
            <a:avLst/>
          </a:prstGeom>
          <a:noFill/>
          <a:ln w="9525">
            <a:noFill/>
            <a:miter lim="800000"/>
          </a:ln>
        </p:spPr>
        <p:txBody>
          <a:bodyPr>
            <a:spAutoFit/>
          </a:bodyPr>
          <a:lstStyle/>
          <a:p>
            <a:r>
              <a:rPr lang="en-US" altLang="zh-CN" sz="2000" b="0">
                <a:solidFill>
                  <a:schemeClr val="folHlink"/>
                </a:solidFill>
                <a:ea typeface="黑体" panose="02010609060101010101" pitchFamily="2" charset="-122"/>
              </a:rPr>
              <a:t>2</a:t>
            </a:r>
            <a:r>
              <a:rPr lang="zh-CN" altLang="en-US" sz="2000" b="0">
                <a:solidFill>
                  <a:schemeClr val="folHlink"/>
                </a:solidFill>
                <a:ea typeface="黑体" panose="02010609060101010101" pitchFamily="2" charset="-122"/>
              </a:rPr>
              <a:t>．下列句子中，有无“</a:t>
            </a:r>
            <a:r>
              <a:rPr lang="en-US" altLang="zh-CN" sz="2000" b="0">
                <a:solidFill>
                  <a:schemeClr val="folHlink"/>
                </a:solidFill>
                <a:ea typeface="黑体" panose="02010609060101010101" pitchFamily="2" charset="-122"/>
              </a:rPr>
              <a:t>A→B</a:t>
            </a:r>
            <a:r>
              <a:rPr lang="zh-CN" altLang="en-US" sz="2000" b="0">
                <a:solidFill>
                  <a:schemeClr val="folHlink"/>
                </a:solidFill>
                <a:ea typeface="黑体" panose="02010609060101010101" pitchFamily="2" charset="-122"/>
              </a:rPr>
              <a:t>＋</a:t>
            </a:r>
            <a:r>
              <a:rPr lang="en-US" altLang="zh-CN" sz="2000" b="0">
                <a:solidFill>
                  <a:schemeClr val="folHlink"/>
                </a:solidFill>
                <a:ea typeface="黑体" panose="02010609060101010101" pitchFamily="2" charset="-122"/>
              </a:rPr>
              <a:t>C</a:t>
            </a:r>
            <a:r>
              <a:rPr lang="zh-CN" altLang="en-US" sz="2000" b="0">
                <a:solidFill>
                  <a:schemeClr val="folHlink"/>
                </a:solidFill>
                <a:ea typeface="黑体" panose="02010609060101010101" pitchFamily="2" charset="-122"/>
              </a:rPr>
              <a:t>＋</a:t>
            </a:r>
            <a:r>
              <a:rPr lang="en-US" altLang="zh-CN" sz="2000" b="0">
                <a:solidFill>
                  <a:schemeClr val="folHlink"/>
                </a:solidFill>
                <a:ea typeface="黑体" panose="02010609060101010101" pitchFamily="2" charset="-122"/>
              </a:rPr>
              <a:t>D(</a:t>
            </a:r>
            <a:r>
              <a:rPr lang="zh-CN" altLang="en-US" sz="2000" b="0">
                <a:solidFill>
                  <a:schemeClr val="folHlink"/>
                </a:solidFill>
                <a:ea typeface="黑体" panose="02010609060101010101" pitchFamily="2" charset="-122"/>
              </a:rPr>
              <a:t>＋</a:t>
            </a:r>
            <a:r>
              <a:rPr lang="en-US" altLang="zh-CN" sz="2000" b="0">
                <a:solidFill>
                  <a:schemeClr val="folHlink"/>
                </a:solidFill>
                <a:ea typeface="黑体" panose="02010609060101010101" pitchFamily="2" charset="-122"/>
              </a:rPr>
              <a:t>……)”</a:t>
            </a:r>
            <a:r>
              <a:rPr lang="zh-CN" altLang="en-US" sz="2000" b="0">
                <a:solidFill>
                  <a:schemeClr val="folHlink"/>
                </a:solidFill>
                <a:ea typeface="黑体" panose="02010609060101010101" pitchFamily="2" charset="-122"/>
              </a:rPr>
              <a:t>式搭配不当的现象？</a:t>
            </a:r>
          </a:p>
          <a:p>
            <a:r>
              <a:rPr lang="zh-CN" altLang="en-US" sz="2000" b="0">
                <a:solidFill>
                  <a:schemeClr val="folHlink"/>
                </a:solidFill>
                <a:ea typeface="黑体" panose="02010609060101010101" pitchFamily="2" charset="-122"/>
              </a:rPr>
              <a:t>①每次查房、会诊后，李大夫总是耐心地指导她怎样把病历</a:t>
            </a:r>
            <a:r>
              <a:rPr lang="en-US" altLang="zh-CN" sz="2000" b="0">
                <a:solidFill>
                  <a:schemeClr val="folHlink"/>
                </a:solidFill>
                <a:ea typeface="黑体" panose="02010609060101010101" pitchFamily="2" charset="-122"/>
              </a:rPr>
              <a:t>A</a:t>
            </a:r>
            <a:r>
              <a:rPr lang="zh-CN" altLang="en-US" sz="2000" b="0">
                <a:solidFill>
                  <a:schemeClr val="folHlink"/>
                </a:solidFill>
                <a:ea typeface="黑体" panose="02010609060101010101" pitchFamily="2" charset="-122"/>
              </a:rPr>
              <a:t>写得</a:t>
            </a:r>
            <a:r>
              <a:rPr lang="en-US" altLang="zh-CN" sz="2000" b="0">
                <a:solidFill>
                  <a:schemeClr val="folHlink"/>
                </a:solidFill>
                <a:ea typeface="黑体" panose="02010609060101010101" pitchFamily="2" charset="-122"/>
              </a:rPr>
              <a:t>B</a:t>
            </a:r>
            <a:r>
              <a:rPr lang="zh-CN" altLang="en-US" sz="2000" b="0">
                <a:solidFill>
                  <a:schemeClr val="folHlink"/>
                </a:solidFill>
                <a:ea typeface="黑体" panose="02010609060101010101" pitchFamily="2" charset="-122"/>
              </a:rPr>
              <a:t>完整、</a:t>
            </a:r>
            <a:r>
              <a:rPr lang="en-US" altLang="zh-CN" sz="2000" b="0">
                <a:solidFill>
                  <a:schemeClr val="folHlink"/>
                </a:solidFill>
                <a:ea typeface="黑体" panose="02010609060101010101" pitchFamily="2" charset="-122"/>
              </a:rPr>
              <a:t>C</a:t>
            </a:r>
            <a:r>
              <a:rPr lang="zh-CN" altLang="en-US" sz="2000" b="0">
                <a:solidFill>
                  <a:schemeClr val="folHlink"/>
                </a:solidFill>
                <a:ea typeface="黑体" panose="02010609060101010101" pitchFamily="2" charset="-122"/>
              </a:rPr>
              <a:t>条理、</a:t>
            </a:r>
            <a:r>
              <a:rPr lang="en-US" altLang="zh-CN" sz="2000" b="0">
                <a:solidFill>
                  <a:schemeClr val="folHlink"/>
                </a:solidFill>
                <a:ea typeface="黑体" panose="02010609060101010101" pitchFamily="2" charset="-122"/>
              </a:rPr>
              <a:t>D</a:t>
            </a:r>
            <a:r>
              <a:rPr lang="zh-CN" altLang="en-US" sz="2000" b="0">
                <a:solidFill>
                  <a:schemeClr val="folHlink"/>
                </a:solidFill>
                <a:ea typeface="黑体" panose="02010609060101010101" pitchFamily="2" charset="-122"/>
              </a:rPr>
              <a:t>清晰。</a:t>
            </a:r>
          </a:p>
          <a:p>
            <a:r>
              <a:rPr lang="zh-CN" altLang="en-US" sz="2000" b="0">
                <a:solidFill>
                  <a:schemeClr val="folHlink"/>
                </a:solidFill>
                <a:ea typeface="黑体" panose="02010609060101010101" pitchFamily="2" charset="-122"/>
              </a:rPr>
              <a:t>②去年六月以来，成都市锦江区的廖先生和两位朋友多次去灾区送温暖，迄今为止，他们共走访了二十多个社区、近四百户家庭和三千多公里路程。</a:t>
            </a:r>
          </a:p>
        </p:txBody>
      </p:sp>
      <p:sp>
        <p:nvSpPr>
          <p:cNvPr id="243718" name="Text Box 6"/>
          <p:cNvSpPr txBox="1">
            <a:spLocks noChangeArrowheads="1"/>
          </p:cNvSpPr>
          <p:nvPr/>
        </p:nvSpPr>
        <p:spPr bwMode="auto">
          <a:xfrm>
            <a:off x="315913" y="5454631"/>
            <a:ext cx="10798175" cy="706755"/>
          </a:xfrm>
          <a:prstGeom prst="rect">
            <a:avLst/>
          </a:prstGeom>
          <a:noFill/>
          <a:ln w="38100">
            <a:solidFill>
              <a:srgbClr val="FFFF00"/>
            </a:solidFill>
            <a:miter lim="800000"/>
          </a:ln>
        </p:spPr>
        <p:txBody>
          <a:bodyPr>
            <a:spAutoFit/>
          </a:bodyPr>
          <a:lstStyle/>
          <a:p>
            <a:pPr>
              <a:spcBef>
                <a:spcPct val="50000"/>
              </a:spcBef>
            </a:pPr>
            <a:r>
              <a:rPr lang="zh-CN" altLang="en-US" sz="2000" b="0">
                <a:solidFill>
                  <a:srgbClr val="FF0000"/>
                </a:solidFill>
                <a:latin typeface="黑体" pitchFamily="2" charset="-122"/>
                <a:ea typeface="黑体" panose="02010609060101010101" pitchFamily="2" charset="-122"/>
              </a:rPr>
              <a:t>答案：①</a:t>
            </a:r>
            <a:r>
              <a:rPr lang="en-US" altLang="zh-CN" sz="2000" b="0">
                <a:solidFill>
                  <a:srgbClr val="FF0000"/>
                </a:solidFill>
                <a:latin typeface="黑体" pitchFamily="2" charset="-122"/>
                <a:ea typeface="黑体" panose="02010609060101010101" pitchFamily="2" charset="-122"/>
              </a:rPr>
              <a:t>A</a:t>
            </a:r>
            <a:r>
              <a:rPr lang="zh-CN" altLang="en-US" sz="2000" b="0">
                <a:solidFill>
                  <a:srgbClr val="FF0000"/>
                </a:solidFill>
                <a:latin typeface="黑体" pitchFamily="2" charset="-122"/>
                <a:ea typeface="黑体" panose="02010609060101010101" pitchFamily="2" charset="-122"/>
              </a:rPr>
              <a:t>与</a:t>
            </a:r>
            <a:r>
              <a:rPr lang="en-US" altLang="zh-CN" sz="2000" b="0">
                <a:solidFill>
                  <a:srgbClr val="FF0000"/>
                </a:solidFill>
                <a:latin typeface="黑体" pitchFamily="2" charset="-122"/>
                <a:ea typeface="黑体" panose="02010609060101010101" pitchFamily="2" charset="-122"/>
              </a:rPr>
              <a:t>B</a:t>
            </a:r>
            <a:r>
              <a:rPr lang="zh-CN" altLang="en-US" sz="2000" b="0">
                <a:solidFill>
                  <a:srgbClr val="FF0000"/>
                </a:solidFill>
                <a:latin typeface="黑体" pitchFamily="2" charset="-122"/>
                <a:ea typeface="黑体" panose="02010609060101010101" pitchFamily="2" charset="-122"/>
              </a:rPr>
              <a:t>、</a:t>
            </a:r>
            <a:r>
              <a:rPr lang="en-US" altLang="zh-CN" sz="2000" b="0">
                <a:solidFill>
                  <a:srgbClr val="FF0000"/>
                </a:solidFill>
                <a:latin typeface="黑体" pitchFamily="2" charset="-122"/>
                <a:ea typeface="黑体" panose="02010609060101010101" pitchFamily="2" charset="-122"/>
              </a:rPr>
              <a:t>D</a:t>
            </a:r>
            <a:r>
              <a:rPr lang="zh-CN" altLang="en-US" sz="2000" b="0">
                <a:solidFill>
                  <a:srgbClr val="FF0000"/>
                </a:solidFill>
                <a:latin typeface="黑体" pitchFamily="2" charset="-122"/>
                <a:ea typeface="黑体" panose="02010609060101010101" pitchFamily="2" charset="-122"/>
              </a:rPr>
              <a:t>搭配，与</a:t>
            </a:r>
            <a:r>
              <a:rPr lang="en-US" altLang="zh-CN" sz="2000" b="0">
                <a:solidFill>
                  <a:srgbClr val="FF0000"/>
                </a:solidFill>
                <a:latin typeface="黑体" pitchFamily="2" charset="-122"/>
                <a:ea typeface="黑体" panose="02010609060101010101" pitchFamily="2" charset="-122"/>
              </a:rPr>
              <a:t>C</a:t>
            </a:r>
            <a:r>
              <a:rPr lang="zh-CN" altLang="en-US" sz="2000" b="0">
                <a:solidFill>
                  <a:srgbClr val="FF0000"/>
                </a:solidFill>
                <a:latin typeface="黑体" pitchFamily="2" charset="-122"/>
                <a:ea typeface="黑体" panose="02010609060101010101" pitchFamily="2" charset="-122"/>
              </a:rPr>
              <a:t>不搭配。②</a:t>
            </a:r>
            <a:r>
              <a:rPr lang="zh-CN" altLang="en-US" sz="2000" b="0">
                <a:solidFill>
                  <a:srgbClr val="FF0000"/>
                </a:solidFill>
                <a:ea typeface="黑体" panose="02010609060101010101" pitchFamily="2" charset="-122"/>
              </a:rPr>
              <a:t>“</a:t>
            </a:r>
            <a:r>
              <a:rPr lang="zh-CN" altLang="en-US" sz="2000" b="0">
                <a:solidFill>
                  <a:srgbClr val="FF0000"/>
                </a:solidFill>
                <a:latin typeface="黑体" pitchFamily="2" charset="-122"/>
                <a:ea typeface="黑体" panose="02010609060101010101" pitchFamily="2" charset="-122"/>
              </a:rPr>
              <a:t>走访</a:t>
            </a:r>
            <a:r>
              <a:rPr lang="zh-CN" altLang="en-US" sz="2000" b="0">
                <a:solidFill>
                  <a:srgbClr val="FF0000"/>
                </a:solidFill>
                <a:ea typeface="黑体" panose="02010609060101010101" pitchFamily="2" charset="-122"/>
              </a:rPr>
              <a:t>”</a:t>
            </a:r>
            <a:r>
              <a:rPr lang="zh-CN" altLang="en-US" sz="2000" b="0">
                <a:solidFill>
                  <a:srgbClr val="FF0000"/>
                </a:solidFill>
                <a:latin typeface="黑体" pitchFamily="2" charset="-122"/>
                <a:ea typeface="黑体" panose="02010609060101010101" pitchFamily="2" charset="-122"/>
              </a:rPr>
              <a:t>与</a:t>
            </a:r>
            <a:r>
              <a:rPr lang="zh-CN" altLang="en-US" sz="2000" b="0">
                <a:solidFill>
                  <a:srgbClr val="FF0000"/>
                </a:solidFill>
                <a:ea typeface="黑体" panose="02010609060101010101" pitchFamily="2" charset="-122"/>
              </a:rPr>
              <a:t>“</a:t>
            </a:r>
            <a:r>
              <a:rPr lang="zh-CN" altLang="en-US" sz="2000" b="0">
                <a:solidFill>
                  <a:srgbClr val="FF0000"/>
                </a:solidFill>
                <a:latin typeface="黑体" pitchFamily="2" charset="-122"/>
                <a:ea typeface="黑体" panose="02010609060101010101" pitchFamily="2" charset="-122"/>
              </a:rPr>
              <a:t>社区</a:t>
            </a:r>
            <a:r>
              <a:rPr lang="zh-CN" altLang="en-US" sz="2000" b="0">
                <a:solidFill>
                  <a:srgbClr val="FF0000"/>
                </a:solidFill>
                <a:ea typeface="黑体" panose="02010609060101010101" pitchFamily="2" charset="-122"/>
              </a:rPr>
              <a:t>”“</a:t>
            </a:r>
            <a:r>
              <a:rPr lang="zh-CN" altLang="en-US" sz="2000" b="0">
                <a:solidFill>
                  <a:srgbClr val="FF0000"/>
                </a:solidFill>
                <a:latin typeface="黑体" pitchFamily="2" charset="-122"/>
                <a:ea typeface="黑体" panose="02010609060101010101" pitchFamily="2" charset="-122"/>
              </a:rPr>
              <a:t>家庭</a:t>
            </a:r>
            <a:r>
              <a:rPr lang="zh-CN" altLang="en-US" sz="2000" b="0">
                <a:solidFill>
                  <a:srgbClr val="FF0000"/>
                </a:solidFill>
                <a:ea typeface="黑体" panose="02010609060101010101" pitchFamily="2" charset="-122"/>
              </a:rPr>
              <a:t>”</a:t>
            </a:r>
            <a:r>
              <a:rPr lang="zh-CN" altLang="en-US" sz="2000" b="0">
                <a:solidFill>
                  <a:srgbClr val="FF0000"/>
                </a:solidFill>
                <a:latin typeface="黑体" pitchFamily="2" charset="-122"/>
                <a:ea typeface="黑体" panose="02010609060101010101" pitchFamily="2" charset="-122"/>
              </a:rPr>
              <a:t>搭配，但与</a:t>
            </a:r>
            <a:r>
              <a:rPr lang="zh-CN" altLang="en-US" sz="2000" b="0">
                <a:solidFill>
                  <a:srgbClr val="FF0000"/>
                </a:solidFill>
                <a:ea typeface="黑体" panose="02010609060101010101" pitchFamily="2" charset="-122"/>
              </a:rPr>
              <a:t>“</a:t>
            </a:r>
            <a:r>
              <a:rPr lang="zh-CN" altLang="en-US" sz="2000" b="0">
                <a:solidFill>
                  <a:srgbClr val="FF0000"/>
                </a:solidFill>
                <a:latin typeface="黑体" pitchFamily="2" charset="-122"/>
                <a:ea typeface="黑体" panose="02010609060101010101" pitchFamily="2" charset="-122"/>
              </a:rPr>
              <a:t>路程</a:t>
            </a:r>
            <a:r>
              <a:rPr lang="zh-CN" altLang="en-US" sz="2000" b="0">
                <a:solidFill>
                  <a:srgbClr val="FF0000"/>
                </a:solidFill>
                <a:ea typeface="黑体" panose="02010609060101010101" pitchFamily="2" charset="-122"/>
              </a:rPr>
              <a:t>”</a:t>
            </a:r>
            <a:r>
              <a:rPr lang="zh-CN" altLang="en-US" sz="2000" b="0">
                <a:solidFill>
                  <a:srgbClr val="FF0000"/>
                </a:solidFill>
                <a:latin typeface="黑体" pitchFamily="2" charset="-122"/>
                <a:ea typeface="黑体" panose="02010609060101010101" pitchFamily="2" charset="-122"/>
              </a:rPr>
              <a:t>不搭配。 </a:t>
            </a:r>
          </a:p>
        </p:txBody>
      </p:sp>
    </p:spTree>
    <p:extLst>
      <p:ext uri="{BB962C8B-B14F-4D97-AF65-F5344CB8AC3E}">
        <p14:creationId xmlns:p14="http://schemas.microsoft.com/office/powerpoint/2010/main" val="335745320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43715"/>
                                        </p:tgtEl>
                                        <p:attrNameLst>
                                          <p:attrName>style.visibility</p:attrName>
                                        </p:attrNameLst>
                                      </p:cBhvr>
                                      <p:to>
                                        <p:strVal val="visible"/>
                                      </p:to>
                                    </p:set>
                                    <p:animEffect transition="in" filter="diamond(in)">
                                      <p:cBhvr>
                                        <p:cTn id="7" dur="2000"/>
                                        <p:tgtEl>
                                          <p:spTgt spid="243715"/>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43716"/>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indefinite"/>
                            </p:stCondLst>
                          </p:cTn>
                        </p:par>
                        <p:par>
                          <p:cTn id="15" fill="hold" nodeType="afterGroup">
                            <p:stCondLst>
                              <p:cond delay="0"/>
                            </p:stCondLst>
                            <p:childTnLst>
                              <p:par>
                                <p:cTn id="16" presetID="8" presetClass="entr" presetSubtype="16" fill="hold" grpId="0" nodeType="clickEffect">
                                  <p:stCondLst>
                                    <p:cond delay="0"/>
                                  </p:stCondLst>
                                  <p:childTnLst>
                                    <p:set>
                                      <p:cBhvr>
                                        <p:cTn id="17" dur="1" fill="hold">
                                          <p:stCondLst>
                                            <p:cond delay="0"/>
                                          </p:stCondLst>
                                        </p:cTn>
                                        <p:tgtEl>
                                          <p:spTgt spid="243717"/>
                                        </p:tgtEl>
                                        <p:attrNameLst>
                                          <p:attrName>style.visibility</p:attrName>
                                        </p:attrNameLst>
                                      </p:cBhvr>
                                      <p:to>
                                        <p:strVal val="visible"/>
                                      </p:to>
                                    </p:set>
                                    <p:animEffect transition="in" filter="diamond(in)">
                                      <p:cBhvr>
                                        <p:cTn id="18" dur="2000"/>
                                        <p:tgtEl>
                                          <p:spTgt spid="243717"/>
                                        </p:tgtEl>
                                      </p:cBhvr>
                                    </p:animEffect>
                                  </p:childTnLst>
                                </p:cTn>
                              </p:par>
                            </p:childTnLst>
                          </p:cTn>
                        </p:par>
                      </p:childTnLst>
                    </p:cTn>
                  </p:par>
                  <p:par>
                    <p:cTn id="19" fill="hold" nodeType="clickPar">
                      <p:stCondLst>
                        <p:cond delay="indefinite"/>
                      </p:stCondLst>
                      <p:childTnLst>
                        <p:par>
                          <p:cTn id="20" fill="hold" nodeType="withGroup">
                            <p:stCondLst>
                              <p:cond delay="indefinite"/>
                            </p:stCondLst>
                          </p:cTn>
                        </p:par>
                        <p:par>
                          <p:cTn id="21" fill="hold" nodeType="afterGroup">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2437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3715" grpId="0"/>
      <p:bldP spid="243716" grpId="0" animBg="1"/>
      <p:bldP spid="243717" grpId="0"/>
      <p:bldP spid="24371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5"/>
          <p:cNvSpPr txBox="1">
            <a:spLocks noChangeArrowheads="1"/>
          </p:cNvSpPr>
          <p:nvPr/>
        </p:nvSpPr>
        <p:spPr bwMode="auto">
          <a:xfrm>
            <a:off x="1617633" y="2882897"/>
            <a:ext cx="1714512" cy="1198880"/>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pPr>
              <a:spcBef>
                <a:spcPct val="50000"/>
              </a:spcBef>
            </a:pPr>
            <a:r>
              <a:rPr lang="zh-CN" altLang="en-US" sz="3600" b="1" smtClean="0">
                <a:latin typeface="黑体" pitchFamily="2" charset="-122"/>
                <a:ea typeface="黑体" panose="02010609060101010101" pitchFamily="2" charset="-122"/>
              </a:rPr>
              <a:t>病句两类题型</a:t>
            </a:r>
            <a:endParaRPr lang="zh-CN" altLang="en-US" sz="3600" b="1">
              <a:solidFill>
                <a:schemeClr val="bg1"/>
              </a:solidFill>
              <a:latin typeface="黑体" pitchFamily="2" charset="-122"/>
              <a:ea typeface="黑体" panose="02010609060101010101" pitchFamily="2" charset="-122"/>
            </a:endParaRPr>
          </a:p>
        </p:txBody>
      </p:sp>
      <p:sp>
        <p:nvSpPr>
          <p:cNvPr id="7" name="AutoShape 6"/>
          <p:cNvSpPr>
            <a:spLocks noChangeArrowheads="1"/>
          </p:cNvSpPr>
          <p:nvPr/>
        </p:nvSpPr>
        <p:spPr bwMode="auto">
          <a:xfrm>
            <a:off x="4403715" y="1525575"/>
            <a:ext cx="5214974" cy="1000132"/>
          </a:xfrm>
          <a:prstGeom prst="wedgeRoundRectCallout">
            <a:avLst>
              <a:gd name="adj1" fmla="val -70418"/>
              <a:gd name="adj2" fmla="val 112104"/>
              <a:gd name="adj3" fmla="val 16667"/>
            </a:avLst>
          </a:prstGeom>
        </p:spPr>
        <p:style>
          <a:lnRef idx="0">
            <a:schemeClr val="accent5"/>
          </a:lnRef>
          <a:fillRef idx="3">
            <a:schemeClr val="accent5"/>
          </a:fillRef>
          <a:effectRef idx="3">
            <a:schemeClr val="accent5"/>
          </a:effectRef>
          <a:fontRef idx="minor">
            <a:schemeClr val="lt1"/>
          </a:fontRef>
        </p:style>
        <p:txBody>
          <a:bodyPr anchor="ctr" anchorCtr="0"/>
          <a:lstStyle/>
          <a:p>
            <a:pPr algn="ctr"/>
            <a:r>
              <a:rPr lang="zh-CN" altLang="en-US" sz="2800" b="1" smtClean="0">
                <a:solidFill>
                  <a:schemeClr val="bg1"/>
                </a:solidFill>
                <a:ea typeface="黑体" panose="02010609060101010101" pitchFamily="2" charset="-122"/>
              </a:rPr>
              <a:t>题型一      修改选择型</a:t>
            </a:r>
            <a:r>
              <a:rPr lang="en-US" altLang="en-US" sz="2800" b="1" smtClean="0">
                <a:solidFill>
                  <a:schemeClr val="bg1"/>
                </a:solidFill>
                <a:ea typeface="黑体" panose="02010609060101010101" pitchFamily="2" charset="-122"/>
              </a:rPr>
              <a:t>(</a:t>
            </a:r>
            <a:r>
              <a:rPr lang="zh-CN" altLang="en-US" sz="2800" b="1" smtClean="0">
                <a:solidFill>
                  <a:schemeClr val="bg1"/>
                </a:solidFill>
                <a:ea typeface="黑体" panose="02010609060101010101" pitchFamily="2" charset="-122"/>
              </a:rPr>
              <a:t>语段</a:t>
            </a:r>
            <a:r>
              <a:rPr lang="en-US" altLang="en-US" sz="2800" b="1" smtClean="0">
                <a:solidFill>
                  <a:schemeClr val="bg1"/>
                </a:solidFill>
                <a:ea typeface="黑体" panose="02010609060101010101" pitchFamily="2" charset="-122"/>
              </a:rPr>
              <a:t>)</a:t>
            </a:r>
            <a:endParaRPr lang="zh-CN" altLang="en-US" sz="2800" b="1">
              <a:solidFill>
                <a:schemeClr val="bg1"/>
              </a:solidFill>
              <a:ea typeface="黑体" panose="02010609060101010101" pitchFamily="2" charset="-122"/>
            </a:endParaRPr>
          </a:p>
        </p:txBody>
      </p:sp>
      <p:sp>
        <p:nvSpPr>
          <p:cNvPr id="11" name="AutoShape 8"/>
          <p:cNvSpPr>
            <a:spLocks noChangeArrowheads="1"/>
          </p:cNvSpPr>
          <p:nvPr/>
        </p:nvSpPr>
        <p:spPr bwMode="auto">
          <a:xfrm>
            <a:off x="4403715" y="4240219"/>
            <a:ext cx="5214974" cy="1000132"/>
          </a:xfrm>
          <a:prstGeom prst="wedgeRoundRectCallout">
            <a:avLst>
              <a:gd name="adj1" fmla="val -72198"/>
              <a:gd name="adj2" fmla="val -93291"/>
              <a:gd name="adj3" fmla="val 16667"/>
            </a:avLst>
          </a:prstGeom>
        </p:spPr>
        <p:style>
          <a:lnRef idx="0">
            <a:schemeClr val="accent5"/>
          </a:lnRef>
          <a:fillRef idx="3">
            <a:schemeClr val="accent5"/>
          </a:fillRef>
          <a:effectRef idx="3">
            <a:schemeClr val="accent5"/>
          </a:effectRef>
          <a:fontRef idx="minor">
            <a:schemeClr val="lt1"/>
          </a:fontRef>
        </p:style>
        <p:txBody>
          <a:bodyPr anchor="ctr" anchorCtr="1"/>
          <a:lstStyle/>
          <a:p>
            <a:pPr algn="ctr"/>
            <a:r>
              <a:rPr lang="zh-CN" altLang="en-US" sz="2800" b="1" smtClean="0">
                <a:solidFill>
                  <a:schemeClr val="bg1"/>
                </a:solidFill>
                <a:ea typeface="黑体" panose="02010609060101010101" pitchFamily="2" charset="-122"/>
              </a:rPr>
              <a:t>题型二      辨析正误型</a:t>
            </a:r>
            <a:r>
              <a:rPr lang="en-US" altLang="en-US" sz="2800" b="1" smtClean="0">
                <a:solidFill>
                  <a:schemeClr val="bg1"/>
                </a:solidFill>
                <a:ea typeface="黑体" panose="02010609060101010101" pitchFamily="2" charset="-122"/>
              </a:rPr>
              <a:t>(</a:t>
            </a:r>
            <a:r>
              <a:rPr lang="zh-CN" altLang="en-US" sz="2800" b="1" smtClean="0">
                <a:solidFill>
                  <a:schemeClr val="bg1"/>
                </a:solidFill>
                <a:ea typeface="黑体" panose="02010609060101010101" pitchFamily="2" charset="-122"/>
              </a:rPr>
              <a:t>句子</a:t>
            </a:r>
            <a:r>
              <a:rPr lang="en-US" altLang="en-US" sz="2800" b="1" smtClean="0">
                <a:solidFill>
                  <a:schemeClr val="bg1"/>
                </a:solidFill>
                <a:ea typeface="黑体" panose="02010609060101010101" pitchFamily="2" charset="-122"/>
              </a:rPr>
              <a:t>)</a:t>
            </a:r>
            <a:r>
              <a:rPr lang="zh-CN" altLang="en-US" sz="2800" b="1">
                <a:solidFill>
                  <a:srgbClr val="FF0000"/>
                </a:solidFill>
                <a:ea typeface="黑体" panose="02010609060101010101" pitchFamily="2" charset="-122"/>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heckerboard(across)">
                                      <p:cBhvr>
                                        <p:cTn id="7" dur="500"/>
                                        <p:tgtEl>
                                          <p:spTgt spid="6"/>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 presetClass="entr" presetSubtype="3" fill="hold" grpId="1"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1+#ppt_w/2"/>
                                          </p:val>
                                        </p:tav>
                                        <p:tav tm="100000">
                                          <p:val>
                                            <p:strVal val="#ppt_x"/>
                                          </p:val>
                                        </p:tav>
                                      </p:tavLst>
                                    </p:anim>
                                    <p:anim calcmode="lin" valueType="num">
                                      <p:cBhvr additive="base">
                                        <p:cTn id="14" dur="500" fill="hold"/>
                                        <p:tgtEl>
                                          <p:spTgt spid="7"/>
                                        </p:tgtEl>
                                        <p:attrNameLst>
                                          <p:attrName>ppt_y</p:attrName>
                                        </p:attrNameLst>
                                      </p:cBhvr>
                                      <p:tavLst>
                                        <p:tav tm="0">
                                          <p:val>
                                            <p:strVal val="0-#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indefinite"/>
                            </p:stCondLst>
                          </p:cTn>
                        </p:par>
                        <p:par>
                          <p:cTn id="17" fill="hold" nodeType="afterGroup">
                            <p:stCondLst>
                              <p:cond delay="0"/>
                            </p:stCondLst>
                            <p:childTnLst>
                              <p:par>
                                <p:cTn id="18" presetID="2" presetClass="entr" presetSubtype="2" fill="hold" grpId="2" nodeType="click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fill="hold"/>
                                        <p:tgtEl>
                                          <p:spTgt spid="11"/>
                                        </p:tgtEl>
                                        <p:attrNameLst>
                                          <p:attrName>ppt_x</p:attrName>
                                        </p:attrNameLst>
                                      </p:cBhvr>
                                      <p:tavLst>
                                        <p:tav tm="0">
                                          <p:val>
                                            <p:strVal val="1+#ppt_w/2"/>
                                          </p:val>
                                        </p:tav>
                                        <p:tav tm="100000">
                                          <p:val>
                                            <p:strVal val="#ppt_x"/>
                                          </p:val>
                                        </p:tav>
                                      </p:tavLst>
                                    </p:anim>
                                    <p:anim calcmode="lin" valueType="num">
                                      <p:cBhvr additive="base">
                                        <p:cTn id="21"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1" animBg="1"/>
      <p:bldP spid="11" grpId="2"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7" name="Text Box 7"/>
          <p:cNvSpPr txBox="1">
            <a:spLocks noChangeArrowheads="1"/>
          </p:cNvSpPr>
          <p:nvPr/>
        </p:nvSpPr>
        <p:spPr bwMode="auto">
          <a:xfrm>
            <a:off x="998538" y="917575"/>
            <a:ext cx="7604125" cy="4569460"/>
          </a:xfrm>
          <a:prstGeom prst="rect">
            <a:avLst/>
          </a:prstGeom>
          <a:noFill/>
          <a:ln w="9525">
            <a:noFill/>
            <a:miter lim="800000"/>
          </a:ln>
        </p:spPr>
        <p:txBody>
          <a:bodyPr>
            <a:spAutoFit/>
          </a:bodyPr>
          <a:lstStyle/>
          <a:p>
            <a:pPr>
              <a:lnSpc>
                <a:spcPct val="130000"/>
              </a:lnSpc>
            </a:pPr>
            <a:r>
              <a:rPr lang="en-US" altLang="zh-CN" sz="2800">
                <a:solidFill>
                  <a:schemeClr val="folHlink"/>
                </a:solidFill>
                <a:ea typeface="黑体" panose="02010609060101010101" pitchFamily="2" charset="-122"/>
              </a:rPr>
              <a:t>3</a:t>
            </a:r>
            <a:r>
              <a:rPr lang="zh-CN" altLang="en-US" sz="2800">
                <a:solidFill>
                  <a:schemeClr val="folHlink"/>
                </a:solidFill>
                <a:ea typeface="黑体" panose="02010609060101010101" pitchFamily="2" charset="-122"/>
              </a:rPr>
              <a:t>．下列句子中，有无“</a:t>
            </a:r>
            <a:r>
              <a:rPr lang="en-US" altLang="zh-CN" sz="2800">
                <a:solidFill>
                  <a:schemeClr val="folHlink"/>
                </a:solidFill>
                <a:ea typeface="黑体" panose="02010609060101010101" pitchFamily="2" charset="-122"/>
              </a:rPr>
              <a:t>A</a:t>
            </a:r>
            <a:r>
              <a:rPr lang="zh-CN" altLang="en-US" sz="2800">
                <a:solidFill>
                  <a:schemeClr val="folHlink"/>
                </a:solidFill>
                <a:ea typeface="黑体" panose="02010609060101010101" pitchFamily="2" charset="-122"/>
              </a:rPr>
              <a:t>＋</a:t>
            </a:r>
            <a:r>
              <a:rPr lang="en-US" altLang="zh-CN" sz="2800">
                <a:solidFill>
                  <a:schemeClr val="folHlink"/>
                </a:solidFill>
                <a:ea typeface="黑体" panose="02010609060101010101" pitchFamily="2" charset="-122"/>
              </a:rPr>
              <a:t>B→C”</a:t>
            </a:r>
            <a:r>
              <a:rPr lang="zh-CN" altLang="en-US" sz="2800">
                <a:solidFill>
                  <a:schemeClr val="folHlink"/>
                </a:solidFill>
                <a:ea typeface="黑体" panose="02010609060101010101" pitchFamily="2" charset="-122"/>
              </a:rPr>
              <a:t>式搭配不当的现象？</a:t>
            </a:r>
          </a:p>
          <a:p>
            <a:pPr>
              <a:lnSpc>
                <a:spcPct val="130000"/>
              </a:lnSpc>
            </a:pPr>
            <a:r>
              <a:rPr lang="zh-CN" altLang="en-US" sz="2800">
                <a:solidFill>
                  <a:schemeClr val="folHlink"/>
                </a:solidFill>
                <a:ea typeface="黑体" panose="02010609060101010101" pitchFamily="2" charset="-122"/>
              </a:rPr>
              <a:t>①随着全球气温升高，飓风、洪水、干旱等极端气象事件的</a:t>
            </a:r>
            <a:r>
              <a:rPr lang="en-US" altLang="zh-CN" sz="2800">
                <a:solidFill>
                  <a:schemeClr val="folHlink"/>
                </a:solidFill>
                <a:ea typeface="黑体" panose="02010609060101010101" pitchFamily="2" charset="-122"/>
              </a:rPr>
              <a:t>A</a:t>
            </a:r>
            <a:r>
              <a:rPr lang="zh-CN" altLang="en-US" sz="2800">
                <a:solidFill>
                  <a:schemeClr val="folHlink"/>
                </a:solidFill>
                <a:ea typeface="黑体" panose="02010609060101010101" pitchFamily="2" charset="-122"/>
              </a:rPr>
              <a:t>频率和</a:t>
            </a:r>
            <a:r>
              <a:rPr lang="en-US" altLang="zh-CN" sz="2800">
                <a:solidFill>
                  <a:schemeClr val="folHlink"/>
                </a:solidFill>
                <a:ea typeface="黑体" panose="02010609060101010101" pitchFamily="2" charset="-122"/>
              </a:rPr>
              <a:t>B</a:t>
            </a:r>
            <a:r>
              <a:rPr lang="zh-CN" altLang="en-US" sz="2800">
                <a:solidFill>
                  <a:schemeClr val="folHlink"/>
                </a:solidFill>
                <a:ea typeface="黑体" panose="02010609060101010101" pitchFamily="2" charset="-122"/>
              </a:rPr>
              <a:t>强度正在</a:t>
            </a:r>
            <a:r>
              <a:rPr lang="en-US" altLang="zh-CN" sz="2800">
                <a:solidFill>
                  <a:schemeClr val="folHlink"/>
                </a:solidFill>
                <a:ea typeface="黑体" panose="02010609060101010101" pitchFamily="2" charset="-122"/>
              </a:rPr>
              <a:t>C</a:t>
            </a:r>
            <a:r>
              <a:rPr lang="zh-CN" altLang="en-US" sz="2800">
                <a:solidFill>
                  <a:schemeClr val="folHlink"/>
                </a:solidFill>
                <a:ea typeface="黑体" panose="02010609060101010101" pitchFamily="2" charset="-122"/>
              </a:rPr>
              <a:t>增加，气候变暖已成为全人类必须共同面对的挑战。</a:t>
            </a:r>
          </a:p>
          <a:p>
            <a:pPr>
              <a:lnSpc>
                <a:spcPct val="130000"/>
              </a:lnSpc>
            </a:pPr>
            <a:r>
              <a:rPr lang="zh-CN" altLang="en-US" sz="2800">
                <a:solidFill>
                  <a:schemeClr val="folHlink"/>
                </a:solidFill>
                <a:ea typeface="黑体" panose="02010609060101010101" pitchFamily="2" charset="-122"/>
              </a:rPr>
              <a:t>②国家知识产权局有关负责人认为，国内专利申请的持续快速增长，表明我国公众的专利意识和研究开发水平不断提高。</a:t>
            </a:r>
          </a:p>
        </p:txBody>
      </p:sp>
      <p:sp>
        <p:nvSpPr>
          <p:cNvPr id="245768" name="Text Box 8"/>
          <p:cNvSpPr txBox="1">
            <a:spLocks noChangeArrowheads="1"/>
          </p:cNvSpPr>
          <p:nvPr/>
        </p:nvSpPr>
        <p:spPr bwMode="auto">
          <a:xfrm>
            <a:off x="8929688" y="1854200"/>
            <a:ext cx="2046287" cy="3538220"/>
          </a:xfrm>
          <a:prstGeom prst="rect">
            <a:avLst/>
          </a:prstGeom>
          <a:noFill/>
          <a:ln w="38100">
            <a:solidFill>
              <a:srgbClr val="FFFF00"/>
            </a:solidFill>
            <a:miter lim="800000"/>
          </a:ln>
        </p:spPr>
        <p:txBody>
          <a:bodyPr>
            <a:spAutoFit/>
          </a:bodyPr>
          <a:lstStyle/>
          <a:p>
            <a:pPr>
              <a:spcBef>
                <a:spcPct val="50000"/>
              </a:spcBef>
            </a:pPr>
            <a:r>
              <a:rPr lang="zh-CN" altLang="en-US" sz="2800" b="0">
                <a:solidFill>
                  <a:srgbClr val="FF0000"/>
                </a:solidFill>
                <a:latin typeface="黑体" pitchFamily="2" charset="-122"/>
                <a:ea typeface="黑体" panose="02010609060101010101" pitchFamily="2" charset="-122"/>
              </a:rPr>
              <a:t>答案：①</a:t>
            </a:r>
            <a:r>
              <a:rPr lang="en-US" altLang="zh-CN" sz="2800" b="0">
                <a:solidFill>
                  <a:srgbClr val="FF0000"/>
                </a:solidFill>
                <a:latin typeface="黑体" pitchFamily="2" charset="-122"/>
                <a:ea typeface="黑体" panose="02010609060101010101" pitchFamily="2" charset="-122"/>
              </a:rPr>
              <a:t>A</a:t>
            </a:r>
            <a:r>
              <a:rPr lang="zh-CN" altLang="en-US" sz="2800" b="0">
                <a:solidFill>
                  <a:srgbClr val="FF0000"/>
                </a:solidFill>
                <a:latin typeface="黑体" pitchFamily="2" charset="-122"/>
                <a:ea typeface="黑体" panose="02010609060101010101" pitchFamily="2" charset="-122"/>
              </a:rPr>
              <a:t>与</a:t>
            </a:r>
            <a:r>
              <a:rPr lang="en-US" altLang="zh-CN" sz="2800" b="0">
                <a:solidFill>
                  <a:srgbClr val="FF0000"/>
                </a:solidFill>
                <a:latin typeface="黑体" pitchFamily="2" charset="-122"/>
                <a:ea typeface="黑体" panose="02010609060101010101" pitchFamily="2" charset="-122"/>
              </a:rPr>
              <a:t>C</a:t>
            </a:r>
            <a:r>
              <a:rPr lang="zh-CN" altLang="en-US" sz="2800" b="0">
                <a:solidFill>
                  <a:srgbClr val="FF0000"/>
                </a:solidFill>
                <a:latin typeface="黑体" pitchFamily="2" charset="-122"/>
                <a:ea typeface="黑体" panose="02010609060101010101" pitchFamily="2" charset="-122"/>
              </a:rPr>
              <a:t>不搭配，</a:t>
            </a:r>
            <a:r>
              <a:rPr lang="en-US" altLang="zh-CN" sz="2800" b="0">
                <a:solidFill>
                  <a:srgbClr val="FF0000"/>
                </a:solidFill>
                <a:latin typeface="黑体" pitchFamily="2" charset="-122"/>
                <a:ea typeface="黑体" panose="02010609060101010101" pitchFamily="2" charset="-122"/>
              </a:rPr>
              <a:t>B</a:t>
            </a:r>
            <a:r>
              <a:rPr lang="zh-CN" altLang="en-US" sz="2800" b="0">
                <a:solidFill>
                  <a:srgbClr val="FF0000"/>
                </a:solidFill>
                <a:latin typeface="黑体" pitchFamily="2" charset="-122"/>
                <a:ea typeface="黑体" panose="02010609060101010101" pitchFamily="2" charset="-122"/>
              </a:rPr>
              <a:t>与</a:t>
            </a:r>
            <a:r>
              <a:rPr lang="en-US" altLang="zh-CN" sz="2800" b="0">
                <a:solidFill>
                  <a:srgbClr val="FF0000"/>
                </a:solidFill>
                <a:latin typeface="黑体" pitchFamily="2" charset="-122"/>
                <a:ea typeface="黑体" panose="02010609060101010101" pitchFamily="2" charset="-122"/>
              </a:rPr>
              <a:t>C</a:t>
            </a:r>
            <a:r>
              <a:rPr lang="zh-CN" altLang="en-US" sz="2800" b="0">
                <a:solidFill>
                  <a:srgbClr val="FF0000"/>
                </a:solidFill>
                <a:latin typeface="黑体" pitchFamily="2" charset="-122"/>
                <a:ea typeface="黑体" panose="02010609060101010101" pitchFamily="2" charset="-122"/>
              </a:rPr>
              <a:t>搭配。②</a:t>
            </a:r>
            <a:r>
              <a:rPr lang="zh-CN" altLang="en-US" sz="2800" b="0">
                <a:solidFill>
                  <a:srgbClr val="FF0000"/>
                </a:solidFill>
                <a:ea typeface="黑体" panose="02010609060101010101" pitchFamily="2" charset="-122"/>
              </a:rPr>
              <a:t>“</a:t>
            </a:r>
            <a:r>
              <a:rPr lang="zh-CN" altLang="en-US" sz="2800" b="0">
                <a:solidFill>
                  <a:srgbClr val="FF0000"/>
                </a:solidFill>
                <a:latin typeface="黑体" pitchFamily="2" charset="-122"/>
                <a:ea typeface="黑体" panose="02010609060101010101" pitchFamily="2" charset="-122"/>
              </a:rPr>
              <a:t>水平</a:t>
            </a:r>
            <a:r>
              <a:rPr lang="zh-CN" altLang="en-US" sz="2800" b="0">
                <a:solidFill>
                  <a:srgbClr val="FF0000"/>
                </a:solidFill>
                <a:ea typeface="黑体" panose="02010609060101010101" pitchFamily="2" charset="-122"/>
              </a:rPr>
              <a:t>”</a:t>
            </a:r>
            <a:r>
              <a:rPr lang="zh-CN" altLang="en-US" sz="2800" b="0">
                <a:solidFill>
                  <a:srgbClr val="FF0000"/>
                </a:solidFill>
                <a:latin typeface="黑体" pitchFamily="2" charset="-122"/>
                <a:ea typeface="黑体" panose="02010609060101010101" pitchFamily="2" charset="-122"/>
              </a:rPr>
              <a:t>可</a:t>
            </a:r>
            <a:r>
              <a:rPr lang="zh-CN" altLang="en-US" sz="2800" b="0">
                <a:solidFill>
                  <a:srgbClr val="FF0000"/>
                </a:solidFill>
                <a:ea typeface="黑体" panose="02010609060101010101" pitchFamily="2" charset="-122"/>
              </a:rPr>
              <a:t>“</a:t>
            </a:r>
            <a:r>
              <a:rPr lang="zh-CN" altLang="en-US" sz="2800" b="0">
                <a:solidFill>
                  <a:srgbClr val="FF0000"/>
                </a:solidFill>
                <a:latin typeface="黑体" pitchFamily="2" charset="-122"/>
                <a:ea typeface="黑体" panose="02010609060101010101" pitchFamily="2" charset="-122"/>
              </a:rPr>
              <a:t>提高</a:t>
            </a:r>
            <a:r>
              <a:rPr lang="zh-CN" altLang="en-US" sz="2800" b="0">
                <a:solidFill>
                  <a:srgbClr val="FF0000"/>
                </a:solidFill>
                <a:ea typeface="黑体" panose="02010609060101010101" pitchFamily="2" charset="-122"/>
              </a:rPr>
              <a:t>”</a:t>
            </a:r>
            <a:r>
              <a:rPr lang="zh-CN" altLang="en-US" sz="2800" b="0">
                <a:solidFill>
                  <a:srgbClr val="FF0000"/>
                </a:solidFill>
                <a:latin typeface="黑体" pitchFamily="2" charset="-122"/>
                <a:ea typeface="黑体" panose="02010609060101010101" pitchFamily="2" charset="-122"/>
              </a:rPr>
              <a:t>，但</a:t>
            </a:r>
            <a:r>
              <a:rPr lang="zh-CN" altLang="en-US" sz="2800" b="0">
                <a:solidFill>
                  <a:srgbClr val="FF0000"/>
                </a:solidFill>
                <a:ea typeface="黑体" panose="02010609060101010101" pitchFamily="2" charset="-122"/>
              </a:rPr>
              <a:t>“</a:t>
            </a:r>
            <a:r>
              <a:rPr lang="zh-CN" altLang="en-US" sz="2800" b="0">
                <a:solidFill>
                  <a:srgbClr val="FF0000"/>
                </a:solidFill>
                <a:latin typeface="黑体" pitchFamily="2" charset="-122"/>
                <a:ea typeface="黑体" panose="02010609060101010101" pitchFamily="2" charset="-122"/>
              </a:rPr>
              <a:t>意识</a:t>
            </a:r>
            <a:r>
              <a:rPr lang="zh-CN" altLang="en-US" sz="2800" b="0">
                <a:solidFill>
                  <a:srgbClr val="FF0000"/>
                </a:solidFill>
                <a:ea typeface="黑体" panose="02010609060101010101" pitchFamily="2" charset="-122"/>
              </a:rPr>
              <a:t>”</a:t>
            </a:r>
            <a:r>
              <a:rPr lang="zh-CN" altLang="en-US" sz="2800" b="0">
                <a:solidFill>
                  <a:srgbClr val="FF0000"/>
                </a:solidFill>
                <a:latin typeface="黑体" pitchFamily="2" charset="-122"/>
                <a:ea typeface="黑体" panose="02010609060101010101" pitchFamily="2" charset="-122"/>
              </a:rPr>
              <a:t>不能</a:t>
            </a:r>
            <a:r>
              <a:rPr lang="zh-CN" altLang="en-US" sz="2800" b="0">
                <a:solidFill>
                  <a:srgbClr val="FF0000"/>
                </a:solidFill>
                <a:ea typeface="黑体" panose="02010609060101010101" pitchFamily="2" charset="-122"/>
              </a:rPr>
              <a:t>“</a:t>
            </a:r>
            <a:r>
              <a:rPr lang="zh-CN" altLang="en-US" sz="2800" b="0">
                <a:solidFill>
                  <a:srgbClr val="FF0000"/>
                </a:solidFill>
                <a:latin typeface="黑体" pitchFamily="2" charset="-122"/>
                <a:ea typeface="黑体" panose="02010609060101010101" pitchFamily="2" charset="-122"/>
              </a:rPr>
              <a:t>提高</a:t>
            </a:r>
            <a:r>
              <a:rPr lang="zh-CN" altLang="en-US" sz="2800" b="0">
                <a:solidFill>
                  <a:srgbClr val="FF0000"/>
                </a:solidFill>
                <a:ea typeface="黑体" panose="02010609060101010101" pitchFamily="2" charset="-122"/>
              </a:rPr>
              <a:t>”</a:t>
            </a:r>
            <a:r>
              <a:rPr lang="zh-CN" altLang="en-US" sz="2800" b="0">
                <a:solidFill>
                  <a:srgbClr val="FF0000"/>
                </a:solidFill>
                <a:latin typeface="黑体" pitchFamily="2" charset="-122"/>
                <a:ea typeface="黑体" panose="02010609060101010101" pitchFamily="2" charset="-122"/>
              </a:rPr>
              <a:t> 。</a:t>
            </a:r>
          </a:p>
        </p:txBody>
      </p:sp>
    </p:spTree>
    <p:extLst>
      <p:ext uri="{BB962C8B-B14F-4D97-AF65-F5344CB8AC3E}">
        <p14:creationId xmlns:p14="http://schemas.microsoft.com/office/powerpoint/2010/main" val="331819340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45767"/>
                                        </p:tgtEl>
                                        <p:attrNameLst>
                                          <p:attrName>style.visibility</p:attrName>
                                        </p:attrNameLst>
                                      </p:cBhvr>
                                      <p:to>
                                        <p:strVal val="visible"/>
                                      </p:to>
                                    </p:set>
                                    <p:animEffect transition="in" filter="diamond(in)">
                                      <p:cBhvr>
                                        <p:cTn id="7" dur="2000"/>
                                        <p:tgtEl>
                                          <p:spTgt spid="245767"/>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4576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67" grpId="0"/>
      <p:bldP spid="245768"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descr="跟进矫正2"/>
          <p:cNvPicPr>
            <a:picLocks noChangeAspect="1" noChangeArrowheads="1"/>
          </p:cNvPicPr>
          <p:nvPr/>
        </p:nvPicPr>
        <p:blipFill>
          <a:blip r:embed="rId2"/>
          <a:srcRect r="74181" b="81004"/>
          <a:stretch>
            <a:fillRect/>
          </a:stretch>
        </p:blipFill>
        <p:spPr bwMode="auto">
          <a:xfrm>
            <a:off x="454025" y="732139"/>
            <a:ext cx="2974975" cy="1117600"/>
          </a:xfrm>
          <a:prstGeom prst="rect">
            <a:avLst/>
          </a:prstGeom>
          <a:noFill/>
          <a:ln w="9525">
            <a:noFill/>
            <a:miter lim="800000"/>
          </a:ln>
        </p:spPr>
      </p:pic>
      <p:sp>
        <p:nvSpPr>
          <p:cNvPr id="304133" name="Text Box 5"/>
          <p:cNvSpPr txBox="1">
            <a:spLocks noChangeArrowheads="1"/>
          </p:cNvSpPr>
          <p:nvPr/>
        </p:nvSpPr>
        <p:spPr bwMode="auto">
          <a:xfrm>
            <a:off x="306388" y="1962080"/>
            <a:ext cx="11071225" cy="2306955"/>
          </a:xfrm>
          <a:prstGeom prst="rect">
            <a:avLst/>
          </a:prstGeom>
          <a:noFill/>
          <a:ln w="9525">
            <a:noFill/>
            <a:miter lim="800000"/>
          </a:ln>
        </p:spPr>
        <p:txBody>
          <a:bodyPr>
            <a:spAutoFit/>
          </a:bodyPr>
          <a:lstStyle/>
          <a:p>
            <a:pPr>
              <a:lnSpc>
                <a:spcPct val="150000"/>
              </a:lnSpc>
            </a:pPr>
            <a:r>
              <a:rPr lang="en-US" altLang="zh-CN" sz="2400" b="0">
                <a:solidFill>
                  <a:schemeClr val="folHlink"/>
                </a:solidFill>
                <a:ea typeface="黑体" panose="02010609060101010101" pitchFamily="2" charset="-122"/>
              </a:rPr>
              <a:t>4</a:t>
            </a:r>
            <a:r>
              <a:rPr lang="zh-CN" altLang="en-US" sz="2400" b="0">
                <a:solidFill>
                  <a:schemeClr val="folHlink"/>
                </a:solidFill>
                <a:ea typeface="黑体" panose="02010609060101010101" pitchFamily="2" charset="-122"/>
              </a:rPr>
              <a:t>．下列句子中，有无“</a:t>
            </a:r>
            <a:r>
              <a:rPr lang="en-US" altLang="zh-CN" sz="2400" b="0">
                <a:solidFill>
                  <a:schemeClr val="folHlink"/>
                </a:solidFill>
                <a:ea typeface="黑体" panose="02010609060101010101" pitchFamily="2" charset="-122"/>
              </a:rPr>
              <a:t>A</a:t>
            </a:r>
            <a:r>
              <a:rPr lang="zh-CN" altLang="en-US" sz="2400" b="0">
                <a:solidFill>
                  <a:schemeClr val="folHlink"/>
                </a:solidFill>
                <a:ea typeface="黑体" panose="02010609060101010101" pitchFamily="2" charset="-122"/>
              </a:rPr>
              <a:t>＋</a:t>
            </a:r>
            <a:r>
              <a:rPr lang="en-US" altLang="zh-CN" sz="2400" b="0">
                <a:solidFill>
                  <a:schemeClr val="folHlink"/>
                </a:solidFill>
                <a:ea typeface="黑体" panose="02010609060101010101" pitchFamily="2" charset="-122"/>
              </a:rPr>
              <a:t>B</a:t>
            </a:r>
            <a:r>
              <a:rPr lang="zh-CN" altLang="en-US" sz="2400" b="0">
                <a:solidFill>
                  <a:schemeClr val="folHlink"/>
                </a:solidFill>
                <a:ea typeface="黑体" panose="02010609060101010101" pitchFamily="2" charset="-122"/>
              </a:rPr>
              <a:t>＋</a:t>
            </a:r>
            <a:r>
              <a:rPr lang="en-US" altLang="zh-CN" sz="2400" b="0">
                <a:solidFill>
                  <a:schemeClr val="folHlink"/>
                </a:solidFill>
                <a:ea typeface="黑体" panose="02010609060101010101" pitchFamily="2" charset="-122"/>
              </a:rPr>
              <a:t>C→D”</a:t>
            </a:r>
            <a:r>
              <a:rPr lang="zh-CN" altLang="en-US" sz="2400" b="0">
                <a:solidFill>
                  <a:schemeClr val="folHlink"/>
                </a:solidFill>
                <a:ea typeface="黑体" panose="02010609060101010101" pitchFamily="2" charset="-122"/>
              </a:rPr>
              <a:t>式或“</a:t>
            </a:r>
            <a:r>
              <a:rPr lang="en-US" altLang="zh-CN" sz="2400" b="0">
                <a:solidFill>
                  <a:schemeClr val="folHlink"/>
                </a:solidFill>
                <a:ea typeface="黑体" panose="02010609060101010101" pitchFamily="2" charset="-122"/>
              </a:rPr>
              <a:t>A</a:t>
            </a:r>
            <a:r>
              <a:rPr lang="zh-CN" altLang="en-US" sz="2400" b="0">
                <a:solidFill>
                  <a:schemeClr val="folHlink"/>
                </a:solidFill>
                <a:ea typeface="黑体" panose="02010609060101010101" pitchFamily="2" charset="-122"/>
              </a:rPr>
              <a:t>＋</a:t>
            </a:r>
            <a:r>
              <a:rPr lang="en-US" altLang="zh-CN" sz="2400" b="0">
                <a:solidFill>
                  <a:schemeClr val="folHlink"/>
                </a:solidFill>
                <a:ea typeface="黑体" panose="02010609060101010101" pitchFamily="2" charset="-122"/>
              </a:rPr>
              <a:t>B</a:t>
            </a:r>
            <a:r>
              <a:rPr lang="zh-CN" altLang="en-US" sz="2400" b="0">
                <a:solidFill>
                  <a:schemeClr val="folHlink"/>
                </a:solidFill>
                <a:ea typeface="黑体" panose="02010609060101010101" pitchFamily="2" charset="-122"/>
              </a:rPr>
              <a:t>＋</a:t>
            </a:r>
            <a:r>
              <a:rPr lang="en-US" altLang="zh-CN" sz="2400" b="0">
                <a:solidFill>
                  <a:schemeClr val="folHlink"/>
                </a:solidFill>
                <a:ea typeface="黑体" panose="02010609060101010101" pitchFamily="2" charset="-122"/>
              </a:rPr>
              <a:t>C</a:t>
            </a:r>
            <a:r>
              <a:rPr lang="zh-CN" altLang="en-US" sz="2400" b="0">
                <a:solidFill>
                  <a:schemeClr val="folHlink"/>
                </a:solidFill>
                <a:ea typeface="黑体" panose="02010609060101010101" pitchFamily="2" charset="-122"/>
              </a:rPr>
              <a:t>＋</a:t>
            </a:r>
            <a:r>
              <a:rPr lang="en-US" altLang="zh-CN" sz="2400" b="0">
                <a:solidFill>
                  <a:schemeClr val="folHlink"/>
                </a:solidFill>
                <a:ea typeface="黑体" panose="02010609060101010101" pitchFamily="2" charset="-122"/>
              </a:rPr>
              <a:t>D→E”</a:t>
            </a:r>
            <a:r>
              <a:rPr lang="zh-CN" altLang="en-US" sz="2400" b="0">
                <a:solidFill>
                  <a:schemeClr val="folHlink"/>
                </a:solidFill>
                <a:ea typeface="黑体" panose="02010609060101010101" pitchFamily="2" charset="-122"/>
              </a:rPr>
              <a:t>式搭配不当的现象？</a:t>
            </a:r>
          </a:p>
          <a:p>
            <a:pPr>
              <a:lnSpc>
                <a:spcPct val="150000"/>
              </a:lnSpc>
            </a:pPr>
            <a:r>
              <a:rPr lang="zh-CN" altLang="en-US" sz="2400" b="0">
                <a:solidFill>
                  <a:schemeClr val="folHlink"/>
                </a:solidFill>
                <a:ea typeface="黑体" panose="02010609060101010101" pitchFamily="2" charset="-122"/>
              </a:rPr>
              <a:t>①荞麦具有降低毛细血管脆性、改善微循环、增强免疫力的作用，可用于</a:t>
            </a:r>
            <a:r>
              <a:rPr lang="en-US" altLang="zh-CN" sz="2400" b="0">
                <a:solidFill>
                  <a:schemeClr val="folHlink"/>
                </a:solidFill>
                <a:ea typeface="黑体" panose="02010609060101010101" pitchFamily="2" charset="-122"/>
              </a:rPr>
              <a:t>A</a:t>
            </a:r>
            <a:r>
              <a:rPr lang="zh-CN" altLang="en-US" sz="2400" b="0">
                <a:solidFill>
                  <a:schemeClr val="folHlink"/>
                </a:solidFill>
                <a:ea typeface="黑体" panose="02010609060101010101" pitchFamily="2" charset="-122"/>
              </a:rPr>
              <a:t>高血压、</a:t>
            </a:r>
            <a:r>
              <a:rPr lang="en-US" altLang="zh-CN" sz="2400" b="0">
                <a:solidFill>
                  <a:schemeClr val="folHlink"/>
                </a:solidFill>
                <a:ea typeface="黑体" panose="02010609060101010101" pitchFamily="2" charset="-122"/>
              </a:rPr>
              <a:t>B</a:t>
            </a:r>
            <a:r>
              <a:rPr lang="zh-CN" altLang="en-US" sz="2400" b="0">
                <a:solidFill>
                  <a:schemeClr val="folHlink"/>
                </a:solidFill>
                <a:ea typeface="黑体" panose="02010609060101010101" pitchFamily="2" charset="-122"/>
              </a:rPr>
              <a:t>高血脂、</a:t>
            </a:r>
            <a:r>
              <a:rPr lang="en-US" altLang="zh-CN" sz="2400" b="0">
                <a:solidFill>
                  <a:schemeClr val="folHlink"/>
                </a:solidFill>
                <a:ea typeface="黑体" panose="02010609060101010101" pitchFamily="2" charset="-122"/>
              </a:rPr>
              <a:t>C</a:t>
            </a:r>
            <a:r>
              <a:rPr lang="zh-CN" altLang="en-US" sz="2400" b="0">
                <a:solidFill>
                  <a:schemeClr val="folHlink"/>
                </a:solidFill>
                <a:ea typeface="黑体" panose="02010609060101010101" pitchFamily="2" charset="-122"/>
              </a:rPr>
              <a:t>冠心病、</a:t>
            </a:r>
            <a:r>
              <a:rPr lang="en-US" altLang="zh-CN" sz="2400" b="0">
                <a:solidFill>
                  <a:schemeClr val="folHlink"/>
                </a:solidFill>
                <a:ea typeface="黑体" panose="02010609060101010101" pitchFamily="2" charset="-122"/>
              </a:rPr>
              <a:t>D</a:t>
            </a:r>
            <a:r>
              <a:rPr lang="zh-CN" altLang="en-US" sz="2400" b="0">
                <a:solidFill>
                  <a:schemeClr val="folHlink"/>
                </a:solidFill>
                <a:ea typeface="黑体" panose="02010609060101010101" pitchFamily="2" charset="-122"/>
              </a:rPr>
              <a:t>中风发作等</a:t>
            </a:r>
            <a:r>
              <a:rPr lang="en-US" altLang="zh-CN" sz="2400" b="0">
                <a:solidFill>
                  <a:schemeClr val="folHlink"/>
                </a:solidFill>
                <a:ea typeface="黑体" panose="02010609060101010101" pitchFamily="2" charset="-122"/>
              </a:rPr>
              <a:t>E</a:t>
            </a:r>
            <a:r>
              <a:rPr lang="zh-CN" altLang="en-US" sz="2400" b="0">
                <a:solidFill>
                  <a:schemeClr val="folHlink"/>
                </a:solidFill>
                <a:ea typeface="黑体" panose="02010609060101010101" pitchFamily="2" charset="-122"/>
              </a:rPr>
              <a:t>疾病的辅助治疗。</a:t>
            </a:r>
          </a:p>
          <a:p>
            <a:pPr>
              <a:lnSpc>
                <a:spcPct val="150000"/>
              </a:lnSpc>
            </a:pPr>
            <a:r>
              <a:rPr lang="zh-CN" altLang="en-US" sz="2400" b="0">
                <a:solidFill>
                  <a:schemeClr val="folHlink"/>
                </a:solidFill>
                <a:ea typeface="黑体" panose="02010609060101010101" pitchFamily="2" charset="-122"/>
              </a:rPr>
              <a:t>②某厂以技术进步为动力，不断致力于新产品、新技术、新工艺、新材料的研制 。</a:t>
            </a:r>
          </a:p>
        </p:txBody>
      </p:sp>
      <p:sp>
        <p:nvSpPr>
          <p:cNvPr id="304134" name="Text Box 6"/>
          <p:cNvSpPr txBox="1">
            <a:spLocks noChangeArrowheads="1"/>
          </p:cNvSpPr>
          <p:nvPr/>
        </p:nvSpPr>
        <p:spPr bwMode="auto">
          <a:xfrm>
            <a:off x="384175" y="4564372"/>
            <a:ext cx="10798175" cy="460375"/>
          </a:xfrm>
          <a:prstGeom prst="rect">
            <a:avLst/>
          </a:prstGeom>
          <a:noFill/>
          <a:ln w="38100">
            <a:solidFill>
              <a:srgbClr val="FFFF00"/>
            </a:solidFill>
            <a:miter lim="800000"/>
          </a:ln>
        </p:spPr>
        <p:txBody>
          <a:bodyPr>
            <a:spAutoFit/>
          </a:bodyPr>
          <a:lstStyle/>
          <a:p>
            <a:pPr>
              <a:spcBef>
                <a:spcPct val="50000"/>
              </a:spcBef>
            </a:pPr>
            <a:r>
              <a:rPr lang="zh-CN" altLang="en-US" sz="2400" b="0">
                <a:solidFill>
                  <a:srgbClr val="FF0000"/>
                </a:solidFill>
                <a:latin typeface="黑体" pitchFamily="2" charset="-122"/>
                <a:ea typeface="黑体" panose="02010609060101010101" pitchFamily="2" charset="-122"/>
              </a:rPr>
              <a:t>答案：</a:t>
            </a:r>
            <a:r>
              <a:rPr lang="zh-CN" altLang="en-US" sz="2400" b="0">
                <a:ea typeface="宋体" pitchFamily="2" charset="-122"/>
              </a:rPr>
              <a:t>　</a:t>
            </a:r>
            <a:r>
              <a:rPr lang="zh-CN" altLang="en-US" sz="2400" b="0">
                <a:solidFill>
                  <a:srgbClr val="FF0000"/>
                </a:solidFill>
                <a:latin typeface="黑体" pitchFamily="2" charset="-122"/>
                <a:ea typeface="黑体" panose="02010609060101010101" pitchFamily="2" charset="-122"/>
              </a:rPr>
              <a:t>①</a:t>
            </a:r>
            <a:r>
              <a:rPr lang="en-US" altLang="zh-CN" sz="2400" b="0">
                <a:solidFill>
                  <a:srgbClr val="FF0000"/>
                </a:solidFill>
                <a:latin typeface="黑体" pitchFamily="2" charset="-122"/>
                <a:ea typeface="黑体" panose="02010609060101010101" pitchFamily="2" charset="-122"/>
              </a:rPr>
              <a:t>D</a:t>
            </a:r>
            <a:r>
              <a:rPr lang="zh-CN" altLang="en-US" sz="2400" b="0">
                <a:solidFill>
                  <a:srgbClr val="FF0000"/>
                </a:solidFill>
                <a:latin typeface="黑体" pitchFamily="2" charset="-122"/>
                <a:ea typeface="黑体" panose="02010609060101010101" pitchFamily="2" charset="-122"/>
              </a:rPr>
              <a:t>与</a:t>
            </a:r>
            <a:r>
              <a:rPr lang="en-US" altLang="zh-CN" sz="2400" b="0">
                <a:solidFill>
                  <a:srgbClr val="FF0000"/>
                </a:solidFill>
                <a:latin typeface="黑体" pitchFamily="2" charset="-122"/>
                <a:ea typeface="黑体" panose="02010609060101010101" pitchFamily="2" charset="-122"/>
              </a:rPr>
              <a:t>E</a:t>
            </a:r>
            <a:r>
              <a:rPr lang="zh-CN" altLang="en-US" sz="2400" b="0">
                <a:solidFill>
                  <a:srgbClr val="FF0000"/>
                </a:solidFill>
                <a:latin typeface="黑体" pitchFamily="2" charset="-122"/>
                <a:ea typeface="黑体" panose="02010609060101010101" pitchFamily="2" charset="-122"/>
              </a:rPr>
              <a:t>不搭配。②</a:t>
            </a:r>
            <a:r>
              <a:rPr lang="zh-CN" altLang="en-US" sz="2400" b="0">
                <a:solidFill>
                  <a:srgbClr val="FF0000"/>
                </a:solidFill>
                <a:ea typeface="黑体" panose="02010609060101010101" pitchFamily="2" charset="-122"/>
              </a:rPr>
              <a:t>“</a:t>
            </a:r>
            <a:r>
              <a:rPr lang="zh-CN" altLang="en-US" sz="2400" b="0">
                <a:solidFill>
                  <a:srgbClr val="FF0000"/>
                </a:solidFill>
                <a:latin typeface="黑体" pitchFamily="2" charset="-122"/>
                <a:ea typeface="黑体" panose="02010609060101010101" pitchFamily="2" charset="-122"/>
              </a:rPr>
              <a:t>新技术</a:t>
            </a:r>
            <a:r>
              <a:rPr lang="zh-CN" altLang="en-US" sz="2400" b="0">
                <a:solidFill>
                  <a:srgbClr val="FF0000"/>
                </a:solidFill>
                <a:ea typeface="黑体" panose="02010609060101010101" pitchFamily="2" charset="-122"/>
              </a:rPr>
              <a:t>”“</a:t>
            </a:r>
            <a:r>
              <a:rPr lang="zh-CN" altLang="en-US" sz="2400" b="0">
                <a:solidFill>
                  <a:srgbClr val="FF0000"/>
                </a:solidFill>
                <a:latin typeface="黑体" pitchFamily="2" charset="-122"/>
                <a:ea typeface="黑体" panose="02010609060101010101" pitchFamily="2" charset="-122"/>
              </a:rPr>
              <a:t>新工艺</a:t>
            </a:r>
            <a:r>
              <a:rPr lang="zh-CN" altLang="en-US" sz="2400" b="0">
                <a:solidFill>
                  <a:srgbClr val="FF0000"/>
                </a:solidFill>
                <a:ea typeface="黑体" panose="02010609060101010101" pitchFamily="2" charset="-122"/>
              </a:rPr>
              <a:t>”</a:t>
            </a:r>
            <a:r>
              <a:rPr lang="zh-CN" altLang="en-US" sz="2400" b="0">
                <a:solidFill>
                  <a:srgbClr val="FF0000"/>
                </a:solidFill>
                <a:latin typeface="黑体" pitchFamily="2" charset="-122"/>
                <a:ea typeface="黑体" panose="02010609060101010101" pitchFamily="2" charset="-122"/>
              </a:rPr>
              <a:t>与</a:t>
            </a:r>
            <a:r>
              <a:rPr lang="zh-CN" altLang="en-US" sz="2400" b="0">
                <a:solidFill>
                  <a:srgbClr val="FF0000"/>
                </a:solidFill>
                <a:ea typeface="黑体" panose="02010609060101010101" pitchFamily="2" charset="-122"/>
              </a:rPr>
              <a:t>“</a:t>
            </a:r>
            <a:r>
              <a:rPr lang="zh-CN" altLang="en-US" sz="2400" b="0">
                <a:solidFill>
                  <a:srgbClr val="FF0000"/>
                </a:solidFill>
                <a:latin typeface="黑体" pitchFamily="2" charset="-122"/>
                <a:ea typeface="黑体" panose="02010609060101010101" pitchFamily="2" charset="-122"/>
              </a:rPr>
              <a:t>研制</a:t>
            </a:r>
            <a:r>
              <a:rPr lang="zh-CN" altLang="en-US" sz="2400" b="0">
                <a:solidFill>
                  <a:srgbClr val="FF0000"/>
                </a:solidFill>
                <a:ea typeface="黑体" panose="02010609060101010101" pitchFamily="2" charset="-122"/>
              </a:rPr>
              <a:t>”</a:t>
            </a:r>
            <a:r>
              <a:rPr lang="zh-CN" altLang="en-US" sz="2400" b="0">
                <a:solidFill>
                  <a:srgbClr val="FF0000"/>
                </a:solidFill>
                <a:latin typeface="黑体" pitchFamily="2" charset="-122"/>
                <a:ea typeface="黑体" panose="02010609060101010101" pitchFamily="2" charset="-122"/>
              </a:rPr>
              <a:t>不搭配。 </a:t>
            </a:r>
          </a:p>
        </p:txBody>
      </p:sp>
      <p:sp>
        <p:nvSpPr>
          <p:cNvPr id="304138" name="Text Box 10"/>
          <p:cNvSpPr txBox="1">
            <a:spLocks noChangeArrowheads="1"/>
          </p:cNvSpPr>
          <p:nvPr/>
        </p:nvSpPr>
        <p:spPr bwMode="auto">
          <a:xfrm>
            <a:off x="3475038" y="1106789"/>
            <a:ext cx="7259637" cy="460375"/>
          </a:xfrm>
          <a:prstGeom prst="rect">
            <a:avLst/>
          </a:prstGeom>
          <a:noFill/>
          <a:ln w="9525">
            <a:noFill/>
            <a:miter lim="800000"/>
          </a:ln>
        </p:spPr>
        <p:txBody>
          <a:bodyPr>
            <a:spAutoFit/>
          </a:bodyPr>
          <a:lstStyle/>
          <a:p>
            <a:pPr>
              <a:spcBef>
                <a:spcPct val="50000"/>
              </a:spcBef>
            </a:pPr>
            <a:r>
              <a:rPr lang="zh-CN" altLang="en-US" sz="2400">
                <a:solidFill>
                  <a:schemeClr val="hlink"/>
                </a:solidFill>
                <a:ea typeface="宋体" pitchFamily="2" charset="-122"/>
              </a:rPr>
              <a:t>矫正一　“一对多”“多对多”跟进巩固</a:t>
            </a:r>
          </a:p>
        </p:txBody>
      </p:sp>
    </p:spTree>
    <p:extLst>
      <p:ext uri="{BB962C8B-B14F-4D97-AF65-F5344CB8AC3E}">
        <p14:creationId xmlns:p14="http://schemas.microsoft.com/office/powerpoint/2010/main" val="401748816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04138"/>
                                        </p:tgtEl>
                                        <p:attrNameLst>
                                          <p:attrName>style.visibility</p:attrName>
                                        </p:attrNameLst>
                                      </p:cBhvr>
                                      <p:to>
                                        <p:strVal val="visible"/>
                                      </p:to>
                                    </p:set>
                                    <p:anim calcmode="lin" valueType="num">
                                      <p:cBhvr additive="base">
                                        <p:cTn id="7" dur="500" fill="hold"/>
                                        <p:tgtEl>
                                          <p:spTgt spid="304138"/>
                                        </p:tgtEl>
                                        <p:attrNameLst>
                                          <p:attrName>ppt_x</p:attrName>
                                        </p:attrNameLst>
                                      </p:cBhvr>
                                      <p:tavLst>
                                        <p:tav tm="0">
                                          <p:val>
                                            <p:strVal val="#ppt_x"/>
                                          </p:val>
                                        </p:tav>
                                        <p:tav tm="100000">
                                          <p:val>
                                            <p:strVal val="#ppt_x"/>
                                          </p:val>
                                        </p:tav>
                                      </p:tavLst>
                                    </p:anim>
                                    <p:anim calcmode="lin" valueType="num">
                                      <p:cBhvr additive="base">
                                        <p:cTn id="8" dur="500" fill="hold"/>
                                        <p:tgtEl>
                                          <p:spTgt spid="30413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8" presetClass="entr" presetSubtype="16" fill="hold" grpId="0" nodeType="clickEffect">
                                  <p:stCondLst>
                                    <p:cond delay="0"/>
                                  </p:stCondLst>
                                  <p:childTnLst>
                                    <p:set>
                                      <p:cBhvr>
                                        <p:cTn id="13" dur="1" fill="hold">
                                          <p:stCondLst>
                                            <p:cond delay="0"/>
                                          </p:stCondLst>
                                        </p:cTn>
                                        <p:tgtEl>
                                          <p:spTgt spid="304133"/>
                                        </p:tgtEl>
                                        <p:attrNameLst>
                                          <p:attrName>style.visibility</p:attrName>
                                        </p:attrNameLst>
                                      </p:cBhvr>
                                      <p:to>
                                        <p:strVal val="visible"/>
                                      </p:to>
                                    </p:set>
                                    <p:animEffect transition="in" filter="diamond(in)">
                                      <p:cBhvr>
                                        <p:cTn id="14" dur="2000"/>
                                        <p:tgtEl>
                                          <p:spTgt spid="304133"/>
                                        </p:tgtEl>
                                      </p:cBhvr>
                                    </p:animEffect>
                                  </p:childTnLst>
                                </p:cTn>
                              </p:par>
                            </p:childTnLst>
                          </p:cTn>
                        </p:par>
                      </p:childTnLst>
                    </p:cTn>
                  </p:par>
                  <p:par>
                    <p:cTn id="15" fill="hold" nodeType="clickPar">
                      <p:stCondLst>
                        <p:cond delay="indefinite"/>
                      </p:stCondLst>
                      <p:childTnLst>
                        <p:par>
                          <p:cTn id="16" fill="hold" nodeType="withGroup">
                            <p:stCondLst>
                              <p:cond delay="indefinite"/>
                            </p:stCondLst>
                          </p:cTn>
                        </p:par>
                        <p:par>
                          <p:cTn id="17" fill="hold" nodeType="afterGroup">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3041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4133" grpId="0"/>
      <p:bldP spid="304134" grpId="0" animBg="1"/>
      <p:bldP spid="304138"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8"/>
          <p:cNvSpPr txBox="1">
            <a:spLocks noChangeArrowheads="1"/>
          </p:cNvSpPr>
          <p:nvPr/>
        </p:nvSpPr>
        <p:spPr bwMode="auto">
          <a:xfrm>
            <a:off x="306388" y="1096947"/>
            <a:ext cx="11071225" cy="2861310"/>
          </a:xfrm>
          <a:prstGeom prst="rect">
            <a:avLst/>
          </a:prstGeom>
          <a:noFill/>
          <a:ln w="9525">
            <a:noFill/>
            <a:miter lim="800000"/>
          </a:ln>
        </p:spPr>
        <p:txBody>
          <a:bodyPr>
            <a:spAutoFit/>
          </a:bodyPr>
          <a:lstStyle/>
          <a:p>
            <a:pPr>
              <a:lnSpc>
                <a:spcPct val="150000"/>
              </a:lnSpc>
            </a:pPr>
            <a:r>
              <a:rPr lang="en-US" altLang="zh-CN" sz="2400" b="0">
                <a:solidFill>
                  <a:schemeClr val="folHlink"/>
                </a:solidFill>
                <a:ea typeface="黑体" panose="02010609060101010101" pitchFamily="2" charset="-122"/>
              </a:rPr>
              <a:t>5</a:t>
            </a:r>
            <a:r>
              <a:rPr lang="zh-CN" altLang="en-US" sz="2400" b="0">
                <a:solidFill>
                  <a:schemeClr val="folHlink"/>
                </a:solidFill>
                <a:ea typeface="黑体" panose="02010609060101010101" pitchFamily="2" charset="-122"/>
              </a:rPr>
              <a:t>．下列句子中，有无“</a:t>
            </a:r>
            <a:r>
              <a:rPr lang="en-US" altLang="zh-CN" sz="2400" b="0">
                <a:solidFill>
                  <a:schemeClr val="folHlink"/>
                </a:solidFill>
                <a:ea typeface="黑体" panose="02010609060101010101" pitchFamily="2" charset="-122"/>
              </a:rPr>
              <a:t>A</a:t>
            </a:r>
            <a:r>
              <a:rPr lang="zh-CN" altLang="en-US" sz="2400" b="0">
                <a:solidFill>
                  <a:schemeClr val="folHlink"/>
                </a:solidFill>
                <a:ea typeface="黑体" panose="02010609060101010101" pitchFamily="2" charset="-122"/>
              </a:rPr>
              <a:t>＋</a:t>
            </a:r>
            <a:r>
              <a:rPr lang="en-US" altLang="zh-CN" sz="2400" b="0">
                <a:solidFill>
                  <a:schemeClr val="folHlink"/>
                </a:solidFill>
                <a:ea typeface="黑体" panose="02010609060101010101" pitchFamily="2" charset="-122"/>
              </a:rPr>
              <a:t>B→C</a:t>
            </a:r>
            <a:r>
              <a:rPr lang="zh-CN" altLang="en-US" sz="2400" b="0">
                <a:solidFill>
                  <a:schemeClr val="folHlink"/>
                </a:solidFill>
                <a:ea typeface="黑体" panose="02010609060101010101" pitchFamily="2" charset="-122"/>
              </a:rPr>
              <a:t>＋</a:t>
            </a:r>
            <a:r>
              <a:rPr lang="en-US" altLang="zh-CN" sz="2400" b="0">
                <a:solidFill>
                  <a:schemeClr val="folHlink"/>
                </a:solidFill>
                <a:ea typeface="黑体" panose="02010609060101010101" pitchFamily="2" charset="-122"/>
              </a:rPr>
              <a:t>D”</a:t>
            </a:r>
            <a:r>
              <a:rPr lang="zh-CN" altLang="en-US" sz="2400" b="0">
                <a:solidFill>
                  <a:schemeClr val="folHlink"/>
                </a:solidFill>
                <a:ea typeface="黑体" panose="02010609060101010101" pitchFamily="2" charset="-122"/>
              </a:rPr>
              <a:t>式搭配不当的现象？</a:t>
            </a:r>
          </a:p>
          <a:p>
            <a:pPr>
              <a:lnSpc>
                <a:spcPct val="150000"/>
              </a:lnSpc>
            </a:pPr>
            <a:r>
              <a:rPr lang="zh-CN" altLang="en-US" sz="2400" b="0">
                <a:solidFill>
                  <a:schemeClr val="folHlink"/>
                </a:solidFill>
                <a:ea typeface="黑体" panose="02010609060101010101" pitchFamily="2" charset="-122"/>
              </a:rPr>
              <a:t>①随着</a:t>
            </a:r>
            <a:r>
              <a:rPr lang="en-US" altLang="zh-CN" sz="2400" b="0">
                <a:solidFill>
                  <a:schemeClr val="folHlink"/>
                </a:solidFill>
                <a:ea typeface="黑体" panose="02010609060101010101" pitchFamily="2" charset="-122"/>
              </a:rPr>
              <a:t>A</a:t>
            </a:r>
            <a:r>
              <a:rPr lang="zh-CN" altLang="en-US" sz="2400" b="0">
                <a:solidFill>
                  <a:schemeClr val="folHlink"/>
                </a:solidFill>
                <a:ea typeface="黑体" panose="02010609060101010101" pitchFamily="2" charset="-122"/>
              </a:rPr>
              <a:t>生活水平和</a:t>
            </a:r>
            <a:r>
              <a:rPr lang="en-US" altLang="zh-CN" sz="2400" b="0">
                <a:solidFill>
                  <a:schemeClr val="folHlink"/>
                </a:solidFill>
                <a:ea typeface="黑体" panose="02010609060101010101" pitchFamily="2" charset="-122"/>
              </a:rPr>
              <a:t>B</a:t>
            </a:r>
            <a:r>
              <a:rPr lang="zh-CN" altLang="en-US" sz="2400" b="0">
                <a:solidFill>
                  <a:schemeClr val="folHlink"/>
                </a:solidFill>
                <a:ea typeface="黑体" panose="02010609060101010101" pitchFamily="2" charset="-122"/>
              </a:rPr>
              <a:t>生活节奏的</a:t>
            </a:r>
            <a:r>
              <a:rPr lang="en-US" altLang="zh-CN" sz="2400" b="0">
                <a:solidFill>
                  <a:schemeClr val="folHlink"/>
                </a:solidFill>
                <a:ea typeface="黑体" panose="02010609060101010101" pitchFamily="2" charset="-122"/>
              </a:rPr>
              <a:t>C</a:t>
            </a:r>
            <a:r>
              <a:rPr lang="zh-CN" altLang="en-US" sz="2400" b="0">
                <a:solidFill>
                  <a:schemeClr val="folHlink"/>
                </a:solidFill>
                <a:ea typeface="黑体" panose="02010609060101010101" pitchFamily="2" charset="-122"/>
              </a:rPr>
              <a:t>加快和</a:t>
            </a:r>
            <a:r>
              <a:rPr lang="en-US" altLang="zh-CN" sz="2400" b="0">
                <a:solidFill>
                  <a:schemeClr val="folHlink"/>
                </a:solidFill>
                <a:ea typeface="黑体" panose="02010609060101010101" pitchFamily="2" charset="-122"/>
              </a:rPr>
              <a:t>D</a:t>
            </a:r>
            <a:r>
              <a:rPr lang="zh-CN" altLang="en-US" sz="2400" b="0">
                <a:solidFill>
                  <a:schemeClr val="folHlink"/>
                </a:solidFill>
                <a:ea typeface="黑体" panose="02010609060101010101" pitchFamily="2" charset="-122"/>
              </a:rPr>
              <a:t>提高，关注大众的身体健康，增强民众的自我保健意识则显得越来越重要。</a:t>
            </a:r>
          </a:p>
          <a:p>
            <a:pPr>
              <a:lnSpc>
                <a:spcPct val="150000"/>
              </a:lnSpc>
            </a:pPr>
            <a:r>
              <a:rPr lang="zh-CN" altLang="en-US" sz="2400" b="0">
                <a:solidFill>
                  <a:schemeClr val="folHlink"/>
                </a:solidFill>
                <a:ea typeface="黑体" panose="02010609060101010101" pitchFamily="2" charset="-122"/>
              </a:rPr>
              <a:t>②对调整工资、发放奖金、提高职工的福利待遇等问题，文章从理论和政策上作了详细的规定和深刻的说明，具有很强的指导意义和可操作性。</a:t>
            </a:r>
          </a:p>
        </p:txBody>
      </p:sp>
      <p:sp>
        <p:nvSpPr>
          <p:cNvPr id="5" name="Text Box 9"/>
          <p:cNvSpPr txBox="1">
            <a:spLocks noChangeArrowheads="1"/>
          </p:cNvSpPr>
          <p:nvPr/>
        </p:nvSpPr>
        <p:spPr bwMode="auto">
          <a:xfrm>
            <a:off x="449074" y="4050595"/>
            <a:ext cx="10798175" cy="1753235"/>
          </a:xfrm>
          <a:prstGeom prst="rect">
            <a:avLst/>
          </a:prstGeom>
          <a:noFill/>
          <a:ln w="38100">
            <a:solidFill>
              <a:srgbClr val="FFFF00"/>
            </a:solidFill>
            <a:miter lim="800000"/>
          </a:ln>
        </p:spPr>
        <p:txBody>
          <a:bodyPr>
            <a:spAutoFit/>
          </a:bodyPr>
          <a:lstStyle/>
          <a:p>
            <a:pPr>
              <a:lnSpc>
                <a:spcPct val="150000"/>
              </a:lnSpc>
              <a:spcBef>
                <a:spcPct val="50000"/>
              </a:spcBef>
            </a:pPr>
            <a:r>
              <a:rPr lang="zh-CN" altLang="en-US" sz="2400" b="0">
                <a:solidFill>
                  <a:srgbClr val="FF0000"/>
                </a:solidFill>
                <a:latin typeface="黑体" pitchFamily="2" charset="-122"/>
                <a:ea typeface="黑体" panose="02010609060101010101" pitchFamily="2" charset="-122"/>
              </a:rPr>
              <a:t>答案：①</a:t>
            </a:r>
            <a:r>
              <a:rPr lang="en-US" altLang="zh-CN" sz="2400" b="0">
                <a:solidFill>
                  <a:srgbClr val="FF0000"/>
                </a:solidFill>
                <a:latin typeface="黑体" pitchFamily="2" charset="-122"/>
                <a:ea typeface="黑体" panose="02010609060101010101" pitchFamily="2" charset="-122"/>
              </a:rPr>
              <a:t>A</a:t>
            </a:r>
            <a:r>
              <a:rPr lang="zh-CN" altLang="en-US" sz="2400" b="0">
                <a:solidFill>
                  <a:srgbClr val="FF0000"/>
                </a:solidFill>
                <a:latin typeface="黑体" pitchFamily="2" charset="-122"/>
                <a:ea typeface="黑体" panose="02010609060101010101" pitchFamily="2" charset="-122"/>
              </a:rPr>
              <a:t>与</a:t>
            </a:r>
            <a:r>
              <a:rPr lang="en-US" altLang="zh-CN" sz="2400" b="0">
                <a:solidFill>
                  <a:srgbClr val="FF0000"/>
                </a:solidFill>
                <a:latin typeface="黑体" pitchFamily="2" charset="-122"/>
                <a:ea typeface="黑体" panose="02010609060101010101" pitchFamily="2" charset="-122"/>
              </a:rPr>
              <a:t>C</a:t>
            </a:r>
            <a:r>
              <a:rPr lang="zh-CN" altLang="en-US" sz="2400" b="0">
                <a:solidFill>
                  <a:srgbClr val="FF0000"/>
                </a:solidFill>
                <a:latin typeface="黑体" pitchFamily="2" charset="-122"/>
                <a:ea typeface="黑体" panose="02010609060101010101" pitchFamily="2" charset="-122"/>
              </a:rPr>
              <a:t>不搭配，</a:t>
            </a:r>
            <a:r>
              <a:rPr lang="en-US" altLang="zh-CN" sz="2400" b="0">
                <a:solidFill>
                  <a:srgbClr val="FF0000"/>
                </a:solidFill>
                <a:latin typeface="黑体" pitchFamily="2" charset="-122"/>
                <a:ea typeface="黑体" panose="02010609060101010101" pitchFamily="2" charset="-122"/>
              </a:rPr>
              <a:t>B</a:t>
            </a:r>
            <a:r>
              <a:rPr lang="zh-CN" altLang="en-US" sz="2400" b="0">
                <a:solidFill>
                  <a:srgbClr val="FF0000"/>
                </a:solidFill>
                <a:latin typeface="黑体" pitchFamily="2" charset="-122"/>
                <a:ea typeface="黑体" panose="02010609060101010101" pitchFamily="2" charset="-122"/>
              </a:rPr>
              <a:t>与</a:t>
            </a:r>
            <a:r>
              <a:rPr lang="en-US" altLang="zh-CN" sz="2400" b="0">
                <a:solidFill>
                  <a:srgbClr val="FF0000"/>
                </a:solidFill>
                <a:latin typeface="黑体" pitchFamily="2" charset="-122"/>
                <a:ea typeface="黑体" panose="02010609060101010101" pitchFamily="2" charset="-122"/>
              </a:rPr>
              <a:t>D</a:t>
            </a:r>
            <a:r>
              <a:rPr lang="zh-CN" altLang="en-US" sz="2400" b="0">
                <a:solidFill>
                  <a:srgbClr val="FF0000"/>
                </a:solidFill>
                <a:latin typeface="黑体" pitchFamily="2" charset="-122"/>
                <a:ea typeface="黑体" panose="02010609060101010101" pitchFamily="2" charset="-122"/>
              </a:rPr>
              <a:t>不搭配，可改为</a:t>
            </a:r>
            <a:r>
              <a:rPr lang="zh-CN" altLang="en-US" sz="2400" b="0">
                <a:solidFill>
                  <a:srgbClr val="FF0000"/>
                </a:solidFill>
                <a:ea typeface="黑体" panose="02010609060101010101" pitchFamily="2" charset="-122"/>
              </a:rPr>
              <a:t>“</a:t>
            </a:r>
            <a:r>
              <a:rPr lang="zh-CN" altLang="en-US" sz="2400" b="0">
                <a:solidFill>
                  <a:srgbClr val="FF0000"/>
                </a:solidFill>
                <a:latin typeface="黑体" pitchFamily="2" charset="-122"/>
                <a:ea typeface="黑体" panose="02010609060101010101" pitchFamily="2" charset="-122"/>
              </a:rPr>
              <a:t>随着生活水平的提高和生活节奏的加快</a:t>
            </a:r>
            <a:r>
              <a:rPr lang="zh-CN" altLang="en-US" sz="2400" b="0">
                <a:solidFill>
                  <a:srgbClr val="FF0000"/>
                </a:solidFill>
                <a:ea typeface="黑体" panose="02010609060101010101" pitchFamily="2" charset="-122"/>
              </a:rPr>
              <a:t>”</a:t>
            </a:r>
            <a:r>
              <a:rPr lang="zh-CN" altLang="en-US" sz="2400" b="0">
                <a:solidFill>
                  <a:srgbClr val="FF0000"/>
                </a:solidFill>
                <a:latin typeface="黑体" pitchFamily="2" charset="-122"/>
                <a:ea typeface="黑体" panose="02010609060101010101" pitchFamily="2" charset="-122"/>
              </a:rPr>
              <a:t>。②</a:t>
            </a:r>
            <a:r>
              <a:rPr lang="zh-CN" altLang="en-US" sz="2400" b="0">
                <a:solidFill>
                  <a:srgbClr val="FF0000"/>
                </a:solidFill>
                <a:ea typeface="黑体" panose="02010609060101010101" pitchFamily="2" charset="-122"/>
              </a:rPr>
              <a:t>“</a:t>
            </a:r>
            <a:r>
              <a:rPr lang="zh-CN" altLang="en-US" sz="2400" b="0">
                <a:solidFill>
                  <a:srgbClr val="FF0000"/>
                </a:solidFill>
                <a:latin typeface="黑体" pitchFamily="2" charset="-122"/>
                <a:ea typeface="黑体" panose="02010609060101010101" pitchFamily="2" charset="-122"/>
              </a:rPr>
              <a:t>深刻的说明</a:t>
            </a:r>
            <a:r>
              <a:rPr lang="zh-CN" altLang="en-US" sz="2400" b="0">
                <a:solidFill>
                  <a:srgbClr val="FF0000"/>
                </a:solidFill>
                <a:ea typeface="黑体" panose="02010609060101010101" pitchFamily="2" charset="-122"/>
              </a:rPr>
              <a:t>”</a:t>
            </a:r>
            <a:r>
              <a:rPr lang="zh-CN" altLang="en-US" sz="2400" b="0">
                <a:solidFill>
                  <a:srgbClr val="FF0000"/>
                </a:solidFill>
                <a:latin typeface="黑体" pitchFamily="2" charset="-122"/>
                <a:ea typeface="黑体" panose="02010609060101010101" pitchFamily="2" charset="-122"/>
              </a:rPr>
              <a:t>应对应</a:t>
            </a:r>
            <a:r>
              <a:rPr lang="zh-CN" altLang="en-US" sz="2400" b="0">
                <a:solidFill>
                  <a:srgbClr val="FF0000"/>
                </a:solidFill>
                <a:ea typeface="黑体" panose="02010609060101010101" pitchFamily="2" charset="-122"/>
              </a:rPr>
              <a:t>“</a:t>
            </a:r>
            <a:r>
              <a:rPr lang="zh-CN" altLang="en-US" sz="2400" b="0">
                <a:solidFill>
                  <a:srgbClr val="FF0000"/>
                </a:solidFill>
                <a:latin typeface="黑体" pitchFamily="2" charset="-122"/>
                <a:ea typeface="黑体" panose="02010609060101010101" pitchFamily="2" charset="-122"/>
              </a:rPr>
              <a:t>从理论上</a:t>
            </a:r>
            <a:r>
              <a:rPr lang="zh-CN" altLang="en-US" sz="2400" b="0">
                <a:solidFill>
                  <a:srgbClr val="FF0000"/>
                </a:solidFill>
                <a:ea typeface="黑体" panose="02010609060101010101" pitchFamily="2" charset="-122"/>
              </a:rPr>
              <a:t>”</a:t>
            </a:r>
            <a:r>
              <a:rPr lang="zh-CN" altLang="en-US" sz="2400" b="0">
                <a:solidFill>
                  <a:srgbClr val="FF0000"/>
                </a:solidFill>
                <a:latin typeface="黑体" pitchFamily="2" charset="-122"/>
                <a:ea typeface="黑体" panose="02010609060101010101" pitchFamily="2" charset="-122"/>
              </a:rPr>
              <a:t>，</a:t>
            </a:r>
            <a:r>
              <a:rPr lang="zh-CN" altLang="en-US" sz="2400" b="0">
                <a:solidFill>
                  <a:srgbClr val="FF0000"/>
                </a:solidFill>
                <a:ea typeface="黑体" panose="02010609060101010101" pitchFamily="2" charset="-122"/>
              </a:rPr>
              <a:t>“</a:t>
            </a:r>
            <a:r>
              <a:rPr lang="zh-CN" altLang="en-US" sz="2400" b="0">
                <a:solidFill>
                  <a:srgbClr val="FF0000"/>
                </a:solidFill>
                <a:latin typeface="黑体" pitchFamily="2" charset="-122"/>
                <a:ea typeface="黑体" panose="02010609060101010101" pitchFamily="2" charset="-122"/>
              </a:rPr>
              <a:t>详细的规定</a:t>
            </a:r>
            <a:r>
              <a:rPr lang="zh-CN" altLang="en-US" sz="2400" b="0">
                <a:solidFill>
                  <a:srgbClr val="FF0000"/>
                </a:solidFill>
                <a:ea typeface="黑体" panose="02010609060101010101" pitchFamily="2" charset="-122"/>
              </a:rPr>
              <a:t>”</a:t>
            </a:r>
            <a:r>
              <a:rPr lang="zh-CN" altLang="en-US" sz="2400" b="0">
                <a:solidFill>
                  <a:srgbClr val="FF0000"/>
                </a:solidFill>
                <a:latin typeface="黑体" pitchFamily="2" charset="-122"/>
                <a:ea typeface="黑体" panose="02010609060101010101" pitchFamily="2" charset="-122"/>
              </a:rPr>
              <a:t>应对应</a:t>
            </a:r>
            <a:r>
              <a:rPr lang="zh-CN" altLang="en-US" sz="2400" b="0">
                <a:solidFill>
                  <a:srgbClr val="FF0000"/>
                </a:solidFill>
                <a:ea typeface="黑体" panose="02010609060101010101" pitchFamily="2" charset="-122"/>
              </a:rPr>
              <a:t>“</a:t>
            </a:r>
            <a:r>
              <a:rPr lang="zh-CN" altLang="en-US" sz="2400" b="0">
                <a:solidFill>
                  <a:srgbClr val="FF0000"/>
                </a:solidFill>
                <a:latin typeface="黑体" pitchFamily="2" charset="-122"/>
                <a:ea typeface="黑体" panose="02010609060101010101" pitchFamily="2" charset="-122"/>
              </a:rPr>
              <a:t>从政策上</a:t>
            </a:r>
            <a:r>
              <a:rPr lang="zh-CN" altLang="en-US" sz="2400" b="0">
                <a:solidFill>
                  <a:srgbClr val="FF0000"/>
                </a:solidFill>
                <a:ea typeface="黑体" panose="02010609060101010101" pitchFamily="2" charset="-122"/>
              </a:rPr>
              <a:t>”</a:t>
            </a:r>
            <a:r>
              <a:rPr lang="zh-CN" altLang="en-US" sz="2400" b="0">
                <a:solidFill>
                  <a:srgbClr val="FF0000"/>
                </a:solidFill>
                <a:latin typeface="黑体" pitchFamily="2" charset="-122"/>
                <a:ea typeface="黑体" panose="02010609060101010101" pitchFamily="2" charset="-122"/>
              </a:rPr>
              <a:t>，两者位置应互换。</a:t>
            </a:r>
          </a:p>
        </p:txBody>
      </p:sp>
    </p:spTree>
    <p:extLst>
      <p:ext uri="{BB962C8B-B14F-4D97-AF65-F5344CB8AC3E}">
        <p14:creationId xmlns:p14="http://schemas.microsoft.com/office/powerpoint/2010/main" val="72481102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跟进矫正2"/>
          <p:cNvPicPr>
            <a:picLocks noChangeAspect="1" noChangeArrowheads="1"/>
          </p:cNvPicPr>
          <p:nvPr/>
        </p:nvPicPr>
        <p:blipFill>
          <a:blip r:embed="rId2"/>
          <a:srcRect r="74800" b="81004"/>
          <a:stretch>
            <a:fillRect/>
          </a:stretch>
        </p:blipFill>
        <p:spPr bwMode="auto">
          <a:xfrm>
            <a:off x="500063" y="622300"/>
            <a:ext cx="2903537" cy="1117600"/>
          </a:xfrm>
          <a:prstGeom prst="rect">
            <a:avLst/>
          </a:prstGeom>
          <a:noFill/>
          <a:ln w="9525">
            <a:noFill/>
            <a:miter lim="800000"/>
          </a:ln>
        </p:spPr>
      </p:pic>
      <p:sp>
        <p:nvSpPr>
          <p:cNvPr id="305155" name="Text Box 3"/>
          <p:cNvSpPr txBox="1">
            <a:spLocks noChangeArrowheads="1"/>
          </p:cNvSpPr>
          <p:nvPr/>
        </p:nvSpPr>
        <p:spPr bwMode="auto">
          <a:xfrm>
            <a:off x="450850" y="1558925"/>
            <a:ext cx="10456863" cy="4154170"/>
          </a:xfrm>
          <a:prstGeom prst="rect">
            <a:avLst/>
          </a:prstGeom>
          <a:noFill/>
          <a:ln w="9525">
            <a:noFill/>
            <a:miter lim="800000"/>
          </a:ln>
        </p:spPr>
        <p:txBody>
          <a:bodyPr>
            <a:spAutoFit/>
          </a:bodyPr>
          <a:lstStyle/>
          <a:p>
            <a:pPr>
              <a:lnSpc>
                <a:spcPct val="120000"/>
              </a:lnSpc>
            </a:pPr>
            <a:r>
              <a:rPr lang="en-US" altLang="zh-CN" sz="2000">
                <a:solidFill>
                  <a:schemeClr val="folHlink"/>
                </a:solidFill>
                <a:ea typeface="黑体" panose="02010609060101010101" pitchFamily="2" charset="-122"/>
              </a:rPr>
              <a:t>6</a:t>
            </a:r>
            <a:r>
              <a:rPr lang="zh-CN" altLang="en-US" sz="2000">
                <a:solidFill>
                  <a:schemeClr val="folHlink"/>
                </a:solidFill>
                <a:ea typeface="黑体" panose="02010609060101010101" pitchFamily="2" charset="-122"/>
              </a:rPr>
              <a:t>．下列句子中，有无“一面与两面”搭配不当的现象？</a:t>
            </a:r>
          </a:p>
          <a:p>
            <a:pPr>
              <a:lnSpc>
                <a:spcPct val="120000"/>
              </a:lnSpc>
            </a:pPr>
            <a:r>
              <a:rPr lang="zh-CN" altLang="en-US" sz="2000">
                <a:solidFill>
                  <a:schemeClr val="folHlink"/>
                </a:solidFill>
                <a:ea typeface="黑体" panose="02010609060101010101" pitchFamily="2" charset="-122"/>
              </a:rPr>
              <a:t>①民资能否拉动国有文化单位的改革？前者的机制和后者的资源能否完美结合？不少人持怀疑态度。</a:t>
            </a:r>
          </a:p>
          <a:p>
            <a:pPr>
              <a:lnSpc>
                <a:spcPct val="120000"/>
              </a:lnSpc>
            </a:pPr>
            <a:r>
              <a:rPr lang="zh-CN" altLang="en-US" sz="2000">
                <a:solidFill>
                  <a:schemeClr val="folHlink"/>
                </a:solidFill>
                <a:ea typeface="黑体" panose="02010609060101010101" pitchFamily="2" charset="-122"/>
              </a:rPr>
              <a:t>②在赛后拥有与自己知名度相当的代表作，成为关乎选秀歌手成败的生死命题，没有一两首传唱度很高的好歌，歌手的人气终成镜花水月。</a:t>
            </a:r>
          </a:p>
          <a:p>
            <a:pPr>
              <a:lnSpc>
                <a:spcPct val="120000"/>
              </a:lnSpc>
            </a:pPr>
            <a:r>
              <a:rPr lang="zh-CN" altLang="en-US" sz="2000">
                <a:solidFill>
                  <a:schemeClr val="folHlink"/>
                </a:solidFill>
                <a:ea typeface="黑体" panose="02010609060101010101" pitchFamily="2" charset="-122"/>
              </a:rPr>
              <a:t>③教育在综合国力的形成中处于基础地位，国力的强弱越来越多地取决于劳动者素质的提高，取决于各类人才培养的质量与数量。</a:t>
            </a:r>
          </a:p>
          <a:p>
            <a:pPr>
              <a:lnSpc>
                <a:spcPct val="120000"/>
              </a:lnSpc>
            </a:pPr>
            <a:r>
              <a:rPr lang="zh-CN" altLang="en-US" sz="2000">
                <a:solidFill>
                  <a:schemeClr val="folHlink"/>
                </a:solidFill>
                <a:ea typeface="黑体" panose="02010609060101010101" pitchFamily="2" charset="-122"/>
              </a:rPr>
              <a:t>④全球温室气体减排无论幅度大小，都为减缓地球温度的不断上升和海平面的持续上涨提供了可能。</a:t>
            </a:r>
          </a:p>
          <a:p>
            <a:pPr>
              <a:lnSpc>
                <a:spcPct val="120000"/>
              </a:lnSpc>
            </a:pPr>
            <a:r>
              <a:rPr lang="zh-CN" altLang="en-US" sz="2000">
                <a:solidFill>
                  <a:schemeClr val="folHlink"/>
                </a:solidFill>
                <a:ea typeface="黑体" panose="02010609060101010101" pitchFamily="2" charset="-122"/>
              </a:rPr>
              <a:t>⑤储蓄所吸收储蓄额的高低对国家流动资金的增长有重要作用。</a:t>
            </a:r>
          </a:p>
          <a:p>
            <a:pPr>
              <a:lnSpc>
                <a:spcPct val="120000"/>
              </a:lnSpc>
            </a:pPr>
            <a:r>
              <a:rPr lang="zh-CN" altLang="en-US" sz="2000">
                <a:solidFill>
                  <a:schemeClr val="folHlink"/>
                </a:solidFill>
                <a:ea typeface="黑体" panose="02010609060101010101" pitchFamily="2" charset="-122"/>
              </a:rPr>
              <a:t>⑥一部戏剧能否好戏连台吸引观众，主要看编导的水平。</a:t>
            </a:r>
          </a:p>
        </p:txBody>
      </p:sp>
      <p:sp>
        <p:nvSpPr>
          <p:cNvPr id="305156" name="Text Box 4"/>
          <p:cNvSpPr txBox="1">
            <a:spLocks noChangeArrowheads="1"/>
          </p:cNvSpPr>
          <p:nvPr/>
        </p:nvSpPr>
        <p:spPr bwMode="auto">
          <a:xfrm>
            <a:off x="384175" y="5734050"/>
            <a:ext cx="10798175" cy="398780"/>
          </a:xfrm>
          <a:prstGeom prst="rect">
            <a:avLst/>
          </a:prstGeom>
          <a:noFill/>
          <a:ln w="38100">
            <a:solidFill>
              <a:srgbClr val="FFFF00"/>
            </a:solidFill>
            <a:miter lim="800000"/>
          </a:ln>
        </p:spPr>
        <p:txBody>
          <a:bodyPr>
            <a:spAutoFit/>
          </a:bodyPr>
          <a:lstStyle/>
          <a:p>
            <a:pPr>
              <a:spcBef>
                <a:spcPct val="50000"/>
              </a:spcBef>
            </a:pPr>
            <a:r>
              <a:rPr lang="zh-CN" altLang="en-US" sz="2000">
                <a:solidFill>
                  <a:srgbClr val="FF0000"/>
                </a:solidFill>
                <a:latin typeface="黑体" pitchFamily="2" charset="-122"/>
                <a:ea typeface="黑体" panose="02010609060101010101" pitchFamily="2" charset="-122"/>
              </a:rPr>
              <a:t>答案：</a:t>
            </a:r>
            <a:r>
              <a:rPr lang="zh-CN" altLang="en-US">
                <a:ea typeface="宋体" pitchFamily="2" charset="-122"/>
              </a:rPr>
              <a:t>　</a:t>
            </a:r>
            <a:r>
              <a:rPr lang="zh-CN" altLang="en-US" sz="2000">
                <a:solidFill>
                  <a:srgbClr val="FF0000"/>
                </a:solidFill>
                <a:latin typeface="黑体" pitchFamily="2" charset="-122"/>
                <a:ea typeface="黑体" panose="02010609060101010101" pitchFamily="2" charset="-122"/>
              </a:rPr>
              <a:t>①②③有</a:t>
            </a:r>
            <a:r>
              <a:rPr lang="zh-CN" altLang="en-US" sz="2000">
                <a:solidFill>
                  <a:srgbClr val="FF0000"/>
                </a:solidFill>
                <a:ea typeface="黑体" panose="02010609060101010101" pitchFamily="2" charset="-122"/>
              </a:rPr>
              <a:t>“</a:t>
            </a:r>
            <a:r>
              <a:rPr lang="zh-CN" altLang="en-US" sz="2000">
                <a:solidFill>
                  <a:srgbClr val="FF0000"/>
                </a:solidFill>
                <a:latin typeface="黑体" pitchFamily="2" charset="-122"/>
                <a:ea typeface="黑体" panose="02010609060101010101" pitchFamily="2" charset="-122"/>
              </a:rPr>
              <a:t>一面与两面</a:t>
            </a:r>
            <a:r>
              <a:rPr lang="zh-CN" altLang="en-US" sz="2000">
                <a:solidFill>
                  <a:srgbClr val="FF0000"/>
                </a:solidFill>
                <a:ea typeface="黑体" panose="02010609060101010101" pitchFamily="2" charset="-122"/>
              </a:rPr>
              <a:t>”</a:t>
            </a:r>
            <a:r>
              <a:rPr lang="zh-CN" altLang="en-US" sz="2000">
                <a:solidFill>
                  <a:srgbClr val="FF0000"/>
                </a:solidFill>
                <a:latin typeface="黑体" pitchFamily="2" charset="-122"/>
                <a:ea typeface="黑体" panose="02010609060101010101" pitchFamily="2" charset="-122"/>
              </a:rPr>
              <a:t>搭配不当的现象。④⑤⑥正确。</a:t>
            </a:r>
            <a:r>
              <a:rPr lang="zh-CN" altLang="en-US" sz="2000" b="0">
                <a:solidFill>
                  <a:srgbClr val="FF0000"/>
                </a:solidFill>
                <a:latin typeface="黑体" pitchFamily="2" charset="-122"/>
                <a:ea typeface="黑体" panose="02010609060101010101" pitchFamily="2" charset="-122"/>
              </a:rPr>
              <a:t> </a:t>
            </a:r>
          </a:p>
        </p:txBody>
      </p:sp>
    </p:spTree>
    <p:extLst>
      <p:ext uri="{BB962C8B-B14F-4D97-AF65-F5344CB8AC3E}">
        <p14:creationId xmlns:p14="http://schemas.microsoft.com/office/powerpoint/2010/main" val="140112182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05155"/>
                                        </p:tgtEl>
                                        <p:attrNameLst>
                                          <p:attrName>style.visibility</p:attrName>
                                        </p:attrNameLst>
                                      </p:cBhvr>
                                      <p:to>
                                        <p:strVal val="visible"/>
                                      </p:to>
                                    </p:set>
                                    <p:animEffect transition="in" filter="diamond(in)">
                                      <p:cBhvr>
                                        <p:cTn id="7" dur="2000"/>
                                        <p:tgtEl>
                                          <p:spTgt spid="305155"/>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0515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5155" grpId="0"/>
      <p:bldP spid="305156"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descr="跟进矫正2"/>
          <p:cNvPicPr>
            <a:picLocks noChangeAspect="1" noChangeArrowheads="1"/>
          </p:cNvPicPr>
          <p:nvPr/>
        </p:nvPicPr>
        <p:blipFill>
          <a:blip r:embed="rId2"/>
          <a:srcRect r="74800" b="81004"/>
          <a:stretch>
            <a:fillRect/>
          </a:stretch>
        </p:blipFill>
        <p:spPr bwMode="auto">
          <a:xfrm>
            <a:off x="500063" y="622300"/>
            <a:ext cx="2903537" cy="1117600"/>
          </a:xfrm>
          <a:prstGeom prst="rect">
            <a:avLst/>
          </a:prstGeom>
          <a:noFill/>
          <a:ln w="9525">
            <a:noFill/>
            <a:miter lim="800000"/>
          </a:ln>
        </p:spPr>
      </p:pic>
      <p:sp>
        <p:nvSpPr>
          <p:cNvPr id="246787" name="Text Box 3"/>
          <p:cNvSpPr txBox="1">
            <a:spLocks noChangeArrowheads="1"/>
          </p:cNvSpPr>
          <p:nvPr/>
        </p:nvSpPr>
        <p:spPr bwMode="auto">
          <a:xfrm>
            <a:off x="225425" y="1966907"/>
            <a:ext cx="11071225" cy="4154170"/>
          </a:xfrm>
          <a:prstGeom prst="rect">
            <a:avLst/>
          </a:prstGeom>
          <a:noFill/>
          <a:ln w="9525">
            <a:noFill/>
            <a:miter lim="800000"/>
          </a:ln>
        </p:spPr>
        <p:txBody>
          <a:bodyPr>
            <a:spAutoFit/>
          </a:bodyPr>
          <a:lstStyle/>
          <a:p>
            <a:r>
              <a:rPr lang="en-US" altLang="zh-CN" sz="2400" b="0">
                <a:solidFill>
                  <a:schemeClr val="folHlink"/>
                </a:solidFill>
                <a:ea typeface="黑体" panose="02010609060101010101" pitchFamily="2" charset="-122"/>
              </a:rPr>
              <a:t>1</a:t>
            </a:r>
            <a:r>
              <a:rPr lang="zh-CN" altLang="en-US" sz="2400" b="0">
                <a:solidFill>
                  <a:schemeClr val="folHlink"/>
                </a:solidFill>
                <a:ea typeface="黑体" panose="02010609060101010101" pitchFamily="2" charset="-122"/>
              </a:rPr>
              <a:t>．辨析下列句子，尝试修改有语病的句子。</a:t>
            </a:r>
          </a:p>
          <a:p>
            <a:r>
              <a:rPr lang="en-US" altLang="zh-CN" sz="2400" b="0">
                <a:solidFill>
                  <a:schemeClr val="folHlink"/>
                </a:solidFill>
                <a:ea typeface="黑体" panose="02010609060101010101" pitchFamily="2" charset="-122"/>
              </a:rPr>
              <a:t>(1)</a:t>
            </a:r>
            <a:r>
              <a:rPr lang="zh-CN" altLang="en-US" sz="2400" b="0">
                <a:solidFill>
                  <a:schemeClr val="folHlink"/>
                </a:solidFill>
                <a:ea typeface="黑体" panose="02010609060101010101" pitchFamily="2" charset="-122"/>
              </a:rPr>
              <a:t>旺盛的国内需求正在成为跨国巨头获取暴利的重要市场，尤其是针对中国的石油、铁矿石以及基础能源等方面表现得异常突出。</a:t>
            </a:r>
          </a:p>
          <a:p>
            <a:r>
              <a:rPr lang="en-US" altLang="zh-CN" sz="2400" b="0" smtClean="0">
                <a:solidFill>
                  <a:schemeClr val="folHlink"/>
                </a:solidFill>
                <a:ea typeface="黑体" panose="02010609060101010101" pitchFamily="2" charset="-122"/>
              </a:rPr>
              <a:t>______________________________________________________________________</a:t>
            </a:r>
            <a:endParaRPr lang="en-US" altLang="zh-CN" sz="2400" b="0">
              <a:solidFill>
                <a:schemeClr val="folHlink"/>
              </a:solidFill>
              <a:ea typeface="黑体" panose="02010609060101010101" pitchFamily="2" charset="-122"/>
            </a:endParaRPr>
          </a:p>
          <a:p>
            <a:r>
              <a:rPr lang="en-US" altLang="zh-CN" sz="2400" b="0">
                <a:solidFill>
                  <a:schemeClr val="folHlink"/>
                </a:solidFill>
                <a:ea typeface="黑体" panose="02010609060101010101" pitchFamily="2" charset="-122"/>
              </a:rPr>
              <a:t>(2)</a:t>
            </a:r>
            <a:r>
              <a:rPr lang="zh-CN" altLang="en-US" sz="2400" b="0">
                <a:solidFill>
                  <a:schemeClr val="folHlink"/>
                </a:solidFill>
                <a:ea typeface="黑体" panose="02010609060101010101" pitchFamily="2" charset="-122"/>
              </a:rPr>
              <a:t>为了更好地提高服务质量，我们必须坚持以人为本，最大限度地为旅客创造和谐的候车环境、快乐的人性化服务。    </a:t>
            </a:r>
          </a:p>
          <a:p>
            <a:r>
              <a:rPr lang="en-US" altLang="zh-CN" sz="2400" b="0" smtClean="0">
                <a:solidFill>
                  <a:schemeClr val="folHlink"/>
                </a:solidFill>
                <a:ea typeface="黑体" panose="02010609060101010101" pitchFamily="2" charset="-122"/>
              </a:rPr>
              <a:t>______________________________________________________________________</a:t>
            </a:r>
            <a:endParaRPr lang="en-US" altLang="zh-CN" sz="2400" b="0">
              <a:solidFill>
                <a:schemeClr val="folHlink"/>
              </a:solidFill>
              <a:ea typeface="黑体" panose="02010609060101010101" pitchFamily="2" charset="-122"/>
            </a:endParaRPr>
          </a:p>
          <a:p>
            <a:r>
              <a:rPr lang="en-US" altLang="zh-CN" sz="2400" b="0">
                <a:solidFill>
                  <a:schemeClr val="folHlink"/>
                </a:solidFill>
                <a:ea typeface="黑体" panose="02010609060101010101" pitchFamily="2" charset="-122"/>
              </a:rPr>
              <a:t>(3)</a:t>
            </a:r>
            <a:r>
              <a:rPr lang="zh-CN" altLang="en-US" sz="2400" b="0">
                <a:solidFill>
                  <a:schemeClr val="folHlink"/>
                </a:solidFill>
                <a:ea typeface="黑体" panose="02010609060101010101" pitchFamily="2" charset="-122"/>
              </a:rPr>
              <a:t>失眠是指因睡眠时间不足、质量不佳对身体产生损害而出现的不舒服的感觉，应对失眠需要了解相关的睡眠卫生知识，进行自我调护。</a:t>
            </a:r>
          </a:p>
        </p:txBody>
      </p:sp>
      <p:sp>
        <p:nvSpPr>
          <p:cNvPr id="28677" name="Text Box 7"/>
          <p:cNvSpPr txBox="1">
            <a:spLocks noChangeArrowheads="1"/>
          </p:cNvSpPr>
          <p:nvPr/>
        </p:nvSpPr>
        <p:spPr bwMode="auto">
          <a:xfrm>
            <a:off x="3309938" y="1095375"/>
            <a:ext cx="3963987" cy="460375"/>
          </a:xfrm>
          <a:prstGeom prst="rect">
            <a:avLst/>
          </a:prstGeom>
          <a:noFill/>
          <a:ln w="9525">
            <a:noFill/>
            <a:miter lim="800000"/>
          </a:ln>
        </p:spPr>
        <p:txBody>
          <a:bodyPr>
            <a:spAutoFit/>
          </a:bodyPr>
          <a:lstStyle/>
          <a:p>
            <a:pPr>
              <a:spcBef>
                <a:spcPct val="50000"/>
              </a:spcBef>
            </a:pPr>
            <a:r>
              <a:rPr lang="zh-CN" altLang="en-US" sz="2400">
                <a:solidFill>
                  <a:schemeClr val="hlink"/>
                </a:solidFill>
                <a:ea typeface="宋体" pitchFamily="2" charset="-122"/>
              </a:rPr>
              <a:t>矫正二　搭配不当病句 </a:t>
            </a:r>
          </a:p>
        </p:txBody>
      </p:sp>
    </p:spTree>
    <p:extLst>
      <p:ext uri="{BB962C8B-B14F-4D97-AF65-F5344CB8AC3E}">
        <p14:creationId xmlns:p14="http://schemas.microsoft.com/office/powerpoint/2010/main" val="388822463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46787"/>
                                        </p:tgtEl>
                                        <p:attrNameLst>
                                          <p:attrName>style.visibility</p:attrName>
                                        </p:attrNameLst>
                                      </p:cBhvr>
                                      <p:to>
                                        <p:strVal val="visible"/>
                                      </p:to>
                                    </p:set>
                                    <p:animEffect transition="in" filter="diamond(in)">
                                      <p:cBhvr>
                                        <p:cTn id="7" dur="2000"/>
                                        <p:tgtEl>
                                          <p:spTgt spid="2467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6787"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6"/>
          <p:cNvSpPr txBox="1">
            <a:spLocks noChangeArrowheads="1"/>
          </p:cNvSpPr>
          <p:nvPr/>
        </p:nvSpPr>
        <p:spPr bwMode="auto">
          <a:xfrm>
            <a:off x="693774" y="2025641"/>
            <a:ext cx="10282237" cy="3415030"/>
          </a:xfrm>
          <a:prstGeom prst="rect">
            <a:avLst/>
          </a:prstGeom>
          <a:noFill/>
          <a:ln w="38100">
            <a:solidFill>
              <a:srgbClr val="FFFF00"/>
            </a:solidFill>
            <a:miter lim="800000"/>
          </a:ln>
        </p:spPr>
        <p:txBody>
          <a:bodyPr>
            <a:spAutoFit/>
          </a:bodyPr>
          <a:lstStyle/>
          <a:p>
            <a:pPr>
              <a:lnSpc>
                <a:spcPct val="150000"/>
              </a:lnSpc>
            </a:pPr>
            <a:r>
              <a:rPr lang="zh-CN" altLang="en-US" sz="2400" b="0">
                <a:solidFill>
                  <a:srgbClr val="FF0000"/>
                </a:solidFill>
                <a:latin typeface="黑体" pitchFamily="2" charset="-122"/>
                <a:ea typeface="黑体" panose="02010609060101010101" pitchFamily="2" charset="-122"/>
              </a:rPr>
              <a:t>答案：</a:t>
            </a:r>
            <a:r>
              <a:rPr lang="en-US" altLang="zh-CN" sz="2400" b="0">
                <a:solidFill>
                  <a:srgbClr val="FF0000"/>
                </a:solidFill>
                <a:latin typeface="黑体" pitchFamily="2" charset="-122"/>
                <a:ea typeface="黑体" panose="02010609060101010101" pitchFamily="2" charset="-122"/>
              </a:rPr>
              <a:t>(1)</a:t>
            </a:r>
            <a:r>
              <a:rPr lang="zh-CN" altLang="en-US" sz="2400" b="0">
                <a:solidFill>
                  <a:srgbClr val="FF0000"/>
                </a:solidFill>
                <a:latin typeface="黑体" pitchFamily="2" charset="-122"/>
                <a:ea typeface="黑体" panose="02010609060101010101" pitchFamily="2" charset="-122"/>
              </a:rPr>
              <a:t>主宾搭配不当，将</a:t>
            </a:r>
            <a:r>
              <a:rPr lang="zh-CN" altLang="en-US" sz="2400" b="0">
                <a:solidFill>
                  <a:srgbClr val="FF0000"/>
                </a:solidFill>
                <a:ea typeface="黑体" panose="02010609060101010101" pitchFamily="2" charset="-122"/>
              </a:rPr>
              <a:t>“</a:t>
            </a:r>
            <a:r>
              <a:rPr lang="zh-CN" altLang="en-US" sz="2400" b="0">
                <a:solidFill>
                  <a:srgbClr val="FF0000"/>
                </a:solidFill>
                <a:latin typeface="黑体" pitchFamily="2" charset="-122"/>
                <a:ea typeface="黑体" panose="02010609060101010101" pitchFamily="2" charset="-122"/>
              </a:rPr>
              <a:t>市场</a:t>
            </a:r>
            <a:r>
              <a:rPr lang="zh-CN" altLang="en-US" sz="2400" b="0">
                <a:solidFill>
                  <a:srgbClr val="FF0000"/>
                </a:solidFill>
                <a:ea typeface="黑体" panose="02010609060101010101" pitchFamily="2" charset="-122"/>
              </a:rPr>
              <a:t>”</a:t>
            </a:r>
            <a:r>
              <a:rPr lang="zh-CN" altLang="en-US" sz="2400" b="0">
                <a:solidFill>
                  <a:srgbClr val="FF0000"/>
                </a:solidFill>
                <a:latin typeface="黑体" pitchFamily="2" charset="-122"/>
                <a:ea typeface="黑体" panose="02010609060101010101" pitchFamily="2" charset="-122"/>
              </a:rPr>
              <a:t>改为</a:t>
            </a:r>
            <a:r>
              <a:rPr lang="zh-CN" altLang="en-US" sz="2400" b="0">
                <a:solidFill>
                  <a:srgbClr val="FF0000"/>
                </a:solidFill>
                <a:ea typeface="黑体" panose="02010609060101010101" pitchFamily="2" charset="-122"/>
              </a:rPr>
              <a:t>“</a:t>
            </a:r>
            <a:r>
              <a:rPr lang="zh-CN" altLang="en-US" sz="2400" b="0">
                <a:solidFill>
                  <a:srgbClr val="FF0000"/>
                </a:solidFill>
                <a:latin typeface="黑体" pitchFamily="2" charset="-122"/>
                <a:ea typeface="黑体" panose="02010609060101010101" pitchFamily="2" charset="-122"/>
              </a:rPr>
              <a:t>因素</a:t>
            </a:r>
            <a:r>
              <a:rPr lang="zh-CN" altLang="en-US" sz="2400" b="0">
                <a:solidFill>
                  <a:srgbClr val="FF0000"/>
                </a:solidFill>
                <a:ea typeface="黑体" panose="02010609060101010101" pitchFamily="2" charset="-122"/>
              </a:rPr>
              <a:t>”</a:t>
            </a:r>
            <a:r>
              <a:rPr lang="zh-CN" altLang="en-US" sz="2400" b="0">
                <a:solidFill>
                  <a:srgbClr val="FF0000"/>
                </a:solidFill>
                <a:latin typeface="黑体" pitchFamily="2" charset="-122"/>
                <a:ea typeface="黑体" panose="02010609060101010101" pitchFamily="2" charset="-122"/>
              </a:rPr>
              <a:t>。</a:t>
            </a:r>
          </a:p>
          <a:p>
            <a:pPr>
              <a:lnSpc>
                <a:spcPct val="150000"/>
              </a:lnSpc>
            </a:pPr>
            <a:r>
              <a:rPr lang="en-US" altLang="zh-CN" sz="2400" b="0">
                <a:solidFill>
                  <a:srgbClr val="FF0000"/>
                </a:solidFill>
                <a:latin typeface="黑体" pitchFamily="2" charset="-122"/>
                <a:ea typeface="黑体" panose="02010609060101010101" pitchFamily="2" charset="-122"/>
              </a:rPr>
              <a:t>(2)</a:t>
            </a:r>
            <a:r>
              <a:rPr lang="zh-CN" altLang="en-US" sz="2400" b="0">
                <a:solidFill>
                  <a:srgbClr val="FF0000"/>
                </a:solidFill>
                <a:latin typeface="黑体" pitchFamily="2" charset="-122"/>
                <a:ea typeface="黑体" panose="02010609060101010101" pitchFamily="2" charset="-122"/>
              </a:rPr>
              <a:t>搭配不当，应在</a:t>
            </a:r>
            <a:r>
              <a:rPr lang="zh-CN" altLang="en-US" sz="2400" b="0">
                <a:solidFill>
                  <a:srgbClr val="FF0000"/>
                </a:solidFill>
                <a:ea typeface="黑体" panose="02010609060101010101" pitchFamily="2" charset="-122"/>
              </a:rPr>
              <a:t>“</a:t>
            </a:r>
            <a:r>
              <a:rPr lang="zh-CN" altLang="en-US" sz="2400" b="0">
                <a:solidFill>
                  <a:srgbClr val="FF0000"/>
                </a:solidFill>
                <a:latin typeface="黑体" pitchFamily="2" charset="-122"/>
                <a:ea typeface="黑体" panose="02010609060101010101" pitchFamily="2" charset="-122"/>
              </a:rPr>
              <a:t>快乐的人性化服务</a:t>
            </a:r>
            <a:r>
              <a:rPr lang="zh-CN" altLang="en-US" sz="2400" b="0">
                <a:solidFill>
                  <a:srgbClr val="FF0000"/>
                </a:solidFill>
                <a:ea typeface="黑体" panose="02010609060101010101" pitchFamily="2" charset="-122"/>
              </a:rPr>
              <a:t>”</a:t>
            </a:r>
            <a:r>
              <a:rPr lang="zh-CN" altLang="en-US" sz="2400" b="0">
                <a:solidFill>
                  <a:srgbClr val="FF0000"/>
                </a:solidFill>
                <a:latin typeface="黑体" pitchFamily="2" charset="-122"/>
                <a:ea typeface="黑体" panose="02010609060101010101" pitchFamily="2" charset="-122"/>
              </a:rPr>
              <a:t>前加上</a:t>
            </a:r>
            <a:r>
              <a:rPr lang="zh-CN" altLang="en-US" sz="2400" b="0">
                <a:solidFill>
                  <a:srgbClr val="FF0000"/>
                </a:solidFill>
                <a:ea typeface="黑体" panose="02010609060101010101" pitchFamily="2" charset="-122"/>
              </a:rPr>
              <a:t>“</a:t>
            </a:r>
            <a:r>
              <a:rPr lang="zh-CN" altLang="en-US" sz="2400" b="0">
                <a:solidFill>
                  <a:srgbClr val="FF0000"/>
                </a:solidFill>
                <a:latin typeface="黑体" pitchFamily="2" charset="-122"/>
                <a:ea typeface="黑体" panose="02010609060101010101" pitchFamily="2" charset="-122"/>
              </a:rPr>
              <a:t>提供</a:t>
            </a:r>
            <a:r>
              <a:rPr lang="zh-CN" altLang="en-US" sz="2400" b="0">
                <a:solidFill>
                  <a:srgbClr val="FF0000"/>
                </a:solidFill>
                <a:ea typeface="黑体" panose="02010609060101010101" pitchFamily="2" charset="-122"/>
              </a:rPr>
              <a:t>”</a:t>
            </a:r>
            <a:r>
              <a:rPr lang="zh-CN" altLang="en-US" sz="2400" b="0">
                <a:solidFill>
                  <a:srgbClr val="FF0000"/>
                </a:solidFill>
                <a:latin typeface="黑体" pitchFamily="2" charset="-122"/>
                <a:ea typeface="黑体" panose="02010609060101010101" pitchFamily="2" charset="-122"/>
              </a:rPr>
              <a:t>。</a:t>
            </a:r>
          </a:p>
          <a:p>
            <a:pPr>
              <a:lnSpc>
                <a:spcPct val="150000"/>
              </a:lnSpc>
            </a:pPr>
            <a:r>
              <a:rPr lang="en-US" altLang="zh-CN" sz="2400" b="0">
                <a:solidFill>
                  <a:srgbClr val="FF0000"/>
                </a:solidFill>
                <a:latin typeface="黑体" pitchFamily="2" charset="-122"/>
                <a:ea typeface="黑体" panose="02010609060101010101" pitchFamily="2" charset="-122"/>
              </a:rPr>
              <a:t>(3)</a:t>
            </a:r>
            <a:r>
              <a:rPr lang="zh-CN" altLang="en-US" sz="2400" b="0">
                <a:solidFill>
                  <a:srgbClr val="FF0000"/>
                </a:solidFill>
                <a:latin typeface="黑体" pitchFamily="2" charset="-122"/>
                <a:ea typeface="黑体" panose="02010609060101010101" pitchFamily="2" charset="-122"/>
              </a:rPr>
              <a:t>搭配不当，将</a:t>
            </a:r>
            <a:r>
              <a:rPr lang="zh-CN" altLang="en-US" sz="2400" b="0">
                <a:solidFill>
                  <a:srgbClr val="FF0000"/>
                </a:solidFill>
                <a:ea typeface="黑体" panose="02010609060101010101" pitchFamily="2" charset="-122"/>
              </a:rPr>
              <a:t>“</a:t>
            </a:r>
            <a:r>
              <a:rPr lang="zh-CN" altLang="en-US" sz="2400" b="0">
                <a:solidFill>
                  <a:srgbClr val="FF0000"/>
                </a:solidFill>
                <a:latin typeface="黑体" pitchFamily="2" charset="-122"/>
                <a:ea typeface="黑体" panose="02010609060101010101" pitchFamily="2" charset="-122"/>
              </a:rPr>
              <a:t>感觉</a:t>
            </a:r>
            <a:r>
              <a:rPr lang="zh-CN" altLang="en-US" sz="2400" b="0">
                <a:solidFill>
                  <a:srgbClr val="FF0000"/>
                </a:solidFill>
                <a:ea typeface="黑体" panose="02010609060101010101" pitchFamily="2" charset="-122"/>
              </a:rPr>
              <a:t>”</a:t>
            </a:r>
            <a:r>
              <a:rPr lang="zh-CN" altLang="en-US" sz="2400" b="0">
                <a:solidFill>
                  <a:srgbClr val="FF0000"/>
                </a:solidFill>
                <a:latin typeface="黑体" pitchFamily="2" charset="-122"/>
                <a:ea typeface="黑体" panose="02010609060101010101" pitchFamily="2" charset="-122"/>
              </a:rPr>
              <a:t>改为</a:t>
            </a:r>
            <a:r>
              <a:rPr lang="zh-CN" altLang="en-US" sz="2400" b="0">
                <a:solidFill>
                  <a:srgbClr val="FF0000"/>
                </a:solidFill>
                <a:ea typeface="黑体" panose="02010609060101010101" pitchFamily="2" charset="-122"/>
              </a:rPr>
              <a:t>“</a:t>
            </a:r>
            <a:r>
              <a:rPr lang="zh-CN" altLang="en-US" sz="2400" b="0">
                <a:solidFill>
                  <a:srgbClr val="FF0000"/>
                </a:solidFill>
                <a:latin typeface="黑体" pitchFamily="2" charset="-122"/>
                <a:ea typeface="黑体" panose="02010609060101010101" pitchFamily="2" charset="-122"/>
              </a:rPr>
              <a:t>症状</a:t>
            </a:r>
            <a:r>
              <a:rPr lang="zh-CN" altLang="en-US" sz="2400" b="0">
                <a:solidFill>
                  <a:srgbClr val="FF0000"/>
                </a:solidFill>
                <a:ea typeface="黑体" panose="02010609060101010101" pitchFamily="2" charset="-122"/>
              </a:rPr>
              <a:t>”</a:t>
            </a:r>
            <a:r>
              <a:rPr lang="zh-CN" altLang="en-US" sz="2400" b="0">
                <a:solidFill>
                  <a:srgbClr val="FF0000"/>
                </a:solidFill>
                <a:latin typeface="黑体" pitchFamily="2" charset="-122"/>
                <a:ea typeface="黑体" panose="02010609060101010101" pitchFamily="2" charset="-122"/>
              </a:rPr>
              <a:t>。同时，</a:t>
            </a:r>
            <a:r>
              <a:rPr lang="zh-CN" altLang="en-US" sz="2400" b="0">
                <a:solidFill>
                  <a:srgbClr val="FF0000"/>
                </a:solidFill>
                <a:ea typeface="黑体" panose="02010609060101010101" pitchFamily="2" charset="-122"/>
              </a:rPr>
              <a:t>“</a:t>
            </a:r>
            <a:r>
              <a:rPr lang="zh-CN" altLang="en-US" sz="2400" b="0">
                <a:solidFill>
                  <a:srgbClr val="FF0000"/>
                </a:solidFill>
                <a:latin typeface="黑体" pitchFamily="2" charset="-122"/>
                <a:ea typeface="黑体" panose="02010609060101010101" pitchFamily="2" charset="-122"/>
              </a:rPr>
              <a:t>应对失眠需要了解相关的睡眠卫生知识，进行自我调护</a:t>
            </a:r>
            <a:r>
              <a:rPr lang="zh-CN" altLang="en-US" sz="2400" b="0">
                <a:solidFill>
                  <a:srgbClr val="FF0000"/>
                </a:solidFill>
                <a:ea typeface="黑体" panose="02010609060101010101" pitchFamily="2" charset="-122"/>
              </a:rPr>
              <a:t>”</a:t>
            </a:r>
            <a:r>
              <a:rPr lang="zh-CN" altLang="en-US" sz="2400" b="0">
                <a:solidFill>
                  <a:srgbClr val="FF0000"/>
                </a:solidFill>
                <a:latin typeface="黑体" pitchFamily="2" charset="-122"/>
                <a:ea typeface="黑体" panose="02010609060101010101" pitchFamily="2" charset="-122"/>
              </a:rPr>
              <a:t>这句话中，</a:t>
            </a:r>
            <a:r>
              <a:rPr lang="zh-CN" altLang="en-US" sz="2400" b="0">
                <a:solidFill>
                  <a:srgbClr val="FF0000"/>
                </a:solidFill>
                <a:ea typeface="黑体" panose="02010609060101010101" pitchFamily="2" charset="-122"/>
              </a:rPr>
              <a:t>“</a:t>
            </a:r>
            <a:r>
              <a:rPr lang="zh-CN" altLang="en-US" sz="2400" b="0">
                <a:solidFill>
                  <a:srgbClr val="FF0000"/>
                </a:solidFill>
                <a:latin typeface="黑体" pitchFamily="2" charset="-122"/>
                <a:ea typeface="黑体" panose="02010609060101010101" pitchFamily="2" charset="-122"/>
              </a:rPr>
              <a:t>应对失眠</a:t>
            </a:r>
            <a:r>
              <a:rPr lang="zh-CN" altLang="en-US" sz="2400" b="0">
                <a:solidFill>
                  <a:srgbClr val="FF0000"/>
                </a:solidFill>
                <a:ea typeface="黑体" panose="02010609060101010101" pitchFamily="2" charset="-122"/>
              </a:rPr>
              <a:t>”</a:t>
            </a:r>
            <a:r>
              <a:rPr lang="zh-CN" altLang="en-US" sz="2400" b="0">
                <a:solidFill>
                  <a:srgbClr val="FF0000"/>
                </a:solidFill>
                <a:latin typeface="黑体" pitchFamily="2" charset="-122"/>
                <a:ea typeface="黑体" panose="02010609060101010101" pitchFamily="2" charset="-122"/>
              </a:rPr>
              <a:t>不是</a:t>
            </a:r>
            <a:r>
              <a:rPr lang="zh-CN" altLang="en-US" sz="2400" b="0">
                <a:solidFill>
                  <a:srgbClr val="FF0000"/>
                </a:solidFill>
                <a:ea typeface="黑体" panose="02010609060101010101" pitchFamily="2" charset="-122"/>
              </a:rPr>
              <a:t>“</a:t>
            </a:r>
            <a:r>
              <a:rPr lang="zh-CN" altLang="en-US" sz="2400" b="0">
                <a:solidFill>
                  <a:srgbClr val="FF0000"/>
                </a:solidFill>
                <a:latin typeface="黑体" pitchFamily="2" charset="-122"/>
                <a:ea typeface="黑体" panose="02010609060101010101" pitchFamily="2" charset="-122"/>
              </a:rPr>
              <a:t>需要了解相关的睡眠卫生知识</a:t>
            </a:r>
            <a:r>
              <a:rPr lang="zh-CN" altLang="en-US" sz="2400" b="0">
                <a:solidFill>
                  <a:srgbClr val="FF0000"/>
                </a:solidFill>
                <a:ea typeface="黑体" panose="02010609060101010101" pitchFamily="2" charset="-122"/>
              </a:rPr>
              <a:t>”</a:t>
            </a:r>
            <a:r>
              <a:rPr lang="zh-CN" altLang="en-US" sz="2400" b="0">
                <a:solidFill>
                  <a:srgbClr val="FF0000"/>
                </a:solidFill>
                <a:latin typeface="黑体" pitchFamily="2" charset="-122"/>
                <a:ea typeface="黑体" panose="02010609060101010101" pitchFamily="2" charset="-122"/>
              </a:rPr>
              <a:t>和</a:t>
            </a:r>
            <a:r>
              <a:rPr lang="zh-CN" altLang="en-US" sz="2400" b="0">
                <a:solidFill>
                  <a:srgbClr val="FF0000"/>
                </a:solidFill>
                <a:ea typeface="黑体" panose="02010609060101010101" pitchFamily="2" charset="-122"/>
              </a:rPr>
              <a:t>“</a:t>
            </a:r>
            <a:r>
              <a:rPr lang="zh-CN" altLang="en-US" sz="2400" b="0">
                <a:solidFill>
                  <a:srgbClr val="FF0000"/>
                </a:solidFill>
                <a:latin typeface="黑体" pitchFamily="2" charset="-122"/>
                <a:ea typeface="黑体" panose="02010609060101010101" pitchFamily="2" charset="-122"/>
              </a:rPr>
              <a:t>进行自我调护</a:t>
            </a:r>
            <a:r>
              <a:rPr lang="zh-CN" altLang="en-US" sz="2400" b="0">
                <a:solidFill>
                  <a:srgbClr val="FF0000"/>
                </a:solidFill>
                <a:ea typeface="黑体" panose="02010609060101010101" pitchFamily="2" charset="-122"/>
              </a:rPr>
              <a:t>”</a:t>
            </a:r>
            <a:r>
              <a:rPr lang="zh-CN" altLang="en-US" sz="2400" b="0">
                <a:solidFill>
                  <a:srgbClr val="FF0000"/>
                </a:solidFill>
                <a:latin typeface="黑体" pitchFamily="2" charset="-122"/>
                <a:ea typeface="黑体" panose="02010609060101010101" pitchFamily="2" charset="-122"/>
              </a:rPr>
              <a:t>的主语，应在</a:t>
            </a:r>
            <a:r>
              <a:rPr lang="zh-CN" altLang="en-US" sz="2400" b="0">
                <a:solidFill>
                  <a:srgbClr val="FF0000"/>
                </a:solidFill>
                <a:ea typeface="黑体" panose="02010609060101010101" pitchFamily="2" charset="-122"/>
              </a:rPr>
              <a:t>“</a:t>
            </a:r>
            <a:r>
              <a:rPr lang="zh-CN" altLang="en-US" sz="2400" b="0">
                <a:solidFill>
                  <a:srgbClr val="FF0000"/>
                </a:solidFill>
                <a:latin typeface="黑体" pitchFamily="2" charset="-122"/>
                <a:ea typeface="黑体" panose="02010609060101010101" pitchFamily="2" charset="-122"/>
              </a:rPr>
              <a:t>应对失眠</a:t>
            </a:r>
            <a:r>
              <a:rPr lang="zh-CN" altLang="en-US" sz="2400" b="0">
                <a:solidFill>
                  <a:srgbClr val="FF0000"/>
                </a:solidFill>
                <a:ea typeface="黑体" panose="02010609060101010101" pitchFamily="2" charset="-122"/>
              </a:rPr>
              <a:t>”</a:t>
            </a:r>
            <a:r>
              <a:rPr lang="zh-CN" altLang="en-US" sz="2400" b="0">
                <a:solidFill>
                  <a:srgbClr val="FF0000"/>
                </a:solidFill>
                <a:latin typeface="黑体" pitchFamily="2" charset="-122"/>
                <a:ea typeface="黑体" panose="02010609060101010101" pitchFamily="2" charset="-122"/>
              </a:rPr>
              <a:t>后加上</a:t>
            </a:r>
            <a:r>
              <a:rPr lang="zh-CN" altLang="en-US" sz="2400" b="0">
                <a:solidFill>
                  <a:srgbClr val="FF0000"/>
                </a:solidFill>
                <a:ea typeface="黑体" panose="02010609060101010101" pitchFamily="2" charset="-122"/>
              </a:rPr>
              <a:t>“</a:t>
            </a:r>
            <a:r>
              <a:rPr lang="zh-CN" altLang="en-US" sz="2400" b="0">
                <a:solidFill>
                  <a:srgbClr val="FF0000"/>
                </a:solidFill>
                <a:latin typeface="黑体" pitchFamily="2" charset="-122"/>
                <a:ea typeface="黑体" panose="02010609060101010101" pitchFamily="2" charset="-122"/>
              </a:rPr>
              <a:t>我们</a:t>
            </a:r>
            <a:r>
              <a:rPr lang="zh-CN" altLang="en-US" sz="2400" b="0">
                <a:solidFill>
                  <a:srgbClr val="FF0000"/>
                </a:solidFill>
                <a:ea typeface="黑体" panose="02010609060101010101" pitchFamily="2" charset="-122"/>
              </a:rPr>
              <a:t>”</a:t>
            </a:r>
            <a:r>
              <a:rPr lang="zh-CN" altLang="en-US" sz="2400" b="0">
                <a:solidFill>
                  <a:srgbClr val="FF0000"/>
                </a:solidFill>
                <a:latin typeface="黑体" pitchFamily="2" charset="-122"/>
                <a:ea typeface="黑体" panose="02010609060101010101" pitchFamily="2" charset="-122"/>
              </a:rPr>
              <a:t>。</a:t>
            </a:r>
          </a:p>
        </p:txBody>
      </p:sp>
    </p:spTree>
    <p:extLst>
      <p:ext uri="{BB962C8B-B14F-4D97-AF65-F5344CB8AC3E}">
        <p14:creationId xmlns:p14="http://schemas.microsoft.com/office/powerpoint/2010/main" val="260874486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8467" name="Text Box 3"/>
          <p:cNvSpPr txBox="1">
            <a:spLocks noChangeArrowheads="1"/>
          </p:cNvSpPr>
          <p:nvPr/>
        </p:nvSpPr>
        <p:spPr bwMode="auto">
          <a:xfrm>
            <a:off x="504825" y="1898481"/>
            <a:ext cx="10791825" cy="2676525"/>
          </a:xfrm>
          <a:prstGeom prst="rect">
            <a:avLst/>
          </a:prstGeom>
          <a:noFill/>
          <a:ln w="9525">
            <a:noFill/>
            <a:miter lim="800000"/>
          </a:ln>
        </p:spPr>
        <p:txBody>
          <a:bodyPr>
            <a:spAutoFit/>
          </a:bodyPr>
          <a:lstStyle/>
          <a:p>
            <a:r>
              <a:rPr lang="en-US" altLang="zh-CN" sz="2400" b="0">
                <a:solidFill>
                  <a:schemeClr val="folHlink"/>
                </a:solidFill>
                <a:ea typeface="黑体" panose="02010609060101010101" pitchFamily="2" charset="-122"/>
                <a:cs typeface="方正兰亭黑简体" pitchFamily="2" charset="-122"/>
              </a:rPr>
              <a:t>2</a:t>
            </a:r>
            <a:r>
              <a:rPr lang="zh-CN" altLang="en-US" sz="2400" b="0">
                <a:solidFill>
                  <a:schemeClr val="folHlink"/>
                </a:solidFill>
                <a:ea typeface="黑体" panose="02010609060101010101" pitchFamily="2" charset="-122"/>
                <a:cs typeface="方正兰亭黑简体" pitchFamily="2" charset="-122"/>
              </a:rPr>
              <a:t>．请分析下列病句错误的原因。</a:t>
            </a:r>
          </a:p>
          <a:p>
            <a:r>
              <a:rPr lang="en-US" altLang="zh-CN" sz="2400" b="0">
                <a:solidFill>
                  <a:schemeClr val="folHlink"/>
                </a:solidFill>
                <a:ea typeface="黑体" panose="02010609060101010101" pitchFamily="2" charset="-122"/>
                <a:cs typeface="方正兰亭黑简体" pitchFamily="2" charset="-122"/>
              </a:rPr>
              <a:t>(1)《</a:t>
            </a:r>
            <a:r>
              <a:rPr lang="zh-CN" altLang="en-US" sz="2400" b="0">
                <a:solidFill>
                  <a:schemeClr val="folHlink"/>
                </a:solidFill>
                <a:ea typeface="黑体" panose="02010609060101010101" pitchFamily="2" charset="-122"/>
                <a:cs typeface="方正兰亭黑简体" pitchFamily="2" charset="-122"/>
              </a:rPr>
              <a:t>野鸭子</a:t>
            </a:r>
            <a:r>
              <a:rPr lang="en-US" altLang="zh-CN" sz="2400" b="0">
                <a:solidFill>
                  <a:schemeClr val="folHlink"/>
                </a:solidFill>
                <a:ea typeface="黑体" panose="02010609060101010101" pitchFamily="2" charset="-122"/>
                <a:cs typeface="方正兰亭黑简体" pitchFamily="2" charset="-122"/>
              </a:rPr>
              <a:t>》</a:t>
            </a:r>
            <a:r>
              <a:rPr lang="zh-CN" altLang="en-US" sz="2400" b="0">
                <a:solidFill>
                  <a:schemeClr val="folHlink"/>
                </a:solidFill>
                <a:ea typeface="黑体" panose="02010609060101010101" pitchFamily="2" charset="-122"/>
                <a:cs typeface="方正兰亭黑简体" pitchFamily="2" charset="-122"/>
              </a:rPr>
              <a:t>最打动人的是对真善美的热情讴歌，透过剧情的审美体验，让人们信服了一个事实、一条真理：世上还是好人多，人间自有真情在</a:t>
            </a:r>
            <a:r>
              <a:rPr lang="zh-CN" altLang="en-US" sz="2400" b="0" smtClean="0">
                <a:solidFill>
                  <a:schemeClr val="folHlink"/>
                </a:solidFill>
                <a:ea typeface="黑体" panose="02010609060101010101" pitchFamily="2" charset="-122"/>
                <a:cs typeface="方正兰亭黑简体" pitchFamily="2" charset="-122"/>
              </a:rPr>
              <a:t>。</a:t>
            </a:r>
            <a:r>
              <a:rPr lang="zh-CN" altLang="en-US" sz="2400" b="0">
                <a:solidFill>
                  <a:schemeClr val="folHlink"/>
                </a:solidFill>
                <a:ea typeface="黑体" panose="02010609060101010101" pitchFamily="2" charset="-122"/>
                <a:cs typeface="方正兰亭黑简体" pitchFamily="2" charset="-122"/>
              </a:rPr>
              <a:t>　</a:t>
            </a:r>
          </a:p>
          <a:p>
            <a:r>
              <a:rPr lang="en-US" altLang="zh-CN" sz="2400" b="0">
                <a:solidFill>
                  <a:schemeClr val="folHlink"/>
                </a:solidFill>
                <a:ea typeface="黑体" panose="02010609060101010101" pitchFamily="2" charset="-122"/>
                <a:cs typeface="方正兰亭黑简体" pitchFamily="2" charset="-122"/>
              </a:rPr>
              <a:t>(2)</a:t>
            </a:r>
            <a:r>
              <a:rPr lang="zh-CN" altLang="en-US" sz="2400" b="0">
                <a:solidFill>
                  <a:schemeClr val="folHlink"/>
                </a:solidFill>
                <a:ea typeface="黑体" panose="02010609060101010101" pitchFamily="2" charset="-122"/>
                <a:cs typeface="方正兰亭黑简体" pitchFamily="2" charset="-122"/>
              </a:rPr>
              <a:t>信息数字化对个人生活发生了十分直接的影响，如果名字里用了一个计算机字库里没有的字，那么报名、取钱、贷款、登机</a:t>
            </a:r>
            <a:r>
              <a:rPr lang="en-US" altLang="zh-CN" sz="2400" b="0">
                <a:solidFill>
                  <a:schemeClr val="folHlink"/>
                </a:solidFill>
                <a:ea typeface="黑体" panose="02010609060101010101" pitchFamily="2" charset="-122"/>
                <a:cs typeface="方正兰亭黑简体" pitchFamily="2" charset="-122"/>
              </a:rPr>
              <a:t>……</a:t>
            </a:r>
            <a:r>
              <a:rPr lang="zh-CN" altLang="en-US" sz="2400" b="0">
                <a:solidFill>
                  <a:schemeClr val="folHlink"/>
                </a:solidFill>
                <a:ea typeface="黑体" panose="02010609060101010101" pitchFamily="2" charset="-122"/>
                <a:cs typeface="方正兰亭黑简体" pitchFamily="2" charset="-122"/>
              </a:rPr>
              <a:t>都难以办成</a:t>
            </a:r>
            <a:r>
              <a:rPr lang="zh-CN" altLang="en-US" sz="2400" b="0" smtClean="0">
                <a:solidFill>
                  <a:schemeClr val="folHlink"/>
                </a:solidFill>
                <a:ea typeface="黑体" panose="02010609060101010101" pitchFamily="2" charset="-122"/>
                <a:cs typeface="方正兰亭黑简体" pitchFamily="2" charset="-122"/>
              </a:rPr>
              <a:t>。</a:t>
            </a:r>
            <a:r>
              <a:rPr lang="zh-CN" altLang="en-US" sz="2400" b="0">
                <a:solidFill>
                  <a:schemeClr val="folHlink"/>
                </a:solidFill>
                <a:ea typeface="黑体" panose="02010609060101010101" pitchFamily="2" charset="-122"/>
                <a:cs typeface="方正兰亭黑简体" pitchFamily="2" charset="-122"/>
              </a:rPr>
              <a:t>　　</a:t>
            </a:r>
          </a:p>
          <a:p>
            <a:r>
              <a:rPr lang="en-US" altLang="zh-CN" sz="2400" b="0">
                <a:solidFill>
                  <a:schemeClr val="folHlink"/>
                </a:solidFill>
                <a:ea typeface="黑体" panose="02010609060101010101" pitchFamily="2" charset="-122"/>
                <a:cs typeface="方正兰亭黑简体" pitchFamily="2" charset="-122"/>
              </a:rPr>
              <a:t>(3)</a:t>
            </a:r>
            <a:r>
              <a:rPr lang="zh-CN" altLang="en-US" sz="2400" b="0">
                <a:solidFill>
                  <a:schemeClr val="folHlink"/>
                </a:solidFill>
                <a:ea typeface="黑体" panose="02010609060101010101" pitchFamily="2" charset="-122"/>
                <a:cs typeface="方正兰亭黑简体" pitchFamily="2" charset="-122"/>
              </a:rPr>
              <a:t>说实话，当时对自己的稿子能否被刊用，没抱太大的希望，因为那时经常在该报发表文章的都是一些大家。</a:t>
            </a:r>
          </a:p>
        </p:txBody>
      </p:sp>
      <p:sp>
        <p:nvSpPr>
          <p:cNvPr id="318468" name="Text Box 4"/>
          <p:cNvSpPr txBox="1">
            <a:spLocks noChangeArrowheads="1"/>
          </p:cNvSpPr>
          <p:nvPr/>
        </p:nvSpPr>
        <p:spPr bwMode="auto">
          <a:xfrm>
            <a:off x="622336" y="4754402"/>
            <a:ext cx="10353675" cy="1198880"/>
          </a:xfrm>
          <a:prstGeom prst="rect">
            <a:avLst/>
          </a:prstGeom>
          <a:noFill/>
          <a:ln w="38100">
            <a:solidFill>
              <a:srgbClr val="FFFF00"/>
            </a:solidFill>
            <a:miter lim="800000"/>
          </a:ln>
        </p:spPr>
        <p:txBody>
          <a:bodyPr>
            <a:spAutoFit/>
          </a:bodyPr>
          <a:lstStyle/>
          <a:p>
            <a:r>
              <a:rPr lang="zh-CN" altLang="en-US" sz="2400" b="0">
                <a:solidFill>
                  <a:srgbClr val="FF0000"/>
                </a:solidFill>
                <a:latin typeface="黑体" pitchFamily="2" charset="-122"/>
                <a:ea typeface="黑体" panose="02010609060101010101" pitchFamily="2" charset="-122"/>
              </a:rPr>
              <a:t>答案：</a:t>
            </a:r>
            <a:r>
              <a:rPr lang="en-US" altLang="zh-CN" sz="2400" b="0">
                <a:solidFill>
                  <a:srgbClr val="FF0000"/>
                </a:solidFill>
                <a:latin typeface="黑体" pitchFamily="2" charset="-122"/>
                <a:ea typeface="黑体" panose="02010609060101010101" pitchFamily="2" charset="-122"/>
                <a:cs typeface="方正兰亭黑简体" pitchFamily="2" charset="-122"/>
              </a:rPr>
              <a:t>(1)</a:t>
            </a:r>
            <a:r>
              <a:rPr lang="zh-CN" altLang="en-US" sz="2400" b="0">
                <a:solidFill>
                  <a:srgbClr val="FF0000"/>
                </a:solidFill>
                <a:latin typeface="黑体" pitchFamily="2" charset="-122"/>
                <a:ea typeface="黑体" panose="02010609060101010101" pitchFamily="2" charset="-122"/>
                <a:cs typeface="方正兰亭黑简体" pitchFamily="2" charset="-122"/>
              </a:rPr>
              <a:t>搭配不当，</a:t>
            </a:r>
            <a:r>
              <a:rPr lang="zh-CN" altLang="en-US" sz="2400" b="0">
                <a:solidFill>
                  <a:srgbClr val="FF0000"/>
                </a:solidFill>
                <a:ea typeface="黑体" panose="02010609060101010101" pitchFamily="2" charset="-122"/>
                <a:cs typeface="方正兰亭黑简体" pitchFamily="2" charset="-122"/>
              </a:rPr>
              <a:t>“</a:t>
            </a:r>
            <a:r>
              <a:rPr lang="zh-CN" altLang="en-US" sz="2400" b="0">
                <a:solidFill>
                  <a:srgbClr val="FF0000"/>
                </a:solidFill>
                <a:latin typeface="黑体" pitchFamily="2" charset="-122"/>
                <a:ea typeface="黑体" panose="02010609060101010101" pitchFamily="2" charset="-122"/>
                <a:cs typeface="方正兰亭黑简体" pitchFamily="2" charset="-122"/>
              </a:rPr>
              <a:t>透过</a:t>
            </a:r>
            <a:r>
              <a:rPr lang="zh-CN" altLang="en-US" sz="2400" b="0">
                <a:solidFill>
                  <a:srgbClr val="FF0000"/>
                </a:solidFill>
                <a:ea typeface="黑体" panose="02010609060101010101" pitchFamily="2" charset="-122"/>
                <a:cs typeface="方正兰亭黑简体" pitchFamily="2" charset="-122"/>
              </a:rPr>
              <a:t>”</a:t>
            </a:r>
            <a:r>
              <a:rPr lang="zh-CN" altLang="en-US" sz="2400" b="0">
                <a:solidFill>
                  <a:srgbClr val="FF0000"/>
                </a:solidFill>
                <a:latin typeface="黑体" pitchFamily="2" charset="-122"/>
                <a:ea typeface="黑体" panose="02010609060101010101" pitchFamily="2" charset="-122"/>
                <a:cs typeface="方正兰亭黑简体" pitchFamily="2" charset="-122"/>
              </a:rPr>
              <a:t>与</a:t>
            </a:r>
            <a:r>
              <a:rPr lang="zh-CN" altLang="en-US" sz="2400" b="0">
                <a:solidFill>
                  <a:srgbClr val="FF0000"/>
                </a:solidFill>
                <a:ea typeface="黑体" panose="02010609060101010101" pitchFamily="2" charset="-122"/>
                <a:cs typeface="方正兰亭黑简体" pitchFamily="2" charset="-122"/>
              </a:rPr>
              <a:t>“</a:t>
            </a:r>
            <a:r>
              <a:rPr lang="zh-CN" altLang="en-US" sz="2400" b="0">
                <a:solidFill>
                  <a:srgbClr val="FF0000"/>
                </a:solidFill>
                <a:latin typeface="黑体" pitchFamily="2" charset="-122"/>
                <a:ea typeface="黑体" panose="02010609060101010101" pitchFamily="2" charset="-122"/>
                <a:cs typeface="方正兰亭黑简体" pitchFamily="2" charset="-122"/>
              </a:rPr>
              <a:t>体验</a:t>
            </a:r>
            <a:r>
              <a:rPr lang="zh-CN" altLang="en-US" sz="2400" b="0">
                <a:solidFill>
                  <a:srgbClr val="FF0000"/>
                </a:solidFill>
                <a:ea typeface="黑体" panose="02010609060101010101" pitchFamily="2" charset="-122"/>
                <a:cs typeface="方正兰亭黑简体" pitchFamily="2" charset="-122"/>
              </a:rPr>
              <a:t>”</a:t>
            </a:r>
            <a:r>
              <a:rPr lang="zh-CN" altLang="en-US" sz="2400" b="0">
                <a:solidFill>
                  <a:srgbClr val="FF0000"/>
                </a:solidFill>
                <a:latin typeface="黑体" pitchFamily="2" charset="-122"/>
                <a:ea typeface="黑体" panose="02010609060101010101" pitchFamily="2" charset="-122"/>
                <a:cs typeface="方正兰亭黑简体" pitchFamily="2" charset="-122"/>
              </a:rPr>
              <a:t>不搭配。</a:t>
            </a:r>
          </a:p>
          <a:p>
            <a:r>
              <a:rPr lang="en-US" altLang="zh-CN" sz="2400" b="0">
                <a:solidFill>
                  <a:srgbClr val="FF0000"/>
                </a:solidFill>
                <a:latin typeface="黑体" pitchFamily="2" charset="-122"/>
                <a:ea typeface="黑体" panose="02010609060101010101" pitchFamily="2" charset="-122"/>
                <a:cs typeface="方正兰亭黑简体" pitchFamily="2" charset="-122"/>
              </a:rPr>
              <a:t>(2)</a:t>
            </a:r>
            <a:r>
              <a:rPr lang="zh-CN" altLang="en-US" sz="2400" b="0">
                <a:solidFill>
                  <a:srgbClr val="FF0000"/>
                </a:solidFill>
                <a:latin typeface="黑体" pitchFamily="2" charset="-122"/>
                <a:ea typeface="黑体" panose="02010609060101010101" pitchFamily="2" charset="-122"/>
                <a:cs typeface="方正兰亭黑简体" pitchFamily="2" charset="-122"/>
              </a:rPr>
              <a:t>搭配不当，</a:t>
            </a:r>
            <a:r>
              <a:rPr lang="zh-CN" altLang="en-US" sz="2400" b="0">
                <a:solidFill>
                  <a:srgbClr val="FF0000"/>
                </a:solidFill>
                <a:ea typeface="黑体" panose="02010609060101010101" pitchFamily="2" charset="-122"/>
                <a:cs typeface="方正兰亭黑简体" pitchFamily="2" charset="-122"/>
              </a:rPr>
              <a:t>“</a:t>
            </a:r>
            <a:r>
              <a:rPr lang="zh-CN" altLang="en-US" sz="2400" b="0">
                <a:solidFill>
                  <a:srgbClr val="FF0000"/>
                </a:solidFill>
                <a:latin typeface="黑体" pitchFamily="2" charset="-122"/>
                <a:ea typeface="黑体" panose="02010609060101010101" pitchFamily="2" charset="-122"/>
                <a:cs typeface="方正兰亭黑简体" pitchFamily="2" charset="-122"/>
              </a:rPr>
              <a:t>发生</a:t>
            </a:r>
            <a:r>
              <a:rPr lang="zh-CN" altLang="en-US" sz="2400" b="0">
                <a:solidFill>
                  <a:srgbClr val="FF0000"/>
                </a:solidFill>
                <a:ea typeface="黑体" panose="02010609060101010101" pitchFamily="2" charset="-122"/>
                <a:cs typeface="方正兰亭黑简体" pitchFamily="2" charset="-122"/>
              </a:rPr>
              <a:t>”</a:t>
            </a:r>
            <a:r>
              <a:rPr lang="zh-CN" altLang="en-US" sz="2400" b="0">
                <a:solidFill>
                  <a:srgbClr val="FF0000"/>
                </a:solidFill>
                <a:latin typeface="黑体" pitchFamily="2" charset="-122"/>
                <a:ea typeface="黑体" panose="02010609060101010101" pitchFamily="2" charset="-122"/>
                <a:cs typeface="方正兰亭黑简体" pitchFamily="2" charset="-122"/>
              </a:rPr>
              <a:t>应改为</a:t>
            </a:r>
            <a:r>
              <a:rPr lang="zh-CN" altLang="en-US" sz="2400" b="0">
                <a:solidFill>
                  <a:srgbClr val="FF0000"/>
                </a:solidFill>
                <a:ea typeface="黑体" panose="02010609060101010101" pitchFamily="2" charset="-122"/>
                <a:cs typeface="方正兰亭黑简体" pitchFamily="2" charset="-122"/>
              </a:rPr>
              <a:t>“</a:t>
            </a:r>
            <a:r>
              <a:rPr lang="zh-CN" altLang="en-US" sz="2400" b="0">
                <a:solidFill>
                  <a:srgbClr val="FF0000"/>
                </a:solidFill>
                <a:latin typeface="黑体" pitchFamily="2" charset="-122"/>
                <a:ea typeface="黑体" panose="02010609060101010101" pitchFamily="2" charset="-122"/>
                <a:cs typeface="方正兰亭黑简体" pitchFamily="2" charset="-122"/>
              </a:rPr>
              <a:t>产生</a:t>
            </a:r>
            <a:r>
              <a:rPr lang="zh-CN" altLang="en-US" sz="2400" b="0">
                <a:solidFill>
                  <a:srgbClr val="FF0000"/>
                </a:solidFill>
                <a:ea typeface="黑体" panose="02010609060101010101" pitchFamily="2" charset="-122"/>
                <a:cs typeface="方正兰亭黑简体" pitchFamily="2" charset="-122"/>
              </a:rPr>
              <a:t>”</a:t>
            </a:r>
            <a:r>
              <a:rPr lang="zh-CN" altLang="en-US" sz="2400" b="0">
                <a:solidFill>
                  <a:srgbClr val="FF0000"/>
                </a:solidFill>
                <a:latin typeface="黑体" pitchFamily="2" charset="-122"/>
                <a:ea typeface="黑体" panose="02010609060101010101" pitchFamily="2" charset="-122"/>
                <a:cs typeface="方正兰亭黑简体" pitchFamily="2" charset="-122"/>
              </a:rPr>
              <a:t>。</a:t>
            </a:r>
          </a:p>
          <a:p>
            <a:r>
              <a:rPr lang="en-US" altLang="zh-CN" sz="2400" b="0">
                <a:solidFill>
                  <a:srgbClr val="FF0000"/>
                </a:solidFill>
                <a:latin typeface="黑体" pitchFamily="2" charset="-122"/>
                <a:ea typeface="黑体" panose="02010609060101010101" pitchFamily="2" charset="-122"/>
                <a:cs typeface="方正兰亭黑简体" pitchFamily="2" charset="-122"/>
              </a:rPr>
              <a:t>(3)</a:t>
            </a:r>
            <a:r>
              <a:rPr lang="en-US" altLang="zh-CN" sz="2400" b="0">
                <a:solidFill>
                  <a:srgbClr val="FF0000"/>
                </a:solidFill>
                <a:ea typeface="黑体" panose="02010609060101010101" pitchFamily="2" charset="-122"/>
                <a:cs typeface="方正兰亭黑简体" pitchFamily="2" charset="-122"/>
              </a:rPr>
              <a:t>“</a:t>
            </a:r>
            <a:r>
              <a:rPr lang="zh-CN" altLang="en-US" sz="2400" b="0">
                <a:solidFill>
                  <a:srgbClr val="FF0000"/>
                </a:solidFill>
                <a:latin typeface="黑体" pitchFamily="2" charset="-122"/>
                <a:ea typeface="黑体" panose="02010609060101010101" pitchFamily="2" charset="-122"/>
                <a:cs typeface="方正兰亭黑简体" pitchFamily="2" charset="-122"/>
              </a:rPr>
              <a:t>能否被刊用</a:t>
            </a:r>
            <a:r>
              <a:rPr lang="zh-CN" altLang="en-US" sz="2400" b="0">
                <a:solidFill>
                  <a:srgbClr val="FF0000"/>
                </a:solidFill>
                <a:ea typeface="黑体" panose="02010609060101010101" pitchFamily="2" charset="-122"/>
                <a:cs typeface="方正兰亭黑简体" pitchFamily="2" charset="-122"/>
              </a:rPr>
              <a:t>”</a:t>
            </a:r>
            <a:r>
              <a:rPr lang="zh-CN" altLang="en-US" sz="2400" b="0">
                <a:solidFill>
                  <a:srgbClr val="FF0000"/>
                </a:solidFill>
                <a:latin typeface="黑体" pitchFamily="2" charset="-122"/>
                <a:ea typeface="黑体" panose="02010609060101010101" pitchFamily="2" charset="-122"/>
                <a:cs typeface="方正兰亭黑简体" pitchFamily="2" charset="-122"/>
              </a:rPr>
              <a:t>与</a:t>
            </a:r>
            <a:r>
              <a:rPr lang="zh-CN" altLang="en-US" sz="2400" b="0">
                <a:solidFill>
                  <a:srgbClr val="FF0000"/>
                </a:solidFill>
                <a:ea typeface="黑体" panose="02010609060101010101" pitchFamily="2" charset="-122"/>
                <a:cs typeface="方正兰亭黑简体" pitchFamily="2" charset="-122"/>
              </a:rPr>
              <a:t>“</a:t>
            </a:r>
            <a:r>
              <a:rPr lang="zh-CN" altLang="en-US" sz="2400" b="0">
                <a:solidFill>
                  <a:srgbClr val="FF0000"/>
                </a:solidFill>
                <a:latin typeface="黑体" pitchFamily="2" charset="-122"/>
                <a:ea typeface="黑体" panose="02010609060101010101" pitchFamily="2" charset="-122"/>
                <a:cs typeface="方正兰亭黑简体" pitchFamily="2" charset="-122"/>
              </a:rPr>
              <a:t>没抱太大的希望</a:t>
            </a:r>
            <a:r>
              <a:rPr lang="zh-CN" altLang="en-US" sz="2400" b="0">
                <a:solidFill>
                  <a:srgbClr val="FF0000"/>
                </a:solidFill>
                <a:ea typeface="黑体" panose="02010609060101010101" pitchFamily="2" charset="-122"/>
                <a:cs typeface="方正兰亭黑简体" pitchFamily="2" charset="-122"/>
              </a:rPr>
              <a:t>”</a:t>
            </a:r>
            <a:r>
              <a:rPr lang="zh-CN" altLang="en-US" sz="2400" b="0">
                <a:solidFill>
                  <a:srgbClr val="FF0000"/>
                </a:solidFill>
                <a:latin typeface="黑体" pitchFamily="2" charset="-122"/>
                <a:ea typeface="黑体" panose="02010609060101010101" pitchFamily="2" charset="-122"/>
                <a:cs typeface="方正兰亭黑简体" pitchFamily="2" charset="-122"/>
              </a:rPr>
              <a:t>，两面对一面。</a:t>
            </a:r>
          </a:p>
        </p:txBody>
      </p:sp>
      <p:pic>
        <p:nvPicPr>
          <p:cNvPr id="29700" name="Picture 2" descr="跟进矫正2"/>
          <p:cNvPicPr>
            <a:picLocks noChangeAspect="1" noChangeArrowheads="1"/>
          </p:cNvPicPr>
          <p:nvPr/>
        </p:nvPicPr>
        <p:blipFill>
          <a:blip r:embed="rId2"/>
          <a:srcRect r="74800" b="81004"/>
          <a:stretch>
            <a:fillRect/>
          </a:stretch>
        </p:blipFill>
        <p:spPr bwMode="auto">
          <a:xfrm>
            <a:off x="500063" y="779293"/>
            <a:ext cx="2903537" cy="1117600"/>
          </a:xfrm>
          <a:prstGeom prst="rect">
            <a:avLst/>
          </a:prstGeom>
          <a:noFill/>
          <a:ln w="9525">
            <a:noFill/>
            <a:miter lim="800000"/>
          </a:ln>
        </p:spPr>
      </p:pic>
    </p:spTree>
    <p:extLst>
      <p:ext uri="{BB962C8B-B14F-4D97-AF65-F5344CB8AC3E}">
        <p14:creationId xmlns:p14="http://schemas.microsoft.com/office/powerpoint/2010/main" val="32486700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18467"/>
                                        </p:tgtEl>
                                        <p:attrNameLst>
                                          <p:attrName>style.visibility</p:attrName>
                                        </p:attrNameLst>
                                      </p:cBhvr>
                                      <p:to>
                                        <p:strVal val="visible"/>
                                      </p:to>
                                    </p:set>
                                    <p:animEffect transition="in" filter="diamond(in)">
                                      <p:cBhvr>
                                        <p:cTn id="7" dur="2000"/>
                                        <p:tgtEl>
                                          <p:spTgt spid="318467"/>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1846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8467" grpId="0"/>
      <p:bldP spid="318468"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11" name="Text Box 3"/>
          <p:cNvSpPr txBox="1">
            <a:spLocks noChangeArrowheads="1"/>
          </p:cNvSpPr>
          <p:nvPr/>
        </p:nvSpPr>
        <p:spPr bwMode="auto">
          <a:xfrm>
            <a:off x="541373" y="1096947"/>
            <a:ext cx="10434638" cy="3414395"/>
          </a:xfrm>
          <a:prstGeom prst="rect">
            <a:avLst/>
          </a:prstGeom>
          <a:noFill/>
          <a:ln w="9525">
            <a:noFill/>
            <a:miter lim="800000"/>
          </a:ln>
        </p:spPr>
        <p:txBody>
          <a:bodyPr>
            <a:spAutoFit/>
          </a:bodyPr>
          <a:lstStyle/>
          <a:p>
            <a:endParaRPr lang="zh-CN" altLang="en-US" sz="2400" b="0">
              <a:solidFill>
                <a:schemeClr val="folHlink"/>
              </a:solidFill>
              <a:ea typeface="黑体" panose="02010609060101010101" pitchFamily="2" charset="-122"/>
            </a:endParaRPr>
          </a:p>
          <a:p>
            <a:pPr>
              <a:lnSpc>
                <a:spcPct val="120000"/>
              </a:lnSpc>
            </a:pPr>
            <a:r>
              <a:rPr lang="en-US" altLang="zh-CN" sz="2400" b="0">
                <a:solidFill>
                  <a:schemeClr val="folHlink"/>
                </a:solidFill>
                <a:ea typeface="黑体" panose="02010609060101010101" pitchFamily="2" charset="-122"/>
              </a:rPr>
              <a:t>(4)</a:t>
            </a:r>
            <a:r>
              <a:rPr lang="zh-CN" altLang="en-US" sz="2400" b="0">
                <a:solidFill>
                  <a:schemeClr val="folHlink"/>
                </a:solidFill>
                <a:ea typeface="黑体" panose="02010609060101010101" pitchFamily="2" charset="-122"/>
              </a:rPr>
              <a:t>五一路乒乓球馆是经体育局和民政局批准的专门推广乒乓球运动的团体。</a:t>
            </a:r>
          </a:p>
          <a:p>
            <a:pPr>
              <a:lnSpc>
                <a:spcPct val="120000"/>
              </a:lnSpc>
            </a:pPr>
            <a:r>
              <a:rPr lang="en-US" altLang="zh-CN" sz="2400" b="0">
                <a:solidFill>
                  <a:schemeClr val="folHlink"/>
                </a:solidFill>
                <a:ea typeface="黑体" panose="02010609060101010101" pitchFamily="2" charset="-122"/>
              </a:rPr>
              <a:t>_________________________________________________________</a:t>
            </a:r>
          </a:p>
          <a:p>
            <a:pPr>
              <a:lnSpc>
                <a:spcPct val="120000"/>
              </a:lnSpc>
            </a:pPr>
            <a:r>
              <a:rPr lang="en-US" altLang="zh-CN" sz="2400" b="0">
                <a:solidFill>
                  <a:schemeClr val="folHlink"/>
                </a:solidFill>
                <a:ea typeface="黑体" panose="02010609060101010101" pitchFamily="2" charset="-122"/>
              </a:rPr>
              <a:t>_________________________________________________________</a:t>
            </a:r>
          </a:p>
          <a:p>
            <a:pPr>
              <a:lnSpc>
                <a:spcPct val="120000"/>
              </a:lnSpc>
            </a:pPr>
            <a:r>
              <a:rPr lang="en-US" altLang="zh-CN" sz="2400" b="0">
                <a:solidFill>
                  <a:schemeClr val="folHlink"/>
                </a:solidFill>
                <a:ea typeface="黑体" panose="02010609060101010101" pitchFamily="2" charset="-122"/>
              </a:rPr>
              <a:t>(5)</a:t>
            </a:r>
            <a:r>
              <a:rPr lang="zh-CN" altLang="en-US" sz="2400" b="0">
                <a:solidFill>
                  <a:schemeClr val="folHlink"/>
                </a:solidFill>
                <a:ea typeface="黑体" panose="02010609060101010101" pitchFamily="2" charset="-122"/>
              </a:rPr>
              <a:t>某些商家违背商业道德，利用中小学生具有的好奇心理和在考试作弊并不鲜见的情况下，为“隐形笔”大做广告。</a:t>
            </a:r>
          </a:p>
          <a:p>
            <a:r>
              <a:rPr lang="en-US" altLang="zh-CN" sz="2400" b="0">
                <a:solidFill>
                  <a:schemeClr val="folHlink"/>
                </a:solidFill>
                <a:ea typeface="黑体" panose="02010609060101010101" pitchFamily="2" charset="-122"/>
              </a:rPr>
              <a:t>_________________________________________________________</a:t>
            </a:r>
          </a:p>
          <a:p>
            <a:r>
              <a:rPr lang="en-US" altLang="zh-CN" sz="2400" b="0">
                <a:solidFill>
                  <a:schemeClr val="folHlink"/>
                </a:solidFill>
                <a:ea typeface="黑体" panose="02010609060101010101" pitchFamily="2" charset="-122"/>
              </a:rPr>
              <a:t>_________________________________________________________</a:t>
            </a:r>
            <a:endParaRPr lang="zh-CN" altLang="en-US" sz="2400" b="0">
              <a:solidFill>
                <a:schemeClr val="folHlink"/>
              </a:solidFill>
              <a:ea typeface="黑体" panose="02010609060101010101" pitchFamily="2" charset="-122"/>
            </a:endParaRPr>
          </a:p>
        </p:txBody>
      </p:sp>
      <p:sp>
        <p:nvSpPr>
          <p:cNvPr id="247812" name="Text Box 4"/>
          <p:cNvSpPr txBox="1">
            <a:spLocks noChangeArrowheads="1"/>
          </p:cNvSpPr>
          <p:nvPr/>
        </p:nvSpPr>
        <p:spPr bwMode="auto">
          <a:xfrm>
            <a:off x="606459" y="4740285"/>
            <a:ext cx="10155238" cy="977265"/>
          </a:xfrm>
          <a:prstGeom prst="rect">
            <a:avLst/>
          </a:prstGeom>
          <a:noFill/>
          <a:ln w="38100">
            <a:solidFill>
              <a:srgbClr val="FFFF00"/>
            </a:solidFill>
            <a:miter lim="800000"/>
          </a:ln>
        </p:spPr>
        <p:txBody>
          <a:bodyPr>
            <a:spAutoFit/>
          </a:bodyPr>
          <a:lstStyle/>
          <a:p>
            <a:pPr>
              <a:lnSpc>
                <a:spcPct val="120000"/>
              </a:lnSpc>
            </a:pPr>
            <a:r>
              <a:rPr lang="zh-CN" altLang="en-US" sz="2400">
                <a:solidFill>
                  <a:srgbClr val="FF0000"/>
                </a:solidFill>
                <a:latin typeface="黑体" pitchFamily="2" charset="-122"/>
                <a:ea typeface="黑体" panose="02010609060101010101" pitchFamily="2" charset="-122"/>
              </a:rPr>
              <a:t>答案：</a:t>
            </a:r>
            <a:r>
              <a:rPr lang="en-US" altLang="zh-CN" sz="2400">
                <a:solidFill>
                  <a:srgbClr val="FF0000"/>
                </a:solidFill>
                <a:latin typeface="黑体" pitchFamily="2" charset="-122"/>
                <a:ea typeface="黑体" panose="02010609060101010101" pitchFamily="2" charset="-122"/>
              </a:rPr>
              <a:t>(4)</a:t>
            </a:r>
            <a:r>
              <a:rPr lang="zh-CN" altLang="en-US" sz="2400">
                <a:solidFill>
                  <a:srgbClr val="FF0000"/>
                </a:solidFill>
                <a:latin typeface="黑体" pitchFamily="2" charset="-122"/>
                <a:ea typeface="黑体" panose="02010609060101010101" pitchFamily="2" charset="-122"/>
              </a:rPr>
              <a:t>主语</a:t>
            </a:r>
            <a:r>
              <a:rPr lang="zh-CN" altLang="en-US" sz="2400">
                <a:solidFill>
                  <a:srgbClr val="FF0000"/>
                </a:solidFill>
                <a:ea typeface="黑体" panose="02010609060101010101" pitchFamily="2" charset="-122"/>
              </a:rPr>
              <a:t>“</a:t>
            </a:r>
            <a:r>
              <a:rPr lang="zh-CN" altLang="en-US" sz="2400">
                <a:solidFill>
                  <a:srgbClr val="FF0000"/>
                </a:solidFill>
                <a:latin typeface="黑体" pitchFamily="2" charset="-122"/>
                <a:ea typeface="黑体" panose="02010609060101010101" pitchFamily="2" charset="-122"/>
              </a:rPr>
              <a:t>乒乓球馆</a:t>
            </a:r>
            <a:r>
              <a:rPr lang="zh-CN" altLang="en-US" sz="2400">
                <a:solidFill>
                  <a:srgbClr val="FF0000"/>
                </a:solidFill>
                <a:ea typeface="黑体" panose="02010609060101010101" pitchFamily="2" charset="-122"/>
              </a:rPr>
              <a:t>”</a:t>
            </a:r>
            <a:r>
              <a:rPr lang="zh-CN" altLang="en-US" sz="2400">
                <a:solidFill>
                  <a:srgbClr val="FF0000"/>
                </a:solidFill>
                <a:latin typeface="黑体" pitchFamily="2" charset="-122"/>
                <a:ea typeface="黑体" panose="02010609060101010101" pitchFamily="2" charset="-122"/>
              </a:rPr>
              <a:t>和宾语</a:t>
            </a:r>
            <a:r>
              <a:rPr lang="zh-CN" altLang="en-US" sz="2400">
                <a:solidFill>
                  <a:srgbClr val="FF0000"/>
                </a:solidFill>
                <a:ea typeface="黑体" panose="02010609060101010101" pitchFamily="2" charset="-122"/>
              </a:rPr>
              <a:t>“</a:t>
            </a:r>
            <a:r>
              <a:rPr lang="zh-CN" altLang="en-US" sz="2400">
                <a:solidFill>
                  <a:srgbClr val="FF0000"/>
                </a:solidFill>
                <a:latin typeface="黑体" pitchFamily="2" charset="-122"/>
                <a:ea typeface="黑体" panose="02010609060101010101" pitchFamily="2" charset="-122"/>
              </a:rPr>
              <a:t>团体</a:t>
            </a:r>
            <a:r>
              <a:rPr lang="zh-CN" altLang="en-US" sz="2400">
                <a:solidFill>
                  <a:srgbClr val="FF0000"/>
                </a:solidFill>
                <a:ea typeface="黑体" panose="02010609060101010101" pitchFamily="2" charset="-122"/>
              </a:rPr>
              <a:t>”</a:t>
            </a:r>
            <a:r>
              <a:rPr lang="zh-CN" altLang="en-US" sz="2400">
                <a:solidFill>
                  <a:srgbClr val="FF0000"/>
                </a:solidFill>
                <a:latin typeface="黑体" pitchFamily="2" charset="-122"/>
                <a:ea typeface="黑体" panose="02010609060101010101" pitchFamily="2" charset="-122"/>
              </a:rPr>
              <a:t>搭配不当。</a:t>
            </a:r>
          </a:p>
          <a:p>
            <a:pPr>
              <a:lnSpc>
                <a:spcPct val="120000"/>
              </a:lnSpc>
            </a:pPr>
            <a:r>
              <a:rPr lang="en-US" altLang="zh-CN" sz="2400">
                <a:solidFill>
                  <a:srgbClr val="FF0000"/>
                </a:solidFill>
                <a:latin typeface="黑体" pitchFamily="2" charset="-122"/>
                <a:ea typeface="黑体" panose="02010609060101010101" pitchFamily="2" charset="-122"/>
              </a:rPr>
              <a:t>(5)</a:t>
            </a:r>
            <a:r>
              <a:rPr lang="en-US" altLang="zh-CN" sz="2400">
                <a:solidFill>
                  <a:srgbClr val="FF0000"/>
                </a:solidFill>
                <a:ea typeface="黑体" panose="02010609060101010101" pitchFamily="2" charset="-122"/>
              </a:rPr>
              <a:t>“</a:t>
            </a:r>
            <a:r>
              <a:rPr lang="zh-CN" altLang="en-US" sz="2400">
                <a:solidFill>
                  <a:srgbClr val="FF0000"/>
                </a:solidFill>
                <a:latin typeface="黑体" pitchFamily="2" charset="-122"/>
                <a:ea typeface="黑体" panose="02010609060101010101" pitchFamily="2" charset="-122"/>
              </a:rPr>
              <a:t>利用</a:t>
            </a:r>
            <a:r>
              <a:rPr lang="zh-CN" altLang="en-US" sz="2400">
                <a:solidFill>
                  <a:srgbClr val="FF0000"/>
                </a:solidFill>
                <a:ea typeface="黑体" panose="02010609060101010101" pitchFamily="2" charset="-122"/>
              </a:rPr>
              <a:t>”</a:t>
            </a:r>
            <a:r>
              <a:rPr lang="zh-CN" altLang="en-US" sz="2400">
                <a:solidFill>
                  <a:srgbClr val="FF0000"/>
                </a:solidFill>
                <a:latin typeface="黑体" pitchFamily="2" charset="-122"/>
                <a:ea typeface="黑体" panose="02010609060101010101" pitchFamily="2" charset="-122"/>
              </a:rPr>
              <a:t>与</a:t>
            </a:r>
            <a:r>
              <a:rPr lang="zh-CN" altLang="en-US" sz="2400">
                <a:solidFill>
                  <a:srgbClr val="FF0000"/>
                </a:solidFill>
                <a:ea typeface="黑体" panose="02010609060101010101" pitchFamily="2" charset="-122"/>
              </a:rPr>
              <a:t>“</a:t>
            </a:r>
            <a:r>
              <a:rPr lang="zh-CN" altLang="en-US" sz="2400">
                <a:solidFill>
                  <a:srgbClr val="FF0000"/>
                </a:solidFill>
                <a:latin typeface="黑体" pitchFamily="2" charset="-122"/>
                <a:ea typeface="黑体" panose="02010609060101010101" pitchFamily="2" charset="-122"/>
              </a:rPr>
              <a:t>在考试作弊并不鲜见的情况下</a:t>
            </a:r>
            <a:r>
              <a:rPr lang="zh-CN" altLang="en-US" sz="2400">
                <a:solidFill>
                  <a:srgbClr val="FF0000"/>
                </a:solidFill>
                <a:ea typeface="黑体" panose="02010609060101010101" pitchFamily="2" charset="-122"/>
              </a:rPr>
              <a:t>”</a:t>
            </a:r>
            <a:r>
              <a:rPr lang="zh-CN" altLang="en-US" sz="2400">
                <a:solidFill>
                  <a:srgbClr val="FF0000"/>
                </a:solidFill>
                <a:latin typeface="黑体" pitchFamily="2" charset="-122"/>
                <a:ea typeface="黑体" panose="02010609060101010101" pitchFamily="2" charset="-122"/>
              </a:rPr>
              <a:t>不搭配。</a:t>
            </a:r>
          </a:p>
        </p:txBody>
      </p:sp>
    </p:spTree>
    <p:extLst>
      <p:ext uri="{BB962C8B-B14F-4D97-AF65-F5344CB8AC3E}">
        <p14:creationId xmlns:p14="http://schemas.microsoft.com/office/powerpoint/2010/main" val="404655555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47811"/>
                                        </p:tgtEl>
                                        <p:attrNameLst>
                                          <p:attrName>style.visibility</p:attrName>
                                        </p:attrNameLst>
                                      </p:cBhvr>
                                      <p:to>
                                        <p:strVal val="visible"/>
                                      </p:to>
                                    </p:set>
                                    <p:animEffect transition="in" filter="diamond(in)">
                                      <p:cBhvr>
                                        <p:cTn id="7" dur="2000"/>
                                        <p:tgtEl>
                                          <p:spTgt spid="247811"/>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478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7811" grpId="0"/>
      <p:bldP spid="247812"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6178" name="AutoShape 2" descr="大棋盘"/>
          <p:cNvSpPr>
            <a:spLocks noChangeArrowheads="1"/>
          </p:cNvSpPr>
          <p:nvPr/>
        </p:nvSpPr>
        <p:spPr bwMode="auto">
          <a:xfrm>
            <a:off x="6975511" y="979488"/>
            <a:ext cx="4071938" cy="1511300"/>
          </a:xfrm>
          <a:prstGeom prst="roundRect">
            <a:avLst>
              <a:gd name="adj" fmla="val 856"/>
            </a:avLst>
          </a:prstGeom>
          <a:pattFill prst="lgCheck">
            <a:fgClr>
              <a:srgbClr val="FFCCCC"/>
            </a:fgClr>
            <a:bgClr>
              <a:srgbClr val="FFFFFF"/>
            </a:bgClr>
          </a:pattFill>
          <a:ln w="28575">
            <a:solidFill>
              <a:srgbClr val="800080"/>
            </a:solidFill>
            <a:round/>
          </a:ln>
        </p:spPr>
        <p:txBody>
          <a:bodyPr anchor="ctr"/>
          <a:lstStyle/>
          <a:p>
            <a:r>
              <a:rPr lang="en-US" altLang="zh-CN" sz="2400">
                <a:ea typeface="宋体" pitchFamily="2" charset="-122"/>
              </a:rPr>
              <a:t>A</a:t>
            </a:r>
            <a:r>
              <a:rPr lang="zh-CN" altLang="en-US" sz="2400">
                <a:ea typeface="宋体" pitchFamily="2" charset="-122"/>
              </a:rPr>
              <a:t>项，语序不当，“建造、设计、开发”应改为“开发、设计、建造” </a:t>
            </a:r>
          </a:p>
        </p:txBody>
      </p:sp>
      <p:sp>
        <p:nvSpPr>
          <p:cNvPr id="306179" name="AutoShape 3" descr="大棋盘"/>
          <p:cNvSpPr>
            <a:spLocks noChangeArrowheads="1"/>
          </p:cNvSpPr>
          <p:nvPr/>
        </p:nvSpPr>
        <p:spPr bwMode="auto">
          <a:xfrm>
            <a:off x="6975511" y="2924175"/>
            <a:ext cx="4071938" cy="1223963"/>
          </a:xfrm>
          <a:prstGeom prst="roundRect">
            <a:avLst>
              <a:gd name="adj" fmla="val 1028"/>
            </a:avLst>
          </a:prstGeom>
          <a:pattFill prst="lgCheck">
            <a:fgClr>
              <a:srgbClr val="FFCCCC"/>
            </a:fgClr>
            <a:bgClr>
              <a:srgbClr val="FFFFFF"/>
            </a:bgClr>
          </a:pattFill>
          <a:ln w="28575">
            <a:solidFill>
              <a:srgbClr val="800080"/>
            </a:solidFill>
            <a:round/>
          </a:ln>
        </p:spPr>
        <p:txBody>
          <a:bodyPr anchor="ctr"/>
          <a:lstStyle/>
          <a:p>
            <a:r>
              <a:rPr lang="en-US" altLang="zh-CN" sz="2400">
                <a:ea typeface="宋体" pitchFamily="2" charset="-122"/>
              </a:rPr>
              <a:t>C</a:t>
            </a:r>
            <a:r>
              <a:rPr lang="zh-CN" altLang="en-US" sz="2400">
                <a:ea typeface="宋体" pitchFamily="2" charset="-122"/>
              </a:rPr>
              <a:t>项，搭配不当，“植被覆盖率”与“十分严重”不搭配。 </a:t>
            </a:r>
          </a:p>
        </p:txBody>
      </p:sp>
      <p:sp>
        <p:nvSpPr>
          <p:cNvPr id="306180" name="AutoShape 4" descr="大棋盘"/>
          <p:cNvSpPr>
            <a:spLocks noChangeArrowheads="1"/>
          </p:cNvSpPr>
          <p:nvPr/>
        </p:nvSpPr>
        <p:spPr bwMode="auto">
          <a:xfrm>
            <a:off x="6975511" y="4579938"/>
            <a:ext cx="4071938" cy="1446212"/>
          </a:xfrm>
          <a:prstGeom prst="roundRect">
            <a:avLst>
              <a:gd name="adj" fmla="val 1028"/>
            </a:avLst>
          </a:prstGeom>
          <a:pattFill prst="lgCheck">
            <a:fgClr>
              <a:srgbClr val="FFCCCC"/>
            </a:fgClr>
            <a:bgClr>
              <a:srgbClr val="FFFFFF"/>
            </a:bgClr>
          </a:pattFill>
          <a:ln w="28575">
            <a:solidFill>
              <a:srgbClr val="800080"/>
            </a:solidFill>
            <a:round/>
          </a:ln>
        </p:spPr>
        <p:txBody>
          <a:bodyPr anchor="ctr"/>
          <a:lstStyle/>
          <a:p>
            <a:r>
              <a:rPr lang="en-US" altLang="zh-CN" sz="2400">
                <a:ea typeface="宋体" pitchFamily="2" charset="-122"/>
              </a:rPr>
              <a:t>D</a:t>
            </a:r>
            <a:r>
              <a:rPr lang="zh-CN" altLang="en-US" sz="2400">
                <a:ea typeface="宋体" pitchFamily="2" charset="-122"/>
              </a:rPr>
              <a:t>项，成分残缺，应在“热情奔放”前加“大学生的” </a:t>
            </a:r>
          </a:p>
        </p:txBody>
      </p:sp>
      <p:sp>
        <p:nvSpPr>
          <p:cNvPr id="306181" name="Text Box 5"/>
          <p:cNvSpPr txBox="1">
            <a:spLocks noChangeArrowheads="1"/>
          </p:cNvSpPr>
          <p:nvPr/>
        </p:nvSpPr>
        <p:spPr bwMode="auto">
          <a:xfrm>
            <a:off x="523911" y="908050"/>
            <a:ext cx="6145213" cy="4892675"/>
          </a:xfrm>
          <a:prstGeom prst="rect">
            <a:avLst/>
          </a:prstGeom>
          <a:solidFill>
            <a:srgbClr val="CCFFFF"/>
          </a:solidFill>
          <a:ln w="9525">
            <a:noFill/>
            <a:miter lim="800000"/>
          </a:ln>
        </p:spPr>
        <p:txBody>
          <a:bodyPr>
            <a:spAutoFit/>
          </a:bodyPr>
          <a:lstStyle/>
          <a:p>
            <a:pPr>
              <a:lnSpc>
                <a:spcPct val="120000"/>
              </a:lnSpc>
            </a:pPr>
            <a:r>
              <a:rPr lang="en-US" altLang="zh-CN" sz="2000">
                <a:ea typeface="宋体" pitchFamily="2" charset="-122"/>
              </a:rPr>
              <a:t>3</a:t>
            </a:r>
            <a:r>
              <a:rPr lang="zh-CN" altLang="en-US" sz="2000">
                <a:ea typeface="宋体" pitchFamily="2" charset="-122"/>
              </a:rPr>
              <a:t>．下列各句中，没有语病的一句是</a:t>
            </a:r>
            <a:r>
              <a:rPr lang="en-US" altLang="zh-CN" sz="2000">
                <a:ea typeface="宋体" pitchFamily="2" charset="-122"/>
              </a:rPr>
              <a:t>(</a:t>
            </a:r>
            <a:r>
              <a:rPr lang="zh-CN" altLang="en-US" sz="2000">
                <a:ea typeface="宋体" pitchFamily="2" charset="-122"/>
              </a:rPr>
              <a:t>　　</a:t>
            </a:r>
            <a:r>
              <a:rPr lang="en-US" altLang="zh-CN" sz="2000">
                <a:ea typeface="宋体" pitchFamily="2" charset="-122"/>
              </a:rPr>
              <a:t>)</a:t>
            </a:r>
          </a:p>
          <a:p>
            <a:pPr>
              <a:lnSpc>
                <a:spcPct val="120000"/>
              </a:lnSpc>
            </a:pPr>
            <a:r>
              <a:rPr lang="en-US" altLang="zh-CN" sz="2000">
                <a:ea typeface="宋体" pitchFamily="2" charset="-122"/>
              </a:rPr>
              <a:t>A</a:t>
            </a:r>
            <a:r>
              <a:rPr lang="zh-CN" altLang="en-US" sz="2000">
                <a:ea typeface="宋体" pitchFamily="2" charset="-122"/>
              </a:rPr>
              <a:t>．我国首座自主建造、设计、开发的第六代深水半潜式钻井平台，在我国南海海域正式开钻，标志着我国海洋石油工业深水战略迈出了实质性步伐。</a:t>
            </a:r>
          </a:p>
          <a:p>
            <a:pPr>
              <a:lnSpc>
                <a:spcPct val="120000"/>
              </a:lnSpc>
            </a:pPr>
            <a:r>
              <a:rPr lang="en-US" altLang="zh-CN" sz="2000">
                <a:ea typeface="宋体" pitchFamily="2" charset="-122"/>
              </a:rPr>
              <a:t>B</a:t>
            </a:r>
            <a:r>
              <a:rPr lang="zh-CN" altLang="en-US" sz="2000">
                <a:ea typeface="宋体" pitchFamily="2" charset="-122"/>
              </a:rPr>
              <a:t>．近年来世界艺术品拍卖价格屡创新高，许多有眼光的国际大商人纷纷购买、收藏有价值的艺术品，希望以这种投资方式实现资产保值和增值。</a:t>
            </a:r>
          </a:p>
          <a:p>
            <a:pPr>
              <a:lnSpc>
                <a:spcPct val="120000"/>
              </a:lnSpc>
            </a:pPr>
            <a:r>
              <a:rPr lang="en-US" altLang="zh-CN" sz="2000">
                <a:ea typeface="宋体" pitchFamily="2" charset="-122"/>
              </a:rPr>
              <a:t>C</a:t>
            </a:r>
            <a:r>
              <a:rPr lang="zh-CN" altLang="en-US" sz="2000">
                <a:ea typeface="宋体" pitchFamily="2" charset="-122"/>
              </a:rPr>
              <a:t>．</a:t>
            </a:r>
            <a:r>
              <a:rPr lang="en-US" altLang="zh-CN" sz="2000">
                <a:ea typeface="宋体" pitchFamily="2" charset="-122"/>
              </a:rPr>
              <a:t>1999</a:t>
            </a:r>
            <a:r>
              <a:rPr lang="zh-CN" altLang="en-US" sz="2000">
                <a:ea typeface="宋体" pitchFamily="2" charset="-122"/>
              </a:rPr>
              <a:t>～</a:t>
            </a:r>
            <a:r>
              <a:rPr lang="en-US" altLang="zh-CN" sz="2000">
                <a:ea typeface="宋体" pitchFamily="2" charset="-122"/>
              </a:rPr>
              <a:t>2016</a:t>
            </a:r>
            <a:r>
              <a:rPr lang="zh-CN" altLang="en-US" sz="2000">
                <a:ea typeface="宋体" pitchFamily="2" charset="-122"/>
              </a:rPr>
              <a:t>年间，我国造林</a:t>
            </a:r>
            <a:r>
              <a:rPr lang="en-US" altLang="zh-CN" sz="2000">
                <a:ea typeface="宋体" pitchFamily="2" charset="-122"/>
              </a:rPr>
              <a:t>8643.36</a:t>
            </a:r>
            <a:r>
              <a:rPr lang="zh-CN" altLang="en-US" sz="2000">
                <a:ea typeface="宋体" pitchFamily="2" charset="-122"/>
              </a:rPr>
              <a:t>万公顷，人工林面积位居世界第一，但是土地沙漠化、植被覆盖率和森林病虫害等依然十分严重，令人担忧。</a:t>
            </a:r>
          </a:p>
          <a:p>
            <a:pPr>
              <a:lnSpc>
                <a:spcPct val="120000"/>
              </a:lnSpc>
            </a:pPr>
            <a:r>
              <a:rPr lang="en-US" altLang="zh-CN" sz="2000">
                <a:ea typeface="宋体" pitchFamily="2" charset="-122"/>
              </a:rPr>
              <a:t>D</a:t>
            </a:r>
            <a:r>
              <a:rPr lang="zh-CN" altLang="en-US" sz="2000">
                <a:ea typeface="宋体" pitchFamily="2" charset="-122"/>
              </a:rPr>
              <a:t>．今年</a:t>
            </a:r>
            <a:r>
              <a:rPr lang="en-US" altLang="zh-CN" sz="2000">
                <a:ea typeface="宋体" pitchFamily="2" charset="-122"/>
              </a:rPr>
              <a:t>5</a:t>
            </a:r>
            <a:r>
              <a:rPr lang="zh-CN" altLang="en-US" sz="2000">
                <a:ea typeface="宋体" pitchFamily="2" charset="-122"/>
              </a:rPr>
              <a:t>月在北京举行的大学生文艺汇演，展现了新时代大学生的多才多艺与创造活力，具有民族特色的各类歌舞表现了民族团结和热情奔放。</a:t>
            </a:r>
          </a:p>
        </p:txBody>
      </p:sp>
      <p:sp>
        <p:nvSpPr>
          <p:cNvPr id="306182" name="Text Box 6"/>
          <p:cNvSpPr txBox="1">
            <a:spLocks noChangeArrowheads="1"/>
          </p:cNvSpPr>
          <p:nvPr/>
        </p:nvSpPr>
        <p:spPr bwMode="auto">
          <a:xfrm>
            <a:off x="4701532" y="879022"/>
            <a:ext cx="460375" cy="521970"/>
          </a:xfrm>
          <a:prstGeom prst="rect">
            <a:avLst/>
          </a:prstGeom>
          <a:noFill/>
          <a:ln w="9525">
            <a:noFill/>
            <a:miter lim="800000"/>
          </a:ln>
        </p:spPr>
        <p:txBody>
          <a:bodyPr>
            <a:spAutoFit/>
          </a:bodyPr>
          <a:lstStyle/>
          <a:p>
            <a:pPr>
              <a:spcBef>
                <a:spcPct val="50000"/>
              </a:spcBef>
            </a:pPr>
            <a:r>
              <a:rPr lang="en-US" altLang="zh-CN" sz="2800">
                <a:solidFill>
                  <a:srgbClr val="FF0000"/>
                </a:solidFill>
                <a:latin typeface="黑体" pitchFamily="2" charset="-122"/>
                <a:ea typeface="黑体" panose="02010609060101010101" pitchFamily="2" charset="-122"/>
              </a:rPr>
              <a:t>B</a:t>
            </a:r>
          </a:p>
        </p:txBody>
      </p:sp>
    </p:spTree>
    <p:extLst>
      <p:ext uri="{BB962C8B-B14F-4D97-AF65-F5344CB8AC3E}">
        <p14:creationId xmlns:p14="http://schemas.microsoft.com/office/powerpoint/2010/main" val="88386941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06181"/>
                                        </p:tgtEl>
                                        <p:attrNameLst>
                                          <p:attrName>style.visibility</p:attrName>
                                        </p:attrNameLst>
                                      </p:cBhvr>
                                      <p:to>
                                        <p:strVal val="visible"/>
                                      </p:to>
                                    </p:set>
                                    <p:animEffect transition="in" filter="diamond(in)">
                                      <p:cBhvr>
                                        <p:cTn id="7" dur="2000"/>
                                        <p:tgtEl>
                                          <p:spTgt spid="306181"/>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9" presetClass="entr" presetSubtype="0" fill="hold" grpId="0" nodeType="clickEffect">
                                  <p:stCondLst>
                                    <p:cond delay="0"/>
                                  </p:stCondLst>
                                  <p:childTnLst>
                                    <p:set>
                                      <p:cBhvr>
                                        <p:cTn id="12" dur="1" fill="hold">
                                          <p:stCondLst>
                                            <p:cond delay="0"/>
                                          </p:stCondLst>
                                        </p:cTn>
                                        <p:tgtEl>
                                          <p:spTgt spid="306178"/>
                                        </p:tgtEl>
                                        <p:attrNameLst>
                                          <p:attrName>style.visibility</p:attrName>
                                        </p:attrNameLst>
                                      </p:cBhvr>
                                      <p:to>
                                        <p:strVal val="visible"/>
                                      </p:to>
                                    </p:set>
                                    <p:animEffect transition="in" filter="dissolve">
                                      <p:cBhvr>
                                        <p:cTn id="13" dur="500"/>
                                        <p:tgtEl>
                                          <p:spTgt spid="306178"/>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9" presetClass="entr" presetSubtype="0" fill="hold" grpId="0" nodeType="clickEffect">
                                  <p:stCondLst>
                                    <p:cond delay="0"/>
                                  </p:stCondLst>
                                  <p:childTnLst>
                                    <p:set>
                                      <p:cBhvr>
                                        <p:cTn id="18" dur="1" fill="hold">
                                          <p:stCondLst>
                                            <p:cond delay="0"/>
                                          </p:stCondLst>
                                        </p:cTn>
                                        <p:tgtEl>
                                          <p:spTgt spid="306179"/>
                                        </p:tgtEl>
                                        <p:attrNameLst>
                                          <p:attrName>style.visibility</p:attrName>
                                        </p:attrNameLst>
                                      </p:cBhvr>
                                      <p:to>
                                        <p:strVal val="visible"/>
                                      </p:to>
                                    </p:set>
                                    <p:animEffect transition="in" filter="dissolve">
                                      <p:cBhvr>
                                        <p:cTn id="19" dur="500"/>
                                        <p:tgtEl>
                                          <p:spTgt spid="306179"/>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9" presetClass="entr" presetSubtype="0" fill="hold" grpId="0" nodeType="clickEffect">
                                  <p:stCondLst>
                                    <p:cond delay="0"/>
                                  </p:stCondLst>
                                  <p:childTnLst>
                                    <p:set>
                                      <p:cBhvr>
                                        <p:cTn id="24" dur="1" fill="hold">
                                          <p:stCondLst>
                                            <p:cond delay="0"/>
                                          </p:stCondLst>
                                        </p:cTn>
                                        <p:tgtEl>
                                          <p:spTgt spid="306180"/>
                                        </p:tgtEl>
                                        <p:attrNameLst>
                                          <p:attrName>style.visibility</p:attrName>
                                        </p:attrNameLst>
                                      </p:cBhvr>
                                      <p:to>
                                        <p:strVal val="visible"/>
                                      </p:to>
                                    </p:set>
                                    <p:animEffect transition="in" filter="dissolve">
                                      <p:cBhvr>
                                        <p:cTn id="25" dur="500"/>
                                        <p:tgtEl>
                                          <p:spTgt spid="306180"/>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06182"/>
                                        </p:tgtEl>
                                        <p:attrNameLst>
                                          <p:attrName>style.visibility</p:attrName>
                                        </p:attrNameLst>
                                      </p:cBhvr>
                                      <p:to>
                                        <p:strVal val="visible"/>
                                      </p:to>
                                    </p:set>
                                    <p:anim calcmode="lin" valueType="num">
                                      <p:cBhvr additive="base">
                                        <p:cTn id="31" dur="500" fill="hold"/>
                                        <p:tgtEl>
                                          <p:spTgt spid="306182"/>
                                        </p:tgtEl>
                                        <p:attrNameLst>
                                          <p:attrName>ppt_x</p:attrName>
                                        </p:attrNameLst>
                                      </p:cBhvr>
                                      <p:tavLst>
                                        <p:tav tm="0">
                                          <p:val>
                                            <p:strVal val="#ppt_x"/>
                                          </p:val>
                                        </p:tav>
                                        <p:tav tm="100000">
                                          <p:val>
                                            <p:strVal val="#ppt_x"/>
                                          </p:val>
                                        </p:tav>
                                      </p:tavLst>
                                    </p:anim>
                                    <p:anim calcmode="lin" valueType="num">
                                      <p:cBhvr additive="base">
                                        <p:cTn id="32" dur="500" fill="hold"/>
                                        <p:tgtEl>
                                          <p:spTgt spid="30618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6178" grpId="0" animBg="1"/>
      <p:bldP spid="306179" grpId="0" animBg="1"/>
      <p:bldP spid="306180" grpId="0" animBg="1"/>
      <p:bldP spid="306181" grpId="0" animBg="1"/>
      <p:bldP spid="306182"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5" name="Text Box 3"/>
          <p:cNvSpPr txBox="1">
            <a:spLocks noChangeArrowheads="1"/>
          </p:cNvSpPr>
          <p:nvPr/>
        </p:nvSpPr>
        <p:spPr bwMode="auto">
          <a:xfrm>
            <a:off x="590587" y="712788"/>
            <a:ext cx="7442200" cy="5262245"/>
          </a:xfrm>
          <a:prstGeom prst="rect">
            <a:avLst/>
          </a:prstGeom>
          <a:noFill/>
          <a:ln w="9525">
            <a:noFill/>
            <a:miter lim="800000"/>
          </a:ln>
        </p:spPr>
        <p:txBody>
          <a:bodyPr>
            <a:spAutoFit/>
          </a:bodyPr>
          <a:lstStyle/>
          <a:p>
            <a:r>
              <a:rPr lang="en-US" altLang="zh-CN" sz="2400">
                <a:latin typeface="楷体_GB2312" charset="-122"/>
                <a:ea typeface="楷体_GB2312" charset="-122"/>
              </a:rPr>
              <a:t>4</a:t>
            </a:r>
            <a:r>
              <a:rPr lang="zh-CN" altLang="en-US" sz="2400">
                <a:latin typeface="楷体_GB2312" charset="-122"/>
                <a:ea typeface="楷体_GB2312" charset="-122"/>
              </a:rPr>
              <a:t>．下列各句中，没有语病的一项是</a:t>
            </a:r>
            <a:r>
              <a:rPr lang="en-US" altLang="zh-CN" sz="2400">
                <a:latin typeface="楷体_GB2312" charset="-122"/>
                <a:ea typeface="楷体_GB2312" charset="-122"/>
              </a:rPr>
              <a:t>(</a:t>
            </a:r>
            <a:r>
              <a:rPr lang="zh-CN" altLang="en-US" sz="2400">
                <a:latin typeface="楷体_GB2312" charset="-122"/>
                <a:ea typeface="楷体_GB2312" charset="-122"/>
              </a:rPr>
              <a:t>　　</a:t>
            </a:r>
            <a:r>
              <a:rPr lang="en-US" altLang="zh-CN" sz="2400">
                <a:latin typeface="楷体_GB2312" charset="-122"/>
                <a:ea typeface="楷体_GB2312" charset="-122"/>
              </a:rPr>
              <a:t>)</a:t>
            </a:r>
          </a:p>
          <a:p>
            <a:r>
              <a:rPr lang="en-US" altLang="zh-CN" sz="2400">
                <a:latin typeface="楷体_GB2312" charset="-122"/>
                <a:ea typeface="楷体_GB2312" charset="-122"/>
              </a:rPr>
              <a:t>A</a:t>
            </a:r>
            <a:r>
              <a:rPr lang="zh-CN" altLang="en-US" sz="2400">
                <a:latin typeface="楷体_GB2312" charset="-122"/>
                <a:ea typeface="楷体_GB2312" charset="-122"/>
              </a:rPr>
              <a:t>．栖息地的缩减以及遍布亚洲的偷猎行为，使得野生虎的数量急剧减少，将来老虎能否在大自然中继续生存取决于人类的实际行动。</a:t>
            </a:r>
          </a:p>
          <a:p>
            <a:r>
              <a:rPr lang="en-US" altLang="zh-CN" sz="2400">
                <a:latin typeface="楷体_GB2312" charset="-122"/>
                <a:ea typeface="楷体_GB2312" charset="-122"/>
              </a:rPr>
              <a:t>B</a:t>
            </a:r>
            <a:r>
              <a:rPr lang="zh-CN" altLang="en-US" sz="2400">
                <a:latin typeface="楷体_GB2312" charset="-122"/>
                <a:ea typeface="楷体_GB2312" charset="-122"/>
              </a:rPr>
              <a:t>．解决地沟油回流餐桌的根本在于加快地方立法，一方面制定强制统一收购餐厨垃圾的办法，另一方面通过立法协调环保、城管、工商等部门对餐厨废油的管理力度。</a:t>
            </a:r>
          </a:p>
          <a:p>
            <a:r>
              <a:rPr lang="en-US" altLang="zh-CN" sz="2400">
                <a:latin typeface="楷体_GB2312" charset="-122"/>
                <a:ea typeface="楷体_GB2312" charset="-122"/>
              </a:rPr>
              <a:t>C</a:t>
            </a:r>
            <a:r>
              <a:rPr lang="zh-CN" altLang="en-US" sz="2400">
                <a:latin typeface="楷体_GB2312" charset="-122"/>
                <a:ea typeface="楷体_GB2312" charset="-122"/>
              </a:rPr>
              <a:t>．近来，有些地方发生了利用短信诈骗银行卡持卡人的案件，且欺诈手法多样，出现了借口中奖、催款、退税等为名的新型欺诈。</a:t>
            </a:r>
          </a:p>
          <a:p>
            <a:r>
              <a:rPr lang="en-US" altLang="zh-CN" sz="2400">
                <a:latin typeface="楷体_GB2312" charset="-122"/>
                <a:ea typeface="楷体_GB2312" charset="-122"/>
              </a:rPr>
              <a:t>D</a:t>
            </a:r>
            <a:r>
              <a:rPr lang="zh-CN" altLang="en-US" sz="2400">
                <a:latin typeface="楷体_GB2312" charset="-122"/>
                <a:ea typeface="楷体_GB2312" charset="-122"/>
              </a:rPr>
              <a:t>．有专家认为，保护圆明园遗址的首要任务绝不是复建，哪怕是</a:t>
            </a:r>
            <a:r>
              <a:rPr lang="zh-CN" altLang="en-US" sz="2400">
                <a:ea typeface="楷体_GB2312" charset="-122"/>
              </a:rPr>
              <a:t>“</a:t>
            </a:r>
            <a:r>
              <a:rPr lang="zh-CN" altLang="en-US" sz="2400">
                <a:latin typeface="楷体_GB2312" charset="-122"/>
                <a:ea typeface="楷体_GB2312" charset="-122"/>
              </a:rPr>
              <a:t>部分</a:t>
            </a:r>
            <a:r>
              <a:rPr lang="zh-CN" altLang="en-US" sz="2400">
                <a:ea typeface="楷体_GB2312" charset="-122"/>
              </a:rPr>
              <a:t>”</a:t>
            </a:r>
            <a:r>
              <a:rPr lang="zh-CN" altLang="en-US" sz="2400">
                <a:latin typeface="楷体_GB2312" charset="-122"/>
                <a:ea typeface="楷体_GB2312" charset="-122"/>
              </a:rPr>
              <a:t>复建，而是研究、发掘她展现出的遗存或废墟的价值。</a:t>
            </a:r>
          </a:p>
        </p:txBody>
      </p:sp>
      <p:sp>
        <p:nvSpPr>
          <p:cNvPr id="248836" name="AutoShape 4"/>
          <p:cNvSpPr/>
          <p:nvPr/>
        </p:nvSpPr>
        <p:spPr bwMode="auto">
          <a:xfrm rot="10800000">
            <a:off x="8213762" y="2668588"/>
            <a:ext cx="2905125" cy="588962"/>
          </a:xfrm>
          <a:prstGeom prst="borderCallout1">
            <a:avLst>
              <a:gd name="adj1" fmla="val -12218"/>
              <a:gd name="adj2" fmla="val 4958"/>
              <a:gd name="adj3" fmla="val -12218"/>
              <a:gd name="adj4" fmla="val 188977"/>
            </a:avLst>
          </a:prstGeom>
          <a:noFill/>
          <a:ln w="28575">
            <a:solidFill>
              <a:schemeClr val="folHlink"/>
            </a:solidFill>
            <a:miter lim="800000"/>
          </a:ln>
        </p:spPr>
        <p:txBody>
          <a:bodyPr rot="10800000"/>
          <a:lstStyle/>
          <a:p>
            <a:r>
              <a:rPr lang="zh-CN" altLang="en-US">
                <a:ea typeface="宋体" pitchFamily="2" charset="-122"/>
              </a:rPr>
              <a:t>最后一句中“协调”与“管理力度”搭配不当</a:t>
            </a:r>
            <a:r>
              <a:rPr lang="zh-CN" altLang="en-US" b="0">
                <a:ea typeface="宋体" pitchFamily="2" charset="-122"/>
              </a:rPr>
              <a:t> </a:t>
            </a:r>
          </a:p>
        </p:txBody>
      </p:sp>
      <p:sp>
        <p:nvSpPr>
          <p:cNvPr id="248837" name="AutoShape 5"/>
          <p:cNvSpPr/>
          <p:nvPr/>
        </p:nvSpPr>
        <p:spPr bwMode="auto">
          <a:xfrm rot="10800000">
            <a:off x="8216937" y="3343275"/>
            <a:ext cx="2876550" cy="1357313"/>
          </a:xfrm>
          <a:prstGeom prst="borderCallout1">
            <a:avLst>
              <a:gd name="adj1" fmla="val -5306"/>
              <a:gd name="adj2" fmla="val 5000"/>
              <a:gd name="adj3" fmla="val -5306"/>
              <a:gd name="adj4" fmla="val 358093"/>
            </a:avLst>
          </a:prstGeom>
          <a:noFill/>
          <a:ln w="28575">
            <a:solidFill>
              <a:schemeClr val="folHlink"/>
            </a:solidFill>
            <a:miter lim="800000"/>
          </a:ln>
        </p:spPr>
        <p:txBody>
          <a:bodyPr rot="10800000"/>
          <a:lstStyle/>
          <a:p>
            <a:r>
              <a:rPr lang="zh-CN" altLang="en-US">
                <a:ea typeface="宋体" pitchFamily="2" charset="-122"/>
              </a:rPr>
              <a:t>句式杂糅，最后一句可以改为“出现了以中奖、催款、退税等为借口的新型欺诈方式”</a:t>
            </a:r>
            <a:r>
              <a:rPr lang="zh-CN" altLang="en-US" b="0">
                <a:ea typeface="宋体" pitchFamily="2" charset="-122"/>
              </a:rPr>
              <a:t> </a:t>
            </a:r>
          </a:p>
        </p:txBody>
      </p:sp>
      <p:sp>
        <p:nvSpPr>
          <p:cNvPr id="248838" name="AutoShape 6"/>
          <p:cNvSpPr/>
          <p:nvPr/>
        </p:nvSpPr>
        <p:spPr bwMode="auto">
          <a:xfrm rot="10800000">
            <a:off x="8213762" y="4829175"/>
            <a:ext cx="2905125" cy="1135063"/>
          </a:xfrm>
          <a:prstGeom prst="borderCallout1">
            <a:avLst>
              <a:gd name="adj1" fmla="val -6343"/>
              <a:gd name="adj2" fmla="val 4958"/>
              <a:gd name="adj3" fmla="val -6343"/>
              <a:gd name="adj4" fmla="val 358676"/>
            </a:avLst>
          </a:prstGeom>
          <a:noFill/>
          <a:ln w="28575">
            <a:solidFill>
              <a:schemeClr val="folHlink"/>
            </a:solidFill>
            <a:miter lim="800000"/>
          </a:ln>
        </p:spPr>
        <p:txBody>
          <a:bodyPr rot="10800000"/>
          <a:lstStyle/>
          <a:p>
            <a:r>
              <a:rPr lang="zh-CN" altLang="en-US">
                <a:ea typeface="宋体" pitchFamily="2" charset="-122"/>
              </a:rPr>
              <a:t>搭配不当，最后一句应改为“而是研究、发掘她的遗存或废墟的价值”</a:t>
            </a:r>
            <a:r>
              <a:rPr lang="zh-CN" altLang="en-US" b="0">
                <a:ea typeface="宋体" pitchFamily="2" charset="-122"/>
              </a:rPr>
              <a:t> </a:t>
            </a:r>
          </a:p>
        </p:txBody>
      </p:sp>
      <p:pic>
        <p:nvPicPr>
          <p:cNvPr id="248839" name="Picture 7" descr="蝴蝶"/>
          <p:cNvPicPr>
            <a:picLocks noChangeAspect="1" noChangeArrowheads="1" noCrop="1"/>
          </p:cNvPicPr>
          <p:nvPr/>
        </p:nvPicPr>
        <p:blipFill>
          <a:blip r:embed="rId2"/>
          <a:stretch>
            <a:fillRect/>
          </a:stretch>
        </p:blipFill>
        <p:spPr bwMode="auto">
          <a:xfrm>
            <a:off x="490575" y="1046163"/>
            <a:ext cx="644525" cy="544512"/>
          </a:xfrm>
          <a:prstGeom prst="rect">
            <a:avLst/>
          </a:prstGeom>
          <a:noFill/>
          <a:ln w="9525">
            <a:noFill/>
            <a:miter lim="800000"/>
          </a:ln>
        </p:spPr>
      </p:pic>
    </p:spTree>
    <p:extLst>
      <p:ext uri="{BB962C8B-B14F-4D97-AF65-F5344CB8AC3E}">
        <p14:creationId xmlns:p14="http://schemas.microsoft.com/office/powerpoint/2010/main" val="287268025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48835"/>
                                        </p:tgtEl>
                                        <p:attrNameLst>
                                          <p:attrName>style.visibility</p:attrName>
                                        </p:attrNameLst>
                                      </p:cBhvr>
                                      <p:to>
                                        <p:strVal val="visible"/>
                                      </p:to>
                                    </p:set>
                                    <p:animEffect transition="in" filter="checkerboard(across)">
                                      <p:cBhvr>
                                        <p:cTn id="7" dur="500"/>
                                        <p:tgtEl>
                                          <p:spTgt spid="248835"/>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14" presetClass="entr" presetSubtype="10" fill="hold" grpId="0" nodeType="clickEffect">
                                  <p:stCondLst>
                                    <p:cond delay="0"/>
                                  </p:stCondLst>
                                  <p:childTnLst>
                                    <p:set>
                                      <p:cBhvr>
                                        <p:cTn id="12" dur="1" fill="hold">
                                          <p:stCondLst>
                                            <p:cond delay="0"/>
                                          </p:stCondLst>
                                        </p:cTn>
                                        <p:tgtEl>
                                          <p:spTgt spid="248836"/>
                                        </p:tgtEl>
                                        <p:attrNameLst>
                                          <p:attrName>style.visibility</p:attrName>
                                        </p:attrNameLst>
                                      </p:cBhvr>
                                      <p:to>
                                        <p:strVal val="visible"/>
                                      </p:to>
                                    </p:set>
                                    <p:animEffect transition="in" filter="randombar(horizontal)">
                                      <p:cBhvr>
                                        <p:cTn id="13" dur="500"/>
                                        <p:tgtEl>
                                          <p:spTgt spid="248836"/>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14" presetClass="entr" presetSubtype="10" fill="hold" grpId="0" nodeType="clickEffect">
                                  <p:stCondLst>
                                    <p:cond delay="0"/>
                                  </p:stCondLst>
                                  <p:childTnLst>
                                    <p:set>
                                      <p:cBhvr>
                                        <p:cTn id="18" dur="1" fill="hold">
                                          <p:stCondLst>
                                            <p:cond delay="0"/>
                                          </p:stCondLst>
                                        </p:cTn>
                                        <p:tgtEl>
                                          <p:spTgt spid="248837"/>
                                        </p:tgtEl>
                                        <p:attrNameLst>
                                          <p:attrName>style.visibility</p:attrName>
                                        </p:attrNameLst>
                                      </p:cBhvr>
                                      <p:to>
                                        <p:strVal val="visible"/>
                                      </p:to>
                                    </p:set>
                                    <p:animEffect transition="in" filter="randombar(horizontal)">
                                      <p:cBhvr>
                                        <p:cTn id="19" dur="500"/>
                                        <p:tgtEl>
                                          <p:spTgt spid="248837"/>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14" presetClass="entr" presetSubtype="10" fill="hold" grpId="0" nodeType="clickEffect">
                                  <p:stCondLst>
                                    <p:cond delay="0"/>
                                  </p:stCondLst>
                                  <p:childTnLst>
                                    <p:set>
                                      <p:cBhvr>
                                        <p:cTn id="24" dur="1" fill="hold">
                                          <p:stCondLst>
                                            <p:cond delay="0"/>
                                          </p:stCondLst>
                                        </p:cTn>
                                        <p:tgtEl>
                                          <p:spTgt spid="248838"/>
                                        </p:tgtEl>
                                        <p:attrNameLst>
                                          <p:attrName>style.visibility</p:attrName>
                                        </p:attrNameLst>
                                      </p:cBhvr>
                                      <p:to>
                                        <p:strVal val="visible"/>
                                      </p:to>
                                    </p:set>
                                    <p:animEffect transition="in" filter="randombar(horizontal)">
                                      <p:cBhvr>
                                        <p:cTn id="25" dur="500"/>
                                        <p:tgtEl>
                                          <p:spTgt spid="248838"/>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2" presetClass="entr" presetSubtype="4" fill="hold" nodeType="clickEffect">
                                  <p:stCondLst>
                                    <p:cond delay="0"/>
                                  </p:stCondLst>
                                  <p:childTnLst>
                                    <p:set>
                                      <p:cBhvr>
                                        <p:cTn id="30" dur="1" fill="hold">
                                          <p:stCondLst>
                                            <p:cond delay="0"/>
                                          </p:stCondLst>
                                        </p:cTn>
                                        <p:tgtEl>
                                          <p:spTgt spid="248839"/>
                                        </p:tgtEl>
                                        <p:attrNameLst>
                                          <p:attrName>style.visibility</p:attrName>
                                        </p:attrNameLst>
                                      </p:cBhvr>
                                      <p:to>
                                        <p:strVal val="visible"/>
                                      </p:to>
                                    </p:set>
                                    <p:anim calcmode="lin" valueType="num">
                                      <p:cBhvr additive="base">
                                        <p:cTn id="31" dur="1000" fill="hold"/>
                                        <p:tgtEl>
                                          <p:spTgt spid="248839"/>
                                        </p:tgtEl>
                                        <p:attrNameLst>
                                          <p:attrName>ppt_x</p:attrName>
                                        </p:attrNameLst>
                                      </p:cBhvr>
                                      <p:tavLst>
                                        <p:tav tm="0">
                                          <p:val>
                                            <p:strVal val="#ppt_x"/>
                                          </p:val>
                                        </p:tav>
                                        <p:tav tm="100000">
                                          <p:val>
                                            <p:strVal val="#ppt_x"/>
                                          </p:val>
                                        </p:tav>
                                      </p:tavLst>
                                    </p:anim>
                                    <p:anim calcmode="lin" valueType="num">
                                      <p:cBhvr additive="base">
                                        <p:cTn id="32" dur="1000" fill="hold"/>
                                        <p:tgtEl>
                                          <p:spTgt spid="2488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8835" grpId="0"/>
      <p:bldP spid="248836" grpId="0" animBg="1"/>
      <p:bldP spid="248837" grpId="0" animBg="1"/>
      <p:bldP spid="24883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5" name="Text Box 3"/>
          <p:cNvSpPr txBox="1">
            <a:spLocks noChangeArrowheads="1"/>
          </p:cNvSpPr>
          <p:nvPr/>
        </p:nvSpPr>
        <p:spPr bwMode="auto">
          <a:xfrm>
            <a:off x="407988" y="681038"/>
            <a:ext cx="10798175" cy="5409565"/>
          </a:xfrm>
          <a:prstGeom prst="rect">
            <a:avLst/>
          </a:prstGeom>
          <a:noFill/>
          <a:ln w="9525">
            <a:noFill/>
            <a:miter lim="800000"/>
          </a:ln>
          <a:effectLst/>
        </p:spPr>
        <p:txBody>
          <a:bodyPr>
            <a:spAutoFit/>
          </a:bodyPr>
          <a:lstStyle/>
          <a:p>
            <a:pPr>
              <a:lnSpc>
                <a:spcPct val="120000"/>
              </a:lnSpc>
              <a:defRPr/>
            </a:pPr>
            <a:r>
              <a:rPr lang="zh-CN" altLang="en-US" sz="2400">
                <a:solidFill>
                  <a:srgbClr val="FF0000"/>
                </a:solidFill>
                <a:ea typeface="黑体" panose="02010609060101010101" pitchFamily="2" charset="-122"/>
              </a:rPr>
              <a:t>题型一　</a:t>
            </a:r>
            <a:r>
              <a:rPr lang="zh-CN" altLang="en-US" sz="2400" smtClean="0">
                <a:solidFill>
                  <a:srgbClr val="FF0000"/>
                </a:solidFill>
                <a:ea typeface="黑体" panose="02010609060101010101" pitchFamily="2" charset="-122"/>
              </a:rPr>
              <a:t>修改选择型</a:t>
            </a:r>
            <a:r>
              <a:rPr lang="en-US" altLang="en-US" sz="2400" smtClean="0">
                <a:solidFill>
                  <a:srgbClr val="FF0000"/>
                </a:solidFill>
                <a:ea typeface="黑体" panose="02010609060101010101" pitchFamily="2" charset="-122"/>
              </a:rPr>
              <a:t>(</a:t>
            </a:r>
            <a:r>
              <a:rPr lang="zh-CN" altLang="en-US" sz="2400" smtClean="0">
                <a:solidFill>
                  <a:srgbClr val="FF0000"/>
                </a:solidFill>
                <a:ea typeface="黑体" panose="02010609060101010101" pitchFamily="2" charset="-122"/>
              </a:rPr>
              <a:t>语段</a:t>
            </a:r>
            <a:r>
              <a:rPr lang="en-US" altLang="en-US" sz="2400" smtClean="0">
                <a:solidFill>
                  <a:srgbClr val="FF0000"/>
                </a:solidFill>
                <a:ea typeface="黑体" panose="02010609060101010101" pitchFamily="2" charset="-122"/>
              </a:rPr>
              <a:t>)</a:t>
            </a:r>
            <a:endParaRPr lang="zh-CN" altLang="en-US" sz="2400" smtClean="0">
              <a:solidFill>
                <a:srgbClr val="FF0000"/>
              </a:solidFill>
              <a:ea typeface="黑体" panose="02010609060101010101" pitchFamily="2" charset="-122"/>
            </a:endParaRPr>
          </a:p>
          <a:p>
            <a:pPr>
              <a:lnSpc>
                <a:spcPct val="120000"/>
              </a:lnSpc>
            </a:pPr>
            <a:r>
              <a:rPr lang="en-US" sz="2400" b="1" smtClean="0">
                <a:solidFill>
                  <a:srgbClr val="0000FF"/>
                </a:solidFill>
              </a:rPr>
              <a:t>1.(2019·</a:t>
            </a:r>
            <a:r>
              <a:rPr lang="zh-CN" altLang="en-US" sz="2400" b="1" smtClean="0">
                <a:solidFill>
                  <a:srgbClr val="0000FF"/>
                </a:solidFill>
              </a:rPr>
              <a:t>全国卷</a:t>
            </a:r>
            <a:r>
              <a:rPr lang="en-US" sz="2400" b="1" smtClean="0">
                <a:solidFill>
                  <a:srgbClr val="0000FF"/>
                </a:solidFill>
              </a:rPr>
              <a:t>Ⅲ)</a:t>
            </a:r>
            <a:r>
              <a:rPr lang="zh-CN" altLang="en-US" sz="2400" b="1" smtClean="0">
                <a:solidFill>
                  <a:srgbClr val="0000FF"/>
                </a:solidFill>
              </a:rPr>
              <a:t>阅读下面的文字，完成文后题目。</a:t>
            </a:r>
          </a:p>
          <a:p>
            <a:pPr>
              <a:lnSpc>
                <a:spcPct val="120000"/>
              </a:lnSpc>
            </a:pPr>
            <a:r>
              <a:rPr lang="zh-CN" altLang="en-US" sz="2000" b="1" smtClean="0">
                <a:solidFill>
                  <a:srgbClr val="0000FF"/>
                </a:solidFill>
              </a:rPr>
              <a:t>有一个大坑，看着很松软，有点像巧克力蛋糕</a:t>
            </a:r>
            <a:r>
              <a:rPr lang="en-US" sz="2000" b="1" smtClean="0">
                <a:solidFill>
                  <a:srgbClr val="0000FF"/>
                </a:solidFill>
              </a:rPr>
              <a:t>——</a:t>
            </a:r>
            <a:r>
              <a:rPr lang="zh-CN" altLang="en-US" sz="2000" b="1" smtClean="0">
                <a:solidFill>
                  <a:srgbClr val="0000FF"/>
                </a:solidFill>
              </a:rPr>
              <a:t>这是北京时间</a:t>
            </a:r>
            <a:r>
              <a:rPr lang="en-US" sz="2000" b="1" smtClean="0">
                <a:solidFill>
                  <a:srgbClr val="0000FF"/>
                </a:solidFill>
              </a:rPr>
              <a:t>2019</a:t>
            </a:r>
            <a:r>
              <a:rPr lang="zh-CN" altLang="en-US" sz="2000" b="1" smtClean="0">
                <a:solidFill>
                  <a:srgbClr val="0000FF"/>
                </a:solidFill>
              </a:rPr>
              <a:t>年</a:t>
            </a:r>
            <a:r>
              <a:rPr lang="en-US" sz="2000" b="1" smtClean="0">
                <a:solidFill>
                  <a:srgbClr val="0000FF"/>
                </a:solidFill>
              </a:rPr>
              <a:t>1</a:t>
            </a:r>
            <a:r>
              <a:rPr lang="zh-CN" altLang="en-US" sz="2000" b="1" smtClean="0">
                <a:solidFill>
                  <a:srgbClr val="0000FF"/>
                </a:solidFill>
              </a:rPr>
              <a:t>月</a:t>
            </a:r>
            <a:r>
              <a:rPr lang="en-US" sz="2000" b="1" smtClean="0">
                <a:solidFill>
                  <a:srgbClr val="0000FF"/>
                </a:solidFill>
              </a:rPr>
              <a:t>3</a:t>
            </a:r>
            <a:r>
              <a:rPr lang="zh-CN" altLang="en-US" sz="2000" b="1" smtClean="0">
                <a:solidFill>
                  <a:srgbClr val="0000FF"/>
                </a:solidFill>
              </a:rPr>
              <a:t>日上午</a:t>
            </a:r>
            <a:r>
              <a:rPr lang="en-US" sz="2000" b="1" smtClean="0">
                <a:solidFill>
                  <a:srgbClr val="0000FF"/>
                </a:solidFill>
              </a:rPr>
              <a:t>11</a:t>
            </a:r>
            <a:r>
              <a:rPr lang="zh-CN" altLang="en-US" sz="2000" b="1" smtClean="0">
                <a:solidFill>
                  <a:srgbClr val="0000FF"/>
                </a:solidFill>
              </a:rPr>
              <a:t>时</a:t>
            </a:r>
            <a:r>
              <a:rPr lang="en-US" sz="2000" b="1" smtClean="0">
                <a:solidFill>
                  <a:srgbClr val="0000FF"/>
                </a:solidFill>
              </a:rPr>
              <a:t>40</a:t>
            </a:r>
            <a:r>
              <a:rPr lang="zh-CN" altLang="en-US" sz="2000" b="1" smtClean="0">
                <a:solidFill>
                  <a:srgbClr val="0000FF"/>
                </a:solidFill>
              </a:rPr>
              <a:t>分，</a:t>
            </a:r>
            <a:r>
              <a:rPr lang="en-US" sz="2000" b="1" smtClean="0">
                <a:solidFill>
                  <a:srgbClr val="0000FF"/>
                </a:solidFill>
              </a:rPr>
              <a:t>“</a:t>
            </a:r>
            <a:r>
              <a:rPr lang="zh-CN" altLang="en-US" sz="2000" b="1" smtClean="0">
                <a:solidFill>
                  <a:srgbClr val="0000FF"/>
                </a:solidFill>
              </a:rPr>
              <a:t>嫦娥四号</a:t>
            </a:r>
            <a:r>
              <a:rPr lang="en-US" sz="2000" b="1" smtClean="0">
                <a:solidFill>
                  <a:srgbClr val="0000FF"/>
                </a:solidFill>
              </a:rPr>
              <a:t>”</a:t>
            </a:r>
            <a:r>
              <a:rPr lang="zh-CN" altLang="en-US" sz="2000" b="1" smtClean="0">
                <a:solidFill>
                  <a:srgbClr val="0000FF"/>
                </a:solidFill>
              </a:rPr>
              <a:t>传回的月背影像图带给人们的</a:t>
            </a:r>
            <a:r>
              <a:rPr lang="en-US" sz="2000" b="1" smtClean="0">
                <a:solidFill>
                  <a:srgbClr val="0000FF"/>
                </a:solidFill>
              </a:rPr>
              <a:t>________</a:t>
            </a:r>
            <a:r>
              <a:rPr lang="zh-CN" altLang="en-US" sz="2000" b="1" smtClean="0">
                <a:solidFill>
                  <a:srgbClr val="0000FF"/>
                </a:solidFill>
              </a:rPr>
              <a:t>。这张在网络上刷屏的图片，拍自月球背面南极</a:t>
            </a:r>
            <a:r>
              <a:rPr lang="en-US" sz="2000" b="1" smtClean="0">
                <a:solidFill>
                  <a:srgbClr val="0000FF"/>
                </a:solidFill>
              </a:rPr>
              <a:t>—</a:t>
            </a:r>
            <a:r>
              <a:rPr lang="zh-CN" altLang="en-US" sz="2000" b="1" smtClean="0">
                <a:solidFill>
                  <a:srgbClr val="0000FF"/>
                </a:solidFill>
              </a:rPr>
              <a:t>艾特肯盆地中的冯</a:t>
            </a:r>
            <a:r>
              <a:rPr lang="en-US" sz="2000" b="1" smtClean="0">
                <a:solidFill>
                  <a:srgbClr val="0000FF"/>
                </a:solidFill>
              </a:rPr>
              <a:t>·</a:t>
            </a:r>
            <a:r>
              <a:rPr lang="zh-CN" altLang="en-US" sz="2000" b="1" smtClean="0">
                <a:solidFill>
                  <a:srgbClr val="0000FF"/>
                </a:solidFill>
              </a:rPr>
              <a:t>卡门撞击坑。这一盆地是在</a:t>
            </a:r>
            <a:r>
              <a:rPr lang="en-US" sz="2000" b="1" smtClean="0">
                <a:solidFill>
                  <a:srgbClr val="0000FF"/>
                </a:solidFill>
              </a:rPr>
              <a:t>40</a:t>
            </a:r>
            <a:r>
              <a:rPr lang="zh-CN" altLang="en-US" sz="2000" b="1" smtClean="0">
                <a:solidFill>
                  <a:srgbClr val="0000FF"/>
                </a:solidFill>
              </a:rPr>
              <a:t>亿年前被小天体砸出来的。</a:t>
            </a:r>
          </a:p>
          <a:p>
            <a:pPr>
              <a:lnSpc>
                <a:spcPct val="120000"/>
              </a:lnSpc>
            </a:pPr>
            <a:r>
              <a:rPr lang="zh-CN" altLang="en-US" sz="2000" b="1" smtClean="0">
                <a:solidFill>
                  <a:srgbClr val="0000FF"/>
                </a:solidFill>
              </a:rPr>
              <a:t>到月球背面去看看，一直是人类的梦想。但由于潮汐锁定的关系，月球的自转和公转周期几乎相等，</a:t>
            </a:r>
            <a:r>
              <a:rPr lang="en-US" sz="2000" b="1" smtClean="0">
                <a:solidFill>
                  <a:srgbClr val="0000FF"/>
                </a:solidFill>
              </a:rPr>
              <a:t>(</a:t>
            </a:r>
            <a:r>
              <a:rPr lang="zh-CN" altLang="en-US" sz="2000" b="1" smtClean="0">
                <a:solidFill>
                  <a:srgbClr val="0000FF"/>
                </a:solidFill>
              </a:rPr>
              <a:t>　　　　</a:t>
            </a:r>
            <a:r>
              <a:rPr lang="en-US" sz="2000" b="1" smtClean="0">
                <a:solidFill>
                  <a:srgbClr val="0000FF"/>
                </a:solidFill>
              </a:rPr>
              <a:t>)</a:t>
            </a:r>
            <a:r>
              <a:rPr lang="zh-CN" altLang="en-US" sz="2000" b="1" smtClean="0">
                <a:solidFill>
                  <a:srgbClr val="0000FF"/>
                </a:solidFill>
              </a:rPr>
              <a:t>。同样，从地球发射的电磁波也只能到达月球正面的半球，使得人类无法对月球背面的探测器进行远程操控。这大大</a:t>
            </a:r>
            <a:r>
              <a:rPr lang="en-US" sz="2000" b="1" smtClean="0">
                <a:solidFill>
                  <a:srgbClr val="0000FF"/>
                </a:solidFill>
              </a:rPr>
              <a:t>________</a:t>
            </a:r>
            <a:r>
              <a:rPr lang="zh-CN" altLang="en-US" sz="2000" b="1" smtClean="0">
                <a:solidFill>
                  <a:srgbClr val="0000FF"/>
                </a:solidFill>
              </a:rPr>
              <a:t>了人类对于月球背面的探索。</a:t>
            </a:r>
            <a:r>
              <a:rPr lang="zh-CN" altLang="en-US" sz="2000" b="1" u="sng" smtClean="0">
                <a:solidFill>
                  <a:srgbClr val="0000FF"/>
                </a:solidFill>
              </a:rPr>
              <a:t>月球正面的历史，科学家已经大致研究得清楚了，但最古老的那一段历史却是仍藏在月球背面的深坑。</a:t>
            </a:r>
            <a:r>
              <a:rPr lang="zh-CN" altLang="en-US" sz="2000" b="1" smtClean="0">
                <a:solidFill>
                  <a:srgbClr val="0000FF"/>
                </a:solidFill>
              </a:rPr>
              <a:t>此前，有关月球背面的信息主要来自遥感探测。此次，</a:t>
            </a:r>
            <a:r>
              <a:rPr lang="en-US" sz="2000" b="1" smtClean="0">
                <a:solidFill>
                  <a:srgbClr val="0000FF"/>
                </a:solidFill>
              </a:rPr>
              <a:t>“</a:t>
            </a:r>
            <a:r>
              <a:rPr lang="zh-CN" altLang="en-US" sz="2000" b="1" smtClean="0">
                <a:solidFill>
                  <a:srgbClr val="0000FF"/>
                </a:solidFill>
              </a:rPr>
              <a:t>嫦娥四号</a:t>
            </a:r>
            <a:r>
              <a:rPr lang="en-US" sz="2000" b="1" smtClean="0">
                <a:solidFill>
                  <a:srgbClr val="0000FF"/>
                </a:solidFill>
              </a:rPr>
              <a:t>”</a:t>
            </a:r>
            <a:r>
              <a:rPr lang="zh-CN" altLang="en-US" sz="2000" b="1" smtClean="0">
                <a:solidFill>
                  <a:srgbClr val="0000FF"/>
                </a:solidFill>
              </a:rPr>
              <a:t>携带月球车在月球背面成功软着陆，是中国航天创造的又一个人类</a:t>
            </a:r>
            <a:r>
              <a:rPr lang="en-US" sz="2000" b="1" smtClean="0">
                <a:solidFill>
                  <a:srgbClr val="0000FF"/>
                </a:solidFill>
              </a:rPr>
              <a:t>“</a:t>
            </a:r>
            <a:r>
              <a:rPr lang="zh-CN" altLang="en-US" sz="2000" b="1" smtClean="0">
                <a:solidFill>
                  <a:srgbClr val="0000FF"/>
                </a:solidFill>
              </a:rPr>
              <a:t>第一次</a:t>
            </a:r>
            <a:r>
              <a:rPr lang="en-US" sz="2000" b="1" smtClean="0">
                <a:solidFill>
                  <a:srgbClr val="0000FF"/>
                </a:solidFill>
              </a:rPr>
              <a:t>”</a:t>
            </a:r>
            <a:r>
              <a:rPr lang="zh-CN" altLang="en-US" sz="2000" b="1" smtClean="0">
                <a:solidFill>
                  <a:srgbClr val="0000FF"/>
                </a:solidFill>
              </a:rPr>
              <a:t>，是中国为全人类科技发展作出的一个重大贡献。在公众和网友为此</a:t>
            </a:r>
            <a:r>
              <a:rPr lang="en-US" sz="2000" b="1" smtClean="0">
                <a:solidFill>
                  <a:srgbClr val="0000FF"/>
                </a:solidFill>
              </a:rPr>
              <a:t>________</a:t>
            </a:r>
            <a:r>
              <a:rPr lang="zh-CN" altLang="en-US" sz="2000" b="1" smtClean="0">
                <a:solidFill>
                  <a:srgbClr val="0000FF"/>
                </a:solidFill>
              </a:rPr>
              <a:t>之时，科学家则对</a:t>
            </a:r>
            <a:r>
              <a:rPr lang="en-US" sz="2000" b="1" smtClean="0">
                <a:solidFill>
                  <a:srgbClr val="0000FF"/>
                </a:solidFill>
              </a:rPr>
              <a:t>“</a:t>
            </a:r>
            <a:r>
              <a:rPr lang="zh-CN" altLang="en-US" sz="2000" b="1" smtClean="0">
                <a:solidFill>
                  <a:srgbClr val="0000FF"/>
                </a:solidFill>
              </a:rPr>
              <a:t>嫦娥四号</a:t>
            </a:r>
            <a:r>
              <a:rPr lang="en-US" sz="2000" b="1" smtClean="0">
                <a:solidFill>
                  <a:srgbClr val="0000FF"/>
                </a:solidFill>
              </a:rPr>
              <a:t>”</a:t>
            </a:r>
            <a:r>
              <a:rPr lang="zh-CN" altLang="en-US" sz="2000" b="1" smtClean="0">
                <a:solidFill>
                  <a:srgbClr val="0000FF"/>
                </a:solidFill>
              </a:rPr>
              <a:t>所携带的月球车有着更多期待：当月球车正式开始巡视，将会有更多科学数据</a:t>
            </a:r>
            <a:r>
              <a:rPr lang="en-US" sz="2000" b="1" smtClean="0">
                <a:solidFill>
                  <a:srgbClr val="0000FF"/>
                </a:solidFill>
              </a:rPr>
              <a:t>________</a:t>
            </a:r>
            <a:r>
              <a:rPr lang="zh-CN" altLang="en-US" sz="2000" b="1" smtClean="0">
                <a:solidFill>
                  <a:srgbClr val="0000FF"/>
                </a:solidFill>
              </a:rPr>
              <a:t>地通过地月之间的中继星</a:t>
            </a:r>
            <a:r>
              <a:rPr lang="en-US" sz="2000" b="1" smtClean="0">
                <a:solidFill>
                  <a:srgbClr val="0000FF"/>
                </a:solidFill>
              </a:rPr>
              <a:t>“</a:t>
            </a:r>
            <a:r>
              <a:rPr lang="zh-CN" altLang="en-US" sz="2000" b="1" smtClean="0">
                <a:solidFill>
                  <a:srgbClr val="0000FF"/>
                </a:solidFill>
              </a:rPr>
              <a:t>鹊桥</a:t>
            </a:r>
            <a:r>
              <a:rPr lang="en-US" sz="2000" b="1" smtClean="0">
                <a:solidFill>
                  <a:srgbClr val="0000FF"/>
                </a:solidFill>
              </a:rPr>
              <a:t>”</a:t>
            </a:r>
            <a:r>
              <a:rPr lang="zh-CN" altLang="en-US" sz="2000" b="1" smtClean="0">
                <a:solidFill>
                  <a:srgbClr val="0000FF"/>
                </a:solidFill>
              </a:rPr>
              <a:t>传回地面。有关月背的研究才刚刚开始。</a:t>
            </a:r>
            <a:endParaRPr lang="zh-CN" altLang="en-US" sz="2000" b="1">
              <a:solidFill>
                <a:srgbClr val="FF0000"/>
              </a:solidFill>
              <a:latin typeface="方正大黑简体" pitchFamily="2" charset="-122"/>
              <a:ea typeface="方正大黑简体" pitchFamily="2" charset="-122"/>
            </a:endParaRPr>
          </a:p>
        </p:txBody>
      </p:sp>
      <p:sp>
        <p:nvSpPr>
          <p:cNvPr id="3" name="Rectangle 7"/>
          <p:cNvSpPr>
            <a:spLocks noChangeArrowheads="1"/>
          </p:cNvSpPr>
          <p:nvPr/>
        </p:nvSpPr>
        <p:spPr bwMode="auto">
          <a:xfrm>
            <a:off x="7689864" y="-7938"/>
            <a:ext cx="1428759" cy="595313"/>
          </a:xfrm>
          <a:prstGeom prst="rect">
            <a:avLst/>
          </a:prstGeom>
          <a:solidFill>
            <a:srgbClr val="FF9900"/>
          </a:solidFill>
          <a:ln w="9525">
            <a:noFill/>
            <a:miter lim="800000"/>
          </a:ln>
        </p:spPr>
        <p:txBody>
          <a:bodyPr/>
          <a:lstStyle/>
          <a:p>
            <a:endParaRPr lang="zh-CN" altLang="en-US"/>
          </a:p>
        </p:txBody>
      </p:sp>
      <p:sp>
        <p:nvSpPr>
          <p:cNvPr id="4" name="Rectangle 18"/>
          <p:cNvSpPr>
            <a:spLocks noChangeArrowheads="1"/>
          </p:cNvSpPr>
          <p:nvPr/>
        </p:nvSpPr>
        <p:spPr bwMode="auto">
          <a:xfrm>
            <a:off x="7761301" y="114300"/>
            <a:ext cx="1389049" cy="368935"/>
          </a:xfrm>
          <a:prstGeom prst="rect">
            <a:avLst/>
          </a:prstGeom>
          <a:noFill/>
          <a:ln w="9525">
            <a:noFill/>
            <a:miter lim="800000"/>
          </a:ln>
        </p:spPr>
        <p:txBody>
          <a:bodyPr wrap="square" lIns="0" tIns="0" rIns="0" bIns="0">
            <a:spAutoFit/>
          </a:bodyPr>
          <a:lstStyle/>
          <a:p>
            <a:r>
              <a:rPr lang="zh-CN" altLang="en-US" sz="2400" smtClean="0">
                <a:solidFill>
                  <a:schemeClr val="bg1"/>
                </a:solidFill>
                <a:latin typeface="微软雅黑" pitchFamily="34" charset="-122"/>
                <a:ea typeface="微软雅黑" pitchFamily="34" charset="-122"/>
                <a:cs typeface="方正兰亭黑简体" pitchFamily="2" charset="-122"/>
              </a:rPr>
              <a:t>修改选择</a:t>
            </a:r>
            <a:endParaRPr lang="zh-CN" altLang="en-US" sz="2400">
              <a:solidFill>
                <a:schemeClr val="bg1"/>
              </a:solidFill>
              <a:latin typeface="微软雅黑" pitchFamily="34" charset="-122"/>
              <a:ea typeface="微软雅黑" pitchFamily="34" charset="-122"/>
              <a:cs typeface="方正兰亭黑简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197635"/>
                                        </p:tgtEl>
                                        <p:attrNameLst>
                                          <p:attrName>style.visibility</p:attrName>
                                        </p:attrNameLst>
                                      </p:cBhvr>
                                      <p:to>
                                        <p:strVal val="visible"/>
                                      </p:to>
                                    </p:set>
                                    <p:animEffect transition="in" filter="plus(in)">
                                      <p:cBhvr>
                                        <p:cTn id="7" dur="2000"/>
                                        <p:tgtEl>
                                          <p:spTgt spid="1976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7635"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9"/>
          <p:cNvPicPr>
            <a:picLocks noChangeAspect="1"/>
          </p:cNvPicPr>
          <p:nvPr/>
        </p:nvPicPr>
        <p:blipFill>
          <a:blip r:embed="rId3"/>
          <a:stretch>
            <a:fillRect/>
          </a:stretch>
        </p:blipFill>
        <p:spPr>
          <a:xfrm>
            <a:off x="727710" y="626110"/>
            <a:ext cx="10800715" cy="5833110"/>
          </a:xfrm>
          <a:prstGeom prst="rect">
            <a:avLst/>
          </a:prstGeom>
        </p:spPr>
      </p:pic>
      <p:sp>
        <p:nvSpPr>
          <p:cNvPr id="10" name="TextBox 9">
            <a:hlinkClick r:id="rId4" action="ppaction://hlinksldjump"/>
          </p:cNvPr>
          <p:cNvSpPr txBox="1"/>
          <p:nvPr/>
        </p:nvSpPr>
        <p:spPr>
          <a:xfrm>
            <a:off x="1117567" y="1972310"/>
            <a:ext cx="9751093" cy="1106805"/>
          </a:xfrm>
          <a:prstGeom prst="rect">
            <a:avLst/>
          </a:prstGeom>
          <a:noFill/>
          <a:ln>
            <a:solidFill>
              <a:schemeClr val="accent1">
                <a:lumMod val="40000"/>
                <a:lumOff val="60000"/>
              </a:schemeClr>
            </a:solidFill>
          </a:ln>
          <a:extLst>
            <a:ext uri="{909E8E84-426E-40DD-AFC4-6F175D3DCCD1}">
              <a14:hiddenFill xmlns:a14="http://schemas.microsoft.com/office/drawing/2010/main">
                <a:solidFill>
                  <a:schemeClr val="bg1"/>
                </a:solidFill>
              </a14:hiddenFill>
            </a:ext>
          </a:extLst>
        </p:spPr>
        <p:txBody>
          <a:bodyPr wrap="square">
            <a:spAutoFit/>
          </a:bodyPr>
          <a:lstStyle>
            <a:defPPr>
              <a:defRPr lang="zh-CN"/>
            </a:defPPr>
            <a:lvl1pPr>
              <a:buFont typeface="Arial" pitchFamily="34" charset="0"/>
              <a:buNone/>
              <a:defRPr>
                <a:solidFill>
                  <a:srgbClr val="333333"/>
                </a:solidFill>
                <a:latin typeface="微软雅黑" pitchFamily="34" charset="-122"/>
                <a:ea typeface="微软雅黑" pitchFamily="34" charset="-122"/>
              </a:defRPr>
            </a:lvl1pPr>
          </a:lstStyle>
          <a:p>
            <a:pPr>
              <a:defRPr/>
            </a:pPr>
            <a:r>
              <a:rPr lang="en-US" altLang="zh-CN" sz="6600" b="1" smtClean="0">
                <a:solidFill>
                  <a:srgbClr val="FFFF00"/>
                </a:solidFill>
                <a:effectLst>
                  <a:outerShdw blurRad="38100" dist="38100" dir="2700000" algn="tl">
                    <a:srgbClr val="000000">
                      <a:alpha val="43137"/>
                    </a:srgbClr>
                  </a:outerShdw>
                </a:effectLst>
                <a:latin typeface="幼圆" panose="02010509060101010101" pitchFamily="49" charset="-122"/>
                <a:ea typeface="幼圆" pitchFamily="49" charset="-122"/>
                <a:cs typeface="方正兰亭黑简体" pitchFamily="2" charset="-122"/>
              </a:rPr>
              <a:t>3-6</a:t>
            </a:r>
            <a:r>
              <a:rPr altLang="zh-CN" sz="6600" b="1" smtClean="0">
                <a:solidFill>
                  <a:srgbClr val="FFFF00"/>
                </a:solidFill>
                <a:effectLst>
                  <a:outerShdw blurRad="38100" dist="38100" dir="2700000" algn="tl">
                    <a:srgbClr val="000000">
                      <a:alpha val="43137"/>
                    </a:srgbClr>
                  </a:outerShdw>
                </a:effectLst>
                <a:latin typeface="幼圆" panose="02010509060101010101" pitchFamily="49" charset="-122"/>
                <a:ea typeface="幼圆" pitchFamily="49" charset="-122"/>
                <a:cs typeface="方正兰亭黑简体" pitchFamily="2" charset="-122"/>
              </a:rPr>
              <a:t>辨析并修改病句（</a:t>
            </a:r>
            <a:r>
              <a:rPr lang="zh-CN" sz="6600" b="1" smtClean="0">
                <a:solidFill>
                  <a:srgbClr val="FFFF00"/>
                </a:solidFill>
                <a:effectLst>
                  <a:outerShdw blurRad="38100" dist="38100" dir="2700000" algn="tl">
                    <a:srgbClr val="000000">
                      <a:alpha val="43137"/>
                    </a:srgbClr>
                  </a:outerShdw>
                </a:effectLst>
                <a:latin typeface="幼圆" panose="02010509060101010101" pitchFamily="49" charset="-122"/>
                <a:ea typeface="幼圆" pitchFamily="49" charset="-122"/>
                <a:cs typeface="方正兰亭黑简体" pitchFamily="2" charset="-122"/>
              </a:rPr>
              <a:t>四</a:t>
            </a:r>
            <a:r>
              <a:rPr altLang="zh-CN" sz="6600" b="1" smtClean="0">
                <a:solidFill>
                  <a:srgbClr val="FFFF00"/>
                </a:solidFill>
                <a:effectLst>
                  <a:outerShdw blurRad="38100" dist="38100" dir="2700000" algn="tl">
                    <a:srgbClr val="000000">
                      <a:alpha val="43137"/>
                    </a:srgbClr>
                  </a:outerShdw>
                </a:effectLst>
                <a:latin typeface="幼圆" panose="02010509060101010101" pitchFamily="49" charset="-122"/>
                <a:ea typeface="幼圆" pitchFamily="49" charset="-122"/>
                <a:cs typeface="方正兰亭黑简体" pitchFamily="2" charset="-122"/>
              </a:rPr>
              <a:t>）</a:t>
            </a:r>
          </a:p>
        </p:txBody>
      </p:sp>
    </p:spTree>
    <p:extLst>
      <p:ext uri="{BB962C8B-B14F-4D97-AF65-F5344CB8AC3E}">
        <p14:creationId xmlns:p14="http://schemas.microsoft.com/office/powerpoint/2010/main" val="48311606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2" presetClass="entr" presetSubtype="8" fill="hold" grpId="0" nodeType="afterEffect">
                                  <p:stCondLst>
                                    <p:cond delay="0"/>
                                  </p:stCondLst>
                                  <p:childTnLst>
                                    <p:set>
                                      <p:cBhvr>
                                        <p:cTn id="7" dur="1" fill="hold">
                                          <p:stCondLst>
                                            <p:cond delay="0"/>
                                          </p:stCondLst>
                                        </p:cTn>
                                        <p:tgtEl>
                                          <p:spTgt spid="10"/>
                                        </p:tgtEl>
                                        <p:attrNameLst>
                                          <p:attrName>style.visibility</p:attrName>
                                        </p:attrNameLst>
                                      </p:cBhvr>
                                      <p:to>
                                        <p:strVal val="visible"/>
                                      </p:to>
                                    </p:set>
                                    <p:animEffect transition="in" filter="wipe(left)">
                                      <p:cBhvr>
                                        <p:cTn id="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4018" name="Object 2"/>
          <p:cNvGraphicFramePr>
            <a:graphicFrameLocks noChangeAspect="1"/>
          </p:cNvGraphicFramePr>
          <p:nvPr/>
        </p:nvGraphicFramePr>
        <p:xfrm>
          <a:off x="0" y="0"/>
          <a:ext cx="11522075" cy="6480175"/>
        </p:xfrm>
        <a:graphic>
          <a:graphicData uri="http://schemas.openxmlformats.org/presentationml/2006/ole">
            <mc:AlternateContent xmlns:mc="http://schemas.openxmlformats.org/markup-compatibility/2006">
              <mc:Choice xmlns:v="urn:schemas-microsoft-com:vml" Requires="v">
                <p:oleObj spid="_x0000_s3074" name="Image" r:id="rId3" imgW="0" imgH="0" progId="Photoshop.Image.8">
                  <p:embed/>
                </p:oleObj>
              </mc:Choice>
              <mc:Fallback>
                <p:oleObj name="Image" r:id="rId3" imgW="0" imgH="0" progId="Photoshop.Image.8">
                  <p:embed/>
                  <p:pic>
                    <p:nvPicPr>
                      <p:cNvPr id="0" name=""/>
                      <p:cNvPicPr/>
                      <p:nvPr/>
                    </p:nvPicPr>
                    <p:blipFill>
                      <a:blip r:embed="rId4"/>
                      <a:stretch>
                        <a:fillRect/>
                      </a:stretch>
                    </p:blipFill>
                    <p:spPr>
                      <a:xfrm>
                        <a:off x="0" y="0"/>
                        <a:ext cx="11522075" cy="6480175"/>
                      </a:xfrm>
                      <a:prstGeom prst="rect">
                        <a:avLst/>
                      </a:prstGeom>
                      <a:noFill/>
                      <a:ln w="9525">
                        <a:noFill/>
                      </a:ln>
                    </p:spPr>
                  </p:pic>
                </p:oleObj>
              </mc:Fallback>
            </mc:AlternateContent>
          </a:graphicData>
        </a:graphic>
      </p:graphicFrame>
      <p:sp>
        <p:nvSpPr>
          <p:cNvPr id="214019" name="Text Box 3"/>
          <p:cNvSpPr txBox="1">
            <a:spLocks noChangeArrowheads="1"/>
          </p:cNvSpPr>
          <p:nvPr/>
        </p:nvSpPr>
        <p:spPr bwMode="auto">
          <a:xfrm>
            <a:off x="1247775" y="223838"/>
            <a:ext cx="4832350" cy="521970"/>
          </a:xfrm>
          <a:prstGeom prst="rect">
            <a:avLst/>
          </a:prstGeom>
          <a:noFill/>
          <a:ln w="9525">
            <a:noFill/>
            <a:miter lim="800000"/>
          </a:ln>
          <a:effectLst/>
        </p:spPr>
        <p:txBody>
          <a:bodyPr wrap="none">
            <a:spAutoFit/>
          </a:bodyPr>
          <a:lstStyle/>
          <a:p>
            <a:r>
              <a:rPr lang="zh-CN" altLang="en-US" sz="2800" b="1">
                <a:solidFill>
                  <a:schemeClr val="bg1"/>
                </a:solidFill>
                <a:latin typeface="楷体_GB2312" charset="-122"/>
                <a:ea typeface="楷体_GB2312" charset="-122"/>
              </a:rPr>
              <a:t>温馨提示</a:t>
            </a:r>
            <a:r>
              <a:rPr lang="en-US" altLang="zh-CN" sz="2800" b="1">
                <a:solidFill>
                  <a:schemeClr val="bg1"/>
                </a:solidFill>
                <a:latin typeface="楷体_GB2312" charset="-122"/>
                <a:ea typeface="楷体_GB2312" charset="-122"/>
              </a:rPr>
              <a:t>: </a:t>
            </a:r>
            <a:r>
              <a:rPr lang="zh-CN" altLang="en-US" sz="2800" b="1">
                <a:solidFill>
                  <a:schemeClr val="bg1"/>
                </a:solidFill>
                <a:latin typeface="楷体_GB2312" charset="-122"/>
                <a:ea typeface="楷体_GB2312" charset="-122"/>
              </a:rPr>
              <a:t>请点击相关栏目。</a:t>
            </a:r>
          </a:p>
        </p:txBody>
      </p:sp>
      <p:sp>
        <p:nvSpPr>
          <p:cNvPr id="214022" name="Text Box 6">
            <a:hlinkClick r:id="rId5" action="ppaction://hlinksldjump"/>
          </p:cNvPr>
          <p:cNvSpPr txBox="1">
            <a:spLocks noChangeArrowheads="1"/>
          </p:cNvSpPr>
          <p:nvPr/>
        </p:nvSpPr>
        <p:spPr bwMode="auto">
          <a:xfrm>
            <a:off x="4117963" y="2025641"/>
            <a:ext cx="4171950" cy="588963"/>
          </a:xfrm>
          <a:prstGeom prst="rect">
            <a:avLst/>
          </a:prstGeom>
          <a:noFill/>
          <a:ln w="9525">
            <a:solidFill>
              <a:schemeClr val="bg1"/>
            </a:solidFill>
            <a:miter lim="800000"/>
          </a:ln>
          <a:effectLst/>
        </p:spPr>
        <p:txBody>
          <a:bodyPr/>
          <a:lstStyle/>
          <a:p>
            <a:pPr algn="ctr"/>
            <a:r>
              <a:rPr lang="zh-CN" altLang="en-US" sz="3200" b="1" smtClean="0">
                <a:solidFill>
                  <a:schemeClr val="bg1"/>
                </a:solidFill>
                <a:ea typeface="楷体_GB2312" charset="-122"/>
                <a:cs typeface="方正兰亭黑简体" pitchFamily="2" charset="-122"/>
              </a:rPr>
              <a:t>考点五</a:t>
            </a:r>
            <a:r>
              <a:rPr lang="zh-CN" altLang="en-US" smtClean="0">
                <a:cs typeface="方正兰亭黑简体" pitchFamily="2" charset="-122"/>
              </a:rPr>
              <a:t> </a:t>
            </a:r>
            <a:r>
              <a:rPr lang="en-US" altLang="zh-CN" sz="3200" b="1">
                <a:solidFill>
                  <a:schemeClr val="bg1"/>
                </a:solidFill>
                <a:ea typeface="楷体_GB2312" charset="-122"/>
              </a:rPr>
              <a:t>· </a:t>
            </a:r>
            <a:r>
              <a:rPr lang="zh-CN" altLang="en-US" sz="3200" b="1" smtClean="0">
                <a:solidFill>
                  <a:schemeClr val="bg1"/>
                </a:solidFill>
                <a:ea typeface="楷体_GB2312" charset="-122"/>
              </a:rPr>
              <a:t>表意不明</a:t>
            </a:r>
            <a:endParaRPr lang="zh-CN" altLang="en-US" sz="3200" b="1">
              <a:solidFill>
                <a:schemeClr val="bg1"/>
              </a:solidFill>
              <a:ea typeface="楷体_GB2312" charset="-122"/>
            </a:endParaRPr>
          </a:p>
        </p:txBody>
      </p:sp>
      <p:sp>
        <p:nvSpPr>
          <p:cNvPr id="214023" name="Text Box 7">
            <a:hlinkClick r:id="rId5" action="ppaction://hlinksldjump"/>
          </p:cNvPr>
          <p:cNvSpPr txBox="1">
            <a:spLocks noChangeArrowheads="1"/>
          </p:cNvSpPr>
          <p:nvPr/>
        </p:nvSpPr>
        <p:spPr bwMode="auto">
          <a:xfrm>
            <a:off x="4117963" y="2976555"/>
            <a:ext cx="4171950" cy="588962"/>
          </a:xfrm>
          <a:prstGeom prst="rect">
            <a:avLst/>
          </a:prstGeom>
          <a:noFill/>
          <a:ln w="9525">
            <a:solidFill>
              <a:schemeClr val="bg1"/>
            </a:solidFill>
            <a:miter lim="800000"/>
          </a:ln>
          <a:effectLst/>
        </p:spPr>
        <p:txBody>
          <a:bodyPr/>
          <a:lstStyle/>
          <a:p>
            <a:pPr algn="ctr"/>
            <a:r>
              <a:rPr lang="zh-CN" altLang="en-US" sz="3200" b="1" smtClean="0">
                <a:solidFill>
                  <a:schemeClr val="bg1"/>
                </a:solidFill>
                <a:ea typeface="楷体_GB2312" charset="-122"/>
              </a:rPr>
              <a:t>考点六</a:t>
            </a:r>
            <a:r>
              <a:rPr lang="en-US" altLang="zh-CN" sz="3200" b="1" smtClean="0">
                <a:solidFill>
                  <a:schemeClr val="bg1"/>
                </a:solidFill>
                <a:ea typeface="楷体_GB2312" charset="-122"/>
              </a:rPr>
              <a:t>· </a:t>
            </a:r>
            <a:r>
              <a:rPr lang="zh-CN" altLang="en-US" sz="3200" b="1" smtClean="0">
                <a:solidFill>
                  <a:schemeClr val="bg1"/>
                </a:solidFill>
                <a:ea typeface="楷体_GB2312" charset="-122"/>
              </a:rPr>
              <a:t>不合逻辑</a:t>
            </a:r>
            <a:endParaRPr lang="zh-CN" altLang="en-US" sz="3200" b="1">
              <a:solidFill>
                <a:schemeClr val="bg1"/>
              </a:solidFill>
              <a:ea typeface="楷体_GB2312" charset="-122"/>
            </a:endParaRPr>
          </a:p>
        </p:txBody>
      </p:sp>
      <p:sp>
        <p:nvSpPr>
          <p:cNvPr id="7" name="Text Box 5">
            <a:hlinkClick r:id="rId6" action="ppaction://hlinksldjump"/>
          </p:cNvPr>
          <p:cNvSpPr txBox="1">
            <a:spLocks noChangeArrowheads="1"/>
          </p:cNvSpPr>
          <p:nvPr/>
        </p:nvSpPr>
        <p:spPr bwMode="auto">
          <a:xfrm>
            <a:off x="4117963" y="3954467"/>
            <a:ext cx="4171950" cy="588963"/>
          </a:xfrm>
          <a:prstGeom prst="rect">
            <a:avLst/>
          </a:prstGeom>
          <a:noFill/>
          <a:ln w="9525">
            <a:solidFill>
              <a:schemeClr val="bg1"/>
            </a:solidFill>
            <a:miter lim="800000"/>
          </a:ln>
          <a:effectLst/>
        </p:spPr>
        <p:txBody>
          <a:bodyPr/>
          <a:lstStyle/>
          <a:p>
            <a:pPr algn="ctr"/>
            <a:r>
              <a:rPr lang="zh-CN" altLang="en-US" sz="3200" b="1" smtClean="0">
                <a:solidFill>
                  <a:schemeClr val="bg1"/>
                </a:solidFill>
                <a:ea typeface="楷体_GB2312" charset="-122"/>
              </a:rPr>
              <a:t>多积累 </a:t>
            </a:r>
            <a:r>
              <a:rPr lang="en-US" altLang="zh-CN" sz="3200" b="1">
                <a:solidFill>
                  <a:schemeClr val="bg1"/>
                </a:solidFill>
                <a:ea typeface="楷体_GB2312" charset="-122"/>
              </a:rPr>
              <a:t>· </a:t>
            </a:r>
            <a:r>
              <a:rPr lang="zh-CN" altLang="en-US" sz="3200" b="1" smtClean="0">
                <a:solidFill>
                  <a:schemeClr val="bg1"/>
                </a:solidFill>
                <a:ea typeface="楷体_GB2312" charset="-122"/>
              </a:rPr>
              <a:t>知识清单</a:t>
            </a:r>
            <a:endParaRPr lang="zh-CN" altLang="en-US" sz="3200" b="1">
              <a:solidFill>
                <a:schemeClr val="bg1"/>
              </a:solidFill>
              <a:ea typeface="楷体_GB2312" charset="-122"/>
            </a:endParaRPr>
          </a:p>
        </p:txBody>
      </p:sp>
    </p:spTree>
    <p:extLst>
      <p:ext uri="{BB962C8B-B14F-4D97-AF65-F5344CB8AC3E}">
        <p14:creationId xmlns:p14="http://schemas.microsoft.com/office/powerpoint/2010/main" val="2931214056"/>
      </p:ext>
    </p:extLst>
  </p:cSld>
  <p:clrMapOvr>
    <a:masterClrMapping/>
  </p:clrMapOvr>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7" name="Rectangle 7"/>
          <p:cNvSpPr>
            <a:spLocks noChangeArrowheads="1"/>
          </p:cNvSpPr>
          <p:nvPr/>
        </p:nvSpPr>
        <p:spPr bwMode="auto">
          <a:xfrm>
            <a:off x="7904177" y="0"/>
            <a:ext cx="1428760" cy="595313"/>
          </a:xfrm>
          <a:prstGeom prst="rect">
            <a:avLst/>
          </a:prstGeom>
          <a:solidFill>
            <a:srgbClr val="FF9900"/>
          </a:solidFill>
          <a:ln w="9525">
            <a:noFill/>
            <a:miter lim="800000"/>
          </a:ln>
        </p:spPr>
        <p:txBody>
          <a:bodyPr/>
          <a:lstStyle/>
          <a:p>
            <a:endParaRPr lang="zh-CN" altLang="en-US" b="0"/>
          </a:p>
        </p:txBody>
      </p:sp>
      <p:sp>
        <p:nvSpPr>
          <p:cNvPr id="12298" name="Rectangle 18"/>
          <p:cNvSpPr>
            <a:spLocks noChangeArrowheads="1"/>
          </p:cNvSpPr>
          <p:nvPr/>
        </p:nvSpPr>
        <p:spPr bwMode="auto">
          <a:xfrm>
            <a:off x="7999413" y="114300"/>
            <a:ext cx="1333524" cy="368935"/>
          </a:xfrm>
          <a:prstGeom prst="rect">
            <a:avLst/>
          </a:prstGeom>
          <a:noFill/>
          <a:ln w="9525">
            <a:noFill/>
            <a:miter lim="800000"/>
          </a:ln>
        </p:spPr>
        <p:txBody>
          <a:bodyPr wrap="square" lIns="0" tIns="0" rIns="0" bIns="0">
            <a:spAutoFit/>
          </a:bodyPr>
          <a:lstStyle/>
          <a:p>
            <a:pPr algn="ctr"/>
            <a:r>
              <a:rPr lang="zh-CN" altLang="en-US" sz="2400" b="0" smtClean="0">
                <a:solidFill>
                  <a:schemeClr val="bg1"/>
                </a:solidFill>
                <a:latin typeface="微软雅黑" pitchFamily="34" charset="-122"/>
                <a:ea typeface="微软雅黑" pitchFamily="34" charset="-122"/>
                <a:cs typeface="方正兰亭黑简体" pitchFamily="2" charset="-122"/>
              </a:rPr>
              <a:t>表意不明</a:t>
            </a:r>
            <a:endParaRPr lang="zh-CN" altLang="en-US" sz="2400" b="0">
              <a:solidFill>
                <a:schemeClr val="bg1"/>
              </a:solidFill>
              <a:latin typeface="微软雅黑" pitchFamily="34" charset="-122"/>
              <a:ea typeface="微软雅黑" pitchFamily="34" charset="-122"/>
              <a:cs typeface="方正兰亭黑简体" pitchFamily="2" charset="-122"/>
            </a:endParaRPr>
          </a:p>
        </p:txBody>
      </p:sp>
      <p:sp>
        <p:nvSpPr>
          <p:cNvPr id="11" name="Text Box 5"/>
          <p:cNvSpPr txBox="1">
            <a:spLocks noChangeArrowheads="1"/>
          </p:cNvSpPr>
          <p:nvPr/>
        </p:nvSpPr>
        <p:spPr bwMode="auto">
          <a:xfrm>
            <a:off x="3617897" y="882633"/>
            <a:ext cx="5113338" cy="460375"/>
          </a:xfrm>
          <a:prstGeom prst="rect">
            <a:avLst/>
          </a:prstGeom>
          <a:solidFill>
            <a:schemeClr val="accent1"/>
          </a:solidFill>
          <a:ln w="9525">
            <a:noFill/>
            <a:miter lim="800000"/>
          </a:ln>
          <a:effectLst/>
        </p:spPr>
        <p:txBody>
          <a:bodyPr>
            <a:spAutoFit/>
          </a:bodyPr>
          <a:lstStyle/>
          <a:p>
            <a:r>
              <a:rPr lang="zh-CN" altLang="en-US" sz="2400">
                <a:solidFill>
                  <a:schemeClr val="bg1"/>
                </a:solidFill>
              </a:rPr>
              <a:t>考点五　表意不明的常见易考类型 </a:t>
            </a:r>
          </a:p>
        </p:txBody>
      </p:sp>
      <p:sp>
        <p:nvSpPr>
          <p:cNvPr id="13" name="Text Box 48"/>
          <p:cNvSpPr txBox="1">
            <a:spLocks noChangeArrowheads="1"/>
          </p:cNvSpPr>
          <p:nvPr/>
        </p:nvSpPr>
        <p:spPr bwMode="auto">
          <a:xfrm>
            <a:off x="903254" y="1746233"/>
            <a:ext cx="9771082" cy="1198880"/>
          </a:xfrm>
          <a:prstGeom prst="rect">
            <a:avLst/>
          </a:prstGeom>
          <a:noFill/>
          <a:ln w="9525">
            <a:noFill/>
            <a:miter lim="800000"/>
          </a:ln>
          <a:effectLst/>
        </p:spPr>
        <p:txBody>
          <a:bodyPr wrap="square">
            <a:spAutoFit/>
          </a:bodyPr>
          <a:lstStyle/>
          <a:p>
            <a:r>
              <a:rPr lang="zh-CN" altLang="en-US" sz="2400">
                <a:solidFill>
                  <a:srgbClr val="FF0000"/>
                </a:solidFill>
              </a:rPr>
              <a:t>       表意不明是日常生活中极易出现的病句，是命题者经常设题的类型。表意不明的现象主要有：词的多义导致歧义、不同停顿产生歧义、指代不明、修饰两可等几种类型。</a:t>
            </a:r>
          </a:p>
        </p:txBody>
      </p:sp>
      <p:grpSp>
        <p:nvGrpSpPr>
          <p:cNvPr id="2" name="组合 303135"/>
          <p:cNvGrpSpPr>
            <a:grpSpLocks noChangeAspect="1"/>
          </p:cNvGrpSpPr>
          <p:nvPr/>
        </p:nvGrpSpPr>
        <p:grpSpPr>
          <a:xfrm>
            <a:off x="2117286" y="2952750"/>
            <a:ext cx="7787688" cy="2502053"/>
            <a:chOff x="1838" y="1132"/>
            <a:chExt cx="2013" cy="720"/>
          </a:xfrm>
        </p:grpSpPr>
        <p:sp>
          <p:nvSpPr>
            <p:cNvPr id="303137" name="矩形 303136"/>
            <p:cNvSpPr>
              <a:spLocks noChangeAspect="1" noTextEdit="1"/>
            </p:cNvSpPr>
            <p:nvPr/>
          </p:nvSpPr>
          <p:spPr>
            <a:xfrm>
              <a:off x="1905" y="1132"/>
              <a:ext cx="1872" cy="720"/>
            </a:xfrm>
            <a:prstGeom prst="rect">
              <a:avLst/>
            </a:prstGeom>
            <a:noFill/>
            <a:ln w="9525">
              <a:noFill/>
            </a:ln>
          </p:spPr>
          <p:txBody>
            <a:bodyPr/>
            <a:lstStyle/>
            <a:p>
              <a:endParaRPr lang="zh-CN" altLang="en-US"/>
            </a:p>
          </p:txBody>
        </p:sp>
        <p:cxnSp>
          <p:nvCxnSpPr>
            <p:cNvPr id="303142" name="_s303142"/>
            <p:cNvCxnSpPr>
              <a:stCxn id="303146" idx="0"/>
              <a:endCxn id="303144" idx="2"/>
            </p:cNvCxnSpPr>
            <p:nvPr/>
          </p:nvCxnSpPr>
          <p:spPr>
            <a:xfrm rot="16200000" flipV="1">
              <a:off x="3039" y="1222"/>
              <a:ext cx="144" cy="541"/>
            </a:xfrm>
            <a:prstGeom prst="bentConnector3">
              <a:avLst>
                <a:gd name="adj1" fmla="val 50000"/>
              </a:avLst>
            </a:prstGeom>
            <a:ln w="28575" cap="flat" cmpd="sng">
              <a:solidFill>
                <a:schemeClr val="tx1"/>
              </a:solidFill>
              <a:prstDash val="solid"/>
              <a:miter/>
              <a:headEnd type="none" w="med" len="med"/>
              <a:tailEnd type="none" w="med" len="med"/>
            </a:ln>
          </p:spPr>
        </p:cxnSp>
        <p:cxnSp>
          <p:nvCxnSpPr>
            <p:cNvPr id="303143" name="_s303143"/>
            <p:cNvCxnSpPr>
              <a:stCxn id="303145" idx="0"/>
              <a:endCxn id="303144" idx="2"/>
            </p:cNvCxnSpPr>
            <p:nvPr/>
          </p:nvCxnSpPr>
          <p:spPr>
            <a:xfrm rot="5400000" flipH="1" flipV="1">
              <a:off x="2500" y="1223"/>
              <a:ext cx="144" cy="537"/>
            </a:xfrm>
            <a:prstGeom prst="bentConnector3">
              <a:avLst>
                <a:gd name="adj1" fmla="val 50000"/>
              </a:avLst>
            </a:prstGeom>
            <a:ln w="28575" cap="flat" cmpd="sng">
              <a:solidFill>
                <a:schemeClr val="tx1"/>
              </a:solidFill>
              <a:prstDash val="solid"/>
              <a:miter/>
              <a:headEnd type="none" w="med" len="med"/>
              <a:tailEnd type="none" w="med" len="med"/>
            </a:ln>
          </p:spPr>
        </p:cxnSp>
        <p:sp>
          <p:nvSpPr>
            <p:cNvPr id="303144" name="_s303144"/>
            <p:cNvSpPr/>
            <p:nvPr/>
          </p:nvSpPr>
          <p:spPr>
            <a:xfrm>
              <a:off x="2409" y="1132"/>
              <a:ext cx="864" cy="288"/>
            </a:xfrm>
            <a:prstGeom prst="roundRect">
              <a:avLst>
                <a:gd name="adj" fmla="val 16667"/>
              </a:avLst>
            </a:prstGeom>
            <a:solidFill>
              <a:schemeClr val="accent1"/>
            </a:solidFill>
            <a:ln w="9525" cap="flat" cmpd="sng">
              <a:solidFill>
                <a:schemeClr val="tx1"/>
              </a:solidFill>
              <a:prstDash val="solid"/>
              <a:headEnd type="none" w="med" len="med"/>
              <a:tailEnd type="none" w="med" len="med"/>
            </a:ln>
          </p:spPr>
          <p:txBody>
            <a:bodyPr wrap="none" lIns="0" tIns="0" rIns="0" bIns="0" anchor="ctr"/>
            <a:lstStyle/>
            <a:p>
              <a:pPr algn="ctr"/>
              <a:r>
                <a:rPr lang="zh-CN" altLang="en-US" sz="3200" b="1">
                  <a:solidFill>
                    <a:schemeClr val="bg1"/>
                  </a:solidFill>
                  <a:latin typeface="Arial" pitchFamily="34" charset="0"/>
                  <a:ea typeface="宋体" pitchFamily="2" charset="-122"/>
                </a:rPr>
                <a:t>表意不明 </a:t>
              </a:r>
            </a:p>
          </p:txBody>
        </p:sp>
        <p:sp>
          <p:nvSpPr>
            <p:cNvPr id="303145" name="_s303145"/>
            <p:cNvSpPr/>
            <p:nvPr/>
          </p:nvSpPr>
          <p:spPr>
            <a:xfrm>
              <a:off x="1838" y="1564"/>
              <a:ext cx="931" cy="288"/>
            </a:xfrm>
            <a:prstGeom prst="roundRect">
              <a:avLst>
                <a:gd name="adj" fmla="val 16667"/>
              </a:avLst>
            </a:prstGeom>
            <a:solidFill>
              <a:schemeClr val="accent1"/>
            </a:solidFill>
            <a:ln w="9525" cap="flat" cmpd="sng">
              <a:solidFill>
                <a:schemeClr val="tx1"/>
              </a:solidFill>
              <a:prstDash val="solid"/>
              <a:headEnd type="none" w="med" len="med"/>
              <a:tailEnd type="none" w="med" len="med"/>
            </a:ln>
          </p:spPr>
          <p:txBody>
            <a:bodyPr wrap="none" lIns="0" tIns="0" rIns="0" bIns="0" anchor="ctr"/>
            <a:lstStyle/>
            <a:p>
              <a:pPr algn="ctr"/>
              <a:r>
                <a:rPr lang="zh-CN" altLang="en-US" sz="3200" b="1">
                  <a:solidFill>
                    <a:schemeClr val="bg1"/>
                  </a:solidFill>
                  <a:latin typeface="Arial" pitchFamily="34" charset="0"/>
                  <a:ea typeface="宋体" pitchFamily="2" charset="-122"/>
                </a:rPr>
                <a:t>指代不明造成歧义 </a:t>
              </a:r>
            </a:p>
          </p:txBody>
        </p:sp>
        <p:sp>
          <p:nvSpPr>
            <p:cNvPr id="303146" name="_s303146"/>
            <p:cNvSpPr/>
            <p:nvPr/>
          </p:nvSpPr>
          <p:spPr>
            <a:xfrm>
              <a:off x="2913" y="1564"/>
              <a:ext cx="938" cy="288"/>
            </a:xfrm>
            <a:prstGeom prst="roundRect">
              <a:avLst>
                <a:gd name="adj" fmla="val 16667"/>
              </a:avLst>
            </a:prstGeom>
            <a:solidFill>
              <a:schemeClr val="accent1"/>
            </a:solidFill>
            <a:ln w="9525" cap="flat" cmpd="sng">
              <a:solidFill>
                <a:schemeClr val="tx1"/>
              </a:solidFill>
              <a:prstDash val="solid"/>
              <a:headEnd type="none" w="med" len="med"/>
              <a:tailEnd type="none" w="med" len="med"/>
            </a:ln>
          </p:spPr>
          <p:txBody>
            <a:bodyPr wrap="none" lIns="0" tIns="0" rIns="0" bIns="0" anchor="ctr"/>
            <a:lstStyle/>
            <a:p>
              <a:pPr algn="ctr"/>
              <a:r>
                <a:rPr lang="zh-CN" altLang="en-US" sz="3200" b="1">
                  <a:solidFill>
                    <a:schemeClr val="bg1"/>
                  </a:solidFill>
                  <a:latin typeface="Arial" pitchFamily="34" charset="0"/>
                  <a:ea typeface="宋体" pitchFamily="2" charset="-122"/>
                </a:rPr>
                <a:t>修饰两可造成歧义</a:t>
              </a:r>
              <a:r>
                <a:rPr lang="zh-CN" altLang="en-US" sz="3200">
                  <a:latin typeface="Arial" pitchFamily="34" charset="0"/>
                  <a:ea typeface="宋体" pitchFamily="2" charset="-122"/>
                </a:rPr>
                <a:t> </a:t>
              </a:r>
            </a:p>
          </p:txBody>
        </p:sp>
      </p:grpSp>
    </p:spTree>
    <p:extLst>
      <p:ext uri="{BB962C8B-B14F-4D97-AF65-F5344CB8AC3E}">
        <p14:creationId xmlns:p14="http://schemas.microsoft.com/office/powerpoint/2010/main" val="11102845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additive="base">
                                        <p:cTn id="14" dur="500" fill="hold"/>
                                        <p:tgtEl>
                                          <p:spTgt spid="13"/>
                                        </p:tgtEl>
                                        <p:attrNameLst>
                                          <p:attrName>ppt_x</p:attrName>
                                        </p:attrNameLst>
                                      </p:cBhvr>
                                      <p:tavLst>
                                        <p:tav tm="0">
                                          <p:val>
                                            <p:strVal val="#ppt_x"/>
                                          </p:val>
                                        </p:tav>
                                        <p:tav tm="100000">
                                          <p:val>
                                            <p:strVal val="#ppt_x"/>
                                          </p:val>
                                        </p:tav>
                                      </p:tavLst>
                                    </p:anim>
                                    <p:anim calcmode="lin" valueType="num">
                                      <p:cBhvr additive="base">
                                        <p:cTn id="15"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53" presetClass="entr" presetSubtype="0"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ppt_w</p:attrName>
                                        </p:attrNameLst>
                                      </p:cBhvr>
                                      <p:tavLst>
                                        <p:tav tm="0">
                                          <p:val>
                                            <p:fltVal val="0"/>
                                          </p:val>
                                        </p:tav>
                                        <p:tav tm="100000">
                                          <p:val>
                                            <p:strVal val="#ppt_w"/>
                                          </p:val>
                                        </p:tav>
                                      </p:tavLst>
                                    </p:anim>
                                    <p:anim calcmode="lin" valueType="num">
                                      <p:cBhvr>
                                        <p:cTn id="22" dur="500" fill="hold"/>
                                        <p:tgtEl>
                                          <p:spTgt spid="2"/>
                                        </p:tgtEl>
                                        <p:attrNameLst>
                                          <p:attrName>ppt_h</p:attrName>
                                        </p:attrNameLst>
                                      </p:cBhvr>
                                      <p:tavLst>
                                        <p:tav tm="0">
                                          <p:val>
                                            <p:fltVal val="0"/>
                                          </p:val>
                                        </p:tav>
                                        <p:tav tm="100000">
                                          <p:val>
                                            <p:strVal val="#ppt_h"/>
                                          </p:val>
                                        </p:tav>
                                      </p:tavLst>
                                    </p:anim>
                                    <p:animEffect transition="in" filter="fade">
                                      <p:cBhvr>
                                        <p:cTn id="2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530" name="Text Box 2"/>
          <p:cNvSpPr txBox="1">
            <a:spLocks noChangeArrowheads="1"/>
          </p:cNvSpPr>
          <p:nvPr/>
        </p:nvSpPr>
        <p:spPr bwMode="auto">
          <a:xfrm>
            <a:off x="277789" y="1552556"/>
            <a:ext cx="10888663" cy="829945"/>
          </a:xfrm>
          <a:prstGeom prst="rect">
            <a:avLst/>
          </a:prstGeom>
          <a:noFill/>
          <a:ln w="9525">
            <a:solidFill>
              <a:srgbClr val="00CC00"/>
            </a:solidFill>
            <a:miter lim="800000"/>
          </a:ln>
          <a:effectLst/>
        </p:spPr>
        <p:txBody>
          <a:bodyPr>
            <a:spAutoFit/>
          </a:bodyPr>
          <a:lstStyle/>
          <a:p>
            <a:r>
              <a:rPr lang="en-US" altLang="zh-CN" sz="2400">
                <a:solidFill>
                  <a:srgbClr val="000066"/>
                </a:solidFill>
                <a:latin typeface="宋体" pitchFamily="2" charset="-122"/>
              </a:rPr>
              <a:t>1.</a:t>
            </a:r>
            <a:r>
              <a:rPr lang="zh-CN" altLang="en-US" sz="2400">
                <a:solidFill>
                  <a:srgbClr val="000066"/>
                </a:solidFill>
                <a:latin typeface="宋体" pitchFamily="2" charset="-122"/>
              </a:rPr>
              <a:t>熟悉他的人都知道，生活中的他不像在银幕上那样，是个性格开朗外向、不拘小节的人。</a:t>
            </a:r>
            <a:endParaRPr lang="en-US" altLang="zh-CN" sz="2400">
              <a:solidFill>
                <a:srgbClr val="000066"/>
              </a:solidFill>
              <a:latin typeface="宋体" pitchFamily="2" charset="-122"/>
            </a:endParaRPr>
          </a:p>
        </p:txBody>
      </p:sp>
      <p:sp>
        <p:nvSpPr>
          <p:cNvPr id="278531" name="Text Box 3"/>
          <p:cNvSpPr txBox="1">
            <a:spLocks noChangeArrowheads="1"/>
          </p:cNvSpPr>
          <p:nvPr/>
        </p:nvSpPr>
        <p:spPr bwMode="auto">
          <a:xfrm>
            <a:off x="2016125" y="3040063"/>
            <a:ext cx="309880" cy="368300"/>
          </a:xfrm>
          <a:prstGeom prst="rect">
            <a:avLst/>
          </a:prstGeom>
          <a:noFill/>
          <a:ln w="9525">
            <a:noFill/>
            <a:miter lim="800000"/>
          </a:ln>
          <a:effectLst/>
        </p:spPr>
        <p:txBody>
          <a:bodyPr wrap="none">
            <a:spAutoFit/>
          </a:bodyPr>
          <a:lstStyle/>
          <a:p>
            <a:endParaRPr lang="zh-CN" altLang="en-US" b="0"/>
          </a:p>
        </p:txBody>
      </p:sp>
      <p:sp>
        <p:nvSpPr>
          <p:cNvPr id="278532" name="Text Box 4"/>
          <p:cNvSpPr txBox="1">
            <a:spLocks noChangeArrowheads="1"/>
          </p:cNvSpPr>
          <p:nvPr/>
        </p:nvSpPr>
        <p:spPr bwMode="auto">
          <a:xfrm flipH="1">
            <a:off x="7485063" y="1471613"/>
            <a:ext cx="636587" cy="521970"/>
          </a:xfrm>
          <a:prstGeom prst="rect">
            <a:avLst/>
          </a:prstGeom>
          <a:noFill/>
          <a:ln w="9525">
            <a:noFill/>
            <a:miter lim="800000"/>
          </a:ln>
          <a:effectLst/>
        </p:spPr>
        <p:txBody>
          <a:bodyPr>
            <a:spAutoFit/>
          </a:bodyPr>
          <a:lstStyle/>
          <a:p>
            <a:pPr>
              <a:spcBef>
                <a:spcPct val="50000"/>
              </a:spcBef>
            </a:pPr>
            <a:endParaRPr lang="zh-CN" altLang="en-US" sz="2800" b="0">
              <a:solidFill>
                <a:srgbClr val="FF0000"/>
              </a:solidFill>
            </a:endParaRPr>
          </a:p>
        </p:txBody>
      </p:sp>
      <p:sp>
        <p:nvSpPr>
          <p:cNvPr id="278533" name="Text Box 5"/>
          <p:cNvSpPr txBox="1">
            <a:spLocks noChangeArrowheads="1"/>
          </p:cNvSpPr>
          <p:nvPr/>
        </p:nvSpPr>
        <p:spPr bwMode="auto">
          <a:xfrm>
            <a:off x="277789" y="2573319"/>
            <a:ext cx="10888663" cy="829945"/>
          </a:xfrm>
          <a:prstGeom prst="rect">
            <a:avLst/>
          </a:prstGeom>
          <a:noFill/>
          <a:ln w="9525">
            <a:noFill/>
            <a:miter lim="800000"/>
          </a:ln>
          <a:effectLst/>
        </p:spPr>
        <p:txBody>
          <a:bodyPr>
            <a:spAutoFit/>
          </a:bodyPr>
          <a:lstStyle/>
          <a:p>
            <a:pPr>
              <a:spcBef>
                <a:spcPct val="50000"/>
              </a:spcBef>
            </a:pPr>
            <a:r>
              <a:rPr lang="zh-CN" altLang="en-US" sz="2400">
                <a:solidFill>
                  <a:schemeClr val="folHlink"/>
                </a:solidFill>
                <a:latin typeface="楷体_GB2312" charset="-122"/>
                <a:ea typeface="楷体_GB2312" charset="-122"/>
              </a:rPr>
              <a:t>答案：此处属指代不明造成歧义。此句中的</a:t>
            </a:r>
            <a:r>
              <a:rPr lang="zh-CN" altLang="en-US" sz="2400">
                <a:solidFill>
                  <a:schemeClr val="folHlink"/>
                </a:solidFill>
                <a:latin typeface="Arial"/>
                <a:ea typeface="楷体_GB2312" charset="-122"/>
              </a:rPr>
              <a:t>“</a:t>
            </a:r>
            <a:r>
              <a:rPr lang="zh-CN" altLang="en-US" sz="2400">
                <a:solidFill>
                  <a:schemeClr val="folHlink"/>
                </a:solidFill>
                <a:latin typeface="楷体_GB2312" charset="-122"/>
                <a:ea typeface="楷体_GB2312" charset="-122"/>
              </a:rPr>
              <a:t>那样</a:t>
            </a:r>
            <a:r>
              <a:rPr lang="zh-CN" altLang="en-US" sz="2400">
                <a:solidFill>
                  <a:schemeClr val="folHlink"/>
                </a:solidFill>
                <a:latin typeface="Arial"/>
                <a:ea typeface="楷体_GB2312" charset="-122"/>
              </a:rPr>
              <a:t>”</a:t>
            </a:r>
            <a:r>
              <a:rPr lang="zh-CN" altLang="en-US" sz="2400">
                <a:solidFill>
                  <a:schemeClr val="folHlink"/>
                </a:solidFill>
                <a:latin typeface="楷体_GB2312" charset="-122"/>
                <a:ea typeface="楷体_GB2312" charset="-122"/>
              </a:rPr>
              <a:t>既可以指</a:t>
            </a:r>
            <a:r>
              <a:rPr lang="zh-CN" altLang="en-US" sz="2400">
                <a:solidFill>
                  <a:schemeClr val="folHlink"/>
                </a:solidFill>
                <a:latin typeface="Arial"/>
                <a:ea typeface="楷体_GB2312" charset="-122"/>
              </a:rPr>
              <a:t>“</a:t>
            </a:r>
            <a:r>
              <a:rPr lang="zh-CN" altLang="en-US" sz="2400">
                <a:solidFill>
                  <a:schemeClr val="folHlink"/>
                </a:solidFill>
                <a:latin typeface="楷体_GB2312" charset="-122"/>
                <a:ea typeface="楷体_GB2312" charset="-122"/>
              </a:rPr>
              <a:t>性格开朗外向，不拘小节</a:t>
            </a:r>
            <a:r>
              <a:rPr lang="zh-CN" altLang="en-US" sz="2400">
                <a:solidFill>
                  <a:schemeClr val="folHlink"/>
                </a:solidFill>
                <a:latin typeface="Arial"/>
                <a:ea typeface="楷体_GB2312" charset="-122"/>
              </a:rPr>
              <a:t>”</a:t>
            </a:r>
            <a:r>
              <a:rPr lang="zh-CN" altLang="en-US" sz="2400">
                <a:solidFill>
                  <a:schemeClr val="folHlink"/>
                </a:solidFill>
                <a:latin typeface="楷体_GB2312" charset="-122"/>
                <a:ea typeface="楷体_GB2312" charset="-122"/>
              </a:rPr>
              <a:t>，也可以指</a:t>
            </a:r>
            <a:r>
              <a:rPr lang="zh-CN" altLang="en-US" sz="2400">
                <a:solidFill>
                  <a:schemeClr val="folHlink"/>
                </a:solidFill>
                <a:latin typeface="Arial"/>
                <a:ea typeface="楷体_GB2312" charset="-122"/>
              </a:rPr>
              <a:t>“</a:t>
            </a:r>
            <a:r>
              <a:rPr lang="zh-CN" altLang="en-US" sz="2400">
                <a:solidFill>
                  <a:schemeClr val="folHlink"/>
                </a:solidFill>
                <a:latin typeface="楷体_GB2312" charset="-122"/>
                <a:ea typeface="楷体_GB2312" charset="-122"/>
              </a:rPr>
              <a:t>不是性格开朗外向，不拘小节</a:t>
            </a:r>
            <a:r>
              <a:rPr lang="zh-CN" altLang="en-US" sz="2400">
                <a:solidFill>
                  <a:schemeClr val="folHlink"/>
                </a:solidFill>
                <a:latin typeface="Arial"/>
                <a:ea typeface="楷体_GB2312" charset="-122"/>
              </a:rPr>
              <a:t>”</a:t>
            </a:r>
            <a:r>
              <a:rPr lang="zh-CN" altLang="en-US" sz="2400">
                <a:solidFill>
                  <a:schemeClr val="folHlink"/>
                </a:solidFill>
                <a:latin typeface="楷体_GB2312" charset="-122"/>
                <a:ea typeface="楷体_GB2312" charset="-122"/>
              </a:rPr>
              <a:t>，因而造成了表意不明。</a:t>
            </a:r>
          </a:p>
        </p:txBody>
      </p:sp>
      <p:sp>
        <p:nvSpPr>
          <p:cNvPr id="278534" name="Text Box 6"/>
          <p:cNvSpPr txBox="1">
            <a:spLocks noChangeArrowheads="1"/>
          </p:cNvSpPr>
          <p:nvPr/>
        </p:nvSpPr>
        <p:spPr bwMode="auto">
          <a:xfrm>
            <a:off x="277789" y="3867131"/>
            <a:ext cx="10888663" cy="829945"/>
          </a:xfrm>
          <a:prstGeom prst="rect">
            <a:avLst/>
          </a:prstGeom>
          <a:noFill/>
          <a:ln w="9525">
            <a:solidFill>
              <a:srgbClr val="00CC00"/>
            </a:solidFill>
            <a:miter lim="800000"/>
          </a:ln>
          <a:effectLst/>
        </p:spPr>
        <p:txBody>
          <a:bodyPr>
            <a:spAutoFit/>
          </a:bodyPr>
          <a:lstStyle/>
          <a:p>
            <a:r>
              <a:rPr lang="en-US" altLang="zh-CN" sz="2400">
                <a:solidFill>
                  <a:srgbClr val="000066"/>
                </a:solidFill>
                <a:latin typeface="宋体" pitchFamily="2" charset="-122"/>
              </a:rPr>
              <a:t>2.</a:t>
            </a:r>
            <a:r>
              <a:rPr lang="zh-CN" altLang="en-US" sz="2400">
                <a:solidFill>
                  <a:srgbClr val="000066"/>
                </a:solidFill>
                <a:latin typeface="宋体" pitchFamily="2" charset="-122"/>
              </a:rPr>
              <a:t>宣传部在全市范围内部署开展打击新闻敲诈和假新闻的专项行动，新闻敲诈和假新闻必须受到严肃查处，这是极为重要的。</a:t>
            </a:r>
            <a:endParaRPr lang="en-US" altLang="zh-CN" sz="2400">
              <a:solidFill>
                <a:srgbClr val="000066"/>
              </a:solidFill>
              <a:latin typeface="宋体" pitchFamily="2" charset="-122"/>
            </a:endParaRPr>
          </a:p>
        </p:txBody>
      </p:sp>
      <p:sp>
        <p:nvSpPr>
          <p:cNvPr id="278535" name="Text Box 7"/>
          <p:cNvSpPr txBox="1">
            <a:spLocks noChangeArrowheads="1"/>
          </p:cNvSpPr>
          <p:nvPr/>
        </p:nvSpPr>
        <p:spPr bwMode="auto">
          <a:xfrm>
            <a:off x="277789" y="4956156"/>
            <a:ext cx="10798175" cy="1198880"/>
          </a:xfrm>
          <a:prstGeom prst="rect">
            <a:avLst/>
          </a:prstGeom>
          <a:noFill/>
          <a:ln w="9525">
            <a:noFill/>
            <a:miter lim="800000"/>
          </a:ln>
          <a:effectLst/>
        </p:spPr>
        <p:txBody>
          <a:bodyPr>
            <a:spAutoFit/>
          </a:bodyPr>
          <a:lstStyle/>
          <a:p>
            <a:pPr>
              <a:spcBef>
                <a:spcPct val="50000"/>
              </a:spcBef>
            </a:pPr>
            <a:r>
              <a:rPr lang="zh-CN" altLang="en-US" sz="2400">
                <a:solidFill>
                  <a:schemeClr val="folHlink"/>
                </a:solidFill>
                <a:latin typeface="楷体_GB2312" charset="-122"/>
                <a:ea typeface="楷体_GB2312" charset="-122"/>
              </a:rPr>
              <a:t>答案：此处属指代不明造成歧义。此句中</a:t>
            </a:r>
            <a:r>
              <a:rPr lang="zh-CN" altLang="en-US" sz="2400">
                <a:solidFill>
                  <a:schemeClr val="folHlink"/>
                </a:solidFill>
                <a:latin typeface="Arial"/>
                <a:ea typeface="楷体_GB2312" charset="-122"/>
              </a:rPr>
              <a:t>“</a:t>
            </a:r>
            <a:r>
              <a:rPr lang="zh-CN" altLang="en-US" sz="2400">
                <a:solidFill>
                  <a:schemeClr val="folHlink"/>
                </a:solidFill>
                <a:latin typeface="楷体_GB2312" charset="-122"/>
                <a:ea typeface="楷体_GB2312" charset="-122"/>
              </a:rPr>
              <a:t>这是极为重要的</a:t>
            </a:r>
            <a:r>
              <a:rPr lang="zh-CN" altLang="en-US" sz="2400">
                <a:solidFill>
                  <a:schemeClr val="folHlink"/>
                </a:solidFill>
                <a:latin typeface="Arial"/>
                <a:ea typeface="楷体_GB2312" charset="-122"/>
              </a:rPr>
              <a:t>”</a:t>
            </a:r>
            <a:r>
              <a:rPr lang="zh-CN" altLang="en-US" sz="2400">
                <a:solidFill>
                  <a:schemeClr val="folHlink"/>
                </a:solidFill>
                <a:latin typeface="楷体_GB2312" charset="-122"/>
                <a:ea typeface="楷体_GB2312" charset="-122"/>
              </a:rPr>
              <a:t>中的</a:t>
            </a:r>
            <a:r>
              <a:rPr lang="zh-CN" altLang="en-US" sz="2400">
                <a:solidFill>
                  <a:schemeClr val="folHlink"/>
                </a:solidFill>
                <a:latin typeface="Arial"/>
                <a:ea typeface="楷体_GB2312" charset="-122"/>
              </a:rPr>
              <a:t>“</a:t>
            </a:r>
            <a:r>
              <a:rPr lang="zh-CN" altLang="en-US" sz="2400">
                <a:solidFill>
                  <a:schemeClr val="folHlink"/>
                </a:solidFill>
                <a:latin typeface="楷体_GB2312" charset="-122"/>
                <a:ea typeface="楷体_GB2312" charset="-122"/>
              </a:rPr>
              <a:t>这</a:t>
            </a:r>
            <a:r>
              <a:rPr lang="zh-CN" altLang="en-US" sz="2400">
                <a:solidFill>
                  <a:schemeClr val="folHlink"/>
                </a:solidFill>
                <a:latin typeface="Arial"/>
                <a:ea typeface="楷体_GB2312" charset="-122"/>
              </a:rPr>
              <a:t>”</a:t>
            </a:r>
            <a:r>
              <a:rPr lang="zh-CN" altLang="en-US" sz="2400">
                <a:solidFill>
                  <a:schemeClr val="folHlink"/>
                </a:solidFill>
                <a:latin typeface="楷体_GB2312" charset="-122"/>
                <a:ea typeface="楷体_GB2312" charset="-122"/>
              </a:rPr>
              <a:t>有歧义，</a:t>
            </a:r>
            <a:r>
              <a:rPr lang="zh-CN" altLang="en-US" sz="2400">
                <a:solidFill>
                  <a:schemeClr val="folHlink"/>
                </a:solidFill>
                <a:latin typeface="Arial"/>
                <a:ea typeface="楷体_GB2312" charset="-122"/>
              </a:rPr>
              <a:t>“</a:t>
            </a:r>
            <a:r>
              <a:rPr lang="zh-CN" altLang="en-US" sz="2400">
                <a:solidFill>
                  <a:schemeClr val="folHlink"/>
                </a:solidFill>
                <a:latin typeface="楷体_GB2312" charset="-122"/>
                <a:ea typeface="楷体_GB2312" charset="-122"/>
              </a:rPr>
              <a:t>这</a:t>
            </a:r>
            <a:r>
              <a:rPr lang="zh-CN" altLang="en-US" sz="2400">
                <a:solidFill>
                  <a:schemeClr val="folHlink"/>
                </a:solidFill>
                <a:latin typeface="Arial"/>
                <a:ea typeface="楷体_GB2312" charset="-122"/>
              </a:rPr>
              <a:t>”</a:t>
            </a:r>
            <a:r>
              <a:rPr lang="zh-CN" altLang="en-US" sz="2400">
                <a:solidFill>
                  <a:schemeClr val="folHlink"/>
                </a:solidFill>
                <a:latin typeface="楷体_GB2312" charset="-122"/>
                <a:ea typeface="楷体_GB2312" charset="-122"/>
              </a:rPr>
              <a:t>是指</a:t>
            </a:r>
            <a:r>
              <a:rPr lang="zh-CN" altLang="en-US" sz="2400">
                <a:solidFill>
                  <a:schemeClr val="folHlink"/>
                </a:solidFill>
                <a:latin typeface="Arial"/>
                <a:ea typeface="楷体_GB2312" charset="-122"/>
              </a:rPr>
              <a:t>“</a:t>
            </a:r>
            <a:r>
              <a:rPr lang="zh-CN" altLang="en-US" sz="2400">
                <a:solidFill>
                  <a:schemeClr val="folHlink"/>
                </a:solidFill>
                <a:latin typeface="楷体_GB2312" charset="-122"/>
                <a:ea typeface="楷体_GB2312" charset="-122"/>
              </a:rPr>
              <a:t>宣传部</a:t>
            </a:r>
            <a:r>
              <a:rPr lang="en-US" altLang="zh-CN" sz="2400">
                <a:solidFill>
                  <a:schemeClr val="folHlink"/>
                </a:solidFill>
                <a:latin typeface="Arial"/>
                <a:ea typeface="楷体_GB2312" charset="-122"/>
              </a:rPr>
              <a:t>……</a:t>
            </a:r>
            <a:r>
              <a:rPr lang="zh-CN" altLang="en-US" sz="2400">
                <a:solidFill>
                  <a:schemeClr val="folHlink"/>
                </a:solidFill>
                <a:latin typeface="楷体_GB2312" charset="-122"/>
                <a:ea typeface="楷体_GB2312" charset="-122"/>
              </a:rPr>
              <a:t>的专项行动</a:t>
            </a:r>
            <a:r>
              <a:rPr lang="zh-CN" altLang="en-US" sz="2400">
                <a:solidFill>
                  <a:schemeClr val="folHlink"/>
                </a:solidFill>
                <a:latin typeface="Arial"/>
                <a:ea typeface="楷体_GB2312" charset="-122"/>
              </a:rPr>
              <a:t>”</a:t>
            </a:r>
            <a:r>
              <a:rPr lang="zh-CN" altLang="en-US" sz="2400">
                <a:solidFill>
                  <a:schemeClr val="folHlink"/>
                </a:solidFill>
                <a:latin typeface="楷体_GB2312" charset="-122"/>
                <a:ea typeface="楷体_GB2312" charset="-122"/>
              </a:rPr>
              <a:t>还是指</a:t>
            </a:r>
            <a:r>
              <a:rPr lang="zh-CN" altLang="en-US" sz="2400">
                <a:solidFill>
                  <a:schemeClr val="folHlink"/>
                </a:solidFill>
                <a:latin typeface="Arial"/>
                <a:ea typeface="楷体_GB2312" charset="-122"/>
              </a:rPr>
              <a:t>“</a:t>
            </a:r>
            <a:r>
              <a:rPr lang="zh-CN" altLang="en-US" sz="2400">
                <a:solidFill>
                  <a:schemeClr val="folHlink"/>
                </a:solidFill>
                <a:latin typeface="楷体_GB2312" charset="-122"/>
                <a:ea typeface="楷体_GB2312" charset="-122"/>
              </a:rPr>
              <a:t>新闻敲诈和假新闻必须受到严肃查处</a:t>
            </a:r>
            <a:r>
              <a:rPr lang="zh-CN" altLang="en-US" sz="2400">
                <a:solidFill>
                  <a:schemeClr val="folHlink"/>
                </a:solidFill>
                <a:latin typeface="Arial"/>
                <a:ea typeface="楷体_GB2312" charset="-122"/>
              </a:rPr>
              <a:t>”</a:t>
            </a:r>
            <a:r>
              <a:rPr lang="zh-CN" altLang="en-US" sz="2400">
                <a:solidFill>
                  <a:schemeClr val="folHlink"/>
                </a:solidFill>
                <a:latin typeface="楷体_GB2312" charset="-122"/>
                <a:ea typeface="楷体_GB2312" charset="-122"/>
              </a:rPr>
              <a:t>呢？</a:t>
            </a:r>
            <a:r>
              <a:rPr lang="zh-CN" altLang="en-US" sz="2400">
                <a:solidFill>
                  <a:schemeClr val="folHlink"/>
                </a:solidFill>
                <a:latin typeface="Arial"/>
                <a:ea typeface="楷体_GB2312" charset="-122"/>
              </a:rPr>
              <a:t>“</a:t>
            </a:r>
            <a:r>
              <a:rPr lang="zh-CN" altLang="en-US" sz="2400">
                <a:solidFill>
                  <a:schemeClr val="folHlink"/>
                </a:solidFill>
                <a:latin typeface="楷体_GB2312" charset="-122"/>
                <a:ea typeface="楷体_GB2312" charset="-122"/>
              </a:rPr>
              <a:t>这</a:t>
            </a:r>
            <a:r>
              <a:rPr lang="zh-CN" altLang="en-US" sz="2400">
                <a:solidFill>
                  <a:schemeClr val="folHlink"/>
                </a:solidFill>
                <a:latin typeface="Arial"/>
                <a:ea typeface="楷体_GB2312" charset="-122"/>
              </a:rPr>
              <a:t>”</a:t>
            </a:r>
            <a:r>
              <a:rPr lang="zh-CN" altLang="en-US" sz="2400">
                <a:solidFill>
                  <a:schemeClr val="folHlink"/>
                </a:solidFill>
                <a:latin typeface="楷体_GB2312" charset="-122"/>
                <a:ea typeface="楷体_GB2312" charset="-122"/>
              </a:rPr>
              <a:t>指代不明。 </a:t>
            </a:r>
          </a:p>
        </p:txBody>
      </p:sp>
      <p:sp>
        <p:nvSpPr>
          <p:cNvPr id="278536" name="Rectangle 8"/>
          <p:cNvSpPr>
            <a:spLocks noGrp="1"/>
          </p:cNvSpPr>
          <p:nvPr>
            <p:ph type="title" idx="4294967295"/>
          </p:nvPr>
        </p:nvSpPr>
        <p:spPr>
          <a:xfrm>
            <a:off x="4624388" y="811213"/>
            <a:ext cx="6897687" cy="530225"/>
          </a:xfrm>
          <a:prstGeom prst="rect">
            <a:avLst/>
          </a:prstGeom>
          <a:noFill/>
          <a:ln w="57150" cmpd="thinThick">
            <a:noFill/>
          </a:ln>
        </p:spPr>
        <p:txBody>
          <a:bodyPr>
            <a:normAutofit/>
          </a:bodyPr>
          <a:lstStyle/>
          <a:p>
            <a:r>
              <a:rPr lang="zh-CN" altLang="en-US" sz="2800" smtClean="0">
                <a:solidFill>
                  <a:schemeClr val="hlink"/>
                </a:solidFill>
                <a:latin typeface="+mj-ea"/>
              </a:rPr>
              <a:t>类型一　指代不明造成歧义</a:t>
            </a:r>
            <a:r>
              <a:rPr lang="zh-CN" altLang="en-US" sz="2800" smtClean="0">
                <a:latin typeface="+mj-ea"/>
              </a:rPr>
              <a:t> </a:t>
            </a:r>
          </a:p>
        </p:txBody>
      </p:sp>
    </p:spTree>
    <p:extLst>
      <p:ext uri="{BB962C8B-B14F-4D97-AF65-F5344CB8AC3E}">
        <p14:creationId xmlns:p14="http://schemas.microsoft.com/office/powerpoint/2010/main" val="394486849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78536"/>
                                        </p:tgtEl>
                                        <p:attrNameLst>
                                          <p:attrName>style.visibility</p:attrName>
                                        </p:attrNameLst>
                                      </p:cBhvr>
                                      <p:to>
                                        <p:strVal val="visible"/>
                                      </p:to>
                                    </p:set>
                                    <p:anim calcmode="lin" valueType="num">
                                      <p:cBhvr additive="base">
                                        <p:cTn id="7" dur="500" fill="hold"/>
                                        <p:tgtEl>
                                          <p:spTgt spid="278536"/>
                                        </p:tgtEl>
                                        <p:attrNameLst>
                                          <p:attrName>ppt_x</p:attrName>
                                        </p:attrNameLst>
                                      </p:cBhvr>
                                      <p:tavLst>
                                        <p:tav tm="0">
                                          <p:val>
                                            <p:strVal val="#ppt_x"/>
                                          </p:val>
                                        </p:tav>
                                        <p:tav tm="100000">
                                          <p:val>
                                            <p:strVal val="#ppt_x"/>
                                          </p:val>
                                        </p:tav>
                                      </p:tavLst>
                                    </p:anim>
                                    <p:anim calcmode="lin" valueType="num">
                                      <p:cBhvr additive="base">
                                        <p:cTn id="8" dur="500" fill="hold"/>
                                        <p:tgtEl>
                                          <p:spTgt spid="27853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278530"/>
                                        </p:tgtEl>
                                        <p:attrNameLst>
                                          <p:attrName>style.visibility</p:attrName>
                                        </p:attrNameLst>
                                      </p:cBhvr>
                                      <p:to>
                                        <p:strVal val="visible"/>
                                      </p:to>
                                    </p:set>
                                    <p:animEffect transition="in" filter="blinds(horizontal)">
                                      <p:cBhvr>
                                        <p:cTn id="14" dur="500"/>
                                        <p:tgtEl>
                                          <p:spTgt spid="278530"/>
                                        </p:tgtEl>
                                      </p:cBhvr>
                                    </p:animEffect>
                                  </p:childTnLst>
                                </p:cTn>
                              </p:par>
                            </p:childTnLst>
                          </p:cTn>
                        </p:par>
                      </p:childTnLst>
                    </p:cTn>
                  </p:par>
                  <p:par>
                    <p:cTn id="15" fill="hold" nodeType="clickPar">
                      <p:stCondLst>
                        <p:cond delay="indefinite"/>
                      </p:stCondLst>
                      <p:childTnLst>
                        <p:par>
                          <p:cTn id="16" fill="hold" nodeType="withGroup">
                            <p:stCondLst>
                              <p:cond delay="indefinite"/>
                            </p:stCondLst>
                          </p:cTn>
                        </p:par>
                        <p:par>
                          <p:cTn id="17" fill="hold" nodeType="afterGroup">
                            <p:stCondLst>
                              <p:cond delay="0"/>
                            </p:stCondLst>
                            <p:childTnLst>
                              <p:par>
                                <p:cTn id="18" presetID="9" presetClass="entr" presetSubtype="0" fill="hold" grpId="0" nodeType="clickEffect">
                                  <p:stCondLst>
                                    <p:cond delay="0"/>
                                  </p:stCondLst>
                                  <p:childTnLst>
                                    <p:set>
                                      <p:cBhvr>
                                        <p:cTn id="19" dur="1" fill="hold">
                                          <p:stCondLst>
                                            <p:cond delay="0"/>
                                          </p:stCondLst>
                                        </p:cTn>
                                        <p:tgtEl>
                                          <p:spTgt spid="278533"/>
                                        </p:tgtEl>
                                        <p:attrNameLst>
                                          <p:attrName>style.visibility</p:attrName>
                                        </p:attrNameLst>
                                      </p:cBhvr>
                                      <p:to>
                                        <p:strVal val="visible"/>
                                      </p:to>
                                    </p:set>
                                    <p:animEffect transition="in" filter="dissolve">
                                      <p:cBhvr>
                                        <p:cTn id="20" dur="500"/>
                                        <p:tgtEl>
                                          <p:spTgt spid="278533"/>
                                        </p:tgtEl>
                                      </p:cBhvr>
                                    </p:animEffect>
                                  </p:childTnLst>
                                </p:cTn>
                              </p:par>
                            </p:childTnLst>
                          </p:cTn>
                        </p:par>
                      </p:childTnLst>
                    </p:cTn>
                  </p:par>
                  <p:par>
                    <p:cTn id="21" fill="hold" nodeType="clickPar">
                      <p:stCondLst>
                        <p:cond delay="indefinite"/>
                      </p:stCondLst>
                      <p:childTnLst>
                        <p:par>
                          <p:cTn id="22" fill="hold" nodeType="withGroup">
                            <p:stCondLst>
                              <p:cond delay="indefinite"/>
                            </p:stCondLst>
                          </p:cTn>
                        </p:par>
                        <p:par>
                          <p:cTn id="23" fill="hold" nodeType="afterGroup">
                            <p:stCondLst>
                              <p:cond delay="0"/>
                            </p:stCondLst>
                            <p:childTnLst>
                              <p:par>
                                <p:cTn id="24" presetID="2" presetClass="entr" presetSubtype="8" fill="hold" grpId="0" nodeType="clickEffect">
                                  <p:stCondLst>
                                    <p:cond delay="0"/>
                                  </p:stCondLst>
                                  <p:childTnLst>
                                    <p:set>
                                      <p:cBhvr>
                                        <p:cTn id="25" dur="1" fill="hold">
                                          <p:stCondLst>
                                            <p:cond delay="0"/>
                                          </p:stCondLst>
                                        </p:cTn>
                                        <p:tgtEl>
                                          <p:spTgt spid="278534"/>
                                        </p:tgtEl>
                                        <p:attrNameLst>
                                          <p:attrName>style.visibility</p:attrName>
                                        </p:attrNameLst>
                                      </p:cBhvr>
                                      <p:to>
                                        <p:strVal val="visible"/>
                                      </p:to>
                                    </p:set>
                                    <p:anim calcmode="lin" valueType="num">
                                      <p:cBhvr additive="base">
                                        <p:cTn id="26" dur="1000" fill="hold"/>
                                        <p:tgtEl>
                                          <p:spTgt spid="278534"/>
                                        </p:tgtEl>
                                        <p:attrNameLst>
                                          <p:attrName>ppt_x</p:attrName>
                                        </p:attrNameLst>
                                      </p:cBhvr>
                                      <p:tavLst>
                                        <p:tav tm="0">
                                          <p:val>
                                            <p:strVal val="0-#ppt_w/2"/>
                                          </p:val>
                                        </p:tav>
                                        <p:tav tm="100000">
                                          <p:val>
                                            <p:strVal val="#ppt_x"/>
                                          </p:val>
                                        </p:tav>
                                      </p:tavLst>
                                    </p:anim>
                                    <p:anim calcmode="lin" valueType="num">
                                      <p:cBhvr additive="base">
                                        <p:cTn id="27" dur="1000" fill="hold"/>
                                        <p:tgtEl>
                                          <p:spTgt spid="278534"/>
                                        </p:tgtEl>
                                        <p:attrNameLst>
                                          <p:attrName>ppt_y</p:attrName>
                                        </p:attrNameLst>
                                      </p:cBhvr>
                                      <p:tavLst>
                                        <p:tav tm="0">
                                          <p:val>
                                            <p:strVal val="#ppt_y"/>
                                          </p:val>
                                        </p:tav>
                                        <p:tav tm="100000">
                                          <p:val>
                                            <p:strVal val="#ppt_y"/>
                                          </p:val>
                                        </p:tav>
                                      </p:tavLst>
                                    </p:anim>
                                  </p:childTnLst>
                                </p:cTn>
                              </p:par>
                            </p:childTnLst>
                          </p:cTn>
                        </p:par>
                      </p:childTnLst>
                    </p:cTn>
                  </p:par>
                  <p:par>
                    <p:cTn id="28" fill="hold" nodeType="clickPar">
                      <p:stCondLst>
                        <p:cond delay="indefinite"/>
                      </p:stCondLst>
                      <p:childTnLst>
                        <p:par>
                          <p:cTn id="29" fill="hold" nodeType="withGroup">
                            <p:stCondLst>
                              <p:cond delay="indefinite"/>
                            </p:stCondLst>
                          </p:cTn>
                        </p:par>
                        <p:par>
                          <p:cTn id="30" fill="hold" nodeType="afterGroup">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278535"/>
                                        </p:tgtEl>
                                        <p:attrNameLst>
                                          <p:attrName>style.visibility</p:attrName>
                                        </p:attrNameLst>
                                      </p:cBhvr>
                                      <p:to>
                                        <p:strVal val="visible"/>
                                      </p:to>
                                    </p:set>
                                    <p:animEffect transition="in" filter="blinds(horizontal)">
                                      <p:cBhvr>
                                        <p:cTn id="33" dur="500"/>
                                        <p:tgtEl>
                                          <p:spTgt spid="2785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8530" grpId="0" animBg="1"/>
      <p:bldP spid="278533" grpId="0"/>
      <p:bldP spid="278534" grpId="0" animBg="1"/>
      <p:bldP spid="278535" grpId="0"/>
      <p:bldP spid="278536"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554" name="Text Box 2"/>
          <p:cNvSpPr txBox="1">
            <a:spLocks noChangeArrowheads="1"/>
          </p:cNvSpPr>
          <p:nvPr/>
        </p:nvSpPr>
        <p:spPr bwMode="auto">
          <a:xfrm>
            <a:off x="474625" y="1704959"/>
            <a:ext cx="10615613" cy="4225925"/>
          </a:xfrm>
          <a:prstGeom prst="rect">
            <a:avLst/>
          </a:prstGeom>
          <a:noFill/>
          <a:ln w="57150" cmpd="thickThin">
            <a:noFill/>
            <a:miter lim="800000"/>
          </a:ln>
          <a:effectLst/>
        </p:spPr>
        <p:txBody>
          <a:bodyPr>
            <a:spAutoFit/>
          </a:bodyPr>
          <a:lstStyle/>
          <a:p>
            <a:pPr>
              <a:lnSpc>
                <a:spcPct val="140000"/>
              </a:lnSpc>
            </a:pPr>
            <a:r>
              <a:rPr lang="zh-CN" altLang="en-US" sz="2400">
                <a:solidFill>
                  <a:schemeClr val="hlink"/>
                </a:solidFill>
                <a:latin typeface="楷体_GB2312" charset="-122"/>
                <a:ea typeface="楷体_GB2312" charset="-122"/>
              </a:rPr>
              <a:t>    </a:t>
            </a:r>
            <a:r>
              <a:rPr lang="en-US" altLang="zh-CN" sz="2400" b="0">
                <a:solidFill>
                  <a:schemeClr val="folHlink"/>
                </a:solidFill>
                <a:latin typeface="黑体" pitchFamily="2" charset="-122"/>
                <a:ea typeface="黑体" panose="02010609060101010101" pitchFamily="2" charset="-122"/>
              </a:rPr>
              <a:t>1</a:t>
            </a:r>
            <a:r>
              <a:rPr lang="zh-CN" altLang="en-US" sz="2400" b="0">
                <a:solidFill>
                  <a:schemeClr val="folHlink"/>
                </a:solidFill>
                <a:latin typeface="黑体" pitchFamily="2" charset="-122"/>
                <a:ea typeface="黑体" panose="02010609060101010101" pitchFamily="2" charset="-122"/>
              </a:rPr>
              <a:t>．锁定指代词。</a:t>
            </a:r>
            <a:r>
              <a:rPr lang="zh-CN" altLang="en-US" sz="2400">
                <a:solidFill>
                  <a:schemeClr val="hlink"/>
                </a:solidFill>
                <a:latin typeface="楷体_GB2312" charset="-122"/>
                <a:ea typeface="楷体_GB2312" charset="-122"/>
              </a:rPr>
              <a:t>当看到语句中有指代词时，就应先分析其所指代的内容是否确定。如</a:t>
            </a:r>
            <a:r>
              <a:rPr lang="en-US" altLang="zh-CN" sz="2400">
                <a:solidFill>
                  <a:schemeClr val="hlink"/>
                </a:solidFill>
                <a:latin typeface="楷体_GB2312" charset="-122"/>
                <a:ea typeface="楷体_GB2312" charset="-122"/>
              </a:rPr>
              <a:t>1</a:t>
            </a:r>
            <a:r>
              <a:rPr lang="zh-CN" altLang="en-US" sz="2400">
                <a:solidFill>
                  <a:schemeClr val="hlink"/>
                </a:solidFill>
                <a:latin typeface="楷体_GB2312" charset="-122"/>
                <a:ea typeface="楷体_GB2312" charset="-122"/>
              </a:rPr>
              <a:t>题中，出现了两个指代词，一个是</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他</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，其指代内容是明确的；一个是</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那样</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，其指代内容是什么？这就需要查看句子内容。不难发现，</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那样</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指代内容不确定。</a:t>
            </a:r>
          </a:p>
          <a:p>
            <a:pPr>
              <a:lnSpc>
                <a:spcPct val="140000"/>
              </a:lnSpc>
            </a:pPr>
            <a:r>
              <a:rPr lang="en-US" altLang="zh-CN" sz="2400">
                <a:solidFill>
                  <a:schemeClr val="hlink"/>
                </a:solidFill>
                <a:latin typeface="楷体_GB2312" charset="-122"/>
                <a:ea typeface="楷体_GB2312" charset="-122"/>
              </a:rPr>
              <a:t>    </a:t>
            </a:r>
            <a:r>
              <a:rPr lang="en-US" altLang="zh-CN" sz="2400" b="0">
                <a:solidFill>
                  <a:schemeClr val="folHlink"/>
                </a:solidFill>
                <a:latin typeface="黑体" pitchFamily="2" charset="-122"/>
                <a:ea typeface="黑体" panose="02010609060101010101" pitchFamily="2" charset="-122"/>
              </a:rPr>
              <a:t>2</a:t>
            </a:r>
            <a:r>
              <a:rPr lang="zh-CN" altLang="en-US" sz="2400" b="0">
                <a:solidFill>
                  <a:schemeClr val="folHlink"/>
                </a:solidFill>
                <a:latin typeface="黑体" pitchFamily="2" charset="-122"/>
                <a:ea typeface="黑体" panose="02010609060101010101" pitchFamily="2" charset="-122"/>
              </a:rPr>
              <a:t>．查看句意是否包含多个人、物、事。</a:t>
            </a:r>
            <a:r>
              <a:rPr lang="zh-CN" altLang="en-US" sz="2400">
                <a:solidFill>
                  <a:schemeClr val="hlink"/>
                </a:solidFill>
                <a:latin typeface="楷体_GB2312" charset="-122"/>
                <a:ea typeface="楷体_GB2312" charset="-122"/>
              </a:rPr>
              <a:t>如</a:t>
            </a:r>
            <a:r>
              <a:rPr lang="en-US" altLang="zh-CN" sz="2400">
                <a:solidFill>
                  <a:schemeClr val="hlink"/>
                </a:solidFill>
                <a:latin typeface="楷体_GB2312" charset="-122"/>
                <a:ea typeface="楷体_GB2312" charset="-122"/>
              </a:rPr>
              <a:t>2</a:t>
            </a:r>
            <a:r>
              <a:rPr lang="zh-CN" altLang="en-US" sz="2400">
                <a:solidFill>
                  <a:schemeClr val="hlink"/>
                </a:solidFill>
                <a:latin typeface="楷体_GB2312" charset="-122"/>
                <a:ea typeface="楷体_GB2312" charset="-122"/>
              </a:rPr>
              <a:t>题中，推敲</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这是极为重要的</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中的</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这</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所指代的内容是什么，由句意看，有两种情况：一是</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宣传部</a:t>
            </a:r>
            <a:r>
              <a:rPr lang="en-US" altLang="zh-CN"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的专项行动</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，一是</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新闻敲诈和假新闻必须受到严肃查处</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。这两种情况都可用</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这</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来指代，导致指代不明 。  </a:t>
            </a:r>
          </a:p>
        </p:txBody>
      </p:sp>
      <p:sp>
        <p:nvSpPr>
          <p:cNvPr id="279555" name="Text Box 3"/>
          <p:cNvSpPr txBox="1">
            <a:spLocks noChangeArrowheads="1"/>
          </p:cNvSpPr>
          <p:nvPr/>
        </p:nvSpPr>
        <p:spPr bwMode="auto">
          <a:xfrm>
            <a:off x="474625" y="1025509"/>
            <a:ext cx="10615613" cy="521970"/>
          </a:xfrm>
          <a:prstGeom prst="rect">
            <a:avLst/>
          </a:prstGeom>
          <a:noFill/>
          <a:ln w="19050">
            <a:noFill/>
            <a:miter lim="800000"/>
          </a:ln>
          <a:effectLst/>
        </p:spPr>
        <p:txBody>
          <a:bodyPr>
            <a:spAutoFit/>
          </a:bodyPr>
          <a:lstStyle/>
          <a:p>
            <a:pPr>
              <a:spcBef>
                <a:spcPct val="50000"/>
              </a:spcBef>
            </a:pPr>
            <a:r>
              <a:rPr lang="en-US" altLang="zh-CN" sz="2800"/>
              <a:t>【</a:t>
            </a:r>
            <a:r>
              <a:rPr lang="zh-CN" altLang="en-US" sz="2800"/>
              <a:t>知识精讲</a:t>
            </a:r>
            <a:r>
              <a:rPr lang="en-US" altLang="zh-CN" sz="2800"/>
              <a:t>】</a:t>
            </a:r>
            <a:r>
              <a:rPr lang="zh-CN" altLang="en-US" sz="2800">
                <a:solidFill>
                  <a:srgbClr val="FF33CC"/>
                </a:solidFill>
                <a:ea typeface="楷体_GB2312" charset="-122"/>
              </a:rPr>
              <a:t>         </a:t>
            </a:r>
            <a:r>
              <a:rPr lang="zh-CN" altLang="en-US" sz="2800" smtClean="0">
                <a:solidFill>
                  <a:srgbClr val="FF33CC"/>
                </a:solidFill>
                <a:ea typeface="楷体_GB2312" charset="-122"/>
              </a:rPr>
              <a:t>         锁定</a:t>
            </a:r>
            <a:r>
              <a:rPr lang="zh-CN" altLang="en-US" sz="2800">
                <a:solidFill>
                  <a:srgbClr val="FF33CC"/>
                </a:solidFill>
                <a:ea typeface="楷体_GB2312" charset="-122"/>
              </a:rPr>
              <a:t>指代词，查看句意 </a:t>
            </a:r>
          </a:p>
        </p:txBody>
      </p:sp>
    </p:spTree>
    <p:extLst>
      <p:ext uri="{BB962C8B-B14F-4D97-AF65-F5344CB8AC3E}">
        <p14:creationId xmlns:p14="http://schemas.microsoft.com/office/powerpoint/2010/main" val="241885542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79555"/>
                                        </p:tgtEl>
                                        <p:attrNameLst>
                                          <p:attrName>style.visibility</p:attrName>
                                        </p:attrNameLst>
                                      </p:cBhvr>
                                      <p:to>
                                        <p:strVal val="visible"/>
                                      </p:to>
                                    </p:set>
                                    <p:animEffect transition="in" filter="dissolve">
                                      <p:cBhvr>
                                        <p:cTn id="7" dur="500"/>
                                        <p:tgtEl>
                                          <p:spTgt spid="279555"/>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279554"/>
                                        </p:tgtEl>
                                        <p:attrNameLst>
                                          <p:attrName>style.visibility</p:attrName>
                                        </p:attrNameLst>
                                      </p:cBhvr>
                                      <p:to>
                                        <p:strVal val="visible"/>
                                      </p:to>
                                    </p:set>
                                    <p:animEffect transition="in" filter="blinds(horizontal)">
                                      <p:cBhvr>
                                        <p:cTn id="13" dur="500"/>
                                        <p:tgtEl>
                                          <p:spTgt spid="2795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9554" grpId="0"/>
      <p:bldP spid="279555"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578" name="Text Box 2"/>
          <p:cNvSpPr txBox="1">
            <a:spLocks noChangeArrowheads="1"/>
          </p:cNvSpPr>
          <p:nvPr/>
        </p:nvSpPr>
        <p:spPr bwMode="auto">
          <a:xfrm>
            <a:off x="903253" y="1697003"/>
            <a:ext cx="9709150" cy="829945"/>
          </a:xfrm>
          <a:prstGeom prst="rect">
            <a:avLst/>
          </a:prstGeom>
          <a:noFill/>
          <a:ln w="9525">
            <a:solidFill>
              <a:srgbClr val="92D050"/>
            </a:solidFill>
            <a:prstDash val="dashDot"/>
            <a:miter lim="800000"/>
          </a:ln>
          <a:effectLst/>
        </p:spPr>
        <p:txBody>
          <a:bodyPr>
            <a:spAutoFit/>
          </a:bodyPr>
          <a:lstStyle/>
          <a:p>
            <a:r>
              <a:rPr lang="en-US" altLang="zh-CN" sz="2400">
                <a:solidFill>
                  <a:srgbClr val="000066"/>
                </a:solidFill>
                <a:latin typeface="宋体" pitchFamily="2" charset="-122"/>
              </a:rPr>
              <a:t>1.</a:t>
            </a:r>
            <a:r>
              <a:rPr lang="zh-CN" altLang="en-US" sz="2400">
                <a:solidFill>
                  <a:srgbClr val="000066"/>
                </a:solidFill>
                <a:latin typeface="宋体" pitchFamily="2" charset="-122"/>
              </a:rPr>
              <a:t>警察反复观察了两个目击者提供的弹壳，并进行技术分析，确定它们和从案发现场得到的弹壳并不是出自同一支枪 。</a:t>
            </a:r>
            <a:endParaRPr lang="en-US" altLang="zh-CN" sz="2400">
              <a:solidFill>
                <a:srgbClr val="000066"/>
              </a:solidFill>
              <a:latin typeface="宋体" pitchFamily="2" charset="-122"/>
            </a:endParaRPr>
          </a:p>
        </p:txBody>
      </p:sp>
      <p:sp>
        <p:nvSpPr>
          <p:cNvPr id="280579" name="Text Box 3"/>
          <p:cNvSpPr txBox="1">
            <a:spLocks noChangeArrowheads="1"/>
          </p:cNvSpPr>
          <p:nvPr/>
        </p:nvSpPr>
        <p:spPr bwMode="auto">
          <a:xfrm>
            <a:off x="1916101" y="2968608"/>
            <a:ext cx="309880" cy="368300"/>
          </a:xfrm>
          <a:prstGeom prst="rect">
            <a:avLst/>
          </a:prstGeom>
          <a:noFill/>
          <a:ln w="9525">
            <a:noFill/>
            <a:miter lim="800000"/>
          </a:ln>
          <a:effectLst/>
        </p:spPr>
        <p:txBody>
          <a:bodyPr wrap="none">
            <a:spAutoFit/>
          </a:bodyPr>
          <a:lstStyle/>
          <a:p>
            <a:endParaRPr lang="zh-CN" altLang="en-US" b="0"/>
          </a:p>
        </p:txBody>
      </p:sp>
      <p:sp>
        <p:nvSpPr>
          <p:cNvPr id="280580" name="Text Box 4"/>
          <p:cNvSpPr txBox="1">
            <a:spLocks noChangeArrowheads="1"/>
          </p:cNvSpPr>
          <p:nvPr/>
        </p:nvSpPr>
        <p:spPr bwMode="auto">
          <a:xfrm flipH="1">
            <a:off x="7385039" y="1400158"/>
            <a:ext cx="636587" cy="521970"/>
          </a:xfrm>
          <a:prstGeom prst="rect">
            <a:avLst/>
          </a:prstGeom>
          <a:noFill/>
          <a:ln w="9525">
            <a:noFill/>
            <a:miter lim="800000"/>
          </a:ln>
          <a:effectLst/>
        </p:spPr>
        <p:txBody>
          <a:bodyPr>
            <a:spAutoFit/>
          </a:bodyPr>
          <a:lstStyle/>
          <a:p>
            <a:pPr>
              <a:spcBef>
                <a:spcPct val="50000"/>
              </a:spcBef>
            </a:pPr>
            <a:endParaRPr lang="zh-CN" altLang="en-US" sz="2800" b="0">
              <a:solidFill>
                <a:srgbClr val="FF0000"/>
              </a:solidFill>
            </a:endParaRPr>
          </a:p>
        </p:txBody>
      </p:sp>
      <p:sp>
        <p:nvSpPr>
          <p:cNvPr id="280581" name="Text Box 5"/>
          <p:cNvSpPr txBox="1">
            <a:spLocks noChangeArrowheads="1"/>
          </p:cNvSpPr>
          <p:nvPr/>
        </p:nvSpPr>
        <p:spPr bwMode="auto">
          <a:xfrm>
            <a:off x="903253" y="3057490"/>
            <a:ext cx="9709150" cy="829945"/>
          </a:xfrm>
          <a:prstGeom prst="rect">
            <a:avLst/>
          </a:prstGeom>
          <a:noFill/>
          <a:ln w="9525">
            <a:noFill/>
            <a:miter lim="800000"/>
          </a:ln>
          <a:effectLst/>
        </p:spPr>
        <p:txBody>
          <a:bodyPr>
            <a:spAutoFit/>
          </a:bodyPr>
          <a:lstStyle/>
          <a:p>
            <a:pPr>
              <a:spcBef>
                <a:spcPct val="50000"/>
              </a:spcBef>
            </a:pPr>
            <a:r>
              <a:rPr lang="zh-CN" altLang="en-US" sz="2400">
                <a:solidFill>
                  <a:schemeClr val="folHlink"/>
                </a:solidFill>
                <a:latin typeface="楷体_GB2312" charset="-122"/>
                <a:ea typeface="楷体_GB2312" charset="-122"/>
              </a:rPr>
              <a:t>答案：此处属修饰两可造成歧义。此句中的</a:t>
            </a:r>
            <a:r>
              <a:rPr lang="zh-CN" altLang="en-US" sz="2400">
                <a:solidFill>
                  <a:schemeClr val="folHlink"/>
                </a:solidFill>
                <a:latin typeface="Arial"/>
                <a:ea typeface="楷体_GB2312" charset="-122"/>
              </a:rPr>
              <a:t>“</a:t>
            </a:r>
            <a:r>
              <a:rPr lang="zh-CN" altLang="en-US" sz="2400">
                <a:solidFill>
                  <a:schemeClr val="folHlink"/>
                </a:solidFill>
                <a:latin typeface="楷体_GB2312" charset="-122"/>
                <a:ea typeface="楷体_GB2312" charset="-122"/>
              </a:rPr>
              <a:t>两个</a:t>
            </a:r>
            <a:r>
              <a:rPr lang="zh-CN" altLang="en-US" sz="2400">
                <a:solidFill>
                  <a:schemeClr val="folHlink"/>
                </a:solidFill>
                <a:latin typeface="Arial"/>
                <a:ea typeface="楷体_GB2312" charset="-122"/>
              </a:rPr>
              <a:t>”</a:t>
            </a:r>
            <a:r>
              <a:rPr lang="zh-CN" altLang="en-US" sz="2400">
                <a:solidFill>
                  <a:schemeClr val="folHlink"/>
                </a:solidFill>
                <a:latin typeface="楷体_GB2312" charset="-122"/>
                <a:ea typeface="楷体_GB2312" charset="-122"/>
              </a:rPr>
              <a:t>是修饰</a:t>
            </a:r>
            <a:r>
              <a:rPr lang="zh-CN" altLang="en-US" sz="2400">
                <a:solidFill>
                  <a:schemeClr val="folHlink"/>
                </a:solidFill>
                <a:latin typeface="Arial"/>
                <a:ea typeface="楷体_GB2312" charset="-122"/>
              </a:rPr>
              <a:t>“</a:t>
            </a:r>
            <a:r>
              <a:rPr lang="zh-CN" altLang="en-US" sz="2400">
                <a:solidFill>
                  <a:schemeClr val="folHlink"/>
                </a:solidFill>
                <a:latin typeface="楷体_GB2312" charset="-122"/>
                <a:ea typeface="楷体_GB2312" charset="-122"/>
              </a:rPr>
              <a:t>目击者</a:t>
            </a:r>
            <a:r>
              <a:rPr lang="zh-CN" altLang="en-US" sz="2400">
                <a:solidFill>
                  <a:schemeClr val="folHlink"/>
                </a:solidFill>
                <a:latin typeface="Arial"/>
                <a:ea typeface="楷体_GB2312" charset="-122"/>
              </a:rPr>
              <a:t>”</a:t>
            </a:r>
            <a:r>
              <a:rPr lang="zh-CN" altLang="en-US" sz="2400">
                <a:solidFill>
                  <a:schemeClr val="folHlink"/>
                </a:solidFill>
                <a:latin typeface="楷体_GB2312" charset="-122"/>
                <a:ea typeface="楷体_GB2312" charset="-122"/>
              </a:rPr>
              <a:t>还是</a:t>
            </a:r>
            <a:r>
              <a:rPr lang="zh-CN" altLang="en-US" sz="2400">
                <a:solidFill>
                  <a:schemeClr val="folHlink"/>
                </a:solidFill>
                <a:latin typeface="Arial"/>
                <a:ea typeface="楷体_GB2312" charset="-122"/>
              </a:rPr>
              <a:t>“</a:t>
            </a:r>
            <a:r>
              <a:rPr lang="zh-CN" altLang="en-US" sz="2400">
                <a:solidFill>
                  <a:schemeClr val="folHlink"/>
                </a:solidFill>
                <a:latin typeface="楷体_GB2312" charset="-122"/>
                <a:ea typeface="楷体_GB2312" charset="-122"/>
              </a:rPr>
              <a:t>弹壳</a:t>
            </a:r>
            <a:r>
              <a:rPr lang="zh-CN" altLang="en-US" sz="2400">
                <a:solidFill>
                  <a:schemeClr val="folHlink"/>
                </a:solidFill>
                <a:latin typeface="Arial"/>
                <a:ea typeface="楷体_GB2312" charset="-122"/>
              </a:rPr>
              <a:t>”</a:t>
            </a:r>
            <a:r>
              <a:rPr lang="zh-CN" altLang="en-US" sz="2400">
                <a:solidFill>
                  <a:schemeClr val="folHlink"/>
                </a:solidFill>
                <a:latin typeface="楷体_GB2312" charset="-122"/>
                <a:ea typeface="楷体_GB2312" charset="-122"/>
              </a:rPr>
              <a:t>呢？修饰两可造成此句有歧义。</a:t>
            </a:r>
          </a:p>
        </p:txBody>
      </p:sp>
      <p:sp>
        <p:nvSpPr>
          <p:cNvPr id="280582" name="Text Box 6"/>
          <p:cNvSpPr txBox="1">
            <a:spLocks noChangeArrowheads="1"/>
          </p:cNvSpPr>
          <p:nvPr/>
        </p:nvSpPr>
        <p:spPr bwMode="auto">
          <a:xfrm>
            <a:off x="903253" y="4078253"/>
            <a:ext cx="9709150" cy="460375"/>
          </a:xfrm>
          <a:prstGeom prst="rect">
            <a:avLst/>
          </a:prstGeom>
          <a:noFill/>
          <a:ln w="9525">
            <a:solidFill>
              <a:srgbClr val="92D050"/>
            </a:solidFill>
            <a:prstDash val="dashDot"/>
            <a:miter lim="800000"/>
          </a:ln>
          <a:effectLst/>
        </p:spPr>
        <p:txBody>
          <a:bodyPr>
            <a:spAutoFit/>
          </a:bodyPr>
          <a:lstStyle/>
          <a:p>
            <a:r>
              <a:rPr lang="en-US" altLang="zh-CN" sz="2400">
                <a:solidFill>
                  <a:srgbClr val="000066"/>
                </a:solidFill>
                <a:latin typeface="宋体" pitchFamily="2" charset="-122"/>
              </a:rPr>
              <a:t>2.</a:t>
            </a:r>
            <a:r>
              <a:rPr lang="zh-CN" altLang="en-US" sz="2400">
                <a:solidFill>
                  <a:srgbClr val="000066"/>
                </a:solidFill>
                <a:latin typeface="宋体" pitchFamily="2" charset="-122"/>
              </a:rPr>
              <a:t>这次活动，几个县主要领导和部门负责人都亲临现场。</a:t>
            </a:r>
          </a:p>
        </p:txBody>
      </p:sp>
      <p:sp>
        <p:nvSpPr>
          <p:cNvPr id="280583" name="Text Box 7"/>
          <p:cNvSpPr txBox="1">
            <a:spLocks noChangeArrowheads="1"/>
          </p:cNvSpPr>
          <p:nvPr/>
        </p:nvSpPr>
        <p:spPr bwMode="auto">
          <a:xfrm>
            <a:off x="903253" y="4825965"/>
            <a:ext cx="9709150" cy="1198880"/>
          </a:xfrm>
          <a:prstGeom prst="rect">
            <a:avLst/>
          </a:prstGeom>
          <a:noFill/>
          <a:ln w="9525">
            <a:noFill/>
            <a:miter lim="800000"/>
          </a:ln>
          <a:effectLst/>
        </p:spPr>
        <p:txBody>
          <a:bodyPr>
            <a:spAutoFit/>
          </a:bodyPr>
          <a:lstStyle/>
          <a:p>
            <a:pPr>
              <a:spcBef>
                <a:spcPct val="50000"/>
              </a:spcBef>
            </a:pPr>
            <a:r>
              <a:rPr lang="zh-CN" altLang="en-US" sz="2400">
                <a:solidFill>
                  <a:schemeClr val="folHlink"/>
                </a:solidFill>
                <a:latin typeface="楷体_GB2312" charset="-122"/>
                <a:ea typeface="楷体_GB2312" charset="-122"/>
              </a:rPr>
              <a:t>答案：此处属修饰两可造成歧义。此句中的</a:t>
            </a:r>
            <a:r>
              <a:rPr lang="zh-CN" altLang="en-US" sz="2400">
                <a:solidFill>
                  <a:schemeClr val="folHlink"/>
                </a:solidFill>
                <a:latin typeface="Arial"/>
                <a:ea typeface="楷体_GB2312" charset="-122"/>
              </a:rPr>
              <a:t>“</a:t>
            </a:r>
            <a:r>
              <a:rPr lang="zh-CN" altLang="en-US" sz="2400">
                <a:solidFill>
                  <a:schemeClr val="folHlink"/>
                </a:solidFill>
                <a:latin typeface="楷体_GB2312" charset="-122"/>
                <a:ea typeface="楷体_GB2312" charset="-122"/>
              </a:rPr>
              <a:t>几个</a:t>
            </a:r>
            <a:r>
              <a:rPr lang="zh-CN" altLang="en-US" sz="2400">
                <a:solidFill>
                  <a:schemeClr val="folHlink"/>
                </a:solidFill>
                <a:latin typeface="Arial"/>
                <a:ea typeface="楷体_GB2312" charset="-122"/>
              </a:rPr>
              <a:t>”</a:t>
            </a:r>
            <a:r>
              <a:rPr lang="zh-CN" altLang="en-US" sz="2400">
                <a:solidFill>
                  <a:schemeClr val="folHlink"/>
                </a:solidFill>
                <a:latin typeface="楷体_GB2312" charset="-122"/>
                <a:ea typeface="楷体_GB2312" charset="-122"/>
              </a:rPr>
              <a:t>若修饰</a:t>
            </a:r>
            <a:r>
              <a:rPr lang="zh-CN" altLang="en-US" sz="2400">
                <a:solidFill>
                  <a:schemeClr val="folHlink"/>
                </a:solidFill>
                <a:latin typeface="Arial"/>
                <a:ea typeface="楷体_GB2312" charset="-122"/>
              </a:rPr>
              <a:t>“</a:t>
            </a:r>
            <a:r>
              <a:rPr lang="zh-CN" altLang="en-US" sz="2400">
                <a:solidFill>
                  <a:schemeClr val="folHlink"/>
                </a:solidFill>
                <a:latin typeface="楷体_GB2312" charset="-122"/>
                <a:ea typeface="楷体_GB2312" charset="-122"/>
              </a:rPr>
              <a:t>县</a:t>
            </a:r>
            <a:r>
              <a:rPr lang="zh-CN" altLang="en-US" sz="2400">
                <a:solidFill>
                  <a:schemeClr val="folHlink"/>
                </a:solidFill>
                <a:latin typeface="Arial"/>
                <a:ea typeface="楷体_GB2312" charset="-122"/>
              </a:rPr>
              <a:t>”</a:t>
            </a:r>
            <a:r>
              <a:rPr lang="zh-CN" altLang="en-US" sz="2400">
                <a:solidFill>
                  <a:schemeClr val="folHlink"/>
                </a:solidFill>
                <a:latin typeface="楷体_GB2312" charset="-122"/>
                <a:ea typeface="楷体_GB2312" charset="-122"/>
              </a:rPr>
              <a:t>，表示有多个县，若修饰</a:t>
            </a:r>
            <a:r>
              <a:rPr lang="zh-CN" altLang="en-US" sz="2400">
                <a:solidFill>
                  <a:schemeClr val="folHlink"/>
                </a:solidFill>
                <a:latin typeface="Arial"/>
                <a:ea typeface="楷体_GB2312" charset="-122"/>
              </a:rPr>
              <a:t>“</a:t>
            </a:r>
            <a:r>
              <a:rPr lang="zh-CN" altLang="en-US" sz="2400">
                <a:solidFill>
                  <a:schemeClr val="folHlink"/>
                </a:solidFill>
                <a:latin typeface="楷体_GB2312" charset="-122"/>
                <a:ea typeface="楷体_GB2312" charset="-122"/>
              </a:rPr>
              <a:t>县主要领导和部门负责人</a:t>
            </a:r>
            <a:r>
              <a:rPr lang="zh-CN" altLang="en-US" sz="2400">
                <a:solidFill>
                  <a:schemeClr val="folHlink"/>
                </a:solidFill>
                <a:latin typeface="Arial"/>
                <a:ea typeface="楷体_GB2312" charset="-122"/>
              </a:rPr>
              <a:t>”</a:t>
            </a:r>
            <a:r>
              <a:rPr lang="zh-CN" altLang="en-US" sz="2400">
                <a:solidFill>
                  <a:schemeClr val="folHlink"/>
                </a:solidFill>
                <a:latin typeface="楷体_GB2312" charset="-122"/>
                <a:ea typeface="楷体_GB2312" charset="-122"/>
              </a:rPr>
              <a:t>则表示一个县，从而造成了歧义。 </a:t>
            </a:r>
          </a:p>
        </p:txBody>
      </p:sp>
      <p:sp>
        <p:nvSpPr>
          <p:cNvPr id="280584" name="Rectangle 8"/>
          <p:cNvSpPr>
            <a:spLocks noGrp="1"/>
          </p:cNvSpPr>
          <p:nvPr>
            <p:ph type="title" idx="4294967295"/>
          </p:nvPr>
        </p:nvSpPr>
        <p:spPr>
          <a:xfrm>
            <a:off x="4524364" y="811195"/>
            <a:ext cx="6897687" cy="531813"/>
          </a:xfrm>
          <a:prstGeom prst="rect">
            <a:avLst/>
          </a:prstGeom>
          <a:noFill/>
          <a:ln w="57150" cmpd="thinThick">
            <a:noFill/>
          </a:ln>
        </p:spPr>
        <p:txBody>
          <a:bodyPr>
            <a:normAutofit fontScale="90000"/>
          </a:bodyPr>
          <a:lstStyle/>
          <a:p>
            <a:r>
              <a:rPr lang="zh-CN" altLang="en-US" sz="2800" smtClean="0">
                <a:solidFill>
                  <a:schemeClr val="hlink"/>
                </a:solidFill>
                <a:latin typeface="黑体" pitchFamily="2" charset="-122"/>
                <a:ea typeface="黑体" panose="02010609060101010101" pitchFamily="2" charset="-122"/>
              </a:rPr>
              <a:t>类型二　修饰两可造成歧义</a:t>
            </a:r>
            <a:r>
              <a:rPr lang="zh-CN" altLang="en-US" smtClean="0"/>
              <a:t> </a:t>
            </a:r>
          </a:p>
        </p:txBody>
      </p:sp>
    </p:spTree>
    <p:extLst>
      <p:ext uri="{BB962C8B-B14F-4D97-AF65-F5344CB8AC3E}">
        <p14:creationId xmlns:p14="http://schemas.microsoft.com/office/powerpoint/2010/main" val="309330203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80584"/>
                                        </p:tgtEl>
                                        <p:attrNameLst>
                                          <p:attrName>style.visibility</p:attrName>
                                        </p:attrNameLst>
                                      </p:cBhvr>
                                      <p:to>
                                        <p:strVal val="visible"/>
                                      </p:to>
                                    </p:set>
                                    <p:anim calcmode="lin" valueType="num">
                                      <p:cBhvr additive="base">
                                        <p:cTn id="7" dur="500" fill="hold"/>
                                        <p:tgtEl>
                                          <p:spTgt spid="280584"/>
                                        </p:tgtEl>
                                        <p:attrNameLst>
                                          <p:attrName>ppt_x</p:attrName>
                                        </p:attrNameLst>
                                      </p:cBhvr>
                                      <p:tavLst>
                                        <p:tav tm="0">
                                          <p:val>
                                            <p:strVal val="#ppt_x"/>
                                          </p:val>
                                        </p:tav>
                                        <p:tav tm="100000">
                                          <p:val>
                                            <p:strVal val="#ppt_x"/>
                                          </p:val>
                                        </p:tav>
                                      </p:tavLst>
                                    </p:anim>
                                    <p:anim calcmode="lin" valueType="num">
                                      <p:cBhvr additive="base">
                                        <p:cTn id="8" dur="500" fill="hold"/>
                                        <p:tgtEl>
                                          <p:spTgt spid="28058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280578"/>
                                        </p:tgtEl>
                                        <p:attrNameLst>
                                          <p:attrName>style.visibility</p:attrName>
                                        </p:attrNameLst>
                                      </p:cBhvr>
                                      <p:to>
                                        <p:strVal val="visible"/>
                                      </p:to>
                                    </p:set>
                                    <p:animEffect transition="in" filter="blinds(horizontal)">
                                      <p:cBhvr>
                                        <p:cTn id="14" dur="500"/>
                                        <p:tgtEl>
                                          <p:spTgt spid="280578"/>
                                        </p:tgtEl>
                                      </p:cBhvr>
                                    </p:animEffect>
                                  </p:childTnLst>
                                </p:cTn>
                              </p:par>
                            </p:childTnLst>
                          </p:cTn>
                        </p:par>
                      </p:childTnLst>
                    </p:cTn>
                  </p:par>
                  <p:par>
                    <p:cTn id="15" fill="hold" nodeType="clickPar">
                      <p:stCondLst>
                        <p:cond delay="indefinite"/>
                      </p:stCondLst>
                      <p:childTnLst>
                        <p:par>
                          <p:cTn id="16" fill="hold" nodeType="withGroup">
                            <p:stCondLst>
                              <p:cond delay="indefinite"/>
                            </p:stCondLst>
                          </p:cTn>
                        </p:par>
                        <p:par>
                          <p:cTn id="17" fill="hold" nodeType="afterGroup">
                            <p:stCondLst>
                              <p:cond delay="0"/>
                            </p:stCondLst>
                            <p:childTnLst>
                              <p:par>
                                <p:cTn id="18" presetID="9" presetClass="entr" presetSubtype="0" fill="hold" grpId="0" nodeType="clickEffect">
                                  <p:stCondLst>
                                    <p:cond delay="0"/>
                                  </p:stCondLst>
                                  <p:childTnLst>
                                    <p:set>
                                      <p:cBhvr>
                                        <p:cTn id="19" dur="1" fill="hold">
                                          <p:stCondLst>
                                            <p:cond delay="0"/>
                                          </p:stCondLst>
                                        </p:cTn>
                                        <p:tgtEl>
                                          <p:spTgt spid="280581"/>
                                        </p:tgtEl>
                                        <p:attrNameLst>
                                          <p:attrName>style.visibility</p:attrName>
                                        </p:attrNameLst>
                                      </p:cBhvr>
                                      <p:to>
                                        <p:strVal val="visible"/>
                                      </p:to>
                                    </p:set>
                                    <p:animEffect transition="in" filter="dissolve">
                                      <p:cBhvr>
                                        <p:cTn id="20" dur="500"/>
                                        <p:tgtEl>
                                          <p:spTgt spid="280581"/>
                                        </p:tgtEl>
                                      </p:cBhvr>
                                    </p:animEffect>
                                  </p:childTnLst>
                                </p:cTn>
                              </p:par>
                            </p:childTnLst>
                          </p:cTn>
                        </p:par>
                      </p:childTnLst>
                    </p:cTn>
                  </p:par>
                  <p:par>
                    <p:cTn id="21" fill="hold" nodeType="clickPar">
                      <p:stCondLst>
                        <p:cond delay="indefinite"/>
                      </p:stCondLst>
                      <p:childTnLst>
                        <p:par>
                          <p:cTn id="22" fill="hold" nodeType="withGroup">
                            <p:stCondLst>
                              <p:cond delay="indefinite"/>
                            </p:stCondLst>
                          </p:cTn>
                        </p:par>
                        <p:par>
                          <p:cTn id="23" fill="hold" nodeType="afterGroup">
                            <p:stCondLst>
                              <p:cond delay="0"/>
                            </p:stCondLst>
                            <p:childTnLst>
                              <p:par>
                                <p:cTn id="24" presetID="2" presetClass="entr" presetSubtype="8" fill="hold" grpId="0" nodeType="clickEffect">
                                  <p:stCondLst>
                                    <p:cond delay="0"/>
                                  </p:stCondLst>
                                  <p:childTnLst>
                                    <p:set>
                                      <p:cBhvr>
                                        <p:cTn id="25" dur="1" fill="hold">
                                          <p:stCondLst>
                                            <p:cond delay="0"/>
                                          </p:stCondLst>
                                        </p:cTn>
                                        <p:tgtEl>
                                          <p:spTgt spid="280582"/>
                                        </p:tgtEl>
                                        <p:attrNameLst>
                                          <p:attrName>style.visibility</p:attrName>
                                        </p:attrNameLst>
                                      </p:cBhvr>
                                      <p:to>
                                        <p:strVal val="visible"/>
                                      </p:to>
                                    </p:set>
                                    <p:anim calcmode="lin" valueType="num">
                                      <p:cBhvr additive="base">
                                        <p:cTn id="26" dur="1000" fill="hold"/>
                                        <p:tgtEl>
                                          <p:spTgt spid="280582"/>
                                        </p:tgtEl>
                                        <p:attrNameLst>
                                          <p:attrName>ppt_x</p:attrName>
                                        </p:attrNameLst>
                                      </p:cBhvr>
                                      <p:tavLst>
                                        <p:tav tm="0">
                                          <p:val>
                                            <p:strVal val="0-#ppt_w/2"/>
                                          </p:val>
                                        </p:tav>
                                        <p:tav tm="100000">
                                          <p:val>
                                            <p:strVal val="#ppt_x"/>
                                          </p:val>
                                        </p:tav>
                                      </p:tavLst>
                                    </p:anim>
                                    <p:anim calcmode="lin" valueType="num">
                                      <p:cBhvr additive="base">
                                        <p:cTn id="27" dur="1000" fill="hold"/>
                                        <p:tgtEl>
                                          <p:spTgt spid="280582"/>
                                        </p:tgtEl>
                                        <p:attrNameLst>
                                          <p:attrName>ppt_y</p:attrName>
                                        </p:attrNameLst>
                                      </p:cBhvr>
                                      <p:tavLst>
                                        <p:tav tm="0">
                                          <p:val>
                                            <p:strVal val="#ppt_y"/>
                                          </p:val>
                                        </p:tav>
                                        <p:tav tm="100000">
                                          <p:val>
                                            <p:strVal val="#ppt_y"/>
                                          </p:val>
                                        </p:tav>
                                      </p:tavLst>
                                    </p:anim>
                                  </p:childTnLst>
                                </p:cTn>
                              </p:par>
                            </p:childTnLst>
                          </p:cTn>
                        </p:par>
                      </p:childTnLst>
                    </p:cTn>
                  </p:par>
                  <p:par>
                    <p:cTn id="28" fill="hold" nodeType="clickPar">
                      <p:stCondLst>
                        <p:cond delay="indefinite"/>
                      </p:stCondLst>
                      <p:childTnLst>
                        <p:par>
                          <p:cTn id="29" fill="hold" nodeType="withGroup">
                            <p:stCondLst>
                              <p:cond delay="indefinite"/>
                            </p:stCondLst>
                          </p:cTn>
                        </p:par>
                        <p:par>
                          <p:cTn id="30" fill="hold" nodeType="afterGroup">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280583"/>
                                        </p:tgtEl>
                                        <p:attrNameLst>
                                          <p:attrName>style.visibility</p:attrName>
                                        </p:attrNameLst>
                                      </p:cBhvr>
                                      <p:to>
                                        <p:strVal val="visible"/>
                                      </p:to>
                                    </p:set>
                                    <p:animEffect transition="in" filter="blinds(horizontal)">
                                      <p:cBhvr>
                                        <p:cTn id="33" dur="500"/>
                                        <p:tgtEl>
                                          <p:spTgt spid="2805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0578" grpId="0" animBg="1"/>
      <p:bldP spid="280581" grpId="0"/>
      <p:bldP spid="280582" grpId="0" animBg="1"/>
      <p:bldP spid="280583" grpId="0"/>
      <p:bldP spid="280584"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602" name="Text Box 2"/>
          <p:cNvSpPr txBox="1">
            <a:spLocks noChangeArrowheads="1"/>
          </p:cNvSpPr>
          <p:nvPr/>
        </p:nvSpPr>
        <p:spPr bwMode="auto">
          <a:xfrm>
            <a:off x="546063" y="1954203"/>
            <a:ext cx="10344150" cy="3709035"/>
          </a:xfrm>
          <a:prstGeom prst="rect">
            <a:avLst/>
          </a:prstGeom>
          <a:noFill/>
          <a:ln w="57150" cmpd="thickThin">
            <a:noFill/>
            <a:miter lim="800000"/>
          </a:ln>
          <a:effectLst/>
        </p:spPr>
        <p:txBody>
          <a:bodyPr>
            <a:spAutoFit/>
          </a:bodyPr>
          <a:lstStyle/>
          <a:p>
            <a:pPr>
              <a:lnSpc>
                <a:spcPct val="140000"/>
              </a:lnSpc>
            </a:pPr>
            <a:r>
              <a:rPr lang="zh-CN" altLang="en-US" sz="2400">
                <a:solidFill>
                  <a:schemeClr val="hlink"/>
                </a:solidFill>
                <a:latin typeface="楷体_GB2312" charset="-122"/>
                <a:ea typeface="楷体_GB2312" charset="-122"/>
              </a:rPr>
              <a:t>    修饰两可造成歧义，是指由于修饰语修饰的中心词不明确而造成的歧义。解答此类试题时，可从如下方面入手：</a:t>
            </a:r>
          </a:p>
          <a:p>
            <a:pPr>
              <a:lnSpc>
                <a:spcPct val="140000"/>
              </a:lnSpc>
            </a:pPr>
            <a:r>
              <a:rPr lang="en-US" altLang="zh-CN" sz="2400" b="0">
                <a:solidFill>
                  <a:schemeClr val="folHlink"/>
                </a:solidFill>
                <a:latin typeface="黑体" pitchFamily="2" charset="-122"/>
                <a:ea typeface="黑体" panose="02010609060101010101" pitchFamily="2" charset="-122"/>
              </a:rPr>
              <a:t>    1</a:t>
            </a:r>
            <a:r>
              <a:rPr lang="zh-CN" altLang="en-US" sz="2400" b="0">
                <a:solidFill>
                  <a:schemeClr val="folHlink"/>
                </a:solidFill>
                <a:latin typeface="黑体" pitchFamily="2" charset="-122"/>
                <a:ea typeface="黑体" panose="02010609060101010101" pitchFamily="2" charset="-122"/>
              </a:rPr>
              <a:t>．抓住修饰语与中心词，看其具体指向。</a:t>
            </a:r>
            <a:r>
              <a:rPr lang="zh-CN" altLang="en-US" sz="2400">
                <a:solidFill>
                  <a:schemeClr val="hlink"/>
                </a:solidFill>
                <a:latin typeface="楷体_GB2312" charset="-122"/>
                <a:ea typeface="楷体_GB2312" charset="-122"/>
              </a:rPr>
              <a:t>如</a:t>
            </a:r>
            <a:r>
              <a:rPr lang="en-US" altLang="zh-CN" sz="2400">
                <a:solidFill>
                  <a:schemeClr val="hlink"/>
                </a:solidFill>
                <a:latin typeface="楷体_GB2312" charset="-122"/>
                <a:ea typeface="楷体_GB2312" charset="-122"/>
              </a:rPr>
              <a:t>1</a:t>
            </a:r>
            <a:r>
              <a:rPr lang="zh-CN" altLang="en-US" sz="2400">
                <a:solidFill>
                  <a:schemeClr val="hlink"/>
                </a:solidFill>
                <a:latin typeface="楷体_GB2312" charset="-122"/>
                <a:ea typeface="楷体_GB2312" charset="-122"/>
              </a:rPr>
              <a:t>题中，</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两个目击者提供的弹壳</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一句中，不能确定这里的修饰语</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两个</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到底指向哪个中心词。</a:t>
            </a:r>
          </a:p>
          <a:p>
            <a:pPr>
              <a:lnSpc>
                <a:spcPct val="140000"/>
              </a:lnSpc>
            </a:pPr>
            <a:r>
              <a:rPr lang="en-US" altLang="zh-CN" sz="2400" b="0">
                <a:solidFill>
                  <a:schemeClr val="folHlink"/>
                </a:solidFill>
                <a:latin typeface="黑体" pitchFamily="2" charset="-122"/>
                <a:ea typeface="黑体" panose="02010609060101010101" pitchFamily="2" charset="-122"/>
              </a:rPr>
              <a:t>    2</a:t>
            </a:r>
            <a:r>
              <a:rPr lang="zh-CN" altLang="en-US" sz="2400" b="0">
                <a:solidFill>
                  <a:schemeClr val="folHlink"/>
                </a:solidFill>
                <a:latin typeface="黑体" pitchFamily="2" charset="-122"/>
                <a:ea typeface="黑体" panose="02010609060101010101" pitchFamily="2" charset="-122"/>
              </a:rPr>
              <a:t>．看修饰语是否存在多个指向，确定其在表达上是否有歧义</a:t>
            </a:r>
            <a:r>
              <a:rPr lang="zh-CN" altLang="en-US" sz="2400">
                <a:solidFill>
                  <a:schemeClr val="hlink"/>
                </a:solidFill>
                <a:latin typeface="楷体_GB2312" charset="-122"/>
                <a:ea typeface="楷体_GB2312" charset="-122"/>
              </a:rPr>
              <a:t>。如</a:t>
            </a:r>
            <a:r>
              <a:rPr lang="en-US" altLang="zh-CN" sz="2400">
                <a:solidFill>
                  <a:schemeClr val="hlink"/>
                </a:solidFill>
                <a:latin typeface="楷体_GB2312" charset="-122"/>
                <a:ea typeface="楷体_GB2312" charset="-122"/>
              </a:rPr>
              <a:t>2]</a:t>
            </a:r>
            <a:r>
              <a:rPr lang="zh-CN" altLang="en-US" sz="2400">
                <a:solidFill>
                  <a:schemeClr val="hlink"/>
                </a:solidFill>
                <a:latin typeface="楷体_GB2312" charset="-122"/>
                <a:ea typeface="楷体_GB2312" charset="-122"/>
              </a:rPr>
              <a:t>题中，</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几个县主要领导和部门负责人</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一句中，修饰语</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几个</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既可以指向</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县</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，也可以指向</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县主要领导和部门负责人</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，由此可以判定其有歧义。  </a:t>
            </a:r>
          </a:p>
        </p:txBody>
      </p:sp>
      <p:sp>
        <p:nvSpPr>
          <p:cNvPr id="281603" name="Text Box 3"/>
          <p:cNvSpPr txBox="1">
            <a:spLocks noChangeArrowheads="1"/>
          </p:cNvSpPr>
          <p:nvPr/>
        </p:nvSpPr>
        <p:spPr bwMode="auto">
          <a:xfrm>
            <a:off x="1390613" y="1162041"/>
            <a:ext cx="8801100" cy="521970"/>
          </a:xfrm>
          <a:prstGeom prst="rect">
            <a:avLst/>
          </a:prstGeom>
          <a:noFill/>
          <a:ln w="19050">
            <a:noFill/>
            <a:miter lim="800000"/>
          </a:ln>
          <a:effectLst/>
        </p:spPr>
        <p:txBody>
          <a:bodyPr>
            <a:spAutoFit/>
          </a:bodyPr>
          <a:lstStyle/>
          <a:p>
            <a:pPr>
              <a:spcBef>
                <a:spcPct val="50000"/>
              </a:spcBef>
            </a:pPr>
            <a:r>
              <a:rPr lang="en-US" altLang="zh-CN" sz="2800"/>
              <a:t>【</a:t>
            </a:r>
            <a:r>
              <a:rPr lang="zh-CN" altLang="en-US" sz="2800"/>
              <a:t>知识精讲</a:t>
            </a:r>
            <a:r>
              <a:rPr lang="en-US" altLang="zh-CN" sz="2800"/>
              <a:t>】   </a:t>
            </a:r>
            <a:r>
              <a:rPr lang="en-US" altLang="zh-CN" sz="2800" smtClean="0"/>
              <a:t>    </a:t>
            </a:r>
            <a:r>
              <a:rPr lang="zh-CN" altLang="en-US" sz="2800" smtClean="0">
                <a:solidFill>
                  <a:srgbClr val="FF33CC"/>
                </a:solidFill>
                <a:ea typeface="楷体_GB2312" charset="-122"/>
              </a:rPr>
              <a:t>看</a:t>
            </a:r>
            <a:r>
              <a:rPr lang="zh-CN" altLang="en-US" sz="2800">
                <a:solidFill>
                  <a:srgbClr val="FF33CC"/>
                </a:solidFill>
                <a:ea typeface="楷体_GB2312" charset="-122"/>
              </a:rPr>
              <a:t>修饰指向，析修饰两可 </a:t>
            </a:r>
          </a:p>
        </p:txBody>
      </p:sp>
    </p:spTree>
    <p:extLst>
      <p:ext uri="{BB962C8B-B14F-4D97-AF65-F5344CB8AC3E}">
        <p14:creationId xmlns:p14="http://schemas.microsoft.com/office/powerpoint/2010/main" val="228134109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81603"/>
                                        </p:tgtEl>
                                        <p:attrNameLst>
                                          <p:attrName>style.visibility</p:attrName>
                                        </p:attrNameLst>
                                      </p:cBhvr>
                                      <p:to>
                                        <p:strVal val="visible"/>
                                      </p:to>
                                    </p:set>
                                    <p:animEffect transition="in" filter="dissolve">
                                      <p:cBhvr>
                                        <p:cTn id="7" dur="500"/>
                                        <p:tgtEl>
                                          <p:spTgt spid="281603"/>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281602"/>
                                        </p:tgtEl>
                                        <p:attrNameLst>
                                          <p:attrName>style.visibility</p:attrName>
                                        </p:attrNameLst>
                                      </p:cBhvr>
                                      <p:to>
                                        <p:strVal val="visible"/>
                                      </p:to>
                                    </p:set>
                                    <p:animEffect transition="in" filter="blinds(horizontal)">
                                      <p:cBhvr>
                                        <p:cTn id="13" dur="500"/>
                                        <p:tgtEl>
                                          <p:spTgt spid="2816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1602" grpId="0"/>
      <p:bldP spid="281603" grpId="0"/>
    </p:bldLst>
  </p:timing>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82626" name="Text Box 2"/>
          <p:cNvSpPr txBox="1">
            <a:spLocks noChangeArrowheads="1"/>
          </p:cNvSpPr>
          <p:nvPr/>
        </p:nvSpPr>
        <p:spPr bwMode="auto">
          <a:xfrm>
            <a:off x="3376613" y="2428875"/>
            <a:ext cx="309880" cy="368300"/>
          </a:xfrm>
          <a:prstGeom prst="rect">
            <a:avLst/>
          </a:prstGeom>
          <a:noFill/>
          <a:ln w="9525">
            <a:noFill/>
            <a:miter lim="800000"/>
          </a:ln>
          <a:effectLst/>
        </p:spPr>
        <p:txBody>
          <a:bodyPr wrap="none">
            <a:spAutoFit/>
          </a:bodyPr>
          <a:lstStyle/>
          <a:p>
            <a:endParaRPr lang="zh-CN" altLang="en-US" b="0"/>
          </a:p>
        </p:txBody>
      </p:sp>
      <p:sp>
        <p:nvSpPr>
          <p:cNvPr id="282627" name="Rectangle 3"/>
          <p:cNvSpPr>
            <a:spLocks noChangeArrowheads="1"/>
          </p:cNvSpPr>
          <p:nvPr/>
        </p:nvSpPr>
        <p:spPr bwMode="auto">
          <a:xfrm>
            <a:off x="0" y="-183356"/>
            <a:ext cx="309880" cy="368300"/>
          </a:xfrm>
          <a:prstGeom prst="rect">
            <a:avLst/>
          </a:prstGeom>
          <a:noFill/>
          <a:ln w="9525">
            <a:noFill/>
            <a:miter lim="800000"/>
          </a:ln>
          <a:effectLst/>
        </p:spPr>
        <p:txBody>
          <a:bodyPr wrap="none" anchor="ctr">
            <a:spAutoFit/>
          </a:bodyPr>
          <a:lstStyle/>
          <a:p>
            <a:endParaRPr lang="zh-CN" altLang="en-US" b="0">
              <a:latin typeface=".PhonepadTwo"/>
              <a:ea typeface="方正兰亭黑简体" pitchFamily="2" charset="-122"/>
            </a:endParaRPr>
          </a:p>
        </p:txBody>
      </p:sp>
      <p:sp>
        <p:nvSpPr>
          <p:cNvPr id="282628" name="Rectangle 4"/>
          <p:cNvSpPr>
            <a:spLocks noChangeArrowheads="1"/>
          </p:cNvSpPr>
          <p:nvPr/>
        </p:nvSpPr>
        <p:spPr bwMode="auto">
          <a:xfrm>
            <a:off x="0" y="-183356"/>
            <a:ext cx="309880" cy="368300"/>
          </a:xfrm>
          <a:prstGeom prst="rect">
            <a:avLst/>
          </a:prstGeom>
          <a:noFill/>
          <a:ln w="9525">
            <a:noFill/>
            <a:miter lim="800000"/>
          </a:ln>
          <a:effectLst/>
        </p:spPr>
        <p:txBody>
          <a:bodyPr wrap="none" anchor="ctr">
            <a:spAutoFit/>
          </a:bodyPr>
          <a:lstStyle/>
          <a:p>
            <a:endParaRPr lang="zh-CN" altLang="en-US" b="0">
              <a:latin typeface=".PhonepadTwo"/>
              <a:ea typeface="方正兰亭黑简体" pitchFamily="2" charset="-122"/>
            </a:endParaRPr>
          </a:p>
        </p:txBody>
      </p:sp>
      <p:sp>
        <p:nvSpPr>
          <p:cNvPr id="282629" name="Text Box 5"/>
          <p:cNvSpPr txBox="1">
            <a:spLocks noChangeArrowheads="1"/>
          </p:cNvSpPr>
          <p:nvPr/>
        </p:nvSpPr>
        <p:spPr bwMode="auto">
          <a:xfrm>
            <a:off x="260311" y="1382699"/>
            <a:ext cx="8439150" cy="4892675"/>
          </a:xfrm>
          <a:prstGeom prst="rect">
            <a:avLst/>
          </a:prstGeom>
          <a:solidFill>
            <a:srgbClr val="CCFFFF"/>
          </a:solidFill>
          <a:ln w="9525">
            <a:noFill/>
            <a:miter lim="800000"/>
          </a:ln>
          <a:effectLst/>
        </p:spPr>
        <p:txBody>
          <a:bodyPr>
            <a:spAutoFit/>
          </a:bodyPr>
          <a:lstStyle/>
          <a:p>
            <a:r>
              <a:rPr lang="en-US" altLang="zh-CN" sz="2400">
                <a:solidFill>
                  <a:schemeClr val="folHlink"/>
                </a:solidFill>
                <a:latin typeface="宋体" pitchFamily="2" charset="-122"/>
              </a:rPr>
              <a:t>1</a:t>
            </a:r>
            <a:r>
              <a:rPr lang="zh-CN" altLang="en-US" sz="2400">
                <a:solidFill>
                  <a:schemeClr val="folHlink"/>
                </a:solidFill>
              </a:rPr>
              <a:t>下列各句中，没有语病的一项是</a:t>
            </a:r>
            <a:r>
              <a:rPr lang="en-US" altLang="zh-CN" sz="2400">
                <a:solidFill>
                  <a:schemeClr val="folHlink"/>
                </a:solidFill>
              </a:rPr>
              <a:t>(</a:t>
            </a:r>
            <a:r>
              <a:rPr lang="zh-CN" altLang="en-US" sz="2400">
                <a:solidFill>
                  <a:schemeClr val="folHlink"/>
                </a:solidFill>
              </a:rPr>
              <a:t>　　</a:t>
            </a:r>
            <a:r>
              <a:rPr lang="en-US" altLang="zh-CN" sz="2400">
                <a:solidFill>
                  <a:schemeClr val="folHlink"/>
                </a:solidFill>
              </a:rPr>
              <a:t>)</a:t>
            </a:r>
          </a:p>
          <a:p>
            <a:r>
              <a:rPr lang="en-US" altLang="zh-CN" sz="2400"/>
              <a:t>A</a:t>
            </a:r>
            <a:r>
              <a:rPr lang="zh-CN" altLang="en-US" sz="2400"/>
              <a:t>．</a:t>
            </a:r>
            <a:r>
              <a:rPr lang="en-US" altLang="zh-CN" sz="2400"/>
              <a:t>2016</a:t>
            </a:r>
            <a:r>
              <a:rPr lang="zh-CN" altLang="en-US" sz="2400"/>
              <a:t>年</a:t>
            </a:r>
            <a:r>
              <a:rPr lang="en-US" altLang="zh-CN" sz="2400"/>
              <a:t>9</a:t>
            </a:r>
            <a:r>
              <a:rPr lang="zh-CN" altLang="en-US" sz="2400"/>
              <a:t>月底，西非和美国的部分地区相继爆发了“埃博拉病毒”，世界卫生组织对此高度重视，并迅速采取了一系列紧急应对措施。</a:t>
            </a:r>
          </a:p>
          <a:p>
            <a:r>
              <a:rPr lang="en-US" altLang="zh-CN" sz="2400"/>
              <a:t>B</a:t>
            </a:r>
            <a:r>
              <a:rPr lang="zh-CN" altLang="en-US" sz="2400"/>
              <a:t>．几天前，他刚接待过包括省委书记在内的一批省市领导来到县里，专门调研返乡农民工问题。</a:t>
            </a:r>
          </a:p>
          <a:p>
            <a:r>
              <a:rPr lang="en-US" altLang="zh-CN" sz="2400"/>
              <a:t>C</a:t>
            </a:r>
            <a:r>
              <a:rPr lang="zh-CN" altLang="en-US" sz="2400"/>
              <a:t>．疫苗的研制是工程浩大的项目，耗时数年的潜心研究不可或缺，而且绝不是一个人的战斗，而是一场指向整个人类的战斗。</a:t>
            </a:r>
          </a:p>
          <a:p>
            <a:r>
              <a:rPr lang="en-US" altLang="zh-CN" sz="2400"/>
              <a:t>D</a:t>
            </a:r>
            <a:r>
              <a:rPr lang="zh-CN" altLang="en-US" sz="2400"/>
              <a:t>．</a:t>
            </a:r>
            <a:r>
              <a:rPr lang="en-US" altLang="zh-CN" sz="2400"/>
              <a:t>2016</a:t>
            </a:r>
            <a:r>
              <a:rPr lang="zh-CN" altLang="en-US" sz="2400"/>
              <a:t>年中央国家机关公务员考试，竞争最激烈的职位报录比例为</a:t>
            </a:r>
            <a:r>
              <a:rPr lang="en-US" altLang="zh-CN" sz="2400"/>
              <a:t>5 180∶1</a:t>
            </a:r>
            <a:r>
              <a:rPr lang="zh-CN" altLang="en-US" sz="2400"/>
              <a:t>。有关专家指出，社会上越来越多的人热衷于当公务员，是由于人们更愿意把知识与理性主要用于分配而不是生产，这对社会发展来说显然弊大于利</a:t>
            </a:r>
            <a:r>
              <a:rPr lang="zh-CN" altLang="en-US" sz="2400">
                <a:latin typeface="宋体" pitchFamily="2" charset="-122"/>
              </a:rPr>
              <a:t>。</a:t>
            </a:r>
          </a:p>
        </p:txBody>
      </p:sp>
      <p:sp>
        <p:nvSpPr>
          <p:cNvPr id="282630" name="AutoShape 6" descr="大棋盘"/>
          <p:cNvSpPr>
            <a:spLocks noChangeArrowheads="1"/>
          </p:cNvSpPr>
          <p:nvPr/>
        </p:nvSpPr>
        <p:spPr bwMode="auto">
          <a:xfrm>
            <a:off x="8867736" y="1392224"/>
            <a:ext cx="2268538" cy="954088"/>
          </a:xfrm>
          <a:prstGeom prst="roundRect">
            <a:avLst>
              <a:gd name="adj" fmla="val 856"/>
            </a:avLst>
          </a:prstGeom>
          <a:pattFill prst="lgCheck">
            <a:fgClr>
              <a:srgbClr val="FFCCCC"/>
            </a:fgClr>
            <a:bgClr>
              <a:srgbClr val="FFFFFF"/>
            </a:bgClr>
          </a:pattFill>
          <a:ln w="28575">
            <a:solidFill>
              <a:srgbClr val="800080"/>
            </a:solidFill>
            <a:round/>
          </a:ln>
          <a:effectLst/>
        </p:spPr>
        <p:txBody>
          <a:bodyPr anchor="ctr"/>
          <a:lstStyle/>
          <a:p>
            <a:r>
              <a:rPr lang="zh-CN" altLang="en-US"/>
              <a:t>“西非和美国的部分地区”有歧义 </a:t>
            </a:r>
          </a:p>
        </p:txBody>
      </p:sp>
      <p:sp>
        <p:nvSpPr>
          <p:cNvPr id="282631" name="AutoShape 7" descr="大棋盘"/>
          <p:cNvSpPr>
            <a:spLocks noChangeArrowheads="1"/>
          </p:cNvSpPr>
          <p:nvPr/>
        </p:nvSpPr>
        <p:spPr bwMode="auto">
          <a:xfrm>
            <a:off x="8867736" y="2471724"/>
            <a:ext cx="2268538" cy="1973263"/>
          </a:xfrm>
          <a:prstGeom prst="roundRect">
            <a:avLst>
              <a:gd name="adj" fmla="val 1028"/>
            </a:avLst>
          </a:prstGeom>
          <a:pattFill prst="lgCheck">
            <a:fgClr>
              <a:srgbClr val="FFCCCC"/>
            </a:fgClr>
            <a:bgClr>
              <a:srgbClr val="FFFFFF"/>
            </a:bgClr>
          </a:pattFill>
          <a:ln w="28575">
            <a:solidFill>
              <a:srgbClr val="800080"/>
            </a:solidFill>
            <a:round/>
          </a:ln>
          <a:effectLst/>
        </p:spPr>
        <p:txBody>
          <a:bodyPr anchor="ctr"/>
          <a:lstStyle/>
          <a:p>
            <a:r>
              <a:rPr lang="zh-CN" altLang="en-US"/>
              <a:t>主语不明，“专门调研”的是“他”还是“省市领导”，同时“接待过</a:t>
            </a:r>
            <a:r>
              <a:rPr lang="en-US" altLang="zh-CN"/>
              <a:t>……</a:t>
            </a:r>
            <a:r>
              <a:rPr lang="zh-CN" altLang="en-US"/>
              <a:t>来到县里”句式杂糅。 </a:t>
            </a:r>
          </a:p>
        </p:txBody>
      </p:sp>
      <p:sp>
        <p:nvSpPr>
          <p:cNvPr id="282634" name="AutoShape 10" descr="大棋盘"/>
          <p:cNvSpPr>
            <a:spLocks noChangeArrowheads="1"/>
          </p:cNvSpPr>
          <p:nvPr/>
        </p:nvSpPr>
        <p:spPr bwMode="auto">
          <a:xfrm>
            <a:off x="8867736" y="4632312"/>
            <a:ext cx="2268538" cy="1565275"/>
          </a:xfrm>
          <a:prstGeom prst="roundRect">
            <a:avLst>
              <a:gd name="adj" fmla="val 1028"/>
            </a:avLst>
          </a:prstGeom>
          <a:pattFill prst="lgCheck">
            <a:fgClr>
              <a:srgbClr val="FFCCCC"/>
            </a:fgClr>
            <a:bgClr>
              <a:srgbClr val="FFFFFF"/>
            </a:bgClr>
          </a:pattFill>
          <a:ln w="28575">
            <a:solidFill>
              <a:srgbClr val="800080"/>
            </a:solidFill>
            <a:round/>
          </a:ln>
          <a:effectLst/>
        </p:spPr>
        <p:txBody>
          <a:bodyPr anchor="ctr"/>
          <a:lstStyle/>
          <a:p>
            <a:r>
              <a:rPr lang="zh-CN" altLang="en-US"/>
              <a:t>“指向整个人类”表意不明，是“由人类进行的”还是“针对人类进行的”不明确 </a:t>
            </a:r>
          </a:p>
        </p:txBody>
      </p:sp>
      <p:sp>
        <p:nvSpPr>
          <p:cNvPr id="282635" name="Rectangle 11"/>
          <p:cNvSpPr>
            <a:spLocks noChangeArrowheads="1"/>
          </p:cNvSpPr>
          <p:nvPr/>
        </p:nvSpPr>
        <p:spPr bwMode="auto">
          <a:xfrm>
            <a:off x="2916199" y="1824024"/>
            <a:ext cx="3303587" cy="358775"/>
          </a:xfrm>
          <a:prstGeom prst="rect">
            <a:avLst/>
          </a:prstGeom>
          <a:noFill/>
          <a:ln w="19050">
            <a:solidFill>
              <a:srgbClr val="FF0000"/>
            </a:solidFill>
            <a:miter lim="800000"/>
          </a:ln>
          <a:effectLst/>
        </p:spPr>
        <p:txBody>
          <a:bodyPr wrap="none" anchor="ctr"/>
          <a:lstStyle/>
          <a:p>
            <a:endParaRPr lang="zh-CN" altLang="en-US"/>
          </a:p>
        </p:txBody>
      </p:sp>
      <p:sp>
        <p:nvSpPr>
          <p:cNvPr id="282636" name="Rectangle 12"/>
          <p:cNvSpPr>
            <a:spLocks noChangeArrowheads="1"/>
          </p:cNvSpPr>
          <p:nvPr/>
        </p:nvSpPr>
        <p:spPr bwMode="auto">
          <a:xfrm>
            <a:off x="6372186" y="2903524"/>
            <a:ext cx="1871663" cy="339725"/>
          </a:xfrm>
          <a:prstGeom prst="rect">
            <a:avLst/>
          </a:prstGeom>
          <a:noFill/>
          <a:ln w="19050">
            <a:solidFill>
              <a:srgbClr val="FF0000"/>
            </a:solidFill>
            <a:miter lim="800000"/>
          </a:ln>
          <a:effectLst/>
        </p:spPr>
        <p:txBody>
          <a:bodyPr wrap="none" anchor="ctr"/>
          <a:lstStyle/>
          <a:p>
            <a:endParaRPr lang="zh-CN" altLang="en-US"/>
          </a:p>
        </p:txBody>
      </p:sp>
      <p:sp>
        <p:nvSpPr>
          <p:cNvPr id="282639" name="Rectangle 15"/>
          <p:cNvSpPr>
            <a:spLocks noChangeArrowheads="1"/>
          </p:cNvSpPr>
          <p:nvPr/>
        </p:nvSpPr>
        <p:spPr bwMode="auto">
          <a:xfrm>
            <a:off x="2124036" y="2903524"/>
            <a:ext cx="384175" cy="342900"/>
          </a:xfrm>
          <a:prstGeom prst="rect">
            <a:avLst/>
          </a:prstGeom>
          <a:noFill/>
          <a:ln w="19050">
            <a:solidFill>
              <a:srgbClr val="FF0000"/>
            </a:solidFill>
            <a:miter lim="800000"/>
          </a:ln>
          <a:effectLst/>
        </p:spPr>
        <p:txBody>
          <a:bodyPr wrap="none" anchor="ctr"/>
          <a:lstStyle/>
          <a:p>
            <a:endParaRPr lang="zh-CN" altLang="en-US"/>
          </a:p>
        </p:txBody>
      </p:sp>
      <p:sp>
        <p:nvSpPr>
          <p:cNvPr id="282641" name="Rectangle 17"/>
          <p:cNvSpPr>
            <a:spLocks noChangeArrowheads="1"/>
          </p:cNvSpPr>
          <p:nvPr/>
        </p:nvSpPr>
        <p:spPr bwMode="auto">
          <a:xfrm>
            <a:off x="6227724" y="3983024"/>
            <a:ext cx="1873250" cy="407988"/>
          </a:xfrm>
          <a:prstGeom prst="rect">
            <a:avLst/>
          </a:prstGeom>
          <a:noFill/>
          <a:ln w="19050">
            <a:solidFill>
              <a:srgbClr val="FF0000"/>
            </a:solidFill>
            <a:miter lim="800000"/>
          </a:ln>
          <a:effectLst/>
        </p:spPr>
        <p:txBody>
          <a:bodyPr wrap="none" anchor="ctr"/>
          <a:lstStyle/>
          <a:p>
            <a:endParaRPr lang="zh-CN" altLang="en-US"/>
          </a:p>
        </p:txBody>
      </p:sp>
      <p:sp>
        <p:nvSpPr>
          <p:cNvPr id="282646" name="Text Box 22"/>
          <p:cNvSpPr txBox="1">
            <a:spLocks noChangeArrowheads="1"/>
          </p:cNvSpPr>
          <p:nvPr/>
        </p:nvSpPr>
        <p:spPr bwMode="auto">
          <a:xfrm>
            <a:off x="688939" y="811195"/>
            <a:ext cx="8429684" cy="460375"/>
          </a:xfrm>
          <a:prstGeom prst="rect">
            <a:avLst/>
          </a:prstGeom>
          <a:noFill/>
          <a:ln w="9525">
            <a:noFill/>
            <a:miter lim="800000"/>
          </a:ln>
          <a:effectLst/>
        </p:spPr>
        <p:txBody>
          <a:bodyPr wrap="square">
            <a:spAutoFit/>
          </a:bodyPr>
          <a:lstStyle/>
          <a:p>
            <a:pPr>
              <a:spcBef>
                <a:spcPct val="50000"/>
              </a:spcBef>
            </a:pPr>
            <a:r>
              <a:rPr lang="en-US" altLang="zh-CN" sz="2400" smtClean="0">
                <a:solidFill>
                  <a:srgbClr val="FF0000"/>
                </a:solidFill>
                <a:ea typeface="黑体" panose="02010609060101010101" pitchFamily="2" charset="-122"/>
              </a:rPr>
              <a:t>【</a:t>
            </a:r>
            <a:r>
              <a:rPr lang="zh-CN" altLang="en-US" sz="2400" smtClean="0">
                <a:solidFill>
                  <a:srgbClr val="FF0000"/>
                </a:solidFill>
                <a:ea typeface="黑体" panose="02010609060101010101" pitchFamily="2" charset="-122"/>
              </a:rPr>
              <a:t>现场探究</a:t>
            </a:r>
            <a:r>
              <a:rPr lang="en-US" altLang="zh-CN" sz="2400" smtClean="0">
                <a:solidFill>
                  <a:srgbClr val="FF0000"/>
                </a:solidFill>
                <a:ea typeface="黑体" panose="02010609060101010101" pitchFamily="2" charset="-122"/>
              </a:rPr>
              <a:t>】                  </a:t>
            </a:r>
            <a:r>
              <a:rPr lang="zh-CN" altLang="en-US" sz="2400" smtClean="0">
                <a:solidFill>
                  <a:schemeClr val="hlink"/>
                </a:solidFill>
                <a:latin typeface="+mj-ea"/>
                <a:ea typeface="+mj-ea"/>
              </a:rPr>
              <a:t>怎样</a:t>
            </a:r>
            <a:r>
              <a:rPr lang="zh-CN" altLang="en-US" sz="2400">
                <a:solidFill>
                  <a:schemeClr val="hlink"/>
                </a:solidFill>
                <a:latin typeface="+mj-ea"/>
                <a:ea typeface="+mj-ea"/>
              </a:rPr>
              <a:t>辨析“指代不明”类语病？</a:t>
            </a:r>
            <a:r>
              <a:rPr lang="zh-CN" altLang="en-US">
                <a:latin typeface="+mj-ea"/>
                <a:ea typeface="+mj-ea"/>
              </a:rPr>
              <a:t> </a:t>
            </a:r>
          </a:p>
        </p:txBody>
      </p:sp>
      <p:sp>
        <p:nvSpPr>
          <p:cNvPr id="282647" name="Text Box 23"/>
          <p:cNvSpPr txBox="1">
            <a:spLocks noChangeArrowheads="1"/>
          </p:cNvSpPr>
          <p:nvPr/>
        </p:nvSpPr>
        <p:spPr bwMode="auto">
          <a:xfrm>
            <a:off x="4932324" y="1319199"/>
            <a:ext cx="815975" cy="583565"/>
          </a:xfrm>
          <a:prstGeom prst="rect">
            <a:avLst/>
          </a:prstGeom>
          <a:noFill/>
          <a:ln w="9525">
            <a:noFill/>
            <a:miter lim="800000"/>
          </a:ln>
          <a:effectLst/>
        </p:spPr>
        <p:txBody>
          <a:bodyPr>
            <a:spAutoFit/>
          </a:bodyPr>
          <a:lstStyle/>
          <a:p>
            <a:pPr>
              <a:spcBef>
                <a:spcPct val="50000"/>
              </a:spcBef>
            </a:pPr>
            <a:r>
              <a:rPr lang="en-US" altLang="zh-CN" sz="3200">
                <a:solidFill>
                  <a:srgbClr val="FF0000"/>
                </a:solidFill>
                <a:latin typeface="黑体" pitchFamily="2" charset="-122"/>
                <a:ea typeface="黑体" panose="02010609060101010101" pitchFamily="2" charset="-122"/>
              </a:rPr>
              <a:t>D</a:t>
            </a:r>
          </a:p>
        </p:txBody>
      </p:sp>
    </p:spTree>
    <p:extLst>
      <p:ext uri="{BB962C8B-B14F-4D97-AF65-F5344CB8AC3E}">
        <p14:creationId xmlns:p14="http://schemas.microsoft.com/office/powerpoint/2010/main" val="27768322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82629"/>
                                        </p:tgtEl>
                                        <p:attrNameLst>
                                          <p:attrName>style.visibility</p:attrName>
                                        </p:attrNameLst>
                                      </p:cBhvr>
                                      <p:to>
                                        <p:strVal val="visible"/>
                                      </p:to>
                                    </p:set>
                                    <p:animEffect transition="in" filter="checkerboard(across)">
                                      <p:cBhvr>
                                        <p:cTn id="7" dur="500"/>
                                        <p:tgtEl>
                                          <p:spTgt spid="282629"/>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14" presetClass="entr" presetSubtype="10" fill="hold" grpId="0" nodeType="clickEffect">
                                  <p:stCondLst>
                                    <p:cond delay="0"/>
                                  </p:stCondLst>
                                  <p:childTnLst>
                                    <p:set>
                                      <p:cBhvr>
                                        <p:cTn id="12" dur="1" fill="hold">
                                          <p:stCondLst>
                                            <p:cond delay="0"/>
                                          </p:stCondLst>
                                        </p:cTn>
                                        <p:tgtEl>
                                          <p:spTgt spid="282635"/>
                                        </p:tgtEl>
                                        <p:attrNameLst>
                                          <p:attrName>style.visibility</p:attrName>
                                        </p:attrNameLst>
                                      </p:cBhvr>
                                      <p:to>
                                        <p:strVal val="visible"/>
                                      </p:to>
                                    </p:set>
                                    <p:animEffect transition="in" filter="randombar(horizontal)">
                                      <p:cBhvr>
                                        <p:cTn id="13" dur="500"/>
                                        <p:tgtEl>
                                          <p:spTgt spid="282635"/>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282630"/>
                                        </p:tgtEl>
                                        <p:attrNameLst>
                                          <p:attrName>style.visibility</p:attrName>
                                        </p:attrNameLst>
                                      </p:cBhvr>
                                      <p:to>
                                        <p:strVal val="visible"/>
                                      </p:to>
                                    </p:set>
                                    <p:animEffect transition="in" filter="randombar(horizontal)">
                                      <p:cBhvr>
                                        <p:cTn id="16" dur="500"/>
                                        <p:tgtEl>
                                          <p:spTgt spid="282630"/>
                                        </p:tgtEl>
                                      </p:cBhvr>
                                    </p:animEffect>
                                  </p:childTnLst>
                                </p:cTn>
                              </p:par>
                            </p:childTnLst>
                          </p:cTn>
                        </p:par>
                      </p:childTnLst>
                    </p:cTn>
                  </p:par>
                  <p:par>
                    <p:cTn id="17" fill="hold" nodeType="clickPar">
                      <p:stCondLst>
                        <p:cond delay="indefinite"/>
                      </p:stCondLst>
                      <p:childTnLst>
                        <p:par>
                          <p:cTn id="18" fill="hold" nodeType="withGroup">
                            <p:stCondLst>
                              <p:cond delay="indefinite"/>
                            </p:stCondLst>
                          </p:cTn>
                        </p:par>
                        <p:par>
                          <p:cTn id="19" fill="hold" nodeType="afterGroup">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282639"/>
                                        </p:tgtEl>
                                        <p:attrNameLst>
                                          <p:attrName>style.visibility</p:attrName>
                                        </p:attrNameLst>
                                      </p:cBhvr>
                                      <p:to>
                                        <p:strVal val="visible"/>
                                      </p:to>
                                    </p:set>
                                    <p:animEffect transition="in" filter="randombar(horizontal)">
                                      <p:cBhvr>
                                        <p:cTn id="22" dur="500"/>
                                        <p:tgtEl>
                                          <p:spTgt spid="282639"/>
                                        </p:tgtEl>
                                      </p:cBhvr>
                                    </p:animEffect>
                                  </p:childTnLst>
                                </p:cTn>
                              </p:par>
                            </p:childTnLst>
                          </p:cTn>
                        </p:par>
                      </p:childTnLst>
                    </p:cTn>
                  </p:par>
                  <p:par>
                    <p:cTn id="23" fill="hold" nodeType="clickPar">
                      <p:stCondLst>
                        <p:cond delay="indefinite"/>
                      </p:stCondLst>
                      <p:childTnLst>
                        <p:par>
                          <p:cTn id="24" fill="hold" nodeType="withGroup">
                            <p:stCondLst>
                              <p:cond delay="indefinite"/>
                            </p:stCondLst>
                          </p:cTn>
                        </p:par>
                        <p:par>
                          <p:cTn id="25" fill="hold" nodeType="afterGroup">
                            <p:stCondLst>
                              <p:cond delay="0"/>
                            </p:stCondLst>
                            <p:childTnLst>
                              <p:par>
                                <p:cTn id="26" presetID="14" presetClass="entr" presetSubtype="10" fill="hold" grpId="0" nodeType="clickEffect">
                                  <p:stCondLst>
                                    <p:cond delay="0"/>
                                  </p:stCondLst>
                                  <p:childTnLst>
                                    <p:set>
                                      <p:cBhvr>
                                        <p:cTn id="27" dur="1" fill="hold">
                                          <p:stCondLst>
                                            <p:cond delay="0"/>
                                          </p:stCondLst>
                                        </p:cTn>
                                        <p:tgtEl>
                                          <p:spTgt spid="282636"/>
                                        </p:tgtEl>
                                        <p:attrNameLst>
                                          <p:attrName>style.visibility</p:attrName>
                                        </p:attrNameLst>
                                      </p:cBhvr>
                                      <p:to>
                                        <p:strVal val="visible"/>
                                      </p:to>
                                    </p:set>
                                    <p:animEffect transition="in" filter="randombar(horizontal)">
                                      <p:cBhvr>
                                        <p:cTn id="28" dur="500"/>
                                        <p:tgtEl>
                                          <p:spTgt spid="282636"/>
                                        </p:tgtEl>
                                      </p:cBhvr>
                                    </p:animEffect>
                                  </p:childTnLst>
                                </p:cTn>
                              </p:par>
                              <p:par>
                                <p:cTn id="29" presetID="14" presetClass="entr" presetSubtype="10" fill="hold" grpId="0" nodeType="withEffect">
                                  <p:stCondLst>
                                    <p:cond delay="0"/>
                                  </p:stCondLst>
                                  <p:childTnLst>
                                    <p:set>
                                      <p:cBhvr>
                                        <p:cTn id="30" dur="1" fill="hold">
                                          <p:stCondLst>
                                            <p:cond delay="0"/>
                                          </p:stCondLst>
                                        </p:cTn>
                                        <p:tgtEl>
                                          <p:spTgt spid="282631"/>
                                        </p:tgtEl>
                                        <p:attrNameLst>
                                          <p:attrName>style.visibility</p:attrName>
                                        </p:attrNameLst>
                                      </p:cBhvr>
                                      <p:to>
                                        <p:strVal val="visible"/>
                                      </p:to>
                                    </p:set>
                                    <p:animEffect transition="in" filter="randombar(horizontal)">
                                      <p:cBhvr>
                                        <p:cTn id="31" dur="500"/>
                                        <p:tgtEl>
                                          <p:spTgt spid="282631"/>
                                        </p:tgtEl>
                                      </p:cBhvr>
                                    </p:animEffect>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282641"/>
                                        </p:tgtEl>
                                        <p:attrNameLst>
                                          <p:attrName>style.visibility</p:attrName>
                                        </p:attrNameLst>
                                      </p:cBhvr>
                                      <p:to>
                                        <p:strVal val="visible"/>
                                      </p:to>
                                    </p:set>
                                    <p:animEffect transition="in" filter="randombar(horizontal)">
                                      <p:cBhvr>
                                        <p:cTn id="37" dur="500"/>
                                        <p:tgtEl>
                                          <p:spTgt spid="282641"/>
                                        </p:tgtEl>
                                      </p:cBhvr>
                                    </p:animEffect>
                                  </p:childTnLst>
                                </p:cTn>
                              </p:par>
                              <p:par>
                                <p:cTn id="38" presetID="14" presetClass="entr" presetSubtype="10" fill="hold" grpId="0" nodeType="withEffect">
                                  <p:stCondLst>
                                    <p:cond delay="0"/>
                                  </p:stCondLst>
                                  <p:childTnLst>
                                    <p:set>
                                      <p:cBhvr>
                                        <p:cTn id="39" dur="1" fill="hold">
                                          <p:stCondLst>
                                            <p:cond delay="0"/>
                                          </p:stCondLst>
                                        </p:cTn>
                                        <p:tgtEl>
                                          <p:spTgt spid="282634"/>
                                        </p:tgtEl>
                                        <p:attrNameLst>
                                          <p:attrName>style.visibility</p:attrName>
                                        </p:attrNameLst>
                                      </p:cBhvr>
                                      <p:to>
                                        <p:strVal val="visible"/>
                                      </p:to>
                                    </p:set>
                                    <p:animEffect transition="in" filter="randombar(horizontal)">
                                      <p:cBhvr>
                                        <p:cTn id="40" dur="500"/>
                                        <p:tgtEl>
                                          <p:spTgt spid="282634"/>
                                        </p:tgtEl>
                                      </p:cBhvr>
                                    </p:animEffect>
                                  </p:childTnLst>
                                </p:cTn>
                              </p:par>
                            </p:childTnLst>
                          </p:cTn>
                        </p:par>
                      </p:childTnLst>
                    </p:cTn>
                  </p:par>
                  <p:par>
                    <p:cTn id="41" fill="hold" nodeType="clickPar">
                      <p:stCondLst>
                        <p:cond delay="indefinite"/>
                      </p:stCondLst>
                      <p:childTnLst>
                        <p:par>
                          <p:cTn id="42" fill="hold" nodeType="withGroup">
                            <p:stCondLst>
                              <p:cond delay="indefinite"/>
                            </p:stCondLst>
                          </p:cTn>
                        </p:par>
                        <p:par>
                          <p:cTn id="43" fill="hold" nodeType="afterGroup">
                            <p:stCondLst>
                              <p:cond delay="0"/>
                            </p:stCondLst>
                            <p:childTnLst>
                              <p:par>
                                <p:cTn id="44" presetID="2" presetClass="entr" presetSubtype="4" fill="hold" grpId="0" nodeType="clickEffect">
                                  <p:stCondLst>
                                    <p:cond delay="0"/>
                                  </p:stCondLst>
                                  <p:childTnLst>
                                    <p:set>
                                      <p:cBhvr>
                                        <p:cTn id="45" dur="1" fill="hold">
                                          <p:stCondLst>
                                            <p:cond delay="0"/>
                                          </p:stCondLst>
                                        </p:cTn>
                                        <p:tgtEl>
                                          <p:spTgt spid="282647"/>
                                        </p:tgtEl>
                                        <p:attrNameLst>
                                          <p:attrName>style.visibility</p:attrName>
                                        </p:attrNameLst>
                                      </p:cBhvr>
                                      <p:to>
                                        <p:strVal val="visible"/>
                                      </p:to>
                                    </p:set>
                                    <p:anim calcmode="lin" valueType="num">
                                      <p:cBhvr additive="base">
                                        <p:cTn id="46" dur="500" fill="hold"/>
                                        <p:tgtEl>
                                          <p:spTgt spid="282647"/>
                                        </p:tgtEl>
                                        <p:attrNameLst>
                                          <p:attrName>ppt_x</p:attrName>
                                        </p:attrNameLst>
                                      </p:cBhvr>
                                      <p:tavLst>
                                        <p:tav tm="0">
                                          <p:val>
                                            <p:strVal val="#ppt_x"/>
                                          </p:val>
                                        </p:tav>
                                        <p:tav tm="100000">
                                          <p:val>
                                            <p:strVal val="#ppt_x"/>
                                          </p:val>
                                        </p:tav>
                                      </p:tavLst>
                                    </p:anim>
                                    <p:anim calcmode="lin" valueType="num">
                                      <p:cBhvr additive="base">
                                        <p:cTn id="47" dur="500" fill="hold"/>
                                        <p:tgtEl>
                                          <p:spTgt spid="28264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2629" grpId="0" animBg="1"/>
      <p:bldP spid="282630" grpId="0" animBg="1"/>
      <p:bldP spid="282631" grpId="0" animBg="1"/>
      <p:bldP spid="282634" grpId="0" animBg="1"/>
      <p:bldP spid="282635" grpId="0" animBg="1"/>
      <p:bldP spid="282636" grpId="0" animBg="1"/>
      <p:bldP spid="282639" grpId="0" animBg="1"/>
      <p:bldP spid="282641" grpId="0" animBg="1"/>
      <p:bldP spid="282647"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3650" name="Text Box 2"/>
          <p:cNvSpPr txBox="1">
            <a:spLocks noChangeArrowheads="1"/>
          </p:cNvSpPr>
          <p:nvPr/>
        </p:nvSpPr>
        <p:spPr bwMode="auto">
          <a:xfrm>
            <a:off x="546063" y="1025509"/>
            <a:ext cx="10615613" cy="4177030"/>
          </a:xfrm>
          <a:prstGeom prst="rect">
            <a:avLst/>
          </a:prstGeom>
          <a:noFill/>
          <a:ln w="9525">
            <a:noFill/>
            <a:miter lim="800000"/>
          </a:ln>
          <a:effectLst/>
        </p:spPr>
        <p:txBody>
          <a:bodyPr>
            <a:spAutoFit/>
          </a:bodyPr>
          <a:lstStyle/>
          <a:p>
            <a:r>
              <a:rPr lang="en-US" altLang="zh-CN" sz="3200" smtClean="0">
                <a:solidFill>
                  <a:srgbClr val="FF0000"/>
                </a:solidFill>
                <a:ea typeface="黑体" panose="02010609060101010101" pitchFamily="2" charset="-122"/>
              </a:rPr>
              <a:t>【</a:t>
            </a:r>
            <a:r>
              <a:rPr lang="zh-CN" altLang="zh-CN" sz="3200" smtClean="0">
                <a:solidFill>
                  <a:srgbClr val="FF0000"/>
                </a:solidFill>
                <a:ea typeface="黑体" panose="02010609060101010101" pitchFamily="2" charset="-122"/>
              </a:rPr>
              <a:t>就题点拨</a:t>
            </a:r>
            <a:r>
              <a:rPr lang="en-US" altLang="zh-CN" sz="3200" smtClean="0">
                <a:solidFill>
                  <a:srgbClr val="FF0000"/>
                </a:solidFill>
                <a:ea typeface="黑体" panose="02010609060101010101" pitchFamily="2" charset="-122"/>
              </a:rPr>
              <a:t>】</a:t>
            </a:r>
          </a:p>
          <a:p>
            <a:endParaRPr lang="en-US" altLang="zh-CN" sz="3200">
              <a:solidFill>
                <a:srgbClr val="FF0000"/>
              </a:solidFill>
              <a:ea typeface="黑体" panose="02010609060101010101" pitchFamily="2" charset="-122"/>
            </a:endParaRPr>
          </a:p>
          <a:p>
            <a:pPr>
              <a:lnSpc>
                <a:spcPct val="140000"/>
              </a:lnSpc>
            </a:pPr>
            <a:r>
              <a:rPr lang="zh-CN" altLang="en-US" sz="2000">
                <a:solidFill>
                  <a:schemeClr val="folHlink"/>
                </a:solidFill>
                <a:latin typeface="楷体_GB2312" charset="-122"/>
                <a:ea typeface="楷体_GB2312" charset="-122"/>
              </a:rPr>
              <a:t>     </a:t>
            </a:r>
            <a:r>
              <a:rPr lang="zh-CN" altLang="en-US" sz="2400">
                <a:solidFill>
                  <a:schemeClr val="folHlink"/>
                </a:solidFill>
                <a:latin typeface="楷体_GB2312" charset="-122"/>
                <a:ea typeface="楷体_GB2312" charset="-122"/>
              </a:rPr>
              <a:t>主要指代词指代不明。代词有两种情况：一是指示代词，如</a:t>
            </a:r>
            <a:r>
              <a:rPr lang="zh-CN" altLang="en-US" sz="2400">
                <a:solidFill>
                  <a:schemeClr val="folHlink"/>
                </a:solidFill>
                <a:latin typeface="Arial"/>
                <a:ea typeface="楷体_GB2312" charset="-122"/>
              </a:rPr>
              <a:t>“</a:t>
            </a:r>
            <a:r>
              <a:rPr lang="zh-CN" altLang="en-US" sz="2400">
                <a:solidFill>
                  <a:schemeClr val="folHlink"/>
                </a:solidFill>
                <a:latin typeface="楷体_GB2312" charset="-122"/>
                <a:ea typeface="楷体_GB2312" charset="-122"/>
              </a:rPr>
              <a:t>此</a:t>
            </a:r>
            <a:r>
              <a:rPr lang="zh-CN" altLang="en-US" sz="2400">
                <a:solidFill>
                  <a:schemeClr val="folHlink"/>
                </a:solidFill>
                <a:latin typeface="Arial"/>
                <a:ea typeface="楷体_GB2312" charset="-122"/>
              </a:rPr>
              <a:t>”“</a:t>
            </a:r>
            <a:r>
              <a:rPr lang="zh-CN" altLang="en-US" sz="2400">
                <a:solidFill>
                  <a:schemeClr val="folHlink"/>
                </a:solidFill>
                <a:latin typeface="楷体_GB2312" charset="-122"/>
                <a:ea typeface="楷体_GB2312" charset="-122"/>
              </a:rPr>
              <a:t>这</a:t>
            </a:r>
            <a:r>
              <a:rPr lang="zh-CN" altLang="en-US" sz="2400">
                <a:solidFill>
                  <a:schemeClr val="folHlink"/>
                </a:solidFill>
                <a:latin typeface="Arial"/>
                <a:ea typeface="楷体_GB2312" charset="-122"/>
              </a:rPr>
              <a:t>”</a:t>
            </a:r>
            <a:endParaRPr lang="zh-CN" altLang="en-US" sz="2400">
              <a:solidFill>
                <a:schemeClr val="folHlink"/>
              </a:solidFill>
              <a:latin typeface="楷体_GB2312" charset="-122"/>
              <a:ea typeface="楷体_GB2312" charset="-122"/>
            </a:endParaRPr>
          </a:p>
          <a:p>
            <a:pPr>
              <a:lnSpc>
                <a:spcPct val="140000"/>
              </a:lnSpc>
            </a:pPr>
            <a:r>
              <a:rPr lang="zh-CN" altLang="en-US" sz="2400">
                <a:solidFill>
                  <a:schemeClr val="folHlink"/>
                </a:solidFill>
                <a:latin typeface="Arial"/>
                <a:ea typeface="楷体_GB2312" charset="-122"/>
              </a:rPr>
              <a:t>“</a:t>
            </a:r>
            <a:r>
              <a:rPr lang="zh-CN" altLang="en-US" sz="2400">
                <a:solidFill>
                  <a:schemeClr val="folHlink"/>
                </a:solidFill>
                <a:latin typeface="楷体_GB2312" charset="-122"/>
                <a:ea typeface="楷体_GB2312" charset="-122"/>
              </a:rPr>
              <a:t>这方面</a:t>
            </a:r>
            <a:r>
              <a:rPr lang="zh-CN" altLang="en-US" sz="2400">
                <a:solidFill>
                  <a:schemeClr val="folHlink"/>
                </a:solidFill>
                <a:latin typeface="Arial"/>
                <a:ea typeface="楷体_GB2312" charset="-122"/>
              </a:rPr>
              <a:t>”</a:t>
            </a:r>
            <a:r>
              <a:rPr lang="zh-CN" altLang="en-US" sz="2400">
                <a:solidFill>
                  <a:schemeClr val="folHlink"/>
                </a:solidFill>
                <a:latin typeface="楷体_GB2312" charset="-122"/>
                <a:ea typeface="楷体_GB2312" charset="-122"/>
              </a:rPr>
              <a:t>等；二是人称代词，如</a:t>
            </a:r>
            <a:r>
              <a:rPr lang="zh-CN" altLang="en-US" sz="2400">
                <a:solidFill>
                  <a:schemeClr val="folHlink"/>
                </a:solidFill>
                <a:latin typeface="Arial"/>
                <a:ea typeface="楷体_GB2312" charset="-122"/>
              </a:rPr>
              <a:t>“</a:t>
            </a:r>
            <a:r>
              <a:rPr lang="zh-CN" altLang="en-US" sz="2400">
                <a:solidFill>
                  <a:schemeClr val="folHlink"/>
                </a:solidFill>
                <a:latin typeface="楷体_GB2312" charset="-122"/>
                <a:ea typeface="楷体_GB2312" charset="-122"/>
              </a:rPr>
              <a:t>自己</a:t>
            </a:r>
            <a:r>
              <a:rPr lang="zh-CN" altLang="en-US" sz="2400">
                <a:solidFill>
                  <a:schemeClr val="folHlink"/>
                </a:solidFill>
                <a:latin typeface="Arial"/>
                <a:ea typeface="楷体_GB2312" charset="-122"/>
              </a:rPr>
              <a:t>”“</a:t>
            </a:r>
            <a:r>
              <a:rPr lang="zh-CN" altLang="en-US" sz="2400">
                <a:solidFill>
                  <a:schemeClr val="folHlink"/>
                </a:solidFill>
                <a:latin typeface="楷体_GB2312" charset="-122"/>
                <a:ea typeface="楷体_GB2312" charset="-122"/>
              </a:rPr>
              <a:t>他</a:t>
            </a:r>
            <a:r>
              <a:rPr lang="en-US" altLang="zh-CN" sz="2400">
                <a:solidFill>
                  <a:schemeClr val="folHlink"/>
                </a:solidFill>
                <a:latin typeface="楷体_GB2312" charset="-122"/>
                <a:ea typeface="楷体_GB2312" charset="-122"/>
              </a:rPr>
              <a:t>(</a:t>
            </a:r>
            <a:r>
              <a:rPr lang="zh-CN" altLang="en-US" sz="2400">
                <a:solidFill>
                  <a:schemeClr val="folHlink"/>
                </a:solidFill>
                <a:latin typeface="楷体_GB2312" charset="-122"/>
                <a:ea typeface="楷体_GB2312" charset="-122"/>
              </a:rPr>
              <a:t>她</a:t>
            </a:r>
            <a:r>
              <a:rPr lang="en-US" altLang="zh-CN" sz="2400">
                <a:solidFill>
                  <a:schemeClr val="folHlink"/>
                </a:solidFill>
                <a:latin typeface="楷体_GB2312" charset="-122"/>
                <a:ea typeface="楷体_GB2312" charset="-122"/>
              </a:rPr>
              <a:t>)</a:t>
            </a:r>
            <a:r>
              <a:rPr lang="en-US" altLang="zh-CN" sz="2400">
                <a:solidFill>
                  <a:schemeClr val="folHlink"/>
                </a:solidFill>
                <a:latin typeface="Arial"/>
                <a:ea typeface="楷体_GB2312" charset="-122"/>
              </a:rPr>
              <a:t>”</a:t>
            </a:r>
            <a:r>
              <a:rPr lang="zh-CN" altLang="en-US" sz="2400">
                <a:solidFill>
                  <a:schemeClr val="folHlink"/>
                </a:solidFill>
                <a:latin typeface="楷体_GB2312" charset="-122"/>
                <a:ea typeface="楷体_GB2312" charset="-122"/>
              </a:rPr>
              <a:t>等。</a:t>
            </a:r>
          </a:p>
          <a:p>
            <a:pPr>
              <a:lnSpc>
                <a:spcPct val="140000"/>
              </a:lnSpc>
            </a:pPr>
            <a:r>
              <a:rPr lang="zh-CN" altLang="en-US" sz="2400">
                <a:solidFill>
                  <a:schemeClr val="folHlink"/>
                </a:solidFill>
                <a:latin typeface="楷体_GB2312" charset="-122"/>
                <a:ea typeface="楷体_GB2312" charset="-122"/>
              </a:rPr>
              <a:t>    指示代词指代不明指前面的句子叙述了两种以上的事实情况，后面的句子中用指示代词</a:t>
            </a:r>
            <a:r>
              <a:rPr lang="zh-CN" altLang="en-US" sz="2400">
                <a:solidFill>
                  <a:schemeClr val="folHlink"/>
                </a:solidFill>
                <a:latin typeface="Arial"/>
                <a:ea typeface="楷体_GB2312" charset="-122"/>
              </a:rPr>
              <a:t>“</a:t>
            </a:r>
            <a:r>
              <a:rPr lang="zh-CN" altLang="en-US" sz="2400">
                <a:solidFill>
                  <a:schemeClr val="folHlink"/>
                </a:solidFill>
                <a:latin typeface="楷体_GB2312" charset="-122"/>
                <a:ea typeface="楷体_GB2312" charset="-122"/>
              </a:rPr>
              <a:t>此</a:t>
            </a:r>
            <a:r>
              <a:rPr lang="zh-CN" altLang="en-US" sz="2400">
                <a:solidFill>
                  <a:schemeClr val="folHlink"/>
                </a:solidFill>
                <a:latin typeface="Arial"/>
                <a:ea typeface="楷体_GB2312" charset="-122"/>
              </a:rPr>
              <a:t>”</a:t>
            </a:r>
            <a:r>
              <a:rPr lang="zh-CN" altLang="en-US" sz="2400">
                <a:solidFill>
                  <a:schemeClr val="folHlink"/>
                </a:solidFill>
                <a:latin typeface="楷体_GB2312" charset="-122"/>
                <a:ea typeface="楷体_GB2312" charset="-122"/>
              </a:rPr>
              <a:t>或</a:t>
            </a:r>
            <a:r>
              <a:rPr lang="zh-CN" altLang="en-US" sz="2400">
                <a:solidFill>
                  <a:schemeClr val="folHlink"/>
                </a:solidFill>
                <a:latin typeface="Arial"/>
                <a:ea typeface="楷体_GB2312" charset="-122"/>
              </a:rPr>
              <a:t>“</a:t>
            </a:r>
            <a:r>
              <a:rPr lang="zh-CN" altLang="en-US" sz="2400">
                <a:solidFill>
                  <a:schemeClr val="folHlink"/>
                </a:solidFill>
                <a:latin typeface="楷体_GB2312" charset="-122"/>
                <a:ea typeface="楷体_GB2312" charset="-122"/>
              </a:rPr>
              <a:t>这</a:t>
            </a:r>
            <a:r>
              <a:rPr lang="zh-CN" altLang="en-US" sz="2400">
                <a:solidFill>
                  <a:schemeClr val="folHlink"/>
                </a:solidFill>
                <a:latin typeface="Arial"/>
                <a:ea typeface="楷体_GB2312" charset="-122"/>
              </a:rPr>
              <a:t>”</a:t>
            </a:r>
            <a:r>
              <a:rPr lang="zh-CN" altLang="en-US" sz="2400">
                <a:solidFill>
                  <a:schemeClr val="folHlink"/>
                </a:solidFill>
                <a:latin typeface="楷体_GB2312" charset="-122"/>
                <a:ea typeface="楷体_GB2312" charset="-122"/>
              </a:rPr>
              <a:t>等来替代前面两种以上的事实情况，造成后面的句子有两种以上的理解。另外，句子叙述两种以上的情况通常采用</a:t>
            </a:r>
            <a:r>
              <a:rPr lang="zh-CN" altLang="en-US" sz="2400">
                <a:solidFill>
                  <a:schemeClr val="folHlink"/>
                </a:solidFill>
                <a:latin typeface="Arial"/>
                <a:ea typeface="楷体_GB2312" charset="-122"/>
              </a:rPr>
              <a:t>“</a:t>
            </a:r>
            <a:r>
              <a:rPr lang="zh-CN" altLang="en-US" sz="2400">
                <a:solidFill>
                  <a:schemeClr val="folHlink"/>
                </a:solidFill>
                <a:latin typeface="楷体_GB2312" charset="-122"/>
                <a:ea typeface="楷体_GB2312" charset="-122"/>
              </a:rPr>
              <a:t>是</a:t>
            </a:r>
            <a:r>
              <a:rPr lang="en-US" altLang="zh-CN" sz="2400">
                <a:solidFill>
                  <a:schemeClr val="folHlink"/>
                </a:solidFill>
                <a:latin typeface="Arial"/>
                <a:ea typeface="楷体_GB2312" charset="-122"/>
              </a:rPr>
              <a:t>……</a:t>
            </a:r>
            <a:r>
              <a:rPr lang="zh-CN" altLang="en-US" sz="2400">
                <a:solidFill>
                  <a:schemeClr val="folHlink"/>
                </a:solidFill>
                <a:latin typeface="楷体_GB2312" charset="-122"/>
                <a:ea typeface="楷体_GB2312" charset="-122"/>
              </a:rPr>
              <a:t>还是</a:t>
            </a:r>
            <a:r>
              <a:rPr lang="zh-CN" altLang="en-US" sz="2400">
                <a:solidFill>
                  <a:schemeClr val="folHlink"/>
                </a:solidFill>
                <a:latin typeface="Arial"/>
                <a:ea typeface="楷体_GB2312" charset="-122"/>
              </a:rPr>
              <a:t>”“</a:t>
            </a:r>
            <a:r>
              <a:rPr lang="en-US" altLang="zh-CN" sz="2400">
                <a:solidFill>
                  <a:schemeClr val="folHlink"/>
                </a:solidFill>
                <a:latin typeface="Arial"/>
                <a:ea typeface="楷体_GB2312" charset="-122"/>
              </a:rPr>
              <a:t>……</a:t>
            </a:r>
            <a:r>
              <a:rPr lang="zh-CN" altLang="en-US" sz="2400">
                <a:solidFill>
                  <a:schemeClr val="folHlink"/>
                </a:solidFill>
                <a:latin typeface="楷体_GB2312" charset="-122"/>
                <a:ea typeface="楷体_GB2312" charset="-122"/>
              </a:rPr>
              <a:t>或</a:t>
            </a:r>
            <a:r>
              <a:rPr lang="en-US" altLang="zh-CN" sz="2400">
                <a:solidFill>
                  <a:schemeClr val="folHlink"/>
                </a:solidFill>
                <a:latin typeface="楷体_GB2312" charset="-122"/>
                <a:ea typeface="楷体_GB2312" charset="-122"/>
              </a:rPr>
              <a:t>(</a:t>
            </a:r>
            <a:r>
              <a:rPr lang="zh-CN" altLang="en-US" sz="2400">
                <a:solidFill>
                  <a:schemeClr val="folHlink"/>
                </a:solidFill>
                <a:latin typeface="楷体_GB2312" charset="-122"/>
                <a:ea typeface="楷体_GB2312" charset="-122"/>
              </a:rPr>
              <a:t>者</a:t>
            </a:r>
            <a:r>
              <a:rPr lang="en-US" altLang="zh-CN" sz="2400">
                <a:solidFill>
                  <a:schemeClr val="folHlink"/>
                </a:solidFill>
                <a:latin typeface="楷体_GB2312" charset="-122"/>
                <a:ea typeface="楷体_GB2312" charset="-122"/>
              </a:rPr>
              <a:t>)</a:t>
            </a:r>
            <a:r>
              <a:rPr lang="en-US" altLang="zh-CN" sz="2400">
                <a:solidFill>
                  <a:schemeClr val="folHlink"/>
                </a:solidFill>
                <a:latin typeface="Arial"/>
                <a:ea typeface="楷体_GB2312" charset="-122"/>
              </a:rPr>
              <a:t>……”“</a:t>
            </a:r>
            <a:r>
              <a:rPr lang="zh-CN" altLang="en-US" sz="2400">
                <a:solidFill>
                  <a:schemeClr val="folHlink"/>
                </a:solidFill>
                <a:latin typeface="楷体_GB2312" charset="-122"/>
                <a:ea typeface="楷体_GB2312" charset="-122"/>
              </a:rPr>
              <a:t>有</a:t>
            </a:r>
            <a:r>
              <a:rPr lang="en-US" altLang="zh-CN" sz="2400">
                <a:solidFill>
                  <a:schemeClr val="folHlink"/>
                </a:solidFill>
                <a:latin typeface="Arial"/>
                <a:ea typeface="楷体_GB2312" charset="-122"/>
              </a:rPr>
              <a:t>……</a:t>
            </a:r>
            <a:r>
              <a:rPr lang="zh-CN" altLang="en-US" sz="2400">
                <a:solidFill>
                  <a:schemeClr val="folHlink"/>
                </a:solidFill>
                <a:latin typeface="楷体_GB2312" charset="-122"/>
                <a:ea typeface="楷体_GB2312" charset="-122"/>
              </a:rPr>
              <a:t>也有</a:t>
            </a:r>
            <a:r>
              <a:rPr lang="en-US" altLang="zh-CN" sz="2400">
                <a:solidFill>
                  <a:schemeClr val="folHlink"/>
                </a:solidFill>
                <a:latin typeface="Arial"/>
                <a:ea typeface="楷体_GB2312" charset="-122"/>
              </a:rPr>
              <a:t>……”</a:t>
            </a:r>
            <a:r>
              <a:rPr lang="zh-CN" altLang="en-US" sz="2400">
                <a:solidFill>
                  <a:schemeClr val="folHlink"/>
                </a:solidFill>
                <a:latin typeface="楷体_GB2312" charset="-122"/>
                <a:ea typeface="楷体_GB2312" charset="-122"/>
              </a:rPr>
              <a:t>等句式结构。</a:t>
            </a:r>
            <a:r>
              <a:rPr lang="zh-CN" altLang="en-US" sz="2400" b="0">
                <a:latin typeface="楷体_GB2312" charset="-122"/>
                <a:ea typeface="楷体_GB2312" charset="-122"/>
              </a:rPr>
              <a:t> </a:t>
            </a:r>
          </a:p>
        </p:txBody>
      </p:sp>
    </p:spTree>
    <p:extLst>
      <p:ext uri="{BB962C8B-B14F-4D97-AF65-F5344CB8AC3E}">
        <p14:creationId xmlns:p14="http://schemas.microsoft.com/office/powerpoint/2010/main" val="242118097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83650"/>
                                        </p:tgtEl>
                                        <p:attrNameLst>
                                          <p:attrName>style.visibility</p:attrName>
                                        </p:attrNameLst>
                                      </p:cBhvr>
                                      <p:to>
                                        <p:strVal val="visible"/>
                                      </p:to>
                                    </p:set>
                                    <p:animEffect transition="in" filter="dissolve">
                                      <p:cBhvr>
                                        <p:cTn id="7" dur="500"/>
                                        <p:tgtEl>
                                          <p:spTgt spid="2836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3650"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1059" name="Text Box 3"/>
          <p:cNvSpPr txBox="1">
            <a:spLocks noChangeArrowheads="1"/>
          </p:cNvSpPr>
          <p:nvPr/>
        </p:nvSpPr>
        <p:spPr bwMode="auto">
          <a:xfrm>
            <a:off x="903253" y="1311261"/>
            <a:ext cx="10063163" cy="3192780"/>
          </a:xfrm>
          <a:prstGeom prst="rect">
            <a:avLst/>
          </a:prstGeom>
          <a:noFill/>
          <a:ln w="9525">
            <a:noFill/>
            <a:miter lim="800000"/>
          </a:ln>
          <a:effectLst/>
        </p:spPr>
        <p:txBody>
          <a:bodyPr>
            <a:spAutoFit/>
          </a:bodyPr>
          <a:lstStyle/>
          <a:p>
            <a:pPr>
              <a:lnSpc>
                <a:spcPct val="120000"/>
              </a:lnSpc>
            </a:pPr>
            <a:r>
              <a:rPr lang="en-US" altLang="zh-CN" sz="2400" smtClean="0">
                <a:solidFill>
                  <a:srgbClr val="009900"/>
                </a:solidFill>
              </a:rPr>
              <a:t>1</a:t>
            </a:r>
            <a:r>
              <a:rPr lang="zh-CN" altLang="en-US" sz="2400">
                <a:solidFill>
                  <a:srgbClr val="009900"/>
                </a:solidFill>
              </a:rPr>
              <a:t>．指出下列句子中的语病。</a:t>
            </a:r>
          </a:p>
          <a:p>
            <a:pPr>
              <a:lnSpc>
                <a:spcPct val="120000"/>
              </a:lnSpc>
            </a:pPr>
            <a:r>
              <a:rPr lang="en-US" altLang="zh-CN" sz="2400">
                <a:solidFill>
                  <a:srgbClr val="009900"/>
                </a:solidFill>
              </a:rPr>
              <a:t>(1)</a:t>
            </a:r>
            <a:r>
              <a:rPr lang="zh-CN" altLang="en-US" sz="2400">
                <a:solidFill>
                  <a:srgbClr val="009900"/>
                </a:solidFill>
              </a:rPr>
              <a:t>朝夕相处，谁也不能发生矛盾。但一发生矛盾，就各执己见，争吵不休，互不通融。这其实是一种最愚蠢的见解。 </a:t>
            </a:r>
          </a:p>
          <a:p>
            <a:pPr>
              <a:lnSpc>
                <a:spcPct val="120000"/>
              </a:lnSpc>
            </a:pPr>
            <a:r>
              <a:rPr lang="en-US" altLang="zh-CN" sz="2400">
                <a:solidFill>
                  <a:srgbClr val="009900"/>
                </a:solidFill>
              </a:rPr>
              <a:t>(2)</a:t>
            </a:r>
            <a:r>
              <a:rPr lang="zh-CN" altLang="en-US" sz="2400">
                <a:solidFill>
                  <a:srgbClr val="009900"/>
                </a:solidFill>
              </a:rPr>
              <a:t>为了使这项住房政策真正受惠于低收入家庭，香港政府制定了非常严格的申请程序，一旦发现诈骗，处罚极其严厉。</a:t>
            </a:r>
          </a:p>
          <a:p>
            <a:pPr>
              <a:lnSpc>
                <a:spcPct val="120000"/>
              </a:lnSpc>
            </a:pPr>
            <a:r>
              <a:rPr lang="en-US" altLang="zh-CN" sz="2400">
                <a:solidFill>
                  <a:srgbClr val="009900"/>
                </a:solidFill>
              </a:rPr>
              <a:t>(3)</a:t>
            </a:r>
            <a:r>
              <a:rPr lang="zh-CN" altLang="en-US" sz="2400">
                <a:solidFill>
                  <a:srgbClr val="009900"/>
                </a:solidFill>
              </a:rPr>
              <a:t>刘老先生热心支持家乡的教育、慈善等公益事业，他这次返乡，主动提出要与部分福利院参加高考的孤儿合影留念。</a:t>
            </a:r>
          </a:p>
        </p:txBody>
      </p:sp>
      <p:sp>
        <p:nvSpPr>
          <p:cNvPr id="301060" name="Text Box 4"/>
          <p:cNvSpPr txBox="1">
            <a:spLocks noChangeArrowheads="1"/>
          </p:cNvSpPr>
          <p:nvPr/>
        </p:nvSpPr>
        <p:spPr bwMode="auto">
          <a:xfrm>
            <a:off x="903253" y="4624373"/>
            <a:ext cx="10059988" cy="1568450"/>
          </a:xfrm>
          <a:prstGeom prst="rect">
            <a:avLst/>
          </a:prstGeom>
          <a:noFill/>
          <a:ln w="38100">
            <a:solidFill>
              <a:srgbClr val="FFFF00"/>
            </a:solidFill>
            <a:miter lim="800000"/>
          </a:ln>
          <a:effectLst/>
        </p:spPr>
        <p:txBody>
          <a:bodyPr>
            <a:spAutoFit/>
          </a:bodyPr>
          <a:lstStyle/>
          <a:p>
            <a:pPr>
              <a:lnSpc>
                <a:spcPct val="120000"/>
              </a:lnSpc>
            </a:pPr>
            <a:r>
              <a:rPr lang="zh-CN" altLang="en-US" sz="2000">
                <a:solidFill>
                  <a:srgbClr val="FF0000"/>
                </a:solidFill>
                <a:latin typeface="楷体_GB2312" charset="-122"/>
                <a:ea typeface="楷体_GB2312" charset="-122"/>
              </a:rPr>
              <a:t>答案：</a:t>
            </a:r>
            <a:r>
              <a:rPr lang="en-US" altLang="zh-CN" sz="2000">
                <a:solidFill>
                  <a:srgbClr val="FF0000"/>
                </a:solidFill>
                <a:latin typeface="楷体_GB2312" charset="-122"/>
                <a:ea typeface="楷体_GB2312" charset="-122"/>
              </a:rPr>
              <a:t> (1)</a:t>
            </a:r>
            <a:r>
              <a:rPr lang="zh-CN" altLang="en-US" sz="2000">
                <a:solidFill>
                  <a:srgbClr val="FF0000"/>
                </a:solidFill>
                <a:latin typeface="楷体_GB2312" charset="-122"/>
                <a:ea typeface="楷体_GB2312" charset="-122"/>
              </a:rPr>
              <a:t> </a:t>
            </a:r>
            <a:r>
              <a:rPr lang="zh-CN" altLang="en-US" sz="2000">
                <a:solidFill>
                  <a:srgbClr val="FF0000"/>
                </a:solidFill>
                <a:latin typeface="Arial"/>
                <a:ea typeface="楷体_GB2312" charset="-122"/>
              </a:rPr>
              <a:t>“</a:t>
            </a:r>
            <a:r>
              <a:rPr lang="zh-CN" altLang="en-US" sz="2000">
                <a:solidFill>
                  <a:srgbClr val="FF0000"/>
                </a:solidFill>
                <a:latin typeface="楷体_GB2312" charset="-122"/>
                <a:ea typeface="楷体_GB2312" charset="-122"/>
              </a:rPr>
              <a:t>这</a:t>
            </a:r>
            <a:r>
              <a:rPr lang="zh-CN" altLang="en-US" sz="2000">
                <a:solidFill>
                  <a:srgbClr val="FF0000"/>
                </a:solidFill>
                <a:latin typeface="Arial"/>
                <a:ea typeface="楷体_GB2312" charset="-122"/>
              </a:rPr>
              <a:t>”</a:t>
            </a:r>
            <a:r>
              <a:rPr lang="zh-CN" altLang="en-US" sz="2000">
                <a:solidFill>
                  <a:srgbClr val="FF0000"/>
                </a:solidFill>
                <a:latin typeface="楷体_GB2312" charset="-122"/>
                <a:ea typeface="楷体_GB2312" charset="-122"/>
              </a:rPr>
              <a:t>指代不明，如指</a:t>
            </a:r>
            <a:r>
              <a:rPr lang="zh-CN" altLang="en-US" sz="2000">
                <a:solidFill>
                  <a:srgbClr val="FF0000"/>
                </a:solidFill>
                <a:latin typeface="Arial"/>
                <a:ea typeface="楷体_GB2312" charset="-122"/>
              </a:rPr>
              <a:t>“</a:t>
            </a:r>
            <a:r>
              <a:rPr lang="zh-CN" altLang="en-US" sz="2000">
                <a:solidFill>
                  <a:srgbClr val="FF0000"/>
                </a:solidFill>
                <a:latin typeface="楷体_GB2312" charset="-122"/>
                <a:ea typeface="楷体_GB2312" charset="-122"/>
              </a:rPr>
              <a:t>不能发生矛盾</a:t>
            </a:r>
            <a:r>
              <a:rPr lang="zh-CN" altLang="en-US" sz="2000">
                <a:solidFill>
                  <a:srgbClr val="FF0000"/>
                </a:solidFill>
                <a:latin typeface="Arial"/>
                <a:ea typeface="楷体_GB2312" charset="-122"/>
              </a:rPr>
              <a:t>”</a:t>
            </a:r>
            <a:r>
              <a:rPr lang="zh-CN" altLang="en-US" sz="2000">
                <a:solidFill>
                  <a:srgbClr val="FF0000"/>
                </a:solidFill>
                <a:latin typeface="楷体_GB2312" charset="-122"/>
                <a:ea typeface="楷体_GB2312" charset="-122"/>
              </a:rPr>
              <a:t>尚可，指</a:t>
            </a:r>
            <a:r>
              <a:rPr lang="zh-CN" altLang="en-US" sz="2000">
                <a:solidFill>
                  <a:srgbClr val="FF0000"/>
                </a:solidFill>
                <a:latin typeface="Arial"/>
                <a:ea typeface="楷体_GB2312" charset="-122"/>
              </a:rPr>
              <a:t>“</a:t>
            </a:r>
            <a:r>
              <a:rPr lang="zh-CN" altLang="en-US" sz="2000">
                <a:solidFill>
                  <a:srgbClr val="FF0000"/>
                </a:solidFill>
                <a:latin typeface="楷体_GB2312" charset="-122"/>
                <a:ea typeface="楷体_GB2312" charset="-122"/>
              </a:rPr>
              <a:t>发生矛盾后就各执己见</a:t>
            </a:r>
            <a:r>
              <a:rPr lang="zh-CN" altLang="en-US" sz="2000">
                <a:solidFill>
                  <a:srgbClr val="FF0000"/>
                </a:solidFill>
                <a:latin typeface="Arial"/>
                <a:ea typeface="楷体_GB2312" charset="-122"/>
              </a:rPr>
              <a:t>”</a:t>
            </a:r>
            <a:r>
              <a:rPr lang="zh-CN" altLang="en-US" sz="2000">
                <a:solidFill>
                  <a:srgbClr val="FF0000"/>
                </a:solidFill>
                <a:latin typeface="楷体_GB2312" charset="-122"/>
                <a:ea typeface="楷体_GB2312" charset="-122"/>
              </a:rPr>
              <a:t>就不妥。</a:t>
            </a:r>
          </a:p>
          <a:p>
            <a:pPr>
              <a:lnSpc>
                <a:spcPct val="120000"/>
              </a:lnSpc>
            </a:pPr>
            <a:r>
              <a:rPr lang="en-US" altLang="zh-CN" sz="2000">
                <a:solidFill>
                  <a:srgbClr val="FF0000"/>
                </a:solidFill>
                <a:latin typeface="楷体_GB2312" charset="-122"/>
                <a:ea typeface="楷体_GB2312" charset="-122"/>
              </a:rPr>
              <a:t>(2)</a:t>
            </a:r>
            <a:r>
              <a:rPr lang="zh-CN" altLang="en-US" sz="2000">
                <a:solidFill>
                  <a:srgbClr val="FF0000"/>
                </a:solidFill>
                <a:latin typeface="楷体_GB2312" charset="-122"/>
                <a:ea typeface="楷体_GB2312" charset="-122"/>
              </a:rPr>
              <a:t> </a:t>
            </a:r>
            <a:r>
              <a:rPr lang="zh-CN" altLang="en-US" sz="2000">
                <a:solidFill>
                  <a:srgbClr val="FF0000"/>
                </a:solidFill>
                <a:latin typeface="Arial"/>
                <a:ea typeface="楷体_GB2312" charset="-122"/>
              </a:rPr>
              <a:t>“</a:t>
            </a:r>
            <a:r>
              <a:rPr lang="zh-CN" altLang="en-US" sz="2000">
                <a:solidFill>
                  <a:srgbClr val="FF0000"/>
                </a:solidFill>
                <a:latin typeface="楷体_GB2312" charset="-122"/>
                <a:ea typeface="楷体_GB2312" charset="-122"/>
              </a:rPr>
              <a:t>受惠</a:t>
            </a:r>
            <a:r>
              <a:rPr lang="zh-CN" altLang="en-US" sz="2000">
                <a:solidFill>
                  <a:srgbClr val="FF0000"/>
                </a:solidFill>
                <a:latin typeface="Arial"/>
                <a:ea typeface="楷体_GB2312" charset="-122"/>
              </a:rPr>
              <a:t>”</a:t>
            </a:r>
            <a:r>
              <a:rPr lang="zh-CN" altLang="en-US" sz="2000">
                <a:solidFill>
                  <a:srgbClr val="FF0000"/>
                </a:solidFill>
                <a:latin typeface="楷体_GB2312" charset="-122"/>
                <a:ea typeface="楷体_GB2312" charset="-122"/>
              </a:rPr>
              <a:t>的对象不明，可改为</a:t>
            </a:r>
            <a:r>
              <a:rPr lang="zh-CN" altLang="en-US" sz="2000">
                <a:solidFill>
                  <a:srgbClr val="FF0000"/>
                </a:solidFill>
                <a:latin typeface="Arial"/>
                <a:ea typeface="楷体_GB2312" charset="-122"/>
              </a:rPr>
              <a:t>“</a:t>
            </a:r>
            <a:r>
              <a:rPr lang="zh-CN" altLang="en-US" sz="2000">
                <a:solidFill>
                  <a:srgbClr val="FF0000"/>
                </a:solidFill>
                <a:latin typeface="楷体_GB2312" charset="-122"/>
                <a:ea typeface="楷体_GB2312" charset="-122"/>
              </a:rPr>
              <a:t>为了让这项住房政策真正使低收入家庭受惠</a:t>
            </a:r>
            <a:r>
              <a:rPr lang="zh-CN" altLang="en-US" sz="2000">
                <a:solidFill>
                  <a:srgbClr val="FF0000"/>
                </a:solidFill>
                <a:latin typeface="Arial"/>
                <a:ea typeface="楷体_GB2312" charset="-122"/>
              </a:rPr>
              <a:t>”</a:t>
            </a:r>
            <a:r>
              <a:rPr lang="zh-CN" altLang="en-US" sz="2000">
                <a:solidFill>
                  <a:srgbClr val="FF0000"/>
                </a:solidFill>
                <a:latin typeface="楷体_GB2312" charset="-122"/>
                <a:ea typeface="楷体_GB2312" charset="-122"/>
              </a:rPr>
              <a:t>。</a:t>
            </a:r>
          </a:p>
          <a:p>
            <a:pPr>
              <a:lnSpc>
                <a:spcPct val="120000"/>
              </a:lnSpc>
            </a:pPr>
            <a:r>
              <a:rPr lang="en-US" altLang="zh-CN" sz="2000">
                <a:solidFill>
                  <a:srgbClr val="FF0000"/>
                </a:solidFill>
                <a:latin typeface="楷体_GB2312" charset="-122"/>
                <a:ea typeface="楷体_GB2312" charset="-122"/>
              </a:rPr>
              <a:t>(3)</a:t>
            </a:r>
            <a:r>
              <a:rPr lang="zh-CN" altLang="en-US" sz="2000">
                <a:solidFill>
                  <a:srgbClr val="FF0000"/>
                </a:solidFill>
                <a:latin typeface="楷体_GB2312" charset="-122"/>
                <a:ea typeface="楷体_GB2312" charset="-122"/>
              </a:rPr>
              <a:t> 表意不明，</a:t>
            </a:r>
            <a:r>
              <a:rPr lang="zh-CN" altLang="en-US" sz="2000">
                <a:solidFill>
                  <a:srgbClr val="FF0000"/>
                </a:solidFill>
                <a:latin typeface="Arial"/>
                <a:ea typeface="楷体_GB2312" charset="-122"/>
              </a:rPr>
              <a:t>“</a:t>
            </a:r>
            <a:r>
              <a:rPr lang="zh-CN" altLang="en-US" sz="2000">
                <a:solidFill>
                  <a:srgbClr val="FF0000"/>
                </a:solidFill>
                <a:latin typeface="楷体_GB2312" charset="-122"/>
                <a:ea typeface="楷体_GB2312" charset="-122"/>
              </a:rPr>
              <a:t>部分福利院参加高考的孤儿</a:t>
            </a:r>
            <a:r>
              <a:rPr lang="zh-CN" altLang="en-US" sz="2000">
                <a:solidFill>
                  <a:srgbClr val="FF0000"/>
                </a:solidFill>
                <a:latin typeface="Arial"/>
                <a:ea typeface="楷体_GB2312" charset="-122"/>
              </a:rPr>
              <a:t>”</a:t>
            </a:r>
            <a:r>
              <a:rPr lang="zh-CN" altLang="en-US" sz="2000">
                <a:solidFill>
                  <a:srgbClr val="FF0000"/>
                </a:solidFill>
                <a:latin typeface="楷体_GB2312" charset="-122"/>
                <a:ea typeface="楷体_GB2312" charset="-122"/>
              </a:rPr>
              <a:t>有歧义。</a:t>
            </a:r>
          </a:p>
        </p:txBody>
      </p:sp>
      <p:sp>
        <p:nvSpPr>
          <p:cNvPr id="5" name="矩形 4"/>
          <p:cNvSpPr/>
          <p:nvPr/>
        </p:nvSpPr>
        <p:spPr>
          <a:xfrm>
            <a:off x="974691" y="811195"/>
            <a:ext cx="2061210" cy="460375"/>
          </a:xfrm>
          <a:prstGeom prst="rect">
            <a:avLst/>
          </a:prstGeom>
        </p:spPr>
        <p:txBody>
          <a:bodyPr wrap="none">
            <a:spAutoFit/>
          </a:bodyPr>
          <a:lstStyle/>
          <a:p>
            <a:r>
              <a:rPr lang="en-US" altLang="zh-CN" sz="1400" smtClean="0">
                <a:solidFill>
                  <a:srgbClr val="FF0000"/>
                </a:solidFill>
                <a:ea typeface="黑体" panose="02010609060101010101" pitchFamily="2" charset="-122"/>
              </a:rPr>
              <a:t> </a:t>
            </a:r>
            <a:r>
              <a:rPr lang="en-US" altLang="zh-CN" sz="2400" b="1" smtClean="0">
                <a:solidFill>
                  <a:srgbClr val="FF0000"/>
                </a:solidFill>
                <a:latin typeface="+mn-ea"/>
              </a:rPr>
              <a:t>【</a:t>
            </a:r>
            <a:r>
              <a:rPr lang="zh-CN" altLang="en-US" sz="2400" b="1" smtClean="0">
                <a:solidFill>
                  <a:srgbClr val="FF0000"/>
                </a:solidFill>
                <a:latin typeface="+mn-ea"/>
              </a:rPr>
              <a:t>跟进矫正</a:t>
            </a:r>
            <a:r>
              <a:rPr lang="en-US" altLang="zh-CN" sz="2400" b="1" smtClean="0">
                <a:solidFill>
                  <a:srgbClr val="FF0000"/>
                </a:solidFill>
                <a:latin typeface="+mn-ea"/>
              </a:rPr>
              <a:t>】</a:t>
            </a:r>
            <a:endParaRPr lang="zh-CN" altLang="en-US" sz="2400" b="1">
              <a:latin typeface="+mn-ea"/>
            </a:endParaRPr>
          </a:p>
        </p:txBody>
      </p:sp>
    </p:spTree>
    <p:extLst>
      <p:ext uri="{BB962C8B-B14F-4D97-AF65-F5344CB8AC3E}">
        <p14:creationId xmlns:p14="http://schemas.microsoft.com/office/powerpoint/2010/main" val="37871480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01059"/>
                                        </p:tgtEl>
                                        <p:attrNameLst>
                                          <p:attrName>style.visibility</p:attrName>
                                        </p:attrNameLst>
                                      </p:cBhvr>
                                      <p:to>
                                        <p:strVal val="visible"/>
                                      </p:to>
                                    </p:set>
                                    <p:animEffect transition="in" filter="diamond(in)">
                                      <p:cBhvr>
                                        <p:cTn id="7" dur="2000"/>
                                        <p:tgtEl>
                                          <p:spTgt spid="301059"/>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010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1059" grpId="0"/>
      <p:bldP spid="30106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5" name="Text Box 3"/>
          <p:cNvSpPr txBox="1">
            <a:spLocks noChangeArrowheads="1"/>
          </p:cNvSpPr>
          <p:nvPr/>
        </p:nvSpPr>
        <p:spPr bwMode="auto">
          <a:xfrm>
            <a:off x="617501" y="904875"/>
            <a:ext cx="7136130" cy="4817745"/>
          </a:xfrm>
          <a:prstGeom prst="rect">
            <a:avLst/>
          </a:prstGeom>
          <a:noFill/>
          <a:ln w="9525">
            <a:noFill/>
            <a:miter lim="800000"/>
          </a:ln>
          <a:effectLst/>
        </p:spPr>
        <p:txBody>
          <a:bodyPr wrap="square">
            <a:spAutoFit/>
          </a:bodyPr>
          <a:lstStyle/>
          <a:p>
            <a:r>
              <a:rPr lang="zh-CN" altLang="en-US" sz="2400" b="1" smtClean="0">
                <a:solidFill>
                  <a:srgbClr val="0000FF"/>
                </a:solidFill>
                <a:latin typeface="宋体" pitchFamily="2" charset="-122"/>
                <a:ea typeface="宋体" pitchFamily="2" charset="-122"/>
              </a:rPr>
              <a:t>文中画横线的句子有语病，下列修改最恰当的一项是</a:t>
            </a:r>
            <a:r>
              <a:rPr lang="en-US" sz="2400" b="1" smtClean="0">
                <a:solidFill>
                  <a:srgbClr val="0000FF"/>
                </a:solidFill>
                <a:latin typeface="宋体" pitchFamily="2" charset="-122"/>
                <a:ea typeface="宋体" pitchFamily="2" charset="-122"/>
              </a:rPr>
              <a:t>(</a:t>
            </a:r>
            <a:r>
              <a:rPr lang="zh-CN" altLang="en-US" sz="2400" b="1" smtClean="0">
                <a:solidFill>
                  <a:srgbClr val="0000FF"/>
                </a:solidFill>
                <a:latin typeface="宋体" pitchFamily="2" charset="-122"/>
                <a:ea typeface="宋体" pitchFamily="2" charset="-122"/>
              </a:rPr>
              <a:t>　　</a:t>
            </a:r>
            <a:r>
              <a:rPr lang="en-US" sz="2400" b="1" smtClean="0">
                <a:solidFill>
                  <a:srgbClr val="0000FF"/>
                </a:solidFill>
                <a:latin typeface="宋体" pitchFamily="2" charset="-122"/>
                <a:ea typeface="宋体" pitchFamily="2" charset="-122"/>
              </a:rPr>
              <a:t>)</a:t>
            </a:r>
            <a:endParaRPr lang="zh-CN" altLang="en-US" sz="2400" b="1" smtClean="0">
              <a:solidFill>
                <a:srgbClr val="0000FF"/>
              </a:solidFill>
              <a:latin typeface="宋体" pitchFamily="2" charset="-122"/>
              <a:ea typeface="宋体" pitchFamily="2" charset="-122"/>
            </a:endParaRPr>
          </a:p>
          <a:p>
            <a:pPr>
              <a:lnSpc>
                <a:spcPct val="120000"/>
              </a:lnSpc>
              <a:defRPr/>
            </a:pPr>
            <a:endParaRPr lang="en-US" sz="2400" smtClean="0">
              <a:solidFill>
                <a:srgbClr val="006600"/>
              </a:solidFill>
              <a:latin typeface="宋体" pitchFamily="2" charset="-122"/>
              <a:ea typeface="宋体" pitchFamily="2" charset="-122"/>
            </a:endParaRPr>
          </a:p>
          <a:p>
            <a:pPr>
              <a:lnSpc>
                <a:spcPct val="120000"/>
              </a:lnSpc>
              <a:defRPr/>
            </a:pPr>
            <a:r>
              <a:rPr lang="en-US" sz="2400" smtClean="0">
                <a:solidFill>
                  <a:srgbClr val="006600"/>
                </a:solidFill>
                <a:latin typeface="宋体" pitchFamily="2" charset="-122"/>
                <a:ea typeface="宋体" pitchFamily="2" charset="-122"/>
              </a:rPr>
              <a:t>A</a:t>
            </a:r>
            <a:r>
              <a:rPr lang="zh-CN" altLang="en-US" sz="2400" smtClean="0">
                <a:solidFill>
                  <a:srgbClr val="006600"/>
                </a:solidFill>
                <a:latin typeface="宋体" pitchFamily="2" charset="-122"/>
                <a:ea typeface="宋体" pitchFamily="2" charset="-122"/>
              </a:rPr>
              <a:t>．月球正面的历史，科学家已经大致研究清楚了，但最古老的那一段历史却仍藏在月球背面的深坑中。</a:t>
            </a:r>
          </a:p>
          <a:p>
            <a:pPr>
              <a:lnSpc>
                <a:spcPct val="120000"/>
              </a:lnSpc>
              <a:defRPr/>
            </a:pPr>
            <a:r>
              <a:rPr lang="en-US" sz="2400" smtClean="0">
                <a:solidFill>
                  <a:srgbClr val="006600"/>
                </a:solidFill>
                <a:latin typeface="宋体" pitchFamily="2" charset="-122"/>
                <a:ea typeface="宋体" pitchFamily="2" charset="-122"/>
              </a:rPr>
              <a:t>B</a:t>
            </a:r>
            <a:r>
              <a:rPr lang="zh-CN" altLang="en-US" sz="2400" smtClean="0">
                <a:solidFill>
                  <a:srgbClr val="006600"/>
                </a:solidFill>
                <a:latin typeface="宋体" pitchFamily="2" charset="-122"/>
                <a:ea typeface="宋体" pitchFamily="2" charset="-122"/>
              </a:rPr>
              <a:t>．月球正面的历史，科学家已经大致研究得清楚了，但最古老的那一段历史却仍藏在月球背面的深坑中。</a:t>
            </a:r>
          </a:p>
          <a:p>
            <a:pPr>
              <a:lnSpc>
                <a:spcPct val="120000"/>
              </a:lnSpc>
              <a:defRPr/>
            </a:pPr>
            <a:r>
              <a:rPr lang="en-US" sz="2400" smtClean="0">
                <a:solidFill>
                  <a:srgbClr val="006600"/>
                </a:solidFill>
                <a:latin typeface="宋体" pitchFamily="2" charset="-122"/>
                <a:ea typeface="宋体" pitchFamily="2" charset="-122"/>
              </a:rPr>
              <a:t>C</a:t>
            </a:r>
            <a:r>
              <a:rPr lang="zh-CN" altLang="en-US" sz="2400" smtClean="0">
                <a:solidFill>
                  <a:srgbClr val="006600"/>
                </a:solidFill>
                <a:latin typeface="宋体" pitchFamily="2" charset="-122"/>
                <a:ea typeface="宋体" pitchFamily="2" charset="-122"/>
              </a:rPr>
              <a:t>．科学家已经大致把月球正面的历史研究清楚了，但最古老的那一段历史却仍是藏在月球背面的深坑。</a:t>
            </a:r>
          </a:p>
          <a:p>
            <a:pPr>
              <a:lnSpc>
                <a:spcPct val="120000"/>
              </a:lnSpc>
              <a:defRPr/>
            </a:pPr>
            <a:r>
              <a:rPr lang="en-US" sz="2400" smtClean="0">
                <a:solidFill>
                  <a:srgbClr val="006600"/>
                </a:solidFill>
                <a:latin typeface="宋体" pitchFamily="2" charset="-122"/>
                <a:ea typeface="宋体" pitchFamily="2" charset="-122"/>
              </a:rPr>
              <a:t>D</a:t>
            </a:r>
            <a:r>
              <a:rPr lang="zh-CN" altLang="en-US" sz="2400" smtClean="0">
                <a:solidFill>
                  <a:srgbClr val="006600"/>
                </a:solidFill>
                <a:latin typeface="宋体" pitchFamily="2" charset="-122"/>
                <a:ea typeface="宋体" pitchFamily="2" charset="-122"/>
              </a:rPr>
              <a:t>．科学家已经大致把月球正面的历史研究得清楚了，但最古老的那一段历史却仍是藏在月球背面的深坑。</a:t>
            </a:r>
            <a:endParaRPr sz="2400">
              <a:solidFill>
                <a:srgbClr val="006600"/>
              </a:solidFill>
              <a:latin typeface="宋体" pitchFamily="2" charset="-122"/>
              <a:ea typeface="宋体" pitchFamily="2" charset="-122"/>
            </a:endParaRPr>
          </a:p>
        </p:txBody>
      </p:sp>
      <p:sp>
        <p:nvSpPr>
          <p:cNvPr id="2" name="Text Box 3"/>
          <p:cNvSpPr txBox="1">
            <a:spLocks noChangeArrowheads="1"/>
          </p:cNvSpPr>
          <p:nvPr/>
        </p:nvSpPr>
        <p:spPr bwMode="auto">
          <a:xfrm>
            <a:off x="7895251" y="1025509"/>
            <a:ext cx="3327400" cy="4523105"/>
          </a:xfrm>
          <a:prstGeom prst="rect">
            <a:avLst/>
          </a:prstGeom>
          <a:noFill/>
          <a:ln w="9525">
            <a:noFill/>
            <a:miter lim="800000"/>
          </a:ln>
          <a:effectLst/>
        </p:spPr>
        <p:txBody>
          <a:bodyPr wrap="square">
            <a:spAutoFit/>
          </a:bodyPr>
          <a:lstStyle/>
          <a:p>
            <a:pPr>
              <a:lnSpc>
                <a:spcPct val="120000"/>
              </a:lnSpc>
              <a:defRPr/>
            </a:pPr>
            <a:r>
              <a:rPr sz="2000" b="1">
                <a:solidFill>
                  <a:srgbClr val="7030A0"/>
                </a:solidFill>
                <a:latin typeface="宋体" pitchFamily="2" charset="-122"/>
                <a:ea typeface="宋体" pitchFamily="2" charset="-122"/>
              </a:rPr>
              <a:t>解析</a:t>
            </a:r>
            <a:r>
              <a:rPr sz="2000" b="1" smtClean="0">
                <a:solidFill>
                  <a:srgbClr val="7030A0"/>
                </a:solidFill>
                <a:latin typeface="宋体" pitchFamily="2" charset="-122"/>
                <a:ea typeface="宋体" pitchFamily="2" charset="-122"/>
              </a:rPr>
              <a:t>：</a:t>
            </a:r>
            <a:r>
              <a:rPr lang="zh-CN" altLang="en-US" sz="2000" smtClean="0"/>
              <a:t>本题考查辨析并修改病句的能力。画线句存在两处语病，一是</a:t>
            </a:r>
            <a:r>
              <a:rPr lang="en-US" sz="2000" smtClean="0"/>
              <a:t>“</a:t>
            </a:r>
            <a:r>
              <a:rPr lang="zh-CN" altLang="en-US" sz="2000" smtClean="0"/>
              <a:t>研究得清楚了</a:t>
            </a:r>
            <a:r>
              <a:rPr lang="en-US" sz="2000" smtClean="0"/>
              <a:t>”</a:t>
            </a:r>
            <a:r>
              <a:rPr lang="zh-CN" altLang="en-US" sz="2000" smtClean="0"/>
              <a:t>， </a:t>
            </a:r>
            <a:r>
              <a:rPr lang="en-US" sz="2000" smtClean="0"/>
              <a:t>“</a:t>
            </a:r>
            <a:r>
              <a:rPr lang="zh-CN" altLang="en-US" sz="2000" smtClean="0"/>
              <a:t>研究</a:t>
            </a:r>
            <a:r>
              <a:rPr lang="en-US" sz="2000" smtClean="0"/>
              <a:t>”</a:t>
            </a:r>
            <a:r>
              <a:rPr lang="zh-CN" altLang="en-US" sz="2000" smtClean="0"/>
              <a:t>与</a:t>
            </a:r>
            <a:r>
              <a:rPr lang="en-US" sz="2000" smtClean="0"/>
              <a:t>“</a:t>
            </a:r>
            <a:r>
              <a:rPr lang="zh-CN" altLang="en-US" sz="2000" smtClean="0"/>
              <a:t>清楚</a:t>
            </a:r>
            <a:r>
              <a:rPr lang="en-US" sz="2000" smtClean="0"/>
              <a:t>”</a:t>
            </a:r>
            <a:r>
              <a:rPr lang="zh-CN" altLang="en-US" sz="2000" smtClean="0"/>
              <a:t>之间不需要加</a:t>
            </a:r>
            <a:r>
              <a:rPr lang="en-US" sz="2000" smtClean="0"/>
              <a:t>“</a:t>
            </a:r>
            <a:r>
              <a:rPr lang="zh-CN" altLang="en-US" sz="2000" smtClean="0"/>
              <a:t>得</a:t>
            </a:r>
            <a:r>
              <a:rPr lang="en-US" sz="2000" smtClean="0"/>
              <a:t>”</a:t>
            </a:r>
            <a:r>
              <a:rPr lang="zh-CN" altLang="en-US" sz="2000" smtClean="0"/>
              <a:t>。二是</a:t>
            </a:r>
            <a:r>
              <a:rPr lang="en-US" sz="2000" smtClean="0"/>
              <a:t>“</a:t>
            </a:r>
            <a:r>
              <a:rPr lang="zh-CN" altLang="en-US" sz="2000" smtClean="0"/>
              <a:t>却是仍藏在月球背面的深坑</a:t>
            </a:r>
            <a:r>
              <a:rPr lang="en-US" sz="2000" smtClean="0"/>
              <a:t>”</a:t>
            </a:r>
            <a:r>
              <a:rPr lang="zh-CN" altLang="en-US" sz="2000" smtClean="0"/>
              <a:t>，与第一个分句的主语不一致。分析四个选项，</a:t>
            </a:r>
            <a:r>
              <a:rPr lang="en-US" sz="2000" smtClean="0"/>
              <a:t>A</a:t>
            </a:r>
            <a:r>
              <a:rPr lang="zh-CN" altLang="en-US" sz="2000" smtClean="0"/>
              <a:t>项两处语病全部修改正确，</a:t>
            </a:r>
            <a:r>
              <a:rPr lang="en-US" sz="2000" smtClean="0"/>
              <a:t>B</a:t>
            </a:r>
            <a:r>
              <a:rPr lang="zh-CN" altLang="en-US" sz="2000" smtClean="0"/>
              <a:t>项第一处语病没有修改，</a:t>
            </a:r>
            <a:r>
              <a:rPr lang="en-US" sz="2000" smtClean="0"/>
              <a:t>C</a:t>
            </a:r>
            <a:r>
              <a:rPr lang="zh-CN" altLang="en-US" sz="2000" smtClean="0"/>
              <a:t>项第二处语病没有修改正确，</a:t>
            </a:r>
            <a:r>
              <a:rPr lang="en-US" sz="2000" smtClean="0"/>
              <a:t>D</a:t>
            </a:r>
            <a:r>
              <a:rPr lang="zh-CN" altLang="en-US" sz="2000" smtClean="0"/>
              <a:t>项两处语病都没有修改正确。</a:t>
            </a:r>
            <a:endParaRPr sz="2000" b="1">
              <a:solidFill>
                <a:srgbClr val="7030A0"/>
              </a:solidFill>
              <a:latin typeface="宋体" pitchFamily="2" charset="-122"/>
              <a:ea typeface="宋体" pitchFamily="2" charset="-122"/>
            </a:endParaRPr>
          </a:p>
        </p:txBody>
      </p:sp>
      <p:sp>
        <p:nvSpPr>
          <p:cNvPr id="189461" name="Text Box 21"/>
          <p:cNvSpPr txBox="1">
            <a:spLocks noChangeArrowheads="1"/>
          </p:cNvSpPr>
          <p:nvPr/>
        </p:nvSpPr>
        <p:spPr bwMode="auto">
          <a:xfrm>
            <a:off x="1322955" y="1311261"/>
            <a:ext cx="503238" cy="460375"/>
          </a:xfrm>
          <a:prstGeom prst="rect">
            <a:avLst/>
          </a:prstGeom>
          <a:noFill/>
          <a:ln w="9525">
            <a:noFill/>
            <a:miter lim="800000"/>
          </a:ln>
        </p:spPr>
        <p:txBody>
          <a:bodyPr wrap="square">
            <a:spAutoFit/>
          </a:bodyPr>
          <a:lstStyle/>
          <a:p>
            <a:pPr algn="l">
              <a:spcBef>
                <a:spcPct val="50000"/>
              </a:spcBef>
            </a:pPr>
            <a:r>
              <a:rPr lang="en-US" altLang="zh-CN" sz="2400" b="1">
                <a:solidFill>
                  <a:srgbClr val="CC0000"/>
                </a:solidFill>
              </a:rPr>
              <a:t>A</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197635"/>
                                        </p:tgtEl>
                                        <p:attrNameLst>
                                          <p:attrName>style.visibility</p:attrName>
                                        </p:attrNameLst>
                                      </p:cBhvr>
                                      <p:to>
                                        <p:strVal val="visible"/>
                                      </p:to>
                                    </p:set>
                                    <p:animEffect transition="in" filter="plus(in)">
                                      <p:cBhvr>
                                        <p:cTn id="7" dur="2000"/>
                                        <p:tgtEl>
                                          <p:spTgt spid="197635"/>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13" presetClass="entr" presetSubtype="16" fill="hold" grpId="1"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plus(in)">
                                      <p:cBhvr>
                                        <p:cTn id="13" dur="2000"/>
                                        <p:tgtEl>
                                          <p:spTgt spid="2"/>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89461">
                                            <p:txEl>
                                              <p:pRg st="0" end="0"/>
                                            </p:txEl>
                                          </p:spTgt>
                                        </p:tgtEl>
                                        <p:attrNameLst>
                                          <p:attrName>style.visibility</p:attrName>
                                        </p:attrNameLst>
                                      </p:cBhvr>
                                      <p:to>
                                        <p:strVal val="visible"/>
                                      </p:to>
                                    </p:set>
                                    <p:anim calcmode="lin" valueType="num">
                                      <p:cBhvr additive="base">
                                        <p:cTn id="19" dur="500" fill="hold"/>
                                        <p:tgtEl>
                                          <p:spTgt spid="189461">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8946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7635" grpId="0"/>
      <p:bldP spid="2" grpId="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5" name="Text Box 3"/>
          <p:cNvSpPr txBox="1">
            <a:spLocks noChangeArrowheads="1"/>
          </p:cNvSpPr>
          <p:nvPr/>
        </p:nvSpPr>
        <p:spPr bwMode="auto">
          <a:xfrm>
            <a:off x="538163" y="654050"/>
            <a:ext cx="10369550" cy="3119120"/>
          </a:xfrm>
          <a:prstGeom prst="rect">
            <a:avLst/>
          </a:prstGeom>
          <a:noFill/>
          <a:ln w="9525">
            <a:noFill/>
            <a:miter lim="800000"/>
          </a:ln>
          <a:effectLst/>
        </p:spPr>
        <p:txBody>
          <a:bodyPr>
            <a:spAutoFit/>
          </a:bodyPr>
          <a:lstStyle/>
          <a:p>
            <a:pPr>
              <a:lnSpc>
                <a:spcPct val="120000"/>
              </a:lnSpc>
            </a:pPr>
            <a:r>
              <a:rPr lang="en-US" altLang="zh-CN" sz="2000">
                <a:solidFill>
                  <a:srgbClr val="009900"/>
                </a:solidFill>
              </a:rPr>
              <a:t>                                 </a:t>
            </a:r>
            <a:endParaRPr lang="zh-CN" altLang="en-US" sz="2000">
              <a:solidFill>
                <a:srgbClr val="009900"/>
              </a:solidFill>
            </a:endParaRPr>
          </a:p>
          <a:p>
            <a:pPr>
              <a:lnSpc>
                <a:spcPct val="120000"/>
              </a:lnSpc>
            </a:pPr>
            <a:r>
              <a:rPr lang="en-US" altLang="zh-CN" sz="2400">
                <a:solidFill>
                  <a:srgbClr val="009900"/>
                </a:solidFill>
              </a:rPr>
              <a:t>(4)</a:t>
            </a:r>
            <a:r>
              <a:rPr lang="zh-CN" altLang="en-US" sz="2400">
                <a:solidFill>
                  <a:srgbClr val="009900"/>
                </a:solidFill>
              </a:rPr>
              <a:t>日本在野党强烈指责财务大臣“口无遮拦”、公开谈及政府去年入市干预日元具体汇率的行为是极不负责任的。</a:t>
            </a:r>
          </a:p>
          <a:p>
            <a:pPr>
              <a:lnSpc>
                <a:spcPct val="120000"/>
              </a:lnSpc>
            </a:pPr>
            <a:r>
              <a:rPr lang="en-US" altLang="zh-CN" sz="2400">
                <a:solidFill>
                  <a:srgbClr val="009900"/>
                </a:solidFill>
              </a:rPr>
              <a:t>(5)</a:t>
            </a:r>
            <a:r>
              <a:rPr lang="zh-CN" altLang="en-US" sz="2400">
                <a:solidFill>
                  <a:srgbClr val="009900"/>
                </a:solidFill>
              </a:rPr>
              <a:t>为纪念建党</a:t>
            </a:r>
            <a:r>
              <a:rPr lang="en-US" altLang="zh-CN" sz="2400">
                <a:solidFill>
                  <a:srgbClr val="009900"/>
                </a:solidFill>
              </a:rPr>
              <a:t>95</a:t>
            </a:r>
            <a:r>
              <a:rPr lang="zh-CN" altLang="en-US" sz="2400">
                <a:solidFill>
                  <a:srgbClr val="009900"/>
                </a:solidFill>
              </a:rPr>
              <a:t>周年，“唱支山歌给党听”歌咏比赛将于</a:t>
            </a:r>
            <a:r>
              <a:rPr lang="en-US" altLang="zh-CN" sz="2400">
                <a:solidFill>
                  <a:srgbClr val="009900"/>
                </a:solidFill>
              </a:rPr>
              <a:t>7</a:t>
            </a:r>
            <a:r>
              <a:rPr lang="zh-CN" altLang="en-US" sz="2400">
                <a:solidFill>
                  <a:srgbClr val="009900"/>
                </a:solidFill>
              </a:rPr>
              <a:t>月</a:t>
            </a:r>
            <a:r>
              <a:rPr lang="en-US" altLang="zh-CN" sz="2400">
                <a:solidFill>
                  <a:srgbClr val="009900"/>
                </a:solidFill>
              </a:rPr>
              <a:t>1</a:t>
            </a:r>
            <a:r>
              <a:rPr lang="zh-CN" altLang="en-US" sz="2400">
                <a:solidFill>
                  <a:srgbClr val="009900"/>
                </a:solidFill>
              </a:rPr>
              <a:t>日举行，届时校长和其他学校领导也将登台参加比赛。</a:t>
            </a:r>
          </a:p>
          <a:p>
            <a:pPr>
              <a:lnSpc>
                <a:spcPct val="120000"/>
              </a:lnSpc>
            </a:pPr>
            <a:r>
              <a:rPr lang="en-US" altLang="zh-CN" sz="2400">
                <a:solidFill>
                  <a:srgbClr val="009900"/>
                </a:solidFill>
              </a:rPr>
              <a:t>(6)</a:t>
            </a:r>
            <a:r>
              <a:rPr lang="zh-CN" altLang="en-US" sz="2400">
                <a:solidFill>
                  <a:srgbClr val="009900"/>
                </a:solidFill>
              </a:rPr>
              <a:t>对于那些指责这一学说缺乏理论支持、说它不以实验而以先验方式作一般性推理的人，这表明他们对这一学说缺乏深入认识，还没有掌握其精髓。</a:t>
            </a:r>
          </a:p>
        </p:txBody>
      </p:sp>
      <p:sp>
        <p:nvSpPr>
          <p:cNvPr id="284676" name="Text Box 4"/>
          <p:cNvSpPr txBox="1">
            <a:spLocks noChangeArrowheads="1"/>
          </p:cNvSpPr>
          <p:nvPr/>
        </p:nvSpPr>
        <p:spPr bwMode="auto">
          <a:xfrm>
            <a:off x="546063" y="4097343"/>
            <a:ext cx="10369550" cy="1568450"/>
          </a:xfrm>
          <a:prstGeom prst="rect">
            <a:avLst/>
          </a:prstGeom>
          <a:noFill/>
          <a:ln w="9525">
            <a:solidFill>
              <a:srgbClr val="FFFF00"/>
            </a:solidFill>
            <a:miter lim="800000"/>
          </a:ln>
          <a:effectLst/>
        </p:spPr>
        <p:txBody>
          <a:bodyPr>
            <a:spAutoFit/>
          </a:bodyPr>
          <a:lstStyle/>
          <a:p>
            <a:pPr>
              <a:lnSpc>
                <a:spcPct val="120000"/>
              </a:lnSpc>
            </a:pPr>
            <a:r>
              <a:rPr lang="zh-CN" altLang="en-US" sz="2000">
                <a:solidFill>
                  <a:srgbClr val="FF0000"/>
                </a:solidFill>
                <a:latin typeface="楷体_GB2312" charset="-122"/>
                <a:ea typeface="楷体_GB2312" charset="-122"/>
              </a:rPr>
              <a:t>答案：</a:t>
            </a:r>
            <a:r>
              <a:rPr lang="en-US" altLang="zh-CN" sz="2000">
                <a:solidFill>
                  <a:srgbClr val="FF0000"/>
                </a:solidFill>
                <a:latin typeface="楷体_GB2312" charset="-122"/>
                <a:ea typeface="楷体_GB2312" charset="-122"/>
              </a:rPr>
              <a:t>(4)</a:t>
            </a:r>
            <a:r>
              <a:rPr lang="zh-CN" altLang="en-US" sz="2000">
                <a:solidFill>
                  <a:srgbClr val="FF0000"/>
                </a:solidFill>
                <a:latin typeface="楷体_GB2312" charset="-122"/>
                <a:ea typeface="楷体_GB2312" charset="-122"/>
              </a:rPr>
              <a:t> </a:t>
            </a:r>
            <a:r>
              <a:rPr lang="zh-CN" altLang="en-US" sz="2000">
                <a:solidFill>
                  <a:srgbClr val="FF0000"/>
                </a:solidFill>
                <a:latin typeface="Arial"/>
                <a:ea typeface="楷体_GB2312" charset="-122"/>
              </a:rPr>
              <a:t>“</a:t>
            </a:r>
            <a:r>
              <a:rPr lang="zh-CN" altLang="en-US" sz="2000">
                <a:solidFill>
                  <a:srgbClr val="FF0000"/>
                </a:solidFill>
                <a:latin typeface="楷体_GB2312" charset="-122"/>
                <a:ea typeface="楷体_GB2312" charset="-122"/>
              </a:rPr>
              <a:t>公开谈及</a:t>
            </a:r>
            <a:r>
              <a:rPr lang="zh-CN" altLang="en-US" sz="2000">
                <a:solidFill>
                  <a:srgbClr val="FF0000"/>
                </a:solidFill>
                <a:latin typeface="Arial"/>
                <a:ea typeface="楷体_GB2312" charset="-122"/>
              </a:rPr>
              <a:t>”</a:t>
            </a:r>
            <a:r>
              <a:rPr lang="zh-CN" altLang="en-US" sz="2000">
                <a:solidFill>
                  <a:srgbClr val="FF0000"/>
                </a:solidFill>
                <a:latin typeface="楷体_GB2312" charset="-122"/>
                <a:ea typeface="楷体_GB2312" charset="-122"/>
              </a:rPr>
              <a:t>和</a:t>
            </a:r>
            <a:r>
              <a:rPr lang="zh-CN" altLang="en-US" sz="2000">
                <a:solidFill>
                  <a:srgbClr val="FF0000"/>
                </a:solidFill>
                <a:latin typeface="Arial"/>
                <a:ea typeface="楷体_GB2312" charset="-122"/>
              </a:rPr>
              <a:t>“</a:t>
            </a:r>
            <a:r>
              <a:rPr lang="zh-CN" altLang="en-US" sz="2000">
                <a:solidFill>
                  <a:srgbClr val="FF0000"/>
                </a:solidFill>
                <a:latin typeface="楷体_GB2312" charset="-122"/>
                <a:ea typeface="楷体_GB2312" charset="-122"/>
              </a:rPr>
              <a:t>极不负责任的</a:t>
            </a:r>
            <a:r>
              <a:rPr lang="zh-CN" altLang="en-US" sz="2000">
                <a:solidFill>
                  <a:srgbClr val="FF0000"/>
                </a:solidFill>
                <a:latin typeface="Arial"/>
                <a:ea typeface="楷体_GB2312" charset="-122"/>
              </a:rPr>
              <a:t>”</a:t>
            </a:r>
            <a:r>
              <a:rPr lang="zh-CN" altLang="en-US" sz="2000">
                <a:solidFill>
                  <a:srgbClr val="FF0000"/>
                </a:solidFill>
                <a:latin typeface="楷体_GB2312" charset="-122"/>
                <a:ea typeface="楷体_GB2312" charset="-122"/>
              </a:rPr>
              <a:t>主语是</a:t>
            </a:r>
            <a:r>
              <a:rPr lang="zh-CN" altLang="en-US" sz="2000">
                <a:solidFill>
                  <a:srgbClr val="FF0000"/>
                </a:solidFill>
                <a:latin typeface="Arial"/>
                <a:ea typeface="楷体_GB2312" charset="-122"/>
              </a:rPr>
              <a:t>“</a:t>
            </a:r>
            <a:r>
              <a:rPr lang="zh-CN" altLang="en-US" sz="2000">
                <a:solidFill>
                  <a:srgbClr val="FF0000"/>
                </a:solidFill>
                <a:latin typeface="楷体_GB2312" charset="-122"/>
                <a:ea typeface="楷体_GB2312" charset="-122"/>
              </a:rPr>
              <a:t>在野党</a:t>
            </a:r>
            <a:r>
              <a:rPr lang="zh-CN" altLang="en-US" sz="2000">
                <a:solidFill>
                  <a:srgbClr val="FF0000"/>
                </a:solidFill>
                <a:latin typeface="Arial"/>
                <a:ea typeface="楷体_GB2312" charset="-122"/>
              </a:rPr>
              <a:t>”</a:t>
            </a:r>
            <a:r>
              <a:rPr lang="zh-CN" altLang="en-US" sz="2000">
                <a:solidFill>
                  <a:srgbClr val="FF0000"/>
                </a:solidFill>
                <a:latin typeface="楷体_GB2312" charset="-122"/>
                <a:ea typeface="楷体_GB2312" charset="-122"/>
              </a:rPr>
              <a:t>还是</a:t>
            </a:r>
            <a:r>
              <a:rPr lang="zh-CN" altLang="en-US" sz="2000">
                <a:solidFill>
                  <a:srgbClr val="FF0000"/>
                </a:solidFill>
                <a:latin typeface="Arial"/>
                <a:ea typeface="楷体_GB2312" charset="-122"/>
              </a:rPr>
              <a:t>“</a:t>
            </a:r>
            <a:r>
              <a:rPr lang="zh-CN" altLang="en-US" sz="2000">
                <a:solidFill>
                  <a:srgbClr val="FF0000"/>
                </a:solidFill>
                <a:latin typeface="楷体_GB2312" charset="-122"/>
                <a:ea typeface="楷体_GB2312" charset="-122"/>
              </a:rPr>
              <a:t>财务大臣</a:t>
            </a:r>
            <a:r>
              <a:rPr lang="zh-CN" altLang="en-US" sz="2000">
                <a:solidFill>
                  <a:srgbClr val="FF0000"/>
                </a:solidFill>
                <a:latin typeface="Arial"/>
                <a:ea typeface="楷体_GB2312" charset="-122"/>
              </a:rPr>
              <a:t>”</a:t>
            </a:r>
            <a:r>
              <a:rPr lang="zh-CN" altLang="en-US" sz="2000">
                <a:solidFill>
                  <a:srgbClr val="FF0000"/>
                </a:solidFill>
                <a:latin typeface="楷体_GB2312" charset="-122"/>
                <a:ea typeface="楷体_GB2312" charset="-122"/>
              </a:rPr>
              <a:t>，歧义。</a:t>
            </a:r>
          </a:p>
          <a:p>
            <a:pPr>
              <a:lnSpc>
                <a:spcPct val="120000"/>
              </a:lnSpc>
            </a:pPr>
            <a:r>
              <a:rPr lang="en-US" altLang="zh-CN" sz="2000">
                <a:solidFill>
                  <a:srgbClr val="FF0000"/>
                </a:solidFill>
                <a:latin typeface="楷体_GB2312" charset="-122"/>
                <a:ea typeface="楷体_GB2312" charset="-122"/>
              </a:rPr>
              <a:t>(5)</a:t>
            </a:r>
            <a:r>
              <a:rPr lang="zh-CN" altLang="en-US" sz="2000">
                <a:solidFill>
                  <a:srgbClr val="FF0000"/>
                </a:solidFill>
                <a:latin typeface="楷体_GB2312" charset="-122"/>
                <a:ea typeface="楷体_GB2312" charset="-122"/>
              </a:rPr>
              <a:t> </a:t>
            </a:r>
            <a:r>
              <a:rPr lang="zh-CN" altLang="en-US" sz="2000">
                <a:solidFill>
                  <a:srgbClr val="FF0000"/>
                </a:solidFill>
                <a:latin typeface="Arial"/>
                <a:ea typeface="楷体_GB2312" charset="-122"/>
              </a:rPr>
              <a:t>“</a:t>
            </a:r>
            <a:r>
              <a:rPr lang="zh-CN" altLang="en-US" sz="2000">
                <a:solidFill>
                  <a:srgbClr val="FF0000"/>
                </a:solidFill>
                <a:latin typeface="楷体_GB2312" charset="-122"/>
                <a:ea typeface="楷体_GB2312" charset="-122"/>
              </a:rPr>
              <a:t>其他学校领导</a:t>
            </a:r>
            <a:r>
              <a:rPr lang="zh-CN" altLang="en-US" sz="2000">
                <a:solidFill>
                  <a:srgbClr val="FF0000"/>
                </a:solidFill>
                <a:latin typeface="Arial"/>
                <a:ea typeface="楷体_GB2312" charset="-122"/>
              </a:rPr>
              <a:t>”</a:t>
            </a:r>
            <a:r>
              <a:rPr lang="zh-CN" altLang="en-US" sz="2000">
                <a:solidFill>
                  <a:srgbClr val="FF0000"/>
                </a:solidFill>
                <a:latin typeface="楷体_GB2312" charset="-122"/>
                <a:ea typeface="楷体_GB2312" charset="-122"/>
              </a:rPr>
              <a:t>可以理解</a:t>
            </a:r>
            <a:r>
              <a:rPr lang="zh-CN" altLang="en-US" sz="2000">
                <a:solidFill>
                  <a:srgbClr val="FF0000"/>
                </a:solidFill>
                <a:latin typeface="Arial"/>
                <a:ea typeface="楷体_GB2312" charset="-122"/>
              </a:rPr>
              <a:t>“</a:t>
            </a:r>
            <a:r>
              <a:rPr lang="zh-CN" altLang="en-US" sz="2000">
                <a:solidFill>
                  <a:srgbClr val="FF0000"/>
                </a:solidFill>
                <a:latin typeface="楷体_GB2312" charset="-122"/>
                <a:ea typeface="楷体_GB2312" charset="-122"/>
              </a:rPr>
              <a:t>本校的其他领导</a:t>
            </a:r>
            <a:r>
              <a:rPr lang="zh-CN" altLang="en-US" sz="2000">
                <a:solidFill>
                  <a:srgbClr val="FF0000"/>
                </a:solidFill>
                <a:latin typeface="Arial"/>
                <a:ea typeface="楷体_GB2312" charset="-122"/>
              </a:rPr>
              <a:t>”</a:t>
            </a:r>
            <a:r>
              <a:rPr lang="zh-CN" altLang="en-US" sz="2000">
                <a:solidFill>
                  <a:srgbClr val="FF0000"/>
                </a:solidFill>
                <a:latin typeface="楷体_GB2312" charset="-122"/>
                <a:ea typeface="楷体_GB2312" charset="-122"/>
              </a:rPr>
              <a:t>，也可以理解</a:t>
            </a:r>
            <a:r>
              <a:rPr lang="zh-CN" altLang="en-US" sz="2000">
                <a:solidFill>
                  <a:srgbClr val="FF0000"/>
                </a:solidFill>
                <a:latin typeface="Arial"/>
                <a:ea typeface="楷体_GB2312" charset="-122"/>
              </a:rPr>
              <a:t>“</a:t>
            </a:r>
            <a:r>
              <a:rPr lang="zh-CN" altLang="en-US" sz="2000">
                <a:solidFill>
                  <a:srgbClr val="FF0000"/>
                </a:solidFill>
                <a:latin typeface="楷体_GB2312" charset="-122"/>
                <a:ea typeface="楷体_GB2312" charset="-122"/>
              </a:rPr>
              <a:t>别的学校来的领导</a:t>
            </a:r>
            <a:r>
              <a:rPr lang="zh-CN" altLang="en-US" sz="2000">
                <a:solidFill>
                  <a:srgbClr val="FF0000"/>
                </a:solidFill>
                <a:latin typeface="Arial"/>
                <a:ea typeface="楷体_GB2312" charset="-122"/>
              </a:rPr>
              <a:t>”</a:t>
            </a:r>
            <a:r>
              <a:rPr lang="zh-CN" altLang="en-US" sz="2000">
                <a:solidFill>
                  <a:srgbClr val="FF0000"/>
                </a:solidFill>
                <a:latin typeface="楷体_GB2312" charset="-122"/>
                <a:ea typeface="楷体_GB2312" charset="-122"/>
              </a:rPr>
              <a:t>。</a:t>
            </a:r>
          </a:p>
          <a:p>
            <a:pPr>
              <a:lnSpc>
                <a:spcPct val="120000"/>
              </a:lnSpc>
            </a:pPr>
            <a:r>
              <a:rPr lang="en-US" altLang="zh-CN" sz="2000">
                <a:solidFill>
                  <a:srgbClr val="FF0000"/>
                </a:solidFill>
                <a:latin typeface="楷体_GB2312" charset="-122"/>
                <a:ea typeface="楷体_GB2312" charset="-122"/>
              </a:rPr>
              <a:t>(6)</a:t>
            </a:r>
            <a:r>
              <a:rPr lang="zh-CN" altLang="en-US" sz="2000">
                <a:solidFill>
                  <a:srgbClr val="FF0000"/>
                </a:solidFill>
                <a:latin typeface="楷体_GB2312" charset="-122"/>
                <a:ea typeface="楷体_GB2312" charset="-122"/>
              </a:rPr>
              <a:t> 指代不明，</a:t>
            </a:r>
            <a:r>
              <a:rPr lang="zh-CN" altLang="en-US" sz="2000">
                <a:solidFill>
                  <a:srgbClr val="FF0000"/>
                </a:solidFill>
                <a:latin typeface="Arial"/>
                <a:ea typeface="楷体_GB2312" charset="-122"/>
              </a:rPr>
              <a:t>“</a:t>
            </a:r>
            <a:r>
              <a:rPr lang="zh-CN" altLang="en-US" sz="2000">
                <a:solidFill>
                  <a:srgbClr val="FF0000"/>
                </a:solidFill>
                <a:latin typeface="楷体_GB2312" charset="-122"/>
                <a:ea typeface="楷体_GB2312" charset="-122"/>
              </a:rPr>
              <a:t>这</a:t>
            </a:r>
            <a:r>
              <a:rPr lang="zh-CN" altLang="en-US" sz="2000">
                <a:solidFill>
                  <a:srgbClr val="FF0000"/>
                </a:solidFill>
                <a:latin typeface="Arial"/>
                <a:ea typeface="楷体_GB2312" charset="-122"/>
              </a:rPr>
              <a:t>”</a:t>
            </a:r>
            <a:r>
              <a:rPr lang="zh-CN" altLang="en-US" sz="2000">
                <a:solidFill>
                  <a:srgbClr val="FF0000"/>
                </a:solidFill>
                <a:latin typeface="楷体_GB2312" charset="-122"/>
                <a:ea typeface="楷体_GB2312" charset="-122"/>
              </a:rPr>
              <a:t>指代不清，将前半句改为</a:t>
            </a:r>
            <a:r>
              <a:rPr lang="zh-CN" altLang="en-US" sz="2000">
                <a:solidFill>
                  <a:srgbClr val="FF0000"/>
                </a:solidFill>
                <a:latin typeface="Arial"/>
                <a:ea typeface="楷体_GB2312" charset="-122"/>
              </a:rPr>
              <a:t>“</a:t>
            </a:r>
            <a:r>
              <a:rPr lang="zh-CN" altLang="en-US" sz="2000">
                <a:solidFill>
                  <a:srgbClr val="FF0000"/>
                </a:solidFill>
                <a:latin typeface="楷体_GB2312" charset="-122"/>
                <a:ea typeface="楷体_GB2312" charset="-122"/>
              </a:rPr>
              <a:t>一些人指责这一学说缺乏理论支持、说它不以实验而以先验方式作一般性推理</a:t>
            </a:r>
            <a:r>
              <a:rPr lang="zh-CN" altLang="en-US" sz="2000">
                <a:solidFill>
                  <a:srgbClr val="FF0000"/>
                </a:solidFill>
                <a:latin typeface="Arial"/>
                <a:ea typeface="楷体_GB2312" charset="-122"/>
              </a:rPr>
              <a:t>”</a:t>
            </a:r>
            <a:r>
              <a:rPr lang="zh-CN" altLang="en-US" sz="2000">
                <a:solidFill>
                  <a:srgbClr val="FF0000"/>
                </a:solidFill>
                <a:latin typeface="楷体_GB2312" charset="-122"/>
                <a:ea typeface="楷体_GB2312" charset="-122"/>
              </a:rPr>
              <a:t>。</a:t>
            </a:r>
          </a:p>
        </p:txBody>
      </p:sp>
    </p:spTree>
    <p:extLst>
      <p:ext uri="{BB962C8B-B14F-4D97-AF65-F5344CB8AC3E}">
        <p14:creationId xmlns:p14="http://schemas.microsoft.com/office/powerpoint/2010/main" val="220161651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84675"/>
                                        </p:tgtEl>
                                        <p:attrNameLst>
                                          <p:attrName>style.visibility</p:attrName>
                                        </p:attrNameLst>
                                      </p:cBhvr>
                                      <p:to>
                                        <p:strVal val="visible"/>
                                      </p:to>
                                    </p:set>
                                    <p:animEffect transition="in" filter="diamond(in)">
                                      <p:cBhvr>
                                        <p:cTn id="7" dur="2000"/>
                                        <p:tgtEl>
                                          <p:spTgt spid="284675"/>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8467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4675" grpId="0"/>
      <p:bldP spid="284676"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698" name="Text Box 2"/>
          <p:cNvSpPr txBox="1">
            <a:spLocks noChangeArrowheads="1"/>
          </p:cNvSpPr>
          <p:nvPr/>
        </p:nvSpPr>
        <p:spPr bwMode="auto">
          <a:xfrm>
            <a:off x="831815" y="1025509"/>
            <a:ext cx="9890125" cy="3046095"/>
          </a:xfrm>
          <a:prstGeom prst="rect">
            <a:avLst/>
          </a:prstGeom>
          <a:noFill/>
          <a:ln w="9525">
            <a:noFill/>
            <a:miter lim="800000"/>
          </a:ln>
          <a:effectLst/>
        </p:spPr>
        <p:txBody>
          <a:bodyPr>
            <a:spAutoFit/>
          </a:bodyPr>
          <a:lstStyle/>
          <a:p>
            <a:r>
              <a:rPr lang="en-US" altLang="zh-CN" sz="2400" b="0">
                <a:solidFill>
                  <a:schemeClr val="folHlink"/>
                </a:solidFill>
                <a:ea typeface="黑体" panose="02010609060101010101" pitchFamily="2" charset="-122"/>
              </a:rPr>
              <a:t>2</a:t>
            </a:r>
            <a:r>
              <a:rPr lang="zh-CN" altLang="en-US" sz="2400" b="0">
                <a:solidFill>
                  <a:schemeClr val="folHlink"/>
                </a:solidFill>
                <a:ea typeface="黑体" panose="02010609060101010101" pitchFamily="2" charset="-122"/>
              </a:rPr>
              <a:t>．下列各句中，没有语病且句意明确的一句是</a:t>
            </a:r>
            <a:r>
              <a:rPr lang="en-US" altLang="zh-CN" sz="2400" b="0">
                <a:solidFill>
                  <a:schemeClr val="folHlink"/>
                </a:solidFill>
                <a:ea typeface="黑体" panose="02010609060101010101" pitchFamily="2" charset="-122"/>
              </a:rPr>
              <a:t>(</a:t>
            </a:r>
            <a:r>
              <a:rPr lang="zh-CN" altLang="en-US" sz="2400" b="0">
                <a:solidFill>
                  <a:schemeClr val="folHlink"/>
                </a:solidFill>
                <a:ea typeface="黑体" panose="02010609060101010101" pitchFamily="2" charset="-122"/>
              </a:rPr>
              <a:t>　　</a:t>
            </a:r>
            <a:r>
              <a:rPr lang="en-US" altLang="zh-CN" sz="2400" b="0">
                <a:solidFill>
                  <a:schemeClr val="folHlink"/>
                </a:solidFill>
                <a:ea typeface="黑体" panose="02010609060101010101" pitchFamily="2" charset="-122"/>
              </a:rPr>
              <a:t>)</a:t>
            </a:r>
          </a:p>
          <a:p>
            <a:r>
              <a:rPr lang="en-US" altLang="zh-CN" sz="2400">
                <a:solidFill>
                  <a:srgbClr val="009900"/>
                </a:solidFill>
              </a:rPr>
              <a:t>A</a:t>
            </a:r>
            <a:r>
              <a:rPr lang="zh-CN" altLang="en-US" sz="2400">
                <a:solidFill>
                  <a:srgbClr val="009900"/>
                </a:solidFill>
              </a:rPr>
              <a:t>．对教师们的建议，我主张再认真研究一下，这样做，无论对学校还是教师都有好处。</a:t>
            </a:r>
          </a:p>
          <a:p>
            <a:r>
              <a:rPr lang="en-US" altLang="zh-CN" sz="2400">
                <a:solidFill>
                  <a:srgbClr val="009900"/>
                </a:solidFill>
              </a:rPr>
              <a:t>B</a:t>
            </a:r>
            <a:r>
              <a:rPr lang="zh-CN" altLang="en-US" sz="2400">
                <a:solidFill>
                  <a:srgbClr val="009900"/>
                </a:solidFill>
              </a:rPr>
              <a:t>．记得我初次见她的时候，还是个八九岁的孩子，天真可爱，无拘无束。</a:t>
            </a:r>
          </a:p>
          <a:p>
            <a:r>
              <a:rPr lang="en-US" altLang="zh-CN" sz="2400">
                <a:solidFill>
                  <a:srgbClr val="009900"/>
                </a:solidFill>
              </a:rPr>
              <a:t>C</a:t>
            </a:r>
            <a:r>
              <a:rPr lang="zh-CN" altLang="en-US" sz="2400">
                <a:solidFill>
                  <a:srgbClr val="009900"/>
                </a:solidFill>
              </a:rPr>
              <a:t>．美国总统奥巴马在四月中旬前后公布了阐述美国未来核战略的</a:t>
            </a:r>
            <a:r>
              <a:rPr lang="en-US" altLang="zh-CN" sz="2400">
                <a:solidFill>
                  <a:srgbClr val="009900"/>
                </a:solidFill>
              </a:rPr>
              <a:t>《</a:t>
            </a:r>
            <a:r>
              <a:rPr lang="zh-CN" altLang="en-US" sz="2400">
                <a:solidFill>
                  <a:srgbClr val="009900"/>
                </a:solidFill>
              </a:rPr>
              <a:t>核态势评估</a:t>
            </a:r>
            <a:r>
              <a:rPr lang="en-US" altLang="zh-CN" sz="2400">
                <a:solidFill>
                  <a:srgbClr val="009900"/>
                </a:solidFill>
              </a:rPr>
              <a:t>》</a:t>
            </a:r>
            <a:r>
              <a:rPr lang="zh-CN" altLang="en-US" sz="2400">
                <a:solidFill>
                  <a:srgbClr val="009900"/>
                </a:solidFill>
              </a:rPr>
              <a:t>，其中承诺对无核国不使用核武器，但朝鲜、伊朗除外。</a:t>
            </a:r>
          </a:p>
          <a:p>
            <a:r>
              <a:rPr lang="en-US" altLang="zh-CN" sz="2400">
                <a:solidFill>
                  <a:srgbClr val="009900"/>
                </a:solidFill>
              </a:rPr>
              <a:t>D</a:t>
            </a:r>
            <a:r>
              <a:rPr lang="zh-CN" altLang="en-US" sz="2400">
                <a:solidFill>
                  <a:srgbClr val="009900"/>
                </a:solidFill>
              </a:rPr>
              <a:t>．中纪委监察部的派驻机构要把加强监督作为第一位的职责，切实加强对领导干部的监督，防止权力失控、决策失误和行为失范。</a:t>
            </a:r>
          </a:p>
        </p:txBody>
      </p:sp>
      <p:sp>
        <p:nvSpPr>
          <p:cNvPr id="285699" name="Text Box 3"/>
          <p:cNvSpPr txBox="1">
            <a:spLocks noChangeArrowheads="1"/>
          </p:cNvSpPr>
          <p:nvPr/>
        </p:nvSpPr>
        <p:spPr bwMode="auto">
          <a:xfrm>
            <a:off x="688939" y="4311657"/>
            <a:ext cx="10344150" cy="1568450"/>
          </a:xfrm>
          <a:prstGeom prst="rect">
            <a:avLst/>
          </a:prstGeom>
          <a:noFill/>
          <a:ln w="38100">
            <a:solidFill>
              <a:srgbClr val="FFFF00"/>
            </a:solidFill>
            <a:miter lim="800000"/>
          </a:ln>
          <a:effectLst/>
        </p:spPr>
        <p:txBody>
          <a:bodyPr>
            <a:spAutoFit/>
          </a:bodyPr>
          <a:lstStyle/>
          <a:p>
            <a:pPr>
              <a:spcBef>
                <a:spcPct val="50000"/>
              </a:spcBef>
            </a:pPr>
            <a:r>
              <a:rPr lang="zh-CN" altLang="en-US" sz="2400">
                <a:solidFill>
                  <a:schemeClr val="hlink"/>
                </a:solidFill>
                <a:latin typeface="宋体" pitchFamily="2" charset="-122"/>
              </a:rPr>
              <a:t>解析：</a:t>
            </a:r>
            <a:r>
              <a:rPr lang="en-US" altLang="zh-CN" sz="2400">
                <a:solidFill>
                  <a:schemeClr val="hlink"/>
                </a:solidFill>
                <a:latin typeface="宋体" pitchFamily="2" charset="-122"/>
              </a:rPr>
              <a:t>A</a:t>
            </a:r>
            <a:r>
              <a:rPr lang="zh-CN" altLang="en-US" sz="2400">
                <a:solidFill>
                  <a:schemeClr val="hlink"/>
                </a:solidFill>
                <a:latin typeface="宋体" pitchFamily="2" charset="-122"/>
              </a:rPr>
              <a:t>．有歧义。既可理解为“教师们提出的建议”，又可理解为“给教师们提出的建议”。</a:t>
            </a:r>
            <a:r>
              <a:rPr lang="en-US" altLang="zh-CN" sz="2400">
                <a:solidFill>
                  <a:schemeClr val="hlink"/>
                </a:solidFill>
                <a:latin typeface="宋体" pitchFamily="2" charset="-122"/>
              </a:rPr>
              <a:t>B.</a:t>
            </a:r>
            <a:r>
              <a:rPr lang="zh-CN" altLang="en-US" sz="2400">
                <a:solidFill>
                  <a:schemeClr val="hlink"/>
                </a:solidFill>
                <a:latin typeface="宋体" pitchFamily="2" charset="-122"/>
              </a:rPr>
              <a:t>指代不明。谁是“八九岁的孩子”呢？是“我”还是“她”？可以在“还是”前补上“我”或“她”以消除歧义。</a:t>
            </a:r>
            <a:r>
              <a:rPr lang="en-US" altLang="zh-CN" sz="2400">
                <a:solidFill>
                  <a:schemeClr val="hlink"/>
                </a:solidFill>
                <a:latin typeface="宋体" pitchFamily="2" charset="-122"/>
              </a:rPr>
              <a:t>C.</a:t>
            </a:r>
            <a:r>
              <a:rPr lang="zh-CN" altLang="en-US" sz="2400">
                <a:solidFill>
                  <a:schemeClr val="hlink"/>
                </a:solidFill>
                <a:latin typeface="宋体" pitchFamily="2" charset="-122"/>
              </a:rPr>
              <a:t>表意不明。删去“前后”一词。</a:t>
            </a:r>
          </a:p>
        </p:txBody>
      </p:sp>
      <p:sp>
        <p:nvSpPr>
          <p:cNvPr id="285700" name="Text Box 4"/>
          <p:cNvSpPr txBox="1">
            <a:spLocks noChangeArrowheads="1"/>
          </p:cNvSpPr>
          <p:nvPr/>
        </p:nvSpPr>
        <p:spPr bwMode="auto">
          <a:xfrm>
            <a:off x="7332673" y="954071"/>
            <a:ext cx="642942" cy="583565"/>
          </a:xfrm>
          <a:prstGeom prst="rect">
            <a:avLst/>
          </a:prstGeom>
          <a:noFill/>
          <a:ln w="9525">
            <a:noFill/>
            <a:miter lim="800000"/>
          </a:ln>
          <a:effectLst/>
        </p:spPr>
        <p:txBody>
          <a:bodyPr wrap="square">
            <a:spAutoFit/>
          </a:bodyPr>
          <a:lstStyle/>
          <a:p>
            <a:pPr>
              <a:spcBef>
                <a:spcPct val="50000"/>
              </a:spcBef>
            </a:pPr>
            <a:r>
              <a:rPr lang="en-US" altLang="zh-CN" sz="3200">
                <a:solidFill>
                  <a:srgbClr val="FF0000"/>
                </a:solidFill>
              </a:rPr>
              <a:t>D</a:t>
            </a:r>
          </a:p>
        </p:txBody>
      </p:sp>
    </p:spTree>
    <p:extLst>
      <p:ext uri="{BB962C8B-B14F-4D97-AF65-F5344CB8AC3E}">
        <p14:creationId xmlns:p14="http://schemas.microsoft.com/office/powerpoint/2010/main" val="315747704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85698"/>
                                        </p:tgtEl>
                                        <p:attrNameLst>
                                          <p:attrName>style.visibility</p:attrName>
                                        </p:attrNameLst>
                                      </p:cBhvr>
                                      <p:to>
                                        <p:strVal val="visible"/>
                                      </p:to>
                                    </p:set>
                                    <p:animEffect transition="in" filter="diamond(in)">
                                      <p:cBhvr>
                                        <p:cTn id="7" dur="2000"/>
                                        <p:tgtEl>
                                          <p:spTgt spid="285698"/>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85699"/>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indefinite"/>
                            </p:stCondLst>
                          </p:cTn>
                        </p:par>
                        <p:par>
                          <p:cTn id="15" fill="hold" nodeType="afterGroup">
                            <p:stCondLst>
                              <p:cond delay="0"/>
                            </p:stCondLst>
                            <p:childTnLst>
                              <p:par>
                                <p:cTn id="16" presetID="2" presetClass="entr" presetSubtype="4" fill="hold" nodeType="clickEffect">
                                  <p:stCondLst>
                                    <p:cond delay="0"/>
                                  </p:stCondLst>
                                  <p:childTnLst>
                                    <p:set>
                                      <p:cBhvr>
                                        <p:cTn id="17" dur="1" fill="hold">
                                          <p:stCondLst>
                                            <p:cond delay="0"/>
                                          </p:stCondLst>
                                        </p:cTn>
                                        <p:tgtEl>
                                          <p:spTgt spid="285700">
                                            <p:txEl>
                                              <p:pRg st="0" end="0"/>
                                            </p:txEl>
                                          </p:spTgt>
                                        </p:tgtEl>
                                        <p:attrNameLst>
                                          <p:attrName>style.visibility</p:attrName>
                                        </p:attrNameLst>
                                      </p:cBhvr>
                                      <p:to>
                                        <p:strVal val="visible"/>
                                      </p:to>
                                    </p:set>
                                    <p:anim calcmode="lin" valueType="num">
                                      <p:cBhvr additive="base">
                                        <p:cTn id="18" dur="500" fill="hold"/>
                                        <p:tgtEl>
                                          <p:spTgt spid="285700">
                                            <p:txEl>
                                              <p:pRg st="0" end="0"/>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285700">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5698" grpId="0"/>
      <p:bldP spid="285699"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7" name="Rectangle 7"/>
          <p:cNvSpPr>
            <a:spLocks noChangeArrowheads="1"/>
          </p:cNvSpPr>
          <p:nvPr/>
        </p:nvSpPr>
        <p:spPr bwMode="auto">
          <a:xfrm>
            <a:off x="7904177" y="0"/>
            <a:ext cx="1428760" cy="595313"/>
          </a:xfrm>
          <a:prstGeom prst="rect">
            <a:avLst/>
          </a:prstGeom>
          <a:solidFill>
            <a:srgbClr val="FF9900"/>
          </a:solidFill>
          <a:ln w="9525">
            <a:noFill/>
            <a:miter lim="800000"/>
          </a:ln>
        </p:spPr>
        <p:txBody>
          <a:bodyPr/>
          <a:lstStyle/>
          <a:p>
            <a:endParaRPr lang="zh-CN" altLang="en-US" b="0"/>
          </a:p>
        </p:txBody>
      </p:sp>
      <p:sp>
        <p:nvSpPr>
          <p:cNvPr id="12298" name="Rectangle 18"/>
          <p:cNvSpPr>
            <a:spLocks noChangeArrowheads="1"/>
          </p:cNvSpPr>
          <p:nvPr/>
        </p:nvSpPr>
        <p:spPr bwMode="auto">
          <a:xfrm>
            <a:off x="7999413" y="114300"/>
            <a:ext cx="1333524" cy="368935"/>
          </a:xfrm>
          <a:prstGeom prst="rect">
            <a:avLst/>
          </a:prstGeom>
          <a:noFill/>
          <a:ln w="9525">
            <a:noFill/>
            <a:miter lim="800000"/>
          </a:ln>
        </p:spPr>
        <p:txBody>
          <a:bodyPr wrap="square" lIns="0" tIns="0" rIns="0" bIns="0">
            <a:spAutoFit/>
          </a:bodyPr>
          <a:lstStyle/>
          <a:p>
            <a:pPr algn="ctr"/>
            <a:r>
              <a:rPr lang="zh-CN" altLang="en-US" sz="2400" b="0" smtClean="0">
                <a:solidFill>
                  <a:schemeClr val="bg1"/>
                </a:solidFill>
                <a:latin typeface="微软雅黑" pitchFamily="34" charset="-122"/>
                <a:ea typeface="微软雅黑" pitchFamily="34" charset="-122"/>
                <a:cs typeface="方正兰亭黑简体" pitchFamily="2" charset="-122"/>
              </a:rPr>
              <a:t>不合逻辑</a:t>
            </a:r>
            <a:endParaRPr lang="zh-CN" altLang="en-US" sz="2400" b="0">
              <a:solidFill>
                <a:schemeClr val="bg1"/>
              </a:solidFill>
              <a:latin typeface="微软雅黑" pitchFamily="34" charset="-122"/>
              <a:ea typeface="微软雅黑" pitchFamily="34" charset="-122"/>
              <a:cs typeface="方正兰亭黑简体" pitchFamily="2" charset="-122"/>
            </a:endParaRPr>
          </a:p>
        </p:txBody>
      </p:sp>
      <p:sp>
        <p:nvSpPr>
          <p:cNvPr id="11" name="Text Box 4"/>
          <p:cNvSpPr txBox="1">
            <a:spLocks noChangeArrowheads="1"/>
          </p:cNvSpPr>
          <p:nvPr/>
        </p:nvSpPr>
        <p:spPr bwMode="auto">
          <a:xfrm>
            <a:off x="3689335" y="811195"/>
            <a:ext cx="5113338" cy="460375"/>
          </a:xfrm>
          <a:prstGeom prst="rect">
            <a:avLst/>
          </a:prstGeom>
          <a:solidFill>
            <a:schemeClr val="accent1"/>
          </a:solidFill>
          <a:ln w="9525">
            <a:noFill/>
            <a:miter lim="800000"/>
          </a:ln>
          <a:effectLst/>
        </p:spPr>
        <p:txBody>
          <a:bodyPr>
            <a:spAutoFit/>
          </a:bodyPr>
          <a:lstStyle/>
          <a:p>
            <a:r>
              <a:rPr lang="zh-CN" altLang="en-US" sz="2400">
                <a:solidFill>
                  <a:schemeClr val="bg1"/>
                </a:solidFill>
              </a:rPr>
              <a:t> 考点六　不合逻辑的常见易考类型 </a:t>
            </a:r>
          </a:p>
        </p:txBody>
      </p:sp>
      <p:sp>
        <p:nvSpPr>
          <p:cNvPr id="13" name="Text Box 12"/>
          <p:cNvSpPr txBox="1">
            <a:spLocks noChangeArrowheads="1"/>
          </p:cNvSpPr>
          <p:nvPr/>
        </p:nvSpPr>
        <p:spPr bwMode="auto">
          <a:xfrm>
            <a:off x="474625" y="1454137"/>
            <a:ext cx="10729912" cy="1322070"/>
          </a:xfrm>
          <a:prstGeom prst="rect">
            <a:avLst/>
          </a:prstGeom>
          <a:noFill/>
          <a:ln w="9525">
            <a:noFill/>
            <a:miter lim="800000"/>
          </a:ln>
          <a:effectLst/>
        </p:spPr>
        <p:txBody>
          <a:bodyPr>
            <a:spAutoFit/>
          </a:bodyPr>
          <a:lstStyle/>
          <a:p>
            <a:r>
              <a:rPr lang="zh-CN" altLang="en-US" sz="2000">
                <a:solidFill>
                  <a:srgbClr val="FF0000"/>
                </a:solidFill>
              </a:rPr>
              <a:t>       不合逻辑指的是句子的意思不合事理，不能正确地反映客观事物间的逻辑关系，主要包括：①概念的混淆，②自相矛盾，③主客倒置，④否定不当，⑤分类不当，⑥推理错误，⑦分句间强加因果。做题时可以从概念的运用是否准确，判断的构成是否恰当，推理的方式是否合理等多方面来分析。</a:t>
            </a:r>
          </a:p>
        </p:txBody>
      </p:sp>
      <p:grpSp>
        <p:nvGrpSpPr>
          <p:cNvPr id="2" name="组合 303108"/>
          <p:cNvGrpSpPr>
            <a:grpSpLocks noChangeAspect="1"/>
          </p:cNvGrpSpPr>
          <p:nvPr/>
        </p:nvGrpSpPr>
        <p:grpSpPr>
          <a:xfrm>
            <a:off x="576263" y="2519363"/>
            <a:ext cx="10440987" cy="3103562"/>
            <a:chOff x="1905" y="1132"/>
            <a:chExt cx="3888" cy="720"/>
          </a:xfrm>
        </p:grpSpPr>
        <p:sp>
          <p:nvSpPr>
            <p:cNvPr id="303110" name="矩形 303109"/>
            <p:cNvSpPr>
              <a:spLocks noChangeAspect="1" noTextEdit="1"/>
            </p:cNvSpPr>
            <p:nvPr/>
          </p:nvSpPr>
          <p:spPr>
            <a:xfrm>
              <a:off x="1905" y="1132"/>
              <a:ext cx="3888" cy="720"/>
            </a:xfrm>
            <a:prstGeom prst="rect">
              <a:avLst/>
            </a:prstGeom>
            <a:noFill/>
            <a:ln w="9525">
              <a:noFill/>
            </a:ln>
          </p:spPr>
          <p:txBody>
            <a:bodyPr/>
            <a:lstStyle/>
            <a:p>
              <a:endParaRPr lang="zh-CN" altLang="en-US"/>
            </a:p>
          </p:txBody>
        </p:sp>
        <p:cxnSp>
          <p:nvCxnSpPr>
            <p:cNvPr id="303120" name="_s303120"/>
            <p:cNvCxnSpPr>
              <a:stCxn id="303119" idx="0"/>
              <a:endCxn id="303113" idx="2"/>
            </p:cNvCxnSpPr>
            <p:nvPr/>
          </p:nvCxnSpPr>
          <p:spPr>
            <a:xfrm rot="-16200000" flipH="1">
              <a:off x="4533" y="736"/>
              <a:ext cx="144" cy="1512"/>
            </a:xfrm>
            <a:prstGeom prst="bentConnector3">
              <a:avLst>
                <a:gd name="adj1" fmla="val 15861"/>
              </a:avLst>
            </a:prstGeom>
            <a:ln w="28575" cap="flat" cmpd="sng">
              <a:solidFill>
                <a:schemeClr val="tx1"/>
              </a:solidFill>
              <a:prstDash val="solid"/>
              <a:miter/>
              <a:headEnd type="none" w="med" len="med"/>
              <a:tailEnd type="none" w="med" len="med"/>
            </a:ln>
          </p:spPr>
        </p:cxnSp>
        <p:cxnSp>
          <p:nvCxnSpPr>
            <p:cNvPr id="303118" name="_s303118"/>
            <p:cNvCxnSpPr>
              <a:stCxn id="303117" idx="0"/>
              <a:endCxn id="303113" idx="2"/>
            </p:cNvCxnSpPr>
            <p:nvPr/>
          </p:nvCxnSpPr>
          <p:spPr>
            <a:xfrm rot="-16200000" flipH="1">
              <a:off x="4029" y="1240"/>
              <a:ext cx="144" cy="504"/>
            </a:xfrm>
            <a:prstGeom prst="bentConnector3">
              <a:avLst>
                <a:gd name="adj1" fmla="val 15861"/>
              </a:avLst>
            </a:prstGeom>
            <a:ln w="28575" cap="flat" cmpd="sng">
              <a:solidFill>
                <a:schemeClr val="tx1"/>
              </a:solidFill>
              <a:prstDash val="solid"/>
              <a:miter/>
              <a:headEnd type="none" w="med" len="med"/>
              <a:tailEnd type="none" w="med" len="med"/>
            </a:ln>
          </p:spPr>
        </p:cxnSp>
        <p:cxnSp>
          <p:nvCxnSpPr>
            <p:cNvPr id="303111" name="_s303111"/>
            <p:cNvCxnSpPr>
              <a:stCxn id="303115" idx="0"/>
              <a:endCxn id="303113" idx="2"/>
            </p:cNvCxnSpPr>
            <p:nvPr/>
          </p:nvCxnSpPr>
          <p:spPr>
            <a:xfrm rot="16200000">
              <a:off x="3525" y="1240"/>
              <a:ext cx="144" cy="504"/>
            </a:xfrm>
            <a:prstGeom prst="bentConnector3">
              <a:avLst>
                <a:gd name="adj1" fmla="val 15861"/>
              </a:avLst>
            </a:prstGeom>
            <a:ln w="28575" cap="flat" cmpd="sng">
              <a:solidFill>
                <a:schemeClr val="tx1"/>
              </a:solidFill>
              <a:prstDash val="solid"/>
              <a:miter/>
              <a:headEnd type="none" w="med" len="med"/>
              <a:tailEnd type="none" w="med" len="med"/>
            </a:ln>
          </p:spPr>
        </p:cxnSp>
        <p:cxnSp>
          <p:nvCxnSpPr>
            <p:cNvPr id="303112" name="_s303112"/>
            <p:cNvCxnSpPr>
              <a:stCxn id="303114" idx="0"/>
              <a:endCxn id="303113" idx="2"/>
            </p:cNvCxnSpPr>
            <p:nvPr/>
          </p:nvCxnSpPr>
          <p:spPr>
            <a:xfrm rot="16200000">
              <a:off x="3021" y="736"/>
              <a:ext cx="144" cy="1512"/>
            </a:xfrm>
            <a:prstGeom prst="bentConnector3">
              <a:avLst>
                <a:gd name="adj1" fmla="val 15861"/>
              </a:avLst>
            </a:prstGeom>
            <a:ln w="28575" cap="flat" cmpd="sng">
              <a:solidFill>
                <a:schemeClr val="tx1"/>
              </a:solidFill>
              <a:prstDash val="solid"/>
              <a:miter/>
              <a:headEnd type="none" w="med" len="med"/>
              <a:tailEnd type="none" w="med" len="med"/>
            </a:ln>
          </p:spPr>
        </p:cxnSp>
        <p:sp>
          <p:nvSpPr>
            <p:cNvPr id="303113" name="_s303113"/>
            <p:cNvSpPr/>
            <p:nvPr/>
          </p:nvSpPr>
          <p:spPr>
            <a:xfrm>
              <a:off x="3417" y="1132"/>
              <a:ext cx="864" cy="288"/>
            </a:xfrm>
            <a:prstGeom prst="roundRect">
              <a:avLst>
                <a:gd name="adj" fmla="val 16667"/>
              </a:avLst>
            </a:prstGeom>
            <a:solidFill>
              <a:schemeClr val="accent1"/>
            </a:solidFill>
            <a:ln w="9525" cap="flat" cmpd="sng">
              <a:solidFill>
                <a:schemeClr val="tx1"/>
              </a:solidFill>
              <a:prstDash val="solid"/>
              <a:headEnd type="none" w="med" len="med"/>
              <a:tailEnd type="none" w="med" len="med"/>
            </a:ln>
          </p:spPr>
          <p:txBody>
            <a:bodyPr wrap="none" lIns="0" tIns="0" rIns="0" bIns="0" anchor="ctr"/>
            <a:lstStyle/>
            <a:p>
              <a:pPr algn="ctr"/>
              <a:r>
                <a:rPr lang="zh-CN" altLang="en-US" sz="2400">
                  <a:latin typeface="Arial" pitchFamily="34" charset="0"/>
                  <a:ea typeface="宋体" pitchFamily="2" charset="-122"/>
                </a:rPr>
                <a:t>不合逻辑</a:t>
              </a:r>
              <a:r>
                <a:rPr lang="zh-CN" altLang="en-US" sz="1600">
                  <a:latin typeface="Arial" pitchFamily="34" charset="0"/>
                  <a:ea typeface="宋体" pitchFamily="2" charset="-122"/>
                </a:rPr>
                <a:t> </a:t>
              </a:r>
            </a:p>
          </p:txBody>
        </p:sp>
        <p:sp>
          <p:nvSpPr>
            <p:cNvPr id="303114" name="_s303114"/>
            <p:cNvSpPr/>
            <p:nvPr/>
          </p:nvSpPr>
          <p:spPr>
            <a:xfrm>
              <a:off x="1905" y="1564"/>
              <a:ext cx="864" cy="288"/>
            </a:xfrm>
            <a:prstGeom prst="roundRect">
              <a:avLst>
                <a:gd name="adj" fmla="val 16667"/>
              </a:avLst>
            </a:prstGeom>
            <a:solidFill>
              <a:schemeClr val="accent1"/>
            </a:solidFill>
            <a:ln w="9525" cap="flat" cmpd="sng">
              <a:solidFill>
                <a:schemeClr val="tx1"/>
              </a:solidFill>
              <a:prstDash val="solid"/>
              <a:headEnd type="none" w="med" len="med"/>
              <a:tailEnd type="none" w="med" len="med"/>
            </a:ln>
          </p:spPr>
          <p:txBody>
            <a:bodyPr wrap="none" lIns="0" tIns="0" rIns="0" bIns="0" anchor="ctr"/>
            <a:lstStyle/>
            <a:p>
              <a:pPr algn="ctr"/>
              <a:r>
                <a:rPr lang="zh-CN" altLang="en-US" sz="2400">
                  <a:latin typeface="Arial" pitchFamily="34" charset="0"/>
                  <a:ea typeface="宋体" pitchFamily="2" charset="-122"/>
                </a:rPr>
                <a:t>概念并列不当</a:t>
              </a:r>
              <a:r>
                <a:rPr lang="zh-CN" altLang="en-US" sz="1600">
                  <a:latin typeface="Arial" pitchFamily="34" charset="0"/>
                  <a:ea typeface="宋体" pitchFamily="2" charset="-122"/>
                </a:rPr>
                <a:t> </a:t>
              </a:r>
            </a:p>
          </p:txBody>
        </p:sp>
        <p:sp>
          <p:nvSpPr>
            <p:cNvPr id="303115" name="_s303115"/>
            <p:cNvSpPr/>
            <p:nvPr/>
          </p:nvSpPr>
          <p:spPr>
            <a:xfrm>
              <a:off x="2913" y="1564"/>
              <a:ext cx="864" cy="288"/>
            </a:xfrm>
            <a:prstGeom prst="roundRect">
              <a:avLst>
                <a:gd name="adj" fmla="val 16667"/>
              </a:avLst>
            </a:prstGeom>
            <a:solidFill>
              <a:schemeClr val="accent1"/>
            </a:solidFill>
            <a:ln w="9525" cap="flat" cmpd="sng">
              <a:solidFill>
                <a:schemeClr val="tx1"/>
              </a:solidFill>
              <a:prstDash val="solid"/>
              <a:headEnd type="none" w="med" len="med"/>
              <a:tailEnd type="none" w="med" len="med"/>
            </a:ln>
          </p:spPr>
          <p:txBody>
            <a:bodyPr wrap="none" lIns="0" tIns="0" rIns="0" bIns="0" anchor="ctr"/>
            <a:lstStyle/>
            <a:p>
              <a:pPr algn="ctr"/>
              <a:r>
                <a:rPr lang="zh-CN" altLang="en-US" sz="2400">
                  <a:latin typeface="Arial" pitchFamily="34" charset="0"/>
                  <a:ea typeface="宋体" pitchFamily="2" charset="-122"/>
                </a:rPr>
                <a:t>否定失当</a:t>
              </a:r>
              <a:r>
                <a:rPr lang="zh-CN" altLang="en-US" sz="1600">
                  <a:latin typeface="Arial" pitchFamily="34" charset="0"/>
                  <a:ea typeface="宋体" pitchFamily="2" charset="-122"/>
                </a:rPr>
                <a:t> </a:t>
              </a:r>
            </a:p>
          </p:txBody>
        </p:sp>
        <p:sp>
          <p:nvSpPr>
            <p:cNvPr id="303117" name="_s303117"/>
            <p:cNvSpPr/>
            <p:nvPr/>
          </p:nvSpPr>
          <p:spPr>
            <a:xfrm>
              <a:off x="3921" y="1564"/>
              <a:ext cx="864" cy="288"/>
            </a:xfrm>
            <a:prstGeom prst="roundRect">
              <a:avLst>
                <a:gd name="adj" fmla="val 16667"/>
              </a:avLst>
            </a:prstGeom>
            <a:solidFill>
              <a:schemeClr val="accent1"/>
            </a:solidFill>
            <a:ln w="9525" cap="flat" cmpd="sng">
              <a:solidFill>
                <a:schemeClr val="tx1"/>
              </a:solidFill>
              <a:prstDash val="solid"/>
              <a:headEnd type="none" w="med" len="med"/>
              <a:tailEnd type="none" w="med" len="med"/>
            </a:ln>
          </p:spPr>
          <p:txBody>
            <a:bodyPr wrap="none" lIns="0" tIns="0" rIns="0" bIns="0" anchor="ctr"/>
            <a:lstStyle/>
            <a:p>
              <a:pPr algn="ctr"/>
              <a:r>
                <a:rPr lang="zh-CN" altLang="en-US" sz="2400">
                  <a:latin typeface="Arial" pitchFamily="34" charset="0"/>
                  <a:ea typeface="宋体" pitchFamily="2" charset="-122"/>
                </a:rPr>
                <a:t>数量误用</a:t>
              </a:r>
              <a:r>
                <a:rPr lang="zh-CN" altLang="en-US" sz="2000">
                  <a:latin typeface="Arial" pitchFamily="34" charset="0"/>
                  <a:ea typeface="宋体" pitchFamily="2" charset="-122"/>
                </a:rPr>
                <a:t> </a:t>
              </a:r>
            </a:p>
          </p:txBody>
        </p:sp>
        <p:sp>
          <p:nvSpPr>
            <p:cNvPr id="303119" name="_s303119"/>
            <p:cNvSpPr/>
            <p:nvPr/>
          </p:nvSpPr>
          <p:spPr>
            <a:xfrm>
              <a:off x="4929" y="1564"/>
              <a:ext cx="864" cy="288"/>
            </a:xfrm>
            <a:prstGeom prst="roundRect">
              <a:avLst>
                <a:gd name="adj" fmla="val 16667"/>
              </a:avLst>
            </a:prstGeom>
            <a:solidFill>
              <a:schemeClr val="accent1"/>
            </a:solidFill>
            <a:ln w="9525" cap="flat" cmpd="sng">
              <a:solidFill>
                <a:schemeClr val="tx1"/>
              </a:solidFill>
              <a:prstDash val="solid"/>
              <a:headEnd type="none" w="med" len="med"/>
              <a:tailEnd type="none" w="med" len="med"/>
            </a:ln>
          </p:spPr>
          <p:txBody>
            <a:bodyPr wrap="none" lIns="0" tIns="0" rIns="0" bIns="0" anchor="ctr"/>
            <a:lstStyle/>
            <a:p>
              <a:pPr algn="ctr"/>
              <a:r>
                <a:rPr lang="zh-CN" altLang="en-US" sz="2400">
                  <a:latin typeface="Arial" pitchFamily="34" charset="0"/>
                  <a:ea typeface="宋体" pitchFamily="2" charset="-122"/>
                </a:rPr>
                <a:t>不合事理 </a:t>
              </a:r>
            </a:p>
          </p:txBody>
        </p:sp>
      </p:grpSp>
    </p:spTree>
    <p:extLst>
      <p:ext uri="{BB962C8B-B14F-4D97-AF65-F5344CB8AC3E}">
        <p14:creationId xmlns:p14="http://schemas.microsoft.com/office/powerpoint/2010/main" val="219553922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additive="base">
                                        <p:cTn id="14" dur="500" fill="hold"/>
                                        <p:tgtEl>
                                          <p:spTgt spid="13"/>
                                        </p:tgtEl>
                                        <p:attrNameLst>
                                          <p:attrName>ppt_x</p:attrName>
                                        </p:attrNameLst>
                                      </p:cBhvr>
                                      <p:tavLst>
                                        <p:tav tm="0">
                                          <p:val>
                                            <p:strVal val="#ppt_x"/>
                                          </p:val>
                                        </p:tav>
                                        <p:tav tm="100000">
                                          <p:val>
                                            <p:strVal val="#ppt_x"/>
                                          </p:val>
                                        </p:tav>
                                      </p:tavLst>
                                    </p:anim>
                                    <p:anim calcmode="lin" valueType="num">
                                      <p:cBhvr additive="base">
                                        <p:cTn id="15"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53" presetClass="entr" presetSubtype="0"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ppt_w</p:attrName>
                                        </p:attrNameLst>
                                      </p:cBhvr>
                                      <p:tavLst>
                                        <p:tav tm="0">
                                          <p:val>
                                            <p:fltVal val="0"/>
                                          </p:val>
                                        </p:tav>
                                        <p:tav tm="100000">
                                          <p:val>
                                            <p:strVal val="#ppt_w"/>
                                          </p:val>
                                        </p:tav>
                                      </p:tavLst>
                                    </p:anim>
                                    <p:anim calcmode="lin" valueType="num">
                                      <p:cBhvr>
                                        <p:cTn id="22" dur="500" fill="hold"/>
                                        <p:tgtEl>
                                          <p:spTgt spid="2"/>
                                        </p:tgtEl>
                                        <p:attrNameLst>
                                          <p:attrName>ppt_h</p:attrName>
                                        </p:attrNameLst>
                                      </p:cBhvr>
                                      <p:tavLst>
                                        <p:tav tm="0">
                                          <p:val>
                                            <p:fltVal val="0"/>
                                          </p:val>
                                        </p:tav>
                                        <p:tav tm="100000">
                                          <p:val>
                                            <p:strVal val="#ppt_h"/>
                                          </p:val>
                                        </p:tav>
                                      </p:tavLst>
                                    </p:anim>
                                    <p:animEffect transition="in" filter="fade">
                                      <p:cBhvr>
                                        <p:cTn id="2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746" name="Text Box 2"/>
          <p:cNvSpPr txBox="1">
            <a:spLocks noChangeArrowheads="1"/>
          </p:cNvSpPr>
          <p:nvPr/>
        </p:nvSpPr>
        <p:spPr bwMode="auto">
          <a:xfrm>
            <a:off x="277789" y="1136630"/>
            <a:ext cx="10888663" cy="829945"/>
          </a:xfrm>
          <a:prstGeom prst="rect">
            <a:avLst/>
          </a:prstGeom>
          <a:noFill/>
          <a:ln w="9525">
            <a:noFill/>
            <a:miter lim="800000"/>
          </a:ln>
          <a:effectLst/>
        </p:spPr>
        <p:txBody>
          <a:bodyPr>
            <a:spAutoFit/>
          </a:bodyPr>
          <a:lstStyle/>
          <a:p>
            <a:r>
              <a:rPr lang="en-US" altLang="zh-CN" sz="2400">
                <a:solidFill>
                  <a:srgbClr val="000066"/>
                </a:solidFill>
                <a:latin typeface="宋体" pitchFamily="2" charset="-122"/>
              </a:rPr>
              <a:t>1.</a:t>
            </a:r>
            <a:r>
              <a:rPr lang="zh-CN" altLang="en-US" sz="2400">
                <a:solidFill>
                  <a:srgbClr val="000066"/>
                </a:solidFill>
                <a:latin typeface="宋体" pitchFamily="2" charset="-122"/>
              </a:rPr>
              <a:t>要认真解决群众反映强烈的教育医疗、环境保护、安全生产、食品药品安全、征地拆迁、涉法涉诉等热点问题。</a:t>
            </a:r>
            <a:endParaRPr lang="en-US" altLang="zh-CN" sz="2400">
              <a:solidFill>
                <a:srgbClr val="000066"/>
              </a:solidFill>
              <a:latin typeface="宋体" pitchFamily="2" charset="-122"/>
            </a:endParaRPr>
          </a:p>
        </p:txBody>
      </p:sp>
      <p:sp>
        <p:nvSpPr>
          <p:cNvPr id="287747" name="Text Box 3"/>
          <p:cNvSpPr txBox="1">
            <a:spLocks noChangeArrowheads="1"/>
          </p:cNvSpPr>
          <p:nvPr/>
        </p:nvSpPr>
        <p:spPr bwMode="auto">
          <a:xfrm>
            <a:off x="2016125" y="3040063"/>
            <a:ext cx="309880" cy="368300"/>
          </a:xfrm>
          <a:prstGeom prst="rect">
            <a:avLst/>
          </a:prstGeom>
          <a:noFill/>
          <a:ln w="9525">
            <a:noFill/>
            <a:miter lim="800000"/>
          </a:ln>
          <a:effectLst/>
        </p:spPr>
        <p:txBody>
          <a:bodyPr wrap="none">
            <a:spAutoFit/>
          </a:bodyPr>
          <a:lstStyle/>
          <a:p>
            <a:endParaRPr lang="zh-CN" altLang="en-US" b="0"/>
          </a:p>
        </p:txBody>
      </p:sp>
      <p:sp>
        <p:nvSpPr>
          <p:cNvPr id="287748" name="Text Box 4"/>
          <p:cNvSpPr txBox="1">
            <a:spLocks noChangeArrowheads="1"/>
          </p:cNvSpPr>
          <p:nvPr/>
        </p:nvSpPr>
        <p:spPr bwMode="auto">
          <a:xfrm flipH="1">
            <a:off x="7485063" y="1471613"/>
            <a:ext cx="636587" cy="521970"/>
          </a:xfrm>
          <a:prstGeom prst="rect">
            <a:avLst/>
          </a:prstGeom>
          <a:noFill/>
          <a:ln w="9525">
            <a:noFill/>
            <a:miter lim="800000"/>
          </a:ln>
          <a:effectLst/>
        </p:spPr>
        <p:txBody>
          <a:bodyPr>
            <a:spAutoFit/>
          </a:bodyPr>
          <a:lstStyle/>
          <a:p>
            <a:pPr>
              <a:spcBef>
                <a:spcPct val="50000"/>
              </a:spcBef>
            </a:pPr>
            <a:endParaRPr lang="zh-CN" altLang="en-US" sz="2800" b="0">
              <a:solidFill>
                <a:srgbClr val="FF0000"/>
              </a:solidFill>
            </a:endParaRPr>
          </a:p>
        </p:txBody>
      </p:sp>
      <p:sp>
        <p:nvSpPr>
          <p:cNvPr id="287749" name="Text Box 5"/>
          <p:cNvSpPr txBox="1">
            <a:spLocks noChangeArrowheads="1"/>
          </p:cNvSpPr>
          <p:nvPr/>
        </p:nvSpPr>
        <p:spPr bwMode="auto">
          <a:xfrm>
            <a:off x="277789" y="2022455"/>
            <a:ext cx="10888663" cy="706755"/>
          </a:xfrm>
          <a:prstGeom prst="rect">
            <a:avLst/>
          </a:prstGeom>
          <a:noFill/>
          <a:ln w="9525">
            <a:noFill/>
            <a:miter lim="800000"/>
          </a:ln>
          <a:effectLst/>
        </p:spPr>
        <p:txBody>
          <a:bodyPr>
            <a:spAutoFit/>
          </a:bodyPr>
          <a:lstStyle/>
          <a:p>
            <a:pPr>
              <a:spcBef>
                <a:spcPct val="50000"/>
              </a:spcBef>
            </a:pPr>
            <a:r>
              <a:rPr lang="zh-CN" altLang="en-US" sz="2000">
                <a:solidFill>
                  <a:schemeClr val="folHlink"/>
                </a:solidFill>
                <a:latin typeface="楷体_GB2312" charset="-122"/>
                <a:ea typeface="楷体_GB2312" charset="-122"/>
              </a:rPr>
              <a:t>答案：此处属概念并列不当。并列短语之间不能有包含关系或种属关系，而此句中</a:t>
            </a:r>
            <a:r>
              <a:rPr lang="zh-CN" altLang="en-US" sz="2000">
                <a:solidFill>
                  <a:schemeClr val="folHlink"/>
                </a:solidFill>
                <a:latin typeface="Arial"/>
                <a:ea typeface="楷体_GB2312" charset="-122"/>
              </a:rPr>
              <a:t>“</a:t>
            </a:r>
            <a:r>
              <a:rPr lang="zh-CN" altLang="en-US" sz="2000">
                <a:solidFill>
                  <a:schemeClr val="folHlink"/>
                </a:solidFill>
                <a:latin typeface="楷体_GB2312" charset="-122"/>
                <a:ea typeface="楷体_GB2312" charset="-122"/>
              </a:rPr>
              <a:t>医疗</a:t>
            </a:r>
            <a:r>
              <a:rPr lang="zh-CN" altLang="en-US" sz="2000">
                <a:solidFill>
                  <a:schemeClr val="folHlink"/>
                </a:solidFill>
                <a:latin typeface="Arial"/>
                <a:ea typeface="楷体_GB2312" charset="-122"/>
              </a:rPr>
              <a:t>”</a:t>
            </a:r>
            <a:r>
              <a:rPr lang="zh-CN" altLang="en-US" sz="2000">
                <a:solidFill>
                  <a:schemeClr val="folHlink"/>
                </a:solidFill>
                <a:latin typeface="楷体_GB2312" charset="-122"/>
                <a:ea typeface="楷体_GB2312" charset="-122"/>
              </a:rPr>
              <a:t>与</a:t>
            </a:r>
            <a:r>
              <a:rPr lang="zh-CN" altLang="en-US" sz="2000">
                <a:solidFill>
                  <a:schemeClr val="folHlink"/>
                </a:solidFill>
                <a:latin typeface="Arial"/>
                <a:ea typeface="楷体_GB2312" charset="-122"/>
              </a:rPr>
              <a:t>“</a:t>
            </a:r>
            <a:r>
              <a:rPr lang="zh-CN" altLang="en-US" sz="2000">
                <a:solidFill>
                  <a:schemeClr val="folHlink"/>
                </a:solidFill>
                <a:latin typeface="楷体_GB2312" charset="-122"/>
                <a:ea typeface="楷体_GB2312" charset="-122"/>
              </a:rPr>
              <a:t>食品药品安全</a:t>
            </a:r>
            <a:r>
              <a:rPr lang="zh-CN" altLang="en-US" sz="2000">
                <a:solidFill>
                  <a:schemeClr val="folHlink"/>
                </a:solidFill>
                <a:latin typeface="Arial"/>
                <a:ea typeface="楷体_GB2312" charset="-122"/>
              </a:rPr>
              <a:t>”</a:t>
            </a:r>
            <a:r>
              <a:rPr lang="zh-CN" altLang="en-US" sz="2000">
                <a:solidFill>
                  <a:schemeClr val="folHlink"/>
                </a:solidFill>
                <a:latin typeface="楷体_GB2312" charset="-122"/>
                <a:ea typeface="楷体_GB2312" charset="-122"/>
              </a:rPr>
              <a:t>之间有交叉关系，不能并列。</a:t>
            </a:r>
          </a:p>
        </p:txBody>
      </p:sp>
      <p:sp>
        <p:nvSpPr>
          <p:cNvPr id="287750" name="Text Box 6"/>
          <p:cNvSpPr txBox="1">
            <a:spLocks noChangeArrowheads="1"/>
          </p:cNvSpPr>
          <p:nvPr/>
        </p:nvSpPr>
        <p:spPr bwMode="auto">
          <a:xfrm>
            <a:off x="277789" y="2838430"/>
            <a:ext cx="10888663" cy="829945"/>
          </a:xfrm>
          <a:prstGeom prst="rect">
            <a:avLst/>
          </a:prstGeom>
          <a:noFill/>
          <a:ln w="9525">
            <a:noFill/>
            <a:miter lim="800000"/>
          </a:ln>
          <a:effectLst/>
        </p:spPr>
        <p:txBody>
          <a:bodyPr>
            <a:spAutoFit/>
          </a:bodyPr>
          <a:lstStyle/>
          <a:p>
            <a:r>
              <a:rPr lang="en-US" altLang="zh-CN" sz="2400">
                <a:solidFill>
                  <a:srgbClr val="000066"/>
                </a:solidFill>
                <a:latin typeface="宋体" pitchFamily="2" charset="-122"/>
              </a:rPr>
              <a:t>2. </a:t>
            </a:r>
            <a:r>
              <a:rPr lang="en-US" altLang="zh-CN" sz="2400" smtClean="0">
                <a:solidFill>
                  <a:srgbClr val="000066"/>
                </a:solidFill>
                <a:latin typeface="宋体" pitchFamily="2" charset="-122"/>
              </a:rPr>
              <a:t>2018</a:t>
            </a:r>
            <a:r>
              <a:rPr lang="zh-CN" altLang="en-US" sz="2400" smtClean="0">
                <a:solidFill>
                  <a:srgbClr val="000066"/>
                </a:solidFill>
                <a:latin typeface="宋体" pitchFamily="2" charset="-122"/>
              </a:rPr>
              <a:t>年</a:t>
            </a:r>
            <a:r>
              <a:rPr lang="zh-CN" altLang="en-US" sz="2400">
                <a:solidFill>
                  <a:srgbClr val="000066"/>
                </a:solidFill>
                <a:latin typeface="宋体" pitchFamily="2" charset="-122"/>
              </a:rPr>
              <a:t>北京赏石艺术品博览会日前开幕，赏石是以天然石及玉石、园林奇石等为观赏对象，领略其独特美的艺术鉴赏活动。</a:t>
            </a:r>
            <a:endParaRPr lang="en-US" altLang="zh-CN" sz="2400">
              <a:solidFill>
                <a:srgbClr val="000066"/>
              </a:solidFill>
              <a:latin typeface="宋体" pitchFamily="2" charset="-122"/>
            </a:endParaRPr>
          </a:p>
        </p:txBody>
      </p:sp>
      <p:sp>
        <p:nvSpPr>
          <p:cNvPr id="287751" name="Text Box 7"/>
          <p:cNvSpPr txBox="1">
            <a:spLocks noChangeArrowheads="1"/>
          </p:cNvSpPr>
          <p:nvPr/>
        </p:nvSpPr>
        <p:spPr bwMode="auto">
          <a:xfrm>
            <a:off x="277789" y="3790930"/>
            <a:ext cx="10798175" cy="768350"/>
          </a:xfrm>
          <a:prstGeom prst="rect">
            <a:avLst/>
          </a:prstGeom>
          <a:noFill/>
          <a:ln w="9525">
            <a:noFill/>
            <a:miter lim="800000"/>
          </a:ln>
          <a:effectLst/>
        </p:spPr>
        <p:txBody>
          <a:bodyPr>
            <a:spAutoFit/>
          </a:bodyPr>
          <a:lstStyle/>
          <a:p>
            <a:pPr>
              <a:spcBef>
                <a:spcPct val="50000"/>
              </a:spcBef>
            </a:pPr>
            <a:r>
              <a:rPr lang="zh-CN" altLang="en-US" sz="2000">
                <a:solidFill>
                  <a:schemeClr val="folHlink"/>
                </a:solidFill>
                <a:latin typeface="楷体_GB2312" charset="-122"/>
                <a:ea typeface="楷体_GB2312" charset="-122"/>
              </a:rPr>
              <a:t>答案：此处属概念并列不当。此句中</a:t>
            </a:r>
            <a:r>
              <a:rPr lang="zh-CN" altLang="en-US" sz="2000">
                <a:solidFill>
                  <a:schemeClr val="folHlink"/>
                </a:solidFill>
                <a:latin typeface="Arial"/>
                <a:ea typeface="楷体_GB2312" charset="-122"/>
              </a:rPr>
              <a:t>“</a:t>
            </a:r>
            <a:r>
              <a:rPr lang="zh-CN" altLang="en-US" sz="2000">
                <a:solidFill>
                  <a:schemeClr val="folHlink"/>
                </a:solidFill>
                <a:latin typeface="楷体_GB2312" charset="-122"/>
                <a:ea typeface="楷体_GB2312" charset="-122"/>
              </a:rPr>
              <a:t>天然石</a:t>
            </a:r>
            <a:r>
              <a:rPr lang="zh-CN" altLang="en-US" sz="2000">
                <a:solidFill>
                  <a:schemeClr val="folHlink"/>
                </a:solidFill>
                <a:latin typeface="Arial"/>
                <a:ea typeface="楷体_GB2312" charset="-122"/>
              </a:rPr>
              <a:t>”</a:t>
            </a:r>
            <a:r>
              <a:rPr lang="zh-CN" altLang="en-US" sz="2000">
                <a:solidFill>
                  <a:schemeClr val="folHlink"/>
                </a:solidFill>
                <a:latin typeface="楷体_GB2312" charset="-122"/>
                <a:ea typeface="楷体_GB2312" charset="-122"/>
              </a:rPr>
              <a:t>的概念大，包括</a:t>
            </a:r>
            <a:r>
              <a:rPr lang="zh-CN" altLang="en-US" sz="2000">
                <a:solidFill>
                  <a:schemeClr val="folHlink"/>
                </a:solidFill>
                <a:latin typeface="Arial"/>
                <a:ea typeface="楷体_GB2312" charset="-122"/>
              </a:rPr>
              <a:t>“</a:t>
            </a:r>
            <a:r>
              <a:rPr lang="zh-CN" altLang="en-US" sz="2000">
                <a:solidFill>
                  <a:schemeClr val="folHlink"/>
                </a:solidFill>
                <a:latin typeface="楷体_GB2312" charset="-122"/>
                <a:ea typeface="楷体_GB2312" charset="-122"/>
              </a:rPr>
              <a:t>玉石</a:t>
            </a:r>
            <a:r>
              <a:rPr lang="zh-CN" altLang="en-US" sz="2000">
                <a:solidFill>
                  <a:schemeClr val="folHlink"/>
                </a:solidFill>
                <a:latin typeface="Arial"/>
                <a:ea typeface="楷体_GB2312" charset="-122"/>
              </a:rPr>
              <a:t>”</a:t>
            </a:r>
            <a:r>
              <a:rPr lang="zh-CN" altLang="en-US" sz="2000">
                <a:solidFill>
                  <a:schemeClr val="folHlink"/>
                </a:solidFill>
                <a:latin typeface="楷体_GB2312" charset="-122"/>
                <a:ea typeface="楷体_GB2312" charset="-122"/>
              </a:rPr>
              <a:t>。故此句中</a:t>
            </a:r>
            <a:r>
              <a:rPr lang="zh-CN" altLang="en-US" sz="2000">
                <a:solidFill>
                  <a:schemeClr val="folHlink"/>
                </a:solidFill>
                <a:latin typeface="Arial"/>
                <a:ea typeface="楷体_GB2312" charset="-122"/>
              </a:rPr>
              <a:t>“</a:t>
            </a:r>
            <a:r>
              <a:rPr lang="zh-CN" altLang="en-US" sz="2000">
                <a:solidFill>
                  <a:schemeClr val="folHlink"/>
                </a:solidFill>
                <a:latin typeface="楷体_GB2312" charset="-122"/>
                <a:ea typeface="楷体_GB2312" charset="-122"/>
              </a:rPr>
              <a:t>天然石及玉石</a:t>
            </a:r>
            <a:r>
              <a:rPr lang="zh-CN" altLang="en-US" sz="2000">
                <a:solidFill>
                  <a:schemeClr val="folHlink"/>
                </a:solidFill>
                <a:latin typeface="Arial"/>
                <a:ea typeface="楷体_GB2312" charset="-122"/>
              </a:rPr>
              <a:t>”</a:t>
            </a:r>
            <a:r>
              <a:rPr lang="zh-CN" altLang="en-US" sz="2000">
                <a:solidFill>
                  <a:schemeClr val="folHlink"/>
                </a:solidFill>
                <a:latin typeface="楷体_GB2312" charset="-122"/>
                <a:ea typeface="楷体_GB2312" charset="-122"/>
              </a:rPr>
              <a:t>并列不当。</a:t>
            </a:r>
            <a:r>
              <a:rPr lang="zh-CN" altLang="en-US" sz="2400">
                <a:solidFill>
                  <a:schemeClr val="folHlink"/>
                </a:solidFill>
                <a:latin typeface="楷体_GB2312" charset="-122"/>
                <a:ea typeface="楷体_GB2312" charset="-122"/>
              </a:rPr>
              <a:t> </a:t>
            </a:r>
          </a:p>
        </p:txBody>
      </p:sp>
      <p:sp>
        <p:nvSpPr>
          <p:cNvPr id="287752" name="Rectangle 8"/>
          <p:cNvSpPr>
            <a:spLocks noGrp="1"/>
          </p:cNvSpPr>
          <p:nvPr>
            <p:ph type="title" idx="4294967295"/>
          </p:nvPr>
        </p:nvSpPr>
        <p:spPr>
          <a:xfrm>
            <a:off x="4624388" y="525463"/>
            <a:ext cx="6897687" cy="530225"/>
          </a:xfrm>
          <a:prstGeom prst="rect">
            <a:avLst/>
          </a:prstGeom>
          <a:noFill/>
          <a:ln w="57150" cmpd="thinThick">
            <a:noFill/>
          </a:ln>
        </p:spPr>
        <p:txBody>
          <a:bodyPr>
            <a:normAutofit fontScale="90000"/>
          </a:bodyPr>
          <a:lstStyle/>
          <a:p>
            <a:r>
              <a:rPr lang="zh-CN" altLang="en-US" sz="2800" smtClean="0">
                <a:solidFill>
                  <a:schemeClr val="hlink"/>
                </a:solidFill>
                <a:latin typeface="黑体" pitchFamily="2" charset="-122"/>
                <a:ea typeface="黑体" panose="02010609060101010101" pitchFamily="2" charset="-122"/>
              </a:rPr>
              <a:t>类型一　概念并列不当</a:t>
            </a:r>
            <a:r>
              <a:rPr lang="zh-CN" altLang="en-US" smtClean="0"/>
              <a:t> </a:t>
            </a:r>
          </a:p>
        </p:txBody>
      </p:sp>
      <p:sp>
        <p:nvSpPr>
          <p:cNvPr id="287753" name="Text Box 9"/>
          <p:cNvSpPr txBox="1">
            <a:spLocks noChangeArrowheads="1"/>
          </p:cNvSpPr>
          <p:nvPr/>
        </p:nvSpPr>
        <p:spPr bwMode="auto">
          <a:xfrm>
            <a:off x="277789" y="4608493"/>
            <a:ext cx="10888663" cy="829945"/>
          </a:xfrm>
          <a:prstGeom prst="rect">
            <a:avLst/>
          </a:prstGeom>
          <a:noFill/>
          <a:ln w="9525">
            <a:noFill/>
            <a:miter lim="800000"/>
          </a:ln>
          <a:effectLst/>
        </p:spPr>
        <p:txBody>
          <a:bodyPr>
            <a:spAutoFit/>
          </a:bodyPr>
          <a:lstStyle/>
          <a:p>
            <a:r>
              <a:rPr lang="en-US" altLang="zh-CN" sz="2400">
                <a:solidFill>
                  <a:srgbClr val="000066"/>
                </a:solidFill>
                <a:latin typeface="宋体" pitchFamily="2" charset="-122"/>
              </a:rPr>
              <a:t>3.</a:t>
            </a:r>
            <a:r>
              <a:rPr lang="zh-CN" altLang="en-US" sz="2400">
                <a:solidFill>
                  <a:srgbClr val="000066"/>
                </a:solidFill>
                <a:latin typeface="宋体" pitchFamily="2" charset="-122"/>
              </a:rPr>
              <a:t>张晓亮从小就喜欢读文学作品，阅读了大量的小说、诗歌、散文和外国文学名著。</a:t>
            </a:r>
            <a:endParaRPr lang="en-US" altLang="zh-CN" sz="2400">
              <a:solidFill>
                <a:srgbClr val="000066"/>
              </a:solidFill>
              <a:latin typeface="宋体" pitchFamily="2" charset="-122"/>
            </a:endParaRPr>
          </a:p>
        </p:txBody>
      </p:sp>
      <p:sp>
        <p:nvSpPr>
          <p:cNvPr id="287754" name="Text Box 10"/>
          <p:cNvSpPr txBox="1">
            <a:spLocks noChangeArrowheads="1"/>
          </p:cNvSpPr>
          <p:nvPr/>
        </p:nvSpPr>
        <p:spPr bwMode="auto">
          <a:xfrm>
            <a:off x="260311" y="5454665"/>
            <a:ext cx="10798175" cy="768350"/>
          </a:xfrm>
          <a:prstGeom prst="rect">
            <a:avLst/>
          </a:prstGeom>
          <a:noFill/>
          <a:ln w="9525">
            <a:noFill/>
            <a:miter lim="800000"/>
          </a:ln>
          <a:effectLst/>
        </p:spPr>
        <p:txBody>
          <a:bodyPr>
            <a:spAutoFit/>
          </a:bodyPr>
          <a:lstStyle/>
          <a:p>
            <a:pPr>
              <a:spcBef>
                <a:spcPct val="50000"/>
              </a:spcBef>
            </a:pPr>
            <a:r>
              <a:rPr lang="zh-CN" altLang="en-US" sz="2000">
                <a:solidFill>
                  <a:schemeClr val="folHlink"/>
                </a:solidFill>
                <a:latin typeface="楷体_GB2312" charset="-122"/>
                <a:ea typeface="楷体_GB2312" charset="-122"/>
              </a:rPr>
              <a:t>答案：此处属概念并列不当。此句中</a:t>
            </a:r>
            <a:r>
              <a:rPr lang="zh-CN" altLang="en-US" sz="2000">
                <a:solidFill>
                  <a:schemeClr val="folHlink"/>
                </a:solidFill>
                <a:latin typeface="Arial"/>
                <a:ea typeface="楷体_GB2312" charset="-122"/>
              </a:rPr>
              <a:t>“</a:t>
            </a:r>
            <a:r>
              <a:rPr lang="zh-CN" altLang="en-US" sz="2000">
                <a:solidFill>
                  <a:schemeClr val="folHlink"/>
                </a:solidFill>
                <a:latin typeface="楷体_GB2312" charset="-122"/>
                <a:ea typeface="楷体_GB2312" charset="-122"/>
              </a:rPr>
              <a:t>小说、诗歌、散文</a:t>
            </a:r>
            <a:r>
              <a:rPr lang="zh-CN" altLang="en-US" sz="2000">
                <a:solidFill>
                  <a:schemeClr val="folHlink"/>
                </a:solidFill>
                <a:latin typeface="Arial"/>
                <a:ea typeface="楷体_GB2312" charset="-122"/>
              </a:rPr>
              <a:t>”</a:t>
            </a:r>
            <a:r>
              <a:rPr lang="zh-CN" altLang="en-US" sz="2000">
                <a:solidFill>
                  <a:schemeClr val="folHlink"/>
                </a:solidFill>
                <a:latin typeface="楷体_GB2312" charset="-122"/>
                <a:ea typeface="楷体_GB2312" charset="-122"/>
              </a:rPr>
              <a:t>与</a:t>
            </a:r>
            <a:r>
              <a:rPr lang="zh-CN" altLang="en-US" sz="2000">
                <a:solidFill>
                  <a:schemeClr val="folHlink"/>
                </a:solidFill>
                <a:latin typeface="Arial"/>
                <a:ea typeface="楷体_GB2312" charset="-122"/>
              </a:rPr>
              <a:t>“</a:t>
            </a:r>
            <a:r>
              <a:rPr lang="zh-CN" altLang="en-US" sz="2000">
                <a:solidFill>
                  <a:schemeClr val="folHlink"/>
                </a:solidFill>
                <a:latin typeface="楷体_GB2312" charset="-122"/>
                <a:ea typeface="楷体_GB2312" charset="-122"/>
              </a:rPr>
              <a:t>外国文学名著</a:t>
            </a:r>
            <a:r>
              <a:rPr lang="zh-CN" altLang="en-US" sz="2000">
                <a:solidFill>
                  <a:schemeClr val="folHlink"/>
                </a:solidFill>
                <a:latin typeface="Arial"/>
                <a:ea typeface="楷体_GB2312" charset="-122"/>
              </a:rPr>
              <a:t>”</a:t>
            </a:r>
            <a:r>
              <a:rPr lang="zh-CN" altLang="en-US" sz="2000">
                <a:solidFill>
                  <a:schemeClr val="folHlink"/>
                </a:solidFill>
                <a:latin typeface="楷体_GB2312" charset="-122"/>
                <a:ea typeface="楷体_GB2312" charset="-122"/>
              </a:rPr>
              <a:t>之间有交叉关系，不能并列使用。</a:t>
            </a:r>
            <a:r>
              <a:rPr lang="zh-CN" altLang="en-US" sz="2400">
                <a:solidFill>
                  <a:schemeClr val="folHlink"/>
                </a:solidFill>
                <a:latin typeface="楷体_GB2312" charset="-122"/>
                <a:ea typeface="楷体_GB2312" charset="-122"/>
              </a:rPr>
              <a:t> </a:t>
            </a:r>
          </a:p>
        </p:txBody>
      </p:sp>
    </p:spTree>
    <p:extLst>
      <p:ext uri="{BB962C8B-B14F-4D97-AF65-F5344CB8AC3E}">
        <p14:creationId xmlns:p14="http://schemas.microsoft.com/office/powerpoint/2010/main" val="214798062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87752"/>
                                        </p:tgtEl>
                                        <p:attrNameLst>
                                          <p:attrName>style.visibility</p:attrName>
                                        </p:attrNameLst>
                                      </p:cBhvr>
                                      <p:to>
                                        <p:strVal val="visible"/>
                                      </p:to>
                                    </p:set>
                                    <p:anim calcmode="lin" valueType="num">
                                      <p:cBhvr additive="base">
                                        <p:cTn id="7" dur="500" fill="hold"/>
                                        <p:tgtEl>
                                          <p:spTgt spid="287752"/>
                                        </p:tgtEl>
                                        <p:attrNameLst>
                                          <p:attrName>ppt_x</p:attrName>
                                        </p:attrNameLst>
                                      </p:cBhvr>
                                      <p:tavLst>
                                        <p:tav tm="0">
                                          <p:val>
                                            <p:strVal val="#ppt_x"/>
                                          </p:val>
                                        </p:tav>
                                        <p:tav tm="100000">
                                          <p:val>
                                            <p:strVal val="#ppt_x"/>
                                          </p:val>
                                        </p:tav>
                                      </p:tavLst>
                                    </p:anim>
                                    <p:anim calcmode="lin" valueType="num">
                                      <p:cBhvr additive="base">
                                        <p:cTn id="8" dur="500" fill="hold"/>
                                        <p:tgtEl>
                                          <p:spTgt spid="28775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287746"/>
                                        </p:tgtEl>
                                        <p:attrNameLst>
                                          <p:attrName>style.visibility</p:attrName>
                                        </p:attrNameLst>
                                      </p:cBhvr>
                                      <p:to>
                                        <p:strVal val="visible"/>
                                      </p:to>
                                    </p:set>
                                    <p:animEffect transition="in" filter="blinds(horizontal)">
                                      <p:cBhvr>
                                        <p:cTn id="14" dur="500"/>
                                        <p:tgtEl>
                                          <p:spTgt spid="287746"/>
                                        </p:tgtEl>
                                      </p:cBhvr>
                                    </p:animEffect>
                                  </p:childTnLst>
                                </p:cTn>
                              </p:par>
                            </p:childTnLst>
                          </p:cTn>
                        </p:par>
                      </p:childTnLst>
                    </p:cTn>
                  </p:par>
                  <p:par>
                    <p:cTn id="15" fill="hold" nodeType="clickPar">
                      <p:stCondLst>
                        <p:cond delay="indefinite"/>
                      </p:stCondLst>
                      <p:childTnLst>
                        <p:par>
                          <p:cTn id="16" fill="hold" nodeType="withGroup">
                            <p:stCondLst>
                              <p:cond delay="indefinite"/>
                            </p:stCondLst>
                          </p:cTn>
                        </p:par>
                        <p:par>
                          <p:cTn id="17" fill="hold" nodeType="afterGroup">
                            <p:stCondLst>
                              <p:cond delay="0"/>
                            </p:stCondLst>
                            <p:childTnLst>
                              <p:par>
                                <p:cTn id="18" presetID="9" presetClass="entr" presetSubtype="0" fill="hold" grpId="0" nodeType="clickEffect">
                                  <p:stCondLst>
                                    <p:cond delay="0"/>
                                  </p:stCondLst>
                                  <p:childTnLst>
                                    <p:set>
                                      <p:cBhvr>
                                        <p:cTn id="19" dur="1" fill="hold">
                                          <p:stCondLst>
                                            <p:cond delay="0"/>
                                          </p:stCondLst>
                                        </p:cTn>
                                        <p:tgtEl>
                                          <p:spTgt spid="287749"/>
                                        </p:tgtEl>
                                        <p:attrNameLst>
                                          <p:attrName>style.visibility</p:attrName>
                                        </p:attrNameLst>
                                      </p:cBhvr>
                                      <p:to>
                                        <p:strVal val="visible"/>
                                      </p:to>
                                    </p:set>
                                    <p:animEffect transition="in" filter="dissolve">
                                      <p:cBhvr>
                                        <p:cTn id="20" dur="500"/>
                                        <p:tgtEl>
                                          <p:spTgt spid="287749"/>
                                        </p:tgtEl>
                                      </p:cBhvr>
                                    </p:animEffect>
                                  </p:childTnLst>
                                </p:cTn>
                              </p:par>
                            </p:childTnLst>
                          </p:cTn>
                        </p:par>
                      </p:childTnLst>
                    </p:cTn>
                  </p:par>
                  <p:par>
                    <p:cTn id="21" fill="hold" nodeType="clickPar">
                      <p:stCondLst>
                        <p:cond delay="indefinite"/>
                      </p:stCondLst>
                      <p:childTnLst>
                        <p:par>
                          <p:cTn id="22" fill="hold" nodeType="withGroup">
                            <p:stCondLst>
                              <p:cond delay="indefinite"/>
                            </p:stCondLst>
                          </p:cTn>
                        </p:par>
                        <p:par>
                          <p:cTn id="23" fill="hold" nodeType="afterGroup">
                            <p:stCondLst>
                              <p:cond delay="0"/>
                            </p:stCondLst>
                            <p:childTnLst>
                              <p:par>
                                <p:cTn id="24" presetID="2" presetClass="entr" presetSubtype="8" fill="hold" grpId="0" nodeType="clickEffect">
                                  <p:stCondLst>
                                    <p:cond delay="0"/>
                                  </p:stCondLst>
                                  <p:childTnLst>
                                    <p:set>
                                      <p:cBhvr>
                                        <p:cTn id="25" dur="1" fill="hold">
                                          <p:stCondLst>
                                            <p:cond delay="0"/>
                                          </p:stCondLst>
                                        </p:cTn>
                                        <p:tgtEl>
                                          <p:spTgt spid="287750"/>
                                        </p:tgtEl>
                                        <p:attrNameLst>
                                          <p:attrName>style.visibility</p:attrName>
                                        </p:attrNameLst>
                                      </p:cBhvr>
                                      <p:to>
                                        <p:strVal val="visible"/>
                                      </p:to>
                                    </p:set>
                                    <p:anim calcmode="lin" valueType="num">
                                      <p:cBhvr additive="base">
                                        <p:cTn id="26" dur="1000" fill="hold"/>
                                        <p:tgtEl>
                                          <p:spTgt spid="287750"/>
                                        </p:tgtEl>
                                        <p:attrNameLst>
                                          <p:attrName>ppt_x</p:attrName>
                                        </p:attrNameLst>
                                      </p:cBhvr>
                                      <p:tavLst>
                                        <p:tav tm="0">
                                          <p:val>
                                            <p:strVal val="0-#ppt_w/2"/>
                                          </p:val>
                                        </p:tav>
                                        <p:tav tm="100000">
                                          <p:val>
                                            <p:strVal val="#ppt_x"/>
                                          </p:val>
                                        </p:tav>
                                      </p:tavLst>
                                    </p:anim>
                                    <p:anim calcmode="lin" valueType="num">
                                      <p:cBhvr additive="base">
                                        <p:cTn id="27" dur="1000" fill="hold"/>
                                        <p:tgtEl>
                                          <p:spTgt spid="287750"/>
                                        </p:tgtEl>
                                        <p:attrNameLst>
                                          <p:attrName>ppt_y</p:attrName>
                                        </p:attrNameLst>
                                      </p:cBhvr>
                                      <p:tavLst>
                                        <p:tav tm="0">
                                          <p:val>
                                            <p:strVal val="#ppt_y"/>
                                          </p:val>
                                        </p:tav>
                                        <p:tav tm="100000">
                                          <p:val>
                                            <p:strVal val="#ppt_y"/>
                                          </p:val>
                                        </p:tav>
                                      </p:tavLst>
                                    </p:anim>
                                  </p:childTnLst>
                                </p:cTn>
                              </p:par>
                            </p:childTnLst>
                          </p:cTn>
                        </p:par>
                      </p:childTnLst>
                    </p:cTn>
                  </p:par>
                  <p:par>
                    <p:cTn id="28" fill="hold" nodeType="clickPar">
                      <p:stCondLst>
                        <p:cond delay="indefinite"/>
                      </p:stCondLst>
                      <p:childTnLst>
                        <p:par>
                          <p:cTn id="29" fill="hold" nodeType="withGroup">
                            <p:stCondLst>
                              <p:cond delay="indefinite"/>
                            </p:stCondLst>
                          </p:cTn>
                        </p:par>
                        <p:par>
                          <p:cTn id="30" fill="hold" nodeType="afterGroup">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287751"/>
                                        </p:tgtEl>
                                        <p:attrNameLst>
                                          <p:attrName>style.visibility</p:attrName>
                                        </p:attrNameLst>
                                      </p:cBhvr>
                                      <p:to>
                                        <p:strVal val="visible"/>
                                      </p:to>
                                    </p:set>
                                    <p:animEffect transition="in" filter="blinds(horizontal)">
                                      <p:cBhvr>
                                        <p:cTn id="33" dur="500"/>
                                        <p:tgtEl>
                                          <p:spTgt spid="287751"/>
                                        </p:tgtEl>
                                      </p:cBhvr>
                                    </p:animEffect>
                                  </p:childTnLst>
                                </p:cTn>
                              </p:par>
                            </p:childTnLst>
                          </p:cTn>
                        </p:par>
                      </p:childTnLst>
                    </p:cTn>
                  </p:par>
                  <p:par>
                    <p:cTn id="34" fill="hold" nodeType="clickPar">
                      <p:stCondLst>
                        <p:cond delay="indefinite"/>
                      </p:stCondLst>
                      <p:childTnLst>
                        <p:par>
                          <p:cTn id="35" fill="hold" nodeType="withGroup">
                            <p:stCondLst>
                              <p:cond delay="indefinite"/>
                            </p:stCondLst>
                          </p:cTn>
                        </p:par>
                        <p:par>
                          <p:cTn id="36" fill="hold" nodeType="afterGroup">
                            <p:stCondLst>
                              <p:cond delay="0"/>
                            </p:stCondLst>
                            <p:childTnLst>
                              <p:par>
                                <p:cTn id="37" presetID="2" presetClass="entr" presetSubtype="8" fill="hold" grpId="0" nodeType="clickEffect">
                                  <p:stCondLst>
                                    <p:cond delay="0"/>
                                  </p:stCondLst>
                                  <p:childTnLst>
                                    <p:set>
                                      <p:cBhvr>
                                        <p:cTn id="38" dur="1" fill="hold">
                                          <p:stCondLst>
                                            <p:cond delay="0"/>
                                          </p:stCondLst>
                                        </p:cTn>
                                        <p:tgtEl>
                                          <p:spTgt spid="287753"/>
                                        </p:tgtEl>
                                        <p:attrNameLst>
                                          <p:attrName>style.visibility</p:attrName>
                                        </p:attrNameLst>
                                      </p:cBhvr>
                                      <p:to>
                                        <p:strVal val="visible"/>
                                      </p:to>
                                    </p:set>
                                    <p:anim calcmode="lin" valueType="num">
                                      <p:cBhvr additive="base">
                                        <p:cTn id="39" dur="1000" fill="hold"/>
                                        <p:tgtEl>
                                          <p:spTgt spid="287753"/>
                                        </p:tgtEl>
                                        <p:attrNameLst>
                                          <p:attrName>ppt_x</p:attrName>
                                        </p:attrNameLst>
                                      </p:cBhvr>
                                      <p:tavLst>
                                        <p:tav tm="0">
                                          <p:val>
                                            <p:strVal val="0-#ppt_w/2"/>
                                          </p:val>
                                        </p:tav>
                                        <p:tav tm="100000">
                                          <p:val>
                                            <p:strVal val="#ppt_x"/>
                                          </p:val>
                                        </p:tav>
                                      </p:tavLst>
                                    </p:anim>
                                    <p:anim calcmode="lin" valueType="num">
                                      <p:cBhvr additive="base">
                                        <p:cTn id="40" dur="1000" fill="hold"/>
                                        <p:tgtEl>
                                          <p:spTgt spid="287753"/>
                                        </p:tgtEl>
                                        <p:attrNameLst>
                                          <p:attrName>ppt_y</p:attrName>
                                        </p:attrNameLst>
                                      </p:cBhvr>
                                      <p:tavLst>
                                        <p:tav tm="0">
                                          <p:val>
                                            <p:strVal val="#ppt_y"/>
                                          </p:val>
                                        </p:tav>
                                        <p:tav tm="100000">
                                          <p:val>
                                            <p:strVal val="#ppt_y"/>
                                          </p:val>
                                        </p:tav>
                                      </p:tavLst>
                                    </p:anim>
                                  </p:childTnLst>
                                </p:cTn>
                              </p:par>
                            </p:childTnLst>
                          </p:cTn>
                        </p:par>
                      </p:childTnLst>
                    </p:cTn>
                  </p:par>
                  <p:par>
                    <p:cTn id="41" fill="hold" nodeType="clickPar">
                      <p:stCondLst>
                        <p:cond delay="indefinite"/>
                      </p:stCondLst>
                      <p:childTnLst>
                        <p:par>
                          <p:cTn id="42" fill="hold" nodeType="withGroup">
                            <p:stCondLst>
                              <p:cond delay="indefinite"/>
                            </p:stCondLst>
                          </p:cTn>
                        </p:par>
                        <p:par>
                          <p:cTn id="43" fill="hold" nodeType="afterGroup">
                            <p:stCondLst>
                              <p:cond delay="0"/>
                            </p:stCondLst>
                            <p:childTnLst>
                              <p:par>
                                <p:cTn id="44" presetID="3" presetClass="entr" presetSubtype="10" fill="hold" grpId="0" nodeType="clickEffect">
                                  <p:stCondLst>
                                    <p:cond delay="0"/>
                                  </p:stCondLst>
                                  <p:childTnLst>
                                    <p:set>
                                      <p:cBhvr>
                                        <p:cTn id="45" dur="1" fill="hold">
                                          <p:stCondLst>
                                            <p:cond delay="0"/>
                                          </p:stCondLst>
                                        </p:cTn>
                                        <p:tgtEl>
                                          <p:spTgt spid="287754"/>
                                        </p:tgtEl>
                                        <p:attrNameLst>
                                          <p:attrName>style.visibility</p:attrName>
                                        </p:attrNameLst>
                                      </p:cBhvr>
                                      <p:to>
                                        <p:strVal val="visible"/>
                                      </p:to>
                                    </p:set>
                                    <p:animEffect transition="in" filter="blinds(horizontal)">
                                      <p:cBhvr>
                                        <p:cTn id="46" dur="500"/>
                                        <p:tgtEl>
                                          <p:spTgt spid="2877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7746" grpId="0"/>
      <p:bldP spid="287749" grpId="0"/>
      <p:bldP spid="287750" grpId="0"/>
      <p:bldP spid="287751" grpId="0"/>
      <p:bldP spid="287752" grpId="0"/>
      <p:bldP spid="287753" grpId="0"/>
      <p:bldP spid="287754"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770" name="Text Box 2"/>
          <p:cNvSpPr txBox="1">
            <a:spLocks noChangeArrowheads="1"/>
          </p:cNvSpPr>
          <p:nvPr/>
        </p:nvSpPr>
        <p:spPr bwMode="auto">
          <a:xfrm>
            <a:off x="546063" y="1889108"/>
            <a:ext cx="10615613" cy="4225925"/>
          </a:xfrm>
          <a:prstGeom prst="rect">
            <a:avLst/>
          </a:prstGeom>
          <a:noFill/>
          <a:ln w="57150" cmpd="thickThin">
            <a:noFill/>
            <a:miter lim="800000"/>
          </a:ln>
          <a:effectLst/>
        </p:spPr>
        <p:txBody>
          <a:bodyPr>
            <a:spAutoFit/>
          </a:bodyPr>
          <a:lstStyle/>
          <a:p>
            <a:pPr>
              <a:lnSpc>
                <a:spcPct val="140000"/>
              </a:lnSpc>
            </a:pPr>
            <a:r>
              <a:rPr lang="zh-CN" altLang="en-US" sz="2400">
                <a:solidFill>
                  <a:schemeClr val="hlink"/>
                </a:solidFill>
                <a:latin typeface="楷体_GB2312" charset="-122"/>
                <a:ea typeface="楷体_GB2312" charset="-122"/>
              </a:rPr>
              <a:t>    概念并列不当是指句子中并列的词语或短语之间存在包含或交叉关系，从而造成不合逻辑的语病。解答此类试题时，可从如下方面入手：</a:t>
            </a:r>
          </a:p>
          <a:p>
            <a:pPr>
              <a:lnSpc>
                <a:spcPct val="140000"/>
              </a:lnSpc>
            </a:pPr>
            <a:r>
              <a:rPr lang="en-US" altLang="zh-CN" sz="2400" b="0">
                <a:solidFill>
                  <a:schemeClr val="folHlink"/>
                </a:solidFill>
                <a:latin typeface="黑体" pitchFamily="2" charset="-122"/>
                <a:ea typeface="黑体" panose="02010609060101010101" pitchFamily="2" charset="-122"/>
              </a:rPr>
              <a:t>    1</a:t>
            </a:r>
            <a:r>
              <a:rPr lang="zh-CN" altLang="en-US" sz="2400" b="0">
                <a:solidFill>
                  <a:schemeClr val="folHlink"/>
                </a:solidFill>
                <a:latin typeface="黑体" pitchFamily="2" charset="-122"/>
                <a:ea typeface="黑体" panose="02010609060101010101" pitchFamily="2" charset="-122"/>
              </a:rPr>
              <a:t>．看到句子中有并列的词语或短语时，可分析它们之间是否存在包含关系。</a:t>
            </a:r>
            <a:r>
              <a:rPr lang="zh-CN" altLang="en-US" sz="2400">
                <a:solidFill>
                  <a:schemeClr val="hlink"/>
                </a:solidFill>
                <a:latin typeface="楷体_GB2312" charset="-122"/>
                <a:ea typeface="楷体_GB2312" charset="-122"/>
              </a:rPr>
              <a:t>如</a:t>
            </a:r>
            <a:r>
              <a:rPr lang="en-US" altLang="zh-CN" sz="2400">
                <a:solidFill>
                  <a:schemeClr val="hlink"/>
                </a:solidFill>
                <a:latin typeface="楷体_GB2312" charset="-122"/>
                <a:ea typeface="楷体_GB2312" charset="-122"/>
              </a:rPr>
              <a:t>2</a:t>
            </a:r>
            <a:r>
              <a:rPr lang="zh-CN" altLang="en-US" sz="2400">
                <a:solidFill>
                  <a:schemeClr val="hlink"/>
                </a:solidFill>
                <a:latin typeface="楷体_GB2312" charset="-122"/>
                <a:ea typeface="楷体_GB2312" charset="-122"/>
              </a:rPr>
              <a:t>题中，</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天然石及玉石、园林奇石</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是并列的词语，但</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天然石</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包含</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玉石</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，因此</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天然石及玉石</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并列不当。</a:t>
            </a:r>
          </a:p>
          <a:p>
            <a:pPr>
              <a:lnSpc>
                <a:spcPct val="140000"/>
              </a:lnSpc>
            </a:pPr>
            <a:r>
              <a:rPr lang="en-US" altLang="zh-CN" sz="2400" b="0">
                <a:solidFill>
                  <a:schemeClr val="folHlink"/>
                </a:solidFill>
                <a:latin typeface="黑体" pitchFamily="2" charset="-122"/>
                <a:ea typeface="黑体" panose="02010609060101010101" pitchFamily="2" charset="-122"/>
              </a:rPr>
              <a:t>    2</a:t>
            </a:r>
            <a:r>
              <a:rPr lang="zh-CN" altLang="en-US" sz="2400" b="0">
                <a:solidFill>
                  <a:schemeClr val="folHlink"/>
                </a:solidFill>
                <a:latin typeface="黑体" pitchFamily="2" charset="-122"/>
                <a:ea typeface="黑体" panose="02010609060101010101" pitchFamily="2" charset="-122"/>
              </a:rPr>
              <a:t>．确定并列成分之间的概念是否存在相互交叉的情况。</a:t>
            </a:r>
            <a:r>
              <a:rPr lang="zh-CN" altLang="en-US" sz="2400">
                <a:solidFill>
                  <a:schemeClr val="hlink"/>
                </a:solidFill>
                <a:latin typeface="楷体_GB2312" charset="-122"/>
                <a:ea typeface="楷体_GB2312" charset="-122"/>
              </a:rPr>
              <a:t>如</a:t>
            </a:r>
            <a:r>
              <a:rPr lang="en-US" altLang="zh-CN" sz="2400">
                <a:solidFill>
                  <a:schemeClr val="hlink"/>
                </a:solidFill>
                <a:latin typeface="楷体_GB2312" charset="-122"/>
                <a:ea typeface="楷体_GB2312" charset="-122"/>
              </a:rPr>
              <a:t>3</a:t>
            </a:r>
            <a:r>
              <a:rPr lang="zh-CN" altLang="en-US" sz="2400">
                <a:solidFill>
                  <a:schemeClr val="hlink"/>
                </a:solidFill>
                <a:latin typeface="楷体_GB2312" charset="-122"/>
                <a:ea typeface="楷体_GB2312" charset="-122"/>
              </a:rPr>
              <a:t>题中，</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外国文学名著</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与</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小说、诗歌、散文</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，谁都不能包含谁，可是它们之间存在相互交叉的情况。  </a:t>
            </a:r>
          </a:p>
        </p:txBody>
      </p:sp>
      <p:sp>
        <p:nvSpPr>
          <p:cNvPr id="288771" name="Text Box 3"/>
          <p:cNvSpPr txBox="1">
            <a:spLocks noChangeArrowheads="1"/>
          </p:cNvSpPr>
          <p:nvPr/>
        </p:nvSpPr>
        <p:spPr bwMode="auto">
          <a:xfrm>
            <a:off x="546063" y="954071"/>
            <a:ext cx="10615613" cy="521970"/>
          </a:xfrm>
          <a:prstGeom prst="rect">
            <a:avLst/>
          </a:prstGeom>
          <a:noFill/>
          <a:ln w="19050">
            <a:noFill/>
            <a:miter lim="800000"/>
          </a:ln>
          <a:effectLst/>
        </p:spPr>
        <p:txBody>
          <a:bodyPr>
            <a:spAutoFit/>
          </a:bodyPr>
          <a:lstStyle/>
          <a:p>
            <a:pPr>
              <a:spcBef>
                <a:spcPct val="50000"/>
              </a:spcBef>
            </a:pPr>
            <a:r>
              <a:rPr lang="en-US" altLang="zh-CN" sz="2800"/>
              <a:t>【</a:t>
            </a:r>
            <a:r>
              <a:rPr lang="zh-CN" altLang="en-US" sz="2800" b="1"/>
              <a:t>知识精讲</a:t>
            </a:r>
            <a:r>
              <a:rPr lang="en-US" altLang="zh-CN" sz="2800" smtClean="0"/>
              <a:t>】                </a:t>
            </a:r>
            <a:r>
              <a:rPr lang="zh-CN" altLang="en-US" sz="2800" smtClean="0">
                <a:solidFill>
                  <a:srgbClr val="FF33CC"/>
                </a:solidFill>
                <a:ea typeface="楷体_GB2312" charset="-122"/>
              </a:rPr>
              <a:t>析</a:t>
            </a:r>
            <a:r>
              <a:rPr lang="zh-CN" altLang="en-US" sz="2800">
                <a:solidFill>
                  <a:srgbClr val="FF33CC"/>
                </a:solidFill>
                <a:ea typeface="楷体_GB2312" charset="-122"/>
              </a:rPr>
              <a:t>并列成分，辨是否包含或交叉 </a:t>
            </a:r>
          </a:p>
        </p:txBody>
      </p:sp>
    </p:spTree>
    <p:extLst>
      <p:ext uri="{BB962C8B-B14F-4D97-AF65-F5344CB8AC3E}">
        <p14:creationId xmlns:p14="http://schemas.microsoft.com/office/powerpoint/2010/main" val="365485914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88771"/>
                                        </p:tgtEl>
                                        <p:attrNameLst>
                                          <p:attrName>style.visibility</p:attrName>
                                        </p:attrNameLst>
                                      </p:cBhvr>
                                      <p:to>
                                        <p:strVal val="visible"/>
                                      </p:to>
                                    </p:set>
                                    <p:animEffect transition="in" filter="dissolve">
                                      <p:cBhvr>
                                        <p:cTn id="7" dur="500"/>
                                        <p:tgtEl>
                                          <p:spTgt spid="288771"/>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288770"/>
                                        </p:tgtEl>
                                        <p:attrNameLst>
                                          <p:attrName>style.visibility</p:attrName>
                                        </p:attrNameLst>
                                      </p:cBhvr>
                                      <p:to>
                                        <p:strVal val="visible"/>
                                      </p:to>
                                    </p:set>
                                    <p:animEffect transition="in" filter="blinds(horizontal)">
                                      <p:cBhvr>
                                        <p:cTn id="13" dur="500"/>
                                        <p:tgtEl>
                                          <p:spTgt spid="2887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8770" grpId="0"/>
      <p:bldP spid="288771"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Text Box 2"/>
          <p:cNvSpPr txBox="1">
            <a:spLocks noChangeArrowheads="1"/>
          </p:cNvSpPr>
          <p:nvPr/>
        </p:nvSpPr>
        <p:spPr bwMode="auto">
          <a:xfrm>
            <a:off x="277789" y="1208068"/>
            <a:ext cx="10888663" cy="706755"/>
          </a:xfrm>
          <a:prstGeom prst="rect">
            <a:avLst/>
          </a:prstGeom>
          <a:noFill/>
          <a:ln w="9525">
            <a:noFill/>
            <a:miter lim="800000"/>
          </a:ln>
          <a:effectLst/>
        </p:spPr>
        <p:txBody>
          <a:bodyPr>
            <a:spAutoFit/>
          </a:bodyPr>
          <a:lstStyle/>
          <a:p>
            <a:r>
              <a:rPr lang="en-US" altLang="zh-CN" sz="2000">
                <a:solidFill>
                  <a:srgbClr val="000066"/>
                </a:solidFill>
                <a:latin typeface="宋体" pitchFamily="2" charset="-122"/>
              </a:rPr>
              <a:t>1.</a:t>
            </a:r>
            <a:r>
              <a:rPr lang="zh-CN" altLang="en-US" sz="2000">
                <a:solidFill>
                  <a:srgbClr val="000066"/>
                </a:solidFill>
                <a:latin typeface="宋体" pitchFamily="2" charset="-122"/>
              </a:rPr>
              <a:t>一项好的政策照理会带来好的效果，但在现阶段，必须强化阳光操作、民主监督等制约措施，因为好经也要提防不被念歪。</a:t>
            </a:r>
            <a:endParaRPr lang="en-US" altLang="zh-CN" sz="2000">
              <a:solidFill>
                <a:srgbClr val="000066"/>
              </a:solidFill>
              <a:latin typeface="宋体" pitchFamily="2" charset="-122"/>
            </a:endParaRPr>
          </a:p>
        </p:txBody>
      </p:sp>
      <p:sp>
        <p:nvSpPr>
          <p:cNvPr id="289795" name="Text Box 3"/>
          <p:cNvSpPr txBox="1">
            <a:spLocks noChangeArrowheads="1"/>
          </p:cNvSpPr>
          <p:nvPr/>
        </p:nvSpPr>
        <p:spPr bwMode="auto">
          <a:xfrm>
            <a:off x="2016125" y="3040063"/>
            <a:ext cx="309880" cy="368300"/>
          </a:xfrm>
          <a:prstGeom prst="rect">
            <a:avLst/>
          </a:prstGeom>
          <a:noFill/>
          <a:ln w="9525">
            <a:noFill/>
            <a:miter lim="800000"/>
          </a:ln>
          <a:effectLst/>
        </p:spPr>
        <p:txBody>
          <a:bodyPr wrap="none">
            <a:spAutoFit/>
          </a:bodyPr>
          <a:lstStyle/>
          <a:p>
            <a:endParaRPr lang="zh-CN" altLang="en-US" b="0"/>
          </a:p>
        </p:txBody>
      </p:sp>
      <p:sp>
        <p:nvSpPr>
          <p:cNvPr id="289796" name="Text Box 4"/>
          <p:cNvSpPr txBox="1">
            <a:spLocks noChangeArrowheads="1"/>
          </p:cNvSpPr>
          <p:nvPr/>
        </p:nvSpPr>
        <p:spPr bwMode="auto">
          <a:xfrm flipH="1">
            <a:off x="7485063" y="1471613"/>
            <a:ext cx="636587" cy="521970"/>
          </a:xfrm>
          <a:prstGeom prst="rect">
            <a:avLst/>
          </a:prstGeom>
          <a:noFill/>
          <a:ln w="9525">
            <a:noFill/>
            <a:miter lim="800000"/>
          </a:ln>
          <a:effectLst/>
        </p:spPr>
        <p:txBody>
          <a:bodyPr>
            <a:spAutoFit/>
          </a:bodyPr>
          <a:lstStyle/>
          <a:p>
            <a:pPr>
              <a:spcBef>
                <a:spcPct val="50000"/>
              </a:spcBef>
            </a:pPr>
            <a:endParaRPr lang="zh-CN" altLang="en-US" sz="2800" b="0">
              <a:solidFill>
                <a:srgbClr val="FF0000"/>
              </a:solidFill>
            </a:endParaRPr>
          </a:p>
        </p:txBody>
      </p:sp>
      <p:sp>
        <p:nvSpPr>
          <p:cNvPr id="289797" name="Text Box 5"/>
          <p:cNvSpPr txBox="1">
            <a:spLocks noChangeArrowheads="1"/>
          </p:cNvSpPr>
          <p:nvPr/>
        </p:nvSpPr>
        <p:spPr bwMode="auto">
          <a:xfrm>
            <a:off x="277789" y="1957368"/>
            <a:ext cx="10888663" cy="1014730"/>
          </a:xfrm>
          <a:prstGeom prst="rect">
            <a:avLst/>
          </a:prstGeom>
          <a:noFill/>
          <a:ln w="9525">
            <a:noFill/>
            <a:miter lim="800000"/>
          </a:ln>
          <a:effectLst/>
        </p:spPr>
        <p:txBody>
          <a:bodyPr>
            <a:spAutoFit/>
          </a:bodyPr>
          <a:lstStyle/>
          <a:p>
            <a:pPr>
              <a:spcBef>
                <a:spcPct val="50000"/>
              </a:spcBef>
            </a:pPr>
            <a:r>
              <a:rPr lang="zh-CN" altLang="en-US" sz="2000">
                <a:solidFill>
                  <a:schemeClr val="folHlink"/>
                </a:solidFill>
                <a:latin typeface="楷体_GB2312" charset="-122"/>
                <a:ea typeface="楷体_GB2312" charset="-122"/>
              </a:rPr>
              <a:t>答案：此处属否定失当。此句中</a:t>
            </a:r>
            <a:r>
              <a:rPr lang="zh-CN" altLang="en-US" sz="2000">
                <a:solidFill>
                  <a:schemeClr val="folHlink"/>
                </a:solidFill>
                <a:latin typeface="Arial"/>
                <a:ea typeface="楷体_GB2312" charset="-122"/>
              </a:rPr>
              <a:t>“</a:t>
            </a:r>
            <a:r>
              <a:rPr lang="zh-CN" altLang="en-US" sz="2000">
                <a:solidFill>
                  <a:schemeClr val="folHlink"/>
                </a:solidFill>
                <a:latin typeface="楷体_GB2312" charset="-122"/>
                <a:ea typeface="楷体_GB2312" charset="-122"/>
              </a:rPr>
              <a:t>提防</a:t>
            </a:r>
            <a:r>
              <a:rPr lang="zh-CN" altLang="en-US" sz="2000">
                <a:solidFill>
                  <a:schemeClr val="folHlink"/>
                </a:solidFill>
                <a:latin typeface="Arial"/>
                <a:ea typeface="楷体_GB2312" charset="-122"/>
              </a:rPr>
              <a:t>”</a:t>
            </a:r>
            <a:r>
              <a:rPr lang="zh-CN" altLang="en-US" sz="2000">
                <a:solidFill>
                  <a:schemeClr val="folHlink"/>
                </a:solidFill>
                <a:latin typeface="楷体_GB2312" charset="-122"/>
                <a:ea typeface="楷体_GB2312" charset="-122"/>
              </a:rPr>
              <a:t>本身暗含着否定之意，一般用在肯定句中，而此句为否定句，</a:t>
            </a:r>
            <a:r>
              <a:rPr lang="zh-CN" altLang="en-US" sz="2000">
                <a:solidFill>
                  <a:schemeClr val="folHlink"/>
                </a:solidFill>
                <a:latin typeface="Arial"/>
                <a:ea typeface="楷体_GB2312" charset="-122"/>
              </a:rPr>
              <a:t>“</a:t>
            </a:r>
            <a:r>
              <a:rPr lang="zh-CN" altLang="en-US" sz="2000">
                <a:solidFill>
                  <a:schemeClr val="folHlink"/>
                </a:solidFill>
                <a:latin typeface="楷体_GB2312" charset="-122"/>
                <a:ea typeface="楷体_GB2312" charset="-122"/>
              </a:rPr>
              <a:t>提防</a:t>
            </a:r>
            <a:r>
              <a:rPr lang="zh-CN" altLang="en-US" sz="2000">
                <a:solidFill>
                  <a:schemeClr val="folHlink"/>
                </a:solidFill>
                <a:latin typeface="Arial"/>
                <a:ea typeface="楷体_GB2312" charset="-122"/>
              </a:rPr>
              <a:t>”</a:t>
            </a:r>
            <a:r>
              <a:rPr lang="zh-CN" altLang="en-US" sz="2000">
                <a:solidFill>
                  <a:schemeClr val="folHlink"/>
                </a:solidFill>
                <a:latin typeface="楷体_GB2312" charset="-122"/>
                <a:ea typeface="楷体_GB2312" charset="-122"/>
              </a:rPr>
              <a:t>与</a:t>
            </a:r>
            <a:r>
              <a:rPr lang="zh-CN" altLang="en-US" sz="2000">
                <a:solidFill>
                  <a:schemeClr val="folHlink"/>
                </a:solidFill>
                <a:latin typeface="Arial"/>
                <a:ea typeface="楷体_GB2312" charset="-122"/>
              </a:rPr>
              <a:t>“</a:t>
            </a:r>
            <a:r>
              <a:rPr lang="zh-CN" altLang="en-US" sz="2000">
                <a:solidFill>
                  <a:schemeClr val="folHlink"/>
                </a:solidFill>
                <a:latin typeface="楷体_GB2312" charset="-122"/>
                <a:ea typeface="楷体_GB2312" charset="-122"/>
              </a:rPr>
              <a:t>不</a:t>
            </a:r>
            <a:r>
              <a:rPr lang="zh-CN" altLang="en-US" sz="2000">
                <a:solidFill>
                  <a:schemeClr val="folHlink"/>
                </a:solidFill>
                <a:latin typeface="Arial"/>
                <a:ea typeface="楷体_GB2312" charset="-122"/>
              </a:rPr>
              <a:t>”</a:t>
            </a:r>
            <a:r>
              <a:rPr lang="zh-CN" altLang="en-US" sz="2000">
                <a:solidFill>
                  <a:schemeClr val="folHlink"/>
                </a:solidFill>
                <a:latin typeface="楷体_GB2312" charset="-122"/>
                <a:ea typeface="楷体_GB2312" charset="-122"/>
              </a:rPr>
              <a:t>连用，与句子本身想表达的语意正好相反，造成句子表达不合逻辑。故应该删去</a:t>
            </a:r>
            <a:r>
              <a:rPr lang="zh-CN" altLang="en-US" sz="2000">
                <a:solidFill>
                  <a:schemeClr val="folHlink"/>
                </a:solidFill>
                <a:latin typeface="Arial"/>
                <a:ea typeface="楷体_GB2312" charset="-122"/>
              </a:rPr>
              <a:t>“</a:t>
            </a:r>
            <a:r>
              <a:rPr lang="zh-CN" altLang="en-US" sz="2000">
                <a:solidFill>
                  <a:schemeClr val="folHlink"/>
                </a:solidFill>
                <a:latin typeface="楷体_GB2312" charset="-122"/>
                <a:ea typeface="楷体_GB2312" charset="-122"/>
              </a:rPr>
              <a:t>不</a:t>
            </a:r>
            <a:r>
              <a:rPr lang="zh-CN" altLang="en-US" sz="2000">
                <a:solidFill>
                  <a:schemeClr val="folHlink"/>
                </a:solidFill>
                <a:latin typeface="Arial"/>
                <a:ea typeface="楷体_GB2312" charset="-122"/>
              </a:rPr>
              <a:t>”</a:t>
            </a:r>
            <a:r>
              <a:rPr lang="zh-CN" altLang="en-US" sz="2000">
                <a:solidFill>
                  <a:schemeClr val="folHlink"/>
                </a:solidFill>
                <a:latin typeface="楷体_GB2312" charset="-122"/>
                <a:ea typeface="楷体_GB2312" charset="-122"/>
              </a:rPr>
              <a:t> 。</a:t>
            </a:r>
          </a:p>
        </p:txBody>
      </p:sp>
      <p:sp>
        <p:nvSpPr>
          <p:cNvPr id="289798" name="Text Box 6"/>
          <p:cNvSpPr txBox="1">
            <a:spLocks noChangeArrowheads="1"/>
          </p:cNvSpPr>
          <p:nvPr/>
        </p:nvSpPr>
        <p:spPr bwMode="auto">
          <a:xfrm>
            <a:off x="277789" y="2978131"/>
            <a:ext cx="10888663" cy="706755"/>
          </a:xfrm>
          <a:prstGeom prst="rect">
            <a:avLst/>
          </a:prstGeom>
          <a:noFill/>
          <a:ln w="9525">
            <a:noFill/>
            <a:miter lim="800000"/>
          </a:ln>
          <a:effectLst/>
        </p:spPr>
        <p:txBody>
          <a:bodyPr>
            <a:spAutoFit/>
          </a:bodyPr>
          <a:lstStyle/>
          <a:p>
            <a:r>
              <a:rPr lang="en-US" altLang="zh-CN" sz="2000">
                <a:solidFill>
                  <a:srgbClr val="000066"/>
                </a:solidFill>
                <a:latin typeface="宋体" pitchFamily="2" charset="-122"/>
              </a:rPr>
              <a:t>2.</a:t>
            </a:r>
            <a:r>
              <a:rPr lang="zh-CN" altLang="en-US" sz="2000">
                <a:solidFill>
                  <a:srgbClr val="000066"/>
                </a:solidFill>
                <a:latin typeface="宋体" pitchFamily="2" charset="-122"/>
              </a:rPr>
              <a:t>女性学者被称为“美女学者”，我还听过“美女主持”“美女政治家”的说法，估计没被我漏举的还有不少。</a:t>
            </a:r>
            <a:endParaRPr lang="en-US" altLang="zh-CN" sz="2000">
              <a:solidFill>
                <a:srgbClr val="000066"/>
              </a:solidFill>
              <a:latin typeface="宋体" pitchFamily="2" charset="-122"/>
            </a:endParaRPr>
          </a:p>
        </p:txBody>
      </p:sp>
      <p:sp>
        <p:nvSpPr>
          <p:cNvPr id="289799" name="Text Box 7"/>
          <p:cNvSpPr txBox="1">
            <a:spLocks noChangeArrowheads="1"/>
          </p:cNvSpPr>
          <p:nvPr/>
        </p:nvSpPr>
        <p:spPr bwMode="auto">
          <a:xfrm>
            <a:off x="277789" y="3727431"/>
            <a:ext cx="10798175" cy="1014730"/>
          </a:xfrm>
          <a:prstGeom prst="rect">
            <a:avLst/>
          </a:prstGeom>
          <a:noFill/>
          <a:ln w="9525">
            <a:noFill/>
            <a:miter lim="800000"/>
          </a:ln>
          <a:effectLst/>
        </p:spPr>
        <p:txBody>
          <a:bodyPr>
            <a:spAutoFit/>
          </a:bodyPr>
          <a:lstStyle/>
          <a:p>
            <a:pPr>
              <a:spcBef>
                <a:spcPct val="50000"/>
              </a:spcBef>
            </a:pPr>
            <a:r>
              <a:rPr lang="zh-CN" altLang="en-US" sz="2000">
                <a:solidFill>
                  <a:schemeClr val="folHlink"/>
                </a:solidFill>
                <a:latin typeface="楷体_GB2312" charset="-122"/>
                <a:ea typeface="楷体_GB2312" charset="-122"/>
              </a:rPr>
              <a:t>答案：此处属否定失当。</a:t>
            </a:r>
            <a:r>
              <a:rPr lang="zh-CN" altLang="en-US" sz="2000">
                <a:solidFill>
                  <a:schemeClr val="folHlink"/>
                </a:solidFill>
                <a:latin typeface="Arial"/>
                <a:ea typeface="楷体_GB2312" charset="-122"/>
              </a:rPr>
              <a:t>“</a:t>
            </a:r>
            <a:r>
              <a:rPr lang="zh-CN" altLang="en-US" sz="2000">
                <a:solidFill>
                  <a:schemeClr val="folHlink"/>
                </a:solidFill>
                <a:latin typeface="楷体_GB2312" charset="-122"/>
                <a:ea typeface="楷体_GB2312" charset="-122"/>
              </a:rPr>
              <a:t>没被我漏举的还有不少</a:t>
            </a:r>
            <a:r>
              <a:rPr lang="zh-CN" altLang="en-US" sz="2000">
                <a:solidFill>
                  <a:schemeClr val="folHlink"/>
                </a:solidFill>
                <a:latin typeface="Arial"/>
                <a:ea typeface="楷体_GB2312" charset="-122"/>
              </a:rPr>
              <a:t>”</a:t>
            </a:r>
            <a:r>
              <a:rPr lang="zh-CN" altLang="en-US" sz="2000">
                <a:solidFill>
                  <a:schemeClr val="folHlink"/>
                </a:solidFill>
                <a:latin typeface="楷体_GB2312" charset="-122"/>
                <a:ea typeface="楷体_GB2312" charset="-122"/>
              </a:rPr>
              <a:t>中，</a:t>
            </a:r>
            <a:r>
              <a:rPr lang="zh-CN" altLang="en-US" sz="2000">
                <a:solidFill>
                  <a:schemeClr val="folHlink"/>
                </a:solidFill>
                <a:latin typeface="Arial"/>
                <a:ea typeface="楷体_GB2312" charset="-122"/>
              </a:rPr>
              <a:t>“</a:t>
            </a:r>
            <a:r>
              <a:rPr lang="zh-CN" altLang="en-US" sz="2000">
                <a:solidFill>
                  <a:schemeClr val="folHlink"/>
                </a:solidFill>
                <a:latin typeface="楷体_GB2312" charset="-122"/>
                <a:ea typeface="楷体_GB2312" charset="-122"/>
              </a:rPr>
              <a:t>漏举的</a:t>
            </a:r>
            <a:r>
              <a:rPr lang="zh-CN" altLang="en-US" sz="2000">
                <a:solidFill>
                  <a:schemeClr val="folHlink"/>
                </a:solidFill>
                <a:latin typeface="Arial"/>
                <a:ea typeface="楷体_GB2312" charset="-122"/>
              </a:rPr>
              <a:t>”</a:t>
            </a:r>
            <a:r>
              <a:rPr lang="zh-CN" altLang="en-US" sz="2000">
                <a:solidFill>
                  <a:schemeClr val="folHlink"/>
                </a:solidFill>
                <a:latin typeface="楷体_GB2312" charset="-122"/>
                <a:ea typeface="楷体_GB2312" charset="-122"/>
              </a:rPr>
              <a:t>指没有列举出来的，根据前后句意可知，此处想表达的是</a:t>
            </a:r>
            <a:r>
              <a:rPr lang="zh-CN" altLang="en-US" sz="2000">
                <a:solidFill>
                  <a:schemeClr val="folHlink"/>
                </a:solidFill>
                <a:latin typeface="Arial"/>
                <a:ea typeface="楷体_GB2312" charset="-122"/>
              </a:rPr>
              <a:t>“</a:t>
            </a:r>
            <a:r>
              <a:rPr lang="zh-CN" altLang="en-US" sz="2000">
                <a:solidFill>
                  <a:schemeClr val="folHlink"/>
                </a:solidFill>
                <a:latin typeface="楷体_GB2312" charset="-122"/>
                <a:ea typeface="楷体_GB2312" charset="-122"/>
              </a:rPr>
              <a:t>被我漏举的还有不少</a:t>
            </a:r>
            <a:r>
              <a:rPr lang="zh-CN" altLang="en-US" sz="2000">
                <a:solidFill>
                  <a:schemeClr val="folHlink"/>
                </a:solidFill>
                <a:latin typeface="Arial"/>
                <a:ea typeface="楷体_GB2312" charset="-122"/>
              </a:rPr>
              <a:t>”</a:t>
            </a:r>
            <a:r>
              <a:rPr lang="zh-CN" altLang="en-US" sz="2000">
                <a:solidFill>
                  <a:schemeClr val="folHlink"/>
                </a:solidFill>
                <a:latin typeface="楷体_GB2312" charset="-122"/>
                <a:ea typeface="楷体_GB2312" charset="-122"/>
              </a:rPr>
              <a:t>的意思，滥用否定副词</a:t>
            </a:r>
            <a:r>
              <a:rPr lang="zh-CN" altLang="en-US" sz="2000">
                <a:solidFill>
                  <a:schemeClr val="folHlink"/>
                </a:solidFill>
                <a:latin typeface="Arial"/>
                <a:ea typeface="楷体_GB2312" charset="-122"/>
              </a:rPr>
              <a:t>“</a:t>
            </a:r>
            <a:r>
              <a:rPr lang="zh-CN" altLang="en-US" sz="2000">
                <a:solidFill>
                  <a:schemeClr val="folHlink"/>
                </a:solidFill>
                <a:latin typeface="楷体_GB2312" charset="-122"/>
                <a:ea typeface="楷体_GB2312" charset="-122"/>
              </a:rPr>
              <a:t>没</a:t>
            </a:r>
            <a:r>
              <a:rPr lang="zh-CN" altLang="en-US" sz="2000">
                <a:solidFill>
                  <a:schemeClr val="folHlink"/>
                </a:solidFill>
                <a:latin typeface="Arial"/>
                <a:ea typeface="楷体_GB2312" charset="-122"/>
              </a:rPr>
              <a:t>”</a:t>
            </a:r>
            <a:r>
              <a:rPr lang="zh-CN" altLang="en-US" sz="2000">
                <a:solidFill>
                  <a:schemeClr val="folHlink"/>
                </a:solidFill>
                <a:latin typeface="楷体_GB2312" charset="-122"/>
                <a:ea typeface="楷体_GB2312" charset="-122"/>
              </a:rPr>
              <a:t>，造成前后语意不合逻辑。故应该删去</a:t>
            </a:r>
            <a:r>
              <a:rPr lang="zh-CN" altLang="en-US" sz="2000">
                <a:solidFill>
                  <a:schemeClr val="folHlink"/>
                </a:solidFill>
                <a:latin typeface="Arial"/>
                <a:ea typeface="楷体_GB2312" charset="-122"/>
              </a:rPr>
              <a:t>“</a:t>
            </a:r>
            <a:r>
              <a:rPr lang="zh-CN" altLang="en-US" sz="2000">
                <a:solidFill>
                  <a:schemeClr val="folHlink"/>
                </a:solidFill>
                <a:latin typeface="楷体_GB2312" charset="-122"/>
                <a:ea typeface="楷体_GB2312" charset="-122"/>
              </a:rPr>
              <a:t>没</a:t>
            </a:r>
            <a:r>
              <a:rPr lang="zh-CN" altLang="en-US" sz="2000">
                <a:solidFill>
                  <a:schemeClr val="folHlink"/>
                </a:solidFill>
                <a:latin typeface="Arial"/>
                <a:ea typeface="楷体_GB2312" charset="-122"/>
              </a:rPr>
              <a:t>”</a:t>
            </a:r>
            <a:r>
              <a:rPr lang="zh-CN" altLang="en-US" sz="2000">
                <a:solidFill>
                  <a:schemeClr val="folHlink"/>
                </a:solidFill>
                <a:latin typeface="楷体_GB2312" charset="-122"/>
                <a:ea typeface="楷体_GB2312" charset="-122"/>
              </a:rPr>
              <a:t>。</a:t>
            </a:r>
          </a:p>
        </p:txBody>
      </p:sp>
      <p:sp>
        <p:nvSpPr>
          <p:cNvPr id="289800" name="Rectangle 8"/>
          <p:cNvSpPr>
            <a:spLocks noGrp="1"/>
          </p:cNvSpPr>
          <p:nvPr>
            <p:ph type="title" idx="4294967295"/>
          </p:nvPr>
        </p:nvSpPr>
        <p:spPr>
          <a:xfrm>
            <a:off x="4624388" y="596900"/>
            <a:ext cx="6897687" cy="530225"/>
          </a:xfrm>
          <a:prstGeom prst="rect">
            <a:avLst/>
          </a:prstGeom>
          <a:noFill/>
          <a:ln w="57150" cmpd="thinThick">
            <a:noFill/>
          </a:ln>
        </p:spPr>
        <p:txBody>
          <a:bodyPr>
            <a:normAutofit fontScale="90000"/>
          </a:bodyPr>
          <a:lstStyle/>
          <a:p>
            <a:r>
              <a:rPr lang="zh-CN" altLang="en-US" sz="2800" smtClean="0">
                <a:solidFill>
                  <a:schemeClr val="hlink"/>
                </a:solidFill>
                <a:latin typeface="黑体" pitchFamily="2" charset="-122"/>
                <a:ea typeface="黑体" panose="02010609060101010101" pitchFamily="2" charset="-122"/>
              </a:rPr>
              <a:t>类型二　否定失当</a:t>
            </a:r>
            <a:r>
              <a:rPr lang="zh-CN" altLang="en-US" smtClean="0"/>
              <a:t> </a:t>
            </a:r>
          </a:p>
        </p:txBody>
      </p:sp>
      <p:sp>
        <p:nvSpPr>
          <p:cNvPr id="289801" name="Text Box 9"/>
          <p:cNvSpPr txBox="1">
            <a:spLocks noChangeArrowheads="1"/>
          </p:cNvSpPr>
          <p:nvPr/>
        </p:nvSpPr>
        <p:spPr bwMode="auto">
          <a:xfrm>
            <a:off x="277789" y="4748193"/>
            <a:ext cx="10888663" cy="706755"/>
          </a:xfrm>
          <a:prstGeom prst="rect">
            <a:avLst/>
          </a:prstGeom>
          <a:noFill/>
          <a:ln w="9525">
            <a:noFill/>
            <a:miter lim="800000"/>
          </a:ln>
          <a:effectLst/>
        </p:spPr>
        <p:txBody>
          <a:bodyPr>
            <a:spAutoFit/>
          </a:bodyPr>
          <a:lstStyle/>
          <a:p>
            <a:r>
              <a:rPr lang="en-US" altLang="zh-CN" sz="2000">
                <a:solidFill>
                  <a:srgbClr val="000066"/>
                </a:solidFill>
                <a:latin typeface="宋体" pitchFamily="2" charset="-122"/>
              </a:rPr>
              <a:t>3.</a:t>
            </a:r>
            <a:r>
              <a:rPr lang="zh-CN" altLang="en-US" sz="2000">
                <a:solidFill>
                  <a:srgbClr val="000066"/>
                </a:solidFill>
                <a:latin typeface="宋体" pitchFamily="2" charset="-122"/>
              </a:rPr>
              <a:t>家风是一种无言的教育，家长只有严于律己，树立正面形象，为孩子营造健康的家庭环境，才能避免孩子今后不会走上违法犯罪的道路。 </a:t>
            </a:r>
          </a:p>
        </p:txBody>
      </p:sp>
      <p:sp>
        <p:nvSpPr>
          <p:cNvPr id="289802" name="Text Box 10"/>
          <p:cNvSpPr txBox="1">
            <a:spLocks noChangeArrowheads="1"/>
          </p:cNvSpPr>
          <p:nvPr/>
        </p:nvSpPr>
        <p:spPr bwMode="auto">
          <a:xfrm>
            <a:off x="277789" y="5495906"/>
            <a:ext cx="10798175" cy="706755"/>
          </a:xfrm>
          <a:prstGeom prst="rect">
            <a:avLst/>
          </a:prstGeom>
          <a:noFill/>
          <a:ln w="9525">
            <a:noFill/>
            <a:miter lim="800000"/>
          </a:ln>
          <a:effectLst/>
        </p:spPr>
        <p:txBody>
          <a:bodyPr>
            <a:spAutoFit/>
          </a:bodyPr>
          <a:lstStyle/>
          <a:p>
            <a:pPr>
              <a:spcBef>
                <a:spcPct val="50000"/>
              </a:spcBef>
            </a:pPr>
            <a:r>
              <a:rPr lang="zh-CN" altLang="en-US" sz="2000">
                <a:solidFill>
                  <a:schemeClr val="folHlink"/>
                </a:solidFill>
                <a:latin typeface="楷体_GB2312" charset="-122"/>
                <a:ea typeface="楷体_GB2312" charset="-122"/>
              </a:rPr>
              <a:t>答案：此处属于否定失当。此句中</a:t>
            </a:r>
            <a:r>
              <a:rPr lang="zh-CN" altLang="en-US" sz="2000">
                <a:solidFill>
                  <a:schemeClr val="folHlink"/>
                </a:solidFill>
                <a:latin typeface="Arial"/>
                <a:ea typeface="楷体_GB2312" charset="-122"/>
              </a:rPr>
              <a:t>“</a:t>
            </a:r>
            <a:r>
              <a:rPr lang="zh-CN" altLang="en-US" sz="2000">
                <a:solidFill>
                  <a:schemeClr val="folHlink"/>
                </a:solidFill>
                <a:latin typeface="楷体_GB2312" charset="-122"/>
                <a:ea typeface="楷体_GB2312" charset="-122"/>
              </a:rPr>
              <a:t>避免孩子今后不会走上违法犯罪的道路</a:t>
            </a:r>
            <a:r>
              <a:rPr lang="zh-CN" altLang="en-US" sz="2000">
                <a:solidFill>
                  <a:schemeClr val="folHlink"/>
                </a:solidFill>
                <a:latin typeface="Arial"/>
                <a:ea typeface="楷体_GB2312" charset="-122"/>
              </a:rPr>
              <a:t>”</a:t>
            </a:r>
            <a:r>
              <a:rPr lang="zh-CN" altLang="en-US" sz="2000">
                <a:solidFill>
                  <a:schemeClr val="folHlink"/>
                </a:solidFill>
                <a:latin typeface="楷体_GB2312" charset="-122"/>
                <a:ea typeface="楷体_GB2312" charset="-122"/>
              </a:rPr>
              <a:t>中，</a:t>
            </a:r>
            <a:r>
              <a:rPr lang="zh-CN" altLang="en-US" sz="2000">
                <a:solidFill>
                  <a:schemeClr val="folHlink"/>
                </a:solidFill>
                <a:latin typeface="Arial"/>
                <a:ea typeface="楷体_GB2312" charset="-122"/>
              </a:rPr>
              <a:t>“</a:t>
            </a:r>
            <a:r>
              <a:rPr lang="zh-CN" altLang="en-US" sz="2000">
                <a:solidFill>
                  <a:schemeClr val="folHlink"/>
                </a:solidFill>
                <a:latin typeface="楷体_GB2312" charset="-122"/>
                <a:ea typeface="楷体_GB2312" charset="-122"/>
              </a:rPr>
              <a:t>避免</a:t>
            </a:r>
            <a:r>
              <a:rPr lang="zh-CN" altLang="en-US" sz="2000">
                <a:solidFill>
                  <a:schemeClr val="folHlink"/>
                </a:solidFill>
                <a:latin typeface="Arial"/>
                <a:ea typeface="楷体_GB2312" charset="-122"/>
              </a:rPr>
              <a:t>”</a:t>
            </a:r>
            <a:r>
              <a:rPr lang="zh-CN" altLang="en-US" sz="2000">
                <a:solidFill>
                  <a:schemeClr val="folHlink"/>
                </a:solidFill>
                <a:latin typeface="楷体_GB2312" charset="-122"/>
                <a:ea typeface="楷体_GB2312" charset="-122"/>
              </a:rPr>
              <a:t>与</a:t>
            </a:r>
            <a:r>
              <a:rPr lang="zh-CN" altLang="en-US" sz="2000">
                <a:solidFill>
                  <a:schemeClr val="folHlink"/>
                </a:solidFill>
                <a:latin typeface="Arial"/>
                <a:ea typeface="楷体_GB2312" charset="-122"/>
              </a:rPr>
              <a:t>“</a:t>
            </a:r>
            <a:r>
              <a:rPr lang="zh-CN" altLang="en-US" sz="2000">
                <a:solidFill>
                  <a:schemeClr val="folHlink"/>
                </a:solidFill>
                <a:latin typeface="楷体_GB2312" charset="-122"/>
                <a:ea typeface="楷体_GB2312" charset="-122"/>
              </a:rPr>
              <a:t>不会</a:t>
            </a:r>
            <a:r>
              <a:rPr lang="zh-CN" altLang="en-US" sz="2000">
                <a:solidFill>
                  <a:schemeClr val="folHlink"/>
                </a:solidFill>
                <a:latin typeface="Arial"/>
                <a:ea typeface="楷体_GB2312" charset="-122"/>
              </a:rPr>
              <a:t>”</a:t>
            </a:r>
            <a:r>
              <a:rPr lang="zh-CN" altLang="en-US" sz="2000">
                <a:solidFill>
                  <a:schemeClr val="folHlink"/>
                </a:solidFill>
                <a:latin typeface="楷体_GB2312" charset="-122"/>
                <a:ea typeface="楷体_GB2312" charset="-122"/>
              </a:rPr>
              <a:t>构成双重否定，造成了前后语意不合逻辑。故应该删去</a:t>
            </a:r>
            <a:r>
              <a:rPr lang="zh-CN" altLang="en-US" sz="2000">
                <a:solidFill>
                  <a:schemeClr val="folHlink"/>
                </a:solidFill>
                <a:latin typeface="Arial"/>
                <a:ea typeface="楷体_GB2312" charset="-122"/>
              </a:rPr>
              <a:t>“</a:t>
            </a:r>
            <a:r>
              <a:rPr lang="zh-CN" altLang="en-US" sz="2000">
                <a:solidFill>
                  <a:schemeClr val="folHlink"/>
                </a:solidFill>
                <a:latin typeface="楷体_GB2312" charset="-122"/>
                <a:ea typeface="楷体_GB2312" charset="-122"/>
              </a:rPr>
              <a:t>不会</a:t>
            </a:r>
            <a:r>
              <a:rPr lang="zh-CN" altLang="en-US" sz="2000">
                <a:solidFill>
                  <a:schemeClr val="folHlink"/>
                </a:solidFill>
                <a:latin typeface="Arial"/>
                <a:ea typeface="楷体_GB2312" charset="-122"/>
              </a:rPr>
              <a:t>”</a:t>
            </a:r>
            <a:r>
              <a:rPr lang="zh-CN" altLang="en-US" sz="2000">
                <a:solidFill>
                  <a:schemeClr val="folHlink"/>
                </a:solidFill>
                <a:latin typeface="楷体_GB2312" charset="-122"/>
                <a:ea typeface="楷体_GB2312" charset="-122"/>
              </a:rPr>
              <a:t>。 </a:t>
            </a:r>
          </a:p>
        </p:txBody>
      </p:sp>
    </p:spTree>
    <p:extLst>
      <p:ext uri="{BB962C8B-B14F-4D97-AF65-F5344CB8AC3E}">
        <p14:creationId xmlns:p14="http://schemas.microsoft.com/office/powerpoint/2010/main" val="202277145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89800"/>
                                        </p:tgtEl>
                                        <p:attrNameLst>
                                          <p:attrName>style.visibility</p:attrName>
                                        </p:attrNameLst>
                                      </p:cBhvr>
                                      <p:to>
                                        <p:strVal val="visible"/>
                                      </p:to>
                                    </p:set>
                                    <p:anim calcmode="lin" valueType="num">
                                      <p:cBhvr additive="base">
                                        <p:cTn id="7" dur="500" fill="hold"/>
                                        <p:tgtEl>
                                          <p:spTgt spid="289800"/>
                                        </p:tgtEl>
                                        <p:attrNameLst>
                                          <p:attrName>ppt_x</p:attrName>
                                        </p:attrNameLst>
                                      </p:cBhvr>
                                      <p:tavLst>
                                        <p:tav tm="0">
                                          <p:val>
                                            <p:strVal val="#ppt_x"/>
                                          </p:val>
                                        </p:tav>
                                        <p:tav tm="100000">
                                          <p:val>
                                            <p:strVal val="#ppt_x"/>
                                          </p:val>
                                        </p:tav>
                                      </p:tavLst>
                                    </p:anim>
                                    <p:anim calcmode="lin" valueType="num">
                                      <p:cBhvr additive="base">
                                        <p:cTn id="8" dur="500" fill="hold"/>
                                        <p:tgtEl>
                                          <p:spTgt spid="28980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289794"/>
                                        </p:tgtEl>
                                        <p:attrNameLst>
                                          <p:attrName>style.visibility</p:attrName>
                                        </p:attrNameLst>
                                      </p:cBhvr>
                                      <p:to>
                                        <p:strVal val="visible"/>
                                      </p:to>
                                    </p:set>
                                    <p:animEffect transition="in" filter="blinds(horizontal)">
                                      <p:cBhvr>
                                        <p:cTn id="14" dur="500"/>
                                        <p:tgtEl>
                                          <p:spTgt spid="289794"/>
                                        </p:tgtEl>
                                      </p:cBhvr>
                                    </p:animEffect>
                                  </p:childTnLst>
                                </p:cTn>
                              </p:par>
                            </p:childTnLst>
                          </p:cTn>
                        </p:par>
                      </p:childTnLst>
                    </p:cTn>
                  </p:par>
                  <p:par>
                    <p:cTn id="15" fill="hold" nodeType="clickPar">
                      <p:stCondLst>
                        <p:cond delay="indefinite"/>
                      </p:stCondLst>
                      <p:childTnLst>
                        <p:par>
                          <p:cTn id="16" fill="hold" nodeType="withGroup">
                            <p:stCondLst>
                              <p:cond delay="indefinite"/>
                            </p:stCondLst>
                          </p:cTn>
                        </p:par>
                        <p:par>
                          <p:cTn id="17" fill="hold" nodeType="afterGroup">
                            <p:stCondLst>
                              <p:cond delay="0"/>
                            </p:stCondLst>
                            <p:childTnLst>
                              <p:par>
                                <p:cTn id="18" presetID="9" presetClass="entr" presetSubtype="0" fill="hold" grpId="0" nodeType="clickEffect">
                                  <p:stCondLst>
                                    <p:cond delay="0"/>
                                  </p:stCondLst>
                                  <p:childTnLst>
                                    <p:set>
                                      <p:cBhvr>
                                        <p:cTn id="19" dur="1" fill="hold">
                                          <p:stCondLst>
                                            <p:cond delay="0"/>
                                          </p:stCondLst>
                                        </p:cTn>
                                        <p:tgtEl>
                                          <p:spTgt spid="289797"/>
                                        </p:tgtEl>
                                        <p:attrNameLst>
                                          <p:attrName>style.visibility</p:attrName>
                                        </p:attrNameLst>
                                      </p:cBhvr>
                                      <p:to>
                                        <p:strVal val="visible"/>
                                      </p:to>
                                    </p:set>
                                    <p:animEffect transition="in" filter="dissolve">
                                      <p:cBhvr>
                                        <p:cTn id="20" dur="500"/>
                                        <p:tgtEl>
                                          <p:spTgt spid="289797"/>
                                        </p:tgtEl>
                                      </p:cBhvr>
                                    </p:animEffect>
                                  </p:childTnLst>
                                </p:cTn>
                              </p:par>
                            </p:childTnLst>
                          </p:cTn>
                        </p:par>
                      </p:childTnLst>
                    </p:cTn>
                  </p:par>
                  <p:par>
                    <p:cTn id="21" fill="hold" nodeType="clickPar">
                      <p:stCondLst>
                        <p:cond delay="indefinite"/>
                      </p:stCondLst>
                      <p:childTnLst>
                        <p:par>
                          <p:cTn id="22" fill="hold" nodeType="withGroup">
                            <p:stCondLst>
                              <p:cond delay="indefinite"/>
                            </p:stCondLst>
                          </p:cTn>
                        </p:par>
                        <p:par>
                          <p:cTn id="23" fill="hold" nodeType="afterGroup">
                            <p:stCondLst>
                              <p:cond delay="0"/>
                            </p:stCondLst>
                            <p:childTnLst>
                              <p:par>
                                <p:cTn id="24" presetID="2" presetClass="entr" presetSubtype="8" fill="hold" grpId="0" nodeType="clickEffect">
                                  <p:stCondLst>
                                    <p:cond delay="0"/>
                                  </p:stCondLst>
                                  <p:childTnLst>
                                    <p:set>
                                      <p:cBhvr>
                                        <p:cTn id="25" dur="1" fill="hold">
                                          <p:stCondLst>
                                            <p:cond delay="0"/>
                                          </p:stCondLst>
                                        </p:cTn>
                                        <p:tgtEl>
                                          <p:spTgt spid="289798"/>
                                        </p:tgtEl>
                                        <p:attrNameLst>
                                          <p:attrName>style.visibility</p:attrName>
                                        </p:attrNameLst>
                                      </p:cBhvr>
                                      <p:to>
                                        <p:strVal val="visible"/>
                                      </p:to>
                                    </p:set>
                                    <p:anim calcmode="lin" valueType="num">
                                      <p:cBhvr additive="base">
                                        <p:cTn id="26" dur="1000" fill="hold"/>
                                        <p:tgtEl>
                                          <p:spTgt spid="289798"/>
                                        </p:tgtEl>
                                        <p:attrNameLst>
                                          <p:attrName>ppt_x</p:attrName>
                                        </p:attrNameLst>
                                      </p:cBhvr>
                                      <p:tavLst>
                                        <p:tav tm="0">
                                          <p:val>
                                            <p:strVal val="0-#ppt_w/2"/>
                                          </p:val>
                                        </p:tav>
                                        <p:tav tm="100000">
                                          <p:val>
                                            <p:strVal val="#ppt_x"/>
                                          </p:val>
                                        </p:tav>
                                      </p:tavLst>
                                    </p:anim>
                                    <p:anim calcmode="lin" valueType="num">
                                      <p:cBhvr additive="base">
                                        <p:cTn id="27" dur="1000" fill="hold"/>
                                        <p:tgtEl>
                                          <p:spTgt spid="289798"/>
                                        </p:tgtEl>
                                        <p:attrNameLst>
                                          <p:attrName>ppt_y</p:attrName>
                                        </p:attrNameLst>
                                      </p:cBhvr>
                                      <p:tavLst>
                                        <p:tav tm="0">
                                          <p:val>
                                            <p:strVal val="#ppt_y"/>
                                          </p:val>
                                        </p:tav>
                                        <p:tav tm="100000">
                                          <p:val>
                                            <p:strVal val="#ppt_y"/>
                                          </p:val>
                                        </p:tav>
                                      </p:tavLst>
                                    </p:anim>
                                  </p:childTnLst>
                                </p:cTn>
                              </p:par>
                            </p:childTnLst>
                          </p:cTn>
                        </p:par>
                      </p:childTnLst>
                    </p:cTn>
                  </p:par>
                  <p:par>
                    <p:cTn id="28" fill="hold" nodeType="clickPar">
                      <p:stCondLst>
                        <p:cond delay="indefinite"/>
                      </p:stCondLst>
                      <p:childTnLst>
                        <p:par>
                          <p:cTn id="29" fill="hold" nodeType="withGroup">
                            <p:stCondLst>
                              <p:cond delay="indefinite"/>
                            </p:stCondLst>
                          </p:cTn>
                        </p:par>
                        <p:par>
                          <p:cTn id="30" fill="hold" nodeType="afterGroup">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289799"/>
                                        </p:tgtEl>
                                        <p:attrNameLst>
                                          <p:attrName>style.visibility</p:attrName>
                                        </p:attrNameLst>
                                      </p:cBhvr>
                                      <p:to>
                                        <p:strVal val="visible"/>
                                      </p:to>
                                    </p:set>
                                    <p:animEffect transition="in" filter="blinds(horizontal)">
                                      <p:cBhvr>
                                        <p:cTn id="33" dur="500"/>
                                        <p:tgtEl>
                                          <p:spTgt spid="289799"/>
                                        </p:tgtEl>
                                      </p:cBhvr>
                                    </p:animEffect>
                                  </p:childTnLst>
                                </p:cTn>
                              </p:par>
                            </p:childTnLst>
                          </p:cTn>
                        </p:par>
                      </p:childTnLst>
                    </p:cTn>
                  </p:par>
                  <p:par>
                    <p:cTn id="34" fill="hold" nodeType="clickPar">
                      <p:stCondLst>
                        <p:cond delay="indefinite"/>
                      </p:stCondLst>
                      <p:childTnLst>
                        <p:par>
                          <p:cTn id="35" fill="hold" nodeType="withGroup">
                            <p:stCondLst>
                              <p:cond delay="indefinite"/>
                            </p:stCondLst>
                          </p:cTn>
                        </p:par>
                        <p:par>
                          <p:cTn id="36" fill="hold" nodeType="afterGroup">
                            <p:stCondLst>
                              <p:cond delay="0"/>
                            </p:stCondLst>
                            <p:childTnLst>
                              <p:par>
                                <p:cTn id="37" presetID="2" presetClass="entr" presetSubtype="8" fill="hold" grpId="0" nodeType="clickEffect">
                                  <p:stCondLst>
                                    <p:cond delay="0"/>
                                  </p:stCondLst>
                                  <p:childTnLst>
                                    <p:set>
                                      <p:cBhvr>
                                        <p:cTn id="38" dur="1" fill="hold">
                                          <p:stCondLst>
                                            <p:cond delay="0"/>
                                          </p:stCondLst>
                                        </p:cTn>
                                        <p:tgtEl>
                                          <p:spTgt spid="289801"/>
                                        </p:tgtEl>
                                        <p:attrNameLst>
                                          <p:attrName>style.visibility</p:attrName>
                                        </p:attrNameLst>
                                      </p:cBhvr>
                                      <p:to>
                                        <p:strVal val="visible"/>
                                      </p:to>
                                    </p:set>
                                    <p:anim calcmode="lin" valueType="num">
                                      <p:cBhvr additive="base">
                                        <p:cTn id="39" dur="1000" fill="hold"/>
                                        <p:tgtEl>
                                          <p:spTgt spid="289801"/>
                                        </p:tgtEl>
                                        <p:attrNameLst>
                                          <p:attrName>ppt_x</p:attrName>
                                        </p:attrNameLst>
                                      </p:cBhvr>
                                      <p:tavLst>
                                        <p:tav tm="0">
                                          <p:val>
                                            <p:strVal val="0-#ppt_w/2"/>
                                          </p:val>
                                        </p:tav>
                                        <p:tav tm="100000">
                                          <p:val>
                                            <p:strVal val="#ppt_x"/>
                                          </p:val>
                                        </p:tav>
                                      </p:tavLst>
                                    </p:anim>
                                    <p:anim calcmode="lin" valueType="num">
                                      <p:cBhvr additive="base">
                                        <p:cTn id="40" dur="1000" fill="hold"/>
                                        <p:tgtEl>
                                          <p:spTgt spid="289801"/>
                                        </p:tgtEl>
                                        <p:attrNameLst>
                                          <p:attrName>ppt_y</p:attrName>
                                        </p:attrNameLst>
                                      </p:cBhvr>
                                      <p:tavLst>
                                        <p:tav tm="0">
                                          <p:val>
                                            <p:strVal val="#ppt_y"/>
                                          </p:val>
                                        </p:tav>
                                        <p:tav tm="100000">
                                          <p:val>
                                            <p:strVal val="#ppt_y"/>
                                          </p:val>
                                        </p:tav>
                                      </p:tavLst>
                                    </p:anim>
                                  </p:childTnLst>
                                </p:cTn>
                              </p:par>
                            </p:childTnLst>
                          </p:cTn>
                        </p:par>
                      </p:childTnLst>
                    </p:cTn>
                  </p:par>
                  <p:par>
                    <p:cTn id="41" fill="hold" nodeType="clickPar">
                      <p:stCondLst>
                        <p:cond delay="indefinite"/>
                      </p:stCondLst>
                      <p:childTnLst>
                        <p:par>
                          <p:cTn id="42" fill="hold" nodeType="withGroup">
                            <p:stCondLst>
                              <p:cond delay="indefinite"/>
                            </p:stCondLst>
                          </p:cTn>
                        </p:par>
                        <p:par>
                          <p:cTn id="43" fill="hold" nodeType="afterGroup">
                            <p:stCondLst>
                              <p:cond delay="0"/>
                            </p:stCondLst>
                            <p:childTnLst>
                              <p:par>
                                <p:cTn id="44" presetID="3" presetClass="entr" presetSubtype="10" fill="hold" grpId="0" nodeType="clickEffect">
                                  <p:stCondLst>
                                    <p:cond delay="0"/>
                                  </p:stCondLst>
                                  <p:childTnLst>
                                    <p:set>
                                      <p:cBhvr>
                                        <p:cTn id="45" dur="1" fill="hold">
                                          <p:stCondLst>
                                            <p:cond delay="0"/>
                                          </p:stCondLst>
                                        </p:cTn>
                                        <p:tgtEl>
                                          <p:spTgt spid="289802"/>
                                        </p:tgtEl>
                                        <p:attrNameLst>
                                          <p:attrName>style.visibility</p:attrName>
                                        </p:attrNameLst>
                                      </p:cBhvr>
                                      <p:to>
                                        <p:strVal val="visible"/>
                                      </p:to>
                                    </p:set>
                                    <p:animEffect transition="in" filter="blinds(horizontal)">
                                      <p:cBhvr>
                                        <p:cTn id="46" dur="500"/>
                                        <p:tgtEl>
                                          <p:spTgt spid="2898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9794" grpId="0"/>
      <p:bldP spid="289797" grpId="0"/>
      <p:bldP spid="289798" grpId="0"/>
      <p:bldP spid="289799" grpId="0"/>
      <p:bldP spid="289800" grpId="0"/>
      <p:bldP spid="289801" grpId="0"/>
      <p:bldP spid="289802"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818" name="Text Box 2"/>
          <p:cNvSpPr txBox="1">
            <a:spLocks noChangeArrowheads="1"/>
          </p:cNvSpPr>
          <p:nvPr/>
        </p:nvSpPr>
        <p:spPr bwMode="auto">
          <a:xfrm>
            <a:off x="546063" y="1633521"/>
            <a:ext cx="10615613" cy="4150360"/>
          </a:xfrm>
          <a:prstGeom prst="rect">
            <a:avLst/>
          </a:prstGeom>
          <a:noFill/>
          <a:ln w="57150" cmpd="thickThin">
            <a:noFill/>
            <a:miter lim="800000"/>
          </a:ln>
          <a:effectLst/>
        </p:spPr>
        <p:txBody>
          <a:bodyPr>
            <a:spAutoFit/>
          </a:bodyPr>
          <a:lstStyle/>
          <a:p>
            <a:pPr>
              <a:lnSpc>
                <a:spcPct val="110000"/>
              </a:lnSpc>
            </a:pPr>
            <a:r>
              <a:rPr lang="zh-CN" altLang="en-US" sz="2400">
                <a:solidFill>
                  <a:schemeClr val="hlink"/>
                </a:solidFill>
                <a:latin typeface="楷体_GB2312" charset="-122"/>
                <a:ea typeface="楷体_GB2312" charset="-122"/>
              </a:rPr>
              <a:t>    否定失当主要指因为否定句或反问句中出现了带有否定意义的词语，而产生的不合逻辑的语病。解答此类试题时，可从如下方面入手：</a:t>
            </a:r>
          </a:p>
          <a:p>
            <a:pPr>
              <a:lnSpc>
                <a:spcPct val="110000"/>
              </a:lnSpc>
            </a:pPr>
            <a:r>
              <a:rPr lang="en-US" altLang="zh-CN" sz="2400" b="0">
                <a:solidFill>
                  <a:schemeClr val="folHlink"/>
                </a:solidFill>
                <a:latin typeface="黑体" pitchFamily="2" charset="-122"/>
                <a:ea typeface="黑体" panose="02010609060101010101" pitchFamily="2" charset="-122"/>
              </a:rPr>
              <a:t>    1</a:t>
            </a:r>
            <a:r>
              <a:rPr lang="zh-CN" altLang="en-US" sz="2400" b="0">
                <a:solidFill>
                  <a:schemeClr val="folHlink"/>
                </a:solidFill>
                <a:latin typeface="黑体" pitchFamily="2" charset="-122"/>
                <a:ea typeface="黑体" panose="02010609060101010101" pitchFamily="2" charset="-122"/>
              </a:rPr>
              <a:t>．抓住句子中带有否定意义的词语。</a:t>
            </a:r>
            <a:r>
              <a:rPr lang="zh-CN" altLang="en-US" sz="2400">
                <a:solidFill>
                  <a:schemeClr val="hlink"/>
                </a:solidFill>
                <a:latin typeface="楷体_GB2312" charset="-122"/>
                <a:ea typeface="楷体_GB2312" charset="-122"/>
              </a:rPr>
              <a:t>如</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禁止</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终止</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否认</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否定</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推翻</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排除</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免去</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取消</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禁止</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忽视</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忌</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忌讳</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放弃</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难以</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拒绝</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避免</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预防</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以防</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防止</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劝阻</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阻止</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等。如</a:t>
            </a:r>
            <a:r>
              <a:rPr lang="en-US" altLang="zh-CN" sz="2400">
                <a:solidFill>
                  <a:schemeClr val="hlink"/>
                </a:solidFill>
                <a:latin typeface="楷体_GB2312" charset="-122"/>
                <a:ea typeface="楷体_GB2312" charset="-122"/>
              </a:rPr>
              <a:t>[</a:t>
            </a:r>
            <a:r>
              <a:rPr lang="zh-CN" altLang="en-US" sz="2400">
                <a:solidFill>
                  <a:schemeClr val="hlink"/>
                </a:solidFill>
                <a:latin typeface="楷体_GB2312" charset="-122"/>
                <a:ea typeface="楷体_GB2312" charset="-122"/>
              </a:rPr>
              <a:t>例</a:t>
            </a:r>
            <a:r>
              <a:rPr lang="en-US" altLang="zh-CN" sz="2400">
                <a:solidFill>
                  <a:schemeClr val="hlink"/>
                </a:solidFill>
                <a:latin typeface="楷体_GB2312" charset="-122"/>
                <a:ea typeface="楷体_GB2312" charset="-122"/>
              </a:rPr>
              <a:t>1]</a:t>
            </a:r>
            <a:r>
              <a:rPr lang="zh-CN" altLang="en-US" sz="2400">
                <a:solidFill>
                  <a:schemeClr val="hlink"/>
                </a:solidFill>
                <a:latin typeface="楷体_GB2312" charset="-122"/>
                <a:ea typeface="楷体_GB2312" charset="-122"/>
              </a:rPr>
              <a:t>中的</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提防</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a:t>
            </a:r>
            <a:r>
              <a:rPr lang="en-US" altLang="zh-CN" sz="2400">
                <a:solidFill>
                  <a:schemeClr val="hlink"/>
                </a:solidFill>
                <a:latin typeface="楷体_GB2312" charset="-122"/>
                <a:ea typeface="楷体_GB2312" charset="-122"/>
              </a:rPr>
              <a:t>[</a:t>
            </a:r>
            <a:r>
              <a:rPr lang="zh-CN" altLang="en-US" sz="2400">
                <a:solidFill>
                  <a:schemeClr val="hlink"/>
                </a:solidFill>
                <a:latin typeface="楷体_GB2312" charset="-122"/>
                <a:ea typeface="楷体_GB2312" charset="-122"/>
              </a:rPr>
              <a:t>例</a:t>
            </a:r>
            <a:r>
              <a:rPr lang="en-US" altLang="zh-CN" sz="2400">
                <a:solidFill>
                  <a:schemeClr val="hlink"/>
                </a:solidFill>
                <a:latin typeface="楷体_GB2312" charset="-122"/>
                <a:ea typeface="楷体_GB2312" charset="-122"/>
              </a:rPr>
              <a:t>3]</a:t>
            </a:r>
            <a:r>
              <a:rPr lang="zh-CN" altLang="en-US" sz="2400">
                <a:solidFill>
                  <a:schemeClr val="hlink"/>
                </a:solidFill>
                <a:latin typeface="楷体_GB2312" charset="-122"/>
                <a:ea typeface="楷体_GB2312" charset="-122"/>
              </a:rPr>
              <a:t>中的</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避免</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都应引起注意。</a:t>
            </a:r>
          </a:p>
          <a:p>
            <a:pPr>
              <a:lnSpc>
                <a:spcPct val="110000"/>
              </a:lnSpc>
            </a:pPr>
            <a:r>
              <a:rPr lang="en-US" altLang="zh-CN" sz="2400" b="0">
                <a:solidFill>
                  <a:schemeClr val="folHlink"/>
                </a:solidFill>
                <a:latin typeface="黑体" pitchFamily="2" charset="-122"/>
                <a:ea typeface="黑体" panose="02010609060101010101" pitchFamily="2" charset="-122"/>
              </a:rPr>
              <a:t>    2</a:t>
            </a:r>
            <a:r>
              <a:rPr lang="zh-CN" altLang="en-US" sz="2400" b="0">
                <a:solidFill>
                  <a:schemeClr val="folHlink"/>
                </a:solidFill>
                <a:latin typeface="黑体" pitchFamily="2" charset="-122"/>
                <a:ea typeface="黑体" panose="02010609060101010101" pitchFamily="2" charset="-122"/>
              </a:rPr>
              <a:t>．看句子是不是否定句或反问句。</a:t>
            </a:r>
            <a:r>
              <a:rPr lang="zh-CN" altLang="en-US" sz="2400">
                <a:solidFill>
                  <a:schemeClr val="hlink"/>
                </a:solidFill>
                <a:latin typeface="楷体_GB2312" charset="-122"/>
                <a:ea typeface="楷体_GB2312" charset="-122"/>
              </a:rPr>
              <a:t>一般句子中有了带有否定意义的词语之后，如果句子中再有</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不</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没</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没有</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非</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等否定副词，或句子有反问语气，就可能造成句子否定失当。如</a:t>
            </a:r>
            <a:r>
              <a:rPr lang="en-US" altLang="zh-CN" sz="2400">
                <a:solidFill>
                  <a:schemeClr val="hlink"/>
                </a:solidFill>
                <a:latin typeface="楷体_GB2312" charset="-122"/>
                <a:ea typeface="楷体_GB2312" charset="-122"/>
              </a:rPr>
              <a:t>1</a:t>
            </a:r>
            <a:r>
              <a:rPr lang="zh-CN" altLang="en-US" sz="2400">
                <a:solidFill>
                  <a:schemeClr val="hlink"/>
                </a:solidFill>
                <a:latin typeface="楷体_GB2312" charset="-122"/>
                <a:ea typeface="楷体_GB2312" charset="-122"/>
              </a:rPr>
              <a:t>题中的</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提防</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a:t>
            </a:r>
            <a:r>
              <a:rPr lang="en-US" altLang="zh-CN" sz="2400">
                <a:solidFill>
                  <a:schemeClr val="hlink"/>
                </a:solidFill>
                <a:latin typeface="楷体_GB2312" charset="-122"/>
                <a:ea typeface="楷体_GB2312" charset="-122"/>
              </a:rPr>
              <a:t>3</a:t>
            </a:r>
            <a:r>
              <a:rPr lang="zh-CN" altLang="en-US" sz="2400">
                <a:solidFill>
                  <a:schemeClr val="hlink"/>
                </a:solidFill>
                <a:latin typeface="楷体_GB2312" charset="-122"/>
                <a:ea typeface="楷体_GB2312" charset="-122"/>
              </a:rPr>
              <a:t>题中的</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避免</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之后又出现了否定副词</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不</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a:t>
            </a:r>
            <a:r>
              <a:rPr lang="en-US" altLang="zh-CN" sz="2400">
                <a:solidFill>
                  <a:schemeClr val="hlink"/>
                </a:solidFill>
                <a:latin typeface="楷体_GB2312" charset="-122"/>
                <a:ea typeface="楷体_GB2312" charset="-122"/>
              </a:rPr>
              <a:t>2</a:t>
            </a:r>
            <a:r>
              <a:rPr lang="zh-CN" altLang="en-US" sz="2400">
                <a:solidFill>
                  <a:schemeClr val="hlink"/>
                </a:solidFill>
                <a:latin typeface="楷体_GB2312" charset="-122"/>
                <a:ea typeface="楷体_GB2312" charset="-122"/>
              </a:rPr>
              <a:t>题中</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漏举的</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前出现了否定副词</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没</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a:t>
            </a:r>
          </a:p>
        </p:txBody>
      </p:sp>
      <p:sp>
        <p:nvSpPr>
          <p:cNvPr id="290819" name="Text Box 3"/>
          <p:cNvSpPr txBox="1">
            <a:spLocks noChangeArrowheads="1"/>
          </p:cNvSpPr>
          <p:nvPr/>
        </p:nvSpPr>
        <p:spPr bwMode="auto">
          <a:xfrm>
            <a:off x="546063" y="954071"/>
            <a:ext cx="10615613" cy="521970"/>
          </a:xfrm>
          <a:prstGeom prst="rect">
            <a:avLst/>
          </a:prstGeom>
          <a:noFill/>
          <a:ln w="19050">
            <a:noFill/>
            <a:miter lim="800000"/>
          </a:ln>
          <a:effectLst/>
        </p:spPr>
        <p:txBody>
          <a:bodyPr>
            <a:spAutoFit/>
          </a:bodyPr>
          <a:lstStyle/>
          <a:p>
            <a:pPr>
              <a:spcBef>
                <a:spcPct val="50000"/>
              </a:spcBef>
            </a:pPr>
            <a:r>
              <a:rPr lang="en-US" altLang="zh-CN" sz="2800"/>
              <a:t>【</a:t>
            </a:r>
            <a:r>
              <a:rPr lang="zh-CN" altLang="en-US" sz="2800" b="1"/>
              <a:t>知识精讲</a:t>
            </a:r>
            <a:r>
              <a:rPr lang="en-US" altLang="zh-CN" sz="2800" smtClean="0"/>
              <a:t>】        </a:t>
            </a:r>
            <a:r>
              <a:rPr lang="zh-CN" altLang="en-US" sz="2800" smtClean="0">
                <a:solidFill>
                  <a:srgbClr val="FF33CC"/>
                </a:solidFill>
                <a:ea typeface="楷体_GB2312" charset="-122"/>
              </a:rPr>
              <a:t>抓</a:t>
            </a:r>
            <a:r>
              <a:rPr lang="zh-CN" altLang="en-US" sz="2800">
                <a:solidFill>
                  <a:srgbClr val="FF33CC"/>
                </a:solidFill>
                <a:ea typeface="楷体_GB2312" charset="-122"/>
              </a:rPr>
              <a:t>否定意义的词语，看否定句或反问句 </a:t>
            </a:r>
          </a:p>
        </p:txBody>
      </p:sp>
    </p:spTree>
    <p:extLst>
      <p:ext uri="{BB962C8B-B14F-4D97-AF65-F5344CB8AC3E}">
        <p14:creationId xmlns:p14="http://schemas.microsoft.com/office/powerpoint/2010/main" val="72907290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90819"/>
                                        </p:tgtEl>
                                        <p:attrNameLst>
                                          <p:attrName>style.visibility</p:attrName>
                                        </p:attrNameLst>
                                      </p:cBhvr>
                                      <p:to>
                                        <p:strVal val="visible"/>
                                      </p:to>
                                    </p:set>
                                    <p:animEffect transition="in" filter="dissolve">
                                      <p:cBhvr>
                                        <p:cTn id="7" dur="500"/>
                                        <p:tgtEl>
                                          <p:spTgt spid="290819"/>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290818"/>
                                        </p:tgtEl>
                                        <p:attrNameLst>
                                          <p:attrName>style.visibility</p:attrName>
                                        </p:attrNameLst>
                                      </p:cBhvr>
                                      <p:to>
                                        <p:strVal val="visible"/>
                                      </p:to>
                                    </p:set>
                                    <p:animEffect transition="in" filter="blinds(horizontal)">
                                      <p:cBhvr>
                                        <p:cTn id="13" dur="500"/>
                                        <p:tgtEl>
                                          <p:spTgt spid="2908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0818" grpId="0"/>
      <p:bldP spid="290819"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842" name="Text Box 2"/>
          <p:cNvSpPr txBox="1">
            <a:spLocks noChangeArrowheads="1"/>
          </p:cNvSpPr>
          <p:nvPr/>
        </p:nvSpPr>
        <p:spPr bwMode="auto">
          <a:xfrm>
            <a:off x="277789" y="1344612"/>
            <a:ext cx="10888663" cy="706755"/>
          </a:xfrm>
          <a:prstGeom prst="rect">
            <a:avLst/>
          </a:prstGeom>
          <a:noFill/>
          <a:ln w="9525">
            <a:noFill/>
            <a:miter lim="800000"/>
          </a:ln>
          <a:effectLst/>
        </p:spPr>
        <p:txBody>
          <a:bodyPr>
            <a:spAutoFit/>
          </a:bodyPr>
          <a:lstStyle/>
          <a:p>
            <a:r>
              <a:rPr lang="en-US" altLang="zh-CN" sz="2000">
                <a:solidFill>
                  <a:srgbClr val="000066"/>
                </a:solidFill>
                <a:latin typeface="宋体" pitchFamily="2" charset="-122"/>
              </a:rPr>
              <a:t>1.</a:t>
            </a:r>
            <a:r>
              <a:rPr lang="zh-CN" altLang="en-US" sz="2000">
                <a:solidFill>
                  <a:srgbClr val="000066"/>
                </a:solidFill>
                <a:latin typeface="宋体" pitchFamily="2" charset="-122"/>
              </a:rPr>
              <a:t>智联网近日发布的调查显示，超过七成以上的用人企业不会优先录用“海归”，用人成本太高、容易跳槽是用人者拒绝“海归”的主要原因。</a:t>
            </a:r>
            <a:endParaRPr lang="en-US" altLang="zh-CN" sz="2000">
              <a:solidFill>
                <a:srgbClr val="000066"/>
              </a:solidFill>
              <a:latin typeface="宋体" pitchFamily="2" charset="-122"/>
            </a:endParaRPr>
          </a:p>
        </p:txBody>
      </p:sp>
      <p:sp>
        <p:nvSpPr>
          <p:cNvPr id="291843" name="Text Box 3"/>
          <p:cNvSpPr txBox="1">
            <a:spLocks noChangeArrowheads="1"/>
          </p:cNvSpPr>
          <p:nvPr/>
        </p:nvSpPr>
        <p:spPr bwMode="auto">
          <a:xfrm>
            <a:off x="2016125" y="3040063"/>
            <a:ext cx="309880" cy="368300"/>
          </a:xfrm>
          <a:prstGeom prst="rect">
            <a:avLst/>
          </a:prstGeom>
          <a:noFill/>
          <a:ln w="9525">
            <a:noFill/>
            <a:miter lim="800000"/>
          </a:ln>
          <a:effectLst/>
        </p:spPr>
        <p:txBody>
          <a:bodyPr wrap="none">
            <a:spAutoFit/>
          </a:bodyPr>
          <a:lstStyle/>
          <a:p>
            <a:endParaRPr lang="zh-CN" altLang="en-US" b="0"/>
          </a:p>
        </p:txBody>
      </p:sp>
      <p:sp>
        <p:nvSpPr>
          <p:cNvPr id="291844" name="Text Box 4"/>
          <p:cNvSpPr txBox="1">
            <a:spLocks noChangeArrowheads="1"/>
          </p:cNvSpPr>
          <p:nvPr/>
        </p:nvSpPr>
        <p:spPr bwMode="auto">
          <a:xfrm flipH="1">
            <a:off x="7485063" y="1471613"/>
            <a:ext cx="636587" cy="521970"/>
          </a:xfrm>
          <a:prstGeom prst="rect">
            <a:avLst/>
          </a:prstGeom>
          <a:noFill/>
          <a:ln w="9525">
            <a:noFill/>
            <a:miter lim="800000"/>
          </a:ln>
          <a:effectLst/>
        </p:spPr>
        <p:txBody>
          <a:bodyPr>
            <a:spAutoFit/>
          </a:bodyPr>
          <a:lstStyle/>
          <a:p>
            <a:pPr>
              <a:spcBef>
                <a:spcPct val="50000"/>
              </a:spcBef>
            </a:pPr>
            <a:endParaRPr lang="zh-CN" altLang="en-US" sz="2800" b="0">
              <a:solidFill>
                <a:srgbClr val="FF0000"/>
              </a:solidFill>
            </a:endParaRPr>
          </a:p>
        </p:txBody>
      </p:sp>
      <p:sp>
        <p:nvSpPr>
          <p:cNvPr id="291845" name="Text Box 5"/>
          <p:cNvSpPr txBox="1">
            <a:spLocks noChangeArrowheads="1"/>
          </p:cNvSpPr>
          <p:nvPr/>
        </p:nvSpPr>
        <p:spPr bwMode="auto">
          <a:xfrm>
            <a:off x="331749" y="2097079"/>
            <a:ext cx="10888663" cy="706755"/>
          </a:xfrm>
          <a:prstGeom prst="rect">
            <a:avLst/>
          </a:prstGeom>
          <a:noFill/>
          <a:ln w="9525">
            <a:noFill/>
            <a:miter lim="800000"/>
          </a:ln>
          <a:effectLst/>
        </p:spPr>
        <p:txBody>
          <a:bodyPr>
            <a:spAutoFit/>
          </a:bodyPr>
          <a:lstStyle/>
          <a:p>
            <a:pPr>
              <a:spcBef>
                <a:spcPct val="50000"/>
              </a:spcBef>
            </a:pPr>
            <a:r>
              <a:rPr lang="zh-CN" altLang="en-US" sz="2000">
                <a:solidFill>
                  <a:schemeClr val="folHlink"/>
                </a:solidFill>
                <a:latin typeface="楷体_GB2312" charset="-122"/>
                <a:ea typeface="楷体_GB2312" charset="-122"/>
              </a:rPr>
              <a:t>答案：此处属数量误用。此句中的</a:t>
            </a:r>
            <a:r>
              <a:rPr lang="zh-CN" altLang="en-US" sz="2000">
                <a:solidFill>
                  <a:schemeClr val="folHlink"/>
                </a:solidFill>
                <a:latin typeface="Arial"/>
                <a:ea typeface="楷体_GB2312" charset="-122"/>
              </a:rPr>
              <a:t>“</a:t>
            </a:r>
            <a:r>
              <a:rPr lang="zh-CN" altLang="en-US" sz="2000">
                <a:solidFill>
                  <a:schemeClr val="folHlink"/>
                </a:solidFill>
                <a:latin typeface="楷体_GB2312" charset="-122"/>
                <a:ea typeface="楷体_GB2312" charset="-122"/>
              </a:rPr>
              <a:t>超过</a:t>
            </a:r>
            <a:r>
              <a:rPr lang="zh-CN" altLang="en-US" sz="2000">
                <a:solidFill>
                  <a:schemeClr val="folHlink"/>
                </a:solidFill>
                <a:latin typeface="Arial"/>
                <a:ea typeface="楷体_GB2312" charset="-122"/>
              </a:rPr>
              <a:t>”</a:t>
            </a:r>
            <a:r>
              <a:rPr lang="zh-CN" altLang="en-US" sz="2000">
                <a:solidFill>
                  <a:schemeClr val="folHlink"/>
                </a:solidFill>
                <a:latin typeface="楷体_GB2312" charset="-122"/>
                <a:ea typeface="楷体_GB2312" charset="-122"/>
              </a:rPr>
              <a:t>一词后应跟整数表示约数，若再跟约数就是重复了，造成数量误用，因此，</a:t>
            </a:r>
            <a:r>
              <a:rPr lang="zh-CN" altLang="en-US" sz="2000">
                <a:solidFill>
                  <a:schemeClr val="folHlink"/>
                </a:solidFill>
                <a:latin typeface="Arial"/>
                <a:ea typeface="楷体_GB2312" charset="-122"/>
              </a:rPr>
              <a:t>“</a:t>
            </a:r>
            <a:r>
              <a:rPr lang="zh-CN" altLang="en-US" sz="2000">
                <a:solidFill>
                  <a:schemeClr val="folHlink"/>
                </a:solidFill>
                <a:latin typeface="楷体_GB2312" charset="-122"/>
                <a:ea typeface="楷体_GB2312" charset="-122"/>
              </a:rPr>
              <a:t>超过</a:t>
            </a:r>
            <a:r>
              <a:rPr lang="zh-CN" altLang="en-US" sz="2000">
                <a:solidFill>
                  <a:schemeClr val="folHlink"/>
                </a:solidFill>
                <a:latin typeface="Arial"/>
                <a:ea typeface="楷体_GB2312" charset="-122"/>
              </a:rPr>
              <a:t>”</a:t>
            </a:r>
            <a:r>
              <a:rPr lang="zh-CN" altLang="en-US" sz="2000">
                <a:solidFill>
                  <a:schemeClr val="folHlink"/>
                </a:solidFill>
                <a:latin typeface="楷体_GB2312" charset="-122"/>
                <a:ea typeface="楷体_GB2312" charset="-122"/>
              </a:rPr>
              <a:t>与</a:t>
            </a:r>
            <a:r>
              <a:rPr lang="zh-CN" altLang="en-US" sz="2000">
                <a:solidFill>
                  <a:schemeClr val="folHlink"/>
                </a:solidFill>
                <a:latin typeface="Arial"/>
                <a:ea typeface="楷体_GB2312" charset="-122"/>
              </a:rPr>
              <a:t>“</a:t>
            </a:r>
            <a:r>
              <a:rPr lang="zh-CN" altLang="en-US" sz="2000">
                <a:solidFill>
                  <a:schemeClr val="folHlink"/>
                </a:solidFill>
                <a:latin typeface="楷体_GB2312" charset="-122"/>
                <a:ea typeface="楷体_GB2312" charset="-122"/>
              </a:rPr>
              <a:t>以上</a:t>
            </a:r>
            <a:r>
              <a:rPr lang="zh-CN" altLang="en-US" sz="2000">
                <a:solidFill>
                  <a:schemeClr val="folHlink"/>
                </a:solidFill>
                <a:latin typeface="Arial"/>
                <a:ea typeface="楷体_GB2312" charset="-122"/>
              </a:rPr>
              <a:t>”</a:t>
            </a:r>
            <a:r>
              <a:rPr lang="zh-CN" altLang="en-US" sz="2000">
                <a:solidFill>
                  <a:schemeClr val="folHlink"/>
                </a:solidFill>
                <a:latin typeface="楷体_GB2312" charset="-122"/>
                <a:ea typeface="楷体_GB2312" charset="-122"/>
              </a:rPr>
              <a:t>重复，可删去其一。</a:t>
            </a:r>
            <a:r>
              <a:rPr lang="zh-CN" altLang="en-US"/>
              <a:t> </a:t>
            </a:r>
          </a:p>
        </p:txBody>
      </p:sp>
      <p:sp>
        <p:nvSpPr>
          <p:cNvPr id="291846" name="Text Box 6"/>
          <p:cNvSpPr txBox="1">
            <a:spLocks noChangeArrowheads="1"/>
          </p:cNvSpPr>
          <p:nvPr/>
        </p:nvSpPr>
        <p:spPr bwMode="auto">
          <a:xfrm>
            <a:off x="331749" y="2954335"/>
            <a:ext cx="10888663" cy="706755"/>
          </a:xfrm>
          <a:prstGeom prst="rect">
            <a:avLst/>
          </a:prstGeom>
          <a:noFill/>
          <a:ln w="9525">
            <a:noFill/>
            <a:miter lim="800000"/>
          </a:ln>
          <a:effectLst/>
        </p:spPr>
        <p:txBody>
          <a:bodyPr>
            <a:spAutoFit/>
          </a:bodyPr>
          <a:lstStyle/>
          <a:p>
            <a:r>
              <a:rPr lang="en-US" altLang="zh-CN" sz="2000">
                <a:solidFill>
                  <a:srgbClr val="000066"/>
                </a:solidFill>
                <a:latin typeface="宋体" pitchFamily="2" charset="-122"/>
              </a:rPr>
              <a:t>2.</a:t>
            </a:r>
            <a:r>
              <a:rPr lang="zh-CN" altLang="en-US" sz="2000">
                <a:solidFill>
                  <a:srgbClr val="000066"/>
                </a:solidFill>
                <a:latin typeface="宋体" pitchFamily="2" charset="-122"/>
              </a:rPr>
              <a:t>随着黄金五月的结束，楼市开始步入低谷，许多媒体报道中也出现了不实现象，称楼市价格下降了一倍，为预备购房者的观望情绪再次加油添火。</a:t>
            </a:r>
            <a:endParaRPr lang="en-US" altLang="zh-CN" sz="2000">
              <a:solidFill>
                <a:srgbClr val="000066"/>
              </a:solidFill>
              <a:latin typeface="宋体" pitchFamily="2" charset="-122"/>
            </a:endParaRPr>
          </a:p>
        </p:txBody>
      </p:sp>
      <p:sp>
        <p:nvSpPr>
          <p:cNvPr id="291847" name="Text Box 7"/>
          <p:cNvSpPr txBox="1">
            <a:spLocks noChangeArrowheads="1"/>
          </p:cNvSpPr>
          <p:nvPr/>
        </p:nvSpPr>
        <p:spPr bwMode="auto">
          <a:xfrm>
            <a:off x="331749" y="3668715"/>
            <a:ext cx="10798175" cy="706755"/>
          </a:xfrm>
          <a:prstGeom prst="rect">
            <a:avLst/>
          </a:prstGeom>
          <a:noFill/>
          <a:ln w="9525">
            <a:noFill/>
            <a:miter lim="800000"/>
          </a:ln>
          <a:effectLst/>
        </p:spPr>
        <p:txBody>
          <a:bodyPr>
            <a:spAutoFit/>
          </a:bodyPr>
          <a:lstStyle/>
          <a:p>
            <a:pPr>
              <a:spcBef>
                <a:spcPct val="50000"/>
              </a:spcBef>
            </a:pPr>
            <a:r>
              <a:rPr lang="zh-CN" altLang="en-US" sz="2000">
                <a:solidFill>
                  <a:schemeClr val="folHlink"/>
                </a:solidFill>
                <a:latin typeface="楷体_GB2312" charset="-122"/>
                <a:ea typeface="楷体_GB2312" charset="-122"/>
              </a:rPr>
              <a:t>答案：此处属数量误用。</a:t>
            </a:r>
            <a:r>
              <a:rPr lang="zh-CN" altLang="en-US" sz="2000">
                <a:solidFill>
                  <a:schemeClr val="folHlink"/>
                </a:solidFill>
                <a:latin typeface="Arial"/>
                <a:ea typeface="楷体_GB2312" charset="-122"/>
              </a:rPr>
              <a:t>“</a:t>
            </a:r>
            <a:r>
              <a:rPr lang="zh-CN" altLang="en-US" sz="2000">
                <a:solidFill>
                  <a:schemeClr val="folHlink"/>
                </a:solidFill>
                <a:latin typeface="楷体_GB2312" charset="-122"/>
                <a:ea typeface="楷体_GB2312" charset="-122"/>
              </a:rPr>
              <a:t>降低、减少</a:t>
            </a:r>
            <a:r>
              <a:rPr lang="zh-CN" altLang="en-US" sz="2000">
                <a:solidFill>
                  <a:schemeClr val="folHlink"/>
                </a:solidFill>
                <a:latin typeface="Arial"/>
                <a:ea typeface="楷体_GB2312" charset="-122"/>
              </a:rPr>
              <a:t>”</a:t>
            </a:r>
            <a:r>
              <a:rPr lang="zh-CN" altLang="en-US" sz="2000">
                <a:solidFill>
                  <a:schemeClr val="folHlink"/>
                </a:solidFill>
                <a:latin typeface="楷体_GB2312" charset="-122"/>
                <a:ea typeface="楷体_GB2312" charset="-122"/>
              </a:rPr>
              <a:t>等词后面一般用分数，不能用倍数。而此句中</a:t>
            </a:r>
            <a:r>
              <a:rPr lang="zh-CN" altLang="en-US" sz="2000">
                <a:solidFill>
                  <a:schemeClr val="folHlink"/>
                </a:solidFill>
                <a:latin typeface="Arial"/>
                <a:ea typeface="楷体_GB2312" charset="-122"/>
              </a:rPr>
              <a:t>“</a:t>
            </a:r>
            <a:r>
              <a:rPr lang="zh-CN" altLang="en-US" sz="2000">
                <a:solidFill>
                  <a:schemeClr val="folHlink"/>
                </a:solidFill>
                <a:latin typeface="楷体_GB2312" charset="-122"/>
                <a:ea typeface="楷体_GB2312" charset="-122"/>
              </a:rPr>
              <a:t>下降了一倍</a:t>
            </a:r>
            <a:r>
              <a:rPr lang="zh-CN" altLang="en-US" sz="2000">
                <a:solidFill>
                  <a:schemeClr val="folHlink"/>
                </a:solidFill>
                <a:latin typeface="Arial"/>
                <a:ea typeface="楷体_GB2312" charset="-122"/>
              </a:rPr>
              <a:t>”</a:t>
            </a:r>
            <a:r>
              <a:rPr lang="zh-CN" altLang="en-US" sz="2000">
                <a:solidFill>
                  <a:schemeClr val="folHlink"/>
                </a:solidFill>
                <a:latin typeface="楷体_GB2312" charset="-122"/>
                <a:ea typeface="楷体_GB2312" charset="-122"/>
              </a:rPr>
              <a:t>显然不合逻辑。</a:t>
            </a:r>
          </a:p>
        </p:txBody>
      </p:sp>
      <p:sp>
        <p:nvSpPr>
          <p:cNvPr id="291848" name="Rectangle 8"/>
          <p:cNvSpPr>
            <a:spLocks noGrp="1"/>
          </p:cNvSpPr>
          <p:nvPr>
            <p:ph type="title" idx="4294967295"/>
          </p:nvPr>
        </p:nvSpPr>
        <p:spPr>
          <a:xfrm>
            <a:off x="4624388" y="733425"/>
            <a:ext cx="6897687" cy="530225"/>
          </a:xfrm>
          <a:prstGeom prst="rect">
            <a:avLst/>
          </a:prstGeom>
          <a:noFill/>
          <a:ln w="57150" cmpd="thinThick">
            <a:noFill/>
          </a:ln>
        </p:spPr>
        <p:txBody>
          <a:bodyPr/>
          <a:lstStyle/>
          <a:p>
            <a:r>
              <a:rPr lang="zh-CN" altLang="en-US" sz="2800" smtClean="0">
                <a:solidFill>
                  <a:schemeClr val="hlink"/>
                </a:solidFill>
                <a:latin typeface="黑体" pitchFamily="2" charset="-122"/>
                <a:ea typeface="黑体" panose="02010609060101010101" pitchFamily="2" charset="-122"/>
              </a:rPr>
              <a:t>类型三　数量误用</a:t>
            </a:r>
          </a:p>
        </p:txBody>
      </p:sp>
      <p:sp>
        <p:nvSpPr>
          <p:cNvPr id="291849" name="Text Box 9"/>
          <p:cNvSpPr txBox="1">
            <a:spLocks noChangeArrowheads="1"/>
          </p:cNvSpPr>
          <p:nvPr/>
        </p:nvSpPr>
        <p:spPr bwMode="auto">
          <a:xfrm>
            <a:off x="331749" y="4454533"/>
            <a:ext cx="10888663" cy="706755"/>
          </a:xfrm>
          <a:prstGeom prst="rect">
            <a:avLst/>
          </a:prstGeom>
          <a:noFill/>
          <a:ln w="9525">
            <a:noFill/>
            <a:miter lim="800000"/>
          </a:ln>
          <a:effectLst/>
        </p:spPr>
        <p:txBody>
          <a:bodyPr>
            <a:spAutoFit/>
          </a:bodyPr>
          <a:lstStyle/>
          <a:p>
            <a:r>
              <a:rPr lang="en-US" altLang="zh-CN" sz="2000">
                <a:solidFill>
                  <a:srgbClr val="000066"/>
                </a:solidFill>
                <a:latin typeface="宋体" pitchFamily="2" charset="-122"/>
              </a:rPr>
              <a:t>3.</a:t>
            </a:r>
            <a:r>
              <a:rPr lang="zh-CN" altLang="en-US" sz="2000">
                <a:solidFill>
                  <a:srgbClr val="000066"/>
                </a:solidFill>
                <a:latin typeface="宋体" pitchFamily="2" charset="-122"/>
              </a:rPr>
              <a:t>今年通用汽车已经发布了</a:t>
            </a:r>
            <a:r>
              <a:rPr lang="en-US" altLang="zh-CN" sz="2000">
                <a:solidFill>
                  <a:srgbClr val="000066"/>
                </a:solidFill>
                <a:latin typeface="宋体" pitchFamily="2" charset="-122"/>
              </a:rPr>
              <a:t>44</a:t>
            </a:r>
            <a:r>
              <a:rPr lang="zh-CN" altLang="en-US" sz="2000">
                <a:solidFill>
                  <a:srgbClr val="000066"/>
                </a:solidFill>
                <a:latin typeface="宋体" pitchFamily="2" charset="-122"/>
              </a:rPr>
              <a:t>次召回声明，召回总数甚至要比美国的汽车年销量还多。在今年的多次召回中，近</a:t>
            </a:r>
            <a:r>
              <a:rPr lang="en-US" altLang="zh-CN" sz="2000">
                <a:solidFill>
                  <a:srgbClr val="000066"/>
                </a:solidFill>
                <a:latin typeface="宋体" pitchFamily="2" charset="-122"/>
              </a:rPr>
              <a:t>650</a:t>
            </a:r>
            <a:r>
              <a:rPr lang="zh-CN" altLang="en-US" sz="2000">
                <a:solidFill>
                  <a:srgbClr val="000066"/>
                </a:solidFill>
                <a:latin typeface="宋体" pitchFamily="2" charset="-122"/>
              </a:rPr>
              <a:t>万辆次被召回的汽车是因点火开关的相关问题。</a:t>
            </a:r>
          </a:p>
        </p:txBody>
      </p:sp>
      <p:sp>
        <p:nvSpPr>
          <p:cNvPr id="291850" name="Text Box 10"/>
          <p:cNvSpPr txBox="1">
            <a:spLocks noChangeArrowheads="1"/>
          </p:cNvSpPr>
          <p:nvPr/>
        </p:nvSpPr>
        <p:spPr bwMode="auto">
          <a:xfrm>
            <a:off x="331749" y="5240351"/>
            <a:ext cx="10798175" cy="706755"/>
          </a:xfrm>
          <a:prstGeom prst="rect">
            <a:avLst/>
          </a:prstGeom>
          <a:noFill/>
          <a:ln w="9525">
            <a:noFill/>
            <a:miter lim="800000"/>
          </a:ln>
          <a:effectLst/>
        </p:spPr>
        <p:txBody>
          <a:bodyPr>
            <a:spAutoFit/>
          </a:bodyPr>
          <a:lstStyle/>
          <a:p>
            <a:pPr>
              <a:spcBef>
                <a:spcPct val="50000"/>
              </a:spcBef>
            </a:pPr>
            <a:r>
              <a:rPr lang="zh-CN" altLang="en-US" sz="2000">
                <a:solidFill>
                  <a:schemeClr val="folHlink"/>
                </a:solidFill>
                <a:latin typeface="楷体_GB2312" charset="-122"/>
                <a:ea typeface="楷体_GB2312" charset="-122"/>
              </a:rPr>
              <a:t>答案：此处属量词误用。此句中</a:t>
            </a:r>
            <a:r>
              <a:rPr lang="zh-CN" altLang="en-US" sz="2000">
                <a:solidFill>
                  <a:schemeClr val="folHlink"/>
                </a:solidFill>
                <a:latin typeface="Arial"/>
                <a:ea typeface="楷体_GB2312" charset="-122"/>
              </a:rPr>
              <a:t>“</a:t>
            </a:r>
            <a:r>
              <a:rPr lang="en-US" altLang="zh-CN" sz="2000">
                <a:solidFill>
                  <a:schemeClr val="folHlink"/>
                </a:solidFill>
                <a:latin typeface="楷体_GB2312" charset="-122"/>
                <a:ea typeface="楷体_GB2312" charset="-122"/>
              </a:rPr>
              <a:t>650</a:t>
            </a:r>
            <a:r>
              <a:rPr lang="zh-CN" altLang="en-US" sz="2000">
                <a:solidFill>
                  <a:schemeClr val="folHlink"/>
                </a:solidFill>
                <a:latin typeface="楷体_GB2312" charset="-122"/>
                <a:ea typeface="楷体_GB2312" charset="-122"/>
              </a:rPr>
              <a:t>万辆次</a:t>
            </a:r>
            <a:r>
              <a:rPr lang="zh-CN" altLang="en-US" sz="2000">
                <a:solidFill>
                  <a:schemeClr val="folHlink"/>
                </a:solidFill>
                <a:latin typeface="Arial"/>
                <a:ea typeface="楷体_GB2312" charset="-122"/>
              </a:rPr>
              <a:t>”</a:t>
            </a:r>
            <a:r>
              <a:rPr lang="zh-CN" altLang="en-US" sz="2000">
                <a:solidFill>
                  <a:schemeClr val="folHlink"/>
                </a:solidFill>
                <a:latin typeface="楷体_GB2312" charset="-122"/>
                <a:ea typeface="楷体_GB2312" charset="-122"/>
              </a:rPr>
              <a:t>不合逻辑，召回的汽车座按</a:t>
            </a:r>
            <a:r>
              <a:rPr lang="zh-CN" altLang="en-US" sz="2000">
                <a:solidFill>
                  <a:schemeClr val="folHlink"/>
                </a:solidFill>
                <a:latin typeface="Arial"/>
                <a:ea typeface="楷体_GB2312" charset="-122"/>
              </a:rPr>
              <a:t>“</a:t>
            </a:r>
            <a:r>
              <a:rPr lang="zh-CN" altLang="en-US" sz="2000">
                <a:solidFill>
                  <a:schemeClr val="folHlink"/>
                </a:solidFill>
                <a:latin typeface="楷体_GB2312" charset="-122"/>
                <a:ea typeface="楷体_GB2312" charset="-122"/>
              </a:rPr>
              <a:t>辆</a:t>
            </a:r>
            <a:r>
              <a:rPr lang="zh-CN" altLang="en-US" sz="2000">
                <a:solidFill>
                  <a:schemeClr val="folHlink"/>
                </a:solidFill>
                <a:latin typeface="Arial"/>
                <a:ea typeface="楷体_GB2312" charset="-122"/>
              </a:rPr>
              <a:t>”</a:t>
            </a:r>
            <a:r>
              <a:rPr lang="zh-CN" altLang="en-US" sz="2000">
                <a:solidFill>
                  <a:schemeClr val="folHlink"/>
                </a:solidFill>
                <a:latin typeface="楷体_GB2312" charset="-122"/>
                <a:ea typeface="楷体_GB2312" charset="-122"/>
              </a:rPr>
              <a:t>计算，而不是按</a:t>
            </a:r>
            <a:r>
              <a:rPr lang="zh-CN" altLang="en-US" sz="2000">
                <a:solidFill>
                  <a:schemeClr val="folHlink"/>
                </a:solidFill>
                <a:latin typeface="Arial"/>
                <a:ea typeface="楷体_GB2312" charset="-122"/>
              </a:rPr>
              <a:t>“</a:t>
            </a:r>
            <a:r>
              <a:rPr lang="zh-CN" altLang="en-US" sz="2000">
                <a:solidFill>
                  <a:schemeClr val="folHlink"/>
                </a:solidFill>
                <a:latin typeface="楷体_GB2312" charset="-122"/>
                <a:ea typeface="楷体_GB2312" charset="-122"/>
              </a:rPr>
              <a:t>辆数</a:t>
            </a:r>
            <a:r>
              <a:rPr lang="en-US" altLang="zh-CN" sz="2000">
                <a:solidFill>
                  <a:schemeClr val="folHlink"/>
                </a:solidFill>
                <a:latin typeface="楷体_GB2312" charset="-122"/>
                <a:ea typeface="楷体_GB2312" charset="-122"/>
              </a:rPr>
              <a:t>/</a:t>
            </a:r>
            <a:r>
              <a:rPr lang="zh-CN" altLang="en-US" sz="2000">
                <a:solidFill>
                  <a:schemeClr val="folHlink"/>
                </a:solidFill>
                <a:latin typeface="楷体_GB2312" charset="-122"/>
                <a:ea typeface="楷体_GB2312" charset="-122"/>
              </a:rPr>
              <a:t>次数</a:t>
            </a:r>
            <a:r>
              <a:rPr lang="zh-CN" altLang="en-US" sz="2000">
                <a:solidFill>
                  <a:schemeClr val="folHlink"/>
                </a:solidFill>
                <a:latin typeface="Arial"/>
                <a:ea typeface="楷体_GB2312" charset="-122"/>
              </a:rPr>
              <a:t>”</a:t>
            </a:r>
            <a:r>
              <a:rPr lang="zh-CN" altLang="en-US" sz="2000">
                <a:solidFill>
                  <a:schemeClr val="folHlink"/>
                </a:solidFill>
                <a:latin typeface="楷体_GB2312" charset="-122"/>
                <a:ea typeface="楷体_GB2312" charset="-122"/>
              </a:rPr>
              <a:t>计算，可将</a:t>
            </a:r>
            <a:r>
              <a:rPr lang="zh-CN" altLang="en-US" sz="2000">
                <a:solidFill>
                  <a:schemeClr val="folHlink"/>
                </a:solidFill>
                <a:latin typeface="Arial"/>
                <a:ea typeface="楷体_GB2312" charset="-122"/>
              </a:rPr>
              <a:t>“</a:t>
            </a:r>
            <a:r>
              <a:rPr lang="zh-CN" altLang="en-US" sz="2000">
                <a:solidFill>
                  <a:schemeClr val="folHlink"/>
                </a:solidFill>
                <a:latin typeface="楷体_GB2312" charset="-122"/>
                <a:ea typeface="楷体_GB2312" charset="-122"/>
              </a:rPr>
              <a:t>次</a:t>
            </a:r>
            <a:r>
              <a:rPr lang="zh-CN" altLang="en-US" sz="2000">
                <a:solidFill>
                  <a:schemeClr val="folHlink"/>
                </a:solidFill>
                <a:latin typeface="Arial"/>
                <a:ea typeface="楷体_GB2312" charset="-122"/>
              </a:rPr>
              <a:t>”</a:t>
            </a:r>
            <a:r>
              <a:rPr lang="zh-CN" altLang="en-US" sz="2000">
                <a:solidFill>
                  <a:schemeClr val="folHlink"/>
                </a:solidFill>
                <a:latin typeface="楷体_GB2312" charset="-122"/>
                <a:ea typeface="楷体_GB2312" charset="-122"/>
              </a:rPr>
              <a:t>删去。</a:t>
            </a:r>
          </a:p>
        </p:txBody>
      </p:sp>
    </p:spTree>
    <p:extLst>
      <p:ext uri="{BB962C8B-B14F-4D97-AF65-F5344CB8AC3E}">
        <p14:creationId xmlns:p14="http://schemas.microsoft.com/office/powerpoint/2010/main" val="403914180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91848"/>
                                        </p:tgtEl>
                                        <p:attrNameLst>
                                          <p:attrName>style.visibility</p:attrName>
                                        </p:attrNameLst>
                                      </p:cBhvr>
                                      <p:to>
                                        <p:strVal val="visible"/>
                                      </p:to>
                                    </p:set>
                                    <p:anim calcmode="lin" valueType="num">
                                      <p:cBhvr additive="base">
                                        <p:cTn id="7" dur="500" fill="hold"/>
                                        <p:tgtEl>
                                          <p:spTgt spid="291848"/>
                                        </p:tgtEl>
                                        <p:attrNameLst>
                                          <p:attrName>ppt_x</p:attrName>
                                        </p:attrNameLst>
                                      </p:cBhvr>
                                      <p:tavLst>
                                        <p:tav tm="0">
                                          <p:val>
                                            <p:strVal val="#ppt_x"/>
                                          </p:val>
                                        </p:tav>
                                        <p:tav tm="100000">
                                          <p:val>
                                            <p:strVal val="#ppt_x"/>
                                          </p:val>
                                        </p:tav>
                                      </p:tavLst>
                                    </p:anim>
                                    <p:anim calcmode="lin" valueType="num">
                                      <p:cBhvr additive="base">
                                        <p:cTn id="8" dur="500" fill="hold"/>
                                        <p:tgtEl>
                                          <p:spTgt spid="29184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291842"/>
                                        </p:tgtEl>
                                        <p:attrNameLst>
                                          <p:attrName>style.visibility</p:attrName>
                                        </p:attrNameLst>
                                      </p:cBhvr>
                                      <p:to>
                                        <p:strVal val="visible"/>
                                      </p:to>
                                    </p:set>
                                    <p:animEffect transition="in" filter="blinds(horizontal)">
                                      <p:cBhvr>
                                        <p:cTn id="14" dur="500"/>
                                        <p:tgtEl>
                                          <p:spTgt spid="291842"/>
                                        </p:tgtEl>
                                      </p:cBhvr>
                                    </p:animEffect>
                                  </p:childTnLst>
                                </p:cTn>
                              </p:par>
                            </p:childTnLst>
                          </p:cTn>
                        </p:par>
                      </p:childTnLst>
                    </p:cTn>
                  </p:par>
                  <p:par>
                    <p:cTn id="15" fill="hold" nodeType="clickPar">
                      <p:stCondLst>
                        <p:cond delay="indefinite"/>
                      </p:stCondLst>
                      <p:childTnLst>
                        <p:par>
                          <p:cTn id="16" fill="hold" nodeType="withGroup">
                            <p:stCondLst>
                              <p:cond delay="indefinite"/>
                            </p:stCondLst>
                          </p:cTn>
                        </p:par>
                        <p:par>
                          <p:cTn id="17" fill="hold" nodeType="afterGroup">
                            <p:stCondLst>
                              <p:cond delay="0"/>
                            </p:stCondLst>
                            <p:childTnLst>
                              <p:par>
                                <p:cTn id="18" presetID="9" presetClass="entr" presetSubtype="0" fill="hold" grpId="0" nodeType="clickEffect">
                                  <p:stCondLst>
                                    <p:cond delay="0"/>
                                  </p:stCondLst>
                                  <p:childTnLst>
                                    <p:set>
                                      <p:cBhvr>
                                        <p:cTn id="19" dur="1" fill="hold">
                                          <p:stCondLst>
                                            <p:cond delay="0"/>
                                          </p:stCondLst>
                                        </p:cTn>
                                        <p:tgtEl>
                                          <p:spTgt spid="291845"/>
                                        </p:tgtEl>
                                        <p:attrNameLst>
                                          <p:attrName>style.visibility</p:attrName>
                                        </p:attrNameLst>
                                      </p:cBhvr>
                                      <p:to>
                                        <p:strVal val="visible"/>
                                      </p:to>
                                    </p:set>
                                    <p:animEffect transition="in" filter="dissolve">
                                      <p:cBhvr>
                                        <p:cTn id="20" dur="500"/>
                                        <p:tgtEl>
                                          <p:spTgt spid="291845"/>
                                        </p:tgtEl>
                                      </p:cBhvr>
                                    </p:animEffect>
                                  </p:childTnLst>
                                </p:cTn>
                              </p:par>
                            </p:childTnLst>
                          </p:cTn>
                        </p:par>
                      </p:childTnLst>
                    </p:cTn>
                  </p:par>
                  <p:par>
                    <p:cTn id="21" fill="hold" nodeType="clickPar">
                      <p:stCondLst>
                        <p:cond delay="indefinite"/>
                      </p:stCondLst>
                      <p:childTnLst>
                        <p:par>
                          <p:cTn id="22" fill="hold" nodeType="withGroup">
                            <p:stCondLst>
                              <p:cond delay="indefinite"/>
                            </p:stCondLst>
                          </p:cTn>
                        </p:par>
                        <p:par>
                          <p:cTn id="23" fill="hold" nodeType="afterGroup">
                            <p:stCondLst>
                              <p:cond delay="0"/>
                            </p:stCondLst>
                            <p:childTnLst>
                              <p:par>
                                <p:cTn id="24" presetID="2" presetClass="entr" presetSubtype="8" fill="hold" grpId="0" nodeType="clickEffect">
                                  <p:stCondLst>
                                    <p:cond delay="0"/>
                                  </p:stCondLst>
                                  <p:childTnLst>
                                    <p:set>
                                      <p:cBhvr>
                                        <p:cTn id="25" dur="1" fill="hold">
                                          <p:stCondLst>
                                            <p:cond delay="0"/>
                                          </p:stCondLst>
                                        </p:cTn>
                                        <p:tgtEl>
                                          <p:spTgt spid="291846"/>
                                        </p:tgtEl>
                                        <p:attrNameLst>
                                          <p:attrName>style.visibility</p:attrName>
                                        </p:attrNameLst>
                                      </p:cBhvr>
                                      <p:to>
                                        <p:strVal val="visible"/>
                                      </p:to>
                                    </p:set>
                                    <p:anim calcmode="lin" valueType="num">
                                      <p:cBhvr additive="base">
                                        <p:cTn id="26" dur="1000" fill="hold"/>
                                        <p:tgtEl>
                                          <p:spTgt spid="291846"/>
                                        </p:tgtEl>
                                        <p:attrNameLst>
                                          <p:attrName>ppt_x</p:attrName>
                                        </p:attrNameLst>
                                      </p:cBhvr>
                                      <p:tavLst>
                                        <p:tav tm="0">
                                          <p:val>
                                            <p:strVal val="0-#ppt_w/2"/>
                                          </p:val>
                                        </p:tav>
                                        <p:tav tm="100000">
                                          <p:val>
                                            <p:strVal val="#ppt_x"/>
                                          </p:val>
                                        </p:tav>
                                      </p:tavLst>
                                    </p:anim>
                                    <p:anim calcmode="lin" valueType="num">
                                      <p:cBhvr additive="base">
                                        <p:cTn id="27" dur="1000" fill="hold"/>
                                        <p:tgtEl>
                                          <p:spTgt spid="291846"/>
                                        </p:tgtEl>
                                        <p:attrNameLst>
                                          <p:attrName>ppt_y</p:attrName>
                                        </p:attrNameLst>
                                      </p:cBhvr>
                                      <p:tavLst>
                                        <p:tav tm="0">
                                          <p:val>
                                            <p:strVal val="#ppt_y"/>
                                          </p:val>
                                        </p:tav>
                                        <p:tav tm="100000">
                                          <p:val>
                                            <p:strVal val="#ppt_y"/>
                                          </p:val>
                                        </p:tav>
                                      </p:tavLst>
                                    </p:anim>
                                  </p:childTnLst>
                                </p:cTn>
                              </p:par>
                            </p:childTnLst>
                          </p:cTn>
                        </p:par>
                      </p:childTnLst>
                    </p:cTn>
                  </p:par>
                  <p:par>
                    <p:cTn id="28" fill="hold" nodeType="clickPar">
                      <p:stCondLst>
                        <p:cond delay="indefinite"/>
                      </p:stCondLst>
                      <p:childTnLst>
                        <p:par>
                          <p:cTn id="29" fill="hold" nodeType="withGroup">
                            <p:stCondLst>
                              <p:cond delay="indefinite"/>
                            </p:stCondLst>
                          </p:cTn>
                        </p:par>
                        <p:par>
                          <p:cTn id="30" fill="hold" nodeType="afterGroup">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291847"/>
                                        </p:tgtEl>
                                        <p:attrNameLst>
                                          <p:attrName>style.visibility</p:attrName>
                                        </p:attrNameLst>
                                      </p:cBhvr>
                                      <p:to>
                                        <p:strVal val="visible"/>
                                      </p:to>
                                    </p:set>
                                    <p:animEffect transition="in" filter="blinds(horizontal)">
                                      <p:cBhvr>
                                        <p:cTn id="33" dur="500"/>
                                        <p:tgtEl>
                                          <p:spTgt spid="291847"/>
                                        </p:tgtEl>
                                      </p:cBhvr>
                                    </p:animEffect>
                                  </p:childTnLst>
                                </p:cTn>
                              </p:par>
                            </p:childTnLst>
                          </p:cTn>
                        </p:par>
                      </p:childTnLst>
                    </p:cTn>
                  </p:par>
                  <p:par>
                    <p:cTn id="34" fill="hold" nodeType="clickPar">
                      <p:stCondLst>
                        <p:cond delay="indefinite"/>
                      </p:stCondLst>
                      <p:childTnLst>
                        <p:par>
                          <p:cTn id="35" fill="hold" nodeType="withGroup">
                            <p:stCondLst>
                              <p:cond delay="indefinite"/>
                            </p:stCondLst>
                          </p:cTn>
                        </p:par>
                        <p:par>
                          <p:cTn id="36" fill="hold" nodeType="afterGroup">
                            <p:stCondLst>
                              <p:cond delay="0"/>
                            </p:stCondLst>
                            <p:childTnLst>
                              <p:par>
                                <p:cTn id="37" presetID="2" presetClass="entr" presetSubtype="8" fill="hold" grpId="0" nodeType="clickEffect">
                                  <p:stCondLst>
                                    <p:cond delay="0"/>
                                  </p:stCondLst>
                                  <p:childTnLst>
                                    <p:set>
                                      <p:cBhvr>
                                        <p:cTn id="38" dur="1" fill="hold">
                                          <p:stCondLst>
                                            <p:cond delay="0"/>
                                          </p:stCondLst>
                                        </p:cTn>
                                        <p:tgtEl>
                                          <p:spTgt spid="291849"/>
                                        </p:tgtEl>
                                        <p:attrNameLst>
                                          <p:attrName>style.visibility</p:attrName>
                                        </p:attrNameLst>
                                      </p:cBhvr>
                                      <p:to>
                                        <p:strVal val="visible"/>
                                      </p:to>
                                    </p:set>
                                    <p:anim calcmode="lin" valueType="num">
                                      <p:cBhvr additive="base">
                                        <p:cTn id="39" dur="1000" fill="hold"/>
                                        <p:tgtEl>
                                          <p:spTgt spid="291849"/>
                                        </p:tgtEl>
                                        <p:attrNameLst>
                                          <p:attrName>ppt_x</p:attrName>
                                        </p:attrNameLst>
                                      </p:cBhvr>
                                      <p:tavLst>
                                        <p:tav tm="0">
                                          <p:val>
                                            <p:strVal val="0-#ppt_w/2"/>
                                          </p:val>
                                        </p:tav>
                                        <p:tav tm="100000">
                                          <p:val>
                                            <p:strVal val="#ppt_x"/>
                                          </p:val>
                                        </p:tav>
                                      </p:tavLst>
                                    </p:anim>
                                    <p:anim calcmode="lin" valueType="num">
                                      <p:cBhvr additive="base">
                                        <p:cTn id="40" dur="1000" fill="hold"/>
                                        <p:tgtEl>
                                          <p:spTgt spid="291849"/>
                                        </p:tgtEl>
                                        <p:attrNameLst>
                                          <p:attrName>ppt_y</p:attrName>
                                        </p:attrNameLst>
                                      </p:cBhvr>
                                      <p:tavLst>
                                        <p:tav tm="0">
                                          <p:val>
                                            <p:strVal val="#ppt_y"/>
                                          </p:val>
                                        </p:tav>
                                        <p:tav tm="100000">
                                          <p:val>
                                            <p:strVal val="#ppt_y"/>
                                          </p:val>
                                        </p:tav>
                                      </p:tavLst>
                                    </p:anim>
                                  </p:childTnLst>
                                </p:cTn>
                              </p:par>
                            </p:childTnLst>
                          </p:cTn>
                        </p:par>
                      </p:childTnLst>
                    </p:cTn>
                  </p:par>
                  <p:par>
                    <p:cTn id="41" fill="hold" nodeType="clickPar">
                      <p:stCondLst>
                        <p:cond delay="indefinite"/>
                      </p:stCondLst>
                      <p:childTnLst>
                        <p:par>
                          <p:cTn id="42" fill="hold" nodeType="withGroup">
                            <p:stCondLst>
                              <p:cond delay="indefinite"/>
                            </p:stCondLst>
                          </p:cTn>
                        </p:par>
                        <p:par>
                          <p:cTn id="43" fill="hold" nodeType="afterGroup">
                            <p:stCondLst>
                              <p:cond delay="0"/>
                            </p:stCondLst>
                            <p:childTnLst>
                              <p:par>
                                <p:cTn id="44" presetID="3" presetClass="entr" presetSubtype="10" fill="hold" grpId="0" nodeType="clickEffect">
                                  <p:stCondLst>
                                    <p:cond delay="0"/>
                                  </p:stCondLst>
                                  <p:childTnLst>
                                    <p:set>
                                      <p:cBhvr>
                                        <p:cTn id="45" dur="1" fill="hold">
                                          <p:stCondLst>
                                            <p:cond delay="0"/>
                                          </p:stCondLst>
                                        </p:cTn>
                                        <p:tgtEl>
                                          <p:spTgt spid="291850"/>
                                        </p:tgtEl>
                                        <p:attrNameLst>
                                          <p:attrName>style.visibility</p:attrName>
                                        </p:attrNameLst>
                                      </p:cBhvr>
                                      <p:to>
                                        <p:strVal val="visible"/>
                                      </p:to>
                                    </p:set>
                                    <p:animEffect transition="in" filter="blinds(horizontal)">
                                      <p:cBhvr>
                                        <p:cTn id="46" dur="500"/>
                                        <p:tgtEl>
                                          <p:spTgt spid="2918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1842" grpId="0"/>
      <p:bldP spid="291845" grpId="0"/>
      <p:bldP spid="291846" grpId="0"/>
      <p:bldP spid="291847" grpId="0"/>
      <p:bldP spid="291848" grpId="0"/>
      <p:bldP spid="291849" grpId="0"/>
      <p:bldP spid="291850"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Text Box 2"/>
          <p:cNvSpPr txBox="1">
            <a:spLocks noChangeArrowheads="1"/>
          </p:cNvSpPr>
          <p:nvPr/>
        </p:nvSpPr>
        <p:spPr bwMode="auto">
          <a:xfrm>
            <a:off x="331749" y="1311261"/>
            <a:ext cx="10930014" cy="4892675"/>
          </a:xfrm>
          <a:prstGeom prst="rect">
            <a:avLst/>
          </a:prstGeom>
          <a:noFill/>
          <a:ln w="57150" cmpd="thickThin">
            <a:noFill/>
            <a:miter lim="800000"/>
          </a:ln>
          <a:effectLst/>
        </p:spPr>
        <p:txBody>
          <a:bodyPr wrap="square">
            <a:spAutoFit/>
          </a:bodyPr>
          <a:lstStyle/>
          <a:p>
            <a:r>
              <a:rPr lang="zh-CN" altLang="en-US" sz="2400">
                <a:solidFill>
                  <a:schemeClr val="hlink"/>
                </a:solidFill>
                <a:latin typeface="楷体_GB2312" charset="-122"/>
                <a:ea typeface="楷体_GB2312" charset="-122"/>
              </a:rPr>
              <a:t>    数量误用主要指数量词与表示增减的词语搭配使用时出现不合逻辑的现象。解答此类试题时，可以从如下方面入手：</a:t>
            </a:r>
          </a:p>
          <a:p>
            <a:r>
              <a:rPr lang="en-US" altLang="zh-CN" sz="2400" b="0">
                <a:solidFill>
                  <a:schemeClr val="folHlink"/>
                </a:solidFill>
                <a:latin typeface="黑体" pitchFamily="2" charset="-122"/>
                <a:ea typeface="黑体" panose="02010609060101010101" pitchFamily="2" charset="-122"/>
              </a:rPr>
              <a:t>    1</a:t>
            </a:r>
            <a:r>
              <a:rPr lang="zh-CN" altLang="en-US" sz="2400" b="0">
                <a:solidFill>
                  <a:schemeClr val="folHlink"/>
                </a:solidFill>
                <a:latin typeface="黑体" pitchFamily="2" charset="-122"/>
                <a:ea typeface="黑体" panose="02010609060101010101" pitchFamily="2" charset="-122"/>
              </a:rPr>
              <a:t>．一般来说，句子中出现了</a:t>
            </a:r>
            <a:r>
              <a:rPr lang="zh-CN" altLang="en-US" sz="2400" b="0">
                <a:solidFill>
                  <a:schemeClr val="folHlink"/>
                </a:solidFill>
                <a:latin typeface="Arial"/>
                <a:ea typeface="黑体" panose="02010609060101010101" pitchFamily="2" charset="-122"/>
              </a:rPr>
              <a:t>“</a:t>
            </a:r>
            <a:r>
              <a:rPr lang="zh-CN" altLang="en-US" sz="2400" b="0">
                <a:solidFill>
                  <a:schemeClr val="folHlink"/>
                </a:solidFill>
                <a:latin typeface="黑体" pitchFamily="2" charset="-122"/>
                <a:ea typeface="黑体" panose="02010609060101010101" pitchFamily="2" charset="-122"/>
              </a:rPr>
              <a:t>减少</a:t>
            </a:r>
            <a:r>
              <a:rPr lang="zh-CN" altLang="en-US" sz="2400" b="0">
                <a:solidFill>
                  <a:schemeClr val="folHlink"/>
                </a:solidFill>
                <a:latin typeface="Arial"/>
                <a:ea typeface="黑体" panose="02010609060101010101" pitchFamily="2" charset="-122"/>
              </a:rPr>
              <a:t>”“</a:t>
            </a:r>
            <a:r>
              <a:rPr lang="zh-CN" altLang="en-US" sz="2400" b="0">
                <a:solidFill>
                  <a:schemeClr val="folHlink"/>
                </a:solidFill>
                <a:latin typeface="黑体" pitchFamily="2" charset="-122"/>
                <a:ea typeface="黑体" panose="02010609060101010101" pitchFamily="2" charset="-122"/>
              </a:rPr>
              <a:t>缩小</a:t>
            </a:r>
            <a:r>
              <a:rPr lang="zh-CN" altLang="en-US" sz="2400" b="0">
                <a:solidFill>
                  <a:schemeClr val="folHlink"/>
                </a:solidFill>
                <a:latin typeface="Arial"/>
                <a:ea typeface="黑体" panose="02010609060101010101" pitchFamily="2" charset="-122"/>
              </a:rPr>
              <a:t>”“</a:t>
            </a:r>
            <a:r>
              <a:rPr lang="zh-CN" altLang="en-US" sz="2400" b="0">
                <a:solidFill>
                  <a:schemeClr val="folHlink"/>
                </a:solidFill>
                <a:latin typeface="黑体" pitchFamily="2" charset="-122"/>
                <a:ea typeface="黑体" panose="02010609060101010101" pitchFamily="2" charset="-122"/>
              </a:rPr>
              <a:t>降低</a:t>
            </a:r>
            <a:r>
              <a:rPr lang="zh-CN" altLang="en-US" sz="2400" b="0">
                <a:solidFill>
                  <a:schemeClr val="folHlink"/>
                </a:solidFill>
                <a:latin typeface="Arial"/>
                <a:ea typeface="黑体" panose="02010609060101010101" pitchFamily="2" charset="-122"/>
              </a:rPr>
              <a:t>”“</a:t>
            </a:r>
            <a:r>
              <a:rPr lang="zh-CN" altLang="en-US" sz="2400" b="0">
                <a:solidFill>
                  <a:schemeClr val="folHlink"/>
                </a:solidFill>
                <a:latin typeface="黑体" pitchFamily="2" charset="-122"/>
                <a:ea typeface="黑体" panose="02010609060101010101" pitchFamily="2" charset="-122"/>
              </a:rPr>
              <a:t>下降</a:t>
            </a:r>
            <a:r>
              <a:rPr lang="zh-CN" altLang="en-US" sz="2400" b="0">
                <a:solidFill>
                  <a:schemeClr val="folHlink"/>
                </a:solidFill>
                <a:latin typeface="Arial"/>
                <a:ea typeface="黑体" panose="02010609060101010101" pitchFamily="2" charset="-122"/>
              </a:rPr>
              <a:t>”“</a:t>
            </a:r>
            <a:r>
              <a:rPr lang="zh-CN" altLang="en-US" sz="2400" b="0">
                <a:solidFill>
                  <a:schemeClr val="folHlink"/>
                </a:solidFill>
                <a:latin typeface="黑体" pitchFamily="2" charset="-122"/>
                <a:ea typeface="黑体" panose="02010609060101010101" pitchFamily="2" charset="-122"/>
              </a:rPr>
              <a:t>增加</a:t>
            </a:r>
            <a:r>
              <a:rPr lang="zh-CN" altLang="en-US" sz="2400" b="0">
                <a:solidFill>
                  <a:schemeClr val="folHlink"/>
                </a:solidFill>
                <a:latin typeface="Arial"/>
                <a:ea typeface="黑体" panose="02010609060101010101" pitchFamily="2" charset="-122"/>
              </a:rPr>
              <a:t>”</a:t>
            </a:r>
            <a:r>
              <a:rPr lang="zh-CN" altLang="en-US" sz="2400" b="0">
                <a:solidFill>
                  <a:schemeClr val="folHlink"/>
                </a:solidFill>
                <a:latin typeface="黑体" pitchFamily="2" charset="-122"/>
                <a:ea typeface="黑体" panose="02010609060101010101" pitchFamily="2" charset="-122"/>
              </a:rPr>
              <a:t>等词语时，就要考虑倍数、分数、百分比的运用是否符合事理</a:t>
            </a:r>
            <a:r>
              <a:rPr lang="zh-CN" altLang="en-US" sz="2400">
                <a:solidFill>
                  <a:schemeClr val="hlink"/>
                </a:solidFill>
                <a:latin typeface="楷体_GB2312" charset="-122"/>
                <a:ea typeface="楷体_GB2312" charset="-122"/>
              </a:rPr>
              <a:t>。</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增加</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要用倍数，</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下降</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减少</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要用分数，</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升幅</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增长率</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要用百分比。如</a:t>
            </a:r>
            <a:r>
              <a:rPr lang="en-US" altLang="zh-CN" sz="2400">
                <a:solidFill>
                  <a:schemeClr val="hlink"/>
                </a:solidFill>
                <a:latin typeface="楷体_GB2312" charset="-122"/>
                <a:ea typeface="楷体_GB2312" charset="-122"/>
              </a:rPr>
              <a:t>2</a:t>
            </a:r>
            <a:r>
              <a:rPr lang="zh-CN" altLang="en-US" sz="2400">
                <a:solidFill>
                  <a:schemeClr val="hlink"/>
                </a:solidFill>
                <a:latin typeface="楷体_GB2312" charset="-122"/>
                <a:ea typeface="楷体_GB2312" charset="-122"/>
              </a:rPr>
              <a:t>题中，</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下降了一倍</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显然不合逻辑。</a:t>
            </a:r>
          </a:p>
          <a:p>
            <a:r>
              <a:rPr lang="en-US" altLang="zh-CN" sz="2400" b="0">
                <a:solidFill>
                  <a:schemeClr val="folHlink"/>
                </a:solidFill>
                <a:latin typeface="黑体" pitchFamily="2" charset="-122"/>
                <a:ea typeface="黑体" panose="02010609060101010101" pitchFamily="2" charset="-122"/>
              </a:rPr>
              <a:t>    2</a:t>
            </a:r>
            <a:r>
              <a:rPr lang="zh-CN" altLang="en-US" sz="2400" b="0">
                <a:solidFill>
                  <a:schemeClr val="folHlink"/>
                </a:solidFill>
                <a:latin typeface="黑体" pitchFamily="2" charset="-122"/>
                <a:ea typeface="黑体" panose="02010609060101010101" pitchFamily="2" charset="-122"/>
              </a:rPr>
              <a:t>．一些句子常常用</a:t>
            </a:r>
            <a:r>
              <a:rPr lang="zh-CN" altLang="en-US" sz="2400" b="0">
                <a:solidFill>
                  <a:schemeClr val="folHlink"/>
                </a:solidFill>
                <a:latin typeface="Arial"/>
                <a:ea typeface="黑体" panose="02010609060101010101" pitchFamily="2" charset="-122"/>
              </a:rPr>
              <a:t>“</a:t>
            </a:r>
            <a:r>
              <a:rPr lang="zh-CN" altLang="en-US" sz="2400" b="0">
                <a:solidFill>
                  <a:schemeClr val="folHlink"/>
                </a:solidFill>
                <a:latin typeface="黑体" pitchFamily="2" charset="-122"/>
                <a:ea typeface="黑体" panose="02010609060101010101" pitchFamily="2" charset="-122"/>
              </a:rPr>
              <a:t>左右</a:t>
            </a:r>
            <a:r>
              <a:rPr lang="zh-CN" altLang="en-US" sz="2400" b="0">
                <a:solidFill>
                  <a:schemeClr val="folHlink"/>
                </a:solidFill>
                <a:latin typeface="Arial"/>
                <a:ea typeface="黑体" panose="02010609060101010101" pitchFamily="2" charset="-122"/>
              </a:rPr>
              <a:t>”“</a:t>
            </a:r>
            <a:r>
              <a:rPr lang="zh-CN" altLang="en-US" sz="2400" b="0">
                <a:solidFill>
                  <a:schemeClr val="folHlink"/>
                </a:solidFill>
                <a:latin typeface="黑体" pitchFamily="2" charset="-122"/>
                <a:ea typeface="黑体" panose="02010609060101010101" pitchFamily="2" charset="-122"/>
              </a:rPr>
              <a:t>前后</a:t>
            </a:r>
            <a:r>
              <a:rPr lang="zh-CN" altLang="en-US" sz="2400" b="0">
                <a:solidFill>
                  <a:schemeClr val="folHlink"/>
                </a:solidFill>
                <a:latin typeface="Arial"/>
                <a:ea typeface="黑体" panose="02010609060101010101" pitchFamily="2" charset="-122"/>
              </a:rPr>
              <a:t>”“</a:t>
            </a:r>
            <a:r>
              <a:rPr lang="zh-CN" altLang="en-US" sz="2400" b="0">
                <a:solidFill>
                  <a:schemeClr val="folHlink"/>
                </a:solidFill>
                <a:latin typeface="黑体" pitchFamily="2" charset="-122"/>
                <a:ea typeface="黑体" panose="02010609060101010101" pitchFamily="2" charset="-122"/>
              </a:rPr>
              <a:t>上下</a:t>
            </a:r>
            <a:r>
              <a:rPr lang="zh-CN" altLang="en-US" sz="2400" b="0">
                <a:solidFill>
                  <a:schemeClr val="folHlink"/>
                </a:solidFill>
                <a:latin typeface="Arial"/>
                <a:ea typeface="黑体" panose="02010609060101010101" pitchFamily="2" charset="-122"/>
              </a:rPr>
              <a:t>”“</a:t>
            </a:r>
            <a:r>
              <a:rPr lang="zh-CN" altLang="en-US" sz="2400" b="0">
                <a:solidFill>
                  <a:schemeClr val="folHlink"/>
                </a:solidFill>
                <a:latin typeface="黑体" pitchFamily="2" charset="-122"/>
                <a:ea typeface="黑体" panose="02010609060101010101" pitchFamily="2" charset="-122"/>
              </a:rPr>
              <a:t>以上</a:t>
            </a:r>
            <a:r>
              <a:rPr lang="zh-CN" altLang="en-US" sz="2400" b="0">
                <a:solidFill>
                  <a:schemeClr val="folHlink"/>
                </a:solidFill>
                <a:latin typeface="Arial"/>
                <a:ea typeface="黑体" panose="02010609060101010101" pitchFamily="2" charset="-122"/>
              </a:rPr>
              <a:t>”</a:t>
            </a:r>
            <a:r>
              <a:rPr lang="zh-CN" altLang="en-US" sz="2400" b="0">
                <a:solidFill>
                  <a:schemeClr val="folHlink"/>
                </a:solidFill>
                <a:latin typeface="黑体" pitchFamily="2" charset="-122"/>
                <a:ea typeface="黑体" panose="02010609060101010101" pitchFamily="2" charset="-122"/>
              </a:rPr>
              <a:t>等词表示约数，这时也要特别注意，使用这样的词是否多余。</a:t>
            </a:r>
            <a:r>
              <a:rPr lang="zh-CN" altLang="en-US" sz="2400">
                <a:solidFill>
                  <a:schemeClr val="hlink"/>
                </a:solidFill>
                <a:latin typeface="楷体_GB2312" charset="-122"/>
                <a:ea typeface="楷体_GB2312" charset="-122"/>
              </a:rPr>
              <a:t>如</a:t>
            </a:r>
            <a:r>
              <a:rPr lang="en-US" altLang="zh-CN" sz="2400">
                <a:solidFill>
                  <a:schemeClr val="hlink"/>
                </a:solidFill>
                <a:latin typeface="楷体_GB2312" charset="-122"/>
                <a:ea typeface="楷体_GB2312" charset="-122"/>
              </a:rPr>
              <a:t>1</a:t>
            </a:r>
            <a:r>
              <a:rPr lang="zh-CN" altLang="en-US" sz="2400">
                <a:solidFill>
                  <a:schemeClr val="hlink"/>
                </a:solidFill>
                <a:latin typeface="楷体_GB2312" charset="-122"/>
                <a:ea typeface="楷体_GB2312" charset="-122"/>
              </a:rPr>
              <a:t>题中，</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七成以上</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前面有</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超过</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超过</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与</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以上</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重复。</a:t>
            </a:r>
          </a:p>
          <a:p>
            <a:r>
              <a:rPr lang="en-US" altLang="zh-CN" sz="2400" b="0">
                <a:solidFill>
                  <a:schemeClr val="folHlink"/>
                </a:solidFill>
                <a:latin typeface="黑体" pitchFamily="2" charset="-122"/>
                <a:ea typeface="黑体" panose="02010609060101010101" pitchFamily="2" charset="-122"/>
              </a:rPr>
              <a:t>    3</a:t>
            </a:r>
            <a:r>
              <a:rPr lang="zh-CN" altLang="en-US" sz="2400" b="0">
                <a:solidFill>
                  <a:schemeClr val="folHlink"/>
                </a:solidFill>
                <a:latin typeface="黑体" pitchFamily="2" charset="-122"/>
                <a:ea typeface="黑体" panose="02010609060101010101" pitchFamily="2" charset="-122"/>
              </a:rPr>
              <a:t>．句中有</a:t>
            </a:r>
            <a:r>
              <a:rPr lang="zh-CN" altLang="en-US" sz="2400" b="0">
                <a:solidFill>
                  <a:schemeClr val="folHlink"/>
                </a:solidFill>
                <a:latin typeface="Arial"/>
                <a:ea typeface="黑体" panose="02010609060101010101" pitchFamily="2" charset="-122"/>
              </a:rPr>
              <a:t>“</a:t>
            </a:r>
            <a:r>
              <a:rPr lang="zh-CN" altLang="en-US" sz="2400" b="0">
                <a:solidFill>
                  <a:schemeClr val="folHlink"/>
                </a:solidFill>
                <a:latin typeface="黑体" pitchFamily="2" charset="-122"/>
                <a:ea typeface="黑体" panose="02010609060101010101" pitchFamily="2" charset="-122"/>
              </a:rPr>
              <a:t>至少</a:t>
            </a:r>
            <a:r>
              <a:rPr lang="zh-CN" altLang="en-US" sz="2400" b="0">
                <a:solidFill>
                  <a:schemeClr val="folHlink"/>
                </a:solidFill>
                <a:latin typeface="Arial"/>
                <a:ea typeface="黑体" panose="02010609060101010101" pitchFamily="2" charset="-122"/>
              </a:rPr>
              <a:t>”“</a:t>
            </a:r>
            <a:r>
              <a:rPr lang="zh-CN" altLang="en-US" sz="2400" b="0">
                <a:solidFill>
                  <a:schemeClr val="folHlink"/>
                </a:solidFill>
                <a:latin typeface="黑体" pitchFamily="2" charset="-122"/>
                <a:ea typeface="黑体" panose="02010609060101010101" pitchFamily="2" charset="-122"/>
              </a:rPr>
              <a:t>最多</a:t>
            </a:r>
            <a:r>
              <a:rPr lang="zh-CN" altLang="en-US" sz="2400" b="0">
                <a:solidFill>
                  <a:schemeClr val="folHlink"/>
                </a:solidFill>
                <a:latin typeface="Arial"/>
                <a:ea typeface="黑体" panose="02010609060101010101" pitchFamily="2" charset="-122"/>
              </a:rPr>
              <a:t>”“</a:t>
            </a:r>
            <a:r>
              <a:rPr lang="zh-CN" altLang="en-US" sz="2400" b="0">
                <a:solidFill>
                  <a:schemeClr val="folHlink"/>
                </a:solidFill>
                <a:latin typeface="黑体" pitchFamily="2" charset="-122"/>
                <a:ea typeface="黑体" panose="02010609060101010101" pitchFamily="2" charset="-122"/>
              </a:rPr>
              <a:t>最高</a:t>
            </a:r>
            <a:r>
              <a:rPr lang="zh-CN" altLang="en-US" sz="2400" b="0">
                <a:solidFill>
                  <a:schemeClr val="folHlink"/>
                </a:solidFill>
                <a:latin typeface="Arial"/>
                <a:ea typeface="黑体" panose="02010609060101010101" pitchFamily="2" charset="-122"/>
              </a:rPr>
              <a:t>”“</a:t>
            </a:r>
            <a:r>
              <a:rPr lang="zh-CN" altLang="en-US" sz="2400" b="0">
                <a:solidFill>
                  <a:schemeClr val="folHlink"/>
                </a:solidFill>
                <a:latin typeface="黑体" pitchFamily="2" charset="-122"/>
                <a:ea typeface="黑体" panose="02010609060101010101" pitchFamily="2" charset="-122"/>
              </a:rPr>
              <a:t>最低</a:t>
            </a:r>
            <a:r>
              <a:rPr lang="zh-CN" altLang="en-US" sz="2400" b="0">
                <a:solidFill>
                  <a:schemeClr val="folHlink"/>
                </a:solidFill>
                <a:latin typeface="Arial"/>
                <a:ea typeface="黑体" panose="02010609060101010101" pitchFamily="2" charset="-122"/>
              </a:rPr>
              <a:t>”“</a:t>
            </a:r>
            <a:r>
              <a:rPr lang="zh-CN" altLang="en-US" sz="2400" b="0">
                <a:solidFill>
                  <a:schemeClr val="folHlink"/>
                </a:solidFill>
                <a:latin typeface="黑体" pitchFamily="2" charset="-122"/>
                <a:ea typeface="黑体" panose="02010609060101010101" pitchFamily="2" charset="-122"/>
              </a:rPr>
              <a:t>近</a:t>
            </a:r>
            <a:r>
              <a:rPr lang="zh-CN" altLang="en-US" sz="2400" b="0">
                <a:solidFill>
                  <a:schemeClr val="folHlink"/>
                </a:solidFill>
                <a:latin typeface="Arial"/>
                <a:ea typeface="黑体" panose="02010609060101010101" pitchFamily="2" charset="-122"/>
              </a:rPr>
              <a:t>”“</a:t>
            </a:r>
            <a:r>
              <a:rPr lang="zh-CN" altLang="en-US" sz="2400" b="0">
                <a:solidFill>
                  <a:schemeClr val="folHlink"/>
                </a:solidFill>
                <a:latin typeface="黑体" pitchFamily="2" charset="-122"/>
                <a:ea typeface="黑体" panose="02010609060101010101" pitchFamily="2" charset="-122"/>
              </a:rPr>
              <a:t>约</a:t>
            </a:r>
            <a:r>
              <a:rPr lang="zh-CN" altLang="en-US" sz="2400" b="0">
                <a:solidFill>
                  <a:schemeClr val="folHlink"/>
                </a:solidFill>
                <a:latin typeface="Arial"/>
                <a:ea typeface="黑体" panose="02010609060101010101" pitchFamily="2" charset="-122"/>
              </a:rPr>
              <a:t>”“</a:t>
            </a:r>
            <a:r>
              <a:rPr lang="zh-CN" altLang="en-US" sz="2400" b="0">
                <a:solidFill>
                  <a:schemeClr val="folHlink"/>
                </a:solidFill>
                <a:latin typeface="黑体" pitchFamily="2" charset="-122"/>
                <a:ea typeface="黑体" panose="02010609060101010101" pitchFamily="2" charset="-122"/>
              </a:rPr>
              <a:t>超过</a:t>
            </a:r>
            <a:r>
              <a:rPr lang="zh-CN" altLang="en-US" sz="2400" b="0">
                <a:solidFill>
                  <a:schemeClr val="folHlink"/>
                </a:solidFill>
                <a:latin typeface="Arial"/>
                <a:ea typeface="黑体" panose="02010609060101010101" pitchFamily="2" charset="-122"/>
              </a:rPr>
              <a:t>”</a:t>
            </a:r>
            <a:r>
              <a:rPr lang="zh-CN" altLang="en-US" sz="2400" b="0">
                <a:solidFill>
                  <a:schemeClr val="folHlink"/>
                </a:solidFill>
                <a:latin typeface="黑体" pitchFamily="2" charset="-122"/>
                <a:ea typeface="黑体" panose="02010609060101010101" pitchFamily="2" charset="-122"/>
              </a:rPr>
              <a:t>这一类词语时，要注意它们后面搭配的应是确数，而不能是概数。</a:t>
            </a:r>
          </a:p>
          <a:p>
            <a:r>
              <a:rPr lang="en-US" altLang="zh-CN" sz="2400" b="0">
                <a:solidFill>
                  <a:schemeClr val="folHlink"/>
                </a:solidFill>
                <a:latin typeface="黑体" pitchFamily="2" charset="-122"/>
                <a:ea typeface="黑体" panose="02010609060101010101" pitchFamily="2" charset="-122"/>
              </a:rPr>
              <a:t>    4</a:t>
            </a:r>
            <a:r>
              <a:rPr lang="zh-CN" altLang="en-US" sz="2400" b="0">
                <a:solidFill>
                  <a:schemeClr val="folHlink"/>
                </a:solidFill>
                <a:latin typeface="黑体" pitchFamily="2" charset="-122"/>
                <a:ea typeface="黑体" panose="02010609060101010101" pitchFamily="2" charset="-122"/>
              </a:rPr>
              <a:t>．一些句子中常出现合成量词而造成量词误用。</a:t>
            </a:r>
            <a:r>
              <a:rPr lang="zh-CN" altLang="en-US" sz="2400">
                <a:solidFill>
                  <a:schemeClr val="hlink"/>
                </a:solidFill>
                <a:latin typeface="楷体_GB2312" charset="-122"/>
                <a:ea typeface="楷体_GB2312" charset="-122"/>
              </a:rPr>
              <a:t>如</a:t>
            </a:r>
            <a:r>
              <a:rPr lang="en-US" altLang="zh-CN" sz="2400">
                <a:solidFill>
                  <a:schemeClr val="hlink"/>
                </a:solidFill>
                <a:latin typeface="楷体_GB2312" charset="-122"/>
                <a:ea typeface="楷体_GB2312" charset="-122"/>
              </a:rPr>
              <a:t>3</a:t>
            </a:r>
            <a:r>
              <a:rPr lang="zh-CN" altLang="en-US" sz="2400">
                <a:solidFill>
                  <a:schemeClr val="hlink"/>
                </a:solidFill>
                <a:latin typeface="楷体_GB2312" charset="-122"/>
                <a:ea typeface="楷体_GB2312" charset="-122"/>
              </a:rPr>
              <a:t>题中，</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辆次</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就是一个合成量词，用在句中导致语句出现了误用量词的语病。</a:t>
            </a:r>
          </a:p>
        </p:txBody>
      </p:sp>
      <p:sp>
        <p:nvSpPr>
          <p:cNvPr id="292867" name="Text Box 3"/>
          <p:cNvSpPr txBox="1">
            <a:spLocks noChangeArrowheads="1"/>
          </p:cNvSpPr>
          <p:nvPr/>
        </p:nvSpPr>
        <p:spPr bwMode="auto">
          <a:xfrm>
            <a:off x="474625" y="739757"/>
            <a:ext cx="10615613" cy="521970"/>
          </a:xfrm>
          <a:prstGeom prst="rect">
            <a:avLst/>
          </a:prstGeom>
          <a:noFill/>
          <a:ln w="19050">
            <a:noFill/>
            <a:miter lim="800000"/>
          </a:ln>
          <a:effectLst/>
        </p:spPr>
        <p:txBody>
          <a:bodyPr>
            <a:spAutoFit/>
          </a:bodyPr>
          <a:lstStyle/>
          <a:p>
            <a:pPr>
              <a:spcBef>
                <a:spcPct val="50000"/>
              </a:spcBef>
            </a:pPr>
            <a:r>
              <a:rPr lang="en-US" altLang="zh-CN" sz="2800"/>
              <a:t>【</a:t>
            </a:r>
            <a:r>
              <a:rPr lang="zh-CN" altLang="en-US" sz="2800"/>
              <a:t>知识精讲</a:t>
            </a:r>
            <a:r>
              <a:rPr lang="en-US" altLang="zh-CN" sz="2800"/>
              <a:t>】       </a:t>
            </a:r>
            <a:r>
              <a:rPr lang="zh-CN" altLang="en-US" sz="2800">
                <a:solidFill>
                  <a:srgbClr val="FF33CC"/>
                </a:solidFill>
                <a:ea typeface="楷体_GB2312" charset="-122"/>
              </a:rPr>
              <a:t>抓数量增减，看是否赘余 </a:t>
            </a:r>
          </a:p>
        </p:txBody>
      </p:sp>
    </p:spTree>
    <p:extLst>
      <p:ext uri="{BB962C8B-B14F-4D97-AF65-F5344CB8AC3E}">
        <p14:creationId xmlns:p14="http://schemas.microsoft.com/office/powerpoint/2010/main" val="413380702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92867"/>
                                        </p:tgtEl>
                                        <p:attrNameLst>
                                          <p:attrName>style.visibility</p:attrName>
                                        </p:attrNameLst>
                                      </p:cBhvr>
                                      <p:to>
                                        <p:strVal val="visible"/>
                                      </p:to>
                                    </p:set>
                                    <p:animEffect transition="in" filter="dissolve">
                                      <p:cBhvr>
                                        <p:cTn id="7" dur="500"/>
                                        <p:tgtEl>
                                          <p:spTgt spid="292867"/>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292866"/>
                                        </p:tgtEl>
                                        <p:attrNameLst>
                                          <p:attrName>style.visibility</p:attrName>
                                        </p:attrNameLst>
                                      </p:cBhvr>
                                      <p:to>
                                        <p:strVal val="visible"/>
                                      </p:to>
                                    </p:set>
                                    <p:animEffect transition="in" filter="blinds(horizontal)">
                                      <p:cBhvr>
                                        <p:cTn id="13" dur="500"/>
                                        <p:tgtEl>
                                          <p:spTgt spid="2928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2866" grpId="0"/>
      <p:bldP spid="292867"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890" name="Text Box 2"/>
          <p:cNvSpPr txBox="1">
            <a:spLocks noChangeArrowheads="1"/>
          </p:cNvSpPr>
          <p:nvPr/>
        </p:nvSpPr>
        <p:spPr bwMode="auto">
          <a:xfrm>
            <a:off x="188873" y="1168385"/>
            <a:ext cx="10888663" cy="398780"/>
          </a:xfrm>
          <a:prstGeom prst="rect">
            <a:avLst/>
          </a:prstGeom>
          <a:noFill/>
          <a:ln w="9525">
            <a:solidFill>
              <a:srgbClr val="00CC00"/>
            </a:solidFill>
            <a:miter lim="800000"/>
          </a:ln>
          <a:effectLst/>
        </p:spPr>
        <p:txBody>
          <a:bodyPr>
            <a:spAutoFit/>
          </a:bodyPr>
          <a:lstStyle/>
          <a:p>
            <a:r>
              <a:rPr lang="en-US" altLang="zh-CN" sz="2000">
                <a:solidFill>
                  <a:srgbClr val="000066"/>
                </a:solidFill>
                <a:latin typeface="宋体" pitchFamily="2" charset="-122"/>
              </a:rPr>
              <a:t>1.</a:t>
            </a:r>
            <a:r>
              <a:rPr lang="zh-CN" altLang="en-US" sz="2000">
                <a:solidFill>
                  <a:srgbClr val="000066"/>
                </a:solidFill>
                <a:latin typeface="宋体" pitchFamily="2" charset="-122"/>
              </a:rPr>
              <a:t>大庆石化总公司的老少职工们同台竞赛，年轻职工积极踊跃，老年职工更是不让须眉。</a:t>
            </a:r>
            <a:endParaRPr lang="en-US" altLang="zh-CN" sz="2000">
              <a:solidFill>
                <a:srgbClr val="000066"/>
              </a:solidFill>
              <a:latin typeface="宋体" pitchFamily="2" charset="-122"/>
            </a:endParaRPr>
          </a:p>
        </p:txBody>
      </p:sp>
      <p:sp>
        <p:nvSpPr>
          <p:cNvPr id="293891" name="Text Box 3"/>
          <p:cNvSpPr txBox="1">
            <a:spLocks noChangeArrowheads="1"/>
          </p:cNvSpPr>
          <p:nvPr/>
        </p:nvSpPr>
        <p:spPr bwMode="auto">
          <a:xfrm>
            <a:off x="1979573" y="3351198"/>
            <a:ext cx="309880" cy="368300"/>
          </a:xfrm>
          <a:prstGeom prst="rect">
            <a:avLst/>
          </a:prstGeom>
          <a:noFill/>
          <a:ln w="9525">
            <a:noFill/>
            <a:miter lim="800000"/>
          </a:ln>
          <a:effectLst/>
        </p:spPr>
        <p:txBody>
          <a:bodyPr wrap="none">
            <a:spAutoFit/>
          </a:bodyPr>
          <a:lstStyle/>
          <a:p>
            <a:endParaRPr lang="zh-CN" altLang="en-US" b="0"/>
          </a:p>
        </p:txBody>
      </p:sp>
      <p:sp>
        <p:nvSpPr>
          <p:cNvPr id="293892" name="Text Box 4"/>
          <p:cNvSpPr txBox="1">
            <a:spLocks noChangeArrowheads="1"/>
          </p:cNvSpPr>
          <p:nvPr/>
        </p:nvSpPr>
        <p:spPr bwMode="auto">
          <a:xfrm flipH="1">
            <a:off x="7450098" y="1782748"/>
            <a:ext cx="636588" cy="521970"/>
          </a:xfrm>
          <a:prstGeom prst="rect">
            <a:avLst/>
          </a:prstGeom>
          <a:noFill/>
          <a:ln w="9525">
            <a:noFill/>
            <a:miter lim="800000"/>
          </a:ln>
          <a:effectLst/>
        </p:spPr>
        <p:txBody>
          <a:bodyPr>
            <a:spAutoFit/>
          </a:bodyPr>
          <a:lstStyle/>
          <a:p>
            <a:pPr>
              <a:spcBef>
                <a:spcPct val="50000"/>
              </a:spcBef>
            </a:pPr>
            <a:endParaRPr lang="zh-CN" altLang="en-US" sz="2800" b="0">
              <a:solidFill>
                <a:srgbClr val="FF0000"/>
              </a:solidFill>
            </a:endParaRPr>
          </a:p>
        </p:txBody>
      </p:sp>
      <p:sp>
        <p:nvSpPr>
          <p:cNvPr id="293893" name="Text Box 5"/>
          <p:cNvSpPr txBox="1">
            <a:spLocks noChangeArrowheads="1"/>
          </p:cNvSpPr>
          <p:nvPr/>
        </p:nvSpPr>
        <p:spPr bwMode="auto">
          <a:xfrm>
            <a:off x="193636" y="1750998"/>
            <a:ext cx="10888662" cy="706755"/>
          </a:xfrm>
          <a:prstGeom prst="rect">
            <a:avLst/>
          </a:prstGeom>
          <a:noFill/>
          <a:ln w="9525">
            <a:solidFill>
              <a:srgbClr val="66FFFF"/>
            </a:solidFill>
            <a:miter lim="800000"/>
          </a:ln>
          <a:effectLst/>
        </p:spPr>
        <p:txBody>
          <a:bodyPr>
            <a:spAutoFit/>
          </a:bodyPr>
          <a:lstStyle/>
          <a:p>
            <a:pPr>
              <a:spcBef>
                <a:spcPct val="50000"/>
              </a:spcBef>
            </a:pPr>
            <a:r>
              <a:rPr lang="zh-CN" altLang="en-US" sz="2000">
                <a:solidFill>
                  <a:schemeClr val="folHlink"/>
                </a:solidFill>
                <a:latin typeface="楷体_GB2312" charset="-122"/>
                <a:ea typeface="楷体_GB2312" charset="-122"/>
              </a:rPr>
              <a:t>答案：此处属不合事理。</a:t>
            </a:r>
            <a:r>
              <a:rPr lang="zh-CN" altLang="en-US" sz="2000">
                <a:solidFill>
                  <a:schemeClr val="folHlink"/>
                </a:solidFill>
                <a:latin typeface="Arial"/>
                <a:ea typeface="楷体_GB2312" charset="-122"/>
              </a:rPr>
              <a:t>“</a:t>
            </a:r>
            <a:r>
              <a:rPr lang="zh-CN" altLang="en-US" sz="2000">
                <a:solidFill>
                  <a:schemeClr val="folHlink"/>
                </a:solidFill>
                <a:latin typeface="楷体_GB2312" charset="-122"/>
                <a:ea typeface="楷体_GB2312" charset="-122"/>
              </a:rPr>
              <a:t>老年职工更是不让须眉</a:t>
            </a:r>
            <a:r>
              <a:rPr lang="zh-CN" altLang="en-US" sz="2000">
                <a:solidFill>
                  <a:schemeClr val="folHlink"/>
                </a:solidFill>
                <a:latin typeface="Arial"/>
                <a:ea typeface="楷体_GB2312" charset="-122"/>
              </a:rPr>
              <a:t>”</a:t>
            </a:r>
            <a:r>
              <a:rPr lang="zh-CN" altLang="en-US" sz="2000">
                <a:solidFill>
                  <a:schemeClr val="folHlink"/>
                </a:solidFill>
                <a:latin typeface="楷体_GB2312" charset="-122"/>
                <a:ea typeface="楷体_GB2312" charset="-122"/>
              </a:rPr>
              <a:t>不合逻辑。</a:t>
            </a:r>
            <a:r>
              <a:rPr lang="zh-CN" altLang="en-US" sz="2000">
                <a:solidFill>
                  <a:schemeClr val="folHlink"/>
                </a:solidFill>
                <a:latin typeface="Arial"/>
                <a:ea typeface="楷体_GB2312" charset="-122"/>
              </a:rPr>
              <a:t>“</a:t>
            </a:r>
            <a:r>
              <a:rPr lang="zh-CN" altLang="en-US" sz="2000">
                <a:solidFill>
                  <a:schemeClr val="folHlink"/>
                </a:solidFill>
                <a:latin typeface="楷体_GB2312" charset="-122"/>
                <a:ea typeface="楷体_GB2312" charset="-122"/>
              </a:rPr>
              <a:t>须眉</a:t>
            </a:r>
            <a:r>
              <a:rPr lang="zh-CN" altLang="en-US" sz="2000">
                <a:solidFill>
                  <a:schemeClr val="folHlink"/>
                </a:solidFill>
                <a:latin typeface="Arial"/>
                <a:ea typeface="楷体_GB2312" charset="-122"/>
              </a:rPr>
              <a:t>”</a:t>
            </a:r>
            <a:r>
              <a:rPr lang="zh-CN" altLang="en-US" sz="2000">
                <a:solidFill>
                  <a:schemeClr val="folHlink"/>
                </a:solidFill>
                <a:latin typeface="楷体_GB2312" charset="-122"/>
                <a:ea typeface="楷体_GB2312" charset="-122"/>
              </a:rPr>
              <a:t>是男子的代称，</a:t>
            </a:r>
            <a:r>
              <a:rPr lang="zh-CN" altLang="en-US" sz="2000">
                <a:solidFill>
                  <a:schemeClr val="folHlink"/>
                </a:solidFill>
                <a:latin typeface="Arial"/>
                <a:ea typeface="楷体_GB2312" charset="-122"/>
              </a:rPr>
              <a:t>“</a:t>
            </a:r>
            <a:r>
              <a:rPr lang="zh-CN" altLang="en-US" sz="2000">
                <a:solidFill>
                  <a:schemeClr val="folHlink"/>
                </a:solidFill>
                <a:latin typeface="楷体_GB2312" charset="-122"/>
                <a:ea typeface="楷体_GB2312" charset="-122"/>
              </a:rPr>
              <a:t>老年职工</a:t>
            </a:r>
            <a:r>
              <a:rPr lang="zh-CN" altLang="en-US" sz="2000">
                <a:solidFill>
                  <a:schemeClr val="folHlink"/>
                </a:solidFill>
                <a:latin typeface="Arial"/>
                <a:ea typeface="楷体_GB2312" charset="-122"/>
              </a:rPr>
              <a:t>”</a:t>
            </a:r>
            <a:r>
              <a:rPr lang="zh-CN" altLang="en-US" sz="2000">
                <a:solidFill>
                  <a:schemeClr val="folHlink"/>
                </a:solidFill>
                <a:latin typeface="楷体_GB2312" charset="-122"/>
                <a:ea typeface="楷体_GB2312" charset="-122"/>
              </a:rPr>
              <a:t>与</a:t>
            </a:r>
            <a:r>
              <a:rPr lang="zh-CN" altLang="en-US" sz="2000">
                <a:solidFill>
                  <a:schemeClr val="folHlink"/>
                </a:solidFill>
                <a:latin typeface="Arial"/>
                <a:ea typeface="楷体_GB2312" charset="-122"/>
              </a:rPr>
              <a:t>“</a:t>
            </a:r>
            <a:r>
              <a:rPr lang="zh-CN" altLang="en-US" sz="2000">
                <a:solidFill>
                  <a:schemeClr val="folHlink"/>
                </a:solidFill>
                <a:latin typeface="楷体_GB2312" charset="-122"/>
                <a:ea typeface="楷体_GB2312" charset="-122"/>
              </a:rPr>
              <a:t>须眉</a:t>
            </a:r>
            <a:r>
              <a:rPr lang="zh-CN" altLang="en-US" sz="2000">
                <a:solidFill>
                  <a:schemeClr val="folHlink"/>
                </a:solidFill>
                <a:latin typeface="Arial"/>
                <a:ea typeface="楷体_GB2312" charset="-122"/>
              </a:rPr>
              <a:t>”</a:t>
            </a:r>
            <a:r>
              <a:rPr lang="zh-CN" altLang="en-US" sz="2000">
                <a:solidFill>
                  <a:schemeClr val="folHlink"/>
                </a:solidFill>
                <a:latin typeface="楷体_GB2312" charset="-122"/>
                <a:ea typeface="楷体_GB2312" charset="-122"/>
              </a:rPr>
              <a:t>相比较，概念重合，不合逻辑。 </a:t>
            </a:r>
          </a:p>
        </p:txBody>
      </p:sp>
      <p:sp>
        <p:nvSpPr>
          <p:cNvPr id="293894" name="Text Box 6"/>
          <p:cNvSpPr txBox="1">
            <a:spLocks noChangeArrowheads="1"/>
          </p:cNvSpPr>
          <p:nvPr/>
        </p:nvSpPr>
        <p:spPr bwMode="auto">
          <a:xfrm>
            <a:off x="193636" y="2614598"/>
            <a:ext cx="10888662" cy="706755"/>
          </a:xfrm>
          <a:prstGeom prst="rect">
            <a:avLst/>
          </a:prstGeom>
          <a:noFill/>
          <a:ln w="9525">
            <a:solidFill>
              <a:srgbClr val="00CC00"/>
            </a:solidFill>
            <a:miter lim="800000"/>
          </a:ln>
          <a:effectLst/>
        </p:spPr>
        <p:txBody>
          <a:bodyPr>
            <a:spAutoFit/>
          </a:bodyPr>
          <a:lstStyle/>
          <a:p>
            <a:r>
              <a:rPr lang="en-US" altLang="zh-CN" sz="2000">
                <a:solidFill>
                  <a:srgbClr val="000066"/>
                </a:solidFill>
                <a:latin typeface="宋体" pitchFamily="2" charset="-122"/>
              </a:rPr>
              <a:t>2.</a:t>
            </a:r>
            <a:r>
              <a:rPr lang="zh-CN" altLang="en-US" sz="2000">
                <a:solidFill>
                  <a:srgbClr val="000066"/>
                </a:solidFill>
                <a:latin typeface="宋体" pitchFamily="2" charset="-122"/>
              </a:rPr>
              <a:t>在深化改革的关键阶段，我们是否能够保持积极的精神状态，关系到我省经济的长远发展，关系到全省人民的福祉，就必须防止“精神懈怠”。 </a:t>
            </a:r>
            <a:endParaRPr lang="en-US" altLang="zh-CN" sz="2000">
              <a:solidFill>
                <a:srgbClr val="000066"/>
              </a:solidFill>
              <a:latin typeface="宋体" pitchFamily="2" charset="-122"/>
            </a:endParaRPr>
          </a:p>
        </p:txBody>
      </p:sp>
      <p:sp>
        <p:nvSpPr>
          <p:cNvPr id="293895" name="Text Box 7"/>
          <p:cNvSpPr txBox="1">
            <a:spLocks noChangeArrowheads="1"/>
          </p:cNvSpPr>
          <p:nvPr/>
        </p:nvSpPr>
        <p:spPr bwMode="auto">
          <a:xfrm>
            <a:off x="193636" y="3479785"/>
            <a:ext cx="10799762" cy="706755"/>
          </a:xfrm>
          <a:prstGeom prst="rect">
            <a:avLst/>
          </a:prstGeom>
          <a:noFill/>
          <a:ln w="9525">
            <a:solidFill>
              <a:srgbClr val="66FFFF"/>
            </a:solidFill>
            <a:miter lim="800000"/>
          </a:ln>
          <a:effectLst/>
        </p:spPr>
        <p:txBody>
          <a:bodyPr>
            <a:spAutoFit/>
          </a:bodyPr>
          <a:lstStyle/>
          <a:p>
            <a:pPr>
              <a:spcBef>
                <a:spcPct val="50000"/>
              </a:spcBef>
            </a:pPr>
            <a:r>
              <a:rPr lang="zh-CN" altLang="en-US" sz="2000">
                <a:solidFill>
                  <a:schemeClr val="folHlink"/>
                </a:solidFill>
                <a:latin typeface="楷体_GB2312" charset="-122"/>
                <a:ea typeface="楷体_GB2312" charset="-122"/>
              </a:rPr>
              <a:t>答案：此处属不合事理。此句中</a:t>
            </a:r>
            <a:r>
              <a:rPr lang="zh-CN" altLang="en-US" sz="2000">
                <a:solidFill>
                  <a:schemeClr val="folHlink"/>
                </a:solidFill>
                <a:latin typeface="Arial"/>
                <a:ea typeface="楷体_GB2312" charset="-122"/>
              </a:rPr>
              <a:t>“</a:t>
            </a:r>
            <a:r>
              <a:rPr lang="zh-CN" altLang="en-US" sz="2000">
                <a:solidFill>
                  <a:schemeClr val="folHlink"/>
                </a:solidFill>
                <a:latin typeface="楷体_GB2312" charset="-122"/>
                <a:ea typeface="楷体_GB2312" charset="-122"/>
              </a:rPr>
              <a:t>是否</a:t>
            </a:r>
            <a:r>
              <a:rPr lang="zh-CN" altLang="en-US" sz="2000">
                <a:solidFill>
                  <a:schemeClr val="folHlink"/>
                </a:solidFill>
                <a:latin typeface="Arial"/>
                <a:ea typeface="楷体_GB2312" charset="-122"/>
              </a:rPr>
              <a:t>”</a:t>
            </a:r>
            <a:r>
              <a:rPr lang="zh-CN" altLang="en-US" sz="2000">
                <a:solidFill>
                  <a:schemeClr val="folHlink"/>
                </a:solidFill>
                <a:latin typeface="楷体_GB2312" charset="-122"/>
                <a:ea typeface="楷体_GB2312" charset="-122"/>
              </a:rPr>
              <a:t>属两个方面，而与之对应的</a:t>
            </a:r>
            <a:r>
              <a:rPr lang="zh-CN" altLang="en-US" sz="2000">
                <a:solidFill>
                  <a:schemeClr val="folHlink"/>
                </a:solidFill>
                <a:latin typeface="Arial"/>
                <a:ea typeface="楷体_GB2312" charset="-122"/>
              </a:rPr>
              <a:t>“</a:t>
            </a:r>
            <a:r>
              <a:rPr lang="zh-CN" altLang="en-US" sz="2000">
                <a:solidFill>
                  <a:schemeClr val="folHlink"/>
                </a:solidFill>
                <a:latin typeface="楷体_GB2312" charset="-122"/>
                <a:ea typeface="楷体_GB2312" charset="-122"/>
              </a:rPr>
              <a:t>关系到</a:t>
            </a:r>
            <a:r>
              <a:rPr lang="en-US" altLang="zh-CN" sz="2000">
                <a:solidFill>
                  <a:schemeClr val="folHlink"/>
                </a:solidFill>
                <a:latin typeface="Arial"/>
                <a:ea typeface="楷体_GB2312" charset="-122"/>
              </a:rPr>
              <a:t>……”</a:t>
            </a:r>
            <a:r>
              <a:rPr lang="zh-CN" altLang="en-US" sz="2000">
                <a:solidFill>
                  <a:schemeClr val="folHlink"/>
                </a:solidFill>
                <a:latin typeface="楷体_GB2312" charset="-122"/>
                <a:ea typeface="楷体_GB2312" charset="-122"/>
              </a:rPr>
              <a:t>却是从肯定的一方面说的，从而造成了两面对一面的情况，可删去</a:t>
            </a:r>
            <a:r>
              <a:rPr lang="zh-CN" altLang="en-US" sz="2000">
                <a:solidFill>
                  <a:schemeClr val="folHlink"/>
                </a:solidFill>
                <a:latin typeface="Arial"/>
                <a:ea typeface="楷体_GB2312" charset="-122"/>
              </a:rPr>
              <a:t>“</a:t>
            </a:r>
            <a:r>
              <a:rPr lang="zh-CN" altLang="en-US" sz="2000">
                <a:solidFill>
                  <a:schemeClr val="folHlink"/>
                </a:solidFill>
                <a:latin typeface="楷体_GB2312" charset="-122"/>
                <a:ea typeface="楷体_GB2312" charset="-122"/>
              </a:rPr>
              <a:t>是否</a:t>
            </a:r>
            <a:r>
              <a:rPr lang="zh-CN" altLang="en-US" sz="2000">
                <a:solidFill>
                  <a:schemeClr val="folHlink"/>
                </a:solidFill>
                <a:latin typeface="Arial"/>
                <a:ea typeface="楷体_GB2312" charset="-122"/>
              </a:rPr>
              <a:t>”</a:t>
            </a:r>
            <a:r>
              <a:rPr lang="zh-CN" altLang="en-US" sz="2000">
                <a:solidFill>
                  <a:schemeClr val="folHlink"/>
                </a:solidFill>
                <a:latin typeface="楷体_GB2312" charset="-122"/>
                <a:ea typeface="楷体_GB2312" charset="-122"/>
              </a:rPr>
              <a:t>。</a:t>
            </a:r>
          </a:p>
        </p:txBody>
      </p:sp>
      <p:sp>
        <p:nvSpPr>
          <p:cNvPr id="293896" name="Rectangle 8"/>
          <p:cNvSpPr>
            <a:spLocks noGrp="1"/>
          </p:cNvSpPr>
          <p:nvPr>
            <p:ph type="title" idx="4294967295"/>
          </p:nvPr>
        </p:nvSpPr>
        <p:spPr>
          <a:xfrm>
            <a:off x="4624388" y="596900"/>
            <a:ext cx="6897687" cy="530225"/>
          </a:xfrm>
          <a:prstGeom prst="rect">
            <a:avLst/>
          </a:prstGeom>
          <a:noFill/>
          <a:ln w="57150" cmpd="thinThick">
            <a:solidFill>
              <a:schemeClr val="folHlink"/>
            </a:solidFill>
          </a:ln>
        </p:spPr>
        <p:txBody>
          <a:bodyPr/>
          <a:lstStyle/>
          <a:p>
            <a:r>
              <a:rPr lang="zh-CN" altLang="en-US" sz="2800" smtClean="0">
                <a:solidFill>
                  <a:schemeClr val="hlink"/>
                </a:solidFill>
                <a:latin typeface="黑体" pitchFamily="2" charset="-122"/>
                <a:ea typeface="黑体" panose="02010609060101010101" pitchFamily="2" charset="-122"/>
              </a:rPr>
              <a:t>类型四　不合事理</a:t>
            </a:r>
          </a:p>
        </p:txBody>
      </p:sp>
      <p:sp>
        <p:nvSpPr>
          <p:cNvPr id="293897" name="Text Box 9"/>
          <p:cNvSpPr txBox="1">
            <a:spLocks noChangeArrowheads="1"/>
          </p:cNvSpPr>
          <p:nvPr/>
        </p:nvSpPr>
        <p:spPr bwMode="auto">
          <a:xfrm>
            <a:off x="193636" y="4414823"/>
            <a:ext cx="10888662" cy="706755"/>
          </a:xfrm>
          <a:prstGeom prst="rect">
            <a:avLst/>
          </a:prstGeom>
          <a:noFill/>
          <a:ln w="9525">
            <a:solidFill>
              <a:srgbClr val="00CC00"/>
            </a:solidFill>
            <a:miter lim="800000"/>
          </a:ln>
          <a:effectLst/>
        </p:spPr>
        <p:txBody>
          <a:bodyPr>
            <a:spAutoFit/>
          </a:bodyPr>
          <a:lstStyle/>
          <a:p>
            <a:r>
              <a:rPr lang="en-US" altLang="zh-CN" sz="2000">
                <a:solidFill>
                  <a:srgbClr val="000066"/>
                </a:solidFill>
                <a:latin typeface="宋体" pitchFamily="2" charset="-122"/>
              </a:rPr>
              <a:t>3.</a:t>
            </a:r>
            <a:r>
              <a:rPr lang="zh-CN" altLang="en-US" sz="2000">
                <a:solidFill>
                  <a:srgbClr val="000066"/>
                </a:solidFill>
                <a:latin typeface="宋体" pitchFamily="2" charset="-122"/>
              </a:rPr>
              <a:t>早晨，春风料峭，张大爷徒步来到了大桥附近的公园，欣赏杏花、桃花、牡丹、菊花等果树和花卉。 </a:t>
            </a:r>
          </a:p>
        </p:txBody>
      </p:sp>
      <p:sp>
        <p:nvSpPr>
          <p:cNvPr id="293898" name="Text Box 10"/>
          <p:cNvSpPr txBox="1">
            <a:spLocks noChangeArrowheads="1"/>
          </p:cNvSpPr>
          <p:nvPr/>
        </p:nvSpPr>
        <p:spPr bwMode="auto">
          <a:xfrm>
            <a:off x="193636" y="5280010"/>
            <a:ext cx="10799762" cy="706755"/>
          </a:xfrm>
          <a:prstGeom prst="rect">
            <a:avLst/>
          </a:prstGeom>
          <a:noFill/>
          <a:ln w="9525">
            <a:solidFill>
              <a:srgbClr val="66FFFF"/>
            </a:solidFill>
            <a:miter lim="800000"/>
          </a:ln>
          <a:effectLst/>
        </p:spPr>
        <p:txBody>
          <a:bodyPr>
            <a:spAutoFit/>
          </a:bodyPr>
          <a:lstStyle/>
          <a:p>
            <a:pPr>
              <a:spcBef>
                <a:spcPct val="50000"/>
              </a:spcBef>
            </a:pPr>
            <a:r>
              <a:rPr lang="zh-CN" altLang="en-US" sz="2000">
                <a:solidFill>
                  <a:schemeClr val="folHlink"/>
                </a:solidFill>
                <a:latin typeface="楷体_GB2312" charset="-122"/>
                <a:ea typeface="楷体_GB2312" charset="-122"/>
              </a:rPr>
              <a:t>答案：此处属不合事理。此句中说张大爷在春天欣赏</a:t>
            </a:r>
            <a:r>
              <a:rPr lang="zh-CN" altLang="en-US" sz="2000">
                <a:solidFill>
                  <a:schemeClr val="folHlink"/>
                </a:solidFill>
                <a:latin typeface="Arial"/>
                <a:ea typeface="楷体_GB2312" charset="-122"/>
              </a:rPr>
              <a:t>“</a:t>
            </a:r>
            <a:r>
              <a:rPr lang="zh-CN" altLang="en-US" sz="2000">
                <a:solidFill>
                  <a:schemeClr val="folHlink"/>
                </a:solidFill>
                <a:latin typeface="楷体_GB2312" charset="-122"/>
                <a:ea typeface="楷体_GB2312" charset="-122"/>
              </a:rPr>
              <a:t>杏花、桃花、牡丹、菊花</a:t>
            </a:r>
            <a:r>
              <a:rPr lang="zh-CN" altLang="en-US" sz="2000">
                <a:solidFill>
                  <a:schemeClr val="folHlink"/>
                </a:solidFill>
                <a:latin typeface="Arial"/>
                <a:ea typeface="楷体_GB2312" charset="-122"/>
              </a:rPr>
              <a:t>”</a:t>
            </a:r>
            <a:r>
              <a:rPr lang="zh-CN" altLang="en-US" sz="2000">
                <a:solidFill>
                  <a:schemeClr val="folHlink"/>
                </a:solidFill>
                <a:latin typeface="楷体_GB2312" charset="-122"/>
                <a:ea typeface="楷体_GB2312" charset="-122"/>
              </a:rPr>
              <a:t>，但</a:t>
            </a:r>
            <a:r>
              <a:rPr lang="zh-CN" altLang="en-US" sz="2000">
                <a:solidFill>
                  <a:schemeClr val="folHlink"/>
                </a:solidFill>
                <a:latin typeface="Arial"/>
                <a:ea typeface="楷体_GB2312" charset="-122"/>
              </a:rPr>
              <a:t>“</a:t>
            </a:r>
            <a:r>
              <a:rPr lang="zh-CN" altLang="en-US" sz="2000">
                <a:solidFill>
                  <a:schemeClr val="folHlink"/>
                </a:solidFill>
                <a:latin typeface="楷体_GB2312" charset="-122"/>
                <a:ea typeface="楷体_GB2312" charset="-122"/>
              </a:rPr>
              <a:t>菊花</a:t>
            </a:r>
            <a:r>
              <a:rPr lang="zh-CN" altLang="en-US" sz="2000">
                <a:solidFill>
                  <a:schemeClr val="folHlink"/>
                </a:solidFill>
                <a:latin typeface="Arial"/>
                <a:ea typeface="楷体_GB2312" charset="-122"/>
              </a:rPr>
              <a:t>”</a:t>
            </a:r>
            <a:r>
              <a:rPr lang="zh-CN" altLang="en-US" sz="2000">
                <a:solidFill>
                  <a:schemeClr val="folHlink"/>
                </a:solidFill>
                <a:latin typeface="楷体_GB2312" charset="-122"/>
                <a:ea typeface="楷体_GB2312" charset="-122"/>
              </a:rPr>
              <a:t>不在春天开放，而在秋天，故句中说在春天欣赏</a:t>
            </a:r>
            <a:r>
              <a:rPr lang="zh-CN" altLang="en-US" sz="2000">
                <a:solidFill>
                  <a:schemeClr val="folHlink"/>
                </a:solidFill>
                <a:latin typeface="Arial"/>
                <a:ea typeface="楷体_GB2312" charset="-122"/>
              </a:rPr>
              <a:t>“</a:t>
            </a:r>
            <a:r>
              <a:rPr lang="zh-CN" altLang="en-US" sz="2000">
                <a:solidFill>
                  <a:schemeClr val="folHlink"/>
                </a:solidFill>
                <a:latin typeface="楷体_GB2312" charset="-122"/>
                <a:ea typeface="楷体_GB2312" charset="-122"/>
              </a:rPr>
              <a:t>菊花</a:t>
            </a:r>
            <a:r>
              <a:rPr lang="zh-CN" altLang="en-US" sz="2000">
                <a:solidFill>
                  <a:schemeClr val="folHlink"/>
                </a:solidFill>
                <a:latin typeface="Arial"/>
                <a:ea typeface="楷体_GB2312" charset="-122"/>
              </a:rPr>
              <a:t>”</a:t>
            </a:r>
            <a:r>
              <a:rPr lang="zh-CN" altLang="en-US" sz="2000">
                <a:solidFill>
                  <a:schemeClr val="folHlink"/>
                </a:solidFill>
                <a:latin typeface="楷体_GB2312" charset="-122"/>
                <a:ea typeface="楷体_GB2312" charset="-122"/>
              </a:rPr>
              <a:t>，违背了客观规律，不合事理。</a:t>
            </a:r>
          </a:p>
        </p:txBody>
      </p:sp>
    </p:spTree>
    <p:extLst>
      <p:ext uri="{BB962C8B-B14F-4D97-AF65-F5344CB8AC3E}">
        <p14:creationId xmlns:p14="http://schemas.microsoft.com/office/powerpoint/2010/main" val="113362320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93896"/>
                                        </p:tgtEl>
                                        <p:attrNameLst>
                                          <p:attrName>style.visibility</p:attrName>
                                        </p:attrNameLst>
                                      </p:cBhvr>
                                      <p:to>
                                        <p:strVal val="visible"/>
                                      </p:to>
                                    </p:set>
                                    <p:anim calcmode="lin" valueType="num">
                                      <p:cBhvr additive="base">
                                        <p:cTn id="7" dur="500" fill="hold"/>
                                        <p:tgtEl>
                                          <p:spTgt spid="293896"/>
                                        </p:tgtEl>
                                        <p:attrNameLst>
                                          <p:attrName>ppt_x</p:attrName>
                                        </p:attrNameLst>
                                      </p:cBhvr>
                                      <p:tavLst>
                                        <p:tav tm="0">
                                          <p:val>
                                            <p:strVal val="#ppt_x"/>
                                          </p:val>
                                        </p:tav>
                                        <p:tav tm="100000">
                                          <p:val>
                                            <p:strVal val="#ppt_x"/>
                                          </p:val>
                                        </p:tav>
                                      </p:tavLst>
                                    </p:anim>
                                    <p:anim calcmode="lin" valueType="num">
                                      <p:cBhvr additive="base">
                                        <p:cTn id="8" dur="500" fill="hold"/>
                                        <p:tgtEl>
                                          <p:spTgt spid="29389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293890"/>
                                        </p:tgtEl>
                                        <p:attrNameLst>
                                          <p:attrName>style.visibility</p:attrName>
                                        </p:attrNameLst>
                                      </p:cBhvr>
                                      <p:to>
                                        <p:strVal val="visible"/>
                                      </p:to>
                                    </p:set>
                                    <p:animEffect transition="in" filter="blinds(horizontal)">
                                      <p:cBhvr>
                                        <p:cTn id="14" dur="500"/>
                                        <p:tgtEl>
                                          <p:spTgt spid="293890"/>
                                        </p:tgtEl>
                                      </p:cBhvr>
                                    </p:animEffect>
                                  </p:childTnLst>
                                </p:cTn>
                              </p:par>
                            </p:childTnLst>
                          </p:cTn>
                        </p:par>
                      </p:childTnLst>
                    </p:cTn>
                  </p:par>
                  <p:par>
                    <p:cTn id="15" fill="hold" nodeType="clickPar">
                      <p:stCondLst>
                        <p:cond delay="indefinite"/>
                      </p:stCondLst>
                      <p:childTnLst>
                        <p:par>
                          <p:cTn id="16" fill="hold" nodeType="withGroup">
                            <p:stCondLst>
                              <p:cond delay="indefinite"/>
                            </p:stCondLst>
                          </p:cTn>
                        </p:par>
                        <p:par>
                          <p:cTn id="17" fill="hold" nodeType="afterGroup">
                            <p:stCondLst>
                              <p:cond delay="0"/>
                            </p:stCondLst>
                            <p:childTnLst>
                              <p:par>
                                <p:cTn id="18" presetID="9" presetClass="entr" presetSubtype="0" fill="hold" grpId="0" nodeType="clickEffect">
                                  <p:stCondLst>
                                    <p:cond delay="0"/>
                                  </p:stCondLst>
                                  <p:childTnLst>
                                    <p:set>
                                      <p:cBhvr>
                                        <p:cTn id="19" dur="1" fill="hold">
                                          <p:stCondLst>
                                            <p:cond delay="0"/>
                                          </p:stCondLst>
                                        </p:cTn>
                                        <p:tgtEl>
                                          <p:spTgt spid="293893"/>
                                        </p:tgtEl>
                                        <p:attrNameLst>
                                          <p:attrName>style.visibility</p:attrName>
                                        </p:attrNameLst>
                                      </p:cBhvr>
                                      <p:to>
                                        <p:strVal val="visible"/>
                                      </p:to>
                                    </p:set>
                                    <p:animEffect transition="in" filter="dissolve">
                                      <p:cBhvr>
                                        <p:cTn id="20" dur="500"/>
                                        <p:tgtEl>
                                          <p:spTgt spid="293893"/>
                                        </p:tgtEl>
                                      </p:cBhvr>
                                    </p:animEffect>
                                  </p:childTnLst>
                                </p:cTn>
                              </p:par>
                            </p:childTnLst>
                          </p:cTn>
                        </p:par>
                      </p:childTnLst>
                    </p:cTn>
                  </p:par>
                  <p:par>
                    <p:cTn id="21" fill="hold" nodeType="clickPar">
                      <p:stCondLst>
                        <p:cond delay="indefinite"/>
                      </p:stCondLst>
                      <p:childTnLst>
                        <p:par>
                          <p:cTn id="22" fill="hold" nodeType="withGroup">
                            <p:stCondLst>
                              <p:cond delay="indefinite"/>
                            </p:stCondLst>
                          </p:cTn>
                        </p:par>
                        <p:par>
                          <p:cTn id="23" fill="hold" nodeType="afterGroup">
                            <p:stCondLst>
                              <p:cond delay="0"/>
                            </p:stCondLst>
                            <p:childTnLst>
                              <p:par>
                                <p:cTn id="24" presetID="2" presetClass="entr" presetSubtype="8" fill="hold" grpId="0" nodeType="clickEffect">
                                  <p:stCondLst>
                                    <p:cond delay="0"/>
                                  </p:stCondLst>
                                  <p:childTnLst>
                                    <p:set>
                                      <p:cBhvr>
                                        <p:cTn id="25" dur="1" fill="hold">
                                          <p:stCondLst>
                                            <p:cond delay="0"/>
                                          </p:stCondLst>
                                        </p:cTn>
                                        <p:tgtEl>
                                          <p:spTgt spid="293894"/>
                                        </p:tgtEl>
                                        <p:attrNameLst>
                                          <p:attrName>style.visibility</p:attrName>
                                        </p:attrNameLst>
                                      </p:cBhvr>
                                      <p:to>
                                        <p:strVal val="visible"/>
                                      </p:to>
                                    </p:set>
                                    <p:anim calcmode="lin" valueType="num">
                                      <p:cBhvr additive="base">
                                        <p:cTn id="26" dur="1000" fill="hold"/>
                                        <p:tgtEl>
                                          <p:spTgt spid="293894"/>
                                        </p:tgtEl>
                                        <p:attrNameLst>
                                          <p:attrName>ppt_x</p:attrName>
                                        </p:attrNameLst>
                                      </p:cBhvr>
                                      <p:tavLst>
                                        <p:tav tm="0">
                                          <p:val>
                                            <p:strVal val="0-#ppt_w/2"/>
                                          </p:val>
                                        </p:tav>
                                        <p:tav tm="100000">
                                          <p:val>
                                            <p:strVal val="#ppt_x"/>
                                          </p:val>
                                        </p:tav>
                                      </p:tavLst>
                                    </p:anim>
                                    <p:anim calcmode="lin" valueType="num">
                                      <p:cBhvr additive="base">
                                        <p:cTn id="27" dur="1000" fill="hold"/>
                                        <p:tgtEl>
                                          <p:spTgt spid="293894"/>
                                        </p:tgtEl>
                                        <p:attrNameLst>
                                          <p:attrName>ppt_y</p:attrName>
                                        </p:attrNameLst>
                                      </p:cBhvr>
                                      <p:tavLst>
                                        <p:tav tm="0">
                                          <p:val>
                                            <p:strVal val="#ppt_y"/>
                                          </p:val>
                                        </p:tav>
                                        <p:tav tm="100000">
                                          <p:val>
                                            <p:strVal val="#ppt_y"/>
                                          </p:val>
                                        </p:tav>
                                      </p:tavLst>
                                    </p:anim>
                                  </p:childTnLst>
                                </p:cTn>
                              </p:par>
                            </p:childTnLst>
                          </p:cTn>
                        </p:par>
                      </p:childTnLst>
                    </p:cTn>
                  </p:par>
                  <p:par>
                    <p:cTn id="28" fill="hold" nodeType="clickPar">
                      <p:stCondLst>
                        <p:cond delay="indefinite"/>
                      </p:stCondLst>
                      <p:childTnLst>
                        <p:par>
                          <p:cTn id="29" fill="hold" nodeType="withGroup">
                            <p:stCondLst>
                              <p:cond delay="indefinite"/>
                            </p:stCondLst>
                          </p:cTn>
                        </p:par>
                        <p:par>
                          <p:cTn id="30" fill="hold" nodeType="afterGroup">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293895"/>
                                        </p:tgtEl>
                                        <p:attrNameLst>
                                          <p:attrName>style.visibility</p:attrName>
                                        </p:attrNameLst>
                                      </p:cBhvr>
                                      <p:to>
                                        <p:strVal val="visible"/>
                                      </p:to>
                                    </p:set>
                                    <p:animEffect transition="in" filter="blinds(horizontal)">
                                      <p:cBhvr>
                                        <p:cTn id="33" dur="500"/>
                                        <p:tgtEl>
                                          <p:spTgt spid="293895"/>
                                        </p:tgtEl>
                                      </p:cBhvr>
                                    </p:animEffect>
                                  </p:childTnLst>
                                </p:cTn>
                              </p:par>
                            </p:childTnLst>
                          </p:cTn>
                        </p:par>
                      </p:childTnLst>
                    </p:cTn>
                  </p:par>
                  <p:par>
                    <p:cTn id="34" fill="hold" nodeType="clickPar">
                      <p:stCondLst>
                        <p:cond delay="indefinite"/>
                      </p:stCondLst>
                      <p:childTnLst>
                        <p:par>
                          <p:cTn id="35" fill="hold" nodeType="withGroup">
                            <p:stCondLst>
                              <p:cond delay="indefinite"/>
                            </p:stCondLst>
                          </p:cTn>
                        </p:par>
                        <p:par>
                          <p:cTn id="36" fill="hold" nodeType="afterGroup">
                            <p:stCondLst>
                              <p:cond delay="0"/>
                            </p:stCondLst>
                            <p:childTnLst>
                              <p:par>
                                <p:cTn id="37" presetID="2" presetClass="entr" presetSubtype="8" fill="hold" grpId="0" nodeType="clickEffect">
                                  <p:stCondLst>
                                    <p:cond delay="0"/>
                                  </p:stCondLst>
                                  <p:childTnLst>
                                    <p:set>
                                      <p:cBhvr>
                                        <p:cTn id="38" dur="1" fill="hold">
                                          <p:stCondLst>
                                            <p:cond delay="0"/>
                                          </p:stCondLst>
                                        </p:cTn>
                                        <p:tgtEl>
                                          <p:spTgt spid="293897"/>
                                        </p:tgtEl>
                                        <p:attrNameLst>
                                          <p:attrName>style.visibility</p:attrName>
                                        </p:attrNameLst>
                                      </p:cBhvr>
                                      <p:to>
                                        <p:strVal val="visible"/>
                                      </p:to>
                                    </p:set>
                                    <p:anim calcmode="lin" valueType="num">
                                      <p:cBhvr additive="base">
                                        <p:cTn id="39" dur="1000" fill="hold"/>
                                        <p:tgtEl>
                                          <p:spTgt spid="293897"/>
                                        </p:tgtEl>
                                        <p:attrNameLst>
                                          <p:attrName>ppt_x</p:attrName>
                                        </p:attrNameLst>
                                      </p:cBhvr>
                                      <p:tavLst>
                                        <p:tav tm="0">
                                          <p:val>
                                            <p:strVal val="0-#ppt_w/2"/>
                                          </p:val>
                                        </p:tav>
                                        <p:tav tm="100000">
                                          <p:val>
                                            <p:strVal val="#ppt_x"/>
                                          </p:val>
                                        </p:tav>
                                      </p:tavLst>
                                    </p:anim>
                                    <p:anim calcmode="lin" valueType="num">
                                      <p:cBhvr additive="base">
                                        <p:cTn id="40" dur="1000" fill="hold"/>
                                        <p:tgtEl>
                                          <p:spTgt spid="293897"/>
                                        </p:tgtEl>
                                        <p:attrNameLst>
                                          <p:attrName>ppt_y</p:attrName>
                                        </p:attrNameLst>
                                      </p:cBhvr>
                                      <p:tavLst>
                                        <p:tav tm="0">
                                          <p:val>
                                            <p:strVal val="#ppt_y"/>
                                          </p:val>
                                        </p:tav>
                                        <p:tav tm="100000">
                                          <p:val>
                                            <p:strVal val="#ppt_y"/>
                                          </p:val>
                                        </p:tav>
                                      </p:tavLst>
                                    </p:anim>
                                  </p:childTnLst>
                                </p:cTn>
                              </p:par>
                            </p:childTnLst>
                          </p:cTn>
                        </p:par>
                      </p:childTnLst>
                    </p:cTn>
                  </p:par>
                  <p:par>
                    <p:cTn id="41" fill="hold" nodeType="clickPar">
                      <p:stCondLst>
                        <p:cond delay="indefinite"/>
                      </p:stCondLst>
                      <p:childTnLst>
                        <p:par>
                          <p:cTn id="42" fill="hold" nodeType="withGroup">
                            <p:stCondLst>
                              <p:cond delay="indefinite"/>
                            </p:stCondLst>
                          </p:cTn>
                        </p:par>
                        <p:par>
                          <p:cTn id="43" fill="hold" nodeType="afterGroup">
                            <p:stCondLst>
                              <p:cond delay="0"/>
                            </p:stCondLst>
                            <p:childTnLst>
                              <p:par>
                                <p:cTn id="44" presetID="3" presetClass="entr" presetSubtype="10" fill="hold" grpId="0" nodeType="clickEffect">
                                  <p:stCondLst>
                                    <p:cond delay="0"/>
                                  </p:stCondLst>
                                  <p:childTnLst>
                                    <p:set>
                                      <p:cBhvr>
                                        <p:cTn id="45" dur="1" fill="hold">
                                          <p:stCondLst>
                                            <p:cond delay="0"/>
                                          </p:stCondLst>
                                        </p:cTn>
                                        <p:tgtEl>
                                          <p:spTgt spid="293898"/>
                                        </p:tgtEl>
                                        <p:attrNameLst>
                                          <p:attrName>style.visibility</p:attrName>
                                        </p:attrNameLst>
                                      </p:cBhvr>
                                      <p:to>
                                        <p:strVal val="visible"/>
                                      </p:to>
                                    </p:set>
                                    <p:animEffect transition="in" filter="blinds(horizontal)">
                                      <p:cBhvr>
                                        <p:cTn id="46" dur="500"/>
                                        <p:tgtEl>
                                          <p:spTgt spid="2938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3890" grpId="0" animBg="1"/>
      <p:bldP spid="293893" grpId="0" animBg="1"/>
      <p:bldP spid="293894" grpId="0" animBg="1"/>
      <p:bldP spid="293895" grpId="0" animBg="1"/>
      <p:bldP spid="293896" grpId="0" animBg="1"/>
      <p:bldP spid="293897" grpId="0" animBg="1"/>
      <p:bldP spid="29389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5" name="Text Box 3"/>
          <p:cNvSpPr txBox="1">
            <a:spLocks noChangeArrowheads="1"/>
          </p:cNvSpPr>
          <p:nvPr/>
        </p:nvSpPr>
        <p:spPr bwMode="auto">
          <a:xfrm>
            <a:off x="403187" y="882633"/>
            <a:ext cx="10858576" cy="4935855"/>
          </a:xfrm>
          <a:prstGeom prst="rect">
            <a:avLst/>
          </a:prstGeom>
          <a:noFill/>
          <a:ln w="9525">
            <a:noFill/>
            <a:miter lim="800000"/>
          </a:ln>
          <a:effectLst/>
        </p:spPr>
        <p:txBody>
          <a:bodyPr wrap="square">
            <a:spAutoFit/>
          </a:bodyPr>
          <a:lstStyle/>
          <a:p>
            <a:pPr>
              <a:lnSpc>
                <a:spcPct val="120000"/>
              </a:lnSpc>
            </a:pPr>
            <a:r>
              <a:rPr lang="en-US" sz="2400" smtClean="0">
                <a:solidFill>
                  <a:srgbClr val="0000FF"/>
                </a:solidFill>
              </a:rPr>
              <a:t>2</a:t>
            </a:r>
            <a:r>
              <a:rPr lang="zh-CN" altLang="en-US" sz="2400" smtClean="0">
                <a:solidFill>
                  <a:srgbClr val="0000FF"/>
                </a:solidFill>
              </a:rPr>
              <a:t>．</a:t>
            </a:r>
            <a:r>
              <a:rPr lang="en-US" sz="2400" smtClean="0">
                <a:solidFill>
                  <a:srgbClr val="0000FF"/>
                </a:solidFill>
              </a:rPr>
              <a:t>(2018·</a:t>
            </a:r>
            <a:r>
              <a:rPr lang="zh-CN" altLang="en-US" sz="2400" smtClean="0">
                <a:solidFill>
                  <a:srgbClr val="0000FF"/>
                </a:solidFill>
              </a:rPr>
              <a:t>全国卷</a:t>
            </a:r>
            <a:r>
              <a:rPr lang="en-US" sz="2400" smtClean="0">
                <a:solidFill>
                  <a:srgbClr val="0000FF"/>
                </a:solidFill>
              </a:rPr>
              <a:t>Ⅱ)</a:t>
            </a:r>
            <a:r>
              <a:rPr lang="zh-CN" altLang="en-US" sz="2400" smtClean="0">
                <a:solidFill>
                  <a:srgbClr val="0000FF"/>
                </a:solidFill>
              </a:rPr>
              <a:t>阅读下面的文字，完成文后题目。</a:t>
            </a:r>
            <a:endParaRPr lang="en-US" altLang="zh-CN" sz="2000" smtClean="0">
              <a:solidFill>
                <a:srgbClr val="0000FF"/>
              </a:solidFill>
              <a:latin typeface="+mn-ea"/>
            </a:endParaRPr>
          </a:p>
          <a:p>
            <a:r>
              <a:rPr lang="en-US" altLang="zh-CN" sz="2200" smtClean="0">
                <a:solidFill>
                  <a:srgbClr val="0000FF"/>
                </a:solidFill>
                <a:latin typeface="+mn-ea"/>
              </a:rPr>
              <a:t>    </a:t>
            </a:r>
            <a:r>
              <a:rPr lang="zh-CN" altLang="en-US" sz="2200" smtClean="0">
                <a:solidFill>
                  <a:srgbClr val="0000FF"/>
                </a:solidFill>
                <a:latin typeface="+mn-ea"/>
              </a:rPr>
              <a:t>戏曲既需传承也需创新，这是业内的基本共识。然而，近年来由于一些创新尝试未收到理想效果，有人就将创新和继承对立起来，认为戏曲不必创新。尤其是昆曲等戏曲艺术进入世界非物质文化遗产名录之后，创新在某些人那里几乎成了贬义词。</a:t>
            </a:r>
            <a:r>
              <a:rPr lang="en-US" sz="2200" smtClean="0">
                <a:solidFill>
                  <a:srgbClr val="0000FF"/>
                </a:solidFill>
                <a:latin typeface="+mn-ea"/>
              </a:rPr>
              <a:t>(</a:t>
            </a:r>
            <a:r>
              <a:rPr lang="zh-CN" altLang="en-US" sz="2200" smtClean="0">
                <a:solidFill>
                  <a:srgbClr val="0000FF"/>
                </a:solidFill>
                <a:latin typeface="+mn-ea"/>
              </a:rPr>
              <a:t>　　　</a:t>
            </a:r>
            <a:r>
              <a:rPr lang="en-US" sz="2200" smtClean="0">
                <a:solidFill>
                  <a:srgbClr val="0000FF"/>
                </a:solidFill>
                <a:latin typeface="+mn-ea"/>
              </a:rPr>
              <a:t>)</a:t>
            </a:r>
            <a:r>
              <a:rPr lang="zh-CN" altLang="en-US" sz="2200" smtClean="0">
                <a:solidFill>
                  <a:srgbClr val="0000FF"/>
                </a:solidFill>
                <a:latin typeface="+mn-ea"/>
              </a:rPr>
              <a:t>。随着时代的发展变化，戏曲艺术不断被赋予新的内涵。如果一直固守原有形态，只强调复制和模仿，戏曲恐怕早在数百年前就</a:t>
            </a:r>
            <a:r>
              <a:rPr lang="en-US" sz="2200" smtClean="0">
                <a:solidFill>
                  <a:srgbClr val="0000FF"/>
                </a:solidFill>
                <a:latin typeface="+mn-ea"/>
              </a:rPr>
              <a:t>________</a:t>
            </a:r>
            <a:r>
              <a:rPr lang="zh-CN" altLang="en-US" sz="2200" smtClean="0">
                <a:solidFill>
                  <a:srgbClr val="0000FF"/>
                </a:solidFill>
                <a:latin typeface="+mn-ea"/>
              </a:rPr>
              <a:t>了。突破前人、大胆创新，这是各个时代取得伟大成就的艺术家的共性。诚如某戏剧评论家所言，没有一位</a:t>
            </a:r>
            <a:r>
              <a:rPr lang="en-US" sz="2200" smtClean="0">
                <a:solidFill>
                  <a:srgbClr val="0000FF"/>
                </a:solidFill>
                <a:latin typeface="+mn-ea"/>
              </a:rPr>
              <a:t>________</a:t>
            </a:r>
            <a:r>
              <a:rPr lang="zh-CN" altLang="en-US" sz="2200" smtClean="0">
                <a:solidFill>
                  <a:srgbClr val="0000FF"/>
                </a:solidFill>
                <a:latin typeface="+mn-ea"/>
              </a:rPr>
              <a:t>的京剧名伶是靠模仿或重复而成就自己的。京剧大师梅兰芳，以坚定的信念和博大的胸怀为京剧改革作出巨大贡献。他眼界开阔，</a:t>
            </a:r>
            <a:r>
              <a:rPr lang="en-US" sz="2200" smtClean="0">
                <a:solidFill>
                  <a:srgbClr val="0000FF"/>
                </a:solidFill>
                <a:latin typeface="+mn-ea"/>
              </a:rPr>
              <a:t>______</a:t>
            </a:r>
            <a:r>
              <a:rPr lang="zh-CN" altLang="en-US" sz="2200" smtClean="0">
                <a:solidFill>
                  <a:srgbClr val="0000FF"/>
                </a:solidFill>
                <a:latin typeface="+mn-ea"/>
              </a:rPr>
              <a:t>，除唱腔、表演技巧之外，还从化妆、灯光、服装、舞蹈、剧目创作等多个方面进行了大量的探索，可谓</a:t>
            </a:r>
            <a:r>
              <a:rPr lang="en-US" sz="2200" smtClean="0">
                <a:solidFill>
                  <a:srgbClr val="0000FF"/>
                </a:solidFill>
                <a:latin typeface="+mn-ea"/>
              </a:rPr>
              <a:t>“</a:t>
            </a:r>
            <a:r>
              <a:rPr lang="zh-CN" altLang="en-US" sz="2200" smtClean="0">
                <a:solidFill>
                  <a:srgbClr val="0000FF"/>
                </a:solidFill>
                <a:latin typeface="+mn-ea"/>
              </a:rPr>
              <a:t>剧剧有创新，剧剧有新腔</a:t>
            </a:r>
            <a:r>
              <a:rPr lang="en-US" sz="2200" smtClean="0">
                <a:solidFill>
                  <a:srgbClr val="0000FF"/>
                </a:solidFill>
                <a:latin typeface="+mn-ea"/>
              </a:rPr>
              <a:t>”</a:t>
            </a:r>
            <a:r>
              <a:rPr lang="zh-CN" altLang="en-US" sz="2200" smtClean="0">
                <a:solidFill>
                  <a:srgbClr val="0000FF"/>
                </a:solidFill>
                <a:latin typeface="+mn-ea"/>
              </a:rPr>
              <a:t>。尚小云、荀慧生、于连泉等人，也是因为具有超越前人的理想和切实的努力，不满足于停留在雷池之内</a:t>
            </a:r>
            <a:r>
              <a:rPr lang="en-US" sz="2200" smtClean="0">
                <a:solidFill>
                  <a:srgbClr val="0000FF"/>
                </a:solidFill>
                <a:latin typeface="+mn-ea"/>
              </a:rPr>
              <a:t>________</a:t>
            </a:r>
            <a:r>
              <a:rPr lang="zh-CN" altLang="en-US" sz="2200" smtClean="0">
                <a:solidFill>
                  <a:srgbClr val="0000FF"/>
                </a:solidFill>
                <a:latin typeface="+mn-ea"/>
              </a:rPr>
              <a:t>，才能够在强大的保守情绪的笼罩下突破藩篱，从而成为新流派的创始人。当然，戏曲的创新必须以传承为基础，是传承中的创新，</a:t>
            </a:r>
            <a:r>
              <a:rPr lang="zh-CN" altLang="en-US" sz="2200" u="sng" smtClean="0">
                <a:solidFill>
                  <a:srgbClr val="0000FF"/>
                </a:solidFill>
                <a:latin typeface="+mn-ea"/>
              </a:rPr>
              <a:t>而不是眼花缭乱甚至任性妄为的创新，才能探索出一条能够被大多数观众接受的创新之路来</a:t>
            </a:r>
            <a:r>
              <a:rPr lang="zh-CN" altLang="en-US" sz="2200" smtClean="0">
                <a:solidFill>
                  <a:srgbClr val="0000FF"/>
                </a:solidFill>
                <a:latin typeface="+mn-ea"/>
              </a:rPr>
              <a:t>。</a:t>
            </a:r>
            <a:endParaRPr lang="zh-CN" altLang="en-US" sz="2200">
              <a:solidFill>
                <a:srgbClr val="0000FF"/>
              </a:solidFill>
              <a:latin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197635"/>
                                        </p:tgtEl>
                                        <p:attrNameLst>
                                          <p:attrName>style.visibility</p:attrName>
                                        </p:attrNameLst>
                                      </p:cBhvr>
                                      <p:to>
                                        <p:strVal val="visible"/>
                                      </p:to>
                                    </p:set>
                                    <p:animEffect transition="in" filter="plus(in)">
                                      <p:cBhvr>
                                        <p:cTn id="7" dur="2000"/>
                                        <p:tgtEl>
                                          <p:spTgt spid="1976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7635"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4" name="Text Box 2"/>
          <p:cNvSpPr txBox="1">
            <a:spLocks noChangeArrowheads="1"/>
          </p:cNvSpPr>
          <p:nvPr/>
        </p:nvSpPr>
        <p:spPr bwMode="auto">
          <a:xfrm>
            <a:off x="688939" y="1603358"/>
            <a:ext cx="10617200" cy="4150360"/>
          </a:xfrm>
          <a:prstGeom prst="rect">
            <a:avLst/>
          </a:prstGeom>
          <a:noFill/>
          <a:ln w="57150" cmpd="thickThin">
            <a:solidFill>
              <a:srgbClr val="00FF00"/>
            </a:solidFill>
            <a:miter lim="800000"/>
          </a:ln>
          <a:effectLst/>
        </p:spPr>
        <p:txBody>
          <a:bodyPr>
            <a:spAutoFit/>
          </a:bodyPr>
          <a:lstStyle/>
          <a:p>
            <a:pPr>
              <a:lnSpc>
                <a:spcPct val="110000"/>
              </a:lnSpc>
            </a:pPr>
            <a:r>
              <a:rPr lang="zh-CN" altLang="en-US" sz="2400">
                <a:solidFill>
                  <a:schemeClr val="hlink"/>
                </a:solidFill>
                <a:latin typeface="楷体_GB2312" charset="-122"/>
                <a:ea typeface="楷体_GB2312" charset="-122"/>
              </a:rPr>
              <a:t>   不合事理是指句子表达的内容与客观事实不符、与事理情理相悖或过于绝对等，有违真实性原则，不能使人信服。解答此类试题时，可从如下方面入手：</a:t>
            </a:r>
          </a:p>
          <a:p>
            <a:pPr>
              <a:lnSpc>
                <a:spcPct val="110000"/>
              </a:lnSpc>
            </a:pPr>
            <a:r>
              <a:rPr lang="en-US" altLang="zh-CN" sz="2400">
                <a:solidFill>
                  <a:schemeClr val="hlink"/>
                </a:solidFill>
                <a:latin typeface="楷体_GB2312" charset="-122"/>
                <a:ea typeface="楷体_GB2312" charset="-122"/>
              </a:rPr>
              <a:t>    1</a:t>
            </a:r>
            <a:r>
              <a:rPr lang="zh-CN" altLang="en-US" sz="2400" b="0">
                <a:solidFill>
                  <a:schemeClr val="folHlink"/>
                </a:solidFill>
                <a:latin typeface="黑体" pitchFamily="2" charset="-122"/>
                <a:ea typeface="黑体" panose="02010609060101010101" pitchFamily="2" charset="-122"/>
              </a:rPr>
              <a:t>．看句子表达的意思是否符合事实。</a:t>
            </a:r>
            <a:r>
              <a:rPr lang="zh-CN" altLang="en-US" sz="2400">
                <a:solidFill>
                  <a:schemeClr val="hlink"/>
                </a:solidFill>
                <a:latin typeface="楷体_GB2312" charset="-122"/>
                <a:ea typeface="楷体_GB2312" charset="-122"/>
              </a:rPr>
              <a:t>如</a:t>
            </a:r>
            <a:r>
              <a:rPr lang="en-US" altLang="zh-CN" sz="2400">
                <a:solidFill>
                  <a:schemeClr val="hlink"/>
                </a:solidFill>
                <a:latin typeface="楷体_GB2312" charset="-122"/>
                <a:ea typeface="楷体_GB2312" charset="-122"/>
              </a:rPr>
              <a:t>3</a:t>
            </a:r>
            <a:r>
              <a:rPr lang="zh-CN" altLang="en-US" sz="2400">
                <a:solidFill>
                  <a:schemeClr val="hlink"/>
                </a:solidFill>
                <a:latin typeface="楷体_GB2312" charset="-122"/>
                <a:ea typeface="楷体_GB2312" charset="-122"/>
              </a:rPr>
              <a:t>题中，在春天欣赏</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菊花</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就不符合客观事实。</a:t>
            </a:r>
          </a:p>
          <a:p>
            <a:pPr>
              <a:lnSpc>
                <a:spcPct val="110000"/>
              </a:lnSpc>
            </a:pPr>
            <a:r>
              <a:rPr lang="en-US" altLang="zh-CN" sz="2400" b="0">
                <a:solidFill>
                  <a:schemeClr val="folHlink"/>
                </a:solidFill>
                <a:latin typeface="黑体" pitchFamily="2" charset="-122"/>
                <a:ea typeface="黑体" panose="02010609060101010101" pitchFamily="2" charset="-122"/>
              </a:rPr>
              <a:t>    2</a:t>
            </a:r>
            <a:r>
              <a:rPr lang="zh-CN" altLang="en-US" sz="2400" b="0">
                <a:solidFill>
                  <a:schemeClr val="folHlink"/>
                </a:solidFill>
                <a:latin typeface="黑体" pitchFamily="2" charset="-122"/>
                <a:ea typeface="黑体" panose="02010609060101010101" pitchFamily="2" charset="-122"/>
              </a:rPr>
              <a:t>．看句子表达的意思是否合乎事理。</a:t>
            </a:r>
            <a:r>
              <a:rPr lang="zh-CN" altLang="en-US" sz="2400">
                <a:solidFill>
                  <a:schemeClr val="hlink"/>
                </a:solidFill>
                <a:latin typeface="楷体_GB2312" charset="-122"/>
                <a:ea typeface="楷体_GB2312" charset="-122"/>
              </a:rPr>
              <a:t>如</a:t>
            </a:r>
            <a:r>
              <a:rPr lang="en-US" altLang="zh-CN" sz="2400">
                <a:solidFill>
                  <a:schemeClr val="hlink"/>
                </a:solidFill>
                <a:latin typeface="楷体_GB2312" charset="-122"/>
                <a:ea typeface="楷体_GB2312" charset="-122"/>
              </a:rPr>
              <a:t>1</a:t>
            </a:r>
            <a:r>
              <a:rPr lang="zh-CN" altLang="en-US" sz="2400">
                <a:solidFill>
                  <a:schemeClr val="hlink"/>
                </a:solidFill>
                <a:latin typeface="楷体_GB2312" charset="-122"/>
                <a:ea typeface="楷体_GB2312" charset="-122"/>
              </a:rPr>
              <a:t>题中</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须眉</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是古代对男子的代称，</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老年职工更是不让须眉</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将老年人与男子相比较，不合乎事理。</a:t>
            </a:r>
          </a:p>
          <a:p>
            <a:pPr>
              <a:lnSpc>
                <a:spcPct val="110000"/>
              </a:lnSpc>
            </a:pPr>
            <a:r>
              <a:rPr lang="en-US" altLang="zh-CN" sz="2400" b="0">
                <a:solidFill>
                  <a:schemeClr val="folHlink"/>
                </a:solidFill>
                <a:latin typeface="黑体" pitchFamily="2" charset="-122"/>
                <a:ea typeface="黑体" panose="02010609060101010101" pitchFamily="2" charset="-122"/>
              </a:rPr>
              <a:t>    3</a:t>
            </a:r>
            <a:r>
              <a:rPr lang="zh-CN" altLang="en-US" sz="2400" b="0">
                <a:solidFill>
                  <a:schemeClr val="folHlink"/>
                </a:solidFill>
                <a:latin typeface="黑体" pitchFamily="2" charset="-122"/>
                <a:ea typeface="黑体" panose="02010609060101010101" pitchFamily="2" charset="-122"/>
              </a:rPr>
              <a:t>．看句子是否存在一面对两面的情况。</a:t>
            </a:r>
            <a:r>
              <a:rPr lang="zh-CN" altLang="en-US" sz="2400">
                <a:solidFill>
                  <a:schemeClr val="hlink"/>
                </a:solidFill>
                <a:latin typeface="楷体_GB2312" charset="-122"/>
                <a:ea typeface="楷体_GB2312" charset="-122"/>
              </a:rPr>
              <a:t>若句中出现了</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是否</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能否</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能不能</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好坏</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好不好</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有没有</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等词时，要注意后面有无照应的两面词，避免犯</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一面对两面</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的错误。如</a:t>
            </a:r>
            <a:r>
              <a:rPr lang="en-US" altLang="zh-CN" sz="2400">
                <a:solidFill>
                  <a:schemeClr val="hlink"/>
                </a:solidFill>
                <a:latin typeface="楷体_GB2312" charset="-122"/>
                <a:ea typeface="楷体_GB2312" charset="-122"/>
              </a:rPr>
              <a:t>2</a:t>
            </a:r>
            <a:r>
              <a:rPr lang="zh-CN" altLang="en-US" sz="2400">
                <a:solidFill>
                  <a:schemeClr val="hlink"/>
                </a:solidFill>
                <a:latin typeface="楷体_GB2312" charset="-122"/>
                <a:ea typeface="楷体_GB2312" charset="-122"/>
              </a:rPr>
              <a:t>题中出现了</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是否</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，后面与之对应的只有一方面，不合事理。 </a:t>
            </a:r>
          </a:p>
        </p:txBody>
      </p:sp>
      <p:sp>
        <p:nvSpPr>
          <p:cNvPr id="294915" name="Text Box 3"/>
          <p:cNvSpPr txBox="1">
            <a:spLocks noChangeArrowheads="1"/>
          </p:cNvSpPr>
          <p:nvPr/>
        </p:nvSpPr>
        <p:spPr bwMode="auto">
          <a:xfrm>
            <a:off x="688939" y="811195"/>
            <a:ext cx="10617200" cy="521970"/>
          </a:xfrm>
          <a:prstGeom prst="rect">
            <a:avLst/>
          </a:prstGeom>
          <a:solidFill>
            <a:srgbClr val="FFCCCC"/>
          </a:solidFill>
          <a:ln w="19050">
            <a:solidFill>
              <a:srgbClr val="FFCCCC"/>
            </a:solidFill>
            <a:miter lim="800000"/>
          </a:ln>
          <a:effectLst/>
        </p:spPr>
        <p:txBody>
          <a:bodyPr>
            <a:spAutoFit/>
          </a:bodyPr>
          <a:lstStyle/>
          <a:p>
            <a:pPr>
              <a:spcBef>
                <a:spcPct val="50000"/>
              </a:spcBef>
            </a:pPr>
            <a:r>
              <a:rPr lang="en-US" altLang="zh-CN" sz="2800"/>
              <a:t>【</a:t>
            </a:r>
            <a:r>
              <a:rPr lang="zh-CN" altLang="en-US" sz="2800"/>
              <a:t>知识精讲</a:t>
            </a:r>
            <a:r>
              <a:rPr lang="en-US" altLang="zh-CN" sz="2800"/>
              <a:t>】</a:t>
            </a:r>
            <a:r>
              <a:rPr lang="zh-CN" altLang="en-US" sz="2800">
                <a:solidFill>
                  <a:srgbClr val="FF33CC"/>
                </a:solidFill>
                <a:ea typeface="楷体_GB2312" charset="-122"/>
              </a:rPr>
              <a:t>明确生活常理，谨记一面对两面 </a:t>
            </a:r>
          </a:p>
        </p:txBody>
      </p:sp>
    </p:spTree>
    <p:extLst>
      <p:ext uri="{BB962C8B-B14F-4D97-AF65-F5344CB8AC3E}">
        <p14:creationId xmlns:p14="http://schemas.microsoft.com/office/powerpoint/2010/main" val="371239119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94915"/>
                                        </p:tgtEl>
                                        <p:attrNameLst>
                                          <p:attrName>style.visibility</p:attrName>
                                        </p:attrNameLst>
                                      </p:cBhvr>
                                      <p:to>
                                        <p:strVal val="visible"/>
                                      </p:to>
                                    </p:set>
                                    <p:animEffect transition="in" filter="dissolve">
                                      <p:cBhvr>
                                        <p:cTn id="7" dur="500"/>
                                        <p:tgtEl>
                                          <p:spTgt spid="294915"/>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294914"/>
                                        </p:tgtEl>
                                        <p:attrNameLst>
                                          <p:attrName>style.visibility</p:attrName>
                                        </p:attrNameLst>
                                      </p:cBhvr>
                                      <p:to>
                                        <p:strVal val="visible"/>
                                      </p:to>
                                    </p:set>
                                    <p:animEffect transition="in" filter="blinds(horizontal)">
                                      <p:cBhvr>
                                        <p:cTn id="13" dur="500"/>
                                        <p:tgtEl>
                                          <p:spTgt spid="2949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4914" grpId="0" animBg="1"/>
      <p:bldP spid="294915" grpId="0" animBg="1"/>
    </p:bldLst>
  </p:timing>
</p:sld>
</file>

<file path=ppt/slides/slide8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06178" name="Picture 2" descr="77"/>
          <p:cNvPicPr>
            <a:picLocks noChangeAspect="1" noChangeArrowheads="1"/>
          </p:cNvPicPr>
          <p:nvPr/>
        </p:nvPicPr>
        <p:blipFill>
          <a:blip r:embed="rId2"/>
          <a:stretch>
            <a:fillRect/>
          </a:stretch>
        </p:blipFill>
        <p:spPr bwMode="auto">
          <a:xfrm>
            <a:off x="0" y="50800"/>
            <a:ext cx="11522075" cy="6429375"/>
          </a:xfrm>
          <a:prstGeom prst="rect">
            <a:avLst/>
          </a:prstGeom>
          <a:noFill/>
        </p:spPr>
      </p:pic>
      <p:sp>
        <p:nvSpPr>
          <p:cNvPr id="306179" name="Text Box 3"/>
          <p:cNvSpPr txBox="1">
            <a:spLocks noChangeArrowheads="1"/>
          </p:cNvSpPr>
          <p:nvPr/>
        </p:nvSpPr>
        <p:spPr bwMode="auto">
          <a:xfrm>
            <a:off x="3376613" y="2428875"/>
            <a:ext cx="309880" cy="368300"/>
          </a:xfrm>
          <a:prstGeom prst="rect">
            <a:avLst/>
          </a:prstGeom>
          <a:noFill/>
          <a:ln w="9525">
            <a:noFill/>
            <a:miter lim="800000"/>
          </a:ln>
          <a:effectLst/>
        </p:spPr>
        <p:txBody>
          <a:bodyPr wrap="none">
            <a:spAutoFit/>
          </a:bodyPr>
          <a:lstStyle/>
          <a:p>
            <a:endParaRPr lang="zh-CN" altLang="en-US" b="0"/>
          </a:p>
        </p:txBody>
      </p:sp>
      <p:sp>
        <p:nvSpPr>
          <p:cNvPr id="306180" name="Rectangle 4"/>
          <p:cNvSpPr>
            <a:spLocks noChangeArrowheads="1"/>
          </p:cNvSpPr>
          <p:nvPr/>
        </p:nvSpPr>
        <p:spPr bwMode="auto">
          <a:xfrm>
            <a:off x="0" y="-184150"/>
            <a:ext cx="309880" cy="368300"/>
          </a:xfrm>
          <a:prstGeom prst="rect">
            <a:avLst/>
          </a:prstGeom>
          <a:noFill/>
          <a:ln w="9525">
            <a:noFill/>
            <a:miter lim="800000"/>
          </a:ln>
          <a:effectLst/>
        </p:spPr>
        <p:txBody>
          <a:bodyPr wrap="none" anchor="ctr">
            <a:spAutoFit/>
          </a:bodyPr>
          <a:lstStyle/>
          <a:p>
            <a:endParaRPr lang="zh-CN" altLang="en-US" b="0">
              <a:latin typeface=".PhonepadTwo"/>
              <a:ea typeface="方正兰亭黑简体" pitchFamily="2" charset="-122"/>
            </a:endParaRPr>
          </a:p>
        </p:txBody>
      </p:sp>
      <p:sp>
        <p:nvSpPr>
          <p:cNvPr id="306181" name="Rectangle 5"/>
          <p:cNvSpPr>
            <a:spLocks noChangeArrowheads="1"/>
          </p:cNvSpPr>
          <p:nvPr/>
        </p:nvSpPr>
        <p:spPr bwMode="auto">
          <a:xfrm>
            <a:off x="0" y="-184150"/>
            <a:ext cx="309880" cy="368300"/>
          </a:xfrm>
          <a:prstGeom prst="rect">
            <a:avLst/>
          </a:prstGeom>
          <a:noFill/>
          <a:ln w="9525">
            <a:noFill/>
            <a:miter lim="800000"/>
          </a:ln>
          <a:effectLst/>
        </p:spPr>
        <p:txBody>
          <a:bodyPr wrap="none" anchor="ctr">
            <a:spAutoFit/>
          </a:bodyPr>
          <a:lstStyle/>
          <a:p>
            <a:endParaRPr lang="zh-CN" altLang="en-US" b="0">
              <a:latin typeface=".PhonepadTwo"/>
              <a:ea typeface="方正兰亭黑简体" pitchFamily="2" charset="-122"/>
            </a:endParaRPr>
          </a:p>
        </p:txBody>
      </p:sp>
      <p:sp>
        <p:nvSpPr>
          <p:cNvPr id="306182" name="Text Box 6"/>
          <p:cNvSpPr txBox="1">
            <a:spLocks noChangeArrowheads="1"/>
          </p:cNvSpPr>
          <p:nvPr/>
        </p:nvSpPr>
        <p:spPr bwMode="auto">
          <a:xfrm>
            <a:off x="225425" y="927100"/>
            <a:ext cx="7191375" cy="4521835"/>
          </a:xfrm>
          <a:prstGeom prst="rect">
            <a:avLst/>
          </a:prstGeom>
          <a:solidFill>
            <a:srgbClr val="CCFFFF"/>
          </a:solidFill>
          <a:ln w="9525">
            <a:noFill/>
            <a:miter lim="800000"/>
          </a:ln>
          <a:effectLst/>
        </p:spPr>
        <p:txBody>
          <a:bodyPr>
            <a:spAutoFit/>
          </a:bodyPr>
          <a:lstStyle/>
          <a:p>
            <a:pPr>
              <a:lnSpc>
                <a:spcPct val="120000"/>
              </a:lnSpc>
            </a:pPr>
            <a:r>
              <a:rPr lang="en-US" altLang="zh-CN" sz="2400">
                <a:solidFill>
                  <a:schemeClr val="folHlink"/>
                </a:solidFill>
                <a:latin typeface="宋体" pitchFamily="2" charset="-122"/>
              </a:rPr>
              <a:t>1.</a:t>
            </a:r>
            <a:r>
              <a:rPr lang="zh-CN" altLang="en-US" sz="2400">
                <a:solidFill>
                  <a:schemeClr val="folHlink"/>
                </a:solidFill>
              </a:rPr>
              <a:t>下列各句中，没有语病的一项是</a:t>
            </a:r>
            <a:r>
              <a:rPr lang="en-US" altLang="zh-CN" sz="2400">
                <a:solidFill>
                  <a:schemeClr val="folHlink"/>
                </a:solidFill>
              </a:rPr>
              <a:t>(</a:t>
            </a:r>
            <a:r>
              <a:rPr lang="zh-CN" altLang="en-US" sz="2400">
                <a:solidFill>
                  <a:schemeClr val="folHlink"/>
                </a:solidFill>
              </a:rPr>
              <a:t>　　</a:t>
            </a:r>
            <a:r>
              <a:rPr lang="en-US" altLang="zh-CN" sz="2400">
                <a:solidFill>
                  <a:schemeClr val="folHlink"/>
                </a:solidFill>
              </a:rPr>
              <a:t>)</a:t>
            </a:r>
          </a:p>
          <a:p>
            <a:pPr>
              <a:lnSpc>
                <a:spcPct val="120000"/>
              </a:lnSpc>
            </a:pPr>
            <a:r>
              <a:rPr lang="en-US" altLang="zh-CN" sz="2400">
                <a:latin typeface="宋体" pitchFamily="2" charset="-122"/>
                <a:cs typeface="方正兰亭黑简体" pitchFamily="2" charset="-122"/>
              </a:rPr>
              <a:t>A</a:t>
            </a:r>
            <a:r>
              <a:rPr lang="zh-CN" altLang="en-US" sz="2400">
                <a:latin typeface="宋体" pitchFamily="2" charset="-122"/>
                <a:cs typeface="方正兰亭黑简体" pitchFamily="2" charset="-122"/>
              </a:rPr>
              <a:t>．玛丽安在路边的碎石堆里偶然发现了几个形状奇特的化石牙齿，兴奋异常，却始终认不出那是属于什么动物的。</a:t>
            </a:r>
          </a:p>
          <a:p>
            <a:pPr>
              <a:lnSpc>
                <a:spcPct val="120000"/>
              </a:lnSpc>
            </a:pPr>
            <a:r>
              <a:rPr lang="en-US" altLang="zh-CN" sz="2400">
                <a:latin typeface="宋体" pitchFamily="2" charset="-122"/>
                <a:cs typeface="方正兰亭黑简体" pitchFamily="2" charset="-122"/>
              </a:rPr>
              <a:t>B</a:t>
            </a:r>
            <a:r>
              <a:rPr lang="zh-CN" altLang="en-US" sz="2400">
                <a:latin typeface="宋体" pitchFamily="2" charset="-122"/>
                <a:cs typeface="方正兰亭黑简体" pitchFamily="2" charset="-122"/>
              </a:rPr>
              <a:t>．在经济快速发展的形势下，我们要关注一些行业战线过长、生产力过剩、造成新的资源配置不合理。</a:t>
            </a:r>
          </a:p>
          <a:p>
            <a:pPr>
              <a:lnSpc>
                <a:spcPct val="120000"/>
              </a:lnSpc>
            </a:pPr>
            <a:r>
              <a:rPr lang="en-US" altLang="zh-CN" sz="2400">
                <a:latin typeface="宋体" pitchFamily="2" charset="-122"/>
                <a:cs typeface="方正兰亭黑简体" pitchFamily="2" charset="-122"/>
              </a:rPr>
              <a:t>C</a:t>
            </a:r>
            <a:r>
              <a:rPr lang="zh-CN" altLang="en-US" sz="2400">
                <a:latin typeface="宋体" pitchFamily="2" charset="-122"/>
                <a:cs typeface="方正兰亭黑简体" pitchFamily="2" charset="-122"/>
              </a:rPr>
              <a:t>．</a:t>
            </a:r>
            <a:r>
              <a:rPr lang="en-US" altLang="zh-CN" sz="2400">
                <a:latin typeface="宋体" pitchFamily="2" charset="-122"/>
                <a:cs typeface="方正兰亭黑简体" pitchFamily="2" charset="-122"/>
              </a:rPr>
              <a:t>1977</a:t>
            </a:r>
            <a:r>
              <a:rPr lang="zh-CN" altLang="en-US" sz="2400">
                <a:latin typeface="宋体" pitchFamily="2" charset="-122"/>
                <a:cs typeface="方正兰亭黑简体" pitchFamily="2" charset="-122"/>
              </a:rPr>
              <a:t>年</a:t>
            </a:r>
            <a:r>
              <a:rPr lang="en-US" altLang="zh-CN" sz="2400">
                <a:latin typeface="宋体" pitchFamily="2" charset="-122"/>
                <a:cs typeface="方正兰亭黑简体" pitchFamily="2" charset="-122"/>
              </a:rPr>
              <a:t>12</a:t>
            </a:r>
            <a:r>
              <a:rPr lang="zh-CN" altLang="en-US" sz="2400">
                <a:latin typeface="宋体" pitchFamily="2" charset="-122"/>
                <a:cs typeface="方正兰亭黑简体" pitchFamily="2" charset="-122"/>
              </a:rPr>
              <a:t>月</a:t>
            </a:r>
            <a:r>
              <a:rPr lang="en-US" altLang="zh-CN" sz="2400">
                <a:latin typeface="宋体" pitchFamily="2" charset="-122"/>
                <a:cs typeface="方正兰亭黑简体" pitchFamily="2" charset="-122"/>
              </a:rPr>
              <a:t>10</a:t>
            </a:r>
            <a:r>
              <a:rPr lang="zh-CN" altLang="en-US" sz="2400">
                <a:latin typeface="宋体" pitchFamily="2" charset="-122"/>
                <a:cs typeface="方正兰亭黑简体" pitchFamily="2" charset="-122"/>
              </a:rPr>
              <a:t>日，中国积聚了</a:t>
            </a:r>
            <a:r>
              <a:rPr lang="en-US" altLang="zh-CN" sz="2400">
                <a:latin typeface="宋体" pitchFamily="2" charset="-122"/>
                <a:cs typeface="方正兰亭黑简体" pitchFamily="2" charset="-122"/>
              </a:rPr>
              <a:t>10</a:t>
            </a:r>
            <a:r>
              <a:rPr lang="zh-CN" altLang="en-US" sz="2400">
                <a:latin typeface="宋体" pitchFamily="2" charset="-122"/>
                <a:cs typeface="方正兰亭黑简体" pitchFamily="2" charset="-122"/>
              </a:rPr>
              <a:t>年之久的</a:t>
            </a:r>
            <a:r>
              <a:rPr lang="en-US" altLang="zh-CN" sz="2400">
                <a:latin typeface="宋体" pitchFamily="2" charset="-122"/>
                <a:cs typeface="方正兰亭黑简体" pitchFamily="2" charset="-122"/>
              </a:rPr>
              <a:t>570</a:t>
            </a:r>
            <a:r>
              <a:rPr lang="zh-CN" altLang="en-US" sz="2400">
                <a:latin typeface="宋体" pitchFamily="2" charset="-122"/>
                <a:cs typeface="方正兰亭黑简体" pitchFamily="2" charset="-122"/>
              </a:rPr>
              <a:t>万考生走进高考考场，这在历史上是规模空前的。</a:t>
            </a:r>
          </a:p>
          <a:p>
            <a:pPr>
              <a:lnSpc>
                <a:spcPct val="120000"/>
              </a:lnSpc>
            </a:pPr>
            <a:r>
              <a:rPr lang="en-US" altLang="zh-CN" sz="2400">
                <a:latin typeface="宋体" pitchFamily="2" charset="-122"/>
                <a:cs typeface="方正兰亭黑简体" pitchFamily="2" charset="-122"/>
              </a:rPr>
              <a:t>D</a:t>
            </a:r>
            <a:r>
              <a:rPr lang="zh-CN" altLang="en-US" sz="2400">
                <a:latin typeface="宋体" pitchFamily="2" charset="-122"/>
                <a:cs typeface="方正兰亭黑简体" pitchFamily="2" charset="-122"/>
              </a:rPr>
              <a:t>．早上出门的时候，他看到建筑工地上的挖掘机、装载机和十几辆翻斗车正在工作人员的指挥下挖土。</a:t>
            </a:r>
          </a:p>
        </p:txBody>
      </p:sp>
      <p:sp>
        <p:nvSpPr>
          <p:cNvPr id="306183" name="AutoShape 7" descr="大棋盘"/>
          <p:cNvSpPr>
            <a:spLocks noChangeArrowheads="1"/>
          </p:cNvSpPr>
          <p:nvPr/>
        </p:nvSpPr>
        <p:spPr bwMode="auto">
          <a:xfrm>
            <a:off x="7561263" y="863600"/>
            <a:ext cx="3529012" cy="954088"/>
          </a:xfrm>
          <a:prstGeom prst="roundRect">
            <a:avLst>
              <a:gd name="adj" fmla="val 856"/>
            </a:avLst>
          </a:prstGeom>
          <a:pattFill prst="lgCheck">
            <a:fgClr>
              <a:srgbClr val="FFCCCC"/>
            </a:fgClr>
            <a:bgClr>
              <a:srgbClr val="FFFFFF"/>
            </a:bgClr>
          </a:pattFill>
          <a:ln w="28575">
            <a:solidFill>
              <a:srgbClr val="800080"/>
            </a:solidFill>
            <a:round/>
          </a:ln>
          <a:effectLst/>
        </p:spPr>
        <p:txBody>
          <a:bodyPr anchor="ctr"/>
          <a:lstStyle/>
          <a:p>
            <a:r>
              <a:rPr lang="en-US" altLang="zh-CN"/>
              <a:t>A.</a:t>
            </a:r>
            <a:r>
              <a:rPr lang="zh-CN" altLang="en-US">
                <a:cs typeface="方正兰亭黑简体" pitchFamily="2" charset="-122"/>
              </a:rPr>
              <a:t>语序不当，“化石牙齿”应为“牙齿化石” </a:t>
            </a:r>
          </a:p>
        </p:txBody>
      </p:sp>
      <p:sp>
        <p:nvSpPr>
          <p:cNvPr id="306184" name="AutoShape 8" descr="大棋盘"/>
          <p:cNvSpPr>
            <a:spLocks noChangeArrowheads="1"/>
          </p:cNvSpPr>
          <p:nvPr/>
        </p:nvSpPr>
        <p:spPr bwMode="auto">
          <a:xfrm>
            <a:off x="7561263" y="2087563"/>
            <a:ext cx="3540125" cy="792162"/>
          </a:xfrm>
          <a:prstGeom prst="roundRect">
            <a:avLst>
              <a:gd name="adj" fmla="val 1028"/>
            </a:avLst>
          </a:prstGeom>
          <a:pattFill prst="lgCheck">
            <a:fgClr>
              <a:srgbClr val="FFCCCC"/>
            </a:fgClr>
            <a:bgClr>
              <a:srgbClr val="FFFFFF"/>
            </a:bgClr>
          </a:pattFill>
          <a:ln w="28575">
            <a:solidFill>
              <a:srgbClr val="800080"/>
            </a:solidFill>
            <a:round/>
          </a:ln>
          <a:effectLst/>
        </p:spPr>
        <p:txBody>
          <a:bodyPr anchor="ctr"/>
          <a:lstStyle/>
          <a:p>
            <a:r>
              <a:rPr lang="en-US" altLang="zh-CN"/>
              <a:t>B.</a:t>
            </a:r>
            <a:r>
              <a:rPr lang="zh-CN" altLang="en-US">
                <a:cs typeface="方正兰亭黑简体" pitchFamily="2" charset="-122"/>
              </a:rPr>
              <a:t>成分残缺，应在句末补上宾语中心语“等问题” </a:t>
            </a:r>
          </a:p>
        </p:txBody>
      </p:sp>
      <p:sp>
        <p:nvSpPr>
          <p:cNvPr id="306185" name="AutoShape 9" descr="大棋盘"/>
          <p:cNvSpPr>
            <a:spLocks noChangeArrowheads="1"/>
          </p:cNvSpPr>
          <p:nvPr/>
        </p:nvSpPr>
        <p:spPr bwMode="auto">
          <a:xfrm>
            <a:off x="7561263" y="3600450"/>
            <a:ext cx="3600450" cy="1925638"/>
          </a:xfrm>
          <a:prstGeom prst="roundRect">
            <a:avLst>
              <a:gd name="adj" fmla="val 1028"/>
            </a:avLst>
          </a:prstGeom>
          <a:pattFill prst="lgCheck">
            <a:fgClr>
              <a:srgbClr val="FFCCCC"/>
            </a:fgClr>
            <a:bgClr>
              <a:srgbClr val="FFFFFF"/>
            </a:bgClr>
          </a:pattFill>
          <a:ln w="28575">
            <a:solidFill>
              <a:srgbClr val="800080"/>
            </a:solidFill>
            <a:round/>
          </a:ln>
          <a:effectLst/>
        </p:spPr>
        <p:txBody>
          <a:bodyPr anchor="ctr"/>
          <a:lstStyle/>
          <a:p>
            <a:r>
              <a:rPr lang="en-US" altLang="zh-CN"/>
              <a:t>D.</a:t>
            </a:r>
            <a:r>
              <a:rPr lang="zh-CN" altLang="en-US">
                <a:cs typeface="方正兰亭黑简体" pitchFamily="2" charset="-122"/>
              </a:rPr>
              <a:t>概念分类不合逻辑，并列关系短语顾此失彼。只有“挖掘机”才能“挖土”，这些机器车辆，也不可能自动听指挥，应改为：“他看到建筑工地上的挖掘机、装载机和十几辆翻斗车正在工作人员的操作下工作” </a:t>
            </a:r>
          </a:p>
        </p:txBody>
      </p:sp>
      <p:sp>
        <p:nvSpPr>
          <p:cNvPr id="306186" name="Rectangle 10"/>
          <p:cNvSpPr>
            <a:spLocks noChangeArrowheads="1"/>
          </p:cNvSpPr>
          <p:nvPr/>
        </p:nvSpPr>
        <p:spPr bwMode="auto">
          <a:xfrm>
            <a:off x="936625" y="1944688"/>
            <a:ext cx="1223963" cy="339725"/>
          </a:xfrm>
          <a:prstGeom prst="rect">
            <a:avLst/>
          </a:prstGeom>
          <a:noFill/>
          <a:ln w="19050">
            <a:solidFill>
              <a:srgbClr val="FF0000"/>
            </a:solidFill>
            <a:miter lim="800000"/>
          </a:ln>
          <a:effectLst/>
        </p:spPr>
        <p:txBody>
          <a:bodyPr wrap="none" anchor="ctr"/>
          <a:lstStyle/>
          <a:p>
            <a:endParaRPr lang="zh-CN" altLang="en-US"/>
          </a:p>
        </p:txBody>
      </p:sp>
      <p:sp>
        <p:nvSpPr>
          <p:cNvPr id="306188" name="Rectangle 12"/>
          <p:cNvSpPr>
            <a:spLocks noChangeArrowheads="1"/>
          </p:cNvSpPr>
          <p:nvPr/>
        </p:nvSpPr>
        <p:spPr bwMode="auto">
          <a:xfrm>
            <a:off x="7056438" y="3240088"/>
            <a:ext cx="727075" cy="338137"/>
          </a:xfrm>
          <a:prstGeom prst="rect">
            <a:avLst/>
          </a:prstGeom>
          <a:noFill/>
          <a:ln w="19050">
            <a:solidFill>
              <a:srgbClr val="FF0000"/>
            </a:solidFill>
            <a:miter lim="800000"/>
          </a:ln>
          <a:effectLst/>
        </p:spPr>
        <p:txBody>
          <a:bodyPr wrap="none" anchor="ctr"/>
          <a:lstStyle/>
          <a:p>
            <a:endParaRPr lang="zh-CN" altLang="en-US"/>
          </a:p>
        </p:txBody>
      </p:sp>
      <p:sp>
        <p:nvSpPr>
          <p:cNvPr id="306189" name="Rectangle 13"/>
          <p:cNvSpPr>
            <a:spLocks noChangeArrowheads="1"/>
          </p:cNvSpPr>
          <p:nvPr/>
        </p:nvSpPr>
        <p:spPr bwMode="auto">
          <a:xfrm rot="10800000" flipV="1">
            <a:off x="360363" y="4968875"/>
            <a:ext cx="6696075" cy="431800"/>
          </a:xfrm>
          <a:prstGeom prst="rect">
            <a:avLst/>
          </a:prstGeom>
          <a:noFill/>
          <a:ln w="19050">
            <a:solidFill>
              <a:srgbClr val="FF0000"/>
            </a:solidFill>
            <a:miter lim="800000"/>
          </a:ln>
          <a:effectLst/>
        </p:spPr>
        <p:txBody>
          <a:bodyPr wrap="none" anchor="ctr"/>
          <a:lstStyle/>
          <a:p>
            <a:endParaRPr lang="zh-CN" altLang="en-US"/>
          </a:p>
        </p:txBody>
      </p:sp>
      <p:sp>
        <p:nvSpPr>
          <p:cNvPr id="306190" name="Text Box 14"/>
          <p:cNvSpPr txBox="1">
            <a:spLocks noChangeArrowheads="1"/>
          </p:cNvSpPr>
          <p:nvPr/>
        </p:nvSpPr>
        <p:spPr bwMode="auto">
          <a:xfrm>
            <a:off x="3675063" y="314325"/>
            <a:ext cx="6713537" cy="460375"/>
          </a:xfrm>
          <a:prstGeom prst="rect">
            <a:avLst/>
          </a:prstGeom>
          <a:noFill/>
          <a:ln w="9525">
            <a:noFill/>
            <a:miter lim="800000"/>
          </a:ln>
          <a:effectLst/>
        </p:spPr>
        <p:txBody>
          <a:bodyPr>
            <a:spAutoFit/>
          </a:bodyPr>
          <a:lstStyle/>
          <a:p>
            <a:pPr>
              <a:spcBef>
                <a:spcPct val="50000"/>
              </a:spcBef>
            </a:pPr>
            <a:r>
              <a:rPr lang="zh-CN" altLang="en-US" sz="2400">
                <a:solidFill>
                  <a:schemeClr val="hlink"/>
                </a:solidFill>
                <a:ea typeface="黑体" panose="02010609060101010101" pitchFamily="2" charset="-122"/>
              </a:rPr>
              <a:t>如何判定“并列不当”与“否定不当” ？</a:t>
            </a:r>
            <a:r>
              <a:rPr lang="zh-CN" altLang="en-US"/>
              <a:t> </a:t>
            </a:r>
          </a:p>
        </p:txBody>
      </p:sp>
      <p:sp>
        <p:nvSpPr>
          <p:cNvPr id="306191" name="Text Box 15"/>
          <p:cNvSpPr txBox="1">
            <a:spLocks noChangeArrowheads="1"/>
          </p:cNvSpPr>
          <p:nvPr/>
        </p:nvSpPr>
        <p:spPr bwMode="auto">
          <a:xfrm>
            <a:off x="5113338" y="936625"/>
            <a:ext cx="576262" cy="583565"/>
          </a:xfrm>
          <a:prstGeom prst="rect">
            <a:avLst/>
          </a:prstGeom>
          <a:noFill/>
          <a:ln w="9525">
            <a:noFill/>
            <a:miter lim="800000"/>
          </a:ln>
          <a:effectLst/>
        </p:spPr>
        <p:txBody>
          <a:bodyPr>
            <a:spAutoFit/>
          </a:bodyPr>
          <a:lstStyle/>
          <a:p>
            <a:pPr>
              <a:spcBef>
                <a:spcPct val="50000"/>
              </a:spcBef>
            </a:pPr>
            <a:r>
              <a:rPr lang="en-US" altLang="zh-CN" sz="3200">
                <a:solidFill>
                  <a:srgbClr val="FF0000"/>
                </a:solidFill>
                <a:latin typeface="黑体" pitchFamily="2" charset="-122"/>
                <a:ea typeface="黑体" panose="02010609060101010101" pitchFamily="2" charset="-122"/>
              </a:rPr>
              <a:t>C</a:t>
            </a:r>
          </a:p>
        </p:txBody>
      </p:sp>
    </p:spTree>
    <p:extLst>
      <p:ext uri="{BB962C8B-B14F-4D97-AF65-F5344CB8AC3E}">
        <p14:creationId xmlns:p14="http://schemas.microsoft.com/office/powerpoint/2010/main" val="145576796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06182"/>
                                        </p:tgtEl>
                                        <p:attrNameLst>
                                          <p:attrName>style.visibility</p:attrName>
                                        </p:attrNameLst>
                                      </p:cBhvr>
                                      <p:to>
                                        <p:strVal val="visible"/>
                                      </p:to>
                                    </p:set>
                                    <p:animEffect transition="in" filter="checkerboard(across)">
                                      <p:cBhvr>
                                        <p:cTn id="7" dur="500"/>
                                        <p:tgtEl>
                                          <p:spTgt spid="306182"/>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14" presetClass="entr" presetSubtype="10" fill="hold" grpId="0" nodeType="clickEffect">
                                  <p:stCondLst>
                                    <p:cond delay="0"/>
                                  </p:stCondLst>
                                  <p:childTnLst>
                                    <p:set>
                                      <p:cBhvr>
                                        <p:cTn id="12" dur="1" fill="hold">
                                          <p:stCondLst>
                                            <p:cond delay="0"/>
                                          </p:stCondLst>
                                        </p:cTn>
                                        <p:tgtEl>
                                          <p:spTgt spid="306186"/>
                                        </p:tgtEl>
                                        <p:attrNameLst>
                                          <p:attrName>style.visibility</p:attrName>
                                        </p:attrNameLst>
                                      </p:cBhvr>
                                      <p:to>
                                        <p:strVal val="visible"/>
                                      </p:to>
                                    </p:set>
                                    <p:animEffect transition="in" filter="randombar(horizontal)">
                                      <p:cBhvr>
                                        <p:cTn id="13" dur="500"/>
                                        <p:tgtEl>
                                          <p:spTgt spid="306186"/>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306183"/>
                                        </p:tgtEl>
                                        <p:attrNameLst>
                                          <p:attrName>style.visibility</p:attrName>
                                        </p:attrNameLst>
                                      </p:cBhvr>
                                      <p:to>
                                        <p:strVal val="visible"/>
                                      </p:to>
                                    </p:set>
                                    <p:animEffect transition="in" filter="randombar(horizontal)">
                                      <p:cBhvr>
                                        <p:cTn id="16" dur="500"/>
                                        <p:tgtEl>
                                          <p:spTgt spid="306183"/>
                                        </p:tgtEl>
                                      </p:cBhvr>
                                    </p:animEffect>
                                  </p:childTnLst>
                                </p:cTn>
                              </p:par>
                            </p:childTnLst>
                          </p:cTn>
                        </p:par>
                      </p:childTnLst>
                    </p:cTn>
                  </p:par>
                  <p:par>
                    <p:cTn id="17" fill="hold" nodeType="clickPar">
                      <p:stCondLst>
                        <p:cond delay="indefinite"/>
                      </p:stCondLst>
                      <p:childTnLst>
                        <p:par>
                          <p:cTn id="18" fill="hold" nodeType="withGroup">
                            <p:stCondLst>
                              <p:cond delay="indefinite"/>
                            </p:stCondLst>
                          </p:cTn>
                        </p:par>
                        <p:par>
                          <p:cTn id="19" fill="hold" nodeType="afterGroup">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306188"/>
                                        </p:tgtEl>
                                        <p:attrNameLst>
                                          <p:attrName>style.visibility</p:attrName>
                                        </p:attrNameLst>
                                      </p:cBhvr>
                                      <p:to>
                                        <p:strVal val="visible"/>
                                      </p:to>
                                    </p:set>
                                    <p:animEffect transition="in" filter="randombar(horizontal)">
                                      <p:cBhvr>
                                        <p:cTn id="22" dur="500"/>
                                        <p:tgtEl>
                                          <p:spTgt spid="306188"/>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306184"/>
                                        </p:tgtEl>
                                        <p:attrNameLst>
                                          <p:attrName>style.visibility</p:attrName>
                                        </p:attrNameLst>
                                      </p:cBhvr>
                                      <p:to>
                                        <p:strVal val="visible"/>
                                      </p:to>
                                    </p:set>
                                    <p:animEffect transition="in" filter="randombar(horizontal)">
                                      <p:cBhvr>
                                        <p:cTn id="25" dur="500"/>
                                        <p:tgtEl>
                                          <p:spTgt spid="306184"/>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14" presetClass="entr" presetSubtype="10" fill="hold" grpId="0" nodeType="clickEffect">
                                  <p:stCondLst>
                                    <p:cond delay="0"/>
                                  </p:stCondLst>
                                  <p:childTnLst>
                                    <p:set>
                                      <p:cBhvr>
                                        <p:cTn id="30" dur="1" fill="hold">
                                          <p:stCondLst>
                                            <p:cond delay="0"/>
                                          </p:stCondLst>
                                        </p:cTn>
                                        <p:tgtEl>
                                          <p:spTgt spid="306189"/>
                                        </p:tgtEl>
                                        <p:attrNameLst>
                                          <p:attrName>style.visibility</p:attrName>
                                        </p:attrNameLst>
                                      </p:cBhvr>
                                      <p:to>
                                        <p:strVal val="visible"/>
                                      </p:to>
                                    </p:set>
                                    <p:animEffect transition="in" filter="randombar(horizontal)">
                                      <p:cBhvr>
                                        <p:cTn id="31" dur="500"/>
                                        <p:tgtEl>
                                          <p:spTgt spid="306189"/>
                                        </p:tgtEl>
                                      </p:cBhvr>
                                    </p:animEffect>
                                  </p:childTnLst>
                                </p:cTn>
                              </p:par>
                              <p:par>
                                <p:cTn id="32" presetID="14" presetClass="entr" presetSubtype="10" fill="hold" grpId="0" nodeType="withEffect">
                                  <p:stCondLst>
                                    <p:cond delay="0"/>
                                  </p:stCondLst>
                                  <p:childTnLst>
                                    <p:set>
                                      <p:cBhvr>
                                        <p:cTn id="33" dur="1" fill="hold">
                                          <p:stCondLst>
                                            <p:cond delay="0"/>
                                          </p:stCondLst>
                                        </p:cTn>
                                        <p:tgtEl>
                                          <p:spTgt spid="306185"/>
                                        </p:tgtEl>
                                        <p:attrNameLst>
                                          <p:attrName>style.visibility</p:attrName>
                                        </p:attrNameLst>
                                      </p:cBhvr>
                                      <p:to>
                                        <p:strVal val="visible"/>
                                      </p:to>
                                    </p:set>
                                    <p:animEffect transition="in" filter="randombar(horizontal)">
                                      <p:cBhvr>
                                        <p:cTn id="34" dur="500"/>
                                        <p:tgtEl>
                                          <p:spTgt spid="306185"/>
                                        </p:tgtEl>
                                      </p:cBhvr>
                                    </p:animEffect>
                                  </p:childTnLst>
                                </p:cTn>
                              </p:par>
                            </p:childTnLst>
                          </p:cTn>
                        </p:par>
                      </p:childTnLst>
                    </p:cTn>
                  </p:par>
                  <p:par>
                    <p:cTn id="35" fill="hold" nodeType="clickPar">
                      <p:stCondLst>
                        <p:cond delay="indefinite"/>
                      </p:stCondLst>
                      <p:childTnLst>
                        <p:par>
                          <p:cTn id="36" fill="hold" nodeType="withGroup">
                            <p:stCondLst>
                              <p:cond delay="indefinite"/>
                            </p:stCondLst>
                          </p:cTn>
                        </p:par>
                        <p:par>
                          <p:cTn id="37" fill="hold" nodeType="afterGroup">
                            <p:stCondLst>
                              <p:cond delay="0"/>
                            </p:stCondLst>
                            <p:childTnLst>
                              <p:par>
                                <p:cTn id="38" presetID="2" presetClass="entr" presetSubtype="4" fill="hold" grpId="0" nodeType="clickEffect">
                                  <p:stCondLst>
                                    <p:cond delay="0"/>
                                  </p:stCondLst>
                                  <p:childTnLst>
                                    <p:set>
                                      <p:cBhvr>
                                        <p:cTn id="39" dur="1" fill="hold">
                                          <p:stCondLst>
                                            <p:cond delay="0"/>
                                          </p:stCondLst>
                                        </p:cTn>
                                        <p:tgtEl>
                                          <p:spTgt spid="306191"/>
                                        </p:tgtEl>
                                        <p:attrNameLst>
                                          <p:attrName>style.visibility</p:attrName>
                                        </p:attrNameLst>
                                      </p:cBhvr>
                                      <p:to>
                                        <p:strVal val="visible"/>
                                      </p:to>
                                    </p:set>
                                    <p:anim calcmode="lin" valueType="num">
                                      <p:cBhvr additive="base">
                                        <p:cTn id="40" dur="500" fill="hold"/>
                                        <p:tgtEl>
                                          <p:spTgt spid="306191"/>
                                        </p:tgtEl>
                                        <p:attrNameLst>
                                          <p:attrName>ppt_x</p:attrName>
                                        </p:attrNameLst>
                                      </p:cBhvr>
                                      <p:tavLst>
                                        <p:tav tm="0">
                                          <p:val>
                                            <p:strVal val="#ppt_x"/>
                                          </p:val>
                                        </p:tav>
                                        <p:tav tm="100000">
                                          <p:val>
                                            <p:strVal val="#ppt_x"/>
                                          </p:val>
                                        </p:tav>
                                      </p:tavLst>
                                    </p:anim>
                                    <p:anim calcmode="lin" valueType="num">
                                      <p:cBhvr additive="base">
                                        <p:cTn id="41" dur="500" fill="hold"/>
                                        <p:tgtEl>
                                          <p:spTgt spid="30619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6182" grpId="0" animBg="1"/>
      <p:bldP spid="306183" grpId="0" animBg="1"/>
      <p:bldP spid="306184" grpId="0" animBg="1"/>
      <p:bldP spid="306185" grpId="0" animBg="1"/>
      <p:bldP spid="306186" grpId="0" animBg="1"/>
      <p:bldP spid="306188" grpId="0" animBg="1"/>
      <p:bldP spid="306189" grpId="0" animBg="1"/>
      <p:bldP spid="306191"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62" name="Text Box 2"/>
          <p:cNvSpPr txBox="1">
            <a:spLocks noChangeArrowheads="1"/>
          </p:cNvSpPr>
          <p:nvPr/>
        </p:nvSpPr>
        <p:spPr bwMode="auto">
          <a:xfrm>
            <a:off x="735330" y="782003"/>
            <a:ext cx="10615613" cy="5169535"/>
          </a:xfrm>
          <a:prstGeom prst="rect">
            <a:avLst/>
          </a:prstGeom>
          <a:noFill/>
          <a:ln w="9525">
            <a:solidFill>
              <a:schemeClr val="hlink"/>
            </a:solidFill>
            <a:miter lim="800000"/>
          </a:ln>
          <a:effectLst/>
        </p:spPr>
        <p:txBody>
          <a:bodyPr>
            <a:spAutoFit/>
          </a:bodyPr>
          <a:lstStyle/>
          <a:p>
            <a:r>
              <a:rPr lang="en-US" altLang="zh-CN" sz="2400" b="0">
                <a:solidFill>
                  <a:srgbClr val="FF0000"/>
                </a:solidFill>
                <a:ea typeface="黑体" panose="02010609060101010101" pitchFamily="2" charset="-122"/>
              </a:rPr>
              <a:t>                                      【</a:t>
            </a:r>
            <a:r>
              <a:rPr lang="zh-CN" altLang="zh-CN" sz="2400" b="0">
                <a:solidFill>
                  <a:srgbClr val="FF0000"/>
                </a:solidFill>
                <a:ea typeface="黑体" panose="02010609060101010101" pitchFamily="2" charset="-122"/>
              </a:rPr>
              <a:t>就题点拨</a:t>
            </a:r>
            <a:r>
              <a:rPr lang="en-US" altLang="zh-CN" sz="2400" b="0">
                <a:solidFill>
                  <a:srgbClr val="FF0000"/>
                </a:solidFill>
                <a:ea typeface="黑体" panose="02010609060101010101" pitchFamily="2" charset="-122"/>
              </a:rPr>
              <a:t>]</a:t>
            </a:r>
          </a:p>
          <a:p>
            <a:r>
              <a:rPr lang="zh-CN" altLang="en-US">
                <a:solidFill>
                  <a:schemeClr val="hlink"/>
                </a:solidFill>
                <a:latin typeface="楷体_GB2312" charset="-122"/>
                <a:ea typeface="楷体_GB2312" charset="-122"/>
              </a:rPr>
              <a:t>    应该说，语病的主要问题是语法问题。这也是考试重点。可是当借助语感和各种语法手段却查不出病因时，就要考虑是否是逻辑上出了问题。</a:t>
            </a:r>
          </a:p>
          <a:p>
            <a:r>
              <a:rPr lang="en-US" altLang="zh-CN">
                <a:solidFill>
                  <a:schemeClr val="hlink"/>
                </a:solidFill>
                <a:latin typeface="楷体_GB2312" charset="-122"/>
                <a:ea typeface="楷体_GB2312" charset="-122"/>
              </a:rPr>
              <a:t>    </a:t>
            </a:r>
            <a:r>
              <a:rPr lang="en-US" altLang="zh-CN" b="0">
                <a:solidFill>
                  <a:schemeClr val="folHlink"/>
                </a:solidFill>
                <a:latin typeface="黑体" pitchFamily="2" charset="-122"/>
                <a:ea typeface="黑体" panose="02010609060101010101" pitchFamily="2" charset="-122"/>
              </a:rPr>
              <a:t>1</a:t>
            </a:r>
            <a:r>
              <a:rPr lang="zh-CN" altLang="en-US" b="0">
                <a:solidFill>
                  <a:schemeClr val="folHlink"/>
                </a:solidFill>
                <a:latin typeface="黑体" pitchFamily="2" charset="-122"/>
                <a:ea typeface="黑体" panose="02010609060101010101" pitchFamily="2" charset="-122"/>
              </a:rPr>
              <a:t>．注意句中出现的多个并列的概念：查概念不清。</a:t>
            </a:r>
          </a:p>
          <a:p>
            <a:r>
              <a:rPr lang="zh-CN" altLang="en-US">
                <a:solidFill>
                  <a:schemeClr val="hlink"/>
                </a:solidFill>
                <a:latin typeface="楷体_GB2312" charset="-122"/>
                <a:ea typeface="楷体_GB2312" charset="-122"/>
              </a:rPr>
              <a:t>例如：人们宁愿吃一些新鲜的梨、桃、瓜果，而不愿意经常服用维生素</a:t>
            </a:r>
            <a:r>
              <a:rPr lang="en-US" altLang="zh-CN">
                <a:solidFill>
                  <a:schemeClr val="hlink"/>
                </a:solidFill>
                <a:latin typeface="楷体_GB2312" charset="-122"/>
                <a:ea typeface="楷体_GB2312" charset="-122"/>
              </a:rPr>
              <a:t>C</a:t>
            </a:r>
            <a:r>
              <a:rPr lang="zh-CN" altLang="en-US">
                <a:solidFill>
                  <a:schemeClr val="hlink"/>
                </a:solidFill>
                <a:latin typeface="楷体_GB2312" charset="-122"/>
                <a:ea typeface="楷体_GB2312" charset="-122"/>
              </a:rPr>
              <a:t>药片。</a:t>
            </a:r>
            <a:r>
              <a:rPr lang="en-US" altLang="zh-CN">
                <a:solidFill>
                  <a:schemeClr val="hlink"/>
                </a:solidFill>
                <a:latin typeface="楷体_GB2312" charset="-122"/>
                <a:ea typeface="楷体_GB2312" charset="-122"/>
              </a:rPr>
              <a:t>(</a:t>
            </a:r>
            <a:r>
              <a:rPr lang="en-US" altLang="zh-CN">
                <a:solidFill>
                  <a:schemeClr val="hlink"/>
                </a:solidFill>
                <a:latin typeface="Arial"/>
                <a:ea typeface="楷体_GB2312" charset="-122"/>
              </a:rPr>
              <a:t>“</a:t>
            </a:r>
            <a:r>
              <a:rPr lang="zh-CN" altLang="en-US">
                <a:solidFill>
                  <a:schemeClr val="hlink"/>
                </a:solidFill>
                <a:latin typeface="楷体_GB2312" charset="-122"/>
                <a:ea typeface="楷体_GB2312" charset="-122"/>
              </a:rPr>
              <a:t>瓜果</a:t>
            </a:r>
            <a:r>
              <a:rPr lang="zh-CN" altLang="en-US">
                <a:solidFill>
                  <a:schemeClr val="hlink"/>
                </a:solidFill>
                <a:latin typeface="Arial"/>
                <a:ea typeface="楷体_GB2312" charset="-122"/>
              </a:rPr>
              <a:t>”</a:t>
            </a:r>
            <a:r>
              <a:rPr lang="zh-CN" altLang="en-US">
                <a:solidFill>
                  <a:schemeClr val="hlink"/>
                </a:solidFill>
                <a:latin typeface="楷体_GB2312" charset="-122"/>
                <a:ea typeface="楷体_GB2312" charset="-122"/>
              </a:rPr>
              <a:t>包括了</a:t>
            </a:r>
            <a:r>
              <a:rPr lang="zh-CN" altLang="en-US">
                <a:solidFill>
                  <a:schemeClr val="hlink"/>
                </a:solidFill>
                <a:latin typeface="Arial"/>
                <a:ea typeface="楷体_GB2312" charset="-122"/>
              </a:rPr>
              <a:t>“</a:t>
            </a:r>
            <a:r>
              <a:rPr lang="zh-CN" altLang="en-US">
                <a:solidFill>
                  <a:schemeClr val="hlink"/>
                </a:solidFill>
                <a:latin typeface="楷体_GB2312" charset="-122"/>
                <a:ea typeface="楷体_GB2312" charset="-122"/>
              </a:rPr>
              <a:t>梨</a:t>
            </a:r>
            <a:r>
              <a:rPr lang="zh-CN" altLang="en-US">
                <a:solidFill>
                  <a:schemeClr val="hlink"/>
                </a:solidFill>
                <a:latin typeface="Arial"/>
                <a:ea typeface="楷体_GB2312" charset="-122"/>
              </a:rPr>
              <a:t>”“</a:t>
            </a:r>
            <a:r>
              <a:rPr lang="zh-CN" altLang="en-US">
                <a:solidFill>
                  <a:schemeClr val="hlink"/>
                </a:solidFill>
                <a:latin typeface="楷体_GB2312" charset="-122"/>
                <a:ea typeface="楷体_GB2312" charset="-122"/>
              </a:rPr>
              <a:t>桃</a:t>
            </a:r>
            <a:r>
              <a:rPr lang="zh-CN" altLang="en-US">
                <a:solidFill>
                  <a:schemeClr val="hlink"/>
                </a:solidFill>
                <a:latin typeface="Arial"/>
                <a:ea typeface="楷体_GB2312" charset="-122"/>
              </a:rPr>
              <a:t>”</a:t>
            </a:r>
            <a:r>
              <a:rPr lang="zh-CN" altLang="en-US">
                <a:solidFill>
                  <a:schemeClr val="hlink"/>
                </a:solidFill>
                <a:latin typeface="楷体_GB2312" charset="-122"/>
                <a:ea typeface="楷体_GB2312" charset="-122"/>
              </a:rPr>
              <a:t>，三者不能并列</a:t>
            </a:r>
            <a:r>
              <a:rPr lang="en-US" altLang="zh-CN">
                <a:solidFill>
                  <a:schemeClr val="hlink"/>
                </a:solidFill>
                <a:latin typeface="楷体_GB2312" charset="-122"/>
                <a:ea typeface="楷体_GB2312" charset="-122"/>
              </a:rPr>
              <a:t>)</a:t>
            </a:r>
          </a:p>
          <a:p>
            <a:r>
              <a:rPr lang="en-US" altLang="zh-CN">
                <a:solidFill>
                  <a:schemeClr val="hlink"/>
                </a:solidFill>
                <a:latin typeface="楷体_GB2312" charset="-122"/>
                <a:ea typeface="楷体_GB2312" charset="-122"/>
              </a:rPr>
              <a:t>    </a:t>
            </a:r>
            <a:r>
              <a:rPr lang="en-US" altLang="zh-CN" b="0">
                <a:solidFill>
                  <a:schemeClr val="folHlink"/>
                </a:solidFill>
                <a:latin typeface="黑体" pitchFamily="2" charset="-122"/>
                <a:ea typeface="黑体" panose="02010609060101010101" pitchFamily="2" charset="-122"/>
              </a:rPr>
              <a:t>2</a:t>
            </a:r>
            <a:r>
              <a:rPr lang="zh-CN" altLang="en-US" b="0">
                <a:solidFill>
                  <a:schemeClr val="folHlink"/>
                </a:solidFill>
                <a:latin typeface="黑体" pitchFamily="2" charset="-122"/>
                <a:ea typeface="黑体" panose="02010609060101010101" pitchFamily="2" charset="-122"/>
              </a:rPr>
              <a:t>．注意句中的一些表示范围</a:t>
            </a:r>
            <a:r>
              <a:rPr lang="en-US" altLang="zh-CN" b="0">
                <a:solidFill>
                  <a:schemeClr val="folHlink"/>
                </a:solidFill>
                <a:latin typeface="黑体" pitchFamily="2" charset="-122"/>
                <a:ea typeface="黑体" panose="02010609060101010101" pitchFamily="2" charset="-122"/>
              </a:rPr>
              <a:t>(</a:t>
            </a:r>
            <a:r>
              <a:rPr lang="zh-CN" altLang="en-US" b="0">
                <a:solidFill>
                  <a:schemeClr val="folHlink"/>
                </a:solidFill>
                <a:latin typeface="黑体" pitchFamily="2" charset="-122"/>
                <a:ea typeface="黑体" panose="02010609060101010101" pitchFamily="2" charset="-122"/>
              </a:rPr>
              <a:t>尤其是带有绝对意义的词，如</a:t>
            </a:r>
            <a:r>
              <a:rPr lang="zh-CN" altLang="en-US" b="0">
                <a:solidFill>
                  <a:schemeClr val="folHlink"/>
                </a:solidFill>
                <a:latin typeface="Arial"/>
                <a:ea typeface="黑体" panose="02010609060101010101" pitchFamily="2" charset="-122"/>
              </a:rPr>
              <a:t>“</a:t>
            </a:r>
            <a:r>
              <a:rPr lang="zh-CN" altLang="en-US" b="0">
                <a:solidFill>
                  <a:schemeClr val="folHlink"/>
                </a:solidFill>
                <a:latin typeface="黑体" pitchFamily="2" charset="-122"/>
                <a:ea typeface="黑体" panose="02010609060101010101" pitchFamily="2" charset="-122"/>
              </a:rPr>
              <a:t>全</a:t>
            </a:r>
            <a:r>
              <a:rPr lang="zh-CN" altLang="en-US" b="0">
                <a:solidFill>
                  <a:schemeClr val="folHlink"/>
                </a:solidFill>
                <a:latin typeface="Arial"/>
                <a:ea typeface="黑体" panose="02010609060101010101" pitchFamily="2" charset="-122"/>
              </a:rPr>
              <a:t>”“</a:t>
            </a:r>
            <a:r>
              <a:rPr lang="zh-CN" altLang="en-US" b="0">
                <a:solidFill>
                  <a:schemeClr val="folHlink"/>
                </a:solidFill>
                <a:latin typeface="黑体" pitchFamily="2" charset="-122"/>
                <a:ea typeface="黑体" panose="02010609060101010101" pitchFamily="2" charset="-122"/>
              </a:rPr>
              <a:t>都</a:t>
            </a:r>
            <a:r>
              <a:rPr lang="zh-CN" altLang="en-US" b="0">
                <a:solidFill>
                  <a:schemeClr val="folHlink"/>
                </a:solidFill>
                <a:latin typeface="Arial"/>
                <a:ea typeface="黑体" panose="02010609060101010101" pitchFamily="2" charset="-122"/>
              </a:rPr>
              <a:t>”“</a:t>
            </a:r>
            <a:r>
              <a:rPr lang="zh-CN" altLang="en-US" b="0">
                <a:solidFill>
                  <a:schemeClr val="folHlink"/>
                </a:solidFill>
                <a:latin typeface="黑体" pitchFamily="2" charset="-122"/>
                <a:ea typeface="黑体" panose="02010609060101010101" pitchFamily="2" charset="-122"/>
              </a:rPr>
              <a:t>凡</a:t>
            </a:r>
            <a:r>
              <a:rPr lang="zh-CN" altLang="en-US" b="0">
                <a:solidFill>
                  <a:schemeClr val="folHlink"/>
                </a:solidFill>
                <a:latin typeface="Arial"/>
                <a:ea typeface="黑体" panose="02010609060101010101" pitchFamily="2" charset="-122"/>
              </a:rPr>
              <a:t>”“</a:t>
            </a:r>
            <a:r>
              <a:rPr lang="zh-CN" altLang="en-US" b="0">
                <a:solidFill>
                  <a:schemeClr val="folHlink"/>
                </a:solidFill>
                <a:latin typeface="黑体" pitchFamily="2" charset="-122"/>
                <a:ea typeface="黑体" panose="02010609060101010101" pitchFamily="2" charset="-122"/>
              </a:rPr>
              <a:t>从来</a:t>
            </a:r>
            <a:r>
              <a:rPr lang="zh-CN" altLang="en-US" b="0">
                <a:solidFill>
                  <a:schemeClr val="folHlink"/>
                </a:solidFill>
                <a:latin typeface="Arial"/>
                <a:ea typeface="黑体" panose="02010609060101010101" pitchFamily="2" charset="-122"/>
              </a:rPr>
              <a:t>”“</a:t>
            </a:r>
            <a:r>
              <a:rPr lang="zh-CN" altLang="en-US" b="0">
                <a:solidFill>
                  <a:schemeClr val="folHlink"/>
                </a:solidFill>
                <a:latin typeface="黑体" pitchFamily="2" charset="-122"/>
                <a:ea typeface="黑体" panose="02010609060101010101" pitchFamily="2" charset="-122"/>
              </a:rPr>
              <a:t>历来</a:t>
            </a:r>
            <a:r>
              <a:rPr lang="zh-CN" altLang="en-US" b="0">
                <a:solidFill>
                  <a:schemeClr val="folHlink"/>
                </a:solidFill>
                <a:latin typeface="Arial"/>
                <a:ea typeface="黑体" panose="02010609060101010101" pitchFamily="2" charset="-122"/>
              </a:rPr>
              <a:t>”</a:t>
            </a:r>
            <a:r>
              <a:rPr lang="zh-CN" altLang="en-US" b="0">
                <a:solidFill>
                  <a:schemeClr val="folHlink"/>
                </a:solidFill>
                <a:latin typeface="黑体" pitchFamily="2" charset="-122"/>
                <a:ea typeface="黑体" panose="02010609060101010101" pitchFamily="2" charset="-122"/>
              </a:rPr>
              <a:t>等</a:t>
            </a:r>
            <a:r>
              <a:rPr lang="en-US" altLang="zh-CN" b="0">
                <a:solidFill>
                  <a:schemeClr val="folHlink"/>
                </a:solidFill>
                <a:latin typeface="黑体" pitchFamily="2" charset="-122"/>
                <a:ea typeface="黑体" panose="02010609060101010101" pitchFamily="2" charset="-122"/>
              </a:rPr>
              <a:t>)</a:t>
            </a:r>
            <a:r>
              <a:rPr lang="zh-CN" altLang="en-US" b="0">
                <a:solidFill>
                  <a:schemeClr val="folHlink"/>
                </a:solidFill>
                <a:latin typeface="黑体" pitchFamily="2" charset="-122"/>
                <a:ea typeface="黑体" panose="02010609060101010101" pitchFamily="2" charset="-122"/>
              </a:rPr>
              <a:t>、表示判断、表示程度的词语，查自相矛盾型的不合逻辑。</a:t>
            </a:r>
          </a:p>
          <a:p>
            <a:r>
              <a:rPr lang="zh-CN" altLang="en-US">
                <a:solidFill>
                  <a:schemeClr val="hlink"/>
                </a:solidFill>
                <a:latin typeface="楷体_GB2312" charset="-122"/>
                <a:ea typeface="楷体_GB2312" charset="-122"/>
              </a:rPr>
              <a:t>例如：今天，我校全体领导都到学农基地参加劳动去了，办公室基本上没留下什么人。</a:t>
            </a:r>
            <a:r>
              <a:rPr lang="en-US" altLang="zh-CN">
                <a:solidFill>
                  <a:schemeClr val="hlink"/>
                </a:solidFill>
                <a:latin typeface="楷体_GB2312" charset="-122"/>
                <a:ea typeface="楷体_GB2312" charset="-122"/>
              </a:rPr>
              <a:t>(</a:t>
            </a:r>
            <a:r>
              <a:rPr lang="zh-CN" altLang="en-US">
                <a:solidFill>
                  <a:schemeClr val="hlink"/>
                </a:solidFill>
                <a:latin typeface="楷体_GB2312" charset="-122"/>
                <a:ea typeface="楷体_GB2312" charset="-122"/>
              </a:rPr>
              <a:t>前面说</a:t>
            </a:r>
            <a:r>
              <a:rPr lang="zh-CN" altLang="en-US">
                <a:solidFill>
                  <a:schemeClr val="hlink"/>
                </a:solidFill>
                <a:latin typeface="Arial"/>
                <a:ea typeface="楷体_GB2312" charset="-122"/>
              </a:rPr>
              <a:t>“</a:t>
            </a:r>
            <a:r>
              <a:rPr lang="zh-CN" altLang="en-US">
                <a:solidFill>
                  <a:schemeClr val="hlink"/>
                </a:solidFill>
                <a:latin typeface="楷体_GB2312" charset="-122"/>
                <a:ea typeface="楷体_GB2312" charset="-122"/>
              </a:rPr>
              <a:t>都到</a:t>
            </a:r>
            <a:r>
              <a:rPr lang="en-US" altLang="zh-CN">
                <a:solidFill>
                  <a:schemeClr val="hlink"/>
                </a:solidFill>
                <a:latin typeface="Arial"/>
                <a:ea typeface="楷体_GB2312" charset="-122"/>
              </a:rPr>
              <a:t>……</a:t>
            </a:r>
            <a:r>
              <a:rPr lang="zh-CN" altLang="en-US">
                <a:solidFill>
                  <a:schemeClr val="hlink"/>
                </a:solidFill>
                <a:latin typeface="楷体_GB2312" charset="-122"/>
                <a:ea typeface="楷体_GB2312" charset="-122"/>
              </a:rPr>
              <a:t>去了</a:t>
            </a:r>
            <a:r>
              <a:rPr lang="zh-CN" altLang="en-US">
                <a:solidFill>
                  <a:schemeClr val="hlink"/>
                </a:solidFill>
                <a:latin typeface="Arial"/>
                <a:ea typeface="楷体_GB2312" charset="-122"/>
              </a:rPr>
              <a:t>”</a:t>
            </a:r>
            <a:r>
              <a:rPr lang="zh-CN" altLang="en-US">
                <a:solidFill>
                  <a:schemeClr val="hlink"/>
                </a:solidFill>
                <a:latin typeface="楷体_GB2312" charset="-122"/>
                <a:ea typeface="楷体_GB2312" charset="-122"/>
              </a:rPr>
              <a:t>，后面又说</a:t>
            </a:r>
            <a:r>
              <a:rPr lang="zh-CN" altLang="en-US">
                <a:solidFill>
                  <a:schemeClr val="hlink"/>
                </a:solidFill>
                <a:latin typeface="Arial"/>
                <a:ea typeface="楷体_GB2312" charset="-122"/>
              </a:rPr>
              <a:t>“</a:t>
            </a:r>
            <a:r>
              <a:rPr lang="zh-CN" altLang="en-US">
                <a:solidFill>
                  <a:schemeClr val="hlink"/>
                </a:solidFill>
                <a:latin typeface="楷体_GB2312" charset="-122"/>
                <a:ea typeface="楷体_GB2312" charset="-122"/>
              </a:rPr>
              <a:t>基本上没留下什么人</a:t>
            </a:r>
            <a:r>
              <a:rPr lang="zh-CN" altLang="en-US">
                <a:solidFill>
                  <a:schemeClr val="hlink"/>
                </a:solidFill>
                <a:latin typeface="Arial"/>
                <a:ea typeface="楷体_GB2312" charset="-122"/>
              </a:rPr>
              <a:t>”</a:t>
            </a:r>
            <a:r>
              <a:rPr lang="zh-CN" altLang="en-US">
                <a:solidFill>
                  <a:schemeClr val="hlink"/>
                </a:solidFill>
                <a:latin typeface="楷体_GB2312" charset="-122"/>
                <a:ea typeface="楷体_GB2312" charset="-122"/>
              </a:rPr>
              <a:t>，前后矛盾</a:t>
            </a:r>
            <a:r>
              <a:rPr lang="en-US" altLang="zh-CN">
                <a:solidFill>
                  <a:schemeClr val="hlink"/>
                </a:solidFill>
                <a:latin typeface="楷体_GB2312" charset="-122"/>
                <a:ea typeface="楷体_GB2312" charset="-122"/>
              </a:rPr>
              <a:t>)</a:t>
            </a:r>
          </a:p>
          <a:p>
            <a:r>
              <a:rPr lang="zh-CN" altLang="en-US">
                <a:solidFill>
                  <a:schemeClr val="hlink"/>
                </a:solidFill>
                <a:latin typeface="楷体_GB2312" charset="-122"/>
                <a:ea typeface="楷体_GB2312" charset="-122"/>
              </a:rPr>
              <a:t>误例</a:t>
            </a:r>
            <a:r>
              <a:rPr lang="en-US" altLang="zh-CN">
                <a:solidFill>
                  <a:schemeClr val="hlink"/>
                </a:solidFill>
                <a:latin typeface="楷体_GB2312" charset="-122"/>
                <a:ea typeface="楷体_GB2312" charset="-122"/>
              </a:rPr>
              <a:t>1</a:t>
            </a:r>
            <a:r>
              <a:rPr lang="zh-CN" altLang="en-US">
                <a:solidFill>
                  <a:schemeClr val="hlink"/>
                </a:solidFill>
                <a:latin typeface="楷体_GB2312" charset="-122"/>
                <a:ea typeface="楷体_GB2312" charset="-122"/>
              </a:rPr>
              <a:t>：长沙、株洲、湘潭城市群建设的启动，对道路、交通、媒体、通讯等行业提出了新的要求，与此相关，长沙商业圈无疑也将面对重新洗牌的机会。</a:t>
            </a:r>
          </a:p>
          <a:p>
            <a:r>
              <a:rPr lang="zh-CN" altLang="en-US">
                <a:solidFill>
                  <a:schemeClr val="hlink"/>
                </a:solidFill>
                <a:latin typeface="楷体_GB2312" charset="-122"/>
                <a:ea typeface="楷体_GB2312" charset="-122"/>
              </a:rPr>
              <a:t>解析：　</a:t>
            </a:r>
            <a:r>
              <a:rPr lang="zh-CN" altLang="en-US">
                <a:solidFill>
                  <a:schemeClr val="hlink"/>
                </a:solidFill>
                <a:latin typeface="Arial"/>
                <a:ea typeface="楷体_GB2312" charset="-122"/>
              </a:rPr>
              <a:t>“</a:t>
            </a:r>
            <a:r>
              <a:rPr lang="zh-CN" altLang="en-US">
                <a:solidFill>
                  <a:schemeClr val="hlink"/>
                </a:solidFill>
                <a:latin typeface="楷体_GB2312" charset="-122"/>
                <a:ea typeface="楷体_GB2312" charset="-122"/>
              </a:rPr>
              <a:t>道路</a:t>
            </a:r>
            <a:r>
              <a:rPr lang="zh-CN" altLang="en-US">
                <a:solidFill>
                  <a:schemeClr val="hlink"/>
                </a:solidFill>
                <a:latin typeface="Arial"/>
                <a:ea typeface="楷体_GB2312" charset="-122"/>
              </a:rPr>
              <a:t>”</a:t>
            </a:r>
            <a:r>
              <a:rPr lang="zh-CN" altLang="en-US">
                <a:solidFill>
                  <a:schemeClr val="hlink"/>
                </a:solidFill>
                <a:latin typeface="楷体_GB2312" charset="-122"/>
                <a:ea typeface="楷体_GB2312" charset="-122"/>
              </a:rPr>
              <a:t>与</a:t>
            </a:r>
            <a:r>
              <a:rPr lang="zh-CN" altLang="en-US">
                <a:solidFill>
                  <a:schemeClr val="hlink"/>
                </a:solidFill>
                <a:latin typeface="Arial"/>
                <a:ea typeface="楷体_GB2312" charset="-122"/>
              </a:rPr>
              <a:t>“</a:t>
            </a:r>
            <a:r>
              <a:rPr lang="zh-CN" altLang="en-US">
                <a:solidFill>
                  <a:schemeClr val="hlink"/>
                </a:solidFill>
                <a:latin typeface="楷体_GB2312" charset="-122"/>
                <a:ea typeface="楷体_GB2312" charset="-122"/>
              </a:rPr>
              <a:t>交通</a:t>
            </a:r>
            <a:r>
              <a:rPr lang="zh-CN" altLang="en-US">
                <a:solidFill>
                  <a:schemeClr val="hlink"/>
                </a:solidFill>
                <a:latin typeface="Arial"/>
                <a:ea typeface="楷体_GB2312" charset="-122"/>
              </a:rPr>
              <a:t>”</a:t>
            </a:r>
            <a:r>
              <a:rPr lang="zh-CN" altLang="en-US">
                <a:solidFill>
                  <a:schemeClr val="hlink"/>
                </a:solidFill>
                <a:latin typeface="楷体_GB2312" charset="-122"/>
                <a:ea typeface="楷体_GB2312" charset="-122"/>
              </a:rPr>
              <a:t>是种属概念，不能并列。另外，</a:t>
            </a:r>
            <a:r>
              <a:rPr lang="zh-CN" altLang="en-US">
                <a:solidFill>
                  <a:schemeClr val="hlink"/>
                </a:solidFill>
                <a:latin typeface="Arial"/>
                <a:ea typeface="楷体_GB2312" charset="-122"/>
              </a:rPr>
              <a:t>“</a:t>
            </a:r>
            <a:r>
              <a:rPr lang="zh-CN" altLang="en-US">
                <a:solidFill>
                  <a:schemeClr val="hlink"/>
                </a:solidFill>
                <a:latin typeface="楷体_GB2312" charset="-122"/>
                <a:ea typeface="楷体_GB2312" charset="-122"/>
              </a:rPr>
              <a:t>面对</a:t>
            </a:r>
            <a:r>
              <a:rPr lang="zh-CN" altLang="en-US">
                <a:solidFill>
                  <a:schemeClr val="hlink"/>
                </a:solidFill>
                <a:latin typeface="Arial"/>
                <a:ea typeface="楷体_GB2312" charset="-122"/>
              </a:rPr>
              <a:t>”</a:t>
            </a:r>
            <a:r>
              <a:rPr lang="zh-CN" altLang="en-US">
                <a:solidFill>
                  <a:schemeClr val="hlink"/>
                </a:solidFill>
                <a:latin typeface="楷体_GB2312" charset="-122"/>
                <a:ea typeface="楷体_GB2312" charset="-122"/>
              </a:rPr>
              <a:t>与</a:t>
            </a:r>
            <a:r>
              <a:rPr lang="zh-CN" altLang="en-US">
                <a:solidFill>
                  <a:schemeClr val="hlink"/>
                </a:solidFill>
                <a:latin typeface="Arial"/>
                <a:ea typeface="楷体_GB2312" charset="-122"/>
              </a:rPr>
              <a:t>“</a:t>
            </a:r>
            <a:r>
              <a:rPr lang="zh-CN" altLang="en-US">
                <a:solidFill>
                  <a:schemeClr val="hlink"/>
                </a:solidFill>
                <a:latin typeface="楷体_GB2312" charset="-122"/>
                <a:ea typeface="楷体_GB2312" charset="-122"/>
              </a:rPr>
              <a:t>机会</a:t>
            </a:r>
            <a:r>
              <a:rPr lang="zh-CN" altLang="en-US">
                <a:solidFill>
                  <a:schemeClr val="hlink"/>
                </a:solidFill>
                <a:latin typeface="Arial"/>
                <a:ea typeface="楷体_GB2312" charset="-122"/>
              </a:rPr>
              <a:t>”</a:t>
            </a:r>
            <a:r>
              <a:rPr lang="zh-CN" altLang="en-US">
                <a:solidFill>
                  <a:schemeClr val="hlink"/>
                </a:solidFill>
                <a:latin typeface="楷体_GB2312" charset="-122"/>
                <a:ea typeface="楷体_GB2312" charset="-122"/>
              </a:rPr>
              <a:t>不能搭配。</a:t>
            </a:r>
          </a:p>
          <a:p>
            <a:r>
              <a:rPr lang="zh-CN" altLang="en-US">
                <a:solidFill>
                  <a:schemeClr val="hlink"/>
                </a:solidFill>
                <a:latin typeface="楷体_GB2312" charset="-122"/>
                <a:ea typeface="楷体_GB2312" charset="-122"/>
              </a:rPr>
              <a:t>误例</a:t>
            </a:r>
            <a:r>
              <a:rPr lang="en-US" altLang="zh-CN">
                <a:solidFill>
                  <a:schemeClr val="hlink"/>
                </a:solidFill>
                <a:latin typeface="楷体_GB2312" charset="-122"/>
                <a:ea typeface="楷体_GB2312" charset="-122"/>
              </a:rPr>
              <a:t>2</a:t>
            </a:r>
            <a:r>
              <a:rPr lang="zh-CN" altLang="en-US">
                <a:solidFill>
                  <a:schemeClr val="hlink"/>
                </a:solidFill>
                <a:latin typeface="楷体_GB2312" charset="-122"/>
                <a:ea typeface="楷体_GB2312" charset="-122"/>
              </a:rPr>
              <a:t>：中华人民共和国公民在年老、疾病或者丧失劳动能力的情况下，有从国家和社会获得物质帮助的权利。</a:t>
            </a:r>
          </a:p>
          <a:p>
            <a:r>
              <a:rPr lang="zh-CN" altLang="en-US">
                <a:solidFill>
                  <a:schemeClr val="hlink"/>
                </a:solidFill>
                <a:latin typeface="楷体_GB2312" charset="-122"/>
                <a:ea typeface="楷体_GB2312" charset="-122"/>
              </a:rPr>
              <a:t>解析：　</a:t>
            </a:r>
            <a:r>
              <a:rPr lang="zh-CN" altLang="en-US">
                <a:solidFill>
                  <a:schemeClr val="hlink"/>
                </a:solidFill>
                <a:latin typeface="Arial"/>
                <a:ea typeface="楷体_GB2312" charset="-122"/>
              </a:rPr>
              <a:t>“</a:t>
            </a:r>
            <a:r>
              <a:rPr lang="zh-CN" altLang="en-US">
                <a:solidFill>
                  <a:schemeClr val="hlink"/>
                </a:solidFill>
                <a:latin typeface="楷体_GB2312" charset="-122"/>
                <a:ea typeface="楷体_GB2312" charset="-122"/>
              </a:rPr>
              <a:t>丧失劳动能力</a:t>
            </a:r>
            <a:r>
              <a:rPr lang="zh-CN" altLang="en-US">
                <a:solidFill>
                  <a:schemeClr val="hlink"/>
                </a:solidFill>
                <a:latin typeface="Arial"/>
                <a:ea typeface="楷体_GB2312" charset="-122"/>
              </a:rPr>
              <a:t>”</a:t>
            </a:r>
            <a:r>
              <a:rPr lang="zh-CN" altLang="en-US">
                <a:solidFill>
                  <a:schemeClr val="hlink"/>
                </a:solidFill>
                <a:latin typeface="楷体_GB2312" charset="-122"/>
                <a:ea typeface="楷体_GB2312" charset="-122"/>
              </a:rPr>
              <a:t>与</a:t>
            </a:r>
            <a:r>
              <a:rPr lang="zh-CN" altLang="en-US">
                <a:solidFill>
                  <a:schemeClr val="hlink"/>
                </a:solidFill>
                <a:latin typeface="Arial"/>
                <a:ea typeface="楷体_GB2312" charset="-122"/>
              </a:rPr>
              <a:t>“</a:t>
            </a:r>
            <a:r>
              <a:rPr lang="zh-CN" altLang="en-US">
                <a:solidFill>
                  <a:schemeClr val="hlink"/>
                </a:solidFill>
                <a:latin typeface="楷体_GB2312" charset="-122"/>
                <a:ea typeface="楷体_GB2312" charset="-122"/>
              </a:rPr>
              <a:t>年老、疾病</a:t>
            </a:r>
            <a:r>
              <a:rPr lang="zh-CN" altLang="en-US">
                <a:solidFill>
                  <a:schemeClr val="hlink"/>
                </a:solidFill>
                <a:latin typeface="Arial"/>
                <a:ea typeface="楷体_GB2312" charset="-122"/>
              </a:rPr>
              <a:t>”</a:t>
            </a:r>
            <a:r>
              <a:rPr lang="zh-CN" altLang="en-US">
                <a:solidFill>
                  <a:schemeClr val="hlink"/>
                </a:solidFill>
                <a:latin typeface="楷体_GB2312" charset="-122"/>
                <a:ea typeface="楷体_GB2312" charset="-122"/>
              </a:rPr>
              <a:t>范围上有交叉之处，不能并列。</a:t>
            </a:r>
          </a:p>
          <a:p>
            <a:r>
              <a:rPr lang="zh-CN" altLang="en-US">
                <a:solidFill>
                  <a:schemeClr val="hlink"/>
                </a:solidFill>
                <a:latin typeface="楷体_GB2312" charset="-122"/>
                <a:ea typeface="楷体_GB2312" charset="-122"/>
              </a:rPr>
              <a:t>误例</a:t>
            </a:r>
            <a:r>
              <a:rPr lang="en-US" altLang="zh-CN">
                <a:solidFill>
                  <a:schemeClr val="hlink"/>
                </a:solidFill>
                <a:latin typeface="楷体_GB2312" charset="-122"/>
                <a:ea typeface="楷体_GB2312" charset="-122"/>
              </a:rPr>
              <a:t>3</a:t>
            </a:r>
            <a:r>
              <a:rPr lang="zh-CN" altLang="en-US">
                <a:solidFill>
                  <a:schemeClr val="hlink"/>
                </a:solidFill>
                <a:latin typeface="楷体_GB2312" charset="-122"/>
                <a:ea typeface="楷体_GB2312" charset="-122"/>
              </a:rPr>
              <a:t>：目前，天津市两学生玩</a:t>
            </a:r>
            <a:r>
              <a:rPr lang="zh-CN" altLang="en-US">
                <a:solidFill>
                  <a:schemeClr val="hlink"/>
                </a:solidFill>
                <a:latin typeface="Arial"/>
                <a:ea typeface="楷体_GB2312" charset="-122"/>
              </a:rPr>
              <a:t>“</a:t>
            </a:r>
            <a:r>
              <a:rPr lang="zh-CN" altLang="en-US">
                <a:solidFill>
                  <a:schemeClr val="hlink"/>
                </a:solidFill>
                <a:latin typeface="楷体_GB2312" charset="-122"/>
                <a:ea typeface="楷体_GB2312" charset="-122"/>
              </a:rPr>
              <a:t>蹦极</a:t>
            </a:r>
            <a:r>
              <a:rPr lang="zh-CN" altLang="en-US">
                <a:solidFill>
                  <a:schemeClr val="hlink"/>
                </a:solidFill>
                <a:latin typeface="Arial"/>
                <a:ea typeface="楷体_GB2312" charset="-122"/>
              </a:rPr>
              <a:t>”</a:t>
            </a:r>
            <a:r>
              <a:rPr lang="zh-CN" altLang="en-US">
                <a:solidFill>
                  <a:schemeClr val="hlink"/>
                </a:solidFill>
                <a:latin typeface="楷体_GB2312" charset="-122"/>
                <a:ea typeface="楷体_GB2312" charset="-122"/>
              </a:rPr>
              <a:t>摔裂颅骨，事故原因和设备的质量问题正在调查之中。</a:t>
            </a:r>
          </a:p>
          <a:p>
            <a:r>
              <a:rPr lang="zh-CN" altLang="en-US">
                <a:solidFill>
                  <a:schemeClr val="hlink"/>
                </a:solidFill>
                <a:latin typeface="楷体_GB2312" charset="-122"/>
                <a:ea typeface="楷体_GB2312" charset="-122"/>
              </a:rPr>
              <a:t>解析：　</a:t>
            </a:r>
            <a:r>
              <a:rPr lang="zh-CN" altLang="en-US">
                <a:solidFill>
                  <a:schemeClr val="hlink"/>
                </a:solidFill>
                <a:latin typeface="Arial"/>
                <a:ea typeface="楷体_GB2312" charset="-122"/>
              </a:rPr>
              <a:t>“</a:t>
            </a:r>
            <a:r>
              <a:rPr lang="zh-CN" altLang="en-US">
                <a:solidFill>
                  <a:schemeClr val="hlink"/>
                </a:solidFill>
                <a:latin typeface="楷体_GB2312" charset="-122"/>
                <a:ea typeface="楷体_GB2312" charset="-122"/>
              </a:rPr>
              <a:t>设备的质量问题</a:t>
            </a:r>
            <a:r>
              <a:rPr lang="zh-CN" altLang="en-US">
                <a:solidFill>
                  <a:schemeClr val="hlink"/>
                </a:solidFill>
                <a:latin typeface="Arial"/>
                <a:ea typeface="楷体_GB2312" charset="-122"/>
              </a:rPr>
              <a:t>”</a:t>
            </a:r>
            <a:r>
              <a:rPr lang="zh-CN" altLang="en-US">
                <a:solidFill>
                  <a:schemeClr val="hlink"/>
                </a:solidFill>
                <a:latin typeface="楷体_GB2312" charset="-122"/>
                <a:ea typeface="楷体_GB2312" charset="-122"/>
              </a:rPr>
              <a:t>属</a:t>
            </a:r>
            <a:r>
              <a:rPr lang="zh-CN" altLang="en-US">
                <a:solidFill>
                  <a:schemeClr val="hlink"/>
                </a:solidFill>
                <a:latin typeface="Arial"/>
                <a:ea typeface="楷体_GB2312" charset="-122"/>
              </a:rPr>
              <a:t>“</a:t>
            </a:r>
            <a:r>
              <a:rPr lang="zh-CN" altLang="en-US">
                <a:solidFill>
                  <a:schemeClr val="hlink"/>
                </a:solidFill>
                <a:latin typeface="楷体_GB2312" charset="-122"/>
                <a:ea typeface="楷体_GB2312" charset="-122"/>
              </a:rPr>
              <a:t>事故原因</a:t>
            </a:r>
            <a:r>
              <a:rPr lang="zh-CN" altLang="en-US">
                <a:solidFill>
                  <a:schemeClr val="hlink"/>
                </a:solidFill>
                <a:latin typeface="Arial"/>
                <a:ea typeface="楷体_GB2312" charset="-122"/>
              </a:rPr>
              <a:t>”</a:t>
            </a:r>
            <a:r>
              <a:rPr lang="zh-CN" altLang="en-US">
                <a:solidFill>
                  <a:schemeClr val="hlink"/>
                </a:solidFill>
                <a:latin typeface="楷体_GB2312" charset="-122"/>
                <a:ea typeface="楷体_GB2312" charset="-122"/>
              </a:rPr>
              <a:t>之中，不能并列。</a:t>
            </a:r>
          </a:p>
        </p:txBody>
      </p:sp>
    </p:spTree>
    <p:extLst>
      <p:ext uri="{BB962C8B-B14F-4D97-AF65-F5344CB8AC3E}">
        <p14:creationId xmlns:p14="http://schemas.microsoft.com/office/powerpoint/2010/main" val="351812432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96962"/>
                                        </p:tgtEl>
                                        <p:attrNameLst>
                                          <p:attrName>style.visibility</p:attrName>
                                        </p:attrNameLst>
                                      </p:cBhvr>
                                      <p:to>
                                        <p:strVal val="visible"/>
                                      </p:to>
                                    </p:set>
                                    <p:animEffect transition="in" filter="dissolve">
                                      <p:cBhvr>
                                        <p:cTn id="7" dur="500"/>
                                        <p:tgtEl>
                                          <p:spTgt spid="2969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62" grpId="0" animBg="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986" name="Text Box 2"/>
          <p:cNvSpPr txBox="1">
            <a:spLocks noChangeArrowheads="1"/>
          </p:cNvSpPr>
          <p:nvPr/>
        </p:nvSpPr>
        <p:spPr bwMode="auto">
          <a:xfrm>
            <a:off x="504825" y="1008063"/>
            <a:ext cx="10615613" cy="4523105"/>
          </a:xfrm>
          <a:prstGeom prst="rect">
            <a:avLst/>
          </a:prstGeom>
          <a:noFill/>
          <a:ln w="9525">
            <a:noFill/>
            <a:miter lim="800000"/>
          </a:ln>
          <a:effectLst/>
        </p:spPr>
        <p:txBody>
          <a:bodyPr>
            <a:spAutoFit/>
          </a:bodyPr>
          <a:lstStyle/>
          <a:p>
            <a:pPr>
              <a:lnSpc>
                <a:spcPct val="120000"/>
              </a:lnSpc>
            </a:pPr>
            <a:r>
              <a:rPr lang="en-US" altLang="zh-CN" sz="2000" b="0">
                <a:solidFill>
                  <a:schemeClr val="folHlink"/>
                </a:solidFill>
                <a:latin typeface="黑体" pitchFamily="2" charset="-122"/>
                <a:ea typeface="黑体" panose="02010609060101010101" pitchFamily="2" charset="-122"/>
              </a:rPr>
              <a:t>    3</a:t>
            </a:r>
            <a:r>
              <a:rPr lang="zh-CN" altLang="en-US" sz="2000" b="0">
                <a:solidFill>
                  <a:schemeClr val="folHlink"/>
                </a:solidFill>
                <a:latin typeface="黑体" pitchFamily="2" charset="-122"/>
                <a:ea typeface="黑体" panose="02010609060101010101" pitchFamily="2" charset="-122"/>
              </a:rPr>
              <a:t>．否定不当的辨析</a:t>
            </a:r>
          </a:p>
          <a:p>
            <a:pPr>
              <a:lnSpc>
                <a:spcPct val="120000"/>
              </a:lnSpc>
            </a:pPr>
            <a:r>
              <a:rPr lang="zh-CN" altLang="en-US" sz="2000">
                <a:solidFill>
                  <a:schemeClr val="hlink"/>
                </a:solidFill>
                <a:latin typeface="楷体_GB2312" charset="-122"/>
                <a:ea typeface="楷体_GB2312" charset="-122"/>
              </a:rPr>
              <a:t>    为了增强表达效果，多次运用否定，结果把本意弄反了。导致这类语病出现的原因有三个：一是误用了否定副词</a:t>
            </a:r>
            <a:r>
              <a:rPr lang="zh-CN" altLang="en-US" sz="2000">
                <a:solidFill>
                  <a:schemeClr val="hlink"/>
                </a:solidFill>
                <a:latin typeface="Arial"/>
                <a:ea typeface="楷体_GB2312" charset="-122"/>
              </a:rPr>
              <a:t>“</a:t>
            </a:r>
            <a:r>
              <a:rPr lang="zh-CN" altLang="en-US" sz="2000">
                <a:solidFill>
                  <a:schemeClr val="hlink"/>
                </a:solidFill>
                <a:latin typeface="楷体_GB2312" charset="-122"/>
                <a:ea typeface="楷体_GB2312" charset="-122"/>
              </a:rPr>
              <a:t>不</a:t>
            </a:r>
            <a:r>
              <a:rPr lang="zh-CN" altLang="en-US" sz="2000">
                <a:solidFill>
                  <a:schemeClr val="hlink"/>
                </a:solidFill>
                <a:latin typeface="Arial"/>
                <a:ea typeface="楷体_GB2312" charset="-122"/>
              </a:rPr>
              <a:t>”“</a:t>
            </a:r>
            <a:r>
              <a:rPr lang="zh-CN" altLang="en-US" sz="2000">
                <a:solidFill>
                  <a:schemeClr val="hlink"/>
                </a:solidFill>
                <a:latin typeface="楷体_GB2312" charset="-122"/>
                <a:ea typeface="楷体_GB2312" charset="-122"/>
              </a:rPr>
              <a:t>没有</a:t>
            </a:r>
            <a:r>
              <a:rPr lang="zh-CN" altLang="en-US" sz="2000">
                <a:solidFill>
                  <a:schemeClr val="hlink"/>
                </a:solidFill>
                <a:latin typeface="Arial"/>
                <a:ea typeface="楷体_GB2312" charset="-122"/>
              </a:rPr>
              <a:t>”</a:t>
            </a:r>
            <a:r>
              <a:rPr lang="zh-CN" altLang="en-US" sz="2000">
                <a:solidFill>
                  <a:schemeClr val="hlink"/>
                </a:solidFill>
                <a:latin typeface="楷体_GB2312" charset="-122"/>
                <a:ea typeface="楷体_GB2312" charset="-122"/>
              </a:rPr>
              <a:t>等；二是把否定词与反问句结合起来用，用反了；三是一些词语本身含有否定、禁止意，如</a:t>
            </a:r>
            <a:r>
              <a:rPr lang="zh-CN" altLang="en-US" sz="2000">
                <a:solidFill>
                  <a:schemeClr val="hlink"/>
                </a:solidFill>
                <a:latin typeface="Arial"/>
                <a:ea typeface="楷体_GB2312" charset="-122"/>
              </a:rPr>
              <a:t>“</a:t>
            </a:r>
            <a:r>
              <a:rPr lang="zh-CN" altLang="en-US" sz="2000">
                <a:solidFill>
                  <a:schemeClr val="hlink"/>
                </a:solidFill>
                <a:latin typeface="楷体_GB2312" charset="-122"/>
                <a:ea typeface="楷体_GB2312" charset="-122"/>
              </a:rPr>
              <a:t>否认</a:t>
            </a:r>
            <a:r>
              <a:rPr lang="zh-CN" altLang="en-US" sz="2000">
                <a:solidFill>
                  <a:schemeClr val="hlink"/>
                </a:solidFill>
                <a:latin typeface="Arial"/>
                <a:ea typeface="楷体_GB2312" charset="-122"/>
              </a:rPr>
              <a:t>”“</a:t>
            </a:r>
            <a:r>
              <a:rPr lang="zh-CN" altLang="en-US" sz="2000">
                <a:solidFill>
                  <a:schemeClr val="hlink"/>
                </a:solidFill>
                <a:latin typeface="楷体_GB2312" charset="-122"/>
                <a:ea typeface="楷体_GB2312" charset="-122"/>
              </a:rPr>
              <a:t>避免</a:t>
            </a:r>
            <a:r>
              <a:rPr lang="zh-CN" altLang="en-US" sz="2000">
                <a:solidFill>
                  <a:schemeClr val="hlink"/>
                </a:solidFill>
                <a:latin typeface="Arial"/>
                <a:ea typeface="楷体_GB2312" charset="-122"/>
              </a:rPr>
              <a:t>”“</a:t>
            </a:r>
            <a:r>
              <a:rPr lang="zh-CN" altLang="en-US" sz="2000">
                <a:solidFill>
                  <a:schemeClr val="hlink"/>
                </a:solidFill>
                <a:latin typeface="楷体_GB2312" charset="-122"/>
                <a:ea typeface="楷体_GB2312" charset="-122"/>
              </a:rPr>
              <a:t>忌</a:t>
            </a:r>
            <a:r>
              <a:rPr lang="zh-CN" altLang="en-US" sz="2000">
                <a:solidFill>
                  <a:schemeClr val="hlink"/>
                </a:solidFill>
                <a:latin typeface="Arial"/>
                <a:ea typeface="楷体_GB2312" charset="-122"/>
              </a:rPr>
              <a:t>”“</a:t>
            </a:r>
            <a:r>
              <a:rPr lang="zh-CN" altLang="en-US" sz="2000">
                <a:solidFill>
                  <a:schemeClr val="hlink"/>
                </a:solidFill>
                <a:latin typeface="楷体_GB2312" charset="-122"/>
                <a:ea typeface="楷体_GB2312" charset="-122"/>
              </a:rPr>
              <a:t>杜绝</a:t>
            </a:r>
            <a:r>
              <a:rPr lang="zh-CN" altLang="en-US" sz="2000">
                <a:solidFill>
                  <a:schemeClr val="hlink"/>
                </a:solidFill>
                <a:latin typeface="Arial"/>
                <a:ea typeface="楷体_GB2312" charset="-122"/>
              </a:rPr>
              <a:t>”</a:t>
            </a:r>
            <a:r>
              <a:rPr lang="zh-CN" altLang="en-US" sz="2000">
                <a:solidFill>
                  <a:schemeClr val="hlink"/>
                </a:solidFill>
                <a:latin typeface="楷体_GB2312" charset="-122"/>
                <a:ea typeface="楷体_GB2312" charset="-122"/>
              </a:rPr>
              <a:t>，再用否定副词，用反了。</a:t>
            </a:r>
          </a:p>
          <a:p>
            <a:pPr>
              <a:lnSpc>
                <a:spcPct val="120000"/>
              </a:lnSpc>
            </a:pPr>
            <a:r>
              <a:rPr lang="zh-CN" altLang="en-US" sz="2000">
                <a:solidFill>
                  <a:schemeClr val="hlink"/>
                </a:solidFill>
                <a:latin typeface="楷体_GB2312" charset="-122"/>
                <a:ea typeface="楷体_GB2312" charset="-122"/>
              </a:rPr>
              <a:t>    对</a:t>
            </a:r>
            <a:r>
              <a:rPr lang="zh-CN" altLang="en-US" sz="2000">
                <a:solidFill>
                  <a:schemeClr val="hlink"/>
                </a:solidFill>
                <a:latin typeface="Arial"/>
                <a:ea typeface="楷体_GB2312" charset="-122"/>
              </a:rPr>
              <a:t>“</a:t>
            </a:r>
            <a:r>
              <a:rPr lang="zh-CN" altLang="en-US" sz="2000">
                <a:solidFill>
                  <a:schemeClr val="hlink"/>
                </a:solidFill>
                <a:latin typeface="楷体_GB2312" charset="-122"/>
                <a:ea typeface="楷体_GB2312" charset="-122"/>
              </a:rPr>
              <a:t>否定不当</a:t>
            </a:r>
            <a:r>
              <a:rPr lang="zh-CN" altLang="en-US" sz="2000">
                <a:solidFill>
                  <a:schemeClr val="hlink"/>
                </a:solidFill>
                <a:latin typeface="Arial"/>
                <a:ea typeface="楷体_GB2312" charset="-122"/>
              </a:rPr>
              <a:t>”</a:t>
            </a:r>
            <a:r>
              <a:rPr lang="zh-CN" altLang="en-US" sz="2000">
                <a:solidFill>
                  <a:schemeClr val="hlink"/>
                </a:solidFill>
                <a:latin typeface="楷体_GB2312" charset="-122"/>
                <a:ea typeface="楷体_GB2312" charset="-122"/>
              </a:rPr>
              <a:t>这类病句，要关注两点：一是表否定的词语，如</a:t>
            </a:r>
            <a:r>
              <a:rPr lang="zh-CN" altLang="en-US" sz="2000">
                <a:solidFill>
                  <a:schemeClr val="hlink"/>
                </a:solidFill>
                <a:latin typeface="Arial"/>
                <a:ea typeface="楷体_GB2312" charset="-122"/>
              </a:rPr>
              <a:t>“</a:t>
            </a:r>
            <a:r>
              <a:rPr lang="zh-CN" altLang="en-US" sz="2000">
                <a:solidFill>
                  <a:schemeClr val="hlink"/>
                </a:solidFill>
                <a:latin typeface="楷体_GB2312" charset="-122"/>
                <a:ea typeface="楷体_GB2312" charset="-122"/>
              </a:rPr>
              <a:t>防止</a:t>
            </a:r>
            <a:r>
              <a:rPr lang="zh-CN" altLang="en-US" sz="2000">
                <a:solidFill>
                  <a:schemeClr val="hlink"/>
                </a:solidFill>
                <a:latin typeface="Arial"/>
                <a:ea typeface="楷体_GB2312" charset="-122"/>
              </a:rPr>
              <a:t>”“</a:t>
            </a:r>
            <a:r>
              <a:rPr lang="zh-CN" altLang="en-US" sz="2000">
                <a:solidFill>
                  <a:schemeClr val="hlink"/>
                </a:solidFill>
                <a:latin typeface="楷体_GB2312" charset="-122"/>
                <a:ea typeface="楷体_GB2312" charset="-122"/>
              </a:rPr>
              <a:t>避免</a:t>
            </a:r>
            <a:r>
              <a:rPr lang="zh-CN" altLang="en-US" sz="2000">
                <a:solidFill>
                  <a:schemeClr val="hlink"/>
                </a:solidFill>
                <a:latin typeface="Arial"/>
                <a:ea typeface="楷体_GB2312" charset="-122"/>
              </a:rPr>
              <a:t>”“</a:t>
            </a:r>
            <a:r>
              <a:rPr lang="zh-CN" altLang="en-US" sz="2000">
                <a:solidFill>
                  <a:schemeClr val="hlink"/>
                </a:solidFill>
                <a:latin typeface="楷体_GB2312" charset="-122"/>
                <a:ea typeface="楷体_GB2312" charset="-122"/>
              </a:rPr>
              <a:t>否认</a:t>
            </a:r>
            <a:r>
              <a:rPr lang="zh-CN" altLang="en-US" sz="2000">
                <a:solidFill>
                  <a:schemeClr val="hlink"/>
                </a:solidFill>
                <a:latin typeface="Arial"/>
                <a:ea typeface="楷体_GB2312" charset="-122"/>
              </a:rPr>
              <a:t>”“</a:t>
            </a:r>
            <a:r>
              <a:rPr lang="zh-CN" altLang="en-US" sz="2000">
                <a:solidFill>
                  <a:schemeClr val="hlink"/>
                </a:solidFill>
                <a:latin typeface="楷体_GB2312" charset="-122"/>
                <a:ea typeface="楷体_GB2312" charset="-122"/>
              </a:rPr>
              <a:t>不</a:t>
            </a:r>
            <a:r>
              <a:rPr lang="zh-CN" altLang="en-US" sz="2000">
                <a:solidFill>
                  <a:schemeClr val="hlink"/>
                </a:solidFill>
                <a:latin typeface="Arial"/>
                <a:ea typeface="楷体_GB2312" charset="-122"/>
              </a:rPr>
              <a:t>”“</a:t>
            </a:r>
            <a:r>
              <a:rPr lang="zh-CN" altLang="en-US" sz="2000">
                <a:solidFill>
                  <a:schemeClr val="hlink"/>
                </a:solidFill>
                <a:latin typeface="楷体_GB2312" charset="-122"/>
                <a:ea typeface="楷体_GB2312" charset="-122"/>
              </a:rPr>
              <a:t>没有</a:t>
            </a:r>
            <a:r>
              <a:rPr lang="zh-CN" altLang="en-US" sz="2000">
                <a:solidFill>
                  <a:schemeClr val="hlink"/>
                </a:solidFill>
                <a:latin typeface="Arial"/>
                <a:ea typeface="楷体_GB2312" charset="-122"/>
              </a:rPr>
              <a:t>”</a:t>
            </a:r>
            <a:r>
              <a:rPr lang="zh-CN" altLang="en-US" sz="2000">
                <a:solidFill>
                  <a:schemeClr val="hlink"/>
                </a:solidFill>
                <a:latin typeface="楷体_GB2312" charset="-122"/>
                <a:ea typeface="楷体_GB2312" charset="-122"/>
              </a:rPr>
              <a:t>等；二是反问句。关注前面两点，再把握整句意思，不难辨析出来。</a:t>
            </a:r>
          </a:p>
          <a:p>
            <a:pPr>
              <a:lnSpc>
                <a:spcPct val="120000"/>
              </a:lnSpc>
            </a:pPr>
            <a:r>
              <a:rPr lang="zh-CN" altLang="en-US" sz="2000">
                <a:solidFill>
                  <a:schemeClr val="hlink"/>
                </a:solidFill>
                <a:latin typeface="楷体_GB2312" charset="-122"/>
                <a:ea typeface="楷体_GB2312" charset="-122"/>
              </a:rPr>
              <a:t>    误例</a:t>
            </a:r>
            <a:r>
              <a:rPr lang="en-US" altLang="zh-CN" sz="2000">
                <a:solidFill>
                  <a:schemeClr val="hlink"/>
                </a:solidFill>
                <a:latin typeface="楷体_GB2312" charset="-122"/>
                <a:ea typeface="楷体_GB2312" charset="-122"/>
              </a:rPr>
              <a:t>1</a:t>
            </a:r>
            <a:r>
              <a:rPr lang="zh-CN" altLang="en-US" sz="2000">
                <a:solidFill>
                  <a:schemeClr val="hlink"/>
                </a:solidFill>
                <a:latin typeface="楷体_GB2312" charset="-122"/>
                <a:ea typeface="楷体_GB2312" charset="-122"/>
              </a:rPr>
              <a:t>：权威人士强调：国内接连发生特大煤矿爆炸事件，各级各类主管部门必须加强防范意识，尽量防止此类事件不再发生。</a:t>
            </a:r>
          </a:p>
          <a:p>
            <a:pPr>
              <a:lnSpc>
                <a:spcPct val="120000"/>
              </a:lnSpc>
            </a:pPr>
            <a:r>
              <a:rPr lang="zh-CN" altLang="en-US" sz="2000">
                <a:solidFill>
                  <a:schemeClr val="hlink"/>
                </a:solidFill>
                <a:latin typeface="楷体_GB2312" charset="-122"/>
                <a:ea typeface="楷体_GB2312" charset="-122"/>
              </a:rPr>
              <a:t>    解析：</a:t>
            </a:r>
            <a:r>
              <a:rPr lang="zh-CN" altLang="en-US" sz="2000">
                <a:solidFill>
                  <a:schemeClr val="hlink"/>
                </a:solidFill>
                <a:latin typeface="Arial"/>
                <a:ea typeface="楷体_GB2312" charset="-122"/>
              </a:rPr>
              <a:t>“</a:t>
            </a:r>
            <a:r>
              <a:rPr lang="zh-CN" altLang="en-US" sz="2000">
                <a:solidFill>
                  <a:schemeClr val="hlink"/>
                </a:solidFill>
                <a:latin typeface="楷体_GB2312" charset="-122"/>
                <a:ea typeface="楷体_GB2312" charset="-122"/>
              </a:rPr>
              <a:t>防止</a:t>
            </a:r>
            <a:r>
              <a:rPr lang="zh-CN" altLang="en-US" sz="2000">
                <a:solidFill>
                  <a:schemeClr val="hlink"/>
                </a:solidFill>
                <a:latin typeface="Arial"/>
                <a:ea typeface="楷体_GB2312" charset="-122"/>
              </a:rPr>
              <a:t>”</a:t>
            </a:r>
            <a:r>
              <a:rPr lang="zh-CN" altLang="en-US" sz="2000">
                <a:solidFill>
                  <a:schemeClr val="hlink"/>
                </a:solidFill>
                <a:latin typeface="楷体_GB2312" charset="-122"/>
                <a:ea typeface="楷体_GB2312" charset="-122"/>
              </a:rPr>
              <a:t>本身含否定之意，用</a:t>
            </a:r>
            <a:r>
              <a:rPr lang="zh-CN" altLang="en-US" sz="2000">
                <a:solidFill>
                  <a:schemeClr val="hlink"/>
                </a:solidFill>
                <a:latin typeface="Arial"/>
                <a:ea typeface="楷体_GB2312" charset="-122"/>
              </a:rPr>
              <a:t>“</a:t>
            </a:r>
            <a:r>
              <a:rPr lang="zh-CN" altLang="en-US" sz="2000">
                <a:solidFill>
                  <a:schemeClr val="hlink"/>
                </a:solidFill>
                <a:latin typeface="楷体_GB2312" charset="-122"/>
                <a:ea typeface="楷体_GB2312" charset="-122"/>
              </a:rPr>
              <a:t>不再</a:t>
            </a:r>
            <a:r>
              <a:rPr lang="zh-CN" altLang="en-US" sz="2000">
                <a:solidFill>
                  <a:schemeClr val="hlink"/>
                </a:solidFill>
                <a:latin typeface="Arial"/>
                <a:ea typeface="楷体_GB2312" charset="-122"/>
              </a:rPr>
              <a:t>”</a:t>
            </a:r>
            <a:r>
              <a:rPr lang="zh-CN" altLang="en-US" sz="2000">
                <a:solidFill>
                  <a:schemeClr val="hlink"/>
                </a:solidFill>
                <a:latin typeface="楷体_GB2312" charset="-122"/>
                <a:ea typeface="楷体_GB2312" charset="-122"/>
              </a:rPr>
              <a:t>把意思说反了，可删去</a:t>
            </a:r>
            <a:r>
              <a:rPr lang="zh-CN" altLang="en-US" sz="2000">
                <a:solidFill>
                  <a:schemeClr val="hlink"/>
                </a:solidFill>
                <a:latin typeface="Arial"/>
                <a:ea typeface="楷体_GB2312" charset="-122"/>
              </a:rPr>
              <a:t>“</a:t>
            </a:r>
            <a:r>
              <a:rPr lang="zh-CN" altLang="en-US" sz="2000">
                <a:solidFill>
                  <a:schemeClr val="hlink"/>
                </a:solidFill>
                <a:latin typeface="楷体_GB2312" charset="-122"/>
                <a:ea typeface="楷体_GB2312" charset="-122"/>
              </a:rPr>
              <a:t>不</a:t>
            </a:r>
            <a:r>
              <a:rPr lang="zh-CN" altLang="en-US" sz="2000">
                <a:solidFill>
                  <a:schemeClr val="hlink"/>
                </a:solidFill>
                <a:latin typeface="Arial"/>
                <a:ea typeface="楷体_GB2312" charset="-122"/>
              </a:rPr>
              <a:t>”</a:t>
            </a:r>
            <a:r>
              <a:rPr lang="zh-CN" altLang="en-US" sz="2000">
                <a:solidFill>
                  <a:schemeClr val="hlink"/>
                </a:solidFill>
                <a:latin typeface="楷体_GB2312" charset="-122"/>
                <a:ea typeface="楷体_GB2312" charset="-122"/>
              </a:rPr>
              <a:t>字。</a:t>
            </a:r>
          </a:p>
          <a:p>
            <a:pPr>
              <a:lnSpc>
                <a:spcPct val="120000"/>
              </a:lnSpc>
            </a:pPr>
            <a:r>
              <a:rPr lang="zh-CN" altLang="en-US" sz="2000">
                <a:solidFill>
                  <a:schemeClr val="hlink"/>
                </a:solidFill>
                <a:latin typeface="楷体_GB2312" charset="-122"/>
                <a:ea typeface="楷体_GB2312" charset="-122"/>
              </a:rPr>
              <a:t>    误例</a:t>
            </a:r>
            <a:r>
              <a:rPr lang="en-US" altLang="zh-CN" sz="2000">
                <a:solidFill>
                  <a:schemeClr val="hlink"/>
                </a:solidFill>
                <a:latin typeface="楷体_GB2312" charset="-122"/>
                <a:ea typeface="楷体_GB2312" charset="-122"/>
              </a:rPr>
              <a:t>2</a:t>
            </a:r>
            <a:r>
              <a:rPr lang="zh-CN" altLang="en-US" sz="2000">
                <a:solidFill>
                  <a:schemeClr val="hlink"/>
                </a:solidFill>
                <a:latin typeface="楷体_GB2312" charset="-122"/>
                <a:ea typeface="楷体_GB2312" charset="-122"/>
              </a:rPr>
              <a:t>：不少地方的团干部认为是资金紧缺导致了地方团属网站的日益式微，然而，人们不禁要问，资金充裕难道就一定不能建设出青少年喜爱的网站吗？</a:t>
            </a:r>
          </a:p>
          <a:p>
            <a:pPr>
              <a:lnSpc>
                <a:spcPct val="120000"/>
              </a:lnSpc>
            </a:pPr>
            <a:r>
              <a:rPr lang="zh-CN" altLang="en-US" sz="2000">
                <a:solidFill>
                  <a:schemeClr val="hlink"/>
                </a:solidFill>
                <a:latin typeface="楷体_GB2312" charset="-122"/>
                <a:ea typeface="楷体_GB2312" charset="-122"/>
              </a:rPr>
              <a:t>    解析：反问句本身表示否定，句中又带</a:t>
            </a:r>
            <a:r>
              <a:rPr lang="zh-CN" altLang="en-US" sz="2000">
                <a:solidFill>
                  <a:schemeClr val="hlink"/>
                </a:solidFill>
                <a:latin typeface="Arial"/>
                <a:ea typeface="楷体_GB2312" charset="-122"/>
              </a:rPr>
              <a:t>“</a:t>
            </a:r>
            <a:r>
              <a:rPr lang="zh-CN" altLang="en-US" sz="2000">
                <a:solidFill>
                  <a:schemeClr val="hlink"/>
                </a:solidFill>
                <a:latin typeface="楷体_GB2312" charset="-122"/>
                <a:ea typeface="楷体_GB2312" charset="-122"/>
              </a:rPr>
              <a:t>不</a:t>
            </a:r>
            <a:r>
              <a:rPr lang="zh-CN" altLang="en-US" sz="2000">
                <a:solidFill>
                  <a:schemeClr val="hlink"/>
                </a:solidFill>
                <a:latin typeface="Arial"/>
                <a:ea typeface="楷体_GB2312" charset="-122"/>
              </a:rPr>
              <a:t>”</a:t>
            </a:r>
            <a:r>
              <a:rPr lang="zh-CN" altLang="en-US" sz="2000">
                <a:solidFill>
                  <a:schemeClr val="hlink"/>
                </a:solidFill>
                <a:latin typeface="楷体_GB2312" charset="-122"/>
                <a:ea typeface="楷体_GB2312" charset="-122"/>
              </a:rPr>
              <a:t>，双重否定等于肯定了，把意思说反了。</a:t>
            </a:r>
          </a:p>
        </p:txBody>
      </p:sp>
    </p:spTree>
    <p:extLst>
      <p:ext uri="{BB962C8B-B14F-4D97-AF65-F5344CB8AC3E}">
        <p14:creationId xmlns:p14="http://schemas.microsoft.com/office/powerpoint/2010/main" val="41882374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97986"/>
                                        </p:tgtEl>
                                        <p:attrNameLst>
                                          <p:attrName>style.visibility</p:attrName>
                                        </p:attrNameLst>
                                      </p:cBhvr>
                                      <p:to>
                                        <p:strVal val="visible"/>
                                      </p:to>
                                    </p:set>
                                    <p:animEffect transition="in" filter="dissolve">
                                      <p:cBhvr>
                                        <p:cTn id="7" dur="500"/>
                                        <p:tgtEl>
                                          <p:spTgt spid="2979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986"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9011" name="Text Box 3"/>
          <p:cNvSpPr txBox="1">
            <a:spLocks noChangeArrowheads="1"/>
          </p:cNvSpPr>
          <p:nvPr/>
        </p:nvSpPr>
        <p:spPr bwMode="auto">
          <a:xfrm>
            <a:off x="260311" y="1168385"/>
            <a:ext cx="11069637" cy="2380615"/>
          </a:xfrm>
          <a:prstGeom prst="rect">
            <a:avLst/>
          </a:prstGeom>
          <a:noFill/>
          <a:ln w="9525">
            <a:noFill/>
            <a:miter lim="800000"/>
          </a:ln>
          <a:effectLst/>
        </p:spPr>
        <p:txBody>
          <a:bodyPr>
            <a:spAutoFit/>
          </a:bodyPr>
          <a:lstStyle/>
          <a:p>
            <a:pPr>
              <a:lnSpc>
                <a:spcPct val="120000"/>
              </a:lnSpc>
            </a:pPr>
            <a:r>
              <a:rPr lang="zh-CN" altLang="en-US" sz="2000">
                <a:solidFill>
                  <a:srgbClr val="009900"/>
                </a:solidFill>
              </a:rPr>
              <a:t>                                     </a:t>
            </a:r>
            <a:r>
              <a:rPr lang="zh-CN" altLang="en-US" sz="2000" smtClean="0">
                <a:solidFill>
                  <a:srgbClr val="009900"/>
                </a:solidFill>
              </a:rPr>
              <a:t>                                 </a:t>
            </a:r>
            <a:r>
              <a:rPr lang="zh-CN" altLang="en-US" sz="2400" smtClean="0">
                <a:solidFill>
                  <a:schemeClr val="folHlink"/>
                </a:solidFill>
                <a:ea typeface="黑体" panose="02010609060101010101" pitchFamily="2" charset="-122"/>
              </a:rPr>
              <a:t>指出</a:t>
            </a:r>
            <a:r>
              <a:rPr lang="zh-CN" altLang="en-US" sz="2400">
                <a:solidFill>
                  <a:schemeClr val="folHlink"/>
                </a:solidFill>
                <a:ea typeface="黑体" panose="02010609060101010101" pitchFamily="2" charset="-122"/>
              </a:rPr>
              <a:t>下列句子中的语病。</a:t>
            </a:r>
          </a:p>
          <a:p>
            <a:r>
              <a:rPr lang="en-US" altLang="zh-CN" sz="2000">
                <a:solidFill>
                  <a:srgbClr val="009900"/>
                </a:solidFill>
                <a:latin typeface="宋体" pitchFamily="2" charset="-122"/>
              </a:rPr>
              <a:t>1</a:t>
            </a:r>
            <a:r>
              <a:rPr lang="zh-CN" altLang="en-US" sz="2000">
                <a:solidFill>
                  <a:srgbClr val="009900"/>
                </a:solidFill>
                <a:latin typeface="宋体" pitchFamily="2" charset="-122"/>
              </a:rPr>
              <a:t>．凡是在科学和学问研究上有成就的人，不少是在客观物质条件十分艰难的情况下，经过顽强刻苦的努力获得成功的。</a:t>
            </a:r>
          </a:p>
          <a:p>
            <a:r>
              <a:rPr lang="en-US" altLang="zh-CN" sz="2000">
                <a:solidFill>
                  <a:srgbClr val="009900"/>
                </a:solidFill>
                <a:latin typeface="宋体" pitchFamily="2" charset="-122"/>
              </a:rPr>
              <a:t>2</a:t>
            </a:r>
            <a:r>
              <a:rPr lang="zh-CN" altLang="en-US" sz="2000">
                <a:solidFill>
                  <a:srgbClr val="009900"/>
                </a:solidFill>
                <a:latin typeface="宋体" pitchFamily="2" charset="-122"/>
              </a:rPr>
              <a:t>．在缓缓流逝的时间长河中，总有一些记忆像卵石般沉淀下来，改变着人生轨迹，压迫着人们的心灵。</a:t>
            </a:r>
          </a:p>
          <a:p>
            <a:r>
              <a:rPr lang="en-US" altLang="zh-CN" sz="2000">
                <a:solidFill>
                  <a:srgbClr val="009900"/>
                </a:solidFill>
                <a:latin typeface="宋体" pitchFamily="2" charset="-122"/>
              </a:rPr>
              <a:t>3</a:t>
            </a:r>
            <a:r>
              <a:rPr lang="zh-CN" altLang="en-US" sz="2000">
                <a:solidFill>
                  <a:srgbClr val="009900"/>
                </a:solidFill>
                <a:latin typeface="宋体" pitchFamily="2" charset="-122"/>
              </a:rPr>
              <a:t>．人的思想总是要变的，认真改造思想会变，不认真改造思想也会变，不变是不可能的。</a:t>
            </a:r>
          </a:p>
          <a:p>
            <a:r>
              <a:rPr lang="en-US" altLang="zh-CN" sz="2000">
                <a:solidFill>
                  <a:srgbClr val="009900"/>
                </a:solidFill>
                <a:latin typeface="宋体" pitchFamily="2" charset="-122"/>
              </a:rPr>
              <a:t>4</a:t>
            </a:r>
            <a:r>
              <a:rPr lang="zh-CN" altLang="en-US" sz="2000">
                <a:solidFill>
                  <a:srgbClr val="009900"/>
                </a:solidFill>
                <a:latin typeface="宋体" pitchFamily="2" charset="-122"/>
              </a:rPr>
              <a:t>．绿如屏风的青山，潺潺的流水以及油画般的景致，把游人带入迷人的天地。</a:t>
            </a:r>
          </a:p>
        </p:txBody>
      </p:sp>
      <p:sp>
        <p:nvSpPr>
          <p:cNvPr id="299012" name="Text Box 4"/>
          <p:cNvSpPr txBox="1">
            <a:spLocks noChangeArrowheads="1"/>
          </p:cNvSpPr>
          <p:nvPr/>
        </p:nvSpPr>
        <p:spPr bwMode="auto">
          <a:xfrm>
            <a:off x="188873" y="3597277"/>
            <a:ext cx="10980737" cy="2861310"/>
          </a:xfrm>
          <a:prstGeom prst="rect">
            <a:avLst/>
          </a:prstGeom>
          <a:noFill/>
          <a:ln w="38100">
            <a:noFill/>
            <a:miter lim="800000"/>
          </a:ln>
          <a:effectLst/>
        </p:spPr>
        <p:txBody>
          <a:bodyPr>
            <a:spAutoFit/>
          </a:bodyPr>
          <a:lstStyle/>
          <a:p>
            <a:r>
              <a:rPr lang="zh-CN" altLang="en-US" sz="2000">
                <a:solidFill>
                  <a:srgbClr val="FF0000"/>
                </a:solidFill>
                <a:latin typeface="楷体_GB2312" charset="-122"/>
                <a:ea typeface="楷体_GB2312" charset="-122"/>
              </a:rPr>
              <a:t>答案：</a:t>
            </a:r>
            <a:r>
              <a:rPr lang="en-US" altLang="zh-CN" sz="2000">
                <a:solidFill>
                  <a:srgbClr val="FF0000"/>
                </a:solidFill>
                <a:latin typeface="楷体_GB2312" charset="-122"/>
                <a:ea typeface="楷体_GB2312" charset="-122"/>
              </a:rPr>
              <a:t>1</a:t>
            </a:r>
            <a:r>
              <a:rPr lang="zh-CN" altLang="en-US" sz="2000">
                <a:solidFill>
                  <a:srgbClr val="FF0000"/>
                </a:solidFill>
                <a:latin typeface="楷体_GB2312" charset="-122"/>
                <a:ea typeface="楷体_GB2312" charset="-122"/>
              </a:rPr>
              <a:t>．</a:t>
            </a:r>
            <a:r>
              <a:rPr lang="en-US" altLang="zh-CN" sz="2000">
                <a:solidFill>
                  <a:srgbClr val="FF0000"/>
                </a:solidFill>
                <a:latin typeface="楷体_GB2312" charset="-122"/>
                <a:ea typeface="楷体_GB2312" charset="-122"/>
              </a:rPr>
              <a:t> </a:t>
            </a:r>
            <a:r>
              <a:rPr lang="zh-CN" altLang="en-US" sz="2000">
                <a:solidFill>
                  <a:srgbClr val="FF0000"/>
                </a:solidFill>
                <a:latin typeface="Arial"/>
                <a:ea typeface="楷体_GB2312" charset="-122"/>
              </a:rPr>
              <a:t>“</a:t>
            </a:r>
            <a:r>
              <a:rPr lang="zh-CN" altLang="en-US" sz="2000">
                <a:solidFill>
                  <a:srgbClr val="FF0000"/>
                </a:solidFill>
                <a:latin typeface="楷体_GB2312" charset="-122"/>
                <a:ea typeface="楷体_GB2312" charset="-122"/>
              </a:rPr>
              <a:t>凡是</a:t>
            </a:r>
            <a:r>
              <a:rPr lang="zh-CN" altLang="en-US" sz="2000">
                <a:solidFill>
                  <a:srgbClr val="FF0000"/>
                </a:solidFill>
                <a:latin typeface="Arial"/>
                <a:ea typeface="楷体_GB2312" charset="-122"/>
              </a:rPr>
              <a:t>”</a:t>
            </a:r>
            <a:r>
              <a:rPr lang="zh-CN" altLang="en-US" sz="2000">
                <a:solidFill>
                  <a:srgbClr val="FF0000"/>
                </a:solidFill>
                <a:latin typeface="楷体_GB2312" charset="-122"/>
                <a:ea typeface="楷体_GB2312" charset="-122"/>
              </a:rPr>
              <a:t>指所有的人，属全称判断；</a:t>
            </a:r>
            <a:r>
              <a:rPr lang="zh-CN" altLang="en-US" sz="2000">
                <a:solidFill>
                  <a:srgbClr val="FF0000"/>
                </a:solidFill>
                <a:latin typeface="Arial"/>
                <a:ea typeface="楷体_GB2312" charset="-122"/>
              </a:rPr>
              <a:t>“</a:t>
            </a:r>
            <a:r>
              <a:rPr lang="zh-CN" altLang="en-US" sz="2000">
                <a:solidFill>
                  <a:srgbClr val="FF0000"/>
                </a:solidFill>
                <a:latin typeface="楷体_GB2312" charset="-122"/>
                <a:ea typeface="楷体_GB2312" charset="-122"/>
              </a:rPr>
              <a:t>不少</a:t>
            </a:r>
            <a:r>
              <a:rPr lang="zh-CN" altLang="en-US" sz="2000">
                <a:solidFill>
                  <a:srgbClr val="FF0000"/>
                </a:solidFill>
                <a:latin typeface="Arial"/>
                <a:ea typeface="楷体_GB2312" charset="-122"/>
              </a:rPr>
              <a:t>”</a:t>
            </a:r>
            <a:r>
              <a:rPr lang="zh-CN" altLang="en-US" sz="2000">
                <a:solidFill>
                  <a:srgbClr val="FF0000"/>
                </a:solidFill>
                <a:latin typeface="楷体_GB2312" charset="-122"/>
                <a:ea typeface="楷体_GB2312" charset="-122"/>
              </a:rPr>
              <a:t>指部分，属特称判断，这里是判断混杂，可删除</a:t>
            </a:r>
            <a:r>
              <a:rPr lang="zh-CN" altLang="en-US" sz="2000">
                <a:solidFill>
                  <a:srgbClr val="FF0000"/>
                </a:solidFill>
                <a:latin typeface="Arial"/>
                <a:ea typeface="楷体_GB2312" charset="-122"/>
              </a:rPr>
              <a:t>“</a:t>
            </a:r>
            <a:r>
              <a:rPr lang="zh-CN" altLang="en-US" sz="2000">
                <a:solidFill>
                  <a:srgbClr val="FF0000"/>
                </a:solidFill>
                <a:latin typeface="楷体_GB2312" charset="-122"/>
                <a:ea typeface="楷体_GB2312" charset="-122"/>
              </a:rPr>
              <a:t>凡是</a:t>
            </a:r>
            <a:r>
              <a:rPr lang="zh-CN" altLang="en-US" sz="2000">
                <a:solidFill>
                  <a:srgbClr val="FF0000"/>
                </a:solidFill>
                <a:latin typeface="Arial"/>
                <a:ea typeface="楷体_GB2312" charset="-122"/>
              </a:rPr>
              <a:t>”</a:t>
            </a:r>
            <a:r>
              <a:rPr lang="zh-CN" altLang="en-US" sz="2000">
                <a:solidFill>
                  <a:srgbClr val="FF0000"/>
                </a:solidFill>
                <a:latin typeface="楷体_GB2312" charset="-122"/>
                <a:ea typeface="楷体_GB2312" charset="-122"/>
              </a:rPr>
              <a:t>。</a:t>
            </a:r>
          </a:p>
          <a:p>
            <a:r>
              <a:rPr lang="en-US" altLang="zh-CN" sz="2000">
                <a:solidFill>
                  <a:srgbClr val="FF0000"/>
                </a:solidFill>
                <a:latin typeface="楷体_GB2312" charset="-122"/>
                <a:ea typeface="楷体_GB2312" charset="-122"/>
              </a:rPr>
              <a:t>2</a:t>
            </a:r>
            <a:r>
              <a:rPr lang="zh-CN" altLang="en-US" sz="2000">
                <a:solidFill>
                  <a:srgbClr val="FF0000"/>
                </a:solidFill>
                <a:latin typeface="楷体_GB2312" charset="-122"/>
                <a:ea typeface="楷体_GB2312" charset="-122"/>
              </a:rPr>
              <a:t>． </a:t>
            </a:r>
            <a:r>
              <a:rPr lang="zh-CN" altLang="en-US" sz="2000">
                <a:solidFill>
                  <a:srgbClr val="FF0000"/>
                </a:solidFill>
                <a:latin typeface="Arial"/>
                <a:ea typeface="楷体_GB2312" charset="-122"/>
              </a:rPr>
              <a:t>“</a:t>
            </a:r>
            <a:r>
              <a:rPr lang="zh-CN" altLang="en-US" sz="2000">
                <a:solidFill>
                  <a:srgbClr val="FF0000"/>
                </a:solidFill>
                <a:latin typeface="楷体_GB2312" charset="-122"/>
                <a:ea typeface="楷体_GB2312" charset="-122"/>
              </a:rPr>
              <a:t>改变着人生轨迹</a:t>
            </a:r>
            <a:r>
              <a:rPr lang="zh-CN" altLang="en-US" sz="2000">
                <a:solidFill>
                  <a:srgbClr val="FF0000"/>
                </a:solidFill>
                <a:latin typeface="Arial"/>
                <a:ea typeface="楷体_GB2312" charset="-122"/>
              </a:rPr>
              <a:t>”</a:t>
            </a:r>
            <a:r>
              <a:rPr lang="zh-CN" altLang="en-US" sz="2000">
                <a:solidFill>
                  <a:srgbClr val="FF0000"/>
                </a:solidFill>
                <a:latin typeface="楷体_GB2312" charset="-122"/>
                <a:ea typeface="楷体_GB2312" charset="-122"/>
              </a:rPr>
              <a:t>和</a:t>
            </a:r>
            <a:r>
              <a:rPr lang="zh-CN" altLang="en-US" sz="2000">
                <a:solidFill>
                  <a:srgbClr val="FF0000"/>
                </a:solidFill>
                <a:latin typeface="Arial"/>
                <a:ea typeface="楷体_GB2312" charset="-122"/>
              </a:rPr>
              <a:t>“</a:t>
            </a:r>
            <a:r>
              <a:rPr lang="zh-CN" altLang="en-US" sz="2000">
                <a:solidFill>
                  <a:srgbClr val="FF0000"/>
                </a:solidFill>
                <a:latin typeface="楷体_GB2312" charset="-122"/>
                <a:ea typeface="楷体_GB2312" charset="-122"/>
              </a:rPr>
              <a:t>压迫着人们的心灵</a:t>
            </a:r>
            <a:r>
              <a:rPr lang="zh-CN" altLang="en-US" sz="2000">
                <a:solidFill>
                  <a:srgbClr val="FF0000"/>
                </a:solidFill>
                <a:latin typeface="Arial"/>
                <a:ea typeface="楷体_GB2312" charset="-122"/>
              </a:rPr>
              <a:t>”</a:t>
            </a:r>
            <a:r>
              <a:rPr lang="zh-CN" altLang="en-US" sz="2000">
                <a:solidFill>
                  <a:srgbClr val="FF0000"/>
                </a:solidFill>
                <a:latin typeface="楷体_GB2312" charset="-122"/>
                <a:ea typeface="楷体_GB2312" charset="-122"/>
              </a:rPr>
              <a:t>两句应对调。一句是心灵的感受，而另一句则是通过理性的认识后产生的结果。</a:t>
            </a:r>
          </a:p>
          <a:p>
            <a:r>
              <a:rPr lang="en-US" altLang="zh-CN" sz="2000">
                <a:solidFill>
                  <a:srgbClr val="FF0000"/>
                </a:solidFill>
                <a:latin typeface="楷体_GB2312" charset="-122"/>
                <a:ea typeface="楷体_GB2312" charset="-122"/>
              </a:rPr>
              <a:t>3</a:t>
            </a:r>
            <a:r>
              <a:rPr lang="zh-CN" altLang="en-US" sz="2000">
                <a:solidFill>
                  <a:srgbClr val="FF0000"/>
                </a:solidFill>
                <a:latin typeface="楷体_GB2312" charset="-122"/>
                <a:ea typeface="楷体_GB2312" charset="-122"/>
              </a:rPr>
              <a:t>．句中用了四个</a:t>
            </a:r>
            <a:r>
              <a:rPr lang="zh-CN" altLang="en-US" sz="2000">
                <a:solidFill>
                  <a:srgbClr val="FF0000"/>
                </a:solidFill>
                <a:latin typeface="Arial"/>
                <a:ea typeface="楷体_GB2312" charset="-122"/>
              </a:rPr>
              <a:t>“</a:t>
            </a:r>
            <a:r>
              <a:rPr lang="zh-CN" altLang="en-US" sz="2000">
                <a:solidFill>
                  <a:srgbClr val="FF0000"/>
                </a:solidFill>
                <a:latin typeface="楷体_GB2312" charset="-122"/>
                <a:ea typeface="楷体_GB2312" charset="-122"/>
              </a:rPr>
              <a:t>变</a:t>
            </a:r>
            <a:r>
              <a:rPr lang="zh-CN" altLang="en-US" sz="2000">
                <a:solidFill>
                  <a:srgbClr val="FF0000"/>
                </a:solidFill>
                <a:latin typeface="Arial"/>
                <a:ea typeface="楷体_GB2312" charset="-122"/>
              </a:rPr>
              <a:t>”</a:t>
            </a:r>
            <a:r>
              <a:rPr lang="zh-CN" altLang="en-US" sz="2000">
                <a:solidFill>
                  <a:srgbClr val="FF0000"/>
                </a:solidFill>
                <a:latin typeface="楷体_GB2312" charset="-122"/>
                <a:ea typeface="楷体_GB2312" charset="-122"/>
              </a:rPr>
              <a:t>，但其内涵不尽相同：第一、第四个</a:t>
            </a:r>
            <a:r>
              <a:rPr lang="zh-CN" altLang="en-US" sz="2000">
                <a:solidFill>
                  <a:srgbClr val="FF0000"/>
                </a:solidFill>
                <a:latin typeface="Arial"/>
                <a:ea typeface="楷体_GB2312" charset="-122"/>
              </a:rPr>
              <a:t>“</a:t>
            </a:r>
            <a:r>
              <a:rPr lang="zh-CN" altLang="en-US" sz="2000">
                <a:solidFill>
                  <a:srgbClr val="FF0000"/>
                </a:solidFill>
                <a:latin typeface="楷体_GB2312" charset="-122"/>
                <a:ea typeface="楷体_GB2312" charset="-122"/>
              </a:rPr>
              <a:t>变</a:t>
            </a:r>
            <a:r>
              <a:rPr lang="zh-CN" altLang="en-US" sz="2000">
                <a:solidFill>
                  <a:srgbClr val="FF0000"/>
                </a:solidFill>
                <a:latin typeface="Arial"/>
                <a:ea typeface="楷体_GB2312" charset="-122"/>
              </a:rPr>
              <a:t>”</a:t>
            </a:r>
            <a:r>
              <a:rPr lang="zh-CN" altLang="en-US" sz="2000">
                <a:solidFill>
                  <a:srgbClr val="FF0000"/>
                </a:solidFill>
                <a:latin typeface="楷体_GB2312" charset="-122"/>
                <a:ea typeface="楷体_GB2312" charset="-122"/>
              </a:rPr>
              <a:t>指</a:t>
            </a:r>
            <a:r>
              <a:rPr lang="zh-CN" altLang="en-US" sz="2000">
                <a:solidFill>
                  <a:srgbClr val="FF0000"/>
                </a:solidFill>
                <a:latin typeface="Arial"/>
                <a:ea typeface="楷体_GB2312" charset="-122"/>
              </a:rPr>
              <a:t>“</a:t>
            </a:r>
            <a:r>
              <a:rPr lang="zh-CN" altLang="en-US" sz="2000">
                <a:solidFill>
                  <a:srgbClr val="FF0000"/>
                </a:solidFill>
                <a:latin typeface="楷体_GB2312" charset="-122"/>
                <a:ea typeface="楷体_GB2312" charset="-122"/>
              </a:rPr>
              <a:t>变好或变坏</a:t>
            </a:r>
            <a:r>
              <a:rPr lang="zh-CN" altLang="en-US" sz="2000">
                <a:solidFill>
                  <a:srgbClr val="FF0000"/>
                </a:solidFill>
                <a:latin typeface="Arial"/>
                <a:ea typeface="楷体_GB2312" charset="-122"/>
              </a:rPr>
              <a:t>”</a:t>
            </a:r>
            <a:r>
              <a:rPr lang="zh-CN" altLang="en-US" sz="2000">
                <a:solidFill>
                  <a:srgbClr val="FF0000"/>
                </a:solidFill>
                <a:latin typeface="楷体_GB2312" charset="-122"/>
                <a:ea typeface="楷体_GB2312" charset="-122"/>
              </a:rPr>
              <a:t>，第二个</a:t>
            </a:r>
            <a:r>
              <a:rPr lang="zh-CN" altLang="en-US" sz="2000">
                <a:solidFill>
                  <a:srgbClr val="FF0000"/>
                </a:solidFill>
                <a:latin typeface="Arial"/>
                <a:ea typeface="楷体_GB2312" charset="-122"/>
              </a:rPr>
              <a:t>“</a:t>
            </a:r>
            <a:r>
              <a:rPr lang="zh-CN" altLang="en-US" sz="2000">
                <a:solidFill>
                  <a:srgbClr val="FF0000"/>
                </a:solidFill>
                <a:latin typeface="楷体_GB2312" charset="-122"/>
                <a:ea typeface="楷体_GB2312" charset="-122"/>
              </a:rPr>
              <a:t>变</a:t>
            </a:r>
            <a:r>
              <a:rPr lang="zh-CN" altLang="en-US" sz="2000">
                <a:solidFill>
                  <a:srgbClr val="FF0000"/>
                </a:solidFill>
                <a:latin typeface="Arial"/>
                <a:ea typeface="楷体_GB2312" charset="-122"/>
              </a:rPr>
              <a:t>”</a:t>
            </a:r>
            <a:r>
              <a:rPr lang="zh-CN" altLang="en-US" sz="2000">
                <a:solidFill>
                  <a:srgbClr val="FF0000"/>
                </a:solidFill>
                <a:latin typeface="楷体_GB2312" charset="-122"/>
                <a:ea typeface="楷体_GB2312" charset="-122"/>
              </a:rPr>
              <a:t>指</a:t>
            </a:r>
            <a:r>
              <a:rPr lang="zh-CN" altLang="en-US" sz="2000">
                <a:solidFill>
                  <a:srgbClr val="FF0000"/>
                </a:solidFill>
                <a:latin typeface="Arial"/>
                <a:ea typeface="楷体_GB2312" charset="-122"/>
              </a:rPr>
              <a:t>“</a:t>
            </a:r>
            <a:r>
              <a:rPr lang="zh-CN" altLang="en-US" sz="2000">
                <a:solidFill>
                  <a:srgbClr val="FF0000"/>
                </a:solidFill>
                <a:latin typeface="楷体_GB2312" charset="-122"/>
                <a:ea typeface="楷体_GB2312" charset="-122"/>
              </a:rPr>
              <a:t>变好</a:t>
            </a:r>
            <a:r>
              <a:rPr lang="zh-CN" altLang="en-US" sz="2000">
                <a:solidFill>
                  <a:srgbClr val="FF0000"/>
                </a:solidFill>
                <a:latin typeface="Arial"/>
                <a:ea typeface="楷体_GB2312" charset="-122"/>
              </a:rPr>
              <a:t>”</a:t>
            </a:r>
            <a:r>
              <a:rPr lang="zh-CN" altLang="en-US" sz="2000">
                <a:solidFill>
                  <a:srgbClr val="FF0000"/>
                </a:solidFill>
                <a:latin typeface="楷体_GB2312" charset="-122"/>
                <a:ea typeface="楷体_GB2312" charset="-122"/>
              </a:rPr>
              <a:t>，第三个</a:t>
            </a:r>
            <a:r>
              <a:rPr lang="zh-CN" altLang="en-US" sz="2000">
                <a:solidFill>
                  <a:srgbClr val="FF0000"/>
                </a:solidFill>
                <a:latin typeface="Arial"/>
                <a:ea typeface="楷体_GB2312" charset="-122"/>
              </a:rPr>
              <a:t>“</a:t>
            </a:r>
            <a:r>
              <a:rPr lang="zh-CN" altLang="en-US" sz="2000">
                <a:solidFill>
                  <a:srgbClr val="FF0000"/>
                </a:solidFill>
                <a:latin typeface="楷体_GB2312" charset="-122"/>
                <a:ea typeface="楷体_GB2312" charset="-122"/>
              </a:rPr>
              <a:t>变</a:t>
            </a:r>
            <a:r>
              <a:rPr lang="zh-CN" altLang="en-US" sz="2000">
                <a:solidFill>
                  <a:srgbClr val="FF0000"/>
                </a:solidFill>
                <a:latin typeface="Arial"/>
                <a:ea typeface="楷体_GB2312" charset="-122"/>
              </a:rPr>
              <a:t>”</a:t>
            </a:r>
            <a:r>
              <a:rPr lang="zh-CN" altLang="en-US" sz="2000">
                <a:solidFill>
                  <a:srgbClr val="FF0000"/>
                </a:solidFill>
                <a:latin typeface="楷体_GB2312" charset="-122"/>
                <a:ea typeface="楷体_GB2312" charset="-122"/>
              </a:rPr>
              <a:t>指</a:t>
            </a:r>
            <a:r>
              <a:rPr lang="zh-CN" altLang="en-US" sz="2000">
                <a:solidFill>
                  <a:srgbClr val="FF0000"/>
                </a:solidFill>
                <a:latin typeface="Arial"/>
                <a:ea typeface="楷体_GB2312" charset="-122"/>
              </a:rPr>
              <a:t>“</a:t>
            </a:r>
            <a:r>
              <a:rPr lang="zh-CN" altLang="en-US" sz="2000">
                <a:solidFill>
                  <a:srgbClr val="FF0000"/>
                </a:solidFill>
                <a:latin typeface="楷体_GB2312" charset="-122"/>
                <a:ea typeface="楷体_GB2312" charset="-122"/>
              </a:rPr>
              <a:t>变坏</a:t>
            </a:r>
            <a:r>
              <a:rPr lang="zh-CN" altLang="en-US" sz="2000">
                <a:solidFill>
                  <a:srgbClr val="FF0000"/>
                </a:solidFill>
                <a:latin typeface="Arial"/>
                <a:ea typeface="楷体_GB2312" charset="-122"/>
              </a:rPr>
              <a:t>”</a:t>
            </a:r>
            <a:r>
              <a:rPr lang="zh-CN" altLang="en-US" sz="2000">
                <a:solidFill>
                  <a:srgbClr val="FF0000"/>
                </a:solidFill>
                <a:latin typeface="楷体_GB2312" charset="-122"/>
                <a:ea typeface="楷体_GB2312" charset="-122"/>
              </a:rPr>
              <a:t>。内涵不同的四个</a:t>
            </a:r>
            <a:r>
              <a:rPr lang="zh-CN" altLang="en-US" sz="2000">
                <a:solidFill>
                  <a:srgbClr val="FF0000"/>
                </a:solidFill>
                <a:latin typeface="Arial"/>
                <a:ea typeface="楷体_GB2312" charset="-122"/>
              </a:rPr>
              <a:t>“</a:t>
            </a:r>
            <a:r>
              <a:rPr lang="zh-CN" altLang="en-US" sz="2000">
                <a:solidFill>
                  <a:srgbClr val="FF0000"/>
                </a:solidFill>
                <a:latin typeface="楷体_GB2312" charset="-122"/>
                <a:ea typeface="楷体_GB2312" charset="-122"/>
              </a:rPr>
              <a:t>变</a:t>
            </a:r>
            <a:r>
              <a:rPr lang="zh-CN" altLang="en-US" sz="2000">
                <a:solidFill>
                  <a:srgbClr val="FF0000"/>
                </a:solidFill>
                <a:latin typeface="Arial"/>
                <a:ea typeface="楷体_GB2312" charset="-122"/>
              </a:rPr>
              <a:t>”</a:t>
            </a:r>
            <a:r>
              <a:rPr lang="zh-CN" altLang="en-US" sz="2000">
                <a:solidFill>
                  <a:srgbClr val="FF0000"/>
                </a:solidFill>
                <a:latin typeface="楷体_GB2312" charset="-122"/>
                <a:ea typeface="楷体_GB2312" charset="-122"/>
              </a:rPr>
              <a:t>用在一个句子中，造成了表达的混乱。可改为</a:t>
            </a:r>
            <a:r>
              <a:rPr lang="zh-CN" altLang="en-US" sz="2000">
                <a:solidFill>
                  <a:srgbClr val="FF0000"/>
                </a:solidFill>
                <a:latin typeface="Arial"/>
                <a:ea typeface="楷体_GB2312" charset="-122"/>
              </a:rPr>
              <a:t>“</a:t>
            </a:r>
            <a:r>
              <a:rPr lang="en-US" altLang="zh-CN" sz="2000">
                <a:solidFill>
                  <a:srgbClr val="FF0000"/>
                </a:solidFill>
                <a:latin typeface="Arial"/>
                <a:ea typeface="楷体_GB2312" charset="-122"/>
              </a:rPr>
              <a:t>……</a:t>
            </a:r>
            <a:r>
              <a:rPr lang="zh-CN" altLang="en-US" sz="2000">
                <a:solidFill>
                  <a:srgbClr val="FF0000"/>
                </a:solidFill>
                <a:latin typeface="楷体_GB2312" charset="-122"/>
                <a:ea typeface="楷体_GB2312" charset="-122"/>
              </a:rPr>
              <a:t>认真改造思想就会往好处变，不认真改造思想就会往坏处变</a:t>
            </a:r>
            <a:r>
              <a:rPr lang="en-US" altLang="zh-CN" sz="2000">
                <a:solidFill>
                  <a:srgbClr val="FF0000"/>
                </a:solidFill>
                <a:latin typeface="Arial"/>
                <a:ea typeface="楷体_GB2312" charset="-122"/>
              </a:rPr>
              <a:t>……”</a:t>
            </a:r>
            <a:r>
              <a:rPr lang="zh-CN" altLang="en-US" sz="2000">
                <a:solidFill>
                  <a:srgbClr val="FF0000"/>
                </a:solidFill>
                <a:latin typeface="楷体_GB2312" charset="-122"/>
                <a:ea typeface="楷体_GB2312" charset="-122"/>
              </a:rPr>
              <a:t>。</a:t>
            </a:r>
          </a:p>
          <a:p>
            <a:r>
              <a:rPr lang="en-US" altLang="zh-CN" sz="2000">
                <a:solidFill>
                  <a:srgbClr val="FF0000"/>
                </a:solidFill>
                <a:latin typeface="楷体_GB2312" charset="-122"/>
                <a:ea typeface="楷体_GB2312" charset="-122"/>
              </a:rPr>
              <a:t>4</a:t>
            </a:r>
            <a:r>
              <a:rPr lang="zh-CN" altLang="en-US" sz="2000">
                <a:solidFill>
                  <a:srgbClr val="FF0000"/>
                </a:solidFill>
                <a:latin typeface="楷体_GB2312" charset="-122"/>
                <a:ea typeface="楷体_GB2312" charset="-122"/>
              </a:rPr>
              <a:t>． </a:t>
            </a:r>
            <a:r>
              <a:rPr lang="zh-CN" altLang="en-US" sz="2000">
                <a:solidFill>
                  <a:srgbClr val="FF0000"/>
                </a:solidFill>
                <a:latin typeface="Arial"/>
                <a:ea typeface="楷体_GB2312" charset="-122"/>
              </a:rPr>
              <a:t>“</a:t>
            </a:r>
            <a:r>
              <a:rPr lang="zh-CN" altLang="en-US" sz="2000">
                <a:solidFill>
                  <a:srgbClr val="FF0000"/>
                </a:solidFill>
                <a:latin typeface="楷体_GB2312" charset="-122"/>
                <a:ea typeface="楷体_GB2312" charset="-122"/>
              </a:rPr>
              <a:t>绿如屏风的青山，潺潺的流水</a:t>
            </a:r>
            <a:r>
              <a:rPr lang="zh-CN" altLang="en-US" sz="2000">
                <a:solidFill>
                  <a:srgbClr val="FF0000"/>
                </a:solidFill>
                <a:latin typeface="Arial"/>
                <a:ea typeface="楷体_GB2312" charset="-122"/>
              </a:rPr>
              <a:t>”</a:t>
            </a:r>
            <a:r>
              <a:rPr lang="zh-CN" altLang="en-US" sz="2000">
                <a:solidFill>
                  <a:srgbClr val="FF0000"/>
                </a:solidFill>
                <a:latin typeface="楷体_GB2312" charset="-122"/>
                <a:ea typeface="楷体_GB2312" charset="-122"/>
              </a:rPr>
              <a:t>应包容在</a:t>
            </a:r>
            <a:r>
              <a:rPr lang="zh-CN" altLang="en-US" sz="2000">
                <a:solidFill>
                  <a:srgbClr val="FF0000"/>
                </a:solidFill>
                <a:latin typeface="Arial"/>
                <a:ea typeface="楷体_GB2312" charset="-122"/>
              </a:rPr>
              <a:t>“</a:t>
            </a:r>
            <a:r>
              <a:rPr lang="zh-CN" altLang="en-US" sz="2000">
                <a:solidFill>
                  <a:srgbClr val="FF0000"/>
                </a:solidFill>
                <a:latin typeface="楷体_GB2312" charset="-122"/>
                <a:ea typeface="楷体_GB2312" charset="-122"/>
              </a:rPr>
              <a:t>油画般的景致</a:t>
            </a:r>
            <a:r>
              <a:rPr lang="zh-CN" altLang="en-US" sz="2000">
                <a:solidFill>
                  <a:srgbClr val="FF0000"/>
                </a:solidFill>
                <a:latin typeface="Arial"/>
                <a:ea typeface="楷体_GB2312" charset="-122"/>
              </a:rPr>
              <a:t>”</a:t>
            </a:r>
            <a:r>
              <a:rPr lang="zh-CN" altLang="en-US" sz="2000">
                <a:solidFill>
                  <a:srgbClr val="FF0000"/>
                </a:solidFill>
                <a:latin typeface="楷体_GB2312" charset="-122"/>
                <a:ea typeface="楷体_GB2312" charset="-122"/>
              </a:rPr>
              <a:t>之中，应把</a:t>
            </a:r>
            <a:r>
              <a:rPr lang="zh-CN" altLang="en-US" sz="2000">
                <a:solidFill>
                  <a:srgbClr val="FF0000"/>
                </a:solidFill>
                <a:latin typeface="Arial"/>
                <a:ea typeface="楷体_GB2312" charset="-122"/>
              </a:rPr>
              <a:t>“</a:t>
            </a:r>
            <a:r>
              <a:rPr lang="zh-CN" altLang="en-US" sz="2000">
                <a:solidFill>
                  <a:srgbClr val="FF0000"/>
                </a:solidFill>
                <a:latin typeface="楷体_GB2312" charset="-122"/>
                <a:ea typeface="楷体_GB2312" charset="-122"/>
              </a:rPr>
              <a:t>以及</a:t>
            </a:r>
            <a:r>
              <a:rPr lang="zh-CN" altLang="en-US" sz="2000">
                <a:solidFill>
                  <a:srgbClr val="FF0000"/>
                </a:solidFill>
                <a:latin typeface="Arial"/>
                <a:ea typeface="楷体_GB2312" charset="-122"/>
              </a:rPr>
              <a:t>”</a:t>
            </a:r>
            <a:r>
              <a:rPr lang="zh-CN" altLang="en-US" sz="2000">
                <a:solidFill>
                  <a:srgbClr val="FF0000"/>
                </a:solidFill>
                <a:latin typeface="楷体_GB2312" charset="-122"/>
                <a:ea typeface="楷体_GB2312" charset="-122"/>
              </a:rPr>
              <a:t>改为</a:t>
            </a:r>
            <a:r>
              <a:rPr lang="zh-CN" altLang="en-US" sz="2000">
                <a:solidFill>
                  <a:srgbClr val="FF0000"/>
                </a:solidFill>
                <a:latin typeface="Arial"/>
                <a:ea typeface="楷体_GB2312" charset="-122"/>
              </a:rPr>
              <a:t>“</a:t>
            </a:r>
            <a:r>
              <a:rPr lang="zh-CN" altLang="en-US" sz="2000">
                <a:solidFill>
                  <a:srgbClr val="FF0000"/>
                </a:solidFill>
                <a:latin typeface="楷体_GB2312" charset="-122"/>
                <a:ea typeface="楷体_GB2312" charset="-122"/>
              </a:rPr>
              <a:t>等</a:t>
            </a:r>
            <a:r>
              <a:rPr lang="zh-CN" altLang="en-US" sz="2000">
                <a:solidFill>
                  <a:srgbClr val="FF0000"/>
                </a:solidFill>
                <a:latin typeface="Arial"/>
                <a:ea typeface="楷体_GB2312" charset="-122"/>
              </a:rPr>
              <a:t>”</a:t>
            </a:r>
            <a:r>
              <a:rPr lang="zh-CN" altLang="en-US" sz="2000">
                <a:solidFill>
                  <a:srgbClr val="FF0000"/>
                </a:solidFill>
                <a:latin typeface="楷体_GB2312" charset="-122"/>
                <a:ea typeface="楷体_GB2312" charset="-122"/>
              </a:rPr>
              <a:t>。</a:t>
            </a:r>
          </a:p>
        </p:txBody>
      </p:sp>
      <p:pic>
        <p:nvPicPr>
          <p:cNvPr id="5" name="Picture 2" descr="跟进矫正2"/>
          <p:cNvPicPr>
            <a:picLocks noChangeAspect="1" noChangeArrowheads="1"/>
          </p:cNvPicPr>
          <p:nvPr/>
        </p:nvPicPr>
        <p:blipFill>
          <a:blip r:embed="rId2"/>
          <a:srcRect r="74800" b="81004"/>
          <a:stretch>
            <a:fillRect/>
          </a:stretch>
        </p:blipFill>
        <p:spPr bwMode="auto">
          <a:xfrm>
            <a:off x="474625" y="668319"/>
            <a:ext cx="2500330" cy="962402"/>
          </a:xfrm>
          <a:prstGeom prst="rect">
            <a:avLst/>
          </a:prstGeom>
          <a:noFill/>
          <a:ln w="9525">
            <a:noFill/>
            <a:miter lim="800000"/>
          </a:ln>
        </p:spPr>
      </p:pic>
    </p:spTree>
    <p:extLst>
      <p:ext uri="{BB962C8B-B14F-4D97-AF65-F5344CB8AC3E}">
        <p14:creationId xmlns:p14="http://schemas.microsoft.com/office/powerpoint/2010/main" val="127843700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99011"/>
                                        </p:tgtEl>
                                        <p:attrNameLst>
                                          <p:attrName>style.visibility</p:attrName>
                                        </p:attrNameLst>
                                      </p:cBhvr>
                                      <p:to>
                                        <p:strVal val="visible"/>
                                      </p:to>
                                    </p:set>
                                    <p:animEffect transition="in" filter="diamond(in)">
                                      <p:cBhvr>
                                        <p:cTn id="7" dur="2000"/>
                                        <p:tgtEl>
                                          <p:spTgt spid="299011"/>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990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9011" grpId="0"/>
      <p:bldP spid="299012"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1059" name="Text Box 3"/>
          <p:cNvSpPr txBox="1">
            <a:spLocks noChangeArrowheads="1"/>
          </p:cNvSpPr>
          <p:nvPr/>
        </p:nvSpPr>
        <p:spPr bwMode="auto">
          <a:xfrm>
            <a:off x="760377" y="811195"/>
            <a:ext cx="10601325" cy="3119755"/>
          </a:xfrm>
          <a:prstGeom prst="rect">
            <a:avLst/>
          </a:prstGeom>
          <a:noFill/>
          <a:ln w="9525">
            <a:noFill/>
            <a:miter lim="800000"/>
          </a:ln>
          <a:effectLst/>
        </p:spPr>
        <p:txBody>
          <a:bodyPr>
            <a:spAutoFit/>
          </a:bodyPr>
          <a:lstStyle/>
          <a:p>
            <a:pPr>
              <a:lnSpc>
                <a:spcPct val="120000"/>
              </a:lnSpc>
            </a:pPr>
            <a:r>
              <a:rPr lang="zh-CN" altLang="en-US" sz="2400" smtClean="0">
                <a:solidFill>
                  <a:schemeClr val="folHlink"/>
                </a:solidFill>
                <a:ea typeface="黑体" panose="02010609060101010101" pitchFamily="2" charset="-122"/>
              </a:rPr>
              <a:t>指出</a:t>
            </a:r>
            <a:r>
              <a:rPr lang="zh-CN" altLang="en-US" sz="2400">
                <a:solidFill>
                  <a:schemeClr val="folHlink"/>
                </a:solidFill>
                <a:ea typeface="黑体" panose="02010609060101010101" pitchFamily="2" charset="-122"/>
              </a:rPr>
              <a:t>下列句子中的语病。</a:t>
            </a:r>
          </a:p>
          <a:p>
            <a:pPr>
              <a:lnSpc>
                <a:spcPct val="120000"/>
              </a:lnSpc>
            </a:pPr>
            <a:r>
              <a:rPr lang="en-US" altLang="zh-CN" sz="2000">
                <a:solidFill>
                  <a:srgbClr val="009900"/>
                </a:solidFill>
                <a:latin typeface="宋体" pitchFamily="2" charset="-122"/>
              </a:rPr>
              <a:t>5.</a:t>
            </a:r>
            <a:r>
              <a:rPr lang="zh-CN" altLang="en-US" sz="2000">
                <a:solidFill>
                  <a:srgbClr val="009900"/>
                </a:solidFill>
                <a:latin typeface="宋体" pitchFamily="2" charset="-122"/>
              </a:rPr>
              <a:t>广东惠州市公安局长吴华立上任仅九个月，利用正当或不正当手段收取巨额贿赂，七十二次出入澳门，仅赌博就输掉一千万元以上人民币，受到了法律的严厉制裁。</a:t>
            </a:r>
          </a:p>
          <a:p>
            <a:pPr>
              <a:lnSpc>
                <a:spcPct val="120000"/>
              </a:lnSpc>
            </a:pPr>
            <a:r>
              <a:rPr lang="en-US" altLang="zh-CN" sz="2000">
                <a:solidFill>
                  <a:srgbClr val="009900"/>
                </a:solidFill>
                <a:latin typeface="宋体" pitchFamily="2" charset="-122"/>
              </a:rPr>
              <a:t>6</a:t>
            </a:r>
            <a:r>
              <a:rPr lang="zh-CN" altLang="en-US" sz="2000">
                <a:solidFill>
                  <a:srgbClr val="009900"/>
                </a:solidFill>
                <a:latin typeface="宋体" pitchFamily="2" charset="-122"/>
              </a:rPr>
              <a:t>．股市投资有三忌：一忌盲目跟进；二忌选择不当；三忌抛出及时。</a:t>
            </a:r>
          </a:p>
          <a:p>
            <a:pPr>
              <a:lnSpc>
                <a:spcPct val="120000"/>
              </a:lnSpc>
            </a:pPr>
            <a:r>
              <a:rPr lang="en-US" altLang="zh-CN" sz="2000">
                <a:solidFill>
                  <a:srgbClr val="009900"/>
                </a:solidFill>
                <a:latin typeface="宋体" pitchFamily="2" charset="-122"/>
              </a:rPr>
              <a:t>7</a:t>
            </a:r>
            <a:r>
              <a:rPr lang="zh-CN" altLang="en-US" sz="2000">
                <a:solidFill>
                  <a:srgbClr val="009900"/>
                </a:solidFill>
                <a:latin typeface="宋体" pitchFamily="2" charset="-122"/>
              </a:rPr>
              <a:t>．当交响乐团奏出了圆满的休止符时，全场观众起立，掌声雷动。</a:t>
            </a:r>
          </a:p>
          <a:p>
            <a:pPr>
              <a:lnSpc>
                <a:spcPct val="120000"/>
              </a:lnSpc>
            </a:pPr>
            <a:r>
              <a:rPr lang="en-US" altLang="zh-CN" sz="2000">
                <a:solidFill>
                  <a:srgbClr val="009900"/>
                </a:solidFill>
                <a:latin typeface="宋体" pitchFamily="2" charset="-122"/>
              </a:rPr>
              <a:t>8</a:t>
            </a:r>
            <a:r>
              <a:rPr lang="zh-CN" altLang="en-US" sz="2000">
                <a:solidFill>
                  <a:srgbClr val="009900"/>
                </a:solidFill>
                <a:latin typeface="宋体" pitchFamily="2" charset="-122"/>
              </a:rPr>
              <a:t>．教育部实施的学历证书电子注册即将推行，这将会给假文凭致命一击，使假文凭无藏身之地，最终退出历史舞台。</a:t>
            </a:r>
          </a:p>
          <a:p>
            <a:pPr>
              <a:lnSpc>
                <a:spcPct val="120000"/>
              </a:lnSpc>
            </a:pPr>
            <a:r>
              <a:rPr lang="en-US" altLang="zh-CN" sz="2000">
                <a:solidFill>
                  <a:srgbClr val="009900"/>
                </a:solidFill>
                <a:latin typeface="宋体" pitchFamily="2" charset="-122"/>
              </a:rPr>
              <a:t>9</a:t>
            </a:r>
            <a:r>
              <a:rPr lang="zh-CN" altLang="en-US" sz="2000">
                <a:solidFill>
                  <a:srgbClr val="009900"/>
                </a:solidFill>
                <a:latin typeface="宋体" pitchFamily="2" charset="-122"/>
              </a:rPr>
              <a:t>．</a:t>
            </a:r>
            <a:r>
              <a:rPr lang="en-US" altLang="zh-CN" sz="2000">
                <a:solidFill>
                  <a:srgbClr val="009900"/>
                </a:solidFill>
                <a:latin typeface="宋体" pitchFamily="2" charset="-122"/>
              </a:rPr>
              <a:t>3</a:t>
            </a:r>
            <a:r>
              <a:rPr lang="zh-CN" altLang="en-US" sz="2000">
                <a:solidFill>
                  <a:srgbClr val="009900"/>
                </a:solidFill>
                <a:latin typeface="宋体" pitchFamily="2" charset="-122"/>
              </a:rPr>
              <a:t>月</a:t>
            </a:r>
            <a:r>
              <a:rPr lang="en-US" altLang="zh-CN" sz="2000">
                <a:solidFill>
                  <a:srgbClr val="009900"/>
                </a:solidFill>
                <a:latin typeface="宋体" pitchFamily="2" charset="-122"/>
              </a:rPr>
              <a:t>17</a:t>
            </a:r>
            <a:r>
              <a:rPr lang="zh-CN" altLang="en-US" sz="2000">
                <a:solidFill>
                  <a:srgbClr val="009900"/>
                </a:solidFill>
                <a:latin typeface="宋体" pitchFamily="2" charset="-122"/>
              </a:rPr>
              <a:t>日，两艘货轮在明水河上相撞沉没，两船遇难人员被救起两女六男。</a:t>
            </a:r>
          </a:p>
        </p:txBody>
      </p:sp>
      <p:sp>
        <p:nvSpPr>
          <p:cNvPr id="301060" name="Text Box 4"/>
          <p:cNvSpPr txBox="1">
            <a:spLocks noChangeArrowheads="1"/>
          </p:cNvSpPr>
          <p:nvPr/>
        </p:nvSpPr>
        <p:spPr bwMode="auto">
          <a:xfrm>
            <a:off x="688939" y="4097343"/>
            <a:ext cx="10515600" cy="1938020"/>
          </a:xfrm>
          <a:prstGeom prst="rect">
            <a:avLst/>
          </a:prstGeom>
          <a:noFill/>
          <a:ln w="38100">
            <a:noFill/>
            <a:miter lim="800000"/>
          </a:ln>
          <a:effectLst/>
        </p:spPr>
        <p:txBody>
          <a:bodyPr>
            <a:spAutoFit/>
          </a:bodyPr>
          <a:lstStyle/>
          <a:p>
            <a:pPr>
              <a:lnSpc>
                <a:spcPct val="120000"/>
              </a:lnSpc>
            </a:pPr>
            <a:r>
              <a:rPr lang="zh-CN" altLang="en-US" sz="2000">
                <a:solidFill>
                  <a:srgbClr val="FF0000"/>
                </a:solidFill>
                <a:latin typeface="楷体_GB2312" charset="-122"/>
                <a:ea typeface="楷体_GB2312" charset="-122"/>
              </a:rPr>
              <a:t>答案：</a:t>
            </a:r>
            <a:r>
              <a:rPr lang="en-US" altLang="zh-CN" sz="2000">
                <a:solidFill>
                  <a:srgbClr val="FF0000"/>
                </a:solidFill>
                <a:latin typeface="楷体_GB2312" charset="-122"/>
                <a:ea typeface="楷体_GB2312" charset="-122"/>
              </a:rPr>
              <a:t>5.</a:t>
            </a:r>
            <a:r>
              <a:rPr lang="zh-CN" altLang="en-US" sz="2000">
                <a:solidFill>
                  <a:srgbClr val="FF0000"/>
                </a:solidFill>
                <a:latin typeface="楷体_GB2312" charset="-122"/>
                <a:ea typeface="楷体_GB2312" charset="-122"/>
              </a:rPr>
              <a:t> 不合事理，</a:t>
            </a:r>
            <a:r>
              <a:rPr lang="zh-CN" altLang="en-US" sz="2000">
                <a:solidFill>
                  <a:srgbClr val="FF0000"/>
                </a:solidFill>
                <a:latin typeface="Arial"/>
                <a:ea typeface="楷体_GB2312" charset="-122"/>
              </a:rPr>
              <a:t>“</a:t>
            </a:r>
            <a:r>
              <a:rPr lang="zh-CN" altLang="en-US" sz="2000">
                <a:solidFill>
                  <a:srgbClr val="FF0000"/>
                </a:solidFill>
                <a:latin typeface="楷体_GB2312" charset="-122"/>
                <a:ea typeface="楷体_GB2312" charset="-122"/>
              </a:rPr>
              <a:t>收取贿赂</a:t>
            </a:r>
            <a:r>
              <a:rPr lang="zh-CN" altLang="en-US" sz="2000">
                <a:solidFill>
                  <a:srgbClr val="FF0000"/>
                </a:solidFill>
                <a:latin typeface="Arial"/>
                <a:ea typeface="楷体_GB2312" charset="-122"/>
              </a:rPr>
              <a:t>”</a:t>
            </a:r>
            <a:r>
              <a:rPr lang="zh-CN" altLang="en-US" sz="2000">
                <a:solidFill>
                  <a:srgbClr val="FF0000"/>
                </a:solidFill>
                <a:latin typeface="楷体_GB2312" charset="-122"/>
                <a:ea typeface="楷体_GB2312" charset="-122"/>
              </a:rPr>
              <a:t>不能用</a:t>
            </a:r>
            <a:r>
              <a:rPr lang="zh-CN" altLang="en-US" sz="2000">
                <a:solidFill>
                  <a:srgbClr val="FF0000"/>
                </a:solidFill>
                <a:latin typeface="Arial"/>
                <a:ea typeface="楷体_GB2312" charset="-122"/>
              </a:rPr>
              <a:t>“</a:t>
            </a:r>
            <a:r>
              <a:rPr lang="zh-CN" altLang="en-US" sz="2000">
                <a:solidFill>
                  <a:srgbClr val="FF0000"/>
                </a:solidFill>
                <a:latin typeface="楷体_GB2312" charset="-122"/>
                <a:ea typeface="楷体_GB2312" charset="-122"/>
              </a:rPr>
              <a:t>正当</a:t>
            </a:r>
            <a:r>
              <a:rPr lang="zh-CN" altLang="en-US" sz="2000">
                <a:solidFill>
                  <a:srgbClr val="FF0000"/>
                </a:solidFill>
                <a:latin typeface="Arial"/>
                <a:ea typeface="楷体_GB2312" charset="-122"/>
              </a:rPr>
              <a:t>”</a:t>
            </a:r>
            <a:r>
              <a:rPr lang="zh-CN" altLang="en-US" sz="2000">
                <a:solidFill>
                  <a:srgbClr val="FF0000"/>
                </a:solidFill>
                <a:latin typeface="楷体_GB2312" charset="-122"/>
                <a:ea typeface="楷体_GB2312" charset="-122"/>
              </a:rPr>
              <a:t>修饰。</a:t>
            </a:r>
          </a:p>
          <a:p>
            <a:pPr>
              <a:lnSpc>
                <a:spcPct val="120000"/>
              </a:lnSpc>
            </a:pPr>
            <a:r>
              <a:rPr lang="en-US" altLang="zh-CN" sz="2000">
                <a:solidFill>
                  <a:srgbClr val="FF0000"/>
                </a:solidFill>
                <a:latin typeface="楷体_GB2312" charset="-122"/>
                <a:ea typeface="楷体_GB2312" charset="-122"/>
              </a:rPr>
              <a:t>6</a:t>
            </a:r>
            <a:r>
              <a:rPr lang="zh-CN" altLang="en-US" sz="2000">
                <a:solidFill>
                  <a:srgbClr val="FF0000"/>
                </a:solidFill>
                <a:latin typeface="楷体_GB2312" charset="-122"/>
                <a:ea typeface="楷体_GB2312" charset="-122"/>
              </a:rPr>
              <a:t>．否定不当，应当说</a:t>
            </a:r>
            <a:r>
              <a:rPr lang="zh-CN" altLang="en-US" sz="2000">
                <a:solidFill>
                  <a:srgbClr val="FF0000"/>
                </a:solidFill>
                <a:latin typeface="Arial"/>
                <a:ea typeface="楷体_GB2312" charset="-122"/>
              </a:rPr>
              <a:t>“</a:t>
            </a:r>
            <a:r>
              <a:rPr lang="zh-CN" altLang="en-US" sz="2000">
                <a:solidFill>
                  <a:srgbClr val="FF0000"/>
                </a:solidFill>
                <a:latin typeface="楷体_GB2312" charset="-122"/>
                <a:ea typeface="楷体_GB2312" charset="-122"/>
              </a:rPr>
              <a:t>三忌抛出不及时</a:t>
            </a:r>
            <a:r>
              <a:rPr lang="zh-CN" altLang="en-US" sz="2000">
                <a:solidFill>
                  <a:srgbClr val="FF0000"/>
                </a:solidFill>
                <a:latin typeface="Arial"/>
                <a:ea typeface="楷体_GB2312" charset="-122"/>
              </a:rPr>
              <a:t>”</a:t>
            </a:r>
            <a:r>
              <a:rPr lang="zh-CN" altLang="en-US" sz="2000">
                <a:solidFill>
                  <a:srgbClr val="FF0000"/>
                </a:solidFill>
                <a:latin typeface="楷体_GB2312" charset="-122"/>
                <a:ea typeface="楷体_GB2312" charset="-122"/>
              </a:rPr>
              <a:t>。</a:t>
            </a:r>
          </a:p>
          <a:p>
            <a:pPr>
              <a:lnSpc>
                <a:spcPct val="120000"/>
              </a:lnSpc>
            </a:pPr>
            <a:r>
              <a:rPr lang="en-US" altLang="zh-CN" sz="2000">
                <a:solidFill>
                  <a:srgbClr val="FF0000"/>
                </a:solidFill>
                <a:latin typeface="楷体_GB2312" charset="-122"/>
                <a:ea typeface="楷体_GB2312" charset="-122"/>
              </a:rPr>
              <a:t>7</a:t>
            </a:r>
            <a:r>
              <a:rPr lang="zh-CN" altLang="en-US" sz="2000">
                <a:solidFill>
                  <a:srgbClr val="FF0000"/>
                </a:solidFill>
                <a:latin typeface="楷体_GB2312" charset="-122"/>
                <a:ea typeface="楷体_GB2312" charset="-122"/>
              </a:rPr>
              <a:t>．既然是</a:t>
            </a:r>
            <a:r>
              <a:rPr lang="zh-CN" altLang="en-US" sz="2000">
                <a:solidFill>
                  <a:srgbClr val="FF0000"/>
                </a:solidFill>
                <a:latin typeface="Arial"/>
                <a:ea typeface="楷体_GB2312" charset="-122"/>
              </a:rPr>
              <a:t>“</a:t>
            </a:r>
            <a:r>
              <a:rPr lang="zh-CN" altLang="en-US" sz="2000">
                <a:solidFill>
                  <a:srgbClr val="FF0000"/>
                </a:solidFill>
                <a:latin typeface="楷体_GB2312" charset="-122"/>
                <a:ea typeface="楷体_GB2312" charset="-122"/>
              </a:rPr>
              <a:t>休止符</a:t>
            </a:r>
            <a:r>
              <a:rPr lang="zh-CN" altLang="en-US" sz="2000">
                <a:solidFill>
                  <a:srgbClr val="FF0000"/>
                </a:solidFill>
                <a:latin typeface="Arial"/>
                <a:ea typeface="楷体_GB2312" charset="-122"/>
              </a:rPr>
              <a:t>”</a:t>
            </a:r>
            <a:r>
              <a:rPr lang="zh-CN" altLang="en-US" sz="2000">
                <a:solidFill>
                  <a:srgbClr val="FF0000"/>
                </a:solidFill>
                <a:latin typeface="楷体_GB2312" charset="-122"/>
                <a:ea typeface="楷体_GB2312" charset="-122"/>
              </a:rPr>
              <a:t>又怎能演奏呢？前后矛盾。</a:t>
            </a:r>
          </a:p>
          <a:p>
            <a:pPr>
              <a:lnSpc>
                <a:spcPct val="120000"/>
              </a:lnSpc>
            </a:pPr>
            <a:r>
              <a:rPr lang="en-US" altLang="zh-CN" sz="2000">
                <a:solidFill>
                  <a:srgbClr val="FF0000"/>
                </a:solidFill>
                <a:latin typeface="楷体_GB2312" charset="-122"/>
                <a:ea typeface="楷体_GB2312" charset="-122"/>
              </a:rPr>
              <a:t>8</a:t>
            </a:r>
            <a:r>
              <a:rPr lang="zh-CN" altLang="en-US" sz="2000">
                <a:solidFill>
                  <a:srgbClr val="FF0000"/>
                </a:solidFill>
                <a:latin typeface="楷体_GB2312" charset="-122"/>
                <a:ea typeface="楷体_GB2312" charset="-122"/>
              </a:rPr>
              <a:t>．时态矛盾，</a:t>
            </a:r>
            <a:r>
              <a:rPr lang="zh-CN" altLang="en-US" sz="2000">
                <a:solidFill>
                  <a:srgbClr val="FF0000"/>
                </a:solidFill>
                <a:latin typeface="Arial"/>
                <a:ea typeface="楷体_GB2312" charset="-122"/>
              </a:rPr>
              <a:t>“</a:t>
            </a:r>
            <a:r>
              <a:rPr lang="zh-CN" altLang="en-US" sz="2000">
                <a:solidFill>
                  <a:srgbClr val="FF0000"/>
                </a:solidFill>
                <a:latin typeface="楷体_GB2312" charset="-122"/>
                <a:ea typeface="楷体_GB2312" charset="-122"/>
              </a:rPr>
              <a:t>实施</a:t>
            </a:r>
            <a:r>
              <a:rPr lang="zh-CN" altLang="en-US" sz="2000">
                <a:solidFill>
                  <a:srgbClr val="FF0000"/>
                </a:solidFill>
                <a:latin typeface="Arial"/>
                <a:ea typeface="楷体_GB2312" charset="-122"/>
              </a:rPr>
              <a:t>”</a:t>
            </a:r>
            <a:r>
              <a:rPr lang="zh-CN" altLang="en-US" sz="2000">
                <a:solidFill>
                  <a:srgbClr val="FF0000"/>
                </a:solidFill>
                <a:latin typeface="楷体_GB2312" charset="-122"/>
                <a:ea typeface="楷体_GB2312" charset="-122"/>
              </a:rPr>
              <a:t>与</a:t>
            </a:r>
            <a:r>
              <a:rPr lang="zh-CN" altLang="en-US" sz="2000">
                <a:solidFill>
                  <a:srgbClr val="FF0000"/>
                </a:solidFill>
                <a:latin typeface="Arial"/>
                <a:ea typeface="楷体_GB2312" charset="-122"/>
              </a:rPr>
              <a:t>“</a:t>
            </a:r>
            <a:r>
              <a:rPr lang="zh-CN" altLang="en-US" sz="2000">
                <a:solidFill>
                  <a:srgbClr val="FF0000"/>
                </a:solidFill>
                <a:latin typeface="楷体_GB2312" charset="-122"/>
                <a:ea typeface="楷体_GB2312" charset="-122"/>
              </a:rPr>
              <a:t>即将推行</a:t>
            </a:r>
            <a:r>
              <a:rPr lang="zh-CN" altLang="en-US" sz="2000">
                <a:solidFill>
                  <a:srgbClr val="FF0000"/>
                </a:solidFill>
                <a:latin typeface="Arial"/>
                <a:ea typeface="楷体_GB2312" charset="-122"/>
              </a:rPr>
              <a:t>”</a:t>
            </a:r>
            <a:r>
              <a:rPr lang="zh-CN" altLang="en-US" sz="2000">
                <a:solidFill>
                  <a:srgbClr val="FF0000"/>
                </a:solidFill>
                <a:latin typeface="楷体_GB2312" charset="-122"/>
                <a:ea typeface="楷体_GB2312" charset="-122"/>
              </a:rPr>
              <a:t>矛盾。</a:t>
            </a:r>
          </a:p>
          <a:p>
            <a:pPr>
              <a:lnSpc>
                <a:spcPct val="120000"/>
              </a:lnSpc>
            </a:pPr>
            <a:r>
              <a:rPr lang="en-US" altLang="zh-CN" sz="2000">
                <a:solidFill>
                  <a:srgbClr val="FF0000"/>
                </a:solidFill>
                <a:latin typeface="楷体_GB2312" charset="-122"/>
                <a:ea typeface="楷体_GB2312" charset="-122"/>
              </a:rPr>
              <a:t>9</a:t>
            </a:r>
            <a:r>
              <a:rPr lang="zh-CN" altLang="en-US" sz="2000">
                <a:solidFill>
                  <a:srgbClr val="FF0000"/>
                </a:solidFill>
                <a:latin typeface="楷体_GB2312" charset="-122"/>
                <a:ea typeface="楷体_GB2312" charset="-122"/>
              </a:rPr>
              <a:t>．前后矛盾，既然已经</a:t>
            </a:r>
            <a:r>
              <a:rPr lang="zh-CN" altLang="en-US" sz="2000">
                <a:solidFill>
                  <a:srgbClr val="FF0000"/>
                </a:solidFill>
                <a:latin typeface="Arial"/>
                <a:ea typeface="楷体_GB2312" charset="-122"/>
              </a:rPr>
              <a:t>“</a:t>
            </a:r>
            <a:r>
              <a:rPr lang="zh-CN" altLang="en-US" sz="2000">
                <a:solidFill>
                  <a:srgbClr val="FF0000"/>
                </a:solidFill>
                <a:latin typeface="楷体_GB2312" charset="-122"/>
                <a:ea typeface="楷体_GB2312" charset="-122"/>
              </a:rPr>
              <a:t>遇难</a:t>
            </a:r>
            <a:r>
              <a:rPr lang="zh-CN" altLang="en-US" sz="2000">
                <a:solidFill>
                  <a:srgbClr val="FF0000"/>
                </a:solidFill>
                <a:latin typeface="Arial"/>
                <a:ea typeface="楷体_GB2312" charset="-122"/>
              </a:rPr>
              <a:t>”</a:t>
            </a:r>
            <a:r>
              <a:rPr lang="zh-CN" altLang="en-US" sz="2000">
                <a:solidFill>
                  <a:srgbClr val="FF0000"/>
                </a:solidFill>
                <a:latin typeface="楷体_GB2312" charset="-122"/>
                <a:ea typeface="楷体_GB2312" charset="-122"/>
              </a:rPr>
              <a:t>，怎么又</a:t>
            </a:r>
            <a:r>
              <a:rPr lang="zh-CN" altLang="en-US" sz="2000">
                <a:solidFill>
                  <a:srgbClr val="FF0000"/>
                </a:solidFill>
                <a:latin typeface="Arial"/>
                <a:ea typeface="楷体_GB2312" charset="-122"/>
              </a:rPr>
              <a:t>“</a:t>
            </a:r>
            <a:r>
              <a:rPr lang="zh-CN" altLang="en-US" sz="2000">
                <a:solidFill>
                  <a:srgbClr val="FF0000"/>
                </a:solidFill>
                <a:latin typeface="楷体_GB2312" charset="-122"/>
                <a:ea typeface="楷体_GB2312" charset="-122"/>
              </a:rPr>
              <a:t>被救起两女六男</a:t>
            </a:r>
            <a:r>
              <a:rPr lang="zh-CN" altLang="en-US" sz="2000">
                <a:solidFill>
                  <a:srgbClr val="FF0000"/>
                </a:solidFill>
                <a:latin typeface="Arial"/>
                <a:ea typeface="楷体_GB2312" charset="-122"/>
              </a:rPr>
              <a:t>”</a:t>
            </a:r>
            <a:r>
              <a:rPr lang="zh-CN" altLang="en-US" sz="2000">
                <a:solidFill>
                  <a:srgbClr val="FF0000"/>
                </a:solidFill>
                <a:latin typeface="楷体_GB2312" charset="-122"/>
                <a:ea typeface="楷体_GB2312" charset="-122"/>
              </a:rPr>
              <a:t>呢？ </a:t>
            </a:r>
          </a:p>
        </p:txBody>
      </p:sp>
    </p:spTree>
    <p:extLst>
      <p:ext uri="{BB962C8B-B14F-4D97-AF65-F5344CB8AC3E}">
        <p14:creationId xmlns:p14="http://schemas.microsoft.com/office/powerpoint/2010/main" val="319961366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01059"/>
                                        </p:tgtEl>
                                        <p:attrNameLst>
                                          <p:attrName>style.visibility</p:attrName>
                                        </p:attrNameLst>
                                      </p:cBhvr>
                                      <p:to>
                                        <p:strVal val="visible"/>
                                      </p:to>
                                    </p:set>
                                    <p:animEffect transition="in" filter="diamond(in)">
                                      <p:cBhvr>
                                        <p:cTn id="7" dur="2000"/>
                                        <p:tgtEl>
                                          <p:spTgt spid="301059"/>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010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1059" grpId="0"/>
      <p:bldP spid="301060"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9"/>
          <p:cNvPicPr>
            <a:picLocks noChangeAspect="1"/>
          </p:cNvPicPr>
          <p:nvPr/>
        </p:nvPicPr>
        <p:blipFill>
          <a:blip r:embed="rId3"/>
          <a:stretch>
            <a:fillRect/>
          </a:stretch>
        </p:blipFill>
        <p:spPr>
          <a:xfrm>
            <a:off x="727710" y="626110"/>
            <a:ext cx="10800715" cy="5833110"/>
          </a:xfrm>
          <a:prstGeom prst="rect">
            <a:avLst/>
          </a:prstGeom>
        </p:spPr>
      </p:pic>
      <p:sp>
        <p:nvSpPr>
          <p:cNvPr id="10" name="TextBox 9">
            <a:hlinkClick r:id="rId4" action="ppaction://hlinksldjump"/>
          </p:cNvPr>
          <p:cNvSpPr txBox="1"/>
          <p:nvPr/>
        </p:nvSpPr>
        <p:spPr>
          <a:xfrm>
            <a:off x="1189005" y="2239955"/>
            <a:ext cx="9822531" cy="1106805"/>
          </a:xfrm>
          <a:prstGeom prst="rect">
            <a:avLst/>
          </a:prstGeom>
          <a:noFill/>
          <a:ln>
            <a:solidFill>
              <a:schemeClr val="accent1">
                <a:lumMod val="40000"/>
                <a:lumOff val="60000"/>
              </a:schemeClr>
            </a:solidFill>
          </a:ln>
          <a:extLst>
            <a:ext uri="{909E8E84-426E-40DD-AFC4-6F175D3DCCD1}">
              <a14:hiddenFill xmlns:a14="http://schemas.microsoft.com/office/drawing/2010/main">
                <a:solidFill>
                  <a:schemeClr val="bg1"/>
                </a:solidFill>
              </a14:hiddenFill>
            </a:ext>
          </a:extLst>
        </p:spPr>
        <p:txBody>
          <a:bodyPr wrap="square">
            <a:spAutoFit/>
          </a:bodyPr>
          <a:lstStyle>
            <a:defPPr>
              <a:defRPr lang="zh-CN"/>
            </a:defPPr>
            <a:lvl1pPr>
              <a:buFont typeface="Arial" pitchFamily="34" charset="0"/>
              <a:buNone/>
              <a:defRPr>
                <a:solidFill>
                  <a:srgbClr val="333333"/>
                </a:solidFill>
                <a:latin typeface="微软雅黑" pitchFamily="34" charset="-122"/>
                <a:ea typeface="微软雅黑" pitchFamily="34" charset="-122"/>
              </a:defRPr>
            </a:lvl1pPr>
          </a:lstStyle>
          <a:p>
            <a:pPr>
              <a:defRPr/>
            </a:pPr>
            <a:r>
              <a:rPr lang="en-US" altLang="zh-CN" sz="6600" b="1" smtClean="0">
                <a:solidFill>
                  <a:srgbClr val="FFFF00"/>
                </a:solidFill>
                <a:effectLst>
                  <a:outerShdw blurRad="38100" dist="38100" dir="2700000" algn="tl">
                    <a:srgbClr val="000000">
                      <a:alpha val="43137"/>
                    </a:srgbClr>
                  </a:outerShdw>
                </a:effectLst>
                <a:latin typeface="幼圆" pitchFamily="49" charset="-122"/>
                <a:ea typeface="幼圆" pitchFamily="49" charset="-122"/>
                <a:cs typeface="方正兰亭黑简体" pitchFamily="2" charset="-122"/>
              </a:rPr>
              <a:t>3-7</a:t>
            </a:r>
            <a:r>
              <a:rPr altLang="zh-CN" sz="6600" b="1" smtClean="0">
                <a:solidFill>
                  <a:srgbClr val="FFFF00"/>
                </a:solidFill>
                <a:effectLst>
                  <a:outerShdw blurRad="38100" dist="38100" dir="2700000" algn="tl">
                    <a:srgbClr val="000000">
                      <a:alpha val="43137"/>
                    </a:srgbClr>
                  </a:outerShdw>
                </a:effectLst>
                <a:latin typeface="幼圆" pitchFamily="49" charset="-122"/>
                <a:ea typeface="幼圆" pitchFamily="49" charset="-122"/>
                <a:cs typeface="方正兰亭黑简体" pitchFamily="2" charset="-122"/>
              </a:rPr>
              <a:t>辨析并修改病句（</a:t>
            </a:r>
            <a:r>
              <a:rPr lang="zh-CN" sz="6600" b="1" smtClean="0">
                <a:solidFill>
                  <a:srgbClr val="FFFF00"/>
                </a:solidFill>
                <a:effectLst>
                  <a:outerShdw blurRad="38100" dist="38100" dir="2700000" algn="tl">
                    <a:srgbClr val="000000">
                      <a:alpha val="43137"/>
                    </a:srgbClr>
                  </a:outerShdw>
                </a:effectLst>
                <a:latin typeface="幼圆" pitchFamily="49" charset="-122"/>
                <a:ea typeface="幼圆" pitchFamily="49" charset="-122"/>
                <a:cs typeface="方正兰亭黑简体" pitchFamily="2" charset="-122"/>
              </a:rPr>
              <a:t>五</a:t>
            </a:r>
            <a:r>
              <a:rPr altLang="zh-CN" sz="6600" b="1" smtClean="0">
                <a:solidFill>
                  <a:srgbClr val="FFFF00"/>
                </a:solidFill>
                <a:effectLst>
                  <a:outerShdw blurRad="38100" dist="38100" dir="2700000" algn="tl">
                    <a:srgbClr val="000000">
                      <a:alpha val="43137"/>
                    </a:srgbClr>
                  </a:outerShdw>
                </a:effectLst>
                <a:latin typeface="幼圆" pitchFamily="49" charset="-122"/>
                <a:ea typeface="幼圆" pitchFamily="49" charset="-122"/>
                <a:cs typeface="方正兰亭黑简体" pitchFamily="2" charset="-122"/>
              </a:rPr>
              <a:t>）</a:t>
            </a:r>
          </a:p>
        </p:txBody>
      </p:sp>
    </p:spTree>
    <p:extLst>
      <p:ext uri="{BB962C8B-B14F-4D97-AF65-F5344CB8AC3E}">
        <p14:creationId xmlns:p14="http://schemas.microsoft.com/office/powerpoint/2010/main" val="68238968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2" presetClass="entr" presetSubtype="8" fill="hold" grpId="0" nodeType="afterEffect">
                                  <p:stCondLst>
                                    <p:cond delay="0"/>
                                  </p:stCondLst>
                                  <p:childTnLst>
                                    <p:set>
                                      <p:cBhvr>
                                        <p:cTn id="7" dur="1" fill="hold">
                                          <p:stCondLst>
                                            <p:cond delay="0"/>
                                          </p:stCondLst>
                                        </p:cTn>
                                        <p:tgtEl>
                                          <p:spTgt spid="10"/>
                                        </p:tgtEl>
                                        <p:attrNameLst>
                                          <p:attrName>style.visibility</p:attrName>
                                        </p:attrNameLst>
                                      </p:cBhvr>
                                      <p:to>
                                        <p:strVal val="visible"/>
                                      </p:to>
                                    </p:set>
                                    <p:animEffect transition="in" filter="wipe(left)">
                                      <p:cBhvr>
                                        <p:cTn id="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4018" name="Object 2"/>
          <p:cNvGraphicFramePr>
            <a:graphicFrameLocks noChangeAspect="1"/>
          </p:cNvGraphicFramePr>
          <p:nvPr/>
        </p:nvGraphicFramePr>
        <p:xfrm>
          <a:off x="0" y="0"/>
          <a:ext cx="11522075" cy="6480175"/>
        </p:xfrm>
        <a:graphic>
          <a:graphicData uri="http://schemas.openxmlformats.org/presentationml/2006/ole">
            <mc:AlternateContent xmlns:mc="http://schemas.openxmlformats.org/markup-compatibility/2006">
              <mc:Choice xmlns:v="urn:schemas-microsoft-com:vml" Requires="v">
                <p:oleObj spid="_x0000_s4098" name="Image" r:id="rId3" imgW="0" imgH="0" progId="Photoshop.Image.8">
                  <p:embed/>
                </p:oleObj>
              </mc:Choice>
              <mc:Fallback>
                <p:oleObj name="Image" r:id="rId3" imgW="0" imgH="0" progId="Photoshop.Image.8">
                  <p:embed/>
                  <p:pic>
                    <p:nvPicPr>
                      <p:cNvPr id="0" name=""/>
                      <p:cNvPicPr/>
                      <p:nvPr/>
                    </p:nvPicPr>
                    <p:blipFill>
                      <a:blip r:embed="rId4"/>
                      <a:stretch>
                        <a:fillRect/>
                      </a:stretch>
                    </p:blipFill>
                    <p:spPr>
                      <a:xfrm>
                        <a:off x="0" y="0"/>
                        <a:ext cx="11522075" cy="6480175"/>
                      </a:xfrm>
                      <a:prstGeom prst="rect">
                        <a:avLst/>
                      </a:prstGeom>
                      <a:noFill/>
                      <a:ln w="9525">
                        <a:noFill/>
                      </a:ln>
                    </p:spPr>
                  </p:pic>
                </p:oleObj>
              </mc:Fallback>
            </mc:AlternateContent>
          </a:graphicData>
        </a:graphic>
      </p:graphicFrame>
      <p:sp>
        <p:nvSpPr>
          <p:cNvPr id="214019" name="Text Box 3"/>
          <p:cNvSpPr txBox="1">
            <a:spLocks noChangeArrowheads="1"/>
          </p:cNvSpPr>
          <p:nvPr/>
        </p:nvSpPr>
        <p:spPr bwMode="auto">
          <a:xfrm>
            <a:off x="1247775" y="223838"/>
            <a:ext cx="4832350" cy="521970"/>
          </a:xfrm>
          <a:prstGeom prst="rect">
            <a:avLst/>
          </a:prstGeom>
          <a:noFill/>
          <a:ln w="9525">
            <a:noFill/>
            <a:miter lim="800000"/>
          </a:ln>
          <a:effectLst/>
        </p:spPr>
        <p:txBody>
          <a:bodyPr wrap="none">
            <a:spAutoFit/>
          </a:bodyPr>
          <a:lstStyle/>
          <a:p>
            <a:r>
              <a:rPr lang="zh-CN" altLang="en-US" sz="2800" b="1">
                <a:solidFill>
                  <a:schemeClr val="bg1"/>
                </a:solidFill>
                <a:latin typeface="楷体_GB2312" charset="0"/>
                <a:ea typeface="楷体_GB2312" charset="-122"/>
              </a:rPr>
              <a:t>温馨提示</a:t>
            </a:r>
            <a:r>
              <a:rPr lang="en-US" altLang="zh-CN" sz="2800" b="1">
                <a:solidFill>
                  <a:schemeClr val="bg1"/>
                </a:solidFill>
                <a:latin typeface="楷体_GB2312" charset="0"/>
                <a:ea typeface="楷体_GB2312" charset="-122"/>
              </a:rPr>
              <a:t>: </a:t>
            </a:r>
            <a:r>
              <a:rPr lang="zh-CN" altLang="en-US" sz="2800" b="1">
                <a:solidFill>
                  <a:schemeClr val="bg1"/>
                </a:solidFill>
                <a:latin typeface="楷体_GB2312" charset="0"/>
                <a:ea typeface="楷体_GB2312" charset="-122"/>
              </a:rPr>
              <a:t>请点击相关栏目。</a:t>
            </a:r>
          </a:p>
        </p:txBody>
      </p:sp>
      <p:sp>
        <p:nvSpPr>
          <p:cNvPr id="214022" name="Text Box 6">
            <a:hlinkClick r:id="rId5" action="ppaction://hlinksldjump"/>
          </p:cNvPr>
          <p:cNvSpPr txBox="1">
            <a:spLocks noChangeArrowheads="1"/>
          </p:cNvSpPr>
          <p:nvPr/>
        </p:nvSpPr>
        <p:spPr bwMode="auto">
          <a:xfrm>
            <a:off x="4117963" y="2025641"/>
            <a:ext cx="4171950" cy="588963"/>
          </a:xfrm>
          <a:prstGeom prst="rect">
            <a:avLst/>
          </a:prstGeom>
          <a:noFill/>
          <a:ln w="9525">
            <a:solidFill>
              <a:schemeClr val="bg1"/>
            </a:solidFill>
            <a:miter lim="800000"/>
          </a:ln>
          <a:effectLst/>
        </p:spPr>
        <p:txBody>
          <a:bodyPr/>
          <a:lstStyle/>
          <a:p>
            <a:pPr algn="ctr"/>
            <a:r>
              <a:rPr lang="zh-CN" altLang="en-US" sz="3200" b="1" smtClean="0">
                <a:solidFill>
                  <a:schemeClr val="bg1"/>
                </a:solidFill>
                <a:ea typeface="楷体_GB2312" charset="-122"/>
                <a:cs typeface="方正兰亭黑简体" pitchFamily="2" charset="-122"/>
              </a:rPr>
              <a:t>考点一</a:t>
            </a:r>
            <a:r>
              <a:rPr lang="zh-CN" altLang="en-US" smtClean="0">
                <a:cs typeface="方正兰亭黑简体" pitchFamily="2" charset="-122"/>
              </a:rPr>
              <a:t> </a:t>
            </a:r>
            <a:r>
              <a:rPr lang="en-US" altLang="zh-CN" sz="3200" b="1">
                <a:solidFill>
                  <a:schemeClr val="bg1"/>
                </a:solidFill>
                <a:ea typeface="楷体_GB2312" charset="-122"/>
              </a:rPr>
              <a:t>· </a:t>
            </a:r>
            <a:r>
              <a:rPr lang="zh-CN" altLang="en-US" sz="3200" b="1" smtClean="0">
                <a:solidFill>
                  <a:schemeClr val="bg1"/>
                </a:solidFill>
                <a:ea typeface="楷体_GB2312" charset="-122"/>
              </a:rPr>
              <a:t>修改探究</a:t>
            </a:r>
            <a:endParaRPr lang="zh-CN" altLang="en-US" sz="3200" b="1">
              <a:solidFill>
                <a:schemeClr val="bg1"/>
              </a:solidFill>
              <a:ea typeface="楷体_GB2312" charset="-122"/>
            </a:endParaRPr>
          </a:p>
        </p:txBody>
      </p:sp>
      <p:sp>
        <p:nvSpPr>
          <p:cNvPr id="214023" name="Text Box 7">
            <a:hlinkClick r:id="rId5" action="ppaction://hlinksldjump"/>
          </p:cNvPr>
          <p:cNvSpPr txBox="1">
            <a:spLocks noChangeArrowheads="1"/>
          </p:cNvSpPr>
          <p:nvPr/>
        </p:nvSpPr>
        <p:spPr bwMode="auto">
          <a:xfrm>
            <a:off x="4117963" y="2976555"/>
            <a:ext cx="4171950" cy="588962"/>
          </a:xfrm>
          <a:prstGeom prst="rect">
            <a:avLst/>
          </a:prstGeom>
          <a:noFill/>
          <a:ln w="9525">
            <a:solidFill>
              <a:schemeClr val="bg1"/>
            </a:solidFill>
            <a:miter lim="800000"/>
          </a:ln>
          <a:effectLst/>
        </p:spPr>
        <p:txBody>
          <a:bodyPr/>
          <a:lstStyle/>
          <a:p>
            <a:pPr algn="ctr"/>
            <a:r>
              <a:rPr lang="zh-CN" altLang="en-US" sz="3200" b="1" smtClean="0">
                <a:solidFill>
                  <a:schemeClr val="bg1"/>
                </a:solidFill>
                <a:ea typeface="楷体_GB2312" charset="-122"/>
              </a:rPr>
              <a:t>考点二</a:t>
            </a:r>
            <a:r>
              <a:rPr lang="en-US" altLang="zh-CN" sz="3200" b="1" smtClean="0">
                <a:solidFill>
                  <a:schemeClr val="bg1"/>
                </a:solidFill>
                <a:ea typeface="楷体_GB2312" charset="-122"/>
              </a:rPr>
              <a:t>· </a:t>
            </a:r>
            <a:r>
              <a:rPr lang="zh-CN" altLang="en-US" sz="3200" b="1" smtClean="0">
                <a:solidFill>
                  <a:schemeClr val="bg1"/>
                </a:solidFill>
                <a:ea typeface="楷体_GB2312" charset="-122"/>
              </a:rPr>
              <a:t>修改方法</a:t>
            </a:r>
            <a:endParaRPr lang="zh-CN" altLang="en-US" sz="3200" b="1">
              <a:solidFill>
                <a:schemeClr val="bg1"/>
              </a:solidFill>
              <a:ea typeface="楷体_GB2312" charset="-122"/>
            </a:endParaRPr>
          </a:p>
        </p:txBody>
      </p:sp>
      <p:sp>
        <p:nvSpPr>
          <p:cNvPr id="7" name="Text Box 5">
            <a:hlinkClick r:id="rId5" action="ppaction://hlinksldjump"/>
          </p:cNvPr>
          <p:cNvSpPr txBox="1">
            <a:spLocks noChangeArrowheads="1"/>
          </p:cNvSpPr>
          <p:nvPr/>
        </p:nvSpPr>
        <p:spPr bwMode="auto">
          <a:xfrm>
            <a:off x="4117963" y="3954467"/>
            <a:ext cx="4171950" cy="588963"/>
          </a:xfrm>
          <a:prstGeom prst="rect">
            <a:avLst/>
          </a:prstGeom>
          <a:noFill/>
          <a:ln w="9525">
            <a:solidFill>
              <a:schemeClr val="bg1"/>
            </a:solidFill>
            <a:miter lim="800000"/>
          </a:ln>
          <a:effectLst/>
        </p:spPr>
        <p:txBody>
          <a:bodyPr/>
          <a:lstStyle/>
          <a:p>
            <a:pPr algn="ctr"/>
            <a:r>
              <a:rPr lang="zh-CN" altLang="en-US" sz="3200" b="1" smtClean="0">
                <a:solidFill>
                  <a:schemeClr val="bg1"/>
                </a:solidFill>
                <a:ea typeface="楷体_GB2312" charset="-122"/>
              </a:rPr>
              <a:t>多积累 </a:t>
            </a:r>
            <a:r>
              <a:rPr lang="en-US" altLang="zh-CN" sz="3200" b="1">
                <a:solidFill>
                  <a:schemeClr val="bg1"/>
                </a:solidFill>
                <a:ea typeface="楷体_GB2312" charset="-122"/>
              </a:rPr>
              <a:t>· </a:t>
            </a:r>
            <a:r>
              <a:rPr lang="zh-CN" altLang="en-US" sz="3200" b="1" smtClean="0">
                <a:solidFill>
                  <a:schemeClr val="bg1"/>
                </a:solidFill>
                <a:ea typeface="楷体_GB2312" charset="-122"/>
              </a:rPr>
              <a:t>知识清单</a:t>
            </a:r>
            <a:endParaRPr lang="zh-CN" altLang="en-US" sz="3200" b="1">
              <a:solidFill>
                <a:schemeClr val="bg1"/>
              </a:solidFill>
              <a:ea typeface="楷体_GB2312" charset="-122"/>
            </a:endParaRPr>
          </a:p>
        </p:txBody>
      </p:sp>
    </p:spTree>
    <p:extLst>
      <p:ext uri="{BB962C8B-B14F-4D97-AF65-F5344CB8AC3E}">
        <p14:creationId xmlns:p14="http://schemas.microsoft.com/office/powerpoint/2010/main" val="1680768353"/>
      </p:ext>
    </p:extLst>
  </p:cSld>
  <p:clrMapOvr>
    <a:masterClrMapping/>
  </p:clrMapOvr>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554" name="Text Box 2"/>
          <p:cNvSpPr txBox="1">
            <a:spLocks noChangeArrowheads="1"/>
          </p:cNvSpPr>
          <p:nvPr/>
        </p:nvSpPr>
        <p:spPr bwMode="auto">
          <a:xfrm>
            <a:off x="260311" y="2146209"/>
            <a:ext cx="10930014" cy="2306955"/>
          </a:xfrm>
          <a:prstGeom prst="rect">
            <a:avLst/>
          </a:prstGeom>
          <a:noFill/>
          <a:ln w="57150" cmpd="thickThin">
            <a:noFill/>
            <a:miter lim="800000"/>
          </a:ln>
          <a:effectLst/>
        </p:spPr>
        <p:txBody>
          <a:bodyPr wrap="square">
            <a:spAutoFit/>
          </a:bodyPr>
          <a:lstStyle/>
          <a:p>
            <a:pPr>
              <a:lnSpc>
                <a:spcPct val="150000"/>
              </a:lnSpc>
            </a:pPr>
            <a:r>
              <a:rPr lang="zh-CN" altLang="en-US" sz="2400" smtClean="0">
                <a:solidFill>
                  <a:schemeClr val="hlink"/>
                </a:solidFill>
                <a:latin typeface="楷体_GB2312" charset="0"/>
                <a:ea typeface="楷体_GB2312" charset="-122"/>
              </a:rPr>
              <a:t>       修改病句是指分析并修改不符合语言规范的句子。修改病句以辨析病句为基础，但比辨析病句更难，难就难在其较强的主观性上。另外，此题型常把语法、语句简明连贯、用语得体等方面的内容放在一起考查，又有较强的综合性，必须引起大家的重视。</a:t>
            </a:r>
            <a:endParaRPr lang="zh-CN" altLang="en-US" sz="2400">
              <a:solidFill>
                <a:schemeClr val="hlink"/>
              </a:solidFill>
              <a:latin typeface="楷体_GB2312" charset="0"/>
              <a:ea typeface="楷体_GB2312" charset="-122"/>
            </a:endParaRPr>
          </a:p>
        </p:txBody>
      </p:sp>
      <p:sp>
        <p:nvSpPr>
          <p:cNvPr id="279555" name="Text Box 3"/>
          <p:cNvSpPr txBox="1">
            <a:spLocks noChangeArrowheads="1"/>
          </p:cNvSpPr>
          <p:nvPr/>
        </p:nvSpPr>
        <p:spPr bwMode="auto">
          <a:xfrm>
            <a:off x="3832211" y="1096947"/>
            <a:ext cx="3857652" cy="521970"/>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algn="ctr"/>
            <a:r>
              <a:rPr lang="zh-CN" altLang="en-US" sz="2800" b="1" smtClean="0">
                <a:solidFill>
                  <a:srgbClr val="FF0000"/>
                </a:solidFill>
                <a:latin typeface="黑体" pitchFamily="2" charset="-122"/>
                <a:ea typeface="黑体" pitchFamily="2" charset="-122"/>
              </a:rPr>
              <a:t>考点二　修改病句</a:t>
            </a:r>
            <a:endParaRPr lang="zh-CN" altLang="en-US" sz="2800" b="1">
              <a:solidFill>
                <a:srgbClr val="FF0000"/>
              </a:solidFill>
              <a:latin typeface="黑体" pitchFamily="2" charset="-122"/>
              <a:ea typeface="黑体" pitchFamily="2" charset="-122"/>
            </a:endParaRPr>
          </a:p>
        </p:txBody>
      </p:sp>
      <p:sp>
        <p:nvSpPr>
          <p:cNvPr id="4" name="Rectangle 7"/>
          <p:cNvSpPr>
            <a:spLocks noChangeArrowheads="1"/>
          </p:cNvSpPr>
          <p:nvPr/>
        </p:nvSpPr>
        <p:spPr bwMode="auto">
          <a:xfrm>
            <a:off x="7905750" y="-7938"/>
            <a:ext cx="1498625" cy="595313"/>
          </a:xfrm>
          <a:prstGeom prst="rect">
            <a:avLst/>
          </a:prstGeom>
          <a:solidFill>
            <a:srgbClr val="FF9900"/>
          </a:solidFill>
          <a:ln w="9525">
            <a:noFill/>
            <a:miter lim="800000"/>
          </a:ln>
        </p:spPr>
        <p:txBody>
          <a:bodyPr/>
          <a:lstStyle/>
          <a:p>
            <a:endParaRPr lang="zh-CN" altLang="en-US"/>
          </a:p>
        </p:txBody>
      </p:sp>
      <p:sp>
        <p:nvSpPr>
          <p:cNvPr id="5" name="Rectangle 18"/>
          <p:cNvSpPr>
            <a:spLocks noChangeArrowheads="1"/>
          </p:cNvSpPr>
          <p:nvPr/>
        </p:nvSpPr>
        <p:spPr bwMode="auto">
          <a:xfrm>
            <a:off x="8013699" y="139700"/>
            <a:ext cx="1247799" cy="368935"/>
          </a:xfrm>
          <a:prstGeom prst="rect">
            <a:avLst/>
          </a:prstGeom>
          <a:noFill/>
          <a:ln w="9525">
            <a:noFill/>
            <a:miter lim="800000"/>
          </a:ln>
        </p:spPr>
        <p:txBody>
          <a:bodyPr wrap="square" lIns="0" tIns="0" rIns="0" bIns="0">
            <a:spAutoFit/>
          </a:bodyPr>
          <a:lstStyle/>
          <a:p>
            <a:r>
              <a:rPr lang="zh-CN" altLang="en-US" sz="2400" smtClean="0">
                <a:solidFill>
                  <a:schemeClr val="bg1"/>
                </a:solidFill>
                <a:latin typeface="微软雅黑" pitchFamily="34" charset="-122"/>
                <a:ea typeface="微软雅黑" pitchFamily="34" charset="-122"/>
                <a:cs typeface="方正兰亭黑简体" pitchFamily="2" charset="-122"/>
              </a:rPr>
              <a:t>修改探究</a:t>
            </a:r>
            <a:endParaRPr lang="zh-CN" altLang="en-US" sz="2400">
              <a:solidFill>
                <a:schemeClr val="bg1"/>
              </a:solidFill>
              <a:latin typeface="微软雅黑" pitchFamily="34" charset="-122"/>
              <a:ea typeface="微软雅黑" pitchFamily="34" charset="-122"/>
              <a:cs typeface="方正兰亭黑简体" pitchFamily="2" charset="-122"/>
            </a:endParaRPr>
          </a:p>
        </p:txBody>
      </p:sp>
    </p:spTree>
    <p:extLst>
      <p:ext uri="{BB962C8B-B14F-4D97-AF65-F5344CB8AC3E}">
        <p14:creationId xmlns:p14="http://schemas.microsoft.com/office/powerpoint/2010/main" val="339757926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79555"/>
                                        </p:tgtEl>
                                        <p:attrNameLst>
                                          <p:attrName>style.visibility</p:attrName>
                                        </p:attrNameLst>
                                      </p:cBhvr>
                                      <p:to>
                                        <p:strVal val="visible"/>
                                      </p:to>
                                    </p:set>
                                    <p:animEffect transition="in" filter="dissolve">
                                      <p:cBhvr>
                                        <p:cTn id="7" dur="500"/>
                                        <p:tgtEl>
                                          <p:spTgt spid="279555"/>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279554"/>
                                        </p:tgtEl>
                                        <p:attrNameLst>
                                          <p:attrName>style.visibility</p:attrName>
                                        </p:attrNameLst>
                                      </p:cBhvr>
                                      <p:to>
                                        <p:strVal val="visible"/>
                                      </p:to>
                                    </p:set>
                                    <p:animEffect transition="in" filter="blinds(horizontal)">
                                      <p:cBhvr>
                                        <p:cTn id="13" dur="500"/>
                                        <p:tgtEl>
                                          <p:spTgt spid="2795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9554" grpId="0"/>
      <p:bldP spid="279555" grpId="0" animBg="1"/>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530" name="Text Box 2"/>
          <p:cNvSpPr txBox="1">
            <a:spLocks noChangeArrowheads="1"/>
          </p:cNvSpPr>
          <p:nvPr/>
        </p:nvSpPr>
        <p:spPr bwMode="auto">
          <a:xfrm>
            <a:off x="760377" y="811195"/>
            <a:ext cx="10556913" cy="3969385"/>
          </a:xfrm>
          <a:prstGeom prst="rect">
            <a:avLst/>
          </a:prstGeom>
          <a:noFill/>
          <a:ln w="9525">
            <a:solidFill>
              <a:srgbClr val="00CC00"/>
            </a:solidFill>
            <a:miter lim="800000"/>
          </a:ln>
          <a:effectLst/>
        </p:spPr>
        <p:txBody>
          <a:bodyPr wrap="square">
            <a:spAutoFit/>
          </a:bodyPr>
          <a:lstStyle/>
          <a:p>
            <a:pPr>
              <a:lnSpc>
                <a:spcPct val="150000"/>
              </a:lnSpc>
            </a:pPr>
            <a:r>
              <a:rPr lang="en-US" sz="2400" smtClean="0"/>
              <a:t> </a:t>
            </a:r>
            <a:r>
              <a:rPr lang="en-US" sz="2400" smtClean="0">
                <a:solidFill>
                  <a:srgbClr val="006600"/>
                </a:solidFill>
              </a:rPr>
              <a:t>1</a:t>
            </a:r>
            <a:r>
              <a:rPr lang="zh-CN" altLang="en-US" sz="2400" smtClean="0">
                <a:solidFill>
                  <a:srgbClr val="006600"/>
                </a:solidFill>
              </a:rPr>
              <a:t>．下面的文字有一处语病，请写出序号并加以修改。</a:t>
            </a:r>
          </a:p>
          <a:p>
            <a:pPr>
              <a:lnSpc>
                <a:spcPct val="150000"/>
              </a:lnSpc>
            </a:pPr>
            <a:r>
              <a:rPr lang="en-US" sz="2400" smtClean="0">
                <a:solidFill>
                  <a:srgbClr val="006600"/>
                </a:solidFill>
              </a:rPr>
              <a:t>①</a:t>
            </a:r>
            <a:r>
              <a:rPr lang="zh-CN" altLang="en-US" sz="2400" smtClean="0">
                <a:solidFill>
                  <a:srgbClr val="006600"/>
                </a:solidFill>
              </a:rPr>
              <a:t>某科学研究所后院有座坟，</a:t>
            </a:r>
            <a:r>
              <a:rPr lang="en-US" sz="2400" smtClean="0">
                <a:solidFill>
                  <a:srgbClr val="006600"/>
                </a:solidFill>
              </a:rPr>
              <a:t>②</a:t>
            </a:r>
            <a:r>
              <a:rPr lang="zh-CN" altLang="en-US" sz="2400" smtClean="0">
                <a:solidFill>
                  <a:srgbClr val="006600"/>
                </a:solidFill>
              </a:rPr>
              <a:t>坟前竖着一块纪念碑，</a:t>
            </a:r>
            <a:r>
              <a:rPr lang="en-US" sz="2400" smtClean="0">
                <a:solidFill>
                  <a:srgbClr val="006600"/>
                </a:solidFill>
              </a:rPr>
              <a:t>③</a:t>
            </a:r>
            <a:r>
              <a:rPr lang="zh-CN" altLang="en-US" sz="2400" smtClean="0">
                <a:solidFill>
                  <a:srgbClr val="006600"/>
                </a:solidFill>
              </a:rPr>
              <a:t>碑上用中英文镌刻着</a:t>
            </a:r>
            <a:r>
              <a:rPr lang="en-US" sz="2400" smtClean="0">
                <a:solidFill>
                  <a:srgbClr val="006600"/>
                </a:solidFill>
              </a:rPr>
              <a:t>“</a:t>
            </a:r>
            <a:r>
              <a:rPr lang="zh-CN" altLang="en-US" sz="2400" smtClean="0">
                <a:solidFill>
                  <a:srgbClr val="006600"/>
                </a:solidFill>
              </a:rPr>
              <a:t>谨纪念为生命科学研究而献身的实验动物</a:t>
            </a:r>
            <a:r>
              <a:rPr lang="en-US" sz="2400" smtClean="0">
                <a:solidFill>
                  <a:srgbClr val="006600"/>
                </a:solidFill>
              </a:rPr>
              <a:t>”</a:t>
            </a:r>
            <a:r>
              <a:rPr lang="zh-CN" altLang="en-US" sz="2400" smtClean="0">
                <a:solidFill>
                  <a:srgbClr val="006600"/>
                </a:solidFill>
              </a:rPr>
              <a:t>的铭文。</a:t>
            </a:r>
            <a:r>
              <a:rPr lang="en-US" sz="2400" smtClean="0">
                <a:solidFill>
                  <a:srgbClr val="006600"/>
                </a:solidFill>
              </a:rPr>
              <a:t>④</a:t>
            </a:r>
            <a:r>
              <a:rPr lang="zh-CN" altLang="en-US" sz="2400" smtClean="0">
                <a:solidFill>
                  <a:srgbClr val="006600"/>
                </a:solidFill>
              </a:rPr>
              <a:t>善待实验动物的尊严，是科学工作者的责任。</a:t>
            </a:r>
          </a:p>
          <a:p>
            <a:pPr>
              <a:lnSpc>
                <a:spcPct val="150000"/>
              </a:lnSpc>
            </a:pPr>
            <a:r>
              <a:rPr lang="en-US" sz="2400" smtClean="0">
                <a:solidFill>
                  <a:srgbClr val="006600"/>
                </a:solidFill>
              </a:rPr>
              <a:t>(1)</a:t>
            </a:r>
            <a:r>
              <a:rPr lang="zh-CN" altLang="en-US" sz="2400" smtClean="0">
                <a:solidFill>
                  <a:srgbClr val="006600"/>
                </a:solidFill>
              </a:rPr>
              <a:t>有语病的一处的序号：</a:t>
            </a:r>
            <a:r>
              <a:rPr lang="en-US" sz="2400" smtClean="0">
                <a:solidFill>
                  <a:srgbClr val="006600"/>
                </a:solidFill>
              </a:rPr>
              <a:t>__________________</a:t>
            </a:r>
            <a:endParaRPr lang="zh-CN" altLang="en-US" sz="2400" smtClean="0">
              <a:solidFill>
                <a:srgbClr val="006600"/>
              </a:solidFill>
            </a:endParaRPr>
          </a:p>
          <a:p>
            <a:pPr>
              <a:lnSpc>
                <a:spcPct val="150000"/>
              </a:lnSpc>
            </a:pPr>
            <a:r>
              <a:rPr lang="en-US" sz="2400" smtClean="0">
                <a:solidFill>
                  <a:srgbClr val="006600"/>
                </a:solidFill>
              </a:rPr>
              <a:t>(2)</a:t>
            </a:r>
            <a:r>
              <a:rPr lang="zh-CN" altLang="en-US" sz="2400" smtClean="0">
                <a:solidFill>
                  <a:srgbClr val="006600"/>
                </a:solidFill>
              </a:rPr>
              <a:t>修改：</a:t>
            </a:r>
            <a:r>
              <a:rPr lang="en-US" sz="2400" smtClean="0">
                <a:solidFill>
                  <a:srgbClr val="006600"/>
                </a:solidFill>
              </a:rPr>
              <a:t>___________________________________________________________</a:t>
            </a:r>
            <a:endParaRPr lang="en-US" altLang="zh-CN" sz="2400">
              <a:solidFill>
                <a:srgbClr val="000066"/>
              </a:solidFill>
              <a:latin typeface="宋体" pitchFamily="2" charset="-122"/>
            </a:endParaRPr>
          </a:p>
        </p:txBody>
      </p:sp>
      <p:sp>
        <p:nvSpPr>
          <p:cNvPr id="278531" name="Text Box 3"/>
          <p:cNvSpPr txBox="1">
            <a:spLocks noChangeArrowheads="1"/>
          </p:cNvSpPr>
          <p:nvPr/>
        </p:nvSpPr>
        <p:spPr bwMode="auto">
          <a:xfrm>
            <a:off x="2016125" y="3040063"/>
            <a:ext cx="309880" cy="368300"/>
          </a:xfrm>
          <a:prstGeom prst="rect">
            <a:avLst/>
          </a:prstGeom>
          <a:noFill/>
          <a:ln w="9525">
            <a:noFill/>
            <a:miter lim="800000"/>
          </a:ln>
          <a:effectLst/>
        </p:spPr>
        <p:txBody>
          <a:bodyPr wrap="none">
            <a:spAutoFit/>
          </a:bodyPr>
          <a:lstStyle/>
          <a:p>
            <a:endParaRPr lang="zh-CN" altLang="en-US" b="0"/>
          </a:p>
        </p:txBody>
      </p:sp>
      <p:sp>
        <p:nvSpPr>
          <p:cNvPr id="278532" name="Text Box 4"/>
          <p:cNvSpPr txBox="1">
            <a:spLocks noChangeArrowheads="1"/>
          </p:cNvSpPr>
          <p:nvPr/>
        </p:nvSpPr>
        <p:spPr bwMode="auto">
          <a:xfrm flipH="1">
            <a:off x="7485063" y="1471613"/>
            <a:ext cx="636587" cy="521970"/>
          </a:xfrm>
          <a:prstGeom prst="rect">
            <a:avLst/>
          </a:prstGeom>
          <a:noFill/>
          <a:ln w="9525">
            <a:noFill/>
            <a:miter lim="800000"/>
          </a:ln>
          <a:effectLst/>
        </p:spPr>
        <p:txBody>
          <a:bodyPr>
            <a:spAutoFit/>
          </a:bodyPr>
          <a:lstStyle/>
          <a:p>
            <a:pPr>
              <a:spcBef>
                <a:spcPct val="50000"/>
              </a:spcBef>
            </a:pPr>
            <a:endParaRPr lang="zh-CN" altLang="en-US" sz="2800" b="0">
              <a:solidFill>
                <a:srgbClr val="FF0000"/>
              </a:solidFill>
            </a:endParaRPr>
          </a:p>
        </p:txBody>
      </p:sp>
      <p:sp>
        <p:nvSpPr>
          <p:cNvPr id="278534" name="Text Box 6"/>
          <p:cNvSpPr txBox="1">
            <a:spLocks noChangeArrowheads="1"/>
          </p:cNvSpPr>
          <p:nvPr/>
        </p:nvSpPr>
        <p:spPr bwMode="auto">
          <a:xfrm>
            <a:off x="760377" y="4311657"/>
            <a:ext cx="10556913" cy="829945"/>
          </a:xfrm>
          <a:prstGeom prst="rect">
            <a:avLst/>
          </a:prstGeom>
          <a:noFill/>
          <a:ln w="9525">
            <a:solidFill>
              <a:srgbClr val="00CC00"/>
            </a:solidFill>
            <a:miter lim="800000"/>
          </a:ln>
          <a:effectLst/>
        </p:spPr>
        <p:txBody>
          <a:bodyPr wrap="square">
            <a:spAutoFit/>
          </a:bodyPr>
          <a:lstStyle/>
          <a:p>
            <a:r>
              <a:rPr lang="zh-CN" altLang="en-US" sz="2400" smtClean="0">
                <a:solidFill>
                  <a:srgbClr val="000066"/>
                </a:solidFill>
                <a:latin typeface="宋体" pitchFamily="2" charset="-122"/>
              </a:rPr>
              <a:t>解析：　做病句题，首先要把病句的六大类型了然于胸，然后仔细分析，对号入座，只要判断出病因来，修改则水到渠成。</a:t>
            </a:r>
            <a:endParaRPr lang="en-US" altLang="zh-CN" sz="2400">
              <a:solidFill>
                <a:srgbClr val="000066"/>
              </a:solidFill>
              <a:latin typeface="宋体" pitchFamily="2" charset="-122"/>
            </a:endParaRPr>
          </a:p>
        </p:txBody>
      </p:sp>
      <p:sp>
        <p:nvSpPr>
          <p:cNvPr id="10" name="Text Box 6"/>
          <p:cNvSpPr txBox="1">
            <a:spLocks noChangeArrowheads="1"/>
          </p:cNvSpPr>
          <p:nvPr/>
        </p:nvSpPr>
        <p:spPr bwMode="auto">
          <a:xfrm>
            <a:off x="760377" y="5240351"/>
            <a:ext cx="10556913" cy="460375"/>
          </a:xfrm>
          <a:prstGeom prst="rect">
            <a:avLst/>
          </a:prstGeom>
          <a:noFill/>
          <a:ln w="9525">
            <a:solidFill>
              <a:srgbClr val="00CC00"/>
            </a:solidFill>
            <a:miter lim="800000"/>
          </a:ln>
          <a:effectLst/>
        </p:spPr>
        <p:txBody>
          <a:bodyPr wrap="square">
            <a:spAutoFit/>
          </a:bodyPr>
          <a:lstStyle/>
          <a:p>
            <a:r>
              <a:rPr lang="zh-CN" altLang="en-US" sz="2400" smtClean="0">
                <a:solidFill>
                  <a:srgbClr val="0000FF"/>
                </a:solidFill>
                <a:latin typeface="宋体" pitchFamily="2" charset="-122"/>
              </a:rPr>
              <a:t>答案：　</a:t>
            </a:r>
            <a:r>
              <a:rPr lang="en-US" altLang="en-US" sz="2400" smtClean="0">
                <a:solidFill>
                  <a:srgbClr val="0000FF"/>
                </a:solidFill>
                <a:latin typeface="宋体" pitchFamily="2" charset="-122"/>
              </a:rPr>
              <a:t>(1)④</a:t>
            </a:r>
            <a:r>
              <a:rPr lang="zh-CN" altLang="en-US" sz="2400" smtClean="0">
                <a:solidFill>
                  <a:srgbClr val="0000FF"/>
                </a:solidFill>
                <a:latin typeface="宋体" pitchFamily="2" charset="-122"/>
              </a:rPr>
              <a:t>　</a:t>
            </a:r>
            <a:r>
              <a:rPr lang="en-US" altLang="en-US" sz="2400" smtClean="0">
                <a:solidFill>
                  <a:srgbClr val="0000FF"/>
                </a:solidFill>
                <a:latin typeface="宋体" pitchFamily="2" charset="-122"/>
              </a:rPr>
              <a:t>(2)</a:t>
            </a:r>
            <a:r>
              <a:rPr lang="zh-CN" altLang="en-US" sz="2400" smtClean="0">
                <a:solidFill>
                  <a:srgbClr val="0000FF"/>
                </a:solidFill>
                <a:latin typeface="宋体" pitchFamily="2" charset="-122"/>
              </a:rPr>
              <a:t>把</a:t>
            </a:r>
            <a:r>
              <a:rPr lang="en-US" altLang="en-US" sz="2400" smtClean="0">
                <a:solidFill>
                  <a:srgbClr val="0000FF"/>
                </a:solidFill>
                <a:latin typeface="宋体" pitchFamily="2" charset="-122"/>
              </a:rPr>
              <a:t>“</a:t>
            </a:r>
            <a:r>
              <a:rPr lang="zh-CN" altLang="en-US" sz="2400" smtClean="0">
                <a:solidFill>
                  <a:srgbClr val="0000FF"/>
                </a:solidFill>
                <a:latin typeface="宋体" pitchFamily="2" charset="-122"/>
              </a:rPr>
              <a:t>善待</a:t>
            </a:r>
            <a:r>
              <a:rPr lang="en-US" altLang="en-US" sz="2400" smtClean="0">
                <a:solidFill>
                  <a:srgbClr val="0000FF"/>
                </a:solidFill>
                <a:latin typeface="宋体" pitchFamily="2" charset="-122"/>
              </a:rPr>
              <a:t>”</a:t>
            </a:r>
            <a:r>
              <a:rPr lang="zh-CN" altLang="en-US" sz="2400" smtClean="0">
                <a:solidFill>
                  <a:srgbClr val="0000FF"/>
                </a:solidFill>
                <a:latin typeface="宋体" pitchFamily="2" charset="-122"/>
              </a:rPr>
              <a:t>改为</a:t>
            </a:r>
            <a:r>
              <a:rPr lang="en-US" altLang="en-US" sz="2400" smtClean="0">
                <a:solidFill>
                  <a:srgbClr val="0000FF"/>
                </a:solidFill>
                <a:latin typeface="宋体" pitchFamily="2" charset="-122"/>
              </a:rPr>
              <a:t>“</a:t>
            </a:r>
            <a:r>
              <a:rPr lang="zh-CN" altLang="en-US" sz="2400" smtClean="0">
                <a:solidFill>
                  <a:srgbClr val="0000FF"/>
                </a:solidFill>
                <a:latin typeface="宋体" pitchFamily="2" charset="-122"/>
              </a:rPr>
              <a:t>维护</a:t>
            </a:r>
            <a:r>
              <a:rPr lang="en-US" altLang="en-US" sz="2400" smtClean="0">
                <a:solidFill>
                  <a:srgbClr val="0000FF"/>
                </a:solidFill>
                <a:latin typeface="宋体" pitchFamily="2" charset="-122"/>
              </a:rPr>
              <a:t>”(</a:t>
            </a:r>
            <a:r>
              <a:rPr lang="zh-CN" altLang="en-US" sz="2400" smtClean="0">
                <a:solidFill>
                  <a:srgbClr val="0000FF"/>
                </a:solidFill>
                <a:latin typeface="宋体" pitchFamily="2" charset="-122"/>
              </a:rPr>
              <a:t>或删去</a:t>
            </a:r>
            <a:r>
              <a:rPr lang="en-US" altLang="en-US" sz="2400" smtClean="0">
                <a:solidFill>
                  <a:srgbClr val="0000FF"/>
                </a:solidFill>
                <a:latin typeface="宋体" pitchFamily="2" charset="-122"/>
              </a:rPr>
              <a:t>“</a:t>
            </a:r>
            <a:r>
              <a:rPr lang="zh-CN" altLang="en-US" sz="2400" smtClean="0">
                <a:solidFill>
                  <a:srgbClr val="0000FF"/>
                </a:solidFill>
                <a:latin typeface="宋体" pitchFamily="2" charset="-122"/>
              </a:rPr>
              <a:t>的尊严</a:t>
            </a:r>
            <a:r>
              <a:rPr lang="en-US" altLang="en-US" sz="2400" smtClean="0">
                <a:solidFill>
                  <a:srgbClr val="0000FF"/>
                </a:solidFill>
                <a:latin typeface="宋体" pitchFamily="2" charset="-122"/>
              </a:rPr>
              <a:t>”)</a:t>
            </a:r>
            <a:r>
              <a:rPr lang="zh-CN" altLang="en-US" sz="2400" smtClean="0">
                <a:solidFill>
                  <a:srgbClr val="0000FF"/>
                </a:solidFill>
                <a:latin typeface="宋体" pitchFamily="2" charset="-122"/>
              </a:rPr>
              <a:t>。</a:t>
            </a:r>
          </a:p>
        </p:txBody>
      </p:sp>
    </p:spTree>
    <p:extLst>
      <p:ext uri="{BB962C8B-B14F-4D97-AF65-F5344CB8AC3E}">
        <p14:creationId xmlns:p14="http://schemas.microsoft.com/office/powerpoint/2010/main" val="1294375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78530"/>
                                        </p:tgtEl>
                                        <p:attrNameLst>
                                          <p:attrName>style.visibility</p:attrName>
                                        </p:attrNameLst>
                                      </p:cBhvr>
                                      <p:to>
                                        <p:strVal val="visible"/>
                                      </p:to>
                                    </p:set>
                                    <p:animEffect transition="in" filter="blinds(horizontal)">
                                      <p:cBhvr>
                                        <p:cTn id="7" dur="500"/>
                                        <p:tgtEl>
                                          <p:spTgt spid="278530"/>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78534"/>
                                        </p:tgtEl>
                                        <p:attrNameLst>
                                          <p:attrName>style.visibility</p:attrName>
                                        </p:attrNameLst>
                                      </p:cBhvr>
                                      <p:to>
                                        <p:strVal val="visible"/>
                                      </p:to>
                                    </p:set>
                                    <p:anim calcmode="lin" valueType="num">
                                      <p:cBhvr additive="base">
                                        <p:cTn id="13" dur="1000" fill="hold"/>
                                        <p:tgtEl>
                                          <p:spTgt spid="278534"/>
                                        </p:tgtEl>
                                        <p:attrNameLst>
                                          <p:attrName>ppt_x</p:attrName>
                                        </p:attrNameLst>
                                      </p:cBhvr>
                                      <p:tavLst>
                                        <p:tav tm="0">
                                          <p:val>
                                            <p:strVal val="0-#ppt_w/2"/>
                                          </p:val>
                                        </p:tav>
                                        <p:tav tm="100000">
                                          <p:val>
                                            <p:strVal val="#ppt_x"/>
                                          </p:val>
                                        </p:tav>
                                      </p:tavLst>
                                    </p:anim>
                                    <p:anim calcmode="lin" valueType="num">
                                      <p:cBhvr additive="base">
                                        <p:cTn id="14" dur="1000" fill="hold"/>
                                        <p:tgtEl>
                                          <p:spTgt spid="278534"/>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indefinite"/>
                            </p:stCondLst>
                          </p:cTn>
                        </p:par>
                        <p:par>
                          <p:cTn id="17" fill="hold" nodeType="afterGroup">
                            <p:stCondLst>
                              <p:cond delay="0"/>
                            </p:stCondLst>
                            <p:childTnLst>
                              <p:par>
                                <p:cTn id="18" presetID="2" presetClass="entr" presetSubtype="8"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1000" fill="hold"/>
                                        <p:tgtEl>
                                          <p:spTgt spid="10"/>
                                        </p:tgtEl>
                                        <p:attrNameLst>
                                          <p:attrName>ppt_x</p:attrName>
                                        </p:attrNameLst>
                                      </p:cBhvr>
                                      <p:tavLst>
                                        <p:tav tm="0">
                                          <p:val>
                                            <p:strVal val="0-#ppt_w/2"/>
                                          </p:val>
                                        </p:tav>
                                        <p:tav tm="100000">
                                          <p:val>
                                            <p:strVal val="#ppt_x"/>
                                          </p:val>
                                        </p:tav>
                                      </p:tavLst>
                                    </p:anim>
                                    <p:anim calcmode="lin" valueType="num">
                                      <p:cBhvr additive="base">
                                        <p:cTn id="21" dur="10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8530" grpId="0" animBg="1"/>
      <p:bldP spid="278534" grpId="0" animBg="1"/>
      <p:bldP spid="1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5" name="Text Box 3"/>
          <p:cNvSpPr txBox="1">
            <a:spLocks noChangeArrowheads="1"/>
          </p:cNvSpPr>
          <p:nvPr/>
        </p:nvSpPr>
        <p:spPr bwMode="auto">
          <a:xfrm>
            <a:off x="697865" y="904875"/>
            <a:ext cx="7206312" cy="4817745"/>
          </a:xfrm>
          <a:prstGeom prst="rect">
            <a:avLst/>
          </a:prstGeom>
          <a:noFill/>
          <a:ln w="9525">
            <a:noFill/>
            <a:miter lim="800000"/>
          </a:ln>
          <a:effectLst/>
        </p:spPr>
        <p:txBody>
          <a:bodyPr wrap="square">
            <a:spAutoFit/>
          </a:bodyPr>
          <a:lstStyle/>
          <a:p>
            <a:r>
              <a:rPr lang="zh-CN" altLang="en-US" sz="2400" b="1" smtClean="0">
                <a:solidFill>
                  <a:srgbClr val="0000FF"/>
                </a:solidFill>
                <a:latin typeface="宋体" pitchFamily="2" charset="-122"/>
                <a:ea typeface="宋体" pitchFamily="2" charset="-122"/>
              </a:rPr>
              <a:t>文中画横线的部分有语病，下列修改最恰当的一项是</a:t>
            </a:r>
            <a:r>
              <a:rPr lang="en-US" altLang="en-US" sz="2400" b="1" smtClean="0">
                <a:solidFill>
                  <a:srgbClr val="0000FF"/>
                </a:solidFill>
                <a:latin typeface="宋体" pitchFamily="2" charset="-122"/>
                <a:ea typeface="宋体" pitchFamily="2" charset="-122"/>
              </a:rPr>
              <a:t>(</a:t>
            </a:r>
            <a:r>
              <a:rPr lang="zh-CN" altLang="en-US" sz="2400" b="1" smtClean="0">
                <a:solidFill>
                  <a:srgbClr val="0000FF"/>
                </a:solidFill>
                <a:latin typeface="宋体" pitchFamily="2" charset="-122"/>
                <a:ea typeface="宋体" pitchFamily="2" charset="-122"/>
              </a:rPr>
              <a:t>　　</a:t>
            </a:r>
            <a:r>
              <a:rPr lang="en-US" altLang="en-US" sz="2400" b="1" smtClean="0">
                <a:solidFill>
                  <a:srgbClr val="0000FF"/>
                </a:solidFill>
                <a:latin typeface="宋体" pitchFamily="2" charset="-122"/>
                <a:ea typeface="宋体" pitchFamily="2" charset="-122"/>
              </a:rPr>
              <a:t>)</a:t>
            </a:r>
            <a:endParaRPr lang="zh-CN" altLang="en-US" sz="2400" b="1" smtClean="0">
              <a:solidFill>
                <a:srgbClr val="0000FF"/>
              </a:solidFill>
              <a:latin typeface="宋体" pitchFamily="2" charset="-122"/>
              <a:ea typeface="宋体" pitchFamily="2" charset="-122"/>
            </a:endParaRPr>
          </a:p>
          <a:p>
            <a:pPr>
              <a:lnSpc>
                <a:spcPct val="120000"/>
              </a:lnSpc>
              <a:defRPr/>
            </a:pPr>
            <a:endParaRPr lang="en-US" sz="2400" smtClean="0">
              <a:solidFill>
                <a:srgbClr val="006600"/>
              </a:solidFill>
              <a:latin typeface="宋体" pitchFamily="2" charset="-122"/>
              <a:ea typeface="宋体" pitchFamily="2" charset="-122"/>
            </a:endParaRPr>
          </a:p>
          <a:p>
            <a:pPr>
              <a:lnSpc>
                <a:spcPct val="120000"/>
              </a:lnSpc>
              <a:defRPr/>
            </a:pPr>
            <a:r>
              <a:rPr lang="en-US" sz="2400" smtClean="0">
                <a:solidFill>
                  <a:srgbClr val="006600"/>
                </a:solidFill>
                <a:latin typeface="宋体" pitchFamily="2" charset="-122"/>
                <a:ea typeface="宋体" pitchFamily="2" charset="-122"/>
              </a:rPr>
              <a:t>A</a:t>
            </a:r>
            <a:r>
              <a:rPr lang="zh-CN" altLang="en-US" sz="2400" smtClean="0">
                <a:solidFill>
                  <a:srgbClr val="006600"/>
                </a:solidFill>
                <a:latin typeface="宋体" pitchFamily="2" charset="-122"/>
                <a:ea typeface="宋体" pitchFamily="2" charset="-122"/>
              </a:rPr>
              <a:t>．而不是眼花缭乱甚至任性妄为的创新，这样才能探索出一条能够被大多数观众接受的创新之路来。</a:t>
            </a:r>
          </a:p>
          <a:p>
            <a:pPr>
              <a:lnSpc>
                <a:spcPct val="120000"/>
              </a:lnSpc>
              <a:defRPr/>
            </a:pPr>
            <a:r>
              <a:rPr lang="en-US" sz="2400" smtClean="0">
                <a:solidFill>
                  <a:srgbClr val="006600"/>
                </a:solidFill>
                <a:latin typeface="宋体" pitchFamily="2" charset="-122"/>
                <a:ea typeface="宋体" pitchFamily="2" charset="-122"/>
              </a:rPr>
              <a:t>B</a:t>
            </a:r>
            <a:r>
              <a:rPr lang="zh-CN" altLang="en-US" sz="2400" smtClean="0">
                <a:solidFill>
                  <a:srgbClr val="006600"/>
                </a:solidFill>
                <a:latin typeface="宋体" pitchFamily="2" charset="-122"/>
                <a:ea typeface="宋体" pitchFamily="2" charset="-122"/>
              </a:rPr>
              <a:t>．而不是令人眼花缭乱甚至任性妄为的创新，这样才能探索出一条能够被大多数观众接受的创新之路来。</a:t>
            </a:r>
          </a:p>
          <a:p>
            <a:pPr>
              <a:lnSpc>
                <a:spcPct val="120000"/>
              </a:lnSpc>
              <a:defRPr/>
            </a:pPr>
            <a:r>
              <a:rPr lang="en-US" sz="2400" smtClean="0">
                <a:solidFill>
                  <a:srgbClr val="006600"/>
                </a:solidFill>
                <a:latin typeface="宋体" pitchFamily="2" charset="-122"/>
                <a:ea typeface="宋体" pitchFamily="2" charset="-122"/>
              </a:rPr>
              <a:t>C</a:t>
            </a:r>
            <a:r>
              <a:rPr lang="zh-CN" altLang="en-US" sz="2400" smtClean="0">
                <a:solidFill>
                  <a:srgbClr val="006600"/>
                </a:solidFill>
                <a:latin typeface="宋体" pitchFamily="2" charset="-122"/>
                <a:ea typeface="宋体" pitchFamily="2" charset="-122"/>
              </a:rPr>
              <a:t>．而不是令人眼花缭乱甚至任性妄为的创新，才能探索出一条能够被大多数观众接受的创新之路来。</a:t>
            </a:r>
          </a:p>
          <a:p>
            <a:pPr>
              <a:lnSpc>
                <a:spcPct val="120000"/>
              </a:lnSpc>
              <a:defRPr/>
            </a:pPr>
            <a:r>
              <a:rPr lang="en-US" sz="2400" smtClean="0">
                <a:solidFill>
                  <a:srgbClr val="006600"/>
                </a:solidFill>
                <a:latin typeface="宋体" pitchFamily="2" charset="-122"/>
                <a:ea typeface="宋体" pitchFamily="2" charset="-122"/>
              </a:rPr>
              <a:t>D</a:t>
            </a:r>
            <a:r>
              <a:rPr lang="zh-CN" altLang="en-US" sz="2400" smtClean="0">
                <a:solidFill>
                  <a:srgbClr val="006600"/>
                </a:solidFill>
                <a:latin typeface="宋体" pitchFamily="2" charset="-122"/>
                <a:ea typeface="宋体" pitchFamily="2" charset="-122"/>
              </a:rPr>
              <a:t>．而不是眼花缭乱甚至任性妄为的创新，这样我们才能探索出一条能够被大多数观众接受的创新之路来。</a:t>
            </a:r>
          </a:p>
        </p:txBody>
      </p:sp>
      <p:sp>
        <p:nvSpPr>
          <p:cNvPr id="2" name="Text Box 3"/>
          <p:cNvSpPr txBox="1">
            <a:spLocks noChangeArrowheads="1"/>
          </p:cNvSpPr>
          <p:nvPr/>
        </p:nvSpPr>
        <p:spPr bwMode="auto">
          <a:xfrm>
            <a:off x="8189929" y="1096947"/>
            <a:ext cx="2571768" cy="4521835"/>
          </a:xfrm>
          <a:prstGeom prst="rect">
            <a:avLst/>
          </a:prstGeom>
          <a:noFill/>
          <a:ln w="9525">
            <a:noFill/>
            <a:miter lim="800000"/>
          </a:ln>
          <a:effectLst/>
        </p:spPr>
        <p:txBody>
          <a:bodyPr wrap="square">
            <a:spAutoFit/>
          </a:bodyPr>
          <a:lstStyle/>
          <a:p>
            <a:pPr>
              <a:lnSpc>
                <a:spcPct val="120000"/>
              </a:lnSpc>
              <a:defRPr/>
            </a:pPr>
            <a:r>
              <a:rPr sz="2400" b="1">
                <a:solidFill>
                  <a:srgbClr val="7030A0"/>
                </a:solidFill>
                <a:latin typeface="宋体" pitchFamily="2" charset="-122"/>
                <a:ea typeface="宋体" pitchFamily="2" charset="-122"/>
              </a:rPr>
              <a:t>解析</a:t>
            </a:r>
            <a:r>
              <a:rPr sz="2400" b="1" smtClean="0">
                <a:solidFill>
                  <a:srgbClr val="7030A0"/>
                </a:solidFill>
                <a:latin typeface="宋体" pitchFamily="2" charset="-122"/>
                <a:ea typeface="宋体" pitchFamily="2" charset="-122"/>
              </a:rPr>
              <a:t>：</a:t>
            </a:r>
            <a:r>
              <a:rPr lang="en-US" sz="2000" smtClean="0"/>
              <a:t> </a:t>
            </a:r>
            <a:r>
              <a:rPr lang="en-US" sz="2400" smtClean="0"/>
              <a:t>“</a:t>
            </a:r>
            <a:r>
              <a:rPr lang="zh-CN" altLang="en-US" sz="2400" smtClean="0"/>
              <a:t>眼花缭乱</a:t>
            </a:r>
            <a:r>
              <a:rPr lang="en-US" sz="2400" smtClean="0"/>
              <a:t>”</a:t>
            </a:r>
            <a:r>
              <a:rPr lang="zh-CN" altLang="en-US" sz="2400" smtClean="0"/>
              <a:t>是人看东西的感觉，前面应加上</a:t>
            </a:r>
            <a:r>
              <a:rPr lang="en-US" sz="2400" smtClean="0"/>
              <a:t>“</a:t>
            </a:r>
            <a:r>
              <a:rPr lang="zh-CN" altLang="en-US" sz="2400" smtClean="0"/>
              <a:t>令人</a:t>
            </a:r>
            <a:r>
              <a:rPr lang="en-US" sz="2400" smtClean="0"/>
              <a:t>”</a:t>
            </a:r>
            <a:r>
              <a:rPr lang="zh-CN" altLang="en-US" sz="2400" smtClean="0"/>
              <a:t>或</a:t>
            </a:r>
            <a:r>
              <a:rPr lang="en-US" sz="2400" smtClean="0"/>
              <a:t>“</a:t>
            </a:r>
            <a:r>
              <a:rPr lang="zh-CN" altLang="en-US" sz="2400" smtClean="0"/>
              <a:t>使人</a:t>
            </a:r>
            <a:r>
              <a:rPr lang="en-US" sz="2400" smtClean="0"/>
              <a:t>”</a:t>
            </a:r>
            <a:r>
              <a:rPr lang="zh-CN" altLang="en-US" sz="2400" smtClean="0"/>
              <a:t>等，排除</a:t>
            </a:r>
            <a:r>
              <a:rPr lang="en-US" sz="2400" smtClean="0"/>
              <a:t>A</a:t>
            </a:r>
            <a:r>
              <a:rPr lang="zh-CN" altLang="en-US" sz="2400" smtClean="0"/>
              <a:t>、</a:t>
            </a:r>
            <a:r>
              <a:rPr lang="en-US" sz="2400" smtClean="0"/>
              <a:t>D</a:t>
            </a:r>
            <a:r>
              <a:rPr lang="zh-CN" altLang="en-US" sz="2400" smtClean="0"/>
              <a:t>两项。后一句缺少主语，</a:t>
            </a:r>
            <a:r>
              <a:rPr lang="en-US" sz="2400" smtClean="0"/>
              <a:t>“</a:t>
            </a:r>
            <a:r>
              <a:rPr lang="zh-CN" altLang="en-US" sz="2400" smtClean="0"/>
              <a:t>才能</a:t>
            </a:r>
            <a:r>
              <a:rPr lang="en-US" sz="2400" smtClean="0"/>
              <a:t>”</a:t>
            </a:r>
            <a:r>
              <a:rPr lang="zh-CN" altLang="en-US" sz="2400" smtClean="0"/>
              <a:t>前应加上</a:t>
            </a:r>
            <a:r>
              <a:rPr lang="en-US" sz="2400" smtClean="0"/>
              <a:t>“</a:t>
            </a:r>
            <a:r>
              <a:rPr lang="zh-CN" altLang="en-US" sz="2400" smtClean="0"/>
              <a:t>这样</a:t>
            </a:r>
            <a:r>
              <a:rPr lang="en-US" sz="2400" smtClean="0"/>
              <a:t>”</a:t>
            </a:r>
            <a:r>
              <a:rPr lang="zh-CN" altLang="en-US" sz="2400" smtClean="0"/>
              <a:t>，代指前面所说内容，使文意连贯，排除</a:t>
            </a:r>
            <a:r>
              <a:rPr lang="en-US" sz="2400" smtClean="0"/>
              <a:t>C</a:t>
            </a:r>
            <a:r>
              <a:rPr lang="zh-CN" altLang="en-US" sz="2400" smtClean="0"/>
              <a:t>项。</a:t>
            </a:r>
            <a:endParaRPr sz="2400" b="1">
              <a:solidFill>
                <a:srgbClr val="7030A0"/>
              </a:solidFill>
              <a:latin typeface="宋体" pitchFamily="2" charset="-122"/>
              <a:ea typeface="宋体" pitchFamily="2" charset="-122"/>
            </a:endParaRPr>
          </a:p>
        </p:txBody>
      </p:sp>
      <p:sp>
        <p:nvSpPr>
          <p:cNvPr id="189461" name="Text Box 21"/>
          <p:cNvSpPr txBox="1">
            <a:spLocks noChangeArrowheads="1"/>
          </p:cNvSpPr>
          <p:nvPr/>
        </p:nvSpPr>
        <p:spPr bwMode="auto">
          <a:xfrm>
            <a:off x="1403319" y="1311261"/>
            <a:ext cx="503238" cy="460375"/>
          </a:xfrm>
          <a:prstGeom prst="rect">
            <a:avLst/>
          </a:prstGeom>
          <a:noFill/>
          <a:ln w="9525">
            <a:noFill/>
            <a:miter lim="800000"/>
          </a:ln>
        </p:spPr>
        <p:txBody>
          <a:bodyPr wrap="square">
            <a:spAutoFit/>
          </a:bodyPr>
          <a:lstStyle/>
          <a:p>
            <a:pPr algn="l">
              <a:spcBef>
                <a:spcPct val="50000"/>
              </a:spcBef>
            </a:pPr>
            <a:r>
              <a:rPr lang="en-US" altLang="zh-CN" sz="2400" b="1" smtClean="0">
                <a:solidFill>
                  <a:srgbClr val="CC0000"/>
                </a:solidFill>
              </a:rPr>
              <a:t>B</a:t>
            </a:r>
            <a:endParaRPr lang="en-US" altLang="zh-CN" sz="2400" b="1">
              <a:solidFill>
                <a:srgbClr val="CC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197635"/>
                                        </p:tgtEl>
                                        <p:attrNameLst>
                                          <p:attrName>style.visibility</p:attrName>
                                        </p:attrNameLst>
                                      </p:cBhvr>
                                      <p:to>
                                        <p:strVal val="visible"/>
                                      </p:to>
                                    </p:set>
                                    <p:animEffect transition="in" filter="plus(in)">
                                      <p:cBhvr>
                                        <p:cTn id="7" dur="2000"/>
                                        <p:tgtEl>
                                          <p:spTgt spid="197635"/>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13" presetClass="entr" presetSubtype="16" fill="hold" grpId="1"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plus(in)">
                                      <p:cBhvr>
                                        <p:cTn id="13" dur="2000"/>
                                        <p:tgtEl>
                                          <p:spTgt spid="2"/>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89461">
                                            <p:txEl>
                                              <p:pRg st="0" end="0"/>
                                            </p:txEl>
                                          </p:spTgt>
                                        </p:tgtEl>
                                        <p:attrNameLst>
                                          <p:attrName>style.visibility</p:attrName>
                                        </p:attrNameLst>
                                      </p:cBhvr>
                                      <p:to>
                                        <p:strVal val="visible"/>
                                      </p:to>
                                    </p:set>
                                    <p:anim calcmode="lin" valueType="num">
                                      <p:cBhvr additive="base">
                                        <p:cTn id="19" dur="500" fill="hold"/>
                                        <p:tgtEl>
                                          <p:spTgt spid="189461">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8946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7635" grpId="0"/>
      <p:bldP spid="2" grpId="1"/>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530" name="Text Box 2"/>
          <p:cNvSpPr txBox="1">
            <a:spLocks noChangeArrowheads="1"/>
          </p:cNvSpPr>
          <p:nvPr/>
        </p:nvSpPr>
        <p:spPr bwMode="auto">
          <a:xfrm>
            <a:off x="546063" y="811195"/>
            <a:ext cx="10556913" cy="2553335"/>
          </a:xfrm>
          <a:prstGeom prst="rect">
            <a:avLst/>
          </a:prstGeom>
          <a:noFill/>
          <a:ln w="9525">
            <a:solidFill>
              <a:srgbClr val="00CC00"/>
            </a:solidFill>
            <a:miter lim="800000"/>
          </a:ln>
          <a:effectLst/>
        </p:spPr>
        <p:txBody>
          <a:bodyPr wrap="square">
            <a:spAutoFit/>
          </a:bodyPr>
          <a:lstStyle/>
          <a:p>
            <a:r>
              <a:rPr lang="en-US" sz="2000" smtClean="0">
                <a:solidFill>
                  <a:srgbClr val="006600"/>
                </a:solidFill>
              </a:rPr>
              <a:t>2</a:t>
            </a:r>
            <a:r>
              <a:rPr lang="zh-CN" altLang="en-US" sz="2000" smtClean="0">
                <a:solidFill>
                  <a:srgbClr val="006600"/>
                </a:solidFill>
              </a:rPr>
              <a:t>．下边一段话中有三个句子，其中一个句子有语病，请指出并针对语病进行修改。修改后的句子需保持原意。</a:t>
            </a:r>
          </a:p>
          <a:p>
            <a:r>
              <a:rPr lang="en-US" sz="2000" smtClean="0">
                <a:solidFill>
                  <a:srgbClr val="006600"/>
                </a:solidFill>
              </a:rPr>
              <a:t>①</a:t>
            </a:r>
            <a:r>
              <a:rPr lang="zh-CN" altLang="en-US" sz="2000" smtClean="0">
                <a:solidFill>
                  <a:srgbClr val="006600"/>
                </a:solidFill>
              </a:rPr>
              <a:t>现在的重庆夜景，随着光彩工程的实施，现代科技的运用，更加璀璨夺目，已进入世界四大夜景城市之一。</a:t>
            </a:r>
            <a:r>
              <a:rPr lang="en-US" sz="2000" smtClean="0">
                <a:solidFill>
                  <a:srgbClr val="006600"/>
                </a:solidFill>
              </a:rPr>
              <a:t>②</a:t>
            </a:r>
            <a:r>
              <a:rPr lang="zh-CN" altLang="en-US" sz="2000" smtClean="0">
                <a:solidFill>
                  <a:srgbClr val="006600"/>
                </a:solidFill>
              </a:rPr>
              <a:t>每当夜幕降临，华灯初放，点点灯火流光溢彩，宛若天上繁星散落，把山城打扮得如梦似幻，仿佛人间仙境。</a:t>
            </a:r>
            <a:r>
              <a:rPr lang="en-US" sz="2000" smtClean="0">
                <a:solidFill>
                  <a:srgbClr val="006600"/>
                </a:solidFill>
              </a:rPr>
              <a:t>③</a:t>
            </a:r>
            <a:r>
              <a:rPr lang="zh-CN" altLang="en-US" sz="2000" smtClean="0">
                <a:solidFill>
                  <a:srgbClr val="006600"/>
                </a:solidFill>
              </a:rPr>
              <a:t>有人将夜晚的山城形容为灯山，这是因为山城轮廓分明、层次清晰；又有人将绕城的两江比喻为灯河，这是因为江中碧波倒映出满城灯火。</a:t>
            </a:r>
          </a:p>
          <a:p>
            <a:r>
              <a:rPr lang="en-US" sz="2000" smtClean="0">
                <a:solidFill>
                  <a:srgbClr val="006600"/>
                </a:solidFill>
              </a:rPr>
              <a:t>(1)</a:t>
            </a:r>
            <a:r>
              <a:rPr lang="zh-CN" altLang="en-US" sz="2000" smtClean="0">
                <a:solidFill>
                  <a:srgbClr val="006600"/>
                </a:solidFill>
              </a:rPr>
              <a:t>有语病的句子是：</a:t>
            </a:r>
            <a:r>
              <a:rPr lang="en-US" sz="2000" smtClean="0">
                <a:solidFill>
                  <a:srgbClr val="006600"/>
                </a:solidFill>
              </a:rPr>
              <a:t>__________________(</a:t>
            </a:r>
            <a:r>
              <a:rPr lang="zh-CN" altLang="en-US" sz="2000" smtClean="0">
                <a:solidFill>
                  <a:srgbClr val="006600"/>
                </a:solidFill>
              </a:rPr>
              <a:t>只填序号</a:t>
            </a:r>
            <a:r>
              <a:rPr lang="en-US" sz="2000" smtClean="0">
                <a:solidFill>
                  <a:srgbClr val="006600"/>
                </a:solidFill>
              </a:rPr>
              <a:t>)</a:t>
            </a:r>
            <a:endParaRPr lang="zh-CN" altLang="en-US" sz="2000" smtClean="0">
              <a:solidFill>
                <a:srgbClr val="006600"/>
              </a:solidFill>
            </a:endParaRPr>
          </a:p>
          <a:p>
            <a:r>
              <a:rPr lang="en-US" sz="2000" smtClean="0">
                <a:solidFill>
                  <a:srgbClr val="006600"/>
                </a:solidFill>
              </a:rPr>
              <a:t>(2)</a:t>
            </a:r>
            <a:r>
              <a:rPr lang="zh-CN" altLang="en-US" sz="2000" smtClean="0">
                <a:solidFill>
                  <a:srgbClr val="006600"/>
                </a:solidFill>
              </a:rPr>
              <a:t>针对语病的修改：</a:t>
            </a:r>
            <a:r>
              <a:rPr lang="en-US" sz="2000" smtClean="0">
                <a:solidFill>
                  <a:srgbClr val="006600"/>
                </a:solidFill>
              </a:rPr>
              <a:t>________________________________________________</a:t>
            </a:r>
            <a:endParaRPr lang="zh-CN" altLang="en-US" sz="2000" smtClean="0">
              <a:solidFill>
                <a:srgbClr val="006600"/>
              </a:solidFill>
            </a:endParaRPr>
          </a:p>
        </p:txBody>
      </p:sp>
      <p:sp>
        <p:nvSpPr>
          <p:cNvPr id="278531" name="Text Box 3"/>
          <p:cNvSpPr txBox="1">
            <a:spLocks noChangeArrowheads="1"/>
          </p:cNvSpPr>
          <p:nvPr/>
        </p:nvSpPr>
        <p:spPr bwMode="auto">
          <a:xfrm>
            <a:off x="1801811" y="3040063"/>
            <a:ext cx="309880" cy="368300"/>
          </a:xfrm>
          <a:prstGeom prst="rect">
            <a:avLst/>
          </a:prstGeom>
          <a:noFill/>
          <a:ln w="9525">
            <a:noFill/>
            <a:miter lim="800000"/>
          </a:ln>
          <a:effectLst/>
        </p:spPr>
        <p:txBody>
          <a:bodyPr wrap="none">
            <a:spAutoFit/>
          </a:bodyPr>
          <a:lstStyle/>
          <a:p>
            <a:endParaRPr lang="zh-CN" altLang="en-US" b="0"/>
          </a:p>
        </p:txBody>
      </p:sp>
      <p:sp>
        <p:nvSpPr>
          <p:cNvPr id="278532" name="Text Box 4"/>
          <p:cNvSpPr txBox="1">
            <a:spLocks noChangeArrowheads="1"/>
          </p:cNvSpPr>
          <p:nvPr/>
        </p:nvSpPr>
        <p:spPr bwMode="auto">
          <a:xfrm flipH="1">
            <a:off x="7270749" y="1471613"/>
            <a:ext cx="636587" cy="521970"/>
          </a:xfrm>
          <a:prstGeom prst="rect">
            <a:avLst/>
          </a:prstGeom>
          <a:noFill/>
          <a:ln w="9525">
            <a:noFill/>
            <a:miter lim="800000"/>
          </a:ln>
          <a:effectLst/>
        </p:spPr>
        <p:txBody>
          <a:bodyPr>
            <a:spAutoFit/>
          </a:bodyPr>
          <a:lstStyle/>
          <a:p>
            <a:pPr>
              <a:spcBef>
                <a:spcPct val="50000"/>
              </a:spcBef>
            </a:pPr>
            <a:endParaRPr lang="zh-CN" altLang="en-US" sz="2800" b="0">
              <a:solidFill>
                <a:srgbClr val="FF0000"/>
              </a:solidFill>
            </a:endParaRPr>
          </a:p>
        </p:txBody>
      </p:sp>
      <p:sp>
        <p:nvSpPr>
          <p:cNvPr id="278534" name="Text Box 6"/>
          <p:cNvSpPr txBox="1">
            <a:spLocks noChangeArrowheads="1"/>
          </p:cNvSpPr>
          <p:nvPr/>
        </p:nvSpPr>
        <p:spPr bwMode="auto">
          <a:xfrm>
            <a:off x="546063" y="3597277"/>
            <a:ext cx="10556913" cy="1322070"/>
          </a:xfrm>
          <a:prstGeom prst="rect">
            <a:avLst/>
          </a:prstGeom>
          <a:noFill/>
          <a:ln w="9525">
            <a:solidFill>
              <a:srgbClr val="00CC00"/>
            </a:solidFill>
            <a:miter lim="800000"/>
          </a:ln>
          <a:effectLst/>
        </p:spPr>
        <p:txBody>
          <a:bodyPr wrap="square">
            <a:spAutoFit/>
          </a:bodyPr>
          <a:lstStyle/>
          <a:p>
            <a:r>
              <a:rPr lang="zh-CN" altLang="en-US" sz="2000" smtClean="0">
                <a:solidFill>
                  <a:srgbClr val="000066"/>
                </a:solidFill>
                <a:latin typeface="宋体" pitchFamily="2" charset="-122"/>
              </a:rPr>
              <a:t>解析：本题考查辨析并修改病句的能力。首先要求找出有语病的句子，此为</a:t>
            </a:r>
            <a:r>
              <a:rPr lang="en-US" altLang="en-US" sz="2000" smtClean="0">
                <a:solidFill>
                  <a:srgbClr val="000066"/>
                </a:solidFill>
                <a:latin typeface="宋体" pitchFamily="2" charset="-122"/>
              </a:rPr>
              <a:t>“</a:t>
            </a:r>
            <a:r>
              <a:rPr lang="zh-CN" altLang="en-US" sz="2000" smtClean="0">
                <a:solidFill>
                  <a:srgbClr val="000066"/>
                </a:solidFill>
                <a:latin typeface="宋体" pitchFamily="2" charset="-122"/>
              </a:rPr>
              <a:t>辨析</a:t>
            </a:r>
            <a:r>
              <a:rPr lang="en-US" altLang="en-US" sz="2000" smtClean="0">
                <a:solidFill>
                  <a:srgbClr val="000066"/>
                </a:solidFill>
                <a:latin typeface="宋体" pitchFamily="2" charset="-122"/>
              </a:rPr>
              <a:t>”</a:t>
            </a:r>
            <a:r>
              <a:rPr lang="zh-CN" altLang="en-US" sz="2000" smtClean="0">
                <a:solidFill>
                  <a:srgbClr val="000066"/>
                </a:solidFill>
                <a:latin typeface="宋体" pitchFamily="2" charset="-122"/>
              </a:rPr>
              <a:t>能力；其次要求修改病句，指出修改的方法，这比选择题的要求高，难度大。</a:t>
            </a:r>
            <a:r>
              <a:rPr lang="en-US" altLang="en-US" sz="2000" smtClean="0">
                <a:solidFill>
                  <a:srgbClr val="000066"/>
                </a:solidFill>
                <a:latin typeface="宋体" pitchFamily="2" charset="-122"/>
              </a:rPr>
              <a:t>①</a:t>
            </a:r>
            <a:r>
              <a:rPr lang="zh-CN" altLang="en-US" sz="2000" smtClean="0">
                <a:solidFill>
                  <a:srgbClr val="000066"/>
                </a:solidFill>
                <a:latin typeface="宋体" pitchFamily="2" charset="-122"/>
              </a:rPr>
              <a:t>句的主语是</a:t>
            </a:r>
            <a:r>
              <a:rPr lang="en-US" altLang="en-US" sz="2000" smtClean="0">
                <a:solidFill>
                  <a:srgbClr val="000066"/>
                </a:solidFill>
                <a:latin typeface="宋体" pitchFamily="2" charset="-122"/>
              </a:rPr>
              <a:t>“</a:t>
            </a:r>
            <a:r>
              <a:rPr lang="zh-CN" altLang="en-US" sz="2000" smtClean="0">
                <a:solidFill>
                  <a:srgbClr val="000066"/>
                </a:solidFill>
                <a:latin typeface="宋体" pitchFamily="2" charset="-122"/>
              </a:rPr>
              <a:t>重庆夜景</a:t>
            </a:r>
            <a:r>
              <a:rPr lang="en-US" altLang="en-US" sz="2000" smtClean="0">
                <a:solidFill>
                  <a:srgbClr val="000066"/>
                </a:solidFill>
                <a:latin typeface="宋体" pitchFamily="2" charset="-122"/>
              </a:rPr>
              <a:t>”</a:t>
            </a:r>
            <a:r>
              <a:rPr lang="zh-CN" altLang="en-US" sz="2000" smtClean="0">
                <a:solidFill>
                  <a:srgbClr val="000066"/>
                </a:solidFill>
                <a:latin typeface="宋体" pitchFamily="2" charset="-122"/>
              </a:rPr>
              <a:t>，与后面的</a:t>
            </a:r>
            <a:r>
              <a:rPr lang="en-US" altLang="en-US" sz="2000" smtClean="0">
                <a:solidFill>
                  <a:srgbClr val="000066"/>
                </a:solidFill>
                <a:latin typeface="宋体" pitchFamily="2" charset="-122"/>
              </a:rPr>
              <a:t>“</a:t>
            </a:r>
            <a:r>
              <a:rPr lang="zh-CN" altLang="en-US" sz="2000" smtClean="0">
                <a:solidFill>
                  <a:srgbClr val="000066"/>
                </a:solidFill>
                <a:latin typeface="宋体" pitchFamily="2" charset="-122"/>
              </a:rPr>
              <a:t>世界四大夜景城市之一</a:t>
            </a:r>
            <a:r>
              <a:rPr lang="en-US" altLang="en-US" sz="2000" smtClean="0">
                <a:solidFill>
                  <a:srgbClr val="000066"/>
                </a:solidFill>
                <a:latin typeface="宋体" pitchFamily="2" charset="-122"/>
              </a:rPr>
              <a:t>”</a:t>
            </a:r>
            <a:r>
              <a:rPr lang="zh-CN" altLang="en-US" sz="2000" smtClean="0">
                <a:solidFill>
                  <a:srgbClr val="000066"/>
                </a:solidFill>
                <a:latin typeface="宋体" pitchFamily="2" charset="-122"/>
              </a:rPr>
              <a:t>不搭配，而</a:t>
            </a:r>
            <a:r>
              <a:rPr lang="en-US" altLang="en-US" sz="2000" smtClean="0">
                <a:solidFill>
                  <a:srgbClr val="000066"/>
                </a:solidFill>
                <a:latin typeface="宋体" pitchFamily="2" charset="-122"/>
              </a:rPr>
              <a:t>“</a:t>
            </a:r>
            <a:r>
              <a:rPr lang="zh-CN" altLang="en-US" sz="2000" smtClean="0">
                <a:solidFill>
                  <a:srgbClr val="000066"/>
                </a:solidFill>
                <a:latin typeface="宋体" pitchFamily="2" charset="-122"/>
              </a:rPr>
              <a:t>进入</a:t>
            </a:r>
            <a:r>
              <a:rPr lang="en-US" altLang="en-US" sz="2000" smtClean="0">
                <a:solidFill>
                  <a:srgbClr val="000066"/>
                </a:solidFill>
                <a:latin typeface="宋体" pitchFamily="2" charset="-122"/>
              </a:rPr>
              <a:t>”</a:t>
            </a:r>
            <a:r>
              <a:rPr lang="zh-CN" altLang="en-US" sz="2000" smtClean="0">
                <a:solidFill>
                  <a:srgbClr val="000066"/>
                </a:solidFill>
                <a:latin typeface="宋体" pitchFamily="2" charset="-122"/>
              </a:rPr>
              <a:t>与</a:t>
            </a:r>
            <a:r>
              <a:rPr lang="en-US" altLang="en-US" sz="2000" smtClean="0">
                <a:solidFill>
                  <a:srgbClr val="000066"/>
                </a:solidFill>
                <a:latin typeface="宋体" pitchFamily="2" charset="-122"/>
              </a:rPr>
              <a:t>“</a:t>
            </a:r>
            <a:r>
              <a:rPr lang="zh-CN" altLang="en-US" sz="2000" smtClean="0">
                <a:solidFill>
                  <a:srgbClr val="000066"/>
                </a:solidFill>
                <a:latin typeface="宋体" pitchFamily="2" charset="-122"/>
              </a:rPr>
              <a:t>世界四大夜景城市之一</a:t>
            </a:r>
            <a:r>
              <a:rPr lang="en-US" altLang="en-US" sz="2000" smtClean="0">
                <a:solidFill>
                  <a:srgbClr val="000066"/>
                </a:solidFill>
                <a:latin typeface="宋体" pitchFamily="2" charset="-122"/>
              </a:rPr>
              <a:t>”</a:t>
            </a:r>
            <a:r>
              <a:rPr lang="zh-CN" altLang="en-US" sz="2000" smtClean="0">
                <a:solidFill>
                  <a:srgbClr val="000066"/>
                </a:solidFill>
                <a:latin typeface="宋体" pitchFamily="2" charset="-122"/>
              </a:rPr>
              <a:t>也不搭配。</a:t>
            </a:r>
            <a:endParaRPr lang="en-US" altLang="zh-CN" sz="2000">
              <a:solidFill>
                <a:srgbClr val="000066"/>
              </a:solidFill>
              <a:latin typeface="宋体" pitchFamily="2" charset="-122"/>
            </a:endParaRPr>
          </a:p>
        </p:txBody>
      </p:sp>
      <p:sp>
        <p:nvSpPr>
          <p:cNvPr id="10" name="Text Box 6"/>
          <p:cNvSpPr txBox="1">
            <a:spLocks noChangeArrowheads="1"/>
          </p:cNvSpPr>
          <p:nvPr/>
        </p:nvSpPr>
        <p:spPr bwMode="auto">
          <a:xfrm>
            <a:off x="546063" y="5097475"/>
            <a:ext cx="10556913" cy="829945"/>
          </a:xfrm>
          <a:prstGeom prst="rect">
            <a:avLst/>
          </a:prstGeom>
          <a:noFill/>
          <a:ln w="9525">
            <a:solidFill>
              <a:srgbClr val="00CC00"/>
            </a:solidFill>
            <a:miter lim="800000"/>
          </a:ln>
          <a:effectLst/>
        </p:spPr>
        <p:txBody>
          <a:bodyPr wrap="square">
            <a:spAutoFit/>
          </a:bodyPr>
          <a:lstStyle/>
          <a:p>
            <a:r>
              <a:rPr lang="zh-CN" altLang="en-US" sz="2400" smtClean="0">
                <a:solidFill>
                  <a:srgbClr val="0000FF"/>
                </a:solidFill>
                <a:latin typeface="宋体" pitchFamily="2" charset="-122"/>
              </a:rPr>
              <a:t>答案：</a:t>
            </a:r>
            <a:r>
              <a:rPr lang="en-US" sz="2400" smtClean="0"/>
              <a:t> </a:t>
            </a:r>
            <a:r>
              <a:rPr lang="en-US" altLang="en-US" sz="2400" smtClean="0">
                <a:solidFill>
                  <a:srgbClr val="0000FF"/>
                </a:solidFill>
                <a:latin typeface="+mn-ea"/>
              </a:rPr>
              <a:t>(1)①</a:t>
            </a:r>
            <a:r>
              <a:rPr lang="zh-CN" altLang="en-US" sz="2400" smtClean="0">
                <a:solidFill>
                  <a:srgbClr val="0000FF"/>
                </a:solidFill>
                <a:latin typeface="+mn-ea"/>
              </a:rPr>
              <a:t>　</a:t>
            </a:r>
            <a:r>
              <a:rPr lang="en-US" altLang="en-US" sz="2400" smtClean="0">
                <a:solidFill>
                  <a:srgbClr val="0000FF"/>
                </a:solidFill>
                <a:latin typeface="+mn-ea"/>
              </a:rPr>
              <a:t>(2)</a:t>
            </a:r>
            <a:r>
              <a:rPr lang="zh-CN" altLang="en-US" sz="2400" smtClean="0">
                <a:solidFill>
                  <a:srgbClr val="0000FF"/>
                </a:solidFill>
                <a:latin typeface="+mn-ea"/>
              </a:rPr>
              <a:t>将</a:t>
            </a:r>
            <a:r>
              <a:rPr lang="en-US" altLang="en-US" sz="2400" smtClean="0">
                <a:solidFill>
                  <a:srgbClr val="0000FF"/>
                </a:solidFill>
                <a:latin typeface="+mn-ea"/>
              </a:rPr>
              <a:t>“</a:t>
            </a:r>
            <a:r>
              <a:rPr lang="zh-CN" altLang="en-US" sz="2400" smtClean="0">
                <a:solidFill>
                  <a:srgbClr val="0000FF"/>
                </a:solidFill>
                <a:latin typeface="+mn-ea"/>
              </a:rPr>
              <a:t>重庆夜景</a:t>
            </a:r>
            <a:r>
              <a:rPr lang="en-US" altLang="en-US" sz="2400" smtClean="0">
                <a:solidFill>
                  <a:srgbClr val="0000FF"/>
                </a:solidFill>
                <a:latin typeface="+mn-ea"/>
              </a:rPr>
              <a:t>”</a:t>
            </a:r>
            <a:r>
              <a:rPr lang="zh-CN" altLang="en-US" sz="2400" smtClean="0">
                <a:solidFill>
                  <a:srgbClr val="0000FF"/>
                </a:solidFill>
                <a:latin typeface="+mn-ea"/>
              </a:rPr>
              <a:t>改为</a:t>
            </a:r>
            <a:r>
              <a:rPr lang="en-US" altLang="en-US" sz="2400" smtClean="0">
                <a:solidFill>
                  <a:srgbClr val="0000FF"/>
                </a:solidFill>
                <a:latin typeface="+mn-ea"/>
              </a:rPr>
              <a:t>“</a:t>
            </a:r>
            <a:r>
              <a:rPr lang="zh-CN" altLang="en-US" sz="2400" smtClean="0">
                <a:solidFill>
                  <a:srgbClr val="0000FF"/>
                </a:solidFill>
                <a:latin typeface="+mn-ea"/>
              </a:rPr>
              <a:t>夜景重庆</a:t>
            </a:r>
            <a:r>
              <a:rPr lang="en-US" altLang="en-US" sz="2400" smtClean="0">
                <a:solidFill>
                  <a:srgbClr val="0000FF"/>
                </a:solidFill>
                <a:latin typeface="+mn-ea"/>
              </a:rPr>
              <a:t>”</a:t>
            </a:r>
            <a:r>
              <a:rPr lang="zh-CN" altLang="en-US" sz="2400" smtClean="0">
                <a:solidFill>
                  <a:srgbClr val="0000FF"/>
                </a:solidFill>
                <a:latin typeface="+mn-ea"/>
              </a:rPr>
              <a:t>， 或将</a:t>
            </a:r>
            <a:r>
              <a:rPr lang="en-US" altLang="en-US" sz="2400" smtClean="0">
                <a:solidFill>
                  <a:srgbClr val="0000FF"/>
                </a:solidFill>
                <a:latin typeface="+mn-ea"/>
              </a:rPr>
              <a:t>“</a:t>
            </a:r>
            <a:r>
              <a:rPr lang="zh-CN" altLang="en-US" sz="2400" smtClean="0">
                <a:solidFill>
                  <a:srgbClr val="0000FF"/>
                </a:solidFill>
                <a:latin typeface="+mn-ea"/>
              </a:rPr>
              <a:t>四大夜景城市</a:t>
            </a:r>
            <a:r>
              <a:rPr lang="en-US" altLang="en-US" sz="2400" smtClean="0">
                <a:solidFill>
                  <a:srgbClr val="0000FF"/>
                </a:solidFill>
                <a:latin typeface="+mn-ea"/>
              </a:rPr>
              <a:t>”</a:t>
            </a:r>
            <a:r>
              <a:rPr lang="zh-CN" altLang="en-US" sz="2400" smtClean="0">
                <a:solidFill>
                  <a:srgbClr val="0000FF"/>
                </a:solidFill>
                <a:latin typeface="+mn-ea"/>
              </a:rPr>
              <a:t>改为</a:t>
            </a:r>
            <a:r>
              <a:rPr lang="en-US" altLang="en-US" sz="2400" smtClean="0">
                <a:solidFill>
                  <a:srgbClr val="0000FF"/>
                </a:solidFill>
                <a:latin typeface="+mn-ea"/>
              </a:rPr>
              <a:t>“</a:t>
            </a:r>
            <a:r>
              <a:rPr lang="zh-CN" altLang="en-US" sz="2400" smtClean="0">
                <a:solidFill>
                  <a:srgbClr val="0000FF"/>
                </a:solidFill>
                <a:latin typeface="+mn-ea"/>
              </a:rPr>
              <a:t>四大城市夜景</a:t>
            </a:r>
            <a:r>
              <a:rPr lang="en-US" altLang="en-US" sz="2400" smtClean="0">
                <a:solidFill>
                  <a:srgbClr val="0000FF"/>
                </a:solidFill>
                <a:latin typeface="+mn-ea"/>
              </a:rPr>
              <a:t>”</a:t>
            </a:r>
            <a:r>
              <a:rPr lang="zh-CN" altLang="en-US" sz="2400" smtClean="0">
                <a:solidFill>
                  <a:srgbClr val="0000FF"/>
                </a:solidFill>
                <a:latin typeface="+mn-ea"/>
              </a:rPr>
              <a:t>。将</a:t>
            </a:r>
            <a:r>
              <a:rPr lang="en-US" altLang="en-US" sz="2400" smtClean="0">
                <a:solidFill>
                  <a:srgbClr val="0000FF"/>
                </a:solidFill>
                <a:latin typeface="+mn-ea"/>
              </a:rPr>
              <a:t>“</a:t>
            </a:r>
            <a:r>
              <a:rPr lang="zh-CN" altLang="en-US" sz="2400" smtClean="0">
                <a:solidFill>
                  <a:srgbClr val="0000FF"/>
                </a:solidFill>
                <a:latin typeface="+mn-ea"/>
              </a:rPr>
              <a:t>进入</a:t>
            </a:r>
            <a:r>
              <a:rPr lang="en-US" altLang="en-US" sz="2400" smtClean="0">
                <a:solidFill>
                  <a:srgbClr val="0000FF"/>
                </a:solidFill>
                <a:latin typeface="+mn-ea"/>
              </a:rPr>
              <a:t>”</a:t>
            </a:r>
            <a:r>
              <a:rPr lang="zh-CN" altLang="en-US" sz="2400" smtClean="0">
                <a:solidFill>
                  <a:srgbClr val="0000FF"/>
                </a:solidFill>
                <a:latin typeface="+mn-ea"/>
              </a:rPr>
              <a:t>改为</a:t>
            </a:r>
            <a:r>
              <a:rPr lang="en-US" altLang="en-US" sz="2400" smtClean="0">
                <a:solidFill>
                  <a:srgbClr val="0000FF"/>
                </a:solidFill>
                <a:latin typeface="+mn-ea"/>
              </a:rPr>
              <a:t>“</a:t>
            </a:r>
            <a:r>
              <a:rPr lang="zh-CN" altLang="en-US" sz="2400" smtClean="0">
                <a:solidFill>
                  <a:srgbClr val="0000FF"/>
                </a:solidFill>
                <a:latin typeface="+mn-ea"/>
              </a:rPr>
              <a:t>成为</a:t>
            </a:r>
            <a:r>
              <a:rPr lang="en-US" altLang="en-US" sz="2400" smtClean="0">
                <a:solidFill>
                  <a:srgbClr val="0000FF"/>
                </a:solidFill>
                <a:latin typeface="+mn-ea"/>
              </a:rPr>
              <a:t>”</a:t>
            </a:r>
            <a:r>
              <a:rPr lang="zh-CN" altLang="en-US" sz="2400" smtClean="0">
                <a:solidFill>
                  <a:srgbClr val="0000FF"/>
                </a:solidFill>
                <a:latin typeface="+mn-ea"/>
              </a:rPr>
              <a:t>。</a:t>
            </a:r>
            <a:endParaRPr lang="zh-CN" altLang="en-US" sz="2400" smtClean="0">
              <a:solidFill>
                <a:srgbClr val="0000FF"/>
              </a:solidFill>
              <a:latin typeface="宋体" pitchFamily="2" charset="-122"/>
            </a:endParaRPr>
          </a:p>
        </p:txBody>
      </p:sp>
    </p:spTree>
    <p:extLst>
      <p:ext uri="{BB962C8B-B14F-4D97-AF65-F5344CB8AC3E}">
        <p14:creationId xmlns:p14="http://schemas.microsoft.com/office/powerpoint/2010/main" val="247573023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78530"/>
                                        </p:tgtEl>
                                        <p:attrNameLst>
                                          <p:attrName>style.visibility</p:attrName>
                                        </p:attrNameLst>
                                      </p:cBhvr>
                                      <p:to>
                                        <p:strVal val="visible"/>
                                      </p:to>
                                    </p:set>
                                    <p:animEffect transition="in" filter="blinds(horizontal)">
                                      <p:cBhvr>
                                        <p:cTn id="7" dur="500"/>
                                        <p:tgtEl>
                                          <p:spTgt spid="278530"/>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78534"/>
                                        </p:tgtEl>
                                        <p:attrNameLst>
                                          <p:attrName>style.visibility</p:attrName>
                                        </p:attrNameLst>
                                      </p:cBhvr>
                                      <p:to>
                                        <p:strVal val="visible"/>
                                      </p:to>
                                    </p:set>
                                    <p:anim calcmode="lin" valueType="num">
                                      <p:cBhvr additive="base">
                                        <p:cTn id="13" dur="1000" fill="hold"/>
                                        <p:tgtEl>
                                          <p:spTgt spid="278534"/>
                                        </p:tgtEl>
                                        <p:attrNameLst>
                                          <p:attrName>ppt_x</p:attrName>
                                        </p:attrNameLst>
                                      </p:cBhvr>
                                      <p:tavLst>
                                        <p:tav tm="0">
                                          <p:val>
                                            <p:strVal val="0-#ppt_w/2"/>
                                          </p:val>
                                        </p:tav>
                                        <p:tav tm="100000">
                                          <p:val>
                                            <p:strVal val="#ppt_x"/>
                                          </p:val>
                                        </p:tav>
                                      </p:tavLst>
                                    </p:anim>
                                    <p:anim calcmode="lin" valueType="num">
                                      <p:cBhvr additive="base">
                                        <p:cTn id="14" dur="1000" fill="hold"/>
                                        <p:tgtEl>
                                          <p:spTgt spid="278534"/>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indefinite"/>
                            </p:stCondLst>
                          </p:cTn>
                        </p:par>
                        <p:par>
                          <p:cTn id="17" fill="hold" nodeType="afterGroup">
                            <p:stCondLst>
                              <p:cond delay="0"/>
                            </p:stCondLst>
                            <p:childTnLst>
                              <p:par>
                                <p:cTn id="18" presetID="2" presetClass="entr" presetSubtype="8"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1000" fill="hold"/>
                                        <p:tgtEl>
                                          <p:spTgt spid="10"/>
                                        </p:tgtEl>
                                        <p:attrNameLst>
                                          <p:attrName>ppt_x</p:attrName>
                                        </p:attrNameLst>
                                      </p:cBhvr>
                                      <p:tavLst>
                                        <p:tav tm="0">
                                          <p:val>
                                            <p:strVal val="0-#ppt_w/2"/>
                                          </p:val>
                                        </p:tav>
                                        <p:tav tm="100000">
                                          <p:val>
                                            <p:strVal val="#ppt_x"/>
                                          </p:val>
                                        </p:tav>
                                      </p:tavLst>
                                    </p:anim>
                                    <p:anim calcmode="lin" valueType="num">
                                      <p:cBhvr additive="base">
                                        <p:cTn id="21" dur="10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8530" grpId="0" animBg="1"/>
      <p:bldP spid="278534" grpId="0" animBg="1"/>
      <p:bldP spid="10" grpId="0" animBg="1"/>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530" name="Text Box 2"/>
          <p:cNvSpPr txBox="1">
            <a:spLocks noChangeArrowheads="1"/>
          </p:cNvSpPr>
          <p:nvPr/>
        </p:nvSpPr>
        <p:spPr bwMode="auto">
          <a:xfrm>
            <a:off x="474625" y="849596"/>
            <a:ext cx="10556913" cy="3046095"/>
          </a:xfrm>
          <a:prstGeom prst="rect">
            <a:avLst/>
          </a:prstGeom>
          <a:noFill/>
          <a:ln w="9525">
            <a:solidFill>
              <a:srgbClr val="00CC00"/>
            </a:solidFill>
            <a:miter lim="800000"/>
          </a:ln>
          <a:effectLst/>
        </p:spPr>
        <p:txBody>
          <a:bodyPr wrap="square">
            <a:spAutoFit/>
          </a:bodyPr>
          <a:lstStyle/>
          <a:p>
            <a:r>
              <a:rPr lang="en-US" sz="2400" smtClean="0">
                <a:solidFill>
                  <a:srgbClr val="006600"/>
                </a:solidFill>
              </a:rPr>
              <a:t>3</a:t>
            </a:r>
            <a:r>
              <a:rPr lang="zh-CN" altLang="en-US" sz="2400" smtClean="0">
                <a:solidFill>
                  <a:srgbClr val="006600"/>
                </a:solidFill>
              </a:rPr>
              <a:t>．下面这段文字有一句有语病，请先写出有语病句子的序号，然后加以修改。</a:t>
            </a:r>
          </a:p>
          <a:p>
            <a:r>
              <a:rPr lang="en-US" sz="2400" smtClean="0">
                <a:solidFill>
                  <a:srgbClr val="006600"/>
                </a:solidFill>
              </a:rPr>
              <a:t>①</a:t>
            </a:r>
            <a:r>
              <a:rPr lang="zh-CN" altLang="en-US" sz="2400" smtClean="0">
                <a:solidFill>
                  <a:srgbClr val="006600"/>
                </a:solidFill>
              </a:rPr>
              <a:t>快递服务的国家标准</a:t>
            </a:r>
            <a:r>
              <a:rPr lang="en-US" sz="2400" smtClean="0">
                <a:solidFill>
                  <a:srgbClr val="006600"/>
                </a:solidFill>
              </a:rPr>
              <a:t>5</a:t>
            </a:r>
            <a:r>
              <a:rPr lang="zh-CN" altLang="en-US" sz="2400" smtClean="0">
                <a:solidFill>
                  <a:srgbClr val="006600"/>
                </a:solidFill>
              </a:rPr>
              <a:t>月</a:t>
            </a:r>
            <a:r>
              <a:rPr lang="en-US" sz="2400" smtClean="0">
                <a:solidFill>
                  <a:srgbClr val="006600"/>
                </a:solidFill>
              </a:rPr>
              <a:t>1</a:t>
            </a:r>
            <a:r>
              <a:rPr lang="zh-CN" altLang="en-US" sz="2400" smtClean="0">
                <a:solidFill>
                  <a:srgbClr val="006600"/>
                </a:solidFill>
              </a:rPr>
              <a:t>日起正式实施。</a:t>
            </a:r>
            <a:r>
              <a:rPr lang="en-US" sz="2400" smtClean="0">
                <a:solidFill>
                  <a:srgbClr val="006600"/>
                </a:solidFill>
              </a:rPr>
              <a:t>②</a:t>
            </a:r>
            <a:r>
              <a:rPr lang="zh-CN" altLang="en-US" sz="2400" smtClean="0">
                <a:solidFill>
                  <a:srgbClr val="006600"/>
                </a:solidFill>
              </a:rPr>
              <a:t>该标准作出了</a:t>
            </a:r>
            <a:r>
              <a:rPr lang="en-US" sz="2400" smtClean="0">
                <a:solidFill>
                  <a:srgbClr val="006600"/>
                </a:solidFill>
              </a:rPr>
              <a:t>“</a:t>
            </a:r>
            <a:r>
              <a:rPr lang="zh-CN" altLang="en-US" sz="2400" smtClean="0">
                <a:solidFill>
                  <a:srgbClr val="006600"/>
                </a:solidFill>
              </a:rPr>
              <a:t>先验货后签收</a:t>
            </a:r>
            <a:r>
              <a:rPr lang="en-US" sz="2400" smtClean="0">
                <a:solidFill>
                  <a:srgbClr val="006600"/>
                </a:solidFill>
              </a:rPr>
              <a:t>”“</a:t>
            </a:r>
            <a:r>
              <a:rPr lang="zh-CN" altLang="en-US" sz="2400" smtClean="0">
                <a:solidFill>
                  <a:srgbClr val="006600"/>
                </a:solidFill>
              </a:rPr>
              <a:t>文明分拣</a:t>
            </a:r>
            <a:r>
              <a:rPr lang="en-US" sz="2400" smtClean="0">
                <a:solidFill>
                  <a:srgbClr val="006600"/>
                </a:solidFill>
              </a:rPr>
              <a:t>”</a:t>
            </a:r>
            <a:r>
              <a:rPr lang="zh-CN" altLang="en-US" sz="2400" smtClean="0">
                <a:solidFill>
                  <a:srgbClr val="006600"/>
                </a:solidFill>
              </a:rPr>
              <a:t>等决定。</a:t>
            </a:r>
            <a:r>
              <a:rPr lang="en-US" sz="2400" smtClean="0">
                <a:solidFill>
                  <a:srgbClr val="006600"/>
                </a:solidFill>
              </a:rPr>
              <a:t>③</a:t>
            </a:r>
            <a:r>
              <a:rPr lang="zh-CN" altLang="en-US" sz="2400" smtClean="0">
                <a:solidFill>
                  <a:srgbClr val="006600"/>
                </a:solidFill>
              </a:rPr>
              <a:t>多数消费者对</a:t>
            </a:r>
            <a:r>
              <a:rPr lang="en-US" sz="2400" smtClean="0">
                <a:solidFill>
                  <a:srgbClr val="006600"/>
                </a:solidFill>
              </a:rPr>
              <a:t>“</a:t>
            </a:r>
            <a:r>
              <a:rPr lang="zh-CN" altLang="en-US" sz="2400" smtClean="0">
                <a:solidFill>
                  <a:srgbClr val="006600"/>
                </a:solidFill>
              </a:rPr>
              <a:t>新国标</a:t>
            </a:r>
            <a:r>
              <a:rPr lang="en-US" sz="2400" smtClean="0">
                <a:solidFill>
                  <a:srgbClr val="006600"/>
                </a:solidFill>
              </a:rPr>
              <a:t>”</a:t>
            </a:r>
            <a:r>
              <a:rPr lang="zh-CN" altLang="en-US" sz="2400" smtClean="0">
                <a:solidFill>
                  <a:srgbClr val="006600"/>
                </a:solidFill>
              </a:rPr>
              <a:t>表示欢迎，也有人认为</a:t>
            </a:r>
            <a:r>
              <a:rPr lang="en-US" sz="2400" smtClean="0">
                <a:solidFill>
                  <a:srgbClr val="006600"/>
                </a:solidFill>
              </a:rPr>
              <a:t>“</a:t>
            </a:r>
            <a:r>
              <a:rPr lang="zh-CN" altLang="en-US" sz="2400" smtClean="0">
                <a:solidFill>
                  <a:srgbClr val="006600"/>
                </a:solidFill>
              </a:rPr>
              <a:t>新国标</a:t>
            </a:r>
            <a:r>
              <a:rPr lang="en-US" sz="2400" smtClean="0">
                <a:solidFill>
                  <a:srgbClr val="006600"/>
                </a:solidFill>
              </a:rPr>
              <a:t>”</a:t>
            </a:r>
            <a:r>
              <a:rPr lang="zh-CN" altLang="en-US" sz="2400" smtClean="0">
                <a:solidFill>
                  <a:srgbClr val="006600"/>
                </a:solidFill>
              </a:rPr>
              <a:t>在实际执行中还会遇到新的问题。</a:t>
            </a:r>
          </a:p>
          <a:p>
            <a:r>
              <a:rPr lang="en-US" sz="2400" smtClean="0">
                <a:solidFill>
                  <a:srgbClr val="006600"/>
                </a:solidFill>
              </a:rPr>
              <a:t>(1)</a:t>
            </a:r>
            <a:r>
              <a:rPr lang="zh-CN" altLang="en-US" sz="2400" smtClean="0">
                <a:solidFill>
                  <a:srgbClr val="006600"/>
                </a:solidFill>
              </a:rPr>
              <a:t>有语病句子的序号：</a:t>
            </a:r>
            <a:r>
              <a:rPr lang="en-US" sz="2400" smtClean="0">
                <a:solidFill>
                  <a:srgbClr val="006600"/>
                </a:solidFill>
              </a:rPr>
              <a:t>__________________</a:t>
            </a:r>
            <a:endParaRPr lang="zh-CN" altLang="en-US" sz="2400" smtClean="0">
              <a:solidFill>
                <a:srgbClr val="006600"/>
              </a:solidFill>
            </a:endParaRPr>
          </a:p>
          <a:p>
            <a:r>
              <a:rPr lang="en-US" sz="2400" smtClean="0">
                <a:solidFill>
                  <a:srgbClr val="006600"/>
                </a:solidFill>
              </a:rPr>
              <a:t>(2)</a:t>
            </a:r>
            <a:r>
              <a:rPr lang="zh-CN" altLang="en-US" sz="2400" smtClean="0">
                <a:solidFill>
                  <a:srgbClr val="006600"/>
                </a:solidFill>
              </a:rPr>
              <a:t>修改：</a:t>
            </a:r>
            <a:r>
              <a:rPr lang="en-US" sz="2400" smtClean="0">
                <a:solidFill>
                  <a:srgbClr val="006600"/>
                </a:solidFill>
              </a:rPr>
              <a:t>___________________________________________________________</a:t>
            </a:r>
            <a:endParaRPr lang="zh-CN" altLang="en-US" sz="2400" smtClean="0">
              <a:solidFill>
                <a:srgbClr val="006600"/>
              </a:solidFill>
            </a:endParaRPr>
          </a:p>
          <a:p>
            <a:endParaRPr lang="zh-CN" altLang="en-US" sz="2400" smtClean="0">
              <a:solidFill>
                <a:srgbClr val="006600"/>
              </a:solidFill>
            </a:endParaRPr>
          </a:p>
        </p:txBody>
      </p:sp>
      <p:sp>
        <p:nvSpPr>
          <p:cNvPr id="278531" name="Text Box 3"/>
          <p:cNvSpPr txBox="1">
            <a:spLocks noChangeArrowheads="1"/>
          </p:cNvSpPr>
          <p:nvPr/>
        </p:nvSpPr>
        <p:spPr bwMode="auto">
          <a:xfrm>
            <a:off x="1730373" y="3078464"/>
            <a:ext cx="309880" cy="368300"/>
          </a:xfrm>
          <a:prstGeom prst="rect">
            <a:avLst/>
          </a:prstGeom>
          <a:noFill/>
          <a:ln w="9525">
            <a:noFill/>
            <a:miter lim="800000"/>
          </a:ln>
          <a:effectLst/>
        </p:spPr>
        <p:txBody>
          <a:bodyPr wrap="none">
            <a:spAutoFit/>
          </a:bodyPr>
          <a:lstStyle/>
          <a:p>
            <a:endParaRPr lang="zh-CN" altLang="en-US" b="0"/>
          </a:p>
        </p:txBody>
      </p:sp>
      <p:sp>
        <p:nvSpPr>
          <p:cNvPr id="278532" name="Text Box 4"/>
          <p:cNvSpPr txBox="1">
            <a:spLocks noChangeArrowheads="1"/>
          </p:cNvSpPr>
          <p:nvPr/>
        </p:nvSpPr>
        <p:spPr bwMode="auto">
          <a:xfrm flipH="1">
            <a:off x="7199311" y="1510014"/>
            <a:ext cx="636587" cy="521970"/>
          </a:xfrm>
          <a:prstGeom prst="rect">
            <a:avLst/>
          </a:prstGeom>
          <a:noFill/>
          <a:ln w="9525">
            <a:noFill/>
            <a:miter lim="800000"/>
          </a:ln>
          <a:effectLst/>
        </p:spPr>
        <p:txBody>
          <a:bodyPr>
            <a:spAutoFit/>
          </a:bodyPr>
          <a:lstStyle/>
          <a:p>
            <a:pPr>
              <a:spcBef>
                <a:spcPct val="50000"/>
              </a:spcBef>
            </a:pPr>
            <a:endParaRPr lang="zh-CN" altLang="en-US" sz="2800" b="0">
              <a:solidFill>
                <a:srgbClr val="FF0000"/>
              </a:solidFill>
            </a:endParaRPr>
          </a:p>
        </p:txBody>
      </p:sp>
      <p:sp>
        <p:nvSpPr>
          <p:cNvPr id="278534" name="Text Box 6"/>
          <p:cNvSpPr txBox="1">
            <a:spLocks noChangeArrowheads="1"/>
          </p:cNvSpPr>
          <p:nvPr/>
        </p:nvSpPr>
        <p:spPr bwMode="auto">
          <a:xfrm>
            <a:off x="474625" y="3778554"/>
            <a:ext cx="10556913" cy="1137285"/>
          </a:xfrm>
          <a:prstGeom prst="rect">
            <a:avLst/>
          </a:prstGeom>
          <a:noFill/>
          <a:ln w="9525">
            <a:solidFill>
              <a:srgbClr val="00CC00"/>
            </a:solidFill>
            <a:miter lim="800000"/>
          </a:ln>
          <a:effectLst/>
        </p:spPr>
        <p:txBody>
          <a:bodyPr wrap="square">
            <a:spAutoFit/>
          </a:bodyPr>
          <a:lstStyle/>
          <a:p>
            <a:r>
              <a:rPr lang="zh-CN" altLang="en-US" sz="2400" smtClean="0">
                <a:solidFill>
                  <a:srgbClr val="000066"/>
                </a:solidFill>
                <a:latin typeface="宋体" pitchFamily="2" charset="-122"/>
              </a:rPr>
              <a:t>解析</a:t>
            </a:r>
            <a:r>
              <a:rPr lang="zh-CN" altLang="en-US" sz="2000" smtClean="0">
                <a:solidFill>
                  <a:srgbClr val="000066"/>
                </a:solidFill>
                <a:latin typeface="宋体" pitchFamily="2" charset="-122"/>
              </a:rPr>
              <a:t>：</a:t>
            </a:r>
            <a:r>
              <a:rPr lang="zh-CN" altLang="en-US" sz="2400" smtClean="0">
                <a:solidFill>
                  <a:srgbClr val="000066"/>
                </a:solidFill>
                <a:latin typeface="宋体" pitchFamily="2" charset="-122"/>
              </a:rPr>
              <a:t>该病句类型为词语搭配不当。作为一种行业参照</a:t>
            </a:r>
            <a:r>
              <a:rPr lang="en-US" altLang="en-US" sz="2400" smtClean="0">
                <a:solidFill>
                  <a:srgbClr val="000066"/>
                </a:solidFill>
                <a:latin typeface="宋体" pitchFamily="2" charset="-122"/>
              </a:rPr>
              <a:t>“</a:t>
            </a:r>
            <a:r>
              <a:rPr lang="zh-CN" altLang="en-US" sz="2400" smtClean="0">
                <a:solidFill>
                  <a:srgbClr val="000066"/>
                </a:solidFill>
                <a:latin typeface="宋体" pitchFamily="2" charset="-122"/>
              </a:rPr>
              <a:t>标准</a:t>
            </a:r>
            <a:r>
              <a:rPr lang="en-US" altLang="en-US" sz="2400" smtClean="0">
                <a:solidFill>
                  <a:srgbClr val="000066"/>
                </a:solidFill>
                <a:latin typeface="宋体" pitchFamily="2" charset="-122"/>
              </a:rPr>
              <a:t>”</a:t>
            </a:r>
            <a:r>
              <a:rPr lang="zh-CN" altLang="en-US" sz="2400" smtClean="0">
                <a:solidFill>
                  <a:srgbClr val="000066"/>
                </a:solidFill>
                <a:latin typeface="宋体" pitchFamily="2" charset="-122"/>
              </a:rPr>
              <a:t>只能是作出</a:t>
            </a:r>
            <a:r>
              <a:rPr lang="en-US" altLang="en-US" sz="2400" smtClean="0">
                <a:solidFill>
                  <a:srgbClr val="000066"/>
                </a:solidFill>
                <a:latin typeface="宋体" pitchFamily="2" charset="-122"/>
              </a:rPr>
              <a:t>“</a:t>
            </a:r>
            <a:r>
              <a:rPr lang="zh-CN" altLang="en-US" sz="2400" smtClean="0">
                <a:solidFill>
                  <a:srgbClr val="000066"/>
                </a:solidFill>
                <a:latin typeface="宋体" pitchFamily="2" charset="-122"/>
              </a:rPr>
              <a:t>规定</a:t>
            </a:r>
            <a:r>
              <a:rPr lang="en-US" altLang="en-US" sz="2400" smtClean="0">
                <a:solidFill>
                  <a:srgbClr val="000066"/>
                </a:solidFill>
                <a:latin typeface="宋体" pitchFamily="2" charset="-122"/>
              </a:rPr>
              <a:t>”</a:t>
            </a:r>
            <a:r>
              <a:rPr lang="zh-CN" altLang="en-US" sz="2400" smtClean="0">
                <a:solidFill>
                  <a:srgbClr val="000066"/>
                </a:solidFill>
                <a:latin typeface="宋体" pitchFamily="2" charset="-122"/>
              </a:rPr>
              <a:t>， 不能作出</a:t>
            </a:r>
            <a:r>
              <a:rPr lang="en-US" altLang="en-US" sz="2400" smtClean="0">
                <a:solidFill>
                  <a:srgbClr val="000066"/>
                </a:solidFill>
                <a:latin typeface="宋体" pitchFamily="2" charset="-122"/>
              </a:rPr>
              <a:t>“</a:t>
            </a:r>
            <a:r>
              <a:rPr lang="zh-CN" altLang="en-US" sz="2400" smtClean="0">
                <a:solidFill>
                  <a:srgbClr val="000066"/>
                </a:solidFill>
                <a:latin typeface="宋体" pitchFamily="2" charset="-122"/>
              </a:rPr>
              <a:t>决定</a:t>
            </a:r>
            <a:r>
              <a:rPr lang="en-US" altLang="en-US" sz="2400" smtClean="0">
                <a:solidFill>
                  <a:srgbClr val="000066"/>
                </a:solidFill>
                <a:latin typeface="宋体" pitchFamily="2" charset="-122"/>
              </a:rPr>
              <a:t>”</a:t>
            </a:r>
            <a:r>
              <a:rPr lang="zh-CN" altLang="en-US" sz="2400" smtClean="0">
                <a:solidFill>
                  <a:srgbClr val="000066"/>
                </a:solidFill>
                <a:latin typeface="宋体" pitchFamily="2" charset="-122"/>
              </a:rPr>
              <a:t>。</a:t>
            </a:r>
          </a:p>
          <a:p>
            <a:endParaRPr lang="en-US" altLang="zh-CN" sz="2000">
              <a:solidFill>
                <a:srgbClr val="000066"/>
              </a:solidFill>
              <a:latin typeface="宋体" pitchFamily="2" charset="-122"/>
            </a:endParaRPr>
          </a:p>
        </p:txBody>
      </p:sp>
      <p:sp>
        <p:nvSpPr>
          <p:cNvPr id="10" name="Text Box 6"/>
          <p:cNvSpPr txBox="1">
            <a:spLocks noChangeArrowheads="1"/>
          </p:cNvSpPr>
          <p:nvPr/>
        </p:nvSpPr>
        <p:spPr bwMode="auto">
          <a:xfrm>
            <a:off x="474625" y="5135876"/>
            <a:ext cx="10556913" cy="460375"/>
          </a:xfrm>
          <a:prstGeom prst="rect">
            <a:avLst/>
          </a:prstGeom>
          <a:noFill/>
          <a:ln w="9525">
            <a:solidFill>
              <a:srgbClr val="00CC00"/>
            </a:solidFill>
            <a:miter lim="800000"/>
          </a:ln>
          <a:effectLst/>
        </p:spPr>
        <p:txBody>
          <a:bodyPr wrap="square">
            <a:spAutoFit/>
          </a:bodyPr>
          <a:lstStyle/>
          <a:p>
            <a:r>
              <a:rPr lang="zh-CN" altLang="en-US" sz="2400" smtClean="0">
                <a:solidFill>
                  <a:srgbClr val="0000FF"/>
                </a:solidFill>
                <a:latin typeface="宋体" pitchFamily="2" charset="-122"/>
              </a:rPr>
              <a:t>答案：</a:t>
            </a:r>
            <a:r>
              <a:rPr lang="en-US" altLang="en-US" sz="2400" smtClean="0">
                <a:solidFill>
                  <a:srgbClr val="0000FF"/>
                </a:solidFill>
                <a:latin typeface="宋体" pitchFamily="2" charset="-122"/>
              </a:rPr>
              <a:t>(1)②</a:t>
            </a:r>
            <a:r>
              <a:rPr lang="zh-CN" altLang="en-US" sz="2400" smtClean="0">
                <a:solidFill>
                  <a:srgbClr val="0000FF"/>
                </a:solidFill>
                <a:latin typeface="宋体" pitchFamily="2" charset="-122"/>
              </a:rPr>
              <a:t>　</a:t>
            </a:r>
            <a:r>
              <a:rPr lang="en-US" altLang="en-US" sz="2400" smtClean="0">
                <a:solidFill>
                  <a:srgbClr val="0000FF"/>
                </a:solidFill>
                <a:latin typeface="宋体" pitchFamily="2" charset="-122"/>
              </a:rPr>
              <a:t>(2)“</a:t>
            </a:r>
            <a:r>
              <a:rPr lang="zh-CN" altLang="en-US" sz="2400" smtClean="0">
                <a:solidFill>
                  <a:srgbClr val="0000FF"/>
                </a:solidFill>
                <a:latin typeface="宋体" pitchFamily="2" charset="-122"/>
              </a:rPr>
              <a:t>决定</a:t>
            </a:r>
            <a:r>
              <a:rPr lang="en-US" altLang="en-US" sz="2400" smtClean="0">
                <a:solidFill>
                  <a:srgbClr val="0000FF"/>
                </a:solidFill>
                <a:latin typeface="宋体" pitchFamily="2" charset="-122"/>
              </a:rPr>
              <a:t>”</a:t>
            </a:r>
            <a:r>
              <a:rPr lang="zh-CN" altLang="en-US" sz="2400" smtClean="0">
                <a:solidFill>
                  <a:srgbClr val="0000FF"/>
                </a:solidFill>
                <a:latin typeface="宋体" pitchFamily="2" charset="-122"/>
              </a:rPr>
              <a:t>改为</a:t>
            </a:r>
            <a:r>
              <a:rPr lang="en-US" altLang="en-US" sz="2400" smtClean="0">
                <a:solidFill>
                  <a:srgbClr val="0000FF"/>
                </a:solidFill>
                <a:latin typeface="宋体" pitchFamily="2" charset="-122"/>
              </a:rPr>
              <a:t>“</a:t>
            </a:r>
            <a:r>
              <a:rPr lang="zh-CN" altLang="en-US" sz="2400" smtClean="0">
                <a:solidFill>
                  <a:srgbClr val="0000FF"/>
                </a:solidFill>
                <a:latin typeface="宋体" pitchFamily="2" charset="-122"/>
              </a:rPr>
              <a:t>规定</a:t>
            </a:r>
            <a:r>
              <a:rPr lang="en-US" altLang="en-US" sz="2400" smtClean="0">
                <a:solidFill>
                  <a:srgbClr val="0000FF"/>
                </a:solidFill>
                <a:latin typeface="宋体" pitchFamily="2" charset="-122"/>
              </a:rPr>
              <a:t>”</a:t>
            </a:r>
            <a:r>
              <a:rPr lang="zh-CN" altLang="en-US" sz="2400" smtClean="0">
                <a:solidFill>
                  <a:srgbClr val="0000FF"/>
                </a:solidFill>
                <a:latin typeface="宋体" pitchFamily="2" charset="-122"/>
              </a:rPr>
              <a:t>。</a:t>
            </a:r>
          </a:p>
        </p:txBody>
      </p:sp>
    </p:spTree>
    <p:extLst>
      <p:ext uri="{BB962C8B-B14F-4D97-AF65-F5344CB8AC3E}">
        <p14:creationId xmlns:p14="http://schemas.microsoft.com/office/powerpoint/2010/main" val="143500550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78530"/>
                                        </p:tgtEl>
                                        <p:attrNameLst>
                                          <p:attrName>style.visibility</p:attrName>
                                        </p:attrNameLst>
                                      </p:cBhvr>
                                      <p:to>
                                        <p:strVal val="visible"/>
                                      </p:to>
                                    </p:set>
                                    <p:animEffect transition="in" filter="blinds(horizontal)">
                                      <p:cBhvr>
                                        <p:cTn id="7" dur="500"/>
                                        <p:tgtEl>
                                          <p:spTgt spid="278530"/>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78534"/>
                                        </p:tgtEl>
                                        <p:attrNameLst>
                                          <p:attrName>style.visibility</p:attrName>
                                        </p:attrNameLst>
                                      </p:cBhvr>
                                      <p:to>
                                        <p:strVal val="visible"/>
                                      </p:to>
                                    </p:set>
                                    <p:anim calcmode="lin" valueType="num">
                                      <p:cBhvr additive="base">
                                        <p:cTn id="13" dur="1000" fill="hold"/>
                                        <p:tgtEl>
                                          <p:spTgt spid="278534"/>
                                        </p:tgtEl>
                                        <p:attrNameLst>
                                          <p:attrName>ppt_x</p:attrName>
                                        </p:attrNameLst>
                                      </p:cBhvr>
                                      <p:tavLst>
                                        <p:tav tm="0">
                                          <p:val>
                                            <p:strVal val="0-#ppt_w/2"/>
                                          </p:val>
                                        </p:tav>
                                        <p:tav tm="100000">
                                          <p:val>
                                            <p:strVal val="#ppt_x"/>
                                          </p:val>
                                        </p:tav>
                                      </p:tavLst>
                                    </p:anim>
                                    <p:anim calcmode="lin" valueType="num">
                                      <p:cBhvr additive="base">
                                        <p:cTn id="14" dur="1000" fill="hold"/>
                                        <p:tgtEl>
                                          <p:spTgt spid="278534"/>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indefinite"/>
                            </p:stCondLst>
                          </p:cTn>
                        </p:par>
                        <p:par>
                          <p:cTn id="17" fill="hold" nodeType="afterGroup">
                            <p:stCondLst>
                              <p:cond delay="0"/>
                            </p:stCondLst>
                            <p:childTnLst>
                              <p:par>
                                <p:cTn id="18" presetID="2" presetClass="entr" presetSubtype="8"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1000" fill="hold"/>
                                        <p:tgtEl>
                                          <p:spTgt spid="10"/>
                                        </p:tgtEl>
                                        <p:attrNameLst>
                                          <p:attrName>ppt_x</p:attrName>
                                        </p:attrNameLst>
                                      </p:cBhvr>
                                      <p:tavLst>
                                        <p:tav tm="0">
                                          <p:val>
                                            <p:strVal val="0-#ppt_w/2"/>
                                          </p:val>
                                        </p:tav>
                                        <p:tav tm="100000">
                                          <p:val>
                                            <p:strVal val="#ppt_x"/>
                                          </p:val>
                                        </p:tav>
                                      </p:tavLst>
                                    </p:anim>
                                    <p:anim calcmode="lin" valueType="num">
                                      <p:cBhvr additive="base">
                                        <p:cTn id="21" dur="10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8530" grpId="0" animBg="1"/>
      <p:bldP spid="278534" grpId="0" animBg="1"/>
      <p:bldP spid="10" grpId="0" animBg="1"/>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554" name="Text Box 2"/>
          <p:cNvSpPr txBox="1">
            <a:spLocks noChangeArrowheads="1"/>
          </p:cNvSpPr>
          <p:nvPr/>
        </p:nvSpPr>
        <p:spPr bwMode="auto">
          <a:xfrm>
            <a:off x="1403319" y="2168517"/>
            <a:ext cx="8858313" cy="2306955"/>
          </a:xfrm>
          <a:prstGeom prst="rect">
            <a:avLst/>
          </a:prstGeom>
          <a:noFill/>
          <a:ln w="57150" cmpd="thickThin">
            <a:noFill/>
            <a:miter lim="800000"/>
          </a:ln>
          <a:effectLst/>
        </p:spPr>
        <p:txBody>
          <a:bodyPr wrap="square">
            <a:spAutoFit/>
          </a:bodyPr>
          <a:lstStyle/>
          <a:p>
            <a:pPr>
              <a:lnSpc>
                <a:spcPct val="150000"/>
              </a:lnSpc>
            </a:pPr>
            <a:r>
              <a:rPr lang="zh-CN" altLang="en-US" sz="2400" smtClean="0">
                <a:solidFill>
                  <a:schemeClr val="folHlink"/>
                </a:solidFill>
                <a:latin typeface="黑体" pitchFamily="2" charset="-122"/>
                <a:ea typeface="黑体" pitchFamily="2" charset="-122"/>
              </a:rPr>
              <a:t>     就高考来说，修改病句有时考有时不考；就平时语言运用来说，修改病句的实际价值更大，因为表达中的病句主要靠自己修改，在修改中可以提高表达能力。就辨析病句和修改病句的关系看，辨析是前提，修改是目的和结果。</a:t>
            </a:r>
            <a:endParaRPr lang="zh-CN" altLang="en-US" sz="2400">
              <a:solidFill>
                <a:schemeClr val="folHlink"/>
              </a:solidFill>
              <a:latin typeface="黑体" pitchFamily="2" charset="-122"/>
              <a:ea typeface="黑体" pitchFamily="2" charset="-122"/>
            </a:endParaRPr>
          </a:p>
        </p:txBody>
      </p:sp>
      <p:sp>
        <p:nvSpPr>
          <p:cNvPr id="279555" name="Text Box 3"/>
          <p:cNvSpPr txBox="1">
            <a:spLocks noChangeArrowheads="1"/>
          </p:cNvSpPr>
          <p:nvPr/>
        </p:nvSpPr>
        <p:spPr bwMode="auto">
          <a:xfrm>
            <a:off x="474625" y="1025509"/>
            <a:ext cx="10615613" cy="521970"/>
          </a:xfrm>
          <a:prstGeom prst="rect">
            <a:avLst/>
          </a:prstGeom>
          <a:noFill/>
          <a:ln w="19050">
            <a:noFill/>
            <a:miter lim="800000"/>
          </a:ln>
          <a:effectLst/>
        </p:spPr>
        <p:txBody>
          <a:bodyPr>
            <a:spAutoFit/>
          </a:bodyPr>
          <a:lstStyle/>
          <a:p>
            <a:pPr>
              <a:spcBef>
                <a:spcPct val="50000"/>
              </a:spcBef>
            </a:pPr>
            <a:r>
              <a:rPr lang="en-US" altLang="zh-CN" sz="2800"/>
              <a:t>【</a:t>
            </a:r>
            <a:r>
              <a:rPr lang="zh-CN" altLang="en-US" sz="2800"/>
              <a:t>知识精讲</a:t>
            </a:r>
            <a:r>
              <a:rPr lang="en-US" altLang="zh-CN" sz="2800" smtClean="0"/>
              <a:t>】</a:t>
            </a:r>
            <a:endParaRPr lang="zh-CN" altLang="en-US" sz="2800">
              <a:solidFill>
                <a:srgbClr val="FF33CC"/>
              </a:solidFill>
              <a:ea typeface="楷体_GB2312" charset="-122"/>
            </a:endParaRPr>
          </a:p>
        </p:txBody>
      </p:sp>
    </p:spTree>
    <p:extLst>
      <p:ext uri="{BB962C8B-B14F-4D97-AF65-F5344CB8AC3E}">
        <p14:creationId xmlns:p14="http://schemas.microsoft.com/office/powerpoint/2010/main" val="270107359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79555"/>
                                        </p:tgtEl>
                                        <p:attrNameLst>
                                          <p:attrName>style.visibility</p:attrName>
                                        </p:attrNameLst>
                                      </p:cBhvr>
                                      <p:to>
                                        <p:strVal val="visible"/>
                                      </p:to>
                                    </p:set>
                                    <p:animEffect transition="in" filter="dissolve">
                                      <p:cBhvr>
                                        <p:cTn id="7" dur="500"/>
                                        <p:tgtEl>
                                          <p:spTgt spid="279555"/>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279554"/>
                                        </p:tgtEl>
                                        <p:attrNameLst>
                                          <p:attrName>style.visibility</p:attrName>
                                        </p:attrNameLst>
                                      </p:cBhvr>
                                      <p:to>
                                        <p:strVal val="visible"/>
                                      </p:to>
                                    </p:set>
                                    <p:animEffect transition="in" filter="blinds(horizontal)">
                                      <p:cBhvr>
                                        <p:cTn id="13" dur="500"/>
                                        <p:tgtEl>
                                          <p:spTgt spid="2795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9554" grpId="0"/>
      <p:bldP spid="279555"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AutoShape 11"/>
          <p:cNvSpPr>
            <a:spLocks noChangeArrowheads="1"/>
          </p:cNvSpPr>
          <p:nvPr/>
        </p:nvSpPr>
        <p:spPr bwMode="auto">
          <a:xfrm>
            <a:off x="4975219" y="4954599"/>
            <a:ext cx="5214974" cy="785820"/>
          </a:xfrm>
          <a:prstGeom prst="wedgeRoundRectCallout">
            <a:avLst>
              <a:gd name="adj1" fmla="val -79004"/>
              <a:gd name="adj2" fmla="val -141153"/>
              <a:gd name="adj3" fmla="val 16667"/>
            </a:avLst>
          </a:prstGeom>
          <a:solidFill>
            <a:schemeClr val="tx2">
              <a:lumMod val="20000"/>
              <a:lumOff val="80000"/>
            </a:schemeClr>
          </a:solidFill>
        </p:spPr>
        <p:style>
          <a:lnRef idx="0">
            <a:schemeClr val="accent5"/>
          </a:lnRef>
          <a:fillRef idx="3">
            <a:schemeClr val="accent5"/>
          </a:fillRef>
          <a:effectRef idx="3">
            <a:schemeClr val="accent5"/>
          </a:effectRef>
          <a:fontRef idx="minor">
            <a:schemeClr val="lt1"/>
          </a:fontRef>
        </p:style>
        <p:txBody>
          <a:bodyPr/>
          <a:lstStyle/>
          <a:p>
            <a:pPr algn="ctr"/>
            <a:r>
              <a:rPr lang="zh-CN" altLang="en-US" sz="2800" b="1" smtClean="0">
                <a:solidFill>
                  <a:srgbClr val="FF0000"/>
                </a:solidFill>
                <a:ea typeface="黑体" pitchFamily="2" charset="-122"/>
              </a:rPr>
              <a:t> </a:t>
            </a:r>
            <a:r>
              <a:rPr lang="en-US" altLang="en-US" sz="2800" b="1" smtClean="0">
                <a:solidFill>
                  <a:srgbClr val="FF0000"/>
                </a:solidFill>
                <a:ea typeface="黑体" pitchFamily="2" charset="-122"/>
              </a:rPr>
              <a:t>(4)</a:t>
            </a:r>
            <a:r>
              <a:rPr lang="zh-CN" altLang="en-US" sz="2800" b="1" smtClean="0">
                <a:solidFill>
                  <a:srgbClr val="FF0000"/>
                </a:solidFill>
                <a:ea typeface="黑体" pitchFamily="2" charset="-122"/>
              </a:rPr>
              <a:t>瞻前顾后原则</a:t>
            </a:r>
          </a:p>
        </p:txBody>
      </p:sp>
      <p:sp>
        <p:nvSpPr>
          <p:cNvPr id="7" name="AutoShape 6"/>
          <p:cNvSpPr>
            <a:spLocks noChangeArrowheads="1"/>
          </p:cNvSpPr>
          <p:nvPr/>
        </p:nvSpPr>
        <p:spPr bwMode="auto">
          <a:xfrm>
            <a:off x="4975219" y="954071"/>
            <a:ext cx="5214974" cy="785818"/>
          </a:xfrm>
          <a:prstGeom prst="wedgeRoundRectCallout">
            <a:avLst>
              <a:gd name="adj1" fmla="val -78724"/>
              <a:gd name="adj2" fmla="val 155413"/>
              <a:gd name="adj3" fmla="val 16667"/>
            </a:avLst>
          </a:prstGeom>
          <a:solidFill>
            <a:schemeClr val="tx2">
              <a:lumMod val="20000"/>
              <a:lumOff val="80000"/>
            </a:schemeClr>
          </a:solidFill>
        </p:spPr>
        <p:style>
          <a:lnRef idx="0">
            <a:schemeClr val="accent5"/>
          </a:lnRef>
          <a:fillRef idx="3">
            <a:schemeClr val="accent5"/>
          </a:fillRef>
          <a:effectRef idx="3">
            <a:schemeClr val="accent5"/>
          </a:effectRef>
          <a:fontRef idx="minor">
            <a:schemeClr val="lt1"/>
          </a:fontRef>
        </p:style>
        <p:txBody>
          <a:bodyPr/>
          <a:lstStyle/>
          <a:p>
            <a:pPr algn="ctr"/>
            <a:r>
              <a:rPr lang="en-US" altLang="en-US" sz="2800" b="1" smtClean="0">
                <a:solidFill>
                  <a:srgbClr val="FF0000"/>
                </a:solidFill>
                <a:ea typeface="黑体" pitchFamily="2" charset="-122"/>
              </a:rPr>
              <a:t>(1)</a:t>
            </a:r>
            <a:r>
              <a:rPr lang="zh-CN" altLang="en-US" sz="2800" b="1" smtClean="0">
                <a:solidFill>
                  <a:srgbClr val="FF0000"/>
                </a:solidFill>
                <a:ea typeface="黑体" pitchFamily="2" charset="-122"/>
              </a:rPr>
              <a:t>真实性原则</a:t>
            </a:r>
          </a:p>
        </p:txBody>
      </p:sp>
      <p:sp>
        <p:nvSpPr>
          <p:cNvPr id="11" name="AutoShape 8"/>
          <p:cNvSpPr>
            <a:spLocks noChangeArrowheads="1"/>
          </p:cNvSpPr>
          <p:nvPr/>
        </p:nvSpPr>
        <p:spPr bwMode="auto">
          <a:xfrm>
            <a:off x="4975219" y="2311393"/>
            <a:ext cx="5214974" cy="783208"/>
          </a:xfrm>
          <a:prstGeom prst="wedgeRoundRectCallout">
            <a:avLst>
              <a:gd name="adj1" fmla="val -79581"/>
              <a:gd name="adj2" fmla="val 61878"/>
              <a:gd name="adj3" fmla="val 16667"/>
            </a:avLst>
          </a:prstGeom>
          <a:solidFill>
            <a:schemeClr val="tx2">
              <a:lumMod val="20000"/>
              <a:lumOff val="80000"/>
            </a:schemeClr>
          </a:solidFill>
        </p:spPr>
        <p:style>
          <a:lnRef idx="0">
            <a:schemeClr val="accent5"/>
          </a:lnRef>
          <a:fillRef idx="3">
            <a:schemeClr val="accent5"/>
          </a:fillRef>
          <a:effectRef idx="3">
            <a:schemeClr val="accent5"/>
          </a:effectRef>
          <a:fontRef idx="minor">
            <a:schemeClr val="lt1"/>
          </a:fontRef>
        </p:style>
        <p:txBody>
          <a:bodyPr/>
          <a:lstStyle/>
          <a:p>
            <a:pPr algn="ctr"/>
            <a:r>
              <a:rPr lang="en-US" altLang="en-US" sz="2800" b="1" smtClean="0">
                <a:solidFill>
                  <a:srgbClr val="FF0000"/>
                </a:solidFill>
                <a:ea typeface="黑体" pitchFamily="2" charset="-122"/>
              </a:rPr>
              <a:t>(2)</a:t>
            </a:r>
            <a:r>
              <a:rPr lang="zh-CN" altLang="en-US" sz="2800" b="1" smtClean="0">
                <a:solidFill>
                  <a:srgbClr val="FF0000"/>
                </a:solidFill>
                <a:ea typeface="黑体" pitchFamily="2" charset="-122"/>
              </a:rPr>
              <a:t>针对性原则</a:t>
            </a:r>
          </a:p>
          <a:p>
            <a:pPr algn="ctr"/>
            <a:r>
              <a:rPr lang="zh-CN" altLang="en-US" sz="2800" b="1">
                <a:solidFill>
                  <a:srgbClr val="FF0000"/>
                </a:solidFill>
                <a:ea typeface="黑体" pitchFamily="2" charset="-122"/>
              </a:rPr>
              <a:t>　</a:t>
            </a:r>
          </a:p>
        </p:txBody>
      </p:sp>
      <p:sp>
        <p:nvSpPr>
          <p:cNvPr id="15" name="AutoShape 9"/>
          <p:cNvSpPr>
            <a:spLocks noChangeArrowheads="1"/>
          </p:cNvSpPr>
          <p:nvPr/>
        </p:nvSpPr>
        <p:spPr bwMode="auto">
          <a:xfrm>
            <a:off x="4975219" y="3668715"/>
            <a:ext cx="5214974" cy="783208"/>
          </a:xfrm>
          <a:prstGeom prst="wedgeRoundRectCallout">
            <a:avLst>
              <a:gd name="adj1" fmla="val -78674"/>
              <a:gd name="adj2" fmla="val -34923"/>
              <a:gd name="adj3" fmla="val 16667"/>
            </a:avLst>
          </a:prstGeom>
          <a:solidFill>
            <a:schemeClr val="tx2">
              <a:lumMod val="20000"/>
              <a:lumOff val="80000"/>
            </a:schemeClr>
          </a:solidFill>
        </p:spPr>
        <p:style>
          <a:lnRef idx="0">
            <a:schemeClr val="accent5"/>
          </a:lnRef>
          <a:fillRef idx="3">
            <a:schemeClr val="accent5"/>
          </a:fillRef>
          <a:effectRef idx="3">
            <a:schemeClr val="accent5"/>
          </a:effectRef>
          <a:fontRef idx="minor">
            <a:schemeClr val="lt1"/>
          </a:fontRef>
        </p:style>
        <p:txBody>
          <a:bodyPr/>
          <a:lstStyle/>
          <a:p>
            <a:pPr algn="ctr"/>
            <a:r>
              <a:rPr lang="en-US" altLang="en-US" sz="2800" b="1" smtClean="0">
                <a:solidFill>
                  <a:srgbClr val="FF0000"/>
                </a:solidFill>
                <a:ea typeface="黑体" pitchFamily="2" charset="-122"/>
              </a:rPr>
              <a:t>(3)</a:t>
            </a:r>
            <a:r>
              <a:rPr lang="zh-CN" altLang="en-US" sz="2800" b="1" smtClean="0">
                <a:solidFill>
                  <a:srgbClr val="FF0000"/>
                </a:solidFill>
                <a:ea typeface="黑体" pitchFamily="2" charset="-122"/>
              </a:rPr>
              <a:t>经济性原则</a:t>
            </a:r>
          </a:p>
        </p:txBody>
      </p:sp>
      <p:sp>
        <p:nvSpPr>
          <p:cNvPr id="8" name="Text Box 6"/>
          <p:cNvSpPr txBox="1">
            <a:spLocks noChangeArrowheads="1"/>
          </p:cNvSpPr>
          <p:nvPr/>
        </p:nvSpPr>
        <p:spPr bwMode="auto">
          <a:xfrm>
            <a:off x="2332013" y="2454269"/>
            <a:ext cx="1000132" cy="2061210"/>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pPr>
              <a:spcBef>
                <a:spcPct val="50000"/>
              </a:spcBef>
            </a:pPr>
            <a:r>
              <a:rPr lang="zh-CN" altLang="en-US" sz="3200" smtClean="0">
                <a:solidFill>
                  <a:schemeClr val="bg1"/>
                </a:solidFill>
                <a:latin typeface="黑体" pitchFamily="2" charset="-122"/>
                <a:ea typeface="黑体" pitchFamily="2" charset="-122"/>
              </a:rPr>
              <a:t>修改病句的四原则</a:t>
            </a:r>
            <a:endParaRPr lang="zh-CN" altLang="en-US" sz="3200">
              <a:solidFill>
                <a:schemeClr val="bg1"/>
              </a:solidFill>
              <a:latin typeface="黑体" pitchFamily="2" charset="-122"/>
              <a:ea typeface="黑体" pitchFamily="2" charset="-122"/>
            </a:endParaRPr>
          </a:p>
        </p:txBody>
      </p:sp>
    </p:spTree>
    <p:extLst>
      <p:ext uri="{BB962C8B-B14F-4D97-AF65-F5344CB8AC3E}">
        <p14:creationId xmlns:p14="http://schemas.microsoft.com/office/powerpoint/2010/main" val="272819670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heckerboard(across)">
                                      <p:cBhvr>
                                        <p:cTn id="7" dur="500"/>
                                        <p:tgtEl>
                                          <p:spTgt spid="8"/>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 presetClass="entr" presetSubtype="3"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1+#ppt_w/2"/>
                                          </p:val>
                                        </p:tav>
                                        <p:tav tm="100000">
                                          <p:val>
                                            <p:strVal val="#ppt_x"/>
                                          </p:val>
                                        </p:tav>
                                      </p:tavLst>
                                    </p:anim>
                                    <p:anim calcmode="lin" valueType="num">
                                      <p:cBhvr additive="base">
                                        <p:cTn id="14" dur="500" fill="hold"/>
                                        <p:tgtEl>
                                          <p:spTgt spid="7"/>
                                        </p:tgtEl>
                                        <p:attrNameLst>
                                          <p:attrName>ppt_y</p:attrName>
                                        </p:attrNameLst>
                                      </p:cBhvr>
                                      <p:tavLst>
                                        <p:tav tm="0">
                                          <p:val>
                                            <p:strVal val="0-#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indefinite"/>
                            </p:stCondLst>
                          </p:cTn>
                        </p:par>
                        <p:par>
                          <p:cTn id="17" fill="hold" nodeType="afterGroup">
                            <p:stCondLst>
                              <p:cond delay="0"/>
                            </p:stCondLst>
                            <p:childTnLst>
                              <p:par>
                                <p:cTn id="18" presetID="2" presetClass="entr" presetSubtype="2" fill="hold" grpId="0" nodeType="click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fill="hold"/>
                                        <p:tgtEl>
                                          <p:spTgt spid="11"/>
                                        </p:tgtEl>
                                        <p:attrNameLst>
                                          <p:attrName>ppt_x</p:attrName>
                                        </p:attrNameLst>
                                      </p:cBhvr>
                                      <p:tavLst>
                                        <p:tav tm="0">
                                          <p:val>
                                            <p:strVal val="1+#ppt_w/2"/>
                                          </p:val>
                                        </p:tav>
                                        <p:tav tm="100000">
                                          <p:val>
                                            <p:strVal val="#ppt_x"/>
                                          </p:val>
                                        </p:tav>
                                      </p:tavLst>
                                    </p:anim>
                                    <p:anim calcmode="lin" valueType="num">
                                      <p:cBhvr additive="base">
                                        <p:cTn id="21"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22" fill="hold" nodeType="clickPar">
                      <p:stCondLst>
                        <p:cond delay="indefinite"/>
                      </p:stCondLst>
                      <p:childTnLst>
                        <p:par>
                          <p:cTn id="23" fill="hold" nodeType="withGroup">
                            <p:stCondLst>
                              <p:cond delay="indefinite"/>
                            </p:stCondLst>
                          </p:cTn>
                        </p:par>
                        <p:par>
                          <p:cTn id="24" fill="hold" nodeType="afterGroup">
                            <p:stCondLst>
                              <p:cond delay="0"/>
                            </p:stCondLst>
                            <p:childTnLst>
                              <p:par>
                                <p:cTn id="25" presetID="2" presetClass="entr" presetSubtype="2"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fill="hold"/>
                                        <p:tgtEl>
                                          <p:spTgt spid="15"/>
                                        </p:tgtEl>
                                        <p:attrNameLst>
                                          <p:attrName>ppt_x</p:attrName>
                                        </p:attrNameLst>
                                      </p:cBhvr>
                                      <p:tavLst>
                                        <p:tav tm="0">
                                          <p:val>
                                            <p:strVal val="1+#ppt_w/2"/>
                                          </p:val>
                                        </p:tav>
                                        <p:tav tm="100000">
                                          <p:val>
                                            <p:strVal val="#ppt_x"/>
                                          </p:val>
                                        </p:tav>
                                      </p:tavLst>
                                    </p:anim>
                                    <p:anim calcmode="lin" valueType="num">
                                      <p:cBhvr additive="base">
                                        <p:cTn id="28"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indefinite"/>
                            </p:stCondLst>
                          </p:cTn>
                        </p:par>
                        <p:par>
                          <p:cTn id="31" fill="hold" nodeType="afterGroup">
                            <p:stCondLst>
                              <p:cond delay="0"/>
                            </p:stCondLst>
                            <p:childTnLst>
                              <p:par>
                                <p:cTn id="32" presetID="2" presetClass="entr" presetSubtype="6" fill="hold" grpId="0" nodeType="clickEffect">
                                  <p:stCondLst>
                                    <p:cond delay="0"/>
                                  </p:stCondLst>
                                  <p:childTnLst>
                                    <p:set>
                                      <p:cBhvr>
                                        <p:cTn id="33" dur="1" fill="hold">
                                          <p:stCondLst>
                                            <p:cond delay="0"/>
                                          </p:stCondLst>
                                        </p:cTn>
                                        <p:tgtEl>
                                          <p:spTgt spid="16"/>
                                        </p:tgtEl>
                                        <p:attrNameLst>
                                          <p:attrName>style.visibility</p:attrName>
                                        </p:attrNameLst>
                                      </p:cBhvr>
                                      <p:to>
                                        <p:strVal val="visible"/>
                                      </p:to>
                                    </p:set>
                                    <p:anim calcmode="lin" valueType="num">
                                      <p:cBhvr additive="base">
                                        <p:cTn id="34" dur="500" fill="hold"/>
                                        <p:tgtEl>
                                          <p:spTgt spid="16"/>
                                        </p:tgtEl>
                                        <p:attrNameLst>
                                          <p:attrName>ppt_x</p:attrName>
                                        </p:attrNameLst>
                                      </p:cBhvr>
                                      <p:tavLst>
                                        <p:tav tm="0">
                                          <p:val>
                                            <p:strVal val="1+#ppt_w/2"/>
                                          </p:val>
                                        </p:tav>
                                        <p:tav tm="100000">
                                          <p:val>
                                            <p:strVal val="#ppt_x"/>
                                          </p:val>
                                        </p:tav>
                                      </p:tavLst>
                                    </p:anim>
                                    <p:anim calcmode="lin" valueType="num">
                                      <p:cBhvr additive="base">
                                        <p:cTn id="35"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7" grpId="0" animBg="1"/>
      <p:bldP spid="11" grpId="0" animBg="1"/>
      <p:bldP spid="15" grpId="0" animBg="1"/>
      <p:bldP spid="8" grpId="0" animBg="1"/>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554" name="Text Box 2"/>
          <p:cNvSpPr txBox="1">
            <a:spLocks noChangeArrowheads="1"/>
          </p:cNvSpPr>
          <p:nvPr/>
        </p:nvSpPr>
        <p:spPr bwMode="auto">
          <a:xfrm>
            <a:off x="1403319" y="1382699"/>
            <a:ext cx="8858313" cy="3969385"/>
          </a:xfrm>
          <a:prstGeom prst="rect">
            <a:avLst/>
          </a:prstGeom>
          <a:noFill/>
          <a:ln w="57150" cmpd="thickThin">
            <a:noFill/>
            <a:miter lim="800000"/>
          </a:ln>
          <a:effectLst/>
        </p:spPr>
        <p:txBody>
          <a:bodyPr wrap="square">
            <a:spAutoFit/>
          </a:bodyPr>
          <a:lstStyle/>
          <a:p>
            <a:pPr>
              <a:lnSpc>
                <a:spcPct val="150000"/>
              </a:lnSpc>
            </a:pPr>
            <a:r>
              <a:rPr lang="en-US" sz="2400" b="1" smtClean="0">
                <a:solidFill>
                  <a:srgbClr val="0000FF"/>
                </a:solidFill>
                <a:latin typeface="+mn-ea"/>
              </a:rPr>
              <a:t>(1)</a:t>
            </a:r>
            <a:r>
              <a:rPr lang="zh-CN" altLang="en-US" sz="2400" b="1" smtClean="0">
                <a:solidFill>
                  <a:srgbClr val="0000FF"/>
                </a:solidFill>
                <a:latin typeface="+mn-ea"/>
              </a:rPr>
              <a:t>真实性原则：</a:t>
            </a:r>
            <a:endParaRPr lang="en-US" altLang="zh-CN" sz="2400" b="1" smtClean="0">
              <a:solidFill>
                <a:srgbClr val="0000FF"/>
              </a:solidFill>
              <a:latin typeface="+mn-ea"/>
            </a:endParaRPr>
          </a:p>
          <a:p>
            <a:pPr>
              <a:lnSpc>
                <a:spcPct val="150000"/>
              </a:lnSpc>
            </a:pPr>
            <a:r>
              <a:rPr lang="en-US" altLang="zh-CN" sz="2400" smtClean="0">
                <a:solidFill>
                  <a:srgbClr val="0000FF"/>
                </a:solidFill>
              </a:rPr>
              <a:t>          </a:t>
            </a:r>
            <a:r>
              <a:rPr lang="zh-CN" altLang="en-US" sz="2400" smtClean="0">
                <a:solidFill>
                  <a:srgbClr val="0000FF"/>
                </a:solidFill>
              </a:rPr>
              <a:t>尽量保持句子的原意，千万不要违背原意。每一个病句，一般都包含双重意义，一是没被正确表达出来的句子的原意，一是已经表达出来的歪曲了原意的错误意思。改正病句时，因尽量分析并把握它所要表达的原意；在尽量保原意的前提下，将错误的地方加以适当的修改、调整。切忌违背原意，按自己个人的意志另选一个句子去代替原句，或者添枝加叶来调饰句子。</a:t>
            </a:r>
            <a:endParaRPr lang="zh-CN" altLang="en-US" sz="2400">
              <a:solidFill>
                <a:srgbClr val="0000FF"/>
              </a:solidFill>
            </a:endParaRPr>
          </a:p>
        </p:txBody>
      </p:sp>
    </p:spTree>
    <p:extLst>
      <p:ext uri="{BB962C8B-B14F-4D97-AF65-F5344CB8AC3E}">
        <p14:creationId xmlns:p14="http://schemas.microsoft.com/office/powerpoint/2010/main" val="146846449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79554"/>
                                        </p:tgtEl>
                                        <p:attrNameLst>
                                          <p:attrName>style.visibility</p:attrName>
                                        </p:attrNameLst>
                                      </p:cBhvr>
                                      <p:to>
                                        <p:strVal val="visible"/>
                                      </p:to>
                                    </p:set>
                                    <p:animEffect transition="in" filter="blinds(horizontal)">
                                      <p:cBhvr>
                                        <p:cTn id="7" dur="500"/>
                                        <p:tgtEl>
                                          <p:spTgt spid="2795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9554" grpId="0"/>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554" name="Text Box 2"/>
          <p:cNvSpPr txBox="1">
            <a:spLocks noChangeArrowheads="1"/>
          </p:cNvSpPr>
          <p:nvPr/>
        </p:nvSpPr>
        <p:spPr bwMode="auto">
          <a:xfrm>
            <a:off x="1260443" y="1168385"/>
            <a:ext cx="9501254" cy="4523105"/>
          </a:xfrm>
          <a:prstGeom prst="rect">
            <a:avLst/>
          </a:prstGeom>
          <a:noFill/>
          <a:ln w="57150" cmpd="thickThin">
            <a:noFill/>
            <a:miter lim="800000"/>
          </a:ln>
          <a:effectLst/>
        </p:spPr>
        <p:txBody>
          <a:bodyPr wrap="square">
            <a:spAutoFit/>
          </a:bodyPr>
          <a:lstStyle/>
          <a:p>
            <a:pPr>
              <a:lnSpc>
                <a:spcPct val="150000"/>
              </a:lnSpc>
            </a:pPr>
            <a:r>
              <a:rPr lang="en-US" sz="2400" b="1" smtClean="0">
                <a:solidFill>
                  <a:srgbClr val="0000FF"/>
                </a:solidFill>
                <a:latin typeface="+mj-ea"/>
                <a:ea typeface="+mj-ea"/>
              </a:rPr>
              <a:t>(2)</a:t>
            </a:r>
            <a:r>
              <a:rPr lang="zh-CN" altLang="en-US" sz="2400" b="1" smtClean="0">
                <a:solidFill>
                  <a:srgbClr val="0000FF"/>
                </a:solidFill>
                <a:latin typeface="+mj-ea"/>
                <a:ea typeface="+mj-ea"/>
              </a:rPr>
              <a:t>针对性原则：</a:t>
            </a:r>
            <a:endParaRPr lang="en-US" altLang="zh-CN" sz="2400" b="1" smtClean="0">
              <a:solidFill>
                <a:srgbClr val="0000FF"/>
              </a:solidFill>
              <a:latin typeface="+mj-ea"/>
              <a:ea typeface="+mj-ea"/>
            </a:endParaRPr>
          </a:p>
          <a:p>
            <a:pPr>
              <a:lnSpc>
                <a:spcPct val="150000"/>
              </a:lnSpc>
            </a:pPr>
            <a:r>
              <a:rPr lang="en-US" altLang="zh-CN" sz="2400" smtClean="0">
                <a:solidFill>
                  <a:srgbClr val="0000FF"/>
                </a:solidFill>
                <a:latin typeface="+mj-ea"/>
                <a:ea typeface="+mj-ea"/>
              </a:rPr>
              <a:t>    </a:t>
            </a:r>
            <a:r>
              <a:rPr lang="zh-CN" altLang="en-US" sz="2400" smtClean="0">
                <a:solidFill>
                  <a:srgbClr val="0000FF"/>
                </a:solidFill>
                <a:latin typeface="+mj-ea"/>
                <a:ea typeface="+mj-ea"/>
              </a:rPr>
              <a:t>针对病句的实际情况作修改。也就是说，哪儿有毛病，就改哪儿；是什么毛病，就用什么方法。所以对各种病句的类型一定要心中有数，针对造成语病的原因进行修改。</a:t>
            </a:r>
          </a:p>
          <a:p>
            <a:pPr>
              <a:lnSpc>
                <a:spcPct val="150000"/>
              </a:lnSpc>
            </a:pPr>
            <a:r>
              <a:rPr lang="zh-CN" altLang="en-US" sz="2400" smtClean="0">
                <a:solidFill>
                  <a:srgbClr val="006600"/>
                </a:solidFill>
                <a:latin typeface="+mj-ea"/>
                <a:ea typeface="+mj-ea"/>
              </a:rPr>
              <a:t>例：昨天是转会截止日期的最后一天，中国足协又接到</a:t>
            </a:r>
            <a:r>
              <a:rPr lang="en-US" sz="2400" smtClean="0">
                <a:solidFill>
                  <a:srgbClr val="006600"/>
                </a:solidFill>
                <a:latin typeface="+mj-ea"/>
                <a:ea typeface="+mj-ea"/>
              </a:rPr>
              <a:t>25</a:t>
            </a:r>
            <a:r>
              <a:rPr lang="zh-CN" altLang="en-US" sz="2400" smtClean="0">
                <a:solidFill>
                  <a:srgbClr val="006600"/>
                </a:solidFill>
                <a:latin typeface="+mj-ea"/>
                <a:ea typeface="+mj-ea"/>
              </a:rPr>
              <a:t>名球员递交的转会申请。</a:t>
            </a:r>
          </a:p>
          <a:p>
            <a:pPr>
              <a:lnSpc>
                <a:spcPct val="150000"/>
              </a:lnSpc>
            </a:pPr>
            <a:r>
              <a:rPr lang="zh-CN" altLang="en-US" sz="2400" smtClean="0">
                <a:solidFill>
                  <a:srgbClr val="006600"/>
                </a:solidFill>
                <a:latin typeface="+mj-ea"/>
                <a:ea typeface="+mj-ea"/>
              </a:rPr>
              <a:t>分析：</a:t>
            </a:r>
            <a:r>
              <a:rPr lang="en-US" sz="2400" smtClean="0">
                <a:solidFill>
                  <a:srgbClr val="006600"/>
                </a:solidFill>
                <a:latin typeface="+mj-ea"/>
                <a:ea typeface="+mj-ea"/>
              </a:rPr>
              <a:t>“</a:t>
            </a:r>
            <a:r>
              <a:rPr lang="zh-CN" altLang="en-US" sz="2400" smtClean="0">
                <a:solidFill>
                  <a:srgbClr val="006600"/>
                </a:solidFill>
                <a:latin typeface="+mj-ea"/>
                <a:ea typeface="+mj-ea"/>
              </a:rPr>
              <a:t>截止日期</a:t>
            </a:r>
            <a:r>
              <a:rPr lang="en-US" sz="2400" smtClean="0">
                <a:solidFill>
                  <a:srgbClr val="006600"/>
                </a:solidFill>
                <a:latin typeface="+mj-ea"/>
                <a:ea typeface="+mj-ea"/>
              </a:rPr>
              <a:t>”</a:t>
            </a:r>
            <a:r>
              <a:rPr lang="zh-CN" altLang="en-US" sz="2400" smtClean="0">
                <a:solidFill>
                  <a:srgbClr val="006600"/>
                </a:solidFill>
                <a:latin typeface="+mj-ea"/>
                <a:ea typeface="+mj-ea"/>
              </a:rPr>
              <a:t>就是</a:t>
            </a:r>
            <a:r>
              <a:rPr lang="en-US" sz="2400" smtClean="0">
                <a:solidFill>
                  <a:srgbClr val="006600"/>
                </a:solidFill>
                <a:latin typeface="+mj-ea"/>
                <a:ea typeface="+mj-ea"/>
              </a:rPr>
              <a:t>“</a:t>
            </a:r>
            <a:r>
              <a:rPr lang="zh-CN" altLang="en-US" sz="2400" smtClean="0">
                <a:solidFill>
                  <a:srgbClr val="006600"/>
                </a:solidFill>
                <a:latin typeface="+mj-ea"/>
                <a:ea typeface="+mj-ea"/>
              </a:rPr>
              <a:t>最后一天</a:t>
            </a:r>
            <a:r>
              <a:rPr lang="en-US" sz="2400" smtClean="0">
                <a:solidFill>
                  <a:srgbClr val="006600"/>
                </a:solidFill>
                <a:latin typeface="+mj-ea"/>
                <a:ea typeface="+mj-ea"/>
              </a:rPr>
              <a:t>”</a:t>
            </a:r>
            <a:r>
              <a:rPr lang="zh-CN" altLang="en-US" sz="2400" smtClean="0">
                <a:solidFill>
                  <a:srgbClr val="006600"/>
                </a:solidFill>
                <a:latin typeface="+mj-ea"/>
                <a:ea typeface="+mj-ea"/>
              </a:rPr>
              <a:t>，属于成分赘余，应该就在这里删除其中的一个，而不要节外生枝。</a:t>
            </a:r>
            <a:endParaRPr lang="zh-CN" altLang="en-US" sz="2400">
              <a:solidFill>
                <a:srgbClr val="006600"/>
              </a:solidFill>
              <a:latin typeface="+mj-ea"/>
              <a:ea typeface="+mj-ea"/>
            </a:endParaRPr>
          </a:p>
        </p:txBody>
      </p:sp>
    </p:spTree>
    <p:extLst>
      <p:ext uri="{BB962C8B-B14F-4D97-AF65-F5344CB8AC3E}">
        <p14:creationId xmlns:p14="http://schemas.microsoft.com/office/powerpoint/2010/main" val="116880333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79554"/>
                                        </p:tgtEl>
                                        <p:attrNameLst>
                                          <p:attrName>style.visibility</p:attrName>
                                        </p:attrNameLst>
                                      </p:cBhvr>
                                      <p:to>
                                        <p:strVal val="visible"/>
                                      </p:to>
                                    </p:set>
                                    <p:animEffect transition="in" filter="blinds(horizontal)">
                                      <p:cBhvr>
                                        <p:cTn id="7" dur="500"/>
                                        <p:tgtEl>
                                          <p:spTgt spid="2795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9554"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554" name="Text Box 2"/>
          <p:cNvSpPr txBox="1">
            <a:spLocks noChangeArrowheads="1"/>
          </p:cNvSpPr>
          <p:nvPr/>
        </p:nvSpPr>
        <p:spPr bwMode="auto">
          <a:xfrm>
            <a:off x="1260443" y="1168385"/>
            <a:ext cx="9501254" cy="5077460"/>
          </a:xfrm>
          <a:prstGeom prst="rect">
            <a:avLst/>
          </a:prstGeom>
          <a:noFill/>
          <a:ln w="57150" cmpd="thickThin">
            <a:noFill/>
            <a:miter lim="800000"/>
          </a:ln>
          <a:effectLst/>
        </p:spPr>
        <p:txBody>
          <a:bodyPr wrap="square">
            <a:spAutoFit/>
          </a:bodyPr>
          <a:lstStyle/>
          <a:p>
            <a:pPr>
              <a:lnSpc>
                <a:spcPct val="150000"/>
              </a:lnSpc>
            </a:pPr>
            <a:r>
              <a:rPr lang="en-US" altLang="zh-CN" sz="2400" b="1" smtClean="0">
                <a:solidFill>
                  <a:srgbClr val="0000FF"/>
                </a:solidFill>
                <a:latin typeface="+mj-ea"/>
                <a:ea typeface="+mj-ea"/>
              </a:rPr>
              <a:t>(3)</a:t>
            </a:r>
            <a:r>
              <a:rPr lang="zh-CN" altLang="en-US" sz="2400" b="1" smtClean="0">
                <a:solidFill>
                  <a:srgbClr val="0000FF"/>
                </a:solidFill>
                <a:latin typeface="+mj-ea"/>
                <a:ea typeface="+mj-ea"/>
              </a:rPr>
              <a:t>经济性原则：</a:t>
            </a:r>
            <a:endParaRPr lang="en-US" altLang="zh-CN" sz="2400" b="1" smtClean="0">
              <a:solidFill>
                <a:srgbClr val="0000FF"/>
              </a:solidFill>
              <a:latin typeface="+mj-ea"/>
              <a:ea typeface="+mj-ea"/>
            </a:endParaRPr>
          </a:p>
          <a:p>
            <a:pPr>
              <a:lnSpc>
                <a:spcPct val="150000"/>
              </a:lnSpc>
            </a:pPr>
            <a:r>
              <a:rPr lang="en-US" altLang="zh-CN" sz="2400" smtClean="0">
                <a:solidFill>
                  <a:srgbClr val="0000FF"/>
                </a:solidFill>
                <a:latin typeface="+mj-ea"/>
                <a:ea typeface="+mj-ea"/>
              </a:rPr>
              <a:t>    </a:t>
            </a:r>
            <a:r>
              <a:rPr lang="zh-CN" altLang="en-US" sz="2400" smtClean="0">
                <a:solidFill>
                  <a:srgbClr val="0000FF"/>
                </a:solidFill>
                <a:latin typeface="+mj-ea"/>
                <a:ea typeface="+mj-ea"/>
              </a:rPr>
              <a:t>要</a:t>
            </a:r>
            <a:r>
              <a:rPr lang="en-US" altLang="zh-CN" sz="2400" smtClean="0">
                <a:solidFill>
                  <a:srgbClr val="0000FF"/>
                </a:solidFill>
                <a:latin typeface="+mj-ea"/>
                <a:ea typeface="+mj-ea"/>
              </a:rPr>
              <a:t>“</a:t>
            </a:r>
            <a:r>
              <a:rPr lang="zh-CN" altLang="en-US" sz="2400" smtClean="0">
                <a:solidFill>
                  <a:srgbClr val="0000FF"/>
                </a:solidFill>
                <a:latin typeface="+mj-ea"/>
                <a:ea typeface="+mj-ea"/>
              </a:rPr>
              <a:t>多就少改</a:t>
            </a:r>
            <a:r>
              <a:rPr lang="en-US" altLang="zh-CN" sz="2400" smtClean="0">
                <a:solidFill>
                  <a:srgbClr val="0000FF"/>
                </a:solidFill>
                <a:latin typeface="+mj-ea"/>
                <a:ea typeface="+mj-ea"/>
              </a:rPr>
              <a:t>”</a:t>
            </a:r>
            <a:r>
              <a:rPr lang="zh-CN" altLang="en-US" sz="2400" smtClean="0">
                <a:solidFill>
                  <a:srgbClr val="0000FF"/>
                </a:solidFill>
                <a:latin typeface="+mj-ea"/>
                <a:ea typeface="+mj-ea"/>
              </a:rPr>
              <a:t>，如调整语序可以尽量不增删；改一处可以的就不要改两处等。</a:t>
            </a:r>
          </a:p>
          <a:p>
            <a:pPr>
              <a:lnSpc>
                <a:spcPct val="150000"/>
              </a:lnSpc>
            </a:pPr>
            <a:r>
              <a:rPr lang="zh-CN" altLang="en-US" sz="2400" smtClean="0">
                <a:solidFill>
                  <a:srgbClr val="006600"/>
                </a:solidFill>
                <a:latin typeface="+mj-ea"/>
                <a:ea typeface="+mj-ea"/>
              </a:rPr>
              <a:t>例：</a:t>
            </a:r>
            <a:r>
              <a:rPr lang="en-US" altLang="en-US" sz="2400" smtClean="0">
                <a:solidFill>
                  <a:srgbClr val="006600"/>
                </a:solidFill>
                <a:latin typeface="+mj-ea"/>
                <a:ea typeface="+mj-ea"/>
              </a:rPr>
              <a:t>3</a:t>
            </a:r>
            <a:r>
              <a:rPr lang="zh-CN" altLang="en-US" sz="2400" smtClean="0">
                <a:solidFill>
                  <a:srgbClr val="006600"/>
                </a:solidFill>
                <a:latin typeface="+mj-ea"/>
                <a:ea typeface="+mj-ea"/>
              </a:rPr>
              <a:t>月</a:t>
            </a:r>
            <a:r>
              <a:rPr lang="en-US" altLang="en-US" sz="2400" smtClean="0">
                <a:solidFill>
                  <a:srgbClr val="006600"/>
                </a:solidFill>
                <a:latin typeface="+mj-ea"/>
                <a:ea typeface="+mj-ea"/>
              </a:rPr>
              <a:t>17</a:t>
            </a:r>
            <a:r>
              <a:rPr lang="zh-CN" altLang="en-US" sz="2400" smtClean="0">
                <a:solidFill>
                  <a:srgbClr val="006600"/>
                </a:solidFill>
                <a:latin typeface="+mj-ea"/>
                <a:ea typeface="+mj-ea"/>
              </a:rPr>
              <a:t>日，</a:t>
            </a:r>
            <a:r>
              <a:rPr lang="en-US" altLang="en-US" sz="2400" smtClean="0">
                <a:solidFill>
                  <a:srgbClr val="006600"/>
                </a:solidFill>
                <a:latin typeface="+mj-ea"/>
                <a:ea typeface="+mj-ea"/>
              </a:rPr>
              <a:t>6</a:t>
            </a:r>
            <a:r>
              <a:rPr lang="zh-CN" altLang="en-US" sz="2400" smtClean="0">
                <a:solidFill>
                  <a:srgbClr val="006600"/>
                </a:solidFill>
                <a:latin typeface="+mj-ea"/>
                <a:ea typeface="+mj-ea"/>
              </a:rPr>
              <a:t>名委员因受贿丑闻被驱逐出国际奥委会。第二天世界各大报纸关于这期震惊国际体坛的事件都作了详细报道。</a:t>
            </a:r>
          </a:p>
          <a:p>
            <a:pPr>
              <a:lnSpc>
                <a:spcPct val="150000"/>
              </a:lnSpc>
            </a:pPr>
            <a:r>
              <a:rPr lang="zh-CN" altLang="en-US" sz="2400" smtClean="0">
                <a:solidFill>
                  <a:srgbClr val="006600"/>
                </a:solidFill>
                <a:latin typeface="+mj-ea"/>
                <a:ea typeface="+mj-ea"/>
              </a:rPr>
              <a:t>分析：这一句中，犯有词语位置不当的毛病</a:t>
            </a:r>
            <a:r>
              <a:rPr lang="en-US" altLang="en-US" sz="2400" smtClean="0">
                <a:solidFill>
                  <a:srgbClr val="006600"/>
                </a:solidFill>
                <a:latin typeface="+mj-ea"/>
                <a:ea typeface="+mj-ea"/>
              </a:rPr>
              <a:t>“</a:t>
            </a:r>
            <a:r>
              <a:rPr lang="zh-CN" altLang="en-US" sz="2400" smtClean="0">
                <a:solidFill>
                  <a:srgbClr val="006600"/>
                </a:solidFill>
                <a:latin typeface="+mj-ea"/>
                <a:ea typeface="+mj-ea"/>
              </a:rPr>
              <a:t>关于</a:t>
            </a:r>
            <a:r>
              <a:rPr lang="en-US" altLang="en-US" sz="2400" smtClean="0">
                <a:solidFill>
                  <a:srgbClr val="006600"/>
                </a:solidFill>
                <a:latin typeface="+mj-ea"/>
                <a:ea typeface="+mj-ea"/>
              </a:rPr>
              <a:t>……</a:t>
            </a:r>
            <a:r>
              <a:rPr lang="zh-CN" altLang="en-US" sz="2400" smtClean="0">
                <a:solidFill>
                  <a:srgbClr val="006600"/>
                </a:solidFill>
                <a:latin typeface="+mj-ea"/>
                <a:ea typeface="+mj-ea"/>
              </a:rPr>
              <a:t>事件</a:t>
            </a:r>
            <a:r>
              <a:rPr lang="en-US" altLang="en-US" sz="2400" smtClean="0">
                <a:solidFill>
                  <a:srgbClr val="006600"/>
                </a:solidFill>
                <a:latin typeface="+mj-ea"/>
                <a:ea typeface="+mj-ea"/>
              </a:rPr>
              <a:t>”</a:t>
            </a:r>
            <a:r>
              <a:rPr lang="zh-CN" altLang="en-US" sz="2400" smtClean="0">
                <a:solidFill>
                  <a:srgbClr val="006600"/>
                </a:solidFill>
                <a:latin typeface="+mj-ea"/>
                <a:ea typeface="+mj-ea"/>
              </a:rPr>
              <a:t>这个介宾短语不能放在主语</a:t>
            </a:r>
            <a:r>
              <a:rPr lang="en-US" altLang="en-US" sz="2400" smtClean="0">
                <a:solidFill>
                  <a:srgbClr val="006600"/>
                </a:solidFill>
                <a:latin typeface="+mj-ea"/>
                <a:ea typeface="+mj-ea"/>
              </a:rPr>
              <a:t>“</a:t>
            </a:r>
            <a:r>
              <a:rPr lang="zh-CN" altLang="en-US" sz="2400" smtClean="0">
                <a:solidFill>
                  <a:srgbClr val="006600"/>
                </a:solidFill>
                <a:latin typeface="+mj-ea"/>
                <a:ea typeface="+mj-ea"/>
              </a:rPr>
              <a:t>世界各大报纸</a:t>
            </a:r>
            <a:r>
              <a:rPr lang="en-US" altLang="en-US" sz="2400" smtClean="0">
                <a:solidFill>
                  <a:srgbClr val="006600"/>
                </a:solidFill>
                <a:latin typeface="+mj-ea"/>
                <a:ea typeface="+mj-ea"/>
              </a:rPr>
              <a:t>”</a:t>
            </a:r>
            <a:r>
              <a:rPr lang="zh-CN" altLang="en-US" sz="2400" smtClean="0">
                <a:solidFill>
                  <a:srgbClr val="006600"/>
                </a:solidFill>
                <a:latin typeface="+mj-ea"/>
                <a:ea typeface="+mj-ea"/>
              </a:rPr>
              <a:t>之后，修改方法之一，把它移到主语之前，或者将</a:t>
            </a:r>
            <a:r>
              <a:rPr lang="en-US" altLang="en-US" sz="2400" smtClean="0">
                <a:solidFill>
                  <a:srgbClr val="006600"/>
                </a:solidFill>
                <a:latin typeface="+mj-ea"/>
                <a:ea typeface="+mj-ea"/>
              </a:rPr>
              <a:t>“</a:t>
            </a:r>
            <a:r>
              <a:rPr lang="zh-CN" altLang="en-US" sz="2400" smtClean="0">
                <a:solidFill>
                  <a:srgbClr val="006600"/>
                </a:solidFill>
                <a:latin typeface="+mj-ea"/>
                <a:ea typeface="+mj-ea"/>
              </a:rPr>
              <a:t>关于</a:t>
            </a:r>
            <a:r>
              <a:rPr lang="en-US" altLang="en-US" sz="2400" smtClean="0">
                <a:solidFill>
                  <a:srgbClr val="006600"/>
                </a:solidFill>
                <a:latin typeface="+mj-ea"/>
                <a:ea typeface="+mj-ea"/>
              </a:rPr>
              <a:t>”</a:t>
            </a:r>
            <a:r>
              <a:rPr lang="zh-CN" altLang="en-US" sz="2400" smtClean="0">
                <a:solidFill>
                  <a:srgbClr val="006600"/>
                </a:solidFill>
                <a:latin typeface="+mj-ea"/>
                <a:ea typeface="+mj-ea"/>
              </a:rPr>
              <a:t>改为</a:t>
            </a:r>
            <a:r>
              <a:rPr lang="en-US" altLang="en-US" sz="2400" smtClean="0">
                <a:solidFill>
                  <a:srgbClr val="006600"/>
                </a:solidFill>
                <a:latin typeface="+mj-ea"/>
                <a:ea typeface="+mj-ea"/>
              </a:rPr>
              <a:t>“</a:t>
            </a:r>
            <a:r>
              <a:rPr lang="zh-CN" altLang="en-US" sz="2400" smtClean="0">
                <a:solidFill>
                  <a:srgbClr val="006600"/>
                </a:solidFill>
                <a:latin typeface="+mj-ea"/>
                <a:ea typeface="+mj-ea"/>
              </a:rPr>
              <a:t>对于</a:t>
            </a:r>
            <a:r>
              <a:rPr lang="en-US" altLang="en-US" sz="2400" smtClean="0">
                <a:solidFill>
                  <a:srgbClr val="006600"/>
                </a:solidFill>
                <a:latin typeface="+mj-ea"/>
                <a:ea typeface="+mj-ea"/>
              </a:rPr>
              <a:t>”</a:t>
            </a:r>
            <a:r>
              <a:rPr lang="zh-CN" altLang="en-US" sz="2400" smtClean="0">
                <a:solidFill>
                  <a:srgbClr val="006600"/>
                </a:solidFill>
                <a:latin typeface="+mj-ea"/>
                <a:ea typeface="+mj-ea"/>
              </a:rPr>
              <a:t>。这两种修改方法，以后者更节省。</a:t>
            </a:r>
            <a:endParaRPr lang="zh-CN" altLang="en-US" sz="2400">
              <a:solidFill>
                <a:srgbClr val="006600"/>
              </a:solidFill>
              <a:latin typeface="+mj-ea"/>
              <a:ea typeface="+mj-ea"/>
            </a:endParaRPr>
          </a:p>
        </p:txBody>
      </p:sp>
    </p:spTree>
    <p:extLst>
      <p:ext uri="{BB962C8B-B14F-4D97-AF65-F5344CB8AC3E}">
        <p14:creationId xmlns:p14="http://schemas.microsoft.com/office/powerpoint/2010/main" val="391285602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79554"/>
                                        </p:tgtEl>
                                        <p:attrNameLst>
                                          <p:attrName>style.visibility</p:attrName>
                                        </p:attrNameLst>
                                      </p:cBhvr>
                                      <p:to>
                                        <p:strVal val="visible"/>
                                      </p:to>
                                    </p:set>
                                    <p:animEffect transition="in" filter="blinds(horizontal)">
                                      <p:cBhvr>
                                        <p:cTn id="7" dur="500"/>
                                        <p:tgtEl>
                                          <p:spTgt spid="2795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9554" grpId="0"/>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554" name="Text Box 2"/>
          <p:cNvSpPr txBox="1">
            <a:spLocks noChangeArrowheads="1"/>
          </p:cNvSpPr>
          <p:nvPr/>
        </p:nvSpPr>
        <p:spPr bwMode="auto">
          <a:xfrm>
            <a:off x="688939" y="668319"/>
            <a:ext cx="10572824" cy="5631180"/>
          </a:xfrm>
          <a:prstGeom prst="rect">
            <a:avLst/>
          </a:prstGeom>
          <a:noFill/>
          <a:ln w="57150" cmpd="thickThin">
            <a:noFill/>
            <a:miter lim="800000"/>
          </a:ln>
          <a:effectLst/>
        </p:spPr>
        <p:txBody>
          <a:bodyPr wrap="square">
            <a:spAutoFit/>
          </a:bodyPr>
          <a:lstStyle/>
          <a:p>
            <a:pPr>
              <a:lnSpc>
                <a:spcPct val="150000"/>
              </a:lnSpc>
            </a:pPr>
            <a:r>
              <a:rPr lang="en-US" altLang="zh-CN" sz="2400" b="1" smtClean="0">
                <a:solidFill>
                  <a:srgbClr val="0000FF"/>
                </a:solidFill>
                <a:latin typeface="+mj-ea"/>
                <a:ea typeface="+mj-ea"/>
              </a:rPr>
              <a:t>(4)</a:t>
            </a:r>
            <a:r>
              <a:rPr lang="zh-CN" altLang="en-US" sz="2400" b="1" smtClean="0">
                <a:solidFill>
                  <a:srgbClr val="0000FF"/>
                </a:solidFill>
                <a:latin typeface="+mj-ea"/>
                <a:ea typeface="+mj-ea"/>
              </a:rPr>
              <a:t>瞻前顾后原则：</a:t>
            </a:r>
            <a:endParaRPr lang="en-US" altLang="zh-CN" sz="2400" b="1" smtClean="0">
              <a:solidFill>
                <a:srgbClr val="0000FF"/>
              </a:solidFill>
              <a:latin typeface="+mj-ea"/>
              <a:ea typeface="+mj-ea"/>
            </a:endParaRPr>
          </a:p>
          <a:p>
            <a:pPr>
              <a:lnSpc>
                <a:spcPct val="150000"/>
              </a:lnSpc>
            </a:pPr>
            <a:r>
              <a:rPr lang="en-US" altLang="zh-CN" sz="2400" b="1" smtClean="0">
                <a:solidFill>
                  <a:srgbClr val="0000FF"/>
                </a:solidFill>
                <a:latin typeface="+mj-ea"/>
                <a:ea typeface="+mj-ea"/>
              </a:rPr>
              <a:t>    </a:t>
            </a:r>
            <a:r>
              <a:rPr lang="zh-CN" altLang="en-US" sz="2400" smtClean="0">
                <a:solidFill>
                  <a:srgbClr val="0000FF"/>
                </a:solidFill>
                <a:latin typeface="+mj-ea"/>
                <a:ea typeface="+mj-ea"/>
              </a:rPr>
              <a:t>因为高考修改病句这一项不是给一个孤立的句子让我们修改，通常是给一段文字，因此必须瞻前顾后，统揽全局，否则修改就会不合要求。要善于运用多种方法进行修改。每一个病句，几乎都可以从语法修辞、逻辑的角度来分析其造成语病的原因。这样，同一个病句也就可以有多种不同的修改方法。至于用哪一种方法来修改更加合适，就要看病句本身的语病类型，看表达的需要和具体的语境。</a:t>
            </a:r>
          </a:p>
          <a:p>
            <a:pPr>
              <a:lnSpc>
                <a:spcPct val="150000"/>
              </a:lnSpc>
            </a:pPr>
            <a:r>
              <a:rPr lang="zh-CN" altLang="en-US" sz="2400" smtClean="0">
                <a:solidFill>
                  <a:srgbClr val="0000FF"/>
                </a:solidFill>
                <a:latin typeface="+mj-ea"/>
                <a:ea typeface="+mj-ea"/>
              </a:rPr>
              <a:t>    另外，能够用调整语序的方法来修改就尽量不要增删词语；改一处可以解决问题就决不改两处；修改病句要注意句意的简洁，尽量保持句式或陈述者对象一致。</a:t>
            </a:r>
            <a:endParaRPr lang="zh-CN" altLang="en-US" sz="2400">
              <a:solidFill>
                <a:srgbClr val="006600"/>
              </a:solidFill>
              <a:latin typeface="+mj-ea"/>
              <a:ea typeface="+mj-ea"/>
            </a:endParaRPr>
          </a:p>
        </p:txBody>
      </p:sp>
    </p:spTree>
    <p:extLst>
      <p:ext uri="{BB962C8B-B14F-4D97-AF65-F5344CB8AC3E}">
        <p14:creationId xmlns:p14="http://schemas.microsoft.com/office/powerpoint/2010/main" val="42905448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79554"/>
                                        </p:tgtEl>
                                        <p:attrNameLst>
                                          <p:attrName>style.visibility</p:attrName>
                                        </p:attrNameLst>
                                      </p:cBhvr>
                                      <p:to>
                                        <p:strVal val="visible"/>
                                      </p:to>
                                    </p:set>
                                    <p:animEffect transition="in" filter="blinds(horizontal)">
                                      <p:cBhvr>
                                        <p:cTn id="7" dur="500"/>
                                        <p:tgtEl>
                                          <p:spTgt spid="2795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9554" grpId="0"/>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3650" name="Text Box 2"/>
          <p:cNvSpPr txBox="1">
            <a:spLocks noChangeArrowheads="1"/>
          </p:cNvSpPr>
          <p:nvPr/>
        </p:nvSpPr>
        <p:spPr bwMode="auto">
          <a:xfrm>
            <a:off x="546063" y="1025509"/>
            <a:ext cx="10615613" cy="4718050"/>
          </a:xfrm>
          <a:prstGeom prst="rect">
            <a:avLst/>
          </a:prstGeom>
          <a:noFill/>
          <a:ln w="9525">
            <a:noFill/>
            <a:miter lim="800000"/>
          </a:ln>
          <a:effectLst/>
        </p:spPr>
        <p:txBody>
          <a:bodyPr>
            <a:spAutoFit/>
          </a:bodyPr>
          <a:lstStyle/>
          <a:p>
            <a:pPr algn="ctr"/>
            <a:r>
              <a:rPr lang="zh-CN" altLang="en-US" sz="3200" smtClean="0">
                <a:solidFill>
                  <a:srgbClr val="FF0000"/>
                </a:solidFill>
                <a:ea typeface="黑体" pitchFamily="2" charset="-122"/>
              </a:rPr>
              <a:t>二、修改病句的</a:t>
            </a:r>
            <a:r>
              <a:rPr lang="en-US" altLang="zh-CN" sz="3200" smtClean="0">
                <a:solidFill>
                  <a:srgbClr val="FF0000"/>
                </a:solidFill>
                <a:ea typeface="黑体" pitchFamily="2" charset="-122"/>
              </a:rPr>
              <a:t>4</a:t>
            </a:r>
            <a:r>
              <a:rPr lang="zh-CN" altLang="en-US" sz="3200" smtClean="0">
                <a:solidFill>
                  <a:srgbClr val="FF0000"/>
                </a:solidFill>
                <a:ea typeface="黑体" pitchFamily="2" charset="-122"/>
              </a:rPr>
              <a:t>方法</a:t>
            </a:r>
          </a:p>
          <a:p>
            <a:pPr>
              <a:lnSpc>
                <a:spcPct val="140000"/>
              </a:lnSpc>
            </a:pPr>
            <a:endParaRPr lang="en-US" altLang="en-US" sz="2400" smtClean="0">
              <a:solidFill>
                <a:schemeClr val="folHlink"/>
              </a:solidFill>
              <a:latin typeface="楷体_GB2312" charset="0"/>
              <a:ea typeface="楷体_GB2312" charset="-122"/>
            </a:endParaRPr>
          </a:p>
          <a:p>
            <a:pPr>
              <a:lnSpc>
                <a:spcPct val="140000"/>
              </a:lnSpc>
            </a:pPr>
            <a:r>
              <a:rPr lang="en-US" altLang="en-US" sz="2400" smtClean="0">
                <a:solidFill>
                  <a:schemeClr val="folHlink"/>
                </a:solidFill>
                <a:latin typeface="楷体_GB2312" charset="0"/>
                <a:ea typeface="楷体_GB2312" charset="-122"/>
              </a:rPr>
              <a:t>(1)</a:t>
            </a:r>
            <a:r>
              <a:rPr lang="zh-CN" altLang="en-US" sz="2400" smtClean="0">
                <a:solidFill>
                  <a:schemeClr val="folHlink"/>
                </a:solidFill>
                <a:latin typeface="楷体_GB2312" charset="0"/>
                <a:ea typeface="楷体_GB2312" charset="-122"/>
              </a:rPr>
              <a:t>增补。对成分残缺的病句用增补法，缺什么成分就补什么成分。</a:t>
            </a:r>
          </a:p>
          <a:p>
            <a:pPr>
              <a:lnSpc>
                <a:spcPct val="140000"/>
              </a:lnSpc>
            </a:pPr>
            <a:r>
              <a:rPr lang="en-US" altLang="en-US" sz="2400" smtClean="0">
                <a:solidFill>
                  <a:schemeClr val="folHlink"/>
                </a:solidFill>
                <a:latin typeface="楷体_GB2312" charset="0"/>
                <a:ea typeface="楷体_GB2312" charset="-122"/>
              </a:rPr>
              <a:t>(2)</a:t>
            </a:r>
            <a:r>
              <a:rPr lang="zh-CN" altLang="en-US" sz="2400" smtClean="0">
                <a:solidFill>
                  <a:schemeClr val="folHlink"/>
                </a:solidFill>
                <a:latin typeface="楷体_GB2312" charset="0"/>
                <a:ea typeface="楷体_GB2312" charset="-122"/>
              </a:rPr>
              <a:t>删除。对成分</a:t>
            </a:r>
            <a:r>
              <a:rPr lang="en-US" altLang="en-US" sz="2400" smtClean="0">
                <a:solidFill>
                  <a:schemeClr val="folHlink"/>
                </a:solidFill>
                <a:latin typeface="楷体_GB2312" charset="0"/>
                <a:ea typeface="楷体_GB2312" charset="-122"/>
              </a:rPr>
              <a:t>“</a:t>
            </a:r>
            <a:r>
              <a:rPr lang="zh-CN" altLang="en-US" sz="2400" smtClean="0">
                <a:solidFill>
                  <a:schemeClr val="folHlink"/>
                </a:solidFill>
                <a:latin typeface="楷体_GB2312" charset="0"/>
                <a:ea typeface="楷体_GB2312" charset="-122"/>
              </a:rPr>
              <a:t>赘余</a:t>
            </a:r>
            <a:r>
              <a:rPr lang="en-US" altLang="en-US" sz="2400" smtClean="0">
                <a:solidFill>
                  <a:schemeClr val="folHlink"/>
                </a:solidFill>
                <a:latin typeface="楷体_GB2312" charset="0"/>
                <a:ea typeface="楷体_GB2312" charset="-122"/>
              </a:rPr>
              <a:t>”</a:t>
            </a:r>
            <a:r>
              <a:rPr lang="zh-CN" altLang="en-US" sz="2400" smtClean="0">
                <a:solidFill>
                  <a:schemeClr val="folHlink"/>
                </a:solidFill>
                <a:latin typeface="楷体_GB2312" charset="0"/>
                <a:ea typeface="楷体_GB2312" charset="-122"/>
              </a:rPr>
              <a:t>的病句用删除法删去多余的，对自相矛盾的逻辑病句，依据实际情况删除矛盾的一方。</a:t>
            </a:r>
          </a:p>
          <a:p>
            <a:pPr>
              <a:lnSpc>
                <a:spcPct val="140000"/>
              </a:lnSpc>
            </a:pPr>
            <a:r>
              <a:rPr lang="en-US" altLang="en-US" sz="2400" smtClean="0">
                <a:solidFill>
                  <a:schemeClr val="folHlink"/>
                </a:solidFill>
                <a:latin typeface="楷体_GB2312" charset="0"/>
                <a:ea typeface="楷体_GB2312" charset="-122"/>
              </a:rPr>
              <a:t>(3)</a:t>
            </a:r>
            <a:r>
              <a:rPr lang="zh-CN" altLang="en-US" sz="2400" smtClean="0">
                <a:solidFill>
                  <a:schemeClr val="folHlink"/>
                </a:solidFill>
                <a:latin typeface="楷体_GB2312" charset="0"/>
                <a:ea typeface="楷体_GB2312" charset="-122"/>
              </a:rPr>
              <a:t>调换。对搭配不当的病句，用此法调换词语；对语序不当的病句，用此法调换词语的位置；对前后失却照应的病句，用此法作调整，以使前后照应。</a:t>
            </a:r>
          </a:p>
          <a:p>
            <a:pPr>
              <a:lnSpc>
                <a:spcPct val="140000"/>
              </a:lnSpc>
            </a:pPr>
            <a:r>
              <a:rPr lang="en-US" altLang="en-US" sz="2400" smtClean="0">
                <a:solidFill>
                  <a:schemeClr val="folHlink"/>
                </a:solidFill>
                <a:latin typeface="楷体_GB2312" charset="0"/>
                <a:ea typeface="楷体_GB2312" charset="-122"/>
              </a:rPr>
              <a:t>(4)</a:t>
            </a:r>
            <a:r>
              <a:rPr lang="zh-CN" altLang="en-US" sz="2400" smtClean="0">
                <a:solidFill>
                  <a:schemeClr val="folHlink"/>
                </a:solidFill>
                <a:latin typeface="楷体_GB2312" charset="0"/>
                <a:ea typeface="楷体_GB2312" charset="-122"/>
              </a:rPr>
              <a:t>精简。对句式杂糅、结构混乱的病句，用此法作精简，以使语句表达方式具有单一性，能用多种方法改的，选用最简便的一种。</a:t>
            </a:r>
            <a:endParaRPr lang="zh-CN" altLang="en-US" sz="2400" b="0">
              <a:latin typeface="楷体_GB2312" charset="0"/>
              <a:ea typeface="楷体_GB2312" charset="-122"/>
            </a:endParaRPr>
          </a:p>
        </p:txBody>
      </p:sp>
      <p:sp>
        <p:nvSpPr>
          <p:cNvPr id="3" name="Rectangle 7"/>
          <p:cNvSpPr>
            <a:spLocks noChangeArrowheads="1"/>
          </p:cNvSpPr>
          <p:nvPr/>
        </p:nvSpPr>
        <p:spPr bwMode="auto">
          <a:xfrm>
            <a:off x="7905750" y="-7938"/>
            <a:ext cx="1498625" cy="595313"/>
          </a:xfrm>
          <a:prstGeom prst="rect">
            <a:avLst/>
          </a:prstGeom>
          <a:solidFill>
            <a:srgbClr val="FF9900"/>
          </a:solidFill>
          <a:ln w="9525">
            <a:noFill/>
            <a:miter lim="800000"/>
          </a:ln>
        </p:spPr>
        <p:txBody>
          <a:bodyPr/>
          <a:lstStyle/>
          <a:p>
            <a:endParaRPr lang="zh-CN" altLang="en-US"/>
          </a:p>
        </p:txBody>
      </p:sp>
      <p:sp>
        <p:nvSpPr>
          <p:cNvPr id="4" name="Rectangle 18"/>
          <p:cNvSpPr>
            <a:spLocks noChangeArrowheads="1"/>
          </p:cNvSpPr>
          <p:nvPr/>
        </p:nvSpPr>
        <p:spPr bwMode="auto">
          <a:xfrm>
            <a:off x="8013699" y="139700"/>
            <a:ext cx="1247799" cy="368935"/>
          </a:xfrm>
          <a:prstGeom prst="rect">
            <a:avLst/>
          </a:prstGeom>
          <a:noFill/>
          <a:ln w="9525">
            <a:noFill/>
            <a:miter lim="800000"/>
          </a:ln>
        </p:spPr>
        <p:txBody>
          <a:bodyPr wrap="square" lIns="0" tIns="0" rIns="0" bIns="0">
            <a:spAutoFit/>
          </a:bodyPr>
          <a:lstStyle/>
          <a:p>
            <a:pPr algn="ctr"/>
            <a:r>
              <a:rPr lang="zh-CN" altLang="en-US" sz="2400" smtClean="0">
                <a:solidFill>
                  <a:schemeClr val="bg1"/>
                </a:solidFill>
                <a:latin typeface="微软雅黑" pitchFamily="34" charset="-122"/>
                <a:ea typeface="微软雅黑" pitchFamily="34" charset="-122"/>
                <a:cs typeface="方正兰亭黑简体" pitchFamily="2" charset="-122"/>
              </a:rPr>
              <a:t>修改方法</a:t>
            </a:r>
            <a:endParaRPr lang="zh-CN" altLang="en-US" sz="2400">
              <a:solidFill>
                <a:schemeClr val="bg1"/>
              </a:solidFill>
              <a:latin typeface="微软雅黑" pitchFamily="34" charset="-122"/>
              <a:ea typeface="微软雅黑" pitchFamily="34" charset="-122"/>
              <a:cs typeface="方正兰亭黑简体" pitchFamily="2" charset="-122"/>
            </a:endParaRPr>
          </a:p>
        </p:txBody>
      </p:sp>
    </p:spTree>
    <p:extLst>
      <p:ext uri="{BB962C8B-B14F-4D97-AF65-F5344CB8AC3E}">
        <p14:creationId xmlns:p14="http://schemas.microsoft.com/office/powerpoint/2010/main" val="309052597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83650"/>
                                        </p:tgtEl>
                                        <p:attrNameLst>
                                          <p:attrName>style.visibility</p:attrName>
                                        </p:attrNameLst>
                                      </p:cBhvr>
                                      <p:to>
                                        <p:strVal val="visible"/>
                                      </p:to>
                                    </p:set>
                                    <p:animEffect transition="in" filter="dissolve">
                                      <p:cBhvr>
                                        <p:cTn id="7" dur="500"/>
                                        <p:tgtEl>
                                          <p:spTgt spid="2836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3650" grpId="0"/>
    </p:bldLst>
  </p:timing>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17.06.20"/>
  <p:tag name="AS_TITLE" val="Aspose.Slides for Java"/>
  <p:tag name="AS_VERSION" val="17.6"/>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0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0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0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1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heme/theme1.xml><?xml version="1.0" encoding="utf-8"?>
<a:theme xmlns:a="http://schemas.openxmlformats.org/drawingml/2006/main" name="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1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charset="0"/>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charset="0"/>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12503</Words>
  <Application>Microsoft Office PowerPoint</Application>
  <PresentationFormat>自定义</PresentationFormat>
  <Paragraphs>639</Paragraphs>
  <Slides>98</Slides>
  <Notes>6</Notes>
  <HiddenSlides>2</HiddenSlides>
  <MMClips>0</MMClips>
  <ScaleCrop>false</ScaleCrop>
  <HeadingPairs>
    <vt:vector size="6" baseType="variant">
      <vt:variant>
        <vt:lpstr>主题</vt:lpstr>
      </vt:variant>
      <vt:variant>
        <vt:i4>2</vt:i4>
      </vt:variant>
      <vt:variant>
        <vt:lpstr>嵌入 OLE 服务器</vt:lpstr>
      </vt:variant>
      <vt:variant>
        <vt:i4>1</vt:i4>
      </vt:variant>
      <vt:variant>
        <vt:lpstr>幻灯片标题</vt:lpstr>
      </vt:variant>
      <vt:variant>
        <vt:i4>98</vt:i4>
      </vt:variant>
    </vt:vector>
  </HeadingPairs>
  <TitlesOfParts>
    <vt:vector size="101" baseType="lpstr">
      <vt:lpstr>自定义设计方案</vt:lpstr>
      <vt:lpstr>1_自定义设计方案</vt:lpstr>
      <vt:lpstr>Image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类型一　多项定语排列次序不当</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类型四　并列词语或短语之间次序不当</vt:lpstr>
      <vt:lpstr>PowerPoint 演示文稿</vt:lpstr>
      <vt:lpstr>PowerPoint 演示文稿</vt:lpstr>
      <vt:lpstr>PowerPoint 演示文稿</vt:lpstr>
      <vt:lpstr>类型六　关联词语位置不当</vt:lpstr>
      <vt:lpstr>PowerPoint 演示文稿</vt:lpstr>
      <vt:lpstr>PowerPoint 演示文稿</vt:lpstr>
      <vt:lpstr>PowerPoint 演示文稿</vt:lpstr>
      <vt:lpstr>类型一　主谓搭配不当</vt:lpstr>
      <vt:lpstr>PowerPoint 演示文稿</vt:lpstr>
      <vt:lpstr>PowerPoint 演示文稿</vt:lpstr>
      <vt:lpstr>PowerPoint 演示文稿</vt:lpstr>
      <vt:lpstr>PowerPoint 演示文稿</vt:lpstr>
      <vt:lpstr>类型三　动宾搭配不当</vt:lpstr>
      <vt:lpstr>PowerPoint 演示文稿</vt:lpstr>
      <vt:lpstr>PowerPoint 演示文稿</vt:lpstr>
      <vt:lpstr>类型四 　关联词语搭配不当</vt:lpstr>
      <vt:lpstr>PowerPoint 演示文稿</vt:lpstr>
      <vt:lpstr> 点拨一　“一对多”“多对多”结构中搭配不当的辨析      搭配不当是人们在使用语言过程中极易出现的病句类型，也是高考重点考查的病句类型。这种病句类型之所以会经常出现，是因为句子中出现了因结构复杂性而导致前后难以照应、顾此失彼等搭配不当现象。掌握这一特点，对于辨析病句会有好处。     (1)A→B＋C式(一对二式)     [示例]　心理学家认为，给孩子讲故事有助于A培养孩子的B创造性思维和C语言表达的水平。     解析： “培养”可与“创造性思维”搭配，不能与“语言表达的水平”搭配。通常当一个谓语动词搭配两个宾语时，容易出现搭配不当现象。 </vt:lpstr>
      <vt:lpstr>    (2)A→B＋C＋D(＋……)式(一对三式或一对多式)     [示例]　考古学家在这里A挖掘了丰富的B打制石器，大量的C古生物化石和古人用火的D痕迹。     解析：　A可与B、C搭配，但不可与D搭配。    (3)A＋B→C式(二对一式)     [示例]　电子计算机已经广泛应用到各行各业，这就要求我们尽快A提高和B造就一批C专业技术人才。     解析：A与C不搭配，B与C搭配。</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类型一　指代不明造成歧义 </vt:lpstr>
      <vt:lpstr>PowerPoint 演示文稿</vt:lpstr>
      <vt:lpstr>类型二　修饰两可造成歧义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类型一　概念并列不当 </vt:lpstr>
      <vt:lpstr>PowerPoint 演示文稿</vt:lpstr>
      <vt:lpstr>类型二　否定失当 </vt:lpstr>
      <vt:lpstr>PowerPoint 演示文稿</vt:lpstr>
      <vt:lpstr>类型三　数量误用</vt:lpstr>
      <vt:lpstr>PowerPoint 演示文稿</vt:lpstr>
      <vt:lpstr>类型四　不合事理</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hj</cp:lastModifiedBy>
  <cp:revision>2</cp:revision>
  <cp:lastPrinted>2020-10-21T18:02:43Z</cp:lastPrinted>
  <dcterms:created xsi:type="dcterms:W3CDTF">2020-10-21T18:02:43Z</dcterms:created>
  <dcterms:modified xsi:type="dcterms:W3CDTF">2020-11-27T03:00:20Z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