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26"/>
  </p:notesMasterIdLst>
  <p:sldIdLst>
    <p:sldId id="257" r:id="rId3"/>
    <p:sldId id="258" r:id="rId4"/>
    <p:sldId id="295" r:id="rId5"/>
    <p:sldId id="259" r:id="rId6"/>
    <p:sldId id="260" r:id="rId7"/>
    <p:sldId id="261" r:id="rId8"/>
    <p:sldId id="263" r:id="rId9"/>
    <p:sldId id="266" r:id="rId10"/>
    <p:sldId id="268" r:id="rId11"/>
    <p:sldId id="270" r:id="rId12"/>
    <p:sldId id="271" r:id="rId13"/>
    <p:sldId id="274" r:id="rId14"/>
    <p:sldId id="275" r:id="rId15"/>
    <p:sldId id="278" r:id="rId16"/>
    <p:sldId id="279" r:id="rId17"/>
    <p:sldId id="282" r:id="rId18"/>
    <p:sldId id="283" r:id="rId19"/>
    <p:sldId id="284" r:id="rId20"/>
    <p:sldId id="286" r:id="rId21"/>
    <p:sldId id="288" r:id="rId22"/>
    <p:sldId id="289" r:id="rId23"/>
    <p:sldId id="290" r:id="rId24"/>
    <p:sldId id="291"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660"/>
  </p:normalViewPr>
  <p:slideViewPr>
    <p:cSldViewPr snapToGrid="0">
      <p:cViewPr varScale="1">
        <p:scale>
          <a:sx n="115" d="100"/>
          <a:sy n="115" d="100"/>
        </p:scale>
        <p:origin x="61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notesMaster" Target="notesMasters/notesMaster1.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endParaRPr lang="zh-CN" altLang="en-US" dirty="0"/>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5" name="标题 4"/>
          <p:cNvSpPr>
            <a:spLocks noGrp="1"/>
          </p:cNvSpPr>
          <p:nvPr>
            <p:ph type="title" hasCustomPrompt="1"/>
          </p:nvPr>
        </p:nvSpPr>
        <p:spPr>
          <a:xfrm>
            <a:off x="838200" y="2187443"/>
            <a:ext cx="10515600" cy="2483115"/>
          </a:xfrm>
        </p:spPr>
        <p:txBody>
          <a:bodyPr>
            <a:normAutofit/>
          </a:bodyPr>
          <a:lstStyle>
            <a:lvl1pPr algn="ctr">
              <a:defRPr sz="6000" b="0"/>
            </a:lvl1pPr>
          </a:lstStyle>
          <a:p>
            <a:r>
              <a:rPr lang="zh-CN" altLang="en-US" dirty="0"/>
              <a:t>单击此处编辑标题</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238500" y="2159000"/>
            <a:ext cx="5715000" cy="1382450"/>
          </a:xfrm>
        </p:spPr>
        <p:txBody>
          <a:bodyPr anchor="b" anchorCtr="0">
            <a:normAutofit/>
          </a:bodyPr>
          <a:lstStyle>
            <a:lvl1pPr algn="ctr">
              <a:defRPr sz="8000" b="0">
                <a:solidFill>
                  <a:schemeClr val="tx1"/>
                </a:solidFill>
              </a:defRPr>
            </a:lvl1pPr>
          </a:lstStyle>
          <a:p>
            <a:r>
              <a:rPr lang="zh-CN" altLang="en-US" dirty="0"/>
              <a:t>编辑标题</a:t>
            </a:r>
            <a:endParaRPr lang="zh-CN" altLang="en-US" dirty="0"/>
          </a:p>
        </p:txBody>
      </p:sp>
      <p:sp>
        <p:nvSpPr>
          <p:cNvPr id="3" name="日期占位符 2"/>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37" name="内容占位符 36"/>
          <p:cNvSpPr>
            <a:spLocks noGrp="1"/>
          </p:cNvSpPr>
          <p:nvPr>
            <p:ph sz="quarter" idx="13" hasCustomPrompt="1"/>
          </p:nvPr>
        </p:nvSpPr>
        <p:spPr>
          <a:xfrm>
            <a:off x="3238500" y="3733201"/>
            <a:ext cx="5715000" cy="1185937"/>
          </a:xfrm>
        </p:spPr>
        <p:txBody>
          <a:bodyPr>
            <a:normAutofit/>
          </a:bodyPr>
          <a:lstStyle>
            <a:lvl1pPr marL="0" indent="0" algn="ctr">
              <a:buNone/>
              <a:defRPr sz="3200">
                <a:solidFill>
                  <a:schemeClr val="tx1"/>
                </a:solidFill>
              </a:defRPr>
            </a:lvl1pPr>
          </a:lstStyle>
          <a:p>
            <a:pPr lvl="0"/>
            <a:r>
              <a:rPr lang="zh-CN" altLang="en-US" dirty="0"/>
              <a:t>编辑文本</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endParaRPr lang="zh-CN" altLang="en-US" dirty="0"/>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3.xml"/><Relationship Id="rId12" Type="http://schemas.openxmlformats.org/officeDocument/2006/relationships/tags" Target="../tags/tag2.xml"/><Relationship Id="rId11" Type="http://schemas.openxmlformats.org/officeDocument/2006/relationships/tags" Target="../tags/tag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1"/>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8" name="文本占位符 2"/>
          <p:cNvSpPr>
            <a:spLocks noGrp="1"/>
          </p:cNvSpPr>
          <p:nvPr>
            <p:ph type="body" idx="1"/>
            <p:custDataLst>
              <p:tags r:id="rId12"/>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0030101010101" pitchFamily="49" charset="-122"/>
                <a:ea typeface="黑体" panose="02010600030101010101" pitchFamily="49" charset="-122"/>
              </a:defRPr>
            </a:lvl1pPr>
          </a:lstStyle>
          <a:p>
            <a:fld id="{D997B5FA-0921-464F-AAE1-844C04324D75}" type="datetimeFigureOut">
              <a:rPr lang="zh-CN" altLang="en-US" smtClean="0"/>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0030101010101" pitchFamily="49" charset="-122"/>
                <a:ea typeface="黑体" panose="0201060003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0030101010101" pitchFamily="49" charset="-122"/>
                <a:ea typeface="黑体" panose="02010600030101010101" pitchFamily="49" charset="-122"/>
              </a:defRPr>
            </a:lvl1pPr>
          </a:lstStyle>
          <a:p>
            <a:fld id="{565CE74E-AB26-4998-AD42-012C4C1AD076}" type="slidenum">
              <a:rPr lang="zh-CN" altLang="en-US" smtClean="0"/>
            </a:fld>
            <a:endParaRPr lang="zh-CN" altLang="en-US"/>
          </a:p>
        </p:txBody>
      </p:sp>
      <p:sp>
        <p:nvSpPr>
          <p:cNvPr id="2" name="KSO_TEMPLATE" hidden="1"/>
          <p:cNvSpPr/>
          <p:nvPr userDrawn="1">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7"/>
          <p:cNvGrpSpPr/>
          <p:nvPr/>
        </p:nvGrpSpPr>
        <p:grpSpPr>
          <a:xfrm rot="0">
            <a:off x="85090" y="77470"/>
            <a:ext cx="12021185" cy="910127"/>
            <a:chOff x="7309612" y="2374870"/>
            <a:chExt cx="20415191" cy="10447825"/>
          </a:xfrm>
        </p:grpSpPr>
        <p:sp>
          <p:nvSpPr>
            <p:cNvPr id="60" name="TextBox 59"/>
            <p:cNvSpPr txBox="1"/>
            <p:nvPr/>
          </p:nvSpPr>
          <p:spPr>
            <a:xfrm>
              <a:off x="7496175" y="2588239"/>
              <a:ext cx="20228628" cy="10234456"/>
            </a:xfrm>
            <a:prstGeom prst="rect">
              <a:avLst/>
            </a:prstGeom>
            <a:noFill/>
          </p:spPr>
          <p:txBody>
            <a:bodyPr wrap="square" rtlCol="0">
              <a:spAutoFit/>
            </a:bodyPr>
            <a:lstStyle/>
            <a:p>
              <a:pPr algn="ctr">
                <a:lnSpc>
                  <a:spcPct val="130000"/>
                </a:lnSpc>
                <a:spcAft>
                  <a:spcPts val="0"/>
                </a:spcAft>
              </a:pPr>
              <a:r>
                <a:rPr lang="zh-CN" altLang="en-US" sz="4000" b="1" dirty="0">
                  <a:solidFill>
                    <a:schemeClr val="accent6">
                      <a:lumMod val="75000"/>
                    </a:schemeClr>
                  </a:solidFill>
                  <a:latin typeface="黑体" panose="02010600030101010101" pitchFamily="49" charset="-122"/>
                  <a:ea typeface="黑体" panose="02010600030101010101" pitchFamily="49" charset="-122"/>
                  <a:sym typeface="+mn-ea"/>
                </a:rPr>
                <a:t>考点二　理解常见文言虚词在文中的意义和用法</a:t>
              </a:r>
              <a:endParaRPr lang="zh-CN" altLang="en-US" sz="4000" b="1" dirty="0">
                <a:solidFill>
                  <a:schemeClr val="accent6">
                    <a:lumMod val="75000"/>
                  </a:schemeClr>
                </a:solidFill>
                <a:latin typeface="黑体" panose="02010600030101010101" pitchFamily="49" charset="-122"/>
                <a:ea typeface="黑体" panose="02010600030101010101" pitchFamily="49" charset="-122"/>
                <a:sym typeface="+mn-ea"/>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a:p>
          </p:txBody>
        </p:sp>
      </p:grpSp>
      <p:sp>
        <p:nvSpPr>
          <p:cNvPr id="69" name="TextBox 68"/>
          <p:cNvSpPr txBox="1"/>
          <p:nvPr/>
        </p:nvSpPr>
        <p:spPr>
          <a:xfrm>
            <a:off x="309880" y="1508125"/>
            <a:ext cx="11678285" cy="4929505"/>
          </a:xfrm>
          <a:prstGeom prst="rect">
            <a:avLst/>
          </a:prstGeom>
          <a:noFill/>
        </p:spPr>
        <p:txBody>
          <a:bodyPr wrap="square" rtlCol="0">
            <a:spAutoFit/>
          </a:bodyPr>
          <a:lstStyle/>
          <a:p>
            <a:pPr algn="just">
              <a:lnSpc>
                <a:spcPct val="130000"/>
              </a:lnSpc>
              <a:spcAft>
                <a:spcPts val="0"/>
              </a:spcAft>
            </a:pPr>
            <a:r>
              <a:rPr lang="zh-CN" altLang="en-US"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关于“理解常见文言虚词在文中的意义和用法”这一考点</a:t>
            </a:r>
            <a:r>
              <a:rPr lang="en-US" altLang="zh-CN"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考试大纲</a:t>
            </a:r>
            <a:r>
              <a:rPr lang="en-US" altLang="zh-CN"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已明确规定了</a:t>
            </a:r>
            <a:r>
              <a:rPr lang="en-US" altLang="zh-CN"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18</a:t>
            </a:r>
            <a:r>
              <a:rPr lang="zh-CN" altLang="en-US"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个文言虚词</a:t>
            </a:r>
            <a:r>
              <a:rPr lang="en-US" altLang="zh-CN"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而、何、乎、乃、其、且、若、所、为、焉、也、以、因、于、与、则、者、之</a:t>
            </a:r>
            <a:r>
              <a:rPr lang="en-US" altLang="zh-CN"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名称速记排列</a:t>
            </a:r>
            <a:r>
              <a:rPr lang="en-US" altLang="zh-CN"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之乎者也</a:t>
            </a:r>
            <a:r>
              <a:rPr lang="en-US" altLang="zh-CN"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因为所以</a:t>
            </a:r>
            <a:r>
              <a:rPr lang="en-US" altLang="zh-CN"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何则而与焉</a:t>
            </a:r>
            <a:r>
              <a:rPr lang="en-US" altLang="zh-CN"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于其乃且若</a:t>
            </a:r>
            <a:r>
              <a:rPr lang="en-US" altLang="zh-CN"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。但在平常的复习中有必要涉及这</a:t>
            </a:r>
            <a:r>
              <a:rPr lang="en-US" altLang="zh-CN"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18</a:t>
            </a:r>
            <a:r>
              <a:rPr lang="zh-CN" altLang="en-US"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个虚词之外的虚词</a:t>
            </a:r>
            <a:r>
              <a:rPr lang="en-US" altLang="zh-CN"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因为虽然选择题的考查范围基本是考纲规定的</a:t>
            </a:r>
            <a:r>
              <a:rPr lang="en-US" altLang="zh-CN"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18</a:t>
            </a:r>
            <a:r>
              <a:rPr lang="zh-CN" altLang="en-US"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个虚词</a:t>
            </a:r>
            <a:r>
              <a:rPr lang="en-US" altLang="zh-CN"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但在文言翻译题中</a:t>
            </a:r>
            <a:r>
              <a:rPr lang="en-US" altLang="zh-CN"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常常会涉及其他的虚词</a:t>
            </a:r>
            <a:r>
              <a:rPr lang="en-US" altLang="zh-CN"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所以在复习时掌握必要的补充知识</a:t>
            </a:r>
            <a:r>
              <a:rPr lang="en-US" altLang="zh-CN"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才能有备无患。 “虚词的用法”指的是虚词的词性、语法功能和在句中的关联关系</a:t>
            </a:r>
            <a:r>
              <a:rPr lang="en-US" altLang="zh-CN"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词法、句法</a:t>
            </a:r>
            <a:r>
              <a:rPr lang="en-US" altLang="zh-CN"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。但是</a:t>
            </a:r>
            <a:r>
              <a:rPr lang="en-US" altLang="zh-CN"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这里需要明确的是“理解常见文言虚词在文中的意义和用法”的含义</a:t>
            </a:r>
            <a:r>
              <a:rPr lang="en-US" altLang="zh-CN"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它是指在阅读材料中</a:t>
            </a:r>
            <a:r>
              <a:rPr lang="en-US" altLang="zh-CN"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根据上下文的语境要懂得并能判断或加以具体解释虚词的词义和用法</a:t>
            </a:r>
            <a:r>
              <a:rPr lang="en-US" altLang="zh-CN"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而不是要求考生凭着对这些虚词的掌握情况随意去历数那些常见文言虚词所具有的意义和用法。换句话说</a:t>
            </a:r>
            <a:r>
              <a:rPr lang="en-US" altLang="zh-CN"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就是不能机械地套用常见的</a:t>
            </a:r>
            <a:r>
              <a:rPr lang="en-US" altLang="zh-CN"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18</a:t>
            </a:r>
            <a:r>
              <a:rPr lang="zh-CN" altLang="en-US"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个虚词的意义和用法</a:t>
            </a:r>
            <a:r>
              <a:rPr lang="en-US" altLang="zh-CN"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而应在具体的语境中去辨识和运用</a:t>
            </a:r>
            <a:r>
              <a:rPr lang="en-US" altLang="zh-CN"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真正读懂和领会、掌握和解释词句中的某个文言虚词的特定意义和用法。</a:t>
            </a:r>
            <a:endParaRPr lang="zh-CN" altLang="en-US" sz="2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p:txBody>
      </p:sp>
      <p:grpSp>
        <p:nvGrpSpPr>
          <p:cNvPr id="8" name="组合 38"/>
          <p:cNvGrpSpPr/>
          <p:nvPr/>
        </p:nvGrpSpPr>
        <p:grpSpPr>
          <a:xfrm>
            <a:off x="211709" y="987287"/>
            <a:ext cx="1423368" cy="406400"/>
            <a:chOff x="2074961" y="4276948"/>
            <a:chExt cx="2774234" cy="792099"/>
          </a:xfrm>
        </p:grpSpPr>
        <p:pic>
          <p:nvPicPr>
            <p:cNvPr id="9"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0" name="矩形 9"/>
            <p:cNvSpPr/>
            <p:nvPr/>
          </p:nvSpPr>
          <p:spPr>
            <a:xfrm>
              <a:off x="2264972" y="4276948"/>
              <a:ext cx="2584223" cy="792099"/>
            </a:xfrm>
            <a:prstGeom prst="rect">
              <a:avLst/>
            </a:prstGeom>
          </p:spPr>
          <p:txBody>
            <a:bodyPr wrap="none">
              <a:spAutoFit/>
            </a:bodyPr>
            <a:lstStyle/>
            <a:p>
              <a:r>
                <a:rPr lang="zh-CN" altLang="en-US" sz="2050" spc="200" dirty="0" smtClean="0">
                  <a:solidFill>
                    <a:schemeClr val="bg1"/>
                  </a:solidFill>
                  <a:latin typeface="微软雅黑" panose="020B0503020204020204" pitchFamily="34" charset="-122"/>
                  <a:ea typeface="微软雅黑" panose="020B0503020204020204" pitchFamily="34" charset="-122"/>
                </a:rPr>
                <a:t>考点精讲</a:t>
              </a:r>
              <a:endParaRPr lang="zh-CN" altLang="en-US" sz="205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694035" y="1664067"/>
            <a:ext cx="10139873" cy="3449955"/>
          </a:xfrm>
          <a:prstGeom prst="rect">
            <a:avLst/>
          </a:prstGeom>
          <a:noFill/>
        </p:spPr>
        <p:txBody>
          <a:bodyPr wrap="square" rtlCol="0">
            <a:spAutoFit/>
          </a:bodyPr>
          <a:lstStyle/>
          <a:p>
            <a:pPr algn="just">
              <a:lnSpc>
                <a:spcPct val="130000"/>
              </a:lnSpc>
              <a:spcAft>
                <a:spcPts val="0"/>
              </a:spcAft>
            </a:pPr>
            <a:r>
              <a:rPr lang="zh-CN" altLang="en-US" sz="2800" b="1" dirty="0">
                <a:solidFill>
                  <a:schemeClr val="tx1"/>
                </a:solidFill>
                <a:latin typeface="黑体" panose="02010600030101010101" pitchFamily="49" charset="-122"/>
                <a:ea typeface="黑体" panose="02010600030101010101" pitchFamily="49" charset="-122"/>
                <a:cs typeface="黑体" panose="02010600030101010101" pitchFamily="49" charset="-122"/>
              </a:rPr>
              <a:t>技法</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10</a:t>
            </a:r>
            <a:r>
              <a:rPr lang="zh-CN" altLang="en-US" sz="2800" b="1" dirty="0">
                <a:solidFill>
                  <a:schemeClr val="tx1"/>
                </a:solidFill>
                <a:latin typeface="黑体" panose="02010600030101010101" pitchFamily="49" charset="-122"/>
                <a:ea typeface="黑体" panose="02010600030101010101" pitchFamily="49" charset="-122"/>
                <a:cs typeface="黑体" panose="02010600030101010101" pitchFamily="49" charset="-122"/>
              </a:rPr>
              <a:t>　理解文言虚词六招</a:t>
            </a:r>
            <a:endParaRPr lang="zh-CN" altLang="en-US" sz="2800" b="1" dirty="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gn="just">
              <a:lnSpc>
                <a:spcPct val="130000"/>
              </a:lnSpc>
              <a:spcAft>
                <a:spcPts val="0"/>
              </a:spcAft>
            </a:pP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1. </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句意分析法</a:t>
            </a:r>
            <a:endPar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gn="just">
              <a:lnSpc>
                <a:spcPct val="130000"/>
              </a:lnSpc>
              <a:spcAft>
                <a:spcPts val="0"/>
              </a:spcAft>
            </a:pP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根据句子的大意推断文言虚词在文中的意义和用法。如“积土成山</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风雨兴焉”</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劝学</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句子的大意是“堆积土石成为高山</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风雨</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就会</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在这里兴起”</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由此确定“焉”是兼词“于之”“于此”</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兴焉”即“在这里兴起”。</a:t>
            </a:r>
            <a:endPar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p:txBody>
      </p:sp>
      <p:sp>
        <p:nvSpPr>
          <p:cNvPr id="10" name="矩形 9"/>
          <p:cNvSpPr/>
          <p:nvPr/>
        </p:nvSpPr>
        <p:spPr>
          <a:xfrm>
            <a:off x="121285" y="175895"/>
            <a:ext cx="3876040" cy="768350"/>
          </a:xfrm>
          <a:prstGeom prst="rect">
            <a:avLst/>
          </a:prstGeom>
        </p:spPr>
        <p:txBody>
          <a:bodyPr wrap="square">
            <a:spAutoFit/>
          </a:bodyPr>
          <a:lstStyle/>
          <a:p>
            <a:r>
              <a:rPr lang="zh-CN" altLang="en-US" sz="4400" b="1" spc="200" dirty="0" smtClean="0">
                <a:solidFill>
                  <a:srgbClr val="FF0000"/>
                </a:solidFill>
                <a:latin typeface="黑体" panose="02010600030101010101" pitchFamily="49" charset="-122"/>
                <a:ea typeface="黑体" panose="02010600030101010101" pitchFamily="49" charset="-122"/>
              </a:rPr>
              <a:t>考点精讲</a:t>
            </a:r>
            <a:endParaRPr lang="zh-CN" altLang="en-US" sz="4400" b="1" spc="200" dirty="0" smtClean="0">
              <a:solidFill>
                <a:srgbClr val="FF0000"/>
              </a:solidFill>
              <a:latin typeface="黑体" panose="02010600030101010101" pitchFamily="49" charset="-122"/>
              <a:ea typeface="黑体" panose="02010600030101010101" pitchFamily="49"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497372" y="202448"/>
            <a:ext cx="11413490" cy="5688965"/>
            <a:chOff x="969410" y="372398"/>
            <a:chExt cx="22245605" cy="11088148"/>
          </a:xfrm>
        </p:grpSpPr>
        <p:sp>
          <p:nvSpPr>
            <p:cNvPr id="8" name="TextBox 7"/>
            <p:cNvSpPr txBox="1"/>
            <p:nvPr/>
          </p:nvSpPr>
          <p:spPr>
            <a:xfrm>
              <a:off x="969410" y="372398"/>
              <a:ext cx="22245605" cy="11088148"/>
            </a:xfrm>
            <a:prstGeom prst="rect">
              <a:avLst/>
            </a:prstGeom>
            <a:noFill/>
          </p:spPr>
          <p:txBody>
            <a:bodyPr wrap="square" rtlCol="0">
              <a:spAutoFit/>
            </a:bodyPr>
            <a:lstStyle/>
            <a:p>
              <a:pPr>
                <a:lnSpc>
                  <a:spcPct val="130000"/>
                </a:lnSpc>
              </a:pP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技法小练</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endPar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nSpc>
                  <a:spcPct val="130000"/>
                </a:lnSpc>
              </a:pP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1.  </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翻译文中加横线的句子。</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注意加点虚词的翻译</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endPar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nSpc>
                  <a:spcPct val="130000"/>
                </a:lnSpc>
              </a:pP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崔瑗字子玉</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早孤</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锐志好学</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尽能传其父业。年十八游学</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遂明天官、历数、</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京房易传</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诸儒宗之。年四十馀</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始为郡吏。以事系东郡发干狱。</a:t>
              </a:r>
              <a:r>
                <a:rPr lang="zh-CN" altLang="en-US"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狱掾善为</a:t>
              </a:r>
              <a:r>
                <a:rPr lang="en-US" altLang="zh-CN"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礼</a:t>
              </a:r>
              <a:r>
                <a:rPr lang="en-US" altLang="zh-CN"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瑗间考讯时</a:t>
              </a:r>
              <a:r>
                <a:rPr lang="en-US" altLang="zh-CN"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辄问以</a:t>
              </a:r>
              <a:r>
                <a:rPr lang="en-US" altLang="zh-CN"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礼</a:t>
              </a:r>
              <a:r>
                <a:rPr lang="en-US" altLang="zh-CN"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说。</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其专心好学</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虽颠沛必于是。</a:t>
              </a:r>
              <a:r>
                <a:rPr lang="zh-CN" altLang="en-US"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后事释归家</a:t>
              </a:r>
              <a:r>
                <a:rPr lang="en-US" altLang="zh-CN"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为度辽将军邓遵所辟。</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居无何</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遵被诛</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瑗免归。</a:t>
              </a:r>
              <a:endPar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nSpc>
                  <a:spcPct val="130000"/>
                </a:lnSpc>
              </a:pP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(1) </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狱掾善为</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礼</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瑗间考讯时</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辄问以</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礼</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说。</a:t>
              </a:r>
              <a:endPar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nSpc>
                  <a:spcPct val="130000"/>
                </a:lnSpc>
              </a:pP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译文</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________________________________________________</a:t>
              </a:r>
              <a:endPar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nSpc>
                  <a:spcPct val="130000"/>
                </a:lnSpc>
              </a:pP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(2)</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后事释归家</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为度辽将军邓遵所辟。</a:t>
              </a:r>
              <a:endPar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nSpc>
                  <a:spcPct val="130000"/>
                </a:lnSpc>
              </a:pP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译文</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__________________________________________________</a:t>
              </a:r>
              <a:endPar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p:txBody>
        </p:sp>
        <p:sp>
          <p:nvSpPr>
            <p:cNvPr id="9" name="TextBox 75"/>
            <p:cNvSpPr txBox="1"/>
            <p:nvPr/>
          </p:nvSpPr>
          <p:spPr>
            <a:xfrm>
              <a:off x="3312692" y="8208200"/>
              <a:ext cx="2857520" cy="1007451"/>
            </a:xfrm>
            <a:prstGeom prst="rect">
              <a:avLst/>
            </a:prstGeom>
            <a:noFill/>
          </p:spPr>
          <p:txBody>
            <a:bodyPr wrap="square" rtlCol="0" anchor="ctr" anchorCtr="1">
              <a:spAutoFit/>
            </a:bodyPr>
            <a:lstStyle/>
            <a:p>
              <a:r>
                <a:rPr lang="en-US" altLang="zh-CN" sz="277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277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0" name="TextBox 75"/>
            <p:cNvSpPr txBox="1"/>
            <p:nvPr/>
          </p:nvSpPr>
          <p:spPr>
            <a:xfrm>
              <a:off x="9073332" y="8208200"/>
              <a:ext cx="2857520" cy="1007451"/>
            </a:xfrm>
            <a:prstGeom prst="rect">
              <a:avLst/>
            </a:prstGeom>
            <a:noFill/>
          </p:spPr>
          <p:txBody>
            <a:bodyPr wrap="square" rtlCol="0" anchor="ctr" anchorCtr="1">
              <a:spAutoFit/>
            </a:bodyPr>
            <a:lstStyle/>
            <a:p>
              <a:r>
                <a:rPr lang="en-US" altLang="zh-CN" sz="277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277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1" name="TextBox 75"/>
            <p:cNvSpPr txBox="1"/>
            <p:nvPr/>
          </p:nvSpPr>
          <p:spPr>
            <a:xfrm>
              <a:off x="4176788" y="9648360"/>
              <a:ext cx="2857520" cy="1007451"/>
            </a:xfrm>
            <a:prstGeom prst="rect">
              <a:avLst/>
            </a:prstGeom>
            <a:noFill/>
          </p:spPr>
          <p:txBody>
            <a:bodyPr wrap="square" rtlCol="0" anchor="ctr" anchorCtr="1">
              <a:spAutoFit/>
            </a:bodyPr>
            <a:lstStyle/>
            <a:p>
              <a:r>
                <a:rPr lang="en-US" altLang="zh-CN" sz="277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277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17363" y="685683"/>
            <a:ext cx="10189393" cy="5210810"/>
          </a:xfrm>
          <a:prstGeom prst="rect">
            <a:avLst/>
          </a:prstGeom>
          <a:noFill/>
        </p:spPr>
        <p:txBody>
          <a:bodyPr wrap="square" rtlCol="0">
            <a:spAutoFit/>
          </a:bodyPr>
          <a:lstStyle/>
          <a:p>
            <a:pPr>
              <a:lnSpc>
                <a:spcPct val="130000"/>
              </a:lnSpc>
            </a:pP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2. </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语法辨析法</a:t>
            </a:r>
            <a:endPar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nSpc>
                <a:spcPct val="130000"/>
              </a:lnSpc>
            </a:pP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语法辨析法</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即通过分析句中的语法结构去理解虚词在句中的用法。如“如今人方为刀俎</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我为鱼肉</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何辞为</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鸿门宴</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句中有三个“为”</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前两句的主语是“人”和“我”</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宾语是“刀俎”和“鱼肉”</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故前两个“为”应为谓语动词</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译为“是”</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末句中的“何辞”即“辞何”</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是个动宾结构</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主语承前省略</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可见句末的“为”是表疑问的语气词</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它不表示实在意义。</a:t>
            </a:r>
            <a:endPar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223052" y="87138"/>
            <a:ext cx="11746230" cy="6197740"/>
            <a:chOff x="387712" y="634051"/>
            <a:chExt cx="22894136" cy="12079782"/>
          </a:xfrm>
        </p:grpSpPr>
        <p:grpSp>
          <p:nvGrpSpPr>
            <p:cNvPr id="4" name="组合 12"/>
            <p:cNvGrpSpPr/>
            <p:nvPr/>
          </p:nvGrpSpPr>
          <p:grpSpPr>
            <a:xfrm>
              <a:off x="387712" y="634051"/>
              <a:ext cx="22894136" cy="11935942"/>
              <a:chOff x="387712" y="736269"/>
              <a:chExt cx="22894136" cy="11935942"/>
            </a:xfrm>
          </p:grpSpPr>
          <p:sp>
            <p:nvSpPr>
              <p:cNvPr id="8" name="TextBox 7"/>
              <p:cNvSpPr txBox="1"/>
              <p:nvPr/>
            </p:nvSpPr>
            <p:spPr>
              <a:xfrm>
                <a:off x="387712" y="736269"/>
                <a:ext cx="22894136" cy="11935942"/>
              </a:xfrm>
              <a:prstGeom prst="rect">
                <a:avLst/>
              </a:prstGeom>
              <a:noFill/>
            </p:spPr>
            <p:txBody>
              <a:bodyPr wrap="square" rtlCol="0">
                <a:spAutoFit/>
              </a:bodyPr>
              <a:lstStyle/>
              <a:p>
                <a:pPr fontAlgn="auto">
                  <a:lnSpc>
                    <a:spcPct val="100000"/>
                  </a:lnSpc>
                </a:pP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2.  </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翻译翻译文中加横线的句子。</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注意加点虚词的翻译</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endPar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fontAlgn="auto">
                  <a:lnSpc>
                    <a:spcPct val="100000"/>
                  </a:lnSpc>
                </a:pP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楚人和氏得玉璞楚山中</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奉而献之厉王。厉王使玉人相之。玉人曰</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石也。”王以和为诳</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而刖</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砍掉</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其左足。及厉王薨</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武王即位。和又奉其璞而献之武王。武王使玉人相之。又曰</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石也。”王又以和为诳</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而刖其右足。武王薨</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文王即位。和乃抱其璞而哭于楚山之下</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三日三夜</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泪尽而继之以血。王闻之</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使人问其故</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曰</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天下之刖者多矣</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子奚哭之悲也</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和曰</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吾非悲刖也</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悲夫宝玉而题之以石</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贞士而名之以诳</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此吾所以悲也。”王乃使玉人理其璞而得宝焉</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遂命曰“和氏之璧”。</a:t>
                </a:r>
                <a:endPar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fontAlgn="auto">
                  <a:lnSpc>
                    <a:spcPct val="100000"/>
                  </a:lnSpc>
                </a:pP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(1)</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楚人和氏得玉璞楚山中</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奉而献之厉王。</a:t>
                </a:r>
                <a:endPar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fontAlgn="auto">
                  <a:lnSpc>
                    <a:spcPct val="100000"/>
                  </a:lnSpc>
                </a:pP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译文</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__________________________________________________________</a:t>
                </a:r>
                <a:endPar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fontAlgn="auto">
                  <a:lnSpc>
                    <a:spcPct val="100000"/>
                  </a:lnSpc>
                </a:pP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(2)</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王以和为诳</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而刖其左足。</a:t>
                </a:r>
                <a:endPar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fontAlgn="auto">
                  <a:lnSpc>
                    <a:spcPct val="100000"/>
                  </a:lnSpc>
                </a:pP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译文</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__________________________________________________________ </a:t>
                </a:r>
                <a:endPar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fontAlgn="auto">
                  <a:lnSpc>
                    <a:spcPct val="100000"/>
                  </a:lnSpc>
                </a:pP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(3)</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王闻之</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使人问其故</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曰</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天下之刖者多矣</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子奚哭之悲也</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endPar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fontAlgn="auto">
                  <a:lnSpc>
                    <a:spcPct val="100000"/>
                  </a:lnSpc>
                </a:pP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译文</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__________________________________________________________</a:t>
                </a:r>
                <a:endPar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p:txBody>
          </p:sp>
          <p:sp>
            <p:nvSpPr>
              <p:cNvPr id="9" name="TextBox 75"/>
              <p:cNvSpPr txBox="1"/>
              <p:nvPr/>
            </p:nvSpPr>
            <p:spPr>
              <a:xfrm>
                <a:off x="8209236" y="8568240"/>
                <a:ext cx="2857520" cy="1007451"/>
              </a:xfrm>
              <a:prstGeom prst="rect">
                <a:avLst/>
              </a:prstGeom>
              <a:noFill/>
            </p:spPr>
            <p:txBody>
              <a:bodyPr wrap="square" rtlCol="0" anchor="ctr" anchorCtr="1">
                <a:spAutoFit/>
              </a:bodyPr>
              <a:lstStyle/>
              <a:p>
                <a:r>
                  <a:rPr lang="en-US" altLang="zh-CN" sz="277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277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0" name="TextBox 75"/>
              <p:cNvSpPr txBox="1"/>
              <p:nvPr/>
            </p:nvSpPr>
            <p:spPr>
              <a:xfrm>
                <a:off x="5184900" y="10152416"/>
                <a:ext cx="2857520" cy="1007451"/>
              </a:xfrm>
              <a:prstGeom prst="rect">
                <a:avLst/>
              </a:prstGeom>
              <a:noFill/>
            </p:spPr>
            <p:txBody>
              <a:bodyPr wrap="square" rtlCol="0" anchor="ctr" anchorCtr="1">
                <a:spAutoFit/>
              </a:bodyPr>
              <a:lstStyle/>
              <a:p>
                <a:r>
                  <a:rPr lang="en-US" altLang="zh-CN" sz="277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277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grpSp>
        <p:sp>
          <p:nvSpPr>
            <p:cNvPr id="12" name="TextBox 75"/>
            <p:cNvSpPr txBox="1"/>
            <p:nvPr/>
          </p:nvSpPr>
          <p:spPr>
            <a:xfrm>
              <a:off x="12097668" y="11562366"/>
              <a:ext cx="2857520" cy="1007451"/>
            </a:xfrm>
            <a:prstGeom prst="rect">
              <a:avLst/>
            </a:prstGeom>
            <a:noFill/>
          </p:spPr>
          <p:txBody>
            <a:bodyPr wrap="square" rtlCol="0" anchor="ctr" anchorCtr="1">
              <a:spAutoFit/>
            </a:bodyPr>
            <a:lstStyle/>
            <a:p>
              <a:r>
                <a:rPr lang="en-US" altLang="zh-CN" sz="277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277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3" name="TextBox 75"/>
            <p:cNvSpPr txBox="1"/>
            <p:nvPr/>
          </p:nvSpPr>
          <p:spPr>
            <a:xfrm>
              <a:off x="7921204" y="11490358"/>
              <a:ext cx="2857520" cy="1007451"/>
            </a:xfrm>
            <a:prstGeom prst="rect">
              <a:avLst/>
            </a:prstGeom>
            <a:noFill/>
          </p:spPr>
          <p:txBody>
            <a:bodyPr wrap="square" rtlCol="0" anchor="ctr" anchorCtr="1">
              <a:spAutoFit/>
            </a:bodyPr>
            <a:lstStyle/>
            <a:p>
              <a:r>
                <a:rPr lang="en-US" altLang="zh-CN" sz="277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277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75"/>
            <p:cNvSpPr txBox="1"/>
            <p:nvPr/>
          </p:nvSpPr>
          <p:spPr>
            <a:xfrm>
              <a:off x="4680844" y="11706382"/>
              <a:ext cx="2857520" cy="1007451"/>
            </a:xfrm>
            <a:prstGeom prst="rect">
              <a:avLst/>
            </a:prstGeom>
            <a:noFill/>
          </p:spPr>
          <p:txBody>
            <a:bodyPr wrap="square" rtlCol="0" anchor="ctr" anchorCtr="1">
              <a:spAutoFit/>
            </a:bodyPr>
            <a:lstStyle/>
            <a:p>
              <a:r>
                <a:rPr lang="en-US" altLang="zh-CN" sz="277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277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04850" y="685800"/>
            <a:ext cx="10855960" cy="4570730"/>
          </a:xfrm>
          <a:prstGeom prst="rect">
            <a:avLst/>
          </a:prstGeom>
          <a:noFill/>
        </p:spPr>
        <p:txBody>
          <a:bodyPr wrap="square" rtlCol="0">
            <a:spAutoFit/>
          </a:bodyPr>
          <a:lstStyle/>
          <a:p>
            <a:pPr>
              <a:lnSpc>
                <a:spcPct val="130000"/>
              </a:lnSpc>
            </a:pP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3. </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判断词性法</a:t>
            </a:r>
            <a:endPar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nSpc>
                <a:spcPct val="130000"/>
              </a:lnSpc>
            </a:pP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在高考</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考试说明</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要求重点掌握的</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18</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个虚词中</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有很多词“身兼两类词性</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甚至是多类词性”。只要能根据上下文语意的联系</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确定这个词在几个句子中的词性不同</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那么其用法也就肯定不同了</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问题也便迎刃而解了。如“尽吾志也而不能至者</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可以无悔矣</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其孰能讥之乎</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游褒禅山记</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中</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其”不充当句子成分</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只表反问语气</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因此应该是副词。</a:t>
            </a:r>
            <a:endPar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14"/>
          <p:cNvGrpSpPr/>
          <p:nvPr/>
        </p:nvGrpSpPr>
        <p:grpSpPr>
          <a:xfrm>
            <a:off x="147955" y="183515"/>
            <a:ext cx="11796395" cy="6249035"/>
            <a:chOff x="1880324" y="2772718"/>
            <a:chExt cx="20002640" cy="12179760"/>
          </a:xfrm>
        </p:grpSpPr>
        <p:grpSp>
          <p:nvGrpSpPr>
            <p:cNvPr id="5" name="组合 12"/>
            <p:cNvGrpSpPr/>
            <p:nvPr/>
          </p:nvGrpSpPr>
          <p:grpSpPr>
            <a:xfrm>
              <a:off x="1880324" y="2772718"/>
              <a:ext cx="20002640" cy="12179760"/>
              <a:chOff x="1880324" y="2874936"/>
              <a:chExt cx="20002640" cy="12179760"/>
            </a:xfrm>
          </p:grpSpPr>
          <p:sp>
            <p:nvSpPr>
              <p:cNvPr id="8" name="TextBox 7"/>
              <p:cNvSpPr txBox="1"/>
              <p:nvPr/>
            </p:nvSpPr>
            <p:spPr>
              <a:xfrm>
                <a:off x="1880324" y="2874936"/>
                <a:ext cx="20002640" cy="12179760"/>
              </a:xfrm>
              <a:prstGeom prst="rect">
                <a:avLst/>
              </a:prstGeom>
              <a:noFill/>
            </p:spPr>
            <p:txBody>
              <a:bodyPr wrap="square" rtlCol="0">
                <a:spAutoFit/>
              </a:bodyPr>
              <a:lstStyle/>
              <a:p>
                <a:pPr>
                  <a:lnSpc>
                    <a:spcPct val="130000"/>
                  </a:lnSpc>
                </a:pP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技法小练</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endPar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nSpc>
                    <a:spcPct val="130000"/>
                  </a:lnSpc>
                </a:pP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3.  </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翻译文中加横线的句子。</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注意加点虚词的翻译</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endPar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nSpc>
                    <a:spcPct val="130000"/>
                  </a:lnSpc>
                </a:pP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太祖尝弹雀于后园</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有群臣称有急事请见</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太祖亟见之</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其所奏乃常事耳。上怒</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诘其故</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对曰</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臣以尚急于弹雀。”上愈怒</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举柱斧柄撞其口</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堕两齿</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其人徐俯拾齿置怀中。上骂曰</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汝怀齿欲讼我耶</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对曰</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臣不能讼陛下</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自当有史官书之。”上悦</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赐金帛慰劳之。</a:t>
                </a:r>
                <a:endPar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nSpc>
                    <a:spcPct val="130000"/>
                  </a:lnSpc>
                </a:pP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节选自</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涑水记闻</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有删改</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endPar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nSpc>
                    <a:spcPct val="130000"/>
                  </a:lnSpc>
                </a:pP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(1)</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有群臣称有急事请见</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太祖亟见之</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其所奏乃常事耳。</a:t>
                </a:r>
                <a:endPar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nSpc>
                    <a:spcPct val="130000"/>
                  </a:lnSpc>
                </a:pP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译文</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__________________________________________________</a:t>
                </a:r>
                <a:endPar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nSpc>
                    <a:spcPct val="130000"/>
                  </a:lnSpc>
                </a:pP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(2)</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上怒</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诘其故</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对曰</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臣以尚急于弹雀。”</a:t>
                </a:r>
                <a:endPar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nSpc>
                    <a:spcPct val="130000"/>
                  </a:lnSpc>
                </a:pP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译文</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___________________________________________</a:t>
                </a:r>
                <a:endPar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p:txBody>
          </p:sp>
          <p:sp>
            <p:nvSpPr>
              <p:cNvPr id="9" name="TextBox 75"/>
              <p:cNvSpPr txBox="1"/>
              <p:nvPr/>
            </p:nvSpPr>
            <p:spPr>
              <a:xfrm>
                <a:off x="8281244" y="8017435"/>
                <a:ext cx="2857520" cy="1017352"/>
              </a:xfrm>
              <a:prstGeom prst="rect">
                <a:avLst/>
              </a:prstGeom>
              <a:noFill/>
            </p:spPr>
            <p:txBody>
              <a:bodyPr wrap="square" rtlCol="0" anchor="ctr" anchorCtr="1">
                <a:spAutoFit/>
              </a:bodyPr>
              <a:lstStyle/>
              <a:p>
                <a:r>
                  <a:rPr lang="en-US" altLang="zh-CN" sz="2800" b="1" kern="100" dirty="0" smtClean="0">
                    <a:solidFill>
                      <a:schemeClr val="tx1"/>
                    </a:solidFill>
                    <a:latin typeface="黑体" panose="02010600030101010101" pitchFamily="49" charset="-122"/>
                    <a:ea typeface="黑体" panose="02010600030101010101" pitchFamily="49" charset="-122"/>
                    <a:cs typeface="Courier New" panose="02070309020205020404" pitchFamily="49" charset="0"/>
                  </a:rPr>
                  <a:t>·    </a:t>
                </a:r>
                <a:endParaRPr lang="en-US" altLang="zh-CN" sz="2800" b="1" kern="100" dirty="0" smtClean="0">
                  <a:solidFill>
                    <a:schemeClr val="tx1"/>
                  </a:solidFill>
                  <a:latin typeface="黑体" panose="02010600030101010101" pitchFamily="49" charset="-122"/>
                  <a:ea typeface="黑体" panose="02010600030101010101" pitchFamily="49" charset="-122"/>
                  <a:cs typeface="Courier New" panose="02070309020205020404" pitchFamily="49" charset="0"/>
                </a:endParaRPr>
              </a:p>
            </p:txBody>
          </p:sp>
          <p:sp>
            <p:nvSpPr>
              <p:cNvPr id="10" name="TextBox 75"/>
              <p:cNvSpPr txBox="1"/>
              <p:nvPr/>
            </p:nvSpPr>
            <p:spPr>
              <a:xfrm>
                <a:off x="6409036" y="9745627"/>
                <a:ext cx="2857520" cy="1017352"/>
              </a:xfrm>
              <a:prstGeom prst="rect">
                <a:avLst/>
              </a:prstGeom>
              <a:noFill/>
            </p:spPr>
            <p:txBody>
              <a:bodyPr wrap="square" rtlCol="0" anchor="ctr" anchorCtr="1">
                <a:spAutoFit/>
              </a:bodyPr>
              <a:lstStyle/>
              <a:p>
                <a:r>
                  <a:rPr lang="en-US" altLang="zh-CN" sz="2800" b="1" kern="100" dirty="0" smtClean="0">
                    <a:solidFill>
                      <a:schemeClr val="tx1"/>
                    </a:solidFill>
                    <a:latin typeface="黑体" panose="02010600030101010101" pitchFamily="49" charset="-122"/>
                    <a:ea typeface="黑体" panose="02010600030101010101" pitchFamily="49" charset="-122"/>
                    <a:cs typeface="Courier New" panose="02070309020205020404" pitchFamily="49" charset="0"/>
                  </a:rPr>
                  <a:t>·    </a:t>
                </a:r>
                <a:endParaRPr lang="en-US" altLang="zh-CN" sz="2800" b="1" kern="100" dirty="0" smtClean="0">
                  <a:solidFill>
                    <a:schemeClr val="tx1"/>
                  </a:solidFill>
                  <a:latin typeface="黑体" panose="02010600030101010101" pitchFamily="49" charset="-122"/>
                  <a:ea typeface="黑体" panose="02010600030101010101" pitchFamily="49" charset="-122"/>
                  <a:cs typeface="Courier New" panose="02070309020205020404" pitchFamily="49" charset="0"/>
                </a:endParaRPr>
              </a:p>
            </p:txBody>
          </p:sp>
        </p:grpSp>
        <p:sp>
          <p:nvSpPr>
            <p:cNvPr id="12" name="TextBox 75"/>
            <p:cNvSpPr txBox="1"/>
            <p:nvPr/>
          </p:nvSpPr>
          <p:spPr>
            <a:xfrm>
              <a:off x="7993212" y="9499393"/>
              <a:ext cx="2857520" cy="1017352"/>
            </a:xfrm>
            <a:prstGeom prst="rect">
              <a:avLst/>
            </a:prstGeom>
            <a:noFill/>
          </p:spPr>
          <p:txBody>
            <a:bodyPr wrap="square" rtlCol="0" anchor="ctr" anchorCtr="1">
              <a:spAutoFit/>
            </a:bodyPr>
            <a:lstStyle/>
            <a:p>
              <a:r>
                <a:rPr lang="en-US" altLang="zh-CN" sz="2800" b="1" kern="100" dirty="0" smtClean="0">
                  <a:solidFill>
                    <a:schemeClr val="tx1"/>
                  </a:solidFill>
                  <a:latin typeface="黑体" panose="02010600030101010101" pitchFamily="49" charset="-122"/>
                  <a:ea typeface="黑体" panose="02010600030101010101" pitchFamily="49" charset="-122"/>
                  <a:cs typeface="Courier New" panose="02070309020205020404" pitchFamily="49" charset="0"/>
                </a:rPr>
                <a:t>·    </a:t>
              </a:r>
              <a:endParaRPr lang="en-US" altLang="zh-CN" sz="2800" b="1" kern="100" dirty="0" smtClean="0">
                <a:solidFill>
                  <a:schemeClr val="tx1"/>
                </a:solidFill>
                <a:latin typeface="黑体" panose="02010600030101010101" pitchFamily="49" charset="-122"/>
                <a:ea typeface="黑体" panose="02010600030101010101" pitchFamily="49" charset="-122"/>
                <a:cs typeface="Courier New" panose="02070309020205020404" pitchFamily="49" charset="0"/>
              </a:endParaRPr>
            </a:p>
          </p:txBody>
        </p:sp>
        <p:sp>
          <p:nvSpPr>
            <p:cNvPr id="13" name="TextBox 75"/>
            <p:cNvSpPr txBox="1"/>
            <p:nvPr/>
          </p:nvSpPr>
          <p:spPr>
            <a:xfrm>
              <a:off x="8929316" y="7915217"/>
              <a:ext cx="2857520" cy="1017352"/>
            </a:xfrm>
            <a:prstGeom prst="rect">
              <a:avLst/>
            </a:prstGeom>
            <a:noFill/>
          </p:spPr>
          <p:txBody>
            <a:bodyPr wrap="square" rtlCol="0" anchor="ctr" anchorCtr="1">
              <a:spAutoFit/>
            </a:bodyPr>
            <a:lstStyle/>
            <a:p>
              <a:r>
                <a:rPr lang="en-US" altLang="zh-CN" sz="2800" b="1" kern="100" dirty="0" smtClean="0">
                  <a:solidFill>
                    <a:schemeClr val="tx1"/>
                  </a:solidFill>
                  <a:latin typeface="黑体" panose="02010600030101010101" pitchFamily="49" charset="-122"/>
                  <a:ea typeface="黑体" panose="02010600030101010101" pitchFamily="49" charset="-122"/>
                  <a:cs typeface="Courier New" panose="02070309020205020404" pitchFamily="49" charset="0"/>
                </a:rPr>
                <a:t>·    </a:t>
              </a:r>
              <a:endParaRPr lang="en-US" altLang="zh-CN" sz="2800" b="1" kern="100" dirty="0" smtClean="0">
                <a:solidFill>
                  <a:schemeClr val="tx1"/>
                </a:solidFill>
                <a:latin typeface="黑体" panose="02010600030101010101" pitchFamily="49" charset="-122"/>
                <a:ea typeface="黑体" panose="02010600030101010101" pitchFamily="49"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1001208" y="1036203"/>
            <a:ext cx="10189393" cy="4570730"/>
          </a:xfrm>
          <a:prstGeom prst="rect">
            <a:avLst/>
          </a:prstGeom>
          <a:noFill/>
        </p:spPr>
        <p:txBody>
          <a:bodyPr wrap="square" rtlCol="0">
            <a:spAutoFit/>
          </a:bodyPr>
          <a:lstStyle/>
          <a:p>
            <a:pPr>
              <a:lnSpc>
                <a:spcPct val="130000"/>
              </a:lnSpc>
            </a:pP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4. </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同位互推法</a:t>
            </a:r>
            <a:endPar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nSpc>
                <a:spcPct val="130000"/>
              </a:lnSpc>
            </a:pP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理解虚词可以根据句子的对称关系来推断。有些文言句子讲究整齐、对称</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抓住这一点</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我们可从一个词的意义和用法推知相同位置的另外一个词的意义和用法。如“舟遥遥以轻飏</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风飘飘而吹衣”</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归去来兮辞</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中“以”和“而”处于对应位置</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而”是表修饰的连词</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由此可推断“以”也是表修饰的连词。</a:t>
            </a:r>
            <a:endPar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12"/>
          <p:cNvGrpSpPr/>
          <p:nvPr/>
        </p:nvGrpSpPr>
        <p:grpSpPr>
          <a:xfrm>
            <a:off x="130810" y="186055"/>
            <a:ext cx="11813540" cy="5692775"/>
            <a:chOff x="1880324" y="2874936"/>
            <a:chExt cx="20002640" cy="10026443"/>
          </a:xfrm>
        </p:grpSpPr>
        <p:sp>
          <p:nvSpPr>
            <p:cNvPr id="8" name="TextBox 7"/>
            <p:cNvSpPr txBox="1"/>
            <p:nvPr/>
          </p:nvSpPr>
          <p:spPr>
            <a:xfrm>
              <a:off x="1880324" y="2874936"/>
              <a:ext cx="20002640" cy="10026443"/>
            </a:xfrm>
            <a:prstGeom prst="rect">
              <a:avLst/>
            </a:prstGeom>
            <a:noFill/>
          </p:spPr>
          <p:txBody>
            <a:bodyPr wrap="square" rtlCol="0">
              <a:spAutoFit/>
            </a:bodyPr>
            <a:lstStyle/>
            <a:p>
              <a:pPr fontAlgn="auto">
                <a:lnSpc>
                  <a:spcPct val="100000"/>
                </a:lnSpc>
              </a:pP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4.  </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阅读下面的文字</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回答问题。</a:t>
              </a:r>
              <a:endPar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fontAlgn="auto">
                <a:lnSpc>
                  <a:spcPct val="100000"/>
                </a:lnSpc>
              </a:pP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晏子方食</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景公使使者至。分食食之</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使者不饱</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晏子亦不饱。使者反</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言之公。</a:t>
              </a:r>
              <a:endPar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fontAlgn="auto">
                <a:lnSpc>
                  <a:spcPct val="100000"/>
                </a:lnSpc>
              </a:pP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公曰</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嘻</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晏子之家</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若是其贫也。寡人不知</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是寡人之过也。”使吏致千金与市租</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请以奉宾客。晏子辞</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三致之</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终再拜而辞曰</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婴之家不贫</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以君之赐</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泽覆三族</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延及交游</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以振百姓</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君之赐也厚矣</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婴之家不贫也。婴闻之</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夫厚取之君而施之民</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是臣代君君民也</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忠臣不为也</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厚取之君而不施于民</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是为筐箧之藏也</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仁人不为也</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进取于君</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退得罪于士</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身死而财迁于它人</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是为宰藏也</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智者不为也。夫十总之布</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一豆之食</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足于中免矣。”</a:t>
              </a:r>
              <a:endPar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fontAlgn="auto">
                <a:lnSpc>
                  <a:spcPct val="100000"/>
                </a:lnSpc>
              </a:pP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景公谓晏子曰</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昔吾先君桓公</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以书社五百封管仲</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不辞而受</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子辞之何也</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endPar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fontAlgn="auto">
                <a:lnSpc>
                  <a:spcPct val="100000"/>
                </a:lnSpc>
              </a:pP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晏子曰</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婴闻之</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圣人千虑</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必有一失</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愚人千虑</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必有一得。意者管仲之失</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而婴之得者耶</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故再拜而不敢受命。”</a:t>
              </a:r>
              <a:endPar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p:txBody>
        </p:sp>
        <p:sp>
          <p:nvSpPr>
            <p:cNvPr id="9" name="TextBox 75"/>
            <p:cNvSpPr txBox="1"/>
            <p:nvPr/>
          </p:nvSpPr>
          <p:spPr>
            <a:xfrm>
              <a:off x="8209236" y="8612303"/>
              <a:ext cx="2857520" cy="919324"/>
            </a:xfrm>
            <a:prstGeom prst="rect">
              <a:avLst/>
            </a:prstGeom>
            <a:noFill/>
          </p:spPr>
          <p:txBody>
            <a:bodyPr wrap="square" rtlCol="0" anchor="ctr" anchorCtr="1">
              <a:spAutoFit/>
            </a:bodyPr>
            <a:lstStyle/>
            <a:p>
              <a:r>
                <a:rPr lang="en-US" altLang="zh-CN" sz="2800" b="1" kern="100" dirty="0" smtClean="0">
                  <a:solidFill>
                    <a:schemeClr val="tx1"/>
                  </a:solidFill>
                  <a:latin typeface="黑体" panose="02010600030101010101" pitchFamily="49" charset="-122"/>
                  <a:ea typeface="黑体" panose="02010600030101010101" pitchFamily="49" charset="-122"/>
                  <a:cs typeface="Courier New" panose="02070309020205020404" pitchFamily="49" charset="0"/>
                </a:rPr>
                <a:t>·    </a:t>
              </a:r>
              <a:endParaRPr lang="en-US" altLang="zh-CN" sz="2800" b="1" kern="100" dirty="0" smtClean="0">
                <a:solidFill>
                  <a:schemeClr val="tx1"/>
                </a:solidFill>
                <a:latin typeface="黑体" panose="02010600030101010101" pitchFamily="49" charset="-122"/>
                <a:ea typeface="黑体" panose="02010600030101010101" pitchFamily="49"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75"/>
          <p:cNvSpPr txBox="1"/>
          <p:nvPr/>
        </p:nvSpPr>
        <p:spPr>
          <a:xfrm>
            <a:off x="5357183" y="2818833"/>
            <a:ext cx="1466100" cy="516890"/>
          </a:xfrm>
          <a:prstGeom prst="rect">
            <a:avLst/>
          </a:prstGeom>
          <a:noFill/>
        </p:spPr>
        <p:txBody>
          <a:bodyPr wrap="square" rtlCol="0" anchor="ctr" anchorCtr="1">
            <a:spAutoFit/>
          </a:bodyPr>
          <a:lstStyle/>
          <a:p>
            <a:r>
              <a:rPr lang="en-US" altLang="zh-CN" sz="277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277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grpSp>
        <p:nvGrpSpPr>
          <p:cNvPr id="18" name="组合 17"/>
          <p:cNvGrpSpPr/>
          <p:nvPr/>
        </p:nvGrpSpPr>
        <p:grpSpPr>
          <a:xfrm>
            <a:off x="964733" y="1433973"/>
            <a:ext cx="10262698" cy="4009390"/>
            <a:chOff x="1880324" y="2772718"/>
            <a:chExt cx="20002640" cy="7814552"/>
          </a:xfrm>
        </p:grpSpPr>
        <p:grpSp>
          <p:nvGrpSpPr>
            <p:cNvPr id="4" name="组合 14"/>
            <p:cNvGrpSpPr/>
            <p:nvPr/>
          </p:nvGrpSpPr>
          <p:grpSpPr>
            <a:xfrm>
              <a:off x="1880324" y="2772718"/>
              <a:ext cx="20002640" cy="7814552"/>
              <a:chOff x="1880324" y="2772718"/>
              <a:chExt cx="20002640" cy="7814552"/>
            </a:xfrm>
          </p:grpSpPr>
          <p:grpSp>
            <p:nvGrpSpPr>
              <p:cNvPr id="5" name="组合 12"/>
              <p:cNvGrpSpPr/>
              <p:nvPr/>
            </p:nvGrpSpPr>
            <p:grpSpPr>
              <a:xfrm>
                <a:off x="1880324" y="2772718"/>
                <a:ext cx="20002640" cy="7814552"/>
                <a:chOff x="1880324" y="2874936"/>
                <a:chExt cx="20002640" cy="7814552"/>
              </a:xfrm>
            </p:grpSpPr>
            <p:sp>
              <p:nvSpPr>
                <p:cNvPr id="8" name="TextBox 7"/>
                <p:cNvSpPr txBox="1"/>
                <p:nvPr/>
              </p:nvSpPr>
              <p:spPr>
                <a:xfrm>
                  <a:off x="1880324" y="2874936"/>
                  <a:ext cx="20002640" cy="7814552"/>
                </a:xfrm>
                <a:prstGeom prst="rect">
                  <a:avLst/>
                </a:prstGeom>
                <a:noFill/>
              </p:spPr>
              <p:txBody>
                <a:bodyPr wrap="square" rtlCol="0">
                  <a:spAutoFit/>
                </a:bodyPr>
                <a:lstStyle/>
                <a:p>
                  <a:pPr>
                    <a:lnSpc>
                      <a:spcPct val="130000"/>
                    </a:lnSpc>
                  </a:pP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下列各组句子中</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加点词的用法不相同的一组是	</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endPar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marL="742950" indent="-742950">
                    <a:lnSpc>
                      <a:spcPct val="130000"/>
                    </a:lnSpc>
                    <a:buAutoNum type="alphaUcPeriod"/>
                  </a:pP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使者反，言之公            </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B. </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夫厚取之君而施之民、</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a:t>
                  </a:r>
                  <a:endPar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marL="742950" indent="-742950">
                    <a:lnSpc>
                      <a:spcPct val="130000"/>
                    </a:lnSpc>
                  </a:pP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是寡人之过也                 身死而财迁于它人</a:t>
                  </a:r>
                  <a:endPar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marL="742950" indent="-742950">
                    <a:lnSpc>
                      <a:spcPct val="130000"/>
                    </a:lnSpc>
                    <a:buAutoNum type="alphaUcPeriod" startAt="3"/>
                  </a:pP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是臣代君君民也            </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D.  </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忠臣不为也</a:t>
                  </a:r>
                  <a:endPar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marL="742950" indent="-742950">
                    <a:lnSpc>
                      <a:spcPct val="130000"/>
                    </a:lnSpc>
                  </a:pP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是为筐箧之藏也                智者不为也</a:t>
                  </a:r>
                  <a:endPar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nSpc>
                      <a:spcPct val="130000"/>
                    </a:lnSpc>
                  </a:pPr>
                  <a:endPar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nSpc>
                      <a:spcPct val="130000"/>
                    </a:lnSpc>
                  </a:pPr>
                  <a:endPar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p:txBody>
            </p:sp>
            <p:sp>
              <p:nvSpPr>
                <p:cNvPr id="9" name="TextBox 75"/>
                <p:cNvSpPr txBox="1"/>
                <p:nvPr/>
              </p:nvSpPr>
              <p:spPr>
                <a:xfrm>
                  <a:off x="4032772" y="4061946"/>
                  <a:ext cx="2857520" cy="1007451"/>
                </a:xfrm>
                <a:prstGeom prst="rect">
                  <a:avLst/>
                </a:prstGeom>
                <a:noFill/>
              </p:spPr>
              <p:txBody>
                <a:bodyPr wrap="square" rtlCol="0" anchor="ctr" anchorCtr="1">
                  <a:spAutoFit/>
                </a:bodyPr>
                <a:lstStyle/>
                <a:p>
                  <a:r>
                    <a:rPr lang="en-US" altLang="zh-CN" sz="277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277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0" name="TextBox 75"/>
                <p:cNvSpPr txBox="1"/>
                <p:nvPr/>
              </p:nvSpPr>
              <p:spPr>
                <a:xfrm>
                  <a:off x="9721404" y="4854034"/>
                  <a:ext cx="2857520" cy="1007451"/>
                </a:xfrm>
                <a:prstGeom prst="rect">
                  <a:avLst/>
                </a:prstGeom>
                <a:noFill/>
              </p:spPr>
              <p:txBody>
                <a:bodyPr wrap="square" rtlCol="0" anchor="ctr" anchorCtr="1">
                  <a:spAutoFit/>
                </a:bodyPr>
                <a:lstStyle/>
                <a:p>
                  <a:r>
                    <a:rPr lang="en-US" altLang="zh-CN" sz="277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277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grpSp>
          <p:sp>
            <p:nvSpPr>
              <p:cNvPr id="13" name="TextBox 75"/>
              <p:cNvSpPr txBox="1"/>
              <p:nvPr/>
            </p:nvSpPr>
            <p:spPr>
              <a:xfrm>
                <a:off x="11161564" y="3959728"/>
                <a:ext cx="2857520" cy="1007451"/>
              </a:xfrm>
              <a:prstGeom prst="rect">
                <a:avLst/>
              </a:prstGeom>
              <a:noFill/>
            </p:spPr>
            <p:txBody>
              <a:bodyPr wrap="square" rtlCol="0" anchor="ctr" anchorCtr="1">
                <a:spAutoFit/>
              </a:bodyPr>
              <a:lstStyle/>
              <a:p>
                <a:r>
                  <a:rPr lang="en-US" altLang="zh-CN" sz="277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277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75"/>
              <p:cNvSpPr txBox="1"/>
              <p:nvPr/>
            </p:nvSpPr>
            <p:spPr>
              <a:xfrm>
                <a:off x="4608836" y="5543904"/>
                <a:ext cx="2857520" cy="1007451"/>
              </a:xfrm>
              <a:prstGeom prst="rect">
                <a:avLst/>
              </a:prstGeom>
              <a:noFill/>
            </p:spPr>
            <p:txBody>
              <a:bodyPr wrap="square" rtlCol="0" anchor="ctr" anchorCtr="1">
                <a:spAutoFit/>
              </a:bodyPr>
              <a:lstStyle/>
              <a:p>
                <a:r>
                  <a:rPr lang="en-US" altLang="zh-CN" sz="277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277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grpSp>
        <p:sp>
          <p:nvSpPr>
            <p:cNvPr id="16" name="TextBox 75"/>
            <p:cNvSpPr txBox="1"/>
            <p:nvPr/>
          </p:nvSpPr>
          <p:spPr>
            <a:xfrm>
              <a:off x="4608836" y="6335992"/>
              <a:ext cx="2857520" cy="1007451"/>
            </a:xfrm>
            <a:prstGeom prst="rect">
              <a:avLst/>
            </a:prstGeom>
            <a:noFill/>
          </p:spPr>
          <p:txBody>
            <a:bodyPr wrap="square" rtlCol="0" anchor="ctr" anchorCtr="1">
              <a:spAutoFit/>
            </a:bodyPr>
            <a:lstStyle/>
            <a:p>
              <a:r>
                <a:rPr lang="en-US" altLang="zh-CN" sz="277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277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7" name="TextBox 75"/>
            <p:cNvSpPr txBox="1"/>
            <p:nvPr/>
          </p:nvSpPr>
          <p:spPr>
            <a:xfrm>
              <a:off x="10369476" y="6335992"/>
              <a:ext cx="2857520" cy="1007451"/>
            </a:xfrm>
            <a:prstGeom prst="rect">
              <a:avLst/>
            </a:prstGeom>
            <a:noFill/>
          </p:spPr>
          <p:txBody>
            <a:bodyPr wrap="square" rtlCol="0" anchor="ctr" anchorCtr="1">
              <a:spAutoFit/>
            </a:bodyPr>
            <a:lstStyle/>
            <a:p>
              <a:r>
                <a:rPr lang="en-US" altLang="zh-CN" sz="277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277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grpSp>
      <p:sp>
        <p:nvSpPr>
          <p:cNvPr id="19" name="矩形 18"/>
          <p:cNvSpPr/>
          <p:nvPr/>
        </p:nvSpPr>
        <p:spPr>
          <a:xfrm>
            <a:off x="828602" y="4804278"/>
            <a:ext cx="10158730" cy="15802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25"/>
          </a:p>
        </p:txBody>
      </p:sp>
      <p:sp>
        <p:nvSpPr>
          <p:cNvPr id="20" name="矩形 19"/>
          <p:cNvSpPr/>
          <p:nvPr/>
        </p:nvSpPr>
        <p:spPr>
          <a:xfrm>
            <a:off x="944630" y="5160793"/>
            <a:ext cx="10042783" cy="1210945"/>
          </a:xfrm>
          <a:prstGeom prst="rect">
            <a:avLst/>
          </a:prstGeom>
        </p:spPr>
        <p:txBody>
          <a:bodyPr wrap="square">
            <a:spAutoFit/>
          </a:bodyPr>
          <a:lstStyle/>
          <a:p>
            <a:pPr eaLnBrk="1" hangingPunct="1">
              <a:lnSpc>
                <a:spcPct val="130000"/>
              </a:lnSpc>
              <a:buNone/>
            </a:pPr>
            <a:r>
              <a:rPr lang="en-US" altLang="zh-CN" sz="28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A</a:t>
            </a:r>
            <a:r>
              <a:rPr lang="zh-CN" altLang="en-US" sz="28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　</a:t>
            </a:r>
            <a:r>
              <a:rPr lang="en-US" altLang="zh-CN" sz="28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解析</a:t>
            </a:r>
            <a:r>
              <a:rPr lang="en-US" altLang="zh-CN" sz="28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 </a:t>
            </a:r>
            <a:r>
              <a:rPr lang="zh-CN" altLang="en-US" sz="28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本题可采用“同位互推法”。 如</a:t>
            </a:r>
            <a:r>
              <a:rPr lang="en-US" altLang="zh-CN" sz="28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C</a:t>
            </a:r>
            <a:r>
              <a:rPr lang="zh-CN" altLang="en-US" sz="28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a:t>
            </a:r>
            <a:r>
              <a:rPr lang="en-US" altLang="zh-CN" sz="28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D</a:t>
            </a:r>
            <a:r>
              <a:rPr lang="zh-CN" altLang="en-US" sz="28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两项的句式相同</a:t>
            </a:r>
            <a:r>
              <a:rPr lang="en-US" altLang="zh-CN" sz="28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所以加点词的用法也都相同。</a:t>
            </a:r>
            <a:endParaRPr lang="zh-CN" altLang="en-US" sz="28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43180" y="185420"/>
            <a:ext cx="11951970" cy="5688965"/>
            <a:chOff x="1512492" y="2874936"/>
            <a:chExt cx="20370472" cy="10287251"/>
          </a:xfrm>
        </p:grpSpPr>
        <p:sp>
          <p:nvSpPr>
            <p:cNvPr id="69" name="TextBox 68"/>
            <p:cNvSpPr txBox="1"/>
            <p:nvPr/>
          </p:nvSpPr>
          <p:spPr>
            <a:xfrm>
              <a:off x="2023200" y="2874936"/>
              <a:ext cx="19859764" cy="10287251"/>
            </a:xfrm>
            <a:prstGeom prst="rect">
              <a:avLst/>
            </a:prstGeom>
            <a:noFill/>
          </p:spPr>
          <p:txBody>
            <a:bodyPr wrap="square" rtlCol="0">
              <a:spAutoFit/>
            </a:bodyPr>
            <a:lstStyle/>
            <a:p>
              <a:pPr>
                <a:lnSpc>
                  <a:spcPct val="130000"/>
                </a:lnSpc>
              </a:pP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5. </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删除替换法</a:t>
              </a:r>
              <a:endPar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nSpc>
                  <a:spcPct val="130000"/>
                </a:lnSpc>
              </a:pP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有些虚词的用法</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可以通过删除或替换的方法来推断。删除或替换虚词后句意表达不受影响的一般是连词</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受到影响的一般是介词。</a:t>
              </a:r>
              <a:endPar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nSpc>
                  <a:spcPct val="130000"/>
                </a:lnSpc>
              </a:pP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技法小练</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endPar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nSpc>
                  <a:spcPct val="130000"/>
                </a:lnSpc>
              </a:pP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5.   </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阅读“同位互推法”的“技法小练”中的文言文。比较下列各句中加点词的用法</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判断正确的一组是	</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endPar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nSpc>
                  <a:spcPct val="130000"/>
                </a:lnSpc>
              </a:pP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①</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使吏致千金与市租　　	②未得与项羽相见</a:t>
              </a:r>
              <a:endPar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nSpc>
                  <a:spcPct val="130000"/>
                </a:lnSpc>
              </a:pP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③以君之赐</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泽覆三族　	④延及交游</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以振百姓</a:t>
              </a:r>
              <a:endPar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nSpc>
                  <a:spcPct val="130000"/>
                </a:lnSpc>
              </a:pP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 ①</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和②相同</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,③</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和④相同         </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B. ①</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和②相同</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,③</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和④不同</a:t>
              </a:r>
              <a:endPar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nSpc>
                  <a:spcPct val="130000"/>
                </a:lnSpc>
              </a:pP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C. ①</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和②不同</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,③</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和④相同         </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D. ①</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和②不同</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,③</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和④不同  </a:t>
              </a:r>
              <a:endPar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p:txBody>
        </p:sp>
        <p:sp>
          <p:nvSpPr>
            <p:cNvPr id="8" name="TextBox 75"/>
            <p:cNvSpPr txBox="1"/>
            <p:nvPr/>
          </p:nvSpPr>
          <p:spPr>
            <a:xfrm>
              <a:off x="4032772" y="7951959"/>
              <a:ext cx="2857520" cy="943869"/>
            </a:xfrm>
            <a:prstGeom prst="rect">
              <a:avLst/>
            </a:prstGeom>
            <a:noFill/>
          </p:spPr>
          <p:txBody>
            <a:bodyPr wrap="square" rtlCol="0" anchor="ctr" anchorCtr="1">
              <a:spAutoFit/>
            </a:bodyPr>
            <a:lstStyle/>
            <a:p>
              <a:r>
                <a:rPr lang="en-US" altLang="zh-CN" sz="2800" b="1" kern="100" dirty="0" smtClean="0">
                  <a:solidFill>
                    <a:schemeClr val="tx1"/>
                  </a:solidFill>
                  <a:latin typeface="黑体" panose="02010600030101010101" pitchFamily="49" charset="-122"/>
                  <a:ea typeface="黑体" panose="02010600030101010101" pitchFamily="49" charset="-122"/>
                  <a:cs typeface="Courier New" panose="02070309020205020404" pitchFamily="49" charset="0"/>
                </a:rPr>
                <a:t>·    </a:t>
              </a:r>
              <a:endParaRPr lang="en-US" altLang="zh-CN" sz="2800" b="1" kern="100" dirty="0" smtClean="0">
                <a:solidFill>
                  <a:schemeClr val="tx1"/>
                </a:solidFill>
                <a:latin typeface="黑体" panose="02010600030101010101" pitchFamily="49" charset="-122"/>
                <a:ea typeface="黑体" panose="02010600030101010101" pitchFamily="49" charset="-122"/>
                <a:cs typeface="Courier New" panose="02070309020205020404" pitchFamily="49" charset="0"/>
              </a:endParaRPr>
            </a:p>
          </p:txBody>
        </p:sp>
        <p:sp>
          <p:nvSpPr>
            <p:cNvPr id="9" name="TextBox 75"/>
            <p:cNvSpPr txBox="1"/>
            <p:nvPr/>
          </p:nvSpPr>
          <p:spPr>
            <a:xfrm>
              <a:off x="1512492" y="8816055"/>
              <a:ext cx="2857520" cy="943869"/>
            </a:xfrm>
            <a:prstGeom prst="rect">
              <a:avLst/>
            </a:prstGeom>
            <a:noFill/>
          </p:spPr>
          <p:txBody>
            <a:bodyPr wrap="square" rtlCol="0" anchor="ctr" anchorCtr="1">
              <a:spAutoFit/>
            </a:bodyPr>
            <a:lstStyle/>
            <a:p>
              <a:r>
                <a:rPr lang="en-US" altLang="zh-CN" sz="2800" b="1" kern="100" dirty="0" smtClean="0">
                  <a:solidFill>
                    <a:schemeClr val="tx1"/>
                  </a:solidFill>
                  <a:latin typeface="黑体" panose="02010600030101010101" pitchFamily="49" charset="-122"/>
                  <a:ea typeface="黑体" panose="02010600030101010101" pitchFamily="49" charset="-122"/>
                  <a:cs typeface="Courier New" panose="02070309020205020404" pitchFamily="49" charset="0"/>
                </a:rPr>
                <a:t>·    </a:t>
              </a:r>
              <a:endParaRPr lang="en-US" altLang="zh-CN" sz="2800" b="1" kern="100" dirty="0" smtClean="0">
                <a:solidFill>
                  <a:schemeClr val="tx1"/>
                </a:solidFill>
                <a:latin typeface="黑体" panose="02010600030101010101" pitchFamily="49" charset="-122"/>
                <a:ea typeface="黑体" panose="02010600030101010101" pitchFamily="49" charset="-122"/>
                <a:cs typeface="Courier New" panose="02070309020205020404" pitchFamily="49" charset="0"/>
              </a:endParaRPr>
            </a:p>
          </p:txBody>
        </p:sp>
        <p:sp>
          <p:nvSpPr>
            <p:cNvPr id="10" name="TextBox 75"/>
            <p:cNvSpPr txBox="1"/>
            <p:nvPr/>
          </p:nvSpPr>
          <p:spPr>
            <a:xfrm>
              <a:off x="8857308" y="8023967"/>
              <a:ext cx="2857520" cy="943869"/>
            </a:xfrm>
            <a:prstGeom prst="rect">
              <a:avLst/>
            </a:prstGeom>
            <a:noFill/>
          </p:spPr>
          <p:txBody>
            <a:bodyPr wrap="square" rtlCol="0" anchor="ctr" anchorCtr="1">
              <a:spAutoFit/>
            </a:bodyPr>
            <a:lstStyle/>
            <a:p>
              <a:r>
                <a:rPr lang="en-US" altLang="zh-CN" sz="2800" b="1" kern="100" dirty="0" smtClean="0">
                  <a:solidFill>
                    <a:schemeClr val="tx1"/>
                  </a:solidFill>
                  <a:latin typeface="黑体" panose="02010600030101010101" pitchFamily="49" charset="-122"/>
                  <a:ea typeface="黑体" panose="02010600030101010101" pitchFamily="49" charset="-122"/>
                  <a:cs typeface="Courier New" panose="02070309020205020404" pitchFamily="49" charset="0"/>
                </a:rPr>
                <a:t>·    </a:t>
              </a:r>
              <a:endParaRPr lang="en-US" altLang="zh-CN" sz="2800" b="1" kern="100" dirty="0" smtClean="0">
                <a:solidFill>
                  <a:schemeClr val="tx1"/>
                </a:solidFill>
                <a:latin typeface="黑体" panose="02010600030101010101" pitchFamily="49" charset="-122"/>
                <a:ea typeface="黑体" panose="02010600030101010101" pitchFamily="49" charset="-122"/>
                <a:cs typeface="Courier New" panose="02070309020205020404" pitchFamily="49" charset="0"/>
              </a:endParaRPr>
            </a:p>
          </p:txBody>
        </p:sp>
        <p:sp>
          <p:nvSpPr>
            <p:cNvPr id="11" name="TextBox 75"/>
            <p:cNvSpPr txBox="1"/>
            <p:nvPr/>
          </p:nvSpPr>
          <p:spPr>
            <a:xfrm>
              <a:off x="9937428" y="8888063"/>
              <a:ext cx="2857520" cy="943869"/>
            </a:xfrm>
            <a:prstGeom prst="rect">
              <a:avLst/>
            </a:prstGeom>
            <a:noFill/>
          </p:spPr>
          <p:txBody>
            <a:bodyPr wrap="square" rtlCol="0" anchor="ctr" anchorCtr="1">
              <a:spAutoFit/>
            </a:bodyPr>
            <a:lstStyle/>
            <a:p>
              <a:r>
                <a:rPr lang="en-US" altLang="zh-CN" sz="2800" b="1" kern="100" dirty="0" smtClean="0">
                  <a:solidFill>
                    <a:schemeClr val="tx1"/>
                  </a:solidFill>
                  <a:latin typeface="黑体" panose="02010600030101010101" pitchFamily="49" charset="-122"/>
                  <a:ea typeface="黑体" panose="02010600030101010101" pitchFamily="49" charset="-122"/>
                  <a:cs typeface="Courier New" panose="02070309020205020404" pitchFamily="49" charset="0"/>
                </a:rPr>
                <a:t>·    </a:t>
              </a:r>
              <a:endParaRPr lang="en-US" altLang="zh-CN" sz="2800" b="1" kern="100" dirty="0" smtClean="0">
                <a:solidFill>
                  <a:schemeClr val="tx1"/>
                </a:solidFill>
                <a:latin typeface="黑体" panose="02010600030101010101" pitchFamily="49" charset="-122"/>
                <a:ea typeface="黑体" panose="02010600030101010101" pitchFamily="49"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397510" y="1108075"/>
            <a:ext cx="11396980" cy="4570730"/>
          </a:xfrm>
          <a:prstGeom prst="rect">
            <a:avLst/>
          </a:prstGeom>
          <a:noFill/>
        </p:spPr>
        <p:txBody>
          <a:bodyPr wrap="square" rtlCol="0">
            <a:spAutoFit/>
          </a:bodyPr>
          <a:lstStyle/>
          <a:p>
            <a:pPr algn="just">
              <a:lnSpc>
                <a:spcPct val="130000"/>
              </a:lnSpc>
              <a:spcAft>
                <a:spcPts val="0"/>
              </a:spcAft>
            </a:pP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虚词在新课标全国卷中的考查一般以翻译题的形式出现</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在翻译时</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要注意以下几点</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endPar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gn="just">
              <a:lnSpc>
                <a:spcPct val="130000"/>
              </a:lnSpc>
              <a:spcAft>
                <a:spcPts val="0"/>
              </a:spcAft>
            </a:pP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1. </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必须译出的虚词</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换</a:t>
            </a:r>
            <a:endPar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gn="just">
              <a:lnSpc>
                <a:spcPct val="130000"/>
              </a:lnSpc>
              <a:spcAft>
                <a:spcPts val="0"/>
              </a:spcAft>
            </a:pP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(1)</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有实词义项的则须译出实义</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如“之”“其”等。</a:t>
            </a:r>
            <a:endPar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gn="just">
              <a:lnSpc>
                <a:spcPct val="130000"/>
              </a:lnSpc>
              <a:spcAft>
                <a:spcPts val="0"/>
              </a:spcAft>
            </a:pP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(2)</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现代汉语中，有与之相对应的虚词可以进行替换的</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如“之”“于”“以”等</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即便是语气词也可用相对的词替换。如句中的“于”一般要译为“在”</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之”一般要译为“的”。</a:t>
            </a:r>
            <a:endPar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9">
                                            <p:txEl>
                                              <p:pRg st="0" end="0"/>
                                            </p:txEl>
                                          </p:spTgt>
                                        </p:tgtEl>
                                        <p:attrNameLst>
                                          <p:attrName>style.visibility</p:attrName>
                                        </p:attrNameLst>
                                      </p:cBhvr>
                                      <p:to>
                                        <p:strVal val="visible"/>
                                      </p:to>
                                    </p:set>
                                    <p:animEffect transition="in" filter="fade">
                                      <p:cBhvr>
                                        <p:cTn id="7" dur="2000"/>
                                        <p:tgtEl>
                                          <p:spTgt spid="69">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9">
                                            <p:txEl>
                                              <p:pRg st="1" end="1"/>
                                            </p:txEl>
                                          </p:spTgt>
                                        </p:tgtEl>
                                        <p:attrNameLst>
                                          <p:attrName>style.visibility</p:attrName>
                                        </p:attrNameLst>
                                      </p:cBhvr>
                                      <p:to>
                                        <p:strVal val="visible"/>
                                      </p:to>
                                    </p:set>
                                    <p:animEffect transition="in" filter="fade">
                                      <p:cBhvr>
                                        <p:cTn id="10" dur="2000"/>
                                        <p:tgtEl>
                                          <p:spTgt spid="69">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9">
                                            <p:txEl>
                                              <p:pRg st="2" end="2"/>
                                            </p:txEl>
                                          </p:spTgt>
                                        </p:tgtEl>
                                        <p:attrNameLst>
                                          <p:attrName>style.visibility</p:attrName>
                                        </p:attrNameLst>
                                      </p:cBhvr>
                                      <p:to>
                                        <p:strVal val="visible"/>
                                      </p:to>
                                    </p:set>
                                    <p:animEffect transition="in" filter="fade">
                                      <p:cBhvr>
                                        <p:cTn id="13" dur="2000"/>
                                        <p:tgtEl>
                                          <p:spTgt spid="69">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69">
                                            <p:txEl>
                                              <p:pRg st="3" end="3"/>
                                            </p:txEl>
                                          </p:spTgt>
                                        </p:tgtEl>
                                        <p:attrNameLst>
                                          <p:attrName>style.visibility</p:attrName>
                                        </p:attrNameLst>
                                      </p:cBhvr>
                                      <p:to>
                                        <p:strVal val="visible"/>
                                      </p:to>
                                    </p:set>
                                    <p:animEffect transition="in" filter="fade">
                                      <p:cBhvr>
                                        <p:cTn id="16" dur="2000"/>
                                        <p:tgtEl>
                                          <p:spTgt spid="6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67335" y="219075"/>
            <a:ext cx="11573510" cy="5850890"/>
          </a:xfrm>
          <a:prstGeom prst="rect">
            <a:avLst/>
          </a:prstGeom>
          <a:noFill/>
        </p:spPr>
        <p:txBody>
          <a:bodyPr wrap="square" rtlCol="0">
            <a:spAutoFit/>
          </a:bodyPr>
          <a:lstStyle/>
          <a:p>
            <a:pPr>
              <a:lnSpc>
                <a:spcPct val="130000"/>
              </a:lnSpc>
            </a:pP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6. </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标志识别法</a:t>
            </a:r>
            <a:endPar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nSpc>
                <a:spcPct val="130000"/>
              </a:lnSpc>
            </a:pP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有些虚词是构成文言特殊句式的标志词</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抓住这些标志</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我们就能迅速地确定虚词的意义和用法了。如表被动的“见”“于”“为”“为</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所”等</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表示宾语前置的“之”</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如“何陋之有”</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、“是”</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如“唯利是图”</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等。同时识记一些含有虚词的固定格式</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如“是以”为“以是”的倒装</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译为“因为这”</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无以”译为“没有用来</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的”</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无乃</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乎”译为“恐怕</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吧”</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其</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之谓也</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乎</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根据情况可译为“大概</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恐怕、难道</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说的是</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吧</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吗</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endPar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p:txBody>
      </p:sp>
    </p:spTree>
  </p:cSld>
  <p:clrMapOvr>
    <a:masterClrMapping/>
  </p:clrMapOvr>
  <p:transition>
    <p:pull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126365" y="24765"/>
            <a:ext cx="11939905" cy="6808470"/>
          </a:xfrm>
          <a:prstGeom prst="rect">
            <a:avLst/>
          </a:prstGeom>
          <a:noFill/>
        </p:spPr>
        <p:txBody>
          <a:bodyPr wrap="square" rtlCol="0">
            <a:spAutoFit/>
          </a:bodyPr>
          <a:lstStyle/>
          <a:p>
            <a:pPr>
              <a:lnSpc>
                <a:spcPct val="130000"/>
              </a:lnSpc>
            </a:pP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技法小练</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endPar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nSpc>
                <a:spcPct val="130000"/>
              </a:lnSpc>
            </a:pP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6.   </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阅读翻译文中加横线的句子。</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注意加点虚词的翻译</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endPar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nSpc>
                <a:spcPct val="130000"/>
              </a:lnSpc>
            </a:pP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王濬</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字士治</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弘农湖人也。家世二千石。</a:t>
            </a:r>
            <a:r>
              <a:rPr lang="zh-CN" altLang="en-US"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濬博坟典</a:t>
            </a:r>
            <a:r>
              <a:rPr lang="en-US" altLang="zh-CN"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美姿貌</a:t>
            </a:r>
            <a:r>
              <a:rPr lang="en-US" altLang="zh-CN"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不修名行</a:t>
            </a:r>
            <a:r>
              <a:rPr lang="en-US" altLang="zh-CN"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不为乡曲所称。</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晚乃变节</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疏通亮达</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恢廓有大志。尝起宅</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开门前路广数十步。人或谓之何太过</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濬曰</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吾欲使容长戟幡旗。”众咸笑之</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濬曰</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陈胜有言</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燕雀安知鸿鹄之志。”州郡辟河东从事。</a:t>
            </a:r>
            <a:r>
              <a:rPr lang="zh-CN" altLang="en-US"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守令有不廉洁者</a:t>
            </a:r>
            <a:r>
              <a:rPr lang="en-US" altLang="zh-CN"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皆望风自引而去。</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刺史燕国徐邈有女才淑</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择夫未嫁。邈乃大会佐吏</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令女于内观之。女指濬告母</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邈遂妻之。</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a:t>
            </a:r>
            <a:endPar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nSpc>
                <a:spcPct val="130000"/>
              </a:lnSpc>
            </a:pP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rPr>
              <a:t>武帝谋伐吴</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rPr>
              <a:t>诏濬修舟舰。濬乃作大船连舫</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rPr>
              <a:t>方百二十步</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rPr>
              <a:t>受二千馀人。以木为城</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rPr>
              <a:t>起楼橹</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rPr>
              <a:t>开四出门</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rPr>
              <a:t>其上皆得驰马来往。</a:t>
            </a:r>
            <a:r>
              <a:rPr lang="zh-CN" altLang="en-US"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rPr>
              <a:t>又画鹢首怪兽于船首</a:t>
            </a:r>
            <a:r>
              <a:rPr lang="en-US" altLang="zh-CN"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rPr>
              <a:t>以惧江神。舟楫之盛</a:t>
            </a:r>
            <a:r>
              <a:rPr lang="en-US" altLang="zh-CN"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rPr>
              <a:t>自古未有。濬造船于蜀</a:t>
            </a:r>
            <a:r>
              <a:rPr lang="en-US" altLang="zh-CN"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rPr>
              <a:t>其木杮蔽江而下。</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rPr>
              <a:t>寻拜濬为龙骧将军</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rPr>
              <a:t>监梁益诸军事。</a:t>
            </a:r>
            <a:endPar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ransition>
    <p:pull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838013" y="1302903"/>
            <a:ext cx="10189393" cy="4569460"/>
          </a:xfrm>
          <a:prstGeom prst="rect">
            <a:avLst/>
          </a:prstGeom>
          <a:noFill/>
        </p:spPr>
        <p:txBody>
          <a:bodyPr wrap="square" rtlCol="0">
            <a:spAutoFit/>
          </a:bodyPr>
          <a:lstStyle/>
          <a:p>
            <a:pPr>
              <a:lnSpc>
                <a:spcPct val="130000"/>
              </a:lnSpc>
            </a:pP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a:t>
            </a:r>
            <a:endPar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nSpc>
                <a:spcPct val="130000"/>
              </a:lnSpc>
            </a:pP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时朝议咸谏伐吴</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濬乃上疏曰</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臣数参访吴楚同异</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孙皓荒淫凶逆</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荆扬贤愚无不嗟怨。且观时运</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宜速征伐。若今不伐</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天变难预。</a:t>
            </a:r>
            <a:r>
              <a:rPr lang="zh-CN" altLang="en-US"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令皓卒死</a:t>
            </a:r>
            <a:r>
              <a:rPr lang="en-US" altLang="zh-CN"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更立贤主</a:t>
            </a:r>
            <a:r>
              <a:rPr lang="en-US" altLang="zh-CN"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文武各得其所</a:t>
            </a:r>
            <a:r>
              <a:rPr lang="en-US" altLang="zh-CN"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则强敌也。</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臣作船七年</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日有朽败</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又臣年已七十</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死亡无日。三者一乖</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则难图也</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诚愿陛下无失事机。”帝深纳焉。</a:t>
            </a:r>
            <a:endPar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gn="r">
              <a:lnSpc>
                <a:spcPct val="130000"/>
              </a:lnSpc>
            </a:pP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节选自</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晋书</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列传十二</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有删节</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endPar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nSpc>
                <a:spcPct val="130000"/>
              </a:lnSpc>
            </a:pP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a:t>
            </a:r>
            <a:endPar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p:txBody>
      </p:sp>
    </p:spTree>
  </p:cSld>
  <p:clrMapOvr>
    <a:masterClrMapping/>
  </p:clrMapOvr>
  <p:transition>
    <p:pull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12"/>
          <p:cNvGrpSpPr/>
          <p:nvPr/>
        </p:nvGrpSpPr>
        <p:grpSpPr>
          <a:xfrm rot="0">
            <a:off x="481330" y="233045"/>
            <a:ext cx="11480165" cy="5128895"/>
            <a:chOff x="1880324" y="2874936"/>
            <a:chExt cx="20002640" cy="9996537"/>
          </a:xfrm>
        </p:grpSpPr>
        <p:sp>
          <p:nvSpPr>
            <p:cNvPr id="8" name="TextBox 7"/>
            <p:cNvSpPr txBox="1"/>
            <p:nvPr/>
          </p:nvSpPr>
          <p:spPr>
            <a:xfrm>
              <a:off x="1880324" y="2874936"/>
              <a:ext cx="20002640" cy="9996537"/>
            </a:xfrm>
            <a:prstGeom prst="rect">
              <a:avLst/>
            </a:prstGeom>
            <a:noFill/>
          </p:spPr>
          <p:txBody>
            <a:bodyPr wrap="square" rtlCol="0">
              <a:spAutoFit/>
            </a:bodyPr>
            <a:lstStyle/>
            <a:p>
              <a:pPr>
                <a:lnSpc>
                  <a:spcPct val="130000"/>
                </a:lnSpc>
              </a:pP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(1)</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濬博坟典</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美姿貌</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不修名行</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不为乡曲所称。</a:t>
              </a:r>
              <a:endPar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nSpc>
                  <a:spcPct val="130000"/>
                </a:lnSpc>
              </a:pP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译文</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________________________________________________________</a:t>
              </a:r>
              <a:endPar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nSpc>
                  <a:spcPct val="130000"/>
                </a:lnSpc>
              </a:pP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(2)</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守令有不廉洁者</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皆望风自引而去。</a:t>
              </a:r>
              <a:endPar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nSpc>
                  <a:spcPct val="130000"/>
                </a:lnSpc>
              </a:pP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译文</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________________________________________________________</a:t>
              </a:r>
              <a:endPar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nSpc>
                  <a:spcPct val="130000"/>
                </a:lnSpc>
              </a:pP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(3)</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又画鹢首怪兽于船首</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以惧江神。舟楫之盛</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自古未有。濬造船于蜀</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其木杮蔽江而下。</a:t>
              </a:r>
              <a:endPar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nSpc>
                  <a:spcPct val="130000"/>
                </a:lnSpc>
              </a:pP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译文</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________________________________________________________ (4)</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令皓卒死</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更立贤主</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文武各得其所</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则强敌也。</a:t>
              </a:r>
              <a:endPar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nSpc>
                  <a:spcPct val="130000"/>
                </a:lnSpc>
              </a:pP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译文</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:_________________________________________________________ </a:t>
              </a:r>
              <a:endPar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p:txBody>
        </p:sp>
        <p:sp>
          <p:nvSpPr>
            <p:cNvPr id="9" name="TextBox 75"/>
            <p:cNvSpPr txBox="1"/>
            <p:nvPr/>
          </p:nvSpPr>
          <p:spPr>
            <a:xfrm>
              <a:off x="7921204" y="3408923"/>
              <a:ext cx="2857520" cy="1017352"/>
            </a:xfrm>
            <a:prstGeom prst="rect">
              <a:avLst/>
            </a:prstGeom>
            <a:noFill/>
          </p:spPr>
          <p:txBody>
            <a:bodyPr wrap="square" rtlCol="0" anchor="ctr" anchorCtr="1">
              <a:spAutoFit/>
            </a:bodyPr>
            <a:lstStyle/>
            <a:p>
              <a:r>
                <a:rPr lang="en-US" altLang="zh-CN" sz="2800" b="1" kern="100" dirty="0" smtClean="0">
                  <a:solidFill>
                    <a:schemeClr val="tx1">
                      <a:lumMod val="75000"/>
                      <a:lumOff val="25000"/>
                    </a:schemeClr>
                  </a:solidFill>
                  <a:latin typeface="黑体" panose="02010600030101010101" pitchFamily="49" charset="-122"/>
                  <a:ea typeface="黑体" panose="02010600030101010101" pitchFamily="49" charset="-122"/>
                  <a:cs typeface="Courier New" panose="02070309020205020404" pitchFamily="49" charset="0"/>
                </a:rPr>
                <a:t>·    </a:t>
              </a:r>
              <a:endParaRPr lang="en-US" altLang="zh-CN" sz="2800" b="1" kern="100" dirty="0" smtClean="0">
                <a:solidFill>
                  <a:schemeClr val="tx1">
                    <a:lumMod val="75000"/>
                    <a:lumOff val="25000"/>
                  </a:schemeClr>
                </a:solidFill>
                <a:latin typeface="黑体" panose="02010600030101010101" pitchFamily="49" charset="-122"/>
                <a:ea typeface="黑体" panose="02010600030101010101" pitchFamily="49" charset="-122"/>
                <a:cs typeface="Courier New" panose="02070309020205020404" pitchFamily="49" charset="0"/>
              </a:endParaRPr>
            </a:p>
          </p:txBody>
        </p:sp>
        <p:sp>
          <p:nvSpPr>
            <p:cNvPr id="10" name="TextBox 75"/>
            <p:cNvSpPr txBox="1"/>
            <p:nvPr/>
          </p:nvSpPr>
          <p:spPr>
            <a:xfrm>
              <a:off x="9577388" y="3408923"/>
              <a:ext cx="2857520" cy="1017352"/>
            </a:xfrm>
            <a:prstGeom prst="rect">
              <a:avLst/>
            </a:prstGeom>
            <a:noFill/>
          </p:spPr>
          <p:txBody>
            <a:bodyPr wrap="square" rtlCol="0" anchor="ctr" anchorCtr="1">
              <a:spAutoFit/>
            </a:bodyPr>
            <a:lstStyle/>
            <a:p>
              <a:r>
                <a:rPr lang="en-US" altLang="zh-CN" sz="2800" b="1" kern="100" dirty="0" smtClean="0">
                  <a:solidFill>
                    <a:schemeClr val="tx1">
                      <a:lumMod val="75000"/>
                      <a:lumOff val="25000"/>
                    </a:schemeClr>
                  </a:solidFill>
                  <a:latin typeface="黑体" panose="02010600030101010101" pitchFamily="49" charset="-122"/>
                  <a:ea typeface="黑体" panose="02010600030101010101" pitchFamily="49" charset="-122"/>
                  <a:cs typeface="Courier New" panose="02070309020205020404" pitchFamily="49" charset="0"/>
                </a:rPr>
                <a:t>·    </a:t>
              </a:r>
              <a:endParaRPr lang="en-US" altLang="zh-CN" sz="2800" b="1" kern="100" dirty="0" smtClean="0">
                <a:solidFill>
                  <a:schemeClr val="tx1">
                    <a:lumMod val="75000"/>
                    <a:lumOff val="25000"/>
                  </a:schemeClr>
                </a:solidFill>
                <a:latin typeface="黑体" panose="02010600030101010101" pitchFamily="49" charset="-122"/>
                <a:ea typeface="黑体" panose="02010600030101010101" pitchFamily="49"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1408430"/>
            <a:ext cx="10515600" cy="4351338"/>
          </a:xfrm>
        </p:spPr>
        <p:txBody>
          <a:bodyPr/>
          <a:p>
            <a:pPr marL="0" indent="0">
              <a:buNone/>
            </a:pPr>
            <a:r>
              <a:rPr lang="zh-CN" altLang="zh-CN" sz="3200" b="1">
                <a:latin typeface="黑体" panose="02010600030101010101" pitchFamily="49" charset="-122"/>
                <a:ea typeface="黑体" panose="02010600030101010101" pitchFamily="49" charset="-122"/>
                <a:cs typeface="黑体" panose="02010600030101010101" pitchFamily="49" charset="-122"/>
              </a:rPr>
              <a:t>如：之二虫又何知？</a:t>
            </a:r>
            <a:endParaRPr lang="zh-CN" altLang="zh-CN" sz="3200" b="1">
              <a:latin typeface="黑体" panose="02010600030101010101" pitchFamily="49" charset="-122"/>
              <a:ea typeface="黑体" panose="02010600030101010101" pitchFamily="49" charset="-122"/>
              <a:cs typeface="黑体" panose="02010600030101010101" pitchFamily="49" charset="-122"/>
            </a:endParaRPr>
          </a:p>
          <a:p>
            <a:pPr marL="0" indent="0">
              <a:buNone/>
            </a:pPr>
            <a:r>
              <a:rPr lang="zh-CN" altLang="zh-CN" sz="3200" b="1">
                <a:latin typeface="黑体" panose="02010600030101010101" pitchFamily="49" charset="-122"/>
                <a:ea typeface="黑体" panose="02010600030101010101" pitchFamily="49" charset="-122"/>
                <a:cs typeface="黑体" panose="02010600030101010101" pitchFamily="49" charset="-122"/>
              </a:rPr>
              <a:t>    其一犬坐于前。</a:t>
            </a:r>
            <a:endParaRPr lang="zh-CN" altLang="zh-CN" sz="3200" b="1">
              <a:latin typeface="黑体" panose="02010600030101010101" pitchFamily="49" charset="-122"/>
              <a:ea typeface="黑体" panose="02010600030101010101" pitchFamily="49" charset="-122"/>
              <a:cs typeface="黑体" panose="02010600030101010101" pitchFamily="49" charset="-122"/>
            </a:endParaRPr>
          </a:p>
          <a:p>
            <a:pPr marL="0" indent="0">
              <a:buNone/>
            </a:pPr>
            <a:r>
              <a:rPr lang="zh-CN" altLang="zh-CN" sz="3200" b="1">
                <a:latin typeface="黑体" panose="02010600030101010101" pitchFamily="49" charset="-122"/>
                <a:ea typeface="黑体" panose="02010600030101010101" pitchFamily="49" charset="-122"/>
                <a:cs typeface="黑体" panose="02010600030101010101" pitchFamily="49" charset="-122"/>
              </a:rPr>
              <a:t>    生乎吾前，其闻道也固先乎吾。</a:t>
            </a:r>
            <a:endParaRPr lang="zh-CN" altLang="zh-CN" sz="3200" b="1">
              <a:latin typeface="黑体" panose="02010600030101010101" pitchFamily="49" charset="-122"/>
              <a:ea typeface="黑体" panose="02010600030101010101" pitchFamily="49" charset="-122"/>
              <a:cs typeface="黑体" panose="02010600030101010101" pitchFamily="49"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147955" y="24765"/>
            <a:ext cx="11913235" cy="6808470"/>
          </a:xfrm>
          <a:prstGeom prst="rect">
            <a:avLst/>
          </a:prstGeom>
          <a:noFill/>
        </p:spPr>
        <p:txBody>
          <a:bodyPr wrap="square" rtlCol="0">
            <a:spAutoFit/>
          </a:bodyPr>
          <a:lstStyle/>
          <a:p>
            <a:pPr algn="just">
              <a:lnSpc>
                <a:spcPct val="130000"/>
              </a:lnSpc>
              <a:spcAft>
                <a:spcPts val="0"/>
              </a:spcAft>
            </a:pPr>
            <a:r>
              <a:rPr lang="en-US" altLang="zh-CN"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rPr>
              <a:t>2. </a:t>
            </a:r>
            <a:r>
              <a:rPr lang="zh-CN" altLang="en-US"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rPr>
              <a:t>不必译出的虚词</a:t>
            </a:r>
            <a:r>
              <a:rPr lang="en-US" altLang="zh-CN"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rPr>
              <a:t>—— </a:t>
            </a:r>
            <a:r>
              <a:rPr lang="zh-CN" altLang="en-US"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rPr>
              <a:t>删</a:t>
            </a:r>
            <a:endParaRPr lang="zh-CN" altLang="en-US"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endParaRPr>
          </a:p>
          <a:p>
            <a:pPr algn="just">
              <a:lnSpc>
                <a:spcPct val="130000"/>
              </a:lnSpc>
              <a:spcAft>
                <a:spcPts val="0"/>
              </a:spcAft>
            </a:pPr>
            <a:r>
              <a:rPr lang="en-US" altLang="zh-CN"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rPr>
              <a:t>    (1)</a:t>
            </a:r>
            <a:r>
              <a:rPr lang="zh-CN" altLang="en-US"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rPr>
              <a:t>起语法作用的。如“之”用于主谓间</a:t>
            </a:r>
            <a:r>
              <a:rPr lang="en-US" altLang="zh-CN"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rPr>
              <a:t>取消句子独立性</a:t>
            </a:r>
            <a:r>
              <a:rPr lang="en-US" altLang="zh-CN"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rPr>
              <a:t>又如“之”“者”是宾语前置、定语后置的标志。如</a:t>
            </a:r>
            <a:r>
              <a:rPr lang="en-US" altLang="zh-CN"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rPr>
              <a:t>石之铿然有声者</a:t>
            </a:r>
            <a:r>
              <a:rPr lang="en-US" altLang="zh-CN"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rPr>
              <a:t>所在皆是也。句中的“者”为定语后置的标志</a:t>
            </a:r>
            <a:r>
              <a:rPr lang="en-US" altLang="zh-CN"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rPr>
              <a:t>不译。</a:t>
            </a:r>
            <a:endParaRPr lang="zh-CN" altLang="en-US"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endParaRPr>
          </a:p>
          <a:p>
            <a:pPr algn="just">
              <a:lnSpc>
                <a:spcPct val="130000"/>
              </a:lnSpc>
              <a:spcAft>
                <a:spcPts val="0"/>
              </a:spcAft>
            </a:pPr>
            <a:r>
              <a:rPr lang="en-US" altLang="zh-CN"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rPr>
              <a:t>    (2)</a:t>
            </a:r>
            <a:r>
              <a:rPr lang="zh-CN" altLang="en-US"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rPr>
              <a:t>表停顿作用的。如</a:t>
            </a:r>
            <a:r>
              <a:rPr lang="en-US" altLang="zh-CN"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rPr>
              <a:t>生乎吾前</a:t>
            </a:r>
            <a:r>
              <a:rPr lang="en-US" altLang="zh-CN"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rPr>
              <a:t>其闻道也固先乎吾。句中的“也”表示句中停顿</a:t>
            </a:r>
            <a:r>
              <a:rPr lang="en-US" altLang="zh-CN"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rPr>
              <a:t>起到舒缓语气的作用</a:t>
            </a:r>
            <a:r>
              <a:rPr lang="en-US" altLang="zh-CN"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rPr>
              <a:t>不译。</a:t>
            </a:r>
            <a:endParaRPr lang="zh-CN" altLang="en-US"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endParaRPr>
          </a:p>
          <a:p>
            <a:pPr algn="just">
              <a:lnSpc>
                <a:spcPct val="130000"/>
              </a:lnSpc>
              <a:spcAft>
                <a:spcPts val="0"/>
              </a:spcAft>
            </a:pPr>
            <a:r>
              <a:rPr lang="en-US" altLang="zh-CN"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rPr>
              <a:t>    (3)</a:t>
            </a:r>
            <a:r>
              <a:rPr lang="zh-CN" altLang="en-US"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rPr>
              <a:t>起衬字作用的。如</a:t>
            </a:r>
            <a:r>
              <a:rPr lang="en-US" altLang="zh-CN"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rPr>
              <a:t>顷之</a:t>
            </a:r>
            <a:r>
              <a:rPr lang="en-US" altLang="zh-CN"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rPr>
              <a:t>烟炎张天。句中的“之”起补充音节的作用</a:t>
            </a:r>
            <a:r>
              <a:rPr lang="en-US" altLang="zh-CN"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rPr>
              <a:t>不译。</a:t>
            </a:r>
            <a:endParaRPr lang="zh-CN" altLang="en-US"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endParaRPr>
          </a:p>
          <a:p>
            <a:pPr algn="just">
              <a:lnSpc>
                <a:spcPct val="130000"/>
              </a:lnSpc>
              <a:spcAft>
                <a:spcPts val="0"/>
              </a:spcAft>
            </a:pPr>
            <a:r>
              <a:rPr lang="en-US" altLang="zh-CN"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rPr>
              <a:t>    (4)</a:t>
            </a:r>
            <a:r>
              <a:rPr lang="zh-CN" altLang="en-US"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rPr>
              <a:t>发语词。如</a:t>
            </a:r>
            <a:r>
              <a:rPr lang="en-US" altLang="zh-CN"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rPr>
              <a:t>夫庸知其年之先后生于吾乎</a:t>
            </a:r>
            <a:r>
              <a:rPr lang="en-US" altLang="zh-CN"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rPr>
              <a:t>句中的“夫”为发语词</a:t>
            </a:r>
            <a:r>
              <a:rPr lang="en-US" altLang="zh-CN"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rPr>
              <a:t>不译。</a:t>
            </a:r>
            <a:endParaRPr lang="zh-CN" altLang="en-US"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endParaRPr>
          </a:p>
          <a:p>
            <a:pPr algn="just">
              <a:lnSpc>
                <a:spcPct val="130000"/>
              </a:lnSpc>
              <a:spcAft>
                <a:spcPts val="0"/>
              </a:spcAft>
            </a:pPr>
            <a:r>
              <a:rPr lang="zh-CN" altLang="en-US"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rPr>
              <a:t>    虚词翻译时</a:t>
            </a:r>
            <a:r>
              <a:rPr lang="en-US" altLang="zh-CN"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rPr>
              <a:t>能译出的要尽量译出</a:t>
            </a:r>
            <a:r>
              <a:rPr lang="en-US" altLang="zh-CN"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rPr>
              <a:t>不必译出的切不可强行译出</a:t>
            </a:r>
            <a:r>
              <a:rPr lang="en-US" altLang="zh-CN"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rPr>
              <a:t>不然会画蛇添足</a:t>
            </a:r>
            <a:r>
              <a:rPr lang="en-US" altLang="zh-CN"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rPr>
              <a:t>弄巧成拙。</a:t>
            </a:r>
            <a:endParaRPr lang="zh-CN" altLang="en-US" sz="2800" b="1" dirty="0" smtClean="0">
              <a:solidFill>
                <a:schemeClr val="tx1">
                  <a:lumMod val="75000"/>
                  <a:lumOff val="25000"/>
                </a:schemeClr>
              </a:solidFill>
              <a:latin typeface="黑体" panose="02010600030101010101" pitchFamily="49" charset="-122"/>
              <a:ea typeface="黑体" panose="02010600030101010101" pitchFamily="49" charset="-122"/>
              <a:cs typeface="黑体" panose="02010600030101010101" pitchFamily="49"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9">
                                            <p:txEl>
                                              <p:pRg st="0" end="0"/>
                                            </p:txEl>
                                          </p:spTgt>
                                        </p:tgtEl>
                                        <p:attrNameLst>
                                          <p:attrName>style.visibility</p:attrName>
                                        </p:attrNameLst>
                                      </p:cBhvr>
                                      <p:to>
                                        <p:strVal val="visible"/>
                                      </p:to>
                                    </p:set>
                                    <p:animEffect transition="in" filter="fade">
                                      <p:cBhvr>
                                        <p:cTn id="7" dur="2000"/>
                                        <p:tgtEl>
                                          <p:spTgt spid="69">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9">
                                            <p:txEl>
                                              <p:pRg st="1" end="1"/>
                                            </p:txEl>
                                          </p:spTgt>
                                        </p:tgtEl>
                                        <p:attrNameLst>
                                          <p:attrName>style.visibility</p:attrName>
                                        </p:attrNameLst>
                                      </p:cBhvr>
                                      <p:to>
                                        <p:strVal val="visible"/>
                                      </p:to>
                                    </p:set>
                                    <p:animEffect transition="in" filter="fade">
                                      <p:cBhvr>
                                        <p:cTn id="10" dur="2000"/>
                                        <p:tgtEl>
                                          <p:spTgt spid="69">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9">
                                            <p:txEl>
                                              <p:pRg st="2" end="2"/>
                                            </p:txEl>
                                          </p:spTgt>
                                        </p:tgtEl>
                                        <p:attrNameLst>
                                          <p:attrName>style.visibility</p:attrName>
                                        </p:attrNameLst>
                                      </p:cBhvr>
                                      <p:to>
                                        <p:strVal val="visible"/>
                                      </p:to>
                                    </p:set>
                                    <p:animEffect transition="in" filter="fade">
                                      <p:cBhvr>
                                        <p:cTn id="13" dur="2000"/>
                                        <p:tgtEl>
                                          <p:spTgt spid="69">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69">
                                            <p:txEl>
                                              <p:pRg st="3" end="3"/>
                                            </p:txEl>
                                          </p:spTgt>
                                        </p:tgtEl>
                                        <p:attrNameLst>
                                          <p:attrName>style.visibility</p:attrName>
                                        </p:attrNameLst>
                                      </p:cBhvr>
                                      <p:to>
                                        <p:strVal val="visible"/>
                                      </p:to>
                                    </p:set>
                                    <p:animEffect transition="in" filter="fade">
                                      <p:cBhvr>
                                        <p:cTn id="16" dur="2000"/>
                                        <p:tgtEl>
                                          <p:spTgt spid="69">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69">
                                            <p:txEl>
                                              <p:pRg st="4" end="4"/>
                                            </p:txEl>
                                          </p:spTgt>
                                        </p:tgtEl>
                                        <p:attrNameLst>
                                          <p:attrName>style.visibility</p:attrName>
                                        </p:attrNameLst>
                                      </p:cBhvr>
                                      <p:to>
                                        <p:strVal val="visible"/>
                                      </p:to>
                                    </p:set>
                                    <p:animEffect transition="in" filter="fade">
                                      <p:cBhvr>
                                        <p:cTn id="19" dur="2000"/>
                                        <p:tgtEl>
                                          <p:spTgt spid="69">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69">
                                            <p:txEl>
                                              <p:pRg st="5" end="5"/>
                                            </p:txEl>
                                          </p:spTgt>
                                        </p:tgtEl>
                                        <p:attrNameLst>
                                          <p:attrName>style.visibility</p:attrName>
                                        </p:attrNameLst>
                                      </p:cBhvr>
                                      <p:to>
                                        <p:strVal val="visible"/>
                                      </p:to>
                                    </p:set>
                                    <p:animEffect transition="in" filter="fade">
                                      <p:cBhvr>
                                        <p:cTn id="22" dur="2000"/>
                                        <p:tgtEl>
                                          <p:spTgt spid="6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964733" y="4888279"/>
            <a:ext cx="10336003" cy="17956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25"/>
          </a:p>
        </p:txBody>
      </p:sp>
      <p:sp>
        <p:nvSpPr>
          <p:cNvPr id="14" name="矩形 13"/>
          <p:cNvSpPr/>
          <p:nvPr/>
        </p:nvSpPr>
        <p:spPr>
          <a:xfrm>
            <a:off x="807720" y="4913630"/>
            <a:ext cx="10492740" cy="1770380"/>
          </a:xfrm>
          <a:prstGeom prst="rect">
            <a:avLst/>
          </a:prstGeom>
        </p:spPr>
        <p:txBody>
          <a:bodyPr wrap="square">
            <a:spAutoFit/>
          </a:bodyPr>
          <a:lstStyle/>
          <a:p>
            <a:pPr eaLnBrk="1" hangingPunct="1">
              <a:lnSpc>
                <a:spcPct val="130000"/>
              </a:lnSpc>
              <a:buNone/>
            </a:pPr>
            <a:r>
              <a:rPr lang="en-US" altLang="zh-CN" sz="28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B</a:t>
            </a:r>
            <a:r>
              <a:rPr lang="zh-CN" altLang="en-US" sz="28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　</a:t>
            </a:r>
            <a:r>
              <a:rPr lang="en-US" altLang="zh-CN" sz="28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解析</a:t>
            </a:r>
            <a:r>
              <a:rPr lang="en-US" altLang="zh-CN" sz="28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  B</a:t>
            </a:r>
            <a:r>
              <a:rPr lang="zh-CN" altLang="en-US" sz="28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项</a:t>
            </a:r>
            <a:r>
              <a:rPr lang="en-US" altLang="zh-CN" sz="28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第一人称代词</a:t>
            </a:r>
            <a:r>
              <a:rPr lang="en-US" altLang="zh-CN" sz="28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自己</a:t>
            </a:r>
            <a:r>
              <a:rPr lang="en-US" altLang="zh-CN" sz="28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与例句同义</a:t>
            </a:r>
            <a:r>
              <a:rPr lang="en-US" altLang="zh-CN" sz="28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;A</a:t>
            </a:r>
            <a:r>
              <a:rPr lang="zh-CN" altLang="en-US" sz="28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项</a:t>
            </a:r>
            <a:r>
              <a:rPr lang="en-US" altLang="zh-CN" sz="28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副词</a:t>
            </a:r>
            <a:r>
              <a:rPr lang="en-US" altLang="zh-CN" sz="28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表反问语气</a:t>
            </a:r>
            <a:r>
              <a:rPr lang="en-US" altLang="zh-CN" sz="28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难道</a:t>
            </a:r>
            <a:r>
              <a:rPr lang="en-US" altLang="zh-CN" sz="28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;C</a:t>
            </a:r>
            <a:r>
              <a:rPr lang="zh-CN" altLang="en-US" sz="28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项</a:t>
            </a:r>
            <a:r>
              <a:rPr lang="en-US" altLang="zh-CN" sz="28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副词</a:t>
            </a:r>
            <a:r>
              <a:rPr lang="en-US" altLang="zh-CN" sz="28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表商量或希望语气</a:t>
            </a:r>
            <a:r>
              <a:rPr lang="en-US" altLang="zh-CN" sz="28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还是</a:t>
            </a:r>
            <a:r>
              <a:rPr lang="en-US" altLang="zh-CN" sz="28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;D</a:t>
            </a:r>
            <a:r>
              <a:rPr lang="zh-CN" altLang="en-US" sz="28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项</a:t>
            </a:r>
            <a:r>
              <a:rPr lang="en-US" altLang="zh-CN" sz="28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副词</a:t>
            </a:r>
            <a:r>
              <a:rPr lang="en-US" altLang="zh-CN" sz="28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表推测语气</a:t>
            </a:r>
            <a:r>
              <a:rPr lang="en-US" altLang="zh-CN" sz="28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大概。</a:t>
            </a:r>
            <a:endParaRPr lang="zh-CN" altLang="en-US" sz="28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endParaRPr>
          </a:p>
        </p:txBody>
      </p:sp>
      <p:grpSp>
        <p:nvGrpSpPr>
          <p:cNvPr id="16" name="组合 15"/>
          <p:cNvGrpSpPr/>
          <p:nvPr/>
        </p:nvGrpSpPr>
        <p:grpSpPr>
          <a:xfrm>
            <a:off x="581193" y="269123"/>
            <a:ext cx="10262698" cy="4570730"/>
            <a:chOff x="1912503" y="2289525"/>
            <a:chExt cx="20002640" cy="8908638"/>
          </a:xfrm>
        </p:grpSpPr>
        <p:sp>
          <p:nvSpPr>
            <p:cNvPr id="69" name="TextBox 68"/>
            <p:cNvSpPr txBox="1"/>
            <p:nvPr/>
          </p:nvSpPr>
          <p:spPr>
            <a:xfrm>
              <a:off x="1912503" y="2289525"/>
              <a:ext cx="20002640" cy="8908638"/>
            </a:xfrm>
            <a:prstGeom prst="rect">
              <a:avLst/>
            </a:prstGeom>
            <a:noFill/>
          </p:spPr>
          <p:txBody>
            <a:bodyPr wrap="square" rtlCol="0">
              <a:spAutoFit/>
            </a:bodyPr>
            <a:lstStyle/>
            <a:p>
              <a:pPr>
                <a:lnSpc>
                  <a:spcPct val="130000"/>
                </a:lnSpc>
              </a:pPr>
              <a:r>
                <a:rPr lang="en-US" altLang="zh-CN" sz="3200" b="1" kern="100" dirty="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kern="100" dirty="0">
                  <a:solidFill>
                    <a:schemeClr val="tx1"/>
                  </a:solidFill>
                  <a:latin typeface="黑体" panose="02010600030101010101" pitchFamily="49" charset="-122"/>
                  <a:ea typeface="黑体" panose="02010600030101010101" pitchFamily="49" charset="-122"/>
                  <a:cs typeface="黑体" panose="02010600030101010101" pitchFamily="49" charset="-122"/>
                </a:rPr>
                <a:t>针对训练</a:t>
              </a:r>
              <a:r>
                <a:rPr lang="en-US" altLang="zh-CN" sz="3200" b="1" kern="100" dirty="0">
                  <a:solidFill>
                    <a:schemeClr val="tx1"/>
                  </a:solidFill>
                  <a:latin typeface="黑体" panose="02010600030101010101" pitchFamily="49" charset="-122"/>
                  <a:ea typeface="黑体" panose="02010600030101010101" pitchFamily="49" charset="-122"/>
                  <a:cs typeface="黑体" panose="02010600030101010101" pitchFamily="49" charset="-122"/>
                </a:rPr>
                <a:t>】</a:t>
              </a:r>
              <a:endParaRPr lang="en-US" altLang="zh-CN" sz="3200" b="1" dirty="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gn="just">
                <a:lnSpc>
                  <a:spcPct val="130000"/>
                </a:lnSpc>
                <a:spcAft>
                  <a:spcPts val="0"/>
                </a:spcAft>
              </a:pP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1. </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下列句子中与“失其所与</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不知”中“其”的意义和用法相同的一项是	</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endPar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gn="just">
                <a:lnSpc>
                  <a:spcPct val="130000"/>
                </a:lnSpc>
                <a:spcAft>
                  <a:spcPts val="0"/>
                </a:spcAft>
              </a:pP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 </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可以无悔矣</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其孰能讥之乎</a:t>
              </a:r>
              <a:endPar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gn="just">
                <a:lnSpc>
                  <a:spcPct val="130000"/>
                </a:lnSpc>
                <a:spcAft>
                  <a:spcPts val="0"/>
                </a:spcAft>
              </a:pP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B. </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而余亦悔其随之而不得极夫游之乐也</a:t>
              </a:r>
              <a:endPar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gn="just">
                <a:lnSpc>
                  <a:spcPct val="130000"/>
                </a:lnSpc>
                <a:spcAft>
                  <a:spcPts val="0"/>
                </a:spcAft>
              </a:pP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C. </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以乱易整</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不武。吾其还也</a:t>
              </a:r>
              <a:endPar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gn="just">
                <a:lnSpc>
                  <a:spcPct val="130000"/>
                </a:lnSpc>
                <a:spcAft>
                  <a:spcPts val="0"/>
                </a:spcAft>
              </a:pP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D. </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愚人之所以为愚</a:t>
              </a:r>
              <a:r>
                <a:rPr lang="en-US" altLang="zh-CN"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其皆出于此乎</a:t>
              </a:r>
              <a:endParaRPr lang="zh-CN" altLang="en-US" sz="32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p:txBody>
        </p:sp>
        <p:sp>
          <p:nvSpPr>
            <p:cNvPr id="10" name="TextBox 75"/>
            <p:cNvSpPr txBox="1"/>
            <p:nvPr/>
          </p:nvSpPr>
          <p:spPr>
            <a:xfrm>
              <a:off x="4032772" y="4823824"/>
              <a:ext cx="2857520" cy="1007451"/>
            </a:xfrm>
            <a:prstGeom prst="rect">
              <a:avLst/>
            </a:prstGeom>
            <a:noFill/>
          </p:spPr>
          <p:txBody>
            <a:bodyPr wrap="square" rtlCol="0" anchor="ctr" anchorCtr="1">
              <a:spAutoFit/>
            </a:bodyPr>
            <a:lstStyle/>
            <a:p>
              <a:r>
                <a:rPr lang="en-US" altLang="zh-CN" sz="277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277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1" name="TextBox 75"/>
            <p:cNvSpPr txBox="1"/>
            <p:nvPr/>
          </p:nvSpPr>
          <p:spPr>
            <a:xfrm>
              <a:off x="5544940" y="6335992"/>
              <a:ext cx="2857520" cy="1007451"/>
            </a:xfrm>
            <a:prstGeom prst="rect">
              <a:avLst/>
            </a:prstGeom>
            <a:noFill/>
          </p:spPr>
          <p:txBody>
            <a:bodyPr wrap="square" rtlCol="0" anchor="ctr" anchorCtr="1">
              <a:spAutoFit/>
            </a:bodyPr>
            <a:lstStyle/>
            <a:p>
              <a:r>
                <a:rPr lang="en-US" altLang="zh-CN" sz="277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277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3" name="TextBox 75"/>
            <p:cNvSpPr txBox="1"/>
            <p:nvPr/>
          </p:nvSpPr>
          <p:spPr>
            <a:xfrm>
              <a:off x="3384700" y="5651916"/>
              <a:ext cx="2857520" cy="1007451"/>
            </a:xfrm>
            <a:prstGeom prst="rect">
              <a:avLst/>
            </a:prstGeom>
            <a:noFill/>
          </p:spPr>
          <p:txBody>
            <a:bodyPr wrap="square" rtlCol="0" anchor="ctr" anchorCtr="1">
              <a:spAutoFit/>
            </a:bodyPr>
            <a:lstStyle/>
            <a:p>
              <a:r>
                <a:rPr lang="en-US" altLang="zh-CN" sz="277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277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5" name="TextBox 75"/>
            <p:cNvSpPr txBox="1"/>
            <p:nvPr/>
          </p:nvSpPr>
          <p:spPr>
            <a:xfrm>
              <a:off x="5184900" y="7200088"/>
              <a:ext cx="2857520" cy="1007451"/>
            </a:xfrm>
            <a:prstGeom prst="rect">
              <a:avLst/>
            </a:prstGeom>
            <a:noFill/>
          </p:spPr>
          <p:txBody>
            <a:bodyPr wrap="square" rtlCol="0" anchor="ctr" anchorCtr="1">
              <a:spAutoFit/>
            </a:bodyPr>
            <a:lstStyle/>
            <a:p>
              <a:r>
                <a:rPr lang="en-US" altLang="zh-CN" sz="277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277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8130" name="Rectangle 2"/>
          <p:cNvSpPr>
            <a:spLocks noChangeArrowheads="1"/>
          </p:cNvSpPr>
          <p:nvPr/>
        </p:nvSpPr>
        <p:spPr bwMode="auto">
          <a:xfrm>
            <a:off x="0" y="-82915"/>
            <a:ext cx="219710" cy="188595"/>
          </a:xfrm>
          <a:prstGeom prst="rect">
            <a:avLst/>
          </a:prstGeom>
          <a:noFill/>
          <a:ln w="9525">
            <a:noFill/>
            <a:miter lim="800000"/>
          </a:ln>
          <a:effectLst/>
        </p:spPr>
        <p:txBody>
          <a:bodyPr vert="horz" wrap="none" lIns="46914" tIns="23457" rIns="46914" bIns="23457" numCol="1" anchor="ctr" anchorCtr="0" compatLnSpc="1">
            <a:spAutoFit/>
          </a:bodyPr>
          <a:lstStyle/>
          <a:p>
            <a:endParaRPr lang="zh-CN" altLang="en-US" sz="925"/>
          </a:p>
        </p:txBody>
      </p:sp>
      <p:sp>
        <p:nvSpPr>
          <p:cNvPr id="17" name="左大括号 16"/>
          <p:cNvSpPr/>
          <p:nvPr/>
        </p:nvSpPr>
        <p:spPr>
          <a:xfrm>
            <a:off x="1145459" y="1988147"/>
            <a:ext cx="295560" cy="665009"/>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925"/>
          </a:p>
        </p:txBody>
      </p:sp>
      <p:sp>
        <p:nvSpPr>
          <p:cNvPr id="18" name="左大括号 17"/>
          <p:cNvSpPr/>
          <p:nvPr/>
        </p:nvSpPr>
        <p:spPr>
          <a:xfrm>
            <a:off x="1182404" y="2874826"/>
            <a:ext cx="295560" cy="665009"/>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925"/>
          </a:p>
        </p:txBody>
      </p:sp>
      <p:grpSp>
        <p:nvGrpSpPr>
          <p:cNvPr id="25" name="组合 24"/>
          <p:cNvGrpSpPr/>
          <p:nvPr/>
        </p:nvGrpSpPr>
        <p:grpSpPr>
          <a:xfrm>
            <a:off x="615788" y="998220"/>
            <a:ext cx="11295542" cy="5128895"/>
            <a:chOff x="1584500" y="3178162"/>
            <a:chExt cx="21497132" cy="9996537"/>
          </a:xfrm>
        </p:grpSpPr>
        <p:sp>
          <p:nvSpPr>
            <p:cNvPr id="69" name="TextBox 68"/>
            <p:cNvSpPr txBox="1"/>
            <p:nvPr/>
          </p:nvSpPr>
          <p:spPr>
            <a:xfrm>
              <a:off x="1584808" y="3178162"/>
              <a:ext cx="21496824" cy="9996537"/>
            </a:xfrm>
            <a:prstGeom prst="rect">
              <a:avLst/>
            </a:prstGeom>
            <a:noFill/>
          </p:spPr>
          <p:txBody>
            <a:bodyPr wrap="square" rtlCol="0">
              <a:spAutoFit/>
            </a:bodyPr>
            <a:lstStyle/>
            <a:p>
              <a:pPr algn="just">
                <a:lnSpc>
                  <a:spcPct val="130000"/>
                </a:lnSpc>
                <a:spcAft>
                  <a:spcPts val="0"/>
                </a:spcAft>
              </a:pP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2. </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下列各组句子中</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加点词语的意义和用法都相同的一组是	</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endPar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gn="just">
                <a:lnSpc>
                  <a:spcPct val="130000"/>
                </a:lnSpc>
                <a:spcAft>
                  <a:spcPts val="0"/>
                </a:spcAft>
              </a:pP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  </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因宾客至蔺相如门谢罪</a:t>
              </a:r>
              <a:endPar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gn="just">
                <a:lnSpc>
                  <a:spcPct val="130000"/>
                </a:lnSpc>
                <a:spcAft>
                  <a:spcPts val="0"/>
                </a:spcAft>
              </a:pP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然后践华为城，因河为池</a:t>
              </a:r>
              <a:endPar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marL="742950" indent="-742950" algn="just">
                <a:lnSpc>
                  <a:spcPct val="130000"/>
                </a:lnSpc>
                <a:spcAft>
                  <a:spcPts val="0"/>
                </a:spcAft>
                <a:buAutoNum type="alphaUcPeriod" startAt="2"/>
              </a:pP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因人之力而敝之，不仁</a:t>
              </a:r>
              <a:endPar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marL="742950" indent="-742950" algn="just">
                <a:lnSpc>
                  <a:spcPct val="130000"/>
                </a:lnSpc>
                <a:spcAft>
                  <a:spcPts val="0"/>
                </a:spcAft>
              </a:pP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相如因持璧却立，倚柱</a:t>
              </a:r>
              <a:endPar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gn="just">
                <a:lnSpc>
                  <a:spcPct val="130000"/>
                </a:lnSpc>
                <a:spcAft>
                  <a:spcPts val="0"/>
                </a:spcAft>
              </a:pP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C.  </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蒙故业，因遗策</a:t>
              </a:r>
              <a:endPar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gn="just">
                <a:lnSpc>
                  <a:spcPct val="130000"/>
                </a:lnSpc>
                <a:spcAft>
                  <a:spcPts val="0"/>
                </a:spcAft>
              </a:pP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于是相如前进缶，因跪请秦王</a:t>
              </a:r>
              <a:endPar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gn="just">
                <a:lnSpc>
                  <a:spcPct val="130000"/>
                </a:lnSpc>
                <a:spcAft>
                  <a:spcPts val="0"/>
                </a:spcAft>
              </a:pP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D.  </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不如因而厚遇之</a:t>
              </a:r>
              <a:endPar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gn="just">
                <a:lnSpc>
                  <a:spcPct val="130000"/>
                </a:lnSpc>
                <a:spcAft>
                  <a:spcPts val="0"/>
                </a:spcAft>
              </a:pP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请以剑舞，因击沛公于坐</a:t>
              </a:r>
              <a:endPar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p:txBody>
        </p:sp>
        <p:sp>
          <p:nvSpPr>
            <p:cNvPr id="10" name="TextBox 75"/>
            <p:cNvSpPr txBox="1"/>
            <p:nvPr/>
          </p:nvSpPr>
          <p:spPr>
            <a:xfrm>
              <a:off x="16375711" y="7128326"/>
              <a:ext cx="2857520" cy="1007451"/>
            </a:xfrm>
            <a:prstGeom prst="rect">
              <a:avLst/>
            </a:prstGeom>
            <a:noFill/>
          </p:spPr>
          <p:txBody>
            <a:bodyPr wrap="square" rtlCol="0" anchor="ctr" anchorCtr="1">
              <a:spAutoFit/>
            </a:bodyPr>
            <a:lstStyle/>
            <a:p>
              <a:r>
                <a:rPr lang="en-US" altLang="zh-CN" sz="277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277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1" name="TextBox 75"/>
            <p:cNvSpPr txBox="1"/>
            <p:nvPr/>
          </p:nvSpPr>
          <p:spPr>
            <a:xfrm>
              <a:off x="3600724" y="7128080"/>
              <a:ext cx="2857520" cy="1007451"/>
            </a:xfrm>
            <a:prstGeom prst="rect">
              <a:avLst/>
            </a:prstGeom>
            <a:noFill/>
          </p:spPr>
          <p:txBody>
            <a:bodyPr wrap="square" rtlCol="0" anchor="ctr" anchorCtr="1">
              <a:spAutoFit/>
            </a:bodyPr>
            <a:lstStyle/>
            <a:p>
              <a:r>
                <a:rPr lang="en-US" altLang="zh-CN" sz="277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277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3" name="TextBox 75"/>
            <p:cNvSpPr txBox="1"/>
            <p:nvPr/>
          </p:nvSpPr>
          <p:spPr>
            <a:xfrm>
              <a:off x="2592612" y="6403066"/>
              <a:ext cx="2857520" cy="1007451"/>
            </a:xfrm>
            <a:prstGeom prst="rect">
              <a:avLst/>
            </a:prstGeom>
            <a:noFill/>
          </p:spPr>
          <p:txBody>
            <a:bodyPr wrap="square" rtlCol="0" anchor="ctr" anchorCtr="1">
              <a:spAutoFit/>
            </a:bodyPr>
            <a:lstStyle/>
            <a:p>
              <a:r>
                <a:rPr lang="en-US" altLang="zh-CN" sz="277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277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5" name="TextBox 75"/>
            <p:cNvSpPr txBox="1"/>
            <p:nvPr/>
          </p:nvSpPr>
          <p:spPr>
            <a:xfrm>
              <a:off x="5400924" y="8136192"/>
              <a:ext cx="2857520" cy="1007451"/>
            </a:xfrm>
            <a:prstGeom prst="rect">
              <a:avLst/>
            </a:prstGeom>
            <a:noFill/>
          </p:spPr>
          <p:txBody>
            <a:bodyPr wrap="square" rtlCol="0" anchor="ctr" anchorCtr="1">
              <a:spAutoFit/>
            </a:bodyPr>
            <a:lstStyle/>
            <a:p>
              <a:r>
                <a:rPr lang="en-US" altLang="zh-CN" sz="277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277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9" name="TextBox 75"/>
            <p:cNvSpPr txBox="1"/>
            <p:nvPr/>
          </p:nvSpPr>
          <p:spPr>
            <a:xfrm>
              <a:off x="5184900" y="4751816"/>
              <a:ext cx="2857520" cy="1007451"/>
            </a:xfrm>
            <a:prstGeom prst="rect">
              <a:avLst/>
            </a:prstGeom>
            <a:noFill/>
          </p:spPr>
          <p:txBody>
            <a:bodyPr wrap="square" rtlCol="0" anchor="ctr" anchorCtr="1">
              <a:spAutoFit/>
            </a:bodyPr>
            <a:lstStyle/>
            <a:p>
              <a:r>
                <a:rPr lang="en-US" altLang="zh-CN" sz="277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277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20" name="TextBox 75"/>
            <p:cNvSpPr txBox="1"/>
            <p:nvPr/>
          </p:nvSpPr>
          <p:spPr>
            <a:xfrm>
              <a:off x="1584500" y="4031736"/>
              <a:ext cx="2857520" cy="1007451"/>
            </a:xfrm>
            <a:prstGeom prst="rect">
              <a:avLst/>
            </a:prstGeom>
            <a:noFill/>
          </p:spPr>
          <p:txBody>
            <a:bodyPr wrap="square" rtlCol="0" anchor="ctr" anchorCtr="1">
              <a:spAutoFit/>
            </a:bodyPr>
            <a:lstStyle/>
            <a:p>
              <a:r>
                <a:rPr lang="en-US" altLang="zh-CN" sz="277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277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21" name="TextBox 75"/>
            <p:cNvSpPr txBox="1"/>
            <p:nvPr/>
          </p:nvSpPr>
          <p:spPr>
            <a:xfrm>
              <a:off x="2520604" y="8784264"/>
              <a:ext cx="2857520" cy="1007451"/>
            </a:xfrm>
            <a:prstGeom prst="rect">
              <a:avLst/>
            </a:prstGeom>
            <a:noFill/>
          </p:spPr>
          <p:txBody>
            <a:bodyPr wrap="square" rtlCol="0" anchor="ctr" anchorCtr="1">
              <a:spAutoFit/>
            </a:bodyPr>
            <a:lstStyle/>
            <a:p>
              <a:r>
                <a:rPr lang="en-US" altLang="zh-CN" sz="277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277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22" name="TextBox 75"/>
            <p:cNvSpPr txBox="1"/>
            <p:nvPr/>
          </p:nvSpPr>
          <p:spPr>
            <a:xfrm>
              <a:off x="3960764" y="9648360"/>
              <a:ext cx="2857520" cy="1007451"/>
            </a:xfrm>
            <a:prstGeom prst="rect">
              <a:avLst/>
            </a:prstGeom>
            <a:noFill/>
          </p:spPr>
          <p:txBody>
            <a:bodyPr wrap="square" rtlCol="0" anchor="ctr" anchorCtr="1">
              <a:spAutoFit/>
            </a:bodyPr>
            <a:lstStyle/>
            <a:p>
              <a:r>
                <a:rPr lang="en-US" altLang="zh-CN" sz="277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277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grpSp>
      <p:sp>
        <p:nvSpPr>
          <p:cNvPr id="23" name="左大括号 22"/>
          <p:cNvSpPr/>
          <p:nvPr/>
        </p:nvSpPr>
        <p:spPr>
          <a:xfrm>
            <a:off x="1182404" y="4035135"/>
            <a:ext cx="295560" cy="665009"/>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925"/>
          </a:p>
        </p:txBody>
      </p:sp>
      <p:sp>
        <p:nvSpPr>
          <p:cNvPr id="24" name="左大括号 23"/>
          <p:cNvSpPr/>
          <p:nvPr/>
        </p:nvSpPr>
        <p:spPr>
          <a:xfrm>
            <a:off x="1145459" y="5083968"/>
            <a:ext cx="295560" cy="665009"/>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925"/>
          </a:p>
        </p:txBody>
      </p:sp>
      <p:sp>
        <p:nvSpPr>
          <p:cNvPr id="4" name="矩形 3"/>
          <p:cNvSpPr/>
          <p:nvPr/>
        </p:nvSpPr>
        <p:spPr>
          <a:xfrm>
            <a:off x="8002270" y="2759075"/>
            <a:ext cx="3075305" cy="3448685"/>
          </a:xfrm>
          <a:prstGeom prst="rect">
            <a:avLst/>
          </a:prstGeom>
        </p:spPr>
        <p:txBody>
          <a:bodyPr wrap="square">
            <a:spAutoFit/>
          </a:bodyPr>
          <a:p>
            <a:pPr eaLnBrk="1" hangingPunct="1">
              <a:lnSpc>
                <a:spcPct val="130000"/>
              </a:lnSpc>
              <a:buNone/>
            </a:pPr>
            <a:r>
              <a:rPr lang="en-US" altLang="zh-CN" sz="24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D</a:t>
            </a:r>
            <a:r>
              <a:rPr lang="zh-CN" altLang="en-US" sz="24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　</a:t>
            </a:r>
            <a:r>
              <a:rPr lang="en-US" altLang="zh-CN" sz="24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a:t>
            </a:r>
            <a:r>
              <a:rPr lang="zh-CN" altLang="en-US" sz="24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解析</a:t>
            </a:r>
            <a:r>
              <a:rPr lang="en-US" altLang="zh-CN" sz="24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  D</a:t>
            </a:r>
            <a:r>
              <a:rPr lang="zh-CN" altLang="en-US" sz="24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项</a:t>
            </a:r>
            <a:r>
              <a:rPr lang="en-US" altLang="zh-CN" sz="24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a:t>
            </a:r>
            <a:r>
              <a:rPr lang="zh-CN" altLang="en-US" sz="24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副词</a:t>
            </a:r>
            <a:r>
              <a:rPr lang="en-US" altLang="zh-CN" sz="24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a:t>
            </a:r>
            <a:r>
              <a:rPr lang="zh-CN" altLang="en-US" sz="24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趁此、趁机。</a:t>
            </a:r>
            <a:r>
              <a:rPr lang="en-US" altLang="zh-CN" sz="24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A</a:t>
            </a:r>
            <a:r>
              <a:rPr lang="zh-CN" altLang="en-US" sz="24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项</a:t>
            </a:r>
            <a:r>
              <a:rPr lang="en-US" altLang="zh-CN" sz="24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a:t>
            </a:r>
            <a:r>
              <a:rPr lang="zh-CN" altLang="en-US" sz="24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介词</a:t>
            </a:r>
            <a:r>
              <a:rPr lang="en-US" altLang="zh-CN" sz="24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a:t>
            </a:r>
            <a:r>
              <a:rPr lang="zh-CN" altLang="en-US" sz="24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通过</a:t>
            </a:r>
            <a:r>
              <a:rPr lang="en-US" altLang="zh-CN" sz="24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a:t>
            </a:r>
            <a:r>
              <a:rPr lang="zh-CN" altLang="en-US" sz="24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经由</a:t>
            </a:r>
            <a:r>
              <a:rPr lang="en-US" altLang="zh-CN" sz="24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a:t>
            </a:r>
            <a:r>
              <a:rPr lang="zh-CN" altLang="en-US" sz="24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介词</a:t>
            </a:r>
            <a:r>
              <a:rPr lang="en-US" altLang="zh-CN" sz="24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a:t>
            </a:r>
            <a:r>
              <a:rPr lang="zh-CN" altLang="en-US" sz="24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以。</a:t>
            </a:r>
            <a:r>
              <a:rPr lang="en-US" altLang="zh-CN" sz="24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B</a:t>
            </a:r>
            <a:r>
              <a:rPr lang="zh-CN" altLang="en-US" sz="24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项</a:t>
            </a:r>
            <a:r>
              <a:rPr lang="en-US" altLang="zh-CN" sz="24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a:t>
            </a:r>
            <a:r>
              <a:rPr lang="zh-CN" altLang="en-US" sz="24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介词</a:t>
            </a:r>
            <a:r>
              <a:rPr lang="en-US" altLang="zh-CN" sz="24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a:t>
            </a:r>
            <a:r>
              <a:rPr lang="zh-CN" altLang="en-US" sz="24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表凭借</a:t>
            </a:r>
            <a:r>
              <a:rPr lang="en-US" altLang="zh-CN" sz="24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a:t>
            </a:r>
            <a:r>
              <a:rPr lang="zh-CN" altLang="en-US" sz="24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依靠</a:t>
            </a:r>
            <a:r>
              <a:rPr lang="en-US" altLang="zh-CN" sz="24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a:t>
            </a:r>
            <a:r>
              <a:rPr lang="zh-CN" altLang="en-US" sz="24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副词</a:t>
            </a:r>
            <a:r>
              <a:rPr lang="en-US" altLang="zh-CN" sz="24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a:t>
            </a:r>
            <a:r>
              <a:rPr lang="zh-CN" altLang="en-US" sz="24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于是</a:t>
            </a:r>
            <a:r>
              <a:rPr lang="en-US" altLang="zh-CN" sz="24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a:t>
            </a:r>
            <a:r>
              <a:rPr lang="zh-CN" altLang="en-US" sz="24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就。</a:t>
            </a:r>
            <a:r>
              <a:rPr lang="en-US" altLang="zh-CN" sz="24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C</a:t>
            </a:r>
            <a:r>
              <a:rPr lang="zh-CN" altLang="en-US" sz="24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项</a:t>
            </a:r>
            <a:r>
              <a:rPr lang="en-US" altLang="zh-CN" sz="24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a:t>
            </a:r>
            <a:r>
              <a:rPr lang="zh-CN" altLang="en-US" sz="24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动词</a:t>
            </a:r>
            <a:r>
              <a:rPr lang="en-US" altLang="zh-CN" sz="24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a:t>
            </a:r>
            <a:r>
              <a:rPr lang="zh-CN" altLang="en-US" sz="24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沿袭</a:t>
            </a:r>
            <a:r>
              <a:rPr lang="en-US" altLang="zh-CN" sz="24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a:t>
            </a:r>
            <a:r>
              <a:rPr lang="zh-CN" altLang="en-US" sz="24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副词</a:t>
            </a:r>
            <a:r>
              <a:rPr lang="en-US" altLang="zh-CN" sz="24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a:t>
            </a:r>
            <a:r>
              <a:rPr lang="zh-CN" altLang="en-US" sz="24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rPr>
              <a:t>趁机。</a:t>
            </a:r>
            <a:endParaRPr lang="zh-CN" altLang="en-US" sz="2400" b="1" dirty="0" smtClean="0">
              <a:solidFill>
                <a:srgbClr val="FF0000"/>
              </a:solidFill>
              <a:latin typeface="黑体" panose="02010600030101010101" pitchFamily="49" charset="-122"/>
              <a:ea typeface="黑体" panose="02010600030101010101" pitchFamily="49" charset="-122"/>
              <a:cs typeface="黑体" panose="02010600030101010101" pitchFamily="49"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239395" y="152400"/>
            <a:ext cx="11713210" cy="3449955"/>
          </a:xfrm>
          <a:prstGeom prst="rect">
            <a:avLst/>
          </a:prstGeom>
          <a:noFill/>
        </p:spPr>
        <p:txBody>
          <a:bodyPr wrap="square" rtlCol="0">
            <a:spAutoFit/>
          </a:bodyPr>
          <a:lstStyle/>
          <a:p>
            <a:pPr algn="just">
              <a:lnSpc>
                <a:spcPct val="130000"/>
              </a:lnSpc>
              <a:spcAft>
                <a:spcPts val="0"/>
              </a:spcAft>
            </a:pP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3. </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阅读下面的文言语段</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完成题目。</a:t>
            </a:r>
            <a:endPar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gn="just">
              <a:lnSpc>
                <a:spcPct val="130000"/>
              </a:lnSpc>
              <a:spcAft>
                <a:spcPts val="0"/>
              </a:spcAft>
            </a:pP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鲁有兀者</a:t>
            </a:r>
            <a:r>
              <a:rPr lang="en-US" altLang="zh-CN" sz="2800" b="1" baseline="30000"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baseline="30000"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注</a:t>
            </a:r>
            <a:r>
              <a:rPr lang="en-US" altLang="zh-CN" sz="2800" b="1" baseline="30000"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王骀</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从之游者与仲尼相若。常季问于仲尼曰</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王骀</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兀者也</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从之游者与夫子中分鲁。立不教</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坐不议</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虚而往</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实而归。固有不言之教</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无形而心成者邪</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是何人也</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仲尼曰</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夫子</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圣人也</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丘也直后而未往耳。丘将以为师</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而况不若丘者乎</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奚假鲁国</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丘将引天下而与从之。”</a:t>
            </a:r>
            <a:endPar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gn="just">
              <a:lnSpc>
                <a:spcPct val="130000"/>
              </a:lnSpc>
              <a:spcAft>
                <a:spcPts val="0"/>
              </a:spcAft>
            </a:pP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注</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兀者</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指断去一只脚的人。</a:t>
            </a:r>
            <a:endPar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p:txBody>
      </p:sp>
      <p:sp>
        <p:nvSpPr>
          <p:cNvPr id="8" name="TextBox 7"/>
          <p:cNvSpPr txBox="1"/>
          <p:nvPr/>
        </p:nvSpPr>
        <p:spPr>
          <a:xfrm>
            <a:off x="405765" y="3602355"/>
            <a:ext cx="11379835" cy="2889885"/>
          </a:xfrm>
          <a:prstGeom prst="rect">
            <a:avLst/>
          </a:prstGeom>
          <a:noFill/>
        </p:spPr>
        <p:txBody>
          <a:bodyPr wrap="square" rtlCol="0">
            <a:spAutoFit/>
          </a:bodyPr>
          <a:p>
            <a:pPr>
              <a:lnSpc>
                <a:spcPct val="130000"/>
              </a:lnSpc>
            </a:pP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下列各组句子中</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加点词的意义和用法都不相同的一组是</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a:t>
            </a:r>
            <a:endPar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nSpc>
                <a:spcPct val="130000"/>
              </a:lnSpc>
            </a:pP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 </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虚而往</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实而归　　　　　　     锲而不舍</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金石可镂</a:t>
            </a:r>
            <a:endPar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nSpc>
                <a:spcPct val="130000"/>
              </a:lnSpc>
            </a:pP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B. </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无形而心成者邪	             狗彘食人食而不知检</a:t>
            </a:r>
            <a:endPar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nSpc>
                <a:spcPct val="130000"/>
              </a:lnSpc>
            </a:pP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C. </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丘将以为师</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而况不若丘者乎      敏而好学</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不耻下问</a:t>
            </a:r>
            <a:endPar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nSpc>
                <a:spcPct val="130000"/>
              </a:lnSpc>
            </a:pP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D. </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丘将引天下而与从之	         图穷而匕首见</a:t>
            </a:r>
            <a:endPar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64160" y="368935"/>
            <a:ext cx="11664315" cy="5128895"/>
          </a:xfrm>
          <a:prstGeom prst="rect">
            <a:avLst/>
          </a:prstGeom>
          <a:noFill/>
        </p:spPr>
        <p:txBody>
          <a:bodyPr wrap="square" rtlCol="0">
            <a:spAutoFit/>
          </a:bodyPr>
          <a:lstStyle/>
          <a:p>
            <a:pPr>
              <a:lnSpc>
                <a:spcPct val="130000"/>
              </a:lnSpc>
            </a:pP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4.  </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指出下列句子中的关键虚词</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并把句子翻译成现代汉语。</a:t>
            </a:r>
            <a:endPar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nSpc>
                <a:spcPct val="130000"/>
              </a:lnSpc>
            </a:pP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(1)</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李氏子蟠</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年十七</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好古文</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六艺经传皆通习之</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不拘于时</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学于余。余嘉其能行古道</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作</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师说</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以贻之。 </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韩愈</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师说</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endPar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nSpc>
                <a:spcPct val="130000"/>
              </a:lnSpc>
            </a:pP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关键</a:t>
            </a:r>
            <a:r>
              <a:rPr lang="zh-CN" altLang="en-US" sz="2800" b="1" dirty="0">
                <a:solidFill>
                  <a:schemeClr val="tx1"/>
                </a:solidFill>
                <a:latin typeface="黑体" panose="02010600030101010101" pitchFamily="49" charset="-122"/>
                <a:ea typeface="黑体" panose="02010600030101010101" pitchFamily="49" charset="-122"/>
                <a:cs typeface="黑体" panose="02010600030101010101" pitchFamily="49" charset="-122"/>
              </a:rPr>
              <a:t>虚词：</a:t>
            </a:r>
            <a:r>
              <a:rPr lang="en-US" altLang="zh-CN" sz="2800" b="1" dirty="0">
                <a:solidFill>
                  <a:schemeClr val="tx1"/>
                </a:solidFill>
                <a:latin typeface="黑体" panose="02010600030101010101" pitchFamily="49" charset="-122"/>
                <a:ea typeface="黑体" panose="02010600030101010101" pitchFamily="49" charset="-122"/>
                <a:cs typeface="黑体" panose="02010600030101010101" pitchFamily="49" charset="-122"/>
              </a:rPr>
              <a:t>__________________________________________</a:t>
            </a:r>
            <a:endParaRPr lang="en-US" altLang="zh-CN" sz="2800" b="1" dirty="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nSpc>
                <a:spcPct val="130000"/>
              </a:lnSpc>
            </a:pPr>
            <a:r>
              <a:rPr lang="zh-CN" altLang="en-US" sz="2800" b="1" dirty="0">
                <a:solidFill>
                  <a:schemeClr val="tx1"/>
                </a:solidFill>
                <a:latin typeface="黑体" panose="02010600030101010101" pitchFamily="49" charset="-122"/>
                <a:ea typeface="黑体" panose="02010600030101010101" pitchFamily="49" charset="-122"/>
                <a:cs typeface="黑体" panose="02010600030101010101" pitchFamily="49" charset="-122"/>
              </a:rPr>
              <a:t>译文：</a:t>
            </a:r>
            <a:r>
              <a:rPr lang="en-US" altLang="zh-CN" sz="2800" b="1" dirty="0">
                <a:solidFill>
                  <a:schemeClr val="tx1"/>
                </a:solidFill>
                <a:latin typeface="黑体" panose="02010600030101010101" pitchFamily="49" charset="-122"/>
                <a:ea typeface="黑体" panose="02010600030101010101" pitchFamily="49" charset="-122"/>
                <a:cs typeface="黑体" panose="02010600030101010101" pitchFamily="49" charset="-122"/>
              </a:rPr>
              <a:t>_______________________________________________________________</a:t>
            </a:r>
            <a:endParaRPr lang="en-US" altLang="zh-CN" sz="2800" b="1" dirty="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nSpc>
                <a:spcPct val="130000"/>
              </a:lnSpc>
            </a:pP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(2)</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若入前为寿</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寿毕</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请以剑舞</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因击沛公于坐</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杀之。</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司马迁</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鸿门宴</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endPar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nSpc>
                <a:spcPct val="130000"/>
              </a:lnSpc>
            </a:pP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关键</a:t>
            </a:r>
            <a:r>
              <a:rPr lang="zh-CN" altLang="en-US" sz="2800" b="1" dirty="0">
                <a:solidFill>
                  <a:schemeClr val="tx1"/>
                </a:solidFill>
                <a:latin typeface="黑体" panose="02010600030101010101" pitchFamily="49" charset="-122"/>
                <a:ea typeface="黑体" panose="02010600030101010101" pitchFamily="49" charset="-122"/>
                <a:cs typeface="黑体" panose="02010600030101010101" pitchFamily="49" charset="-122"/>
              </a:rPr>
              <a:t>虚词：</a:t>
            </a:r>
            <a:r>
              <a:rPr lang="en-US" altLang="zh-CN" sz="2800" b="1" dirty="0">
                <a:solidFill>
                  <a:schemeClr val="tx1"/>
                </a:solidFill>
                <a:latin typeface="黑体" panose="02010600030101010101" pitchFamily="49" charset="-122"/>
                <a:ea typeface="黑体" panose="02010600030101010101" pitchFamily="49" charset="-122"/>
                <a:cs typeface="黑体" panose="02010600030101010101" pitchFamily="49" charset="-122"/>
              </a:rPr>
              <a:t>___________________________________________________</a:t>
            </a:r>
            <a:endParaRPr lang="en-US" altLang="zh-CN" sz="2800" b="1" dirty="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nSpc>
                <a:spcPct val="130000"/>
              </a:lnSpc>
            </a:pPr>
            <a:r>
              <a:rPr lang="zh-CN" altLang="en-US" sz="2800" b="1" dirty="0">
                <a:solidFill>
                  <a:schemeClr val="tx1"/>
                </a:solidFill>
                <a:latin typeface="黑体" panose="02010600030101010101" pitchFamily="49" charset="-122"/>
                <a:ea typeface="黑体" panose="02010600030101010101" pitchFamily="49" charset="-122"/>
                <a:cs typeface="黑体" panose="02010600030101010101" pitchFamily="49" charset="-122"/>
              </a:rPr>
              <a:t>译文：</a:t>
            </a:r>
            <a:r>
              <a:rPr lang="en-US" altLang="zh-CN" sz="2800" b="1" dirty="0">
                <a:solidFill>
                  <a:schemeClr val="tx1"/>
                </a:solidFill>
                <a:latin typeface="黑体" panose="02010600030101010101" pitchFamily="49" charset="-122"/>
                <a:ea typeface="黑体" panose="02010600030101010101" pitchFamily="49" charset="-122"/>
                <a:cs typeface="黑体" panose="02010600030101010101" pitchFamily="49" charset="-122"/>
              </a:rPr>
              <a:t>_________________________________________________________</a:t>
            </a:r>
            <a:endParaRPr lang="en-US" altLang="zh-CN" sz="2800" b="1" dirty="0">
              <a:solidFill>
                <a:schemeClr val="tx1"/>
              </a:solidFill>
              <a:latin typeface="黑体" panose="02010600030101010101" pitchFamily="49" charset="-122"/>
              <a:ea typeface="黑体" panose="02010600030101010101" pitchFamily="49" charset="-122"/>
              <a:cs typeface="黑体" panose="02010600030101010101" pitchFamily="49"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964733" y="685683"/>
            <a:ext cx="10262698" cy="5128895"/>
          </a:xfrm>
          <a:prstGeom prst="rect">
            <a:avLst/>
          </a:prstGeom>
          <a:noFill/>
        </p:spPr>
        <p:txBody>
          <a:bodyPr wrap="square" rtlCol="0">
            <a:spAutoFit/>
          </a:bodyPr>
          <a:lstStyle/>
          <a:p>
            <a:pPr>
              <a:lnSpc>
                <a:spcPct val="130000"/>
              </a:lnSpc>
            </a:pP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5. </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阅读下面的文言语段</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指出画线句子中的关键虚词</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并把句子翻译成现代汉语。</a:t>
            </a:r>
            <a:endPar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nSpc>
                <a:spcPct val="130000"/>
              </a:lnSpc>
            </a:pP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　　卫嗣公使人为客过关市</a:t>
            </a:r>
            <a:r>
              <a:rPr lang="en-US" altLang="zh-CN"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关市苛难之</a:t>
            </a:r>
            <a:r>
              <a:rPr lang="en-US" altLang="zh-CN"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因事关市以金</a:t>
            </a:r>
            <a:r>
              <a:rPr lang="en-US" altLang="zh-CN"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关吏乃舍之。嗣公为关吏曰</a:t>
            </a:r>
            <a:r>
              <a:rPr lang="en-US" altLang="zh-CN"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某时有客过而所</a:t>
            </a:r>
            <a:r>
              <a:rPr lang="en-US" altLang="zh-CN"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与汝金</a:t>
            </a:r>
            <a:r>
              <a:rPr lang="en-US" altLang="zh-CN"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而汝因遣之。”关市乃大恐</a:t>
            </a:r>
            <a:r>
              <a:rPr lang="en-US" altLang="zh-CN"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a:t>
            </a:r>
            <a:r>
              <a:rPr lang="zh-CN" altLang="en-US"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而以嗣公为明察。</a:t>
            </a:r>
            <a:endParaRPr lang="zh-CN" altLang="en-US" sz="2800" b="1" u="sng" dirty="0" smtClean="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nSpc>
                <a:spcPct val="130000"/>
              </a:lnSpc>
            </a:pPr>
            <a:r>
              <a:rPr lang="zh-CN" altLang="en-US" sz="2800" b="1" dirty="0" smtClean="0">
                <a:solidFill>
                  <a:schemeClr val="tx1"/>
                </a:solidFill>
                <a:latin typeface="黑体" panose="02010600030101010101" pitchFamily="49" charset="-122"/>
                <a:ea typeface="黑体" panose="02010600030101010101" pitchFamily="49" charset="-122"/>
                <a:cs typeface="黑体" panose="02010600030101010101" pitchFamily="49" charset="-122"/>
              </a:rPr>
              <a:t>关键</a:t>
            </a:r>
            <a:r>
              <a:rPr lang="zh-CN" altLang="en-US" sz="2800" b="1" dirty="0">
                <a:solidFill>
                  <a:schemeClr val="tx1"/>
                </a:solidFill>
                <a:latin typeface="黑体" panose="02010600030101010101" pitchFamily="49" charset="-122"/>
                <a:ea typeface="黑体" panose="02010600030101010101" pitchFamily="49" charset="-122"/>
                <a:cs typeface="黑体" panose="02010600030101010101" pitchFamily="49" charset="-122"/>
              </a:rPr>
              <a:t>虚词：</a:t>
            </a:r>
            <a:r>
              <a:rPr lang="en-US" altLang="zh-CN" sz="2800" b="1" dirty="0">
                <a:solidFill>
                  <a:schemeClr val="tx1"/>
                </a:solidFill>
                <a:latin typeface="黑体" panose="02010600030101010101" pitchFamily="49" charset="-122"/>
                <a:ea typeface="黑体" panose="02010600030101010101" pitchFamily="49" charset="-122"/>
                <a:cs typeface="黑体" panose="02010600030101010101" pitchFamily="49" charset="-122"/>
              </a:rPr>
              <a:t>______________________________________</a:t>
            </a:r>
            <a:endParaRPr lang="en-US" altLang="zh-CN" sz="2800" b="1" dirty="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nSpc>
                <a:spcPct val="130000"/>
              </a:lnSpc>
            </a:pPr>
            <a:r>
              <a:rPr lang="zh-CN" altLang="en-US" sz="2800" b="1" dirty="0">
                <a:solidFill>
                  <a:schemeClr val="tx1"/>
                </a:solidFill>
                <a:latin typeface="黑体" panose="02010600030101010101" pitchFamily="49" charset="-122"/>
                <a:ea typeface="黑体" panose="02010600030101010101" pitchFamily="49" charset="-122"/>
                <a:cs typeface="黑体" panose="02010600030101010101" pitchFamily="49" charset="-122"/>
              </a:rPr>
              <a:t>译文：</a:t>
            </a:r>
            <a:r>
              <a:rPr lang="en-US" altLang="zh-CN" sz="2800" b="1" dirty="0">
                <a:solidFill>
                  <a:schemeClr val="tx1"/>
                </a:solidFill>
                <a:latin typeface="黑体" panose="02010600030101010101" pitchFamily="49" charset="-122"/>
                <a:ea typeface="黑体" panose="02010600030101010101" pitchFamily="49" charset="-122"/>
                <a:cs typeface="黑体" panose="02010600030101010101" pitchFamily="49" charset="-122"/>
              </a:rPr>
              <a:t>________________________________________________________</a:t>
            </a:r>
            <a:endParaRPr lang="en-US" altLang="zh-CN" sz="2800" b="1" dirty="0">
              <a:solidFill>
                <a:schemeClr val="tx1"/>
              </a:solidFill>
              <a:latin typeface="黑体" panose="02010600030101010101" pitchFamily="49" charset="-122"/>
              <a:ea typeface="黑体" panose="02010600030101010101" pitchFamily="49" charset="-122"/>
              <a:cs typeface="黑体" panose="02010600030101010101" pitchFamily="49" charset="-122"/>
            </a:endParaRPr>
          </a:p>
          <a:p>
            <a:pPr>
              <a:lnSpc>
                <a:spcPct val="130000"/>
              </a:lnSpc>
            </a:pPr>
            <a:endParaRPr lang="en-US" altLang="zh-CN" sz="2800" b="1" dirty="0">
              <a:solidFill>
                <a:schemeClr val="tx1"/>
              </a:solidFill>
              <a:latin typeface="黑体" panose="02010600030101010101" pitchFamily="49" charset="-122"/>
              <a:ea typeface="黑体" panose="02010600030101010101" pitchFamily="49" charset="-122"/>
              <a:cs typeface="黑体" panose="02010600030101010101" pitchFamily="49"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tags/tag1.xml><?xml version="1.0" encoding="utf-8"?>
<p:tagLst xmlns:p="http://schemas.openxmlformats.org/presentationml/2006/main">
  <p:tag name="KSO_WM_TAG_VERSION" val="1.0"/>
  <p:tag name="KSO_WM_TEMPLATE_CATEGORY" val="custom"/>
  <p:tag name="KSO_WM_TEMPLATE_INDEX" val="20184553"/>
</p:tagLst>
</file>

<file path=ppt/tags/tag2.xml><?xml version="1.0" encoding="utf-8"?>
<p:tagLst xmlns:p="http://schemas.openxmlformats.org/presentationml/2006/main">
  <p:tag name="KSO_WM_TAG_VERSION" val="1.0"/>
  <p:tag name="KSO_WM_TEMPLATE_CATEGORY" val="custom"/>
  <p:tag name="KSO_WM_TEMPLATE_INDEX" val="20184553"/>
</p:tagLst>
</file>

<file path=ppt/tags/tag3.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heme/theme1.xml><?xml version="1.0" encoding="utf-8"?>
<a:theme xmlns:a="http://schemas.openxmlformats.org/drawingml/2006/main" name="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6081</Words>
  <PresentationFormat>宽屏</PresentationFormat>
  <Paragraphs>230</Paragraphs>
  <Slides>23</Slides>
  <Notes>31</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23</vt:i4>
      </vt:variant>
    </vt:vector>
  </HeadingPairs>
  <TitlesOfParts>
    <vt:vector size="37" baseType="lpstr">
      <vt:lpstr>Arial</vt:lpstr>
      <vt:lpstr>宋体</vt:lpstr>
      <vt:lpstr>Wingdings</vt:lpstr>
      <vt:lpstr>黑体</vt:lpstr>
      <vt:lpstr>Calibri</vt:lpstr>
      <vt:lpstr>微软雅黑</vt:lpstr>
      <vt:lpstr>Arial Unicode MS</vt:lpstr>
      <vt:lpstr>Lucida Sans</vt:lpstr>
      <vt:lpstr>Times New Roman</vt:lpstr>
      <vt:lpstr>Courier New</vt:lpstr>
      <vt:lpstr>微软雅黑</vt:lpstr>
      <vt:lpstr>宋体-PUA</vt:lpstr>
      <vt:lpstr>仿宋_GB2312</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terms:created xsi:type="dcterms:W3CDTF">2018-03-01T02:03:00Z</dcterms:created>
  <dcterms:modified xsi:type="dcterms:W3CDTF">2018-09-25T13:11:49Z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2052-10.1.0.7566</vt:lpwstr>
  </property>
</Properties>
</file>