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3" r:id="rId3"/>
    <p:sldId id="298" r:id="rId4"/>
    <p:sldId id="338" r:id="rId5"/>
    <p:sldId id="304" r:id="rId6"/>
    <p:sldId id="303" r:id="rId7"/>
    <p:sldId id="334" r:id="rId8"/>
    <p:sldId id="335" r:id="rId9"/>
    <p:sldId id="336" r:id="rId10"/>
    <p:sldId id="337" r:id="rId11"/>
    <p:sldId id="285" r:id="rId12"/>
    <p:sldId id="295" r:id="rId13"/>
    <p:sldId id="296" r:id="rId14"/>
    <p:sldId id="290" r:id="rId15"/>
    <p:sldId id="287" r:id="rId16"/>
    <p:sldId id="288" r:id="rId17"/>
    <p:sldId id="299" r:id="rId18"/>
    <p:sldId id="300" r:id="rId19"/>
    <p:sldId id="301" r:id="rId20"/>
    <p:sldId id="327" r:id="rId21"/>
    <p:sldId id="329" r:id="rId22"/>
    <p:sldId id="331" r:id="rId23"/>
    <p:sldId id="332" r:id="rId24"/>
    <p:sldId id="330" r:id="rId25"/>
    <p:sldId id="328" r:id="rId26"/>
    <p:sldId id="313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314" r:id="rId35"/>
    <p:sldId id="315" r:id="rId36"/>
    <p:sldId id="316" r:id="rId37"/>
    <p:sldId id="317" r:id="rId38"/>
    <p:sldId id="326" r:id="rId39"/>
    <p:sldId id="267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990033"/>
    <a:srgbClr val="A50021"/>
    <a:srgbClr val="CC0000"/>
    <a:srgbClr val="333333"/>
    <a:srgbClr val="FF99CC"/>
    <a:srgbClr val="FF99FF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43"/>
    <p:restoredTop sz="94660"/>
  </p:normalViewPr>
  <p:slideViewPr>
    <p:cSldViewPr showGuides="1">
      <p:cViewPr>
        <p:scale>
          <a:sx n="75" d="100"/>
          <a:sy n="75" d="100"/>
        </p:scale>
        <p:origin x="-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19" name="副标题 9218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220" name="日期占位符 9219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9221" name="页脚占位符 9220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dirty="0"/>
          </a:p>
        </p:txBody>
      </p:sp>
      <p:sp>
        <p:nvSpPr>
          <p:cNvPr id="9222" name="灯片编号占位符 9221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195" name="文本占位符 8194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196" name="日期占位符 8195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197" name="页脚占位符 8196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8198" name="灯片编号占位符 8197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image" Target="../media/image9.GIF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6" name="文本占位符 102405" descr="734a80102107b365ca80c48d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-457200"/>
            <a:ext cx="10820400" cy="7354888"/>
          </a:xfrm>
          <a:solidFill>
            <a:schemeClr val="bg1">
              <a:alpha val="0"/>
            </a:schemeClr>
          </a:solidFill>
          <a:ln>
            <a:solidFill>
              <a:schemeClr val="tx1"/>
            </a:solidFill>
            <a:miter/>
          </a:ln>
        </p:spPr>
      </p:pic>
      <p:sp>
        <p:nvSpPr>
          <p:cNvPr id="102407" name="矩形 102406"/>
          <p:cNvSpPr/>
          <p:nvPr/>
        </p:nvSpPr>
        <p:spPr>
          <a:xfrm>
            <a:off x="1981200" y="3733800"/>
            <a:ext cx="5264150" cy="1920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ctr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立意鲜明、新颖、深刻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中心突出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09" name="矩形 102408"/>
          <p:cNvSpPr>
            <a:spLocks noRot="1"/>
          </p:cNvSpPr>
          <p:nvPr/>
        </p:nvSpPr>
        <p:spPr>
          <a:xfrm>
            <a:off x="381000" y="0"/>
            <a:ext cx="8763000" cy="5562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9600" b="1" dirty="0"/>
              <a:t>作文专题训练</a:t>
            </a:r>
            <a:br>
              <a:rPr lang="zh-CN" altLang="en-US" sz="9600" b="1" dirty="0"/>
            </a:br>
            <a:r>
              <a:rPr lang="zh-CN" altLang="en-US" sz="9600" b="1" dirty="0"/>
              <a:t>   </a:t>
            </a:r>
            <a:r>
              <a:rPr lang="en-US" altLang="zh-CN" sz="9600" b="1" dirty="0"/>
              <a:t>——</a:t>
            </a:r>
            <a:r>
              <a:rPr lang="zh-CN" altLang="en-US" sz="9600" b="1" dirty="0"/>
              <a:t>中心</a:t>
            </a:r>
            <a:br>
              <a:rPr lang="zh-CN" altLang="en-US" sz="9600" b="1" dirty="0"/>
            </a:br>
            <a:endParaRPr lang="zh-CN" altLang="en-US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7" grpId="0"/>
      <p:bldP spid="10240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97" name="图片 41996" descr="8669884531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4724400"/>
            <a:ext cx="1438275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002" name="矩形 42001"/>
          <p:cNvSpPr/>
          <p:nvPr/>
        </p:nvSpPr>
        <p:spPr>
          <a:xfrm>
            <a:off x="457200" y="1092200"/>
            <a:ext cx="82296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每个人一生中都会遇到一些良师，在他们的指引下，我们开启智慧的大门、探索世界的奥秘、学习做人的道理、感悟生命的真谛。他们或者是一个人，或者是一棵树，一株花，甚至是一次难忘的经历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……</a:t>
            </a:r>
            <a:endParaRPr lang="en-US" altLang="zh-CN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请以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“良师”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为话题，写一篇作文。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2004" name="矩形 42003"/>
          <p:cNvSpPr/>
          <p:nvPr/>
        </p:nvSpPr>
        <p:spPr>
          <a:xfrm>
            <a:off x="1828800" y="609600"/>
            <a:ext cx="2209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立意训练1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57345"/>
          <p:cNvSpPr/>
          <p:nvPr/>
        </p:nvSpPr>
        <p:spPr>
          <a:xfrm>
            <a:off x="2438400" y="561975"/>
            <a:ext cx="4419600" cy="15716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000" b="1">
                <a:solidFill>
                  <a:schemeClr val="hlink"/>
                </a:solidFill>
                <a:latin typeface="文鼎谁的字体" charset="0"/>
                <a:ea typeface="文鼎谁的字体" charset="0"/>
              </a:rPr>
              <a:t>思维大碰撞</a:t>
            </a:r>
            <a:endParaRPr lang="zh-CN" altLang="en-US" sz="4000" b="1">
              <a:solidFill>
                <a:schemeClr val="hlink"/>
              </a:solidFill>
              <a:latin typeface="文鼎谁的字体" charset="0"/>
              <a:ea typeface="文鼎谁的字体" charset="0"/>
            </a:endParaRPr>
          </a:p>
        </p:txBody>
      </p:sp>
      <p:grpSp>
        <p:nvGrpSpPr>
          <p:cNvPr id="57347" name="组合 57346"/>
          <p:cNvGrpSpPr>
            <a:grpSpLocks noChangeAspect="1"/>
          </p:cNvGrpSpPr>
          <p:nvPr/>
        </p:nvGrpSpPr>
        <p:grpSpPr>
          <a:xfrm>
            <a:off x="1752600" y="915988"/>
            <a:ext cx="5661025" cy="5103812"/>
            <a:chOff x="976" y="492"/>
            <a:chExt cx="3566" cy="3215"/>
          </a:xfrm>
        </p:grpSpPr>
        <p:sp>
          <p:nvSpPr>
            <p:cNvPr id="57348" name="矩形 57347"/>
            <p:cNvSpPr>
              <a:spLocks noChangeAspect="1" noTextEdit="1"/>
            </p:cNvSpPr>
            <p:nvPr/>
          </p:nvSpPr>
          <p:spPr>
            <a:xfrm>
              <a:off x="976" y="492"/>
              <a:ext cx="3566" cy="321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7349" name="_s57349"/>
            <p:cNvSpPr/>
            <p:nvPr/>
          </p:nvSpPr>
          <p:spPr>
            <a:xfrm flipH="1">
              <a:off x="1901" y="2716"/>
              <a:ext cx="429" cy="24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50" name="_s57350"/>
            <p:cNvSpPr/>
            <p:nvPr/>
          </p:nvSpPr>
          <p:spPr>
            <a:xfrm>
              <a:off x="976" y="2716"/>
              <a:ext cx="992" cy="991"/>
            </a:xfrm>
            <a:prstGeom prst="ellipse">
              <a:avLst/>
            </a:prstGeom>
            <a:solidFill>
              <a:srgbClr val="01BD0A"/>
            </a:solidFill>
            <a:ln w="28575" cap="flat" cmpd="sng">
              <a:solidFill>
                <a:srgbClr val="019308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/>
            <a:p>
              <a:pPr lvl="0" algn="ctr"/>
              <a:endParaRPr sz="48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7351" name="_s57351"/>
            <p:cNvSpPr/>
            <p:nvPr/>
          </p:nvSpPr>
          <p:spPr>
            <a:xfrm>
              <a:off x="3188" y="2716"/>
              <a:ext cx="429" cy="24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52" name="_s57352"/>
            <p:cNvSpPr/>
            <p:nvPr/>
          </p:nvSpPr>
          <p:spPr>
            <a:xfrm>
              <a:off x="3550" y="2716"/>
              <a:ext cx="992" cy="991"/>
            </a:xfrm>
            <a:prstGeom prst="ellipse">
              <a:avLst/>
            </a:prstGeom>
            <a:solidFill>
              <a:srgbClr val="0399FF"/>
            </a:solidFill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/>
            <a:p>
              <a:pPr lvl="0" algn="ctr"/>
              <a:endParaRPr sz="48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7353" name="_s57353"/>
            <p:cNvSpPr/>
            <p:nvPr/>
          </p:nvSpPr>
          <p:spPr>
            <a:xfrm flipV="1">
              <a:off x="2759" y="1478"/>
              <a:ext cx="0" cy="496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54" name="_s57354"/>
            <p:cNvSpPr/>
            <p:nvPr/>
          </p:nvSpPr>
          <p:spPr>
            <a:xfrm>
              <a:off x="2279" y="492"/>
              <a:ext cx="1024" cy="987"/>
            </a:xfrm>
            <a:prstGeom prst="ellipse">
              <a:avLst/>
            </a:prstGeom>
            <a:solidFill>
              <a:srgbClr val="FF8C01"/>
            </a:solidFill>
            <a:ln w="28575" cap="flat" cmpd="sng">
              <a:solidFill>
                <a:srgbClr val="D87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/>
            <a:p>
              <a:pPr lvl="0" algn="ctr"/>
              <a:endParaRPr sz="48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7355" name="_s57355"/>
            <p:cNvSpPr/>
            <p:nvPr/>
          </p:nvSpPr>
          <p:spPr>
            <a:xfrm>
              <a:off x="2016" y="1884"/>
              <a:ext cx="1504" cy="991"/>
            </a:xfrm>
            <a:prstGeom prst="ellipse">
              <a:avLst/>
            </a:prstGeom>
            <a:solidFill>
              <a:srgbClr val="F1FD09"/>
            </a:solidFill>
            <a:ln w="28575" cap="flat" cmpd="sng">
              <a:solidFill>
                <a:srgbClr val="CAD40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/>
            <a:p>
              <a:pPr lvl="0" algn="ctr"/>
              <a:r>
                <a:rPr lang="zh-CN" altLang="en-US" sz="4800" b="1" dirty="0">
                  <a:solidFill>
                    <a:schemeClr val="hlink"/>
                  </a:solidFill>
                  <a:latin typeface="Arial" panose="020B0604020202020204" pitchFamily="34" charset="0"/>
                  <a:ea typeface="楷体_GB2312" pitchFamily="49" charset="-122"/>
                </a:rPr>
                <a:t>良师</a:t>
              </a:r>
              <a:endParaRPr lang="zh-CN" altLang="en-US" sz="4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7356" name="组合 57355"/>
          <p:cNvGrpSpPr>
            <a:grpSpLocks noChangeAspect="1"/>
          </p:cNvGrpSpPr>
          <p:nvPr/>
        </p:nvGrpSpPr>
        <p:grpSpPr>
          <a:xfrm>
            <a:off x="1752600" y="896938"/>
            <a:ext cx="5689600" cy="5103812"/>
            <a:chOff x="2450" y="492"/>
            <a:chExt cx="3584" cy="3215"/>
          </a:xfrm>
        </p:grpSpPr>
        <p:sp>
          <p:nvSpPr>
            <p:cNvPr id="57357" name="矩形 57356"/>
            <p:cNvSpPr>
              <a:spLocks noChangeAspect="1" noTextEdit="1"/>
            </p:cNvSpPr>
            <p:nvPr/>
          </p:nvSpPr>
          <p:spPr>
            <a:xfrm>
              <a:off x="2450" y="492"/>
              <a:ext cx="3584" cy="321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7358" name="_s57358"/>
            <p:cNvSpPr/>
            <p:nvPr/>
          </p:nvSpPr>
          <p:spPr>
            <a:xfrm flipH="1">
              <a:off x="3393" y="2716"/>
              <a:ext cx="429" cy="24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59" name="_s57359"/>
            <p:cNvSpPr/>
            <p:nvPr/>
          </p:nvSpPr>
          <p:spPr>
            <a:xfrm>
              <a:off x="2450" y="2711"/>
              <a:ext cx="992" cy="991"/>
            </a:xfrm>
            <a:prstGeom prst="ellipse">
              <a:avLst/>
            </a:prstGeom>
            <a:solidFill>
              <a:srgbClr val="01BD0A"/>
            </a:solidFill>
            <a:ln w="28575" cap="flat" cmpd="sng">
              <a:solidFill>
                <a:srgbClr val="019308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/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楷体_GB2312" pitchFamily="49" charset="-122"/>
                </a:rPr>
                <a:t>物</a:t>
              </a:r>
              <a:endParaRPr lang="zh-CN" altLang="en-US" sz="48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7360" name="_s57360"/>
            <p:cNvSpPr/>
            <p:nvPr/>
          </p:nvSpPr>
          <p:spPr>
            <a:xfrm>
              <a:off x="4680" y="2716"/>
              <a:ext cx="429" cy="24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61" name="_s57361"/>
            <p:cNvSpPr/>
            <p:nvPr/>
          </p:nvSpPr>
          <p:spPr>
            <a:xfrm>
              <a:off x="5042" y="2711"/>
              <a:ext cx="992" cy="991"/>
            </a:xfrm>
            <a:prstGeom prst="ellipse">
              <a:avLst/>
            </a:prstGeom>
            <a:solidFill>
              <a:srgbClr val="0399FF"/>
            </a:solidFill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/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事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362" name="_s57362"/>
            <p:cNvSpPr/>
            <p:nvPr/>
          </p:nvSpPr>
          <p:spPr>
            <a:xfrm flipV="1">
              <a:off x="4251" y="1478"/>
              <a:ext cx="0" cy="496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63" name="_s57363"/>
            <p:cNvSpPr/>
            <p:nvPr/>
          </p:nvSpPr>
          <p:spPr>
            <a:xfrm>
              <a:off x="3746" y="503"/>
              <a:ext cx="1024" cy="987"/>
            </a:xfrm>
            <a:prstGeom prst="ellipse">
              <a:avLst/>
            </a:prstGeom>
            <a:solidFill>
              <a:srgbClr val="FF8C01"/>
            </a:solidFill>
            <a:ln w="28575" cap="flat" cmpd="sng">
              <a:solidFill>
                <a:srgbClr val="D87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/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楷体_GB2312" pitchFamily="49" charset="-122"/>
                </a:rPr>
                <a:t>人</a:t>
              </a:r>
              <a:endParaRPr lang="zh-CN" altLang="en-US" sz="48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7364" name="_s57364"/>
            <p:cNvSpPr/>
            <p:nvPr/>
          </p:nvSpPr>
          <p:spPr>
            <a:xfrm>
              <a:off x="3506" y="1895"/>
              <a:ext cx="1504" cy="991"/>
            </a:xfrm>
            <a:prstGeom prst="ellipse">
              <a:avLst/>
            </a:prstGeom>
            <a:solidFill>
              <a:srgbClr val="F1FD09"/>
            </a:solidFill>
            <a:ln w="28575" cap="flat" cmpd="sng">
              <a:solidFill>
                <a:srgbClr val="CAD40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/>
            <a:p>
              <a:pPr lvl="0" algn="ctr"/>
              <a:r>
                <a:rPr lang="zh-CN" altLang="en-US" sz="4800" b="1" dirty="0">
                  <a:solidFill>
                    <a:schemeClr val="hlink"/>
                  </a:solidFill>
                  <a:latin typeface="Arial" panose="020B0604020202020204" pitchFamily="34" charset="0"/>
                  <a:ea typeface="楷体_GB2312" pitchFamily="49" charset="-122"/>
                </a:rPr>
                <a:t>良师</a:t>
              </a:r>
              <a:endParaRPr lang="zh-CN" altLang="en-US" sz="4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57365" name="线形标注 1 57364"/>
          <p:cNvSpPr/>
          <p:nvPr/>
        </p:nvSpPr>
        <p:spPr>
          <a:xfrm>
            <a:off x="381000" y="2819400"/>
            <a:ext cx="990600" cy="609600"/>
          </a:xfrm>
          <a:prstGeom prst="borderCallout1">
            <a:avLst>
              <a:gd name="adj1" fmla="val 18750"/>
              <a:gd name="adj2" fmla="val 107694"/>
              <a:gd name="adj3" fmla="val 254167"/>
              <a:gd name="adj4" fmla="val 229486"/>
            </a:avLst>
          </a:prstGeom>
          <a:solidFill>
            <a:srgbClr val="FF6600"/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2800" b="1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动物</a:t>
            </a:r>
            <a:endParaRPr lang="zh-CN" altLang="en-US" sz="2800" b="1" dirty="0">
              <a:solidFill>
                <a:srgbClr val="3333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7366" name="线形标注 1 57365"/>
          <p:cNvSpPr/>
          <p:nvPr/>
        </p:nvSpPr>
        <p:spPr>
          <a:xfrm>
            <a:off x="304800" y="3810000"/>
            <a:ext cx="1066800" cy="609600"/>
          </a:xfrm>
          <a:prstGeom prst="borderCallout1">
            <a:avLst>
              <a:gd name="adj1" fmla="val 18750"/>
              <a:gd name="adj2" fmla="val 107144"/>
              <a:gd name="adj3" fmla="val 127083"/>
              <a:gd name="adj4" fmla="val 163097"/>
            </a:avLst>
          </a:prstGeom>
          <a:solidFill>
            <a:srgbClr val="FFFF00"/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2800" b="1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植物</a:t>
            </a:r>
            <a:endParaRPr lang="zh-CN" altLang="en-US" sz="2800" b="1" dirty="0">
              <a:solidFill>
                <a:srgbClr val="3333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7368" name="线形标注 1 57367"/>
          <p:cNvSpPr/>
          <p:nvPr/>
        </p:nvSpPr>
        <p:spPr>
          <a:xfrm>
            <a:off x="304800" y="4800600"/>
            <a:ext cx="1066800" cy="609600"/>
          </a:xfrm>
          <a:prstGeom prst="borderCallout1">
            <a:avLst>
              <a:gd name="adj1" fmla="val 18750"/>
              <a:gd name="adj2" fmla="val 107144"/>
              <a:gd name="adj3" fmla="val 66667"/>
              <a:gd name="adj4" fmla="val 134523"/>
            </a:avLst>
          </a:prstGeom>
          <a:solidFill>
            <a:srgbClr val="3399FF"/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2800" b="1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其它</a:t>
            </a:r>
            <a:endParaRPr lang="zh-CN" altLang="en-US" sz="2800" b="1" dirty="0">
              <a:solidFill>
                <a:srgbClr val="3333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57356" grpId="0"/>
      <p:bldP spid="57365" grpId="0" animBg="1"/>
      <p:bldP spid="57366" grpId="0" animBg="1"/>
      <p:bldP spid="573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1" name="文本占位符 58370"/>
          <p:cNvSpPr>
            <a:spLocks noGrp="1" noRot="1"/>
          </p:cNvSpPr>
          <p:nvPr>
            <p:ph type="body" idx="1"/>
          </p:nvPr>
        </p:nvSpPr>
        <p:spPr>
          <a:xfrm>
            <a:off x="0" y="1447800"/>
            <a:ext cx="8915400" cy="3886200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3600" b="1" dirty="0">
                <a:ea typeface="楷体_GB2312" pitchFamily="49" charset="-122"/>
              </a:rPr>
              <a:t>我们的老师</a:t>
            </a:r>
            <a:endParaRPr lang="zh-CN" altLang="en-US" sz="3600" b="1" dirty="0"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000" b="1" dirty="0"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ea typeface="楷体_GB2312" pitchFamily="49" charset="-122"/>
              </a:rPr>
              <a:t>成熟后低垂着头的稻穗</a:t>
            </a:r>
            <a:endParaRPr lang="zh-CN" altLang="en-US" sz="3600" b="1" dirty="0"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000" b="1" dirty="0"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ea typeface="楷体_GB2312" pitchFamily="49" charset="-122"/>
              </a:rPr>
              <a:t>墙角的蜘蛛</a:t>
            </a:r>
            <a:endParaRPr lang="zh-CN" altLang="en-US" sz="3600" b="1" dirty="0"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000" b="1" dirty="0"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ea typeface="楷体_GB2312" pitchFamily="49" charset="-122"/>
              </a:rPr>
              <a:t>雨后的彩虹</a:t>
            </a:r>
            <a:endParaRPr lang="zh-CN" altLang="en-US" sz="3600" b="1" dirty="0"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000" b="1" dirty="0"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ea typeface="楷体_GB2312" pitchFamily="49" charset="-122"/>
              </a:rPr>
              <a:t>一次失败的经历</a:t>
            </a:r>
            <a:endParaRPr lang="zh-CN" altLang="en-US" sz="3600" b="1"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b="1">
                <a:ea typeface="楷体_GB2312" pitchFamily="49" charset="-122"/>
              </a:rPr>
              <a:t>       </a:t>
            </a:r>
            <a:r>
              <a:rPr lang="en-US" altLang="zh-CN" sz="3600" b="1">
                <a:ea typeface="楷体_GB2312" pitchFamily="49" charset="-122"/>
              </a:rPr>
              <a:t>……</a:t>
            </a:r>
            <a:endParaRPr lang="en-US" altLang="zh-CN" sz="3600" b="1">
              <a:ea typeface="楷体_GB2312" pitchFamily="49" charset="-122"/>
            </a:endParaRPr>
          </a:p>
        </p:txBody>
      </p:sp>
      <p:pic>
        <p:nvPicPr>
          <p:cNvPr id="58372" name="图片 58371" descr="8669884531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400" y="5105400"/>
            <a:ext cx="1047750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3" name="文本框 58372"/>
          <p:cNvSpPr txBox="1"/>
          <p:nvPr/>
        </p:nvSpPr>
        <p:spPr>
          <a:xfrm>
            <a:off x="1219200" y="654050"/>
            <a:ext cx="1752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内容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374" name="文本框 58373"/>
          <p:cNvSpPr txBox="1"/>
          <p:nvPr/>
        </p:nvSpPr>
        <p:spPr>
          <a:xfrm>
            <a:off x="6172200" y="65405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立意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375" name="矩形 58374"/>
          <p:cNvSpPr/>
          <p:nvPr/>
        </p:nvSpPr>
        <p:spPr>
          <a:xfrm>
            <a:off x="3505200" y="152400"/>
            <a:ext cx="1447800" cy="685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良师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77" name="文本框 58376"/>
          <p:cNvSpPr txBox="1"/>
          <p:nvPr/>
        </p:nvSpPr>
        <p:spPr>
          <a:xfrm>
            <a:off x="5943600" y="1371600"/>
            <a:ext cx="182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感恩之情</a:t>
            </a:r>
            <a:endParaRPr lang="zh-CN" altLang="en-US" sz="2800" b="1">
              <a:solidFill>
                <a:srgbClr val="9900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378" name="文本框 58377"/>
          <p:cNvSpPr txBox="1"/>
          <p:nvPr/>
        </p:nvSpPr>
        <p:spPr>
          <a:xfrm>
            <a:off x="5715000" y="2286000"/>
            <a:ext cx="2438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谦虚的品质</a:t>
            </a:r>
            <a:endParaRPr lang="zh-CN" altLang="en-US" sz="2800" b="1">
              <a:solidFill>
                <a:srgbClr val="9900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379" name="文本框 58378"/>
          <p:cNvSpPr txBox="1"/>
          <p:nvPr/>
        </p:nvSpPr>
        <p:spPr>
          <a:xfrm>
            <a:off x="5410200" y="3200400"/>
            <a:ext cx="2971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持之以恒的毅力</a:t>
            </a:r>
            <a:endParaRPr lang="zh-CN" altLang="en-US" sz="2800" b="1">
              <a:solidFill>
                <a:srgbClr val="9900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380" name="文本框 58379"/>
          <p:cNvSpPr txBox="1"/>
          <p:nvPr/>
        </p:nvSpPr>
        <p:spPr>
          <a:xfrm>
            <a:off x="4114800" y="4038600"/>
            <a:ext cx="533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经历磨难才能体味人生的美好</a:t>
            </a:r>
            <a:endParaRPr lang="zh-CN" altLang="en-US" sz="2800" b="1">
              <a:solidFill>
                <a:srgbClr val="9900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381" name="文本框 58380"/>
          <p:cNvSpPr txBox="1"/>
          <p:nvPr/>
        </p:nvSpPr>
        <p:spPr>
          <a:xfrm>
            <a:off x="5257800" y="4800600"/>
            <a:ext cx="3048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失败乃成功之母</a:t>
            </a:r>
            <a:endParaRPr lang="zh-CN" altLang="en-US" sz="2800" b="1" dirty="0">
              <a:solidFill>
                <a:srgbClr val="9900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382" name="文本框 58381"/>
          <p:cNvSpPr txBox="1"/>
          <p:nvPr/>
        </p:nvSpPr>
        <p:spPr>
          <a:xfrm>
            <a:off x="5715000" y="53340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endParaRPr lang="en-US" altLang="zh-CN" sz="3600" b="1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7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charRg st="7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19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71">
                                            <p:txEl>
                                              <p:charRg st="19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71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33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371">
                                            <p:txEl>
                                              <p:charRg st="33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4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371">
                                            <p:txEl>
                                              <p:charRg st="41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  <p:bldP spid="58377" grpId="0"/>
      <p:bldP spid="58378" grpId="0"/>
      <p:bldP spid="58379" grpId="0"/>
      <p:bldP spid="58380" grpId="0"/>
      <p:bldP spid="58381" grpId="0"/>
      <p:bldP spid="583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86" name="直接连接符 50185"/>
          <p:cNvSpPr/>
          <p:nvPr/>
        </p:nvSpPr>
        <p:spPr>
          <a:xfrm>
            <a:off x="1524000" y="4343400"/>
            <a:ext cx="0" cy="1371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7" name="直接连接符 50186"/>
          <p:cNvSpPr/>
          <p:nvPr/>
        </p:nvSpPr>
        <p:spPr>
          <a:xfrm>
            <a:off x="1524000" y="4343400"/>
            <a:ext cx="1600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8" name="直接连接符 50187"/>
          <p:cNvSpPr/>
          <p:nvPr/>
        </p:nvSpPr>
        <p:spPr>
          <a:xfrm>
            <a:off x="3124200" y="3276600"/>
            <a:ext cx="0" cy="1066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9" name="直接连接符 50188"/>
          <p:cNvSpPr/>
          <p:nvPr/>
        </p:nvSpPr>
        <p:spPr>
          <a:xfrm>
            <a:off x="3124200" y="3276600"/>
            <a:ext cx="1600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0" name="直接连接符 50189"/>
          <p:cNvSpPr/>
          <p:nvPr/>
        </p:nvSpPr>
        <p:spPr>
          <a:xfrm>
            <a:off x="4724400" y="2133600"/>
            <a:ext cx="0" cy="11430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1" name="直接连接符 50190"/>
          <p:cNvSpPr/>
          <p:nvPr/>
        </p:nvSpPr>
        <p:spPr>
          <a:xfrm>
            <a:off x="4648200" y="2133600"/>
            <a:ext cx="2438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2" name="直接连接符 50191"/>
          <p:cNvSpPr/>
          <p:nvPr/>
        </p:nvSpPr>
        <p:spPr>
          <a:xfrm>
            <a:off x="1524000" y="5715000"/>
            <a:ext cx="55626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3" name="直接连接符 50192"/>
          <p:cNvSpPr/>
          <p:nvPr/>
        </p:nvSpPr>
        <p:spPr>
          <a:xfrm>
            <a:off x="7086600" y="2133600"/>
            <a:ext cx="0" cy="35814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5" name="矩形 50194"/>
          <p:cNvSpPr/>
          <p:nvPr/>
        </p:nvSpPr>
        <p:spPr>
          <a:xfrm>
            <a:off x="1828800" y="3733800"/>
            <a:ext cx="990600" cy="495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明确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197" name="文本框 50196"/>
          <p:cNvSpPr txBox="1"/>
          <p:nvPr/>
        </p:nvSpPr>
        <p:spPr>
          <a:xfrm>
            <a:off x="1676400" y="4572000"/>
            <a:ext cx="160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内容</a:t>
            </a:r>
            <a:endParaRPr lang="zh-CN" altLang="en-US" sz="4400" b="1" dirty="0">
              <a:solidFill>
                <a:srgbClr val="3333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0198" name="矩形 50197"/>
          <p:cNvSpPr/>
          <p:nvPr/>
        </p:nvSpPr>
        <p:spPr>
          <a:xfrm>
            <a:off x="609600" y="533400"/>
            <a:ext cx="1600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立意方法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7" name="文本占位符 47106"/>
          <p:cNvSpPr>
            <a:spLocks noGrp="1" noRot="1"/>
          </p:cNvSpPr>
          <p:nvPr>
            <p:ph type="body" idx="1"/>
          </p:nvPr>
        </p:nvSpPr>
        <p:spPr>
          <a:xfrm>
            <a:off x="603250" y="2057400"/>
            <a:ext cx="8540750" cy="3886200"/>
          </a:xfrm>
        </p:spPr>
        <p:txBody>
          <a:bodyPr/>
          <a:p>
            <a:r>
              <a:rPr lang="zh-CN" altLang="en-US" sz="4400" b="1" dirty="0"/>
              <a:t>请以“砖”为话题，进行立意。</a:t>
            </a:r>
            <a:endParaRPr lang="zh-CN" altLang="en-US" sz="4400" b="1" dirty="0"/>
          </a:p>
        </p:txBody>
      </p:sp>
      <p:pic>
        <p:nvPicPr>
          <p:cNvPr id="47108" name="图片 47107" descr="卡通砖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4191000"/>
            <a:ext cx="2209800" cy="2014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0" name="矩形 47109"/>
          <p:cNvSpPr/>
          <p:nvPr/>
        </p:nvSpPr>
        <p:spPr>
          <a:xfrm>
            <a:off x="762000" y="762000"/>
            <a:ext cx="2362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立意训练2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标题 48130"/>
          <p:cNvSpPr>
            <a:spLocks noGrp="1" noRot="1"/>
          </p:cNvSpPr>
          <p:nvPr>
            <p:ph type="title"/>
          </p:nvPr>
        </p:nvSpPr>
        <p:spPr>
          <a:xfrm>
            <a:off x="0" y="228600"/>
            <a:ext cx="8540750" cy="1143000"/>
          </a:xfrm>
        </p:spPr>
        <p:txBody>
          <a:bodyPr anchor="ctr"/>
          <a:p>
            <a:r>
              <a:rPr lang="zh-CN" altLang="en-US" dirty="0">
                <a:ea typeface="黑体" panose="02010609060101010101" pitchFamily="2" charset="-122"/>
              </a:rPr>
              <a:t>砖</a:t>
            </a:r>
            <a:endParaRPr lang="zh-CN" altLang="en-US" dirty="0">
              <a:ea typeface="黑体" panose="02010609060101010101" pitchFamily="2" charset="-122"/>
            </a:endParaRPr>
          </a:p>
        </p:txBody>
      </p:sp>
      <p:sp>
        <p:nvSpPr>
          <p:cNvPr id="48132" name="文本占位符 48131"/>
          <p:cNvSpPr>
            <a:spLocks noGrp="1" noRot="1"/>
          </p:cNvSpPr>
          <p:nvPr>
            <p:ph type="body" idx="1"/>
          </p:nvPr>
        </p:nvSpPr>
        <p:spPr>
          <a:xfrm>
            <a:off x="4495800" y="1371600"/>
            <a:ext cx="3962400" cy="609600"/>
          </a:xfrm>
        </p:spPr>
        <p:txBody>
          <a:bodyPr/>
          <a:p>
            <a:r>
              <a:rPr lang="zh-CN" altLang="en-US" b="1" dirty="0">
                <a:solidFill>
                  <a:srgbClr val="990033"/>
                </a:solidFill>
                <a:ea typeface="楷体_GB2312" pitchFamily="49" charset="-122"/>
              </a:rPr>
              <a:t>人受磨练方成才。</a:t>
            </a:r>
            <a:endParaRPr lang="zh-CN" altLang="en-US" b="1" dirty="0">
              <a:solidFill>
                <a:srgbClr val="990033"/>
              </a:solidFill>
              <a:ea typeface="楷体_GB2312" pitchFamily="49" charset="-122"/>
            </a:endParaRPr>
          </a:p>
        </p:txBody>
      </p:sp>
      <p:sp>
        <p:nvSpPr>
          <p:cNvPr id="48133" name="矩形 48132"/>
          <p:cNvSpPr/>
          <p:nvPr/>
        </p:nvSpPr>
        <p:spPr>
          <a:xfrm>
            <a:off x="4495800" y="1981200"/>
            <a:ext cx="4267200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做人要方方正正。</a:t>
            </a:r>
            <a:endParaRPr lang="zh-CN" altLang="en-US" sz="3200" b="1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8134" name="矩形 48133"/>
          <p:cNvSpPr/>
          <p:nvPr/>
        </p:nvSpPr>
        <p:spPr>
          <a:xfrm>
            <a:off x="4495800" y="2590800"/>
            <a:ext cx="4876800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服从分配，甘于奉献。</a:t>
            </a:r>
            <a:endParaRPr lang="zh-CN" altLang="en-US" sz="3200" b="1" dirty="0">
              <a:solidFill>
                <a:srgbClr val="9900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304800" y="3440113"/>
            <a:ext cx="31654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  <a:buChar char="•"/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许多砖才能盖大楼</a:t>
            </a:r>
            <a:endParaRPr lang="zh-CN" altLang="en-US" sz="28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8139" name="动作按钮: 自定义 48138">
            <a:hlinkClick r:id="" action="ppaction://noaction"/>
          </p:cNvPr>
          <p:cNvSpPr/>
          <p:nvPr/>
        </p:nvSpPr>
        <p:spPr>
          <a:xfrm>
            <a:off x="8153400" y="5943600"/>
            <a:ext cx="762000" cy="533400"/>
          </a:xfrm>
          <a:prstGeom prst="actionButtonBlank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48140" name="图片 48139" descr="卡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800" y="152400"/>
            <a:ext cx="18288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41" name="文本框 48140"/>
          <p:cNvSpPr txBox="1"/>
          <p:nvPr/>
        </p:nvSpPr>
        <p:spPr>
          <a:xfrm>
            <a:off x="381000" y="1371600"/>
            <a:ext cx="2971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har char="•"/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砖的烧制过程</a:t>
            </a:r>
            <a:endParaRPr lang="zh-CN" altLang="en-US" sz="28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8143" name="文本框 48142"/>
          <p:cNvSpPr txBox="1"/>
          <p:nvPr/>
        </p:nvSpPr>
        <p:spPr>
          <a:xfrm>
            <a:off x="381000" y="1981200"/>
            <a:ext cx="3886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har char="•"/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砖的形状</a:t>
            </a:r>
            <a:endParaRPr lang="zh-CN" altLang="en-US" sz="28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8144" name="文本框 48143"/>
          <p:cNvSpPr txBox="1"/>
          <p:nvPr/>
        </p:nvSpPr>
        <p:spPr>
          <a:xfrm>
            <a:off x="381000" y="2667000"/>
            <a:ext cx="2819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har char="•"/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砖的用途</a:t>
            </a:r>
            <a:endParaRPr lang="zh-CN" altLang="en-US" sz="28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8146" name="矩形 48145"/>
          <p:cNvSpPr>
            <a:spLocks noRot="1"/>
          </p:cNvSpPr>
          <p:nvPr/>
        </p:nvSpPr>
        <p:spPr>
          <a:xfrm>
            <a:off x="4495800" y="3352800"/>
            <a:ext cx="42672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b="1" dirty="0">
                <a:solidFill>
                  <a:srgbClr val="990033"/>
                </a:solidFill>
                <a:ea typeface="楷体_GB2312" pitchFamily="49" charset="-122"/>
              </a:rPr>
              <a:t>合作才能成就辉煌。</a:t>
            </a:r>
            <a:endParaRPr lang="zh-CN" altLang="en-US" b="1" dirty="0">
              <a:solidFill>
                <a:srgbClr val="990033"/>
              </a:solidFill>
              <a:ea typeface="楷体_GB2312" pitchFamily="49" charset="-122"/>
            </a:endParaRPr>
          </a:p>
        </p:txBody>
      </p:sp>
      <p:sp>
        <p:nvSpPr>
          <p:cNvPr id="48147" name="文本框 48146"/>
          <p:cNvSpPr txBox="1"/>
          <p:nvPr/>
        </p:nvSpPr>
        <p:spPr>
          <a:xfrm>
            <a:off x="381000" y="4343400"/>
            <a:ext cx="3276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har char="•"/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现在的新型砖越来越环保</a:t>
            </a:r>
            <a:endParaRPr lang="zh-CN" altLang="en-US" sz="28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8148" name="矩形 48147"/>
          <p:cNvSpPr>
            <a:spLocks noRot="1"/>
          </p:cNvSpPr>
          <p:nvPr/>
        </p:nvSpPr>
        <p:spPr>
          <a:xfrm>
            <a:off x="4495800" y="4343400"/>
            <a:ext cx="42672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b="1" dirty="0">
                <a:solidFill>
                  <a:srgbClr val="990033"/>
                </a:solidFill>
                <a:ea typeface="楷体_GB2312" pitchFamily="49" charset="-122"/>
              </a:rPr>
              <a:t>社会发展、科技进步</a:t>
            </a:r>
            <a:endParaRPr lang="zh-CN" altLang="en-US" b="1">
              <a:solidFill>
                <a:srgbClr val="990033"/>
              </a:solidFill>
              <a:ea typeface="楷体_GB2312" pitchFamily="49" charset="-122"/>
            </a:endParaRPr>
          </a:p>
        </p:txBody>
      </p:sp>
      <p:sp>
        <p:nvSpPr>
          <p:cNvPr id="48149" name="文本框 48148"/>
          <p:cNvSpPr txBox="1"/>
          <p:nvPr/>
        </p:nvSpPr>
        <p:spPr>
          <a:xfrm>
            <a:off x="1295400" y="5562600"/>
            <a:ext cx="6324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……                             ……</a:t>
            </a:r>
            <a:endParaRPr lang="en-US" altLang="zh-CN" sz="28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814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814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  <p:bldP spid="48133" grpId="0"/>
      <p:bldP spid="48134" grpId="0"/>
      <p:bldP spid="48135" grpId="0"/>
      <p:bldP spid="48141" grpId="0"/>
      <p:bldP spid="48143" grpId="0"/>
      <p:bldP spid="48144" grpId="0"/>
      <p:bldP spid="48146" grpId="0" build="p"/>
      <p:bldP spid="48147" grpId="0"/>
      <p:bldP spid="48148" grpId="1" build="allAtOnce"/>
      <p:bldP spid="481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直接连接符 63489"/>
          <p:cNvSpPr/>
          <p:nvPr/>
        </p:nvSpPr>
        <p:spPr>
          <a:xfrm>
            <a:off x="1524000" y="4343400"/>
            <a:ext cx="0" cy="1371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1" name="直接连接符 63490"/>
          <p:cNvSpPr/>
          <p:nvPr/>
        </p:nvSpPr>
        <p:spPr>
          <a:xfrm>
            <a:off x="1524000" y="4343400"/>
            <a:ext cx="1600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2" name="直接连接符 63491"/>
          <p:cNvSpPr/>
          <p:nvPr/>
        </p:nvSpPr>
        <p:spPr>
          <a:xfrm>
            <a:off x="3124200" y="3276600"/>
            <a:ext cx="0" cy="1066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3" name="直接连接符 63492"/>
          <p:cNvSpPr/>
          <p:nvPr/>
        </p:nvSpPr>
        <p:spPr>
          <a:xfrm>
            <a:off x="3124200" y="3276600"/>
            <a:ext cx="1600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4" name="直接连接符 63493"/>
          <p:cNvSpPr/>
          <p:nvPr/>
        </p:nvSpPr>
        <p:spPr>
          <a:xfrm>
            <a:off x="4724400" y="2133600"/>
            <a:ext cx="0" cy="11430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5" name="直接连接符 63494"/>
          <p:cNvSpPr/>
          <p:nvPr/>
        </p:nvSpPr>
        <p:spPr>
          <a:xfrm>
            <a:off x="4724400" y="2133600"/>
            <a:ext cx="2362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6" name="直接连接符 63495"/>
          <p:cNvSpPr/>
          <p:nvPr/>
        </p:nvSpPr>
        <p:spPr>
          <a:xfrm>
            <a:off x="1524000" y="5715000"/>
            <a:ext cx="55626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7" name="直接连接符 63496"/>
          <p:cNvSpPr/>
          <p:nvPr/>
        </p:nvSpPr>
        <p:spPr>
          <a:xfrm>
            <a:off x="7086600" y="2133600"/>
            <a:ext cx="0" cy="35814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8" name="矩形 63497"/>
          <p:cNvSpPr/>
          <p:nvPr/>
        </p:nvSpPr>
        <p:spPr>
          <a:xfrm>
            <a:off x="1828800" y="3733800"/>
            <a:ext cx="990600" cy="495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明确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499" name="文本框 63498"/>
          <p:cNvSpPr txBox="1"/>
          <p:nvPr/>
        </p:nvSpPr>
        <p:spPr>
          <a:xfrm>
            <a:off x="1676400" y="4572000"/>
            <a:ext cx="160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内容</a:t>
            </a:r>
            <a:endParaRPr lang="zh-CN" altLang="en-US" sz="4400" b="1" dirty="0">
              <a:solidFill>
                <a:srgbClr val="3333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500" name="矩形 63499"/>
          <p:cNvSpPr/>
          <p:nvPr/>
        </p:nvSpPr>
        <p:spPr>
          <a:xfrm>
            <a:off x="609600" y="533400"/>
            <a:ext cx="1600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立意方法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501" name="矩形 63500"/>
          <p:cNvSpPr/>
          <p:nvPr/>
        </p:nvSpPr>
        <p:spPr>
          <a:xfrm>
            <a:off x="3352800" y="2514600"/>
            <a:ext cx="1219200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新颖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502" name="文本框 63501"/>
          <p:cNvSpPr txBox="1"/>
          <p:nvPr/>
        </p:nvSpPr>
        <p:spPr>
          <a:xfrm>
            <a:off x="3200400" y="3429000"/>
            <a:ext cx="2514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多元联想</a:t>
            </a:r>
            <a:endParaRPr lang="zh-CN" altLang="en-US" sz="4400" b="1">
              <a:solidFill>
                <a:srgbClr val="3333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占位符 64513"/>
          <p:cNvSpPr>
            <a:spLocks noGrp="1" noRot="1"/>
          </p:cNvSpPr>
          <p:nvPr>
            <p:ph type="body" idx="1"/>
          </p:nvPr>
        </p:nvSpPr>
        <p:spPr>
          <a:xfrm>
            <a:off x="152400" y="838200"/>
            <a:ext cx="8991600" cy="579120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b="1" dirty="0">
                <a:ea typeface="黑体" panose="02010609060101010101" pitchFamily="2" charset="-122"/>
              </a:rPr>
              <a:t>杨绛</a:t>
            </a:r>
            <a:r>
              <a:rPr lang="en-US" altLang="zh-CN" b="1" dirty="0"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ea typeface="黑体" panose="02010609060101010101" pitchFamily="2" charset="-122"/>
              </a:rPr>
              <a:t>老王</a:t>
            </a:r>
            <a:r>
              <a:rPr lang="en-US" altLang="zh-CN" b="1">
                <a:ea typeface="黑体" panose="02010609060101010101" pitchFamily="2" charset="-122"/>
              </a:rPr>
              <a:t>》</a:t>
            </a:r>
            <a:endParaRPr lang="en-US" altLang="zh-CN" b="1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ea typeface="黑体" panose="02010609060101010101" pitchFamily="2" charset="-122"/>
              </a:rPr>
              <a:t>内容：</a:t>
            </a:r>
            <a:endParaRPr lang="zh-CN" altLang="en-US" sz="24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18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ea typeface="黑体" panose="02010609060101010101" pitchFamily="2" charset="-122"/>
              </a:rPr>
              <a:t>立意：</a:t>
            </a:r>
            <a:endParaRPr lang="zh-CN" altLang="en-US" sz="24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18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ea typeface="黑体" panose="02010609060101010101" pitchFamily="2" charset="-122"/>
              </a:rPr>
              <a:t>莫怀戚</a:t>
            </a:r>
            <a:r>
              <a:rPr lang="en-US" altLang="zh-CN" b="1" dirty="0"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ea typeface="黑体" panose="02010609060101010101" pitchFamily="2" charset="-122"/>
              </a:rPr>
              <a:t>散步</a:t>
            </a:r>
            <a:r>
              <a:rPr lang="en-US" altLang="zh-CN" b="1">
                <a:ea typeface="黑体" panose="02010609060101010101" pitchFamily="2" charset="-122"/>
              </a:rPr>
              <a:t>》</a:t>
            </a:r>
            <a:endParaRPr lang="en-US" altLang="zh-CN" b="1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ea typeface="黑体" panose="02010609060101010101" pitchFamily="2" charset="-122"/>
              </a:rPr>
              <a:t>内容：</a:t>
            </a:r>
            <a:endParaRPr lang="zh-CN" altLang="en-US" sz="24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18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ea typeface="黑体" panose="02010609060101010101" pitchFamily="2" charset="-122"/>
              </a:rPr>
              <a:t>立意：</a:t>
            </a:r>
            <a:endParaRPr lang="zh-CN" altLang="en-US" sz="24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400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ea typeface="黑体" panose="02010609060101010101" pitchFamily="2" charset="-122"/>
              </a:rPr>
              <a:t>杏林子</a:t>
            </a:r>
            <a:r>
              <a:rPr lang="en-US" altLang="zh-CN" b="1" dirty="0"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ea typeface="黑体" panose="02010609060101010101" pitchFamily="2" charset="-122"/>
              </a:rPr>
              <a:t>生命 生命</a:t>
            </a:r>
            <a:r>
              <a:rPr lang="en-US" altLang="zh-CN" b="1">
                <a:ea typeface="黑体" panose="02010609060101010101" pitchFamily="2" charset="-122"/>
              </a:rPr>
              <a:t>》</a:t>
            </a:r>
            <a:endParaRPr lang="en-US" altLang="zh-CN" b="1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ea typeface="黑体" panose="02010609060101010101" pitchFamily="2" charset="-122"/>
              </a:rPr>
              <a:t>内容：</a:t>
            </a:r>
            <a:endParaRPr lang="zh-CN" altLang="en-US" sz="24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18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chemeClr val="tx2"/>
                </a:solidFill>
                <a:ea typeface="黑体" panose="02010609060101010101" pitchFamily="2" charset="-122"/>
              </a:rPr>
              <a:t>立意：</a:t>
            </a:r>
            <a:endParaRPr lang="zh-CN" altLang="en-US" b="1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 dirty="0">
              <a:solidFill>
                <a:schemeClr val="tx2"/>
              </a:solidFill>
              <a:ea typeface="黑体" panose="02010609060101010101" pitchFamily="2" charset="-122"/>
            </a:endParaRPr>
          </a:p>
        </p:txBody>
      </p:sp>
      <p:sp>
        <p:nvSpPr>
          <p:cNvPr id="64515" name="标题 64514"/>
          <p:cNvSpPr>
            <a:spLocks noGrp="1" noRot="1"/>
          </p:cNvSpPr>
          <p:nvPr>
            <p:ph type="title"/>
          </p:nvPr>
        </p:nvSpPr>
        <p:spPr>
          <a:xfrm>
            <a:off x="304800" y="0"/>
            <a:ext cx="8540750" cy="1143000"/>
          </a:xfrm>
        </p:spPr>
        <p:txBody>
          <a:bodyPr vert="horz" wrap="square" lIns="91440" tIns="45720" rIns="91440" bIns="45720" anchor="ctr"/>
          <a:p>
            <a:r>
              <a:rPr lang="zh-CN" altLang="en-US" b="1" dirty="0"/>
              <a:t>【经典回顾</a:t>
            </a:r>
            <a:r>
              <a:rPr lang="zh-CN" altLang="en-US" b="1"/>
              <a:t>】</a:t>
            </a:r>
            <a:endParaRPr lang="zh-CN" altLang="en-US" b="1"/>
          </a:p>
        </p:txBody>
      </p:sp>
      <p:sp>
        <p:nvSpPr>
          <p:cNvPr id="64516" name="文本框 64515"/>
          <p:cNvSpPr txBox="1"/>
          <p:nvPr/>
        </p:nvSpPr>
        <p:spPr>
          <a:xfrm>
            <a:off x="1066800" y="1873250"/>
            <a:ext cx="7696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以善良体察善良，关注不幸者的命运，关爱弱势群体。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17" name="文本框 64516"/>
          <p:cNvSpPr txBox="1"/>
          <p:nvPr/>
        </p:nvSpPr>
        <p:spPr>
          <a:xfrm>
            <a:off x="1066800" y="1309688"/>
            <a:ext cx="8534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老王蹬三轮车、给我们带送冰、送我们香油鸡蛋</a:t>
            </a:r>
            <a:r>
              <a:rPr lang="en-US" altLang="zh-CN" sz="2400" b="1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18" name="文本框 64517"/>
          <p:cNvSpPr txBox="1"/>
          <p:nvPr/>
        </p:nvSpPr>
        <p:spPr>
          <a:xfrm>
            <a:off x="1143000" y="3902075"/>
            <a:ext cx="7696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表现了一家人互敬互爱的真挚感情，颂扬了中华民族尊老爱幼的传统美德。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19" name="文本框 64518"/>
          <p:cNvSpPr txBox="1"/>
          <p:nvPr/>
        </p:nvSpPr>
        <p:spPr>
          <a:xfrm>
            <a:off x="1143000" y="3290888"/>
            <a:ext cx="7620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祖孙三代人去郊外散步遇到分歧的故事。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22" name="文本框 64521"/>
          <p:cNvSpPr txBox="1"/>
          <p:nvPr/>
        </p:nvSpPr>
        <p:spPr>
          <a:xfrm>
            <a:off x="1066800" y="5334000"/>
            <a:ext cx="6629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捉小飞蛾、看墙角的小瓜苗、听心跳</a:t>
            </a:r>
            <a:endParaRPr lang="zh-CN" altLang="en-US" sz="2800" b="1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23" name="文本框 64522"/>
          <p:cNvSpPr txBox="1"/>
          <p:nvPr/>
        </p:nvSpPr>
        <p:spPr>
          <a:xfrm>
            <a:off x="1143000" y="6019800"/>
            <a:ext cx="6400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对生命负责、发挥生命价值、珍惜生命</a:t>
            </a:r>
            <a:endParaRPr lang="zh-CN" altLang="en-US" sz="2800" b="1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64517" grpId="0"/>
      <p:bldP spid="64518" grpId="0"/>
      <p:bldP spid="64519" grpId="0"/>
      <p:bldP spid="64522" grpId="0"/>
      <p:bldP spid="645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直接连接符 65537"/>
          <p:cNvSpPr/>
          <p:nvPr/>
        </p:nvSpPr>
        <p:spPr>
          <a:xfrm>
            <a:off x="1524000" y="4343400"/>
            <a:ext cx="0" cy="1371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5539" name="直接连接符 65538"/>
          <p:cNvSpPr/>
          <p:nvPr/>
        </p:nvSpPr>
        <p:spPr>
          <a:xfrm>
            <a:off x="1524000" y="4343400"/>
            <a:ext cx="1600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5540" name="直接连接符 65539"/>
          <p:cNvSpPr/>
          <p:nvPr/>
        </p:nvSpPr>
        <p:spPr>
          <a:xfrm>
            <a:off x="3124200" y="3276600"/>
            <a:ext cx="0" cy="1066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5541" name="直接连接符 65540"/>
          <p:cNvSpPr/>
          <p:nvPr/>
        </p:nvSpPr>
        <p:spPr>
          <a:xfrm>
            <a:off x="3124200" y="3276600"/>
            <a:ext cx="1600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5542" name="直接连接符 65541"/>
          <p:cNvSpPr/>
          <p:nvPr/>
        </p:nvSpPr>
        <p:spPr>
          <a:xfrm>
            <a:off x="4724400" y="2133600"/>
            <a:ext cx="0" cy="11430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5543" name="直接连接符 65542"/>
          <p:cNvSpPr/>
          <p:nvPr/>
        </p:nvSpPr>
        <p:spPr>
          <a:xfrm>
            <a:off x="4724400" y="2133600"/>
            <a:ext cx="2362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5544" name="直接连接符 65543"/>
          <p:cNvSpPr/>
          <p:nvPr/>
        </p:nvSpPr>
        <p:spPr>
          <a:xfrm>
            <a:off x="1524000" y="5715000"/>
            <a:ext cx="55626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5545" name="直接连接符 65544"/>
          <p:cNvSpPr/>
          <p:nvPr/>
        </p:nvSpPr>
        <p:spPr>
          <a:xfrm>
            <a:off x="7086600" y="2133600"/>
            <a:ext cx="0" cy="35814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5546" name="矩形 65545"/>
          <p:cNvSpPr/>
          <p:nvPr/>
        </p:nvSpPr>
        <p:spPr>
          <a:xfrm>
            <a:off x="1828800" y="3733800"/>
            <a:ext cx="990600" cy="495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明确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547" name="文本框 65546"/>
          <p:cNvSpPr txBox="1"/>
          <p:nvPr/>
        </p:nvSpPr>
        <p:spPr>
          <a:xfrm>
            <a:off x="1676400" y="4572000"/>
            <a:ext cx="160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内容</a:t>
            </a:r>
            <a:endParaRPr lang="zh-CN" altLang="en-US" sz="4400" b="1" dirty="0">
              <a:solidFill>
                <a:srgbClr val="3333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5548" name="矩形 65547"/>
          <p:cNvSpPr/>
          <p:nvPr/>
        </p:nvSpPr>
        <p:spPr>
          <a:xfrm>
            <a:off x="609600" y="533400"/>
            <a:ext cx="1600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立意方法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549" name="矩形 65548"/>
          <p:cNvSpPr/>
          <p:nvPr/>
        </p:nvSpPr>
        <p:spPr>
          <a:xfrm>
            <a:off x="3352800" y="2514600"/>
            <a:ext cx="1219200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新颖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550" name="文本框 65549"/>
          <p:cNvSpPr txBox="1"/>
          <p:nvPr/>
        </p:nvSpPr>
        <p:spPr>
          <a:xfrm>
            <a:off x="3200400" y="3429000"/>
            <a:ext cx="2514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多元联想</a:t>
            </a:r>
            <a:endParaRPr lang="zh-CN" altLang="en-US" sz="4000" b="1">
              <a:solidFill>
                <a:srgbClr val="3333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5551" name="矩形 65550"/>
          <p:cNvSpPr/>
          <p:nvPr/>
        </p:nvSpPr>
        <p:spPr>
          <a:xfrm>
            <a:off x="4876800" y="1371600"/>
            <a:ext cx="1295400" cy="7239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深刻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552" name="文本框 65551"/>
          <p:cNvSpPr txBox="1"/>
          <p:nvPr/>
        </p:nvSpPr>
        <p:spPr>
          <a:xfrm>
            <a:off x="4724400" y="2286000"/>
            <a:ext cx="2743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以小见大</a:t>
            </a:r>
            <a:endParaRPr lang="zh-CN" altLang="en-US" sz="4000" b="1" dirty="0">
              <a:solidFill>
                <a:srgbClr val="3333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65553" name="图片 65552" descr="奖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0" y="762000"/>
            <a:ext cx="1139825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5234" name="内容占位符 95233"/>
          <p:cNvGraphicFramePr/>
          <p:nvPr>
            <p:ph sz="half" idx="2"/>
          </p:nvPr>
        </p:nvGraphicFramePr>
        <p:xfrm>
          <a:off x="762000" y="5181600"/>
          <a:ext cx="7467600" cy="1127125"/>
        </p:xfrm>
        <a:graphic>
          <a:graphicData uri="http://schemas.openxmlformats.org/drawingml/2006/table">
            <a:tbl>
              <a:tblPr/>
              <a:tblGrid>
                <a:gridCol w="1295400"/>
                <a:gridCol w="6172200"/>
              </a:tblGrid>
              <a:tr h="5286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黑体" panose="02010609060101010101" pitchFamily="2" charset="-122"/>
                        </a:rPr>
                        <a:t>内容</a:t>
                      </a:r>
                      <a:endParaRPr lang="zh-CN" altLang="en-US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黑体" panose="02010609060101010101" pitchFamily="2" charset="-122"/>
                        </a:rPr>
                        <a:t>立意</a:t>
                      </a:r>
                      <a:endParaRPr lang="zh-CN" altLang="en-US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5245" name="矩形 95244"/>
          <p:cNvSpPr/>
          <p:nvPr/>
        </p:nvSpPr>
        <p:spPr>
          <a:xfrm>
            <a:off x="3429000" y="228600"/>
            <a:ext cx="2590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21001">
                      <a:srgbClr val="0819FB">
                        <a:alpha val="100000"/>
                      </a:srgbClr>
                    </a:gs>
                    <a:gs pos="35001">
                      <a:srgbClr val="1A8D48">
                        <a:alpha val="100000"/>
                      </a:srgbClr>
                    </a:gs>
                    <a:gs pos="52000">
                      <a:srgbClr val="FFFF00">
                        <a:alpha val="100000"/>
                      </a:srgbClr>
                    </a:gs>
                    <a:gs pos="73000">
                      <a:srgbClr val="EE3F17">
                        <a:alpha val="100000"/>
                      </a:srgbClr>
                    </a:gs>
                    <a:gs pos="88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小试牛刀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21001">
                    <a:srgbClr val="0819FB">
                      <a:alpha val="100000"/>
                    </a:srgbClr>
                  </a:gs>
                  <a:gs pos="35001">
                    <a:srgbClr val="1A8D48">
                      <a:alpha val="100000"/>
                    </a:srgbClr>
                  </a:gs>
                  <a:gs pos="52000">
                    <a:srgbClr val="FFFF00">
                      <a:alpha val="100000"/>
                    </a:srgbClr>
                  </a:gs>
                  <a:gs pos="73000">
                    <a:srgbClr val="EE3F17">
                      <a:alpha val="100000"/>
                    </a:srgbClr>
                  </a:gs>
                  <a:gs pos="88000">
                    <a:srgbClr val="E81766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5246" name="矩形 95245"/>
          <p:cNvSpPr/>
          <p:nvPr/>
        </p:nvSpPr>
        <p:spPr>
          <a:xfrm>
            <a:off x="381000" y="609600"/>
            <a:ext cx="8534400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话题作文（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08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年）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国以和为贵，家以和为美，人以和为善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……“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和”是一种境界，也是一种追求。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现代汉语规范词典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中“和”字有以下几个主要词条：</a:t>
            </a:r>
            <a:endParaRPr lang="zh-CN" altLang="en-US" sz="2800" b="1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和衷共济：比喻同心协力共度难关。 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和洽：和睦融洽。 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和解：停止争执，归于和好。</a:t>
            </a:r>
            <a:endParaRPr lang="zh-CN" altLang="en-US" sz="2800" b="1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请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选择其中一个词条为话题，自拟题目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，自选文体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诗歌、戏剧除外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，写一篇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字左右的文章，力求写出自己的独特感受与真切体验，文中不得出现真实的校名和人名。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8" name="标题 61467"/>
          <p:cNvSpPr>
            <a:spLocks noGrp="1" noRot="1"/>
          </p:cNvSpPr>
          <p:nvPr>
            <p:ph type="title"/>
          </p:nvPr>
        </p:nvSpPr>
        <p:spPr>
          <a:xfrm>
            <a:off x="1371600" y="228600"/>
            <a:ext cx="6708775" cy="228600"/>
          </a:xfrm>
        </p:spPr>
        <p:txBody>
          <a:bodyPr anchor="ctr"/>
          <a:p>
            <a:r>
              <a:rPr lang="zh-CN" altLang="en-US" sz="3200" b="1" dirty="0">
                <a:ea typeface="黑体" panose="02010609060101010101" pitchFamily="2" charset="-122"/>
              </a:rPr>
              <a:t>中考作文评分标准</a:t>
            </a:r>
            <a:endParaRPr lang="zh-CN" altLang="en-US" sz="3200" b="1">
              <a:ea typeface="黑体" panose="02010609060101010101" pitchFamily="2" charset="-122"/>
            </a:endParaRPr>
          </a:p>
        </p:txBody>
      </p:sp>
      <p:graphicFrame>
        <p:nvGraphicFramePr>
          <p:cNvPr id="61515" name="内容占位符 61514"/>
          <p:cNvGraphicFramePr/>
          <p:nvPr>
            <p:ph idx="1"/>
          </p:nvPr>
        </p:nvGraphicFramePr>
        <p:xfrm>
          <a:off x="0" y="685800"/>
          <a:ext cx="8686800" cy="5922963"/>
        </p:xfrm>
        <a:graphic>
          <a:graphicData uri="http://schemas.openxmlformats.org/drawingml/2006/table">
            <a:tbl>
              <a:tblPr/>
              <a:tblGrid>
                <a:gridCol w="1208088"/>
                <a:gridCol w="7478712"/>
              </a:tblGrid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ea typeface="黑体" panose="02010609060101010101" pitchFamily="2" charset="-122"/>
                        </a:rPr>
                        <a:t>类别</a:t>
                      </a:r>
                      <a:endParaRPr lang="zh-CN" altLang="en-US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r>
                        <a:rPr lang="zh-CN" altLang="en-US" b="1" dirty="0">
                          <a:ea typeface="黑体" panose="02010609060101010101" pitchFamily="2" charset="-122"/>
                        </a:rPr>
                        <a:t>评分标准</a:t>
                      </a:r>
                      <a:endParaRPr lang="zh-CN" altLang="en-US" b="1"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96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333333"/>
                          </a:solidFill>
                        </a:rPr>
                        <a:t>一类卷</a:t>
                      </a:r>
                      <a:endParaRPr lang="zh-CN" altLang="en-US" sz="2400" b="1" dirty="0">
                        <a:solidFill>
                          <a:srgbClr val="333333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solidFill>
                            <a:srgbClr val="333333"/>
                          </a:solidFill>
                        </a:rPr>
                        <a:t>45-50</a:t>
                      </a:r>
                      <a:endParaRPr lang="zh-CN" altLang="en-US" sz="2400" b="1">
                        <a:solidFill>
                          <a:srgbClr val="333333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</a:rPr>
                        <a:t>符合题意，符合文体要求，新颖有创意，思想健康，中心明确，内容充实，感情真挚，能表达出自己独特的感受和真切的体验，结构合理，语言准确、有文采，不说空话、套话，书写规范，标点正确，</a:t>
                      </a:r>
                      <a:r>
                        <a:rPr lang="en-US" altLang="zh-CN" sz="2000" b="1" dirty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</a:rPr>
                        <a:t>600</a:t>
                      </a:r>
                      <a:r>
                        <a:rPr lang="zh-CN" altLang="en-US" sz="2000" b="1" dirty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</a:rPr>
                        <a:t>字左右。</a:t>
                      </a:r>
                      <a:endParaRPr lang="zh-CN" altLang="en-US" sz="2000" b="1">
                        <a:solidFill>
                          <a:srgbClr val="333333"/>
                        </a:solidFill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48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333333"/>
                          </a:solidFill>
                        </a:rPr>
                        <a:t>二类卷</a:t>
                      </a:r>
                      <a:endParaRPr lang="zh-CN" altLang="en-US" sz="2400" b="1" dirty="0">
                        <a:solidFill>
                          <a:srgbClr val="333333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solidFill>
                            <a:srgbClr val="333333"/>
                          </a:solidFill>
                        </a:rPr>
                        <a:t>38-44</a:t>
                      </a:r>
                      <a:endParaRPr lang="zh-CN" altLang="en-US" sz="2400" b="1">
                        <a:solidFill>
                          <a:srgbClr val="333333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</a:rPr>
                        <a:t>符合题意，符合文体要求，思想健康，中心明确，内容充实，感情真挚，能表达出自己的感受和体验，结构完整，语言准确，不说空话、套话，书写规范，标点正确，</a:t>
                      </a:r>
                      <a:r>
                        <a:rPr lang="en-US" altLang="zh-CN" sz="2000" b="1" dirty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</a:rPr>
                        <a:t>600</a:t>
                      </a:r>
                      <a:r>
                        <a:rPr lang="zh-CN" altLang="en-US" sz="2000" b="1" dirty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</a:rPr>
                        <a:t>字左右。</a:t>
                      </a:r>
                      <a:endParaRPr lang="zh-CN" altLang="en-US" sz="2000" b="1" dirty="0">
                        <a:solidFill>
                          <a:srgbClr val="333333"/>
                        </a:solidFill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4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333333"/>
                          </a:solidFill>
                        </a:rPr>
                        <a:t>三类卷</a:t>
                      </a:r>
                      <a:endParaRPr lang="zh-CN" altLang="en-US" sz="2400" b="1" dirty="0">
                        <a:solidFill>
                          <a:srgbClr val="333333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solidFill>
                            <a:srgbClr val="333333"/>
                          </a:solidFill>
                        </a:rPr>
                        <a:t>30-37</a:t>
                      </a:r>
                      <a:endParaRPr lang="zh-CN" altLang="en-US" sz="2400" b="1">
                        <a:solidFill>
                          <a:srgbClr val="333333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</a:rPr>
                        <a:t>基本符合题意，基本符合文体要求，思想健康，中心较明确，内容较充实，能表达出自己的感情，结构较完整，语言较准确，基本不说空话、套话，书写规范，标点错误较少，</a:t>
                      </a:r>
                      <a:r>
                        <a:rPr lang="en-US" altLang="zh-CN" sz="2000" b="1" dirty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</a:rPr>
                        <a:t>500</a:t>
                      </a:r>
                      <a:r>
                        <a:rPr lang="zh-CN" altLang="en-US" sz="2000" b="1" dirty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</a:rPr>
                        <a:t>字左右。</a:t>
                      </a:r>
                      <a:endParaRPr lang="zh-CN" altLang="en-US" sz="2000" b="1" dirty="0">
                        <a:solidFill>
                          <a:srgbClr val="333333"/>
                        </a:solidFill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48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333333"/>
                          </a:solidFill>
                        </a:rPr>
                        <a:t>四类卷</a:t>
                      </a:r>
                      <a:endParaRPr lang="zh-CN" altLang="en-US" sz="2400" b="1" dirty="0">
                        <a:solidFill>
                          <a:srgbClr val="333333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solidFill>
                            <a:srgbClr val="333333"/>
                          </a:solidFill>
                        </a:rPr>
                        <a:t>20-29</a:t>
                      </a:r>
                      <a:endParaRPr lang="zh-CN" altLang="en-US" sz="2400" b="1">
                        <a:solidFill>
                          <a:srgbClr val="333333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</a:rPr>
                        <a:t>基本不符合题意，基本不符合文体要求，中心模糊，内容不充实，空话、套话多，书写不够规范，标点错误多，字数相差较大。</a:t>
                      </a:r>
                      <a:endParaRPr lang="zh-CN" altLang="en-US" sz="2000" b="1">
                        <a:solidFill>
                          <a:srgbClr val="333333"/>
                        </a:solidFill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0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333333"/>
                          </a:solidFill>
                        </a:rPr>
                        <a:t>五类卷</a:t>
                      </a:r>
                      <a:endParaRPr lang="zh-CN" altLang="en-US" sz="2400" b="1" dirty="0">
                        <a:solidFill>
                          <a:srgbClr val="333333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1800" b="1" dirty="0">
                          <a:solidFill>
                            <a:srgbClr val="333333"/>
                          </a:solidFill>
                        </a:rPr>
                        <a:t>19</a:t>
                      </a:r>
                      <a:r>
                        <a:rPr lang="zh-CN" altLang="en-US" sz="1800" b="1" dirty="0">
                          <a:solidFill>
                            <a:srgbClr val="333333"/>
                          </a:solidFill>
                        </a:rPr>
                        <a:t>分以下</a:t>
                      </a:r>
                      <a:endParaRPr lang="zh-CN" altLang="en-US" sz="1800" b="1">
                        <a:solidFill>
                          <a:srgbClr val="333333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</a:rPr>
                        <a:t>不符合题意，不符合文体要求，无中心，内容混乱，书写潦草，字迹难以辨认，标点错误多，字数相差大。</a:t>
                      </a:r>
                      <a:endParaRPr lang="zh-CN" altLang="en-US" sz="2000" b="1">
                        <a:solidFill>
                          <a:srgbClr val="333333"/>
                        </a:solidFill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522" name="直接连接符 61521"/>
          <p:cNvSpPr/>
          <p:nvPr/>
        </p:nvSpPr>
        <p:spPr>
          <a:xfrm>
            <a:off x="4419600" y="1600200"/>
            <a:ext cx="38100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23" name="直接连接符 61522"/>
          <p:cNvSpPr/>
          <p:nvPr/>
        </p:nvSpPr>
        <p:spPr>
          <a:xfrm>
            <a:off x="5715000" y="2895600"/>
            <a:ext cx="10668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24" name="直接连接符 61523"/>
          <p:cNvSpPr/>
          <p:nvPr/>
        </p:nvSpPr>
        <p:spPr>
          <a:xfrm flipV="1">
            <a:off x="6705600" y="3886200"/>
            <a:ext cx="15240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25" name="直接连接符 61524"/>
          <p:cNvSpPr/>
          <p:nvPr/>
        </p:nvSpPr>
        <p:spPr>
          <a:xfrm>
            <a:off x="5943600" y="4876800"/>
            <a:ext cx="11430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26" name="直接连接符 61525"/>
          <p:cNvSpPr/>
          <p:nvPr/>
        </p:nvSpPr>
        <p:spPr>
          <a:xfrm>
            <a:off x="4876800" y="5867400"/>
            <a:ext cx="9906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Rectangle 2"/>
          <p:cNvSpPr>
            <a:spLocks noGrp="1" noRot="1"/>
          </p:cNvSpPr>
          <p:nvPr>
            <p:ph type="title"/>
          </p:nvPr>
        </p:nvSpPr>
        <p:spPr>
          <a:xfrm>
            <a:off x="130175" y="42863"/>
            <a:ext cx="8540750" cy="795337"/>
          </a:xfrm>
        </p:spPr>
        <p:txBody>
          <a:bodyPr vert="horz" wrap="square" lIns="91440" tIns="45720" rIns="91440" bIns="45720" anchor="ctr"/>
          <a:p>
            <a:pPr lvl="0"/>
            <a:r>
              <a:rPr lang="zh-CN" altLang="en-US" sz="4000" dirty="0"/>
              <a:t>【感悟升格</a:t>
            </a:r>
            <a:r>
              <a:rPr lang="zh-CN" altLang="en-US" sz="4000"/>
              <a:t>】</a:t>
            </a:r>
            <a:endParaRPr lang="zh-CN" altLang="en-US" sz="4000"/>
          </a:p>
        </p:txBody>
      </p:sp>
      <p:sp>
        <p:nvSpPr>
          <p:cNvPr id="98307" name="Rectangle 3"/>
          <p:cNvSpPr>
            <a:spLocks noGrp="1" noRot="1"/>
          </p:cNvSpPr>
          <p:nvPr>
            <p:ph type="body"/>
          </p:nvPr>
        </p:nvSpPr>
        <p:spPr>
          <a:xfrm>
            <a:off x="107950" y="838200"/>
            <a:ext cx="9036050" cy="3276600"/>
          </a:xfrm>
        </p:spPr>
        <p:txBody>
          <a:bodyPr vert="horz" wrap="square" lIns="54000" tIns="45720" rIns="54000" bIns="45720" anchor="t"/>
          <a:p>
            <a:pPr marL="0" lvl="0" indent="0">
              <a:lnSpc>
                <a:spcPct val="90000"/>
              </a:lnSpc>
              <a:buNone/>
            </a:pPr>
            <a:r>
              <a:rPr lang="zh-CN" altLang="en-US" sz="2800" dirty="0">
                <a:latin typeface="宋体" panose="02010600030101010101" pitchFamily="2" charset="-122"/>
              </a:rPr>
              <a:t>　　</a:t>
            </a:r>
            <a:r>
              <a:rPr lang="en-US" altLang="zh-CN" sz="2800" dirty="0">
                <a:latin typeface="宋体" panose="02010600030101010101" pitchFamily="2" charset="-122"/>
              </a:rPr>
              <a:t>《</a:t>
            </a:r>
            <a:r>
              <a:rPr lang="zh-CN" altLang="en-US" sz="2800" dirty="0">
                <a:latin typeface="宋体" panose="02010600030101010101" pitchFamily="2" charset="-122"/>
              </a:rPr>
              <a:t>礼物</a:t>
            </a:r>
            <a:r>
              <a:rPr lang="en-US" altLang="zh-CN" sz="2800" dirty="0">
                <a:latin typeface="宋体" panose="02010600030101010101" pitchFamily="2" charset="-122"/>
              </a:rPr>
              <a:t>》</a:t>
            </a:r>
            <a:r>
              <a:rPr lang="zh-CN" altLang="en-US" sz="2800" dirty="0">
                <a:latin typeface="宋体" panose="02010600030101010101" pitchFamily="2" charset="-122"/>
              </a:rPr>
              <a:t>一文在叙述一对农村父女</a:t>
            </a:r>
            <a:r>
              <a:rPr lang="en-US" altLang="zh-CN" sz="2800" dirty="0">
                <a:latin typeface="宋体" panose="02010600030101010101" pitchFamily="2" charset="-122"/>
              </a:rPr>
              <a:t>(</a:t>
            </a:r>
            <a:r>
              <a:rPr lang="zh-CN" altLang="en-US" sz="2800" dirty="0">
                <a:latin typeface="宋体" panose="02010600030101010101" pitchFamily="2" charset="-122"/>
              </a:rPr>
              <a:t>女儿是“我”妈妈的学生</a:t>
            </a:r>
            <a:r>
              <a:rPr lang="en-US" altLang="zh-CN" sz="2800" dirty="0">
                <a:latin typeface="宋体" panose="02010600030101010101" pitchFamily="2" charset="-122"/>
              </a:rPr>
              <a:t>)</a:t>
            </a:r>
            <a:r>
              <a:rPr lang="zh-CN" altLang="en-US" sz="2800" dirty="0">
                <a:latin typeface="宋体" panose="02010600030101010101" pitchFamily="2" charset="-122"/>
              </a:rPr>
              <a:t>给“我”家送来一篮子鸡蛋，“我”妈妈当即拒绝了对方的礼物之后，写了这样一段话：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 marL="0" lvl="0" indent="0" fontAlgn="t">
              <a:lnSpc>
                <a:spcPct val="150000"/>
              </a:lnSpc>
              <a:buNone/>
            </a:pPr>
            <a:r>
              <a:rPr lang="zh-CN" altLang="en-US" sz="2800" dirty="0"/>
              <a:t>　　</a:t>
            </a:r>
            <a:r>
              <a:rPr lang="zh-CN" altLang="en-US" sz="2800" b="1" dirty="0">
                <a:solidFill>
                  <a:srgbClr val="002060"/>
                </a:solidFill>
              </a:rPr>
              <a:t>妈妈，您毅然地拒绝了他们父女俩送来的鸡蛋，把歪风邪气挡在了门外，您真是一个洁身自好的好人，那一刻，您在我的眼里变得异常高大，您真是我的好妈妈。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98308" name="Rectangle 3"/>
          <p:cNvSpPr>
            <a:spLocks noRot="1"/>
          </p:cNvSpPr>
          <p:nvPr/>
        </p:nvSpPr>
        <p:spPr>
          <a:xfrm>
            <a:off x="0" y="4038600"/>
            <a:ext cx="8763000" cy="2514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sz="2400" dirty="0"/>
              <a:t>从这段话来看，作者简单地将鸡蛋与其他礼物划上等号，没有认识到寄托在鸡蛋里面的是父女俩对老师的感激之情，结果错误地把农村父女送鸡蛋说成是“歪风邪气”。同时，对礼物一概拒绝，也是一种不加分析的绝对做法，不应该盲目赞扬。因此，修改这段话，应该准确把握父女俩的内心世界，辨证看待是否收礼的行为，从而实现立意的高远和新奇。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7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7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charRg st="70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7">
                                            <p:txEl>
                                              <p:charRg st="70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7">
                                            <p:txEl>
                                              <p:charRg st="70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p"/>
      <p:bldP spid="9830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Rectangle 3"/>
          <p:cNvSpPr>
            <a:spLocks noGrp="1" noRot="1"/>
          </p:cNvSpPr>
          <p:nvPr>
            <p:ph type="body"/>
          </p:nvPr>
        </p:nvSpPr>
        <p:spPr>
          <a:xfrm>
            <a:off x="0" y="0"/>
            <a:ext cx="9229725" cy="4498975"/>
          </a:xfrm>
        </p:spPr>
        <p:txBody>
          <a:bodyPr vert="horz" wrap="square" lIns="91440" tIns="45720" rIns="91440" bIns="45720" anchor="t"/>
          <a:p>
            <a:pPr marL="0" lvl="0" indent="0">
              <a:lnSpc>
                <a:spcPct val="150000"/>
              </a:lnSpc>
              <a:buNone/>
            </a:pPr>
            <a:r>
              <a:rPr lang="zh-CN" altLang="en-US" b="1" dirty="0"/>
              <a:t>　　妈妈，我知道，您并不是嫌弃这礼物不值钱、不珍贵。但是，您知道那里渗透了那父女俩对您的几多感激之情吗？你知道他们走了多长的路程才来到这个陌生的、冷漠的城市吗？你知道他们鼓起多大的勇气才敢举手敲击老师家的门吗？就是因为您的拒绝，他们心里会蒙上一层被人瞧不起的阴影，他们又该灰溜溜地将鸡蛋如数拿回去。他们的自尊，受到了多大的打击啊。</a:t>
            </a:r>
            <a:endParaRPr lang="zh-CN" altLang="en-US" b="1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Rectangle 3"/>
          <p:cNvSpPr>
            <a:spLocks noGrp="1" noRot="1"/>
          </p:cNvSpPr>
          <p:nvPr>
            <p:ph type="body"/>
          </p:nvPr>
        </p:nvSpPr>
        <p:spPr>
          <a:xfrm>
            <a:off x="28575" y="0"/>
            <a:ext cx="8734425" cy="6477000"/>
          </a:xfrm>
        </p:spPr>
        <p:txBody>
          <a:bodyPr vert="horz" wrap="square" lIns="91440" tIns="45720" rIns="91440" bIns="45720" anchor="t"/>
          <a:p>
            <a:pPr lvl="0">
              <a:lnSpc>
                <a:spcPct val="150000"/>
              </a:lnSpc>
            </a:pPr>
            <a:r>
              <a:rPr lang="zh-CN" altLang="en-US" b="1" dirty="0"/>
              <a:t>妈妈，这不是用来行贿的礼物，这只是老百姓最朴实的真情表达。你为什么就不能高兴地收下来，然后回赠一些礼物给他们呢？</a:t>
            </a:r>
            <a:r>
              <a:rPr lang="en-US" altLang="zh-CN" b="1" dirty="0"/>
              <a:t>——</a:t>
            </a:r>
            <a:r>
              <a:rPr lang="zh-CN" altLang="en-US" b="1" dirty="0"/>
              <a:t>接受真情，体恤他人，原本也是一种修养啊。</a:t>
            </a:r>
            <a:endParaRPr lang="zh-CN" altLang="en-US" b="1" dirty="0"/>
          </a:p>
          <a:p>
            <a:pPr lvl="0"/>
            <a:endParaRPr lang="zh-CN" altLang="en-US" dirty="0"/>
          </a:p>
          <a:p>
            <a:pPr lvl="0"/>
            <a:endParaRPr lang="zh-CN" altLang="en-US" dirty="0"/>
          </a:p>
          <a:p>
            <a:pPr lvl="0">
              <a:lnSpc>
                <a:spcPct val="150000"/>
              </a:lnSpc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修改之后，抓住父女俩送鸡蛋的本来意义，提出了合情合理的新建议，给人耳目一新的感觉</a:t>
            </a:r>
            <a:r>
              <a:rPr lang="zh-CN" altLang="en-US" dirty="0"/>
              <a:t>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1" name="矩形 99330"/>
          <p:cNvSpPr/>
          <p:nvPr/>
        </p:nvSpPr>
        <p:spPr>
          <a:xfrm>
            <a:off x="228600" y="404813"/>
            <a:ext cx="8229600" cy="64087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304800" algn="ctr"/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掌声又响起来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0480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       我脸红，我羞愧，我将头低了下去。虽然耳边正响着“赞许”我的掌声，。因为我清楚地知道，那不是我自己努力的结果。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0480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      一星期前，省里要举行化学竞赛，我的成绩还算好，于是抱着一拼的心态报了名。在经过几个月的准备之后，我参加了初赛的考试，题目并不算难，我做起来自我感觉良好。于是兴奋地等着成绩的公布，等着自豪地走上讲台去拿获奖证书。果然不出我所料，几天后，我得到了“内部消息”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我考了第一名，天啊！怎一个“乐”字了得！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0480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       我得回家请功，让爸妈好好奖励他们的宝贝女儿。可是，当我正准备推门而入的一刹那，我立刻呆住了</a:t>
            </a:r>
            <a:r>
              <a:rPr lang="en-US" altLang="zh-CN" sz="180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04800"/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        “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唉，老师，我家丫头这回竞赛多亏您帮忙啊，成绩下来，第一名，真不错，这次得好好感谢您啊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……”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这分明是爸爸的声音。难道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我的成绩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，我不愿往下想。可是他们怎么可以瞒着我哦这样做呢？我无法接受这样的虚荣，我情愿不拥有。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0480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      我讨厌他们的虚伪，我下决心要努力，要让他们看到，下一轮的复赛，没有他们的帮忙，我一样可以考得很好。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0480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      在这样坚定的信念下，我付出了很大的努力，我相信，凭借自己的力量，一样可以打败对手，取得预期的成功。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0480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      这段时间里，我宁愿每天只睡四个小时；宁愿放弃满心喜欢的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梦里花落知多少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；宁愿为那本限量出版的资料顶着烈日跑遍大街小巷</a:t>
            </a:r>
            <a:r>
              <a:rPr lang="en-US" altLang="zh-CN" sz="180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0480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我又一次坐在考场上，更加充满信心地应战，最终取得了国家二等奖的优异成绩。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0480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我又一次站在讲台上，捧着鲜红的获奖证书，昂着头，自豪地接受那又一次响起的掌声。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2" name="矩形 99331"/>
          <p:cNvSpPr/>
          <p:nvPr/>
        </p:nvSpPr>
        <p:spPr>
          <a:xfrm>
            <a:off x="533400" y="228600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佳作欣赏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标题 96257"/>
          <p:cNvSpPr>
            <a:spLocks noGrp="1" noRot="1"/>
          </p:cNvSpPr>
          <p:nvPr>
            <p:ph type="title"/>
          </p:nvPr>
        </p:nvSpPr>
        <p:spPr>
          <a:xfrm>
            <a:off x="228600" y="457200"/>
            <a:ext cx="8382000" cy="3429000"/>
          </a:xfrm>
        </p:spPr>
        <p:txBody>
          <a:bodyPr anchor="ctr"/>
          <a:p>
            <a:pPr algn="l"/>
            <a:r>
              <a:rPr lang="zh-CN" altLang="en-US" sz="3200" b="1" dirty="0"/>
              <a:t>满分点评：主题鲜明、深刻，小作者紧扣题意，善于捕捉现实生活中的热点加以发觉，视角很独特。另外，本文的构思布局也很别致。小作者运用类似舞台说明的形式，通过两个时间段，将前后两次竞赛的叙述巧妙地组合在一起，浑然一体。</a:t>
            </a:r>
            <a:endParaRPr lang="zh-CN" altLang="en-US" sz="3200" b="1"/>
          </a:p>
        </p:txBody>
      </p:sp>
      <p:sp>
        <p:nvSpPr>
          <p:cNvPr id="96259" name="文本框 96258"/>
          <p:cNvSpPr txBox="1"/>
          <p:nvPr/>
        </p:nvSpPr>
        <p:spPr>
          <a:xfrm>
            <a:off x="0" y="5029200"/>
            <a:ext cx="8610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【作业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根据课堂上所学知识，完善自己的作文立意，完成以“和”为话题的作文。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5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Text Box 7"/>
          <p:cNvSpPr txBox="1"/>
          <p:nvPr/>
        </p:nvSpPr>
        <p:spPr>
          <a:xfrm>
            <a:off x="1143000" y="990600"/>
            <a:ext cx="5715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常见的立意角度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28675" name="Text Box 8"/>
          <p:cNvSpPr txBox="1"/>
          <p:nvPr/>
        </p:nvSpPr>
        <p:spPr>
          <a:xfrm>
            <a:off x="609600" y="2590800"/>
            <a:ext cx="7775575" cy="3021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None/>
            </a:pPr>
            <a:r>
              <a:rPr lang="zh-CN" altLang="en-US" sz="4800" b="1" dirty="0">
                <a:solidFill>
                  <a:srgbClr val="660066"/>
                </a:solidFill>
              </a:rPr>
              <a:t>一、从实立意与从虚立意。</a:t>
            </a:r>
            <a:endParaRPr lang="zh-CN" altLang="en-US" sz="4800" b="1" dirty="0">
              <a:solidFill>
                <a:srgbClr val="660066"/>
              </a:solidFill>
            </a:endParaRPr>
          </a:p>
          <a:p>
            <a:pPr marL="0" lvl="0" indent="0">
              <a:spcBef>
                <a:spcPct val="50000"/>
              </a:spcBef>
              <a:buClrTx/>
              <a:buNone/>
            </a:pPr>
            <a:endParaRPr lang="zh-CN" altLang="en-US" sz="4800" b="1" dirty="0">
              <a:solidFill>
                <a:srgbClr val="660066"/>
              </a:solidFill>
            </a:endParaRPr>
          </a:p>
          <a:p>
            <a:pPr marL="0" lvl="0" indent="0">
              <a:spcBef>
                <a:spcPct val="50000"/>
              </a:spcBef>
              <a:buClrTx/>
              <a:buNone/>
            </a:pPr>
            <a:r>
              <a:rPr lang="zh-CN" altLang="en-US" sz="4800" b="1" dirty="0">
                <a:solidFill>
                  <a:srgbClr val="FF3300"/>
                </a:solidFill>
              </a:rPr>
              <a:t>二、顺向立意与逆向立意。</a:t>
            </a:r>
            <a:endParaRPr lang="zh-CN" altLang="en-US" sz="4800" b="1" dirty="0">
              <a:solidFill>
                <a:srgbClr val="FF3300"/>
              </a:solidFill>
            </a:endParaRPr>
          </a:p>
        </p:txBody>
      </p:sp>
      <p:sp>
        <p:nvSpPr>
          <p:cNvPr id="80900" name="Tree"/>
          <p:cNvSpPr>
            <a:spLocks noEditPoints="1"/>
          </p:cNvSpPr>
          <p:nvPr/>
        </p:nvSpPr>
        <p:spPr>
          <a:xfrm>
            <a:off x="7235825" y="5661025"/>
            <a:ext cx="971550" cy="1196975"/>
          </a:xfrm>
          <a:custGeom>
            <a:avLst/>
            <a:gdLst>
              <a:gd name="txL" fmla="*/ 761 w 21600"/>
              <a:gd name="txT" fmla="*/ 22454 h 21600"/>
              <a:gd name="txR" fmla="*/ 21069 w 21600"/>
              <a:gd name="txB" fmla="*/ 28282 h 21600"/>
            </a:gdLst>
            <a:ahLst/>
            <a:cxnLst>
              <a:cxn ang="17694720">
                <a:pos x="21849755" y="0"/>
              </a:cxn>
              <a:cxn ang="11796480">
                <a:pos x="12484687" y="19346552"/>
              </a:cxn>
              <a:cxn ang="11796480">
                <a:pos x="6243378" y="38693048"/>
              </a:cxn>
              <a:cxn ang="11796480">
                <a:pos x="0" y="58039600"/>
              </a:cxn>
              <a:cxn ang="0">
                <a:pos x="31214822" y="19346552"/>
              </a:cxn>
              <a:cxn ang="0">
                <a:pos x="37456131" y="38693048"/>
              </a:cxn>
              <a:cxn ang="0">
                <a:pos x="43699509" y="58039600"/>
              </a:cxn>
            </a:cxnLst>
            <a:rect l="txL" t="txT" r="txR" b="txB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solidFill>
            <a:srgbClr val="008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100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80901" name="Tree"/>
          <p:cNvSpPr>
            <a:spLocks noEditPoints="1"/>
          </p:cNvSpPr>
          <p:nvPr/>
        </p:nvSpPr>
        <p:spPr>
          <a:xfrm>
            <a:off x="8172450" y="5661025"/>
            <a:ext cx="971550" cy="1196975"/>
          </a:xfrm>
          <a:custGeom>
            <a:avLst/>
            <a:gdLst>
              <a:gd name="txL" fmla="*/ 761 w 21600"/>
              <a:gd name="txT" fmla="*/ 22454 h 21600"/>
              <a:gd name="txR" fmla="*/ 21069 w 21600"/>
              <a:gd name="txB" fmla="*/ 28282 h 21600"/>
            </a:gdLst>
            <a:ahLst/>
            <a:cxnLst>
              <a:cxn ang="17694720">
                <a:pos x="21849755" y="0"/>
              </a:cxn>
              <a:cxn ang="11796480">
                <a:pos x="12484687" y="19346552"/>
              </a:cxn>
              <a:cxn ang="11796480">
                <a:pos x="6243378" y="38693048"/>
              </a:cxn>
              <a:cxn ang="11796480">
                <a:pos x="0" y="58039600"/>
              </a:cxn>
              <a:cxn ang="0">
                <a:pos x="31214822" y="19346552"/>
              </a:cxn>
              <a:cxn ang="0">
                <a:pos x="37456131" y="38693048"/>
              </a:cxn>
              <a:cxn ang="0">
                <a:pos x="43699509" y="58039600"/>
              </a:cxn>
            </a:cxnLst>
            <a:rect l="txL" t="txT" r="txR" b="txB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solidFill>
            <a:srgbClr val="008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100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80902" name="AutoShape 15"/>
          <p:cNvSpPr/>
          <p:nvPr/>
        </p:nvSpPr>
        <p:spPr>
          <a:xfrm>
            <a:off x="900113" y="290513"/>
            <a:ext cx="504825" cy="720725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None/>
            </a:pPr>
            <a:endParaRPr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4495800" y="723900"/>
            <a:ext cx="4559300" cy="5508625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细黑" panose="02010600040101010101" pitchFamily="2" charset="-122"/>
                <a:cs typeface="+mn-cs"/>
              </a:rPr>
              <a:t>       </a:t>
            </a:r>
            <a:r>
              <a:rPr kumimoji="1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给大家三分钟时间， 以“窗”为题，你能从哪些角度立意？</a:t>
            </a:r>
            <a:endParaRPr kumimoji="1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73731" name="图片 1"/>
          <p:cNvPicPr>
            <a:picLocks noChangeAspect="1"/>
          </p:cNvPicPr>
          <p:nvPr/>
        </p:nvPicPr>
        <p:blipFill>
          <a:blip r:embed="rId1"/>
          <a:srcRect l="14815" t="3535" r="15314" b="6165"/>
          <a:stretch>
            <a:fillRect/>
          </a:stretch>
        </p:blipFill>
        <p:spPr>
          <a:xfrm>
            <a:off x="0" y="115888"/>
            <a:ext cx="4495800" cy="6192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Text Box 2"/>
          <p:cNvSpPr txBox="1">
            <a:spLocks noChangeArrowheads="1"/>
          </p:cNvSpPr>
          <p:nvPr/>
        </p:nvSpPr>
        <p:spPr bwMode="auto">
          <a:xfrm>
            <a:off x="720725" y="1196975"/>
            <a:ext cx="1403350" cy="530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剪纸简体" pitchFamily="65" charset="-122"/>
              </a:rPr>
              <a:t>窗的功能  </a:t>
            </a:r>
            <a:r>
              <a:rPr lang="zh-CN" altLang="en-US" sz="8000" dirty="0">
                <a:solidFill>
                  <a:srgbClr val="1C1C1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剪纸简体" pitchFamily="65" charset="-122"/>
              </a:rPr>
              <a:t>？</a:t>
            </a:r>
            <a:endParaRPr lang="zh-CN" altLang="en-US" sz="8000" dirty="0">
              <a:solidFill>
                <a:srgbClr val="1C1C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方正剪纸简体" pitchFamily="65" charset="-122"/>
            </a:endParaRPr>
          </a:p>
        </p:txBody>
      </p:sp>
      <p:pic>
        <p:nvPicPr>
          <p:cNvPr id="74755" name="Picture 3" descr="animal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400" y="5829300"/>
            <a:ext cx="114300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6" name="Picture 4" descr="chuangkaton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28600"/>
            <a:ext cx="6629400" cy="5943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4757" name="Group 5"/>
          <p:cNvGrpSpPr/>
          <p:nvPr/>
        </p:nvGrpSpPr>
        <p:grpSpPr>
          <a:xfrm>
            <a:off x="1752600" y="5562600"/>
            <a:ext cx="6188075" cy="1295400"/>
            <a:chOff x="1968" y="3344"/>
            <a:chExt cx="3898" cy="816"/>
          </a:xfrm>
        </p:grpSpPr>
        <p:pic>
          <p:nvPicPr>
            <p:cNvPr id="74758" name="Picture 6" descr="5-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4" y="3488"/>
              <a:ext cx="634" cy="67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4759" name="Group 7"/>
            <p:cNvGrpSpPr/>
            <p:nvPr/>
          </p:nvGrpSpPr>
          <p:grpSpPr>
            <a:xfrm>
              <a:off x="1968" y="3344"/>
              <a:ext cx="3898" cy="816"/>
              <a:chOff x="1968" y="3344"/>
              <a:chExt cx="3898" cy="816"/>
            </a:xfrm>
          </p:grpSpPr>
          <p:pic>
            <p:nvPicPr>
              <p:cNvPr id="74760" name="Picture 8" descr="5-2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36" y="3392"/>
                <a:ext cx="634" cy="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4761" name="Picture 9" descr="5-2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76" y="3488"/>
                <a:ext cx="634" cy="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4762" name="Picture 10" descr="5-2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00" y="3488"/>
                <a:ext cx="634" cy="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4763" name="Picture 11" descr="5-2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04" y="3488"/>
                <a:ext cx="634" cy="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4764" name="Picture 12" descr="5-2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16" y="3488"/>
                <a:ext cx="634" cy="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4765" name="Picture 13" descr="5-2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68" y="3440"/>
                <a:ext cx="634" cy="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4766" name="Picture 14" descr="5-2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88" y="3344"/>
                <a:ext cx="634" cy="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4767" name="Picture 15" descr="5-2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32" y="3456"/>
                <a:ext cx="634" cy="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4768" name="Picture 16" descr="5-2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04" y="3360"/>
                <a:ext cx="634" cy="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39688" y="404813"/>
            <a:ext cx="12192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中倩简体" pitchFamily="65" charset="-122"/>
              </a:rPr>
              <a:t>窗内外的故事</a:t>
            </a:r>
            <a:endParaRPr lang="zh-CN" altLang="en-US" sz="4800" b="1" dirty="0">
              <a:solidFill>
                <a:srgbClr val="FF66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方正中倩简体" pitchFamily="65" charset="-122"/>
            </a:endParaRPr>
          </a:p>
        </p:txBody>
      </p:sp>
      <p:pic>
        <p:nvPicPr>
          <p:cNvPr id="92165" name="Picture 5" descr="赶鸭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73025"/>
            <a:ext cx="4419600" cy="41211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75780" name="Object 4"/>
          <p:cNvGraphicFramePr>
            <a:graphicFrameLocks noChangeAspect="1"/>
          </p:cNvGraphicFramePr>
          <p:nvPr/>
        </p:nvGraphicFramePr>
        <p:xfrm>
          <a:off x="5191125" y="2149475"/>
          <a:ext cx="3943350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3409950" imgH="4238625" progId="Paint.Picture">
                  <p:embed/>
                </p:oleObj>
              </mc:Choice>
              <mc:Fallback>
                <p:oleObj name="" r:id="rId2" imgW="3409950" imgH="42386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91125" y="2149475"/>
                        <a:ext cx="3943350" cy="472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Text Box 2"/>
          <p:cNvSpPr txBox="1">
            <a:spLocks noChangeArrowheads="1"/>
          </p:cNvSpPr>
          <p:nvPr/>
        </p:nvSpPr>
        <p:spPr bwMode="auto">
          <a:xfrm>
            <a:off x="2438400" y="685800"/>
            <a:ext cx="6705600" cy="377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>
                    <a:srgbClr val="FFFFFF"/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人的眼睛是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心灵之窗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，</a:t>
            </a:r>
            <a:endParaRPr lang="zh-CN" altLang="en-US" sz="44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方正综艺简体" pitchFamily="2" charset="-122"/>
              <a:ea typeface="方正综艺简体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>
                    <a:srgbClr val="FFFFFF"/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一张照片是</a:t>
            </a:r>
            <a:r>
              <a:rPr lang="en-US" altLang="zh-CN" sz="44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_________,</a:t>
            </a:r>
            <a:endParaRPr lang="en-US" altLang="zh-CN" sz="4400" b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方正综艺简体" pitchFamily="2" charset="-122"/>
              <a:ea typeface="方正综艺简体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>
                    <a:srgbClr val="FFFFFF"/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电视、报纸</a:t>
            </a:r>
            <a:r>
              <a:rPr lang="en-US" altLang="zh-CN" sz="44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_________ 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、</a:t>
            </a:r>
            <a:endParaRPr lang="zh-CN" altLang="en-US" sz="44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方正综艺简体" pitchFamily="2" charset="-122"/>
              <a:ea typeface="方正综艺简体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>
                    <a:srgbClr val="FFFFFF"/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细胞、 </a:t>
            </a:r>
            <a:r>
              <a:rPr lang="en-US" altLang="zh-CN" sz="4400" b="1">
                <a:effectLst>
                  <a:outerShdw blurRad="38100" dist="38100" dir="2700000">
                    <a:srgbClr val="FFFFFF"/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DNA</a:t>
            </a:r>
            <a:r>
              <a:rPr lang="en-US" altLang="zh-CN" sz="44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_______</a:t>
            </a:r>
            <a:r>
              <a:rPr lang="en-US" altLang="zh-CN" sz="44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综艺简体" pitchFamily="2" charset="-122"/>
              </a:rPr>
              <a:t>……</a:t>
            </a:r>
            <a:endParaRPr lang="en-US" altLang="zh-CN" sz="4400" b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方正综艺简体" pitchFamily="2" charset="-122"/>
            </a:endParaRPr>
          </a:p>
        </p:txBody>
      </p:sp>
      <p:sp>
        <p:nvSpPr>
          <p:cNvPr id="95235" name="Rectangle 3"/>
          <p:cNvSpPr>
            <a:spLocks noChangeArrowheads="1"/>
          </p:cNvSpPr>
          <p:nvPr/>
        </p:nvSpPr>
        <p:spPr bwMode="auto">
          <a:xfrm>
            <a:off x="5148263" y="1524000"/>
            <a:ext cx="26828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回忆之窗</a:t>
            </a:r>
            <a:endParaRPr kumimoji="1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5003800" y="2565400"/>
            <a:ext cx="2952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社会之窗</a:t>
            </a:r>
            <a:endParaRPr kumimoji="1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5238" name="Rectangle 6"/>
          <p:cNvSpPr>
            <a:spLocks noChangeArrowheads="1"/>
          </p:cNvSpPr>
          <p:nvPr/>
        </p:nvSpPr>
        <p:spPr bwMode="auto">
          <a:xfrm>
            <a:off x="5364163" y="3644900"/>
            <a:ext cx="25923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生命之</a:t>
            </a: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窗</a:t>
            </a:r>
            <a:endParaRPr kumimoji="1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6806" name="WordArt 7"/>
          <p:cNvSpPr>
            <a:spLocks noTextEdit="1"/>
          </p:cNvSpPr>
          <p:nvPr/>
        </p:nvSpPr>
        <p:spPr>
          <a:xfrm>
            <a:off x="4067175" y="5157788"/>
            <a:ext cx="338455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 b="1">
                <a:ln w="1905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方正舒体" panose="02010601030101010101" charset="-122"/>
                <a:ea typeface="方正舒体" panose="02010601030101010101" charset="-122"/>
              </a:rPr>
              <a:t>无形的窗</a:t>
            </a:r>
            <a:endParaRPr lang="zh-CN" altLang="en-US" sz="4800" b="1">
              <a:ln w="1905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方正舒体" panose="02010601030101010101" charset="-122"/>
              <a:ea typeface="方正舒体" panose="02010601030101010101" charset="-122"/>
            </a:endParaRPr>
          </a:p>
        </p:txBody>
      </p:sp>
      <p:pic>
        <p:nvPicPr>
          <p:cNvPr id="76807" name="Picture 8" descr="20058111410573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3622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6" grpId="0"/>
      <p:bldP spid="952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标题 109569"/>
          <p:cNvSpPr>
            <a:spLocks noGrp="1" noRot="1"/>
          </p:cNvSpPr>
          <p:nvPr>
            <p:ph type="title"/>
          </p:nvPr>
        </p:nvSpPr>
        <p:spPr>
          <a:xfrm>
            <a:off x="609600" y="304800"/>
            <a:ext cx="2057400" cy="609600"/>
          </a:xfrm>
        </p:spPr>
        <p:txBody>
          <a:bodyPr anchor="ctr"/>
          <a:p>
            <a:r>
              <a:rPr lang="zh-CN" altLang="en-US" sz="3200" dirty="0"/>
              <a:t>教学目的</a:t>
            </a:r>
            <a:endParaRPr lang="zh-CN" altLang="en-US" sz="3200" dirty="0"/>
          </a:p>
        </p:txBody>
      </p:sp>
      <p:sp>
        <p:nvSpPr>
          <p:cNvPr id="109571" name="文本占位符 109570"/>
          <p:cNvSpPr>
            <a:spLocks noGrp="1" noRot="1"/>
          </p:cNvSpPr>
          <p:nvPr>
            <p:ph type="body" idx="1"/>
          </p:nvPr>
        </p:nvSpPr>
        <p:spPr>
          <a:xfrm>
            <a:off x="533400" y="5448300"/>
            <a:ext cx="7772400" cy="2819400"/>
          </a:xfrm>
        </p:spPr>
        <p:txBody>
          <a:bodyPr/>
          <a:p>
            <a:pPr>
              <a:buNone/>
            </a:pPr>
            <a:endParaRPr lang="en-US" altLang="zh-CN" dirty="0"/>
          </a:p>
          <a:p>
            <a:endParaRPr lang="en-US" altLang="zh-CN" dirty="0"/>
          </a:p>
        </p:txBody>
      </p:sp>
      <p:sp>
        <p:nvSpPr>
          <p:cNvPr id="109572" name="矩形 109571"/>
          <p:cNvSpPr/>
          <p:nvPr/>
        </p:nvSpPr>
        <p:spPr>
          <a:xfrm>
            <a:off x="1447800" y="838200"/>
            <a:ext cx="731520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、了解中考作文在“中心”方面的具体要求。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、掌握使中心“明确”、“新颖”、“深刻”的方法和技巧，并运用于写作之中。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、引导学生分析作文“中心”失分的原因。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、能运用“提升要诀”提升作文水平。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9573" name="矩形 109572"/>
          <p:cNvSpPr/>
          <p:nvPr/>
        </p:nvSpPr>
        <p:spPr>
          <a:xfrm>
            <a:off x="914400" y="3109913"/>
            <a:ext cx="1809750" cy="482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教学重点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4" name="矩形 109573"/>
          <p:cNvSpPr/>
          <p:nvPr/>
        </p:nvSpPr>
        <p:spPr>
          <a:xfrm>
            <a:off x="1524000" y="3657600"/>
            <a:ext cx="73152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、掌握使中心“明确”、“新颖”、“深刻”的方法和技巧，并运用于写作之中。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、能运用“提升要诀”提升作文水平。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9575" name="矩形 109574"/>
          <p:cNvSpPr/>
          <p:nvPr/>
        </p:nvSpPr>
        <p:spPr>
          <a:xfrm>
            <a:off x="990600" y="497205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教学难点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6" name="矩形 109575"/>
          <p:cNvSpPr/>
          <p:nvPr/>
        </p:nvSpPr>
        <p:spPr>
          <a:xfrm>
            <a:off x="1447800" y="5484813"/>
            <a:ext cx="73152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、引导学生分析“中心”失分的原因。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、能把使中心“明确”、“新颖”、“深刻”的方法和技巧运用于实际的写作之中。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  <p:bldP spid="109573" grpId="0"/>
      <p:bldP spid="109574" grpId="0"/>
      <p:bldP spid="109575" grpId="0"/>
      <p:bldP spid="10957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6" name="Picture 8" descr="IMG_01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503863" cy="412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7" name="Picture 9" descr="IMG_01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43288"/>
            <a:ext cx="5580063" cy="344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8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863" y="1773238"/>
            <a:ext cx="2635250" cy="5084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2" name="Text Box 2"/>
          <p:cNvSpPr txBox="1">
            <a:spLocks noChangeArrowheads="1"/>
          </p:cNvSpPr>
          <p:nvPr/>
        </p:nvSpPr>
        <p:spPr bwMode="auto">
          <a:xfrm>
            <a:off x="5651500" y="477838"/>
            <a:ext cx="35290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准圆简体" pitchFamily="2" charset="-122"/>
              </a:rPr>
              <a:t>建筑之窗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方正准圆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50" name="Picture 7" descr="IMG_0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8" y="3267075"/>
            <a:ext cx="4787900" cy="359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323850" y="549275"/>
            <a:ext cx="36718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艺术之窗</a:t>
            </a:r>
            <a:endParaRPr kumimoji="1" lang="zh-CN" altLang="en-US" sz="6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78852" name="Picture 6" descr="408577171ecb391c4a90a7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63" y="2822575"/>
            <a:ext cx="3960812" cy="406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3" name="Picture 8" descr="IMG_02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200" y="0"/>
            <a:ext cx="5003800" cy="3752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Rectangle 2"/>
          <p:cNvSpPr/>
          <p:nvPr/>
        </p:nvSpPr>
        <p:spPr>
          <a:xfrm>
            <a:off x="709613" y="-13335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None/>
            </a:pPr>
            <a:r>
              <a:rPr lang="zh-CN" altLang="en-US" sz="4400" b="1" dirty="0">
                <a:solidFill>
                  <a:schemeClr val="tx2"/>
                </a:solidFill>
                <a:latin typeface="汉仪长美黑简" pitchFamily="49" charset="-122"/>
                <a:ea typeface="汉仪长美黑简" pitchFamily="49" charset="-122"/>
              </a:rPr>
              <a:t>从实立意与从虚立意</a:t>
            </a:r>
            <a:endParaRPr lang="zh-CN" altLang="en-US" sz="4400" b="1" dirty="0">
              <a:solidFill>
                <a:schemeClr val="tx2"/>
              </a:solidFill>
              <a:latin typeface="汉仪长美黑简" pitchFamily="49" charset="-122"/>
              <a:ea typeface="汉仪长美黑简" pitchFamily="49" charset="-122"/>
            </a:endParaRPr>
          </a:p>
        </p:txBody>
      </p:sp>
      <p:sp>
        <p:nvSpPr>
          <p:cNvPr id="114691" name="Rectangle 3"/>
          <p:cNvSpPr/>
          <p:nvPr/>
        </p:nvSpPr>
        <p:spPr>
          <a:xfrm>
            <a:off x="61913" y="969963"/>
            <a:ext cx="8305800" cy="450691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z="3600" b="1" dirty="0">
                <a:solidFill>
                  <a:srgbClr val="2303E1"/>
                </a:solidFill>
              </a:rPr>
              <a:t>从“实”立意：</a:t>
            </a:r>
            <a:endParaRPr lang="zh-CN" altLang="en-US" sz="3600" b="1" dirty="0">
              <a:solidFill>
                <a:srgbClr val="2303E1"/>
              </a:solidFill>
            </a:endParaRPr>
          </a:p>
          <a:p>
            <a:pPr lvl="0"/>
            <a:endParaRPr lang="zh-CN" altLang="en-US" sz="3600" b="1" dirty="0">
              <a:solidFill>
                <a:srgbClr val="2303E1"/>
              </a:solidFill>
            </a:endParaRPr>
          </a:p>
          <a:p>
            <a:pPr lvl="0"/>
            <a:endParaRPr lang="zh-CN" altLang="en-US" sz="3600" b="1" dirty="0">
              <a:solidFill>
                <a:srgbClr val="2303E1"/>
              </a:solidFill>
            </a:endParaRPr>
          </a:p>
          <a:p>
            <a:pPr lvl="0"/>
            <a:endParaRPr lang="zh-CN" altLang="en-US" sz="3600" b="1" dirty="0">
              <a:solidFill>
                <a:srgbClr val="2303E1"/>
              </a:solidFill>
            </a:endParaRPr>
          </a:p>
          <a:p>
            <a:pPr lvl="0"/>
            <a:endParaRPr lang="zh-CN" altLang="en-US" sz="3600" b="1" dirty="0">
              <a:solidFill>
                <a:srgbClr val="2303E1"/>
              </a:solidFill>
            </a:endParaRPr>
          </a:p>
          <a:p>
            <a:pPr lvl="0"/>
            <a:r>
              <a:rPr lang="zh-CN" altLang="en-US" sz="3600" b="1" dirty="0">
                <a:solidFill>
                  <a:srgbClr val="2303E1"/>
                </a:solidFill>
              </a:rPr>
              <a:t>从“虚”立意：</a:t>
            </a:r>
            <a:endParaRPr lang="zh-CN" altLang="en-US" sz="3600" b="1" dirty="0">
              <a:solidFill>
                <a:srgbClr val="2303E1"/>
              </a:solidFill>
            </a:endParaRP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250825" y="1692275"/>
            <a:ext cx="8893175" cy="295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如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窗的功能：能透进阳光、新鲜的空气，挡住寒流，成为美丽的装饰；窗内窗外的故事；窗的种类，窗的风格、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四季之窗、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 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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693" name="Text Box 5"/>
          <p:cNvSpPr txBox="1"/>
          <p:nvPr/>
        </p:nvSpPr>
        <p:spPr>
          <a:xfrm>
            <a:off x="266700" y="4994275"/>
            <a:ext cx="8408988" cy="2166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50000"/>
              </a:spcBef>
              <a:buClrTx/>
              <a:buNone/>
            </a:pPr>
            <a:r>
              <a:rPr lang="en-US" altLang="zh-CN" sz="2800" b="1" dirty="0"/>
              <a:t>     </a:t>
            </a:r>
            <a:r>
              <a:rPr lang="zh-CN" altLang="en-US" sz="2800" b="1" dirty="0"/>
              <a:t>如心灵之窗；童年之窗；生命之窗；社会之窗；建筑之窗、艺术之窗、科学之窗</a:t>
            </a:r>
            <a:r>
              <a:rPr lang="en-US" altLang="zh-CN" sz="2800" b="1"/>
              <a:t>…… </a:t>
            </a:r>
            <a:endParaRPr lang="en-US" altLang="zh-CN" sz="2800"/>
          </a:p>
          <a:p>
            <a:pPr marL="0" lvl="0" indent="0">
              <a:lnSpc>
                <a:spcPct val="150000"/>
              </a:lnSpc>
              <a:spcBef>
                <a:spcPct val="50000"/>
              </a:spcBef>
              <a:buClrTx/>
              <a:buNone/>
            </a:pPr>
            <a:endParaRPr lang="en-US" altLang="zh-CN" sz="2800" dirty="0"/>
          </a:p>
        </p:txBody>
      </p:sp>
      <p:sp>
        <p:nvSpPr>
          <p:cNvPr id="79878" name="Tree"/>
          <p:cNvSpPr>
            <a:spLocks noEditPoints="1"/>
          </p:cNvSpPr>
          <p:nvPr/>
        </p:nvSpPr>
        <p:spPr>
          <a:xfrm>
            <a:off x="8027988" y="5661025"/>
            <a:ext cx="971550" cy="1196975"/>
          </a:xfrm>
          <a:custGeom>
            <a:avLst/>
            <a:gdLst>
              <a:gd name="txL" fmla="*/ 761 w 21600"/>
              <a:gd name="txT" fmla="*/ 22454 h 21600"/>
              <a:gd name="txR" fmla="*/ 21069 w 21600"/>
              <a:gd name="txB" fmla="*/ 28282 h 21600"/>
            </a:gdLst>
            <a:ahLst/>
            <a:cxnLst>
              <a:cxn ang="17694720">
                <a:pos x="21849755" y="0"/>
              </a:cxn>
              <a:cxn ang="11796480">
                <a:pos x="12484687" y="19346552"/>
              </a:cxn>
              <a:cxn ang="11796480">
                <a:pos x="6243378" y="38693048"/>
              </a:cxn>
              <a:cxn ang="11796480">
                <a:pos x="0" y="58039600"/>
              </a:cxn>
              <a:cxn ang="0">
                <a:pos x="31214822" y="19346552"/>
              </a:cxn>
              <a:cxn ang="0">
                <a:pos x="37456131" y="38693048"/>
              </a:cxn>
              <a:cxn ang="0">
                <a:pos x="43699509" y="58039600"/>
              </a:cxn>
            </a:cxnLst>
            <a:rect l="txL" t="txT" r="txR" b="txB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solidFill>
            <a:srgbClr val="008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100000"/>
              </a:srgbClr>
            </a:outerShdw>
          </a:effectLst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  <p:bldP spid="114691" grpId="0"/>
      <p:bldP spid="114692" grpId="0"/>
      <p:bldP spid="11469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179388" y="-603250"/>
            <a:ext cx="72009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p>
            <a:pPr lvl="0" eaLnBrk="0" hangingPunct="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rgbClr val="D00A34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方正隶书简体" pitchFamily="2" charset="-122"/>
              </a:rPr>
              <a:t>顺向</a:t>
            </a:r>
            <a:r>
              <a:rPr lang="zh-CN" altLang="en-US" sz="5400" b="1" dirty="0">
                <a:latin typeface="Arial" panose="020B0604020202020204" pitchFamily="34" charset="0"/>
                <a:ea typeface="方正隶书简体" pitchFamily="2" charset="-122"/>
              </a:rPr>
              <a:t>立意</a:t>
            </a:r>
            <a:r>
              <a:rPr lang="zh-CN" altLang="en-US" sz="5400" b="1" dirty="0">
                <a:solidFill>
                  <a:srgbClr val="2303E1"/>
                </a:solidFill>
                <a:latin typeface="Arial" panose="020B0604020202020204" pitchFamily="34" charset="0"/>
                <a:ea typeface="方正隶书简体" pitchFamily="2" charset="-122"/>
              </a:rPr>
              <a:t>与</a:t>
            </a:r>
            <a:r>
              <a:rPr lang="zh-CN" altLang="en-US" sz="5400" b="1" dirty="0">
                <a:solidFill>
                  <a:srgbClr val="CA1D1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方正隶书简体" pitchFamily="2" charset="-122"/>
              </a:rPr>
              <a:t>逆向</a:t>
            </a:r>
            <a:r>
              <a:rPr lang="zh-CN" altLang="en-US" sz="5400" b="1" dirty="0">
                <a:latin typeface="Arial" panose="020B0604020202020204" pitchFamily="34" charset="0"/>
                <a:ea typeface="方正隶书简体" pitchFamily="2" charset="-122"/>
              </a:rPr>
              <a:t>立意</a:t>
            </a:r>
            <a:endParaRPr lang="zh-CN" altLang="en-US" sz="4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2524" name="Text Box 12"/>
          <p:cNvSpPr txBox="1">
            <a:spLocks noChangeArrowheads="1"/>
          </p:cNvSpPr>
          <p:nvPr/>
        </p:nvSpPr>
        <p:spPr bwMode="auto">
          <a:xfrm>
            <a:off x="-4762" y="1196975"/>
            <a:ext cx="925195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 从与通常的情感倾向或与传统的观点、看法一致的角度来确立文章的中心，就是顺向立意。反之，则是</a:t>
            </a:r>
            <a:r>
              <a:rPr kumimoji="1" lang="zh-CN" altLang="en-US" sz="40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逆向立意</a:t>
            </a:r>
            <a:r>
              <a:rPr kumimoji="1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2525" name="Text Box 13"/>
          <p:cNvSpPr txBox="1">
            <a:spLocks noChangeArrowheads="1"/>
          </p:cNvSpPr>
          <p:nvPr/>
        </p:nvSpPr>
        <p:spPr bwMode="auto">
          <a:xfrm>
            <a:off x="0" y="3940175"/>
            <a:ext cx="9036050" cy="218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lvl="0" algn="just" eaLnBrk="0" hangingPunct="0">
              <a:lnSpc>
                <a:spcPct val="20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方正少儿简体" pitchFamily="65" charset="-122"/>
              </a:rPr>
              <a:t>     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方正少儿简体" pitchFamily="65" charset="-122"/>
              </a:rPr>
              <a:t>反弹琵琶，容易写出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方正少儿简体" pitchFamily="65" charset="-122"/>
              </a:rPr>
              <a:t>新意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方正少儿简体" pitchFamily="65" charset="-122"/>
              </a:rPr>
              <a:t>，让人耳目一新。    但不能违背立意要求中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方正少儿简体" pitchFamily="65" charset="-122"/>
              </a:rPr>
              <a:t>“正确”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方正少儿简体" pitchFamily="65" charset="-122"/>
              </a:rPr>
              <a:t>的原则！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方正少儿简体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25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25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79388" y="1373188"/>
            <a:ext cx="88201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4400" b="1" dirty="0"/>
              <a:t>　　请以</a:t>
            </a:r>
            <a:r>
              <a:rPr lang="zh-CN" altLang="en-US" sz="4400" b="1" dirty="0">
                <a:solidFill>
                  <a:schemeClr val="tx2"/>
                </a:solidFill>
              </a:rPr>
              <a:t>“珍惜”</a:t>
            </a:r>
            <a:r>
              <a:rPr lang="zh-CN" altLang="en-US" sz="4400" b="1" dirty="0">
                <a:solidFill>
                  <a:srgbClr val="FF3300"/>
                </a:solidFill>
              </a:rPr>
              <a:t>为</a:t>
            </a:r>
            <a:r>
              <a:rPr lang="zh-CN" altLang="en-US" sz="4400" b="1" dirty="0">
                <a:solidFill>
                  <a:srgbClr val="0922DB"/>
                </a:solidFill>
              </a:rPr>
              <a:t>题</a:t>
            </a:r>
            <a:r>
              <a:rPr lang="zh-CN" altLang="en-US" sz="4400" b="1" dirty="0">
                <a:solidFill>
                  <a:srgbClr val="333300"/>
                </a:solidFill>
              </a:rPr>
              <a:t>写一篇作文，</a:t>
            </a:r>
            <a:r>
              <a:rPr lang="zh-CN" altLang="en-US" sz="4400" b="1" dirty="0">
                <a:solidFill>
                  <a:srgbClr val="A50021"/>
                </a:solidFill>
              </a:rPr>
              <a:t>可以写</a:t>
            </a:r>
            <a:r>
              <a:rPr lang="zh-CN" altLang="en-US" sz="4400" b="1" dirty="0">
                <a:solidFill>
                  <a:srgbClr val="3333FF"/>
                </a:solidFill>
              </a:rPr>
              <a:t>你的</a:t>
            </a:r>
            <a:r>
              <a:rPr lang="zh-CN" altLang="en-US" sz="4400" b="1" dirty="0">
                <a:solidFill>
                  <a:srgbClr val="FF0000"/>
                </a:solidFill>
              </a:rPr>
              <a:t>经历、体验、感受、看法和信念。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 marL="0" lvl="0" indent="0">
              <a:lnSpc>
                <a:spcPct val="150000"/>
              </a:lnSpc>
            </a:pPr>
            <a:endParaRPr lang="zh-CN" altLang="en-US" sz="4400" b="1" dirty="0"/>
          </a:p>
          <a:p>
            <a:pPr marL="0" lvl="0" indent="0">
              <a:lnSpc>
                <a:spcPct val="150000"/>
              </a:lnSpc>
            </a:pPr>
            <a:endParaRPr lang="zh-CN" altLang="en-US" sz="4400" b="1" dirty="0"/>
          </a:p>
        </p:txBody>
      </p:sp>
      <p:sp>
        <p:nvSpPr>
          <p:cNvPr id="82947" name="AutoShape 4"/>
          <p:cNvSpPr/>
          <p:nvPr/>
        </p:nvSpPr>
        <p:spPr>
          <a:xfrm>
            <a:off x="85725" y="-55562"/>
            <a:ext cx="3168650" cy="1295400"/>
          </a:xfrm>
          <a:prstGeom prst="irregularSeal2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None/>
            </a:pPr>
            <a:endParaRPr sz="1800" dirty="0"/>
          </a:p>
        </p:txBody>
      </p:sp>
      <p:sp>
        <p:nvSpPr>
          <p:cNvPr id="82948" name="WordArt 3"/>
          <p:cNvSpPr>
            <a:spLocks noTextEdit="1"/>
          </p:cNvSpPr>
          <p:nvPr/>
        </p:nvSpPr>
        <p:spPr>
          <a:xfrm>
            <a:off x="755650" y="77788"/>
            <a:ext cx="18288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立意角度</a:t>
            </a:r>
            <a:endParaRPr lang="zh-CN" altLang="en-US" sz="3600"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/>
          <p:nvPr/>
        </p:nvSpPr>
        <p:spPr>
          <a:xfrm>
            <a:off x="685800" y="-20637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None/>
            </a:pPr>
            <a:r>
              <a:rPr lang="zh-CN" altLang="en-US" sz="4400" b="1" dirty="0">
                <a:solidFill>
                  <a:schemeClr val="tx2"/>
                </a:solidFill>
              </a:rPr>
              <a:t>从实立意与从虚立意</a:t>
            </a:r>
            <a:endParaRPr lang="zh-CN" altLang="en-US" sz="4400" b="1" dirty="0">
              <a:solidFill>
                <a:schemeClr val="tx2"/>
              </a:solidFill>
            </a:endParaRPr>
          </a:p>
        </p:txBody>
      </p:sp>
      <p:sp>
        <p:nvSpPr>
          <p:cNvPr id="29699" name="Rectangle 3"/>
          <p:cNvSpPr/>
          <p:nvPr/>
        </p:nvSpPr>
        <p:spPr>
          <a:xfrm>
            <a:off x="250825" y="836613"/>
            <a:ext cx="8305800" cy="450691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z="3600" b="1" dirty="0">
                <a:solidFill>
                  <a:srgbClr val="2303E1"/>
                </a:solidFill>
              </a:rPr>
              <a:t>从“实”立意：</a:t>
            </a:r>
            <a:endParaRPr lang="zh-CN" altLang="en-US" sz="3600" b="1" dirty="0">
              <a:solidFill>
                <a:srgbClr val="2303E1"/>
              </a:solidFill>
            </a:endParaRPr>
          </a:p>
          <a:p>
            <a:pPr lvl="0"/>
            <a:endParaRPr lang="zh-CN" altLang="en-US" sz="3600" b="1" dirty="0">
              <a:solidFill>
                <a:srgbClr val="2303E1"/>
              </a:solidFill>
            </a:endParaRPr>
          </a:p>
          <a:p>
            <a:pPr lvl="0"/>
            <a:endParaRPr lang="zh-CN" altLang="en-US" sz="3600" b="1" dirty="0">
              <a:solidFill>
                <a:srgbClr val="2303E1"/>
              </a:solidFill>
            </a:endParaRPr>
          </a:p>
          <a:p>
            <a:pPr lvl="0"/>
            <a:r>
              <a:rPr lang="zh-CN" altLang="en-US" sz="3600" b="1" dirty="0">
                <a:solidFill>
                  <a:srgbClr val="2303E1"/>
                </a:solidFill>
              </a:rPr>
              <a:t>从“虚”立意：</a:t>
            </a:r>
            <a:endParaRPr lang="zh-CN" altLang="en-US" sz="3600" b="1" dirty="0">
              <a:solidFill>
                <a:srgbClr val="2303E1"/>
              </a:solidFill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107950" y="1628775"/>
            <a:ext cx="8928100" cy="160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50000"/>
              </a:spcBef>
              <a:buClrTx/>
              <a:buFont typeface="Wingdings" panose="05000000000000000000" pitchFamily="2" charset="2"/>
              <a:buChar char=""/>
            </a:pPr>
            <a:r>
              <a:rPr lang="zh-CN" altLang="en-US" sz="2800" b="1" dirty="0"/>
              <a:t>珍惜环境；珍惜土地；珍惜水资源；珍惜粮食；珍惜动物；珍惜鸟类；珍惜植物；珍惜朋友</a:t>
            </a:r>
            <a:r>
              <a:rPr lang="en-US" altLang="zh-CN" sz="2800" b="1"/>
              <a:t>…… </a:t>
            </a:r>
            <a:endParaRPr lang="en-US" altLang="zh-CN" sz="2800"/>
          </a:p>
          <a:p>
            <a:pPr marL="0" lvl="0" indent="0">
              <a:spcBef>
                <a:spcPct val="50000"/>
              </a:spcBef>
              <a:buClrTx/>
              <a:buNone/>
            </a:pPr>
            <a:endParaRPr lang="en-US" altLang="zh-CN" sz="2800" dirty="0"/>
          </a:p>
        </p:txBody>
      </p:sp>
      <p:sp>
        <p:nvSpPr>
          <p:cNvPr id="29701" name="Text Box 5"/>
          <p:cNvSpPr txBox="1"/>
          <p:nvPr/>
        </p:nvSpPr>
        <p:spPr>
          <a:xfrm>
            <a:off x="219075" y="3532188"/>
            <a:ext cx="8816975" cy="2462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50000"/>
              </a:spcBef>
              <a:buClrTx/>
              <a:buFont typeface="Wingdings" panose="05000000000000000000" pitchFamily="2" charset="2"/>
              <a:buChar char=""/>
            </a:pPr>
            <a:r>
              <a:rPr lang="zh-CN" altLang="en-US" sz="2800" b="1" dirty="0"/>
              <a:t>珍惜荣誉；珍惜幸福；珍惜感动；珍惜灵感；珍惜诚信；珍惜创新精神；珍惜美好的情感；珍惜纯真的友谊；珍惜锻炼的机会；珍惜自己的思想；珍惜现在；珍惜每一天</a:t>
            </a:r>
            <a:r>
              <a:rPr lang="en-US" altLang="zh-CN" sz="2800" b="1"/>
              <a:t>…… </a:t>
            </a:r>
            <a:endParaRPr lang="en-US" altLang="zh-CN" sz="2800"/>
          </a:p>
          <a:p>
            <a:pPr marL="0" lvl="0" indent="0">
              <a:spcBef>
                <a:spcPct val="50000"/>
              </a:spcBef>
              <a:buClrTx/>
              <a:buNone/>
            </a:pP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  <p:bldP spid="2970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/>
          <p:nvPr/>
        </p:nvSpPr>
        <p:spPr>
          <a:xfrm>
            <a:off x="885825" y="128588"/>
            <a:ext cx="7772400" cy="6397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None/>
            </a:pPr>
            <a:r>
              <a:rPr lang="zh-CN" altLang="en-US" sz="5400" b="1" dirty="0">
                <a:solidFill>
                  <a:schemeClr val="tx2"/>
                </a:solidFill>
              </a:rPr>
              <a:t>顺向立意与逆向立意</a:t>
            </a:r>
            <a:endParaRPr lang="zh-CN" altLang="en-US" sz="5400" b="1" dirty="0">
              <a:solidFill>
                <a:schemeClr val="tx2"/>
              </a:solidFill>
            </a:endParaRPr>
          </a:p>
        </p:txBody>
      </p:sp>
      <p:sp>
        <p:nvSpPr>
          <p:cNvPr id="33795" name="Rectangle 3"/>
          <p:cNvSpPr/>
          <p:nvPr/>
        </p:nvSpPr>
        <p:spPr>
          <a:xfrm>
            <a:off x="107950" y="14732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       </a:t>
            </a:r>
            <a:endParaRPr lang="en-US" altLang="zh-CN" sz="36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85725" y="927100"/>
            <a:ext cx="86868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顺向立意：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Font typeface="Wingdings" panose="05000000000000000000" pitchFamily="2" charset="2"/>
              <a:buChar char="l"/>
            </a:pPr>
            <a:endParaRPr lang="zh-CN" altLang="en-US" sz="36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Font typeface="Wingdings" panose="05000000000000000000" pitchFamily="2" charset="2"/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   </a:t>
            </a: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Font typeface="Wingdings" panose="05000000000000000000" pitchFamily="2" charset="2"/>
              <a:buChar char="l"/>
            </a:pP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逆向立意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zh-CN" altLang="en-US" sz="3600" b="1" u="sng" dirty="0">
              <a:solidFill>
                <a:srgbClr val="0066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7" name="Text Box 5"/>
          <p:cNvSpPr txBox="1"/>
          <p:nvPr/>
        </p:nvSpPr>
        <p:spPr>
          <a:xfrm>
            <a:off x="233363" y="1576388"/>
            <a:ext cx="8893175" cy="317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50000"/>
              </a:spcBef>
              <a:buClrTx/>
              <a:buNone/>
            </a:pPr>
            <a:r>
              <a:rPr lang="zh-CN" altLang="en-US" sz="4000" b="1" dirty="0"/>
              <a:t>　珍惜友谊；珍惜生活；珍惜事业；珍惜文物；珍惜文明；珍惜文化遗产</a:t>
            </a:r>
            <a:r>
              <a:rPr lang="en-US" altLang="zh-CN" sz="4000" b="1"/>
              <a:t>……</a:t>
            </a:r>
            <a:endParaRPr lang="en-US" altLang="zh-CN" sz="4000"/>
          </a:p>
          <a:p>
            <a:pPr marL="0" lvl="0" indent="0">
              <a:lnSpc>
                <a:spcPct val="150000"/>
              </a:lnSpc>
              <a:spcBef>
                <a:spcPct val="50000"/>
              </a:spcBef>
              <a:buClrTx/>
              <a:buNone/>
            </a:pPr>
            <a:endParaRPr lang="en-US" altLang="zh-CN" sz="4000" dirty="0"/>
          </a:p>
        </p:txBody>
      </p:sp>
      <p:sp>
        <p:nvSpPr>
          <p:cNvPr id="33798" name="Text Box 6"/>
          <p:cNvSpPr txBox="1"/>
          <p:nvPr/>
        </p:nvSpPr>
        <p:spPr>
          <a:xfrm>
            <a:off x="15875" y="4076700"/>
            <a:ext cx="9036050" cy="3979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50000"/>
              </a:spcBef>
              <a:buClrTx/>
              <a:buNone/>
            </a:pPr>
            <a:r>
              <a:rPr lang="zh-CN" altLang="en-US" sz="4000" b="1" dirty="0"/>
              <a:t>　　珍惜失败、珍惜挫折、珍惜磨难</a:t>
            </a:r>
            <a:r>
              <a:rPr lang="en-US" altLang="zh-CN" sz="4000" b="1" dirty="0"/>
              <a:t>……</a:t>
            </a:r>
            <a:r>
              <a:rPr lang="zh-CN" altLang="en-US" sz="4000" b="1" dirty="0"/>
              <a:t>逆向立意，反弹琵琶，容易写出新意，让人耳目一新。</a:t>
            </a:r>
            <a:endParaRPr lang="zh-CN" altLang="en-US" sz="4000" b="1" dirty="0"/>
          </a:p>
          <a:p>
            <a:pPr marL="0" lvl="0" indent="0" algn="just">
              <a:lnSpc>
                <a:spcPct val="150000"/>
              </a:lnSpc>
              <a:spcBef>
                <a:spcPct val="50000"/>
              </a:spcBef>
              <a:buClrTx/>
              <a:buNone/>
            </a:pPr>
            <a:endParaRPr lang="zh-CN" altLang="en-US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  <p:bldP spid="3379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AutoShape 2"/>
          <p:cNvSpPr/>
          <p:nvPr/>
        </p:nvSpPr>
        <p:spPr>
          <a:xfrm rot="10800000">
            <a:off x="0" y="188913"/>
            <a:ext cx="3671888" cy="1511300"/>
          </a:xfrm>
          <a:prstGeom prst="cloudCallout">
            <a:avLst>
              <a:gd name="adj1" fmla="val -303611"/>
              <a:gd name="adj2" fmla="val 29935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None/>
            </a:pPr>
            <a:endParaRPr b="1" dirty="0">
              <a:solidFill>
                <a:srgbClr val="FF5050"/>
              </a:solidFill>
              <a:ea typeface="华文彩云" panose="02010800040101010101" pitchFamily="2" charset="-122"/>
            </a:endParaRPr>
          </a:p>
        </p:txBody>
      </p:sp>
      <p:pic>
        <p:nvPicPr>
          <p:cNvPr id="94211" name="Picture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47625"/>
            <a:ext cx="8305800" cy="6345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2" name="Text Box 4"/>
          <p:cNvSpPr txBox="1"/>
          <p:nvPr/>
        </p:nvSpPr>
        <p:spPr>
          <a:xfrm>
            <a:off x="755650" y="2420938"/>
            <a:ext cx="78486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None/>
            </a:pPr>
            <a:endParaRPr sz="1800" dirty="0">
              <a:latin typeface="Tahoma" panose="020B0604030504040204" pitchFamily="34" charset="0"/>
            </a:endParaRPr>
          </a:p>
        </p:txBody>
      </p:sp>
      <p:sp>
        <p:nvSpPr>
          <p:cNvPr id="94217" name="矩形 94216"/>
          <p:cNvSpPr>
            <a:spLocks noRot="1"/>
          </p:cNvSpPr>
          <p:nvPr/>
        </p:nvSpPr>
        <p:spPr>
          <a:xfrm>
            <a:off x="0" y="228600"/>
            <a:ext cx="8693150" cy="2362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200" dirty="0"/>
              <a:t>作文练笔：</a:t>
            </a:r>
            <a:br>
              <a:rPr lang="zh-CN" altLang="en-US" sz="3200" dirty="0"/>
            </a:br>
            <a:r>
              <a:rPr lang="zh-CN" altLang="en-US" sz="3200" dirty="0"/>
              <a:t>       健康，是人们的追求。健康的身体，健康的思想，健康的心理，健康的爱好</a:t>
            </a:r>
            <a:r>
              <a:rPr lang="en-US" altLang="zh-CN" sz="3200" dirty="0"/>
              <a:t>……</a:t>
            </a:r>
            <a:br>
              <a:rPr lang="en-US" altLang="zh-CN" sz="3200" dirty="0"/>
            </a:br>
            <a:r>
              <a:rPr lang="en-US" altLang="zh-CN" sz="3200" dirty="0"/>
              <a:t>       </a:t>
            </a:r>
            <a:r>
              <a:rPr lang="zh-CN" altLang="en-US" sz="3200" dirty="0"/>
              <a:t>请以“</a:t>
            </a:r>
            <a:r>
              <a:rPr lang="en-US" altLang="zh-CN" sz="3200" dirty="0"/>
              <a:t>---------</a:t>
            </a:r>
            <a:r>
              <a:rPr lang="zh-CN" altLang="en-US" sz="3200" dirty="0"/>
              <a:t>健康”或“健康的</a:t>
            </a:r>
            <a:r>
              <a:rPr lang="en-US" altLang="zh-CN" sz="3200" dirty="0"/>
              <a:t>----------”</a:t>
            </a:r>
            <a:r>
              <a:rPr lang="zh-CN" altLang="en-US" sz="3200" dirty="0"/>
              <a:t>为题，写一篇作文，不少于</a:t>
            </a:r>
            <a:r>
              <a:rPr lang="en-US" altLang="zh-CN" sz="3200" dirty="0"/>
              <a:t>600</a:t>
            </a:r>
            <a:r>
              <a:rPr lang="zh-CN" altLang="en-US" sz="3200" dirty="0"/>
              <a:t>字。</a:t>
            </a:r>
            <a:endParaRPr lang="zh-CN" altLang="en-US" sz="3200" dirty="0"/>
          </a:p>
        </p:txBody>
      </p:sp>
      <p:sp>
        <p:nvSpPr>
          <p:cNvPr id="94218" name="矩形 94217"/>
          <p:cNvSpPr/>
          <p:nvPr/>
        </p:nvSpPr>
        <p:spPr>
          <a:xfrm>
            <a:off x="228600" y="2860675"/>
            <a:ext cx="8382000" cy="3159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掌握了作文中心得分的要诀：立意明确，中心突出。关键要做到：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、明确依体凸中心；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、化大为小炼主旨；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、平中见奇出新意；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、三思而行求深透。还要做到：抓住“正确”不放；纵向深入开掘；融旨于物托志。只有将理论用于自己的实际写作中，才能写出更新更美的作文。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8" name="图片 20487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矩形 20485"/>
          <p:cNvSpPr/>
          <p:nvPr/>
        </p:nvSpPr>
        <p:spPr>
          <a:xfrm rot="5400000">
            <a:off x="4533900" y="3086100"/>
            <a:ext cx="54102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chemeClr val="tx2"/>
                </a:solidFill>
                <a:latin typeface="楷体_GB2312" charset="0"/>
                <a:ea typeface="楷体_GB2312" charset="0"/>
              </a:rPr>
              <a:t>愿你拥有生花妙笔</a:t>
            </a:r>
            <a:endParaRPr lang="zh-CN" altLang="en-US" sz="3600" b="1">
              <a:solidFill>
                <a:schemeClr val="tx2"/>
              </a:soli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Text Box 3"/>
          <p:cNvSpPr txBox="1"/>
          <p:nvPr/>
        </p:nvSpPr>
        <p:spPr>
          <a:xfrm>
            <a:off x="971550" y="1844675"/>
            <a:ext cx="58324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None/>
            </a:pPr>
            <a:endParaRPr sz="44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8611" name="Picture 10" descr="星星动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2450" y="0"/>
            <a:ext cx="822325" cy="822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2" name="Rectangle 24"/>
          <p:cNvSpPr/>
          <p:nvPr/>
        </p:nvSpPr>
        <p:spPr>
          <a:xfrm>
            <a:off x="131763" y="1196975"/>
            <a:ext cx="9012237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200000"/>
              </a:lnSpc>
              <a:spcBef>
                <a:spcPct val="0"/>
              </a:spcBef>
              <a:buClrTx/>
              <a:buNone/>
            </a:pPr>
            <a:r>
              <a:rPr lang="en-US" altLang="zh-CN" sz="4000" b="1" dirty="0">
                <a:solidFill>
                  <a:srgbClr val="00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00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立意，就是确立文章的主题（中心思想、中心论点）</a:t>
            </a:r>
            <a:r>
              <a:rPr lang="en-US" altLang="zh-CN" sz="4000" b="1" dirty="0">
                <a:solidFill>
                  <a:srgbClr val="00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就是作者思想感情和写作意图在文章里的集中体现。</a:t>
            </a:r>
            <a:endParaRPr lang="zh-CN" altLang="en-US" sz="4000" b="1" dirty="0">
              <a:solidFill>
                <a:srgbClr val="0000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8613" name="Text Box 25"/>
          <p:cNvSpPr txBox="1"/>
          <p:nvPr/>
        </p:nvSpPr>
        <p:spPr>
          <a:xfrm>
            <a:off x="1033463" y="192088"/>
            <a:ext cx="46085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None/>
            </a:pPr>
            <a:r>
              <a:rPr lang="zh-CN" altLang="en-US" sz="4800" b="1" dirty="0">
                <a:solidFill>
                  <a:srgbClr val="FF0066"/>
                </a:solidFill>
                <a:ea typeface="隶书" panose="02010509060101010101" pitchFamily="49" charset="-122"/>
              </a:rPr>
              <a:t>什么是立意？</a:t>
            </a:r>
            <a:endParaRPr lang="zh-CN" altLang="en-US" sz="4800" b="1" dirty="0">
              <a:solidFill>
                <a:srgbClr val="FF0066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7" name="文本框 67586"/>
          <p:cNvSpPr txBox="1"/>
          <p:nvPr/>
        </p:nvSpPr>
        <p:spPr>
          <a:xfrm>
            <a:off x="2971800" y="304800"/>
            <a:ext cx="3367088" cy="833438"/>
          </a:xfrm>
          <a:prstGeom prst="rect">
            <a:avLst/>
          </a:prstGeom>
          <a:solidFill>
            <a:srgbClr val="FFFF00">
              <a:alpha val="50000"/>
            </a:srgb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>
            <a:spAutoFit/>
          </a:bodyPr>
          <a:p>
            <a:pPr lvl="0">
              <a:buClrTx/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立意的要求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7588" name="文本框 67587"/>
          <p:cNvSpPr txBox="1"/>
          <p:nvPr/>
        </p:nvSpPr>
        <p:spPr>
          <a:xfrm>
            <a:off x="323850" y="1371600"/>
            <a:ext cx="1600200" cy="4368800"/>
          </a:xfrm>
          <a:prstGeom prst="rect">
            <a:avLst/>
          </a:prstGeom>
          <a:solidFill>
            <a:srgbClr val="66FF33">
              <a:alpha val="50000"/>
            </a:srgb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>
            <a:spAutoFit/>
          </a:bodyPr>
          <a:p>
            <a:pPr lvl="0" algn="ctr">
              <a:buClrTx/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正确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>
              <a:buClrTx/>
            </a:pP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>
              <a:buClrTx/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明确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>
              <a:buClrTx/>
            </a:pP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>
              <a:buClrTx/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深刻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>
              <a:buClrTx/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>
              <a:buClrTx/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新颖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2286000" y="1447800"/>
            <a:ext cx="5715000" cy="588963"/>
          </a:xfrm>
          <a:prstGeom prst="rect">
            <a:avLst/>
          </a:prstGeom>
          <a:solidFill>
            <a:srgbClr val="66FF33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让读者受到教育、启发和鼓舞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90" name="文本框 67589"/>
          <p:cNvSpPr txBox="1"/>
          <p:nvPr/>
        </p:nvSpPr>
        <p:spPr>
          <a:xfrm>
            <a:off x="2339975" y="2590800"/>
            <a:ext cx="5715000" cy="588963"/>
          </a:xfrm>
          <a:prstGeom prst="rect">
            <a:avLst/>
          </a:prstGeom>
          <a:solidFill>
            <a:srgbClr val="66FF33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只有一个主题，中心突出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91" name="文本框 67590"/>
          <p:cNvSpPr txBox="1"/>
          <p:nvPr/>
        </p:nvSpPr>
        <p:spPr>
          <a:xfrm>
            <a:off x="2411413" y="3429000"/>
            <a:ext cx="5715000" cy="1384300"/>
          </a:xfrm>
          <a:prstGeom prst="rect">
            <a:avLst/>
          </a:prstGeom>
          <a:solidFill>
            <a:srgbClr val="66FF33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有深度，能透过表象</a:t>
            </a:r>
            <a:r>
              <a:rPr lang="zh-CN" altLang="en-US" sz="2800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深入挖掘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，发现内在的东西</a:t>
            </a: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以小见大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2" name="文本框 67591"/>
          <p:cNvSpPr txBox="1"/>
          <p:nvPr/>
        </p:nvSpPr>
        <p:spPr>
          <a:xfrm>
            <a:off x="2411413" y="5013325"/>
            <a:ext cx="5791200" cy="1639888"/>
          </a:xfrm>
          <a:prstGeom prst="rect">
            <a:avLst/>
          </a:prstGeom>
          <a:solidFill>
            <a:srgbClr val="66FF33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lnSpc>
                <a:spcPct val="120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新的观念、新的见解、新的思考角度，能充分揭示事物的本质与规律，给人新的启迪、新的联想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animBg="1"/>
      <p:bldP spid="67588" grpId="0" animBg="1"/>
      <p:bldP spid="67589" grpId="0" animBg="1"/>
      <p:bldP spid="67590" grpId="0" animBg="1"/>
      <p:bldP spid="67591" grpId="0" animBg="1"/>
      <p:bldP spid="675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7" name="文本占位符 103426"/>
          <p:cNvSpPr>
            <a:spLocks noGrp="1" noRot="1"/>
          </p:cNvSpPr>
          <p:nvPr>
            <p:ph type="body" idx="1"/>
          </p:nvPr>
        </p:nvSpPr>
        <p:spPr>
          <a:xfrm>
            <a:off x="0" y="1219200"/>
            <a:ext cx="8540750" cy="5486400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dirty="0"/>
              <a:t>1</a:t>
            </a:r>
            <a:r>
              <a:rPr lang="zh-CN" altLang="en-US" dirty="0"/>
              <a:t>、由于不用心审题，或对中心与材料的关系把握不准，致使少数文章脱离标靶，不着边际，或虽不完全脱题，但只与话题打了个“擦边球”，过于平淡。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en-US" altLang="zh-CN" dirty="0"/>
              <a:t>2</a:t>
            </a:r>
            <a:r>
              <a:rPr lang="zh-CN" altLang="en-US" dirty="0"/>
              <a:t>、因为不会炼“旨”，导致有些文章中心不明确。全文基本观点不明朗、不集中；后者笔墨不集中，行文过散；或思路不明晰，内容前后不衔接不紧密。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en-US" altLang="zh-CN" dirty="0"/>
              <a:t>3</a:t>
            </a:r>
            <a:r>
              <a:rPr lang="zh-CN" altLang="en-US" dirty="0"/>
              <a:t>、符合题意要求，有立意，但缺少点睛之笔，使立意缺少应有的高度。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en-US" altLang="zh-CN" dirty="0"/>
              <a:t>4</a:t>
            </a:r>
            <a:r>
              <a:rPr lang="zh-CN" altLang="en-US" dirty="0"/>
              <a:t>、思想境界不高，明显表现出一些不适合的观点。或看法偏激，或情绪偏激，体现在作文中，便是观点错误或态度消极或思想悲观。 </a:t>
            </a:r>
            <a:endParaRPr lang="zh-CN" altLang="en-US" dirty="0"/>
          </a:p>
        </p:txBody>
      </p:sp>
      <p:sp>
        <p:nvSpPr>
          <p:cNvPr id="103428" name="标题 103427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40750" cy="1143000"/>
          </a:xfrm>
        </p:spPr>
        <p:txBody>
          <a:bodyPr vert="horz" wrap="square" lIns="91440" tIns="45720" rIns="91440" bIns="45720" anchor="ctr"/>
          <a:p>
            <a:r>
              <a:rPr lang="zh-CN" altLang="en-US" b="1" dirty="0"/>
              <a:t>中考习作，在立意方面失</a:t>
            </a:r>
            <a:r>
              <a:rPr lang="zh-CN" altLang="en-US" dirty="0"/>
              <a:t>分原因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7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7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69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27">
                                            <p:txEl>
                                              <p:charRg st="69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27">
                                            <p:txEl>
                                              <p:charRg st="69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138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27">
                                            <p:txEl>
                                              <p:charRg st="138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27">
                                            <p:txEl>
                                              <p:charRg st="138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171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27">
                                            <p:txEl>
                                              <p:charRg st="171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27">
                                            <p:txEl>
                                              <p:charRg st="171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1" name="文本占位符 104450"/>
          <p:cNvSpPr>
            <a:spLocks noGrp="1" noRot="1"/>
          </p:cNvSpPr>
          <p:nvPr>
            <p:ph type="body" idx="1"/>
          </p:nvPr>
        </p:nvSpPr>
        <p:spPr>
          <a:xfrm>
            <a:off x="228600" y="1143000"/>
            <a:ext cx="8540750" cy="541020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dirty="0"/>
              <a:t>秘诀一：</a:t>
            </a:r>
            <a:r>
              <a:rPr lang="zh-CN" altLang="en-US" b="1" dirty="0"/>
              <a:t>抓住“正确”不放</a:t>
            </a:r>
            <a:r>
              <a:rPr lang="zh-CN" altLang="en-US" dirty="0"/>
              <a:t>。考场立意，要符合生活发展的客观规律，体现出积极向上的健康思想。</a:t>
            </a:r>
            <a:endParaRPr lang="zh-CN" altLang="en-US" dirty="0"/>
          </a:p>
          <a:p>
            <a:pPr>
              <a:lnSpc>
                <a:spcPct val="90000"/>
              </a:lnSpc>
            </a:pPr>
            <a:r>
              <a:rPr lang="zh-CN" altLang="en-US" dirty="0"/>
              <a:t>秘诀二：</a:t>
            </a:r>
            <a:r>
              <a:rPr lang="zh-CN" altLang="en-US" b="1" dirty="0"/>
              <a:t>纵向深入开掘</a:t>
            </a:r>
            <a:r>
              <a:rPr lang="zh-CN" altLang="en-US" dirty="0"/>
              <a:t>。学会纵向思考，采用层层深入的方法，从不同方面，不同角度，由表及里、由浅入深，多问几个“为什么”、“怎么办”，使中心思想更突出，更渗透。</a:t>
            </a:r>
            <a:endParaRPr lang="zh-CN" altLang="en-US" dirty="0"/>
          </a:p>
          <a:p>
            <a:pPr>
              <a:lnSpc>
                <a:spcPct val="90000"/>
              </a:lnSpc>
            </a:pPr>
            <a:r>
              <a:rPr lang="zh-CN" altLang="en-US" dirty="0"/>
              <a:t>秘诀三：</a:t>
            </a:r>
            <a:r>
              <a:rPr lang="zh-CN" altLang="en-US" b="1" dirty="0"/>
              <a:t>融旨于物托志</a:t>
            </a:r>
            <a:r>
              <a:rPr lang="zh-CN" altLang="en-US" dirty="0"/>
              <a:t>。适用于散文、记叙文的写作，是指借助于某种事物来表现文章的主旨，通过对平凡事物的精雕细刻来显示深远的寓意。</a:t>
            </a:r>
            <a:endParaRPr lang="zh-CN" altLang="en-US" dirty="0"/>
          </a:p>
        </p:txBody>
      </p:sp>
      <p:sp>
        <p:nvSpPr>
          <p:cNvPr id="104452" name="标题 10445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540750" cy="1143000"/>
          </a:xfrm>
        </p:spPr>
        <p:txBody>
          <a:bodyPr vert="horz" wrap="square" lIns="91440" tIns="45720" rIns="91440" bIns="45720" anchor="ctr"/>
          <a:p>
            <a:r>
              <a:rPr lang="en-US" altLang="zh-CN" dirty="0"/>
              <a:t>“</a:t>
            </a:r>
            <a:r>
              <a:rPr lang="zh-CN" altLang="en-US" dirty="0"/>
              <a:t>立意”的</a:t>
            </a:r>
            <a:r>
              <a:rPr lang="zh-CN" altLang="en-US" b="1" dirty="0"/>
              <a:t>提升要诀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1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451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45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51">
                                            <p:txEl>
                                              <p:charRg st="45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4451">
                                            <p:txEl>
                                              <p:charRg st="45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124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4451">
                                            <p:txEl>
                                              <p:charRg st="124" end="1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标题 105473"/>
          <p:cNvSpPr>
            <a:spLocks noGrp="1" noRot="1"/>
          </p:cNvSpPr>
          <p:nvPr>
            <p:ph type="title"/>
          </p:nvPr>
        </p:nvSpPr>
        <p:spPr>
          <a:xfrm>
            <a:off x="304800" y="0"/>
            <a:ext cx="8540750" cy="838200"/>
          </a:xfrm>
        </p:spPr>
        <p:txBody>
          <a:bodyPr anchor="ctr"/>
          <a:p>
            <a:r>
              <a:rPr lang="zh-CN" altLang="en-US" dirty="0"/>
              <a:t>怎样进行“立意”安排</a:t>
            </a:r>
            <a:endParaRPr lang="zh-CN" altLang="en-US" dirty="0"/>
          </a:p>
        </p:txBody>
      </p:sp>
      <p:sp>
        <p:nvSpPr>
          <p:cNvPr id="105475" name="文本占位符 105474"/>
          <p:cNvSpPr>
            <a:spLocks noGrp="1" noRot="1"/>
          </p:cNvSpPr>
          <p:nvPr>
            <p:ph type="body" idx="1"/>
          </p:nvPr>
        </p:nvSpPr>
        <p:spPr>
          <a:xfrm>
            <a:off x="152400" y="685800"/>
            <a:ext cx="8540750" cy="5791200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800" dirty="0"/>
              <a:t>1</a:t>
            </a:r>
            <a:r>
              <a:rPr lang="zh-CN" altLang="en-US" sz="2800" dirty="0"/>
              <a:t>、</a:t>
            </a:r>
            <a:r>
              <a:rPr lang="zh-CN" altLang="en-US" sz="2800" b="1" dirty="0"/>
              <a:t>明题依体凸中心</a:t>
            </a:r>
            <a:r>
              <a:rPr lang="zh-CN" altLang="en-US" sz="2800" dirty="0"/>
              <a:t>。首先要正确理解题意：其次依据文体明了中心。以写记叙文为例，可抓住记叙的线索，诸如景、物、人、事、思想感情等，这是做到立意明确的先决条件；二要精心选择能表达文章中心的材料，如果材料与文章的中心联系不紧，就影响中心的明确；三是在文章的关键地方，用一两句话进行议论或抒情，揭示文章的主旨，使整篇文章宛如画龙点睛般活脱起来。</a:t>
            </a: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en-US" altLang="zh-CN" sz="2800" dirty="0"/>
              <a:t>2</a:t>
            </a:r>
            <a:r>
              <a:rPr lang="zh-CN" altLang="en-US" sz="2800" dirty="0"/>
              <a:t>、</a:t>
            </a:r>
            <a:r>
              <a:rPr lang="zh-CN" altLang="en-US" sz="2800" b="1" dirty="0"/>
              <a:t>化大为小炼主旨</a:t>
            </a:r>
            <a:r>
              <a:rPr lang="zh-CN" altLang="en-US" sz="2800" dirty="0"/>
              <a:t>。仅以话题作文为例，我们可在析题的基础上，化大为小，把思维引向深入，找到适合自己的切入口拟题立意。如对话题“处处留心皆学问”，有一位考生从茶壶泡茶久了，里面长了“垢”，可泡出的茶却一天比一天香的现象入手，进行深度思考，最后明白了“只有积年累月长出茶垢的壶，才能泡出清香爽口的好茶来”的道理。在具体而生动的记叙中，突出了“处处留心皆学问”的话题要旨。经过这样的“炼旨”，立意就自然高人一等了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0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>
                                            <p:txEl>
                                              <p:charRg st="0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>
                                            <p:txEl>
                                              <p:charRg st="0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169" end="3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5475">
                                            <p:txEl>
                                              <p:charRg st="169" end="3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9" name="文本占位符 106498"/>
          <p:cNvSpPr>
            <a:spLocks noGrp="1" noRot="1"/>
          </p:cNvSpPr>
          <p:nvPr>
            <p:ph type="body" idx="1"/>
          </p:nvPr>
        </p:nvSpPr>
        <p:spPr>
          <a:xfrm>
            <a:off x="228600" y="1219200"/>
            <a:ext cx="8540750" cy="5334000"/>
          </a:xfrm>
        </p:spPr>
        <p:txBody>
          <a:bodyPr/>
          <a:p>
            <a:pPr>
              <a:lnSpc>
                <a:spcPct val="85000"/>
              </a:lnSpc>
            </a:pPr>
            <a:r>
              <a:rPr lang="en-US" altLang="zh-CN" sz="2800" dirty="0"/>
              <a:t>3</a:t>
            </a:r>
            <a:r>
              <a:rPr lang="zh-CN" altLang="en-US" sz="2800" dirty="0"/>
              <a:t>、</a:t>
            </a:r>
            <a:r>
              <a:rPr lang="zh-CN" altLang="en-US" sz="2800" b="1" dirty="0"/>
              <a:t>平中见奇出新意</a:t>
            </a:r>
            <a:r>
              <a:rPr lang="zh-CN" altLang="en-US" sz="2800" dirty="0"/>
              <a:t>。常见的方法有：</a:t>
            </a:r>
            <a:r>
              <a:rPr lang="en-US" altLang="zh-CN" sz="2800" dirty="0"/>
              <a:t>⑴“</a:t>
            </a:r>
            <a:r>
              <a:rPr lang="zh-CN" altLang="en-US" sz="2800" dirty="0"/>
              <a:t>旧瓶装新酒”。针对人们习惯了的事物、思想、理念，从新的角度提出新的看法和见解。</a:t>
            </a:r>
            <a:r>
              <a:rPr lang="en-US" altLang="zh-CN" sz="2800" dirty="0"/>
              <a:t>⑵“</a:t>
            </a:r>
            <a:r>
              <a:rPr lang="zh-CN" altLang="en-US" sz="2800" dirty="0"/>
              <a:t>反弹琵琶”。运用逆向思维，从反面提出自己与传统和世俗相悖的观点，以新眼光、新观念来分析事物，评价事物。</a:t>
            </a:r>
            <a:r>
              <a:rPr lang="en-US" altLang="zh-CN" sz="2800" dirty="0"/>
              <a:t>⑶</a:t>
            </a:r>
            <a:r>
              <a:rPr lang="zh-CN" altLang="en-US" sz="2800" dirty="0"/>
              <a:t>聚焦时代。针对社会现实，关注时代热点，比如对救助弱势群体的看法，对环境污染的看法等，把自己对材料的独特体验、见解、评价等纳入文中。</a:t>
            </a:r>
            <a:endParaRPr lang="zh-CN" altLang="en-US" sz="2800" dirty="0"/>
          </a:p>
          <a:p>
            <a:pPr>
              <a:lnSpc>
                <a:spcPct val="85000"/>
              </a:lnSpc>
            </a:pPr>
            <a:endParaRPr lang="zh-CN" altLang="en-US" sz="2800" dirty="0"/>
          </a:p>
          <a:p>
            <a:pPr>
              <a:lnSpc>
                <a:spcPct val="85000"/>
              </a:lnSpc>
            </a:pPr>
            <a:r>
              <a:rPr lang="en-US" altLang="zh-CN" sz="2800" dirty="0"/>
              <a:t>4</a:t>
            </a:r>
            <a:r>
              <a:rPr lang="zh-CN" altLang="en-US" sz="2800" dirty="0"/>
              <a:t>、</a:t>
            </a:r>
            <a:r>
              <a:rPr lang="zh-CN" altLang="en-US" sz="2800" b="1" dirty="0"/>
              <a:t>三思而行求深透</a:t>
            </a:r>
            <a:r>
              <a:rPr lang="zh-CN" altLang="en-US" sz="2800" dirty="0"/>
              <a:t>。立意求深要求作者对事物的认识不能停在表面上，要努力发掘出事物内在的思想内容，要把有关材料放在一定的大背景下来思考，挖掘它的社会意义，要善于把握事物之间的内在联系，提炼出深刻的主题。</a:t>
            </a:r>
            <a:endParaRPr lang="zh-CN" altLang="en-US" sz="2800" dirty="0"/>
          </a:p>
          <a:p>
            <a:pPr>
              <a:lnSpc>
                <a:spcPct val="85000"/>
              </a:lnSpc>
            </a:pPr>
            <a:endParaRPr lang="zh-CN" altLang="en-US" sz="2800" dirty="0"/>
          </a:p>
        </p:txBody>
      </p:sp>
      <p:sp>
        <p:nvSpPr>
          <p:cNvPr id="106500" name="标题 106499"/>
          <p:cNvSpPr>
            <a:spLocks noGrp="1" noRot="1"/>
          </p:cNvSpPr>
          <p:nvPr>
            <p:ph type="title"/>
          </p:nvPr>
        </p:nvSpPr>
        <p:spPr>
          <a:xfrm>
            <a:off x="152400" y="152400"/>
            <a:ext cx="8540750" cy="1143000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怎样进行“立意”安排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charRg st="0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499">
                                            <p:txEl>
                                              <p:charRg st="0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499">
                                            <p:txEl>
                                              <p:charRg st="0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6499">
                                            <p:txEl>
                                              <p:charRg st="0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charRg st="179" end="2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499">
                                            <p:txEl>
                                              <p:charRg st="179" end="2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6499">
                                            <p:txEl>
                                              <p:charRg st="179" end="2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5037</Words>
  <Application>WPS 演示</Application>
  <PresentationFormat>在屏幕上显示</PresentationFormat>
  <Paragraphs>376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65" baseType="lpstr">
      <vt:lpstr>Arial</vt:lpstr>
      <vt:lpstr>宋体</vt:lpstr>
      <vt:lpstr>Wingdings</vt:lpstr>
      <vt:lpstr>黑体</vt:lpstr>
      <vt:lpstr>楷体_GB2312</vt:lpstr>
      <vt:lpstr>隶书</vt:lpstr>
      <vt:lpstr>华文新魏</vt:lpstr>
      <vt:lpstr>Times New Roman</vt:lpstr>
      <vt:lpstr>微软雅黑</vt:lpstr>
      <vt:lpstr>Calibri</vt:lpstr>
      <vt:lpstr>文鼎谁的字体</vt:lpstr>
      <vt:lpstr>华文细黑</vt:lpstr>
      <vt:lpstr>方正剪纸简体</vt:lpstr>
      <vt:lpstr>方正中倩简体</vt:lpstr>
      <vt:lpstr>方正综艺简体</vt:lpstr>
      <vt:lpstr>方正舒体</vt:lpstr>
      <vt:lpstr>方正准圆简体</vt:lpstr>
      <vt:lpstr>汉仪长美黑简</vt:lpstr>
      <vt:lpstr>方正隶书简体</vt:lpstr>
      <vt:lpstr>方正少儿简体</vt:lpstr>
      <vt:lpstr>华文彩云</vt:lpstr>
      <vt:lpstr>Tahoma</vt:lpstr>
      <vt:lpstr>楷体_GB2312</vt:lpstr>
      <vt:lpstr>新宋体</vt:lpstr>
      <vt:lpstr>Segoe Print</vt:lpstr>
      <vt:lpstr>古瓶荷花</vt:lpstr>
      <vt:lpstr>Paint.Picture</vt:lpstr>
      <vt:lpstr>PowerPoint 演示文稿</vt:lpstr>
      <vt:lpstr>中考作文评分标准</vt:lpstr>
      <vt:lpstr>教学目的</vt:lpstr>
      <vt:lpstr>PowerPoint 演示文稿</vt:lpstr>
      <vt:lpstr>PowerPoint 演示文稿</vt:lpstr>
      <vt:lpstr>中考习作，在立意方面失分原因</vt:lpstr>
      <vt:lpstr>“立意”的提升要诀 </vt:lpstr>
      <vt:lpstr>怎样进行“立意”安排</vt:lpstr>
      <vt:lpstr>怎样进行“立意”安排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砖</vt:lpstr>
      <vt:lpstr>PowerPoint 演示文稿</vt:lpstr>
      <vt:lpstr>【经典回顾】</vt:lpstr>
      <vt:lpstr>PowerPoint 演示文稿</vt:lpstr>
      <vt:lpstr>PowerPoint 演示文稿</vt:lpstr>
      <vt:lpstr>【感悟升格】</vt:lpstr>
      <vt:lpstr>PowerPoint 演示文稿</vt:lpstr>
      <vt:lpstr>PowerPoint 演示文稿</vt:lpstr>
      <vt:lpstr>PowerPoint 演示文稿</vt:lpstr>
      <vt:lpstr>满分点评：主题鲜明、深刻，小作者紧扣题意，善于捕捉现实生活中的热点加以发觉，视角很独特。另外，本文的构思布局也很别致。小作者运用类似舞台说明的形式，通过两个时间段，将前后两次竞赛的叙述巧妙地组合在一起，浑然一体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81</cp:revision>
  <dcterms:created xsi:type="dcterms:W3CDTF">2017-04-13T09:36:00Z</dcterms:created>
  <dcterms:modified xsi:type="dcterms:W3CDTF">2017-04-19T23:51:53Z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2052-10.1.0.6260</vt:lpwstr>
  </property>
</Properties>
</file>