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0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302" r:id="rId18"/>
    <p:sldId id="271" r:id="rId19"/>
    <p:sldId id="301" r:id="rId20"/>
    <p:sldId id="272" r:id="rId21"/>
    <p:sldId id="273" r:id="rId22"/>
    <p:sldId id="274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94" r:id="rId31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07629E-ED8D-4F1D-8372-0EDABBCAA73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2021/9/23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3777798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/>
              <a:t>9</a:t>
            </a:fld>
            <a:endParaRPr lang="en-US" altLang="zh-CN" sz="1200"/>
          </a:p>
        </p:txBody>
      </p:sp>
      <p:sp>
        <p:nvSpPr>
          <p:cNvPr id="32771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93173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lstStyle/>
          <a:p>
            <a:pPr lvl="0" algn="r"/>
            <a:fld id="{9A0DB2DC-4C9A-4742-B13C-FB6460FD3503}" type="slidenum">
              <a:rPr lang="en-US" altLang="zh-CN" sz="1200"/>
              <a:t>26</a:t>
            </a:fld>
            <a:endParaRPr lang="en-US" altLang="zh-CN" sz="1200"/>
          </a:p>
        </p:txBody>
      </p:sp>
      <p:sp>
        <p:nvSpPr>
          <p:cNvPr id="41987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8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2848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lstStyle/>
          <a:p>
            <a:pPr lvl="0" algn="r"/>
            <a:fld id="{9A0DB2DC-4C9A-4742-B13C-FB6460FD3503}" type="slidenum">
              <a:rPr lang="en-US" altLang="zh-CN" sz="1200"/>
              <a:t>27</a:t>
            </a:fld>
            <a:endParaRPr lang="en-US" altLang="zh-CN" sz="1200"/>
          </a:p>
        </p:txBody>
      </p:sp>
      <p:sp>
        <p:nvSpPr>
          <p:cNvPr id="43011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2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97692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lstStyle/>
          <a:p>
            <a:pPr lvl="0" algn="r"/>
            <a:fld id="{9A0DB2DC-4C9A-4742-B13C-FB6460FD3503}" type="slidenum">
              <a:rPr lang="en-US" altLang="zh-CN" sz="1200"/>
              <a:t>28</a:t>
            </a:fld>
            <a:endParaRPr lang="en-US" altLang="zh-CN" sz="1200"/>
          </a:p>
        </p:txBody>
      </p:sp>
      <p:sp>
        <p:nvSpPr>
          <p:cNvPr id="44035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6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0452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lstStyle/>
          <a:p>
            <a:pPr lvl="0" algn="r"/>
            <a:fld id="{9A0DB2DC-4C9A-4742-B13C-FB6460FD3503}" type="slidenum">
              <a:rPr lang="en-US" altLang="zh-CN" sz="1200"/>
              <a:t>13</a:t>
            </a:fld>
            <a:endParaRPr lang="en-US" altLang="zh-CN" sz="1200"/>
          </a:p>
        </p:txBody>
      </p:sp>
      <p:sp>
        <p:nvSpPr>
          <p:cNvPr id="33795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6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881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lstStyle/>
          <a:p>
            <a:pPr lvl="0" algn="r"/>
            <a:fld id="{9A0DB2DC-4C9A-4742-B13C-FB6460FD3503}" type="slidenum">
              <a:rPr lang="en-US" altLang="zh-CN" sz="1200"/>
              <a:t>14</a:t>
            </a:fld>
            <a:endParaRPr lang="en-US" altLang="zh-CN" sz="1200"/>
          </a:p>
        </p:txBody>
      </p:sp>
      <p:sp>
        <p:nvSpPr>
          <p:cNvPr id="34819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20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07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7"/>
          <p:cNvSpPr txBox="1"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>
              <a:buNone/>
            </a:pPr>
            <a:fld id="{9A0DB2DC-4C9A-4742-B13C-FB6460FD3503}" type="slidenum">
              <a:rPr lang="en-US" altLang="zh-CN" sz="1200"/>
              <a:t>16</a:t>
            </a:fld>
            <a:endParaRPr lang="en-US" altLang="zh-CN" sz="1200"/>
          </a:p>
        </p:txBody>
      </p:sp>
      <p:sp>
        <p:nvSpPr>
          <p:cNvPr id="35843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4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983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lstStyle/>
          <a:p>
            <a:pPr lvl="0" algn="r"/>
            <a:fld id="{9A0DB2DC-4C9A-4742-B13C-FB6460FD3503}" type="slidenum">
              <a:rPr lang="en-US" altLang="zh-CN" sz="1200"/>
              <a:t>20</a:t>
            </a:fld>
            <a:endParaRPr lang="en-US" altLang="zh-CN" sz="1200"/>
          </a:p>
        </p:txBody>
      </p:sp>
      <p:sp>
        <p:nvSpPr>
          <p:cNvPr id="36867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8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2853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lstStyle/>
          <a:p>
            <a:pPr lvl="0" algn="r"/>
            <a:fld id="{9A0DB2DC-4C9A-4742-B13C-FB6460FD3503}" type="slidenum">
              <a:rPr lang="en-US" altLang="zh-CN" sz="1200"/>
              <a:t>22</a:t>
            </a:fld>
            <a:endParaRPr lang="en-US" altLang="zh-CN" sz="1200"/>
          </a:p>
        </p:txBody>
      </p:sp>
      <p:sp>
        <p:nvSpPr>
          <p:cNvPr id="37891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2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804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lstStyle/>
          <a:p>
            <a:pPr lvl="0" algn="r"/>
            <a:fld id="{9A0DB2DC-4C9A-4742-B13C-FB6460FD3503}" type="slidenum">
              <a:rPr lang="en-US" altLang="zh-CN" sz="1200"/>
              <a:t>23</a:t>
            </a:fld>
            <a:endParaRPr lang="en-US" altLang="zh-CN" sz="1200"/>
          </a:p>
        </p:txBody>
      </p:sp>
      <p:sp>
        <p:nvSpPr>
          <p:cNvPr id="38915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534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lstStyle/>
          <a:p>
            <a:pPr lvl="0" algn="r"/>
            <a:fld id="{9A0DB2DC-4C9A-4742-B13C-FB6460FD3503}" type="slidenum">
              <a:rPr lang="en-US" altLang="zh-CN" sz="1200"/>
              <a:t>24</a:t>
            </a:fld>
            <a:endParaRPr lang="en-US" altLang="zh-CN" sz="1200"/>
          </a:p>
        </p:txBody>
      </p:sp>
      <p:sp>
        <p:nvSpPr>
          <p:cNvPr id="39939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5937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lstStyle/>
          <a:p>
            <a:pPr lvl="0" algn="r"/>
            <a:fld id="{9A0DB2DC-4C9A-4742-B13C-FB6460FD3503}" type="slidenum">
              <a:rPr lang="en-US" altLang="zh-CN" sz="1200"/>
              <a:t>25</a:t>
            </a:fld>
            <a:endParaRPr lang="en-US" altLang="zh-CN" sz="1200"/>
          </a:p>
        </p:txBody>
      </p:sp>
      <p:sp>
        <p:nvSpPr>
          <p:cNvPr id="40963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4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296463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C0A2D9F9-7C2D-4609-8D2D-0CA7D46D964D}" type="slidenum">
              <a:rPr lang="en-US" altLang="zh-CN">
                <a:latin typeface="Arial" panose="020b0604020202020204" pitchFamily="34" charset="0"/>
              </a:rPr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gif" /><Relationship Id="rId3" Type="http://schemas.openxmlformats.org/officeDocument/2006/relationships/hyperlink" Target="../AppData/Local/Temp/Local%20Settings/Temp/Rar$DI00.297/&#31481;&#24433;&#35838;&#20214;.exe" TargetMode="Ex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4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5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6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7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7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hyperlink" Target="http://www.meitu100.com/picgallery4/html/bizhi/dongwu/20041106122840(12).htm" TargetMode="Ex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/>
          <p:nvPr/>
        </p:nvSpPr>
        <p:spPr>
          <a:xfrm>
            <a:off x="4953000" y="3352800"/>
            <a:ext cx="2339975" cy="922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蒲松龄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191000" y="2438400"/>
            <a:ext cx="4648200" cy="1657350"/>
          </a:xfrm>
          <a:custGeom>
            <a:rect l="0" t="0" r="0" b="0"/>
            <a:pathLst/>
          </a:cu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0" hangingPunct="0">
              <a:buClrTx/>
              <a:buSzTx/>
              <a:buFontTx/>
              <a:defRPr/>
            </a:pPr>
            <a:r>
              <a:rPr kumimoji="0" lang="zh-CN" altLang="en-US" sz="12900" kern="0" cap="none" spc="0" normalizeH="0" baseline="0" noProof="0">
                <a:latin typeface="+mj-lt"/>
                <a:ea typeface="微软雅黑" panose="020b0503020204020204" pitchFamily="34" charset="-122"/>
                <a:cs typeface="+mj-cs"/>
              </a:rPr>
              <a:t>狼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066800"/>
            <a:ext cx="2895600" cy="4941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4"/>
          <p:cNvSpPr/>
          <p:nvPr/>
        </p:nvSpPr>
        <p:spPr>
          <a:xfrm>
            <a:off x="3276600" y="1066800"/>
            <a:ext cx="5638800" cy="14081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400" b="1">
                <a:latin typeface="Arial" panose="020b0604020202020204" pitchFamily="34" charset="0"/>
              </a:rPr>
              <a:t>      《聊斋志异》是我国著名的文言短篇小说集。作者通过谈狐说鬼，讽刺当时社会的黑暗、官场的腐败、科举制度的腐朽。</a:t>
            </a:r>
          </a:p>
        </p:txBody>
      </p:sp>
      <p:pic>
        <p:nvPicPr>
          <p:cNvPr id="14340" name="WordArt 5"/>
          <p:cNvPicPr/>
          <p:nvPr/>
        </p:nvPicPr>
        <p:blipFill>
          <a:blip r:embed="rId3"/>
          <a:stretch>
            <a:fillRect/>
          </a:stretch>
        </p:blipFill>
        <p:spPr>
          <a:xfrm>
            <a:off x="3429000" y="4343400"/>
            <a:ext cx="5029200" cy="251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304800" y="68580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6000" b="1">
                <a:solidFill>
                  <a:srgbClr val="006666"/>
                </a:solidFill>
                <a:ea typeface="微软雅黑" panose="020b0503020204020204" pitchFamily="34" charset="-122"/>
              </a:rPr>
              <a:t>一读课文：读准字音、节奏</a:t>
            </a: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228600" y="2332038"/>
            <a:ext cx="8915400" cy="452596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5400">
                <a:solidFill>
                  <a:srgbClr val="FF0000"/>
                </a:solidFill>
                <a:ea typeface="微软雅黑" panose="020b0503020204020204" pitchFamily="34" charset="-122"/>
              </a:rPr>
              <a:t>要求：</a:t>
            </a:r>
          </a:p>
          <a:p>
            <a:pPr eaLnBrk="1" hangingPunct="1">
              <a:buNone/>
            </a:pPr>
            <a:r>
              <a:rPr lang="zh-CN" altLang="en-US" sz="5400">
                <a:solidFill>
                  <a:srgbClr val="FF0000"/>
                </a:solidFill>
                <a:ea typeface="微软雅黑" panose="020b0503020204020204" pitchFamily="34" charset="-122"/>
              </a:rPr>
              <a:t>      声音响亮，吐字清晰，       </a:t>
            </a:r>
          </a:p>
          <a:p>
            <a:pPr eaLnBrk="1" hangingPunct="1">
              <a:buNone/>
            </a:pPr>
            <a:r>
              <a:rPr lang="zh-CN" altLang="en-US" sz="5400">
                <a:solidFill>
                  <a:srgbClr val="FF0000"/>
                </a:solidFill>
                <a:ea typeface="微软雅黑" panose="020b0503020204020204" pitchFamily="34" charset="-122"/>
              </a:rPr>
              <a:t>      讲求抑扬顿挫。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Picture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09800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438150" y="2438400"/>
            <a:ext cx="8324850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缀行  屠大窘     苫蔽成丘      </a:t>
            </a:r>
          </a:p>
          <a:p>
            <a:pPr eaLnBrk="0" hangingPunct="0"/>
            <a:endParaRPr lang="zh-CN" altLang="en-US" sz="4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zh-CN" altLang="en-US" sz="4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弛担持刀   眈眈相向   目似瞑</a:t>
            </a:r>
          </a:p>
          <a:p>
            <a:pPr eaLnBrk="0" hangingPunct="0"/>
            <a:endParaRPr lang="zh-CN" altLang="en-US" sz="4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zh-CN" altLang="en-US" sz="4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尻尾        假寐        狼亦黠矣</a:t>
            </a:r>
          </a:p>
        </p:txBody>
      </p:sp>
      <p:sp>
        <p:nvSpPr>
          <p:cNvPr id="32772" name="Text Box 4"/>
          <p:cNvSpPr txBox="1"/>
          <p:nvPr/>
        </p:nvSpPr>
        <p:spPr>
          <a:xfrm>
            <a:off x="447675" y="1555750"/>
            <a:ext cx="1828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 sz="2400" b="1">
              <a:latin typeface="Arial" panose="020b0604020202020204" pitchFamily="34" charset="0"/>
            </a:endParaRPr>
          </a:p>
        </p:txBody>
      </p:sp>
      <p:sp>
        <p:nvSpPr>
          <p:cNvPr id="32773" name="Text Box 5"/>
          <p:cNvSpPr txBox="1"/>
          <p:nvPr/>
        </p:nvSpPr>
        <p:spPr>
          <a:xfrm>
            <a:off x="1219200" y="762000"/>
            <a:ext cx="1828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 sz="2400" b="1">
              <a:latin typeface="Arial" panose="020b0604020202020204" pitchFamily="34" charset="0"/>
            </a:endParaRPr>
          </a:p>
        </p:txBody>
      </p:sp>
      <p:sp>
        <p:nvSpPr>
          <p:cNvPr id="32774" name="Text Box 6"/>
          <p:cNvSpPr txBox="1"/>
          <p:nvPr/>
        </p:nvSpPr>
        <p:spPr>
          <a:xfrm>
            <a:off x="2041525" y="782638"/>
            <a:ext cx="1828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 sz="2400" b="1">
              <a:latin typeface="Arial" panose="020b0604020202020204" pitchFamily="34" charset="0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2438400" y="228600"/>
            <a:ext cx="5212080" cy="10972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一定要记准！</a:t>
            </a:r>
          </a:p>
        </p:txBody>
      </p:sp>
      <p:sp>
        <p:nvSpPr>
          <p:cNvPr id="32776" name="Rectangle 8"/>
          <p:cNvSpPr/>
          <p:nvPr/>
        </p:nvSpPr>
        <p:spPr>
          <a:xfrm>
            <a:off x="304800" y="1752600"/>
            <a:ext cx="124015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zhuì</a:t>
            </a:r>
          </a:p>
        </p:txBody>
      </p:sp>
      <p:sp>
        <p:nvSpPr>
          <p:cNvPr id="32777" name="Rectangle 9"/>
          <p:cNvSpPr/>
          <p:nvPr/>
        </p:nvSpPr>
        <p:spPr>
          <a:xfrm>
            <a:off x="2971800" y="1752600"/>
            <a:ext cx="136398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jiǒng</a:t>
            </a:r>
          </a:p>
        </p:txBody>
      </p:sp>
      <p:sp>
        <p:nvSpPr>
          <p:cNvPr id="32778" name="Rectangle 10"/>
          <p:cNvSpPr/>
          <p:nvPr/>
        </p:nvSpPr>
        <p:spPr>
          <a:xfrm>
            <a:off x="4495800" y="1752600"/>
            <a:ext cx="139573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shàn</a:t>
            </a:r>
          </a:p>
        </p:txBody>
      </p:sp>
      <p:sp>
        <p:nvSpPr>
          <p:cNvPr id="32779" name="Text Box 11"/>
          <p:cNvSpPr txBox="1"/>
          <p:nvPr/>
        </p:nvSpPr>
        <p:spPr>
          <a:xfrm>
            <a:off x="4800600" y="5638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endParaRPr lang="zh-CN" altLang="zh-CN" sz="2400">
              <a:latin typeface="Arial" panose="020b0604020202020204" pitchFamily="34" charset="0"/>
            </a:endParaRPr>
          </a:p>
        </p:txBody>
      </p:sp>
      <p:sp>
        <p:nvSpPr>
          <p:cNvPr id="32780" name="Rectangle 12"/>
          <p:cNvSpPr/>
          <p:nvPr/>
        </p:nvSpPr>
        <p:spPr>
          <a:xfrm>
            <a:off x="381000" y="3429000"/>
            <a:ext cx="92900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chí</a:t>
            </a:r>
          </a:p>
        </p:txBody>
      </p:sp>
      <p:sp>
        <p:nvSpPr>
          <p:cNvPr id="32781" name="Rectangle 13"/>
          <p:cNvSpPr/>
          <p:nvPr/>
        </p:nvSpPr>
        <p:spPr>
          <a:xfrm>
            <a:off x="3276600" y="3200400"/>
            <a:ext cx="111633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dān</a:t>
            </a:r>
          </a:p>
        </p:txBody>
      </p:sp>
      <p:sp>
        <p:nvSpPr>
          <p:cNvPr id="32782" name="Rectangle 14"/>
          <p:cNvSpPr/>
          <p:nvPr/>
        </p:nvSpPr>
        <p:spPr>
          <a:xfrm>
            <a:off x="7467599" y="3276600"/>
            <a:ext cx="1425892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míng</a:t>
            </a:r>
          </a:p>
        </p:txBody>
      </p:sp>
      <p:sp>
        <p:nvSpPr>
          <p:cNvPr id="32783" name="Text Box 15"/>
          <p:cNvSpPr txBox="1"/>
          <p:nvPr/>
        </p:nvSpPr>
        <p:spPr>
          <a:xfrm>
            <a:off x="2193925" y="4135438"/>
            <a:ext cx="1828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 sz="2400">
              <a:latin typeface="Arial" panose="020b0604020202020204" pitchFamily="34" charset="0"/>
            </a:endParaRPr>
          </a:p>
        </p:txBody>
      </p:sp>
      <p:sp>
        <p:nvSpPr>
          <p:cNvPr id="32784" name="Rectangle 16"/>
          <p:cNvSpPr/>
          <p:nvPr/>
        </p:nvSpPr>
        <p:spPr>
          <a:xfrm>
            <a:off x="457200" y="4800600"/>
            <a:ext cx="108458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kāo</a:t>
            </a:r>
          </a:p>
        </p:txBody>
      </p:sp>
      <p:sp>
        <p:nvSpPr>
          <p:cNvPr id="32785" name="Rectangle 17"/>
          <p:cNvSpPr/>
          <p:nvPr/>
        </p:nvSpPr>
        <p:spPr>
          <a:xfrm>
            <a:off x="3733800" y="4800600"/>
            <a:ext cx="1082992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mèi</a:t>
            </a:r>
          </a:p>
        </p:txBody>
      </p:sp>
      <p:sp>
        <p:nvSpPr>
          <p:cNvPr id="32786" name="Rectangle 18"/>
          <p:cNvSpPr/>
          <p:nvPr/>
        </p:nvSpPr>
        <p:spPr>
          <a:xfrm>
            <a:off x="7010399" y="4800600"/>
            <a:ext cx="89725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xiá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  <p:bldP spid="32774" grpId="0"/>
      <p:bldP spid="32776" grpId="0"/>
      <p:bldP spid="32777" grpId="0"/>
      <p:bldP spid="32778" grpId="0"/>
      <p:bldP spid="32779" grpId="0"/>
      <p:bldP spid="32780" grpId="0"/>
      <p:bldP spid="32781" grpId="0"/>
      <p:bldP spid="32782" grpId="0"/>
      <p:bldP spid="32783" grpId="0"/>
      <p:bldP spid="32784" grpId="0"/>
      <p:bldP spid="32785" grpId="0"/>
      <p:bldP spid="327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2"/>
          <p:cNvSpPr txBox="1"/>
          <p:nvPr/>
        </p:nvSpPr>
        <p:spPr>
          <a:xfrm>
            <a:off x="0" y="187325"/>
            <a:ext cx="8893175" cy="58521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正确读出节奏</a:t>
            </a:r>
          </a:p>
          <a:p>
            <a:pPr eaLnBrk="0" hangingPunct="0"/>
            <a:endParaRPr lang="zh-CN" altLang="en-US" sz="5400" b="1">
              <a:solidFill>
                <a:srgbClr val="00009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1、后狼止而前狼又至。</a:t>
            </a:r>
          </a:p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2、而两狼之并驱如故。</a:t>
            </a:r>
          </a:p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3、其一犬坐于前。</a:t>
            </a:r>
          </a:p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4、意将隧入以攻其后也。</a:t>
            </a:r>
          </a:p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5、禽兽之变诈几何哉？ </a:t>
            </a:r>
          </a:p>
        </p:txBody>
      </p:sp>
      <p:pic>
        <p:nvPicPr>
          <p:cNvPr id="1433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69700" y="104394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 Box 2"/>
          <p:cNvSpPr txBox="1"/>
          <p:nvPr/>
        </p:nvSpPr>
        <p:spPr>
          <a:xfrm>
            <a:off x="0" y="187325"/>
            <a:ext cx="9372600" cy="58521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正确读出节奏</a:t>
            </a:r>
          </a:p>
          <a:p>
            <a:pPr eaLnBrk="0" hangingPunct="0"/>
            <a:endParaRPr lang="zh-CN" altLang="en-US" sz="5400" b="1">
              <a:solidFill>
                <a:srgbClr val="00009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1、后 狼 止 /而 前 狼 /又 至。</a:t>
            </a:r>
          </a:p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2、而/两狼之并驱/如故。</a:t>
            </a:r>
          </a:p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3、其一/犬坐于前。</a:t>
            </a:r>
          </a:p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4、意将/隧入/以攻其后也。</a:t>
            </a:r>
          </a:p>
          <a:p>
            <a:pPr eaLnBrk="0" hangingPunct="0"/>
            <a:r>
              <a:rPr lang="zh-CN" altLang="en-US" sz="54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5、禽兽之变诈/几何哉？ 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0" y="838200"/>
            <a:ext cx="91440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5400" b="1">
                <a:solidFill>
                  <a:srgbClr val="006666"/>
                </a:solidFill>
                <a:ea typeface="微软雅黑" panose="020b0503020204020204" pitchFamily="34" charset="-122"/>
              </a:rPr>
              <a:t>二读课文：翻译课文，读懂内容。</a:t>
            </a: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228600" y="2332038"/>
            <a:ext cx="8915400" cy="452596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5400">
                <a:solidFill>
                  <a:srgbClr val="FF0000"/>
                </a:solidFill>
                <a:ea typeface="微软雅黑" panose="020b0503020204020204" pitchFamily="34" charset="-122"/>
              </a:rPr>
              <a:t>要求：</a:t>
            </a:r>
          </a:p>
          <a:p>
            <a:pPr eaLnBrk="1" hangingPunct="1">
              <a:buNone/>
            </a:pPr>
            <a:r>
              <a:rPr lang="zh-CN" altLang="en-US" sz="5400">
                <a:solidFill>
                  <a:srgbClr val="FF0000"/>
                </a:solidFill>
                <a:ea typeface="微软雅黑" panose="020b0503020204020204" pitchFamily="34" charset="-122"/>
              </a:rPr>
              <a:t>      结合注释，小组合作；</a:t>
            </a:r>
          </a:p>
          <a:p>
            <a:pPr eaLnBrk="1" hangingPunct="1">
              <a:buNone/>
            </a:pPr>
            <a:r>
              <a:rPr lang="zh-CN" altLang="en-US" sz="5400">
                <a:solidFill>
                  <a:srgbClr val="FF0000"/>
                </a:solidFill>
                <a:ea typeface="微软雅黑" panose="020b0503020204020204" pitchFamily="34" charset="-122"/>
              </a:rPr>
              <a:t>      把握文意，明确情节。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 b="1">
                <a:ea typeface="微软雅黑" panose="020b0503020204020204" pitchFamily="34" charset="-122"/>
              </a:rPr>
              <a:t>词类的活用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89154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一狼洞其中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意将隧入以攻其后也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其一犬坐于前</a:t>
            </a:r>
          </a:p>
        </p:txBody>
      </p: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1752600" y="3429000"/>
            <a:ext cx="739140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隧：名词用作状语，“从通道”的意思。</a:t>
            </a:r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2286000" y="1981200"/>
            <a:ext cx="541020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洞：名词用作动词，打洞。</a:t>
            </a:r>
          </a:p>
        </p:txBody>
      </p:sp>
      <p:sp>
        <p:nvSpPr>
          <p:cNvPr id="49158" name="Text Box 8"/>
          <p:cNvSpPr txBox="1">
            <a:spLocks noChangeArrowheads="1"/>
          </p:cNvSpPr>
          <p:nvPr/>
        </p:nvSpPr>
        <p:spPr bwMode="auto">
          <a:xfrm>
            <a:off x="1981200" y="4953000"/>
            <a:ext cx="541020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犬：名词作状语，像狗一样。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7" grpId="0"/>
      <p:bldP spid="491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AutoShape 2"/>
          <p:cNvSpPr/>
          <p:nvPr/>
        </p:nvSpPr>
        <p:spPr>
          <a:xfrm>
            <a:off x="457200" y="304800"/>
            <a:ext cx="152400" cy="1219200"/>
          </a:xfrm>
          <a:prstGeom prst="leftBracket">
            <a:avLst>
              <a:gd name="adj" fmla="val 66666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685800" y="152400"/>
            <a:ext cx="44958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u="sng">
                <a:solidFill>
                  <a:srgbClr val="CC0000"/>
                </a:solidFill>
                <a:latin typeface="Times New Roman" panose="02020603050405020304" pitchFamily="18" charset="0"/>
              </a:rPr>
              <a:t>意暇甚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u="sng">
                <a:solidFill>
                  <a:srgbClr val="CC0000"/>
                </a:solidFill>
                <a:latin typeface="Times New Roman" panose="02020603050405020304" pitchFamily="18" charset="0"/>
              </a:rPr>
              <a:t>意将隧入以攻其后也</a:t>
            </a:r>
          </a:p>
        </p:txBody>
      </p:sp>
      <p:sp>
        <p:nvSpPr>
          <p:cNvPr id="14340" name="Text Box 4"/>
          <p:cNvSpPr txBox="1"/>
          <p:nvPr/>
        </p:nvSpPr>
        <p:spPr>
          <a:xfrm>
            <a:off x="5364162" y="260350"/>
            <a:ext cx="2743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神情，态度</a:t>
            </a:r>
          </a:p>
        </p:txBody>
      </p:sp>
      <p:sp>
        <p:nvSpPr>
          <p:cNvPr id="14341" name="Text Box 5"/>
          <p:cNvSpPr txBox="1"/>
          <p:nvPr/>
        </p:nvSpPr>
        <p:spPr>
          <a:xfrm>
            <a:off x="5364162" y="981075"/>
            <a:ext cx="2895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打算</a:t>
            </a:r>
          </a:p>
        </p:txBody>
      </p:sp>
      <p:sp>
        <p:nvSpPr>
          <p:cNvPr id="18438" name="AutoShape 6"/>
          <p:cNvSpPr/>
          <p:nvPr/>
        </p:nvSpPr>
        <p:spPr>
          <a:xfrm>
            <a:off x="381000" y="1905000"/>
            <a:ext cx="152400" cy="1219200"/>
          </a:xfrm>
          <a:prstGeom prst="leftBracket">
            <a:avLst>
              <a:gd name="adj" fmla="val 66666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609600" y="1828800"/>
            <a:ext cx="31242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恐前后受其敌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盖以诱敌</a:t>
            </a:r>
          </a:p>
        </p:txBody>
      </p:sp>
      <p:sp>
        <p:nvSpPr>
          <p:cNvPr id="14344" name="Text Box 8"/>
          <p:cNvSpPr txBox="1"/>
          <p:nvPr/>
        </p:nvSpPr>
        <p:spPr>
          <a:xfrm>
            <a:off x="3733800" y="1828800"/>
            <a:ext cx="5257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攻击</a:t>
            </a:r>
          </a:p>
        </p:txBody>
      </p:sp>
      <p:sp>
        <p:nvSpPr>
          <p:cNvPr id="14345" name="Text Box 9"/>
          <p:cNvSpPr txBox="1"/>
          <p:nvPr/>
        </p:nvSpPr>
        <p:spPr>
          <a:xfrm>
            <a:off x="3048000" y="2667000"/>
            <a:ext cx="2362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敌人</a:t>
            </a:r>
          </a:p>
        </p:txBody>
      </p:sp>
      <p:sp>
        <p:nvSpPr>
          <p:cNvPr id="18442" name="AutoShape 10"/>
          <p:cNvSpPr/>
          <p:nvPr/>
        </p:nvSpPr>
        <p:spPr>
          <a:xfrm>
            <a:off x="381000" y="3733800"/>
            <a:ext cx="76200" cy="2590800"/>
          </a:xfrm>
          <a:prstGeom prst="leftBracket">
            <a:avLst>
              <a:gd name="adj" fmla="val 283333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8443" name="Text Box 11"/>
          <p:cNvSpPr txBox="1"/>
          <p:nvPr/>
        </p:nvSpPr>
        <p:spPr>
          <a:xfrm>
            <a:off x="457200" y="3505199"/>
            <a:ext cx="4572000" cy="3108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投以骨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以刀劈狼首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意将隧入以攻其后也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盖以诱敌</a:t>
            </a:r>
          </a:p>
        </p:txBody>
      </p:sp>
      <p:sp>
        <p:nvSpPr>
          <p:cNvPr id="14351" name="Text Box 15"/>
          <p:cNvSpPr txBox="1"/>
          <p:nvPr/>
        </p:nvSpPr>
        <p:spPr>
          <a:xfrm>
            <a:off x="2209800" y="35052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把</a:t>
            </a:r>
          </a:p>
        </p:txBody>
      </p:sp>
      <p:sp>
        <p:nvSpPr>
          <p:cNvPr id="14352" name="Text Box 16"/>
          <p:cNvSpPr txBox="1"/>
          <p:nvPr/>
        </p:nvSpPr>
        <p:spPr>
          <a:xfrm>
            <a:off x="3124200" y="43434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用</a:t>
            </a:r>
          </a:p>
        </p:txBody>
      </p:sp>
      <p:sp>
        <p:nvSpPr>
          <p:cNvPr id="14353" name="Text Box 17"/>
          <p:cNvSpPr txBox="1"/>
          <p:nvPr/>
        </p:nvSpPr>
        <p:spPr>
          <a:xfrm>
            <a:off x="4953000" y="5181600"/>
            <a:ext cx="1295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来</a:t>
            </a:r>
          </a:p>
        </p:txBody>
      </p:sp>
      <p:sp>
        <p:nvSpPr>
          <p:cNvPr id="14354" name="Text Box 18"/>
          <p:cNvSpPr txBox="1"/>
          <p:nvPr/>
        </p:nvSpPr>
        <p:spPr>
          <a:xfrm>
            <a:off x="2590800" y="6019800"/>
            <a:ext cx="2209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用来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4" grpId="0"/>
      <p:bldP spid="14345" grpId="0"/>
      <p:bldP spid="14351" grpId="0"/>
      <p:bldP spid="14352" grpId="0"/>
      <p:bldP spid="14353" grpId="0"/>
      <p:bldP spid="143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AutoShape 2"/>
          <p:cNvSpPr/>
          <p:nvPr/>
        </p:nvSpPr>
        <p:spPr>
          <a:xfrm>
            <a:off x="457200" y="304800"/>
            <a:ext cx="152400" cy="1219200"/>
          </a:xfrm>
          <a:prstGeom prst="leftBracket">
            <a:avLst>
              <a:gd name="adj" fmla="val 66666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762000" y="152400"/>
            <a:ext cx="42672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屠乃奔倚其下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乃悟前狼假寐</a:t>
            </a:r>
          </a:p>
        </p:txBody>
      </p:sp>
      <p:sp>
        <p:nvSpPr>
          <p:cNvPr id="99332" name="Text Box 4"/>
          <p:cNvSpPr txBox="1"/>
          <p:nvPr/>
        </p:nvSpPr>
        <p:spPr>
          <a:xfrm>
            <a:off x="4140200" y="188913"/>
            <a:ext cx="1600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于是</a:t>
            </a:r>
          </a:p>
        </p:txBody>
      </p:sp>
      <p:sp>
        <p:nvSpPr>
          <p:cNvPr id="99333" name="Text Box 5"/>
          <p:cNvSpPr txBox="1"/>
          <p:nvPr/>
        </p:nvSpPr>
        <p:spPr>
          <a:xfrm>
            <a:off x="4191000" y="990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才</a:t>
            </a:r>
          </a:p>
        </p:txBody>
      </p:sp>
      <p:sp>
        <p:nvSpPr>
          <p:cNvPr id="19462" name="AutoShape 6"/>
          <p:cNvSpPr/>
          <p:nvPr/>
        </p:nvSpPr>
        <p:spPr>
          <a:xfrm>
            <a:off x="381000" y="2133600"/>
            <a:ext cx="152400" cy="2057400"/>
          </a:xfrm>
          <a:prstGeom prst="leftBracket">
            <a:avLst>
              <a:gd name="adj" fmla="val 112500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685800" y="1905000"/>
            <a:ext cx="35814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缀行甚远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屠乃奔倚其下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方欲行</a:t>
            </a:r>
          </a:p>
        </p:txBody>
      </p:sp>
      <p:sp>
        <p:nvSpPr>
          <p:cNvPr id="99336" name="Text Box 8"/>
          <p:cNvSpPr txBox="1"/>
          <p:nvPr/>
        </p:nvSpPr>
        <p:spPr>
          <a:xfrm>
            <a:off x="3429000" y="1905000"/>
            <a:ext cx="1828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走</a:t>
            </a:r>
          </a:p>
        </p:txBody>
      </p:sp>
      <p:sp>
        <p:nvSpPr>
          <p:cNvPr id="99337" name="Text Box 9"/>
          <p:cNvSpPr txBox="1"/>
          <p:nvPr/>
        </p:nvSpPr>
        <p:spPr>
          <a:xfrm>
            <a:off x="2743200" y="3581400"/>
            <a:ext cx="2667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走，指上路</a:t>
            </a:r>
          </a:p>
        </p:txBody>
      </p:sp>
      <p:sp>
        <p:nvSpPr>
          <p:cNvPr id="99338" name="Text Box 10"/>
          <p:cNvSpPr txBox="1"/>
          <p:nvPr/>
        </p:nvSpPr>
        <p:spPr>
          <a:xfrm>
            <a:off x="4114800" y="2743200"/>
            <a:ext cx="2286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跑</a:t>
            </a:r>
          </a:p>
        </p:txBody>
      </p:sp>
      <p:sp>
        <p:nvSpPr>
          <p:cNvPr id="19467" name="AutoShape 11"/>
          <p:cNvSpPr/>
          <p:nvPr/>
        </p:nvSpPr>
        <p:spPr>
          <a:xfrm>
            <a:off x="457200" y="4876800"/>
            <a:ext cx="152400" cy="1219200"/>
          </a:xfrm>
          <a:prstGeom prst="leftBracket">
            <a:avLst>
              <a:gd name="adj" fmla="val 66666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468" name="Text Box 12"/>
          <p:cNvSpPr txBox="1"/>
          <p:nvPr/>
        </p:nvSpPr>
        <p:spPr>
          <a:xfrm>
            <a:off x="685800" y="4648200"/>
            <a:ext cx="32766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止露尻尾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屠自后断其股</a:t>
            </a:r>
          </a:p>
        </p:txBody>
      </p:sp>
      <p:sp>
        <p:nvSpPr>
          <p:cNvPr id="99341" name="Text Box 13"/>
          <p:cNvSpPr txBox="1"/>
          <p:nvPr/>
        </p:nvSpPr>
        <p:spPr>
          <a:xfrm>
            <a:off x="3886200" y="4572000"/>
            <a:ext cx="2286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屁股</a:t>
            </a:r>
          </a:p>
        </p:txBody>
      </p:sp>
      <p:sp>
        <p:nvSpPr>
          <p:cNvPr id="99342" name="Text Box 14"/>
          <p:cNvSpPr txBox="1"/>
          <p:nvPr/>
        </p:nvSpPr>
        <p:spPr>
          <a:xfrm>
            <a:off x="3962400" y="5562600"/>
            <a:ext cx="2438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大腿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  <p:bldP spid="99333" grpId="0"/>
      <p:bldP spid="99336" grpId="0"/>
      <p:bldP spid="99337" grpId="0"/>
      <p:bldP spid="99338" grpId="0"/>
      <p:bldP spid="99341" grpId="0"/>
      <p:bldP spid="993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46783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1.少时，一狼径去，其一犬坐于前。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2.一狼洞其中，意将隧入以攻其后也。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3.禽兽之变诈几何哉？止增笑耳。</a:t>
            </a:r>
          </a:p>
        </p:txBody>
      </p:sp>
      <p:sp>
        <p:nvSpPr>
          <p:cNvPr id="20483" name="WordArt 4"/>
          <p:cNvSpPr>
            <a:spLocks noTextEdit="1"/>
          </p:cNvSpPr>
          <p:nvPr/>
        </p:nvSpPr>
        <p:spPr>
          <a:xfrm>
            <a:off x="2133600" y="0"/>
            <a:ext cx="4724400" cy="1219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重点句子翻译</a:t>
            </a:r>
          </a:p>
        </p:txBody>
      </p:sp>
      <p:sp>
        <p:nvSpPr>
          <p:cNvPr id="29704" name="Text Box 8"/>
          <p:cNvSpPr txBox="1"/>
          <p:nvPr/>
        </p:nvSpPr>
        <p:spPr>
          <a:xfrm>
            <a:off x="107950" y="5667375"/>
            <a:ext cx="903605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禽兽的诡诈手段能有多少啊？只是增加笑料罢了。</a:t>
            </a:r>
          </a:p>
        </p:txBody>
      </p:sp>
      <p:sp>
        <p:nvSpPr>
          <p:cNvPr id="40966" name="Rectangle 6"/>
          <p:cNvSpPr/>
          <p:nvPr/>
        </p:nvSpPr>
        <p:spPr>
          <a:xfrm>
            <a:off x="0" y="1676400"/>
            <a:ext cx="9144000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过了一会儿，一只狼径直离开，另一只狼像狗似的蹲坐在前面。</a:t>
            </a:r>
          </a:p>
        </p:txBody>
      </p:sp>
      <p:sp>
        <p:nvSpPr>
          <p:cNvPr id="2" name="Text Box 8"/>
          <p:cNvSpPr txBox="1"/>
          <p:nvPr/>
        </p:nvSpPr>
        <p:spPr>
          <a:xfrm>
            <a:off x="0" y="3733800"/>
            <a:ext cx="903605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一只狼正在积薪中打洞，想要从通道进入来攻击屠夫的背后。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02" name="Rectangle 2"/>
          <p:cNvSpPr>
            <a:spLocks noGrp="1"/>
          </p:cNvSpPr>
          <p:nvPr>
            <p:ph type="ctrTitle" idx="4294967295"/>
          </p:nvPr>
        </p:nvSpPr>
        <p:spPr>
          <a:xfrm>
            <a:off x="0" y="990600"/>
            <a:ext cx="9396413" cy="1470025"/>
          </a:xfrm>
        </p:spPr>
        <p:txBody>
          <a:bodyPr vert="horz" wrap="square" lIns="91440" tIns="45720" rIns="91440" bIns="45720" anchor="ctr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zh-CN" altLang="zh-CN" sz="5400">
                <a:solidFill>
                  <a:srgbClr val="3333CC"/>
                </a:solidFill>
                <a:latin typeface="华文行楷" pitchFamily="2" charset="-122"/>
                <a:ea typeface="华文行楷" pitchFamily="2" charset="-122"/>
              </a:rPr>
              <a:t>1.形容大声哭叫，声音凄厉。　 </a:t>
            </a:r>
          </a:p>
        </p:txBody>
      </p:sp>
      <p:sp>
        <p:nvSpPr>
          <p:cNvPr id="102403" name="Rectangle 3"/>
          <p:cNvSpPr>
            <a:spLocks noGrp="1"/>
          </p:cNvSpPr>
          <p:nvPr>
            <p:ph type="subTitle" idx="4294967295"/>
          </p:nvPr>
        </p:nvSpPr>
        <p:spPr>
          <a:xfrm>
            <a:off x="5181600" y="3114675"/>
            <a:ext cx="3962400" cy="1055688"/>
          </a:xfrm>
        </p:spPr>
        <p:txBody>
          <a:bodyPr vert="horz" wrap="square" lIns="91440" tIns="45720" rIns="91440" bIns="45720" anchor="t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eaLnBrk="1" hangingPunct="1">
              <a:lnSpc>
                <a:spcPct val="90000"/>
              </a:lnSpc>
            </a:pPr>
            <a:r>
              <a:rPr lang="zh-CN" altLang="en-US" sz="6600">
                <a:ea typeface="华文行楷" pitchFamily="2" charset="-122"/>
              </a:rPr>
              <a:t>鬼哭狼嚎　 </a:t>
            </a:r>
          </a:p>
        </p:txBody>
      </p:sp>
      <p:pic>
        <p:nvPicPr>
          <p:cNvPr id="3686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90800"/>
            <a:ext cx="4752975" cy="356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Rectangle 3"/>
          <p:cNvSpPr/>
          <p:nvPr/>
        </p:nvSpPr>
        <p:spPr>
          <a:xfrm>
            <a:off x="609600" y="228600"/>
            <a:ext cx="7696200" cy="10556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根据意思，猜成语 　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1024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2"/>
          <p:cNvSpPr txBox="1"/>
          <p:nvPr/>
        </p:nvSpPr>
        <p:spPr>
          <a:xfrm>
            <a:off x="381000" y="4038600"/>
            <a:ext cx="68580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</a:rPr>
              <a:t>屠户</a:t>
            </a:r>
          </a:p>
        </p:txBody>
      </p:sp>
      <p:sp>
        <p:nvSpPr>
          <p:cNvPr id="21507" name="Text Box 3"/>
          <p:cNvSpPr txBox="1"/>
          <p:nvPr/>
        </p:nvSpPr>
        <p:spPr>
          <a:xfrm>
            <a:off x="2209800" y="4267200"/>
            <a:ext cx="762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狼</a:t>
            </a:r>
          </a:p>
        </p:txBody>
      </p:sp>
      <p:sp>
        <p:nvSpPr>
          <p:cNvPr id="21508" name="Text Box 4"/>
          <p:cNvSpPr txBox="1"/>
          <p:nvPr/>
        </p:nvSpPr>
        <p:spPr>
          <a:xfrm>
            <a:off x="4038600" y="4267200"/>
            <a:ext cx="609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狼</a:t>
            </a:r>
          </a:p>
        </p:txBody>
      </p:sp>
      <p:sp>
        <p:nvSpPr>
          <p:cNvPr id="21509" name="Text Box 5"/>
          <p:cNvSpPr txBox="1"/>
          <p:nvPr/>
        </p:nvSpPr>
        <p:spPr>
          <a:xfrm>
            <a:off x="5791200" y="4267200"/>
            <a:ext cx="685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狼</a:t>
            </a:r>
          </a:p>
        </p:txBody>
      </p:sp>
      <p:sp>
        <p:nvSpPr>
          <p:cNvPr id="21510" name="Text Box 6"/>
          <p:cNvSpPr txBox="1"/>
          <p:nvPr/>
        </p:nvSpPr>
        <p:spPr>
          <a:xfrm>
            <a:off x="7467599" y="4267200"/>
            <a:ext cx="762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狼</a:t>
            </a:r>
          </a:p>
        </p:txBody>
      </p:sp>
      <p:sp>
        <p:nvSpPr>
          <p:cNvPr id="21511" name="AutoShape 7"/>
          <p:cNvSpPr/>
          <p:nvPr/>
        </p:nvSpPr>
        <p:spPr>
          <a:xfrm flipV="1">
            <a:off x="1066800" y="3733800"/>
            <a:ext cx="1066800" cy="1905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512" name="AutoShape 8"/>
          <p:cNvSpPr/>
          <p:nvPr/>
        </p:nvSpPr>
        <p:spPr>
          <a:xfrm>
            <a:off x="2819400" y="3657600"/>
            <a:ext cx="1143000" cy="1905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513" name="AutoShape 9"/>
          <p:cNvSpPr/>
          <p:nvPr/>
        </p:nvSpPr>
        <p:spPr>
          <a:xfrm>
            <a:off x="6400800" y="3657600"/>
            <a:ext cx="976313" cy="1905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514" name="Text Box 10"/>
          <p:cNvSpPr txBox="1"/>
          <p:nvPr/>
        </p:nvSpPr>
        <p:spPr>
          <a:xfrm>
            <a:off x="0" y="152400"/>
            <a:ext cx="6324600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华文新魏" pitchFamily="2" charset="-122"/>
              </a:rPr>
              <a:t>     课文主要写了屠户与狼斗智斗勇的经过，其间经历了几次交锋。大家能不能根据提示概括出本文的故事情节呢，相信同学们一定行！</a:t>
            </a:r>
          </a:p>
        </p:txBody>
      </p:sp>
      <p:sp>
        <p:nvSpPr>
          <p:cNvPr id="21515" name="Text Box 11"/>
          <p:cNvSpPr txBox="1"/>
          <p:nvPr/>
        </p:nvSpPr>
        <p:spPr>
          <a:xfrm>
            <a:off x="533400" y="2362200"/>
            <a:ext cx="76200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      在下面的箭头里填上一个动词，概括故事情节。</a:t>
            </a:r>
          </a:p>
        </p:txBody>
      </p:sp>
      <p:sp>
        <p:nvSpPr>
          <p:cNvPr id="51212" name="Text Box 12"/>
          <p:cNvSpPr txBox="1"/>
          <p:nvPr/>
        </p:nvSpPr>
        <p:spPr>
          <a:xfrm>
            <a:off x="1219200" y="4267200"/>
            <a:ext cx="762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FF5050"/>
                </a:solidFill>
                <a:latin typeface="Times New Roman" panose="02020603050405020304" pitchFamily="18" charset="0"/>
              </a:rPr>
              <a:t>遇</a:t>
            </a:r>
          </a:p>
        </p:txBody>
      </p:sp>
      <p:sp>
        <p:nvSpPr>
          <p:cNvPr id="51213" name="Text Box 13"/>
          <p:cNvSpPr txBox="1"/>
          <p:nvPr/>
        </p:nvSpPr>
        <p:spPr>
          <a:xfrm>
            <a:off x="2895600" y="4267200"/>
            <a:ext cx="609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FF5050"/>
                </a:solidFill>
                <a:latin typeface="Times New Roman" panose="02020603050405020304" pitchFamily="18" charset="0"/>
              </a:rPr>
              <a:t>惧</a:t>
            </a:r>
          </a:p>
        </p:txBody>
      </p:sp>
      <p:sp>
        <p:nvSpPr>
          <p:cNvPr id="51214" name="Text Box 14"/>
          <p:cNvSpPr txBox="1"/>
          <p:nvPr/>
        </p:nvSpPr>
        <p:spPr>
          <a:xfrm>
            <a:off x="6476999" y="4267200"/>
            <a:ext cx="609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FF5050"/>
                </a:solidFill>
                <a:latin typeface="Times New Roman" panose="02020603050405020304" pitchFamily="18" charset="0"/>
              </a:rPr>
              <a:t>杀</a:t>
            </a:r>
          </a:p>
        </p:txBody>
      </p:sp>
      <p:sp>
        <p:nvSpPr>
          <p:cNvPr id="21519" name="AutoShape 15"/>
          <p:cNvSpPr/>
          <p:nvPr/>
        </p:nvSpPr>
        <p:spPr>
          <a:xfrm>
            <a:off x="4648200" y="3733800"/>
            <a:ext cx="1066800" cy="17526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16" name="Text Box 16"/>
          <p:cNvSpPr txBox="1"/>
          <p:nvPr/>
        </p:nvSpPr>
        <p:spPr>
          <a:xfrm>
            <a:off x="4724400" y="4267200"/>
            <a:ext cx="609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FF5050"/>
                </a:solidFill>
                <a:latin typeface="Times New Roman" panose="02020603050405020304" pitchFamily="18" charset="0"/>
              </a:rPr>
              <a:t>御</a:t>
            </a:r>
          </a:p>
        </p:txBody>
      </p:sp>
      <p:pic>
        <p:nvPicPr>
          <p:cNvPr id="21521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638800"/>
            <a:ext cx="205105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2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0"/>
            <a:ext cx="2895600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/>
      <p:bldP spid="51213" grpId="0"/>
      <p:bldP spid="51214" grpId="0"/>
      <p:bldP spid="512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533400" y="0"/>
            <a:ext cx="83058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5400" b="1">
                <a:solidFill>
                  <a:srgbClr val="006666"/>
                </a:solidFill>
                <a:ea typeface="微软雅黑" panose="020b0503020204020204" pitchFamily="34" charset="-122"/>
              </a:rPr>
              <a:t>   三读课文：品语言，析形象。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45259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FF0000"/>
                </a:solidFill>
                <a:ea typeface="微软雅黑" panose="020b0503020204020204" pitchFamily="34" charset="-122"/>
              </a:rPr>
              <a:t>   请用如下句式谈谈自己的看法：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altLang="zh-CN" sz="400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FF0000"/>
                </a:solidFill>
                <a:ea typeface="微软雅黑" panose="020b0503020204020204" pitchFamily="34" charset="-122"/>
              </a:rPr>
              <a:t>  从                       可以看出，这是一位                 的屠户。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altLang="zh-CN" sz="400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>
                <a:solidFill>
                  <a:srgbClr val="FF0000"/>
                </a:solidFill>
                <a:ea typeface="微软雅黑" panose="020b0503020204020204" pitchFamily="34" charset="-122"/>
              </a:rPr>
              <a:t>   从                       可以看出，这是只                 的狼。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2"/>
          <p:cNvSpPr txBox="1"/>
          <p:nvPr/>
        </p:nvSpPr>
        <p:spPr>
          <a:xfrm>
            <a:off x="1889125" y="1163638"/>
            <a:ext cx="1828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 sz="2400" b="1" u="sng">
              <a:latin typeface="Times New Roman" panose="02020603050405020304" pitchFamily="18" charset="0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990600" y="0"/>
            <a:ext cx="7696200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6000" b="1">
                <a:latin typeface="Times New Roman" panose="02020603050405020304" pitchFamily="18" charset="0"/>
                <a:ea typeface="隶书" pitchFamily="49" charset="-122"/>
              </a:rPr>
              <a:t>四读课文：根据提示背诵</a:t>
            </a:r>
          </a:p>
        </p:txBody>
      </p:sp>
      <p:pic>
        <p:nvPicPr>
          <p:cNvPr id="23556" name="Picture 4"/>
          <p:cNvPicPr>
            <a:picLocks noChangeAspect="1"/>
          </p:cNvPicPr>
          <p:nvPr/>
        </p:nvPicPr>
        <p:blipFill>
          <a:blip r:embed="rId3">
            <a:lum contrast="-6000"/>
          </a:blip>
          <a:stretch>
            <a:fillRect/>
          </a:stretch>
        </p:blipFill>
        <p:spPr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431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 txBox="1"/>
          <p:nvPr/>
        </p:nvSpPr>
        <p:spPr>
          <a:xfrm>
            <a:off x="0" y="5546725"/>
            <a:ext cx="952500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</a:rPr>
              <a:t>一屠~~~~~~~止有~～～～～途中～～～～～缀行~~~~~</a:t>
            </a:r>
          </a:p>
        </p:txBody>
      </p:sp>
    </p:spTree>
  </p:cSld>
  <p:clrMapOvr>
    <a:masterClrMapping/>
  </p:clrMapOvr>
  <p:transition>
    <p:blinds dir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/>
        </p:nvSpPr>
        <p:spPr>
          <a:xfrm>
            <a:off x="304800" y="57912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25604" name="Rectangle 5"/>
          <p:cNvSpPr/>
          <p:nvPr/>
        </p:nvSpPr>
        <p:spPr>
          <a:xfrm>
            <a:off x="266700" y="5546725"/>
            <a:ext cx="861060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</a:rPr>
              <a:t>屠惧～～～～～一狼～～～～～复投之～～～～～骨已~~~~~~而两狼~~~~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426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212725" y="5451475"/>
            <a:ext cx="8626475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</a:rPr>
              <a:t>屠大窘~~~~~~顾野~~~~~~苫蔽~~~~~~屠乃~~~~~~弛担~~~~~~眈眈~~~~~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0600"/>
            <a:ext cx="91440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3"/>
          <p:cNvSpPr txBox="1"/>
          <p:nvPr/>
        </p:nvSpPr>
        <p:spPr>
          <a:xfrm>
            <a:off x="0" y="5546725"/>
            <a:ext cx="914400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</a:rPr>
              <a:t>少时~~~~~~其一~~~~~~目~~~~~~意~~~~~~屠暴起~~~~~~数刀毙之。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Rectangle 3"/>
          <p:cNvSpPr/>
          <p:nvPr/>
        </p:nvSpPr>
        <p:spPr>
          <a:xfrm>
            <a:off x="0" y="5546725"/>
            <a:ext cx="914400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</a:rPr>
              <a:t>方欲行~~~~~~~一狼~~~~~~身已~~~~~~屠自~~~~~~乃悟~~~~~~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Rectangle 3"/>
          <p:cNvSpPr/>
          <p:nvPr/>
        </p:nvSpPr>
        <p:spPr>
          <a:xfrm>
            <a:off x="0" y="5546725"/>
            <a:ext cx="9144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</a:rPr>
              <a:t>狼亦~~~~~~~禽兽之~~~~~~止增~~~~~~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Grp="1"/>
          </p:cNvSpPr>
          <p:nvPr>
            <p:ph idx="1"/>
          </p:nvPr>
        </p:nvSpPr>
        <p:spPr>
          <a:xfrm>
            <a:off x="0" y="2362200"/>
            <a:ext cx="8839200" cy="4297363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1.蒲松龄《狼三则》的其它两则。</a:t>
            </a:r>
          </a:p>
          <a:p>
            <a:pPr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2.姜戎《狼图腾》。</a:t>
            </a:r>
          </a:p>
          <a:p>
            <a:pPr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3.贾平凹《怀念狼》。</a:t>
            </a:r>
          </a:p>
        </p:txBody>
      </p:sp>
      <p:sp>
        <p:nvSpPr>
          <p:cNvPr id="30723" name="WordArt 3"/>
          <p:cNvSpPr>
            <a:spLocks noTextEdit="1"/>
          </p:cNvSpPr>
          <p:nvPr/>
        </p:nvSpPr>
        <p:spPr>
          <a:xfrm>
            <a:off x="1676400" y="685800"/>
            <a:ext cx="5029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阅读推荐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6978" name="Rectangle 2"/>
          <p:cNvSpPr>
            <a:spLocks noGrp="1"/>
          </p:cNvSpPr>
          <p:nvPr>
            <p:ph type="title" idx="4294967295"/>
          </p:nvPr>
        </p:nvSpPr>
        <p:spPr>
          <a:xfrm>
            <a:off x="152400" y="533400"/>
            <a:ext cx="91440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zh-CN">
                <a:solidFill>
                  <a:srgbClr val="3333CC"/>
                </a:solidFill>
                <a:latin typeface="华文行楷" pitchFamily="2" charset="-122"/>
                <a:ea typeface="华文行楷" pitchFamily="2" charset="-122"/>
              </a:rPr>
              <a:t>   2.比喻把坏人或敌人引入内部。 </a:t>
            </a:r>
          </a:p>
        </p:txBody>
      </p:sp>
      <p:pic>
        <p:nvPicPr>
          <p:cNvPr id="126979" name="Picture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19475" y="2276475"/>
            <a:ext cx="5399088" cy="3635375"/>
          </a:xfrm>
        </p:spPr>
      </p:pic>
      <p:sp>
        <p:nvSpPr>
          <p:cNvPr id="126980" name="Text Box 4"/>
          <p:cNvSpPr txBox="1"/>
          <p:nvPr/>
        </p:nvSpPr>
        <p:spPr>
          <a:xfrm>
            <a:off x="1384300" y="1905000"/>
            <a:ext cx="1188720" cy="42592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6600" b="1">
                <a:latin typeface="Times New Roman" panose="02020603050405020304" pitchFamily="18" charset="0"/>
                <a:ea typeface="华文行楷" pitchFamily="2" charset="-122"/>
              </a:rPr>
              <a:t>引狼入室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  <p:bldP spid="1269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4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620713"/>
            <a:ext cx="89154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800" b="1">
                <a:solidFill>
                  <a:srgbClr val="3333CC"/>
                </a:solidFill>
                <a:latin typeface="华文行楷" pitchFamily="2" charset="-122"/>
                <a:ea typeface="华文行楷" pitchFamily="2" charset="-122"/>
              </a:rPr>
              <a:t>3.比喻胆小怕事，顾虑太多。 </a:t>
            </a:r>
          </a:p>
        </p:txBody>
      </p:sp>
      <p:sp>
        <p:nvSpPr>
          <p:cNvPr id="105475" name="Rectangle 3"/>
          <p:cNvSpPr>
            <a:spLocks noGrp="1"/>
          </p:cNvSpPr>
          <p:nvPr>
            <p:ph type="body" idx="4294967295"/>
          </p:nvPr>
        </p:nvSpPr>
        <p:spPr>
          <a:xfrm>
            <a:off x="1828800" y="1844675"/>
            <a:ext cx="5791200" cy="8715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5400" b="1">
                <a:latin typeface="华文行楷" pitchFamily="2" charset="-122"/>
                <a:ea typeface="华文行楷" pitchFamily="2" charset="-122"/>
              </a:rPr>
              <a:t>前怕狼，后怕虎　 </a:t>
            </a:r>
          </a:p>
        </p:txBody>
      </p:sp>
      <p:sp>
        <p:nvSpPr>
          <p:cNvPr id="39940" name="Rectangle 4"/>
          <p:cNvSpPr/>
          <p:nvPr/>
        </p:nvSpPr>
        <p:spPr>
          <a:xfrm>
            <a:off x="381000" y="3357563"/>
            <a:ext cx="8763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en-US" altLang="zh-CN" sz="4800" b="1">
                <a:solidFill>
                  <a:srgbClr val="3333CC"/>
                </a:solidFill>
                <a:latin typeface="华文行楷" pitchFamily="2" charset="-122"/>
                <a:ea typeface="华文行楷" pitchFamily="2" charset="-122"/>
              </a:rPr>
              <a:t>4.比喻凶暴的人居心狠毒，习性难改。 </a:t>
            </a:r>
          </a:p>
        </p:txBody>
      </p:sp>
      <p:sp>
        <p:nvSpPr>
          <p:cNvPr id="39941" name="Rectangle 5"/>
          <p:cNvSpPr/>
          <p:nvPr/>
        </p:nvSpPr>
        <p:spPr>
          <a:xfrm>
            <a:off x="2819400" y="4876800"/>
            <a:ext cx="4073525" cy="11541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5400" b="1">
                <a:latin typeface="Times New Roman" panose="02020603050405020304" pitchFamily="18" charset="0"/>
                <a:ea typeface="华文行楷" pitchFamily="2" charset="-122"/>
              </a:rPr>
              <a:t>狼子野心　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  <p:bldP spid="105475" grpId="0" build="p"/>
      <p:bldP spid="39940" grpId="0"/>
      <p:bldP spid="3994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8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1066800"/>
            <a:ext cx="891540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altLang="zh-CN" sz="4800" b="1">
                <a:solidFill>
                  <a:srgbClr val="3333CC"/>
                </a:solidFill>
                <a:latin typeface="华文行楷" pitchFamily="2" charset="-122"/>
                <a:ea typeface="华文行楷" pitchFamily="2" charset="-122"/>
              </a:rPr>
              <a:t>5.四处都是报警的烟火，指边疆不平静。　 </a:t>
            </a:r>
          </a:p>
        </p:txBody>
      </p:sp>
      <p:sp>
        <p:nvSpPr>
          <p:cNvPr id="106499" name="Rectangle 3"/>
          <p:cNvSpPr>
            <a:spLocks noGrp="1"/>
          </p:cNvSpPr>
          <p:nvPr>
            <p:ph type="body" idx="4294967295"/>
          </p:nvPr>
        </p:nvSpPr>
        <p:spPr>
          <a:xfrm>
            <a:off x="2438400" y="2209800"/>
            <a:ext cx="5149850" cy="13493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5400" b="1">
                <a:latin typeface="华文行楷" pitchFamily="2" charset="-122"/>
                <a:ea typeface="华文行楷" pitchFamily="2" charset="-122"/>
              </a:rPr>
              <a:t>狼烟四起 </a:t>
            </a:r>
          </a:p>
        </p:txBody>
      </p:sp>
      <p:sp>
        <p:nvSpPr>
          <p:cNvPr id="40964" name="Rectangle 4"/>
          <p:cNvSpPr/>
          <p:nvPr/>
        </p:nvSpPr>
        <p:spPr>
          <a:xfrm>
            <a:off x="250825" y="3500438"/>
            <a:ext cx="93503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3333CC"/>
                </a:solidFill>
                <a:latin typeface="华文行楷" pitchFamily="2" charset="-122"/>
                <a:ea typeface="华文行楷" pitchFamily="2" charset="-122"/>
              </a:rPr>
              <a:t>6.形容心肠像狼和狗一样凶恶狠毒。</a:t>
            </a:r>
          </a:p>
        </p:txBody>
      </p:sp>
      <p:sp>
        <p:nvSpPr>
          <p:cNvPr id="106501" name="Rectangle 5"/>
          <p:cNvSpPr/>
          <p:nvPr/>
        </p:nvSpPr>
        <p:spPr>
          <a:xfrm>
            <a:off x="2555875" y="4652963"/>
            <a:ext cx="41497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400" b="1">
                <a:latin typeface="Times New Roman" panose="02020603050405020304" pitchFamily="18" charset="0"/>
                <a:ea typeface="华文行楷" pitchFamily="2" charset="-122"/>
              </a:rPr>
              <a:t>狼心狗肺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92" decel="100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92" decel="100000"/>
                                        <p:tgtEl>
                                          <p:spTgt spid="10650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192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92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499" grpId="0" build="p"/>
      <p:bldP spid="40964" grpId="0"/>
      <p:bldP spid="1065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>
          <a:xfrm>
            <a:off x="685800" y="0"/>
            <a:ext cx="8229600" cy="1143000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en-US" altLang="zh-CN">
                <a:ea typeface="宋体" panose="02010600030101010101" pitchFamily="2" charset="-122"/>
              </a:rPr>
              <a:t>  狼 的 成 语 知 多 少</a:t>
            </a:r>
          </a:p>
        </p:txBody>
      </p:sp>
      <p:sp>
        <p:nvSpPr>
          <p:cNvPr id="7171" name="Rectangle 3"/>
          <p:cNvSpPr>
            <a:spLocks noGrp="1"/>
          </p:cNvSpPr>
          <p:nvPr>
            <p:ph type="body" idx="4294967295"/>
          </p:nvPr>
        </p:nvSpPr>
        <p:spPr>
          <a:xfrm>
            <a:off x="152400" y="1371600"/>
            <a:ext cx="8991600" cy="2971800"/>
          </a:xfrm>
        </p:spPr>
        <p:txBody>
          <a:bodyPr vert="eaVert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endParaRPr lang="en-US" altLang="zh-CN" sz="2800" b="1">
              <a:latin typeface="_x000B__x000C_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杯盘狼藉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豺狼当道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鬼哭狼嚎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虎狼之势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狼狈不堪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狼狈为奸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狼奔豕突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狼贪虎视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狼吞虎咽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如狼似虎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豺狼成性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latin typeface="_x000B__x000C_"/>
                <a:ea typeface="宋体" panose="02010600030101010101" pitchFamily="2" charset="-122"/>
              </a:rPr>
              <a:t>狼眼鼠眉</a:t>
            </a:r>
          </a:p>
        </p:txBody>
      </p:sp>
      <p:pic>
        <p:nvPicPr>
          <p:cNvPr id="7172" name="Picture 4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4419600"/>
            <a:ext cx="3733800" cy="2233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WordArt 4"/>
          <p:cNvSpPr>
            <a:spLocks noTextEdit="1"/>
          </p:cNvSpPr>
          <p:nvPr/>
        </p:nvSpPr>
        <p:spPr>
          <a:xfrm rot="5400000">
            <a:off x="6667500" y="4610100"/>
            <a:ext cx="1676400" cy="1295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lnSpcReduction="20000"/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0000FF"/>
                    </a:gs>
                    <a:gs pos="50000">
                      <a:srgbClr val="8C3D91"/>
                    </a:gs>
                    <a:gs pos="100000">
                      <a:srgbClr val="0000FF"/>
                    </a:gs>
                  </a:gsLst>
                  <a:lin ang="0" scaled="1"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读一读</a:t>
            </a:r>
          </a:p>
          <a:p>
            <a:pPr algn="ctr"/>
            <a:endParaRPr lang="zh-CN" altLang="en-US" sz="3600" b="1">
              <a:gradFill rotWithShape="1">
                <a:gsLst>
                  <a:gs pos="0">
                    <a:srgbClr val="0000FF"/>
                  </a:gs>
                  <a:gs pos="50000">
                    <a:srgbClr val="8C3D91"/>
                  </a:gs>
                  <a:gs pos="100000">
                    <a:srgbClr val="0000FF"/>
                  </a:gs>
                </a:gsLst>
                <a:lin ang="0" scaled="1"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0000FF"/>
                    </a:gs>
                    <a:gs pos="50000">
                      <a:srgbClr val="8C3D91"/>
                    </a:gs>
                    <a:gs pos="100000">
                      <a:srgbClr val="0000FF"/>
                    </a:gs>
                  </a:gsLst>
                  <a:lin ang="0" scaled="1"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记一记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/>
          <p:cNvPicPr>
            <a:picLocks noChangeAspect="1"/>
          </p:cNvPicPr>
          <p:nvPr/>
        </p:nvPicPr>
        <p:blipFill>
          <a:blip r:embed="rId2">
            <a:lum bright="39999"/>
          </a:blip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>
            <a:spLocks noGrp="1"/>
          </p:cNvSpPr>
          <p:nvPr>
            <p:ph type="ctrTitle"/>
          </p:nvPr>
        </p:nvSpPr>
        <p:spPr>
          <a:xfrm>
            <a:off x="533400" y="1524000"/>
            <a:ext cx="7924800" cy="2076450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buClrTx/>
              <a:buSzTx/>
              <a:buFontTx/>
            </a:pPr>
            <a:r>
              <a:rPr lang="en-US" altLang="zh-CN" sz="9600" b="1">
                <a:solidFill>
                  <a:srgbClr val="660033"/>
                </a:solidFill>
                <a:ea typeface="黑体" panose="02010609060101010101" pitchFamily="49" charset="-122"/>
              </a:rPr>
              <a:t>     狼</a:t>
            </a:r>
          </a:p>
        </p:txBody>
      </p:sp>
      <p:sp>
        <p:nvSpPr>
          <p:cNvPr id="8196" name="Rectangle 4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lstStyle/>
          <a:p>
            <a:pPr algn="l" eaLnBrk="1" hangingPunct="1">
              <a:buClrTx/>
              <a:buSzTx/>
              <a:buFontTx/>
            </a:pPr>
            <a:r>
              <a:rPr lang="zh-CN" altLang="en-US" sz="7200">
                <a:solidFill>
                  <a:srgbClr val="FF9900"/>
                </a:solidFill>
                <a:latin typeface="+mn-lt"/>
                <a:ea typeface="华文行楷" pitchFamily="2" charset="-122"/>
                <a:cs typeface="+mn-cs"/>
              </a:rPr>
              <a:t>           蒲松龄   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800" b="1">
                <a:ea typeface="黑体" panose="02010609060101010101" pitchFamily="49" charset="-122"/>
              </a:rPr>
              <a:t>1.正确、流畅地诵读课文。</a:t>
            </a:r>
          </a:p>
          <a:p>
            <a:pPr eaLnBrk="1" hangingPunct="1">
              <a:buNone/>
            </a:pPr>
            <a:r>
              <a:rPr lang="en-US" altLang="zh-CN" sz="4800" b="1">
                <a:ea typeface="黑体" panose="02010609060101010101" pitchFamily="49" charset="-122"/>
              </a:rPr>
              <a:t>2.积累文言词语，能熟练翻译课文。</a:t>
            </a:r>
          </a:p>
          <a:p>
            <a:pPr eaLnBrk="1" hangingPunct="1">
              <a:buNone/>
            </a:pPr>
            <a:r>
              <a:rPr lang="en-US" altLang="zh-CN" sz="4800" b="1">
                <a:ea typeface="黑体" panose="02010609060101010101" pitchFamily="49" charset="-122"/>
              </a:rPr>
              <a:t>3.初步理解狼与屠户的形象。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/>
          </p:cNvSpPr>
          <p:nvPr>
            <p:ph type="body" idx="4294967295"/>
          </p:nvPr>
        </p:nvSpPr>
        <p:spPr>
          <a:xfrm>
            <a:off x="3200400" y="990600"/>
            <a:ext cx="5943600" cy="633095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>
                <a:solidFill>
                  <a:srgbClr val="990000"/>
                </a:solidFill>
                <a:ea typeface="宋体" panose="02010600030101010101" pitchFamily="2" charset="-122"/>
              </a:rPr>
              <a:t>蒲松龄，字留仙，别号柳泉居士，世称聊斋先生。清朝山东人，著名的文学家。代表作是短篇小说集《聊斋志异》。</a:t>
            </a:r>
          </a:p>
          <a:p>
            <a:pPr eaLnBrk="1" hangingPunct="1"/>
            <a:r>
              <a:rPr lang="zh-CN" altLang="en-US" sz="3600" b="1">
                <a:solidFill>
                  <a:srgbClr val="990000"/>
                </a:solidFill>
                <a:ea typeface="宋体" panose="02010600030101010101" pitchFamily="2" charset="-122"/>
              </a:rPr>
              <a:t>“聊斋”是蒲松龄的书房名。</a:t>
            </a:r>
          </a:p>
          <a:p>
            <a:pPr eaLnBrk="1" hangingPunct="1"/>
            <a:r>
              <a:rPr lang="zh-CN" altLang="en-US" sz="3600" b="1">
                <a:solidFill>
                  <a:srgbClr val="990000"/>
                </a:solidFill>
                <a:ea typeface="宋体" panose="02010600030101010101" pitchFamily="2" charset="-122"/>
              </a:rPr>
              <a:t>“志”是记述的意思。</a:t>
            </a:r>
          </a:p>
          <a:p>
            <a:pPr eaLnBrk="1" hangingPunct="1"/>
            <a:r>
              <a:rPr lang="zh-CN" altLang="en-US" sz="3600" b="1">
                <a:solidFill>
                  <a:srgbClr val="990000"/>
                </a:solidFill>
                <a:ea typeface="宋体" panose="02010600030101010101" pitchFamily="2" charset="-122"/>
              </a:rPr>
              <a:t>“异”是奇闻异事的意思。</a:t>
            </a:r>
          </a:p>
        </p:txBody>
      </p:sp>
      <p:sp>
        <p:nvSpPr>
          <p:cNvPr id="12291" name="WordArt 4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2663825" cy="1327150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 w="9525" cmpd="sng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作者简介</a:t>
            </a:r>
          </a:p>
        </p:txBody>
      </p:sp>
      <p:pic>
        <p:nvPicPr>
          <p:cNvPr id="1024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6400"/>
            <a:ext cx="3352800" cy="4725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145</Paragraphs>
  <Slides>29</Slides>
  <Notes>12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2">
      <vt:lpstr>Arial</vt:lpstr>
      <vt:lpstr>宋体</vt:lpstr>
      <vt:lpstr>Calibri</vt:lpstr>
      <vt:lpstr>微软雅黑</vt:lpstr>
      <vt:lpstr>华文行楷</vt:lpstr>
      <vt:lpstr>Times New Roman</vt:lpstr>
      <vt:lpstr>_x000B__x000C_</vt:lpstr>
      <vt:lpstr>黑体</vt:lpstr>
      <vt:lpstr>Wingdings</vt:lpstr>
      <vt:lpstr>楷体_GB2312</vt:lpstr>
      <vt:lpstr>华文新魏</vt:lpstr>
      <vt:lpstr>隶书</vt:lpstr>
      <vt:lpstr>Office 主题</vt:lpstr>
      <vt:lpstr>PowerPoint Presentation</vt:lpstr>
      <vt:lpstr>1.形容大声哭叫，声音凄厉。　 </vt:lpstr>
      <vt:lpstr>   2.比喻把坏人或敌人引入内部。 </vt:lpstr>
      <vt:lpstr>3.比喻胆小怕事，顾虑太多。 </vt:lpstr>
      <vt:lpstr>5.四处都是报警的烟火，指边疆不平静。　 </vt:lpstr>
      <vt:lpstr>  狼 的 成 语 知 多 少</vt:lpstr>
      <vt:lpstr>     狼</vt:lpstr>
      <vt:lpstr>学习目标</vt:lpstr>
      <vt:lpstr>PowerPoint Presentation</vt:lpstr>
      <vt:lpstr>PowerPoint Presentation</vt:lpstr>
      <vt:lpstr>一读课文：读准字音、节奏</vt:lpstr>
      <vt:lpstr>PowerPoint Presentation</vt:lpstr>
      <vt:lpstr>PowerPoint Presentation</vt:lpstr>
      <vt:lpstr>PowerPoint Presentation</vt:lpstr>
      <vt:lpstr>二读课文：翻译课文，读懂内容。</vt:lpstr>
      <vt:lpstr>词类的活用</vt:lpstr>
      <vt:lpstr>PowerPoint Presentation</vt:lpstr>
      <vt:lpstr>PowerPoint Presentation</vt:lpstr>
      <vt:lpstr>PowerPoint Presentation</vt:lpstr>
      <vt:lpstr>PowerPoint Presentation</vt:lpstr>
      <vt:lpstr>   三读课文：品语言，析形象。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2021-09-23T12:59:41.074</cp:lastPrinted>
  <dcterms:created xsi:type="dcterms:W3CDTF">2021-09-23T12:59:41Z</dcterms:created>
  <dcterms:modified xsi:type="dcterms:W3CDTF">2021-09-23T04:59:41Z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