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sldIdLst>
    <p:sldId id="264" r:id="rId3"/>
    <p:sldId id="281" r:id="rId4"/>
    <p:sldId id="340" r:id="rId5"/>
    <p:sldId id="368" r:id="rId6"/>
    <p:sldId id="358" r:id="rId7"/>
    <p:sldId id="284" r:id="rId8"/>
    <p:sldId id="359" r:id="rId9"/>
    <p:sldId id="360" r:id="rId10"/>
    <p:sldId id="287" r:id="rId11"/>
    <p:sldId id="361" r:id="rId12"/>
    <p:sldId id="362" r:id="rId13"/>
    <p:sldId id="345" r:id="rId14"/>
    <p:sldId id="363" r:id="rId15"/>
    <p:sldId id="364" r:id="rId16"/>
    <p:sldId id="350" r:id="rId17"/>
    <p:sldId id="365" r:id="rId18"/>
    <p:sldId id="367" r:id="rId19"/>
    <p:sldId id="357" r:id="rId2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A71A55"/>
    <a:srgbClr val="D8B66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-4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noProof="1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34421FAB-9798-4C98-8935-4EF2D6F5D1BC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2371725" y="2803525"/>
            <a:ext cx="647700" cy="647700"/>
          </a:xfrm>
          <a:prstGeom prst="ellipse">
            <a:avLst/>
          </a:prstGeom>
          <a:solidFill>
            <a:srgbClr val="D8B6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410" name="标题 2"/>
          <p:cNvSpPr>
            <a:spLocks noGrp="1"/>
          </p:cNvSpPr>
          <p:nvPr>
            <p:ph type="title"/>
          </p:nvPr>
        </p:nvSpPr>
        <p:spPr bwMode="auto">
          <a:xfrm>
            <a:off x="2366963" y="2708275"/>
            <a:ext cx="6551612" cy="1223963"/>
          </a:xfrm>
          <a:noFill/>
          <a:ln>
            <a:miter lim="800000"/>
          </a:ln>
        </p:spPr>
        <p:txBody>
          <a:bodyPr vert="horz" wrap="square" lIns="91440" tIns="45720" rIns="91440" bIns="45720" numCol="1" anchorCtr="0" compatLnSpc="1"/>
          <a:lstStyle/>
          <a:p>
            <a:pPr marL="838200" indent="-838200" eaLnBrk="1" hangingPunct="1">
              <a:buFontTx/>
              <a:buAutoNum type="arabicPlain" startAt="24"/>
            </a:pPr>
            <a:r>
              <a:rPr lang="en-US" altLang="zh-CN" smtClean="0"/>
              <a:t>《</a:t>
            </a:r>
            <a:r>
              <a:rPr lang="zh-CN" altLang="en-US" smtClean="0"/>
              <a:t>唐诗</a:t>
            </a:r>
            <a:r>
              <a:rPr lang="en-US" altLang="zh-CN" smtClean="0"/>
              <a:t>》</a:t>
            </a:r>
            <a:r>
              <a:rPr lang="zh-CN" altLang="en-US" smtClean="0"/>
              <a:t>二则</a:t>
            </a:r>
            <a:br>
              <a:rPr lang="zh-CN" altLang="en-US" smtClean="0"/>
            </a:br>
            <a:r>
              <a:rPr lang="zh-CN" altLang="zh-CN" b="1" smtClean="0"/>
              <a:t>茅屋为秋风所破歌</a:t>
            </a:r>
            <a:br>
              <a:rPr lang="zh-CN" altLang="zh-CN" smtClean="0"/>
            </a:br>
            <a:endParaRPr lang="zh-CN" altLang="en-US" smtClean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文本框 1"/>
          <p:cNvSpPr txBox="1">
            <a:spLocks noChangeArrowheads="1"/>
          </p:cNvSpPr>
          <p:nvPr/>
        </p:nvSpPr>
        <p:spPr bwMode="auto">
          <a:xfrm>
            <a:off x="827088" y="836613"/>
            <a:ext cx="7777162" cy="2663825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示例 </a:t>
            </a:r>
            <a:r>
              <a:rPr lang="en-US" altLang="zh-CN" sz="2800" b="1">
                <a:solidFill>
                  <a:srgbClr val="FF0000"/>
                </a:solidFill>
              </a:rPr>
              <a:t>2</a:t>
            </a:r>
            <a:r>
              <a:rPr lang="zh-CN" altLang="en-US" sz="2800" b="1">
                <a:solidFill>
                  <a:srgbClr val="FF0000"/>
                </a:solidFill>
              </a:rPr>
              <a:t>：我写的是“着急”。“ 布衾多年冷似铁， 娇儿恶卧踏里裂。 床头屋漏无干处， 雨脚如麻未断绝。 自经丧乱少睡眠， 长夜沾湿何由彻！”房屋被风卷破了，雨大风急屋漏，被子破旧似铁，漫漫长夜一家人如何度过？此时诗人心中肯定很着急。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25602" name="文本框 2"/>
          <p:cNvSpPr txBox="1">
            <a:spLocks noChangeArrowheads="1"/>
          </p:cNvSpPr>
          <p:nvPr/>
        </p:nvSpPr>
        <p:spPr bwMode="auto">
          <a:xfrm>
            <a:off x="827088" y="4149725"/>
            <a:ext cx="7777162" cy="1382713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示例 </a:t>
            </a:r>
            <a:r>
              <a:rPr lang="en-US" altLang="zh-CN" sz="2800" b="1">
                <a:solidFill>
                  <a:srgbClr val="FF0000"/>
                </a:solidFill>
              </a:rPr>
              <a:t>3</a:t>
            </a:r>
            <a:r>
              <a:rPr lang="zh-CN" altLang="en-US" sz="2800" b="1">
                <a:solidFill>
                  <a:srgbClr val="FF0000"/>
                </a:solidFill>
              </a:rPr>
              <a:t>：我写的是“忧愁”。茅草被风卷破了，一家人在秋风秋雨中该怎么度日呢？此时诗人肯定忧心忡忡。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1" grpId="0" animBg="1"/>
      <p:bldP spid="2560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矩形 2"/>
          <p:cNvSpPr>
            <a:spLocks noChangeArrowheads="1"/>
          </p:cNvSpPr>
          <p:nvPr/>
        </p:nvSpPr>
        <p:spPr bwMode="auto">
          <a:xfrm>
            <a:off x="539750" y="1052513"/>
            <a:ext cx="8137525" cy="2041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zh-CN" sz="3200" b="1">
                <a:solidFill>
                  <a:srgbClr val="FF0000"/>
                </a:solidFill>
                <a:cs typeface="Times New Roman" panose="02020603050405020304" pitchFamily="18" charset="0"/>
              </a:rPr>
              <a:t>“忧愁”与“痛苦”“着急”都可概括诗人面对秋风卷走屋上茅草，孩童走茅草，难以寻回，秋风秋雨、漫漫长夜不知如何度过的那种心境。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pic>
        <p:nvPicPr>
          <p:cNvPr id="26626" name="图片 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774950" y="3213100"/>
            <a:ext cx="3810000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文本框 3"/>
          <p:cNvSpPr txBox="1">
            <a:spLocks noChangeArrowheads="1"/>
          </p:cNvSpPr>
          <p:nvPr/>
        </p:nvSpPr>
        <p:spPr bwMode="auto">
          <a:xfrm>
            <a:off x="468313" y="692150"/>
            <a:ext cx="8135937" cy="1190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宋体" panose="02010600030101010101" pitchFamily="2" charset="-122"/>
              </a:rPr>
              <a:t>请大家再读读首句，看看这句话强调的是什么？哪个词是重点？</a:t>
            </a:r>
            <a:endParaRPr lang="zh-CN" altLang="en-US" sz="3600" b="1">
              <a:latin typeface="宋体" panose="02010600030101010101" pitchFamily="2" charset="-122"/>
            </a:endParaRPr>
          </a:p>
        </p:txBody>
      </p:sp>
      <p:sp>
        <p:nvSpPr>
          <p:cNvPr id="27651" name="矩形 1"/>
          <p:cNvSpPr>
            <a:spLocks noChangeArrowheads="1"/>
          </p:cNvSpPr>
          <p:nvPr/>
        </p:nvSpPr>
        <p:spPr bwMode="auto">
          <a:xfrm>
            <a:off x="539750" y="3500438"/>
            <a:ext cx="8353425" cy="2563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3600" b="1">
                <a:latin typeface="宋体" panose="02010600030101010101" pitchFamily="2" charset="-122"/>
              </a:rPr>
              <a:t>现在大家齐读一下这三节，并在脑海中想象一下秋风怒号的情态以及诗人当时的心情。</a:t>
            </a:r>
            <a:endParaRPr lang="zh-CN" altLang="zh-CN" sz="3600" b="1">
              <a:latin typeface="宋体" panose="02010600030101010101" pitchFamily="2" charset="-122"/>
            </a:endParaRPr>
          </a:p>
        </p:txBody>
      </p:sp>
      <p:sp>
        <p:nvSpPr>
          <p:cNvPr id="27653" name="WordArt 5"/>
          <p:cNvSpPr>
            <a:spLocks noChangeArrowheads="1" noChangeShapeType="1" noTextEdit="1"/>
          </p:cNvSpPr>
          <p:nvPr/>
        </p:nvSpPr>
        <p:spPr bwMode="auto">
          <a:xfrm>
            <a:off x="5148263" y="2349500"/>
            <a:ext cx="3095625" cy="914400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zh-CN" altLang="en-US" sz="3600" b="1" kern="10">
                <a:ln w="12700">
                  <a:solidFill>
                    <a:srgbClr val="B2B2B2"/>
                  </a:solidFill>
                  <a:round/>
                </a:ln>
                <a:gradFill rotWithShape="0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怒号</a:t>
            </a:r>
            <a:endParaRPr lang="zh-CN" altLang="en-US" sz="3600" b="1" kern="10">
              <a:ln w="12700">
                <a:solidFill>
                  <a:srgbClr val="B2B2B2"/>
                </a:solidFill>
                <a:round/>
              </a:ln>
              <a:gradFill rotWithShape="0">
                <a:gsLst>
                  <a:gs pos="0">
                    <a:srgbClr val="520402"/>
                  </a:gs>
                  <a:gs pos="100000">
                    <a:srgbClr val="FFCC00"/>
                  </a:gs>
                </a:gsLst>
                <a:lin ang="5400000" scaled="1"/>
              </a:gradFill>
              <a:effectLst>
                <a:outerShdw dist="35921" dir="2700000" sy="50000" rotWithShape="0">
                  <a:srgbClr val="875B0D">
                    <a:alpha val="70000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/>
      <p:bldP spid="2765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文本框 1"/>
          <p:cNvSpPr txBox="1">
            <a:spLocks noChangeArrowheads="1"/>
          </p:cNvSpPr>
          <p:nvPr/>
        </p:nvSpPr>
        <p:spPr bwMode="auto">
          <a:xfrm>
            <a:off x="323850" y="765175"/>
            <a:ext cx="8569325" cy="1739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 b="1">
                <a:latin typeface="宋体" panose="02010600030101010101" pitchFamily="2" charset="-122"/>
              </a:rPr>
              <a:t>2.</a:t>
            </a:r>
            <a:r>
              <a:rPr lang="zh-CN" altLang="en-US" sz="3600" b="1">
                <a:latin typeface="宋体" panose="02010600030101010101" pitchFamily="2" charset="-122"/>
              </a:rPr>
              <a:t>“广厦庇寒</a:t>
            </a:r>
            <a:r>
              <a:rPr lang="en-US" altLang="zh-CN" sz="3600" b="1">
                <a:latin typeface="宋体" panose="02010600030101010101" pitchFamily="2" charset="-122"/>
              </a:rPr>
              <a:t>——</a:t>
            </a:r>
            <a:r>
              <a:rPr lang="zh-CN" altLang="en-US" sz="3600" b="1">
                <a:latin typeface="宋体" panose="02010600030101010101" pitchFamily="2" charset="-122"/>
              </a:rPr>
              <a:t>感诗人情怀之</a:t>
            </a:r>
            <a:r>
              <a:rPr lang="zh-CN" altLang="en-US" sz="3600" b="1" u="sng">
                <a:latin typeface="宋体" panose="02010600030101010101" pitchFamily="2" charset="-122"/>
              </a:rPr>
              <a:t>        </a:t>
            </a:r>
            <a:r>
              <a:rPr lang="zh-CN" altLang="en-US" sz="3600" b="1">
                <a:latin typeface="宋体" panose="02010600030101010101" pitchFamily="2" charset="-122"/>
              </a:rPr>
              <a:t>” 请用两个字对诗人的情怀进行评价，并填写在横线上。</a:t>
            </a:r>
            <a:endParaRPr lang="zh-CN" altLang="en-US" sz="3600" b="1">
              <a:latin typeface="宋体" panose="02010600030101010101" pitchFamily="2" charset="-122"/>
            </a:endParaRPr>
          </a:p>
        </p:txBody>
      </p:sp>
      <p:sp>
        <p:nvSpPr>
          <p:cNvPr id="28674" name="矩形 2"/>
          <p:cNvSpPr>
            <a:spLocks noChangeArrowheads="1"/>
          </p:cNvSpPr>
          <p:nvPr/>
        </p:nvSpPr>
        <p:spPr bwMode="auto">
          <a:xfrm>
            <a:off x="792163" y="2565400"/>
            <a:ext cx="7775575" cy="954088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</a:ln>
        </p:spPr>
        <p:txBody>
          <a:bodyPr>
            <a:spAutoFit/>
          </a:bodyPr>
          <a:lstStyle/>
          <a:p>
            <a:r>
              <a:rPr lang="zh-CN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博大！诗人自己都没有地方住了，还想着天下的穷苦人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28675" name="矩形 3"/>
          <p:cNvSpPr>
            <a:spLocks noChangeArrowheads="1"/>
          </p:cNvSpPr>
          <p:nvPr/>
        </p:nvSpPr>
        <p:spPr bwMode="auto">
          <a:xfrm>
            <a:off x="792163" y="3643313"/>
            <a:ext cx="7775575" cy="954087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善良！如果天下穷苦人都能有地方住，自己冻死也愿意，说明诗人很善良、无私！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28676" name="矩形 4"/>
          <p:cNvSpPr>
            <a:spLocks noChangeArrowheads="1"/>
          </p:cNvSpPr>
          <p:nvPr/>
        </p:nvSpPr>
        <p:spPr bwMode="auto">
          <a:xfrm>
            <a:off x="790575" y="4722813"/>
            <a:ext cx="7777163" cy="1384300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忧国！诗人从自己想到全天下的寒士，这本来都不是他该操心的事情啊，这说明诗人非常关心国家政治，想要改变这种现状！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 animBg="1"/>
      <p:bldP spid="28675" grpId="0" animBg="1"/>
      <p:bldP spid="2867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矩形 1"/>
          <p:cNvSpPr>
            <a:spLocks noChangeArrowheads="1"/>
          </p:cNvSpPr>
          <p:nvPr/>
        </p:nvSpPr>
        <p:spPr bwMode="auto">
          <a:xfrm>
            <a:off x="395288" y="765175"/>
            <a:ext cx="8064500" cy="3090863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cs typeface="Times New Roman" panose="02020603050405020304" pitchFamily="18" charset="0"/>
              </a:rPr>
              <a:t>不仅忧民，还忧国！这一节诗中，诗人已不再单纯地描写自身“吾庐独破”的痛苦，而是在借自身痛苦折射“天下寒士”的痛苦，以此呈现社会、时代的苦难；此外，诗人还于大声疾呼之中，投射出了他自己满腔的忧国忧民之情。这就叫“推己及人”</a:t>
            </a:r>
            <a:r>
              <a:rPr lang="en-US" altLang="zh-CN" sz="2800" b="1">
                <a:solidFill>
                  <a:srgbClr val="FF0000"/>
                </a:solidFill>
                <a:cs typeface="Times New Roman" panose="02020603050405020304" pitchFamily="18" charset="0"/>
              </a:rPr>
              <a:t>———</a:t>
            </a:r>
            <a:r>
              <a:rPr lang="zh-CN" altLang="en-US" sz="2800" b="1">
                <a:solidFill>
                  <a:srgbClr val="FF0000"/>
                </a:solidFill>
                <a:cs typeface="Times New Roman" panose="02020603050405020304" pitchFamily="18" charset="0"/>
              </a:rPr>
              <a:t>由自己的苦况推及“天下寒士”，突显悲悯情怀，以及迫切要求变革黑暗现实的崇高理想。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468313" y="4076700"/>
            <a:ext cx="8064500" cy="137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下面，请大家齐读一下这一节，体会“诗圣”的情怀！</a:t>
            </a:r>
            <a:endParaRPr lang="zh-CN" altLang="zh-CN" sz="28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文本框 1"/>
          <p:cNvSpPr txBox="1">
            <a:spLocks noChangeArrowheads="1"/>
          </p:cNvSpPr>
          <p:nvPr/>
        </p:nvSpPr>
        <p:spPr bwMode="auto">
          <a:xfrm>
            <a:off x="2339975" y="620713"/>
            <a:ext cx="4683125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4400" b="1"/>
              <a:t>拓展延伸</a:t>
            </a:r>
            <a:endParaRPr lang="zh-CN" altLang="en-US" sz="4400" b="1"/>
          </a:p>
        </p:txBody>
      </p:sp>
      <p:sp>
        <p:nvSpPr>
          <p:cNvPr id="3" name="文本框 2"/>
          <p:cNvSpPr txBox="1"/>
          <p:nvPr/>
        </p:nvSpPr>
        <p:spPr>
          <a:xfrm>
            <a:off x="1133475" y="4868863"/>
            <a:ext cx="7273925" cy="9540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 b="1">
                <a:latin typeface="+mn-ea"/>
                <a:ea typeface="+mn-ea"/>
              </a:rPr>
              <a:t>伟大的诗人，总是把自己的命运与民族、国家的命运联系在一起，与之同呼吸，共命运。</a:t>
            </a:r>
            <a:endParaRPr lang="zh-CN" altLang="en-US" sz="2800" b="1">
              <a:latin typeface="+mn-ea"/>
              <a:ea typeface="+mn-ea"/>
            </a:endParaRPr>
          </a:p>
        </p:txBody>
      </p:sp>
      <p:sp>
        <p:nvSpPr>
          <p:cNvPr id="30723" name="文本框 3"/>
          <p:cNvSpPr txBox="1">
            <a:spLocks noChangeArrowheads="1"/>
          </p:cNvSpPr>
          <p:nvPr/>
        </p:nvSpPr>
        <p:spPr bwMode="auto">
          <a:xfrm>
            <a:off x="1133475" y="1989138"/>
            <a:ext cx="7273925" cy="528637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国破山河在，城春草木深。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30724" name="文本框 5"/>
          <p:cNvSpPr txBox="1">
            <a:spLocks noChangeArrowheads="1"/>
          </p:cNvSpPr>
          <p:nvPr/>
        </p:nvSpPr>
        <p:spPr bwMode="auto">
          <a:xfrm>
            <a:off x="1116013" y="2565400"/>
            <a:ext cx="7273925" cy="528638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朱门酒肉臭，路有冻死骨。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30725" name="文本框 6"/>
          <p:cNvSpPr txBox="1">
            <a:spLocks noChangeArrowheads="1"/>
          </p:cNvSpPr>
          <p:nvPr/>
        </p:nvSpPr>
        <p:spPr bwMode="auto">
          <a:xfrm>
            <a:off x="1116013" y="3716338"/>
            <a:ext cx="7273925" cy="528637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人生自古谁无死，留取丹心照汗青。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30726" name="文本框 7"/>
          <p:cNvSpPr txBox="1">
            <a:spLocks noChangeArrowheads="1"/>
          </p:cNvSpPr>
          <p:nvPr/>
        </p:nvSpPr>
        <p:spPr bwMode="auto">
          <a:xfrm>
            <a:off x="1116013" y="3141663"/>
            <a:ext cx="7273925" cy="528637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先天下之忧而忧，后天下之乐而乐。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30727" name="文本框 8"/>
          <p:cNvSpPr txBox="1">
            <a:spLocks noChangeArrowheads="1"/>
          </p:cNvSpPr>
          <p:nvPr/>
        </p:nvSpPr>
        <p:spPr bwMode="auto">
          <a:xfrm>
            <a:off x="1116013" y="4292600"/>
            <a:ext cx="7273925" cy="528638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僵卧孤村不自哀，尚思为国戍轮台。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116013" y="1412875"/>
            <a:ext cx="7273925" cy="641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zh-CN" altLang="en-US" sz="3600" b="1">
                <a:latin typeface="宋体" panose="02010600030101010101" pitchFamily="2" charset="-122"/>
              </a:rPr>
              <a:t>你还知道哪些忧国忧民的名句？</a:t>
            </a:r>
            <a:endParaRPr lang="zh-CN" altLang="en-US" sz="36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文本框 1"/>
          <p:cNvSpPr txBox="1">
            <a:spLocks noChangeArrowheads="1"/>
          </p:cNvSpPr>
          <p:nvPr/>
        </p:nvSpPr>
        <p:spPr bwMode="auto">
          <a:xfrm>
            <a:off x="2555875" y="620713"/>
            <a:ext cx="4683125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4400" b="1"/>
              <a:t>总结升华</a:t>
            </a:r>
            <a:endParaRPr lang="zh-CN" altLang="en-US" sz="4400" b="1"/>
          </a:p>
        </p:txBody>
      </p:sp>
      <p:sp>
        <p:nvSpPr>
          <p:cNvPr id="31746" name="文本框 9"/>
          <p:cNvSpPr txBox="1">
            <a:spLocks noChangeArrowheads="1"/>
          </p:cNvSpPr>
          <p:nvPr/>
        </p:nvSpPr>
        <p:spPr bwMode="auto">
          <a:xfrm>
            <a:off x="611188" y="1700213"/>
            <a:ext cx="4537075" cy="44783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宋体" panose="02010600030101010101" pitchFamily="2" charset="-122"/>
              </a:rPr>
              <a:t>    </a:t>
            </a:r>
            <a:r>
              <a:rPr lang="zh-CN" altLang="en-US" sz="3200" b="1">
                <a:latin typeface="宋体" panose="02010600030101010101" pitchFamily="2" charset="-122"/>
              </a:rPr>
              <a:t>杜甫在这首诗里不单单是写自身之苦，而是通过个人的生活现状来反映整个社会的苦难。在这秋风怒号、秋雨如注的秋夜，诗人推己及人，忧国忧民的思想跃然纸上，深深地打动了一代又一代的读者！　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pic>
        <p:nvPicPr>
          <p:cNvPr id="31747" name="图片 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580063" y="1824038"/>
            <a:ext cx="2670175" cy="3910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文本框 1"/>
          <p:cNvSpPr txBox="1">
            <a:spLocks noChangeArrowheads="1"/>
          </p:cNvSpPr>
          <p:nvPr/>
        </p:nvSpPr>
        <p:spPr bwMode="auto">
          <a:xfrm>
            <a:off x="2411413" y="836613"/>
            <a:ext cx="4683125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4400" b="1"/>
              <a:t>布置作业</a:t>
            </a:r>
            <a:endParaRPr lang="zh-CN" altLang="en-US" sz="4400" b="1"/>
          </a:p>
        </p:txBody>
      </p:sp>
      <p:sp>
        <p:nvSpPr>
          <p:cNvPr id="10" name="文本框 9"/>
          <p:cNvSpPr txBox="1"/>
          <p:nvPr/>
        </p:nvSpPr>
        <p:spPr>
          <a:xfrm>
            <a:off x="2809875" y="1844675"/>
            <a:ext cx="3886200" cy="5794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/>
            <a:r>
              <a:rPr lang="zh-CN" altLang="en-US" sz="3200" b="1">
                <a:latin typeface="宋体" panose="02010600030101010101" pitchFamily="2" charset="-122"/>
              </a:rPr>
              <a:t>背诵全诗</a:t>
            </a:r>
            <a:r>
              <a:rPr lang="zh-CN" altLang="en-US" sz="2800" b="1">
                <a:latin typeface="宋体" panose="02010600030101010101" pitchFamily="2" charset="-122"/>
              </a:rPr>
              <a:t>　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pic>
        <p:nvPicPr>
          <p:cNvPr id="32771" name="图片 5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403350" y="2708275"/>
            <a:ext cx="6697663" cy="3767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720725" y="2349500"/>
            <a:ext cx="1728788" cy="574675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800" b="1"/>
              <a:t>秋风破屋</a:t>
            </a:r>
            <a:endParaRPr lang="zh-CN" altLang="en-US" sz="2800" b="1"/>
          </a:p>
        </p:txBody>
      </p:sp>
      <p:sp>
        <p:nvSpPr>
          <p:cNvPr id="33794" name="文本框 11"/>
          <p:cNvSpPr txBox="1">
            <a:spLocks noChangeArrowheads="1"/>
          </p:cNvSpPr>
          <p:nvPr/>
        </p:nvSpPr>
        <p:spPr bwMode="auto">
          <a:xfrm>
            <a:off x="2411413" y="1058863"/>
            <a:ext cx="4683125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3200" b="1"/>
              <a:t>茅屋为秋风所破歌</a:t>
            </a:r>
            <a:endParaRPr lang="zh-CN" altLang="en-US" sz="3200" b="1"/>
          </a:p>
        </p:txBody>
      </p:sp>
      <p:sp>
        <p:nvSpPr>
          <p:cNvPr id="17" name="圆角矩形 16"/>
          <p:cNvSpPr/>
          <p:nvPr/>
        </p:nvSpPr>
        <p:spPr>
          <a:xfrm>
            <a:off x="2736850" y="2349500"/>
            <a:ext cx="1728788" cy="574675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800" b="1"/>
              <a:t>群童抱茅</a:t>
            </a:r>
            <a:endParaRPr lang="zh-CN" altLang="en-US" sz="2800" b="1"/>
          </a:p>
        </p:txBody>
      </p:sp>
      <p:sp>
        <p:nvSpPr>
          <p:cNvPr id="20" name="圆角矩形 19"/>
          <p:cNvSpPr/>
          <p:nvPr/>
        </p:nvSpPr>
        <p:spPr>
          <a:xfrm>
            <a:off x="4752975" y="2349500"/>
            <a:ext cx="1728788" cy="574675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800" b="1"/>
              <a:t>长夜难眠</a:t>
            </a:r>
            <a:endParaRPr lang="zh-CN" altLang="en-US" sz="2800" b="1"/>
          </a:p>
        </p:txBody>
      </p:sp>
      <p:sp>
        <p:nvSpPr>
          <p:cNvPr id="21" name="圆角矩形 20"/>
          <p:cNvSpPr/>
          <p:nvPr/>
        </p:nvSpPr>
        <p:spPr>
          <a:xfrm>
            <a:off x="6769100" y="2349500"/>
            <a:ext cx="1728788" cy="574675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800" b="1"/>
              <a:t>广厦庇寒</a:t>
            </a:r>
            <a:endParaRPr lang="zh-CN" altLang="en-US" sz="2800" b="1"/>
          </a:p>
        </p:txBody>
      </p:sp>
      <p:sp>
        <p:nvSpPr>
          <p:cNvPr id="22" name="圆角矩形 21"/>
          <p:cNvSpPr/>
          <p:nvPr/>
        </p:nvSpPr>
        <p:spPr>
          <a:xfrm>
            <a:off x="2695575" y="3949700"/>
            <a:ext cx="1727200" cy="576263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800" b="1"/>
              <a:t>推己及人</a:t>
            </a:r>
            <a:endParaRPr lang="zh-CN" altLang="en-US" sz="2800" b="1"/>
          </a:p>
        </p:txBody>
      </p:sp>
      <p:sp>
        <p:nvSpPr>
          <p:cNvPr id="23" name="圆角矩形 22"/>
          <p:cNvSpPr/>
          <p:nvPr/>
        </p:nvSpPr>
        <p:spPr>
          <a:xfrm>
            <a:off x="4716463" y="3949700"/>
            <a:ext cx="1727200" cy="576263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800" b="1"/>
              <a:t>忧国忧民</a:t>
            </a:r>
            <a:endParaRPr lang="zh-CN" altLang="en-US" sz="28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文本框 1"/>
          <p:cNvSpPr txBox="1">
            <a:spLocks noChangeArrowheads="1"/>
          </p:cNvSpPr>
          <p:nvPr/>
        </p:nvSpPr>
        <p:spPr bwMode="auto">
          <a:xfrm>
            <a:off x="468313" y="836613"/>
            <a:ext cx="8280400" cy="3990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3200" b="1">
                <a:latin typeface="宋体" panose="02010600030101010101" pitchFamily="2" charset="-122"/>
              </a:rPr>
              <a:t>“歌行体”</a:t>
            </a:r>
            <a:endParaRPr lang="zh-CN" altLang="en-US" sz="3200" b="1">
              <a:latin typeface="宋体" panose="02010600030101010101" pitchFamily="2" charset="-122"/>
            </a:endParaRPr>
          </a:p>
          <a:p>
            <a:r>
              <a:rPr lang="zh-CN" altLang="en-US" sz="3200" b="1">
                <a:latin typeface="宋体" panose="02010600030101010101" pitchFamily="2" charset="-122"/>
              </a:rPr>
              <a:t>    歌行，古代诗歌的一种。汉魏以后的乐府诗，题名为“歌”或“行”的颇多，二者虽名称不同，其实并无严格区别。后遂有“歌行”一体。音节、格律一般比较自由，富于变化。比如</a:t>
            </a:r>
            <a:r>
              <a:rPr lang="en-US" altLang="zh-CN" sz="3200" b="1">
                <a:latin typeface="宋体" panose="02010600030101010101" pitchFamily="2" charset="-122"/>
              </a:rPr>
              <a:t>《</a:t>
            </a:r>
            <a:r>
              <a:rPr lang="zh-CN" altLang="en-US" sz="3200" b="1">
                <a:latin typeface="宋体" panose="02010600030101010101" pitchFamily="2" charset="-122"/>
              </a:rPr>
              <a:t>琵琶行</a:t>
            </a:r>
            <a:r>
              <a:rPr lang="en-US" altLang="zh-CN" sz="3200" b="1">
                <a:latin typeface="宋体" panose="02010600030101010101" pitchFamily="2" charset="-122"/>
              </a:rPr>
              <a:t>》</a:t>
            </a:r>
            <a:r>
              <a:rPr lang="zh-CN" altLang="en-US" sz="3200" b="1">
                <a:latin typeface="宋体" panose="02010600030101010101" pitchFamily="2" charset="-122"/>
              </a:rPr>
              <a:t>、</a:t>
            </a:r>
            <a:r>
              <a:rPr lang="en-US" altLang="zh-CN" sz="3200" b="1">
                <a:latin typeface="宋体" panose="02010600030101010101" pitchFamily="2" charset="-122"/>
              </a:rPr>
              <a:t>《</a:t>
            </a:r>
            <a:r>
              <a:rPr lang="zh-CN" altLang="en-US" sz="3200" b="1">
                <a:latin typeface="宋体" panose="02010600030101010101" pitchFamily="2" charset="-122"/>
              </a:rPr>
              <a:t>长恨歌</a:t>
            </a:r>
            <a:r>
              <a:rPr lang="en-US" altLang="zh-CN" sz="3200" b="1">
                <a:latin typeface="宋体" panose="02010600030101010101" pitchFamily="2" charset="-122"/>
              </a:rPr>
              <a:t>》</a:t>
            </a:r>
            <a:r>
              <a:rPr lang="zh-CN" altLang="en-US" sz="3200" b="1">
                <a:latin typeface="宋体" panose="02010600030101010101" pitchFamily="2" charset="-122"/>
              </a:rPr>
              <a:t>等。因“茅屋为（被）秋风所破”而“歌”，是一首叙事抒情诗。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95288" y="1268413"/>
            <a:ext cx="4032250" cy="30162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</a:rPr>
              <a:t>杜甫，字子美，自号 少陵野老，因任工部校检郎，而又被称杜工部。唐代伟大的现实主义诗人，有“诗圣”之称。</a:t>
            </a:r>
            <a:endParaRPr lang="zh-CN" altLang="en-US" sz="3200"/>
          </a:p>
        </p:txBody>
      </p:sp>
      <p:pic>
        <p:nvPicPr>
          <p:cNvPr id="19458" name="图片 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859338" y="620713"/>
            <a:ext cx="3694112" cy="410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文本框 1"/>
          <p:cNvSpPr txBox="1">
            <a:spLocks noChangeArrowheads="1"/>
          </p:cNvSpPr>
          <p:nvPr/>
        </p:nvSpPr>
        <p:spPr bwMode="auto">
          <a:xfrm>
            <a:off x="395288" y="908050"/>
            <a:ext cx="7777162" cy="3935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宋体" panose="02010600030101010101" pitchFamily="2" charset="-122"/>
              </a:rPr>
              <a:t>    诗人无数脍炙人口的传世之作，恰恰是自己苦难生活和悲惨命运的产物。杜甫</a:t>
            </a:r>
            <a:r>
              <a:rPr lang="en-US" altLang="zh-CN" sz="2800" b="1">
                <a:latin typeface="宋体" panose="02010600030101010101" pitchFamily="2" charset="-122"/>
              </a:rPr>
              <a:t>43</a:t>
            </a:r>
            <a:r>
              <a:rPr lang="zh-CN" altLang="en-US" sz="2800" b="1">
                <a:latin typeface="宋体" panose="02010600030101010101" pitchFamily="2" charset="-122"/>
              </a:rPr>
              <a:t>岁的时候，爆 发了安史之乱。这是一场民族大灾难。生灵涂炭、民不聊生，杜甫和人民一起流浪，饱受了战乱之苦，写下了许多浸透着血泪的伟大诗篇。这些诗篇因为真实地反映了当时的社会现实，被人们称之为“诗史”。（著名的“三吏”、“三别”反映了安史之乱给人民带来的巨大灾难。）</a:t>
            </a:r>
            <a:endParaRPr lang="zh-CN" altLang="en-US" sz="2800" b="1">
              <a:latin typeface="宋体" panose="02010600030101010101" pitchFamily="2" charset="-122"/>
            </a:endParaRPr>
          </a:p>
          <a:p>
            <a:r>
              <a:rPr lang="zh-CN" altLang="en-US" sz="2800" b="1">
                <a:latin typeface="宋体" panose="02010600030101010101" pitchFamily="2" charset="-122"/>
              </a:rPr>
              <a:t> 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文本框 1"/>
          <p:cNvSpPr txBox="1">
            <a:spLocks noChangeArrowheads="1"/>
          </p:cNvSpPr>
          <p:nvPr/>
        </p:nvSpPr>
        <p:spPr bwMode="auto">
          <a:xfrm>
            <a:off x="539750" y="1268413"/>
            <a:ext cx="7775575" cy="3935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宋体" panose="02010600030101010101" pitchFamily="2" charset="-122"/>
              </a:rPr>
              <a:t>    公元</a:t>
            </a:r>
            <a:r>
              <a:rPr lang="en-US" altLang="zh-CN" sz="2800" b="1">
                <a:latin typeface="宋体" panose="02010600030101010101" pitchFamily="2" charset="-122"/>
              </a:rPr>
              <a:t>759</a:t>
            </a:r>
            <a:r>
              <a:rPr lang="zh-CN" altLang="en-US" sz="2800" b="1">
                <a:latin typeface="宋体" panose="02010600030101010101" pitchFamily="2" charset="-122"/>
              </a:rPr>
              <a:t>年岁末，杜甫一家辗转流浪到了成都，在成都西郊的浣花溪畔找了一块荒地，盖了一所茅屋，总算暂时结束了颠沛流离的生活，有了一个栖身之所。茅屋的建造很不容易，事事都需要亲戚朋友的帮助。但茅屋建造的并不坚固，两年后的一个秋天，一场大风把茅草给卷走了。杜甫一家只好在风雨淋漓中度过了一个难堪的不眠之夜。此情此景，杜甫感慨万端，写下了</a:t>
            </a:r>
            <a:r>
              <a:rPr lang="en-US" altLang="zh-CN" sz="2800" b="1">
                <a:latin typeface="宋体" panose="02010600030101010101" pitchFamily="2" charset="-122"/>
              </a:rPr>
              <a:t>《</a:t>
            </a:r>
            <a:r>
              <a:rPr lang="zh-CN" altLang="en-US" sz="2800" b="1">
                <a:latin typeface="宋体" panose="02010600030101010101" pitchFamily="2" charset="-122"/>
              </a:rPr>
              <a:t>茅屋为秋风所破歌</a:t>
            </a:r>
            <a:r>
              <a:rPr lang="en-US" altLang="zh-CN" sz="2800" b="1">
                <a:latin typeface="宋体" panose="02010600030101010101" pitchFamily="2" charset="-122"/>
              </a:rPr>
              <a:t>》</a:t>
            </a:r>
            <a:r>
              <a:rPr lang="zh-CN" altLang="en-US" sz="2800" b="1">
                <a:latin typeface="宋体" panose="02010600030101010101" pitchFamily="2" charset="-122"/>
              </a:rPr>
              <a:t>这首不朽的诗篇。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文本框 2"/>
          <p:cNvSpPr txBox="1">
            <a:spLocks noChangeArrowheads="1"/>
          </p:cNvSpPr>
          <p:nvPr/>
        </p:nvSpPr>
        <p:spPr bwMode="auto">
          <a:xfrm>
            <a:off x="2379663" y="1052513"/>
            <a:ext cx="4683125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4400" b="1"/>
              <a:t>初读，整体感知</a:t>
            </a:r>
            <a:endParaRPr lang="zh-CN" altLang="en-US" sz="4400" b="1"/>
          </a:p>
        </p:txBody>
      </p:sp>
      <p:sp>
        <p:nvSpPr>
          <p:cNvPr id="21506" name="文本框 1"/>
          <p:cNvSpPr txBox="1">
            <a:spLocks noChangeArrowheads="1"/>
          </p:cNvSpPr>
          <p:nvPr/>
        </p:nvSpPr>
        <p:spPr bwMode="auto">
          <a:xfrm>
            <a:off x="179388" y="2276475"/>
            <a:ext cx="8964612" cy="2528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/>
              <a:t>怒</a:t>
            </a:r>
            <a:r>
              <a:rPr lang="zh-CN" altLang="en-US" sz="3200" b="1">
                <a:solidFill>
                  <a:srgbClr val="F20000"/>
                </a:solidFill>
              </a:rPr>
              <a:t>号</a:t>
            </a:r>
            <a:r>
              <a:rPr lang="zh-CN" altLang="en-US" sz="3200" b="1"/>
              <a:t>（</a:t>
            </a:r>
            <a:r>
              <a:rPr lang="en-US" altLang="zh-CN" sz="3200" b="1"/>
              <a:t>háo</a:t>
            </a:r>
            <a:r>
              <a:rPr lang="zh-CN" altLang="en-US" sz="3200" b="1"/>
              <a:t>）  挂</a:t>
            </a:r>
            <a:r>
              <a:rPr lang="zh-CN" altLang="en-US" sz="3200" b="1">
                <a:solidFill>
                  <a:srgbClr val="F20000"/>
                </a:solidFill>
              </a:rPr>
              <a:t>罥</a:t>
            </a:r>
            <a:r>
              <a:rPr lang="zh-CN" altLang="en-US" sz="3200" b="1"/>
              <a:t>（</a:t>
            </a:r>
            <a:r>
              <a:rPr lang="en-US" altLang="zh-CN" sz="3200" b="1"/>
              <a:t>juàn</a:t>
            </a:r>
            <a:r>
              <a:rPr lang="zh-CN" altLang="en-US" sz="3200" b="1"/>
              <a:t>） 沉塘</a:t>
            </a:r>
            <a:r>
              <a:rPr lang="zh-CN" altLang="en-US" sz="3200" b="1">
                <a:solidFill>
                  <a:srgbClr val="F20000"/>
                </a:solidFill>
              </a:rPr>
              <a:t>坳</a:t>
            </a:r>
            <a:r>
              <a:rPr lang="zh-CN" altLang="en-US" sz="3200" b="1"/>
              <a:t>（</a:t>
            </a:r>
            <a:r>
              <a:rPr lang="en-US" altLang="zh-CN" sz="3200" b="1"/>
              <a:t>ào</a:t>
            </a:r>
            <a:r>
              <a:rPr lang="zh-CN" altLang="en-US" sz="3200" b="1"/>
              <a:t>）</a:t>
            </a:r>
            <a:endParaRPr lang="zh-CN" altLang="en-US" sz="3200" b="1"/>
          </a:p>
          <a:p>
            <a:endParaRPr lang="en-US" altLang="zh-CN" sz="3200" b="1"/>
          </a:p>
          <a:p>
            <a:r>
              <a:rPr lang="zh-CN" altLang="en-US" sz="3200" b="1"/>
              <a:t>俄</a:t>
            </a:r>
            <a:r>
              <a:rPr lang="zh-CN" altLang="en-US" sz="3200" b="1">
                <a:solidFill>
                  <a:srgbClr val="F20000"/>
                </a:solidFill>
              </a:rPr>
              <a:t>顷</a:t>
            </a:r>
            <a:r>
              <a:rPr lang="zh-CN" altLang="en-US" sz="3200" b="1"/>
              <a:t>（</a:t>
            </a:r>
            <a:r>
              <a:rPr lang="en-US" altLang="zh-CN" sz="3200" b="1"/>
              <a:t>qǐng</a:t>
            </a:r>
            <a:r>
              <a:rPr lang="zh-CN" altLang="en-US" sz="3200" b="1"/>
              <a:t>）  布</a:t>
            </a:r>
            <a:r>
              <a:rPr lang="zh-CN" altLang="en-US" sz="3200" b="1">
                <a:solidFill>
                  <a:srgbClr val="F20000"/>
                </a:solidFill>
              </a:rPr>
              <a:t>衾</a:t>
            </a:r>
            <a:r>
              <a:rPr lang="zh-CN" altLang="en-US" sz="3200" b="1"/>
              <a:t>（</a:t>
            </a:r>
            <a:r>
              <a:rPr lang="en-US" altLang="zh-CN" sz="3200" b="1"/>
              <a:t>qīn</a:t>
            </a:r>
            <a:r>
              <a:rPr lang="zh-CN" altLang="en-US" sz="3200" b="1"/>
              <a:t>）</a:t>
            </a:r>
            <a:r>
              <a:rPr lang="zh-CN" altLang="en-US" sz="3200" b="1">
                <a:solidFill>
                  <a:srgbClr val="F20000"/>
                </a:solidFill>
              </a:rPr>
              <a:t>丧</a:t>
            </a:r>
            <a:r>
              <a:rPr lang="zh-CN" altLang="en-US" sz="3200" b="1"/>
              <a:t>（</a:t>
            </a:r>
            <a:r>
              <a:rPr lang="en-US" altLang="zh-CN" sz="3200" b="1"/>
              <a:t>sāng</a:t>
            </a:r>
            <a:r>
              <a:rPr lang="zh-CN" altLang="en-US" sz="3200" b="1"/>
              <a:t>）乱</a:t>
            </a:r>
            <a:endParaRPr lang="zh-CN" altLang="en-US" sz="3200" b="1"/>
          </a:p>
          <a:p>
            <a:endParaRPr lang="en-US" altLang="zh-CN" sz="3200" b="1"/>
          </a:p>
          <a:p>
            <a:r>
              <a:rPr lang="zh-CN" altLang="en-US" sz="3200" b="1"/>
              <a:t>广</a:t>
            </a:r>
            <a:r>
              <a:rPr lang="zh-CN" altLang="en-US" sz="3200" b="1">
                <a:solidFill>
                  <a:srgbClr val="F20000"/>
                </a:solidFill>
              </a:rPr>
              <a:t>厦</a:t>
            </a:r>
            <a:r>
              <a:rPr lang="zh-CN" altLang="en-US" sz="3200" b="1"/>
              <a:t>（</a:t>
            </a:r>
            <a:r>
              <a:rPr lang="en-US" altLang="zh-CN" sz="3200" b="1"/>
              <a:t>shà</a:t>
            </a:r>
            <a:r>
              <a:rPr lang="zh-CN" altLang="en-US" sz="3200" b="1"/>
              <a:t>）大</a:t>
            </a:r>
            <a:r>
              <a:rPr lang="zh-CN" altLang="en-US" sz="3200" b="1">
                <a:solidFill>
                  <a:srgbClr val="F20000"/>
                </a:solidFill>
              </a:rPr>
              <a:t>庇</a:t>
            </a:r>
            <a:r>
              <a:rPr lang="zh-CN" altLang="en-US" sz="3200" b="1"/>
              <a:t>（</a:t>
            </a:r>
            <a:r>
              <a:rPr lang="en-US" altLang="zh-CN" sz="3200" b="1"/>
              <a:t>bì</a:t>
            </a:r>
            <a:r>
              <a:rPr lang="zh-CN" altLang="en-US" sz="3200" b="1"/>
              <a:t>） 突</a:t>
            </a:r>
            <a:r>
              <a:rPr lang="zh-CN" altLang="en-US" sz="3200" b="1">
                <a:solidFill>
                  <a:srgbClr val="F20000"/>
                </a:solidFill>
              </a:rPr>
              <a:t>兀</a:t>
            </a:r>
            <a:r>
              <a:rPr lang="zh-CN" altLang="en-US" sz="3200" b="1"/>
              <a:t>（</a:t>
            </a:r>
            <a:r>
              <a:rPr lang="en-US" altLang="zh-CN" sz="3200" b="1"/>
              <a:t>wù</a:t>
            </a:r>
            <a:r>
              <a:rPr lang="zh-CN" altLang="en-US" sz="3200" b="1"/>
              <a:t>）</a:t>
            </a:r>
            <a:r>
              <a:rPr lang="zh-CN" altLang="en-US" sz="3200" b="1">
                <a:solidFill>
                  <a:srgbClr val="F20000"/>
                </a:solidFill>
              </a:rPr>
              <a:t>见</a:t>
            </a:r>
            <a:r>
              <a:rPr lang="zh-CN" altLang="en-US" sz="3200" b="1"/>
              <a:t>（</a:t>
            </a:r>
            <a:r>
              <a:rPr lang="en-US" altLang="zh-CN" sz="3200" b="1"/>
              <a:t>xiàn</a:t>
            </a:r>
            <a:r>
              <a:rPr lang="zh-CN" altLang="en-US" sz="3200" b="1"/>
              <a:t>）</a:t>
            </a:r>
            <a:endParaRPr lang="zh-CN" altLang="en-US" sz="32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文本框 1"/>
          <p:cNvSpPr txBox="1">
            <a:spLocks noChangeArrowheads="1"/>
          </p:cNvSpPr>
          <p:nvPr/>
        </p:nvSpPr>
        <p:spPr bwMode="auto">
          <a:xfrm>
            <a:off x="1763713" y="765175"/>
            <a:ext cx="676910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3600" b="1"/>
              <a:t>听朗读录音，把握节奏和韵律。</a:t>
            </a:r>
            <a:endParaRPr lang="zh-CN" altLang="en-US" sz="3600" b="1"/>
          </a:p>
        </p:txBody>
      </p:sp>
      <p:sp>
        <p:nvSpPr>
          <p:cNvPr id="22530" name="文本框 3"/>
          <p:cNvSpPr txBox="1">
            <a:spLocks noChangeArrowheads="1"/>
          </p:cNvSpPr>
          <p:nvPr/>
        </p:nvSpPr>
        <p:spPr bwMode="auto">
          <a:xfrm>
            <a:off x="684213" y="2133600"/>
            <a:ext cx="7848600" cy="2528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3200" b="1"/>
              <a:t>八月</a:t>
            </a:r>
            <a:r>
              <a:rPr lang="en-US" altLang="zh-CN" sz="3200" b="1">
                <a:solidFill>
                  <a:srgbClr val="FF0000"/>
                </a:solidFill>
              </a:rPr>
              <a:t>/</a:t>
            </a:r>
            <a:r>
              <a:rPr lang="zh-CN" altLang="en-US" sz="3200" b="1"/>
              <a:t>秋高</a:t>
            </a:r>
            <a:r>
              <a:rPr lang="en-US" altLang="zh-CN" sz="3200" b="1">
                <a:solidFill>
                  <a:srgbClr val="FF0000"/>
                </a:solidFill>
              </a:rPr>
              <a:t>/</a:t>
            </a:r>
            <a:r>
              <a:rPr lang="zh-CN" altLang="en-US" sz="3200" b="1"/>
              <a:t>风怒号，卷我</a:t>
            </a:r>
            <a:r>
              <a:rPr lang="en-US" altLang="zh-CN" sz="3200" b="1">
                <a:solidFill>
                  <a:srgbClr val="FF0000"/>
                </a:solidFill>
              </a:rPr>
              <a:t>/</a:t>
            </a:r>
            <a:r>
              <a:rPr lang="zh-CN" altLang="en-US" sz="3200" b="1"/>
              <a:t>屋上</a:t>
            </a:r>
            <a:r>
              <a:rPr lang="en-US" altLang="zh-CN" sz="3200" b="1">
                <a:solidFill>
                  <a:srgbClr val="FF0000"/>
                </a:solidFill>
              </a:rPr>
              <a:t>/</a:t>
            </a:r>
            <a:r>
              <a:rPr lang="zh-CN" altLang="en-US" sz="3200" b="1"/>
              <a:t>三重茅　　 </a:t>
            </a:r>
            <a:endParaRPr lang="zh-CN" altLang="en-US" sz="3200" b="1"/>
          </a:p>
          <a:p>
            <a:pPr algn="ctr"/>
            <a:endParaRPr lang="en-US" altLang="zh-CN" sz="3200" b="1"/>
          </a:p>
          <a:p>
            <a:pPr algn="ctr"/>
            <a:r>
              <a:rPr lang="zh-CN" altLang="en-US" sz="3200" b="1"/>
              <a:t>大庇</a:t>
            </a:r>
            <a:r>
              <a:rPr lang="en-US" altLang="zh-CN" sz="3200" b="1">
                <a:solidFill>
                  <a:srgbClr val="FF0000"/>
                </a:solidFill>
              </a:rPr>
              <a:t>/</a:t>
            </a:r>
            <a:r>
              <a:rPr lang="zh-CN" altLang="en-US" sz="3200" b="1"/>
              <a:t>天下寒士</a:t>
            </a:r>
            <a:r>
              <a:rPr lang="en-US" altLang="zh-CN" sz="3200" b="1">
                <a:solidFill>
                  <a:srgbClr val="FF0000"/>
                </a:solidFill>
              </a:rPr>
              <a:t>/</a:t>
            </a:r>
            <a:r>
              <a:rPr lang="zh-CN" altLang="en-US" sz="3200" b="1"/>
              <a:t>俱欢颜　　 </a:t>
            </a:r>
            <a:endParaRPr lang="zh-CN" altLang="en-US" sz="3200" b="1"/>
          </a:p>
          <a:p>
            <a:pPr algn="ctr"/>
            <a:endParaRPr lang="en-US" altLang="zh-CN" sz="3200" b="1"/>
          </a:p>
          <a:p>
            <a:pPr algn="ctr"/>
            <a:r>
              <a:rPr lang="zh-CN" altLang="en-US" sz="3200" b="1"/>
              <a:t>吾庐</a:t>
            </a:r>
            <a:r>
              <a:rPr lang="en-US" altLang="zh-CN" sz="3200" b="1">
                <a:solidFill>
                  <a:srgbClr val="FF0000"/>
                </a:solidFill>
              </a:rPr>
              <a:t>/</a:t>
            </a:r>
            <a:r>
              <a:rPr lang="zh-CN" altLang="en-US" sz="3200" b="1"/>
              <a:t>独破</a:t>
            </a:r>
            <a:r>
              <a:rPr lang="en-US" altLang="zh-CN" sz="3200" b="1">
                <a:solidFill>
                  <a:srgbClr val="FF0000"/>
                </a:solidFill>
              </a:rPr>
              <a:t>/</a:t>
            </a:r>
            <a:r>
              <a:rPr lang="zh-CN" altLang="en-US" sz="3200" b="1"/>
              <a:t>受冻</a:t>
            </a:r>
            <a:r>
              <a:rPr lang="en-US" altLang="zh-CN" sz="3200" b="1"/>
              <a:t>/</a:t>
            </a:r>
            <a:r>
              <a:rPr lang="zh-CN" altLang="en-US" sz="3200" b="1"/>
              <a:t>死亦足</a:t>
            </a:r>
            <a:endParaRPr lang="zh-CN" altLang="en-US" sz="32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文本框 1"/>
          <p:cNvSpPr txBox="1">
            <a:spLocks noChangeArrowheads="1"/>
          </p:cNvSpPr>
          <p:nvPr/>
        </p:nvSpPr>
        <p:spPr bwMode="auto">
          <a:xfrm>
            <a:off x="179388" y="692150"/>
            <a:ext cx="8964612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3200" b="1"/>
              <a:t>每一个小节分别写了什么？试用简洁的语言概括。</a:t>
            </a:r>
            <a:endParaRPr lang="zh-CN" altLang="en-US" sz="3200" b="1"/>
          </a:p>
        </p:txBody>
      </p:sp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2268538" y="1844675"/>
            <a:ext cx="4562475" cy="43592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</a:rPr>
              <a:t>秋风破屋  </a:t>
            </a:r>
            <a:endParaRPr lang="zh-CN" altLang="en-US" sz="4000" b="1">
              <a:solidFill>
                <a:srgbClr val="FF0000"/>
              </a:solidFill>
            </a:endParaRPr>
          </a:p>
          <a:p>
            <a:endParaRPr lang="zh-CN" altLang="en-US" sz="4000" b="1">
              <a:solidFill>
                <a:srgbClr val="FF0000"/>
              </a:solidFill>
            </a:endParaRPr>
          </a:p>
          <a:p>
            <a:r>
              <a:rPr lang="zh-CN" altLang="en-US" sz="4000" b="1">
                <a:solidFill>
                  <a:srgbClr val="FF0000"/>
                </a:solidFill>
              </a:rPr>
              <a:t>群童抱茅</a:t>
            </a:r>
            <a:endParaRPr lang="zh-CN" altLang="en-US" sz="4000" b="1">
              <a:solidFill>
                <a:srgbClr val="FF0000"/>
              </a:solidFill>
            </a:endParaRPr>
          </a:p>
          <a:p>
            <a:endParaRPr lang="en-US" altLang="zh-CN" sz="4000" b="1">
              <a:solidFill>
                <a:srgbClr val="FF0000"/>
              </a:solidFill>
            </a:endParaRPr>
          </a:p>
          <a:p>
            <a:r>
              <a:rPr lang="zh-CN" altLang="en-US" sz="4000" b="1">
                <a:solidFill>
                  <a:srgbClr val="FF0000"/>
                </a:solidFill>
              </a:rPr>
              <a:t>长夜难眠  </a:t>
            </a:r>
            <a:endParaRPr lang="zh-CN" altLang="en-US" sz="4000" b="1">
              <a:solidFill>
                <a:srgbClr val="FF0000"/>
              </a:solidFill>
            </a:endParaRPr>
          </a:p>
          <a:p>
            <a:endParaRPr lang="zh-CN" altLang="en-US" sz="4000" b="1">
              <a:solidFill>
                <a:srgbClr val="FF0000"/>
              </a:solidFill>
            </a:endParaRPr>
          </a:p>
          <a:p>
            <a:r>
              <a:rPr lang="zh-CN" altLang="en-US" sz="4000" b="1">
                <a:solidFill>
                  <a:srgbClr val="FF0000"/>
                </a:solidFill>
              </a:rPr>
              <a:t>广厦庇寒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文本框 2"/>
          <p:cNvSpPr txBox="1">
            <a:spLocks noChangeArrowheads="1"/>
          </p:cNvSpPr>
          <p:nvPr/>
        </p:nvSpPr>
        <p:spPr bwMode="auto">
          <a:xfrm>
            <a:off x="1979613" y="620713"/>
            <a:ext cx="4927600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4400" b="1"/>
              <a:t>研读，把握情感</a:t>
            </a:r>
            <a:endParaRPr lang="zh-CN" altLang="en-US" sz="4400" b="1"/>
          </a:p>
        </p:txBody>
      </p:sp>
      <p:sp>
        <p:nvSpPr>
          <p:cNvPr id="24578" name="文本框 3"/>
          <p:cNvSpPr txBox="1">
            <a:spLocks noChangeArrowheads="1"/>
          </p:cNvSpPr>
          <p:nvPr/>
        </p:nvSpPr>
        <p:spPr bwMode="auto">
          <a:xfrm>
            <a:off x="250825" y="1557338"/>
            <a:ext cx="8497888" cy="15541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>
                <a:latin typeface="宋体" panose="02010600030101010101" pitchFamily="2" charset="-122"/>
              </a:rPr>
              <a:t>1.</a:t>
            </a:r>
            <a:r>
              <a:rPr lang="zh-CN" altLang="en-US" sz="3200" b="1">
                <a:latin typeface="宋体" panose="02010600030101010101" pitchFamily="2" charset="-122"/>
              </a:rPr>
              <a:t>“秋风破屋、群童抱茅、长夜难眠</a:t>
            </a:r>
            <a:r>
              <a:rPr lang="en-US" altLang="zh-CN" sz="3200" b="1">
                <a:latin typeface="宋体" panose="02010600030101010101" pitchFamily="2" charset="-122"/>
              </a:rPr>
              <a:t>——</a:t>
            </a:r>
            <a:r>
              <a:rPr lang="zh-CN" altLang="en-US" sz="3200" b="1">
                <a:latin typeface="宋体" panose="02010600030101010101" pitchFamily="2" charset="-122"/>
              </a:rPr>
              <a:t>听诗人心中之 </a:t>
            </a:r>
            <a:r>
              <a:rPr lang="en-US" altLang="zh-CN" sz="3200" b="1">
                <a:latin typeface="宋体" panose="02010600030101010101" pitchFamily="2" charset="-122"/>
              </a:rPr>
              <a:t>________</a:t>
            </a:r>
            <a:r>
              <a:rPr lang="zh-CN" altLang="en-US" sz="3200" b="1">
                <a:latin typeface="宋体" panose="02010600030101010101" pitchFamily="2" charset="-122"/>
              </a:rPr>
              <a:t>”请用两个字对诗人的心境进行评价，并填写在横线上。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24579" name="文本框 5"/>
          <p:cNvSpPr txBox="1">
            <a:spLocks noChangeArrowheads="1"/>
          </p:cNvSpPr>
          <p:nvPr/>
        </p:nvSpPr>
        <p:spPr bwMode="auto">
          <a:xfrm>
            <a:off x="611188" y="3429000"/>
            <a:ext cx="8208962" cy="2663825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示例 </a:t>
            </a:r>
            <a:r>
              <a:rPr lang="en-US" altLang="zh-CN" sz="2800" b="1">
                <a:solidFill>
                  <a:srgbClr val="FF0000"/>
                </a:solidFill>
              </a:rPr>
              <a:t>1:</a:t>
            </a:r>
            <a:r>
              <a:rPr lang="zh-CN" altLang="en-US" sz="2800" b="1">
                <a:solidFill>
                  <a:srgbClr val="FF0000"/>
                </a:solidFill>
              </a:rPr>
              <a:t>我写的是“痛苦”。“八月秋高风怒号， 卷我屋上三重茅。”秋风怒号，卷走了诗人屋上的茅草，让诗人痛苦不已。而且，“南村群童欺我老无力， 忍能对面为盗贼。 公然抱茅入竹去， 唇焦口燥呼不得。”一群孩童欺负诗人年老，把茅草都抱走了，诗人呼唤不得，心中更加痛苦。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animBg="1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优秀教案模板(课时)低版本</Template>
  <TotalTime>0</TotalTime>
  <Words>1845</Words>
  <Application>WPS 演示</Application>
  <PresentationFormat>全屏显示(4:3)</PresentationFormat>
  <Paragraphs>106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0" baseType="lpstr">
      <vt:lpstr>Arial</vt:lpstr>
      <vt:lpstr>宋体</vt:lpstr>
      <vt:lpstr>Wingdings</vt:lpstr>
      <vt:lpstr>Calibri</vt:lpstr>
      <vt:lpstr>黑体</vt:lpstr>
      <vt:lpstr>微软雅黑</vt:lpstr>
      <vt:lpstr>Century Gothic</vt:lpstr>
      <vt:lpstr>Arial Unicode MS</vt:lpstr>
      <vt:lpstr>Times New Roman</vt:lpstr>
      <vt:lpstr>Calibri Light</vt:lpstr>
      <vt:lpstr>MingLiU</vt:lpstr>
      <vt:lpstr>自定义设计方案</vt:lpstr>
      <vt:lpstr>《唐诗》二则 茅屋为秋风所破歌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Lenovo (Beijing) Limited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   散 步</dc:title>
  <dc:creator>Lenovo User</dc:creator>
  <cp:lastModifiedBy>编辑资料 李倩倩</cp:lastModifiedBy>
  <cp:revision>43</cp:revision>
  <dcterms:created xsi:type="dcterms:W3CDTF">2014-04-05T06:19:00Z</dcterms:created>
  <dcterms:modified xsi:type="dcterms:W3CDTF">2018-04-17T01:36:34Z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