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535" r:id="rId5"/>
    <p:sldId id="439" r:id="rId6"/>
    <p:sldId id="260" r:id="rId7"/>
    <p:sldId id="507" r:id="rId8"/>
    <p:sldId id="506" r:id="rId9"/>
    <p:sldId id="509" r:id="rId10"/>
    <p:sldId id="554" r:id="rId11"/>
    <p:sldId id="555" r:id="rId12"/>
    <p:sldId id="556" r:id="rId13"/>
    <p:sldId id="557" r:id="rId14"/>
    <p:sldId id="500" r:id="rId15"/>
    <p:sldId id="537" r:id="rId16"/>
    <p:sldId id="542" r:id="rId17"/>
    <p:sldId id="541" r:id="rId18"/>
    <p:sldId id="543" r:id="rId19"/>
    <p:sldId id="544" r:id="rId20"/>
    <p:sldId id="545" r:id="rId21"/>
    <p:sldId id="536" r:id="rId22"/>
    <p:sldId id="501" r:id="rId23"/>
    <p:sldId id="540" r:id="rId24"/>
    <p:sldId id="539" r:id="rId25"/>
    <p:sldId id="433" r:id="rId26"/>
    <p:sldId id="538" r:id="rId27"/>
    <p:sldId id="301"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684" autoAdjust="0"/>
    <p:restoredTop sz="94660"/>
  </p:normalViewPr>
  <p:slideViewPr>
    <p:cSldViewPr snapToGrid="0">
      <p:cViewPr varScale="1">
        <p:scale>
          <a:sx n="62" d="100"/>
          <a:sy n="62" d="100"/>
        </p:scale>
        <p:origin x="208" y="1312"/>
      </p:cViewPr>
      <p:guideLst>
        <p:guide orient="horz" pos="2105"/>
        <p:guide pos="390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tags" Target="tags/tag264.xml" /><Relationship Id="rId3" Type="http://schemas.openxmlformats.org/officeDocument/2006/relationships/notesMaster" Target="notesMasters/notesMaster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pn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endParaRPr lang="zh-CN" altLang="en-US"/>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4.jpeg" /><Relationship Id="rId3" Type="http://schemas.openxmlformats.org/officeDocument/2006/relationships/tags" Target="../tags/tag24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4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5.png" /><Relationship Id="rId3" Type="http://schemas.openxmlformats.org/officeDocument/2006/relationships/tags" Target="../tags/tag24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6.jpeg" /><Relationship Id="rId3" Type="http://schemas.openxmlformats.org/officeDocument/2006/relationships/image" Target="../media/image17.png" /><Relationship Id="rId4" Type="http://schemas.openxmlformats.org/officeDocument/2006/relationships/tags" Target="../tags/tag24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8.jpeg" /><Relationship Id="rId3" Type="http://schemas.openxmlformats.org/officeDocument/2006/relationships/tags" Target="../tags/tag24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9.jpeg" /><Relationship Id="rId3" Type="http://schemas.openxmlformats.org/officeDocument/2006/relationships/image" Target="../media/image20.jpeg" /><Relationship Id="rId4" Type="http://schemas.openxmlformats.org/officeDocument/2006/relationships/image" Target="../media/image21.jpeg" /><Relationship Id="rId5" Type="http://schemas.openxmlformats.org/officeDocument/2006/relationships/tags" Target="../tags/tag24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2.jpeg" /><Relationship Id="rId3" Type="http://schemas.openxmlformats.org/officeDocument/2006/relationships/tags" Target="../tags/tag24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3.jpeg" /><Relationship Id="rId3" Type="http://schemas.openxmlformats.org/officeDocument/2006/relationships/image" Target="../media/image24.jpeg" /><Relationship Id="rId4" Type="http://schemas.openxmlformats.org/officeDocument/2006/relationships/tags" Target="../tags/tag24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5.jpeg" /><Relationship Id="rId11" Type="http://schemas.openxmlformats.org/officeDocument/2006/relationships/tags" Target="../tags/tag253.xml" /><Relationship Id="rId12" Type="http://schemas.openxmlformats.org/officeDocument/2006/relationships/image" Target="../media/image25.jpeg" /><Relationship Id="rId13" Type="http://schemas.openxmlformats.org/officeDocument/2006/relationships/image" Target="../media/image26.jpeg" /><Relationship Id="rId14" Type="http://schemas.openxmlformats.org/officeDocument/2006/relationships/tags" Target="../tags/tag254.xml" /><Relationship Id="rId2" Type="http://schemas.openxmlformats.org/officeDocument/2006/relationships/image" Target="../media/image1.jpeg"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image" Target="../media/image2.png" /><Relationship Id="rId7" Type="http://schemas.openxmlformats.org/officeDocument/2006/relationships/tags" Target="../tags/tag251.xml" /><Relationship Id="rId8" Type="http://schemas.openxmlformats.org/officeDocument/2006/relationships/image" Target="../media/image3.png" /><Relationship Id="rId9" Type="http://schemas.openxmlformats.org/officeDocument/2006/relationships/tags" Target="../tags/tag25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5.jpeg" /><Relationship Id="rId11" Type="http://schemas.openxmlformats.org/officeDocument/2006/relationships/tags" Target="../tags/tag227.xml" /><Relationship Id="rId12" Type="http://schemas.openxmlformats.org/officeDocument/2006/relationships/tags" Target="../tags/tag228.xml" /><Relationship Id="rId2" Type="http://schemas.openxmlformats.org/officeDocument/2006/relationships/image" Target="../media/image1.jpe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image" Target="../media/image2.png" /><Relationship Id="rId7" Type="http://schemas.openxmlformats.org/officeDocument/2006/relationships/tags" Target="../tags/tag225.xml" /><Relationship Id="rId8" Type="http://schemas.openxmlformats.org/officeDocument/2006/relationships/image" Target="../media/image3.png" /><Relationship Id="rId9" Type="http://schemas.openxmlformats.org/officeDocument/2006/relationships/tags" Target="../tags/tag2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5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7.jpeg" /><Relationship Id="rId3" Type="http://schemas.openxmlformats.org/officeDocument/2006/relationships/image" Target="../media/image28.jpeg" /><Relationship Id="rId4" Type="http://schemas.openxmlformats.org/officeDocument/2006/relationships/tags" Target="../tags/tag25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9.jpeg" /><Relationship Id="rId3" Type="http://schemas.openxmlformats.org/officeDocument/2006/relationships/image" Target="../media/image30.jpeg" /><Relationship Id="rId4" Type="http://schemas.openxmlformats.org/officeDocument/2006/relationships/tags" Target="../tags/tag25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8.xml" /><Relationship Id="rId3" Type="http://schemas.openxmlformats.org/officeDocument/2006/relationships/image" Target="../media/image31.jpeg" /><Relationship Id="rId4" Type="http://schemas.openxmlformats.org/officeDocument/2006/relationships/tags" Target="../tags/tag25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2.jpeg" /><Relationship Id="rId3" Type="http://schemas.openxmlformats.org/officeDocument/2006/relationships/image" Target="../media/image33.jpeg" /><Relationship Id="rId4" Type="http://schemas.openxmlformats.org/officeDocument/2006/relationships/image" Target="../media/image34.jpeg" /><Relationship Id="rId5" Type="http://schemas.openxmlformats.org/officeDocument/2006/relationships/tags" Target="../tags/tag26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image" Target="../media/image35.png" /><Relationship Id="rId6" Type="http://schemas.openxmlformats.org/officeDocument/2006/relationships/tags" Target="../tags/tag26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2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0.xml" /><Relationship Id="rId3" Type="http://schemas.openxmlformats.org/officeDocument/2006/relationships/image" Target="../media/image7.png" /><Relationship Id="rId4" Type="http://schemas.openxmlformats.org/officeDocument/2006/relationships/tags" Target="../tags/tag23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image" Target="../media/image9.png" /><Relationship Id="rId4" Type="http://schemas.openxmlformats.org/officeDocument/2006/relationships/tags" Target="../tags/tag232.xml" /><Relationship Id="rId5" Type="http://schemas.openxmlformats.org/officeDocument/2006/relationships/tags" Target="../tags/tag23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4.xml" /><Relationship Id="rId3" Type="http://schemas.openxmlformats.org/officeDocument/2006/relationships/image" Target="../media/image10.jpeg" /><Relationship Id="rId4" Type="http://schemas.openxmlformats.org/officeDocument/2006/relationships/tags" Target="../tags/tag23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jpeg" /><Relationship Id="rId3" Type="http://schemas.openxmlformats.org/officeDocument/2006/relationships/tags" Target="../tags/tag23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jpeg" /><Relationship Id="rId3" Type="http://schemas.openxmlformats.org/officeDocument/2006/relationships/image" Target="../media/image13.png" /><Relationship Id="rId4" Type="http://schemas.openxmlformats.org/officeDocument/2006/relationships/tags" Target="../tags/tag23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32385"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779270"/>
            <a:ext cx="10610850" cy="3169920"/>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chemeClr val="tx1"/>
                </a:solidFill>
                <a:sym typeface="+mn-ea"/>
              </a:rPr>
              <a:t>备战</a:t>
            </a:r>
            <a:r>
              <a:rPr lang="en-US" altLang="zh-CN" sz="4800" b="1">
                <a:solidFill>
                  <a:schemeClr val="tx1"/>
                </a:solidFill>
                <a:sym typeface="+mn-ea"/>
              </a:rPr>
              <a:t>2022</a:t>
            </a:r>
            <a:r>
              <a:rPr lang="zh-CN" altLang="en-US" sz="4800" b="1">
                <a:solidFill>
                  <a:schemeClr val="tx1"/>
                </a:solidFill>
                <a:sym typeface="+mn-ea"/>
              </a:rPr>
              <a:t>新高考作文</a:t>
            </a:r>
            <a:endParaRPr lang="zh-CN" altLang="en-US" sz="4400" b="1">
              <a:solidFill>
                <a:schemeClr val="tx1"/>
              </a:solidFill>
              <a:sym typeface="+mn-ea"/>
            </a:endParaRPr>
          </a:p>
          <a:p>
            <a:pPr algn="ctr">
              <a:lnSpc>
                <a:spcPct val="150000"/>
              </a:lnSpc>
            </a:pPr>
            <a:r>
              <a:rPr lang="zh-CN" altLang="en-US" sz="4400" b="1">
                <a:solidFill>
                  <a:schemeClr val="tx1"/>
                </a:solidFill>
                <a:sym typeface="+mn-ea"/>
              </a:rPr>
              <a:t>热点素材（二）</a:t>
            </a:r>
            <a:r>
              <a:rPr lang="en-US" altLang="zh-CN" sz="4400" b="1">
                <a:solidFill>
                  <a:srgbClr val="002060"/>
                </a:solidFill>
                <a:sym typeface="+mn-ea"/>
              </a:rPr>
              <a:t> </a:t>
            </a:r>
            <a:endParaRPr lang="en-US" altLang="zh-CN" sz="4400" b="1">
              <a:solidFill>
                <a:srgbClr val="002060"/>
              </a:solidFill>
              <a:sym typeface="+mn-ea"/>
            </a:endParaRPr>
          </a:p>
          <a:p>
            <a:pPr algn="ctr">
              <a:lnSpc>
                <a:spcPct val="150000"/>
              </a:lnSpc>
            </a:pPr>
            <a:r>
              <a:rPr lang="zh-CN" altLang="en-US" sz="5400" b="1" smtClean="0">
                <a:solidFill>
                  <a:srgbClr val="002060"/>
                </a:solidFill>
                <a:latin typeface="楷体" panose="02010609060101010101" charset="-122"/>
                <a:ea typeface="楷体" panose="02010609060101010101" charset="-122"/>
                <a:sym typeface="+mn-ea"/>
              </a:rPr>
              <a:t>第</a:t>
            </a:r>
            <a:r>
              <a:rPr lang="en-US" altLang="zh-CN" sz="5400" b="1">
                <a:solidFill>
                  <a:srgbClr val="002060"/>
                </a:solidFill>
                <a:latin typeface="楷体" panose="02010609060101010101" charset="-122"/>
                <a:ea typeface="楷体" panose="02010609060101010101" charset="-122"/>
                <a:sym typeface="+mn-ea"/>
              </a:rPr>
              <a:t>9</a:t>
            </a:r>
            <a:r>
              <a:rPr lang="zh-CN" altLang="en-US" sz="5400" b="1" smtClean="0">
                <a:solidFill>
                  <a:srgbClr val="002060"/>
                </a:solidFill>
                <a:latin typeface="楷体" panose="02010609060101010101" charset="-122"/>
                <a:ea typeface="楷体" panose="02010609060101010101" charset="-122"/>
                <a:sym typeface="+mn-ea"/>
              </a:rPr>
              <a:t>讲</a:t>
            </a:r>
            <a:r>
              <a:rPr lang="en-US" altLang="zh-CN" sz="4800" b="1" smtClean="0">
                <a:solidFill>
                  <a:srgbClr val="002060"/>
                </a:solidFill>
                <a:sym typeface="+mn-ea"/>
              </a:rPr>
              <a:t>  </a:t>
            </a:r>
            <a:r>
              <a:rPr lang="zh-CN" altLang="en-US" sz="5400" b="1" smtClean="0">
                <a:solidFill>
                  <a:srgbClr val="002060"/>
                </a:solidFill>
                <a:latin typeface="楷体" panose="02010609060101010101" charset="-122"/>
                <a:ea typeface="楷体" panose="02010609060101010101" charset="-122"/>
                <a:sym typeface="+mn-ea"/>
              </a:rPr>
              <a:t>数智时代</a:t>
            </a:r>
            <a:endParaRPr lang="zh-CN" altLang="en-US" sz="5400" b="1">
              <a:solidFill>
                <a:srgbClr val="002060"/>
              </a:solidFill>
              <a:latin typeface="楷体" panose="02010609060101010101" charset="-122"/>
              <a:ea typeface="楷体" panose="02010609060101010101" charset="-122"/>
              <a:sym typeface="+mn-ea"/>
            </a:endParaRPr>
          </a:p>
        </p:txBody>
      </p:sp>
      <p:sp>
        <p:nvSpPr>
          <p:cNvPr id="9" name="矩形 8"/>
          <p:cNvSpPr/>
          <p:nvPr/>
        </p:nvSpPr>
        <p:spPr>
          <a:xfrm>
            <a:off x="9739630" y="5368290"/>
            <a:ext cx="1629410" cy="583565"/>
          </a:xfrm>
          <a:prstGeom prst="rect">
            <a:avLst/>
          </a:prstGeom>
          <a:noFill/>
          <a:ln>
            <a:noFill/>
          </a:ln>
        </p:spPr>
        <p:txBody>
          <a:bodyPr wrap="none" rtlCol="0" anchor="t">
            <a:spAutoFit/>
            <a:scene3d>
              <a:camera prst="orthographicFront"/>
              <a:lightRig rig="threePt" dir="t"/>
            </a:scene3d>
          </a:bodyPr>
          <a:lstStyle/>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2021.11</a:t>
            </a:r>
            <a:endPar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81891" y="290945"/>
            <a:ext cx="11055927" cy="6047509"/>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pPr marL="0" indent="0">
              <a:lnSpc>
                <a:spcPct val="100000"/>
              </a:lnSpc>
              <a:buNone/>
            </a:pPr>
            <a:r>
              <a:rPr lang="zh-CN" altLang="en-US" sz="3200" smtClean="0">
                <a:solidFill>
                  <a:srgbClr val="FF0000"/>
                </a:solidFill>
                <a:latin typeface="楷体" panose="02010609060101010101" charset="-122"/>
                <a:ea typeface="楷体" panose="02010609060101010101" charset="-122"/>
                <a:cs typeface="楷体" panose="02010609060101010101" charset="-122"/>
              </a:rPr>
              <a:t>   ⑤</a:t>
            </a:r>
            <a:r>
              <a:rPr lang="zh-CN" altLang="en-US" sz="3200">
                <a:solidFill>
                  <a:srgbClr val="FF0000"/>
                </a:solidFill>
                <a:latin typeface="楷体" panose="02010609060101010101" charset="-122"/>
                <a:ea typeface="楷体" panose="02010609060101010101" charset="-122"/>
                <a:cs typeface="楷体" panose="02010609060101010101" charset="-122"/>
              </a:rPr>
              <a:t>新技术能够重塑力量对比，塑造新格局</a:t>
            </a:r>
            <a:r>
              <a:rPr lang="zh-CN" altLang="en-US" sz="3200">
                <a:latin typeface="楷体" panose="02010609060101010101" charset="-122"/>
                <a:ea typeface="楷体" panose="02010609060101010101" charset="-122"/>
                <a:cs typeface="楷体" panose="02010609060101010101" charset="-122"/>
              </a:rPr>
              <a:t>。新一轮科技革命和产业变革正在重构全球创新版图，重塑全球经济结构，在新技术尤其是人工智能、空间技术等颠覆性、战略性技术上占据制高点，需要下好“先手棋”。北斗卫星导航系统加速全球组网进程，相关应用产品已进入</a:t>
            </a:r>
            <a:r>
              <a:rPr lang="en-US" altLang="zh-CN" sz="3200">
                <a:latin typeface="楷体" panose="02010609060101010101" charset="-122"/>
                <a:ea typeface="楷体" panose="02010609060101010101" charset="-122"/>
                <a:cs typeface="楷体" panose="02010609060101010101" charset="-122"/>
              </a:rPr>
              <a:t>70</a:t>
            </a:r>
            <a:r>
              <a:rPr lang="zh-CN" altLang="en-US" sz="3200">
                <a:latin typeface="楷体" panose="02010609060101010101" charset="-122"/>
                <a:ea typeface="楷体" panose="02010609060101010101" charset="-122"/>
                <a:cs typeface="楷体" panose="02010609060101010101" charset="-122"/>
              </a:rPr>
              <a:t>多个国家和地区，</a:t>
            </a:r>
            <a:r>
              <a:rPr lang="en-US" altLang="zh-CN" sz="3200">
                <a:latin typeface="楷体" panose="02010609060101010101" charset="-122"/>
                <a:ea typeface="楷体" panose="02010609060101010101" charset="-122"/>
                <a:cs typeface="楷体" panose="02010609060101010101" charset="-122"/>
              </a:rPr>
              <a:t>GPS</a:t>
            </a:r>
            <a:r>
              <a:rPr lang="zh-CN" altLang="en-US" sz="3200">
                <a:latin typeface="楷体" panose="02010609060101010101" charset="-122"/>
                <a:ea typeface="楷体" panose="02010609060101010101" charset="-122"/>
                <a:cs typeface="楷体" panose="02010609060101010101" charset="-122"/>
              </a:rPr>
              <a:t>这个美国全球定位系统，不再是卫星导航的代名词。正是凭借技术创新，多家中国高科技公司跻身世界级科技巨头之列，中国北斗、中国高铁、中国核电等逐渐成为国家名片。紧紧围绕经济竞争力提升的核心关键、社会发展的紧迫需求、国家安全的重大挑战，把“先手棋”下好下实，才能积累起自己的新优势。</a:t>
            </a:r>
            <a:r>
              <a:rPr lang="en-US" altLang="zh-CN" sz="3200">
                <a:solidFill>
                  <a:srgbClr val="FF0000"/>
                </a:solidFill>
                <a:latin typeface="楷体" panose="02010609060101010101" charset="-122"/>
                <a:ea typeface="楷体" panose="02010609060101010101" charset="-122"/>
                <a:cs typeface="楷体" panose="02010609060101010101" charset="-122"/>
              </a:rPr>
              <a:t>(</a:t>
            </a:r>
            <a:r>
              <a:rPr lang="zh-CN" altLang="en-US" sz="3200">
                <a:solidFill>
                  <a:srgbClr val="FF0000"/>
                </a:solidFill>
                <a:latin typeface="楷体" panose="02010609060101010101" charset="-122"/>
                <a:ea typeface="楷体" panose="02010609060101010101" charset="-122"/>
                <a:cs typeface="楷体" panose="02010609060101010101" charset="-122"/>
              </a:rPr>
              <a:t>新技术的作用三：重塑力量对比，塑造新格局。</a:t>
            </a:r>
            <a:r>
              <a:rPr lang="en-US" altLang="zh-CN" sz="3200">
                <a:solidFill>
                  <a:srgbClr val="FF0000"/>
                </a:solidFill>
                <a:latin typeface="楷体" panose="02010609060101010101" charset="-122"/>
                <a:ea typeface="楷体" panose="02010609060101010101" charset="-122"/>
                <a:cs typeface="楷体" panose="02010609060101010101" charset="-122"/>
              </a:rPr>
              <a:t>)</a:t>
            </a:r>
            <a:endParaRPr lang="zh-CN" altLang="en-US"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81660" y="290830"/>
            <a:ext cx="11055985" cy="6401435"/>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pPr marL="0" indent="0">
              <a:lnSpc>
                <a:spcPct val="100000"/>
              </a:lnSpc>
              <a:buNone/>
            </a:pPr>
            <a:r>
              <a:rPr lang="zh-CN" altLang="en-US" sz="3200" smtClean="0">
                <a:latin typeface="楷体" panose="02010609060101010101" charset="-122"/>
                <a:ea typeface="楷体" panose="02010609060101010101" charset="-122"/>
                <a:cs typeface="楷体" panose="02010609060101010101" charset="-122"/>
              </a:rPr>
              <a:t>   ⑥</a:t>
            </a:r>
            <a:r>
              <a:rPr lang="zh-CN" altLang="en-US" sz="3200">
                <a:latin typeface="楷体" panose="02010609060101010101" charset="-122"/>
                <a:ea typeface="楷体" panose="02010609060101010101" charset="-122"/>
                <a:cs typeface="楷体" panose="02010609060101010101" charset="-122"/>
              </a:rPr>
              <a:t>新技术的进步映照着创新的厚度和活力。研究与试验发展经费年均增速世界领先、投入强度逐年提升，为技术创新源源不断地提供着原始创新、基础研究的源头活水</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体制机制的改革创新，为新技术真正有“用武之地”开辟通途。技术创新的浪潮奔涌向前，必将为推动高质量发展持续送上强劲动力。</a:t>
            </a:r>
            <a:r>
              <a:rPr lang="en-US" altLang="zh-CN" sz="3200">
                <a:solidFill>
                  <a:srgbClr val="FF0000"/>
                </a:solidFill>
                <a:latin typeface="楷体" panose="02010609060101010101" charset="-122"/>
                <a:ea typeface="楷体" panose="02010609060101010101" charset="-122"/>
                <a:cs typeface="楷体" panose="02010609060101010101" charset="-122"/>
              </a:rPr>
              <a:t>(</a:t>
            </a:r>
            <a:r>
              <a:rPr lang="zh-CN" altLang="en-US" sz="3200">
                <a:solidFill>
                  <a:srgbClr val="FF0000"/>
                </a:solidFill>
                <a:latin typeface="楷体" panose="02010609060101010101" charset="-122"/>
                <a:ea typeface="楷体" panose="02010609060101010101" charset="-122"/>
                <a:cs typeface="楷体" panose="02010609060101010101" charset="-122"/>
              </a:rPr>
              <a:t>照应题目，期待展望。</a:t>
            </a:r>
            <a:r>
              <a:rPr lang="en-US" altLang="zh-CN" sz="3200">
                <a:solidFill>
                  <a:srgbClr val="FF0000"/>
                </a:solidFill>
                <a:latin typeface="楷体" panose="02010609060101010101" charset="-122"/>
                <a:ea typeface="楷体" panose="02010609060101010101" charset="-122"/>
                <a:cs typeface="楷体" panose="02010609060101010101" charset="-122"/>
              </a:rPr>
              <a:t>)</a:t>
            </a:r>
            <a:endParaRPr lang="zh-CN" altLang="en-US" sz="32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2"/>
          <a:stretch>
            <a:fillRect/>
          </a:stretch>
        </p:blipFill>
        <p:spPr>
          <a:xfrm>
            <a:off x="1481686" y="3368618"/>
            <a:ext cx="9673936" cy="3179618"/>
          </a:xfrm>
          <a:prstGeom prst="rect">
            <a:avLst/>
          </a:prstGeom>
        </p:spPr>
      </p:pic>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02</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217988" y="3904357"/>
            <a:ext cx="3742373" cy="830997"/>
          </a:xfrm>
          <a:prstGeom prst="rect">
            <a:avLst/>
          </a:prstGeom>
          <a:noFill/>
          <a:ln w="9525">
            <a:noFill/>
          </a:ln>
        </p:spPr>
        <p:txBody>
          <a:bodyPr wrap="square" lIns="91440" tIns="45720" rIns="91440" bIns="45720" anchor="t" anchorCtr="0">
            <a:spAutoFit/>
            <a:scene3d>
              <a:camera prst="orthographicFront"/>
              <a:lightRig rig="threePt" dir="t"/>
            </a:scene3d>
          </a:bodyPr>
          <a:lstStyle/>
          <a:p>
            <a:pPr algn="ctr">
              <a:buFontTx/>
              <a:buNone/>
            </a:pPr>
            <a:r>
              <a:rPr lang="en-US" altLang="zh-CN" sz="4800" b="1" smtClean="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AI</a:t>
            </a:r>
            <a:r>
              <a:rPr lang="zh-CN" altLang="en-US" sz="4800" b="1" smtClean="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人工智能</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标题 8"/>
          <p:cNvSpPr txBox="1">
            <a:spLocks noGrp="1"/>
          </p:cNvSpPr>
          <p:nvPr>
            <p:ph type="title"/>
          </p:nvPr>
        </p:nvSpPr>
        <p:spPr>
          <a:xfrm>
            <a:off x="669290" y="304207"/>
            <a:ext cx="4567917" cy="1110560"/>
          </a:xfrm>
          <a:prstGeom prst="rect">
            <a:avLst/>
          </a:prstGeom>
          <a:noFill/>
        </p:spPr>
        <p:txBody>
          <a:bodyPr wrap="none" rtlCol="0">
            <a:spAutoFit/>
          </a:bodyPr>
          <a:lstStyle/>
          <a:p>
            <a:pPr algn="l" defTabSz="914400">
              <a:buClrTx/>
              <a:buSzTx/>
              <a:buFontTx/>
              <a:buNone/>
            </a:pPr>
            <a:r>
              <a:rPr lang="en-US" altLang="zh-CN" sz="6600" i="1" kern="1200" baseline="0">
                <a:ln w="10160">
                  <a:solidFill>
                    <a:schemeClr val="accent5"/>
                  </a:solidFill>
                  <a:prstDash val="solid"/>
                </a:ln>
                <a:solidFill>
                  <a:srgbClr val="7030A0"/>
                </a:solidFill>
                <a:effectLst>
                  <a:outerShdw blurRad="38100" dist="22860" dir="5400000" algn="tl" rotWithShape="0">
                    <a:srgbClr val="000000">
                      <a:alpha val="30000"/>
                    </a:srgbClr>
                  </a:outerShdw>
                </a:effectLst>
                <a:latin typeface="+mj-lt"/>
                <a:ea typeface="+mj-ea"/>
                <a:cs typeface="+mj-cs"/>
              </a:rPr>
              <a:t>AI</a:t>
            </a:r>
            <a:r>
              <a:rPr lang="zh-CN" altLang="en-US" sz="6600" i="1" kern="1200" baseline="0">
                <a:ln w="10160">
                  <a:solidFill>
                    <a:schemeClr val="accent5"/>
                  </a:solidFill>
                  <a:prstDash val="solid"/>
                </a:ln>
                <a:solidFill>
                  <a:srgbClr val="7030A0"/>
                </a:solidFill>
                <a:effectLst>
                  <a:outerShdw blurRad="38100" dist="22860" dir="5400000" algn="tl" rotWithShape="0">
                    <a:srgbClr val="000000">
                      <a:alpha val="30000"/>
                    </a:srgbClr>
                  </a:outerShdw>
                </a:effectLst>
                <a:latin typeface="+mj-lt"/>
                <a:ea typeface="+mj-ea"/>
                <a:cs typeface="+mj-cs"/>
              </a:rPr>
              <a:t>人工智能</a:t>
            </a:r>
            <a:endParaRPr lang="zh-CN" altLang="en-US" sz="6600" i="1" kern="1200" baseline="0">
              <a:ln w="10160">
                <a:solidFill>
                  <a:schemeClr val="accent5"/>
                </a:solidFill>
                <a:prstDash val="solid"/>
              </a:ln>
              <a:solidFill>
                <a:srgbClr val="7030A0"/>
              </a:solidFill>
              <a:effectLst>
                <a:outerShdw blurRad="38100" dist="22860" dir="5400000" algn="tl" rotWithShape="0">
                  <a:srgbClr val="000000">
                    <a:alpha val="30000"/>
                  </a:srgbClr>
                </a:outerShdw>
              </a:effectLst>
              <a:latin typeface="+mj-lt"/>
              <a:ea typeface="+mj-ea"/>
              <a:cs typeface="+mj-cs"/>
            </a:endParaRPr>
          </a:p>
        </p:txBody>
      </p:sp>
      <p:pic>
        <p:nvPicPr>
          <p:cNvPr id="4" name="图片 3"/>
          <p:cNvPicPr>
            <a:picLocks noChangeAspect="1"/>
          </p:cNvPicPr>
          <p:nvPr/>
        </p:nvPicPr>
        <p:blipFill>
          <a:blip r:embed="rId2"/>
          <a:stretch>
            <a:fillRect/>
          </a:stretch>
        </p:blipFill>
        <p:spPr>
          <a:xfrm>
            <a:off x="414835" y="1848427"/>
            <a:ext cx="5076825" cy="4365336"/>
          </a:xfrm>
          <a:prstGeom prst="rect">
            <a:avLst/>
          </a:prstGeom>
        </p:spPr>
      </p:pic>
      <p:sp>
        <p:nvSpPr>
          <p:cNvPr id="5" name="矩形 4"/>
          <p:cNvSpPr/>
          <p:nvPr/>
        </p:nvSpPr>
        <p:spPr>
          <a:xfrm>
            <a:off x="5708072" y="2261380"/>
            <a:ext cx="6096000" cy="3539430"/>
          </a:xfrm>
          <a:prstGeom prst="rect">
            <a:avLst/>
          </a:prstGeom>
          <a:solidFill>
            <a:schemeClr val="accent1">
              <a:lumMod val="60000"/>
              <a:lumOff val="40000"/>
            </a:schemeClr>
          </a:solidFill>
        </p:spPr>
        <p:txBody>
          <a:bodyPr>
            <a:spAutoFit/>
          </a:bodyPr>
          <a:lstStyle/>
          <a:p>
            <a:r>
              <a:rPr lang="en-US" altLang="zh-CN" sz="3200" spc="150" noProof="1" smtClean="0">
                <a:latin typeface="楷体" panose="02010609060101010101" charset="-122"/>
                <a:ea typeface="楷体" panose="02010609060101010101" charset="-122"/>
                <a:cs typeface="楷体" panose="02010609060101010101" charset="-122"/>
                <a:sym typeface="+mn-ea"/>
              </a:rPr>
              <a:t> </a:t>
            </a:r>
            <a:r>
              <a:rPr lang="zh-CN" altLang="en-US" sz="3200" spc="150" noProof="1" smtClean="0">
                <a:latin typeface="楷体" panose="02010609060101010101" charset="-122"/>
                <a:ea typeface="楷体" panose="02010609060101010101" charset="-122"/>
                <a:cs typeface="楷体" panose="02010609060101010101" charset="-122"/>
                <a:sym typeface="+mn-ea"/>
              </a:rPr>
              <a:t>人工智能（Artificial Intelligence），英文缩写为AI。它是研究、开发用于模拟、延伸和扩展人的智能的理论、方法、技术及应用系统的一门新的技术科学。</a:t>
            </a:r>
            <a:endParaRPr lang="zh-CN" altLang="en-US" sz="3200" spc="150" noProof="1" smtClean="0">
              <a:latin typeface="楷体" panose="02010609060101010101" charset="-122"/>
              <a:ea typeface="楷体" panose="02010609060101010101" charset="-122"/>
              <a:cs typeface="楷体" panose="02010609060101010101" charset="-122"/>
              <a:sym typeface="+mn-ea"/>
            </a:endParaRPr>
          </a:p>
          <a:p>
            <a:r>
              <a:rPr lang="en-US" altLang="zh-CN" sz="3200" spc="150" noProof="1" smtClean="0">
                <a:latin typeface="楷体" panose="02010609060101010101" charset="-122"/>
                <a:ea typeface="楷体" panose="02010609060101010101" charset="-122"/>
                <a:cs typeface="楷体" panose="02010609060101010101" charset="-122"/>
                <a:sym typeface="+mn-ea"/>
              </a:rPr>
              <a:t>       </a:t>
            </a:r>
            <a:endParaRPr lang="zh-CN" altLang="en-US" sz="2400">
              <a:solidFill>
                <a:srgbClr val="00B0F0"/>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0156" y="243840"/>
            <a:ext cx="10852150" cy="1242060"/>
          </a:xfrm>
        </p:spPr>
        <p:style>
          <a:lnRef idx="1">
            <a:schemeClr val="accent6"/>
          </a:lnRef>
          <a:fillRef idx="2">
            <a:schemeClr val="accent6"/>
          </a:fillRef>
          <a:effectRef idx="1">
            <a:schemeClr val="accent6"/>
          </a:effectRef>
          <a:fontRef idx="minor">
            <a:schemeClr val="dk1"/>
          </a:fontRef>
        </p:style>
        <p:txBody>
          <a:bodyPr>
            <a:normAutofit/>
          </a:bodyPr>
          <a:lstStyle/>
          <a:p>
            <a:r>
              <a:rPr lang="en-US" altLang="zh-CN" sz="3200" smtClean="0">
                <a:solidFill>
                  <a:srgbClr val="FF0000"/>
                </a:solidFill>
              </a:rPr>
              <a:t>1</a:t>
            </a:r>
            <a:r>
              <a:rPr lang="en-US" altLang="zh-CN" sz="3200">
                <a:solidFill>
                  <a:srgbClr val="FF0000"/>
                </a:solidFill>
              </a:rPr>
              <a:t>.</a:t>
            </a:r>
            <a:r>
              <a:rPr lang="zh-CN" altLang="en-US" sz="3200">
                <a:solidFill>
                  <a:srgbClr val="FF0000"/>
                </a:solidFill>
              </a:rPr>
              <a:t>在机器人高度拟人化的时代，人并非理性的工具，而是情感、道德与文化的载体</a:t>
            </a:r>
            <a:endParaRPr sz="3200" b="0">
              <a:solidFill>
                <a:srgbClr val="FF0000"/>
              </a:solidFill>
              <a:cs typeface="+mn-ea"/>
              <a:sym typeface="+mn-lt"/>
            </a:endParaRPr>
          </a:p>
        </p:txBody>
      </p:sp>
      <p:sp>
        <p:nvSpPr>
          <p:cNvPr id="1048637" name="文本框 16"/>
          <p:cNvSpPr txBox="1"/>
          <p:nvPr/>
        </p:nvSpPr>
        <p:spPr>
          <a:xfrm>
            <a:off x="565785" y="1657350"/>
            <a:ext cx="6463665" cy="4584700"/>
          </a:xfrm>
          <a:prstGeom prst="rect">
            <a:avLst/>
          </a:prstGeom>
          <a:solidFill>
            <a:schemeClr val="accent4">
              <a:lumMod val="20000"/>
              <a:lumOff val="80000"/>
            </a:schemeClr>
          </a:solidFill>
        </p:spPr>
        <p:txBody>
          <a:bodyPr wrap="square" rtlCol="0">
            <a:spAutoFit/>
          </a:bodyPr>
          <a:lstStyle/>
          <a:p>
            <a:pPr fontAlgn="auto"/>
            <a:r>
              <a:rPr lang="zh-CN" altLang="en-US" sz="2800" b="1" smtClean="0">
                <a:latin typeface="楷体" panose="02010609060101010101" charset="-122"/>
                <a:ea typeface="楷体" panose="02010609060101010101" charset="-122"/>
                <a:cs typeface="楷体" panose="02010609060101010101" charset="-122"/>
              </a:rPr>
              <a:t>   </a:t>
            </a:r>
            <a:r>
              <a:rPr lang="zh-CN" altLang="en-US" sz="2400" b="1" smtClean="0">
                <a:latin typeface="楷体" panose="02010609060101010101" charset="-122"/>
                <a:ea typeface="楷体" panose="02010609060101010101" charset="-122"/>
                <a:cs typeface="楷体" panose="02010609060101010101" charset="-122"/>
              </a:rPr>
              <a:t>在</a:t>
            </a:r>
            <a:r>
              <a:rPr lang="zh-CN" altLang="en-US" sz="2400" b="1">
                <a:latin typeface="楷体" panose="02010609060101010101" charset="-122"/>
                <a:ea typeface="楷体" panose="02010609060101010101" charset="-122"/>
                <a:cs typeface="楷体" panose="02010609060101010101" charset="-122"/>
              </a:rPr>
              <a:t>机器还没有高度拟人化的时代，人类充当着理性的工具，我们制定规则、制定流程，我们口耳相传亦或阅读教材，教条亦或科学规律成为我们行动的指南，在工具理性普遍盛行的现代，我们如同大机器上的小零件，人日益失去了主观能动性，沦为“社畜”。相反，机器却往拟人化的方向发展，学写诗、学作曲。我们是否应该重新审视一下人的价值？人应该成为抒情的主体，在地球上诗意地栖居，从前如此，未来更应如此。人应该用自己的生活践行道德，传承与创造文化，让工具成为工具，让人成为人。</a:t>
            </a:r>
            <a:endParaRPr lang="zh-CN" altLang="en-US" sz="2400" b="1">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2"/>
          <a:stretch>
            <a:fillRect/>
          </a:stretch>
        </p:blipFill>
        <p:spPr>
          <a:xfrm>
            <a:off x="7273936" y="1485900"/>
            <a:ext cx="4540827" cy="2724496"/>
          </a:xfrm>
          <a:prstGeom prst="rect">
            <a:avLst/>
          </a:prstGeom>
        </p:spPr>
      </p:pic>
      <p:pic>
        <p:nvPicPr>
          <p:cNvPr id="6" name="图片 5"/>
          <p:cNvPicPr>
            <a:picLocks noChangeAspect="1"/>
          </p:cNvPicPr>
          <p:nvPr/>
        </p:nvPicPr>
        <p:blipFill>
          <a:blip r:embed="rId3"/>
          <a:stretch>
            <a:fillRect/>
          </a:stretch>
        </p:blipFill>
        <p:spPr>
          <a:xfrm>
            <a:off x="7278381" y="4454236"/>
            <a:ext cx="4536163" cy="2248766"/>
          </a:xfrm>
          <a:prstGeom prst="rect">
            <a:avLst/>
          </a:prstGeom>
        </p:spPr>
      </p:pic>
    </p:spTree>
    <p:custDataLst>
      <p:tags r:id="rId4"/>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gradFill>
        <a:effectLst/>
      </p:bgPr>
    </p:bg>
    <p:spTree>
      <p:nvGrpSpPr>
        <p:cNvPr id="1" name=""/>
        <p:cNvGrpSpPr/>
        <p:nvPr/>
      </p:nvGrpSpPr>
      <p:grpSpPr>
        <a:xfrm>
          <a:off x="0" y="0"/>
          <a:ext cx="0" cy="0"/>
        </a:xfrm>
      </p:grpSpPr>
      <p:sp>
        <p:nvSpPr>
          <p:cNvPr id="3" name="内容占位符 2"/>
          <p:cNvSpPr>
            <a:spLocks noGrp="1"/>
          </p:cNvSpPr>
          <p:nvPr>
            <p:ph idx="1"/>
          </p:nvPr>
        </p:nvSpPr>
        <p:spPr>
          <a:xfrm>
            <a:off x="800735" y="375285"/>
            <a:ext cx="5207000" cy="6282055"/>
          </a:xfrm>
        </p:spPr>
        <p:style>
          <a:lnRef idx="1">
            <a:schemeClr val="accent1"/>
          </a:lnRef>
          <a:fillRef idx="2">
            <a:schemeClr val="accent1"/>
          </a:fillRef>
          <a:effectRef idx="1">
            <a:schemeClr val="accent1"/>
          </a:effectRef>
          <a:fontRef idx="minor">
            <a:schemeClr val="dk1"/>
          </a:fontRef>
        </p:style>
        <p:txBody>
          <a:bodyPr>
            <a:noAutofit/>
          </a:bodyPr>
          <a:lstStyle/>
          <a:p>
            <a:pPr marL="0" indent="0">
              <a:lnSpc>
                <a:spcPct val="125000"/>
              </a:lnSpc>
              <a:spcAft>
                <a:spcPct val="0"/>
              </a:spcAft>
              <a:buNone/>
            </a:pPr>
            <a:r>
              <a:rPr lang="zh-CN" altLang="en-US" sz="2400">
                <a:latin typeface="楷体" panose="02010609060101010101" charset="-122"/>
                <a:ea typeface="楷体" panose="02010609060101010101" charset="-122"/>
                <a:cs typeface="楷体" panose="02010609060101010101" charset="-122"/>
              </a:rPr>
              <a:t>机器是人创造出来的，我们有义务也有能力为机器设定边界，创作性活动、安保性活动不能由机器来承担。许多机器人毁灭人类的科幻电影，都始于机器人有了武装力量。有人妄图让机器代替人类去作战，去执行一些危险的任务，那么我们就要考虑后果的严重性，我们能否承担？我们能否保证机器始终不失控？正如同克隆人是违背伦理的，机器人的智能化也有不能涉足的领域。为了避免眼前的危险而承受更大的风险，显然是不理智的</a:t>
            </a:r>
            <a:r>
              <a:rPr lang="zh-CN" altLang="en-US" sz="2400" smtClean="0">
                <a:latin typeface="楷体" panose="02010609060101010101" charset="-122"/>
                <a:ea typeface="楷体" panose="02010609060101010101" charset="-122"/>
                <a:cs typeface="楷体" panose="02010609060101010101" charset="-122"/>
              </a:rPr>
              <a:t>。</a:t>
            </a:r>
            <a:endParaRPr lang="zh-CN" altLang="en-US" sz="2400" smtClean="0">
              <a:latin typeface="楷体" panose="02010609060101010101" charset="-122"/>
              <a:ea typeface="楷体" panose="02010609060101010101" charset="-122"/>
              <a:cs typeface="楷体" panose="02010609060101010101" charset="-122"/>
            </a:endParaRPr>
          </a:p>
        </p:txBody>
      </p:sp>
      <p:sp>
        <p:nvSpPr>
          <p:cNvPr id="2" name="矩形 1"/>
          <p:cNvSpPr/>
          <p:nvPr/>
        </p:nvSpPr>
        <p:spPr>
          <a:xfrm>
            <a:off x="6243751" y="1155731"/>
            <a:ext cx="4773181"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altLang="zh-CN" sz="3600" b="1">
                <a:solidFill>
                  <a:srgbClr val="FF0000"/>
                </a:solidFill>
                <a:latin typeface="-apple-system" charset="0"/>
              </a:rPr>
              <a:t>2.</a:t>
            </a:r>
            <a:r>
              <a:rPr lang="zh-CN" altLang="en-US" sz="3600" b="1">
                <a:solidFill>
                  <a:srgbClr val="FF0000"/>
                </a:solidFill>
                <a:latin typeface="-apple-system" charset="0"/>
              </a:rPr>
              <a:t>存在还是毁灭，关键在人类自身</a:t>
            </a:r>
            <a:endParaRPr lang="zh-CN" altLang="en-US" sz="3600">
              <a:solidFill>
                <a:srgbClr val="FF0000"/>
              </a:solidFill>
            </a:endParaRPr>
          </a:p>
        </p:txBody>
      </p:sp>
      <p:pic>
        <p:nvPicPr>
          <p:cNvPr id="4" name="图片 3"/>
          <p:cNvPicPr>
            <a:picLocks noChangeAspect="1"/>
          </p:cNvPicPr>
          <p:nvPr/>
        </p:nvPicPr>
        <p:blipFill>
          <a:blip r:embed="rId2"/>
          <a:stretch>
            <a:fillRect/>
          </a:stretch>
        </p:blipFill>
        <p:spPr>
          <a:xfrm>
            <a:off x="6151245" y="2747645"/>
            <a:ext cx="5416665" cy="3810000"/>
          </a:xfrm>
          <a:prstGeom prst="rect">
            <a:avLst/>
          </a:prstGeom>
        </p:spPr>
      </p:pic>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703" name="文本框 2"/>
          <p:cNvSpPr txBox="1"/>
          <p:nvPr/>
        </p:nvSpPr>
        <p:spPr>
          <a:xfrm>
            <a:off x="318770" y="572770"/>
            <a:ext cx="11554691" cy="3599815"/>
          </a:xfrm>
          <a:prstGeom prst="rect">
            <a:avLst/>
          </a:prstGeom>
          <a:solidFill>
            <a:schemeClr val="accent4">
              <a:lumMod val="20000"/>
              <a:lumOff val="80000"/>
            </a:schemeClr>
          </a:solidFill>
        </p:spPr>
        <p:txBody>
          <a:bodyPr wrap="square" rtlCol="0">
            <a:spAutoFit/>
          </a:bodyPr>
          <a:lstStyle/>
          <a:p>
            <a:r>
              <a:rPr lang="en-US" altLang="zh-CN" sz="3200">
                <a:solidFill>
                  <a:srgbClr val="FF0000"/>
                </a:solidFill>
                <a:latin typeface="楷体" panose="02010609060101010101" charset="-122"/>
                <a:ea typeface="楷体" panose="02010609060101010101" charset="-122"/>
                <a:cs typeface="楷体" panose="02010609060101010101" charset="-122"/>
              </a:rPr>
              <a:t>3.</a:t>
            </a:r>
            <a:r>
              <a:rPr lang="zh-CN" altLang="en-US" sz="3200">
                <a:solidFill>
                  <a:srgbClr val="FF0000"/>
                </a:solidFill>
                <a:latin typeface="楷体" panose="02010609060101010101" charset="-122"/>
                <a:ea typeface="楷体" panose="02010609060101010101" charset="-122"/>
                <a:cs typeface="楷体" panose="02010609060101010101" charset="-122"/>
              </a:rPr>
              <a:t>比机器越来越像人更可怕的是，人越来越像机器。</a:t>
            </a:r>
            <a:endParaRPr lang="zh-CN" altLang="en-US" sz="3200">
              <a:solidFill>
                <a:srgbClr val="FF0000"/>
              </a:solidFill>
              <a:latin typeface="楷体" panose="02010609060101010101" charset="-122"/>
              <a:ea typeface="楷体" panose="02010609060101010101" charset="-122"/>
              <a:cs typeface="楷体" panose="02010609060101010101" charset="-122"/>
            </a:endParaRPr>
          </a:p>
          <a:p>
            <a:r>
              <a:rPr lang="zh-CN" altLang="en-US" sz="2800" smtClean="0">
                <a:latin typeface="楷体" panose="02010609060101010101" charset="-122"/>
                <a:ea typeface="楷体" panose="02010609060101010101" charset="-122"/>
                <a:cs typeface="楷体" panose="02010609060101010101" charset="-122"/>
              </a:rPr>
              <a:t>  </a:t>
            </a:r>
            <a:r>
              <a:rPr lang="zh-CN" altLang="en-US" sz="2400" smtClean="0">
                <a:latin typeface="楷体" panose="02010609060101010101" charset="-122"/>
                <a:ea typeface="楷体" panose="02010609060101010101" charset="-122"/>
                <a:cs typeface="楷体" panose="02010609060101010101" charset="-122"/>
              </a:rPr>
              <a:t> 我们</a:t>
            </a:r>
            <a:r>
              <a:rPr lang="zh-CN" altLang="en-US" sz="2400">
                <a:latin typeface="楷体" panose="02010609060101010101" charset="-122"/>
                <a:ea typeface="楷体" panose="02010609060101010101" charset="-122"/>
                <a:cs typeface="楷体" panose="02010609060101010101" charset="-122"/>
              </a:rPr>
              <a:t>普遍认为，机器是冰冷的，人体是有温度的，机器的判断依赖程序，人的判断各有不同。我们曾经假设，机器人拥有感情，而人失去灵魂。我们不得不承认，有些人工智能的服务比服务员更人性化，有些人的创造力可能还不如一个会写诗的程序。当站在人类智力金字塔的那群人不断创造出“机”智过人的机器人，普通人应该怎么做？当我们不断重复着机械的劳作，当我们越来越依赖大数据为我们筛选做判断，我们一边偷着懒，一边担忧着自己明天的工作会被机器人抢走。这是矛盾的。单纯的焦虑是没有意义的，我们必须不断学习，不断为自身赋能，不断提升自己的创造力，做到真正像人一样地思考，像人一样地创造。</a:t>
            </a:r>
            <a:endParaRPr lang="zh-CN" altLang="en-US" sz="240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2"/>
          <a:stretch>
            <a:fillRect/>
          </a:stretch>
        </p:blipFill>
        <p:spPr>
          <a:xfrm>
            <a:off x="430575" y="4269436"/>
            <a:ext cx="3330300" cy="2344724"/>
          </a:xfrm>
          <a:prstGeom prst="rect">
            <a:avLst/>
          </a:prstGeom>
        </p:spPr>
      </p:pic>
      <p:pic>
        <p:nvPicPr>
          <p:cNvPr id="5" name="图片 4"/>
          <p:cNvPicPr>
            <a:picLocks noChangeAspect="1"/>
          </p:cNvPicPr>
          <p:nvPr/>
        </p:nvPicPr>
        <p:blipFill>
          <a:blip r:embed="rId3"/>
          <a:stretch>
            <a:fillRect/>
          </a:stretch>
        </p:blipFill>
        <p:spPr>
          <a:xfrm>
            <a:off x="4217093" y="4269578"/>
            <a:ext cx="3491344" cy="2395240"/>
          </a:xfrm>
          <a:prstGeom prst="rect">
            <a:avLst/>
          </a:prstGeom>
        </p:spPr>
      </p:pic>
      <p:pic>
        <p:nvPicPr>
          <p:cNvPr id="6" name="图片 5"/>
          <p:cNvPicPr>
            <a:picLocks noChangeAspect="1"/>
          </p:cNvPicPr>
          <p:nvPr/>
        </p:nvPicPr>
        <p:blipFill>
          <a:blip r:embed="rId4"/>
          <a:stretch>
            <a:fillRect/>
          </a:stretch>
        </p:blipFill>
        <p:spPr>
          <a:xfrm>
            <a:off x="8164020" y="4320237"/>
            <a:ext cx="3532911" cy="2344724"/>
          </a:xfrm>
          <a:prstGeom prst="rect">
            <a:avLst/>
          </a:prstGeom>
        </p:spPr>
      </p:pic>
    </p:spTree>
    <p:custDataLst>
      <p:tags r:id="rId5"/>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706" name="文本框 1"/>
          <p:cNvSpPr txBox="1"/>
          <p:nvPr/>
        </p:nvSpPr>
        <p:spPr>
          <a:xfrm>
            <a:off x="6349018" y="717084"/>
            <a:ext cx="5414645" cy="5424562"/>
          </a:xfrm>
          <a:prstGeom prst="rect">
            <a:avLst/>
          </a:prstGeom>
          <a:solidFill>
            <a:schemeClr val="accent3">
              <a:lumMod val="20000"/>
              <a:lumOff val="80000"/>
            </a:schemeClr>
          </a:solidFill>
        </p:spPr>
        <p:txBody>
          <a:bodyPr wrap="square" rtlCol="0">
            <a:spAutoFit/>
          </a:bodyPr>
          <a:lstStyle/>
          <a:p>
            <a:pPr fontAlgn="auto">
              <a:lnSpc>
                <a:spcPct val="125000"/>
              </a:lnSpc>
            </a:pPr>
            <a:r>
              <a:rPr lang="zh-CN" altLang="en-US" sz="28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1</a:t>
            </a:r>
            <a:r>
              <a:rPr lang="zh-CN" altLang="en-US" sz="2800">
                <a:latin typeface="楷体" panose="02010609060101010101" charset="-122"/>
                <a:ea typeface="楷体" panose="02010609060101010101" charset="-122"/>
                <a:cs typeface="楷体" panose="02010609060101010101" charset="-122"/>
              </a:rPr>
              <a:t>）天才棋手柯洁在对战人工智能时因不能接受自己的狼狈落败而当场落泪。时隔一年后，他正视败绩道：“人类的新智慧以某种形式战胜了古老智慧，这其实是人类的又一次自我超越。”突破了人类生物极限的种种高科技，又何尝不是人类智慧的产物。与其对人类的落败斤斤计较，不如保有柯洁的豁达心态和学习态度</a:t>
            </a:r>
            <a:r>
              <a:rPr lang="zh-CN" altLang="en-US" sz="2800"/>
              <a:t>。</a:t>
            </a:r>
            <a:endParaRPr lang="zh-CN" altLang="en-US" sz="2800"/>
          </a:p>
        </p:txBody>
      </p:sp>
      <p:sp>
        <p:nvSpPr>
          <p:cNvPr id="2" name="矩形 1"/>
          <p:cNvSpPr/>
          <p:nvPr/>
        </p:nvSpPr>
        <p:spPr>
          <a:xfrm>
            <a:off x="2436813" y="717123"/>
            <a:ext cx="3611880" cy="922020"/>
          </a:xfrm>
          <a:prstGeom prst="rect">
            <a:avLst/>
          </a:prstGeom>
          <a:solidFill>
            <a:schemeClr val="accent2"/>
          </a:solidFill>
        </p:spPr>
        <p:txBody>
          <a:bodyPr wrap="none" lIns="91440" tIns="45720" rIns="91440" bIns="45720">
            <a:spAutoFit/>
          </a:bodyPr>
          <a:lstStyle/>
          <a:p>
            <a:pPr algn="ctr"/>
            <a:r>
              <a:rPr lang="zh-CN" altLang="en-US" sz="5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rPr>
              <a:t>佳句积累：</a:t>
            </a:r>
            <a:endParaRPr lang="zh-CN" altLang="en-US" sz="5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8" name="内容占位符 7"/>
          <p:cNvPicPr>
            <a:picLocks noGrp="1" noChangeAspect="1"/>
          </p:cNvPicPr>
          <p:nvPr>
            <p:ph idx="1"/>
          </p:nvPr>
        </p:nvPicPr>
        <p:blipFill>
          <a:blip r:embed="rId2"/>
          <a:stretch>
            <a:fillRect/>
          </a:stretch>
        </p:blipFill>
        <p:spPr>
          <a:xfrm>
            <a:off x="557530" y="1704108"/>
            <a:ext cx="5491500" cy="4052727"/>
          </a:xfrm>
        </p:spPr>
      </p:pic>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45" name="文本框 4"/>
          <p:cNvSpPr txBox="1"/>
          <p:nvPr/>
        </p:nvSpPr>
        <p:spPr>
          <a:xfrm>
            <a:off x="532765" y="536575"/>
            <a:ext cx="6142355" cy="526224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nchor="t">
            <a:spAutoFit/>
          </a:bodyPr>
          <a:lstStyle/>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2</a:t>
            </a:r>
            <a:r>
              <a:rPr lang="zh-CN" altLang="en-US" sz="2400">
                <a:latin typeface="楷体" panose="02010609060101010101" charset="-122"/>
                <a:ea typeface="楷体" panose="02010609060101010101" charset="-122"/>
                <a:cs typeface="楷体" panose="02010609060101010101" charset="-122"/>
              </a:rPr>
              <a:t>）时代在飞速发展，我们应该“不慕古，不留今”，既不因循守旧，也不满足于当下，而要做到“与时变，与俗化”，紧跟时代的步伐，顺时势而为。从“和谐号”动车到国产大飞机，从神舟天宫对接到“蛟龙号”探海，从超级计算机到人工智能，我国今天所取得的成就哪一项不是因为无数兢兢业业的人坚持开拓创新呢？</a:t>
            </a:r>
            <a:endParaRPr lang="zh-CN" altLang="en-US" sz="2400">
              <a:latin typeface="楷体" panose="02010609060101010101" charset="-122"/>
              <a:ea typeface="楷体" panose="02010609060101010101" charset="-122"/>
              <a:cs typeface="楷体" panose="02010609060101010101" charset="-122"/>
            </a:endParaRPr>
          </a:p>
          <a:p>
            <a:r>
              <a:rPr lang="en-US" altLang="zh-CN" sz="2400">
                <a:latin typeface="楷体" panose="02010609060101010101" charset="-122"/>
                <a:ea typeface="楷体" panose="02010609060101010101" charset="-122"/>
                <a:cs typeface="楷体" panose="02010609060101010101" charset="-122"/>
              </a:rPr>
              <a:t>(3)</a:t>
            </a:r>
            <a:r>
              <a:rPr lang="zh-CN" altLang="en-US" sz="2400">
                <a:latin typeface="楷体" panose="02010609060101010101" charset="-122"/>
                <a:ea typeface="楷体" panose="02010609060101010101" charset="-122"/>
                <a:cs typeface="楷体" panose="02010609060101010101" charset="-122"/>
              </a:rPr>
              <a:t>一如艾伦</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格林斯潘所说：“他们喜欢进步，但是却害怕变化。人类本质上是矛盾的。”因为对改变带来的不确定性的恐惧，人们总会潜意识地避开改变，总认为在自己熟悉的领域努力好过于从头开始，但这不过是一种原地踏步的自我安慰</a:t>
            </a:r>
            <a:r>
              <a:rPr lang="zh-CN" altLang="en-US" sz="2400" smtClean="0">
                <a:latin typeface="楷体" panose="02010609060101010101" charset="-122"/>
                <a:ea typeface="楷体" panose="02010609060101010101" charset="-122"/>
                <a:cs typeface="楷体" panose="02010609060101010101" charset="-122"/>
              </a:rPr>
              <a:t>。</a:t>
            </a:r>
            <a:endParaRPr lang="zh-CN" altLang="en-US" sz="2400" smtClean="0">
              <a:latin typeface="楷体" panose="02010609060101010101" charset="-122"/>
              <a:ea typeface="楷体" panose="02010609060101010101" charset="-122"/>
              <a:cs typeface="楷体" panose="02010609060101010101" charset="-122"/>
            </a:endParaRPr>
          </a:p>
        </p:txBody>
      </p:sp>
      <p:pic>
        <p:nvPicPr>
          <p:cNvPr id="6" name="图片 5"/>
          <p:cNvPicPr>
            <a:picLocks noChangeAspect="1"/>
          </p:cNvPicPr>
          <p:nvPr/>
        </p:nvPicPr>
        <p:blipFill>
          <a:blip r:embed="rId2"/>
          <a:stretch>
            <a:fillRect/>
          </a:stretch>
        </p:blipFill>
        <p:spPr>
          <a:xfrm>
            <a:off x="6675120" y="685165"/>
            <a:ext cx="4809490" cy="2870835"/>
          </a:xfrm>
          <a:prstGeom prst="rect">
            <a:avLst/>
          </a:prstGeom>
        </p:spPr>
      </p:pic>
      <p:pic>
        <p:nvPicPr>
          <p:cNvPr id="7" name="图片 6"/>
          <p:cNvPicPr>
            <a:picLocks noChangeAspect="1"/>
          </p:cNvPicPr>
          <p:nvPr/>
        </p:nvPicPr>
        <p:blipFill>
          <a:blip r:embed="rId3"/>
          <a:stretch>
            <a:fillRect/>
          </a:stretch>
        </p:blipFill>
        <p:spPr>
          <a:xfrm>
            <a:off x="6675755" y="3719195"/>
            <a:ext cx="4808855" cy="2766695"/>
          </a:xfrm>
          <a:prstGeom prst="rect">
            <a:avLst/>
          </a:prstGeom>
        </p:spPr>
      </p:pic>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0"/>
            <a:ext cx="12192000" cy="6858000"/>
          </a:xfrm>
          <a:prstGeom prst="rect">
            <a:avLst/>
          </a:prstGeom>
        </p:spPr>
      </p:pic>
      <p:sp>
        <p:nvSpPr>
          <p:cNvPr id="5" name="矩形 4"/>
          <p:cNvSpPr/>
          <p:nvPr>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6" name="矩形 5"/>
          <p:cNvSpPr/>
          <p:nvPr>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p:cNvPicPr/>
          <p:nvPr>
            <p:custDataLst>
              <p:tags r:id="rId7"/>
            </p:custDataLst>
          </p:nvPr>
        </p:nvPicPr>
        <p:blipFill>
          <a:blip r:embed="rId6"/>
          <a:stretch>
            <a:fillRect/>
          </a:stretch>
        </p:blipFill>
        <p:spPr>
          <a:xfrm>
            <a:off x="0" y="0"/>
            <a:ext cx="720090" cy="944799"/>
          </a:xfrm>
          <a:prstGeom prst="rect">
            <a:avLst/>
          </a:prstGeom>
        </p:spPr>
      </p:pic>
      <p:pic>
        <p:nvPicPr>
          <p:cNvPr id="8" name="图片 7"/>
          <p:cNvPicPr/>
          <p:nvPr>
            <p:custDataLst>
              <p:tags r:id="rId9"/>
            </p:custDataLst>
          </p:nvPr>
        </p:nvPicPr>
        <p:blipFill>
          <a:blip r:embed="rId8"/>
          <a:stretch>
            <a:fillRect/>
          </a:stretch>
        </p:blipFill>
        <p:spPr>
          <a:xfrm>
            <a:off x="11471910" y="0"/>
            <a:ext cx="720090" cy="944118"/>
          </a:xfrm>
          <a:prstGeom prst="rect">
            <a:avLst/>
          </a:prstGeom>
        </p:spPr>
      </p:pic>
      <p:pic>
        <p:nvPicPr>
          <p:cNvPr id="10" name="图片 9"/>
          <p:cNvPicPr/>
          <p:nvPr>
            <p:custDataLst>
              <p:tags r:id="rId11"/>
            </p:custDataLst>
          </p:nvPr>
        </p:nvPicPr>
        <p:blipFill>
          <a:blip r:embed="rId10"/>
          <a:stretch>
            <a:fillRect/>
          </a:stretch>
        </p:blipFill>
        <p:spPr>
          <a:xfrm>
            <a:off x="720725" y="768985"/>
            <a:ext cx="6403975" cy="5445760"/>
          </a:xfrm>
          <a:prstGeom prst="rect">
            <a:avLst/>
          </a:prstGeom>
        </p:spPr>
      </p:pic>
      <p:sp>
        <p:nvSpPr>
          <p:cNvPr id="2" name="内容占位符 2"/>
          <p:cNvSpPr>
            <a:spLocks noGrp="1"/>
          </p:cNvSpPr>
          <p:nvPr/>
        </p:nvSpPr>
        <p:spPr>
          <a:xfrm>
            <a:off x="467360" y="768928"/>
            <a:ext cx="6657455" cy="4946072"/>
          </a:xfrm>
          <a:prstGeom prst="rect">
            <a:avLst/>
          </a:prstGeom>
        </p:spPr>
        <p:txBody>
          <a:bodyPr vert="horz" wrap="square" lIns="90170" tIns="46990" rIns="90170" bIns="46990" rtlCol="0">
            <a:normAutofit fontScale="92500" lnSpcReduction="10000"/>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600">
                <a:latin typeface="楷体" panose="02010609060101010101" charset="-122"/>
                <a:ea typeface="楷体" panose="02010609060101010101" charset="-122"/>
                <a:cs typeface="楷体" panose="02010609060101010101" charset="-122"/>
              </a:rPr>
              <a:t>（</a:t>
            </a:r>
            <a:r>
              <a:rPr lang="en-US" altLang="zh-CN" sz="3600">
                <a:latin typeface="楷体" panose="02010609060101010101" charset="-122"/>
                <a:ea typeface="楷体" panose="02010609060101010101" charset="-122"/>
                <a:cs typeface="楷体" panose="02010609060101010101" charset="-122"/>
              </a:rPr>
              <a:t>4</a:t>
            </a:r>
            <a:r>
              <a:rPr lang="zh-CN" altLang="en-US" sz="3600">
                <a:latin typeface="楷体" panose="02010609060101010101" charset="-122"/>
                <a:ea typeface="楷体" panose="02010609060101010101" charset="-122"/>
                <a:cs typeface="楷体" panose="02010609060101010101" charset="-122"/>
              </a:rPr>
              <a:t>）人工智能如今已渗透到人类生活的各方面，为人类带来极大的便利。但随着“阿法狗战胜人类”、“新型智能机器人说出毁灭人类”等新闻的出现，人工智能也开始引起人们的争论。诚然，在人工智能时代到来的前夜，我们要乐观以待，也要秉烛忧思。</a:t>
            </a:r>
            <a:endParaRPr lang="zh-CN" altLang="en-US" sz="3600">
              <a:latin typeface="楷体" panose="02010609060101010101" charset="-122"/>
              <a:ea typeface="楷体" panose="02010609060101010101" charset="-122"/>
              <a:cs typeface="楷体" panose="02010609060101010101" charset="-122"/>
            </a:endParaRPr>
          </a:p>
        </p:txBody>
      </p:sp>
      <p:pic>
        <p:nvPicPr>
          <p:cNvPr id="9" name="图片 8"/>
          <p:cNvPicPr>
            <a:picLocks noChangeAspect="1"/>
          </p:cNvPicPr>
          <p:nvPr/>
        </p:nvPicPr>
        <p:blipFill>
          <a:blip r:embed="rId12"/>
          <a:stretch>
            <a:fillRect/>
          </a:stretch>
        </p:blipFill>
        <p:spPr>
          <a:xfrm>
            <a:off x="7322658" y="491449"/>
            <a:ext cx="4349466" cy="2434671"/>
          </a:xfrm>
          <a:prstGeom prst="rect">
            <a:avLst/>
          </a:prstGeom>
        </p:spPr>
      </p:pic>
      <p:pic>
        <p:nvPicPr>
          <p:cNvPr id="12" name="图片 11"/>
          <p:cNvPicPr>
            <a:picLocks noChangeAspect="1"/>
          </p:cNvPicPr>
          <p:nvPr/>
        </p:nvPicPr>
        <p:blipFill>
          <a:blip r:embed="rId13"/>
          <a:stretch>
            <a:fillRect/>
          </a:stretch>
        </p:blipFill>
        <p:spPr>
          <a:xfrm>
            <a:off x="7322658" y="3391275"/>
            <a:ext cx="4349466" cy="2692788"/>
          </a:xfrm>
          <a:prstGeom prst="rect">
            <a:avLst/>
          </a:prstGeom>
        </p:spPr>
      </p:pic>
    </p:spTree>
    <p:custDataLst>
      <p:tags r:id="rId1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0"/>
            <a:ext cx="12192000" cy="6858000"/>
          </a:xfrm>
          <a:prstGeom prst="rect">
            <a:avLst/>
          </a:prstGeom>
        </p:spPr>
      </p:pic>
      <p:sp>
        <p:nvSpPr>
          <p:cNvPr id="5" name="矩形 4"/>
          <p:cNvSpPr/>
          <p:nvPr>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6" name="矩形 5"/>
          <p:cNvSpPr/>
          <p:nvPr>
            <p:custDataLst>
              <p:tags r:id="rId5"/>
            </p:custDataLst>
          </p:nvPr>
        </p:nvSpPr>
        <p:spPr>
          <a:xfrm>
            <a:off x="49847"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p:cNvPicPr/>
          <p:nvPr>
            <p:custDataLst>
              <p:tags r:id="rId7"/>
            </p:custDataLst>
          </p:nvPr>
        </p:nvPicPr>
        <p:blipFill>
          <a:blip r:embed="rId6"/>
          <a:stretch>
            <a:fillRect/>
          </a:stretch>
        </p:blipFill>
        <p:spPr>
          <a:xfrm>
            <a:off x="0" y="0"/>
            <a:ext cx="720090" cy="944799"/>
          </a:xfrm>
          <a:prstGeom prst="rect">
            <a:avLst/>
          </a:prstGeom>
        </p:spPr>
      </p:pic>
      <p:pic>
        <p:nvPicPr>
          <p:cNvPr id="8" name="图片 7"/>
          <p:cNvPicPr/>
          <p:nvPr>
            <p:custDataLst>
              <p:tags r:id="rId9"/>
            </p:custDataLst>
          </p:nvPr>
        </p:nvPicPr>
        <p:blipFill>
          <a:blip r:embed="rId8"/>
          <a:stretch>
            <a:fillRect/>
          </a:stretch>
        </p:blipFill>
        <p:spPr>
          <a:xfrm>
            <a:off x="11471910" y="0"/>
            <a:ext cx="720090" cy="944118"/>
          </a:xfrm>
          <a:prstGeom prst="rect">
            <a:avLst/>
          </a:prstGeom>
        </p:spPr>
      </p:pic>
      <p:pic>
        <p:nvPicPr>
          <p:cNvPr id="10" name="图片 9"/>
          <p:cNvPicPr/>
          <p:nvPr>
            <p:custDataLst>
              <p:tags r:id="rId11"/>
            </p:custDataLst>
          </p:nvPr>
        </p:nvPicPr>
        <p:blipFill>
          <a:blip r:embed="rId10"/>
          <a:stretch>
            <a:fillRect/>
          </a:stretch>
        </p:blipFill>
        <p:spPr>
          <a:xfrm>
            <a:off x="547485" y="1427931"/>
            <a:ext cx="10970895" cy="5121288"/>
          </a:xfrm>
          <a:prstGeom prst="rect">
            <a:avLst/>
          </a:prstGeom>
        </p:spPr>
      </p:pic>
      <p:sp>
        <p:nvSpPr>
          <p:cNvPr id="2" name="内容占位符 2"/>
          <p:cNvSpPr>
            <a:spLocks noGrp="1"/>
          </p:cNvSpPr>
          <p:nvPr/>
        </p:nvSpPr>
        <p:spPr>
          <a:xfrm>
            <a:off x="606857" y="1496586"/>
            <a:ext cx="10852150" cy="4121785"/>
          </a:xfrm>
          <a:prstGeom prst="rect">
            <a:avLst/>
          </a:prstGeom>
        </p:spPr>
        <p:txBody>
          <a:bodyPr vert="horz" wrap="square" lIns="90170" tIns="46990" rIns="90170" bIns="46990" rtlCol="0">
            <a:normAutofit fontScale="55000" lnSpcReduction="20000"/>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5100">
                <a:latin typeface="楷体" panose="02010609060101010101" charset="-122"/>
                <a:ea typeface="楷体" panose="02010609060101010101" charset="-122"/>
                <a:cs typeface="楷体" panose="02010609060101010101" charset="-122"/>
              </a:rPr>
              <a:t>数智时代的理解</a:t>
            </a:r>
            <a:r>
              <a:rPr lang="en-US" altLang="zh-CN" sz="5100">
                <a:latin typeface="楷体" panose="02010609060101010101" charset="-122"/>
                <a:ea typeface="楷体" panose="02010609060101010101" charset="-122"/>
                <a:cs typeface="楷体" panose="02010609060101010101" charset="-122"/>
              </a:rPr>
              <a:t>——“</a:t>
            </a:r>
            <a:r>
              <a:rPr lang="zh-CN" altLang="en-US" sz="5100">
                <a:latin typeface="楷体" panose="02010609060101010101" charset="-122"/>
                <a:ea typeface="楷体" panose="02010609060101010101" charset="-122"/>
                <a:cs typeface="楷体" panose="02010609060101010101" charset="-122"/>
              </a:rPr>
              <a:t>数</a:t>
            </a:r>
            <a:r>
              <a:rPr lang="zh-CN" altLang="en-US" sz="5100" smtClean="0">
                <a:latin typeface="楷体" panose="02010609060101010101" charset="-122"/>
                <a:ea typeface="楷体" panose="02010609060101010101" charset="-122"/>
                <a:cs typeface="楷体" panose="02010609060101010101" charset="-122"/>
              </a:rPr>
              <a:t>”数据</a:t>
            </a:r>
            <a:r>
              <a:rPr lang="zh-CN" altLang="en-US" sz="5100">
                <a:latin typeface="楷体" panose="02010609060101010101" charset="-122"/>
                <a:ea typeface="楷体" panose="02010609060101010101" charset="-122"/>
                <a:cs typeface="楷体" panose="02010609060101010101" charset="-122"/>
              </a:rPr>
              <a:t>是新时代的石油，数据应用所带来的财富已经无可估量</a:t>
            </a:r>
            <a:r>
              <a:rPr lang="zh-CN" altLang="en-US" sz="5100" smtClean="0">
                <a:latin typeface="楷体" panose="02010609060101010101" charset="-122"/>
                <a:ea typeface="楷体" panose="02010609060101010101" charset="-122"/>
                <a:cs typeface="楷体" panose="02010609060101010101" charset="-122"/>
              </a:rPr>
              <a:t>。云计算和大数据为</a:t>
            </a:r>
            <a:r>
              <a:rPr lang="zh-CN" altLang="en-US" sz="5100">
                <a:latin typeface="楷体" panose="02010609060101010101" charset="-122"/>
                <a:ea typeface="楷体" panose="02010609060101010101" charset="-122"/>
                <a:cs typeface="楷体" panose="02010609060101010101" charset="-122"/>
              </a:rPr>
              <a:t>市场供给提供需求依据，这也将为企业大大节省了生产力和成本，更加精准地对市场需求的判断，为企业生产及产品优化提供了明确的方向。在未来也将不再有互联网电商时代，没有线上线下之分，数据与传统行业的深入融合，带来的将是新的经济时代</a:t>
            </a:r>
            <a:r>
              <a:rPr lang="zh-CN" altLang="en-US" sz="5100" smtClean="0">
                <a:latin typeface="楷体" panose="02010609060101010101" charset="-122"/>
                <a:ea typeface="楷体" panose="02010609060101010101" charset="-122"/>
                <a:cs typeface="楷体" panose="02010609060101010101" charset="-122"/>
              </a:rPr>
              <a:t>。</a:t>
            </a:r>
            <a:endParaRPr lang="en-US" altLang="zh-CN" sz="5100" smtClean="0">
              <a:latin typeface="楷体" panose="02010609060101010101" charset="-122"/>
              <a:ea typeface="楷体" panose="02010609060101010101" charset="-122"/>
              <a:cs typeface="楷体" panose="02010609060101010101" charset="-122"/>
            </a:endParaRPr>
          </a:p>
          <a:p>
            <a:r>
              <a:rPr lang="zh-CN" altLang="en-US" sz="5100">
                <a:latin typeface="楷体" panose="02010609060101010101" charset="-122"/>
                <a:ea typeface="楷体" panose="02010609060101010101" charset="-122"/>
                <a:cs typeface="楷体" panose="02010609060101010101" charset="-122"/>
              </a:rPr>
              <a:t>数智时代的理解</a:t>
            </a:r>
            <a:r>
              <a:rPr lang="en-US" altLang="zh-CN" sz="5100">
                <a:latin typeface="楷体" panose="02010609060101010101" charset="-122"/>
                <a:ea typeface="楷体" panose="02010609060101010101" charset="-122"/>
                <a:cs typeface="楷体" panose="02010609060101010101" charset="-122"/>
              </a:rPr>
              <a:t>——“</a:t>
            </a:r>
            <a:r>
              <a:rPr lang="zh-CN" altLang="en-US" sz="5100">
                <a:latin typeface="楷体" panose="02010609060101010101" charset="-122"/>
                <a:ea typeface="楷体" panose="02010609060101010101" charset="-122"/>
                <a:cs typeface="楷体" panose="02010609060101010101" charset="-122"/>
              </a:rPr>
              <a:t>智</a:t>
            </a:r>
            <a:r>
              <a:rPr lang="zh-CN" altLang="en-US" sz="5100" smtClean="0">
                <a:latin typeface="楷体" panose="02010609060101010101" charset="-122"/>
                <a:ea typeface="楷体" panose="02010609060101010101" charset="-122"/>
                <a:cs typeface="楷体" panose="02010609060101010101" charset="-122"/>
              </a:rPr>
              <a:t>”</a:t>
            </a:r>
            <a:r>
              <a:rPr lang="zh-CN" altLang="en-US" sz="5100">
                <a:latin typeface="楷体" panose="02010609060101010101" charset="-122"/>
                <a:ea typeface="楷体" panose="02010609060101010101" charset="-122"/>
                <a:cs typeface="楷体" panose="02010609060101010101" charset="-122"/>
              </a:rPr>
              <a:t>如果说大数据是石油，算力就是发动机，它们共同构成面向数字经济时代的核心能力。</a:t>
            </a:r>
            <a:endParaRPr lang="zh-CN" altLang="en-US" sz="5100">
              <a:latin typeface="楷体" panose="02010609060101010101" charset="-122"/>
              <a:ea typeface="楷体" panose="02010609060101010101" charset="-122"/>
              <a:cs typeface="楷体" panose="02010609060101010101" charset="-122"/>
            </a:endParaRPr>
          </a:p>
          <a:p>
            <a:pPr marL="0" marR="0" lvl="0" indent="0" defTabSz="914400" eaLnBrk="1" fontAlgn="auto" latinLnBrk="0" hangingPunct="1">
              <a:lnSpc>
                <a:spcPct val="100000"/>
              </a:lnSpc>
              <a:spcBef>
                <a:spcPct val="0"/>
              </a:spcBef>
              <a:spcAft>
                <a:spcPct val="0"/>
              </a:spcAft>
              <a:buClrTx/>
              <a:buSzTx/>
              <a:buFont typeface="Wingdings" panose="05000000000000000000" charset="0"/>
              <a:buNone/>
              <a:defRPr/>
            </a:pPr>
            <a:endParaRPr lang="zh-CN" altLang="en-US" sz="2800">
              <a:latin typeface="楷体" panose="02010609060101010101" charset="-122"/>
              <a:ea typeface="楷体" panose="02010609060101010101" charset="-122"/>
            </a:endParaRPr>
          </a:p>
        </p:txBody>
      </p:sp>
      <p:sp>
        <p:nvSpPr>
          <p:cNvPr id="11" name="矩形 10"/>
          <p:cNvSpPr/>
          <p:nvPr/>
        </p:nvSpPr>
        <p:spPr>
          <a:xfrm>
            <a:off x="360045" y="488074"/>
            <a:ext cx="10959465" cy="1015663"/>
          </a:xfrm>
          <a:prstGeom prst="rect">
            <a:avLst/>
          </a:prstGeom>
          <a:noFill/>
          <a:ln>
            <a:noFill/>
          </a:ln>
        </p:spPr>
        <p:txBody>
          <a:bodyPr wrap="square" rtlCol="0" anchor="t">
            <a:spAutoFit/>
          </a:bodyPr>
          <a:lstStyle/>
          <a:p>
            <a:pPr algn="ctr"/>
            <a:r>
              <a:rPr lang="zh-CN" altLang="en-US" sz="6000" smtClean="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数智时代</a:t>
            </a:r>
            <a:endParaRPr lang="zh-CN" altLang="en-US" sz="60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ustDataLst>
      <p:tags r:id="rId1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03</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30997"/>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smtClean="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元宇宙</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63109" y="4125452"/>
            <a:ext cx="6314072" cy="2774112"/>
          </a:xfrm>
          <a:solidFill>
            <a:schemeClr val="bg2">
              <a:lumMod val="95000"/>
            </a:schemeClr>
          </a:solidFill>
        </p:spPr>
        <p:txBody>
          <a:bodyPr>
            <a:noAutofit/>
          </a:bodyPr>
          <a:lstStyle/>
          <a:p>
            <a:pPr marL="228600" indent="-228600">
              <a:lnSpc>
                <a:spcPct val="150000"/>
              </a:lnSpc>
              <a:spcBef>
                <a:spcPct val="0"/>
              </a:spcBef>
              <a:spcAft>
                <a:spcPts val="1000"/>
              </a:spcAft>
              <a:buFont typeface="Arial" panose="020b0604020202020204" pitchFamily="34" charset="0"/>
              <a:buChar char="•"/>
            </a:pPr>
            <a:r>
              <a:rPr lang="en-US" altLang="zh-CN" b="0">
                <a:latin typeface="楷体" panose="02010609060101010101" charset="-122"/>
                <a:ea typeface="楷体" panose="02010609060101010101" charset="-122"/>
                <a:cs typeface="楷体" panose="02010609060101010101" charset="-122"/>
              </a:rPr>
              <a:t> </a:t>
            </a:r>
            <a:r>
              <a:rPr lang="zh-CN" altLang="en-US" b="0">
                <a:latin typeface="楷体" panose="02010609060101010101" charset="-122"/>
                <a:ea typeface="楷体" panose="02010609060101010101" charset="-122"/>
                <a:cs typeface="楷体" panose="02010609060101010101" charset="-122"/>
              </a:rPr>
              <a:t>1992年，美国著名科幻大师尼尔·斯蒂芬森在其小说《雪崩》中这样描述元宇宙：“戴上耳机和目镜，找到连接终端，就能够以虚拟分身的方式进入由计算机模拟、与真实世界平行的虚拟空间。”</a:t>
            </a:r>
            <a:endParaRPr lang="zh-CN" altLang="en-US" b="0">
              <a:latin typeface="楷体" panose="02010609060101010101" charset="-122"/>
              <a:ea typeface="楷体" panose="02010609060101010101" charset="-122"/>
              <a:cs typeface="楷体" panose="02010609060101010101" charset="-122"/>
            </a:endParaRPr>
          </a:p>
        </p:txBody>
      </p:sp>
      <p:sp>
        <p:nvSpPr>
          <p:cNvPr id="8" name="内容占位符 7"/>
          <p:cNvSpPr>
            <a:spLocks noGrp="1"/>
          </p:cNvSpPr>
          <p:nvPr>
            <p:ph idx="1"/>
          </p:nvPr>
        </p:nvSpPr>
        <p:spPr>
          <a:xfrm>
            <a:off x="5651935" y="244691"/>
            <a:ext cx="6049210" cy="2743907"/>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a:lnSpc>
                <a:spcPct val="150000"/>
              </a:lnSpc>
            </a:pPr>
            <a:r>
              <a:rPr lang="zh-CN" altLang="en-US" sz="2400" spc="200">
                <a:latin typeface="楷体" panose="02010609060101010101" charset="-122"/>
                <a:ea typeface="楷体" panose="02010609060101010101" charset="-122"/>
                <a:cs typeface="楷体" panose="02010609060101010101" charset="-122"/>
              </a:rPr>
              <a:t> 元宇宙目前尚无公认的定义。 准确地说，元宇宙不是一个新的概念，它更像是一个经典概念的重生，是在扩展现实（</a:t>
            </a:r>
            <a:r>
              <a:rPr lang="en-US" altLang="zh-CN" sz="2400" spc="200">
                <a:latin typeface="楷体" panose="02010609060101010101" charset="-122"/>
                <a:ea typeface="楷体" panose="02010609060101010101" charset="-122"/>
                <a:cs typeface="楷体" panose="02010609060101010101" charset="-122"/>
              </a:rPr>
              <a:t>XR</a:t>
            </a:r>
            <a:r>
              <a:rPr lang="zh-CN" altLang="en-US" sz="2400" spc="200">
                <a:latin typeface="楷体" panose="02010609060101010101" charset="-122"/>
                <a:ea typeface="楷体" panose="02010609060101010101" charset="-122"/>
                <a:cs typeface="楷体" panose="02010609060101010101" charset="-122"/>
              </a:rPr>
              <a:t>）、区块链、云计算、数字孪生等新技术下的概念具化。</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2"/>
          <a:stretch>
            <a:fillRect/>
          </a:stretch>
        </p:blipFill>
        <p:spPr>
          <a:xfrm>
            <a:off x="577738" y="244691"/>
            <a:ext cx="4686874" cy="3839197"/>
          </a:xfrm>
          <a:prstGeom prst="rect">
            <a:avLst/>
          </a:prstGeom>
        </p:spPr>
      </p:pic>
      <p:pic>
        <p:nvPicPr>
          <p:cNvPr id="4" name="图片 3"/>
          <p:cNvPicPr>
            <a:picLocks noChangeAspect="1"/>
          </p:cNvPicPr>
          <p:nvPr/>
        </p:nvPicPr>
        <p:blipFill>
          <a:blip r:embed="rId3"/>
          <a:stretch>
            <a:fillRect/>
          </a:stretch>
        </p:blipFill>
        <p:spPr>
          <a:xfrm>
            <a:off x="6677181" y="3470564"/>
            <a:ext cx="5190219" cy="3387436"/>
          </a:xfrm>
          <a:prstGeom prst="rect">
            <a:avLst/>
          </a:prstGeom>
        </p:spPr>
      </p:pic>
    </p:spTree>
    <p:custDataLst>
      <p:tags r:id="rId4"/>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81216" y="443234"/>
            <a:ext cx="6564456" cy="6019911"/>
          </a:xfrm>
        </p:spPr>
        <p:style>
          <a:lnRef idx="1">
            <a:schemeClr val="accent3"/>
          </a:lnRef>
          <a:fillRef idx="2">
            <a:schemeClr val="accent3"/>
          </a:fillRef>
          <a:effectRef idx="1">
            <a:schemeClr val="accent3"/>
          </a:effectRef>
          <a:fontRef idx="minor">
            <a:schemeClr val="dk1"/>
          </a:fontRef>
        </p:style>
        <p:txBody>
          <a:bodyPr>
            <a:noAutofit/>
          </a:bodyPr>
          <a:lstStyle/>
          <a:p>
            <a:r>
              <a:rPr lang="zh-CN" altLang="en-US" sz="2800" spc="200">
                <a:latin typeface="楷体" panose="02010609060101010101" charset="-122"/>
                <a:ea typeface="楷体" panose="02010609060101010101" charset="-122"/>
                <a:cs typeface="楷体" panose="02010609060101010101" charset="-122"/>
              </a:rPr>
              <a:t>其基本特征包括：</a:t>
            </a:r>
            <a:r>
              <a:rPr lang="zh-CN" altLang="en-US" sz="2800" spc="200">
                <a:solidFill>
                  <a:srgbClr val="FF0000"/>
                </a:solidFill>
                <a:latin typeface="楷体" panose="02010609060101010101" charset="-122"/>
                <a:ea typeface="楷体" panose="02010609060101010101" charset="-122"/>
                <a:cs typeface="楷体" panose="02010609060101010101" charset="-122"/>
              </a:rPr>
              <a:t>沉浸式体验</a:t>
            </a:r>
            <a:r>
              <a:rPr lang="zh-CN" altLang="en-US" sz="2800" spc="200">
                <a:latin typeface="楷体" panose="02010609060101010101" charset="-122"/>
                <a:ea typeface="楷体" panose="02010609060101010101" charset="-122"/>
                <a:cs typeface="楷体" panose="02010609060101010101" charset="-122"/>
              </a:rPr>
              <a:t>，低延迟和拟真感让用户具有身临其境的感官体验；</a:t>
            </a:r>
            <a:r>
              <a:rPr lang="zh-CN" altLang="en-US" sz="2800" spc="200">
                <a:solidFill>
                  <a:srgbClr val="FF0000"/>
                </a:solidFill>
                <a:latin typeface="楷体" panose="02010609060101010101" charset="-122"/>
                <a:ea typeface="楷体" panose="02010609060101010101" charset="-122"/>
                <a:cs typeface="楷体" panose="02010609060101010101" charset="-122"/>
              </a:rPr>
              <a:t>虚拟化分身，</a:t>
            </a:r>
            <a:r>
              <a:rPr lang="zh-CN" altLang="en-US" sz="2800" spc="200">
                <a:latin typeface="楷体" panose="02010609060101010101" charset="-122"/>
                <a:ea typeface="楷体" panose="02010609060101010101" charset="-122"/>
                <a:cs typeface="楷体" panose="02010609060101010101" charset="-122"/>
              </a:rPr>
              <a:t>现实世界的用户将在数字世界中拥有一个或多个</a:t>
            </a:r>
            <a:r>
              <a:rPr lang="en-US" altLang="zh-CN" sz="2800" spc="200">
                <a:latin typeface="楷体" panose="02010609060101010101" charset="-122"/>
                <a:ea typeface="楷体" panose="02010609060101010101" charset="-122"/>
                <a:cs typeface="楷体" panose="02010609060101010101" charset="-122"/>
              </a:rPr>
              <a:t>ID</a:t>
            </a:r>
            <a:r>
              <a:rPr lang="zh-CN" altLang="en-US" sz="2800" spc="200">
                <a:latin typeface="楷体" panose="02010609060101010101" charset="-122"/>
                <a:ea typeface="楷体" panose="02010609060101010101" charset="-122"/>
                <a:cs typeface="楷体" panose="02010609060101010101" charset="-122"/>
              </a:rPr>
              <a:t>身份；</a:t>
            </a:r>
            <a:r>
              <a:rPr lang="zh-CN" altLang="en-US" sz="2800" spc="200">
                <a:solidFill>
                  <a:srgbClr val="FF0000"/>
                </a:solidFill>
                <a:latin typeface="楷体" panose="02010609060101010101" charset="-122"/>
                <a:ea typeface="楷体" panose="02010609060101010101" charset="-122"/>
                <a:cs typeface="楷体" panose="02010609060101010101" charset="-122"/>
              </a:rPr>
              <a:t>开放式创造</a:t>
            </a:r>
            <a:r>
              <a:rPr lang="zh-CN" altLang="en-US" sz="2800" spc="200">
                <a:latin typeface="楷体" panose="02010609060101010101" charset="-122"/>
                <a:ea typeface="楷体" panose="02010609060101010101" charset="-122"/>
                <a:cs typeface="楷体" panose="02010609060101010101" charset="-122"/>
              </a:rPr>
              <a:t>，用户通过终端进入数字世界，可利用海量资源展开创造活动；</a:t>
            </a:r>
            <a:r>
              <a:rPr lang="zh-CN" altLang="en-US" sz="2800" spc="200">
                <a:solidFill>
                  <a:srgbClr val="FF0000"/>
                </a:solidFill>
                <a:latin typeface="楷体" panose="02010609060101010101" charset="-122"/>
                <a:ea typeface="楷体" panose="02010609060101010101" charset="-122"/>
                <a:cs typeface="楷体" panose="02010609060101010101" charset="-122"/>
              </a:rPr>
              <a:t>强社交属性，</a:t>
            </a:r>
            <a:r>
              <a:rPr lang="zh-CN" altLang="en-US" sz="2800" spc="200">
                <a:latin typeface="楷体" panose="02010609060101010101" charset="-122"/>
                <a:ea typeface="楷体" panose="02010609060101010101" charset="-122"/>
                <a:cs typeface="楷体" panose="02010609060101010101" charset="-122"/>
              </a:rPr>
              <a:t>现实社交关系链将在数字世界发生转移和重组；</a:t>
            </a:r>
            <a:r>
              <a:rPr lang="zh-CN" altLang="en-US" sz="2800" spc="200">
                <a:solidFill>
                  <a:srgbClr val="FF0000"/>
                </a:solidFill>
                <a:latin typeface="楷体" panose="02010609060101010101" charset="-122"/>
                <a:ea typeface="楷体" panose="02010609060101010101" charset="-122"/>
                <a:cs typeface="楷体" panose="02010609060101010101" charset="-122"/>
              </a:rPr>
              <a:t>稳定化系统，</a:t>
            </a:r>
            <a:r>
              <a:rPr lang="zh-CN" altLang="en-US" sz="2800" spc="200">
                <a:latin typeface="楷体" panose="02010609060101010101" charset="-122"/>
                <a:ea typeface="楷体" panose="02010609060101010101" charset="-122"/>
                <a:cs typeface="楷体" panose="02010609060101010101" charset="-122"/>
              </a:rPr>
              <a:t>具有安全、稳定、有序的经济运行系统。</a:t>
            </a:r>
            <a:endParaRPr lang="zh-CN" altLang="en-US" sz="2800" spc="200">
              <a:latin typeface="楷体" panose="02010609060101010101" charset="-122"/>
              <a:ea typeface="楷体" panose="02010609060101010101" charset="-122"/>
              <a:cs typeface="楷体" panose="02010609060101010101" charset="-122"/>
            </a:endParaRPr>
          </a:p>
        </p:txBody>
      </p:sp>
      <p:pic>
        <p:nvPicPr>
          <p:cNvPr id="8" name="图片 7"/>
          <p:cNvPicPr>
            <a:picLocks noChangeAspect="1"/>
          </p:cNvPicPr>
          <p:nvPr/>
        </p:nvPicPr>
        <p:blipFill>
          <a:blip r:embed="rId2"/>
          <a:stretch>
            <a:fillRect/>
          </a:stretch>
        </p:blipFill>
        <p:spPr>
          <a:xfrm>
            <a:off x="7232073" y="443234"/>
            <a:ext cx="4491896" cy="2696216"/>
          </a:xfrm>
          <a:prstGeom prst="rect">
            <a:avLst/>
          </a:prstGeom>
        </p:spPr>
      </p:pic>
      <p:pic>
        <p:nvPicPr>
          <p:cNvPr id="9" name="图片 8"/>
          <p:cNvPicPr>
            <a:picLocks noChangeAspect="1"/>
          </p:cNvPicPr>
          <p:nvPr/>
        </p:nvPicPr>
        <p:blipFill>
          <a:blip r:embed="rId3"/>
          <a:stretch>
            <a:fillRect/>
          </a:stretch>
        </p:blipFill>
        <p:spPr>
          <a:xfrm>
            <a:off x="7232073" y="3512240"/>
            <a:ext cx="4491896" cy="2950905"/>
          </a:xfrm>
          <a:prstGeom prst="rect">
            <a:avLst/>
          </a:prstGeom>
        </p:spPr>
      </p:pic>
    </p:spTree>
    <p:custDataLst>
      <p:tags r:id="rId4"/>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332510" y="1027846"/>
            <a:ext cx="6255327" cy="5634413"/>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a:lnSpc>
                <a:spcPct val="150000"/>
              </a:lnSpc>
            </a:pPr>
            <a:r>
              <a:rPr lang="zh-CN" altLang="en-US" sz="2400" smtClean="0">
                <a:latin typeface="楷体" panose="02010609060101010101" charset="-122"/>
                <a:ea typeface="楷体" panose="02010609060101010101" charset="-122"/>
                <a:cs typeface="楷体" panose="02010609060101010101" charset="-122"/>
              </a:rPr>
              <a:t>   通常</a:t>
            </a:r>
            <a:r>
              <a:rPr lang="zh-CN" altLang="en-US" sz="2400">
                <a:latin typeface="楷体" panose="02010609060101010101" charset="-122"/>
                <a:ea typeface="楷体" panose="02010609060101010101" charset="-122"/>
                <a:cs typeface="楷体" panose="02010609060101010101" charset="-122"/>
              </a:rPr>
              <a:t>利用现实生活中的数据，通过计算机技术产生的电子信号，与各种</a:t>
            </a:r>
            <a:r>
              <a:rPr lang="zh-CN" altLang="en-US" sz="2400" b="1">
                <a:solidFill>
                  <a:srgbClr val="FF0000"/>
                </a:solidFill>
                <a:latin typeface="楷体" panose="02010609060101010101" charset="-122"/>
                <a:ea typeface="楷体" panose="02010609060101010101" charset="-122"/>
                <a:cs typeface="楷体" panose="02010609060101010101" charset="-122"/>
              </a:rPr>
              <a:t>输出设备</a:t>
            </a:r>
            <a:r>
              <a:rPr lang="zh-CN" altLang="en-US" sz="2400">
                <a:latin typeface="楷体" panose="02010609060101010101" charset="-122"/>
                <a:ea typeface="楷体" panose="02010609060101010101" charset="-122"/>
                <a:cs typeface="楷体" panose="02010609060101010101" charset="-122"/>
              </a:rPr>
              <a:t>结合使其转化为能够让人通过</a:t>
            </a:r>
            <a:r>
              <a:rPr lang="zh-CN" altLang="en-US" sz="2400" b="1">
                <a:solidFill>
                  <a:srgbClr val="FF0000"/>
                </a:solidFill>
                <a:latin typeface="楷体" panose="02010609060101010101" charset="-122"/>
                <a:ea typeface="楷体" panose="02010609060101010101" charset="-122"/>
                <a:cs typeface="楷体" panose="02010609060101010101" charset="-122"/>
              </a:rPr>
              <a:t>听觉、视觉、触觉、味觉、嗅觉</a:t>
            </a:r>
            <a:r>
              <a:rPr lang="zh-CN" altLang="en-US" sz="2400">
                <a:latin typeface="楷体" panose="02010609060101010101" charset="-122"/>
                <a:ea typeface="楷体" panose="02010609060101010101" charset="-122"/>
                <a:cs typeface="楷体" panose="02010609060101010101" charset="-122"/>
              </a:rPr>
              <a:t>等感知系统感受到的现象，使人在人机交互过程中，可以随意自然操作并且得到环境最真实的反馈，其模拟环境的真实性与现实世界让人难辨真假，有种身临其境的感觉。无论是现实中真真切切的物体，还是肉眼所看不到的物质，都能通过三维模型表现出来，故称为</a:t>
            </a:r>
            <a:r>
              <a:rPr lang="zh-CN" altLang="en-US" sz="2400" b="1">
                <a:solidFill>
                  <a:srgbClr val="FF0000"/>
                </a:solidFill>
                <a:latin typeface="楷体" panose="02010609060101010101" charset="-122"/>
                <a:ea typeface="楷体" panose="02010609060101010101" charset="-122"/>
                <a:cs typeface="楷体" panose="02010609060101010101" charset="-122"/>
              </a:rPr>
              <a:t>虚拟</a:t>
            </a:r>
            <a:r>
              <a:rPr lang="zh-CN" altLang="en-US" sz="2400" b="1" smtClean="0">
                <a:solidFill>
                  <a:srgbClr val="FF0000"/>
                </a:solidFill>
                <a:latin typeface="楷体" panose="02010609060101010101" charset="-122"/>
                <a:ea typeface="楷体" panose="02010609060101010101" charset="-122"/>
                <a:cs typeface="楷体" panose="02010609060101010101" charset="-122"/>
              </a:rPr>
              <a:t>现实。</a:t>
            </a:r>
            <a:endParaRPr lang="en-US" altLang="en-US" sz="2400" b="1">
              <a:solidFill>
                <a:srgbClr val="002060"/>
              </a:solidFill>
              <a:latin typeface="楷体" panose="02010609060101010101" charset="-122"/>
              <a:ea typeface="楷体" panose="02010609060101010101" charset="-122"/>
              <a:cs typeface="楷体" panose="02010609060101010101" charset="-122"/>
              <a:sym typeface="+mn-ea"/>
            </a:endParaRPr>
          </a:p>
        </p:txBody>
      </p:sp>
      <p:sp>
        <p:nvSpPr>
          <p:cNvPr id="4" name="矩形 3"/>
          <p:cNvSpPr/>
          <p:nvPr/>
        </p:nvSpPr>
        <p:spPr>
          <a:xfrm>
            <a:off x="332510" y="330666"/>
            <a:ext cx="7879080" cy="461665"/>
          </a:xfrm>
          <a:prstGeom prst="rect">
            <a:avLst/>
          </a:prstGeom>
        </p:spPr>
        <p:txBody>
          <a:bodyPr wrap="none">
            <a:spAutoFit/>
          </a:bodyPr>
          <a:lstStyle/>
          <a:p>
            <a:r>
              <a:rPr lang="zh-CN" altLang="en-US" sz="2400" b="1">
                <a:solidFill>
                  <a:srgbClr val="FF0000"/>
                </a:solidFill>
                <a:latin typeface="Biaodian Pro Sans GB" charset="0"/>
              </a:rPr>
              <a:t>无论如何，“元宇宙”势必将影响着你我，改变着世界</a:t>
            </a:r>
            <a:r>
              <a:rPr lang="zh-CN" altLang="en-US" sz="2400">
                <a:solidFill>
                  <a:srgbClr val="FF0000"/>
                </a:solidFill>
              </a:rPr>
              <a:t>。</a:t>
            </a:r>
            <a:endParaRPr lang="zh-CN" altLang="en-US" sz="2400">
              <a:solidFill>
                <a:srgbClr val="FF0000"/>
              </a:solidFill>
            </a:endParaRPr>
          </a:p>
        </p:txBody>
      </p:sp>
      <p:pic>
        <p:nvPicPr>
          <p:cNvPr id="8" name="图片 7"/>
          <p:cNvPicPr>
            <a:picLocks noChangeAspect="1"/>
          </p:cNvPicPr>
          <p:nvPr/>
        </p:nvPicPr>
        <p:blipFill>
          <a:blip r:embed="rId3"/>
          <a:stretch>
            <a:fillRect/>
          </a:stretch>
        </p:blipFill>
        <p:spPr>
          <a:xfrm>
            <a:off x="6887878" y="792331"/>
            <a:ext cx="5304122" cy="5299364"/>
          </a:xfrm>
          <a:prstGeom prst="rect">
            <a:avLst/>
          </a:prstGeom>
        </p:spPr>
      </p:pic>
    </p:spTree>
    <p:custDataLst>
      <p:tags r:id="rId4"/>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8153" y="188303"/>
            <a:ext cx="6416883" cy="3794189"/>
          </a:xfrm>
          <a:solidFill>
            <a:schemeClr val="bg1">
              <a:lumMod val="95000"/>
            </a:schemeClr>
          </a:solidFill>
        </p:spPr>
        <p:txBody>
          <a:bodyPr>
            <a:normAutofit fontScale="92500"/>
          </a:bodyPr>
          <a:lstStyle/>
          <a:p>
            <a:r>
              <a:rPr lang="en-US" altLang="zh-CN" sz="2000" b="1"/>
              <a:t>1</a:t>
            </a:r>
            <a:r>
              <a:rPr lang="zh-CN" altLang="en-US" sz="2000" b="1"/>
              <a:t>、如何解决沉迷</a:t>
            </a:r>
            <a:r>
              <a:rPr lang="en-US" altLang="zh-CN" sz="2000" b="1"/>
              <a:t>——</a:t>
            </a:r>
            <a:r>
              <a:rPr lang="zh-CN" altLang="en-US" sz="2000"/>
              <a:t>沉浸在元宇宙里的“化身”无法自拔，逃避现实的“自我”和责任。</a:t>
            </a:r>
            <a:endParaRPr lang="zh-CN" altLang="en-US" sz="2000"/>
          </a:p>
          <a:p>
            <a:r>
              <a:rPr lang="en-US" altLang="zh-CN" sz="2000" b="1"/>
              <a:t>2</a:t>
            </a:r>
            <a:r>
              <a:rPr lang="zh-CN" altLang="en-US" sz="2000" b="1"/>
              <a:t>、如何法律约束</a:t>
            </a:r>
            <a:r>
              <a:rPr lang="en-US" altLang="zh-CN" sz="2000" b="1"/>
              <a:t>——</a:t>
            </a:r>
            <a:r>
              <a:rPr lang="zh-CN" altLang="en-US" sz="2000"/>
              <a:t>包括道德、行为、犯罪、反社会等法律约束和监管，如何在元宇宙和现实中规范、约束及惩处。</a:t>
            </a:r>
            <a:endParaRPr lang="zh-CN" altLang="en-US" sz="2000"/>
          </a:p>
          <a:p>
            <a:r>
              <a:rPr lang="en-US" altLang="zh-CN" sz="2000" b="1"/>
              <a:t>3</a:t>
            </a:r>
            <a:r>
              <a:rPr lang="zh-CN" altLang="en-US" sz="2000" b="1"/>
              <a:t>、如何健康发展</a:t>
            </a:r>
            <a:r>
              <a:rPr lang="en-US" altLang="zh-CN" sz="2000" b="1"/>
              <a:t>——</a:t>
            </a:r>
            <a:r>
              <a:rPr lang="zh-CN" altLang="en-US" sz="2000"/>
              <a:t>面对新生事物，首先要去了解而不是排斥，去不断探索而不是“混淆概念、鱼目混珠、滥竽充数”，那么就需要管理者（部门）去思考，正确的去引导元宇宙朝着健康向上的</a:t>
            </a:r>
            <a:r>
              <a:rPr lang="zh-CN" altLang="en-US" sz="2000" smtClean="0"/>
              <a:t>方向发展。</a:t>
            </a:r>
            <a:endParaRPr lang="zh-CN" altLang="en-US" sz="2000"/>
          </a:p>
        </p:txBody>
      </p:sp>
      <p:pic>
        <p:nvPicPr>
          <p:cNvPr id="2" name="图片 1"/>
          <p:cNvPicPr>
            <a:picLocks noChangeAspect="1"/>
          </p:cNvPicPr>
          <p:nvPr/>
        </p:nvPicPr>
        <p:blipFill>
          <a:blip r:embed="rId2"/>
          <a:stretch>
            <a:fillRect/>
          </a:stretch>
        </p:blipFill>
        <p:spPr>
          <a:xfrm>
            <a:off x="6391716" y="3982418"/>
            <a:ext cx="5291030" cy="2868670"/>
          </a:xfrm>
          <a:prstGeom prst="rect">
            <a:avLst/>
          </a:prstGeom>
        </p:spPr>
      </p:pic>
      <p:pic>
        <p:nvPicPr>
          <p:cNvPr id="5" name="图片 4"/>
          <p:cNvPicPr>
            <a:picLocks noChangeAspect="1"/>
          </p:cNvPicPr>
          <p:nvPr/>
        </p:nvPicPr>
        <p:blipFill>
          <a:blip r:embed="rId3"/>
          <a:stretch>
            <a:fillRect/>
          </a:stretch>
        </p:blipFill>
        <p:spPr>
          <a:xfrm>
            <a:off x="628015" y="4130373"/>
            <a:ext cx="5725631" cy="2727627"/>
          </a:xfrm>
          <a:prstGeom prst="rect">
            <a:avLst/>
          </a:prstGeom>
        </p:spPr>
      </p:pic>
      <p:pic>
        <p:nvPicPr>
          <p:cNvPr id="6" name="图片 5"/>
          <p:cNvPicPr>
            <a:picLocks noChangeAspect="1"/>
          </p:cNvPicPr>
          <p:nvPr/>
        </p:nvPicPr>
        <p:blipFill>
          <a:blip r:embed="rId4"/>
          <a:stretch>
            <a:fillRect/>
          </a:stretch>
        </p:blipFill>
        <p:spPr>
          <a:xfrm>
            <a:off x="7359049" y="794905"/>
            <a:ext cx="4209397" cy="2923886"/>
          </a:xfrm>
          <a:prstGeom prst="rect">
            <a:avLst/>
          </a:prstGeom>
        </p:spPr>
      </p:pic>
    </p:spTree>
    <p:custDataLst>
      <p:tags r:id="rId5"/>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a:xfrm>
            <a:off x="2227580" y="3422015"/>
            <a:ext cx="7793990" cy="574675"/>
          </a:xfrm>
        </p:spPr>
        <p:txBody>
          <a:bodyPr>
            <a:normAutofit/>
          </a:bodyPr>
          <a:lstStyle/>
          <a:p>
            <a:r>
              <a:rPr lang="zh-CN" altLang="en-US" b="1" smtClean="0">
                <a:solidFill>
                  <a:srgbClr val="002060"/>
                </a:solidFill>
                <a:sym typeface="+mn-ea"/>
              </a:rPr>
              <a:t>第</a:t>
            </a:r>
            <a:r>
              <a:rPr lang="en-US" altLang="zh-CN" b="1">
                <a:solidFill>
                  <a:srgbClr val="002060"/>
                </a:solidFill>
                <a:sym typeface="+mn-ea"/>
              </a:rPr>
              <a:t>9</a:t>
            </a:r>
            <a:r>
              <a:rPr lang="zh-CN" altLang="en-US" b="1" smtClean="0">
                <a:solidFill>
                  <a:srgbClr val="002060"/>
                </a:solidFill>
                <a:sym typeface="+mn-ea"/>
              </a:rPr>
              <a:t>讲  数智时代   </a:t>
            </a:r>
            <a:r>
              <a:rPr lang="zh-CN" altLang="en-US" b="1">
                <a:solidFill>
                  <a:srgbClr val="002060"/>
                </a:solidFill>
              </a:rPr>
              <a:t>2021.11</a:t>
            </a:r>
            <a:endParaRPr lang="zh-CN" altLang="en-US" b="1">
              <a:solidFill>
                <a:srgbClr val="002060"/>
              </a:solidFill>
            </a:endParaRPr>
          </a:p>
        </p:txBody>
      </p:sp>
      <p:sp>
        <p:nvSpPr>
          <p:cNvPr id="2" name="标题 1"/>
          <p:cNvSpPr>
            <a:spLocks noGrp="1"/>
          </p:cNvSpPr>
          <p:nvPr>
            <p:ph type="title" idx="13"/>
            <p:custDataLst>
              <p:tags r:id="rId4"/>
            </p:custDataLst>
          </p:nvPr>
        </p:nvSpPr>
        <p:spPr/>
        <p:txBody>
          <a:bodyPr/>
          <a:lstStyle/>
          <a:p>
            <a:r>
              <a:rPr lang="en-US" altLang="zh-CN"/>
              <a:t>THANKS</a:t>
            </a:r>
            <a:endParaRPr lang="en-US" altLang="zh-CN"/>
          </a:p>
        </p:txBody>
      </p:sp>
      <p:pic>
        <p:nvPicPr>
          <p:cNvPr id="4" name="New picture"/>
          <p:cNvPicPr/>
          <p:nvPr/>
        </p:nvPicPr>
        <p:blipFill>
          <a:blip r:embed="rId5"/>
          <a:stretch>
            <a:fillRect/>
          </a:stretch>
        </p:blipFill>
        <p:spPr>
          <a:xfrm>
            <a:off x="10845800" y="10363200"/>
            <a:ext cx="330200" cy="241300"/>
          </a:xfrm>
          <a:prstGeom prst="cube">
            <a:avLst/>
          </a:prstGeom>
        </p:spPr>
      </p:pic>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334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01</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30997"/>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en-US" altLang="zh-CN" sz="4800" b="1" smtClean="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5G</a:t>
            </a:r>
            <a:r>
              <a:rPr lang="zh-CN" altLang="en-US" sz="4800" b="1" smtClean="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时代</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3365159" y="249382"/>
            <a:ext cx="8357656" cy="6177651"/>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Wingdings" panose="05000000000000000000" pitchFamily="2" charset="2"/>
              <a:buChar char="Ø"/>
            </a:pPr>
            <a:r>
              <a:rPr lang="en-US" altLang="zh-CN" sz="2800" smtClean="0">
                <a:solidFill>
                  <a:srgbClr val="FF0000"/>
                </a:solidFill>
                <a:latin typeface="楷体" panose="02010609060101010101" charset="-122"/>
                <a:ea typeface="楷体" panose="02010609060101010101" charset="-122"/>
                <a:cs typeface="楷体" panose="02010609060101010101" charset="-122"/>
              </a:rPr>
              <a:t>5G</a:t>
            </a:r>
            <a:r>
              <a:rPr lang="zh-CN" altLang="en-US" sz="2800">
                <a:solidFill>
                  <a:srgbClr val="FF0000"/>
                </a:solidFill>
                <a:latin typeface="楷体" panose="02010609060101010101" charset="-122"/>
                <a:ea typeface="楷体" panose="02010609060101010101" charset="-122"/>
                <a:cs typeface="楷体" panose="02010609060101010101" charset="-122"/>
              </a:rPr>
              <a:t>的特点</a:t>
            </a:r>
            <a:endParaRPr lang="zh-CN" altLang="en-US" sz="2800">
              <a:solidFill>
                <a:srgbClr val="FF0000"/>
              </a:solidFill>
              <a:latin typeface="楷体" panose="02010609060101010101" charset="-122"/>
              <a:ea typeface="楷体" panose="02010609060101010101" charset="-122"/>
              <a:cs typeface="楷体" panose="02010609060101010101" charset="-122"/>
            </a:endParaRPr>
          </a:p>
          <a:p>
            <a:r>
              <a:rPr lang="zh-CN" altLang="en-US" sz="2800" smtClean="0">
                <a:latin typeface="楷体" panose="02010609060101010101" charset="-122"/>
                <a:ea typeface="楷体" panose="02010609060101010101" charset="-122"/>
                <a:cs typeface="楷体" panose="02010609060101010101" charset="-122"/>
              </a:rPr>
              <a:t>   </a:t>
            </a:r>
            <a:r>
              <a:rPr lang="en-US" altLang="zh-CN" sz="2800" smtClean="0">
                <a:latin typeface="楷体" panose="02010609060101010101" charset="-122"/>
                <a:ea typeface="楷体" panose="02010609060101010101" charset="-122"/>
                <a:cs typeface="楷体" panose="02010609060101010101" charset="-122"/>
              </a:rPr>
              <a:t>5G</a:t>
            </a:r>
            <a:r>
              <a:rPr lang="zh-CN" altLang="en-US" sz="2800">
                <a:latin typeface="楷体" panose="02010609060101010101" charset="-122"/>
                <a:ea typeface="楷体" panose="02010609060101010101" charset="-122"/>
                <a:cs typeface="楷体" panose="02010609060101010101" charset="-122"/>
              </a:rPr>
              <a:t>最突出特点是传输速度快，其峰值理论传输速度可达每</a:t>
            </a:r>
            <a:r>
              <a:rPr lang="en-US" altLang="zh-CN" sz="2800">
                <a:latin typeface="楷体" panose="02010609060101010101" charset="-122"/>
                <a:ea typeface="楷体" panose="02010609060101010101" charset="-122"/>
                <a:cs typeface="楷体" panose="02010609060101010101" charset="-122"/>
              </a:rPr>
              <a:t>8</a:t>
            </a:r>
            <a:r>
              <a:rPr lang="zh-CN" altLang="en-US" sz="2800">
                <a:latin typeface="楷体" panose="02010609060101010101" charset="-122"/>
                <a:ea typeface="楷体" panose="02010609060101010101" charset="-122"/>
                <a:cs typeface="楷体" panose="02010609060101010101" charset="-122"/>
              </a:rPr>
              <a:t>秒</a:t>
            </a:r>
            <a:r>
              <a:rPr lang="en-US" altLang="zh-CN" sz="2800">
                <a:latin typeface="楷体" panose="02010609060101010101" charset="-122"/>
                <a:ea typeface="楷体" panose="02010609060101010101" charset="-122"/>
                <a:cs typeface="楷体" panose="02010609060101010101" charset="-122"/>
              </a:rPr>
              <a:t>1GB</a:t>
            </a:r>
            <a:r>
              <a:rPr lang="zh-CN" altLang="en-US" sz="2800">
                <a:latin typeface="楷体" panose="02010609060101010101" charset="-122"/>
                <a:ea typeface="楷体" panose="02010609060101010101" charset="-122"/>
                <a:cs typeface="楷体" panose="02010609060101010101" charset="-122"/>
              </a:rPr>
              <a:t>，比</a:t>
            </a:r>
            <a:r>
              <a:rPr lang="en-US" altLang="zh-CN" sz="2800">
                <a:latin typeface="楷体" panose="02010609060101010101" charset="-122"/>
                <a:ea typeface="楷体" panose="02010609060101010101" charset="-122"/>
                <a:cs typeface="楷体" panose="02010609060101010101" charset="-122"/>
              </a:rPr>
              <a:t>4G</a:t>
            </a:r>
            <a:r>
              <a:rPr lang="zh-CN" altLang="en-US" sz="2800">
                <a:latin typeface="楷体" panose="02010609060101010101" charset="-122"/>
                <a:ea typeface="楷体" panose="02010609060101010101" charset="-122"/>
                <a:cs typeface="楷体" panose="02010609060101010101" charset="-122"/>
              </a:rPr>
              <a:t>网络的传输速度快数百倍。举例来说，一部</a:t>
            </a:r>
            <a:r>
              <a:rPr lang="en-US" altLang="zh-CN" sz="2800">
                <a:latin typeface="楷体" panose="02010609060101010101" charset="-122"/>
                <a:ea typeface="楷体" panose="02010609060101010101" charset="-122"/>
                <a:cs typeface="楷体" panose="02010609060101010101" charset="-122"/>
              </a:rPr>
              <a:t>1G</a:t>
            </a:r>
            <a:r>
              <a:rPr lang="zh-CN" altLang="en-US" sz="2800">
                <a:latin typeface="楷体" panose="02010609060101010101" charset="-122"/>
                <a:ea typeface="楷体" panose="02010609060101010101" charset="-122"/>
                <a:cs typeface="楷体" panose="02010609060101010101" charset="-122"/>
              </a:rPr>
              <a:t>的电影可在</a:t>
            </a:r>
            <a:r>
              <a:rPr lang="en-US" altLang="zh-CN" sz="2800">
                <a:latin typeface="楷体" panose="02010609060101010101" charset="-122"/>
                <a:ea typeface="楷体" panose="02010609060101010101" charset="-122"/>
                <a:cs typeface="楷体" panose="02010609060101010101" charset="-122"/>
              </a:rPr>
              <a:t>8</a:t>
            </a:r>
            <a:r>
              <a:rPr lang="zh-CN" altLang="en-US" sz="2800">
                <a:latin typeface="楷体" panose="02010609060101010101" charset="-122"/>
                <a:ea typeface="楷体" panose="02010609060101010101" charset="-122"/>
                <a:cs typeface="楷体" panose="02010609060101010101" charset="-122"/>
              </a:rPr>
              <a:t>秒之内下载完成。其次，</a:t>
            </a:r>
            <a:r>
              <a:rPr lang="en-US" altLang="zh-CN" sz="2800">
                <a:latin typeface="楷体" panose="02010609060101010101" charset="-122"/>
                <a:ea typeface="楷体" panose="02010609060101010101" charset="-122"/>
                <a:cs typeface="楷体" panose="02010609060101010101" charset="-122"/>
              </a:rPr>
              <a:t>5G</a:t>
            </a:r>
            <a:r>
              <a:rPr lang="zh-CN" altLang="en-US" sz="2800">
                <a:latin typeface="楷体" panose="02010609060101010101" charset="-122"/>
                <a:ea typeface="楷体" panose="02010609060101010101" charset="-122"/>
                <a:cs typeface="楷体" panose="02010609060101010101" charset="-122"/>
              </a:rPr>
              <a:t>将会实现“万物互联”，自动驾驶、人工智能医疗系统、</a:t>
            </a:r>
            <a:r>
              <a:rPr lang="en-US" altLang="zh-CN" sz="2800">
                <a:latin typeface="楷体" panose="02010609060101010101" charset="-122"/>
                <a:ea typeface="楷体" panose="02010609060101010101" charset="-122"/>
                <a:cs typeface="楷体" panose="02010609060101010101" charset="-122"/>
              </a:rPr>
              <a:t>8K</a:t>
            </a:r>
            <a:r>
              <a:rPr lang="zh-CN" altLang="en-US" sz="2800">
                <a:latin typeface="楷体" panose="02010609060101010101" charset="-122"/>
                <a:ea typeface="楷体" panose="02010609060101010101" charset="-122"/>
                <a:cs typeface="楷体" panose="02010609060101010101" charset="-122"/>
              </a:rPr>
              <a:t>电视、可穿戴的智能助理</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都将联入，构成立体式的移动终端</a:t>
            </a:r>
            <a:r>
              <a:rPr lang="zh-CN" altLang="en-US" sz="2800" smtClean="0">
                <a:latin typeface="楷体" panose="02010609060101010101" charset="-122"/>
                <a:ea typeface="楷体" panose="02010609060101010101" charset="-122"/>
                <a:cs typeface="楷体" panose="02010609060101010101" charset="-122"/>
              </a:rPr>
              <a:t>。</a:t>
            </a:r>
            <a:endParaRPr lang="en-US" altLang="zh-CN" sz="2800" smtClean="0">
              <a:latin typeface="楷体" panose="02010609060101010101" charset="-122"/>
              <a:ea typeface="楷体" panose="02010609060101010101" charset="-122"/>
              <a:cs typeface="楷体" panose="02010609060101010101" charset="-122"/>
            </a:endParaRPr>
          </a:p>
          <a:p>
            <a:pPr marL="342900" indent="-342900">
              <a:buFont typeface="Wingdings" panose="05000000000000000000" pitchFamily="2" charset="2"/>
              <a:buChar char="Ø"/>
            </a:pPr>
            <a:r>
              <a:rPr lang="en-US" altLang="zh-CN" sz="2800">
                <a:solidFill>
                  <a:srgbClr val="FF0000"/>
                </a:solidFill>
                <a:latin typeface="楷体" panose="02010609060101010101" charset="-122"/>
                <a:ea typeface="楷体" panose="02010609060101010101" charset="-122"/>
                <a:cs typeface="楷体" panose="02010609060101010101" charset="-122"/>
              </a:rPr>
              <a:t>5G</a:t>
            </a:r>
            <a:r>
              <a:rPr lang="zh-CN" altLang="en-US" sz="2800">
                <a:solidFill>
                  <a:srgbClr val="FF0000"/>
                </a:solidFill>
                <a:latin typeface="楷体" panose="02010609060101010101" charset="-122"/>
                <a:ea typeface="楷体" panose="02010609060101010101" charset="-122"/>
                <a:cs typeface="楷体" panose="02010609060101010101" charset="-122"/>
              </a:rPr>
              <a:t>的优势</a:t>
            </a:r>
            <a:endParaRPr lang="zh-CN" altLang="en-US" sz="2800">
              <a:solidFill>
                <a:srgbClr val="FF0000"/>
              </a:solidFill>
              <a:latin typeface="楷体" panose="02010609060101010101" charset="-122"/>
              <a:ea typeface="楷体" panose="02010609060101010101" charset="-122"/>
              <a:cs typeface="楷体" panose="02010609060101010101" charset="-122"/>
            </a:endParaRPr>
          </a:p>
          <a:p>
            <a:r>
              <a:rPr lang="zh-CN" altLang="en-US" sz="2800" smtClean="0">
                <a:latin typeface="楷体" panose="02010609060101010101" charset="-122"/>
                <a:ea typeface="楷体" panose="02010609060101010101" charset="-122"/>
                <a:cs typeface="楷体" panose="02010609060101010101" charset="-122"/>
              </a:rPr>
              <a:t>   </a:t>
            </a:r>
            <a:r>
              <a:rPr lang="en-US" altLang="zh-CN" sz="2800" smtClean="0">
                <a:latin typeface="楷体" panose="02010609060101010101" charset="-122"/>
                <a:ea typeface="楷体" panose="02010609060101010101" charset="-122"/>
                <a:cs typeface="楷体" panose="02010609060101010101" charset="-122"/>
              </a:rPr>
              <a:t>5G</a:t>
            </a:r>
            <a:r>
              <a:rPr lang="zh-CN" altLang="en-US" sz="2800">
                <a:latin typeface="楷体" panose="02010609060101010101" charset="-122"/>
                <a:ea typeface="楷体" panose="02010609060101010101" charset="-122"/>
                <a:cs typeface="楷体" panose="02010609060101010101" charset="-122"/>
              </a:rPr>
              <a:t>蜂窝技术也有利于边缘计算，使关键资源和处理任务更接近数据源和用户。通过缩短传输距离来加速数据传输，不仅可以改善延迟，而且还可以允许在网络中靠近最终用户的地方发生复杂的功能。这意味着最终用户的设备将需要较少的处理能力和消耗较少的能源。</a:t>
            </a:r>
            <a:endParaRPr lang="zh-CN" altLang="en-US" sz="2800">
              <a:latin typeface="楷体" panose="02010609060101010101" charset="-122"/>
              <a:ea typeface="楷体" panose="02010609060101010101" charset="-122"/>
              <a:cs typeface="楷体" panose="02010609060101010101" charset="-122"/>
            </a:endParaRPr>
          </a:p>
          <a:p>
            <a:endParaRPr lang="zh-CN" altLang="en-US" sz="2400"/>
          </a:p>
        </p:txBody>
      </p:sp>
      <p:pic>
        <p:nvPicPr>
          <p:cNvPr id="6" name="图片 5"/>
          <p:cNvPicPr>
            <a:picLocks noChangeAspect="1"/>
          </p:cNvPicPr>
          <p:nvPr/>
        </p:nvPicPr>
        <p:blipFill>
          <a:blip r:embed="rId3"/>
          <a:stretch>
            <a:fillRect/>
          </a:stretch>
        </p:blipFill>
        <p:spPr>
          <a:xfrm>
            <a:off x="187036" y="249382"/>
            <a:ext cx="3034363" cy="6608618"/>
          </a:xfrm>
          <a:prstGeom prst="rect">
            <a:avLst/>
          </a:prstGeom>
        </p:spPr>
      </p:pic>
    </p:spTree>
    <p:custDataLst>
      <p:tags r:id="rId4"/>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内容占位符 2"/>
          <p:cNvPicPr>
            <a:picLocks noGrp="1" noChangeAspect="1"/>
          </p:cNvPicPr>
          <p:nvPr>
            <p:ph idx="1"/>
          </p:nvPr>
        </p:nvPicPr>
        <p:blipFill>
          <a:blip r:embed="rId2"/>
          <a:stretch>
            <a:fillRect/>
          </a:stretch>
        </p:blipFill>
        <p:spPr>
          <a:xfrm>
            <a:off x="8338814" y="3432736"/>
            <a:ext cx="3496132" cy="3313416"/>
          </a:xfrm>
        </p:spPr>
      </p:pic>
      <p:pic>
        <p:nvPicPr>
          <p:cNvPr id="5" name="图片 4"/>
          <p:cNvPicPr>
            <a:picLocks noChangeAspect="1"/>
          </p:cNvPicPr>
          <p:nvPr/>
        </p:nvPicPr>
        <p:blipFill>
          <a:blip r:embed="rId3"/>
          <a:stretch>
            <a:fillRect/>
          </a:stretch>
        </p:blipFill>
        <p:spPr>
          <a:xfrm>
            <a:off x="8338814" y="206651"/>
            <a:ext cx="3474621" cy="3182752"/>
          </a:xfrm>
          <a:prstGeom prst="rect">
            <a:avLst/>
          </a:prstGeom>
        </p:spPr>
      </p:pic>
      <p:sp>
        <p:nvSpPr>
          <p:cNvPr id="8" name="文本框 7"/>
          <p:cNvSpPr txBox="1"/>
          <p:nvPr>
            <p:custDataLst>
              <p:tags r:id="rId4"/>
            </p:custDataLst>
          </p:nvPr>
        </p:nvSpPr>
        <p:spPr>
          <a:xfrm>
            <a:off x="390388" y="294281"/>
            <a:ext cx="7797758" cy="6452171"/>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Wingdings" panose="05000000000000000000" pitchFamily="2" charset="2"/>
              <a:buChar char="Ø"/>
            </a:pPr>
            <a:r>
              <a:rPr lang="en-US" altLang="zh-CN" sz="4000" smtClean="0">
                <a:solidFill>
                  <a:srgbClr val="FF0000"/>
                </a:solidFill>
                <a:latin typeface="楷体" panose="02010609060101010101" charset="-122"/>
                <a:ea typeface="楷体" panose="02010609060101010101" charset="-122"/>
                <a:cs typeface="楷体" panose="02010609060101010101" charset="-122"/>
              </a:rPr>
              <a:t>5G</a:t>
            </a:r>
            <a:r>
              <a:rPr lang="zh-CN" altLang="en-US" sz="4000" smtClean="0">
                <a:solidFill>
                  <a:srgbClr val="FF0000"/>
                </a:solidFill>
                <a:latin typeface="楷体" panose="02010609060101010101" charset="-122"/>
                <a:ea typeface="楷体" panose="02010609060101010101" charset="-122"/>
                <a:cs typeface="楷体" panose="02010609060101010101" charset="-122"/>
              </a:rPr>
              <a:t>的</a:t>
            </a:r>
            <a:r>
              <a:rPr lang="zh-CN" altLang="en-US" sz="4000">
                <a:solidFill>
                  <a:srgbClr val="FF0000"/>
                </a:solidFill>
                <a:latin typeface="楷体" panose="02010609060101010101" charset="-122"/>
                <a:ea typeface="楷体" panose="02010609060101010101" charset="-122"/>
                <a:cs typeface="楷体" panose="02010609060101010101" charset="-122"/>
              </a:rPr>
              <a:t>作用</a:t>
            </a:r>
            <a:endParaRPr lang="zh-CN" altLang="en-US" sz="4000">
              <a:solidFill>
                <a:srgbClr val="FF0000"/>
              </a:solidFill>
              <a:latin typeface="楷体" panose="02010609060101010101" charset="-122"/>
              <a:ea typeface="楷体" panose="02010609060101010101" charset="-122"/>
              <a:cs typeface="楷体" panose="02010609060101010101" charset="-122"/>
            </a:endParaRPr>
          </a:p>
          <a:p>
            <a:r>
              <a:rPr lang="en-US" altLang="zh-CN" sz="2800" b="1">
                <a:solidFill>
                  <a:srgbClr val="7030A0"/>
                </a:solidFill>
                <a:latin typeface="楷体" panose="02010609060101010101" charset="-122"/>
                <a:ea typeface="楷体" panose="02010609060101010101" charset="-122"/>
                <a:cs typeface="楷体" panose="02010609060101010101" charset="-122"/>
              </a:rPr>
              <a:t>1</a:t>
            </a:r>
            <a:r>
              <a:rPr lang="zh-CN" altLang="en-US" sz="2800" b="1">
                <a:solidFill>
                  <a:srgbClr val="7030A0"/>
                </a:solidFill>
                <a:latin typeface="楷体" panose="02010609060101010101" charset="-122"/>
                <a:ea typeface="楷体" panose="02010609060101010101" charset="-122"/>
                <a:cs typeface="楷体" panose="02010609060101010101" charset="-122"/>
              </a:rPr>
              <a:t>、传输速率大大提高</a:t>
            </a:r>
            <a:endParaRPr lang="zh-CN" altLang="en-US" sz="2800" b="1">
              <a:solidFill>
                <a:srgbClr val="7030A0"/>
              </a:solidFill>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目前，</a:t>
            </a:r>
            <a:r>
              <a:rPr lang="en-US" altLang="zh-CN" sz="2400">
                <a:latin typeface="楷体" panose="02010609060101010101" charset="-122"/>
                <a:ea typeface="楷体" panose="02010609060101010101" charset="-122"/>
                <a:cs typeface="楷体" panose="02010609060101010101" charset="-122"/>
              </a:rPr>
              <a:t>5G</a:t>
            </a:r>
            <a:r>
              <a:rPr lang="zh-CN" altLang="en-US" sz="2400">
                <a:latin typeface="楷体" panose="02010609060101010101" charset="-122"/>
                <a:ea typeface="楷体" panose="02010609060101010101" charset="-122"/>
                <a:cs typeface="楷体" panose="02010609060101010101" charset="-122"/>
              </a:rPr>
              <a:t>网络已成功在</a:t>
            </a:r>
            <a:r>
              <a:rPr lang="en-US" altLang="zh-CN" sz="2400">
                <a:latin typeface="楷体" panose="02010609060101010101" charset="-122"/>
                <a:ea typeface="楷体" panose="02010609060101010101" charset="-122"/>
                <a:cs typeface="楷体" panose="02010609060101010101" charset="-122"/>
              </a:rPr>
              <a:t>28</a:t>
            </a:r>
            <a:r>
              <a:rPr lang="zh-CN" altLang="en-US" sz="2400">
                <a:latin typeface="楷体" panose="02010609060101010101" charset="-122"/>
                <a:ea typeface="楷体" panose="02010609060101010101" charset="-122"/>
                <a:cs typeface="楷体" panose="02010609060101010101" charset="-122"/>
              </a:rPr>
              <a:t>千兆赫</a:t>
            </a:r>
            <a:r>
              <a:rPr lang="en-US" altLang="zh-CN" sz="2400">
                <a:latin typeface="楷体" panose="02010609060101010101" charset="-122"/>
                <a:ea typeface="楷体" panose="02010609060101010101" charset="-122"/>
                <a:cs typeface="楷体" panose="02010609060101010101" charset="-122"/>
              </a:rPr>
              <a:t>(GHz)</a:t>
            </a:r>
            <a:r>
              <a:rPr lang="zh-CN" altLang="en-US" sz="2400">
                <a:latin typeface="楷体" panose="02010609060101010101" charset="-122"/>
                <a:ea typeface="楷体" panose="02010609060101010101" charset="-122"/>
                <a:cs typeface="楷体" panose="02010609060101010101" charset="-122"/>
              </a:rPr>
              <a:t>波段下达到了</a:t>
            </a:r>
            <a:r>
              <a:rPr lang="en-US" altLang="zh-CN" sz="2400">
                <a:latin typeface="楷体" panose="02010609060101010101" charset="-122"/>
                <a:ea typeface="楷体" panose="02010609060101010101" charset="-122"/>
                <a:cs typeface="楷体" panose="02010609060101010101" charset="-122"/>
              </a:rPr>
              <a:t>1Gbps</a:t>
            </a:r>
            <a:r>
              <a:rPr lang="zh-CN" altLang="en-US" sz="2400">
                <a:latin typeface="楷体" panose="02010609060101010101" charset="-122"/>
                <a:ea typeface="楷体" panose="02010609060101010101" charset="-122"/>
                <a:cs typeface="楷体" panose="02010609060101010101" charset="-122"/>
              </a:rPr>
              <a:t>，相比之下，当前的第四代长期演进</a:t>
            </a:r>
            <a:r>
              <a:rPr lang="en-US" altLang="zh-CN" sz="2400">
                <a:latin typeface="楷体" panose="02010609060101010101" charset="-122"/>
                <a:ea typeface="楷体" panose="02010609060101010101" charset="-122"/>
                <a:cs typeface="楷体" panose="02010609060101010101" charset="-122"/>
              </a:rPr>
              <a:t>(4G LTE)</a:t>
            </a:r>
            <a:r>
              <a:rPr lang="zh-CN" altLang="en-US" sz="2400">
                <a:latin typeface="楷体" panose="02010609060101010101" charset="-122"/>
                <a:ea typeface="楷体" panose="02010609060101010101" charset="-122"/>
                <a:cs typeface="楷体" panose="02010609060101010101" charset="-122"/>
              </a:rPr>
              <a:t>服务的传输速率仅为</a:t>
            </a:r>
            <a:r>
              <a:rPr lang="en-US" altLang="zh-CN" sz="2400">
                <a:latin typeface="楷体" panose="02010609060101010101" charset="-122"/>
                <a:ea typeface="楷体" panose="02010609060101010101" charset="-122"/>
                <a:cs typeface="楷体" panose="02010609060101010101" charset="-122"/>
              </a:rPr>
              <a:t>75Mbps</a:t>
            </a:r>
            <a:r>
              <a:rPr lang="zh-CN" altLang="en-US" sz="2400">
                <a:latin typeface="楷体" panose="02010609060101010101" charset="-122"/>
                <a:ea typeface="楷体" panose="02010609060101010101" charset="-122"/>
                <a:cs typeface="楷体" panose="02010609060101010101" charset="-122"/>
              </a:rPr>
              <a:t>。而据预计，未来</a:t>
            </a:r>
            <a:r>
              <a:rPr lang="en-US" altLang="zh-CN" sz="2400">
                <a:latin typeface="楷体" panose="02010609060101010101" charset="-122"/>
                <a:ea typeface="楷体" panose="02010609060101010101" charset="-122"/>
                <a:cs typeface="楷体" panose="02010609060101010101" charset="-122"/>
              </a:rPr>
              <a:t>5G</a:t>
            </a:r>
            <a:r>
              <a:rPr lang="zh-CN" altLang="en-US" sz="2400">
                <a:latin typeface="楷体" panose="02010609060101010101" charset="-122"/>
                <a:ea typeface="楷体" panose="02010609060101010101" charset="-122"/>
                <a:cs typeface="楷体" panose="02010609060101010101" charset="-122"/>
              </a:rPr>
              <a:t>网络的传输速率可达</a:t>
            </a:r>
            <a:r>
              <a:rPr lang="en-US" altLang="zh-CN" sz="2400">
                <a:latin typeface="楷体" panose="02010609060101010101" charset="-122"/>
                <a:ea typeface="楷体" panose="02010609060101010101" charset="-122"/>
                <a:cs typeface="楷体" panose="02010609060101010101" charset="-122"/>
              </a:rPr>
              <a:t>10Gbps</a:t>
            </a:r>
            <a:r>
              <a:rPr lang="zh-CN" altLang="en-US" sz="2400">
                <a:latin typeface="楷体" panose="02010609060101010101" charset="-122"/>
                <a:ea typeface="楷体" panose="02010609060101010101" charset="-122"/>
                <a:cs typeface="楷体" panose="02010609060101010101" charset="-122"/>
              </a:rPr>
              <a:t>，这意味着手机用户在不到一秒时间内即可完成一部高清电影的下载；</a:t>
            </a:r>
            <a:endParaRPr lang="zh-CN" altLang="en-US" sz="2400">
              <a:latin typeface="楷体" panose="02010609060101010101" charset="-122"/>
              <a:ea typeface="楷体" panose="02010609060101010101" charset="-122"/>
              <a:cs typeface="楷体" panose="02010609060101010101" charset="-122"/>
            </a:endParaRPr>
          </a:p>
          <a:p>
            <a:r>
              <a:rPr lang="en-US" altLang="zh-CN" sz="2800" b="1">
                <a:solidFill>
                  <a:srgbClr val="7030A0"/>
                </a:solidFill>
                <a:latin typeface="楷体" panose="02010609060101010101" charset="-122"/>
                <a:ea typeface="楷体" panose="02010609060101010101" charset="-122"/>
                <a:cs typeface="楷体" panose="02010609060101010101" charset="-122"/>
              </a:rPr>
              <a:t>2</a:t>
            </a:r>
            <a:r>
              <a:rPr lang="zh-CN" altLang="en-US" sz="2800" b="1">
                <a:solidFill>
                  <a:srgbClr val="7030A0"/>
                </a:solidFill>
                <a:latin typeface="楷体" panose="02010609060101010101" charset="-122"/>
                <a:ea typeface="楷体" panose="02010609060101010101" charset="-122"/>
                <a:cs typeface="楷体" panose="02010609060101010101" charset="-122"/>
              </a:rPr>
              <a:t>、灵活地支持各种不同的设备</a:t>
            </a:r>
            <a:endParaRPr lang="zh-CN" altLang="en-US" sz="2800" b="1">
              <a:solidFill>
                <a:srgbClr val="7030A0"/>
              </a:solidFill>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除了支持手机和平板电脑外，</a:t>
            </a:r>
            <a:r>
              <a:rPr lang="en-US" altLang="zh-CN" sz="2400">
                <a:latin typeface="楷体" panose="02010609060101010101" charset="-122"/>
                <a:ea typeface="楷体" panose="02010609060101010101" charset="-122"/>
                <a:cs typeface="楷体" panose="02010609060101010101" charset="-122"/>
              </a:rPr>
              <a:t>5G</a:t>
            </a:r>
            <a:r>
              <a:rPr lang="zh-CN" altLang="en-US" sz="2400">
                <a:latin typeface="楷体" panose="02010609060101010101" charset="-122"/>
                <a:ea typeface="楷体" panose="02010609060101010101" charset="-122"/>
                <a:cs typeface="楷体" panose="02010609060101010101" charset="-122"/>
              </a:rPr>
              <a:t>网络将还需要支持可佩戴式设备，例如健身跟踪器和智能手表、智能家庭设备如鸟巢式室内恒温器等</a:t>
            </a:r>
            <a:r>
              <a:rPr lang="zh-CN" altLang="en-US" sz="2400" smtClean="0">
                <a:latin typeface="楷体" panose="02010609060101010101" charset="-122"/>
                <a:ea typeface="楷体" panose="02010609060101010101" charset="-122"/>
                <a:cs typeface="楷体" panose="02010609060101010101" charset="-122"/>
              </a:rPr>
              <a:t>；</a:t>
            </a:r>
            <a:endParaRPr lang="en-US" altLang="zh-CN" sz="2400" smtClean="0">
              <a:latin typeface="楷体" panose="02010609060101010101" charset="-122"/>
              <a:ea typeface="楷体" panose="02010609060101010101" charset="-122"/>
              <a:cs typeface="楷体" panose="02010609060101010101" charset="-122"/>
            </a:endParaRPr>
          </a:p>
          <a:p>
            <a:r>
              <a:rPr lang="en-US" altLang="zh-CN" sz="2800" b="1">
                <a:solidFill>
                  <a:srgbClr val="7030A0"/>
                </a:solidFill>
                <a:latin typeface="楷体" panose="02010609060101010101" charset="-122"/>
                <a:ea typeface="楷体" panose="02010609060101010101" charset="-122"/>
                <a:cs typeface="楷体" panose="02010609060101010101" charset="-122"/>
              </a:rPr>
              <a:t>3</a:t>
            </a:r>
            <a:r>
              <a:rPr lang="zh-CN" altLang="en-US" sz="2800" b="1">
                <a:solidFill>
                  <a:srgbClr val="7030A0"/>
                </a:solidFill>
                <a:latin typeface="楷体" panose="02010609060101010101" charset="-122"/>
                <a:ea typeface="楷体" panose="02010609060101010101" charset="-122"/>
                <a:cs typeface="楷体" panose="02010609060101010101" charset="-122"/>
              </a:rPr>
              <a:t>、可以容纳更多的网络链接</a:t>
            </a:r>
            <a:endParaRPr lang="zh-CN" altLang="en-US" sz="2800" b="1">
              <a:solidFill>
                <a:srgbClr val="7030A0"/>
              </a:solidFill>
              <a:latin typeface="楷体" panose="02010609060101010101" charset="-122"/>
              <a:ea typeface="楷体" panose="02010609060101010101" charset="-122"/>
              <a:cs typeface="楷体" panose="02010609060101010101" charset="-122"/>
            </a:endParaRPr>
          </a:p>
          <a:p>
            <a:r>
              <a:rPr lang="en-US" altLang="zh-CN" sz="2400">
                <a:latin typeface="楷体" panose="02010609060101010101" charset="-122"/>
                <a:ea typeface="楷体" panose="02010609060101010101" charset="-122"/>
                <a:cs typeface="楷体" panose="02010609060101010101" charset="-122"/>
              </a:rPr>
              <a:t>5G</a:t>
            </a:r>
            <a:r>
              <a:rPr lang="zh-CN" altLang="en-US" sz="2400">
                <a:latin typeface="楷体" panose="02010609060101010101" charset="-122"/>
                <a:ea typeface="楷体" panose="02010609060101010101" charset="-122"/>
                <a:cs typeface="楷体" panose="02010609060101010101" charset="-122"/>
              </a:rPr>
              <a:t>网络将改善端到端性能，即智能手机的无线网络与搜索信息的服务器之间保持连接的状况。也就是现在我们在发送短信或浏览网页的时候，在观看网络视频时，出现视频播放不流畅甚至停滞的情况将会得到改善。</a:t>
            </a:r>
            <a:endParaRPr lang="zh-CN" altLang="en-US" sz="2400">
              <a:latin typeface="楷体" panose="02010609060101010101" charset="-122"/>
              <a:ea typeface="楷体" panose="02010609060101010101" charset="-122"/>
              <a:cs typeface="楷体" panose="02010609060101010101" charset="-122"/>
            </a:endParaRPr>
          </a:p>
          <a:p>
            <a:endParaRPr lang="zh-CN" altLang="en-US" sz="2800">
              <a:latin typeface="楷体" panose="02010609060101010101" charset="-122"/>
              <a:ea typeface="楷体" panose="02010609060101010101" charset="-122"/>
              <a:cs typeface="楷体" panose="02010609060101010101" charset="-122"/>
            </a:endParaRPr>
          </a:p>
          <a:p>
            <a:endParaRPr lang="zh-CN" altLang="en-US" sz="2400"/>
          </a:p>
        </p:txBody>
      </p:sp>
    </p:spTree>
    <p:custDataLst>
      <p:tags r:id="rId5"/>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6096833" y="1335640"/>
            <a:ext cx="5760378" cy="5189849"/>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a:lnSpc>
                <a:spcPct val="125000"/>
              </a:lnSpc>
            </a:pPr>
            <a:r>
              <a:rPr lang="zh-CN" altLang="en-US" sz="2800" smtClean="0">
                <a:latin typeface="楷体" panose="02010609060101010101" charset="-122"/>
                <a:ea typeface="楷体" panose="02010609060101010101" charset="-122"/>
                <a:cs typeface="楷体" panose="02010609060101010101" charset="-122"/>
              </a:rPr>
              <a:t>   ①</a:t>
            </a:r>
            <a:r>
              <a:rPr lang="zh-CN" altLang="en-US" sz="2800">
                <a:latin typeface="楷体" panose="02010609060101010101" charset="-122"/>
                <a:ea typeface="楷体" panose="02010609060101010101" charset="-122"/>
                <a:cs typeface="楷体" panose="02010609060101010101" charset="-122"/>
              </a:rPr>
              <a:t>北京地铁的南北向骨干线路</a:t>
            </a:r>
            <a:r>
              <a:rPr lang="en-US" altLang="zh-CN" sz="2800">
                <a:latin typeface="楷体" panose="02010609060101010101" charset="-122"/>
                <a:ea typeface="楷体" panose="02010609060101010101" charset="-122"/>
                <a:cs typeface="楷体" panose="02010609060101010101" charset="-122"/>
              </a:rPr>
              <a:t>16</a:t>
            </a:r>
            <a:r>
              <a:rPr lang="zh-CN" altLang="en-US" sz="2800">
                <a:latin typeface="楷体" panose="02010609060101010101" charset="-122"/>
                <a:ea typeface="楷体" panose="02010609060101010101" charset="-122"/>
                <a:cs typeface="楷体" panose="02010609060101010101" charset="-122"/>
              </a:rPr>
              <a:t>号线成为国内首条覆盖</a:t>
            </a:r>
            <a:r>
              <a:rPr lang="en-US" altLang="zh-CN" sz="2800">
                <a:latin typeface="楷体" panose="02010609060101010101" charset="-122"/>
                <a:ea typeface="楷体" panose="02010609060101010101" charset="-122"/>
                <a:cs typeface="楷体" panose="02010609060101010101" charset="-122"/>
              </a:rPr>
              <a:t>5G</a:t>
            </a:r>
            <a:r>
              <a:rPr lang="zh-CN" altLang="en-US" sz="2800">
                <a:latin typeface="楷体" panose="02010609060101010101" charset="-122"/>
                <a:ea typeface="楷体" panose="02010609060101010101" charset="-122"/>
                <a:cs typeface="楷体" panose="02010609060101010101" charset="-122"/>
              </a:rPr>
              <a:t>信号的地铁线路</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重庆招募首批</a:t>
            </a:r>
            <a:r>
              <a:rPr lang="en-US" altLang="zh-CN" sz="2800">
                <a:latin typeface="楷体" panose="02010609060101010101" charset="-122"/>
                <a:ea typeface="楷体" panose="02010609060101010101" charset="-122"/>
                <a:cs typeface="楷体" panose="02010609060101010101" charset="-122"/>
              </a:rPr>
              <a:t>5G“</a:t>
            </a:r>
            <a:r>
              <a:rPr lang="zh-CN" altLang="en-US" sz="2800">
                <a:latin typeface="楷体" panose="02010609060101010101" charset="-122"/>
                <a:ea typeface="楷体" panose="02010609060101010101" charset="-122"/>
                <a:cs typeface="楷体" panose="02010609060101010101" charset="-122"/>
              </a:rPr>
              <a:t>体验官”，感受几秒钟下载一部</a:t>
            </a:r>
            <a:r>
              <a:rPr lang="en-US" altLang="zh-CN" sz="2800">
                <a:latin typeface="楷体" panose="02010609060101010101" charset="-122"/>
                <a:ea typeface="楷体" panose="02010609060101010101" charset="-122"/>
                <a:cs typeface="楷体" panose="02010609060101010101" charset="-122"/>
              </a:rPr>
              <a:t>1G</a:t>
            </a:r>
            <a:r>
              <a:rPr lang="zh-CN" altLang="en-US" sz="2800">
                <a:latin typeface="楷体" panose="02010609060101010101" charset="-122"/>
                <a:ea typeface="楷体" panose="02010609060101010101" charset="-122"/>
                <a:cs typeface="楷体" panose="02010609060101010101" charset="-122"/>
              </a:rPr>
              <a:t>高清电影等数字新体验</a:t>
            </a:r>
            <a:r>
              <a:rPr lang="en-US" altLang="zh-CN" sz="2800">
                <a:latin typeface="楷体" panose="02010609060101010101" charset="-122"/>
                <a:ea typeface="楷体" panose="02010609060101010101" charset="-122"/>
                <a:cs typeface="楷体" panose="02010609060101010101" charset="-122"/>
              </a:rPr>
              <a:t>……5</a:t>
            </a:r>
            <a:r>
              <a:rPr lang="zh-CN" altLang="en-US" sz="2800">
                <a:latin typeface="楷体" panose="02010609060101010101" charset="-122"/>
                <a:ea typeface="楷体" panose="02010609060101010101" charset="-122"/>
                <a:cs typeface="楷体" panose="02010609060101010101" charset="-122"/>
              </a:rPr>
              <a:t>月的世界电信日前后，</a:t>
            </a:r>
            <a:r>
              <a:rPr lang="en-US" altLang="zh-CN" sz="2800">
                <a:latin typeface="楷体" panose="02010609060101010101" charset="-122"/>
                <a:ea typeface="楷体" panose="02010609060101010101" charset="-122"/>
                <a:cs typeface="楷体" panose="02010609060101010101" charset="-122"/>
              </a:rPr>
              <a:t>5G</a:t>
            </a:r>
            <a:r>
              <a:rPr lang="zh-CN" altLang="en-US" sz="2800">
                <a:latin typeface="楷体" panose="02010609060101010101" charset="-122"/>
                <a:ea typeface="楷体" panose="02010609060101010101" charset="-122"/>
                <a:cs typeface="楷体" panose="02010609060101010101" charset="-122"/>
              </a:rPr>
              <a:t>成为最抢眼的技术新星，反映出人们对这种关系未来的新技术的热情期待。</a:t>
            </a:r>
            <a:r>
              <a:rPr lang="en-US" altLang="zh-CN" sz="2800">
                <a:latin typeface="楷体" panose="02010609060101010101" charset="-122"/>
                <a:ea typeface="楷体" panose="02010609060101010101" charset="-122"/>
                <a:cs typeface="楷体" panose="02010609060101010101" charset="-122"/>
              </a:rPr>
              <a:t>(</a:t>
            </a:r>
            <a:r>
              <a:rPr lang="zh-CN" altLang="en-US" sz="2800">
                <a:solidFill>
                  <a:srgbClr val="FF0000"/>
                </a:solidFill>
                <a:latin typeface="楷体" panose="02010609060101010101" charset="-122"/>
                <a:ea typeface="楷体" panose="02010609060101010101" charset="-122"/>
                <a:cs typeface="楷体" panose="02010609060101010101" charset="-122"/>
              </a:rPr>
              <a:t>开篇介绍</a:t>
            </a:r>
            <a:r>
              <a:rPr lang="en-US" altLang="zh-CN" sz="2800">
                <a:solidFill>
                  <a:srgbClr val="FF0000"/>
                </a:solidFill>
                <a:latin typeface="楷体" panose="02010609060101010101" charset="-122"/>
                <a:ea typeface="楷体" panose="02010609060101010101" charset="-122"/>
                <a:cs typeface="楷体" panose="02010609060101010101" charset="-122"/>
              </a:rPr>
              <a:t>5G</a:t>
            </a:r>
            <a:r>
              <a:rPr lang="zh-CN" altLang="en-US" sz="2800">
                <a:solidFill>
                  <a:srgbClr val="FF0000"/>
                </a:solidFill>
                <a:latin typeface="楷体" panose="02010609060101010101" charset="-122"/>
                <a:ea typeface="楷体" panose="02010609060101010101" charset="-122"/>
                <a:cs typeface="楷体" panose="02010609060101010101" charset="-122"/>
              </a:rPr>
              <a:t>新技术诞生引发轰动效应。</a:t>
            </a:r>
            <a:r>
              <a:rPr lang="en-US" altLang="zh-CN" sz="2800">
                <a:solidFill>
                  <a:srgbClr val="FF0000"/>
                </a:solidFill>
                <a:latin typeface="楷体" panose="02010609060101010101" charset="-122"/>
                <a:ea typeface="楷体" panose="02010609060101010101" charset="-122"/>
                <a:cs typeface="楷体" panose="02010609060101010101" charset="-122"/>
              </a:rPr>
              <a:t>)</a:t>
            </a:r>
            <a:endParaRPr lang="zh-CN" sz="2800" b="1">
              <a:solidFill>
                <a:srgbClr val="FF0000"/>
              </a:solidFill>
              <a:latin typeface="楷体" panose="02010609060101010101" charset="-122"/>
              <a:ea typeface="楷体" panose="02010609060101010101" charset="-122"/>
              <a:cs typeface="楷体" panose="02010609060101010101" charset="-122"/>
              <a:sym typeface="+mn-ea"/>
            </a:endParaRPr>
          </a:p>
        </p:txBody>
      </p:sp>
      <p:pic>
        <p:nvPicPr>
          <p:cNvPr id="3" name="内容占位符 2"/>
          <p:cNvPicPr>
            <a:picLocks noGrp="1" noChangeAspect="1"/>
          </p:cNvPicPr>
          <p:nvPr>
            <p:ph idx="1"/>
          </p:nvPr>
        </p:nvPicPr>
        <p:blipFill>
          <a:blip r:embed="rId3"/>
          <a:stretch>
            <a:fillRect/>
          </a:stretch>
        </p:blipFill>
        <p:spPr>
          <a:xfrm>
            <a:off x="432284" y="249380"/>
            <a:ext cx="5507713" cy="6276109"/>
          </a:xfrm>
        </p:spPr>
      </p:pic>
      <p:sp>
        <p:nvSpPr>
          <p:cNvPr id="6" name="矩形 5"/>
          <p:cNvSpPr/>
          <p:nvPr/>
        </p:nvSpPr>
        <p:spPr>
          <a:xfrm>
            <a:off x="6345533" y="172764"/>
            <a:ext cx="5262979" cy="923330"/>
          </a:xfrm>
          <a:prstGeom prst="rect">
            <a:avLst/>
          </a:prstGeom>
          <a:noFill/>
        </p:spPr>
        <p:txBody>
          <a:bodyPr wrap="none" lIns="91440" tIns="45720" rIns="91440" bIns="45720">
            <a:spAutoFit/>
          </a:bodyPr>
          <a:lstStyle/>
          <a:p>
            <a:pPr algn="ctr"/>
            <a:r>
              <a:rPr lang="en-US" altLang="zh-CN" sz="5400" b="1" cap="none" spc="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5G</a:t>
            </a:r>
            <a:r>
              <a:rPr lang="zh-CN" altLang="en-US" sz="5400" b="1" cap="none" spc="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热点作文素材</a:t>
            </a:r>
            <a:endParaRPr lang="zh-CN" altLang="en-US" sz="5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570" y="269875"/>
            <a:ext cx="11174095" cy="6318885"/>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pPr marL="0" indent="0">
              <a:lnSpc>
                <a:spcPct val="100000"/>
              </a:lnSpc>
              <a:buNone/>
            </a:pPr>
            <a:r>
              <a:rPr lang="zh-CN" altLang="en-US" sz="3600" smtClean="0">
                <a:solidFill>
                  <a:srgbClr val="FF0000"/>
                </a:solidFill>
                <a:latin typeface="楷体" panose="02010609060101010101" charset="-122"/>
                <a:ea typeface="楷体" panose="02010609060101010101" charset="-122"/>
                <a:cs typeface="楷体" panose="02010609060101010101" charset="-122"/>
              </a:rPr>
              <a:t>   ②</a:t>
            </a:r>
            <a:r>
              <a:rPr lang="zh-CN" altLang="en-US" sz="3200">
                <a:solidFill>
                  <a:srgbClr val="FF0000"/>
                </a:solidFill>
                <a:latin typeface="楷体" panose="02010609060101010101" charset="-122"/>
                <a:ea typeface="楷体" panose="02010609060101010101" charset="-122"/>
                <a:cs typeface="楷体" panose="02010609060101010101" charset="-122"/>
              </a:rPr>
              <a:t>新技术由发展需求孕育，也是经济持续增长的新引擎</a:t>
            </a:r>
            <a:r>
              <a:rPr lang="zh-CN" altLang="en-US" sz="3200">
                <a:latin typeface="楷体" panose="02010609060101010101" charset="-122"/>
                <a:ea typeface="楷体" panose="02010609060101010101" charset="-122"/>
                <a:cs typeface="楷体" panose="02010609060101010101" charset="-122"/>
              </a:rPr>
              <a:t>。融合机器人、数字化、新材料的先进技术加速推进制造业升级转型</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以人工智能、物联网、区块链为代表的新一代信息技术加速突破应用</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安全清洁高效的现代能源技术推动能源生产和消费革命</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新技术一旦走出实验室，进入广阔的市场天地，就能释放出巨大的能量，推动新业态新模式的打开和蓬勃发展。</a:t>
            </a:r>
            <a:r>
              <a:rPr lang="en-US" altLang="zh-CN" sz="2800">
                <a:solidFill>
                  <a:srgbClr val="FF0000"/>
                </a:solidFill>
                <a:latin typeface="楷体" panose="02010609060101010101" charset="-122"/>
                <a:ea typeface="楷体" panose="02010609060101010101" charset="-122"/>
                <a:cs typeface="楷体" panose="02010609060101010101" charset="-122"/>
              </a:rPr>
              <a:t>(</a:t>
            </a:r>
            <a:r>
              <a:rPr lang="zh-CN" altLang="en-US" sz="2800">
                <a:solidFill>
                  <a:srgbClr val="FF0000"/>
                </a:solidFill>
                <a:latin typeface="楷体" panose="02010609060101010101" charset="-122"/>
                <a:ea typeface="楷体" panose="02010609060101010101" charset="-122"/>
                <a:cs typeface="楷体" panose="02010609060101010101" charset="-122"/>
              </a:rPr>
              <a:t>新技术诞生的背景及</a:t>
            </a:r>
            <a:r>
              <a:rPr lang="zh-CN" altLang="en-US" sz="2800" smtClean="0">
                <a:solidFill>
                  <a:srgbClr val="FF0000"/>
                </a:solidFill>
                <a:latin typeface="楷体" panose="02010609060101010101" charset="-122"/>
                <a:ea typeface="楷体" panose="02010609060101010101" charset="-122"/>
                <a:cs typeface="楷体" panose="02010609060101010101" charset="-122"/>
              </a:rPr>
              <a:t>影响</a:t>
            </a:r>
            <a:r>
              <a:rPr lang="en-US" altLang="zh-CN" sz="2800" smtClean="0">
                <a:solidFill>
                  <a:srgbClr val="FF0000"/>
                </a:solidFill>
                <a:latin typeface="楷体" panose="02010609060101010101" charset="-122"/>
                <a:ea typeface="楷体" panose="02010609060101010101" charset="-122"/>
                <a:cs typeface="楷体" panose="02010609060101010101" charset="-122"/>
              </a:rPr>
              <a:t>)</a:t>
            </a:r>
            <a:r>
              <a:rPr lang="zh-CN" altLang="en-US" sz="2800" smtClean="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endParaRPr lang="zh-CN" altLang="en-US"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marL="0" indent="0">
              <a:buNone/>
            </a:pPr>
            <a:endParaRPr lang="zh-CN" altLang="en-US"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2"/>
          <a:stretch>
            <a:fillRect/>
          </a:stretch>
        </p:blipFill>
        <p:spPr>
          <a:xfrm>
            <a:off x="5577840" y="3827145"/>
            <a:ext cx="5867400" cy="2762250"/>
          </a:xfrm>
          <a:prstGeom prst="rect">
            <a:avLst/>
          </a:prstGeom>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81891" y="290945"/>
            <a:ext cx="11055927" cy="6047509"/>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pPr marL="0" indent="0">
              <a:lnSpc>
                <a:spcPct val="100000"/>
              </a:lnSpc>
              <a:buNone/>
            </a:pPr>
            <a:r>
              <a:rPr lang="zh-CN" altLang="en-US" sz="2800" smtClean="0">
                <a:solidFill>
                  <a:srgbClr val="FF0000"/>
                </a:solidFill>
                <a:latin typeface="楷体" panose="02010609060101010101" charset="-122"/>
                <a:ea typeface="楷体" panose="02010609060101010101" charset="-122"/>
                <a:cs typeface="楷体" panose="02010609060101010101" charset="-122"/>
              </a:rPr>
              <a:t>   ③</a:t>
            </a:r>
            <a:r>
              <a:rPr lang="zh-CN" altLang="en-US" sz="2800">
                <a:solidFill>
                  <a:srgbClr val="FF0000"/>
                </a:solidFill>
                <a:latin typeface="楷体" panose="02010609060101010101" charset="-122"/>
                <a:ea typeface="楷体" panose="02010609060101010101" charset="-122"/>
                <a:cs typeface="楷体" panose="02010609060101010101" charset="-122"/>
              </a:rPr>
              <a:t>新技术能够提高生产效率，催生新动能。</a:t>
            </a:r>
            <a:r>
              <a:rPr lang="zh-CN" altLang="en-US" sz="2800">
                <a:latin typeface="楷体" panose="02010609060101010101" charset="-122"/>
                <a:ea typeface="楷体" panose="02010609060101010101" charset="-122"/>
                <a:cs typeface="楷体" panose="02010609060101010101" charset="-122"/>
              </a:rPr>
              <a:t>工业互联网集成了远程实时操控、虚拟现实技术协同、无人驾驶、高精度定位等前沿技术，不仅能进一步提升生产效率，还能代替人工适应更复杂恶劣的环境。而以物联网技术为神经中枢，一个建筑群可以变得“有生命”</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钢结构、门板、水管、螺丝型号，电能消耗、用水量、空气质量等数据都可以“互联互动”</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一个城市也能装上“智慧大脑”，对城市交通进行智能调度，有效调配公共资源。从深海深地探测、超级计算、人工智能等面向国家重大需求的高技术领域持续取得重大突破，到“互联网</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广泛融入各行各业，大众创业、万众创新蓬勃发展，科技进步贡献率提高到</a:t>
            </a:r>
            <a:r>
              <a:rPr lang="en-US" altLang="zh-CN" sz="2800">
                <a:latin typeface="楷体" panose="02010609060101010101" charset="-122"/>
                <a:ea typeface="楷体" panose="02010609060101010101" charset="-122"/>
                <a:cs typeface="楷体" panose="02010609060101010101" charset="-122"/>
              </a:rPr>
              <a:t>58.5%</a:t>
            </a:r>
            <a:r>
              <a:rPr lang="zh-CN" altLang="en-US" sz="2800">
                <a:latin typeface="楷体" panose="02010609060101010101" charset="-122"/>
                <a:ea typeface="楷体" panose="02010609060101010101" charset="-122"/>
                <a:cs typeface="楷体" panose="02010609060101010101" charset="-122"/>
              </a:rPr>
              <a:t>，体现着新技术对中国经济转型升级的牵引力。快速崛起的新技术正在深刻改变生产生活方式，成为中国创新发展的新标志。</a:t>
            </a:r>
            <a:r>
              <a:rPr lang="en-US" altLang="zh-CN" sz="3200">
                <a:solidFill>
                  <a:srgbClr val="FF0000"/>
                </a:solidFill>
                <a:latin typeface="楷体" panose="02010609060101010101" charset="-122"/>
                <a:ea typeface="楷体" panose="02010609060101010101" charset="-122"/>
                <a:cs typeface="楷体" panose="02010609060101010101" charset="-122"/>
              </a:rPr>
              <a:t>(</a:t>
            </a:r>
            <a:r>
              <a:rPr lang="zh-CN" altLang="en-US" sz="3200">
                <a:solidFill>
                  <a:srgbClr val="FF0000"/>
                </a:solidFill>
                <a:latin typeface="楷体" panose="02010609060101010101" charset="-122"/>
                <a:ea typeface="楷体" panose="02010609060101010101" charset="-122"/>
                <a:cs typeface="楷体" panose="02010609060101010101" charset="-122"/>
              </a:rPr>
              <a:t>新技术的作用一：提高生产效率，催生新动能。</a:t>
            </a:r>
            <a:r>
              <a:rPr lang="en-US" altLang="zh-CN" sz="3200">
                <a:solidFill>
                  <a:srgbClr val="FF0000"/>
                </a:solidFill>
                <a:latin typeface="楷体" panose="02010609060101010101" charset="-122"/>
                <a:ea typeface="楷体" panose="02010609060101010101" charset="-122"/>
                <a:cs typeface="楷体" panose="02010609060101010101" charset="-122"/>
              </a:rPr>
              <a:t>)</a:t>
            </a:r>
            <a:endParaRPr lang="zh-CN" altLang="en-US"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40995" y="814705"/>
            <a:ext cx="7065645" cy="5441315"/>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pPr marL="0" indent="0">
              <a:lnSpc>
                <a:spcPct val="100000"/>
              </a:lnSpc>
              <a:buNone/>
            </a:pPr>
            <a:r>
              <a:rPr lang="zh-CN" altLang="en-US" sz="2800" smtClean="0">
                <a:solidFill>
                  <a:srgbClr val="FF0000"/>
                </a:solidFill>
                <a:latin typeface="楷体" panose="02010609060101010101" charset="-122"/>
                <a:ea typeface="楷体" panose="02010609060101010101" charset="-122"/>
                <a:cs typeface="楷体" panose="02010609060101010101" charset="-122"/>
              </a:rPr>
              <a:t>   </a:t>
            </a:r>
            <a:r>
              <a:rPr lang="zh-CN" altLang="en-US" sz="2400" smtClean="0">
                <a:solidFill>
                  <a:srgbClr val="FF0000"/>
                </a:solidFill>
                <a:latin typeface="楷体" panose="02010609060101010101" charset="-122"/>
                <a:ea typeface="楷体" panose="02010609060101010101" charset="-122"/>
                <a:cs typeface="楷体" panose="02010609060101010101" charset="-122"/>
              </a:rPr>
              <a:t>④</a:t>
            </a:r>
            <a:r>
              <a:rPr lang="zh-CN" altLang="en-US" sz="2400">
                <a:solidFill>
                  <a:srgbClr val="FF0000"/>
                </a:solidFill>
                <a:latin typeface="楷体" panose="02010609060101010101" charset="-122"/>
                <a:ea typeface="楷体" panose="02010609060101010101" charset="-122"/>
                <a:cs typeface="楷体" panose="02010609060101010101" charset="-122"/>
              </a:rPr>
              <a:t>新技术能够改变生活方式，带来新业态</a:t>
            </a:r>
            <a:r>
              <a:rPr lang="zh-CN" altLang="en-US" sz="2400">
                <a:latin typeface="楷体" panose="02010609060101010101" charset="-122"/>
                <a:ea typeface="楷体" panose="02010609060101010101" charset="-122"/>
                <a:cs typeface="楷体" panose="02010609060101010101" charset="-122"/>
              </a:rPr>
              <a:t>。看似普通的外卖行业，用上蕴含大数据、云计算、物联网、人工智能等高新技术的智能配送技术，通过对天气、路况、时间等的统筹</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在消费者、骑手、商家三者中实现最优匹配。新技术不仅催生新业态新模式，也更加精准传送高质量的服务。</a:t>
            </a:r>
            <a:r>
              <a:rPr lang="en-US" altLang="zh-CN" sz="2400">
                <a:latin typeface="楷体" panose="02010609060101010101" charset="-122"/>
                <a:ea typeface="楷体" panose="02010609060101010101" charset="-122"/>
                <a:cs typeface="楷体" panose="02010609060101010101" charset="-122"/>
              </a:rPr>
              <a:t>2018</a:t>
            </a:r>
            <a:r>
              <a:rPr lang="zh-CN" altLang="en-US" sz="2400">
                <a:latin typeface="楷体" panose="02010609060101010101" charset="-122"/>
                <a:ea typeface="楷体" panose="02010609060101010101" charset="-122"/>
                <a:cs typeface="楷体" panose="02010609060101010101" charset="-122"/>
              </a:rPr>
              <a:t>年，全国每百位手机网民中，超七成用手机购物和支付，近五成用手机订外卖和预订旅行</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数字经济规模达到</a:t>
            </a:r>
            <a:r>
              <a:rPr lang="en-US" altLang="zh-CN" sz="2400">
                <a:latin typeface="楷体" panose="02010609060101010101" charset="-122"/>
                <a:ea typeface="楷体" panose="02010609060101010101" charset="-122"/>
                <a:cs typeface="楷体" panose="02010609060101010101" charset="-122"/>
              </a:rPr>
              <a:t>31.3</a:t>
            </a:r>
            <a:r>
              <a:rPr lang="zh-CN" altLang="en-US" sz="2400">
                <a:latin typeface="楷体" panose="02010609060101010101" charset="-122"/>
                <a:ea typeface="楷体" panose="02010609060101010101" charset="-122"/>
                <a:cs typeface="楷体" panose="02010609060101010101" charset="-122"/>
              </a:rPr>
              <a:t>万亿元，占</a:t>
            </a:r>
            <a:r>
              <a:rPr lang="en-US" altLang="zh-CN" sz="2400">
                <a:latin typeface="楷体" panose="02010609060101010101" charset="-122"/>
                <a:ea typeface="楷体" panose="02010609060101010101" charset="-122"/>
                <a:cs typeface="楷体" panose="02010609060101010101" charset="-122"/>
              </a:rPr>
              <a:t>GDP</a:t>
            </a:r>
            <a:r>
              <a:rPr lang="zh-CN" altLang="en-US" sz="2400">
                <a:latin typeface="楷体" panose="02010609060101010101" charset="-122"/>
                <a:ea typeface="楷体" panose="02010609060101010101" charset="-122"/>
                <a:cs typeface="楷体" panose="02010609060101010101" charset="-122"/>
              </a:rPr>
              <a:t>比重</a:t>
            </a:r>
            <a:r>
              <a:rPr lang="en-US" altLang="zh-CN" sz="2400">
                <a:latin typeface="楷体" panose="02010609060101010101" charset="-122"/>
                <a:ea typeface="楷体" panose="02010609060101010101" charset="-122"/>
                <a:cs typeface="楷体" panose="02010609060101010101" charset="-122"/>
              </a:rPr>
              <a:t>34.8%</a:t>
            </a:r>
            <a:r>
              <a:rPr lang="zh-CN" altLang="en-US" sz="2400">
                <a:latin typeface="楷体" panose="02010609060101010101" charset="-122"/>
                <a:ea typeface="楷体" panose="02010609060101010101" charset="-122"/>
                <a:cs typeface="楷体" panose="02010609060101010101" charset="-122"/>
              </a:rPr>
              <a:t>，供需两端“双升级”成为行业新一轮增长驱动力</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随着信息技术快速迭代更新，数字经济在中国越来越多地触及生活的方方面面，正成为经济高质量发展的重要支撑。</a:t>
            </a:r>
            <a:r>
              <a:rPr lang="en-US" altLang="zh-CN" sz="2400">
                <a:solidFill>
                  <a:srgbClr val="FF0000"/>
                </a:solidFill>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新技术的作用二：改变生活方式，带来新</a:t>
            </a:r>
            <a:r>
              <a:rPr lang="zh-CN" altLang="en-US" sz="2400" smtClean="0">
                <a:solidFill>
                  <a:srgbClr val="FF0000"/>
                </a:solidFill>
                <a:latin typeface="楷体" panose="02010609060101010101" charset="-122"/>
                <a:ea typeface="楷体" panose="02010609060101010101" charset="-122"/>
                <a:cs typeface="楷体" panose="02010609060101010101" charset="-122"/>
              </a:rPr>
              <a:t>业态</a:t>
            </a:r>
            <a:r>
              <a:rPr lang="zh-CN" altLang="en-US" sz="2400">
                <a:solidFill>
                  <a:srgbClr val="FF0000"/>
                </a:solidFill>
                <a:latin typeface="楷体" panose="02010609060101010101" charset="-122"/>
                <a:ea typeface="楷体" panose="02010609060101010101" charset="-122"/>
                <a:cs typeface="楷体" panose="02010609060101010101" charset="-122"/>
              </a:rPr>
              <a:t>）</a:t>
            </a:r>
            <a:endParaRPr lang="zh-CN" altLang="en-US"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2"/>
          <a:stretch>
            <a:fillRect/>
          </a:stretch>
        </p:blipFill>
        <p:spPr>
          <a:xfrm>
            <a:off x="7584533" y="332509"/>
            <a:ext cx="4219540" cy="3096491"/>
          </a:xfrm>
          <a:prstGeom prst="rect">
            <a:avLst/>
          </a:prstGeom>
        </p:spPr>
      </p:pic>
      <p:pic>
        <p:nvPicPr>
          <p:cNvPr id="5" name="图片 4"/>
          <p:cNvPicPr>
            <a:picLocks noChangeAspect="1"/>
          </p:cNvPicPr>
          <p:nvPr/>
        </p:nvPicPr>
        <p:blipFill>
          <a:blip r:embed="rId3"/>
          <a:stretch>
            <a:fillRect/>
          </a:stretch>
        </p:blipFill>
        <p:spPr>
          <a:xfrm>
            <a:off x="7584533" y="3676846"/>
            <a:ext cx="4256642" cy="2918804"/>
          </a:xfrm>
          <a:prstGeom prst="rect">
            <a:avLst/>
          </a:prstGeom>
        </p:spPr>
      </p:pic>
    </p:spTree>
    <p:custDataLst>
      <p:tags r:id="rId4"/>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23.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5"/>
  <p:tag name="KSO_WM_UNIT_INDEX" val="5"/>
  <p:tag name="KSO_WM_UNIT_LAYERLEVEL" val="1"/>
  <p:tag name="KSO_WM_UNIT_TYPE" val="i"/>
</p:tagLst>
</file>

<file path=ppt/tags/tag225.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26.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27.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d*1"/>
  <p:tag name="KSO_WM_UNIT_INDEX" val="1"/>
  <p:tag name="KSO_WM_UNIT_LAYERLEVEL" val="1"/>
  <p:tag name="KSO_WM_UNIT_SUPPORT_UNIT_TYPE" val="[&quot;all&quot;]"/>
  <p:tag name="KSO_WM_UNIT_TYPE" val="d"/>
  <p:tag name="KSO_WM_UNIT_VALUE" val="1307*3044"/>
</p:tagLst>
</file>

<file path=ppt/tags/tag228.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9.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1.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2.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4.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8.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9.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1.xml><?xml version="1.0" encoding="utf-8"?>
<p:tagLst xmlns:p="http://schemas.openxmlformats.org/presentationml/2006/main">
  <p:tag name="KSO_WM_SPECIAL_SOURCE" val="bdnull"/>
</p:tagLst>
</file>

<file path=ppt/tags/tag242.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8.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49.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5"/>
  <p:tag name="KSO_WM_UNIT_INDEX" val="5"/>
  <p:tag name="KSO_WM_UNIT_LAYERLEVEL" val="1"/>
  <p:tag name="KSO_WM_UNIT_TYPE" val="i"/>
</p:tagLst>
</file>

<file path=ppt/tags/tag251.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52.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53.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d*1"/>
  <p:tag name="KSO_WM_UNIT_INDEX" val="1"/>
  <p:tag name="KSO_WM_UNIT_LAYERLEVEL" val="1"/>
  <p:tag name="KSO_WM_UNIT_SUPPORT_UNIT_TYPE" val="[&quot;all&quot;]"/>
  <p:tag name="KSO_WM_UNIT_TYPE" val="d"/>
  <p:tag name="KSO_WM_UNIT_VALUE" val="1307*3044"/>
</p:tagLst>
</file>

<file path=ppt/tags/tag254.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5.xml><?xml version="1.0" encoding="utf-8"?>
<p:tagLst xmlns:p="http://schemas.openxmlformats.org/presentationml/2006/main">
  <p:tag name="KSO_WM_SPECIAL_SOURCE" val="bdnull"/>
</p:tagLst>
</file>

<file path=ppt/tags/tag25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8.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59.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6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63.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64.xml><?xml version="1.0" encoding="utf-8"?>
<p:tagLst xmlns:p="http://schemas.openxmlformats.org/presentationml/2006/main">
  <p:tag name="AS_OS" val="Unix 3.10 unknown"/>
  <p:tag name="AS_RELEASE_DATE" val="2020.11.30"/>
  <p:tag name="AS_TITLE" val="Aspose.Slides for Java"/>
  <p:tag name="AS_VERSION" val="20.1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58</Paragraphs>
  <Slides>25</Slides>
  <Notes>1</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25</vt:i4>
      </vt:variant>
    </vt:vector>
  </HeadingPairs>
  <TitlesOfParts>
    <vt:vector baseType="lpstr" size="38">
      <vt:lpstr>Arial</vt:lpstr>
      <vt:lpstr>微软雅黑</vt:lpstr>
      <vt:lpstr>Wingdings</vt:lpstr>
      <vt:lpstr>汉仪旗黑-85S</vt:lpstr>
      <vt:lpstr>Calibri Light</vt:lpstr>
      <vt:lpstr>Calibri</vt:lpstr>
      <vt:lpstr>楷体</vt:lpstr>
      <vt:lpstr>隶书</vt:lpstr>
      <vt:lpstr>等线</vt:lpstr>
      <vt:lpstr>方正粗黑宋简体</vt:lpstr>
      <vt:lpstr>-apple-system</vt:lpstr>
      <vt:lpstr>Biaodian Pro Sans GB</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AI人工智能</vt:lpstr>
      <vt:lpstr>1.在机器人高度拟人化的时代，人并非理性的工具，而是情感、道德与文化的载体</vt:lpstr>
      <vt:lpstr>PowerPoint Presentation</vt:lpstr>
      <vt:lpstr>PowerPoint Presentation</vt:lpstr>
      <vt:lpstr>PowerPoint Presentation</vt:lpstr>
      <vt:lpstr>PowerPoint Presentation</vt:lpstr>
      <vt:lpstr>PowerPoint Presentation</vt:lpstr>
      <vt:lpstr>PowerPoint Presentation</vt:lpstr>
      <vt:lpstr> 1992年，美国著名科幻大师尼尔·斯蒂芬森在其小说《雪崩》中这样描述元宇宙：“戴上耳机和目镜，找到连接终端，就能够以虚拟分身的方式进入由计算机模拟、与真实世界平行的虚拟空间。”</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2021-11-15T09:35:34.864</cp:lastPrinted>
  <dcterms:created xsi:type="dcterms:W3CDTF">2021-11-15T09:35:34Z</dcterms:created>
  <dcterms:modified xsi:type="dcterms:W3CDTF">2021-11-15T01:35:37Z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