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59" r:id="rId3"/>
    <p:sldId id="258" r:id="rId4"/>
    <p:sldId id="293" r:id="rId5"/>
    <p:sldId id="260" r:id="rId6"/>
    <p:sldId id="287" r:id="rId7"/>
    <p:sldId id="291" r:id="rId8"/>
    <p:sldId id="262" r:id="rId9"/>
    <p:sldId id="263" r:id="rId10"/>
    <p:sldId id="264" r:id="rId11"/>
    <p:sldId id="288" r:id="rId12"/>
    <p:sldId id="273" r:id="rId13"/>
    <p:sldId id="296" r:id="rId14"/>
    <p:sldId id="278" r:id="rId15"/>
    <p:sldId id="267" r:id="rId16"/>
    <p:sldId id="283" r:id="rId17"/>
    <p:sldId id="284" r:id="rId18"/>
    <p:sldId id="289" r:id="rId19"/>
    <p:sldId id="285" r:id="rId20"/>
    <p:sldId id="298" r:id="rId21"/>
    <p:sldId id="271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093" autoAdjust="0"/>
  </p:normalViewPr>
  <p:slideViewPr>
    <p:cSldViewPr>
      <p:cViewPr varScale="1">
        <p:scale>
          <a:sx n="80" d="100"/>
          <a:sy n="80" d="100"/>
        </p:scale>
        <p:origin x="-25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93427-84AC-49CC-84FE-66B222FA39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欣赏图片，说说这些图片说的是哪部作品中的什么情节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/>
              <a:t>                        </a:t>
            </a:r>
            <a:endParaRPr lang="en-US" altLang="zh-CN" b="1" dirty="0" smtClean="0"/>
          </a:p>
          <a:p>
            <a:r>
              <a:rPr lang="en-US" altLang="zh-CN" b="1" dirty="0" smtClean="0"/>
              <a:t>                                            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67544" y="332656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ea typeface="隶书" pitchFamily="49" charset="-122"/>
              </a:rPr>
              <a:t>翻译下列句子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39552" y="1124744"/>
            <a:ext cx="64087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、杨修为人恃才放旷，数犯曹操之忌。</a:t>
            </a:r>
          </a:p>
          <a:p>
            <a:pPr>
              <a:buFont typeface="Wingdings" pitchFamily="2" charset="2"/>
              <a:buChar char="v"/>
            </a:pPr>
            <a:r>
              <a:rPr lang="en-US" altLang="zh-CN" sz="2400" b="1" dirty="0"/>
              <a:t>2</a:t>
            </a:r>
            <a:r>
              <a:rPr lang="zh-CN" altLang="en-US" sz="2400" b="1" dirty="0"/>
              <a:t>、（曹）佯惊问：“何人杀吾近侍？”</a:t>
            </a:r>
          </a:p>
          <a:p>
            <a:pPr>
              <a:buFont typeface="Wingdings" pitchFamily="2" charset="2"/>
              <a:buChar char="v"/>
            </a:pPr>
            <a:r>
              <a:rPr lang="en-US" altLang="zh-CN" sz="2400" b="1" dirty="0"/>
              <a:t>3</a:t>
            </a:r>
            <a:r>
              <a:rPr lang="zh-CN" altLang="en-US" sz="2400" b="1" dirty="0"/>
              <a:t>、丞相非在梦中，君乃在梦中耳！</a:t>
            </a:r>
          </a:p>
          <a:p>
            <a:pPr>
              <a:buFont typeface="Wingdings" pitchFamily="2" charset="2"/>
              <a:buChar char="v"/>
            </a:pPr>
            <a:r>
              <a:rPr lang="en-US" altLang="zh-CN" sz="2400" b="1" dirty="0"/>
              <a:t>4</a:t>
            </a:r>
            <a:r>
              <a:rPr lang="zh-CN" altLang="en-US" sz="2400" b="1" dirty="0"/>
              <a:t>、但曹有问，植即依条答之。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533400" y="3352800"/>
            <a:ext cx="799465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zh-CN" altLang="en-US" sz="2000" dirty="0">
                <a:solidFill>
                  <a:srgbClr val="FF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杨修平日做事，依仗才能对自己的行为不加约束，多次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      犯了曹操的忌讳。</a:t>
            </a:r>
          </a:p>
          <a:p>
            <a:endParaRPr lang="en-US" altLang="zh-CN" sz="2000" dirty="0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39750" y="4149725"/>
            <a:ext cx="803617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、（曹操）假装吃惊地问道：“谁杀了我的近身侍卫？”</a:t>
            </a:r>
          </a:p>
          <a:p>
            <a:endParaRPr lang="en-US" altLang="zh-CN" sz="2400" dirty="0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39750" y="4652963"/>
            <a:ext cx="610295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不是丞相在睡梦中，你才真是在梦中啊！</a:t>
            </a:r>
          </a:p>
          <a:p>
            <a:endParaRPr lang="en-US" altLang="zh-CN" dirty="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39750" y="5157788"/>
            <a:ext cx="795923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en-US" b="1" dirty="0">
                <a:solidFill>
                  <a:srgbClr val="FF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只要曹操有所提问，曹植就按照（答教的）条文回答。</a:t>
            </a:r>
          </a:p>
          <a:p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utoUpdateAnimBg="0"/>
      <p:bldP spid="17414" grpId="0" autoUpdateAnimBg="0"/>
      <p:bldP spid="17415" grpId="0" autoUpdateAnimBg="0"/>
      <p:bldP spid="1741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563888" y="260649"/>
            <a:ext cx="5580112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990099"/>
                </a:solidFill>
                <a:ea typeface="宋体" pitchFamily="2" charset="-122"/>
              </a:rPr>
              <a:t>      </a:t>
            </a:r>
            <a:endParaRPr lang="zh-CN" altLang="en-US" b="1" dirty="0">
              <a:solidFill>
                <a:srgbClr val="990099"/>
              </a:solidFill>
              <a:ea typeface="宋体" pitchFamily="2" charset="-122"/>
            </a:endParaRPr>
          </a:p>
          <a:p>
            <a:r>
              <a:rPr lang="zh-CN" altLang="en-US" sz="2400" b="1" dirty="0" smtClean="0">
                <a:solidFill>
                  <a:srgbClr val="990099"/>
                </a:solidFill>
                <a:ea typeface="宋体" pitchFamily="2" charset="-122"/>
              </a:rPr>
              <a:t>朗读感知</a:t>
            </a:r>
            <a:endParaRPr lang="en-US" altLang="zh-CN" sz="2400" b="1" dirty="0" smtClean="0">
              <a:solidFill>
                <a:srgbClr val="990099"/>
              </a:solidFill>
              <a:ea typeface="宋体" pitchFamily="2" charset="-122"/>
            </a:endParaRPr>
          </a:p>
          <a:p>
            <a:r>
              <a:rPr lang="zh-CN" altLang="en-US" sz="3600" b="1" dirty="0" smtClean="0">
                <a:solidFill>
                  <a:srgbClr val="990099"/>
                </a:solidFill>
                <a:ea typeface="宋体" pitchFamily="2" charset="-122"/>
              </a:rPr>
              <a:t> </a:t>
            </a:r>
            <a:endParaRPr lang="en-US" altLang="zh-CN" sz="3600" b="1" dirty="0" smtClean="0">
              <a:solidFill>
                <a:srgbClr val="990099"/>
              </a:solidFill>
              <a:ea typeface="宋体" pitchFamily="2" charset="-122"/>
            </a:endParaRPr>
          </a:p>
          <a:p>
            <a:endParaRPr lang="en-US" altLang="zh-CN" sz="3600" b="1" dirty="0" smtClean="0">
              <a:solidFill>
                <a:srgbClr val="990099"/>
              </a:solidFill>
              <a:ea typeface="宋体" pitchFamily="2" charset="-122"/>
            </a:endParaRPr>
          </a:p>
          <a:p>
            <a:r>
              <a:rPr lang="zh-CN" altLang="en-US" sz="3600" b="1" dirty="0" smtClean="0">
                <a:solidFill>
                  <a:srgbClr val="990099"/>
                </a:solidFill>
                <a:ea typeface="宋体" pitchFamily="2" charset="-122"/>
              </a:rPr>
              <a:t>       杨</a:t>
            </a:r>
            <a:r>
              <a:rPr lang="zh-CN" altLang="en-US" sz="3600" b="1" dirty="0">
                <a:solidFill>
                  <a:srgbClr val="990099"/>
                </a:solidFill>
                <a:ea typeface="宋体" pitchFamily="2" charset="-122"/>
              </a:rPr>
              <a:t>修死的原因是什么？</a:t>
            </a:r>
          </a:p>
          <a:p>
            <a:pPr eaLnBrk="0" hangingPunct="0">
              <a:spcBef>
                <a:spcPct val="50000"/>
              </a:spcBef>
            </a:pPr>
            <a:endParaRPr lang="en-US" altLang="zh-CN" sz="2400" dirty="0">
              <a:solidFill>
                <a:srgbClr val="990099"/>
              </a:solidFill>
              <a:ea typeface="宋体" pitchFamily="2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716016" y="2781300"/>
            <a:ext cx="36004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990099"/>
                </a:solidFill>
                <a:ea typeface="宋体" pitchFamily="2" charset="-122"/>
              </a:rPr>
              <a:t>直接原因：惑乱军心</a:t>
            </a:r>
          </a:p>
          <a:p>
            <a:pPr>
              <a:spcBef>
                <a:spcPct val="50000"/>
              </a:spcBef>
            </a:pPr>
            <a:endParaRPr lang="en-US" altLang="zh-CN" sz="2800" dirty="0">
              <a:solidFill>
                <a:srgbClr val="990099"/>
              </a:solidFill>
              <a:ea typeface="宋体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868144" y="4149724"/>
            <a:ext cx="32758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990099"/>
                </a:solidFill>
                <a:ea typeface="宋体" pitchFamily="2" charset="-122"/>
              </a:rPr>
              <a:t>      </a:t>
            </a:r>
            <a:r>
              <a:rPr lang="zh-CN" altLang="en-US" sz="2400" b="1" dirty="0">
                <a:solidFill>
                  <a:srgbClr val="990099"/>
                </a:solidFill>
                <a:ea typeface="宋体" pitchFamily="2" charset="-122"/>
              </a:rPr>
              <a:t>鸡肋事件</a:t>
            </a:r>
          </a:p>
        </p:txBody>
      </p:sp>
      <p:pic>
        <p:nvPicPr>
          <p:cNvPr id="9223" name="Picture 7" descr="user115022_user3347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5373216"/>
            <a:ext cx="1223963" cy="1152525"/>
          </a:xfrm>
          <a:prstGeom prst="rect">
            <a:avLst/>
          </a:prstGeom>
          <a:noFill/>
        </p:spPr>
      </p:pic>
      <p:pic>
        <p:nvPicPr>
          <p:cNvPr id="14338" name="Picture 2" descr="http://img2.imgtn.bdimg.com/it/u=2179005891,4009335465&amp;fm=21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3384376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/>
            <a:r>
              <a:rPr lang="zh-CN" altLang="en-US" sz="3200" dirty="0" smtClean="0">
                <a:ea typeface="楷体_GB2312" pitchFamily="49" charset="-122"/>
              </a:rPr>
              <a:t>思考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zh-CN" altLang="en-US" sz="4000" dirty="0" smtClean="0">
                <a:ea typeface="楷体_GB2312" pitchFamily="49" charset="-122"/>
              </a:rPr>
              <a:t>文章写了杨修犯曹操之忌的哪几件事？它们的性质一样吗？请将它们分类。</a:t>
            </a:r>
            <a:endParaRPr lang="en-US" altLang="zh-CN" sz="4000" dirty="0" smtClean="0">
              <a:ea typeface="楷体_GB2312" pitchFamily="49" charset="-122"/>
            </a:endParaRPr>
          </a:p>
          <a:p>
            <a:pPr eaLnBrk="1" hangingPunct="1"/>
            <a:endParaRPr lang="en-US" altLang="zh-CN" dirty="0" smtClean="0">
              <a:ea typeface="楷体_GB2312" pitchFamily="49" charset="-122"/>
            </a:endParaRPr>
          </a:p>
          <a:p>
            <a:pPr eaLnBrk="1" hangingPunct="1"/>
            <a:endParaRPr lang="en-US" altLang="zh-CN" dirty="0" smtClean="0">
              <a:ea typeface="楷体_GB2312" pitchFamily="49" charset="-122"/>
            </a:endParaRPr>
          </a:p>
          <a:p>
            <a:pPr eaLnBrk="1" hangingPunct="1"/>
            <a:endParaRPr lang="zh-CN" altLang="en-US" dirty="0" smtClean="0">
              <a:ea typeface="楷体_GB2312" pitchFamily="49" charset="-122"/>
            </a:endParaRPr>
          </a:p>
          <a:p>
            <a:pPr eaLnBrk="1" hangingPunct="1"/>
            <a:r>
              <a:rPr lang="zh-CN" altLang="en-US" sz="4000" dirty="0" smtClean="0">
                <a:ea typeface="楷体_GB2312" pitchFamily="49" charset="-122"/>
              </a:rPr>
              <a:t>这几件事情是按照什么顺序写的呢？这样写有什么好处？</a:t>
            </a:r>
          </a:p>
          <a:p>
            <a:pPr eaLnBrk="1" hangingPunct="1"/>
            <a:endParaRPr lang="en-US" altLang="zh-CN" dirty="0" smtClean="0">
              <a:ea typeface="楷体_GB2312" pitchFamily="49" charset="-122"/>
            </a:endParaRPr>
          </a:p>
        </p:txBody>
      </p:sp>
      <p:pic>
        <p:nvPicPr>
          <p:cNvPr id="23556" name="Picture 8" descr="004b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5825" y="26035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Text Box 2"/>
          <p:cNvSpPr txBox="1">
            <a:spLocks noChangeArrowheads="1"/>
          </p:cNvSpPr>
          <p:nvPr/>
        </p:nvSpPr>
        <p:spPr bwMode="auto">
          <a:xfrm>
            <a:off x="2012950" y="912813"/>
            <a:ext cx="3505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1</a:t>
            </a:r>
            <a:r>
              <a:rPr kumimoji="1" lang="zh-CN" altLang="en-US" sz="3200" b="1">
                <a:latin typeface="Times New Roman" pitchFamily="18" charset="0"/>
              </a:rPr>
              <a:t>、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改建花园大门</a:t>
            </a:r>
          </a:p>
        </p:txBody>
      </p:sp>
      <p:sp>
        <p:nvSpPr>
          <p:cNvPr id="256003" name="Text Box 3"/>
          <p:cNvSpPr txBox="1">
            <a:spLocks noChangeArrowheads="1"/>
          </p:cNvSpPr>
          <p:nvPr/>
        </p:nvSpPr>
        <p:spPr bwMode="auto">
          <a:xfrm>
            <a:off x="2012950" y="1522413"/>
            <a:ext cx="3810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2</a:t>
            </a:r>
            <a:r>
              <a:rPr kumimoji="1" lang="zh-CN" altLang="en-US" sz="3200" b="1">
                <a:latin typeface="Times New Roman" pitchFamily="18" charset="0"/>
              </a:rPr>
              <a:t>、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分食塞北酥饼</a:t>
            </a:r>
          </a:p>
        </p:txBody>
      </p:sp>
      <p:sp>
        <p:nvSpPr>
          <p:cNvPr id="256004" name="Text Box 4"/>
          <p:cNvSpPr txBox="1">
            <a:spLocks noChangeArrowheads="1"/>
          </p:cNvSpPr>
          <p:nvPr/>
        </p:nvSpPr>
        <p:spPr bwMode="auto">
          <a:xfrm>
            <a:off x="6408738" y="836613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9900"/>
                </a:solidFill>
                <a:latin typeface="Times New Roman" pitchFamily="18" charset="0"/>
              </a:rPr>
              <a:t>甚忌之</a:t>
            </a:r>
          </a:p>
        </p:txBody>
      </p:sp>
      <p:sp>
        <p:nvSpPr>
          <p:cNvPr id="256005" name="Text Box 5"/>
          <p:cNvSpPr txBox="1">
            <a:spLocks noChangeArrowheads="1"/>
          </p:cNvSpPr>
          <p:nvPr/>
        </p:nvSpPr>
        <p:spPr bwMode="auto">
          <a:xfrm>
            <a:off x="6403975" y="1446213"/>
            <a:ext cx="140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9900"/>
                </a:solidFill>
                <a:latin typeface="Times New Roman" pitchFamily="18" charset="0"/>
              </a:rPr>
              <a:t>心恶之</a:t>
            </a:r>
          </a:p>
        </p:txBody>
      </p:sp>
      <p:sp>
        <p:nvSpPr>
          <p:cNvPr id="256006" name="Text Box 6"/>
          <p:cNvSpPr txBox="1">
            <a:spLocks noChangeArrowheads="1"/>
          </p:cNvSpPr>
          <p:nvPr/>
        </p:nvSpPr>
        <p:spPr bwMode="auto">
          <a:xfrm>
            <a:off x="1539875" y="17716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56007" name="Text Box 7"/>
          <p:cNvSpPr txBox="1">
            <a:spLocks noChangeArrowheads="1"/>
          </p:cNvSpPr>
          <p:nvPr/>
        </p:nvSpPr>
        <p:spPr bwMode="auto">
          <a:xfrm>
            <a:off x="1936750" y="2132013"/>
            <a:ext cx="3649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3</a:t>
            </a:r>
            <a:r>
              <a:rPr kumimoji="1" lang="zh-CN" altLang="en-US" sz="3200" b="1">
                <a:latin typeface="Times New Roman" pitchFamily="18" charset="0"/>
              </a:rPr>
              <a:t>、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点破“梦中杀人”</a:t>
            </a:r>
          </a:p>
        </p:txBody>
      </p:sp>
      <p:sp>
        <p:nvSpPr>
          <p:cNvPr id="256008" name="Text Box 8"/>
          <p:cNvSpPr txBox="1">
            <a:spLocks noChangeArrowheads="1"/>
          </p:cNvSpPr>
          <p:nvPr/>
        </p:nvSpPr>
        <p:spPr bwMode="auto">
          <a:xfrm>
            <a:off x="6403975" y="1979613"/>
            <a:ext cx="140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9900"/>
                </a:solidFill>
                <a:latin typeface="Times New Roman" pitchFamily="18" charset="0"/>
              </a:rPr>
              <a:t>愈恶之</a:t>
            </a:r>
          </a:p>
        </p:txBody>
      </p:sp>
      <p:sp>
        <p:nvSpPr>
          <p:cNvPr id="256009" name="Text Box 9"/>
          <p:cNvSpPr txBox="1">
            <a:spLocks noChangeArrowheads="1"/>
          </p:cNvSpPr>
          <p:nvPr/>
        </p:nvSpPr>
        <p:spPr bwMode="auto">
          <a:xfrm>
            <a:off x="1936750" y="3046413"/>
            <a:ext cx="3243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4</a:t>
            </a:r>
            <a:r>
              <a:rPr kumimoji="1" lang="zh-CN" altLang="en-US" sz="3200" b="1">
                <a:latin typeface="Times New Roman" pitchFamily="18" charset="0"/>
              </a:rPr>
              <a:t>、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告发曹丕之事</a:t>
            </a:r>
          </a:p>
        </p:txBody>
      </p:sp>
      <p:sp>
        <p:nvSpPr>
          <p:cNvPr id="256010" name="Text Box 10"/>
          <p:cNvSpPr txBox="1">
            <a:spLocks noChangeArrowheads="1"/>
          </p:cNvSpPr>
          <p:nvPr/>
        </p:nvSpPr>
        <p:spPr bwMode="auto">
          <a:xfrm>
            <a:off x="6508750" y="3046413"/>
            <a:ext cx="1408113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9900"/>
                </a:solidFill>
                <a:latin typeface="Times New Roman" pitchFamily="18" charset="0"/>
              </a:rPr>
              <a:t>愈恶之</a:t>
            </a:r>
          </a:p>
          <a:p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256011" name="Text Box 11"/>
          <p:cNvSpPr txBox="1">
            <a:spLocks noChangeArrowheads="1"/>
          </p:cNvSpPr>
          <p:nvPr/>
        </p:nvSpPr>
        <p:spPr bwMode="auto">
          <a:xfrm>
            <a:off x="1936750" y="3732213"/>
            <a:ext cx="3243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5</a:t>
            </a:r>
            <a:r>
              <a:rPr kumimoji="1" lang="zh-CN" altLang="en-US" sz="3200" b="1">
                <a:latin typeface="Times New Roman" pitchFamily="18" charset="0"/>
              </a:rPr>
              <a:t>、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教曹植斩门吏</a:t>
            </a:r>
          </a:p>
        </p:txBody>
      </p:sp>
      <p:sp>
        <p:nvSpPr>
          <p:cNvPr id="256012" name="Text Box 12"/>
          <p:cNvSpPr txBox="1">
            <a:spLocks noChangeArrowheads="1"/>
          </p:cNvSpPr>
          <p:nvPr/>
        </p:nvSpPr>
        <p:spPr bwMode="auto">
          <a:xfrm>
            <a:off x="6516688" y="3736975"/>
            <a:ext cx="1408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9900"/>
                </a:solidFill>
                <a:latin typeface="Times New Roman" pitchFamily="18" charset="0"/>
              </a:rPr>
              <a:t>操大怒</a:t>
            </a:r>
          </a:p>
        </p:txBody>
      </p:sp>
      <p:sp>
        <p:nvSpPr>
          <p:cNvPr id="256013" name="Text Box 13"/>
          <p:cNvSpPr txBox="1">
            <a:spLocks noChangeArrowheads="1"/>
          </p:cNvSpPr>
          <p:nvPr/>
        </p:nvSpPr>
        <p:spPr bwMode="auto">
          <a:xfrm>
            <a:off x="1860550" y="4494213"/>
            <a:ext cx="36496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latin typeface="Times New Roman" pitchFamily="18" charset="0"/>
              </a:rPr>
              <a:t>6</a:t>
            </a:r>
            <a:r>
              <a:rPr kumimoji="1" lang="zh-CN" altLang="en-US" sz="3200" b="1" dirty="0">
                <a:latin typeface="Times New Roman" pitchFamily="18" charset="0"/>
              </a:rPr>
              <a:t>、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为曹植作“答教”</a:t>
            </a:r>
          </a:p>
        </p:txBody>
      </p:sp>
      <p:sp>
        <p:nvSpPr>
          <p:cNvPr id="256014" name="Text Box 14"/>
          <p:cNvSpPr txBox="1">
            <a:spLocks noChangeArrowheads="1"/>
          </p:cNvSpPr>
          <p:nvPr/>
        </p:nvSpPr>
        <p:spPr bwMode="auto">
          <a:xfrm>
            <a:off x="6553200" y="4418013"/>
            <a:ext cx="23392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solidFill>
                  <a:srgbClr val="009900"/>
                </a:solidFill>
                <a:latin typeface="Times New Roman" pitchFamily="18" charset="0"/>
              </a:rPr>
              <a:t>操大</a:t>
            </a:r>
            <a:r>
              <a:rPr kumimoji="1" lang="zh-CN" altLang="en-US" sz="3200" b="1" dirty="0" smtClean="0">
                <a:solidFill>
                  <a:srgbClr val="009900"/>
                </a:solidFill>
                <a:latin typeface="Times New Roman" pitchFamily="18" charset="0"/>
              </a:rPr>
              <a:t>怒有杀修之心</a:t>
            </a:r>
            <a:endParaRPr kumimoji="1" lang="zh-CN" altLang="en-US" sz="3200" b="1" dirty="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256015" name="Line 15"/>
          <p:cNvSpPr>
            <a:spLocks noChangeShapeType="1"/>
          </p:cNvSpPr>
          <p:nvPr/>
        </p:nvSpPr>
        <p:spPr bwMode="auto">
          <a:xfrm flipH="1">
            <a:off x="1604963" y="1217613"/>
            <a:ext cx="457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16" name="Line 16"/>
          <p:cNvSpPr>
            <a:spLocks noChangeShapeType="1"/>
          </p:cNvSpPr>
          <p:nvPr/>
        </p:nvSpPr>
        <p:spPr bwMode="auto">
          <a:xfrm>
            <a:off x="1631950" y="1979613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17" name="Text Box 17"/>
          <p:cNvSpPr txBox="1">
            <a:spLocks noChangeArrowheads="1"/>
          </p:cNvSpPr>
          <p:nvPr/>
        </p:nvSpPr>
        <p:spPr bwMode="auto">
          <a:xfrm>
            <a:off x="1090613" y="1095375"/>
            <a:ext cx="671512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生活小事</a:t>
            </a:r>
          </a:p>
        </p:txBody>
      </p:sp>
      <p:sp>
        <p:nvSpPr>
          <p:cNvPr id="256018" name="Line 18"/>
          <p:cNvSpPr>
            <a:spLocks noChangeShapeType="1"/>
          </p:cNvSpPr>
          <p:nvPr/>
        </p:nvSpPr>
        <p:spPr bwMode="auto">
          <a:xfrm flipH="1">
            <a:off x="1631950" y="3351213"/>
            <a:ext cx="381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19" name="Line 19"/>
          <p:cNvSpPr>
            <a:spLocks noChangeShapeType="1"/>
          </p:cNvSpPr>
          <p:nvPr/>
        </p:nvSpPr>
        <p:spPr bwMode="auto">
          <a:xfrm>
            <a:off x="1631950" y="4037013"/>
            <a:ext cx="304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20" name="Text Box 20"/>
          <p:cNvSpPr txBox="1">
            <a:spLocks noChangeArrowheads="1"/>
          </p:cNvSpPr>
          <p:nvPr/>
        </p:nvSpPr>
        <p:spPr bwMode="auto">
          <a:xfrm>
            <a:off x="1098550" y="3275013"/>
            <a:ext cx="671513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kumimoji="1" lang="zh-CN" altLang="en-US" sz="3200" b="1">
                <a:solidFill>
                  <a:srgbClr val="FF0066"/>
                </a:solidFill>
                <a:latin typeface="Times New Roman" pitchFamily="18" charset="0"/>
              </a:rPr>
              <a:t>宫廷斗争</a:t>
            </a:r>
          </a:p>
        </p:txBody>
      </p:sp>
      <p:sp>
        <p:nvSpPr>
          <p:cNvPr id="256021" name="Line 21"/>
          <p:cNvSpPr>
            <a:spLocks noChangeShapeType="1"/>
          </p:cNvSpPr>
          <p:nvPr/>
        </p:nvSpPr>
        <p:spPr bwMode="auto">
          <a:xfrm>
            <a:off x="5746750" y="1065213"/>
            <a:ext cx="0" cy="3733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56022" name="Text Box 22"/>
          <p:cNvSpPr txBox="1">
            <a:spLocks noChangeArrowheads="1"/>
          </p:cNvSpPr>
          <p:nvPr/>
        </p:nvSpPr>
        <p:spPr bwMode="auto">
          <a:xfrm>
            <a:off x="5746750" y="1370013"/>
            <a:ext cx="549275" cy="28956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CC0000"/>
                </a:solidFill>
                <a:latin typeface="Times New Roman" pitchFamily="18" charset="0"/>
              </a:rPr>
              <a:t>逐      渐       加      深</a:t>
            </a:r>
          </a:p>
        </p:txBody>
      </p:sp>
      <p:sp>
        <p:nvSpPr>
          <p:cNvPr id="256023" name="Line 23"/>
          <p:cNvSpPr>
            <a:spLocks noChangeShapeType="1"/>
          </p:cNvSpPr>
          <p:nvPr/>
        </p:nvSpPr>
        <p:spPr bwMode="auto">
          <a:xfrm flipH="1">
            <a:off x="755650" y="2152650"/>
            <a:ext cx="45720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24" name="Line 24"/>
          <p:cNvSpPr>
            <a:spLocks noChangeShapeType="1"/>
          </p:cNvSpPr>
          <p:nvPr/>
        </p:nvSpPr>
        <p:spPr bwMode="auto">
          <a:xfrm>
            <a:off x="755650" y="2944813"/>
            <a:ext cx="446088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25" name="Text Box 25"/>
          <p:cNvSpPr txBox="1">
            <a:spLocks noChangeArrowheads="1"/>
          </p:cNvSpPr>
          <p:nvPr/>
        </p:nvSpPr>
        <p:spPr bwMode="auto">
          <a:xfrm>
            <a:off x="22225" y="1863725"/>
            <a:ext cx="7334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3300"/>
                </a:solidFill>
                <a:latin typeface="Times New Roman" pitchFamily="18" charset="0"/>
              </a:rPr>
              <a:t>鸡肋事件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988895" y="1196752"/>
            <a:ext cx="615553" cy="40324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           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插叙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6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6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6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6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5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2" grpId="0" autoUpdateAnimBg="0"/>
      <p:bldP spid="256003" grpId="0" autoUpdateAnimBg="0"/>
      <p:bldP spid="256004" grpId="0" autoUpdateAnimBg="0"/>
      <p:bldP spid="256005" grpId="0" autoUpdateAnimBg="0"/>
      <p:bldP spid="256006" grpId="0" animBg="1"/>
      <p:bldP spid="256007" grpId="0" autoUpdateAnimBg="0"/>
      <p:bldP spid="256008" grpId="0" autoUpdateAnimBg="0"/>
      <p:bldP spid="256009" grpId="0" autoUpdateAnimBg="0"/>
      <p:bldP spid="256010" grpId="0" autoUpdateAnimBg="0"/>
      <p:bldP spid="256011" grpId="0" autoUpdateAnimBg="0"/>
      <p:bldP spid="256012" grpId="0" autoUpdateAnimBg="0"/>
      <p:bldP spid="256013" grpId="0" autoUpdateAnimBg="0"/>
      <p:bldP spid="256014" grpId="0" autoUpdateAnimBg="0"/>
      <p:bldP spid="256015" grpId="0" animBg="1"/>
      <p:bldP spid="256016" grpId="0" animBg="1"/>
      <p:bldP spid="256017" grpId="0" autoUpdateAnimBg="0"/>
      <p:bldP spid="256018" grpId="0" animBg="1"/>
      <p:bldP spid="256019" grpId="0" animBg="1"/>
      <p:bldP spid="256020" grpId="0" autoUpdateAnimBg="0"/>
      <p:bldP spid="256021" grpId="0" animBg="1"/>
      <p:bldP spid="256022" grpId="0" autoUpdateAnimBg="0"/>
      <p:bldP spid="256023" grpId="0" animBg="1"/>
      <p:bldP spid="256024" grpId="0" animBg="1"/>
      <p:bldP spid="2560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7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211960" y="404664"/>
            <a:ext cx="4474840" cy="5721499"/>
          </a:xfrm>
        </p:spPr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kumimoji="1" lang="zh-CN" altLang="en-US" sz="4400" b="1" dirty="0" smtClean="0">
                <a:ea typeface="宋体" charset="-122"/>
              </a:rPr>
              <a:t>杨修的形象：</a:t>
            </a:r>
          </a:p>
          <a:p>
            <a:pPr eaLnBrk="1" hangingPunct="1">
              <a:buNone/>
            </a:pPr>
            <a:r>
              <a:rPr kumimoji="1" lang="zh-CN" altLang="en-US" sz="4400" b="1" dirty="0" smtClean="0">
                <a:ea typeface="宋体" charset="-122"/>
              </a:rPr>
              <a:t>  </a:t>
            </a:r>
            <a:endParaRPr kumimoji="1" lang="en-US" altLang="zh-CN" sz="4400" b="1" dirty="0" smtClean="0">
              <a:ea typeface="宋体" charset="-122"/>
            </a:endParaRPr>
          </a:p>
          <a:p>
            <a:pPr eaLnBrk="1" hangingPunct="1">
              <a:buNone/>
            </a:pPr>
            <a:r>
              <a:rPr kumimoji="1" lang="zh-CN" altLang="en-US" sz="4400" b="1" dirty="0" smtClean="0">
                <a:ea typeface="宋体" charset="-122"/>
              </a:rPr>
              <a:t>   恃才放旷</a:t>
            </a:r>
          </a:p>
          <a:p>
            <a:pPr eaLnBrk="1" hangingPunct="1">
              <a:buNone/>
            </a:pPr>
            <a:r>
              <a:rPr kumimoji="1" lang="zh-CN" altLang="en-US" sz="4400" b="1" dirty="0" smtClean="0">
                <a:ea typeface="宋体" charset="-122"/>
              </a:rPr>
              <a:t>   狂妄轻率</a:t>
            </a:r>
          </a:p>
          <a:p>
            <a:pPr eaLnBrk="1" hangingPunct="1">
              <a:buNone/>
            </a:pPr>
            <a:r>
              <a:rPr kumimoji="1" lang="zh-CN" altLang="en-US" sz="4400" b="1" dirty="0" smtClean="0">
                <a:ea typeface="宋体" charset="-122"/>
              </a:rPr>
              <a:t>   卖弄聪明</a:t>
            </a:r>
          </a:p>
          <a:p>
            <a:pPr eaLnBrk="1" hangingPunct="1">
              <a:buNone/>
            </a:pPr>
            <a:r>
              <a:rPr kumimoji="1" lang="zh-CN" altLang="en-US" sz="4400" b="1" dirty="0" smtClean="0">
                <a:ea typeface="宋体" charset="-122"/>
              </a:rPr>
              <a:t>   言行不谨</a:t>
            </a:r>
          </a:p>
          <a:p>
            <a:pPr eaLnBrk="1" hangingPunct="1">
              <a:buFontTx/>
              <a:buNone/>
            </a:pPr>
            <a:r>
              <a:rPr kumimoji="1" lang="zh-CN" altLang="en-US" sz="4400" b="1" dirty="0" smtClean="0">
                <a:ea typeface="宋体" charset="-122"/>
              </a:rPr>
              <a:t>       </a:t>
            </a:r>
            <a:r>
              <a:rPr kumimoji="1" lang="en-US" altLang="zh-CN" sz="4400" b="1" dirty="0" smtClean="0">
                <a:ea typeface="宋体" charset="-122"/>
              </a:rPr>
              <a:t>… …</a:t>
            </a:r>
            <a:r>
              <a:rPr kumimoji="1" lang="en-US" altLang="zh-CN" sz="4400" dirty="0" smtClean="0">
                <a:ea typeface="宋体" charset="-122"/>
              </a:rPr>
              <a:t> </a:t>
            </a:r>
            <a:r>
              <a:rPr kumimoji="1" lang="en-US" altLang="zh-CN" sz="2800" b="1" dirty="0" smtClean="0">
                <a:ea typeface="宋体" charset="-122"/>
              </a:rPr>
              <a:t/>
            </a:r>
            <a:br>
              <a:rPr kumimoji="1" lang="en-US" altLang="zh-CN" sz="2800" b="1" dirty="0" smtClean="0">
                <a:ea typeface="宋体" charset="-122"/>
              </a:rPr>
            </a:br>
            <a:endParaRPr kumimoji="1" lang="en-US" altLang="zh-CN" sz="2800" b="1" dirty="0" smtClean="0">
              <a:ea typeface="宋体" charset="-122"/>
            </a:endParaRPr>
          </a:p>
          <a:p>
            <a:pPr eaLnBrk="1" hangingPunct="1"/>
            <a:endParaRPr kumimoji="1" lang="en-US" altLang="zh-CN" sz="2800" b="1" dirty="0" smtClean="0">
              <a:ea typeface="宋体" charset="-122"/>
            </a:endParaRPr>
          </a:p>
        </p:txBody>
      </p:sp>
      <p:pic>
        <p:nvPicPr>
          <p:cNvPr id="28676" name="Picture 10" descr="004b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47625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www.qulishi.com/UploadFile/2015-9/2015922174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32656"/>
            <a:ext cx="3096344" cy="48965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45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45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145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1454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1454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54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54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7562850" y="331788"/>
            <a:ext cx="854075" cy="652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endParaRPr kumimoji="0" lang="zh-CN" altLang="zh-CN" sz="44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0726" name="Picture 6" descr="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4211960" cy="4824536"/>
          </a:xfrm>
          <a:prstGeom prst="rect">
            <a:avLst/>
          </a:prstGeom>
          <a:noFill/>
        </p:spPr>
      </p:pic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4932040" y="2060848"/>
            <a:ext cx="381642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>
                <a:latin typeface="Times New Roman" pitchFamily="18" charset="0"/>
                <a:ea typeface="宋体" pitchFamily="2" charset="-122"/>
              </a:rPr>
              <a:t>虚</a:t>
            </a:r>
            <a:r>
              <a:rPr lang="zh-CN" altLang="en-US" sz="4400" b="1" dirty="0" smtClean="0">
                <a:latin typeface="Times New Roman" pitchFamily="18" charset="0"/>
                <a:ea typeface="宋体" pitchFamily="2" charset="-122"/>
              </a:rPr>
              <a:t>伪狡诈</a:t>
            </a:r>
            <a:endParaRPr lang="zh-CN" altLang="en-US" sz="4400" b="1" dirty="0">
              <a:latin typeface="Times New Roman" pitchFamily="18" charset="0"/>
              <a:ea typeface="宋体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4400" b="1" dirty="0" smtClean="0">
                <a:latin typeface="Times New Roman" pitchFamily="18" charset="0"/>
                <a:ea typeface="宋体" pitchFamily="2" charset="-122"/>
              </a:rPr>
              <a:t>老</a:t>
            </a:r>
            <a:r>
              <a:rPr lang="zh-CN" altLang="en-US" sz="4400" b="1" dirty="0">
                <a:latin typeface="Times New Roman" pitchFamily="18" charset="0"/>
                <a:ea typeface="宋体" pitchFamily="2" charset="-122"/>
              </a:rPr>
              <a:t>谋深算 </a:t>
            </a:r>
          </a:p>
          <a:p>
            <a:pPr>
              <a:spcBef>
                <a:spcPct val="0"/>
              </a:spcBef>
            </a:pPr>
            <a:r>
              <a:rPr kumimoji="0" lang="zh-CN" altLang="en-US" sz="4400" b="1" dirty="0" smtClean="0">
                <a:latin typeface="Times New Roman" pitchFamily="18" charset="0"/>
                <a:ea typeface="宋体" pitchFamily="2" charset="-122"/>
              </a:rPr>
              <a:t>阴</a:t>
            </a:r>
            <a:r>
              <a:rPr kumimoji="0" lang="zh-CN" altLang="en-US" sz="4400" b="1" dirty="0">
                <a:latin typeface="Times New Roman" pitchFamily="18" charset="0"/>
                <a:ea typeface="宋体" pitchFamily="2" charset="-122"/>
              </a:rPr>
              <a:t>险多疑</a:t>
            </a:r>
          </a:p>
          <a:p>
            <a:pPr>
              <a:spcBef>
                <a:spcPct val="0"/>
              </a:spcBef>
            </a:pPr>
            <a:r>
              <a:rPr kumimoji="0" lang="zh-CN" altLang="en-US" sz="4400" b="1" dirty="0" smtClean="0">
                <a:latin typeface="Times New Roman" pitchFamily="18" charset="0"/>
                <a:ea typeface="宋体" pitchFamily="2" charset="-122"/>
              </a:rPr>
              <a:t>嫉</a:t>
            </a:r>
            <a:r>
              <a:rPr kumimoji="0" lang="zh-CN" altLang="en-US" sz="4400" b="1" dirty="0">
                <a:latin typeface="Times New Roman" pitchFamily="18" charset="0"/>
                <a:ea typeface="宋体" pitchFamily="2" charset="-122"/>
              </a:rPr>
              <a:t>贤妒能</a:t>
            </a:r>
          </a:p>
        </p:txBody>
      </p:sp>
      <p:sp>
        <p:nvSpPr>
          <p:cNvPr id="5" name="矩形 4"/>
          <p:cNvSpPr/>
          <p:nvPr/>
        </p:nvSpPr>
        <p:spPr>
          <a:xfrm>
            <a:off x="4788024" y="836712"/>
            <a:ext cx="37444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GB" sz="4400" b="1" dirty="0" smtClean="0">
                <a:ea typeface="宋体" charset="-122"/>
              </a:rPr>
              <a:t>曹操的形象</a:t>
            </a:r>
            <a:r>
              <a:rPr kumimoji="1" lang="zh-CN" altLang="en-US" sz="4400" b="1" dirty="0" smtClean="0">
                <a:ea typeface="宋体" charset="-122"/>
              </a:rPr>
              <a:t>：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0" y="476250"/>
            <a:ext cx="9144000" cy="582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u="sng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历史上的曹操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，是一个杰出的地主阶级政治家、军事家和文学家，他兴屯田、抑兼并、统一北方，适应了当时社会发展的趋势，起过一定的进步作用。而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《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三国演义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》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却主要强调他的坏处，从封建正统观念出发，</a:t>
            </a:r>
            <a:r>
              <a:rPr lang="zh-CN" altLang="en-US" sz="2800" b="1" dirty="0">
                <a:solidFill>
                  <a:srgbClr val="D00A2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拥刘反曹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，因此对曹操的揭露有不少是虚构的，还有一些地方，作者认为是要害问题，极力加以渲染，其实并非要害，因而不能以一部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《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三国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》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作为判定曹操历史功过的依据。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   文学作品中的历史人物，历史事件，在很大程度上体现着作家个人的创作意图和爱憎倾向是非标准，通过看文学作品，应该看到的是一个典型的文学形象，有着艺术化的人格特征与生活轨迹；而不是一个严肃的历史人物，有着本质真实的可查之迹。</a:t>
            </a: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  文学就是文学，历史就是历史。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765175"/>
            <a:ext cx="8147050" cy="5183188"/>
          </a:xfrm>
        </p:spPr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zh-CN" altLang="en-US" sz="4800" b="1" dirty="0">
                <a:ea typeface="方正舒体" pitchFamily="2" charset="-122"/>
              </a:rPr>
              <a:t>聪明杨德祖，世代继簪缨。</a:t>
            </a:r>
          </a:p>
          <a:p>
            <a:pPr algn="ctr">
              <a:buFontTx/>
              <a:buNone/>
            </a:pPr>
            <a:r>
              <a:rPr lang="zh-CN" altLang="en-US" sz="4800" b="1" dirty="0">
                <a:ea typeface="方正舒体" pitchFamily="2" charset="-122"/>
              </a:rPr>
              <a:t>笔下龙蛇走，胸中锦绣成。</a:t>
            </a:r>
          </a:p>
          <a:p>
            <a:pPr algn="ctr">
              <a:buFontTx/>
              <a:buNone/>
            </a:pPr>
            <a:r>
              <a:rPr lang="zh-CN" altLang="en-US" sz="4800" b="1" dirty="0">
                <a:ea typeface="方正舒体" pitchFamily="2" charset="-122"/>
              </a:rPr>
              <a:t>开谈惊四座，捷对冠群英。</a:t>
            </a:r>
          </a:p>
          <a:p>
            <a:pPr algn="ctr">
              <a:buFontTx/>
              <a:buNone/>
            </a:pPr>
            <a:r>
              <a:rPr lang="zh-CN" altLang="en-US" sz="4800" b="1" dirty="0">
                <a:ea typeface="方正舒体" pitchFamily="2" charset="-122"/>
              </a:rPr>
              <a:t>身死因</a:t>
            </a:r>
            <a:r>
              <a:rPr lang="en-US" sz="4800" b="1" dirty="0">
                <a:ea typeface="方正舒体" pitchFamily="2" charset="-122"/>
              </a:rPr>
              <a:t>___</a:t>
            </a:r>
            <a:r>
              <a:rPr lang="zh-CN" altLang="en-US" sz="4800" b="1" dirty="0">
                <a:ea typeface="方正舒体" pitchFamily="2" charset="-122"/>
              </a:rPr>
              <a:t>，非关欲退兵。</a:t>
            </a:r>
          </a:p>
          <a:p>
            <a:pPr algn="r">
              <a:buFontTx/>
              <a:buNone/>
            </a:pPr>
            <a:endParaRPr lang="zh-CN" altLang="en-US" sz="4800" b="1" dirty="0">
              <a:ea typeface="方正舒体" pitchFamily="2" charset="-122"/>
            </a:endParaRPr>
          </a:p>
          <a:p>
            <a:pPr algn="r">
              <a:buFontTx/>
              <a:buNone/>
            </a:pPr>
            <a:r>
              <a:rPr lang="en-US" sz="4800" b="1" dirty="0" smtClean="0">
                <a:ea typeface="楷体_GB2312" pitchFamily="49" charset="-122"/>
              </a:rPr>
              <a:t>——</a:t>
            </a:r>
            <a:r>
              <a:rPr lang="zh-CN" altLang="en-US" sz="4800" b="1" dirty="0">
                <a:ea typeface="楷体_GB2312" pitchFamily="49" charset="-122"/>
              </a:rPr>
              <a:t>第七十二回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771775" y="3286125"/>
            <a:ext cx="23764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华文行楷" pitchFamily="2" charset="-122"/>
              </a:rPr>
              <a:t>才误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83569" y="980728"/>
            <a:ext cx="813690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92D050"/>
                </a:solidFill>
                <a:ea typeface="宋体" pitchFamily="2" charset="-122"/>
              </a:rPr>
              <a:t>讨论</a:t>
            </a:r>
            <a:endParaRPr lang="en-US" altLang="zh-CN" sz="4800" b="1" dirty="0" smtClean="0">
              <a:solidFill>
                <a:srgbClr val="92D050"/>
              </a:solidFill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0000CC"/>
                </a:solidFill>
                <a:ea typeface="宋体" pitchFamily="2" charset="-122"/>
              </a:rPr>
              <a:t>     </a:t>
            </a:r>
            <a:r>
              <a:rPr lang="zh-CN" altLang="en-US" sz="4800" b="1" dirty="0" smtClean="0">
                <a:solidFill>
                  <a:srgbClr val="0000CC"/>
                </a:solidFill>
                <a:ea typeface="宋体" pitchFamily="2" charset="-122"/>
              </a:rPr>
              <a:t>关</a:t>
            </a:r>
            <a:r>
              <a:rPr lang="zh-CN" altLang="en-US" sz="4800" b="1" dirty="0">
                <a:solidFill>
                  <a:srgbClr val="0000CC"/>
                </a:solidFill>
                <a:ea typeface="宋体" pitchFamily="2" charset="-122"/>
              </a:rPr>
              <a:t>于杨修死因，有人推之于曹操，有人归之于 杨修，有人说 另有它因。你持何种观点？说说理由</a:t>
            </a:r>
          </a:p>
        </p:txBody>
      </p:sp>
      <p:pic>
        <p:nvPicPr>
          <p:cNvPr id="15367" name="Picture 7" descr="2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2997200"/>
            <a:ext cx="6335713" cy="3521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今天有心理学家总结，杨修的死因和他的心理有关。杨修的表现为：</a:t>
            </a:r>
            <a:r>
              <a:rPr lang="zh-CN" altLang="en-US" sz="3600" b="1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无法正确调整自己的情绪，狂妄自大，放荡不羁，孤傲自负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------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老师希望大家在今后的学习生活中能相互理解，相互尊重。在当今这个讲究互助、团结、协作精神的社会里找到自己的位置。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2.imgtn.bdimg.com/it/u=726069708,671755922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5976664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63688" y="404664"/>
            <a:ext cx="4896544" cy="1107554"/>
          </a:xfrm>
        </p:spPr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07704" y="378904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外因：曹操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907704" y="206084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内因：杨修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923928" y="141277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恃才放旷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923928" y="2564904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好耍小聪明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923928" y="306896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虚伪 奸诈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923928" y="350100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老谋 深算</a:t>
            </a:r>
            <a:endParaRPr lang="zh-CN" altLang="en-US" sz="2400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3923927" y="443711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嫉贤 妒能</a:t>
            </a:r>
            <a:endParaRPr lang="zh-CN" alt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7020272" y="105273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鸡肋事件</a:t>
            </a:r>
            <a:endParaRPr lang="zh-CN" alt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020272" y="1628800"/>
            <a:ext cx="1907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花园门事件</a:t>
            </a:r>
            <a:endParaRPr lang="zh-CN" alt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7020272" y="220486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酥饼事件</a:t>
            </a:r>
            <a:endParaRPr lang="zh-CN" alt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7020272" y="2780928"/>
            <a:ext cx="2123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梦中杀人事件</a:t>
            </a:r>
            <a:endParaRPr lang="zh-CN" alt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7020272" y="3429000"/>
            <a:ext cx="1907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告发曹丕</a:t>
            </a:r>
            <a:endParaRPr lang="zh-CN" alt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7020272" y="4077072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斩吏出门事件</a:t>
            </a:r>
            <a:endParaRPr lang="zh-CN" alt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092280" y="4653136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作答教事件</a:t>
            </a:r>
            <a:endParaRPr lang="zh-CN" altLang="en-US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23928" y="2204864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言行不谨</a:t>
            </a:r>
            <a:endParaRPr lang="zh-CN" alt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3923928" y="393305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阴险 多疑</a:t>
            </a:r>
            <a:endParaRPr lang="zh-CN" alt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3923928" y="1772816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狂妄轻率</a:t>
            </a:r>
            <a:endParaRPr lang="zh-CN" altLang="en-US" sz="2400" dirty="0"/>
          </a:p>
        </p:txBody>
      </p:sp>
      <p:sp>
        <p:nvSpPr>
          <p:cNvPr id="34" name="TextBox 33"/>
          <p:cNvSpPr txBox="1"/>
          <p:nvPr/>
        </p:nvSpPr>
        <p:spPr>
          <a:xfrm>
            <a:off x="251520" y="292494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杨修之死</a:t>
            </a:r>
            <a:endParaRPr lang="zh-CN" altLang="en-US" sz="2800" dirty="0"/>
          </a:p>
        </p:txBody>
      </p:sp>
      <p:sp>
        <p:nvSpPr>
          <p:cNvPr id="36" name="左大括号 35"/>
          <p:cNvSpPr/>
          <p:nvPr/>
        </p:nvSpPr>
        <p:spPr>
          <a:xfrm>
            <a:off x="1691680" y="2348880"/>
            <a:ext cx="360040" cy="165618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左大括号 36"/>
          <p:cNvSpPr/>
          <p:nvPr/>
        </p:nvSpPr>
        <p:spPr>
          <a:xfrm>
            <a:off x="3563888" y="1628800"/>
            <a:ext cx="504056" cy="12241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左大括号 37"/>
          <p:cNvSpPr/>
          <p:nvPr/>
        </p:nvSpPr>
        <p:spPr>
          <a:xfrm>
            <a:off x="3635896" y="3284984"/>
            <a:ext cx="360040" cy="14401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左大括号 38"/>
          <p:cNvSpPr/>
          <p:nvPr/>
        </p:nvSpPr>
        <p:spPr>
          <a:xfrm>
            <a:off x="6876256" y="1412776"/>
            <a:ext cx="261743" cy="36724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右中括号 39"/>
          <p:cNvSpPr/>
          <p:nvPr/>
        </p:nvSpPr>
        <p:spPr>
          <a:xfrm>
            <a:off x="5364088" y="1556792"/>
            <a:ext cx="360040" cy="3168352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右箭头 40"/>
          <p:cNvSpPr/>
          <p:nvPr/>
        </p:nvSpPr>
        <p:spPr>
          <a:xfrm>
            <a:off x="5796136" y="3068960"/>
            <a:ext cx="100811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5868144" y="184482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/>
              <a:t>语 言</a:t>
            </a:r>
            <a:endParaRPr lang="zh-CN" altLang="en-US" sz="2000" dirty="0"/>
          </a:p>
        </p:txBody>
      </p:sp>
      <p:sp>
        <p:nvSpPr>
          <p:cNvPr id="29" name="TextBox 28"/>
          <p:cNvSpPr txBox="1"/>
          <p:nvPr/>
        </p:nvSpPr>
        <p:spPr>
          <a:xfrm>
            <a:off x="5940152" y="256490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动 作</a:t>
            </a:r>
            <a:endParaRPr lang="zh-CN" alt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5796136" y="3933056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   心 理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228527311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2922588" y="274638"/>
            <a:ext cx="6221412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  </a:t>
            </a:r>
            <a:r>
              <a:rPr lang="zh-CN" altLang="en-US" sz="36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作业布置：（任选其一）</a:t>
            </a:r>
          </a:p>
          <a:p>
            <a:pPr>
              <a:lnSpc>
                <a:spcPct val="17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1</a:t>
            </a:r>
            <a:r>
              <a:rPr lang="zh-CN" altLang="en-US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、以</a:t>
            </a:r>
            <a:r>
              <a:rPr lang="en-US" altLang="zh-CN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《</a:t>
            </a:r>
            <a:r>
              <a:rPr lang="zh-CN" altLang="en-US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从杨修之死想到</a:t>
            </a:r>
            <a:r>
              <a:rPr lang="en-US" altLang="zh-CN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》</a:t>
            </a:r>
            <a:r>
              <a:rPr lang="zh-CN" altLang="en-US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为题，写一段</a:t>
            </a:r>
            <a:r>
              <a:rPr lang="en-US" altLang="zh-CN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200</a:t>
            </a:r>
            <a:r>
              <a:rPr lang="zh-CN" altLang="en-US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字左右的短文，谈谈自己的认识。</a:t>
            </a:r>
          </a:p>
          <a:p>
            <a:pPr>
              <a:lnSpc>
                <a:spcPct val="17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2</a:t>
            </a:r>
            <a:r>
              <a:rPr lang="zh-CN" altLang="en-US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、以</a:t>
            </a:r>
            <a:r>
              <a:rPr lang="en-US" altLang="zh-CN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《</a:t>
            </a:r>
            <a:r>
              <a:rPr lang="zh-CN" altLang="en-US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我眼中的曹操</a:t>
            </a:r>
            <a:r>
              <a:rPr lang="en-US" altLang="zh-CN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》</a:t>
            </a:r>
            <a:r>
              <a:rPr lang="zh-CN" altLang="en-US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为题，写一段</a:t>
            </a:r>
            <a:r>
              <a:rPr lang="en-US" altLang="zh-CN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200</a:t>
            </a:r>
            <a:r>
              <a:rPr lang="zh-CN" altLang="en-US" sz="3200" b="1"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古隶简体" pitchFamily="1" charset="-122"/>
                <a:ea typeface="方正古隶简体" pitchFamily="1" charset="-122"/>
              </a:rPr>
              <a:t>字左右的短文，写出你心目中的曹操形象。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imgtn.bdimg.com/it/u=2811781312,270243441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6048672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8" name="Picture 2" descr="http://www.hbgrb.net/epaper/images/2015-06/04/4B/whw5615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532859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588224" y="5589240"/>
            <a:ext cx="1728192" cy="1498476"/>
          </a:xfrm>
        </p:spPr>
        <p:txBody>
          <a:bodyPr/>
          <a:lstStyle/>
          <a:p>
            <a:pPr eaLnBrk="1" hangingPunct="1"/>
            <a:endParaRPr lang="zh-CN" altLang="en-US" sz="8000" dirty="0" smtClean="0">
              <a:ea typeface="楷体_GB2312" pitchFamily="49" charset="-122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92080" y="4941168"/>
            <a:ext cx="3851920" cy="1728192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None/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             </a:t>
            </a:r>
            <a:endParaRPr lang="en-US" altLang="zh-CN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                </a:t>
            </a:r>
            <a:endParaRPr lang="zh-CN" altLang="en-US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              </a:t>
            </a:r>
            <a:endParaRPr lang="zh-CN" altLang="en-US" dirty="0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484" name="Picture 4" descr="004b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850" y="404813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rsdown.cn/d/file/p/2015-12-09/small9498eb1ad6a3e593219dcda67e2b36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9392"/>
            <a:ext cx="9144000" cy="70567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23528" y="0"/>
            <a:ext cx="8496944" cy="861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dirty="0">
                <a:ea typeface="隶书" pitchFamily="49" charset="-122"/>
              </a:rPr>
              <a:t>       </a:t>
            </a:r>
          </a:p>
          <a:p>
            <a:r>
              <a:rPr lang="en-US" altLang="zh-CN" dirty="0">
                <a:ea typeface="隶书" pitchFamily="49" charset="-122"/>
              </a:rPr>
              <a:t>  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隶书" pitchFamily="49" charset="-122"/>
              </a:rPr>
              <a:t>罗贯中和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隶书" pitchFamily="49" charset="-122"/>
              </a:rPr>
              <a:t>《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隶书" pitchFamily="49" charset="-122"/>
              </a:rPr>
              <a:t>三国演义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隶书" pitchFamily="49" charset="-122"/>
              </a:rPr>
              <a:t>》</a:t>
            </a:r>
          </a:p>
          <a:p>
            <a:endParaRPr lang="en-US" altLang="zh-CN" b="1" dirty="0" smtClean="0">
              <a:ea typeface="隶书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000" b="1" dirty="0" smtClean="0">
                <a:ea typeface="隶书" pitchFamily="49" charset="-122"/>
              </a:rPr>
              <a:t>    </a:t>
            </a:r>
            <a:r>
              <a:rPr lang="zh-CN" altLang="en-US" sz="2800" b="1" dirty="0" smtClean="0">
                <a:ea typeface="隶书" pitchFamily="49" charset="-122"/>
              </a:rPr>
              <a:t>罗</a:t>
            </a:r>
            <a:r>
              <a:rPr lang="zh-CN" altLang="en-US" sz="2800" b="1" dirty="0">
                <a:ea typeface="隶书" pitchFamily="49" charset="-122"/>
              </a:rPr>
              <a:t>贯中：生于</a:t>
            </a:r>
            <a:r>
              <a:rPr lang="en-US" altLang="zh-CN" sz="2800" b="1" dirty="0">
                <a:ea typeface="隶书" pitchFamily="49" charset="-122"/>
              </a:rPr>
              <a:t>1330</a:t>
            </a:r>
            <a:r>
              <a:rPr lang="zh-CN" altLang="en-US" sz="2800" b="1" dirty="0">
                <a:ea typeface="隶书" pitchFamily="49" charset="-122"/>
              </a:rPr>
              <a:t>年，卒于</a:t>
            </a:r>
            <a:r>
              <a:rPr lang="en-US" altLang="zh-CN" sz="2800" b="1" dirty="0" smtClean="0">
                <a:ea typeface="隶书" pitchFamily="49" charset="-122"/>
              </a:rPr>
              <a:t>1400</a:t>
            </a:r>
            <a:r>
              <a:rPr lang="zh-CN" altLang="en-US" sz="2800" b="1" dirty="0" smtClean="0">
                <a:ea typeface="隶书" pitchFamily="49" charset="-122"/>
              </a:rPr>
              <a:t>年</a:t>
            </a:r>
            <a:r>
              <a:rPr lang="zh-CN" altLang="en-US" sz="2800" b="1" dirty="0">
                <a:ea typeface="隶书" pitchFamily="49" charset="-122"/>
              </a:rPr>
              <a:t>。名本，号湖海散人。山西太原</a:t>
            </a:r>
            <a:r>
              <a:rPr lang="zh-CN" altLang="en-US" sz="2800" b="1" dirty="0" smtClean="0">
                <a:ea typeface="隶书" pitchFamily="49" charset="-122"/>
              </a:rPr>
              <a:t>人，</a:t>
            </a:r>
            <a:r>
              <a:rPr lang="zh-CN" altLang="en-US" sz="2800" b="1" dirty="0">
                <a:ea typeface="隶书" pitchFamily="49" charset="-122"/>
              </a:rPr>
              <a:t>一说钱塘人。</a:t>
            </a: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元末明初小说家</a:t>
            </a:r>
            <a:r>
              <a:rPr lang="zh-CN" altLang="en-US" sz="2800" b="1" dirty="0">
                <a:ea typeface="隶书" pitchFamily="49" charset="-122"/>
              </a:rPr>
              <a:t>。</a:t>
            </a:r>
            <a:r>
              <a:rPr lang="zh-CN" altLang="en-US" sz="2800" b="1" dirty="0" smtClean="0">
                <a:ea typeface="隶书" pitchFamily="49" charset="-122"/>
              </a:rPr>
              <a:t>相传</a:t>
            </a:r>
            <a:r>
              <a:rPr lang="zh-CN" altLang="en-US" sz="2800" b="1" dirty="0">
                <a:ea typeface="隶书" pitchFamily="49" charset="-122"/>
              </a:rPr>
              <a:t>是施耐庵的得意门生，才华出众</a:t>
            </a:r>
            <a:r>
              <a:rPr lang="zh-CN" altLang="en-US" sz="2800" b="1" dirty="0" smtClean="0">
                <a:ea typeface="隶书" pitchFamily="49" charset="-122"/>
              </a:rPr>
              <a:t>。他广泛搜求了有关平话，戏剧和传说，参考</a:t>
            </a:r>
            <a:r>
              <a:rPr lang="en-US" altLang="zh-CN" sz="2800" b="1" dirty="0" smtClean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ea typeface="隶书" pitchFamily="49" charset="-122"/>
              </a:rPr>
              <a:t>三国志</a:t>
            </a:r>
            <a:r>
              <a:rPr lang="en-US" altLang="zh-CN" sz="2800" b="1" dirty="0" smtClean="0">
                <a:solidFill>
                  <a:srgbClr val="FF0000"/>
                </a:solidFill>
                <a:ea typeface="隶书" pitchFamily="49" charset="-122"/>
              </a:rPr>
              <a:t>》</a:t>
            </a:r>
            <a:r>
              <a:rPr lang="zh-CN" altLang="en-US" sz="2800" b="1" dirty="0" smtClean="0">
                <a:ea typeface="隶书" pitchFamily="49" charset="-122"/>
              </a:rPr>
              <a:t>，根据自己的生活经验，对三国故事进行了在创造，以史为基础，融合大胆而合理的想象和虚构，创作了“七实三虚”的历史小说巨著</a:t>
            </a:r>
            <a:r>
              <a:rPr lang="en-US" altLang="zh-CN" sz="2800" b="1" dirty="0" smtClean="0">
                <a:solidFill>
                  <a:srgbClr val="FF0000"/>
                </a:solidFill>
                <a:ea typeface="隶书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ea typeface="隶书" pitchFamily="49" charset="-122"/>
              </a:rPr>
              <a:t>三国演义</a:t>
            </a:r>
            <a:r>
              <a:rPr lang="en-US" altLang="zh-CN" sz="2800" b="1" dirty="0" smtClean="0">
                <a:solidFill>
                  <a:srgbClr val="FF0000"/>
                </a:solidFill>
                <a:ea typeface="隶书" pitchFamily="49" charset="-122"/>
              </a:rPr>
              <a:t>》 </a:t>
            </a:r>
            <a:r>
              <a:rPr lang="zh-CN" altLang="en-US" sz="2800" b="1" dirty="0" smtClean="0">
                <a:ea typeface="隶书" pitchFamily="49" charset="-122"/>
              </a:rPr>
              <a:t>。</a:t>
            </a:r>
            <a:endParaRPr lang="en-US" altLang="zh-CN" sz="2800" b="1" dirty="0" smtClean="0">
              <a:ea typeface="隶书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800" b="1" dirty="0" smtClean="0">
                <a:solidFill>
                  <a:srgbClr val="92D050"/>
                </a:solidFill>
                <a:latin typeface="Garamond" pitchFamily="18" charset="0"/>
                <a:ea typeface="隶书" pitchFamily="49" charset="-122"/>
              </a:rPr>
              <a:t>     </a:t>
            </a:r>
            <a:r>
              <a:rPr lang="zh-CN" altLang="en-US" sz="2800" b="1" dirty="0" smtClean="0">
                <a:latin typeface="Garamond" pitchFamily="18" charset="0"/>
              </a:rPr>
              <a:t>这是</a:t>
            </a:r>
            <a:r>
              <a:rPr lang="zh-CN" altLang="en-US" sz="2800" b="1" dirty="0" smtClean="0">
                <a:solidFill>
                  <a:srgbClr val="FF0000"/>
                </a:solidFill>
                <a:latin typeface="Garamond" pitchFamily="18" charset="0"/>
              </a:rPr>
              <a:t>我国最早的一部章回体</a:t>
            </a:r>
            <a:r>
              <a:rPr lang="zh-CN" altLang="en-US" sz="2800" b="1" dirty="0" smtClean="0">
                <a:latin typeface="Garamond" pitchFamily="18" charset="0"/>
              </a:rPr>
              <a:t>历史演义小说，全称</a:t>
            </a:r>
            <a:r>
              <a:rPr lang="en-US" altLang="zh-CN" sz="2800" b="1" dirty="0" smtClean="0">
                <a:latin typeface="Garamond" pitchFamily="18" charset="0"/>
              </a:rPr>
              <a:t>《</a:t>
            </a:r>
            <a:r>
              <a:rPr lang="zh-CN" altLang="en-US" sz="2800" b="1" dirty="0" smtClean="0">
                <a:latin typeface="Garamond" pitchFamily="18" charset="0"/>
              </a:rPr>
              <a:t>三国志通俗演义</a:t>
            </a:r>
            <a:r>
              <a:rPr lang="en-US" altLang="zh-CN" sz="2800" b="1" dirty="0" smtClean="0">
                <a:latin typeface="Garamond" pitchFamily="18" charset="0"/>
              </a:rPr>
              <a:t>》</a:t>
            </a:r>
            <a:r>
              <a:rPr lang="zh-CN" altLang="en-US" sz="2800" b="1" dirty="0" smtClean="0">
                <a:latin typeface="Garamond" pitchFamily="18" charset="0"/>
              </a:rPr>
              <a:t>。</a:t>
            </a:r>
            <a:r>
              <a:rPr lang="en-US" altLang="zh-CN" sz="2800" b="1" dirty="0" smtClean="0">
                <a:latin typeface="Garamond" pitchFamily="18" charset="0"/>
              </a:rPr>
              <a:t>《</a:t>
            </a:r>
            <a:r>
              <a:rPr lang="zh-CN" altLang="en-US" sz="2800" b="1" dirty="0" smtClean="0">
                <a:latin typeface="Garamond" pitchFamily="18" charset="0"/>
              </a:rPr>
              <a:t>三国演义</a:t>
            </a:r>
            <a:r>
              <a:rPr lang="en-US" altLang="zh-CN" sz="2800" b="1" dirty="0" smtClean="0">
                <a:latin typeface="Garamond" pitchFamily="18" charset="0"/>
              </a:rPr>
              <a:t>》</a:t>
            </a:r>
            <a:r>
              <a:rPr lang="zh-CN" altLang="en-US" sz="2800" b="1" dirty="0" smtClean="0">
                <a:latin typeface="Garamond" pitchFamily="18" charset="0"/>
              </a:rPr>
              <a:t>是我国历史小说的开山之作，它借述魏、蜀、吴三国的历史故事，对暴政作了抨击，提出了</a:t>
            </a:r>
            <a:r>
              <a:rPr lang="zh-CN" altLang="en-US" sz="2800" b="1" dirty="0" smtClean="0">
                <a:latin typeface="宋体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Garamond" pitchFamily="18" charset="0"/>
              </a:rPr>
              <a:t>仁政</a:t>
            </a:r>
            <a:r>
              <a:rPr lang="zh-CN" altLang="en-US" sz="2800" b="1" dirty="0" smtClean="0">
                <a:latin typeface="宋体"/>
              </a:rPr>
              <a:t>”</a:t>
            </a:r>
            <a:r>
              <a:rPr lang="zh-CN" altLang="en-US" sz="2800" b="1" dirty="0" smtClean="0">
                <a:latin typeface="Garamond" pitchFamily="18" charset="0"/>
              </a:rPr>
              <a:t>的政治主张。具有鲜明的</a:t>
            </a:r>
            <a:r>
              <a:rPr lang="zh-CN" altLang="en-US" sz="2800" b="1" dirty="0" smtClean="0">
                <a:solidFill>
                  <a:srgbClr val="FF0000"/>
                </a:solidFill>
                <a:latin typeface="Garamond" pitchFamily="18" charset="0"/>
              </a:rPr>
              <a:t>拥刘反曹</a:t>
            </a:r>
            <a:r>
              <a:rPr lang="zh-CN" altLang="en-US" sz="2800" b="1" dirty="0" smtClean="0">
                <a:latin typeface="Garamond" pitchFamily="18" charset="0"/>
              </a:rPr>
              <a:t>倾向。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 smtClean="0">
                <a:latin typeface="Garamond" pitchFamily="18" charset="0"/>
              </a:rPr>
              <a:t>与</a:t>
            </a:r>
            <a:r>
              <a:rPr lang="en-US" altLang="zh-CN" sz="2800" b="1" dirty="0" smtClean="0">
                <a:latin typeface="Garamond" pitchFamily="18" charset="0"/>
              </a:rPr>
              <a:t>《</a:t>
            </a:r>
            <a:r>
              <a:rPr lang="zh-CN" altLang="en-US" sz="2800" b="1" dirty="0" smtClean="0">
                <a:latin typeface="Garamond" pitchFamily="18" charset="0"/>
              </a:rPr>
              <a:t>水浒传</a:t>
            </a:r>
            <a:r>
              <a:rPr lang="en-US" altLang="zh-CN" sz="2800" b="1" dirty="0" smtClean="0">
                <a:latin typeface="Garamond" pitchFamily="18" charset="0"/>
              </a:rPr>
              <a:t>》</a:t>
            </a:r>
            <a:r>
              <a:rPr lang="zh-CN" altLang="en-US" sz="2800" b="1" dirty="0" smtClean="0">
                <a:latin typeface="Garamond" pitchFamily="18" charset="0"/>
              </a:rPr>
              <a:t>、</a:t>
            </a:r>
            <a:r>
              <a:rPr lang="en-US" altLang="zh-CN" sz="2800" b="1" dirty="0" smtClean="0">
                <a:latin typeface="Garamond" pitchFamily="18" charset="0"/>
              </a:rPr>
              <a:t>《</a:t>
            </a:r>
            <a:r>
              <a:rPr lang="zh-CN" altLang="en-US" sz="2800" b="1" dirty="0" smtClean="0">
                <a:latin typeface="Garamond" pitchFamily="18" charset="0"/>
              </a:rPr>
              <a:t>西游记</a:t>
            </a:r>
            <a:r>
              <a:rPr lang="en-US" altLang="zh-CN" sz="2800" b="1" dirty="0" smtClean="0">
                <a:latin typeface="Garamond" pitchFamily="18" charset="0"/>
              </a:rPr>
              <a:t>》</a:t>
            </a:r>
            <a:r>
              <a:rPr lang="zh-CN" altLang="en-US" sz="2800" b="1" dirty="0" smtClean="0">
                <a:latin typeface="Garamond" pitchFamily="18" charset="0"/>
              </a:rPr>
              <a:t>、</a:t>
            </a:r>
            <a:r>
              <a:rPr lang="en-US" altLang="zh-CN" sz="2800" b="1" dirty="0" smtClean="0">
                <a:latin typeface="Garamond" pitchFamily="18" charset="0"/>
              </a:rPr>
              <a:t>《</a:t>
            </a:r>
            <a:r>
              <a:rPr lang="zh-CN" altLang="en-US" sz="2800" b="1" dirty="0" smtClean="0">
                <a:latin typeface="Garamond" pitchFamily="18" charset="0"/>
              </a:rPr>
              <a:t>红楼梦</a:t>
            </a:r>
            <a:r>
              <a:rPr lang="en-US" altLang="zh-CN" sz="2800" b="1" dirty="0" smtClean="0">
                <a:latin typeface="Garamond" pitchFamily="18" charset="0"/>
              </a:rPr>
              <a:t>》</a:t>
            </a:r>
            <a:r>
              <a:rPr lang="zh-CN" altLang="en-US" sz="2800" b="1" dirty="0" smtClean="0">
                <a:latin typeface="Garamond" pitchFamily="18" charset="0"/>
              </a:rPr>
              <a:t>并称为我国古典四大名著。</a:t>
            </a:r>
          </a:p>
          <a:p>
            <a:endParaRPr lang="zh-CN" altLang="en-US" sz="2800" b="1" dirty="0" smtClean="0">
              <a:solidFill>
                <a:srgbClr val="92D050"/>
              </a:solidFill>
              <a:latin typeface="Garamond" pitchFamily="18" charset="0"/>
            </a:endParaRPr>
          </a:p>
          <a:p>
            <a:endParaRPr lang="zh-CN" altLang="en-US" sz="2800" b="1" dirty="0">
              <a:ea typeface="隶书" pitchFamily="49" charset="-122"/>
            </a:endParaRPr>
          </a:p>
          <a:p>
            <a:endParaRPr lang="zh-CN" altLang="en-US" sz="2800" b="1" dirty="0">
              <a:ea typeface="隶书" pitchFamily="49" charset="-122"/>
            </a:endParaRPr>
          </a:p>
          <a:p>
            <a:endParaRPr lang="en-US" altLang="zh-CN" b="1" dirty="0"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0"/>
            <a:ext cx="4500562" cy="6851650"/>
          </a:xfrm>
          <a:prstGeom prst="rect">
            <a:avLst/>
          </a:prstGeom>
          <a:noFill/>
        </p:spPr>
      </p:pic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-36513" y="333375"/>
            <a:ext cx="5365751" cy="625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4400" b="1" u="none" dirty="0">
                <a:latin typeface="Arial" pitchFamily="34" charset="0"/>
                <a:ea typeface="楷体_GB2312" pitchFamily="49" charset="-122"/>
              </a:rPr>
              <a:t>背景与情节</a:t>
            </a:r>
            <a:r>
              <a:rPr kumimoji="0" lang="zh-CN" altLang="en-US" sz="3600" u="none" dirty="0">
                <a:latin typeface="Arial" pitchFamily="34" charset="0"/>
              </a:rPr>
              <a:t>：</a:t>
            </a:r>
          </a:p>
          <a:p>
            <a:pPr algn="ctr">
              <a:spcBef>
                <a:spcPct val="0"/>
              </a:spcBef>
            </a:pPr>
            <a:r>
              <a:rPr kumimoji="0" lang="zh-CN" altLang="en-US" sz="3600" b="1" u="none" dirty="0">
                <a:latin typeface="Arial" pitchFamily="34" charset="0"/>
              </a:rPr>
              <a:t>本文节选自</a:t>
            </a:r>
            <a:r>
              <a:rPr kumimoji="0" lang="en-US" altLang="zh-CN" sz="3600" b="1" u="none" dirty="0">
                <a:latin typeface="Arial" pitchFamily="34" charset="0"/>
              </a:rPr>
              <a:t>《</a:t>
            </a:r>
            <a:r>
              <a:rPr kumimoji="0" lang="zh-CN" altLang="en-US" sz="3600" b="1" u="none" dirty="0">
                <a:latin typeface="Arial" pitchFamily="34" charset="0"/>
              </a:rPr>
              <a:t>三国演义</a:t>
            </a:r>
            <a:r>
              <a:rPr kumimoji="0" lang="en-US" altLang="zh-CN" sz="3600" b="1" u="none" dirty="0">
                <a:latin typeface="Arial" pitchFamily="34" charset="0"/>
              </a:rPr>
              <a:t>》</a:t>
            </a:r>
            <a:r>
              <a:rPr kumimoji="0" lang="zh-CN" altLang="en-US" sz="3600" b="1" u="none" dirty="0">
                <a:latin typeface="Arial" pitchFamily="34" charset="0"/>
              </a:rPr>
              <a:t>第</a:t>
            </a:r>
            <a:r>
              <a:rPr kumimoji="0" lang="en-US" altLang="zh-CN" sz="3600" b="1" u="none" dirty="0">
                <a:latin typeface="Arial" pitchFamily="34" charset="0"/>
              </a:rPr>
              <a:t>72</a:t>
            </a:r>
            <a:r>
              <a:rPr kumimoji="0" lang="zh-CN" altLang="en-US" sz="3600" b="1" u="none" dirty="0">
                <a:latin typeface="Arial" pitchFamily="34" charset="0"/>
              </a:rPr>
              <a:t>回，“诸葛亮智取汉中，曹操兵退斜谷”。从战争发展的角度上看，当时三国交战，曹操率大军攻打蜀国，兵败；蜀军追击，曹操退守阳平关，再败；退兵驻守斜谷。此时曹操心中进退犹豫不决，课文节选由此开始</a:t>
            </a:r>
            <a:r>
              <a:rPr kumimoji="0" lang="en-US" altLang="zh-CN" sz="3600" b="1" u="none" dirty="0">
                <a:latin typeface="Arial" pitchFamily="34" charset="0"/>
              </a:rPr>
              <a:t>………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371600" y="404664"/>
            <a:ext cx="500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ea typeface="隶书" pitchFamily="49" charset="-122"/>
              </a:rPr>
              <a:t>给红色字注音并解释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79512" y="1268760"/>
            <a:ext cx="508972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dirty="0"/>
              <a:t>1</a:t>
            </a:r>
            <a:r>
              <a:rPr lang="zh-CN" altLang="en-US" sz="2800" dirty="0" smtClean="0"/>
              <a:t>、 </a:t>
            </a:r>
            <a:r>
              <a:rPr lang="zh-CN" altLang="en-US" sz="2800" b="1" dirty="0" smtClean="0"/>
              <a:t>鸡</a:t>
            </a:r>
            <a:r>
              <a:rPr lang="zh-CN" altLang="en-US" sz="2800" b="1" dirty="0">
                <a:solidFill>
                  <a:srgbClr val="FF0000"/>
                </a:solidFill>
              </a:rPr>
              <a:t>肋</a:t>
            </a:r>
          </a:p>
          <a:p>
            <a:r>
              <a:rPr lang="en-US" altLang="zh-CN" sz="2800" b="1" dirty="0" smtClean="0"/>
              <a:t>    </a:t>
            </a:r>
          </a:p>
          <a:p>
            <a:r>
              <a:rPr lang="en-US" altLang="zh-CN" sz="2800" b="1" dirty="0" smtClean="0"/>
              <a:t>2 </a:t>
            </a:r>
            <a:r>
              <a:rPr lang="zh-CN" altLang="en-US" sz="2800" dirty="0" smtClean="0"/>
              <a:t>、</a:t>
            </a:r>
            <a:r>
              <a:rPr lang="en-US" altLang="zh-CN" sz="2800" b="1" dirty="0" smtClean="0"/>
              <a:t> </a:t>
            </a:r>
            <a:r>
              <a:rPr lang="zh-CN" altLang="en-US" sz="2800" b="1" dirty="0" smtClean="0"/>
              <a:t>将</a:t>
            </a:r>
            <a:r>
              <a:rPr lang="zh-CN" altLang="en-US" sz="2800" b="1" dirty="0"/>
              <a:t>首级</a:t>
            </a:r>
            <a:r>
              <a:rPr lang="zh-CN" altLang="en-US" sz="2800" b="1" dirty="0">
                <a:solidFill>
                  <a:srgbClr val="FF0000"/>
                </a:solidFill>
              </a:rPr>
              <a:t>号令</a:t>
            </a:r>
            <a:r>
              <a:rPr lang="zh-CN" altLang="en-US" sz="2800" b="1" dirty="0"/>
              <a:t>于辕门外。</a:t>
            </a:r>
          </a:p>
          <a:p>
            <a:pPr>
              <a:buFont typeface="Wingdings" pitchFamily="2" charset="2"/>
              <a:buChar char="v"/>
            </a:pPr>
            <a:endParaRPr lang="en-US" altLang="zh-CN" sz="2800" b="1" dirty="0" smtClean="0"/>
          </a:p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数</a:t>
            </a:r>
            <a:r>
              <a:rPr lang="zh-CN" altLang="en-US" sz="2800" b="1" dirty="0"/>
              <a:t>犯曹操之忌。</a:t>
            </a:r>
          </a:p>
          <a:p>
            <a:pPr>
              <a:buFont typeface="Wingdings" pitchFamily="2" charset="2"/>
              <a:buChar char="v"/>
            </a:pPr>
            <a:endParaRPr lang="zh-CN" altLang="en-US" sz="2800" b="1" dirty="0" smtClean="0"/>
          </a:p>
          <a:p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 竟</a:t>
            </a:r>
            <a:r>
              <a:rPr lang="zh-CN" altLang="en-US" sz="2800" b="1" dirty="0"/>
              <a:t>取匙与众食</a:t>
            </a:r>
            <a:r>
              <a:rPr lang="zh-CN" altLang="en-US" sz="2800" b="1" dirty="0">
                <a:solidFill>
                  <a:srgbClr val="FF0000"/>
                </a:solidFill>
              </a:rPr>
              <a:t>讫</a:t>
            </a:r>
            <a:r>
              <a:rPr lang="zh-CN" altLang="en-US" sz="2800" b="1" dirty="0"/>
              <a:t>。</a:t>
            </a:r>
          </a:p>
          <a:p>
            <a:pPr>
              <a:buFont typeface="Wingdings" pitchFamily="2" charset="2"/>
              <a:buChar char="v"/>
            </a:pPr>
            <a:endParaRPr lang="zh-CN" altLang="en-US" sz="2800" b="1" dirty="0"/>
          </a:p>
          <a:p>
            <a:r>
              <a:rPr lang="en-US" altLang="zh-CN" sz="2800" b="1" dirty="0"/>
              <a:t>5</a:t>
            </a:r>
            <a:r>
              <a:rPr lang="zh-CN" altLang="en-US" sz="2800" b="1" dirty="0" smtClean="0"/>
              <a:t>、 曹</a:t>
            </a:r>
            <a:r>
              <a:rPr lang="zh-CN" altLang="en-US" sz="2800" b="1" dirty="0"/>
              <a:t>因疑修</a:t>
            </a:r>
            <a:r>
              <a:rPr lang="zh-CN" altLang="en-US" sz="2800" b="1" dirty="0">
                <a:solidFill>
                  <a:srgbClr val="FF0000"/>
                </a:solidFill>
              </a:rPr>
              <a:t>谮</a:t>
            </a:r>
            <a:r>
              <a:rPr lang="zh-CN" altLang="en-US" sz="2800" b="1" dirty="0"/>
              <a:t>害曹丕。</a:t>
            </a:r>
          </a:p>
          <a:p>
            <a:pPr>
              <a:buFont typeface="Wingdings" pitchFamily="2" charset="2"/>
              <a:buChar char="v"/>
            </a:pPr>
            <a:endParaRPr lang="zh-CN" altLang="en-US" sz="2800" b="1" dirty="0"/>
          </a:p>
          <a:p>
            <a:r>
              <a:rPr lang="en-US" altLang="zh-CN" sz="2800" b="1" dirty="0"/>
              <a:t>6</a:t>
            </a:r>
            <a:r>
              <a:rPr lang="zh-CN" altLang="en-US" sz="2800" b="1" dirty="0" smtClean="0"/>
              <a:t>、 延</a:t>
            </a:r>
            <a:r>
              <a:rPr lang="zh-CN" altLang="en-US" sz="2800" b="1" dirty="0"/>
              <a:t>弃弓</a:t>
            </a:r>
            <a:r>
              <a:rPr lang="zh-CN" altLang="en-US" sz="2800" b="1" dirty="0">
                <a:solidFill>
                  <a:srgbClr val="FF0000"/>
                </a:solidFill>
              </a:rPr>
              <a:t>绰</a:t>
            </a:r>
            <a:r>
              <a:rPr lang="zh-CN" altLang="en-US" sz="2800" b="1" dirty="0"/>
              <a:t>刀。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572000" y="2112963"/>
            <a:ext cx="1841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zh-CN" b="1"/>
          </a:p>
          <a:p>
            <a:endParaRPr lang="en-US" altLang="zh-CN" b="1"/>
          </a:p>
          <a:p>
            <a:endParaRPr lang="en-US" altLang="zh-CN" b="1"/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716016" y="1412776"/>
            <a:ext cx="22145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肋</a:t>
            </a:r>
            <a:r>
              <a:rPr lang="zh-CN" altLang="en-US" sz="2800" b="1" dirty="0"/>
              <a:t>（</a:t>
            </a:r>
            <a:r>
              <a:rPr lang="en-US" altLang="zh-CN" sz="2800" b="1" dirty="0" err="1"/>
              <a:t>l</a:t>
            </a:r>
            <a:r>
              <a:rPr lang="en-US" altLang="en-US" sz="2800" b="1" dirty="0" err="1"/>
              <a:t>è</a:t>
            </a:r>
            <a:r>
              <a:rPr lang="en-US" altLang="zh-CN" sz="2800" b="1" dirty="0" err="1"/>
              <a:t>i</a:t>
            </a:r>
            <a:r>
              <a:rPr lang="en-US" altLang="zh-CN" sz="2800" b="1" dirty="0"/>
              <a:t>):</a:t>
            </a:r>
            <a:r>
              <a:rPr lang="zh-CN" altLang="en-US" sz="2800" b="1" dirty="0"/>
              <a:t>肋骨</a:t>
            </a:r>
            <a:r>
              <a:rPr lang="zh-CN" altLang="en-US" sz="2400" b="1" dirty="0"/>
              <a:t>。</a:t>
            </a: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716016" y="1988840"/>
            <a:ext cx="42481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号令</a:t>
            </a:r>
            <a:r>
              <a:rPr lang="en-US" altLang="zh-CN" sz="2800" b="1" dirty="0"/>
              <a:t>(</a:t>
            </a:r>
            <a:r>
              <a:rPr lang="en-US" altLang="zh-CN" sz="2800" b="1" dirty="0" err="1"/>
              <a:t>h</a:t>
            </a:r>
            <a:r>
              <a:rPr lang="en-US" altLang="en-US" sz="2800" b="1" dirty="0" err="1"/>
              <a:t>à</a:t>
            </a:r>
            <a:r>
              <a:rPr lang="en-US" altLang="zh-CN" sz="2800" b="1" dirty="0" err="1"/>
              <a:t>o</a:t>
            </a:r>
            <a:r>
              <a:rPr lang="en-US" altLang="zh-CN" sz="2800" b="1" dirty="0"/>
              <a:t>  </a:t>
            </a:r>
            <a:r>
              <a:rPr lang="en-US" altLang="zh-CN" sz="2800" b="1" dirty="0" err="1"/>
              <a:t>l</a:t>
            </a:r>
            <a:r>
              <a:rPr lang="en-US" altLang="en-US" sz="2800" b="1" dirty="0" err="1"/>
              <a:t>ì</a:t>
            </a:r>
            <a:r>
              <a:rPr lang="en-US" altLang="zh-CN" sz="2800" b="1" dirty="0" err="1"/>
              <a:t>ng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：斩首后示众。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716016" y="2996952"/>
            <a:ext cx="41044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数</a:t>
            </a:r>
            <a:r>
              <a:rPr lang="en-US" altLang="zh-CN" sz="2800" b="1" dirty="0"/>
              <a:t>(</a:t>
            </a:r>
            <a:r>
              <a:rPr lang="en-US" altLang="zh-CN" sz="2800" b="1" dirty="0" err="1"/>
              <a:t>shu</a:t>
            </a:r>
            <a:r>
              <a:rPr lang="en-US" altLang="en-US" sz="2800" b="1" dirty="0" err="1"/>
              <a:t>ò</a:t>
            </a:r>
            <a:r>
              <a:rPr lang="en-US" altLang="zh-CN" sz="2800" b="1" dirty="0"/>
              <a:t> )</a:t>
            </a:r>
            <a:r>
              <a:rPr lang="zh-CN" altLang="en-US" sz="2800" b="1" dirty="0"/>
              <a:t>：屡次，多次。</a:t>
            </a: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4716016" y="3717032"/>
            <a:ext cx="3668713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讫</a:t>
            </a:r>
            <a:r>
              <a:rPr lang="en-US" altLang="zh-CN" sz="2800" b="1" dirty="0"/>
              <a:t>(q </a:t>
            </a:r>
            <a:r>
              <a:rPr lang="en-US" altLang="en-US" sz="2800" b="1" dirty="0" err="1"/>
              <a:t>ì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：完毕。</a:t>
            </a:r>
          </a:p>
          <a:p>
            <a:endParaRPr lang="en-US" altLang="zh-CN" dirty="0"/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4716016" y="4581128"/>
            <a:ext cx="37444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谮</a:t>
            </a:r>
            <a:r>
              <a:rPr lang="en-US" altLang="zh-CN" sz="2800" b="1" dirty="0"/>
              <a:t>(</a:t>
            </a:r>
            <a:r>
              <a:rPr lang="en-US" altLang="zh-CN" sz="2800" b="1" dirty="0" err="1"/>
              <a:t>z</a:t>
            </a:r>
            <a:r>
              <a:rPr lang="en-US" altLang="en-US" sz="2800" b="1" dirty="0" err="1"/>
              <a:t>è</a:t>
            </a:r>
            <a:r>
              <a:rPr lang="en-US" altLang="zh-CN" sz="2800" b="1" dirty="0" err="1"/>
              <a:t>n</a:t>
            </a:r>
            <a:r>
              <a:rPr lang="en-US" altLang="zh-CN" sz="2800" b="1" dirty="0"/>
              <a:t> )</a:t>
            </a:r>
            <a:r>
              <a:rPr lang="zh-CN" altLang="en-US" sz="2800" b="1" dirty="0"/>
              <a:t>：诬陷，中伤。</a:t>
            </a: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4788024" y="5445224"/>
            <a:ext cx="3168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绰</a:t>
            </a:r>
            <a:r>
              <a:rPr lang="en-US" altLang="zh-CN" sz="2800" b="1" dirty="0"/>
              <a:t>(</a:t>
            </a:r>
            <a:r>
              <a:rPr lang="en-US" altLang="zh-CN" sz="2800" b="1" dirty="0" err="1"/>
              <a:t>ch</a:t>
            </a:r>
            <a:r>
              <a:rPr lang="en-US" altLang="en-US" sz="2800" b="1" dirty="0" err="1"/>
              <a:t>ā</a:t>
            </a:r>
            <a:r>
              <a:rPr lang="en-US" altLang="zh-CN" sz="2800" b="1" dirty="0" err="1"/>
              <a:t>o</a:t>
            </a:r>
            <a:r>
              <a:rPr lang="en-US" altLang="zh-CN" sz="2800" b="1" dirty="0"/>
              <a:t> )</a:t>
            </a:r>
            <a:r>
              <a:rPr lang="zh-CN" altLang="en-US" sz="2800" b="1" dirty="0"/>
              <a:t>：抓取。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  <p:bldP spid="16399" grpId="0" autoUpdateAnimBg="0"/>
      <p:bldP spid="16400" grpId="0" autoUpdateAnimBg="0"/>
      <p:bldP spid="16401" grpId="0" autoUpdateAnimBg="0"/>
      <p:bldP spid="16402" grpId="0" autoUpdateAnimBg="0"/>
      <p:bldP spid="16403" grpId="0" autoUpdateAnimBg="0"/>
      <p:bldP spid="1640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467544" y="0"/>
            <a:ext cx="1224136" cy="862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疏</a:t>
            </a:r>
            <a:r>
              <a:rPr lang="zh-CN" altLang="en-US" sz="4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通文句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79512" y="908720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>
                <a:ea typeface="隶书" pitchFamily="49" charset="-122"/>
              </a:rPr>
              <a:t>解释红色字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23528" y="1628800"/>
            <a:ext cx="5040559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en-US" sz="2800" b="1" dirty="0">
                <a:solidFill>
                  <a:srgbClr val="FF0000"/>
                </a:solidFill>
              </a:rPr>
              <a:t>适</a:t>
            </a:r>
            <a:r>
              <a:rPr lang="zh-CN" altLang="en-US" sz="2800" b="1" dirty="0"/>
              <a:t>庖官进鸡汤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buFont typeface="Wingdings" pitchFamily="2" charset="2"/>
              <a:buChar char="v"/>
            </a:pPr>
            <a:endParaRPr lang="zh-CN" altLang="en-US" sz="2800" b="1" dirty="0"/>
          </a:p>
          <a:p>
            <a:pPr>
              <a:buFont typeface="Wingdings" pitchFamily="2" charset="2"/>
              <a:buChar char="v"/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、数犯曹操之</a:t>
            </a:r>
            <a:r>
              <a:rPr lang="zh-CN" altLang="en-US" sz="2800" b="1" dirty="0">
                <a:solidFill>
                  <a:srgbClr val="FF0000"/>
                </a:solidFill>
              </a:rPr>
              <a:t>忌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buFont typeface="Wingdings" pitchFamily="2" charset="2"/>
              <a:buChar char="v"/>
            </a:pPr>
            <a:endParaRPr lang="zh-CN" altLang="en-US" sz="2800" b="1" dirty="0"/>
          </a:p>
          <a:p>
            <a:pPr>
              <a:buFont typeface="Wingdings" pitchFamily="2" charset="2"/>
              <a:buChar char="v"/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、人皆不</a:t>
            </a:r>
            <a:r>
              <a:rPr lang="zh-CN" altLang="en-US" sz="2800" b="1" dirty="0">
                <a:solidFill>
                  <a:srgbClr val="FF0000"/>
                </a:solidFill>
              </a:rPr>
              <a:t>晓</a:t>
            </a:r>
            <a:r>
              <a:rPr lang="zh-CN" altLang="en-US" sz="2800" b="1" dirty="0"/>
              <a:t>其意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buFont typeface="Wingdings" pitchFamily="2" charset="2"/>
              <a:buChar char="v"/>
            </a:pPr>
            <a:endParaRPr lang="zh-CN" altLang="en-US" sz="2800" b="1" dirty="0"/>
          </a:p>
          <a:p>
            <a:pPr>
              <a:buFont typeface="Wingdings" pitchFamily="2" charset="2"/>
              <a:buChar char="v"/>
            </a:pPr>
            <a:r>
              <a:rPr lang="en-US" altLang="zh-CN" sz="2800" b="1" dirty="0"/>
              <a:t>4</a:t>
            </a:r>
            <a:r>
              <a:rPr lang="zh-CN" altLang="en-US" sz="2800" b="1" dirty="0"/>
              <a:t>、丕</a:t>
            </a:r>
            <a:r>
              <a:rPr lang="zh-CN" altLang="en-US" sz="2800" b="1" dirty="0">
                <a:solidFill>
                  <a:srgbClr val="FF0000"/>
                </a:solidFill>
              </a:rPr>
              <a:t>如</a:t>
            </a:r>
            <a:r>
              <a:rPr lang="zh-CN" altLang="en-US" sz="2800" b="1" dirty="0"/>
              <a:t>其言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buFont typeface="Wingdings" pitchFamily="2" charset="2"/>
              <a:buChar char="v"/>
            </a:pPr>
            <a:endParaRPr lang="zh-CN" altLang="en-US" sz="2800" b="1" dirty="0"/>
          </a:p>
          <a:p>
            <a:pPr>
              <a:buFont typeface="Wingdings" pitchFamily="2" charset="2"/>
              <a:buChar char="v"/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、植</a:t>
            </a:r>
            <a:r>
              <a:rPr lang="zh-CN" altLang="en-US" sz="2800" b="1" dirty="0">
                <a:solidFill>
                  <a:srgbClr val="FF0000"/>
                </a:solidFill>
              </a:rPr>
              <a:t>然</a:t>
            </a:r>
            <a:r>
              <a:rPr lang="zh-CN" altLang="en-US" sz="2800" b="1" dirty="0"/>
              <a:t>其言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buFont typeface="Wingdings" pitchFamily="2" charset="2"/>
              <a:buChar char="v"/>
            </a:pPr>
            <a:endParaRPr lang="zh-CN" altLang="en-US" sz="2800" b="1" dirty="0"/>
          </a:p>
          <a:p>
            <a:pPr>
              <a:buFont typeface="Wingdings" pitchFamily="2" charset="2"/>
              <a:buChar char="v"/>
            </a:pPr>
            <a:r>
              <a:rPr lang="en-US" altLang="zh-CN" sz="2800" b="1" dirty="0"/>
              <a:t>6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FF0000"/>
                </a:solidFill>
              </a:rPr>
              <a:t>但</a:t>
            </a:r>
            <a:r>
              <a:rPr lang="zh-CN" altLang="en-US" sz="2800" b="1" dirty="0"/>
              <a:t>曹有问，植</a:t>
            </a:r>
            <a:r>
              <a:rPr lang="zh-CN" altLang="en-US" sz="2800" b="1" dirty="0">
                <a:solidFill>
                  <a:srgbClr val="FF0000"/>
                </a:solidFill>
              </a:rPr>
              <a:t>即</a:t>
            </a:r>
            <a:r>
              <a:rPr lang="zh-CN" altLang="en-US" sz="2800" b="1" dirty="0"/>
              <a:t>依条答之。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508104" y="1412776"/>
            <a:ext cx="20727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适：</a:t>
            </a:r>
            <a:r>
              <a:rPr lang="zh-CN" altLang="en-US" sz="2800" b="1" dirty="0">
                <a:solidFill>
                  <a:schemeClr val="tx2"/>
                </a:solidFill>
                <a:latin typeface="宋体" charset="-122"/>
              </a:rPr>
              <a:t>正赶上</a:t>
            </a:r>
            <a:r>
              <a:rPr lang="zh-CN" altLang="en-US" b="1" dirty="0">
                <a:solidFill>
                  <a:schemeClr val="tx2"/>
                </a:solidFill>
                <a:latin typeface="宋体" charset="-122"/>
              </a:rPr>
              <a:t>。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5436096" y="2348880"/>
            <a:ext cx="18384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忌：</a:t>
            </a:r>
            <a:r>
              <a:rPr lang="zh-CN" altLang="en-US" sz="2800" b="1" dirty="0">
                <a:solidFill>
                  <a:schemeClr val="tx2"/>
                </a:solidFill>
                <a:latin typeface="宋体" charset="-122"/>
              </a:rPr>
              <a:t>忌讳。</a:t>
            </a:r>
          </a:p>
          <a:p>
            <a:endParaRPr lang="en-US" altLang="zh-CN" dirty="0"/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5436096" y="3284984"/>
            <a:ext cx="183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晓：</a:t>
            </a:r>
            <a:r>
              <a:rPr lang="zh-CN" altLang="en-US" sz="2800" b="1" dirty="0">
                <a:solidFill>
                  <a:schemeClr val="tx2"/>
                </a:solidFill>
                <a:latin typeface="宋体" charset="-122"/>
              </a:rPr>
              <a:t>明白。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5436096" y="4149080"/>
            <a:ext cx="18384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如：</a:t>
            </a:r>
            <a:r>
              <a:rPr lang="zh-CN" altLang="en-US" sz="2800" b="1" dirty="0">
                <a:solidFill>
                  <a:schemeClr val="tx2"/>
                </a:solidFill>
                <a:latin typeface="宋体" charset="-122"/>
              </a:rPr>
              <a:t>按照。</a:t>
            </a:r>
          </a:p>
          <a:p>
            <a:endParaRPr lang="en-US" altLang="zh-CN" dirty="0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5436096" y="4941168"/>
            <a:ext cx="324036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然：</a:t>
            </a:r>
            <a:r>
              <a:rPr lang="zh-CN" altLang="en-US" sz="2800" b="1" dirty="0">
                <a:solidFill>
                  <a:schemeClr val="tx2"/>
                </a:solidFill>
                <a:latin typeface="宋体" charset="-122"/>
              </a:rPr>
              <a:t>认为</a:t>
            </a:r>
            <a:r>
              <a:rPr lang="en-US" altLang="zh-CN" sz="2800" b="1" dirty="0">
                <a:solidFill>
                  <a:schemeClr val="tx2"/>
                </a:solidFill>
                <a:latin typeface="Times New Roman"/>
              </a:rPr>
              <a:t>……</a:t>
            </a:r>
            <a:r>
              <a:rPr lang="zh-CN" altLang="en-US" sz="2800" b="1" dirty="0">
                <a:solidFill>
                  <a:schemeClr val="tx2"/>
                </a:solidFill>
                <a:latin typeface="宋体" charset="-122"/>
              </a:rPr>
              <a:t>正确。</a:t>
            </a:r>
          </a:p>
          <a:p>
            <a:endParaRPr lang="en-US" altLang="zh-CN" dirty="0"/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5364088" y="5949280"/>
            <a:ext cx="35575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但：</a:t>
            </a:r>
            <a:r>
              <a:rPr lang="zh-CN" altLang="en-US" sz="2800" b="1" dirty="0">
                <a:latin typeface="宋体" charset="-122"/>
              </a:rPr>
              <a:t>只要。</a:t>
            </a:r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charset="-122"/>
              </a:rPr>
              <a:t>即</a:t>
            </a:r>
            <a:r>
              <a:rPr lang="zh-CN" altLang="en-US" sz="2800" b="1" dirty="0">
                <a:solidFill>
                  <a:srgbClr val="FF0000"/>
                </a:solidFill>
                <a:latin typeface="宋体" charset="-122"/>
              </a:rPr>
              <a:t>：</a:t>
            </a:r>
            <a:r>
              <a:rPr lang="zh-CN" altLang="en-US" sz="2800" b="1" dirty="0">
                <a:latin typeface="宋体" charset="-122"/>
              </a:rPr>
              <a:t>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autoUpdateAnimBg="0"/>
      <p:bldP spid="11276" grpId="0" autoUpdateAnimBg="0"/>
      <p:bldP spid="11278" grpId="0" autoUpdateAnimBg="0"/>
      <p:bldP spid="11279" grpId="0" autoUpdateAnimBg="0"/>
      <p:bldP spid="11280" grpId="0" autoUpdateAnimBg="0"/>
      <p:bldP spid="11281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1749</Words>
  <Application>Microsoft Office PowerPoint</Application>
  <PresentationFormat>全屏显示(4:3)</PresentationFormat>
  <Paragraphs>145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欣赏图片，说说这些图片说的是哪部作品中的什么情节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思考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小结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51</cp:revision>
  <dcterms:modified xsi:type="dcterms:W3CDTF">2016-10-31T16:31:17Z</dcterms:modified>
</cp:coreProperties>
</file>