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99" r:id="rId2"/>
    <p:sldId id="364" r:id="rId3"/>
    <p:sldId id="445" r:id="rId4"/>
    <p:sldId id="456" r:id="rId5"/>
    <p:sldId id="498" r:id="rId6"/>
    <p:sldId id="507" r:id="rId7"/>
    <p:sldId id="499" r:id="rId8"/>
    <p:sldId id="500" r:id="rId9"/>
    <p:sldId id="392" r:id="rId10"/>
    <p:sldId id="403" r:id="rId11"/>
    <p:sldId id="508" r:id="rId12"/>
    <p:sldId id="398" r:id="rId13"/>
    <p:sldId id="476" r:id="rId14"/>
    <p:sldId id="509" r:id="rId15"/>
    <p:sldId id="270" r:id="rId16"/>
    <p:sldId id="406" r:id="rId17"/>
    <p:sldId id="510" r:id="rId18"/>
    <p:sldId id="501" r:id="rId19"/>
    <p:sldId id="511" r:id="rId20"/>
    <p:sldId id="484" r:id="rId21"/>
    <p:sldId id="503" r:id="rId22"/>
    <p:sldId id="505" r:id="rId23"/>
    <p:sldId id="506" r:id="rId24"/>
    <p:sldId id="485" r:id="rId25"/>
    <p:sldId id="486" r:id="rId26"/>
    <p:sldId id="512" r:id="rId27"/>
    <p:sldId id="513" r:id="rId28"/>
    <p:sldId id="514" r:id="rId29"/>
    <p:sldId id="487" r:id="rId30"/>
    <p:sldId id="488" r:id="rId31"/>
    <p:sldId id="490" r:id="rId32"/>
    <p:sldId id="515" r:id="rId33"/>
    <p:sldId id="516" r:id="rId34"/>
    <p:sldId id="517" r:id="rId35"/>
    <p:sldId id="520" r:id="rId36"/>
    <p:sldId id="492" r:id="rId37"/>
    <p:sldId id="483" r:id="rId38"/>
    <p:sldId id="496" r:id="rId39"/>
    <p:sldId id="300" r:id="rId40"/>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varScale="1">
        <p:scale>
          <a:sx n="87" d="100"/>
          <a:sy n="87" d="100"/>
        </p:scale>
        <p:origin x="-662" y="-91"/>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38.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50590" y="3447291"/>
            <a:ext cx="10729192" cy="1061829"/>
          </a:xfrm>
          <a:prstGeom prst="rect">
            <a:avLst/>
          </a:prstGeom>
          <a:noFill/>
        </p:spPr>
        <p:txBody>
          <a:bodyPr wrap="square" rtlCol="0">
            <a:spAutoFit/>
          </a:bodyPr>
          <a:lstStyle/>
          <a:p>
            <a:pPr>
              <a:lnSpc>
                <a:spcPct val="150000"/>
              </a:lnSpc>
            </a:pPr>
            <a:r>
              <a:rPr lang="zh-CN" altLang="en-US" sz="2800" b="1" dirty="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题型</a:t>
            </a:r>
            <a:r>
              <a:rPr lang="zh-CN" altLang="en-US" sz="2800" b="1"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攻略</a:t>
            </a:r>
            <a:r>
              <a:rPr lang="zh-CN" altLang="en-US" sz="2800" b="1" dirty="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三</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图文转换题：准确理解，简洁表达</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550590" y="3011810"/>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一</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语言表达和应用</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6" name="Picture 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474572" y="0"/>
            <a:ext cx="3715841" cy="2495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73999"/>
            <a:ext cx="11515037" cy="129881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比较高考题参考答案与考生现场答案，你发现参考答案有什么特点？考生现场答案与之相比存在什么问题？请举例分析。</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9907882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243508" y="116632"/>
            <a:ext cx="11756354" cy="6727996"/>
          </a:xfrm>
          <a:prstGeom prst="rect">
            <a:avLst/>
          </a:prstGeom>
          <a:noFill/>
        </p:spPr>
        <p:txBody>
          <a:bodyPr wrap="square" rtlCol="0">
            <a:spAutoFit/>
          </a:bodyPr>
          <a:lstStyle/>
          <a:p>
            <a:pPr algn="just">
              <a:lnSpc>
                <a:spcPct val="14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参考答案特点：</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反映图表信息，准确完整。</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语言表述简洁、鲜明。</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考生现场答案存在的问题：</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脱离图表内容，或表述图表内容不准确。如</a:t>
            </a:r>
            <a:r>
              <a:rPr lang="en-US" altLang="zh-CN" sz="2800" kern="100" dirty="0">
                <a:solidFill>
                  <a:srgbClr val="0000FF"/>
                </a:solidFill>
                <a:latin typeface="Times New Roman"/>
                <a:ea typeface="华文细黑"/>
                <a:cs typeface="Courier New"/>
              </a:rPr>
              <a:t>2011</a:t>
            </a:r>
            <a:r>
              <a:rPr lang="zh-CN" altLang="zh-CN" sz="2800" kern="100" dirty="0">
                <a:solidFill>
                  <a:srgbClr val="0000FF"/>
                </a:solidFill>
                <a:latin typeface="Times New Roman"/>
                <a:ea typeface="华文细黑"/>
                <a:cs typeface="Times New Roman"/>
              </a:rPr>
              <a:t>年现场答案</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与画面内容相差太远。</a:t>
            </a:r>
            <a:r>
              <a:rPr lang="en-US" altLang="zh-CN" sz="2800" kern="100" dirty="0">
                <a:solidFill>
                  <a:srgbClr val="0000FF"/>
                </a:solidFill>
                <a:latin typeface="Times New Roman"/>
                <a:ea typeface="华文细黑"/>
                <a:cs typeface="Courier New"/>
              </a:rPr>
              <a:t>2015</a:t>
            </a:r>
            <a:r>
              <a:rPr lang="zh-CN" altLang="zh-CN" sz="2800" kern="100" dirty="0">
                <a:solidFill>
                  <a:srgbClr val="0000FF"/>
                </a:solidFill>
                <a:latin typeface="Times New Roman"/>
                <a:ea typeface="华文细黑"/>
                <a:cs typeface="Times New Roman"/>
              </a:rPr>
              <a:t>年第</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题的现场答案漏掉了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综合阅读率</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内容，且表述主体不正确，不是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全国与浙江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比较，而是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浙江与全国</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比较。</a:t>
            </a:r>
            <a:endParaRPr lang="zh-CN" altLang="zh-CN" sz="1050" kern="100" dirty="0">
              <a:solidFill>
                <a:srgbClr val="0000FF"/>
              </a:solidFill>
              <a:latin typeface="宋体"/>
              <a:cs typeface="Courier New"/>
            </a:endParaRPr>
          </a:p>
          <a:p>
            <a:pPr algn="just">
              <a:lnSpc>
                <a:spcPct val="14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不完全符合要求。因为图文转换题要求多，答题时难免挂一漏万。如</a:t>
            </a:r>
            <a:r>
              <a:rPr lang="en-US" altLang="zh-CN" sz="2800" kern="100" dirty="0">
                <a:solidFill>
                  <a:srgbClr val="0000FF"/>
                </a:solidFill>
                <a:latin typeface="Times New Roman"/>
                <a:ea typeface="华文细黑"/>
                <a:cs typeface="Courier New"/>
              </a:rPr>
              <a:t>2009</a:t>
            </a:r>
            <a:r>
              <a:rPr lang="zh-CN" altLang="zh-CN" sz="2800" kern="100" dirty="0">
                <a:solidFill>
                  <a:srgbClr val="0000FF"/>
                </a:solidFill>
                <a:latin typeface="Times New Roman"/>
                <a:ea typeface="华文细黑"/>
                <a:cs typeface="Times New Roman"/>
              </a:rPr>
              <a:t>年现场答案只运用了一种修辞手法；</a:t>
            </a:r>
            <a:r>
              <a:rPr lang="en-US" altLang="zh-CN" sz="2800" kern="100" dirty="0">
                <a:solidFill>
                  <a:srgbClr val="0000FF"/>
                </a:solidFill>
                <a:latin typeface="Times New Roman"/>
                <a:ea typeface="华文细黑"/>
                <a:cs typeface="Courier New"/>
              </a:rPr>
              <a:t>2015</a:t>
            </a:r>
            <a:r>
              <a:rPr lang="zh-CN" altLang="zh-CN" sz="2800" kern="100" dirty="0">
                <a:solidFill>
                  <a:srgbClr val="0000FF"/>
                </a:solidFill>
                <a:latin typeface="Times New Roman"/>
                <a:ea typeface="华文细黑"/>
                <a:cs typeface="Times New Roman"/>
              </a:rPr>
              <a:t>年第</a:t>
            </a: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题现场答案中的两点均属一点，这一点属分析问题或具体措施类，而真正由图表中得出的结论则没有。</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1993736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750"/>
                                        <p:tgtEl>
                                          <p:spTgt spid="6">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blinds(horizontal)">
                                      <p:cBhvr>
                                        <p:cTn id="19" dur="750"/>
                                        <p:tgtEl>
                                          <p:spTgt spid="6">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750"/>
                                        <p:tgtEl>
                                          <p:spTgt spid="6">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linds(horizontal)">
                                      <p:cBhvr>
                                        <p:cTn id="27" dur="75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9" y="257306"/>
            <a:ext cx="11252299" cy="1298817"/>
          </a:xfrm>
          <a:prstGeom prst="rect">
            <a:avLst/>
          </a:prstGeom>
          <a:noFill/>
        </p:spPr>
        <p:txBody>
          <a:bodyPr wrap="square" rtlCol="0">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二、阅读下面的徽标、图表，回答问题，并体悟浙江卷图文转换题的审答规范，力避考生现场答案中存在的问题。</a:t>
            </a:r>
          </a:p>
        </p:txBody>
      </p:sp>
      <p:sp>
        <p:nvSpPr>
          <p:cNvPr id="8" name="TextBox 7"/>
          <p:cNvSpPr txBox="1"/>
          <p:nvPr/>
        </p:nvSpPr>
        <p:spPr>
          <a:xfrm>
            <a:off x="243509" y="1556792"/>
            <a:ext cx="11252298" cy="1302408"/>
          </a:xfrm>
          <a:prstGeom prst="rect">
            <a:avLst/>
          </a:prstGeom>
          <a:noFill/>
        </p:spPr>
        <p:txBody>
          <a:bodyPr wrap="square" rtlCol="0">
            <a:spAutoFit/>
          </a:bodyPr>
          <a:lstStyle/>
          <a:p>
            <a:pPr algn="just">
              <a:lnSpc>
                <a:spcPct val="150000"/>
              </a:lnSpc>
              <a:spcAft>
                <a:spcPts val="0"/>
              </a:spcAft>
            </a:pPr>
            <a:r>
              <a:rPr lang="en-US" altLang="zh-CN" sz="2800" kern="100" spc="-100" dirty="0">
                <a:latin typeface="Times New Roman"/>
                <a:ea typeface="华文细黑"/>
                <a:cs typeface="Courier New"/>
              </a:rPr>
              <a:t>1.2015</a:t>
            </a:r>
            <a:r>
              <a:rPr lang="zh-CN" altLang="zh-CN" sz="2800" kern="100" spc="-100" dirty="0">
                <a:latin typeface="Times New Roman"/>
                <a:ea typeface="华文细黑"/>
                <a:cs typeface="Times New Roman"/>
              </a:rPr>
              <a:t>年</a:t>
            </a:r>
            <a:r>
              <a:rPr lang="en-US" altLang="zh-CN" sz="2800" kern="100" spc="-100" dirty="0">
                <a:latin typeface="Times New Roman"/>
                <a:ea typeface="华文细黑"/>
                <a:cs typeface="Courier New"/>
              </a:rPr>
              <a:t>11</a:t>
            </a:r>
            <a:r>
              <a:rPr lang="zh-CN" altLang="zh-CN" sz="2800" kern="100" spc="-100" dirty="0">
                <a:latin typeface="Times New Roman"/>
                <a:ea typeface="华文细黑"/>
                <a:cs typeface="Times New Roman"/>
              </a:rPr>
              <a:t>月</a:t>
            </a:r>
            <a:r>
              <a:rPr lang="en-US" altLang="zh-CN" sz="2800" kern="100" spc="-100" dirty="0">
                <a:latin typeface="Times New Roman"/>
                <a:ea typeface="华文细黑"/>
                <a:cs typeface="Courier New"/>
              </a:rPr>
              <a:t>13</a:t>
            </a:r>
            <a:r>
              <a:rPr lang="zh-CN" altLang="zh-CN" sz="2800" kern="100" spc="-100" dirty="0">
                <a:latin typeface="Times New Roman"/>
                <a:ea typeface="华文细黑"/>
                <a:cs typeface="Times New Roman"/>
              </a:rPr>
              <a:t>日，法国巴黎遭遇恐怖袭击，全世界人民以</a:t>
            </a:r>
            <a:r>
              <a:rPr lang="en-US" altLang="zh-CN" sz="2800" kern="100" spc="-100" dirty="0">
                <a:latin typeface="宋体"/>
                <a:ea typeface="华文细黑"/>
                <a:cs typeface="Times New Roman"/>
              </a:rPr>
              <a:t>“</a:t>
            </a:r>
            <a:r>
              <a:rPr lang="en-US" altLang="zh-CN" sz="2800" kern="100" spc="-100" dirty="0">
                <a:latin typeface="Times New Roman"/>
                <a:ea typeface="华文细黑"/>
                <a:cs typeface="Courier New"/>
              </a:rPr>
              <a:t>Pray For Paris</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的话题为巴黎祈福。下图是传播最广泛的一张，请评述此图的创意。</a:t>
            </a:r>
            <a:endParaRPr lang="zh-CN" altLang="zh-CN" sz="1050" kern="100" spc="-100" dirty="0">
              <a:effectLst/>
              <a:latin typeface="宋体"/>
              <a:cs typeface="Courier New"/>
            </a:endParaRPr>
          </a:p>
        </p:txBody>
      </p:sp>
      <p:sp>
        <p:nvSpPr>
          <p:cNvPr id="4" name="TextBox 3"/>
          <p:cNvSpPr txBox="1"/>
          <p:nvPr/>
        </p:nvSpPr>
        <p:spPr>
          <a:xfrm>
            <a:off x="243509" y="2924944"/>
            <a:ext cx="8588002" cy="2677656"/>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画面的主体是埃菲尔铁塔，象征着遭受恐怖袭击的巴黎，外面的黑圈是巴黎人和平团结的象征</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或理解为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巴黎为恐怖袭击阴影所笼罩</a:t>
            </a:r>
            <a:r>
              <a:rPr lang="en-US" altLang="zh-CN" sz="2800" kern="100" dirty="0">
                <a:solidFill>
                  <a:srgbClr val="0000FF"/>
                </a:solidFill>
                <a:latin typeface="宋体"/>
                <a:ea typeface="华文细黑"/>
                <a:cs typeface="Times New Roman"/>
              </a:rPr>
              <a:t>”</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。画面形式简单，直抒胸臆，让人过目不忘。</a:t>
            </a:r>
            <a:endParaRPr lang="zh-CN" altLang="zh-CN" sz="1050" kern="100" dirty="0">
              <a:solidFill>
                <a:srgbClr val="0000FF"/>
              </a:solidFill>
              <a:effectLst/>
              <a:latin typeface="宋体"/>
              <a:cs typeface="Courier New"/>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11266" name="Picture 2" descr="D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92246" y="3080455"/>
            <a:ext cx="2563600" cy="243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0851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7667" y="332656"/>
            <a:ext cx="11515037" cy="130240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阅读下面根据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你会在二三线城市买房吗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网络调查的网友反馈的数据绘制的图表，按要求回答问题。</a:t>
            </a:r>
            <a:endParaRPr lang="zh-CN" altLang="zh-CN" sz="1050" kern="100" dirty="0">
              <a:effectLst/>
              <a:latin typeface="宋体"/>
              <a:cs typeface="Courier New"/>
            </a:endParaRPr>
          </a:p>
        </p:txBody>
      </p:sp>
      <p:sp>
        <p:nvSpPr>
          <p:cNvPr id="3" name="TextBox 2"/>
          <p:cNvSpPr txBox="1"/>
          <p:nvPr/>
        </p:nvSpPr>
        <p:spPr>
          <a:xfrm>
            <a:off x="297667" y="5508458"/>
            <a:ext cx="11515037" cy="656846"/>
          </a:xfrm>
          <a:prstGeom prst="rect">
            <a:avLst/>
          </a:prstGeom>
          <a:noFill/>
        </p:spPr>
        <p:txBody>
          <a:bodyPr wrap="square" rtlCol="0">
            <a:spAutoFit/>
          </a:bodyPr>
          <a:lstStyle/>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资料来源：</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日《人民日报》</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pic>
        <p:nvPicPr>
          <p:cNvPr id="12290" name="Picture 2" descr="D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75855" y="1988676"/>
            <a:ext cx="7288093" cy="3240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87995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7667" y="1908058"/>
            <a:ext cx="1163018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根据有关数据，分析二三线城市房售走势。</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70</a:t>
            </a:r>
            <a:r>
              <a:rPr lang="zh-CN" altLang="zh-CN" sz="2800" kern="100" dirty="0">
                <a:latin typeface="Times New Roman"/>
                <a:ea typeface="华文细黑"/>
                <a:cs typeface="Times New Roman"/>
              </a:rPr>
              <a:t>字。</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6" name="圆角矩形 5"/>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297667" y="2564904"/>
            <a:ext cx="10793813" cy="1948739"/>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solidFill>
                  <a:prstClr val="black"/>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鉴于</a:t>
            </a:r>
            <a:r>
              <a:rPr lang="en-US" altLang="zh-CN" sz="2800" kern="100" dirty="0">
                <a:solidFill>
                  <a:srgbClr val="0000FF"/>
                </a:solidFill>
                <a:latin typeface="Times New Roman"/>
                <a:ea typeface="华文细黑"/>
                <a:cs typeface="Courier New"/>
              </a:rPr>
              <a:t>50%</a:t>
            </a:r>
            <a:r>
              <a:rPr lang="zh-CN" altLang="zh-CN" sz="2800" kern="100" dirty="0">
                <a:solidFill>
                  <a:srgbClr val="0000FF"/>
                </a:solidFill>
                <a:latin typeface="Times New Roman"/>
                <a:ea typeface="华文细黑"/>
                <a:cs typeface="Times New Roman"/>
              </a:rPr>
              <a:t>以上居民有在二三线城市买房的意愿，表明这些城市的住房需求潜力不小，如果有关政策能及时跟进和配套，房售前景在今后一段时间内应不会暗淡。</a:t>
            </a:r>
            <a:endParaRPr lang="zh-CN" altLang="zh-CN" sz="2800" kern="100" dirty="0">
              <a:solidFill>
                <a:srgbClr val="0000FF"/>
              </a:solidFill>
              <a:effectLst/>
              <a:latin typeface="宋体"/>
              <a:cs typeface="Courier New"/>
            </a:endParaRPr>
          </a:p>
        </p:txBody>
      </p:sp>
      <p:sp>
        <p:nvSpPr>
          <p:cNvPr id="8" name="TextBox 7"/>
          <p:cNvSpPr txBox="1"/>
          <p:nvPr/>
        </p:nvSpPr>
        <p:spPr>
          <a:xfrm>
            <a:off x="297667" y="476672"/>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给图表拟一个合适的标题。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不超过</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字</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9" name="TextBox 8"/>
          <p:cNvSpPr txBox="1"/>
          <p:nvPr/>
        </p:nvSpPr>
        <p:spPr>
          <a:xfrm>
            <a:off x="297667" y="1188747"/>
            <a:ext cx="11630187"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网络调查显示，超半数网友愿意在二三线城市买房</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192388647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突破</a:t>
            </a:r>
            <a:r>
              <a:rPr lang="zh-CN" altLang="en-US" sz="2400" b="1" kern="0" dirty="0">
                <a:solidFill>
                  <a:schemeClr val="bg1"/>
                </a:solidFill>
                <a:latin typeface="微软雅黑" pitchFamily="34" charset="-122"/>
                <a:ea typeface="微软雅黑" pitchFamily="34" charset="-122"/>
              </a:rPr>
              <a:t>题点</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找准核心题点   精准细透突破</a:t>
            </a:r>
            <a:endParaRPr lang="zh-CN" altLang="en-US" sz="2400" b="1" kern="0" dirty="0">
              <a:solidFill>
                <a:schemeClr val="bg1"/>
              </a:solidFill>
              <a:latin typeface="华文新魏" pitchFamily="2" charset="-122"/>
              <a:ea typeface="华文新魏" pitchFamily="2" charset="-122"/>
            </a:endParaRPr>
          </a:p>
        </p:txBody>
      </p:sp>
      <p:sp>
        <p:nvSpPr>
          <p:cNvPr id="7" name="TextBox 6"/>
          <p:cNvSpPr txBox="1"/>
          <p:nvPr/>
        </p:nvSpPr>
        <p:spPr>
          <a:xfrm>
            <a:off x="118542" y="645119"/>
            <a:ext cx="11515037" cy="656077"/>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黑体" pitchFamily="49" charset="-122"/>
                <a:ea typeface="黑体" pitchFamily="49" charset="-122"/>
                <a:cs typeface="Times New Roman"/>
              </a:rPr>
              <a:t>核心题点一：徽标题准确转换</a:t>
            </a:r>
            <a:endParaRPr lang="zh-CN" altLang="zh-CN" sz="1050" b="1" kern="100" dirty="0">
              <a:solidFill>
                <a:srgbClr val="C00000"/>
              </a:solidFill>
              <a:latin typeface="黑体" pitchFamily="49" charset="-122"/>
              <a:ea typeface="黑体" pitchFamily="49" charset="-122"/>
              <a:cs typeface="Courier New"/>
            </a:endParaRPr>
          </a:p>
        </p:txBody>
      </p:sp>
      <p:sp>
        <p:nvSpPr>
          <p:cNvPr id="9" name="TextBox 8"/>
          <p:cNvSpPr txBox="1"/>
          <p:nvPr/>
        </p:nvSpPr>
        <p:spPr>
          <a:xfrm>
            <a:off x="118542" y="1291671"/>
            <a:ext cx="11957064" cy="5449697"/>
          </a:xfrm>
          <a:prstGeom prst="rect">
            <a:avLst/>
          </a:prstGeom>
          <a:noFill/>
        </p:spPr>
        <p:txBody>
          <a:bodyPr wrap="square" rtlCol="0">
            <a:spAutoFit/>
          </a:bodyPr>
          <a:lstStyle/>
          <a:p>
            <a:pPr algn="just">
              <a:lnSpc>
                <a:spcPct val="140000"/>
              </a:lnSpc>
              <a:spcAft>
                <a:spcPts val="0"/>
              </a:spcAft>
            </a:pPr>
            <a:r>
              <a:rPr lang="zh-CN" altLang="zh-CN" sz="2800" kern="100" dirty="0" smtClean="0">
                <a:latin typeface="Times New Roman"/>
                <a:ea typeface="华文细黑"/>
                <a:cs typeface="Times New Roman"/>
              </a:rPr>
              <a:t>徽标</a:t>
            </a:r>
            <a:r>
              <a:rPr lang="zh-CN" altLang="zh-CN" sz="2800" kern="100" dirty="0">
                <a:latin typeface="Times New Roman"/>
                <a:ea typeface="华文细黑"/>
                <a:cs typeface="Times New Roman"/>
              </a:rPr>
              <a:t>，即徽记、标志，它不是一般的图标，往往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言简意赅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，高度凝炼，蕴涵着丰富的寓意。</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解题要求</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宏观把握会徽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行业性图标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的外形特点，注意中英文大小写和变体，以及涉及的时间、事物等。</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说明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介绍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画面要分清说明顺序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时间顺序、逻辑顺序、空间顺序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140000"/>
              </a:lnSpc>
            </a:pPr>
            <a:r>
              <a:rPr lang="en-US" altLang="zh-CN" sz="2800" kern="100" dirty="0">
                <a:latin typeface="Times New Roman"/>
                <a:ea typeface="华文细黑"/>
              </a:rPr>
              <a:t>(3)</a:t>
            </a:r>
            <a:r>
              <a:rPr lang="zh-CN" altLang="zh-CN" sz="2800" kern="100" dirty="0">
                <a:latin typeface="Times New Roman"/>
                <a:ea typeface="华文细黑"/>
                <a:cs typeface="Times New Roman"/>
              </a:rPr>
              <a:t>注意由表及里分析其内涵和寓意，对图标的创意</a:t>
            </a:r>
            <a:r>
              <a:rPr lang="en-US" altLang="zh-CN" sz="2800" kern="100" dirty="0">
                <a:latin typeface="Times New Roman"/>
                <a:ea typeface="华文细黑"/>
              </a:rPr>
              <a:t>(</a:t>
            </a:r>
            <a:r>
              <a:rPr lang="zh-CN" altLang="zh-CN" sz="2800" kern="100" dirty="0">
                <a:latin typeface="Times New Roman"/>
                <a:ea typeface="华文细黑"/>
                <a:cs typeface="Times New Roman"/>
              </a:rPr>
              <a:t>含义</a:t>
            </a:r>
            <a:r>
              <a:rPr lang="en-US" altLang="zh-CN" sz="2800" kern="100" dirty="0">
                <a:latin typeface="Times New Roman"/>
                <a:ea typeface="华文细黑"/>
              </a:rPr>
              <a:t>)</a:t>
            </a:r>
            <a:r>
              <a:rPr lang="zh-CN" altLang="zh-CN" sz="2800" kern="100" dirty="0">
                <a:latin typeface="Times New Roman"/>
                <a:ea typeface="华文细黑"/>
                <a:cs typeface="Times New Roman"/>
              </a:rPr>
              <a:t>的解说，要联系具体对象作出合理想象。比如</a:t>
            </a:r>
            <a:r>
              <a:rPr lang="en-US" altLang="zh-CN" sz="2800" kern="100" dirty="0">
                <a:latin typeface="Times New Roman"/>
                <a:ea typeface="华文细黑"/>
              </a:rPr>
              <a:t>2015</a:t>
            </a:r>
            <a:r>
              <a:rPr lang="zh-CN" altLang="zh-CN" sz="2800" kern="100" dirty="0">
                <a:latin typeface="Times New Roman"/>
                <a:ea typeface="华文细黑"/>
                <a:cs typeface="Times New Roman"/>
              </a:rPr>
              <a:t>年全国</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第</a:t>
            </a:r>
            <a:r>
              <a:rPr lang="en-US" altLang="zh-CN" sz="2800" kern="100" dirty="0">
                <a:latin typeface="Times New Roman"/>
                <a:ea typeface="华文细黑"/>
              </a:rPr>
              <a:t>17</a:t>
            </a:r>
            <a:r>
              <a:rPr lang="zh-CN" altLang="zh-CN" sz="2800" kern="100" dirty="0">
                <a:latin typeface="Times New Roman"/>
                <a:ea typeface="华文细黑"/>
                <a:cs typeface="Times New Roman"/>
              </a:rPr>
              <a:t>题，徽标图形部分有一只手在阻挡黑色的污水流向游鱼的水里，可以想象这是人类之手在阻挡水污染。</a:t>
            </a:r>
            <a:endParaRPr lang="zh-CN" altLang="zh-CN" sz="1050" kern="100" dirty="0">
              <a:effectLst/>
              <a:latin typeface="宋体"/>
              <a:cs typeface="Courier New"/>
            </a:endParaRP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76672"/>
            <a:ext cx="11515037" cy="5909310"/>
          </a:xfrm>
          <a:prstGeom prst="rect">
            <a:avLst/>
          </a:prstGeom>
          <a:noFill/>
        </p:spPr>
        <p:txBody>
          <a:bodyPr wrap="square" rtlCol="0">
            <a:spAutoFit/>
          </a:bodyPr>
          <a:lstStyle/>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采用规范的说明语言：准确、简明、平实、清晰。</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力求避免遗漏说明内容，要认真观察图的组成部分，并落实好</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解题步骤：</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认真审题，根据题干等明确徽标的性质、用途等；明确是要分析构图要素还是要明确寓意，还是二者兼有；看清楚字数要求等。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仔细观察画面，抓住图标要素合理想象，弄懂设计意图。</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辨清画面上的背景与人、物，人的服饰、动作、表情，物的地理位置、特征等；看清画的标题以及其他文字信息；扣住行业特点准确理解内容和寓意等</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7251140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749603"/>
            <a:ext cx="11756354" cy="2031325"/>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理清思路，把握说明顺序。注意顺序：时间顺序、逻辑顺序、空间顺序。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组织语言：由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构成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又巧妙地构成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检查句子是否通顺，表达是否准确、得当、全面，字数是否符合要求。</a:t>
            </a:r>
            <a:endParaRPr lang="zh-CN" altLang="zh-CN" sz="1050" kern="100" dirty="0">
              <a:effectLst/>
              <a:latin typeface="宋体"/>
              <a:cs typeface="Courier New"/>
            </a:endParaRPr>
          </a:p>
        </p:txBody>
      </p:sp>
    </p:spTree>
    <p:extLst>
      <p:ext uri="{BB962C8B-B14F-4D97-AF65-F5344CB8AC3E}">
        <p14:creationId xmlns:p14="http://schemas.microsoft.com/office/powerpoint/2010/main" val="14562347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8588" y="1048082"/>
            <a:ext cx="11515037" cy="194950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下面是中华人民共和国第十届少数民族传统体育运动会会徽的主体图形，请写出构图要素，并说明图形寓意，要求语意简明，句子通顺，不超过</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个字。</a:t>
            </a:r>
            <a:endParaRPr lang="zh-CN" altLang="zh-CN" sz="1050" kern="100" dirty="0">
              <a:effectLst/>
              <a:latin typeface="宋体"/>
              <a:cs typeface="Courier New"/>
            </a:endParaRPr>
          </a:p>
        </p:txBody>
      </p:sp>
      <p:sp>
        <p:nvSpPr>
          <p:cNvPr id="3" name="TextBox 2"/>
          <p:cNvSpPr txBox="1"/>
          <p:nvPr/>
        </p:nvSpPr>
        <p:spPr>
          <a:xfrm>
            <a:off x="190550" y="521052"/>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1052736"/>
            <a:ext cx="1746244" cy="0"/>
          </a:xfrm>
          <a:prstGeom prst="line">
            <a:avLst/>
          </a:prstGeom>
        </p:spPr>
        <p:style>
          <a:lnRef idx="1">
            <a:schemeClr val="accent5"/>
          </a:lnRef>
          <a:fillRef idx="0">
            <a:schemeClr val="accent5"/>
          </a:fillRef>
          <a:effectRef idx="0">
            <a:schemeClr val="accent5"/>
          </a:effectRef>
          <a:fontRef idx="minor">
            <a:schemeClr val="tx1"/>
          </a:fontRef>
        </p:style>
      </p:cxnSp>
      <p:pic>
        <p:nvPicPr>
          <p:cNvPr id="13314" name="Picture 2" descr="D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9809" y="2721338"/>
            <a:ext cx="4176037" cy="229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08588" y="2993401"/>
            <a:ext cx="7255197" cy="267765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要素：阿拉伯数字</a:t>
            </a:r>
            <a:r>
              <a:rPr lang="en-US" altLang="zh-CN" sz="2800" kern="100" dirty="0">
                <a:solidFill>
                  <a:srgbClr val="0000FF"/>
                </a:solidFill>
                <a:latin typeface="宋体"/>
                <a:ea typeface="华文细黑"/>
                <a:cs typeface="Times New Roman"/>
              </a:rPr>
              <a:t>“</a:t>
            </a:r>
            <a:r>
              <a:rPr lang="en-US" altLang="zh-CN" sz="2800" kern="100" dirty="0">
                <a:solidFill>
                  <a:srgbClr val="0000FF"/>
                </a:solidFill>
                <a:latin typeface="Times New Roman"/>
                <a:ea typeface="华文细黑"/>
                <a:cs typeface="Courier New"/>
              </a:rPr>
              <a:t>10</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、飞奔的骏马、文字</a:t>
            </a:r>
            <a:r>
              <a:rPr lang="en-US" altLang="zh-CN" sz="2800" kern="100" dirty="0">
                <a:solidFill>
                  <a:srgbClr val="0000FF"/>
                </a:solidFill>
                <a:latin typeface="宋体"/>
                <a:ea typeface="华文细黑"/>
                <a:cs typeface="Times New Roman"/>
              </a:rPr>
              <a:t>“</a:t>
            </a:r>
            <a:r>
              <a:rPr lang="en-US" altLang="zh-CN" sz="2800" kern="100" dirty="0">
                <a:solidFill>
                  <a:srgbClr val="0000FF"/>
                </a:solidFill>
                <a:latin typeface="Times New Roman"/>
                <a:ea typeface="华文细黑"/>
                <a:cs typeface="Courier New"/>
              </a:rPr>
              <a:t>2015</a:t>
            </a:r>
            <a:r>
              <a:rPr lang="zh-CN" altLang="zh-CN" sz="2800" kern="100" dirty="0">
                <a:solidFill>
                  <a:srgbClr val="0000FF"/>
                </a:solidFill>
                <a:latin typeface="Times New Roman"/>
                <a:ea typeface="华文细黑"/>
                <a:cs typeface="Times New Roman"/>
              </a:rPr>
              <a:t>年内蒙古</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a:t>
            </a:r>
            <a:endParaRPr lang="zh-CN" altLang="zh-CN" sz="280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寓意：第十届少数民族传统体育运动会</a:t>
            </a:r>
            <a:r>
              <a:rPr lang="en-US" altLang="zh-CN" sz="2800" kern="100" dirty="0">
                <a:solidFill>
                  <a:srgbClr val="0000FF"/>
                </a:solidFill>
                <a:latin typeface="Times New Roman"/>
                <a:ea typeface="华文细黑"/>
                <a:cs typeface="Courier New"/>
              </a:rPr>
              <a:t>2015</a:t>
            </a:r>
            <a:r>
              <a:rPr lang="zh-CN" altLang="zh-CN" sz="2800" kern="100" dirty="0">
                <a:solidFill>
                  <a:srgbClr val="0000FF"/>
                </a:solidFill>
                <a:latin typeface="Times New Roman"/>
                <a:ea typeface="华文细黑"/>
                <a:cs typeface="Times New Roman"/>
              </a:rPr>
              <a:t>年在内蒙古草原举办。</a:t>
            </a:r>
            <a:endParaRPr lang="zh-CN" altLang="zh-CN" sz="2800" kern="100" dirty="0">
              <a:solidFill>
                <a:srgbClr val="0000FF"/>
              </a:solidFill>
              <a:effectLst/>
              <a:latin typeface="宋体"/>
              <a:cs typeface="Courier New"/>
            </a:endParaRPr>
          </a:p>
        </p:txBody>
      </p:sp>
      <p:sp>
        <p:nvSpPr>
          <p:cNvPr id="8" name="矩形 7"/>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43944044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6">
                                            <p:txEl>
                                              <p:pRg st="0" end="0"/>
                                            </p:txEl>
                                          </p:spTgt>
                                        </p:tgtEl>
                                      </p:cBhvr>
                                    </p:animEffect>
                                    <p:set>
                                      <p:cBhvr>
                                        <p:cTn id="17" dur="1" fill="hold">
                                          <p:stCondLst>
                                            <p:cond delay="499"/>
                                          </p:stCondLst>
                                        </p:cTn>
                                        <p:tgtEl>
                                          <p:spTgt spid="6">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6">
                                            <p:txEl>
                                              <p:pRg st="1" end="1"/>
                                            </p:txEl>
                                          </p:spTgt>
                                        </p:tgtEl>
                                      </p:cBhvr>
                                    </p:animEffect>
                                    <p:set>
                                      <p:cBhvr>
                                        <p:cTn id="20"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6"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8588" y="476672"/>
            <a:ext cx="11515037" cy="130317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下图为中国禁毒标识，请写出主体图形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外围汉字及英文单词除外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的构图要素及寓意，要求语意简明，句子通顺，不超过</a:t>
            </a:r>
            <a:r>
              <a:rPr lang="en-US" altLang="zh-CN" sz="2800" kern="100" dirty="0">
                <a:latin typeface="Times New Roman"/>
                <a:ea typeface="华文细黑"/>
                <a:cs typeface="Courier New"/>
              </a:rPr>
              <a:t>110</a:t>
            </a:r>
            <a:r>
              <a:rPr lang="zh-CN" altLang="zh-CN" sz="2800" kern="100" dirty="0">
                <a:latin typeface="Times New Roman"/>
                <a:ea typeface="华文细黑"/>
                <a:cs typeface="Times New Roman"/>
              </a:rPr>
              <a:t>个字。</a:t>
            </a:r>
            <a:endParaRPr lang="zh-CN" altLang="zh-CN" sz="1050" kern="100" dirty="0">
              <a:effectLst/>
              <a:latin typeface="宋体"/>
              <a:cs typeface="Courier New"/>
            </a:endParaRPr>
          </a:p>
        </p:txBody>
      </p:sp>
      <p:sp>
        <p:nvSpPr>
          <p:cNvPr id="6" name="矩形 5"/>
          <p:cNvSpPr/>
          <p:nvPr/>
        </p:nvSpPr>
        <p:spPr>
          <a:xfrm>
            <a:off x="208588" y="1844824"/>
            <a:ext cx="8046858" cy="397031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标识主体上方</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禁</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字变形为和平鸽图案，和平鸽尾部像三把利剑；下方是压扁变形的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毒</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字；两者之间是由英文缩写</a:t>
            </a:r>
            <a:r>
              <a:rPr lang="en-US" altLang="zh-CN" sz="2800" kern="100" dirty="0">
                <a:solidFill>
                  <a:srgbClr val="0000FF"/>
                </a:solidFill>
                <a:latin typeface="宋体"/>
                <a:ea typeface="华文细黑"/>
                <a:cs typeface="Times New Roman"/>
              </a:rPr>
              <a:t>“</a:t>
            </a:r>
            <a:r>
              <a:rPr lang="en-US" altLang="zh-CN" sz="2800" kern="100" dirty="0">
                <a:solidFill>
                  <a:srgbClr val="0000FF"/>
                </a:solidFill>
                <a:latin typeface="Times New Roman"/>
                <a:ea typeface="华文细黑"/>
                <a:cs typeface="Courier New"/>
              </a:rPr>
              <a:t>NNCC</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组成的形似长城的图案。</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寓意：为保卫人类健康和幸福，维护国际社会安宁和平而战；也突出众志成城全民禁毒的决心。</a:t>
            </a:r>
            <a:endParaRPr lang="zh-CN" altLang="zh-CN" sz="1050" kern="100" dirty="0">
              <a:solidFill>
                <a:srgbClr val="0000FF"/>
              </a:solidFill>
              <a:effectLst/>
              <a:latin typeface="宋体"/>
              <a:cs typeface="Courier New"/>
            </a:endParaRPr>
          </a:p>
        </p:txBody>
      </p:sp>
      <p:pic>
        <p:nvPicPr>
          <p:cNvPr id="14338" name="Picture 2" descr="D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54461" y="2156882"/>
            <a:ext cx="3093280" cy="314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2787936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6">
                                            <p:txEl>
                                              <p:pRg st="0" end="0"/>
                                            </p:txEl>
                                          </p:spTgt>
                                        </p:tgtEl>
                                      </p:cBhvr>
                                    </p:animEffect>
                                    <p:set>
                                      <p:cBhvr>
                                        <p:cTn id="17" dur="1" fill="hold">
                                          <p:stCondLst>
                                            <p:cond delay="499"/>
                                          </p:stCondLst>
                                        </p:cTn>
                                        <p:tgtEl>
                                          <p:spTgt spid="6">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6">
                                            <p:txEl>
                                              <p:pRg st="1" end="1"/>
                                            </p:txEl>
                                          </p:spTgt>
                                        </p:tgtEl>
                                      </p:cBhvr>
                                    </p:animEffect>
                                    <p:set>
                                      <p:cBhvr>
                                        <p:cTn id="20"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6"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7806" y="1268760"/>
            <a:ext cx="10908000" cy="130317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强化图文转换题的审答规范。</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掌握图文转换技法。</a:t>
            </a:r>
            <a:endParaRPr lang="zh-CN" altLang="zh-CN" sz="1050" kern="100" dirty="0">
              <a:effectLst/>
              <a:latin typeface="宋体"/>
              <a:cs typeface="Courier New"/>
            </a:endParaRPr>
          </a:p>
        </p:txBody>
      </p:sp>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复习要点</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5" name="矩形 4"/>
          <p:cNvSpPr/>
          <p:nvPr/>
        </p:nvSpPr>
        <p:spPr>
          <a:xfrm>
            <a:off x="-25474" y="2953876"/>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6" name="TextBox 5"/>
          <p:cNvSpPr txBox="1"/>
          <p:nvPr/>
        </p:nvSpPr>
        <p:spPr>
          <a:xfrm>
            <a:off x="-25474" y="2998500"/>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栏目索引</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7" name="TextBox 6">
            <a:hlinkClick r:id="rId2" action="ppaction://hlinksldjump"/>
          </p:cNvPr>
          <p:cNvSpPr txBox="1"/>
          <p:nvPr/>
        </p:nvSpPr>
        <p:spPr>
          <a:xfrm>
            <a:off x="1270670" y="3994994"/>
            <a:ext cx="6768752" cy="553994"/>
          </a:xfrm>
          <a:prstGeom prst="rect">
            <a:avLst/>
          </a:prstGeom>
          <a:noFill/>
        </p:spPr>
        <p:txBody>
          <a:bodyPr wrap="square" lIns="121917" tIns="60958" rIns="121917" bIns="60958" rtlCol="0">
            <a:spAutoFit/>
          </a:bodyPr>
          <a:lstStyle/>
          <a:p>
            <a:pPr lvl="0">
              <a:defRPr/>
            </a:pPr>
            <a:r>
              <a:rPr lang="zh-CN" altLang="en-US" sz="2400" b="1" dirty="0" smtClean="0">
                <a:solidFill>
                  <a:srgbClr val="3333FF"/>
                </a:solidFill>
                <a:latin typeface="微软雅黑" pitchFamily="34" charset="-122"/>
                <a:ea typeface="微软雅黑" pitchFamily="34" charset="-122"/>
              </a:rPr>
              <a:t>强化规范</a:t>
            </a:r>
            <a:r>
              <a:rPr lang="zh-CN" altLang="en-US" sz="28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研究真题问答   体悟审答要点</a:t>
            </a:r>
            <a:endParaRPr lang="zh-CN" altLang="en-US" sz="2800" b="1" dirty="0">
              <a:solidFill>
                <a:schemeClr val="accent6">
                  <a:lumMod val="75000"/>
                </a:schemeClr>
              </a:solidFill>
              <a:latin typeface="微软雅黑" pitchFamily="34" charset="-122"/>
              <a:ea typeface="微软雅黑" pitchFamily="34" charset="-122"/>
            </a:endParaRPr>
          </a:p>
        </p:txBody>
      </p:sp>
      <p:sp>
        <p:nvSpPr>
          <p:cNvPr id="8" name="TextBox 7">
            <a:hlinkClick r:id="rId3" action="ppaction://hlinksldjump"/>
          </p:cNvPr>
          <p:cNvSpPr txBox="1"/>
          <p:nvPr/>
        </p:nvSpPr>
        <p:spPr>
          <a:xfrm>
            <a:off x="1270670" y="4909549"/>
            <a:ext cx="6768752"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突破题点</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找准核心题点   精准细透突破</a:t>
            </a:r>
            <a:endParaRPr lang="zh-CN" altLang="en-US" sz="2800" b="1" dirty="0">
              <a:solidFill>
                <a:schemeClr val="accent6">
                  <a:lumMod val="75000"/>
                </a:schemeClr>
              </a:solidFill>
              <a:latin typeface="微软雅黑" pitchFamily="34" charset="-122"/>
              <a:ea typeface="微软雅黑" pitchFamily="34" charset="-122"/>
            </a:endParaRPr>
          </a:p>
        </p:txBody>
      </p:sp>
      <p:cxnSp>
        <p:nvCxnSpPr>
          <p:cNvPr id="9" name="直接连接符 8"/>
          <p:cNvCxnSpPr/>
          <p:nvPr/>
        </p:nvCxnSpPr>
        <p:spPr>
          <a:xfrm>
            <a:off x="1380778" y="4618762"/>
            <a:ext cx="637061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1380778" y="5517232"/>
            <a:ext cx="637061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28717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04664"/>
            <a:ext cx="11515037" cy="5909310"/>
          </a:xfrm>
          <a:prstGeom prst="rect">
            <a:avLst/>
          </a:prstGeom>
          <a:noFill/>
        </p:spPr>
        <p:txBody>
          <a:bodyPr wrap="square" rtlCol="0">
            <a:spAutoFit/>
          </a:bodyPr>
          <a:lstStyle/>
          <a:p>
            <a:pPr algn="just">
              <a:lnSpc>
                <a:spcPct val="150000"/>
              </a:lnSpc>
            </a:pPr>
            <a:r>
              <a:rPr lang="zh-CN" altLang="zh-CN" sz="2800" b="1" kern="100" dirty="0">
                <a:solidFill>
                  <a:srgbClr val="C00000"/>
                </a:solidFill>
                <a:latin typeface="黑体" pitchFamily="49" charset="-122"/>
                <a:ea typeface="黑体" pitchFamily="49" charset="-122"/>
                <a:cs typeface="Times New Roman"/>
              </a:rPr>
              <a:t>核心题点二：流程图题准确转换</a:t>
            </a:r>
          </a:p>
          <a:p>
            <a:pPr algn="just">
              <a:lnSpc>
                <a:spcPct val="150000"/>
              </a:lnSpc>
              <a:spcAft>
                <a:spcPts val="0"/>
              </a:spcAft>
            </a:pPr>
            <a:r>
              <a:rPr lang="zh-CN" altLang="zh-CN" sz="2800" kern="100" dirty="0">
                <a:latin typeface="Times New Roman"/>
                <a:ea typeface="华文细黑"/>
                <a:cs typeface="Times New Roman"/>
              </a:rPr>
              <a:t>流程图是以特定的图形符号加上说明，表示事件过程的图形。它形象直观，各种过程一目了然，便于理解。流程图转换题是近几年高考的热点。</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解题步骤：</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看清楚题干要求，明确陈述对象是什么。</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细读流程图，把握概念间的关系。方框里的词语属于关键概念，是流程中的关键环节，不能遗漏。带箭头的横线展示着事件发展的趋势或动作行为的走向。横线上的词语，属于概念间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环节间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发生关系的方式，起过渡和连贯作用。</a:t>
            </a:r>
            <a:endParaRPr lang="zh-CN" altLang="zh-CN" sz="1050" kern="100" dirty="0">
              <a:effectLst/>
              <a:latin typeface="宋体"/>
              <a:cs typeface="Courier New"/>
            </a:endParaRPr>
          </a:p>
        </p:txBody>
      </p:sp>
    </p:spTree>
    <p:extLst>
      <p:ext uri="{BB962C8B-B14F-4D97-AF65-F5344CB8AC3E}">
        <p14:creationId xmlns:p14="http://schemas.microsoft.com/office/powerpoint/2010/main" val="4932669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0489" y="475632"/>
            <a:ext cx="11515037" cy="267765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分析几个概念在整个事件或行为过程中的地位及作用，分析其间的关系，看是否属于因果、条件、递进、并列、转折、承接等，据此来选定过渡词语或关联词语实施连缀。</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转换为语意通顺连贯的答案，检查字数</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9899725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118480"/>
            <a:ext cx="11515037" cy="1302408"/>
          </a:xfrm>
          <a:prstGeom prst="rect">
            <a:avLst/>
          </a:prstGeom>
          <a:noFill/>
        </p:spPr>
        <p:txBody>
          <a:bodyPr wrap="square" rtlCol="0">
            <a:spAutoFit/>
          </a:bodyPr>
          <a:lstStyle/>
          <a:p>
            <a:pPr lvl="0" algn="just">
              <a:lnSpc>
                <a:spcPct val="150000"/>
              </a:lnSpc>
            </a:pPr>
            <a:r>
              <a:rPr lang="en-US" altLang="zh-CN" sz="2800" kern="1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下图为某学校</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生命发展课程模型图</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，请简要说明其三类课程的设置对象和目的。</a:t>
            </a:r>
            <a:endParaRPr lang="zh-CN" altLang="zh-CN" sz="1050" kern="100" dirty="0">
              <a:solidFill>
                <a:prstClr val="black"/>
              </a:solidFill>
              <a:latin typeface="宋体"/>
              <a:cs typeface="Courier New"/>
            </a:endParaRPr>
          </a:p>
        </p:txBody>
      </p:sp>
      <p:sp>
        <p:nvSpPr>
          <p:cNvPr id="3" name="TextBox 2"/>
          <p:cNvSpPr txBox="1"/>
          <p:nvPr/>
        </p:nvSpPr>
        <p:spPr>
          <a:xfrm>
            <a:off x="190550" y="449044"/>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a:t>
            </a:r>
            <a:r>
              <a:rPr lang="zh-CN" altLang="en-US" sz="2600" b="1">
                <a:solidFill>
                  <a:srgbClr val="0066FF"/>
                </a:solidFill>
                <a:latin typeface="Times New Roman" pitchFamily="18" charset="0"/>
                <a:ea typeface="微软雅黑" pitchFamily="34" charset="-122"/>
                <a:cs typeface="Times New Roman" pitchFamily="18" charset="0"/>
              </a:rPr>
              <a:t>小</a:t>
            </a:r>
            <a:r>
              <a:rPr lang="zh-CN" altLang="en-US" sz="2600" b="1" smtClean="0">
                <a:solidFill>
                  <a:srgbClr val="0066FF"/>
                </a:solidFill>
                <a:latin typeface="Times New Roman" pitchFamily="18" charset="0"/>
                <a:ea typeface="微软雅黑" pitchFamily="34" charset="-122"/>
                <a:cs typeface="Times New Roman" pitchFamily="18" charset="0"/>
              </a:rPr>
              <a:t>练</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980728"/>
            <a:ext cx="1746244" cy="0"/>
          </a:xfrm>
          <a:prstGeom prst="line">
            <a:avLst/>
          </a:prstGeom>
        </p:spPr>
        <p:style>
          <a:lnRef idx="1">
            <a:schemeClr val="accent5"/>
          </a:lnRef>
          <a:fillRef idx="0">
            <a:schemeClr val="accent5"/>
          </a:fillRef>
          <a:effectRef idx="0">
            <a:schemeClr val="accent5"/>
          </a:effectRef>
          <a:fontRef idx="minor">
            <a:schemeClr val="tx1"/>
          </a:fontRef>
        </p:style>
      </p:cxn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pic>
        <p:nvPicPr>
          <p:cNvPr id="15362" name="Picture 2" descr="D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9812" y="2354681"/>
            <a:ext cx="5940527" cy="3810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圆角矩形 9">
            <a:hlinkClick r:id="rId3"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384847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340809" y="689915"/>
            <a:ext cx="11515037" cy="2677656"/>
          </a:xfrm>
          <a:prstGeom prst="rect">
            <a:avLst/>
          </a:prstGeom>
          <a:noFill/>
        </p:spPr>
        <p:txBody>
          <a:bodyPr wrap="square" rtlCol="0">
            <a:spAutoFit/>
          </a:bodyPr>
          <a:lstStyle/>
          <a:p>
            <a:pPr lvl="0" algn="just">
              <a:lnSpc>
                <a:spcPct val="150000"/>
              </a:lnSpc>
            </a:pPr>
            <a:r>
              <a:rPr lang="zh-CN" altLang="zh-CN" sz="2800" b="1" kern="100" dirty="0">
                <a:solidFill>
                  <a:srgbClr val="C00000"/>
                </a:solidFill>
                <a:latin typeface="Times New Roman"/>
                <a:ea typeface="华文细黑"/>
                <a:cs typeface="Times New Roman"/>
              </a:rPr>
              <a:t>答案</a:t>
            </a:r>
            <a:r>
              <a:rPr lang="zh-CN" altLang="zh-CN" sz="2800" kern="100" dirty="0">
                <a:solidFill>
                  <a:prstClr val="black"/>
                </a:solidFill>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基础类课程的设置对象是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全体学生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，目的是夯实该类学生的基础</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lvl="0" algn="just">
              <a:lnSpc>
                <a:spcPct val="150000"/>
              </a:lnSpc>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拓展类课程的设置对象是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分层学生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，目的是开阔该类学生的视野</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lvl="0" algn="just">
              <a:lnSpc>
                <a:spcPct val="150000"/>
              </a:lnSpc>
            </a:pPr>
            <a:r>
              <a:rPr lang="en-US" altLang="zh-CN" sz="2800" kern="100" dirty="0" smtClean="0">
                <a:solidFill>
                  <a:srgbClr val="0000FF"/>
                </a:solidFill>
                <a:latin typeface="宋体"/>
                <a:ea typeface="华文细黑"/>
                <a:cs typeface="Times New Roman"/>
              </a:rPr>
              <a:t>③</a:t>
            </a:r>
            <a:r>
              <a:rPr lang="zh-CN" altLang="zh-CN" sz="2800" kern="100" dirty="0" smtClean="0">
                <a:solidFill>
                  <a:srgbClr val="0000FF"/>
                </a:solidFill>
                <a:latin typeface="Times New Roman"/>
                <a:ea typeface="华文细黑"/>
                <a:cs typeface="Times New Roman"/>
              </a:rPr>
              <a:t>研究</a:t>
            </a:r>
            <a:r>
              <a:rPr lang="zh-CN" altLang="zh-CN" sz="2800" kern="100" dirty="0">
                <a:solidFill>
                  <a:srgbClr val="0000FF"/>
                </a:solidFill>
                <a:latin typeface="Times New Roman"/>
                <a:ea typeface="华文细黑"/>
                <a:cs typeface="Times New Roman"/>
              </a:rPr>
              <a:t>类课程的设置对象是</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个体学生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，目的是丰富学生个性。</a:t>
            </a:r>
            <a:endParaRPr lang="zh-CN" altLang="zh-CN" sz="2800" kern="100" dirty="0">
              <a:solidFill>
                <a:srgbClr val="0000FF"/>
              </a:solidFill>
              <a:latin typeface="宋体"/>
              <a:cs typeface="Courier New"/>
            </a:endParaRPr>
          </a:p>
        </p:txBody>
      </p:sp>
    </p:spTree>
    <p:extLst>
      <p:ext uri="{BB962C8B-B14F-4D97-AF65-F5344CB8AC3E}">
        <p14:creationId xmlns:p14="http://schemas.microsoft.com/office/powerpoint/2010/main" val="2587641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1500" y="116632"/>
            <a:ext cx="11756354" cy="1384995"/>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下面是某班级考察雁荡山世界地质公园一日行活动的构思框架，请把这个构思写成一段话，要求内容完整，表述准确，语言连贯，不超过</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个字。</a:t>
            </a:r>
            <a:endParaRPr lang="zh-CN" altLang="zh-CN" sz="1050" kern="100" dirty="0">
              <a:effectLst/>
              <a:latin typeface="宋体"/>
              <a:cs typeface="Courier New"/>
            </a:endParaRPr>
          </a:p>
        </p:txBody>
      </p:sp>
      <p:pic>
        <p:nvPicPr>
          <p:cNvPr id="16386" name="Picture 2" descr="A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0594" y="1628800"/>
            <a:ext cx="7469268" cy="4558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TextBox 5"/>
          <p:cNvSpPr txBox="1"/>
          <p:nvPr/>
        </p:nvSpPr>
        <p:spPr>
          <a:xfrm>
            <a:off x="171500" y="1406381"/>
            <a:ext cx="4170221" cy="5262979"/>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本次雁荡一日行考察活动要求大家事先温习相关内容，小组讨论确定考察内容，备好所需行装；考察期间主要活动有参观、听讲座和知识抢答；考察结束后以组为单位上交考察日记。</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255106307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p:bldP spid="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44624"/>
            <a:ext cx="11809312" cy="6694140"/>
          </a:xfrm>
          <a:prstGeom prst="rect">
            <a:avLst/>
          </a:prstGeom>
          <a:noFill/>
        </p:spPr>
        <p:txBody>
          <a:bodyPr wrap="square" rtlCol="0">
            <a:spAutoFit/>
          </a:bodyPr>
          <a:lstStyle/>
          <a:p>
            <a:pPr algn="just">
              <a:lnSpc>
                <a:spcPct val="150000"/>
              </a:lnSpc>
            </a:pPr>
            <a:r>
              <a:rPr lang="zh-CN" altLang="zh-CN" sz="2600" b="1" kern="100" dirty="0">
                <a:solidFill>
                  <a:srgbClr val="C00000"/>
                </a:solidFill>
                <a:latin typeface="黑体" pitchFamily="49" charset="-122"/>
                <a:ea typeface="黑体" pitchFamily="49" charset="-122"/>
                <a:cs typeface="Times New Roman"/>
              </a:rPr>
              <a:t>核心题点三：漫画题准确转换</a:t>
            </a:r>
          </a:p>
          <a:p>
            <a:pPr algn="just">
              <a:lnSpc>
                <a:spcPct val="150000"/>
              </a:lnSpc>
              <a:spcAft>
                <a:spcPts val="0"/>
              </a:spcAft>
            </a:pPr>
            <a:r>
              <a:rPr lang="zh-CN" altLang="zh-CN" sz="2600" kern="100" dirty="0">
                <a:latin typeface="Times New Roman"/>
                <a:ea typeface="华文细黑"/>
                <a:cs typeface="Times New Roman"/>
              </a:rPr>
              <a:t>漫画是一种具有讽刺性或幽默性的绘画。多从生活现象中取材，通过夸张、比喻、象征、寓意等手法，表现为幽默、诙谐的画面，借以讽刺、批评</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多以讽刺为主</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或歌颂某些人和事，启迪人们领悟深奥的寓意。</a:t>
            </a:r>
            <a:endParaRPr lang="zh-CN" altLang="zh-CN" sz="2600" kern="100" dirty="0">
              <a:latin typeface="宋体"/>
              <a:cs typeface="Courier New"/>
            </a:endParaRPr>
          </a:p>
          <a:p>
            <a:pPr algn="just">
              <a:lnSpc>
                <a:spcPct val="150000"/>
              </a:lnSpc>
              <a:spcAft>
                <a:spcPts val="0"/>
              </a:spcAft>
            </a:pPr>
            <a:r>
              <a:rPr lang="zh-CN" altLang="zh-CN" sz="2600" kern="100" dirty="0">
                <a:latin typeface="Times New Roman"/>
                <a:ea typeface="华文细黑"/>
                <a:cs typeface="Times New Roman"/>
              </a:rPr>
              <a:t>一幅漫画主要由标题、主体、注释三部分构成。标题即题目，往往告知人们漫画的主题思想，有的虽没有标题但一定有鲜明的主题；主体是画面各</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因素</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构成的情景；注释是对画面情景的文字提示或注解</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pPr>
            <a:r>
              <a:rPr lang="zh-CN" altLang="zh-CN" sz="2600" kern="100" dirty="0">
                <a:latin typeface="Times New Roman"/>
                <a:ea typeface="华文细黑"/>
                <a:cs typeface="Times New Roman"/>
              </a:rPr>
              <a:t>解题步骤：</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细读</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画中画</a:t>
            </a:r>
            <a:r>
              <a:rPr lang="en-US" altLang="zh-CN" sz="2600" kern="100" dirty="0">
                <a:latin typeface="宋体"/>
                <a:ea typeface="华文细黑"/>
                <a:cs typeface="Times New Roman"/>
              </a:rPr>
              <a:t>”</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画面描述</a:t>
            </a:r>
            <a:endParaRPr lang="zh-CN" altLang="zh-CN" sz="2600" kern="100" dirty="0">
              <a:latin typeface="宋体"/>
              <a:cs typeface="Courier New"/>
            </a:endParaRPr>
          </a:p>
          <a:p>
            <a:pPr algn="just">
              <a:lnSpc>
                <a:spcPct val="150000"/>
              </a:lnSpc>
              <a:spcAft>
                <a:spcPts val="0"/>
              </a:spcAft>
            </a:pPr>
            <a:r>
              <a:rPr lang="zh-CN" altLang="zh-CN" sz="2600" kern="100" dirty="0">
                <a:latin typeface="Times New Roman"/>
                <a:ea typeface="华文细黑"/>
                <a:cs typeface="Times New Roman"/>
              </a:rPr>
              <a:t>细察画面：看清主体、背景及其关系；看清文字，注意标题。</a:t>
            </a:r>
            <a:endParaRPr lang="zh-CN" altLang="zh-CN" sz="2600" kern="100" dirty="0">
              <a:latin typeface="宋体"/>
              <a:cs typeface="Courier New"/>
            </a:endParaRPr>
          </a:p>
          <a:p>
            <a:pPr algn="just">
              <a:lnSpc>
                <a:spcPct val="150000"/>
              </a:lnSpc>
              <a:spcAft>
                <a:spcPts val="0"/>
              </a:spcAft>
            </a:pPr>
            <a:r>
              <a:rPr lang="zh-CN" altLang="zh-CN" sz="2600" kern="100" spc="-100" dirty="0">
                <a:latin typeface="Times New Roman"/>
                <a:ea typeface="华文细黑"/>
                <a:cs typeface="Times New Roman"/>
              </a:rPr>
              <a:t>揣摩细节：抓住关键</a:t>
            </a:r>
            <a:r>
              <a:rPr lang="en-US" altLang="zh-CN" sz="2600" kern="100" spc="-100" dirty="0">
                <a:latin typeface="Times New Roman"/>
                <a:ea typeface="华文细黑"/>
                <a:cs typeface="Courier New"/>
              </a:rPr>
              <a:t>——</a:t>
            </a:r>
            <a:r>
              <a:rPr lang="zh-CN" altLang="zh-CN" sz="2600" kern="100" spc="-100" dirty="0">
                <a:latin typeface="Times New Roman"/>
                <a:ea typeface="华文细黑"/>
                <a:cs typeface="Times New Roman"/>
              </a:rPr>
              <a:t>看有无夸张变形处，弄明白细节才能领会漫画的真正含意</a:t>
            </a:r>
            <a:r>
              <a:rPr lang="zh-CN" altLang="zh-CN" sz="2600" kern="100" spc="-100" dirty="0" smtClean="0">
                <a:latin typeface="Times New Roman"/>
                <a:ea typeface="华文细黑"/>
                <a:cs typeface="Times New Roman"/>
              </a:rPr>
              <a:t>。</a:t>
            </a:r>
            <a:endParaRPr lang="zh-CN" altLang="zh-CN" sz="2600" kern="100" spc="-100" dirty="0">
              <a:latin typeface="宋体"/>
              <a:cs typeface="Courier New"/>
            </a:endParaRPr>
          </a:p>
        </p:txBody>
      </p:sp>
    </p:spTree>
    <p:extLst>
      <p:ext uri="{BB962C8B-B14F-4D97-AF65-F5344CB8AC3E}">
        <p14:creationId xmlns:p14="http://schemas.microsoft.com/office/powerpoint/2010/main" val="33099555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44624"/>
            <a:ext cx="11515037" cy="6656181"/>
          </a:xfrm>
          <a:prstGeom prst="rect">
            <a:avLst/>
          </a:prstGeom>
          <a:noFill/>
        </p:spPr>
        <p:txBody>
          <a:bodyPr wrap="square" rtlCol="0">
            <a:spAutoFit/>
          </a:bodyPr>
          <a:lstStyle/>
          <a:p>
            <a:pPr algn="just">
              <a:lnSpc>
                <a:spcPct val="140000"/>
              </a:lnSpc>
              <a:spcAft>
                <a:spcPts val="0"/>
              </a:spcAf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读懂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画外话</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寓意揭示</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找出讽刺、颂扬的对象、行为主体、事件，看其对不对，为什么。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有标题的，注意标题</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类比联想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画面到生活</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类比联想是在审读、想象的基础上，将画面信息与现实生活相联系，深入揣摩作者的创作意图，在类比中明晓漫画寓意的过程。</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进行联想时，对人物应注意他们的言行举止、表情神态、穿着打扮及人物间的关系；对事情应注意时间、地点、前因后果及发展趋势；以社会现象或自然景物作为创作素材的，它往往是影射社会生活中的某类人或某一现象，应与现实生活作合理的类比联想，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挖掘画面形象的隐含信息。</a:t>
            </a:r>
            <a:endParaRPr lang="zh-CN" altLang="zh-CN" sz="1050" kern="100" dirty="0">
              <a:effectLst/>
              <a:latin typeface="宋体"/>
              <a:cs typeface="Courier New"/>
            </a:endParaRPr>
          </a:p>
        </p:txBody>
      </p:sp>
    </p:spTree>
    <p:extLst>
      <p:ext uri="{BB962C8B-B14F-4D97-AF65-F5344CB8AC3E}">
        <p14:creationId xmlns:p14="http://schemas.microsoft.com/office/powerpoint/2010/main" val="38735958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16632"/>
            <a:ext cx="11515037" cy="6656181"/>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明确题目要求，组织语言表述</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描述漫画只要求对漫画内容本身加以说明，不可超越漫画所给图文信息进行添枝加叶，不可用主观想象代替画面中并不存在的东西。描述时要贯彻以下原则：</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注意对象和细节；</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按照一定的顺序；</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抓住关键，揭示寓意；</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注意题目要求，采用恰当的表达方式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命题形式、修辞手法、字数等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概括画面的主题，先要认真细致地观察分析画面的内容，找出其讽刺或颂扬的对象或行为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有标题的，一般多是标题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，然后挖掘隐含信息，进一步提炼概括画面所揭示的主题。通常要采取联想的方法，由物及人，彰显意义。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41823763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00141"/>
            <a:ext cx="11515037" cy="1948739"/>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拟写漫画的标题，先要弄清漫画讽刺的主体和漫画的主题，然后围绕讽刺的主体或主题拟写标题。拟题可直接以讽刺或颂扬的主体命名，也可扣住漫画的主题命名。</a:t>
            </a:r>
            <a:endParaRPr lang="zh-CN" altLang="zh-CN" sz="1050" kern="100" dirty="0">
              <a:effectLst/>
              <a:latin typeface="宋体"/>
              <a:cs typeface="Courier New"/>
            </a:endParaRPr>
          </a:p>
        </p:txBody>
      </p:sp>
    </p:spTree>
    <p:extLst>
      <p:ext uri="{BB962C8B-B14F-4D97-AF65-F5344CB8AC3E}">
        <p14:creationId xmlns:p14="http://schemas.microsoft.com/office/powerpoint/2010/main" val="35081556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1700808"/>
            <a:ext cx="11252297" cy="461664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内容：在西部这片干涸贫瘠的土地上</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00FF"/>
                </a:solidFill>
                <a:latin typeface="Times New Roman"/>
                <a:ea typeface="华文细黑"/>
                <a:cs typeface="Times New Roman"/>
              </a:rPr>
              <a:t>天空</a:t>
            </a:r>
            <a:r>
              <a:rPr lang="zh-CN" altLang="zh-CN" sz="2800" kern="100" dirty="0">
                <a:solidFill>
                  <a:srgbClr val="0000FF"/>
                </a:solidFill>
                <a:latin typeface="Times New Roman"/>
                <a:ea typeface="华文细黑"/>
                <a:cs typeface="Times New Roman"/>
              </a:rPr>
              <a:t>中有一只孔雀正在往东南方向飞翔，</a:t>
            </a:r>
            <a:r>
              <a:rPr lang="zh-CN" altLang="zh-CN" sz="2800" kern="100" dirty="0" smtClean="0">
                <a:solidFill>
                  <a:srgbClr val="0000FF"/>
                </a:solidFill>
                <a:latin typeface="Times New Roman"/>
                <a:ea typeface="华文细黑"/>
                <a:cs typeface="Times New Roman"/>
              </a:rPr>
              <a:t>地上</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00FF"/>
                </a:solidFill>
                <a:latin typeface="Times New Roman"/>
                <a:ea typeface="华文细黑"/>
                <a:cs typeface="Times New Roman"/>
              </a:rPr>
              <a:t>的</a:t>
            </a:r>
            <a:r>
              <a:rPr lang="zh-CN" altLang="zh-CN" sz="2800" kern="100" dirty="0">
                <a:solidFill>
                  <a:srgbClr val="0000FF"/>
                </a:solidFill>
                <a:latin typeface="Times New Roman"/>
                <a:ea typeface="华文细黑"/>
                <a:cs typeface="Times New Roman"/>
              </a:rPr>
              <a:t>一只麻雀看到这种情景后，对另外一只</a:t>
            </a:r>
            <a:r>
              <a:rPr lang="zh-CN" altLang="zh-CN" sz="2800" kern="100" dirty="0" smtClean="0">
                <a:solidFill>
                  <a:srgbClr val="0000FF"/>
                </a:solidFill>
                <a:latin typeface="Times New Roman"/>
                <a:ea typeface="华文细黑"/>
                <a:cs typeface="Times New Roman"/>
              </a:rPr>
              <a:t>麻雀</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00FF"/>
                </a:solidFill>
                <a:latin typeface="Times New Roman"/>
                <a:ea typeface="华文细黑"/>
                <a:cs typeface="Times New Roman"/>
              </a:rPr>
              <a:t>说</a:t>
            </a:r>
            <a:r>
              <a:rPr lang="zh-CN" altLang="zh-CN" sz="2800" kern="100" dirty="0">
                <a:solidFill>
                  <a:srgbClr val="0000FF"/>
                </a:solidFill>
                <a:latin typeface="Times New Roman"/>
                <a:ea typeface="华文细黑"/>
                <a:cs typeface="Times New Roman"/>
              </a:rPr>
              <a:t>：</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哥们儿，要不咱也跟着飞？</a:t>
            </a:r>
            <a:r>
              <a:rPr lang="en-US" altLang="zh-CN" sz="2800" kern="100" dirty="0">
                <a:solidFill>
                  <a:srgbClr val="0000FF"/>
                </a:solidFill>
                <a:latin typeface="宋体"/>
                <a:ea typeface="华文细黑"/>
                <a:cs typeface="Times New Roman"/>
              </a:rPr>
              <a:t>”</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寓意：西部留人难，别说孔雀，现在连麻雀</a:t>
            </a:r>
            <a:r>
              <a:rPr lang="zh-CN" altLang="zh-CN" sz="2800" kern="100" dirty="0" smtClean="0">
                <a:solidFill>
                  <a:srgbClr val="0000FF"/>
                </a:solidFill>
                <a:latin typeface="Times New Roman"/>
                <a:ea typeface="华文细黑"/>
                <a:cs typeface="Times New Roman"/>
              </a:rPr>
              <a:t>都</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00FF"/>
                </a:solidFill>
                <a:latin typeface="Times New Roman"/>
                <a:ea typeface="华文细黑"/>
                <a:cs typeface="Times New Roman"/>
              </a:rPr>
              <a:t>要</a:t>
            </a:r>
            <a:r>
              <a:rPr lang="zh-CN" altLang="zh-CN" sz="2800" kern="100" dirty="0">
                <a:solidFill>
                  <a:srgbClr val="0000FF"/>
                </a:solidFill>
                <a:latin typeface="Times New Roman"/>
                <a:ea typeface="华文细黑"/>
                <a:cs typeface="Times New Roman"/>
              </a:rPr>
              <a:t>向东南飞了。西部地区的人才流失必须</a:t>
            </a:r>
            <a:r>
              <a:rPr lang="zh-CN" altLang="zh-CN" sz="2800" kern="100" dirty="0" smtClean="0">
                <a:solidFill>
                  <a:srgbClr val="0000FF"/>
                </a:solidFill>
                <a:latin typeface="Times New Roman"/>
                <a:ea typeface="华文细黑"/>
                <a:cs typeface="Times New Roman"/>
              </a:rPr>
              <a:t>引起</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00FF"/>
                </a:solidFill>
                <a:latin typeface="Times New Roman"/>
                <a:ea typeface="华文细黑"/>
                <a:cs typeface="Times New Roman"/>
              </a:rPr>
              <a:t>人们</a:t>
            </a:r>
            <a:r>
              <a:rPr lang="zh-CN" altLang="zh-CN" sz="2800" kern="100" dirty="0">
                <a:solidFill>
                  <a:srgbClr val="0000FF"/>
                </a:solidFill>
                <a:latin typeface="Times New Roman"/>
                <a:ea typeface="华文细黑"/>
                <a:cs typeface="Times New Roman"/>
              </a:rPr>
              <a:t>的关注。</a:t>
            </a:r>
            <a:endParaRPr lang="zh-CN" altLang="zh-CN" sz="1050" kern="100" dirty="0">
              <a:solidFill>
                <a:srgbClr val="0000FF"/>
              </a:solidFill>
              <a:effectLst/>
              <a:latin typeface="宋体"/>
              <a:cs typeface="Courier New"/>
            </a:endParaRPr>
          </a:p>
        </p:txBody>
      </p:sp>
      <p:sp>
        <p:nvSpPr>
          <p:cNvPr id="4" name="矩形 3"/>
          <p:cNvSpPr/>
          <p:nvPr/>
        </p:nvSpPr>
        <p:spPr>
          <a:xfrm>
            <a:off x="190550" y="1042220"/>
            <a:ext cx="11396314"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下图为漫画《有感于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孔雀东南飞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》，请描述漫画的内容及寓意。</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TextBox 6"/>
          <p:cNvSpPr txBox="1"/>
          <p:nvPr/>
        </p:nvSpPr>
        <p:spPr>
          <a:xfrm>
            <a:off x="190550" y="404664"/>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 </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8" name="直接连接符 7"/>
          <p:cNvCxnSpPr/>
          <p:nvPr/>
        </p:nvCxnSpPr>
        <p:spPr>
          <a:xfrm>
            <a:off x="190550" y="936348"/>
            <a:ext cx="1746244" cy="0"/>
          </a:xfrm>
          <a:prstGeom prst="line">
            <a:avLst/>
          </a:prstGeom>
        </p:spPr>
        <p:style>
          <a:lnRef idx="1">
            <a:schemeClr val="accent5"/>
          </a:lnRef>
          <a:fillRef idx="0">
            <a:schemeClr val="accent5"/>
          </a:fillRef>
          <a:effectRef idx="0">
            <a:schemeClr val="accent5"/>
          </a:effectRef>
          <a:fontRef idx="minor">
            <a:schemeClr val="tx1"/>
          </a:fontRef>
        </p:style>
      </p:cxnSp>
      <p:pic>
        <p:nvPicPr>
          <p:cNvPr id="17410" name="Picture 2" descr="D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07374" y="1844824"/>
            <a:ext cx="4327929" cy="3594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50384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blinds(horizontal)">
                                      <p:cBhvr>
                                        <p:cTn id="21" dur="500"/>
                                        <p:tgtEl>
                                          <p:spTgt spid="2">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blinds(horizontal)">
                                      <p:cBhvr>
                                        <p:cTn id="24" dur="500"/>
                                        <p:tgtEl>
                                          <p:spTgt spid="2">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blinds(horizontal)">
                                      <p:cBhvr>
                                        <p:cTn id="27" dur="500"/>
                                        <p:tgtEl>
                                          <p:spTgt spid="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
                                            <p:txEl>
                                              <p:pRg st="0" end="0"/>
                                            </p:txEl>
                                          </p:spTgt>
                                        </p:tgtEl>
                                      </p:cBhvr>
                                    </p:animEffect>
                                    <p:set>
                                      <p:cBhvr>
                                        <p:cTn id="32" dur="1" fill="hold">
                                          <p:stCondLst>
                                            <p:cond delay="499"/>
                                          </p:stCondLst>
                                        </p:cTn>
                                        <p:tgtEl>
                                          <p:spTgt spid="2">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2">
                                            <p:txEl>
                                              <p:pRg st="1" end="1"/>
                                            </p:txEl>
                                          </p:spTgt>
                                        </p:tgtEl>
                                      </p:cBhvr>
                                    </p:animEffect>
                                    <p:set>
                                      <p:cBhvr>
                                        <p:cTn id="35" dur="1" fill="hold">
                                          <p:stCondLst>
                                            <p:cond delay="499"/>
                                          </p:stCondLst>
                                        </p:cTn>
                                        <p:tgtEl>
                                          <p:spTgt spid="2">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2">
                                            <p:txEl>
                                              <p:pRg st="2" end="2"/>
                                            </p:txEl>
                                          </p:spTgt>
                                        </p:tgtEl>
                                      </p:cBhvr>
                                    </p:animEffect>
                                    <p:set>
                                      <p:cBhvr>
                                        <p:cTn id="38" dur="1" fill="hold">
                                          <p:stCondLst>
                                            <p:cond delay="499"/>
                                          </p:stCondLst>
                                        </p:cTn>
                                        <p:tgtEl>
                                          <p:spTgt spid="2">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2">
                                            <p:txEl>
                                              <p:pRg st="3" end="3"/>
                                            </p:txEl>
                                          </p:spTgt>
                                        </p:tgtEl>
                                      </p:cBhvr>
                                    </p:animEffect>
                                    <p:set>
                                      <p:cBhvr>
                                        <p:cTn id="41" dur="1" fill="hold">
                                          <p:stCondLst>
                                            <p:cond delay="499"/>
                                          </p:stCondLst>
                                        </p:cTn>
                                        <p:tgtEl>
                                          <p:spTgt spid="2">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2">
                                            <p:txEl>
                                              <p:pRg st="4" end="4"/>
                                            </p:txEl>
                                          </p:spTgt>
                                        </p:tgtEl>
                                      </p:cBhvr>
                                    </p:animEffect>
                                    <p:set>
                                      <p:cBhvr>
                                        <p:cTn id="44" dur="1" fill="hold">
                                          <p:stCondLst>
                                            <p:cond delay="499"/>
                                          </p:stCondLst>
                                        </p:cTn>
                                        <p:tgtEl>
                                          <p:spTgt spid="2">
                                            <p:txEl>
                                              <p:pRg st="4" end="4"/>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2">
                                            <p:txEl>
                                              <p:pRg st="5" end="5"/>
                                            </p:txEl>
                                          </p:spTgt>
                                        </p:tgtEl>
                                      </p:cBhvr>
                                    </p:animEffect>
                                    <p:set>
                                      <p:cBhvr>
                                        <p:cTn id="47" dur="1" fill="hold">
                                          <p:stCondLst>
                                            <p:cond delay="499"/>
                                          </p:stCondLst>
                                        </p:cTn>
                                        <p:tgtEl>
                                          <p:spTgt spid="2">
                                            <p:txEl>
                                              <p:pRg st="5" end="5"/>
                                            </p:txEl>
                                          </p:spTgt>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2">
                                            <p:txEl>
                                              <p:pRg st="6" end="6"/>
                                            </p:txEl>
                                          </p:spTgt>
                                        </p:tgtEl>
                                      </p:cBhvr>
                                    </p:animEffect>
                                    <p:set>
                                      <p:cBhvr>
                                        <p:cTn id="50" dur="1" fill="hold">
                                          <p:stCondLst>
                                            <p:cond delay="499"/>
                                          </p:stCondLst>
                                        </p:cTn>
                                        <p:tgtEl>
                                          <p:spTgt spid="2">
                                            <p:txEl>
                                              <p:pRg st="6" end="6"/>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 grpId="0" uiExpan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48915"/>
            <a:ext cx="12190413" cy="461665"/>
          </a:xfrm>
          <a:prstGeom prst="rect">
            <a:avLst/>
          </a:prstGeom>
          <a:noFill/>
        </p:spPr>
        <p:txBody>
          <a:bodyPr wrap="square" rtlCol="0">
            <a:spAutoFit/>
          </a:bodyPr>
          <a:lstStyle/>
          <a:p>
            <a:pPr>
              <a:defRPr/>
            </a:pPr>
            <a:r>
              <a:rPr lang="zh-CN" altLang="en-US" sz="2400" b="1" kern="0" dirty="0" smtClean="0">
                <a:solidFill>
                  <a:schemeClr val="bg1"/>
                </a:solidFill>
                <a:latin typeface="微软雅黑" pitchFamily="34" charset="-122"/>
                <a:ea typeface="微软雅黑" pitchFamily="34" charset="-122"/>
              </a:rPr>
              <a:t>强化规范</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a:solidFill>
                  <a:schemeClr val="bg1"/>
                </a:solidFill>
                <a:latin typeface="微软雅黑" pitchFamily="34" charset="-122"/>
                <a:ea typeface="微软雅黑" pitchFamily="34" charset="-122"/>
              </a:rPr>
              <a:t> </a:t>
            </a:r>
            <a:r>
              <a:rPr lang="zh-CN" altLang="en-US" sz="2400" b="1" kern="0" dirty="0" smtClean="0">
                <a:solidFill>
                  <a:schemeClr val="bg1"/>
                </a:solidFill>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研究</a:t>
            </a:r>
            <a:r>
              <a:rPr lang="zh-CN" altLang="en-US" sz="2400" kern="0" dirty="0">
                <a:solidFill>
                  <a:schemeClr val="bg1"/>
                </a:solidFill>
                <a:latin typeface="华文新魏" pitchFamily="2" charset="-122"/>
                <a:ea typeface="华文新魏" pitchFamily="2" charset="-122"/>
              </a:rPr>
              <a:t>真题问答  </a:t>
            </a:r>
            <a:r>
              <a:rPr lang="zh-CN" altLang="en-US" sz="2400" kern="0" dirty="0" smtClean="0">
                <a:solidFill>
                  <a:schemeClr val="bg1"/>
                </a:solidFill>
                <a:latin typeface="华文新魏" pitchFamily="2" charset="-122"/>
                <a:ea typeface="华文新魏" pitchFamily="2" charset="-122"/>
              </a:rPr>
              <a:t> 体悟</a:t>
            </a:r>
            <a:r>
              <a:rPr lang="zh-CN" altLang="en-US" sz="2400" kern="0" dirty="0">
                <a:solidFill>
                  <a:schemeClr val="bg1"/>
                </a:solidFill>
                <a:latin typeface="华文新魏" pitchFamily="2" charset="-122"/>
                <a:ea typeface="华文新魏" pitchFamily="2" charset="-122"/>
              </a:rPr>
              <a:t>审答要点</a:t>
            </a:r>
          </a:p>
        </p:txBody>
      </p:sp>
      <p:sp>
        <p:nvSpPr>
          <p:cNvPr id="6" name="TextBox 5"/>
          <p:cNvSpPr txBox="1"/>
          <p:nvPr/>
        </p:nvSpPr>
        <p:spPr>
          <a:xfrm>
            <a:off x="181365" y="755930"/>
            <a:ext cx="11746489" cy="656846"/>
          </a:xfrm>
          <a:prstGeom prst="rect">
            <a:avLst/>
          </a:prstGeom>
          <a:noFill/>
        </p:spPr>
        <p:txBody>
          <a:bodyPr wrap="square" rtlCol="0">
            <a:spAutoFit/>
          </a:bodyPr>
          <a:lstStyle/>
          <a:p>
            <a:pPr algn="just">
              <a:lnSpc>
                <a:spcPct val="150000"/>
              </a:lnSpc>
            </a:pPr>
            <a:r>
              <a:rPr lang="zh-CN" altLang="zh-CN" sz="2800" b="1" kern="100" dirty="0">
                <a:solidFill>
                  <a:srgbClr val="0000FF"/>
                </a:solidFill>
                <a:latin typeface="Times New Roman"/>
                <a:ea typeface="华文细黑"/>
                <a:cs typeface="Times New Roman"/>
              </a:rPr>
              <a:t>一、请认真研读浙江卷近几年图文转换类试题，回答下列问题。</a:t>
            </a:r>
          </a:p>
        </p:txBody>
      </p:sp>
      <p:sp>
        <p:nvSpPr>
          <p:cNvPr id="3" name="矩形 2"/>
          <p:cNvSpPr/>
          <p:nvPr/>
        </p:nvSpPr>
        <p:spPr>
          <a:xfrm>
            <a:off x="272083" y="1466200"/>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272084" y="2114272"/>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648959" y="1471999"/>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2009</a:t>
            </a:r>
            <a:r>
              <a:rPr lang="zh-CN" altLang="zh-CN" sz="2800" kern="100" dirty="0">
                <a:latin typeface="Times New Roman"/>
                <a:ea typeface="华文细黑"/>
                <a:cs typeface="Times New Roman"/>
              </a:rPr>
              <a:t>年</a:t>
            </a:r>
            <a:endParaRPr lang="zh-CN" altLang="zh-CN" sz="1050" b="1" kern="100" dirty="0">
              <a:solidFill>
                <a:srgbClr val="0000FF"/>
              </a:solidFill>
              <a:effectLst/>
              <a:latin typeface="宋体"/>
              <a:cs typeface="Courier New"/>
            </a:endParaRPr>
          </a:p>
        </p:txBody>
      </p:sp>
      <p:sp>
        <p:nvSpPr>
          <p:cNvPr id="12" name="TextBox 11"/>
          <p:cNvSpPr txBox="1"/>
          <p:nvPr/>
        </p:nvSpPr>
        <p:spPr>
          <a:xfrm>
            <a:off x="406575" y="2130361"/>
            <a:ext cx="10945216" cy="1303177"/>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为</a:t>
            </a:r>
            <a:r>
              <a:rPr lang="zh-CN" altLang="zh-CN" sz="2800" kern="100" dirty="0">
                <a:latin typeface="Times New Roman"/>
                <a:ea typeface="华文细黑"/>
                <a:cs typeface="Times New Roman"/>
              </a:rPr>
              <a:t>下面这幅图片拟写解说词，要求至少运用两种修辞手法，能揭示画面的内涵。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不少于</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字</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pic>
        <p:nvPicPr>
          <p:cNvPr id="5122" name="Picture 2" descr="T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6357" y="3591264"/>
            <a:ext cx="4479049" cy="279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6793" y="188640"/>
            <a:ext cx="11515037" cy="2031325"/>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为下面的漫画拟写一则标题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不得以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孤独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，并描述漫画内容，揭示寓意，要求语意简明，句子通顺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标题：</a:t>
            </a:r>
            <a:r>
              <a:rPr lang="en-US" altLang="zh-CN" sz="2800" kern="100" dirty="0" smtClean="0">
                <a:latin typeface="Times New Roman"/>
                <a:ea typeface="华文细黑"/>
                <a:cs typeface="Courier New"/>
              </a:rPr>
              <a:t>__________________________________(</a:t>
            </a:r>
            <a:r>
              <a:rPr lang="zh-CN" altLang="zh-CN" sz="2800" kern="100" dirty="0">
                <a:latin typeface="Times New Roman"/>
                <a:ea typeface="华文细黑"/>
                <a:cs typeface="Times New Roman"/>
              </a:rPr>
              <a:t>不超过</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个字</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pic>
        <p:nvPicPr>
          <p:cNvPr id="18434" name="Picture 2" descr="D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16328" y="2996952"/>
            <a:ext cx="3855542" cy="2763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774726" y="1412776"/>
            <a:ext cx="5670142" cy="738664"/>
          </a:xfrm>
          <a:prstGeom prst="rect">
            <a:avLst/>
          </a:prstGeom>
        </p:spPr>
        <p:txBody>
          <a:bodyPr wrap="none">
            <a:spAutoFit/>
          </a:bodyPr>
          <a:lstStyle/>
          <a:p>
            <a:pPr algn="just">
              <a:lnSpc>
                <a:spcPct val="150000"/>
              </a:lnSpc>
              <a:spcAft>
                <a:spcPts val="0"/>
              </a:spcAft>
            </a:pPr>
            <a:r>
              <a:rPr lang="zh-CN" altLang="zh-CN" sz="2800" kern="100" dirty="0" smtClean="0">
                <a:solidFill>
                  <a:srgbClr val="0000FF"/>
                </a:solidFill>
                <a:latin typeface="Times New Roman"/>
                <a:ea typeface="华文细黑"/>
                <a:cs typeface="Times New Roman"/>
              </a:rPr>
              <a:t>孤独</a:t>
            </a:r>
            <a:r>
              <a:rPr lang="zh-CN" altLang="zh-CN" sz="2800" kern="100" dirty="0">
                <a:solidFill>
                  <a:srgbClr val="0000FF"/>
                </a:solidFill>
                <a:latin typeface="Times New Roman"/>
                <a:ea typeface="华文细黑"/>
                <a:cs typeface="Times New Roman"/>
              </a:rPr>
              <a:t>伴随我成长</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留守儿童期盼关爱</a:t>
            </a:r>
            <a:endParaRPr lang="zh-CN" altLang="zh-CN" sz="2800" kern="100" dirty="0">
              <a:solidFill>
                <a:srgbClr val="0000FF"/>
              </a:solidFill>
              <a:effectLst/>
              <a:latin typeface="宋体"/>
              <a:cs typeface="Courier New"/>
            </a:endParaRPr>
          </a:p>
        </p:txBody>
      </p:sp>
      <p:sp>
        <p:nvSpPr>
          <p:cNvPr id="6" name="TextBox 5"/>
          <p:cNvSpPr txBox="1"/>
          <p:nvPr/>
        </p:nvSpPr>
        <p:spPr>
          <a:xfrm>
            <a:off x="190550" y="2214674"/>
            <a:ext cx="11597620" cy="1384995"/>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内容：</a:t>
            </a:r>
            <a:r>
              <a:rPr lang="en-US" altLang="zh-CN" sz="2800" kern="100" dirty="0" smtClean="0">
                <a:latin typeface="Times New Roman"/>
                <a:ea typeface="华文细黑"/>
                <a:cs typeface="Courier New"/>
              </a:rPr>
              <a:t>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不超过</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个字</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7" name="TextBox 6"/>
          <p:cNvSpPr txBox="1"/>
          <p:nvPr/>
        </p:nvSpPr>
        <p:spPr>
          <a:xfrm>
            <a:off x="190550" y="3645024"/>
            <a:ext cx="11515037" cy="1384995"/>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寓意</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______________________________</a:t>
            </a:r>
          </a:p>
          <a:p>
            <a:pPr algn="just">
              <a:lnSpc>
                <a:spcPct val="150000"/>
              </a:lnSpc>
              <a:spcAft>
                <a:spcPts val="0"/>
              </a:spcAft>
            </a:pPr>
            <a:r>
              <a:rPr lang="en-US" altLang="zh-CN" sz="2800" kern="100" dirty="0" smtClean="0">
                <a:latin typeface="Times New Roman"/>
                <a:ea typeface="华文细黑"/>
                <a:cs typeface="Courier New"/>
              </a:rPr>
              <a:t>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a:t>
            </a:r>
            <a:r>
              <a:rPr lang="zh-CN" altLang="zh-CN" sz="2800" kern="100" dirty="0" smtClean="0">
                <a:latin typeface="Times New Roman"/>
                <a:ea typeface="华文细黑"/>
                <a:cs typeface="Times New Roman"/>
              </a:rPr>
              <a:t>不超过</a:t>
            </a:r>
            <a:r>
              <a:rPr lang="en-US" altLang="zh-CN" sz="2800" kern="100" dirty="0" smtClean="0">
                <a:latin typeface="Times New Roman"/>
                <a:ea typeface="华文细黑"/>
                <a:cs typeface="Courier New"/>
              </a:rPr>
              <a:t>20</a:t>
            </a:r>
            <a:r>
              <a:rPr lang="zh-CN" altLang="zh-CN" sz="2800" kern="100" dirty="0" smtClean="0">
                <a:latin typeface="Times New Roman"/>
                <a:ea typeface="华文细黑"/>
                <a:cs typeface="Times New Roman"/>
              </a:rPr>
              <a:t>个字</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8" name="矩形 7"/>
          <p:cNvSpPr/>
          <p:nvPr/>
        </p:nvSpPr>
        <p:spPr>
          <a:xfrm>
            <a:off x="1630710" y="2132856"/>
            <a:ext cx="10081120" cy="738664"/>
          </a:xfrm>
          <a:prstGeom prst="rect">
            <a:avLst/>
          </a:prstGeom>
        </p:spPr>
        <p:txBody>
          <a:bodyPr wrap="square">
            <a:spAutoFit/>
          </a:bodyPr>
          <a:lstStyle/>
          <a:p>
            <a:pPr algn="just">
              <a:lnSpc>
                <a:spcPct val="150000"/>
              </a:lnSpc>
              <a:spcAft>
                <a:spcPts val="0"/>
              </a:spcAft>
            </a:pPr>
            <a:r>
              <a:rPr lang="zh-CN" altLang="zh-CN" sz="2800" kern="100" dirty="0" smtClean="0">
                <a:solidFill>
                  <a:srgbClr val="0000FF"/>
                </a:solidFill>
                <a:latin typeface="Times New Roman"/>
                <a:ea typeface="华文细黑"/>
                <a:cs typeface="Times New Roman"/>
              </a:rPr>
              <a:t>一</a:t>
            </a:r>
            <a:r>
              <a:rPr lang="zh-CN" altLang="zh-CN" sz="2800" kern="100" dirty="0">
                <a:solidFill>
                  <a:srgbClr val="0000FF"/>
                </a:solidFill>
                <a:latin typeface="Times New Roman"/>
                <a:ea typeface="华文细黑"/>
                <a:cs typeface="Times New Roman"/>
              </a:rPr>
              <a:t>个背着书包的小孩，手捧书，</a:t>
            </a:r>
            <a:r>
              <a:rPr lang="zh-CN" altLang="zh-CN" sz="2800" kern="100" dirty="0" smtClean="0">
                <a:solidFill>
                  <a:srgbClr val="0000FF"/>
                </a:solidFill>
                <a:latin typeface="Times New Roman"/>
                <a:ea typeface="华文细黑"/>
                <a:cs typeface="Times New Roman"/>
              </a:rPr>
              <a:t>坐在</a:t>
            </a:r>
            <a:r>
              <a:rPr lang="zh-CN" altLang="zh-CN" sz="2800" kern="100" dirty="0">
                <a:solidFill>
                  <a:srgbClr val="0000FF"/>
                </a:solidFill>
                <a:latin typeface="Times New Roman"/>
                <a:ea typeface="华文细黑"/>
                <a:cs typeface="Times New Roman"/>
              </a:rPr>
              <a:t>孤岛上，眺望远方的爱心。</a:t>
            </a:r>
            <a:endParaRPr lang="zh-CN" altLang="zh-CN" sz="1050" kern="100" dirty="0">
              <a:solidFill>
                <a:srgbClr val="0000FF"/>
              </a:solidFill>
              <a:effectLst/>
              <a:latin typeface="宋体"/>
              <a:cs typeface="Courier New"/>
            </a:endParaRPr>
          </a:p>
        </p:txBody>
      </p:sp>
      <p:sp>
        <p:nvSpPr>
          <p:cNvPr id="9" name="矩形 8"/>
          <p:cNvSpPr/>
          <p:nvPr/>
        </p:nvSpPr>
        <p:spPr>
          <a:xfrm>
            <a:off x="334566" y="3598417"/>
            <a:ext cx="6840760" cy="1384995"/>
          </a:xfrm>
          <a:prstGeom prst="rect">
            <a:avLst/>
          </a:prstGeom>
        </p:spPr>
        <p:txBody>
          <a:bodyPr wrap="square">
            <a:spAutoFit/>
          </a:bodyPr>
          <a:lstStyle/>
          <a:p>
            <a:pPr algn="just">
              <a:lnSpc>
                <a:spcPct val="150000"/>
              </a:lnSpc>
              <a:spcAft>
                <a:spcPts val="0"/>
              </a:spcAft>
            </a:pPr>
            <a:r>
              <a:rPr lang="en-US" altLang="zh-CN" sz="2800" kern="100" dirty="0" smtClean="0">
                <a:solidFill>
                  <a:srgbClr val="0000FF"/>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孤独</a:t>
            </a:r>
            <a:r>
              <a:rPr lang="zh-CN" altLang="zh-CN" sz="2800" kern="100" dirty="0">
                <a:solidFill>
                  <a:srgbClr val="0000FF"/>
                </a:solidFill>
                <a:latin typeface="Times New Roman"/>
                <a:ea typeface="华文细黑"/>
                <a:cs typeface="Times New Roman"/>
              </a:rPr>
              <a:t>伴随成长的孩子，渴望得到父母</a:t>
            </a:r>
            <a:r>
              <a:rPr lang="zh-CN" altLang="zh-CN" sz="2800" kern="100" dirty="0" smtClean="0">
                <a:solidFill>
                  <a:srgbClr val="0000FF"/>
                </a:solidFill>
                <a:latin typeface="Times New Roman"/>
                <a:ea typeface="华文细黑"/>
                <a:cs typeface="Times New Roman"/>
              </a:rPr>
              <a:t>的关爱</a:t>
            </a:r>
            <a:r>
              <a:rPr lang="zh-CN" altLang="zh-CN" sz="2800" kern="100" dirty="0">
                <a:solidFill>
                  <a:srgbClr val="0000FF"/>
                </a:solidFill>
                <a:latin typeface="Times New Roman"/>
                <a:ea typeface="华文细黑"/>
                <a:cs typeface="Times New Roman"/>
              </a:rPr>
              <a:t>。</a:t>
            </a:r>
            <a:endParaRPr lang="zh-CN" altLang="zh-CN" sz="1050" kern="100" dirty="0">
              <a:solidFill>
                <a:srgbClr val="0000FF"/>
              </a:solidFill>
              <a:effectLst/>
              <a:latin typeface="宋体"/>
              <a:cs typeface="Courier New"/>
            </a:endParaRPr>
          </a:p>
        </p:txBody>
      </p:sp>
      <p:sp>
        <p:nvSpPr>
          <p:cNvPr id="10" name="矩形 9"/>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138883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4" grpId="0"/>
      <p:bldP spid="4" grpId="1"/>
      <p:bldP spid="8" grpId="0"/>
      <p:bldP spid="8" grpId="1"/>
      <p:bldP spid="9" grpId="0"/>
      <p:bldP spid="9"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188640"/>
            <a:ext cx="11515037" cy="6555641"/>
          </a:xfrm>
          <a:prstGeom prst="rect">
            <a:avLst/>
          </a:prstGeom>
          <a:noFill/>
        </p:spPr>
        <p:txBody>
          <a:bodyPr wrap="square" rtlCol="0">
            <a:spAutoFit/>
          </a:bodyPr>
          <a:lstStyle/>
          <a:p>
            <a:pPr algn="just">
              <a:lnSpc>
                <a:spcPct val="150000"/>
              </a:lnSpc>
            </a:pPr>
            <a:r>
              <a:rPr lang="zh-CN" altLang="zh-CN" sz="2800" b="1" kern="100" dirty="0">
                <a:solidFill>
                  <a:srgbClr val="C00000"/>
                </a:solidFill>
                <a:latin typeface="黑体" pitchFamily="49" charset="-122"/>
                <a:ea typeface="黑体" pitchFamily="49" charset="-122"/>
                <a:cs typeface="Times New Roman"/>
              </a:rPr>
              <a:t>核心题点四：表格题准确转换</a:t>
            </a:r>
          </a:p>
          <a:p>
            <a:pPr algn="just">
              <a:lnSpc>
                <a:spcPct val="150000"/>
              </a:lnSpc>
              <a:spcAft>
                <a:spcPts val="0"/>
              </a:spcAft>
            </a:pPr>
            <a:r>
              <a:rPr lang="zh-CN" altLang="zh-CN" sz="2800" kern="100" dirty="0">
                <a:latin typeface="Times New Roman"/>
                <a:ea typeface="华文细黑"/>
                <a:cs typeface="Times New Roman"/>
              </a:rPr>
              <a:t>解读图表是要求考生根据图表中的有关内容，分析有关材料，辨别或挖掘某些隐含性信息，或对材料进行综合性评价。一般有两种题型：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文字转换题：将图表内容用文字表述出来。</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信息推断题：针对图表数据作结论或提建议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解题步骤：</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读懂图表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注重整体阅读</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通过整体阅读，搜索有效信息，不顾此失彼，遗漏信息。同时要兼顾图表的各个要素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比较对象、比较角度、项目、各种数据及其变化特点</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6943726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116632"/>
            <a:ext cx="11828362" cy="6555641"/>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重视数据变化</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图表横向和纵向的数据的变化往往说明某个问题，而这可能正是这个材料的重要之处，也是得出观点的源头。尤其要重视数据相差巨大的比较项。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注意图表细节</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图表中的一些细节不能忽视，它往往起提示作用。如题头上表格的用途，图表下的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明确要求</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明确是文字转换题还是信息推断题。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明确表述对象</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明确修辞要求及字数要求</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1519889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55003"/>
            <a:ext cx="11828362" cy="6254020"/>
          </a:xfrm>
          <a:prstGeom prst="rect">
            <a:avLst/>
          </a:prstGeom>
          <a:noFill/>
        </p:spPr>
        <p:txBody>
          <a:bodyPr wrap="square" rtlCol="0">
            <a:spAutoFit/>
          </a:bodyPr>
          <a:lstStyle/>
          <a:p>
            <a:pPr algn="just">
              <a:lnSpc>
                <a:spcPct val="140000"/>
              </a:lnSpc>
              <a:spcAft>
                <a:spcPts val="0"/>
              </a:spcAft>
            </a:pP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组织答案</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表述对象一般为图表名称的关键词。</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文字转换题概括时不得遗漏信息。</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作结论时针对性要强。</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(4)</a:t>
            </a:r>
            <a:r>
              <a:rPr lang="zh-CN" altLang="zh-CN" sz="2600" kern="100" dirty="0">
                <a:latin typeface="Times New Roman"/>
                <a:ea typeface="华文细黑"/>
                <a:cs typeface="Times New Roman"/>
              </a:rPr>
              <a:t>注意题目中的特殊限制。一是句式的限制，用单句表达只能含有一套主谓宾成分，用复句表达要标明句间的逻辑关系；二是字数的限制，在表达时要注意年号和数字的规范。</a:t>
            </a:r>
            <a:endParaRPr lang="zh-CN" altLang="zh-CN" sz="2600" kern="100" dirty="0">
              <a:latin typeface="宋体"/>
              <a:cs typeface="Courier New"/>
            </a:endParaRPr>
          </a:p>
          <a:p>
            <a:pPr>
              <a:lnSpc>
                <a:spcPct val="140000"/>
              </a:lnSpc>
            </a:pPr>
            <a:r>
              <a:rPr lang="en-US" altLang="zh-CN" sz="2600" kern="100" dirty="0">
                <a:latin typeface="Times New Roman"/>
                <a:ea typeface="华文细黑"/>
              </a:rPr>
              <a:t>(5)</a:t>
            </a:r>
            <a:r>
              <a:rPr lang="zh-CN" altLang="zh-CN" sz="2600" kern="100" dirty="0">
                <a:latin typeface="Times New Roman"/>
                <a:ea typeface="华文细黑"/>
                <a:cs typeface="Times New Roman"/>
              </a:rPr>
              <a:t>注意在表达中不能出现语病，特别是在反映事物变化或规律时，选用词语要</a:t>
            </a:r>
            <a:r>
              <a:rPr lang="zh-CN" altLang="zh-CN" sz="2600" kern="100" spc="-100" dirty="0">
                <a:latin typeface="Times New Roman"/>
                <a:ea typeface="华文细黑"/>
                <a:cs typeface="Times New Roman"/>
              </a:rPr>
              <a:t>准确。如</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增长</a:t>
            </a:r>
            <a:r>
              <a:rPr lang="en-US" altLang="zh-CN" sz="2600" kern="100" spc="-100" dirty="0">
                <a:latin typeface="Times New Roman"/>
                <a:ea typeface="华文细黑"/>
              </a:rPr>
              <a:t>(</a:t>
            </a:r>
            <a:r>
              <a:rPr lang="zh-CN" altLang="zh-CN" sz="2600" kern="100" spc="-100" dirty="0">
                <a:latin typeface="Times New Roman"/>
                <a:ea typeface="华文细黑"/>
                <a:cs typeface="Times New Roman"/>
              </a:rPr>
              <a:t>加</a:t>
            </a:r>
            <a:r>
              <a:rPr lang="en-US" altLang="zh-CN" sz="2600" kern="100" spc="-100" dirty="0">
                <a:latin typeface="Times New Roman"/>
                <a:ea typeface="华文细黑"/>
              </a:rPr>
              <a:t>)</a:t>
            </a:r>
            <a:r>
              <a:rPr lang="zh-CN" altLang="zh-CN" sz="2600" kern="100" spc="-100" dirty="0">
                <a:latin typeface="Times New Roman"/>
                <a:ea typeface="华文细黑"/>
                <a:cs typeface="Times New Roman"/>
              </a:rPr>
              <a:t>了</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增加到</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增长了</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倍</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与同期相比，增长</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减少了</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减少到</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减少了</a:t>
            </a:r>
            <a:r>
              <a:rPr lang="en-US" altLang="zh-CN" sz="2600" kern="100" spc="-100" dirty="0">
                <a:latin typeface="Times New Roman"/>
                <a:ea typeface="华文细黑"/>
              </a:rPr>
              <a:t>(</a:t>
            </a:r>
            <a:r>
              <a:rPr lang="zh-CN" altLang="zh-CN" sz="2600" kern="100" spc="-100" dirty="0">
                <a:latin typeface="Times New Roman"/>
                <a:ea typeface="华文细黑"/>
                <a:cs typeface="Times New Roman"/>
              </a:rPr>
              <a:t>百分数、分数</a:t>
            </a:r>
            <a:r>
              <a:rPr lang="en-US" altLang="zh-CN" sz="2600" kern="100" spc="-100" dirty="0">
                <a:latin typeface="Times New Roman"/>
                <a:ea typeface="华文细黑"/>
              </a:rPr>
              <a:t>)</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近一半</a:t>
            </a:r>
            <a:r>
              <a:rPr lang="en-US" altLang="zh-CN" sz="2600" kern="100" spc="-100" dirty="0">
                <a:latin typeface="Times New Roman"/>
                <a:ea typeface="华文细黑"/>
              </a:rPr>
              <a:t>(50%</a:t>
            </a:r>
            <a:r>
              <a:rPr lang="zh-CN" altLang="zh-CN" sz="2600" kern="100" spc="-100" dirty="0">
                <a:latin typeface="Times New Roman"/>
                <a:ea typeface="华文细黑"/>
                <a:cs typeface="Times New Roman"/>
              </a:rPr>
              <a:t>左右</a:t>
            </a:r>
            <a:r>
              <a:rPr lang="en-US" altLang="zh-CN" sz="2600" kern="100" spc="-100" dirty="0">
                <a:latin typeface="Times New Roman"/>
                <a:ea typeface="华文细黑"/>
              </a:rPr>
              <a:t>)</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大部分</a:t>
            </a:r>
            <a:r>
              <a:rPr lang="en-US" altLang="zh-CN" sz="2600" kern="100" spc="-100" dirty="0">
                <a:latin typeface="Times New Roman"/>
                <a:ea typeface="华文细黑"/>
              </a:rPr>
              <a:t>(</a:t>
            </a:r>
            <a:r>
              <a:rPr lang="zh-CN" altLang="zh-CN" sz="2600" kern="100" spc="-100" dirty="0">
                <a:latin typeface="Times New Roman"/>
                <a:ea typeface="华文细黑"/>
                <a:cs typeface="Times New Roman"/>
              </a:rPr>
              <a:t>比例在</a:t>
            </a:r>
            <a:r>
              <a:rPr lang="en-US" altLang="zh-CN" sz="2600" kern="100" spc="-100" dirty="0">
                <a:latin typeface="Times New Roman"/>
                <a:ea typeface="华文细黑"/>
              </a:rPr>
              <a:t>55%—70%)</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绝大多数</a:t>
            </a:r>
            <a:r>
              <a:rPr lang="en-US" altLang="zh-CN" sz="2600" kern="100" spc="-100" dirty="0">
                <a:latin typeface="Times New Roman"/>
                <a:ea typeface="华文细黑"/>
              </a:rPr>
              <a:t>(</a:t>
            </a:r>
            <a:r>
              <a:rPr lang="zh-CN" altLang="zh-CN" sz="2600" kern="100" spc="-100" dirty="0">
                <a:latin typeface="Times New Roman"/>
                <a:ea typeface="华文细黑"/>
                <a:cs typeface="Times New Roman"/>
              </a:rPr>
              <a:t>比例占</a:t>
            </a:r>
            <a:r>
              <a:rPr lang="en-US" altLang="zh-CN" sz="2600" kern="100" spc="-100" dirty="0">
                <a:latin typeface="Times New Roman"/>
                <a:ea typeface="华文细黑"/>
              </a:rPr>
              <a:t>70%</a:t>
            </a:r>
            <a:r>
              <a:rPr lang="zh-CN" altLang="zh-CN" sz="2600" kern="100" spc="-100" dirty="0">
                <a:latin typeface="Times New Roman"/>
                <a:ea typeface="华文细黑"/>
                <a:cs typeface="Times New Roman"/>
              </a:rPr>
              <a:t>以上</a:t>
            </a:r>
            <a:r>
              <a:rPr lang="en-US" altLang="zh-CN" sz="2600" kern="100" spc="-100" dirty="0">
                <a:latin typeface="Times New Roman"/>
                <a:ea typeface="华文细黑"/>
              </a:rPr>
              <a:t>)</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所有</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约几成</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等词语的选用。</a:t>
            </a:r>
            <a:endParaRPr lang="zh-CN" altLang="zh-CN" sz="2600" kern="100" spc="-100" dirty="0">
              <a:latin typeface="宋体"/>
              <a:cs typeface="Courier New"/>
            </a:endParaRPr>
          </a:p>
        </p:txBody>
      </p:sp>
    </p:spTree>
    <p:extLst>
      <p:ext uri="{BB962C8B-B14F-4D97-AF65-F5344CB8AC3E}">
        <p14:creationId xmlns:p14="http://schemas.microsoft.com/office/powerpoint/2010/main" val="8319661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0590" y="401113"/>
            <a:ext cx="10753056" cy="2595839"/>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检查答案</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信息是否多余或遗漏缺失。</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信息推断是否错误。</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答案是否存在语病。</a:t>
            </a:r>
            <a:endParaRPr lang="zh-CN" altLang="zh-CN" sz="2800" kern="100" dirty="0">
              <a:effectLst/>
              <a:latin typeface="宋体"/>
              <a:cs typeface="Courier New"/>
            </a:endParaRPr>
          </a:p>
        </p:txBody>
      </p:sp>
    </p:spTree>
    <p:extLst>
      <p:ext uri="{BB962C8B-B14F-4D97-AF65-F5344CB8AC3E}">
        <p14:creationId xmlns:p14="http://schemas.microsoft.com/office/powerpoint/2010/main" val="5690238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709137"/>
            <a:ext cx="11737304" cy="1711751"/>
          </a:xfrm>
          <a:prstGeom prst="rect">
            <a:avLst/>
          </a:prstGeom>
          <a:noFill/>
        </p:spPr>
        <p:txBody>
          <a:bodyPr wrap="square" rtlCol="0">
            <a:spAutoFit/>
          </a:bodyPr>
          <a:lstStyle/>
          <a:p>
            <a:pPr algn="just">
              <a:lnSpc>
                <a:spcPct val="130000"/>
              </a:lnSpc>
              <a:spcAft>
                <a:spcPts val="0"/>
              </a:spcAft>
            </a:pPr>
            <a:r>
              <a:rPr lang="en-US" altLang="zh-CN" sz="2800" kern="100" spc="-100" dirty="0">
                <a:latin typeface="Times New Roman"/>
                <a:ea typeface="华文细黑"/>
                <a:cs typeface="Courier New"/>
              </a:rPr>
              <a:t>7.</a:t>
            </a:r>
            <a:r>
              <a:rPr lang="zh-CN" altLang="zh-CN" sz="2800" kern="100" spc="-100" dirty="0">
                <a:latin typeface="Times New Roman"/>
                <a:ea typeface="华文细黑"/>
                <a:cs typeface="Times New Roman"/>
              </a:rPr>
              <a:t>阅读下面的图表，根据要求完成后面的题目。</a:t>
            </a:r>
            <a:endParaRPr lang="zh-CN" altLang="zh-CN" sz="1050" kern="100" spc="-100" dirty="0">
              <a:latin typeface="宋体"/>
              <a:cs typeface="Courier New"/>
            </a:endParaRPr>
          </a:p>
          <a:p>
            <a:pPr>
              <a:lnSpc>
                <a:spcPct val="130000"/>
              </a:lnSpc>
            </a:pPr>
            <a:r>
              <a:rPr lang="en-US" altLang="zh-CN" sz="2800" kern="100" spc="-100" dirty="0" smtClean="0">
                <a:latin typeface="Times New Roman"/>
                <a:ea typeface="华文细黑"/>
                <a:cs typeface="Times New Roman"/>
              </a:rPr>
              <a:t>    </a:t>
            </a:r>
            <a:r>
              <a:rPr lang="zh-CN" altLang="zh-CN" sz="2800" kern="100" spc="-100" dirty="0" smtClean="0">
                <a:latin typeface="Times New Roman"/>
                <a:ea typeface="华文细黑"/>
                <a:cs typeface="Times New Roman"/>
              </a:rPr>
              <a:t>在</a:t>
            </a:r>
            <a:r>
              <a:rPr lang="zh-CN" altLang="zh-CN" sz="2800" kern="100" spc="-100" dirty="0">
                <a:latin typeface="Times New Roman"/>
                <a:ea typeface="华文细黑"/>
                <a:cs typeface="Times New Roman"/>
              </a:rPr>
              <a:t>中国有这样一群儿童：父母为了生计外出打工，将他们留在了农村。这个特殊群体被称为留守儿童。下面是某省关于留守儿童问题的部分调查数据：</a:t>
            </a:r>
            <a:endParaRPr lang="zh-CN" altLang="zh-CN" sz="1050" kern="100" spc="-100" dirty="0">
              <a:effectLst/>
              <a:latin typeface="宋体"/>
              <a:cs typeface="Courier New"/>
            </a:endParaRPr>
          </a:p>
        </p:txBody>
      </p:sp>
      <p:sp>
        <p:nvSpPr>
          <p:cNvPr id="3" name="TextBox 2"/>
          <p:cNvSpPr txBox="1"/>
          <p:nvPr/>
        </p:nvSpPr>
        <p:spPr>
          <a:xfrm>
            <a:off x="262558" y="64944"/>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 </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262558" y="596628"/>
            <a:ext cx="1746244" cy="0"/>
          </a:xfrm>
          <a:prstGeom prst="line">
            <a:avLst/>
          </a:prstGeom>
        </p:spPr>
        <p:style>
          <a:lnRef idx="1">
            <a:schemeClr val="accent5"/>
          </a:lnRef>
          <a:fillRef idx="0">
            <a:schemeClr val="accent5"/>
          </a:fillRef>
          <a:effectRef idx="0">
            <a:schemeClr val="accent5"/>
          </a:effectRef>
          <a:fontRef idx="minor">
            <a:schemeClr val="tx1"/>
          </a:fontRef>
        </p:style>
      </p:cxnSp>
      <p:graphicFrame>
        <p:nvGraphicFramePr>
          <p:cNvPr id="8" name="表格 7"/>
          <p:cNvGraphicFramePr>
            <a:graphicFrameLocks noGrp="1"/>
          </p:cNvGraphicFramePr>
          <p:nvPr>
            <p:extLst>
              <p:ext uri="{D42A27DB-BD31-4B8C-83A1-F6EECF244321}">
                <p14:modId xmlns:p14="http://schemas.microsoft.com/office/powerpoint/2010/main" val="4108481054"/>
              </p:ext>
            </p:extLst>
          </p:nvPr>
        </p:nvGraphicFramePr>
        <p:xfrm>
          <a:off x="1414686" y="2514609"/>
          <a:ext cx="9145016" cy="4082743"/>
        </p:xfrm>
        <a:graphic>
          <a:graphicData uri="http://schemas.openxmlformats.org/drawingml/2006/table">
            <a:tbl>
              <a:tblPr/>
              <a:tblGrid>
                <a:gridCol w="5400600"/>
                <a:gridCol w="3744416"/>
              </a:tblGrid>
              <a:tr h="504056">
                <a:tc>
                  <a:txBody>
                    <a:bodyPr/>
                    <a:lstStyle/>
                    <a:p>
                      <a:pPr algn="ctr">
                        <a:lnSpc>
                          <a:spcPct val="130000"/>
                        </a:lnSpc>
                        <a:spcAft>
                          <a:spcPts val="0"/>
                        </a:spcAft>
                      </a:pPr>
                      <a:r>
                        <a:rPr lang="zh-CN" sz="2800" kern="100" baseline="0" dirty="0">
                          <a:effectLst/>
                          <a:latin typeface="Times New Roman"/>
                          <a:ea typeface="华文细黑"/>
                          <a:cs typeface="Times New Roman"/>
                        </a:rPr>
                        <a:t>项　目</a:t>
                      </a:r>
                      <a:endParaRPr lang="zh-CN" sz="2800" kern="100" baseline="0" dirty="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zh-CN" sz="2800" kern="100" baseline="0">
                          <a:effectLst/>
                          <a:latin typeface="Times New Roman"/>
                          <a:ea typeface="华文细黑"/>
                          <a:cs typeface="Times New Roman"/>
                        </a:rPr>
                        <a:t>百分比</a:t>
                      </a:r>
                      <a:endParaRPr lang="zh-CN" sz="2800" kern="100" baseline="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2885">
                <a:tc>
                  <a:txBody>
                    <a:bodyPr/>
                    <a:lstStyle/>
                    <a:p>
                      <a:pPr algn="ctr">
                        <a:lnSpc>
                          <a:spcPct val="130000"/>
                        </a:lnSpc>
                        <a:spcAft>
                          <a:spcPts val="0"/>
                        </a:spcAft>
                      </a:pPr>
                      <a:r>
                        <a:rPr lang="zh-CN" sz="2800" kern="100" baseline="0" dirty="0">
                          <a:effectLst/>
                          <a:latin typeface="Times New Roman"/>
                          <a:ea typeface="华文细黑"/>
                          <a:cs typeface="Times New Roman"/>
                        </a:rPr>
                        <a:t>非常想父母</a:t>
                      </a:r>
                      <a:endParaRPr lang="zh-CN" sz="2800" kern="100" baseline="0" dirty="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2800" kern="100" baseline="0">
                          <a:effectLst/>
                          <a:latin typeface="Times New Roman"/>
                          <a:ea typeface="华文细黑"/>
                          <a:cs typeface="Courier New"/>
                        </a:rPr>
                        <a:t>65.0</a:t>
                      </a:r>
                      <a:endParaRPr lang="zh-CN" sz="2800" kern="100" baseline="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2885">
                <a:tc>
                  <a:txBody>
                    <a:bodyPr/>
                    <a:lstStyle/>
                    <a:p>
                      <a:pPr algn="ctr">
                        <a:lnSpc>
                          <a:spcPct val="130000"/>
                        </a:lnSpc>
                        <a:spcAft>
                          <a:spcPts val="0"/>
                        </a:spcAft>
                      </a:pPr>
                      <a:r>
                        <a:rPr lang="zh-CN" sz="2800" kern="100" baseline="0" dirty="0">
                          <a:effectLst/>
                          <a:latin typeface="Times New Roman"/>
                          <a:ea typeface="华文细黑"/>
                          <a:cs typeface="Times New Roman"/>
                        </a:rPr>
                        <a:t>害怕陌生人</a:t>
                      </a:r>
                      <a:endParaRPr lang="zh-CN" sz="2800" kern="100" baseline="0" dirty="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2800" kern="100" baseline="0">
                          <a:effectLst/>
                          <a:latin typeface="Times New Roman"/>
                          <a:ea typeface="华文细黑"/>
                          <a:cs typeface="Courier New"/>
                        </a:rPr>
                        <a:t>40.0</a:t>
                      </a:r>
                      <a:endParaRPr lang="zh-CN" sz="2800" kern="100" baseline="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2885">
                <a:tc>
                  <a:txBody>
                    <a:bodyPr/>
                    <a:lstStyle/>
                    <a:p>
                      <a:pPr algn="ctr">
                        <a:lnSpc>
                          <a:spcPct val="130000"/>
                        </a:lnSpc>
                        <a:spcAft>
                          <a:spcPts val="0"/>
                        </a:spcAft>
                      </a:pPr>
                      <a:r>
                        <a:rPr lang="zh-CN" sz="2800" kern="100" baseline="0">
                          <a:effectLst/>
                          <a:latin typeface="Times New Roman"/>
                          <a:ea typeface="华文细黑"/>
                          <a:cs typeface="Times New Roman"/>
                        </a:rPr>
                        <a:t>觉得自己很一般</a:t>
                      </a:r>
                      <a:endParaRPr lang="zh-CN" sz="2800" kern="100" baseline="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2800" kern="100" baseline="0" dirty="0">
                          <a:effectLst/>
                          <a:latin typeface="Times New Roman"/>
                          <a:ea typeface="华文细黑"/>
                          <a:cs typeface="Courier New"/>
                        </a:rPr>
                        <a:t>52.7</a:t>
                      </a:r>
                      <a:endParaRPr lang="zh-CN" sz="2800" kern="100" baseline="0" dirty="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850">
                <a:tc>
                  <a:txBody>
                    <a:bodyPr/>
                    <a:lstStyle/>
                    <a:p>
                      <a:pPr algn="ctr">
                        <a:lnSpc>
                          <a:spcPct val="130000"/>
                        </a:lnSpc>
                        <a:spcAft>
                          <a:spcPts val="0"/>
                        </a:spcAft>
                      </a:pPr>
                      <a:r>
                        <a:rPr lang="zh-CN" sz="2800" kern="100" baseline="0">
                          <a:effectLst/>
                          <a:latin typeface="Times New Roman"/>
                          <a:ea typeface="华文细黑"/>
                          <a:cs typeface="Times New Roman"/>
                        </a:rPr>
                        <a:t>认为应该和父母共同生活</a:t>
                      </a:r>
                      <a:endParaRPr lang="zh-CN" sz="2800" kern="100" baseline="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2800" kern="100" baseline="0">
                          <a:effectLst/>
                          <a:latin typeface="Times New Roman"/>
                          <a:ea typeface="华文细黑"/>
                          <a:cs typeface="Courier New"/>
                        </a:rPr>
                        <a:t>79.3</a:t>
                      </a:r>
                      <a:endParaRPr lang="zh-CN" sz="2800" kern="100" baseline="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611">
                <a:tc>
                  <a:txBody>
                    <a:bodyPr/>
                    <a:lstStyle/>
                    <a:p>
                      <a:pPr algn="ctr">
                        <a:lnSpc>
                          <a:spcPct val="130000"/>
                        </a:lnSpc>
                        <a:spcAft>
                          <a:spcPts val="0"/>
                        </a:spcAft>
                      </a:pPr>
                      <a:r>
                        <a:rPr lang="zh-CN" sz="2800" kern="100" baseline="0">
                          <a:effectLst/>
                          <a:latin typeface="Times New Roman"/>
                          <a:ea typeface="华文细黑"/>
                          <a:cs typeface="Times New Roman"/>
                        </a:rPr>
                        <a:t>和</a:t>
                      </a:r>
                      <a:r>
                        <a:rPr lang="en-US" sz="2800" kern="100" baseline="0">
                          <a:effectLst/>
                          <a:latin typeface="Times New Roman"/>
                          <a:ea typeface="华文细黑"/>
                          <a:cs typeface="Courier New"/>
                        </a:rPr>
                        <a:t>(</a:t>
                      </a:r>
                      <a:r>
                        <a:rPr lang="zh-CN" sz="2800" kern="100" baseline="0">
                          <a:effectLst/>
                          <a:latin typeface="Times New Roman"/>
                          <a:ea typeface="华文细黑"/>
                          <a:cs typeface="Times New Roman"/>
                        </a:rPr>
                        <a:t>外</a:t>
                      </a:r>
                      <a:r>
                        <a:rPr lang="en-US" sz="2800" kern="100" baseline="0">
                          <a:effectLst/>
                          <a:latin typeface="Times New Roman"/>
                          <a:ea typeface="华文细黑"/>
                          <a:cs typeface="Courier New"/>
                        </a:rPr>
                        <a:t>)</a:t>
                      </a:r>
                      <a:r>
                        <a:rPr lang="zh-CN" sz="2800" kern="100" baseline="0">
                          <a:effectLst/>
                          <a:latin typeface="Times New Roman"/>
                          <a:ea typeface="华文细黑"/>
                          <a:cs typeface="Times New Roman"/>
                        </a:rPr>
                        <a:t>祖父母生活在一起</a:t>
                      </a:r>
                      <a:endParaRPr lang="zh-CN" sz="2800" kern="100" baseline="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2800" kern="100" baseline="0">
                          <a:effectLst/>
                          <a:latin typeface="Times New Roman"/>
                          <a:ea typeface="华文细黑"/>
                          <a:cs typeface="Courier New"/>
                        </a:rPr>
                        <a:t>43.5</a:t>
                      </a:r>
                      <a:endParaRPr lang="zh-CN" sz="2800" kern="100" baseline="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4327">
                <a:tc>
                  <a:txBody>
                    <a:bodyPr/>
                    <a:lstStyle/>
                    <a:p>
                      <a:pPr algn="ctr">
                        <a:lnSpc>
                          <a:spcPct val="130000"/>
                        </a:lnSpc>
                        <a:spcAft>
                          <a:spcPts val="0"/>
                        </a:spcAft>
                      </a:pPr>
                      <a:r>
                        <a:rPr lang="zh-CN" sz="2800" kern="100" baseline="0" dirty="0">
                          <a:effectLst/>
                          <a:latin typeface="Times New Roman"/>
                          <a:ea typeface="华文细黑"/>
                          <a:cs typeface="Times New Roman"/>
                        </a:rPr>
                        <a:t>总是害怕被身边人欺负</a:t>
                      </a:r>
                      <a:endParaRPr lang="zh-CN" sz="2800" kern="100" baseline="0" dirty="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pPr>
                      <a:r>
                        <a:rPr lang="en-US" sz="2800" kern="100" baseline="0" dirty="0">
                          <a:effectLst/>
                          <a:latin typeface="Times New Roman"/>
                          <a:ea typeface="华文细黑"/>
                          <a:cs typeface="Courier New"/>
                        </a:rPr>
                        <a:t>34.7</a:t>
                      </a:r>
                      <a:endParaRPr lang="zh-CN" sz="2800" kern="100" baseline="0" dirty="0">
                        <a:effectLst/>
                        <a:latin typeface="宋体"/>
                        <a:cs typeface="Courier New"/>
                      </a:endParaRPr>
                    </a:p>
                  </a:txBody>
                  <a:tcPr marL="26940" marR="2694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366064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531837"/>
            <a:ext cx="10921402" cy="1384995"/>
          </a:xfrm>
          <a:prstGeom prst="rect">
            <a:avLst/>
          </a:prstGeom>
          <a:noFill/>
        </p:spPr>
        <p:txBody>
          <a:bodyPr wrap="square" rtlCol="0">
            <a:spAutoFit/>
          </a:bodyPr>
          <a:lstStyle/>
          <a:p>
            <a:pPr algn="just">
              <a:lnSpc>
                <a:spcPct val="150000"/>
              </a:lnSpc>
              <a:spcAft>
                <a:spcPts val="0"/>
              </a:spcAft>
            </a:pPr>
            <a:r>
              <a:rPr lang="en-US" altLang="zh-CN" sz="2800" kern="100" dirty="0" smtClean="0">
                <a:solidFill>
                  <a:srgbClr val="0000FF"/>
                </a:solidFill>
                <a:latin typeface="宋体"/>
                <a:ea typeface="华文细黑"/>
                <a:cs typeface="Times New Roman"/>
              </a:rPr>
              <a:t>						①</a:t>
            </a:r>
            <a:r>
              <a:rPr lang="zh-CN" altLang="zh-CN" sz="2800" kern="100" dirty="0">
                <a:solidFill>
                  <a:srgbClr val="0000FF"/>
                </a:solidFill>
                <a:latin typeface="Times New Roman"/>
                <a:ea typeface="华文细黑"/>
                <a:cs typeface="Times New Roman"/>
              </a:rPr>
              <a:t>留守儿童渴望得到父母关爱</a:t>
            </a:r>
            <a:r>
              <a:rPr lang="zh-CN" altLang="zh-CN" sz="2800" kern="100" dirty="0" smtClean="0">
                <a:solidFill>
                  <a:srgbClr val="0000FF"/>
                </a:solidFill>
                <a:latin typeface="Times New Roman"/>
                <a:ea typeface="华文细黑"/>
                <a:cs typeface="Times New Roman"/>
              </a:rPr>
              <a:t>；</a:t>
            </a: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留守儿童心理问题突出。</a:t>
            </a:r>
            <a:endParaRPr lang="zh-CN" altLang="zh-CN" sz="1050" kern="100" dirty="0">
              <a:solidFill>
                <a:srgbClr val="0000FF"/>
              </a:solidFill>
              <a:effectLst/>
              <a:latin typeface="宋体"/>
              <a:cs typeface="Courier New"/>
            </a:endParaRPr>
          </a:p>
        </p:txBody>
      </p:sp>
      <p:sp>
        <p:nvSpPr>
          <p:cNvPr id="4" name="矩形 3"/>
          <p:cNvSpPr/>
          <p:nvPr/>
        </p:nvSpPr>
        <p:spPr>
          <a:xfrm>
            <a:off x="243508" y="620688"/>
            <a:ext cx="11756354" cy="1384995"/>
          </a:xfrm>
          <a:prstGeom prst="rect">
            <a:avLst/>
          </a:prstGeom>
        </p:spPr>
        <p:txBody>
          <a:bodyPr wrap="square">
            <a:spAutoFit/>
          </a:bodyPr>
          <a:lstStyle/>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从以上数据可以得出两条结论</a:t>
            </a:r>
            <a:r>
              <a:rPr lang="zh-CN" altLang="zh-CN" sz="2800" kern="100" dirty="0" smtClean="0">
                <a:latin typeface="Times New Roman"/>
                <a:ea typeface="华文细黑"/>
                <a:cs typeface="Times New Roman"/>
              </a:rPr>
              <a:t>：</a:t>
            </a:r>
            <a:r>
              <a:rPr lang="en-US" altLang="zh-CN" sz="2800" u="sng" kern="100" dirty="0">
                <a:latin typeface="Times New Roman"/>
                <a:ea typeface="华文细黑"/>
                <a:cs typeface="Courier New"/>
              </a:rPr>
              <a:t>							</a:t>
            </a:r>
            <a:r>
              <a:rPr lang="en-US" altLang="zh-CN" sz="2800" u="sng" kern="100" dirty="0">
                <a:effectLst/>
                <a:latin typeface="Times New Roman"/>
                <a:ea typeface="华文细黑"/>
                <a:cs typeface="Courier New"/>
              </a:rPr>
              <a:t>	</a:t>
            </a:r>
            <a:r>
              <a:rPr lang="en-US" altLang="zh-CN" sz="2800" u="sng" kern="100" dirty="0">
                <a:latin typeface="Times New Roman"/>
                <a:ea typeface="华文细黑"/>
                <a:cs typeface="Courier New"/>
              </a:rPr>
              <a:t>			</a:t>
            </a:r>
            <a:r>
              <a:rPr lang="en-US" altLang="zh-CN" sz="2800" u="sng" kern="100" dirty="0" smtClean="0">
                <a:effectLst/>
                <a:latin typeface="Times New Roman"/>
                <a:ea typeface="华文细黑"/>
                <a:cs typeface="Courier New"/>
              </a:rPr>
              <a:t>	</a:t>
            </a:r>
            <a:r>
              <a:rPr lang="en-US" altLang="zh-CN" sz="2800" u="sng" kern="100" dirty="0">
                <a:latin typeface="Times New Roman"/>
                <a:ea typeface="华文细黑"/>
                <a:cs typeface="Courier New"/>
              </a:rPr>
              <a:t>							</a:t>
            </a:r>
            <a:endParaRPr lang="zh-CN" altLang="zh-CN" sz="2800" u="sng" kern="100" dirty="0">
              <a:effectLst/>
              <a:latin typeface="宋体"/>
              <a:cs typeface="Courier New"/>
            </a:endParaRPr>
          </a:p>
        </p:txBody>
      </p:sp>
      <p:sp>
        <p:nvSpPr>
          <p:cNvPr id="5" name="TextBox 4"/>
          <p:cNvSpPr txBox="1"/>
          <p:nvPr/>
        </p:nvSpPr>
        <p:spPr>
          <a:xfrm>
            <a:off x="243508" y="2692077"/>
            <a:ext cx="11515037" cy="1384995"/>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示例一</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留下你的关爱，守护他</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她</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的心灵。</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示例二</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父母之爱是孩子成长的甘霖。</a:t>
            </a:r>
            <a:endParaRPr lang="zh-CN" altLang="zh-CN" sz="1050" kern="100" dirty="0">
              <a:solidFill>
                <a:srgbClr val="0000FF"/>
              </a:solidFill>
              <a:effectLst/>
              <a:latin typeface="宋体"/>
              <a:cs typeface="Courier New"/>
            </a:endParaRPr>
          </a:p>
        </p:txBody>
      </p:sp>
      <p:sp>
        <p:nvSpPr>
          <p:cNvPr id="6" name="矩形 5"/>
          <p:cNvSpPr/>
          <p:nvPr/>
        </p:nvSpPr>
        <p:spPr>
          <a:xfrm>
            <a:off x="243508" y="1971997"/>
            <a:ext cx="11515037" cy="738664"/>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请针对留守儿童现象，写一句公益广告词。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至少使用一种修辞手法</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7536036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5">
                                            <p:txEl>
                                              <p:pRg st="0" end="0"/>
                                            </p:txEl>
                                          </p:spTgt>
                                        </p:tgtEl>
                                      </p:cBhvr>
                                    </p:animEffect>
                                    <p:set>
                                      <p:cBhvr>
                                        <p:cTn id="25" dur="1" fill="hold">
                                          <p:stCondLst>
                                            <p:cond delay="499"/>
                                          </p:stCondLst>
                                        </p:cTn>
                                        <p:tgtEl>
                                          <p:spTgt spid="5">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5">
                                            <p:txEl>
                                              <p:pRg st="1" end="1"/>
                                            </p:txEl>
                                          </p:spTgt>
                                        </p:tgtEl>
                                      </p:cBhvr>
                                    </p:animEffect>
                                    <p:set>
                                      <p:cBhvr>
                                        <p:cTn id="28"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5" grpId="0"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8801" y="323882"/>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阅读下面的图表，提取信息，概括出三条结论。</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圆角矩形 7">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pic>
        <p:nvPicPr>
          <p:cNvPr id="21506" name="Picture 2" descr="D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7403" y="1268760"/>
            <a:ext cx="8216195" cy="498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80908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243508" y="620688"/>
            <a:ext cx="11515037" cy="2595839"/>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solidFill>
                  <a:srgbClr val="0000FF"/>
                </a:solidFill>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学龄儿童肥胖率随着家庭收入的增加</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减少</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而增长</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降低</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家庭收入越低</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高</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，学龄儿童的营养状况越差</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好</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(3)</a:t>
            </a:r>
            <a:r>
              <a:rPr lang="zh-CN" altLang="zh-CN" sz="2800" kern="100" dirty="0">
                <a:solidFill>
                  <a:srgbClr val="0000FF"/>
                </a:solidFill>
                <a:latin typeface="Times New Roman"/>
                <a:ea typeface="华文细黑"/>
                <a:cs typeface="Times New Roman"/>
              </a:rPr>
              <a:t>随着家庭收入的增加，我国学龄儿童肥胖率和营养不良率呈反向发展；</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(4)</a:t>
            </a:r>
            <a:r>
              <a:rPr lang="zh-CN" altLang="zh-CN" sz="2800" kern="100" dirty="0">
                <a:solidFill>
                  <a:srgbClr val="0000FF"/>
                </a:solidFill>
                <a:latin typeface="Times New Roman"/>
                <a:ea typeface="华文细黑"/>
                <a:cs typeface="Times New Roman"/>
              </a:rPr>
              <a:t>不同收入家庭都要关注学龄儿童的健康状况。</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写出三条即可</a:t>
            </a:r>
            <a:r>
              <a:rPr lang="en-US" altLang="zh-CN" sz="2800" kern="100" dirty="0">
                <a:solidFill>
                  <a:srgbClr val="0000FF"/>
                </a:solidFill>
                <a:latin typeface="Times New Roman"/>
                <a:ea typeface="华文细黑"/>
                <a:cs typeface="Courier New"/>
              </a:rPr>
              <a:t>)</a:t>
            </a:r>
            <a:endParaRPr lang="zh-CN" altLang="zh-CN" sz="1050" kern="100" dirty="0">
              <a:solidFill>
                <a:srgbClr val="0000FF"/>
              </a:solidFill>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472870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75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474572" y="0"/>
            <a:ext cx="3715841" cy="2495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8405" y="533822"/>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3" name="矩形 2"/>
          <p:cNvSpPr/>
          <p:nvPr/>
        </p:nvSpPr>
        <p:spPr>
          <a:xfrm>
            <a:off x="233983" y="537061"/>
            <a:ext cx="11637441" cy="1315681"/>
          </a:xfrm>
          <a:prstGeom prst="rect">
            <a:avLst/>
          </a:prstGeom>
        </p:spPr>
        <p:txBody>
          <a:bodyPr wrap="square">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这</a:t>
            </a:r>
            <a:r>
              <a:rPr lang="zh-CN" altLang="zh-CN" sz="2800" kern="100" dirty="0">
                <a:latin typeface="Times New Roman"/>
                <a:ea typeface="华文细黑"/>
                <a:cs typeface="Times New Roman"/>
              </a:rPr>
              <a:t>是一幅坐在轮椅上的残疾运动员奋力击球的感人画面。他挥动球拍，展开青春的翅膀，驰骋球场，追逐人生的梦想。</a:t>
            </a:r>
            <a:endParaRPr lang="zh-CN" altLang="en-US" sz="2800" dirty="0"/>
          </a:p>
        </p:txBody>
      </p:sp>
      <p:sp>
        <p:nvSpPr>
          <p:cNvPr id="4" name="矩形 3"/>
          <p:cNvSpPr/>
          <p:nvPr/>
        </p:nvSpPr>
        <p:spPr>
          <a:xfrm>
            <a:off x="257534" y="2132856"/>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6146" name="Picture 2" descr="语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42878" y="2144284"/>
            <a:ext cx="4033633" cy="175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55099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083" y="116632"/>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272084" y="850981"/>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648959" y="122431"/>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2011</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2" name="TextBox 11"/>
          <p:cNvSpPr txBox="1"/>
          <p:nvPr/>
        </p:nvSpPr>
        <p:spPr>
          <a:xfrm>
            <a:off x="406574" y="832189"/>
            <a:ext cx="11521279" cy="1948739"/>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请</a:t>
            </a:r>
            <a:r>
              <a:rPr lang="zh-CN" altLang="zh-CN" sz="2800" kern="100" dirty="0">
                <a:latin typeface="Times New Roman"/>
                <a:ea typeface="华文细黑"/>
                <a:cs typeface="Times New Roman"/>
              </a:rPr>
              <a:t>看以下图文材料，根据要求答题。</a:t>
            </a:r>
            <a:endParaRPr lang="zh-CN" altLang="zh-CN" sz="1050" kern="100" dirty="0">
              <a:latin typeface="宋体"/>
              <a:cs typeface="Courier New"/>
            </a:endParaRPr>
          </a:p>
          <a:p>
            <a:pPr indent="711200">
              <a:lnSpc>
                <a:spcPct val="150000"/>
              </a:lnSpc>
            </a:pPr>
            <a:r>
              <a:rPr lang="zh-CN" altLang="zh-CN" sz="2800" kern="100" dirty="0">
                <a:latin typeface="Times New Roman"/>
                <a:ea typeface="华文细黑"/>
                <a:cs typeface="Times New Roman"/>
              </a:rPr>
              <a:t>由于人类不必要的装饰需要，全球象牙贸易恣意蔓延，</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多万只大象因此失去了生命。</a:t>
            </a:r>
            <a:endParaRPr lang="zh-CN" altLang="zh-CN" sz="1050" kern="100" dirty="0">
              <a:effectLst/>
              <a:latin typeface="宋体"/>
              <a:cs typeface="Courier New"/>
            </a:endParaRPr>
          </a:p>
        </p:txBody>
      </p:sp>
      <p:sp>
        <p:nvSpPr>
          <p:cNvPr id="10" name="矩形 9"/>
          <p:cNvSpPr/>
          <p:nvPr/>
        </p:nvSpPr>
        <p:spPr>
          <a:xfrm>
            <a:off x="334566" y="4707348"/>
            <a:ext cx="11637441" cy="1962012"/>
          </a:xfrm>
          <a:prstGeom prst="rect">
            <a:avLst/>
          </a:prstGeom>
        </p:spPr>
        <p:txBody>
          <a:bodyPr wrap="square">
            <a:spAutoFit/>
          </a:bodyPr>
          <a:lstStyle/>
          <a:p>
            <a:pPr>
              <a:lnSpc>
                <a:spcPct val="150000"/>
              </a:lnSpc>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根据所提供的材料，设计一句放在画面上方的广告宣传语，形成一则完整的公益广告。要求：鲜明地表达广告主旨，有号召力；不超过</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字。</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从这则公益广告的图文特点出发，简要评价它的创意。</a:t>
            </a:r>
            <a:endParaRPr lang="zh-CN" altLang="en-US" sz="2800" dirty="0"/>
          </a:p>
        </p:txBody>
      </p:sp>
      <p:pic>
        <p:nvPicPr>
          <p:cNvPr id="7169" name="Picture 1" descr="A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28592" y="2204864"/>
            <a:ext cx="3773188" cy="2455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56864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01550" y="537061"/>
            <a:ext cx="11521279" cy="3323987"/>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购买就等于杀戮，对象牙制品说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(2)</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人格化的表现方式使整则公益广告打动人心，小象的话以孩子的口吻说出，不仅能引起人们的同情，还能促使人类反思自己的行为。</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构图简洁，图片与文字搭配巧妙，能激发人们的联想</a:t>
            </a:r>
            <a:r>
              <a:rPr lang="en-US" altLang="zh-CN" sz="2800" kern="100" dirty="0">
                <a:latin typeface="Times New Roman"/>
                <a:ea typeface="华文细黑"/>
              </a:rPr>
              <a:t>——</a:t>
            </a:r>
            <a:r>
              <a:rPr lang="zh-CN" altLang="zh-CN" sz="2800" kern="100" dirty="0">
                <a:latin typeface="Times New Roman"/>
                <a:ea typeface="华文细黑"/>
                <a:cs typeface="Times New Roman"/>
              </a:rPr>
              <a:t>它们的未来将通向何方？</a:t>
            </a:r>
            <a:endParaRPr lang="zh-CN" altLang="zh-CN" sz="1050" kern="100" dirty="0">
              <a:effectLst/>
              <a:latin typeface="宋体"/>
              <a:cs typeface="Courier New"/>
            </a:endParaRPr>
          </a:p>
        </p:txBody>
      </p:sp>
      <p:sp>
        <p:nvSpPr>
          <p:cNvPr id="9" name="矩形 8"/>
          <p:cNvSpPr/>
          <p:nvPr/>
        </p:nvSpPr>
        <p:spPr>
          <a:xfrm>
            <a:off x="406574" y="530096"/>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3" name="矩形 12"/>
          <p:cNvSpPr/>
          <p:nvPr/>
        </p:nvSpPr>
        <p:spPr>
          <a:xfrm>
            <a:off x="401550" y="4005064"/>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8194" name="Picture 2" descr="语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8989" y="4149080"/>
            <a:ext cx="4033633" cy="194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72714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0838" y="149736"/>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230839" y="899946"/>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607714" y="155535"/>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2015</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2" name="TextBox 11"/>
          <p:cNvSpPr txBox="1"/>
          <p:nvPr/>
        </p:nvSpPr>
        <p:spPr>
          <a:xfrm>
            <a:off x="1393126" y="900715"/>
            <a:ext cx="9886656" cy="656077"/>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阅读下面的图表，根据要求完成题目。</a:t>
            </a:r>
            <a:endParaRPr lang="zh-CN" altLang="zh-CN" sz="1050" kern="100" dirty="0">
              <a:effectLst/>
              <a:latin typeface="宋体"/>
              <a:cs typeface="Courier New"/>
            </a:endParaRPr>
          </a:p>
        </p:txBody>
      </p:sp>
      <p:pic>
        <p:nvPicPr>
          <p:cNvPr id="9218" name="Picture 2" descr="YW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0830" y="1700808"/>
            <a:ext cx="5524325" cy="3299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30839" y="5150159"/>
            <a:ext cx="9886656" cy="1303177"/>
          </a:xfrm>
          <a:prstGeom prst="rect">
            <a:avLst/>
          </a:prstGeom>
          <a:noFill/>
        </p:spPr>
        <p:txBody>
          <a:bodyPr wrap="square" rtlCol="0">
            <a:spAutoFit/>
          </a:bodyPr>
          <a:lstStyle/>
          <a:p>
            <a:pPr>
              <a:lnSpc>
                <a:spcPct val="150000"/>
              </a:lnSpc>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给图表拟一个标题。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不超过</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字</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根据图表数据，得出相关结论。</a:t>
            </a:r>
            <a:r>
              <a:rPr lang="en-US" altLang="zh-CN" sz="2800" kern="100" dirty="0">
                <a:latin typeface="Times New Roman"/>
                <a:ea typeface="华文细黑"/>
              </a:rPr>
              <a:t>(</a:t>
            </a:r>
            <a:r>
              <a:rPr lang="zh-CN" altLang="zh-CN" sz="2800" kern="100" dirty="0">
                <a:latin typeface="Times New Roman"/>
                <a:ea typeface="华文细黑"/>
                <a:cs typeface="Times New Roman"/>
              </a:rPr>
              <a:t>不超过</a:t>
            </a:r>
            <a:r>
              <a:rPr lang="en-US" altLang="zh-CN" sz="2800" kern="100" dirty="0">
                <a:latin typeface="Times New Roman"/>
                <a:ea typeface="华文细黑"/>
              </a:rPr>
              <a:t>40</a:t>
            </a:r>
            <a:r>
              <a:rPr lang="zh-CN" altLang="zh-CN" sz="2800" kern="100" dirty="0">
                <a:latin typeface="Times New Roman"/>
                <a:ea typeface="华文细黑"/>
                <a:cs typeface="Times New Roman"/>
              </a:rPr>
              <a:t>字</a:t>
            </a:r>
            <a:r>
              <a:rPr lang="en-US" altLang="zh-CN" sz="2800" kern="100" dirty="0">
                <a:latin typeface="Times New Roman"/>
                <a:ea typeface="华文细黑"/>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253737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25268" y="818128"/>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0" name="矩形 9"/>
          <p:cNvSpPr/>
          <p:nvPr/>
        </p:nvSpPr>
        <p:spPr>
          <a:xfrm>
            <a:off x="257534" y="836712"/>
            <a:ext cx="11310280" cy="2031325"/>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1)2013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年浙江省与全国图书报刊及综合阅读率比较</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(2)</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浙江报刊及综合阅读率高于全国水平；</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图书阅读率低于全国水平；</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浙江人要重视图书阅读。</a:t>
            </a:r>
            <a:endParaRPr lang="zh-CN" altLang="en-US" sz="2800" dirty="0"/>
          </a:p>
        </p:txBody>
      </p:sp>
      <p:sp>
        <p:nvSpPr>
          <p:cNvPr id="13" name="矩形 12"/>
          <p:cNvSpPr/>
          <p:nvPr/>
        </p:nvSpPr>
        <p:spPr>
          <a:xfrm>
            <a:off x="257534" y="2996952"/>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10242" name="Picture 2" descr="语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7717" y="3076128"/>
            <a:ext cx="4033633" cy="2225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23000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755930"/>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认真研读题干，圈出关键词语，你有什么发现？请举例说明。</a:t>
            </a:r>
            <a:endParaRPr lang="zh-CN" altLang="zh-CN" sz="1050" kern="100" dirty="0">
              <a:effectLst/>
              <a:latin typeface="宋体"/>
              <a:cs typeface="Courier New"/>
            </a:endParaRPr>
          </a:p>
        </p:txBody>
      </p:sp>
      <p:sp>
        <p:nvSpPr>
          <p:cNvPr id="3" name="TextBox 2"/>
          <p:cNvSpPr txBox="1"/>
          <p:nvPr/>
        </p:nvSpPr>
        <p:spPr>
          <a:xfrm>
            <a:off x="340809" y="1473165"/>
            <a:ext cx="11176382" cy="4616648"/>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en-US" altLang="zh-CN" sz="2800" kern="100" dirty="0" smtClean="0">
                <a:solidFill>
                  <a:srgbClr val="0000FF"/>
                </a:solidFill>
                <a:latin typeface="Times New Roman"/>
                <a:ea typeface="华文细黑"/>
                <a:cs typeface="Courier New"/>
              </a:rPr>
              <a:t>(</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题干要求多。从要求看，主要有两类题：一是看图写话，如</a:t>
            </a:r>
            <a:r>
              <a:rPr lang="en-US" altLang="zh-CN" sz="2800" kern="100" dirty="0">
                <a:solidFill>
                  <a:srgbClr val="0000FF"/>
                </a:solidFill>
                <a:latin typeface="Times New Roman"/>
                <a:ea typeface="华文细黑"/>
                <a:cs typeface="Courier New"/>
              </a:rPr>
              <a:t>2009</a:t>
            </a:r>
            <a:r>
              <a:rPr lang="zh-CN" altLang="zh-CN" sz="2800" kern="100" dirty="0">
                <a:solidFill>
                  <a:srgbClr val="0000FF"/>
                </a:solidFill>
                <a:latin typeface="Times New Roman"/>
                <a:ea typeface="华文细黑"/>
                <a:cs typeface="Times New Roman"/>
              </a:rPr>
              <a:t>年、</a:t>
            </a:r>
            <a:r>
              <a:rPr lang="en-US" altLang="zh-CN" sz="2800" kern="100" dirty="0">
                <a:solidFill>
                  <a:srgbClr val="0000FF"/>
                </a:solidFill>
                <a:latin typeface="Times New Roman"/>
                <a:ea typeface="华文细黑"/>
                <a:cs typeface="Courier New"/>
              </a:rPr>
              <a:t>2011</a:t>
            </a:r>
            <a:r>
              <a:rPr lang="zh-CN" altLang="zh-CN" sz="2800" kern="100" dirty="0">
                <a:solidFill>
                  <a:srgbClr val="0000FF"/>
                </a:solidFill>
                <a:latin typeface="Times New Roman"/>
                <a:ea typeface="华文细黑"/>
                <a:cs typeface="Times New Roman"/>
              </a:rPr>
              <a:t>年高考题；二是图表转换。主要考查语言表达的简明、连贯、得体，准确、鲜明、生动，是对语言表达的综合考查。</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图文转换题总与日常小应用文写作连在一起的。如写解说词、广告宣传语等。</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(3)</a:t>
            </a:r>
            <a:r>
              <a:rPr lang="zh-CN" altLang="zh-CN" sz="2800" kern="100" dirty="0">
                <a:solidFill>
                  <a:srgbClr val="0000FF"/>
                </a:solidFill>
                <a:latin typeface="Times New Roman"/>
                <a:ea typeface="华文细黑"/>
                <a:cs typeface="Times New Roman"/>
              </a:rPr>
              <a:t>从图表类型看，主要有两类：图片和图表。</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(4)</a:t>
            </a:r>
            <a:r>
              <a:rPr lang="zh-CN" altLang="zh-CN" sz="2800" kern="100" dirty="0">
                <a:solidFill>
                  <a:srgbClr val="0000FF"/>
                </a:solidFill>
                <a:latin typeface="Times New Roman"/>
                <a:ea typeface="华文细黑"/>
                <a:cs typeface="Times New Roman"/>
              </a:rPr>
              <a:t>大都由两小题组成，都有具体的字数要求。</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351621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1657</TotalTime>
  <Words>2530</Words>
  <Application>Microsoft Office PowerPoint</Application>
  <PresentationFormat>自定义</PresentationFormat>
  <Paragraphs>200</Paragraphs>
  <Slides>39</Slides>
  <Notes>0</Notes>
  <HiddenSlides>3</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477</cp:revision>
  <dcterms:created xsi:type="dcterms:W3CDTF">2016-03-28T08:27:22Z</dcterms:created>
  <dcterms:modified xsi:type="dcterms:W3CDTF">2016-11-18T06:34:19Z</dcterms:modified>
</cp:coreProperties>
</file>