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75" r:id="rId3"/>
    <p:sldId id="276" r:id="rId4"/>
    <p:sldId id="277" r:id="rId5"/>
    <p:sldId id="278" r:id="rId6"/>
    <p:sldId id="279" r:id="rId7"/>
    <p:sldId id="280" r:id="rId8"/>
    <p:sldId id="281" r:id="rId9"/>
    <p:sldId id="282" r:id="rId10"/>
    <p:sldId id="283" r:id="rId11"/>
    <p:sldId id="284" r:id="rId12"/>
    <p:sldId id="285" r:id="rId13"/>
    <p:sldId id="286" r:id="rId14"/>
    <p:sldId id="287" r:id="rId15"/>
    <p:sldId id="288" r:id="rId16"/>
    <p:sldId id="289" r:id="rId17"/>
    <p:sldId id="290" r:id="rId18"/>
    <p:sldId id="291" r:id="rId19"/>
    <p:sldId id="292" r:id="rId20"/>
    <p:sldId id="293" r:id="rId21"/>
    <p:sldId id="294" r:id="rId22"/>
    <p:sldId id="295" r:id="rId23"/>
    <p:sldId id="296" r:id="rId24"/>
    <p:sldId id="297" r:id="rId25"/>
    <p:sldId id="298" r:id="rId26"/>
    <p:sldId id="299" r:id="rId27"/>
    <p:sldId id="300" r:id="rId28"/>
    <p:sldId id="301" r:id="rId29"/>
    <p:sldId id="302" r:id="rId30"/>
    <p:sldId id="303" r:id="rId31"/>
  </p:sldIdLst>
  <p:sldSz cx="9144000" cy="6858000" type="screen4x3"/>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93" d="100"/>
          <a:sy n="93" d="100"/>
        </p:scale>
        <p:origin x="726" y="90"/>
      </p:cViewPr>
      <p:guideLst>
        <p:guide orient="horz" pos="2160"/>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tags" Target="tags/tag63.xml" /><Relationship Id="rId33" Type="http://schemas.openxmlformats.org/officeDocument/2006/relationships/presProps" Target="presProps.xml" /><Relationship Id="rId34" Type="http://schemas.openxmlformats.org/officeDocument/2006/relationships/viewProps" Target="viewProps.xml" /><Relationship Id="rId35" Type="http://schemas.openxmlformats.org/officeDocument/2006/relationships/theme" Target="theme/theme1.xml" /><Relationship Id="rId36"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4.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5.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6.emf"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7.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8.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5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899100" y="914400"/>
            <a:ext cx="7349400" cy="2570400"/>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899100" y="3560400"/>
            <a:ext cx="7349400" cy="1472400"/>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456300" y="774000"/>
            <a:ext cx="8229600" cy="5482800"/>
          </a:xfrm>
        </p:spPr>
        <p:txBody>
          <a:bodyPr/>
          <a:lstStyle>
            <a:lvl1pPr marL="171450" indent="-17145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899100" y="2484000"/>
            <a:ext cx="73494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899100" y="3560400"/>
            <a:ext cx="7349400" cy="4716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456300" y="1490400"/>
            <a:ext cx="8226900" cy="47592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1714500" indent="0">
              <a:buNone/>
              <a:defRPr/>
            </a:lvl6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493100" y="3848400"/>
            <a:ext cx="5826600" cy="7668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493100" y="4615200"/>
            <a:ext cx="5826600" cy="8676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456300" y="1501200"/>
            <a:ext cx="3882600" cy="4748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4808700" y="1501200"/>
            <a:ext cx="3882600" cy="4748400"/>
          </a:xfrm>
        </p:spPr>
        <p:txBody>
          <a:bodyPr lIns="90000" tIns="46800" rIns="90000" bIns="46800">
            <a:normAutofit/>
          </a:bodyPr>
          <a:lstStyle>
            <a:lvl1pPr marL="171450" indent="-171450" eaLnBrk="1" fontAlgn="auto" latinLnBrk="0" hangingPunct="1">
              <a:lnSpc>
                <a:spcPct val="130000"/>
              </a:lnSpc>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514350" indent="-171450" defTabSz="914400" eaLnBrk="1" fontAlgn="auto" latinLnBrk="0" hangingPunct="1">
              <a:lnSpc>
                <a:spcPct val="120000"/>
              </a:lnSpc>
              <a:buFont typeface="Arial" panose="020b0604020202020204" pitchFamily="34" charset="0"/>
              <a:buChar char="●"/>
              <a:tabLst>
                <a:tab pos="1609725"/>
              </a:tabLst>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857250" indent="-171450" eaLnBrk="1" fontAlgn="auto" latinLnBrk="0" hangingPunct="1">
              <a:lnSpc>
                <a:spcPct val="120000"/>
              </a:lnSpc>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200150" indent="-171450" eaLnBrk="1" fontAlgn="auto" latinLnBrk="0" hangingPunct="1">
              <a:lnSpc>
                <a:spcPct val="120000"/>
              </a:lnSpc>
              <a:buFont typeface="Wingdings" panose="05000000000000000000" charset="0"/>
              <a:buChar char=""/>
              <a:defRPr sz="105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456300" y="1429200"/>
            <a:ext cx="40068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456300"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4676813" y="1421729"/>
            <a:ext cx="40068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4676813"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1</a:t>
            </a:fld>
            <a:r>
              <a:rPr lang="en-US" altLang="zh-CN" sz="1400" b="0" smtClean="0">
                <a:solidFill>
                  <a:srgbClr val="5F5F5F"/>
                </a:solidFill>
              </a:rPr>
              <a:t>-</a:t>
            </a:r>
            <a:endParaRPr lang="zh-CN" altLang="en-US" sz="1400" b="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三">
    <p:spTree>
      <p:nvGrpSpPr>
        <p:cNvPr id="1" name=""/>
        <p:cNvGrpSpPr/>
        <p:nvPr/>
      </p:nvGrpSpPr>
      <p:grpSpPr>
        <a:xfrm>
          <a:off x="0" y="0"/>
          <a:ext cx="0" cy="0"/>
        </a:xfrm>
      </p:grpSpPr>
      <p:grpSp>
        <p:nvGrpSpPr>
          <p:cNvPr id="5" name="组合 4"/>
          <p:cNvGrpSpPr/>
          <p:nvPr userDrawn="1"/>
        </p:nvGrpSpPr>
        <p:grpSpPr>
          <a:xfrm>
            <a:off x="5785976" y="-27384"/>
            <a:ext cx="1748512" cy="880109"/>
            <a:chOff x="-36774" y="1584001"/>
            <a:chExt cx="1491424" cy="733424"/>
          </a:xfrm>
        </p:grpSpPr>
        <p:pic>
          <p:nvPicPr>
            <p:cNvPr id="6" name="图片 5"/>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36774" y="1584001"/>
              <a:ext cx="1491424" cy="733424"/>
            </a:xfrm>
            <a:prstGeom prst="rect">
              <a:avLst/>
            </a:prstGeom>
          </p:spPr>
        </p:pic>
        <p:sp>
          <p:nvSpPr>
            <p:cNvPr id="7" name="TextBox 8">
              <a:hlinkClick action="ppaction://noaction"/>
            </p:cNvPr>
            <p:cNvSpPr txBox="1"/>
            <p:nvPr userDrawn="1"/>
          </p:nvSpPr>
          <p:spPr>
            <a:xfrm>
              <a:off x="55700"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课前篇一起预习</a:t>
              </a:r>
              <a:endParaRPr lang="zh-CN" altLang="en-US" sz="1400">
                <a:solidFill>
                  <a:schemeClr val="bg1"/>
                </a:solidFill>
                <a:latin typeface="黑体" pitchFamily="2" charset="-122"/>
                <a:ea typeface="黑体" pitchFamily="2" charset="-122"/>
              </a:endParaRPr>
            </a:p>
          </p:txBody>
        </p:sp>
      </p:gr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仅标题">
    <p:spTree>
      <p:nvGrpSpPr>
        <p:cNvPr id="1" name=""/>
        <p:cNvGrpSpPr/>
        <p:nvPr/>
      </p:nvGrpSpPr>
      <p:grpSpPr>
        <a:xfrm>
          <a:off x="0" y="0"/>
          <a:ext cx="0" cy="0"/>
        </a:xfrm>
      </p:grpSpPr>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rgbClr val="FFFFFF"/>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456300" y="1555200"/>
            <a:ext cx="3924808"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4762800" y="1555200"/>
            <a:ext cx="39204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defTabSz="914400" eaLnBrk="1" fontAlgn="auto" latinLnBrk="0" hangingPunct="1">
              <a:buFont typeface="Arial" panose="020b0604020202020204" pitchFamily="34" charset="0"/>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7676100" y="914400"/>
            <a:ext cx="783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1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685800" y="914400"/>
            <a:ext cx="6876900" cy="5029200"/>
          </a:xfrm>
        </p:spPr>
        <p:txBody>
          <a:bodyPr vert="eaVert" lIns="46800" tIns="46800" rIns="46800" bIns="46800"/>
          <a:lstStyle>
            <a:lvl1pPr marL="171450" indent="-17145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slideLayout" Target="../slideLayouts/slideLayout25.xml" /><Relationship Id="rId26" Type="http://schemas.openxmlformats.org/officeDocument/2006/relationships/slideLayout" Target="../slideLayouts/slideLayout26.xml" /><Relationship Id="rId27" Type="http://schemas.openxmlformats.org/officeDocument/2006/relationships/slideLayout" Target="../slideLayouts/slideLayout27.xml" /><Relationship Id="rId28" Type="http://schemas.openxmlformats.org/officeDocument/2006/relationships/slideLayout" Target="../slideLayouts/slideLayout28.xml" /><Relationship Id="rId29" Type="http://schemas.openxmlformats.org/officeDocument/2006/relationships/slideLayout" Target="../slideLayouts/slideLayout29.xml" /><Relationship Id="rId3" Type="http://schemas.openxmlformats.org/officeDocument/2006/relationships/slideLayout" Target="../slideLayouts/slideLayout3.xml" /><Relationship Id="rId30" Type="http://schemas.openxmlformats.org/officeDocument/2006/relationships/slideLayout" Target="../slideLayouts/slideLayout30.xml" /><Relationship Id="rId31" Type="http://schemas.openxmlformats.org/officeDocument/2006/relationships/slideLayout" Target="../slideLayouts/slideLayout31.xml" /><Relationship Id="rId32" Type="http://schemas.openxmlformats.org/officeDocument/2006/relationships/slideLayout" Target="../slideLayouts/slideLayout32.xml" /><Relationship Id="rId33" Type="http://schemas.openxmlformats.org/officeDocument/2006/relationships/slideLayout" Target="../slideLayouts/slideLayout33.xml" /><Relationship Id="rId34" Type="http://schemas.openxmlformats.org/officeDocument/2006/relationships/slideLayout" Target="../slideLayouts/slideLayout34.xml" /><Relationship Id="rId35" Type="http://schemas.openxmlformats.org/officeDocument/2006/relationships/slideLayout" Target="../slideLayouts/slideLayout35.xml" /><Relationship Id="rId36" Type="http://schemas.openxmlformats.org/officeDocument/2006/relationships/slideLayout" Target="../slideLayouts/slideLayout36.xml" /><Relationship Id="rId37" Type="http://schemas.openxmlformats.org/officeDocument/2006/relationships/slideLayout" Target="../slideLayouts/slideLayout37.xml" /><Relationship Id="rId38" Type="http://schemas.openxmlformats.org/officeDocument/2006/relationships/slideLayout" Target="../slideLayouts/slideLayout38.xml" /><Relationship Id="rId39" Type="http://schemas.openxmlformats.org/officeDocument/2006/relationships/slideLayout" Target="../slideLayouts/slideLayout39.xml" /><Relationship Id="rId4" Type="http://schemas.openxmlformats.org/officeDocument/2006/relationships/slideLayout" Target="../slideLayouts/slideLayout4.xml" /><Relationship Id="rId40" Type="http://schemas.openxmlformats.org/officeDocument/2006/relationships/slideLayout" Target="../slideLayouts/slideLayout40.xml" /><Relationship Id="rId41" Type="http://schemas.openxmlformats.org/officeDocument/2006/relationships/slideLayout" Target="../slideLayouts/slideLayout41.xml" /><Relationship Id="rId42" Type="http://schemas.openxmlformats.org/officeDocument/2006/relationships/slideLayout" Target="../slideLayouts/slideLayout42.xml" /><Relationship Id="rId43" Type="http://schemas.openxmlformats.org/officeDocument/2006/relationships/slideLayout" Target="../slideLayouts/slideLayout43.xml" /><Relationship Id="rId44" Type="http://schemas.openxmlformats.org/officeDocument/2006/relationships/slideLayout" Target="../slideLayouts/slideLayout44.xml" /><Relationship Id="rId45" Type="http://schemas.openxmlformats.org/officeDocument/2006/relationships/slideLayout" Target="../slideLayouts/slideLayout45.xml" /><Relationship Id="rId46" Type="http://schemas.openxmlformats.org/officeDocument/2006/relationships/slideLayout" Target="../slideLayouts/slideLayout46.xml" /><Relationship Id="rId47" Type="http://schemas.openxmlformats.org/officeDocument/2006/relationships/slideLayout" Target="../slideLayouts/slideLayout47.xml" /><Relationship Id="rId48" Type="http://schemas.openxmlformats.org/officeDocument/2006/relationships/slideLayout" Target="../slideLayouts/slideLayout48.xml" /><Relationship Id="rId49" Type="http://schemas.openxmlformats.org/officeDocument/2006/relationships/slideLayout" Target="../slideLayouts/slideLayout49.xml" /><Relationship Id="rId5" Type="http://schemas.openxmlformats.org/officeDocument/2006/relationships/slideLayout" Target="../slideLayouts/slideLayout5.xml" /><Relationship Id="rId50" Type="http://schemas.openxmlformats.org/officeDocument/2006/relationships/slideLayout" Target="../slideLayouts/slideLayout50.xml" /><Relationship Id="rId51" Type="http://schemas.openxmlformats.org/officeDocument/2006/relationships/slideLayout" Target="../slideLayouts/slideLayout51.xml" /><Relationship Id="rId52" Type="http://schemas.openxmlformats.org/officeDocument/2006/relationships/slideLayout" Target="../slideLayouts/slideLayout52.xml" /><Relationship Id="rId53" Type="http://schemas.openxmlformats.org/officeDocument/2006/relationships/slideLayout" Target="../slideLayouts/slideLayout53.xml" /><Relationship Id="rId54" Type="http://schemas.openxmlformats.org/officeDocument/2006/relationships/slideLayout" Target="../slideLayouts/slideLayout54.xml" /><Relationship Id="rId55" Type="http://schemas.openxmlformats.org/officeDocument/2006/relationships/slideLayout" Target="../slideLayouts/slideLayout55.xml" /><Relationship Id="rId56" Type="http://schemas.openxmlformats.org/officeDocument/2006/relationships/slideLayout" Target="../slideLayouts/slideLayout56.xml" /><Relationship Id="rId57" Type="http://schemas.openxmlformats.org/officeDocument/2006/relationships/slideLayout" Target="../slideLayouts/slideLayout57.xml" /><Relationship Id="rId58" Type="http://schemas.openxmlformats.org/officeDocument/2006/relationships/slideLayout" Target="../slideLayouts/slideLayout58.xml" /><Relationship Id="rId59" Type="http://schemas.openxmlformats.org/officeDocument/2006/relationships/slideLayout" Target="../slideLayouts/slideLayout59.xml" /><Relationship Id="rId6" Type="http://schemas.openxmlformats.org/officeDocument/2006/relationships/slideLayout" Target="../slideLayouts/slideLayout6.xml" /><Relationship Id="rId60" Type="http://schemas.openxmlformats.org/officeDocument/2006/relationships/tags" Target="../tags/tag57.xml" /><Relationship Id="rId61" Type="http://schemas.openxmlformats.org/officeDocument/2006/relationships/tags" Target="../tags/tag58.xml" /><Relationship Id="rId62" Type="http://schemas.openxmlformats.org/officeDocument/2006/relationships/tags" Target="../tags/tag59.xml" /><Relationship Id="rId63" Type="http://schemas.openxmlformats.org/officeDocument/2006/relationships/tags" Target="../tags/tag60.xml" /><Relationship Id="rId64" Type="http://schemas.openxmlformats.org/officeDocument/2006/relationships/tags" Target="../tags/tag61.xml" /><Relationship Id="rId65" Type="http://schemas.openxmlformats.org/officeDocument/2006/relationships/tags" Target="../tags/tag62.xml" /><Relationship Id="rId66" Type="http://schemas.openxmlformats.org/officeDocument/2006/relationships/theme" Target="../theme/theme1.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60"/>
            </p:custDataLst>
          </p:nvPr>
        </p:nvSpPr>
        <p:spPr>
          <a:xfrm>
            <a:off x="456300" y="608400"/>
            <a:ext cx="82269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61"/>
            </p:custDataLst>
          </p:nvPr>
        </p:nvSpPr>
        <p:spPr>
          <a:xfrm>
            <a:off x="456300" y="1490400"/>
            <a:ext cx="82269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62"/>
            </p:custDataLst>
          </p:nvPr>
        </p:nvSpPr>
        <p:spPr>
          <a:xfrm>
            <a:off x="459000" y="6314400"/>
            <a:ext cx="2025000" cy="3168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63"/>
            </p:custDataLst>
          </p:nvPr>
        </p:nvSpPr>
        <p:spPr>
          <a:xfrm>
            <a:off x="3087000" y="6314400"/>
            <a:ext cx="2970000" cy="3168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64"/>
            </p:custDataLst>
          </p:nvPr>
        </p:nvSpPr>
        <p:spPr>
          <a:xfrm>
            <a:off x="6658200" y="6314400"/>
            <a:ext cx="2025000" cy="3168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65"/>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Lst>
  <p:transition/>
  <p:timing/>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ct val="0"/>
        </a:spcBef>
        <a:spcAft>
          <a:spcPts val="600"/>
        </a:spcAft>
        <a:buFont typeface="Arial" panose="020b0604020202020204" pitchFamily="34" charset="0"/>
        <a:buChar char="●"/>
        <a:tabLst>
          <a:tab pos="1207135"/>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ct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ct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ct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5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 Id="rId6" Type="http://schemas.openxmlformats.org/officeDocument/2006/relationships/package" Target="../embeddings/Document2.docx" TargetMode="Internal" /><Relationship Id="rId7" Type="http://schemas.openxmlformats.org/officeDocument/2006/relationships/image" Target="../media/image5.emf" /><Relationship Id="rId8" Type="http://schemas.openxmlformats.org/officeDocument/2006/relationships/vmlDrawing" Target="../drawings/vmlDrawing2.v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 Id="rId6" Type="http://schemas.openxmlformats.org/officeDocument/2006/relationships/package" Target="../embeddings/Document3.docx" TargetMode="Internal" /><Relationship Id="rId7" Type="http://schemas.openxmlformats.org/officeDocument/2006/relationships/image" Target="../media/image6.emf" /><Relationship Id="rId8" Type="http://schemas.openxmlformats.org/officeDocument/2006/relationships/vmlDrawing" Target="../drawings/vmlDrawing3.v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 Id="rId6" Type="http://schemas.openxmlformats.org/officeDocument/2006/relationships/package" Target="../embeddings/Document4.docx" TargetMode="Internal" /><Relationship Id="rId7" Type="http://schemas.openxmlformats.org/officeDocument/2006/relationships/image" Target="../media/image7.emf" /><Relationship Id="rId8" Type="http://schemas.openxmlformats.org/officeDocument/2006/relationships/vmlDrawing" Target="../drawings/vmlDrawing4.v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3.xml" TargetMode="Internal" /><Relationship Id="rId3" Type="http://schemas.openxmlformats.org/officeDocument/2006/relationships/slide" Target="slide14.xml" TargetMode="Internal" /><Relationship Id="rId4" Type="http://schemas.openxmlformats.org/officeDocument/2006/relationships/slide" Target="slide15.xml" TargetMode="Internal" /><Relationship Id="rId5" Type="http://schemas.openxmlformats.org/officeDocument/2006/relationships/slide" Target="slide22.xml" TargetMode="Internal" /><Relationship Id="rId6" Type="http://schemas.openxmlformats.org/officeDocument/2006/relationships/slide" Target="slide24.xml" TargetMode="Internal" /><Relationship Id="rId7" Type="http://schemas.openxmlformats.org/officeDocument/2006/relationships/image" Target="../media/image8.jpeg" /><Relationship Id="rId8" Type="http://schemas.openxmlformats.org/officeDocument/2006/relationships/image" Target="../media/image9.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3.xml" TargetMode="Internal" /><Relationship Id="rId3" Type="http://schemas.openxmlformats.org/officeDocument/2006/relationships/slide" Target="slide14.xml" TargetMode="Internal" /><Relationship Id="rId4" Type="http://schemas.openxmlformats.org/officeDocument/2006/relationships/slide" Target="slide15.xml" TargetMode="Internal" /><Relationship Id="rId5" Type="http://schemas.openxmlformats.org/officeDocument/2006/relationships/slide" Target="slide22.xml" TargetMode="Internal" /><Relationship Id="rId6" Type="http://schemas.openxmlformats.org/officeDocument/2006/relationships/slide" Target="slide24.xml" TargetMode="Interna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3.xml" TargetMode="Internal" /><Relationship Id="rId3" Type="http://schemas.openxmlformats.org/officeDocument/2006/relationships/slide" Target="slide14.xml" TargetMode="Internal" /><Relationship Id="rId4" Type="http://schemas.openxmlformats.org/officeDocument/2006/relationships/slide" Target="slide15.xml" TargetMode="Internal" /><Relationship Id="rId5" Type="http://schemas.openxmlformats.org/officeDocument/2006/relationships/slide" Target="slide22.xml" TargetMode="Internal" /><Relationship Id="rId6" Type="http://schemas.openxmlformats.org/officeDocument/2006/relationships/slide" Target="slide24.xml" TargetMode="Interna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3.xml" TargetMode="Internal" /><Relationship Id="rId3" Type="http://schemas.openxmlformats.org/officeDocument/2006/relationships/slide" Target="slide14.xml" TargetMode="Internal" /><Relationship Id="rId4" Type="http://schemas.openxmlformats.org/officeDocument/2006/relationships/slide" Target="slide15.xml" TargetMode="Internal" /><Relationship Id="rId5" Type="http://schemas.openxmlformats.org/officeDocument/2006/relationships/slide" Target="slide22.xml" TargetMode="Internal" /><Relationship Id="rId6" Type="http://schemas.openxmlformats.org/officeDocument/2006/relationships/slide" Target="slide24.xml" TargetMode="Interna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3.xml" TargetMode="Internal" /><Relationship Id="rId3" Type="http://schemas.openxmlformats.org/officeDocument/2006/relationships/slide" Target="slide14.xml" TargetMode="Internal" /><Relationship Id="rId4" Type="http://schemas.openxmlformats.org/officeDocument/2006/relationships/slide" Target="slide15.xml" TargetMode="Internal" /><Relationship Id="rId5" Type="http://schemas.openxmlformats.org/officeDocument/2006/relationships/slide" Target="slide22.xml" TargetMode="Internal" /><Relationship Id="rId6" Type="http://schemas.openxmlformats.org/officeDocument/2006/relationships/slide" Target="slide24.xml" TargetMode="Interna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3.xml" TargetMode="Internal" /><Relationship Id="rId3" Type="http://schemas.openxmlformats.org/officeDocument/2006/relationships/slide" Target="slide14.xml" TargetMode="Internal" /><Relationship Id="rId4" Type="http://schemas.openxmlformats.org/officeDocument/2006/relationships/slide" Target="slide15.xml" TargetMode="Internal" /><Relationship Id="rId5" Type="http://schemas.openxmlformats.org/officeDocument/2006/relationships/slide" Target="slide22.xml" TargetMode="Internal" /><Relationship Id="rId6" Type="http://schemas.openxmlformats.org/officeDocument/2006/relationships/slide" Target="slide24.xml" TargetMode="Interna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59.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3.xml" TargetMode="Internal" /><Relationship Id="rId3" Type="http://schemas.openxmlformats.org/officeDocument/2006/relationships/slide" Target="slide14.xml" TargetMode="Internal" /><Relationship Id="rId4" Type="http://schemas.openxmlformats.org/officeDocument/2006/relationships/slide" Target="slide15.xml" TargetMode="Internal" /><Relationship Id="rId5" Type="http://schemas.openxmlformats.org/officeDocument/2006/relationships/slide" Target="slide22.xml" TargetMode="Internal" /><Relationship Id="rId6" Type="http://schemas.openxmlformats.org/officeDocument/2006/relationships/slide" Target="slide24.xml" TargetMode="Interna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3.xml" TargetMode="Internal" /><Relationship Id="rId3" Type="http://schemas.openxmlformats.org/officeDocument/2006/relationships/slide" Target="slide14.xml" TargetMode="Internal" /><Relationship Id="rId4" Type="http://schemas.openxmlformats.org/officeDocument/2006/relationships/slide" Target="slide15.xml" TargetMode="Internal" /><Relationship Id="rId5" Type="http://schemas.openxmlformats.org/officeDocument/2006/relationships/slide" Target="slide22.xml" TargetMode="Internal" /><Relationship Id="rId6" Type="http://schemas.openxmlformats.org/officeDocument/2006/relationships/slide" Target="slide24.xml" TargetMode="Interna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3.xml" TargetMode="Internal" /><Relationship Id="rId3" Type="http://schemas.openxmlformats.org/officeDocument/2006/relationships/slide" Target="slide14.xml" TargetMode="Internal" /><Relationship Id="rId4" Type="http://schemas.openxmlformats.org/officeDocument/2006/relationships/slide" Target="slide15.xml" TargetMode="Internal" /><Relationship Id="rId5" Type="http://schemas.openxmlformats.org/officeDocument/2006/relationships/slide" Target="slide22.xml" TargetMode="Internal" /><Relationship Id="rId6" Type="http://schemas.openxmlformats.org/officeDocument/2006/relationships/slide" Target="slide24.xml" TargetMode="Interna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3.xml" TargetMode="Internal" /><Relationship Id="rId3" Type="http://schemas.openxmlformats.org/officeDocument/2006/relationships/slide" Target="slide14.xml" TargetMode="Internal" /><Relationship Id="rId4" Type="http://schemas.openxmlformats.org/officeDocument/2006/relationships/slide" Target="slide15.xml" TargetMode="Internal" /><Relationship Id="rId5" Type="http://schemas.openxmlformats.org/officeDocument/2006/relationships/slide" Target="slide22.xml" TargetMode="Internal" /><Relationship Id="rId6" Type="http://schemas.openxmlformats.org/officeDocument/2006/relationships/slide" Target="slide24.xml" TargetMode="Interna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3.xml" TargetMode="Internal" /><Relationship Id="rId3" Type="http://schemas.openxmlformats.org/officeDocument/2006/relationships/slide" Target="slide14.xml" TargetMode="Internal" /><Relationship Id="rId4" Type="http://schemas.openxmlformats.org/officeDocument/2006/relationships/slide" Target="slide15.xml" TargetMode="Internal" /><Relationship Id="rId5" Type="http://schemas.openxmlformats.org/officeDocument/2006/relationships/slide" Target="slide22.xml" TargetMode="Internal" /><Relationship Id="rId6" Type="http://schemas.openxmlformats.org/officeDocument/2006/relationships/slide" Target="slide24.xml" TargetMode="Interna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3.xml" TargetMode="Internal" /><Relationship Id="rId3" Type="http://schemas.openxmlformats.org/officeDocument/2006/relationships/slide" Target="slide14.xml" TargetMode="Internal" /><Relationship Id="rId4" Type="http://schemas.openxmlformats.org/officeDocument/2006/relationships/slide" Target="slide15.xml" TargetMode="Internal" /><Relationship Id="rId5" Type="http://schemas.openxmlformats.org/officeDocument/2006/relationships/slide" Target="slide22.xml" TargetMode="Internal" /><Relationship Id="rId6" Type="http://schemas.openxmlformats.org/officeDocument/2006/relationships/slide" Target="slide24.xml" TargetMode="Interna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3.xml" TargetMode="Internal" /><Relationship Id="rId3" Type="http://schemas.openxmlformats.org/officeDocument/2006/relationships/slide" Target="slide14.xml" TargetMode="Internal" /><Relationship Id="rId4" Type="http://schemas.openxmlformats.org/officeDocument/2006/relationships/slide" Target="slide15.xml" TargetMode="Internal" /><Relationship Id="rId5" Type="http://schemas.openxmlformats.org/officeDocument/2006/relationships/slide" Target="slide22.xml" TargetMode="Internal" /><Relationship Id="rId6" Type="http://schemas.openxmlformats.org/officeDocument/2006/relationships/slide" Target="slide24.xml" TargetMode="Interna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3.xml" TargetMode="Internal" /><Relationship Id="rId3" Type="http://schemas.openxmlformats.org/officeDocument/2006/relationships/slide" Target="slide14.xml" TargetMode="Internal" /><Relationship Id="rId4" Type="http://schemas.openxmlformats.org/officeDocument/2006/relationships/slide" Target="slide15.xml" TargetMode="Internal" /><Relationship Id="rId5" Type="http://schemas.openxmlformats.org/officeDocument/2006/relationships/slide" Target="slide22.xml" TargetMode="Internal" /><Relationship Id="rId6" Type="http://schemas.openxmlformats.org/officeDocument/2006/relationships/slide" Target="slide24.xml" TargetMode="Interna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3.xml" TargetMode="Internal" /><Relationship Id="rId3" Type="http://schemas.openxmlformats.org/officeDocument/2006/relationships/slide" Target="slide14.xml" TargetMode="Internal" /><Relationship Id="rId4" Type="http://schemas.openxmlformats.org/officeDocument/2006/relationships/slide" Target="slide15.xml" TargetMode="Internal" /><Relationship Id="rId5" Type="http://schemas.openxmlformats.org/officeDocument/2006/relationships/slide" Target="slide22.xml" TargetMode="Internal" /><Relationship Id="rId6" Type="http://schemas.openxmlformats.org/officeDocument/2006/relationships/slide" Target="slide24.xml" TargetMode="Interna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3.xml" TargetMode="Internal" /><Relationship Id="rId3" Type="http://schemas.openxmlformats.org/officeDocument/2006/relationships/slide" Target="slide14.xml" TargetMode="Internal" /><Relationship Id="rId4" Type="http://schemas.openxmlformats.org/officeDocument/2006/relationships/slide" Target="slide15.xml" TargetMode="Internal" /><Relationship Id="rId5" Type="http://schemas.openxmlformats.org/officeDocument/2006/relationships/slide" Target="slide22.xml" TargetMode="Internal" /><Relationship Id="rId6" Type="http://schemas.openxmlformats.org/officeDocument/2006/relationships/slide" Target="slide24.xml" TargetMode="Internal" /><Relationship Id="rId7" Type="http://schemas.openxmlformats.org/officeDocument/2006/relationships/image" Target="../media/image10.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 Id="rId6" Type="http://schemas.openxmlformats.org/officeDocument/2006/relationships/image" Target="../media/image2.jpeg" /><Relationship Id="rId7" Type="http://schemas.openxmlformats.org/officeDocument/2006/relationships/image" Target="../media/image3.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 Id="rId6" Type="http://schemas.openxmlformats.org/officeDocument/2006/relationships/package" Target="../embeddings/Document1.docx" TargetMode="Internal" /><Relationship Id="rId7" Type="http://schemas.openxmlformats.org/officeDocument/2006/relationships/image" Target="../media/image4.emf" /><Relationship Id="rId8" Type="http://schemas.openxmlformats.org/officeDocument/2006/relationships/vmlDrawing" Target="../drawings/vmlDrawing1.v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a:xfrm>
            <a:off x="1470484" y="2708920"/>
            <a:ext cx="6203032" cy="576064"/>
          </a:xfrm>
        </p:spPr>
        <p:txBody>
          <a:bodyPr>
            <a:normAutofit fontScale="90000"/>
          </a:bodyPr>
          <a:lstStyle/>
          <a:p>
            <a:r>
              <a:rPr lang="en-US" altLang="zh-CN" b="1"/>
              <a:t>4</a:t>
            </a:r>
            <a:r>
              <a:rPr lang="zh-CN" altLang="zh-CN"/>
              <a:t>　修辞立其诚</a:t>
            </a:r>
            <a:br>
              <a:rPr lang="zh-CN" altLang="zh-CN"/>
            </a:br>
            <a:r>
              <a:rPr lang="zh-CN" altLang="zh-CN"/>
              <a:t>怜悯是人的天性</a:t>
            </a:r>
            <a:endParaRPr lang="zh-CN" altLang="zh-CN"/>
          </a:p>
        </p:txBody>
      </p:sp>
    </p:spTree>
  </p:cSld>
  <p:clrMapOvr>
    <a:masterClrMapping/>
  </p:clrMapOvr>
  <mc:AlternateContent>
    <mc:Choice xmlns:p15="http://schemas.microsoft.com/office/powerpoint/2012/main" Requires="p15">
      <p:transition spd="slow" p14:dur="2000">
        <p15:prstTrans prst="drape"/>
      </p:transition>
    </mc:Choice>
    <mc:Fallback>
      <p:transition spd="slow">
        <p:fade/>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508000" y="1196752"/>
            <a:ext cx="8128000" cy="4961890"/>
            <a:chOff x="508000" y="1099206"/>
            <a:chExt cx="8128000" cy="4961890"/>
          </a:xfrm>
        </p:grpSpPr>
        <p:sp>
          <p:nvSpPr>
            <p:cNvPr id="2" name="矩形 1"/>
            <p:cNvSpPr>
              <a:spLocks noChangeAspect="1"/>
            </p:cNvSpPr>
            <p:nvPr/>
          </p:nvSpPr>
          <p:spPr>
            <a:xfrm>
              <a:off x="508000" y="1099206"/>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NEU-BZ-S92"/>
                  <a:ea typeface="方正宋黑_GBK" panose="03000509000000000000" pitchFamily="65" charset="-122"/>
                  <a:cs typeface="Times New Roman" panose="02020603050405020304" pitchFamily="18" charset="0"/>
                </a:rPr>
                <a:t>设身处地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设想自己处在别人的地位或境遇中。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不要只是一味地批评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也要设身处地为别人着想。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NEU-BZ-S92"/>
                  <a:ea typeface="方正宋黑_GBK" panose="03000509000000000000" pitchFamily="65" charset="-122"/>
                  <a:cs typeface="Times New Roman" panose="02020603050405020304" pitchFamily="18" charset="0"/>
                </a:rPr>
                <a:t>无动于衷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心里一点儿不受感动</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一点儿也不动心。指对令人感动或应该关注的事情毫无反应或漠不关心。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面对人民的疾苦而无动于衷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这根本就不是我们革命干部应有的态度。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NEU-BZ-S92"/>
                  <a:ea typeface="方正宋黑_GBK" panose="03000509000000000000" pitchFamily="65" charset="-122"/>
                  <a:cs typeface="Times New Roman" panose="02020603050405020304" pitchFamily="18" charset="0"/>
                </a:rPr>
                <a:t>明目张胆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形容公开地、无所顾忌地做坏事。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随着社会治安的好转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这些坏人再也不敢明目张胆地干坏事了。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NEU-BZ-S92"/>
                  <a:ea typeface="方正宋黑_GBK" panose="03000509000000000000" pitchFamily="65" charset="-122"/>
                  <a:cs typeface="Times New Roman" panose="02020603050405020304" pitchFamily="18" charset="0"/>
                </a:rPr>
                <a:t>若无其事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好像没有那么回事似的</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形容不动声色或漠不关心。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面对眼前发生的这一切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大家竟然若无其事地低头做事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谁也不去过问。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文本框 6"/>
            <p:cNvSpPr txBox="1"/>
            <p:nvPr/>
          </p:nvSpPr>
          <p:spPr>
            <a:xfrm>
              <a:off x="4400277" y="1700808"/>
              <a:ext cx="1249680" cy="368300"/>
            </a:xfrm>
            <a:prstGeom prst="rect">
              <a:avLst/>
            </a:prstGeom>
            <a:noFill/>
          </p:spPr>
          <p:txBody>
            <a:bodyPr wrap="none" rtlCol="0">
              <a:spAutoFit/>
            </a:bodyPr>
            <a:lstStyle/>
            <a:p>
              <a:r>
                <a:rPr lang="en-US" altLang="zh-CN" b="1" smtClean="0"/>
                <a:t>·    ·    ·    ·</a:t>
              </a:r>
              <a:endParaRPr lang="zh-CN" altLang="en-US" b="1"/>
            </a:p>
          </p:txBody>
        </p:sp>
        <p:sp>
          <p:nvSpPr>
            <p:cNvPr id="12" name="文本框 11"/>
            <p:cNvSpPr txBox="1"/>
            <p:nvPr/>
          </p:nvSpPr>
          <p:spPr>
            <a:xfrm>
              <a:off x="3512750" y="2925926"/>
              <a:ext cx="1249680" cy="368300"/>
            </a:xfrm>
            <a:prstGeom prst="rect">
              <a:avLst/>
            </a:prstGeom>
            <a:noFill/>
          </p:spPr>
          <p:txBody>
            <a:bodyPr wrap="none" rtlCol="0">
              <a:spAutoFit/>
            </a:bodyPr>
            <a:lstStyle/>
            <a:p>
              <a:r>
                <a:rPr lang="en-US" altLang="zh-CN" b="1" smtClean="0"/>
                <a:t>·    ·    ·    ·</a:t>
              </a:r>
              <a:endParaRPr lang="zh-CN" altLang="en-US" b="1"/>
            </a:p>
          </p:txBody>
        </p:sp>
        <p:sp>
          <p:nvSpPr>
            <p:cNvPr id="13" name="文本框 12"/>
            <p:cNvSpPr txBox="1"/>
            <p:nvPr/>
          </p:nvSpPr>
          <p:spPr>
            <a:xfrm>
              <a:off x="6115080" y="4128532"/>
              <a:ext cx="1249680" cy="368300"/>
            </a:xfrm>
            <a:prstGeom prst="rect">
              <a:avLst/>
            </a:prstGeom>
            <a:noFill/>
          </p:spPr>
          <p:txBody>
            <a:bodyPr wrap="none" rtlCol="0">
              <a:spAutoFit/>
            </a:bodyPr>
            <a:lstStyle/>
            <a:p>
              <a:r>
                <a:rPr lang="en-US" altLang="zh-CN" b="1" smtClean="0"/>
                <a:t>·    ·    ·    ·</a:t>
              </a:r>
              <a:endParaRPr lang="zh-CN" altLang="en-US" b="1"/>
            </a:p>
          </p:txBody>
        </p:sp>
        <p:sp>
          <p:nvSpPr>
            <p:cNvPr id="14" name="文本框 13"/>
            <p:cNvSpPr txBox="1"/>
            <p:nvPr/>
          </p:nvSpPr>
          <p:spPr>
            <a:xfrm>
              <a:off x="5240942" y="5342394"/>
              <a:ext cx="1249680" cy="368300"/>
            </a:xfrm>
            <a:prstGeom prst="rect">
              <a:avLst/>
            </a:prstGeom>
            <a:noFill/>
          </p:spPr>
          <p:txBody>
            <a:bodyPr wrap="none" rtlCol="0">
              <a:spAutoFit/>
            </a:bodyPr>
            <a:lstStyle/>
            <a:p>
              <a:r>
                <a:rPr lang="en-US" altLang="zh-CN" b="1" smtClean="0"/>
                <a:t>·    ·    ·    ·</a:t>
              </a:r>
              <a:endParaRPr lang="zh-CN" altLang="en-US" b="1"/>
            </a:p>
          </p:txBody>
        </p:sp>
      </p:grpSp>
      <p:sp>
        <p:nvSpPr>
          <p:cNvPr id="15" name="矩形 14"/>
          <p:cNvSpPr/>
          <p:nvPr/>
        </p:nvSpPr>
        <p:spPr>
          <a:xfrm>
            <a:off x="2123728" y="1258396"/>
            <a:ext cx="4680520"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矩形 15"/>
          <p:cNvSpPr/>
          <p:nvPr/>
        </p:nvSpPr>
        <p:spPr>
          <a:xfrm>
            <a:off x="2123728" y="2050858"/>
            <a:ext cx="6408712"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矩形 16"/>
          <p:cNvSpPr/>
          <p:nvPr/>
        </p:nvSpPr>
        <p:spPr>
          <a:xfrm>
            <a:off x="495503" y="2457398"/>
            <a:ext cx="6408712"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矩形 17"/>
          <p:cNvSpPr/>
          <p:nvPr/>
        </p:nvSpPr>
        <p:spPr>
          <a:xfrm>
            <a:off x="2113454" y="3671646"/>
            <a:ext cx="4680520"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矩形 18"/>
          <p:cNvSpPr/>
          <p:nvPr/>
        </p:nvSpPr>
        <p:spPr>
          <a:xfrm>
            <a:off x="2123728" y="4880834"/>
            <a:ext cx="6408712"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6"/>
                                        </p:tgtEl>
                                      </p:cBhvr>
                                    </p:animEffect>
                                    <p:set>
                                      <p:cBhvr>
                                        <p:cTn id="12" dur="1" fill="hold">
                                          <p:stCondLst>
                                            <p:cond delay="499"/>
                                          </p:stCondLst>
                                        </p:cTn>
                                        <p:tgtEl>
                                          <p:spTgt spid="16"/>
                                        </p:tgtEl>
                                        <p:attrNameLst>
                                          <p:attrName>style.visibility</p:attrName>
                                        </p:attrNameLst>
                                      </p:cBhvr>
                                      <p:to>
                                        <p:strVal val="hidden"/>
                                      </p:to>
                                    </p:set>
                                  </p:childTnLst>
                                </p:cTn>
                              </p:par>
                              <p:par>
                                <p:cTn id="13" presetID="14" presetClass="exit" presetSubtype="10" fill="hold" grpId="0" nodeType="withEffect">
                                  <p:stCondLst>
                                    <p:cond delay="0"/>
                                  </p:stCondLst>
                                  <p:childTnLst>
                                    <p:animEffect transition="out" filter="randombar(horizontal)">
                                      <p:cBhvr>
                                        <p:cTn id="14" dur="500"/>
                                        <p:tgtEl>
                                          <p:spTgt spid="17"/>
                                        </p:tgtEl>
                                      </p:cBhvr>
                                    </p:animEffect>
                                    <p:set>
                                      <p:cBhvr>
                                        <p:cTn id="15" dur="1" fill="hold">
                                          <p:stCondLst>
                                            <p:cond delay="499"/>
                                          </p:stCondLst>
                                        </p:cTn>
                                        <p:tgtEl>
                                          <p:spTgt spid="17"/>
                                        </p:tgtEl>
                                        <p:attrNameLst>
                                          <p:attrName>style.visibility</p:attrName>
                                        </p:attrNameLst>
                                      </p:cBhvr>
                                      <p:to>
                                        <p:strVal val="hidden"/>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14" presetClass="exit" presetSubtype="10" fill="hold" grpId="0" nodeType="clickEffect">
                                  <p:stCondLst>
                                    <p:cond delay="0"/>
                                  </p:stCondLst>
                                  <p:childTnLst>
                                    <p:animEffect transition="out" filter="randombar(horizontal)">
                                      <p:cBhvr>
                                        <p:cTn id="19" dur="500"/>
                                        <p:tgtEl>
                                          <p:spTgt spid="18"/>
                                        </p:tgtEl>
                                      </p:cBhvr>
                                    </p:animEffect>
                                    <p:set>
                                      <p:cBhvr>
                                        <p:cTn id="20" dur="1" fill="hold">
                                          <p:stCondLst>
                                            <p:cond delay="499"/>
                                          </p:stCondLst>
                                        </p:cTn>
                                        <p:tgtEl>
                                          <p:spTgt spid="18"/>
                                        </p:tgtEl>
                                        <p:attrNameLst>
                                          <p:attrName>style.visibility</p:attrName>
                                        </p:attrNameLst>
                                      </p:cBhvr>
                                      <p:to>
                                        <p:strVal val="hidden"/>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4" presetClass="exit" presetSubtype="10" fill="hold" grpId="0" nodeType="clickEffect">
                                  <p:stCondLst>
                                    <p:cond delay="0"/>
                                  </p:stCondLst>
                                  <p:childTnLst>
                                    <p:animEffect transition="out" filter="randombar(horizontal)">
                                      <p:cBhvr>
                                        <p:cTn id="24" dur="500"/>
                                        <p:tgtEl>
                                          <p:spTgt spid="19"/>
                                        </p:tgtEl>
                                      </p:cBhvr>
                                    </p:animEffect>
                                    <p:set>
                                      <p:cBhvr>
                                        <p:cTn id="25"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173619"/>
            <a:ext cx="8128000" cy="90297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词语辨析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违反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违犯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511175" y="2046288"/>
          <a:ext cx="8110538" cy="4695080"/>
        </p:xfrm>
        <a:graphic>
          <a:graphicData uri="http://schemas.openxmlformats.org/presentationml/2006/ole">
            <mc:AlternateContent>
              <mc:Choice xmlns:v="urn:schemas-microsoft-com:vml" Requires="v">
                <p:oleObj spid="_x0000_s1039" name="文档" r:id="rId6" imgW="3990975" imgH="2323465" progId="Word.Document.12">
                  <p:embed/>
                </p:oleObj>
              </mc:Choice>
              <mc:Fallback>
                <p:oleObj name="文档" r:id="rId6" imgW="3990975" imgH="2323465" progId="Word.Document.12">
                  <p:embed/>
                  <p:pic>
                    <p:nvPicPr>
                      <p:cNvPr id="0" name="OLE substitute image"/>
                      <p:cNvPicPr/>
                      <p:nvPr/>
                    </p:nvPicPr>
                    <p:blipFill>
                      <a:blip r:embed="rId7"/>
                      <a:stretch>
                        <a:fillRect/>
                      </a:stretch>
                    </p:blipFill>
                    <p:spPr>
                      <a:xfrm>
                        <a:off x="511175" y="2046288"/>
                        <a:ext cx="8110538" cy="4695080"/>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875088" y="1418234"/>
            <a:ext cx="1393825" cy="497205"/>
          </a:xfrm>
          <a:prstGeom prst="rect">
            <a:avLst/>
          </a:prstGeom>
        </p:spPr>
        <p:txBody>
          <a:bodyPr wrap="none">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权利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权力</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1916832"/>
          <a:ext cx="8128000" cy="4637647"/>
        </p:xfrm>
        <a:graphic>
          <a:graphicData uri="http://schemas.openxmlformats.org/presentationml/2006/ole">
            <mc:AlternateContent>
              <mc:Choice xmlns:v="urn:schemas-microsoft-com:vml" Requires="v">
                <p:oleObj spid="_x0000_s1040" name="文档" r:id="rId6" imgW="3981450" imgH="2272030" progId="Word.Document.12">
                  <p:embed/>
                </p:oleObj>
              </mc:Choice>
              <mc:Fallback>
                <p:oleObj name="文档" r:id="rId6" imgW="3981450" imgH="2272030" progId="Word.Document.12">
                  <p:embed/>
                  <p:pic>
                    <p:nvPicPr>
                      <p:cNvPr id="0" name="OLE substitute image"/>
                      <p:cNvPicPr/>
                      <p:nvPr/>
                    </p:nvPicPr>
                    <p:blipFill>
                      <a:blip r:embed="rId7"/>
                      <a:stretch>
                        <a:fillRect/>
                      </a:stretch>
                    </p:blipFill>
                    <p:spPr>
                      <a:xfrm>
                        <a:off x="508000" y="1916832"/>
                        <a:ext cx="8128000" cy="4637647"/>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3316288" y="1196752"/>
            <a:ext cx="2511425" cy="497205"/>
          </a:xfrm>
          <a:prstGeom prst="rect">
            <a:avLst/>
          </a:prstGeom>
        </p:spPr>
        <p:txBody>
          <a:bodyPr wrap="none">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充耳不闻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置若罔闻</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508000" y="1628800"/>
          <a:ext cx="8128000" cy="5568407"/>
        </p:xfrm>
        <a:graphic>
          <a:graphicData uri="http://schemas.openxmlformats.org/presentationml/2006/ole">
            <mc:AlternateContent>
              <mc:Choice xmlns:v="urn:schemas-microsoft-com:vml" Requires="v">
                <p:oleObj spid="_x0000_s1041" name="文档" r:id="rId6" imgW="3981450" imgH="2726690" progId="Word.Document.12">
                  <p:embed/>
                </p:oleObj>
              </mc:Choice>
              <mc:Fallback>
                <p:oleObj name="文档" r:id="rId6" imgW="3981450" imgH="2726690" progId="Word.Document.12">
                  <p:embed/>
                  <p:pic>
                    <p:nvPicPr>
                      <p:cNvPr id="0" name="OLE substitute image"/>
                      <p:cNvPicPr/>
                      <p:nvPr/>
                    </p:nvPicPr>
                    <p:blipFill>
                      <a:blip r:embed="rId7"/>
                      <a:stretch>
                        <a:fillRect/>
                      </a:stretch>
                    </p:blipFill>
                    <p:spPr>
                      <a:xfrm>
                        <a:off x="508000" y="1628800"/>
                        <a:ext cx="8128000" cy="5568407"/>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思维导图</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pic>
        <p:nvPicPr>
          <p:cNvPr id="7" name="A42.eps" descr="id:2147492008;FounderCES"/>
          <p:cNvPicPr/>
          <p:nvPr/>
        </p:nvPicPr>
        <p:blipFill>
          <a:blip r:embed="rId7"/>
          <a:stretch>
            <a:fillRect/>
          </a:stretch>
        </p:blipFill>
        <p:spPr>
          <a:xfrm>
            <a:off x="1547664" y="1268760"/>
            <a:ext cx="6623799" cy="1753874"/>
          </a:xfrm>
          <a:prstGeom prst="rect">
            <a:avLst/>
          </a:prstGeom>
        </p:spPr>
      </p:pic>
      <p:pic>
        <p:nvPicPr>
          <p:cNvPr id="8" name="A43.eps" descr="id:2147492015;FounderCES"/>
          <p:cNvPicPr/>
          <p:nvPr/>
        </p:nvPicPr>
        <p:blipFill>
          <a:blip r:embed="rId8"/>
          <a:stretch>
            <a:fillRect/>
          </a:stretch>
        </p:blipFill>
        <p:spPr>
          <a:xfrm>
            <a:off x="1566714" y="3284984"/>
            <a:ext cx="6506874" cy="2414500"/>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文章主旨</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743960"/>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修辞立其诚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本文基于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这个核心概念进行阐释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立其诚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的三层含义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由修辞到为人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展开了深入的思考和阐述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进而运用唯物主义观点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立其诚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方面存在的问题作了分析和批判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强调做人要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说真话、讲实话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具有深刻的现实意义。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怜悯是人的天性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本文在批评霍布斯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人天生是恶人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观点的基础上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用事实指出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善是人的本性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怜悯心作为一种善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是人类最普遍和最有用的一种美德。怜悯心对于人类生活、对于调节人与人的关系具有重要意义。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理解文章内容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《修辞立其诚》引用颇多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请翻译以下语句。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道恶乎隐而有真伪</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大道隐藏于哪里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使原本浑朴的世间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有了真伪之分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因也者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无益无损也。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因也者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舍己而以物为法者也。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所谓顺应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就是不增不减。</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所谓顺应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就是舍弃自己的主观成见而以外物为法则。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务正学以言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无曲学以阿世。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一定要端正学风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指谨守儒家正学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来说话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不要歪曲学术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指曲解经典的原义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来迎合世俗。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7" end="7"/>
                                            </p:txEl>
                                          </p:spTgt>
                                        </p:tgtEl>
                                        <p:attrNameLst>
                                          <p:attrName>style.visibility</p:attrName>
                                        </p:attrNameLst>
                                      </p:cBhvr>
                                      <p:to>
                                        <p:strVal val="visible"/>
                                      </p:to>
                                    </p:set>
                                    <p:animEffect transition="in" filter="wipe(down)">
                                      <p:cBhvr>
                                        <p:cTn id="1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21133"/>
            <a:ext cx="8128000" cy="212090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请分条概括《怜悯是人的天性》所表达的观点。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在自然状态中的人似乎彼此间没有任何道义上的联系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既无邪恶之心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也无为善的美德。</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欲望是社会造成的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也才使法律成为必需的东西。</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怜悯心是人类在开始运用头脑思考以前就具有的最普遍的和最有用的美德。</a:t>
            </a:r>
            <a:r>
              <a:rPr lang="zh-CN" altLang="zh-CN" sz="2200">
                <a:solidFill>
                  <a:srgbClr val="000000"/>
                </a:solidFill>
                <a:latin typeface="NEU-BZ-S92"/>
                <a:ea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厘清论述思路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《修辞立其诚》一文的思路是怎样的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本文逻辑严密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层次清晰。第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段是引子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引出话题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立其诚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即是坚持真实性。第</a:t>
            </a:r>
            <a:r>
              <a:rPr lang="en-US" altLang="zh-CN" sz="2200">
                <a:solidFill>
                  <a:srgbClr val="000000"/>
                </a:solidFill>
                <a:latin typeface="Times New Roman" panose="02020603050405020304" pitchFamily="18" charset="0"/>
                <a:cs typeface="Times New Roman" panose="02020603050405020304" pitchFamily="18" charset="0"/>
              </a:rPr>
              <a:t>2~6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阐明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立其诚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的三层含义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这相当于议论文的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7~8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解释为什么要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立其诚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立其诚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符合唯物主义原则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这是议论文的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9~10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阐明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指出要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立其诚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就要端正学风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说真话、讲实话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总结全文。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318000"/>
            <a:ext cx="8128000" cy="252666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请概括分析《修辞立其诚》在论证上的特点。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采用层进式论证结构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大致遵循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立其诚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怎么办的思路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中间也有并列式的结构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立其诚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的三层含义。</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多处运用引用论证方法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文中引用了《易传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文言》《管子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心术上》《汉书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儒林传》等传统经典著作中的语句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有力地证明了论点。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a:spLocks noChangeAspect="1"/>
          </p:cNvSpPr>
          <p:nvPr/>
        </p:nvSpPr>
        <p:spPr>
          <a:xfrm>
            <a:off x="508000" y="1916832"/>
            <a:ext cx="1300480" cy="497205"/>
          </a:xfrm>
          <a:prstGeom prst="rect">
            <a:avLst/>
          </a:prstGeom>
        </p:spPr>
        <p:txBody>
          <a:bodyPr wrap="none">
            <a:spAutoFit/>
          </a:bodyPr>
          <a:lstStyle/>
          <a:p>
            <a:pPr>
              <a:lnSpc>
                <a:spcPct val="120000"/>
              </a:lnSpc>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学习</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目标</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sp>
        <p:nvSpPr>
          <p:cNvPr id="2" name="矩形 1"/>
          <p:cNvSpPr>
            <a:spLocks noChangeAspect="1"/>
          </p:cNvSpPr>
          <p:nvPr/>
        </p:nvSpPr>
        <p:spPr>
          <a:xfrm>
            <a:off x="508000" y="2442795"/>
            <a:ext cx="8128000" cy="171450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理解文章的关键概念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了解作者的立场与作品的历史背景。</a:t>
            </a:r>
            <a:endParaRPr lang="zh-CN" altLang="zh-CN" sz="2200">
              <a:solidFill>
                <a:srgbClr val="000000"/>
              </a:solidFill>
              <a:latin typeface="NEU-BZ-S92"/>
              <a:ea typeface="方正书宋_GBK" panose="03000509000000000000" pitchFamily="65" charset="-122"/>
              <a:cs typeface="Times New Roman"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梳理作品的论述思路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整体把握和领会文章的思想内涵及其秉持的价值理念。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b="1">
                <a:solidFill>
                  <a:srgbClr val="000000"/>
                </a:solidFill>
                <a:latin typeface="Times New Roman" panose="02020603050405020304" pitchFamily="18" charset="0"/>
              </a:rPr>
              <a:t>3</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探究两篇文章在选择和运用材料方面的特点及其论证风格。</a:t>
            </a:r>
            <a:endParaRPr lang="zh-CN" altLang="en-US" sz="2200"/>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64639"/>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试以《怜悯是人的天性》第二段为例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说说议论文写作时应如何做到破立结合。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在写作议论文时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作者常常对某种错误言论进行反驳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进而提出论点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并证明自己的论点是正确的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这就是破立结合的论证方法。《怜悯是人的天性》第二段前半部分是对霍布斯理论的批评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我们尤其不可像霍布斯那样</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唯一的主人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。首先树立批驳的靶子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进而指出其错误认识的实质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然而他在书中所说的话却恰恰相反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因为他把为了满足许许多多欲望而产生的需要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与野蛮人为了保护自己的生存而产生的需要混为一谈了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然后进行逐级批驳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霍布斯没有看出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霍布斯还忽略了这样一个事实</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在这些批评的基础上水到渠成地提出自己的观点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怜悯心是人类最普遍的和最有用的美德。这是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64639"/>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品味语言特色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本课两篇文章语言严谨、准确。请赏析下列各句。</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多年以来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人们强调主体性的重要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这是正确的。</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发挥主体性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应以认识的客观性为前提。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议论文语言最忌片面性、绝对化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作者首先肯定了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强调主体性的重要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是正确的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发挥主体性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应以认识的客观性为前提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周全严谨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无懈可击。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我们尤其不可像霍布斯那样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因为人没有任何善的观念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便认为人天生是恶人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因为人不知道什么是美德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便认为人是邪恶的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先亮出观点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不可像霍布斯那样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接着运用两个相同的句式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便认为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列举霍布斯的错误认识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用简约的文字表达了丰富的内容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句式整齐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语言简洁、有力。</a:t>
            </a:r>
            <a:r>
              <a:rPr lang="zh-CN" altLang="zh-CN" sz="2200">
                <a:solidFill>
                  <a:srgbClr val="000000"/>
                </a:solidFill>
                <a:latin typeface="NEU-BZ-S92"/>
                <a:ea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93243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他看到的这件事情虽与他个人无关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但他心中的感受是何等悲伤啊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目睹这种情景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而自己却不能对晕过去的母亲和垂死的孩子一伸援手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他难道不难过吗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议论文的语言在准确的基础上也讲求文采。作者援引事例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发挥想象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由一个事例而想到了人性最柔软最本真的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怜悯心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表示程度之深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难道不难过吗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反问句式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表示难过之极。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19864"/>
            <a:ext cx="8128000" cy="130873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人性的善恶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是个古今中外争论不断的话题。卢梭认为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怜悯是人的天性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最著名的莫过于孟子的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性善论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。请结合相关知识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谈谈你对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怜悯是人的天性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的理解。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091672"/>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卢梭认为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怜悯心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是人最普遍的和最有用的美德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这同孟子所讲的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恻隐之心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人皆有之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如出一辙。现代情商理论中有一重要概念叫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同理心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同理心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就是换位思考、共情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是站在对方立场思考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从而能够体会并为对方着想的心理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也就是人们通常所说的将心比心。孟子有时也把人的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恻隐之心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不忍人之心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从字面上看就更加表明其等同于现代所讲的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同理心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恻隐之心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孟子又把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恻隐之心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表现为主动地对外物秉持的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成为人的外在善行的心理动力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性善论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作为根据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主张在政治上实行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对人民有深切的同情和爱心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保民而王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同理心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怜悯心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是普遍存在于人的自然天性中的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但其存在的程度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每个人却不尽相同。只有通过个人不断的努力和社会的弘扬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甚至有赖于良好的社会环境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才能使它发挥出最大效能。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000"/>
            <a:ext cx="8128000" cy="2526665"/>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层进式论证结构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层进式论证结构是指阐释、分析和论证论点的几个层次之间是逐层推进、逐步深入的关系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俗称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剥笋法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。层进式结构这种剥笋式的分析、挖井式的论证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非常适合于需要寻根究底的论述文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常用于这样几种情况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从现象挖掘本质、从行为推究动机、用结果追溯原因、用偶然论证必然。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层进式结构一般有两种样式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提出问题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解决问题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的思路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即围绕中心论点问答三个问题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怎么办。简称为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是为怎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的论证结构。这也是层进式论证最常用的方法。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将中心论点进行分解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分成几个分论点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这些分论点之间是由浅入深、由简单到复杂的关系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每层间可用诸如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况且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等表递进的关联词语过渡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同时又以此反映层次间递进的关系。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迁移练笔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阅读下面的材料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列出层进式论证结构的写作思路。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老鼠钻到牛角尖里去了。它跑不出来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却还拼命往里钻。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牛角对它说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朋友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请退出去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你越往里钻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路越窄了。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老鼠生气地说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我是百折不回的英雄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只有前进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绝不会后退的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可是你的路走错了啊</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谢谢你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老鼠还是坚持自己的意见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我就是钻洞过日子的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怎么会错呢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便活活闷死在牛角尖里了。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38195"/>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此故事的寓意是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牛角尖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越来越狭窄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老鼠不懂得进退有度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结果只能是自讨苦吃。这是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的做法。但也还有另外的角度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如果你能力足够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包括借助一些先进手段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虽然难受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但钻到一定程度比如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钻穿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你就可站在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牛角尖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这种永不停息的进取精神是值得鼓励的。相比之下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后者更属于创新立意。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做事就要钻牛角尖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为中心论点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是为怎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的层进式论证结构列出写作思路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。注意结合材料简要列出提纲内容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不能只说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什么是钻牛角尖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为什么要钻牛角尖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怎样钻牛角尖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示例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做事就要钻牛角尖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层进式论证结构写作思路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提纲</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一、提出问题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钻牛角尖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对任何事情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哪怕是极细小的事情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都得采取认真钻研的态度。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二、分析问题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做学问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搞科研、求创新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钻牛角尖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才会有所突破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有所成就。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三、解决问题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钻牛角尖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要有认真的态度、锲而不舍的精神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也要掌握科学的思路、灵活的方法等。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20" name="New picture" hidden="1"/>
          <p:cNvPicPr/>
          <p:nvPr/>
        </p:nvPicPr>
        <p:blipFill>
          <a:blip r:embed="rId7"/>
          <a:stretch>
            <a:fillRect/>
          </a:stretch>
        </p:blipFill>
        <p:spPr>
          <a:xfrm>
            <a:off x="11607800" y="12509500"/>
            <a:ext cx="393700" cy="482600"/>
          </a:xfrm>
          <a:prstGeom prst="cube">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05990"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作者简介</a:t>
            </a:r>
            <a:endParaRPr lang="zh-CN" altLang="en-US" sz="1400">
              <a:solidFill>
                <a:schemeClr val="bg1"/>
              </a:solidFill>
              <a:latin typeface="微软雅黑" pitchFamily="34" charset="-122"/>
              <a:ea typeface="微软雅黑" pitchFamily="34" charset="-122"/>
            </a:endParaRPr>
          </a:p>
        </p:txBody>
      </p:sp>
      <p:sp>
        <p:nvSpPr>
          <p:cNvPr id="3" name="矩形 2">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itchFamily="34" charset="-122"/>
              <a:ea typeface="微软雅黑" pitchFamily="34" charset="-122"/>
            </a:endParaRPr>
          </a:p>
        </p:txBody>
      </p:sp>
      <p:sp>
        <p:nvSpPr>
          <p:cNvPr id="4" name="矩形 3">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72816"/>
            <a:ext cx="6440264" cy="1714500"/>
          </a:xfrm>
          <a:prstGeom prst="rect">
            <a:avLst/>
          </a:prstGeom>
        </p:spPr>
        <p:txBody>
          <a:bodyPr wrap="square">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张岱年</a:t>
            </a:r>
            <a:r>
              <a:rPr lang="en-US" altLang="zh-CN" sz="2200">
                <a:solidFill>
                  <a:srgbClr val="000000"/>
                </a:solidFill>
                <a:latin typeface="Times New Roman" panose="02020603050405020304" pitchFamily="18" charset="0"/>
                <a:cs typeface="Times New Roman" panose="02020603050405020304" pitchFamily="18" charset="0"/>
              </a:rPr>
              <a:t>(1909—2004),</a:t>
            </a:r>
            <a:r>
              <a:rPr lang="zh-CN" altLang="zh-CN" sz="2200">
                <a:solidFill>
                  <a:srgbClr val="000000"/>
                </a:solidFill>
                <a:latin typeface="Times New Roman" panose="02020603050405020304" pitchFamily="18" charset="0"/>
                <a:cs typeface="Times New Roman" panose="02020603050405020304" pitchFamily="18" charset="0"/>
              </a:rPr>
              <a:t>字季同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河北献县人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著名哲学家。其学术研究主要分三个方面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一是中国哲学史的阐释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二是哲学问题的探索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三是文化问题的研讨。在不同的时期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各有不同侧重。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A47.eps" descr="id:2147491911;FounderCES"/>
          <p:cNvPicPr/>
          <p:nvPr/>
        </p:nvPicPr>
        <p:blipFill>
          <a:blip r:embed="rId6"/>
          <a:stretch>
            <a:fillRect/>
          </a:stretch>
        </p:blipFill>
        <p:spPr>
          <a:xfrm>
            <a:off x="7092280" y="1844824"/>
            <a:ext cx="1368152" cy="1674772"/>
          </a:xfrm>
          <a:prstGeom prst="rect">
            <a:avLst/>
          </a:prstGeom>
        </p:spPr>
      </p:pic>
      <p:sp>
        <p:nvSpPr>
          <p:cNvPr id="8" name="矩形 7"/>
          <p:cNvSpPr>
            <a:spLocks noChangeAspect="1"/>
          </p:cNvSpPr>
          <p:nvPr/>
        </p:nvSpPr>
        <p:spPr>
          <a:xfrm>
            <a:off x="508000" y="3727831"/>
            <a:ext cx="6368256" cy="1714500"/>
          </a:xfrm>
          <a:prstGeom prst="rect">
            <a:avLst/>
          </a:prstGeom>
        </p:spPr>
        <p:txBody>
          <a:bodyPr wrap="square">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卢梭</a:t>
            </a:r>
            <a:r>
              <a:rPr lang="en-US" altLang="zh-CN" sz="2200">
                <a:solidFill>
                  <a:srgbClr val="000000"/>
                </a:solidFill>
                <a:latin typeface="Times New Roman" panose="02020603050405020304" pitchFamily="18" charset="0"/>
                <a:cs typeface="Times New Roman" panose="02020603050405020304" pitchFamily="18" charset="0"/>
              </a:rPr>
              <a:t>(1712—1778),</a:t>
            </a:r>
            <a:r>
              <a:rPr lang="zh-CN" altLang="zh-CN" sz="2200">
                <a:solidFill>
                  <a:srgbClr val="000000"/>
                </a:solidFill>
                <a:latin typeface="Times New Roman" panose="02020603050405020304" pitchFamily="18" charset="0"/>
                <a:cs typeface="Times New Roman" panose="02020603050405020304" pitchFamily="18" charset="0"/>
              </a:rPr>
              <a:t>法国思想家、哲学家、教育家、文学家</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cs typeface="Times New Roman" panose="02020603050405020304" pitchFamily="18" charset="0"/>
              </a:rPr>
              <a:t>世纪法国大革命的思想先驱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启蒙运动的代表人物之一。著有《论人与人之间不平等的起因和基础》《社会契约论》《爱弥儿》《忏悔录》等。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A48.eps" descr="id:2147491918;FounderCES"/>
          <p:cNvPicPr/>
          <p:nvPr/>
        </p:nvPicPr>
        <p:blipFill>
          <a:blip r:embed="rId7"/>
          <a:stretch>
            <a:fillRect/>
          </a:stretch>
        </p:blipFill>
        <p:spPr>
          <a:xfrm>
            <a:off x="7092280" y="3645024"/>
            <a:ext cx="1368152" cy="1790331"/>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915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作品背景</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是人类美好的品格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也是长期以来哲学领域探讨的重要话题。《修辞立其诚》关注的是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《怜悯是人的天性》关注的是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修辞立其诚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本文写于</a:t>
            </a:r>
            <a:r>
              <a:rPr lang="en-US" altLang="zh-CN" sz="2200">
                <a:solidFill>
                  <a:srgbClr val="000000"/>
                </a:solidFill>
                <a:latin typeface="Times New Roman" panose="02020603050405020304" pitchFamily="18" charset="0"/>
                <a:cs typeface="Times New Roman" panose="02020603050405020304" pitchFamily="18" charset="0"/>
              </a:rPr>
              <a:t>1992</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深刻阐述了张岱年的治学宗旨。张岱年治学贯彻一个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cs typeface="Times New Roman" panose="02020603050405020304" pitchFamily="18" charset="0"/>
              </a:rPr>
              <a:t>年代他提出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哲学家须有寻求客观真理之诚心</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cs typeface="Times New Roman" panose="02020603050405020304" pitchFamily="18" charset="0"/>
              </a:rPr>
              <a:t>年代他把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求真之诚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作为哲学修养之基础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他晚年自号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渠山拙叟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即张载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乃王夫之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直道而行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示其一生立身之则。冯友兰评价说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张先生治学之道为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修辞立其诚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立身之道为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直道而行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此其大略也。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915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作品背景</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8603"/>
            <a:ext cx="8128000" cy="3743960"/>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怜悯是人的天性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本文节选自《论人与人之间不平等的起因和基础》</a:t>
            </a:r>
            <a:r>
              <a:rPr lang="en-US" altLang="zh-CN" sz="2200">
                <a:solidFill>
                  <a:srgbClr val="000000"/>
                </a:solidFill>
                <a:latin typeface="Times New Roman" panose="02020603050405020304" pitchFamily="18" charset="0"/>
                <a:cs typeface="Times New Roman" panose="02020603050405020304" pitchFamily="18" charset="0"/>
              </a:rPr>
              <a:t>(1753</a:t>
            </a:r>
            <a:r>
              <a:rPr lang="zh-CN" altLang="zh-CN" sz="2200">
                <a:solidFill>
                  <a:srgbClr val="000000"/>
                </a:solidFill>
                <a:latin typeface="Times New Roman" panose="02020603050405020304" pitchFamily="18" charset="0"/>
                <a:cs typeface="Times New Roman" panose="02020603050405020304" pitchFamily="18" charset="0"/>
              </a:rPr>
              <a:t>年卢梭应法国第戎科学院的征文而写的论文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。在性质上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《论人与人之间不平等的起因和基础》是一部阐发政治思想的著作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其重要性仅次于</a:t>
            </a:r>
            <a:r>
              <a:rPr lang="en-US" altLang="zh-CN" sz="2200">
                <a:solidFill>
                  <a:srgbClr val="000000"/>
                </a:solidFill>
                <a:latin typeface="Times New Roman" panose="02020603050405020304" pitchFamily="18" charset="0"/>
                <a:cs typeface="Times New Roman" panose="02020603050405020304" pitchFamily="18" charset="0"/>
              </a:rPr>
              <a:t>1762</a:t>
            </a:r>
            <a:r>
              <a:rPr lang="zh-CN" altLang="zh-CN" sz="2200">
                <a:solidFill>
                  <a:srgbClr val="000000"/>
                </a:solidFill>
                <a:latin typeface="Times New Roman" panose="02020603050405020304" pitchFamily="18" charset="0"/>
                <a:cs typeface="Times New Roman" panose="02020603050405020304" pitchFamily="18" charset="0"/>
              </a:rPr>
              <a:t>年卢梭的《社会契约论》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而在思想体系上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其可视为《社会契约论》的基础和绪论。在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第一部分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卢梭进行了一个自然人的假设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认为自然的最初的人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是感知优先于理性的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自爱之心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与对他人的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怜悯之心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都是人天生就有的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其观点体现了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性善论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的哲学思想。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425356"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相关常识</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50360"/>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学术论文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学术论文是对某一学科领域中的问题进行比较专门系统的研究之后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总结和论述研究成果的文章。学术论文是论述文中价值很高的一种文体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它的写作不是一时的有感而发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不是简单地零敲碎打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也不是肤浅地泛泛而谈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而是经过长时间的系统的专门的学术研究之后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呕心沥血的长篇论文著作。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一般情况下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按学科分类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学术论文可以分成自然科学学术论文和社会科学学术论文。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学术论文主要有四个方面的特点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学术性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科学性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理论性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创造性。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3881"/>
            <a:ext cx="1510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读准</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字音</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1988840"/>
          <a:ext cx="8128000" cy="3348590"/>
        </p:xfrm>
        <a:graphic>
          <a:graphicData uri="http://schemas.openxmlformats.org/presentationml/2006/ole">
            <mc:AlternateContent>
              <mc:Choice xmlns:v="urn:schemas-microsoft-com:vml" Requires="v">
                <p:oleObj spid="_x0000_s1038" name="文档" r:id="rId6" imgW="3858260" imgH="1590040" progId="Word.Document.12">
                  <p:embed/>
                </p:oleObj>
              </mc:Choice>
              <mc:Fallback>
                <p:oleObj name="文档" r:id="rId6" imgW="3858260" imgH="1590040" progId="Word.Document.12">
                  <p:embed/>
                  <p:pic>
                    <p:nvPicPr>
                      <p:cNvPr id="0" name="OLE substitute image"/>
                      <p:cNvPicPr/>
                      <p:nvPr/>
                    </p:nvPicPr>
                    <p:blipFill>
                      <a:blip r:embed="rId7"/>
                      <a:stretch>
                        <a:fillRect/>
                      </a:stretch>
                    </p:blipFill>
                    <p:spPr>
                      <a:xfrm>
                        <a:off x="508000" y="1988840"/>
                        <a:ext cx="8128000" cy="3348590"/>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1510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写对</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字形</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nvGraphicFramePr>
        <p:xfrm>
          <a:off x="508000" y="1791048"/>
          <a:ext cx="8128000" cy="4693920"/>
        </p:xfrm>
        <a:graphic>
          <a:graphicData uri="http://schemas.openxmlformats.org/drawingml/2006/table">
            <a:tbl>
              <a:tblPr firstRow="1" firstCol="1" bandRow="1"/>
              <a:tblGrid>
                <a:gridCol w="1625600"/>
                <a:gridCol w="1625600"/>
                <a:gridCol w="1625600"/>
                <a:gridCol w="1625600"/>
                <a:gridCol w="1625600"/>
              </a:tblGrid>
              <a:tr h="0">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词语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易错字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7">
                  <a:txBody>
                    <a:bodyPr vert="horz" wrap="square"/>
                    <a:lstStyle/>
                    <a:p>
                      <a:pPr>
                        <a:lnSpc>
                          <a:spcPct val="200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词语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易错字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20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fáng</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碍</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妨</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依</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fù</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附</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20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fáng</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疫</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防</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20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fú</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合</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符</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20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páng</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徨</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彷</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包</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fu</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袱</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纯</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cuì</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粹</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20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xūn</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陶</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熏</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荟</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cuì</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萃</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醉</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xūn</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xūn</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醺醺</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20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cuì</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火</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淬</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香</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xūn</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薰</a:t>
                      </a:r>
                      <a:endParaRPr lang="zh-CN" sz="2200">
                        <a:solidFill>
                          <a:srgbClr val="000000"/>
                        </a:solidFill>
                        <a:effectLst/>
                        <a:latin typeface="NEU-BZ-S92"/>
                        <a:ea typeface="方正书宋_GBK" panose="03000509000000000000" pitchFamily="65" charset="-122"/>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508000" y="1505471"/>
            <a:ext cx="8128000" cy="4205223"/>
            <a:chOff x="508000" y="1505471"/>
            <a:chExt cx="8128000" cy="4205223"/>
          </a:xfrm>
        </p:grpSpPr>
        <p:sp>
          <p:nvSpPr>
            <p:cNvPr id="2" name="矩形 1"/>
            <p:cNvSpPr>
              <a:spLocks noChangeAspect="1"/>
            </p:cNvSpPr>
            <p:nvPr/>
          </p:nvSpPr>
          <p:spPr>
            <a:xfrm>
              <a:off x="508000" y="1505471"/>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掌握词语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NEU-BZ-S92"/>
                  <a:ea typeface="方正宋黑_GBK" panose="03000509000000000000" pitchFamily="65" charset="-122"/>
                  <a:cs typeface="Times New Roman" panose="02020603050405020304" pitchFamily="18" charset="0"/>
                </a:rPr>
                <a:t>顺风转舵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比喻顺着情势改变态度。</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多含贬义</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他遇事没主见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总顺风转舵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跟着别人跑。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NEU-BZ-S92"/>
                  <a:ea typeface="方正宋黑_GBK" panose="03000509000000000000" pitchFamily="65" charset="-122"/>
                  <a:cs typeface="Times New Roman" panose="02020603050405020304" pitchFamily="18" charset="0"/>
                </a:rPr>
                <a:t>混为一谈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把不同的事物混在一起</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说成是同样的事物。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礼仪这个词不同于礼貌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现在有许多人把这两个词混为一谈。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NEU-BZ-S92"/>
                  <a:ea typeface="方正宋黑_GBK" panose="03000509000000000000" pitchFamily="65" charset="-122"/>
                  <a:cs typeface="Times New Roman" panose="02020603050405020304" pitchFamily="18" charset="0"/>
                </a:rPr>
                <a:t>感同身受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原指感激的心情如同亲身受到对方的恩惠一样</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多用来代替别人表示谢意</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现多指虽未亲身经历</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但感受就同亲身经历过一样。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在这个世界上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没有一个人真正可以对另一个人的</a:t>
              </a:r>
              <a:r>
                <a:rPr lang="zh-CN" altLang="zh-CN" sz="2200" smtClean="0">
                  <a:solidFill>
                    <a:srgbClr val="000000"/>
                  </a:solidFill>
                  <a:latin typeface="Times New Roman" panose="02020603050405020304" pitchFamily="18" charset="0"/>
                  <a:cs typeface="Times New Roman" panose="02020603050405020304" pitchFamily="18" charset="0"/>
                </a:rPr>
                <a:t>伤痛</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感同身受</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文本框 6"/>
            <p:cNvSpPr txBox="1"/>
            <p:nvPr/>
          </p:nvSpPr>
          <p:spPr>
            <a:xfrm>
              <a:off x="3286130" y="2545338"/>
              <a:ext cx="1249680" cy="368300"/>
            </a:xfrm>
            <a:prstGeom prst="rect">
              <a:avLst/>
            </a:prstGeom>
            <a:noFill/>
          </p:spPr>
          <p:txBody>
            <a:bodyPr wrap="none" rtlCol="0">
              <a:spAutoFit/>
            </a:bodyPr>
            <a:lstStyle/>
            <a:p>
              <a:r>
                <a:rPr lang="en-US" altLang="zh-CN" b="1" smtClean="0"/>
                <a:t>·    ·    ·    ·</a:t>
              </a:r>
              <a:endParaRPr lang="zh-CN" altLang="en-US" b="1"/>
            </a:p>
          </p:txBody>
        </p:sp>
        <p:sp>
          <p:nvSpPr>
            <p:cNvPr id="12" name="文本框 11"/>
            <p:cNvSpPr txBox="1"/>
            <p:nvPr/>
          </p:nvSpPr>
          <p:spPr>
            <a:xfrm>
              <a:off x="7236296" y="3336444"/>
              <a:ext cx="1249680" cy="368300"/>
            </a:xfrm>
            <a:prstGeom prst="rect">
              <a:avLst/>
            </a:prstGeom>
            <a:noFill/>
          </p:spPr>
          <p:txBody>
            <a:bodyPr wrap="none" rtlCol="0">
              <a:spAutoFit/>
            </a:bodyPr>
            <a:lstStyle/>
            <a:p>
              <a:r>
                <a:rPr lang="en-US" altLang="zh-CN" b="1" smtClean="0"/>
                <a:t>·    ·    ·    ·</a:t>
              </a:r>
              <a:endParaRPr lang="zh-CN" altLang="en-US" b="1"/>
            </a:p>
          </p:txBody>
        </p:sp>
        <p:sp>
          <p:nvSpPr>
            <p:cNvPr id="13" name="文本框 12"/>
            <p:cNvSpPr txBox="1"/>
            <p:nvPr/>
          </p:nvSpPr>
          <p:spPr>
            <a:xfrm>
              <a:off x="610356" y="5342394"/>
              <a:ext cx="1249680" cy="368300"/>
            </a:xfrm>
            <a:prstGeom prst="rect">
              <a:avLst/>
            </a:prstGeom>
            <a:noFill/>
          </p:spPr>
          <p:txBody>
            <a:bodyPr wrap="none" rtlCol="0">
              <a:spAutoFit/>
            </a:bodyPr>
            <a:lstStyle/>
            <a:p>
              <a:r>
                <a:rPr lang="en-US" altLang="zh-CN" b="1" smtClean="0"/>
                <a:t>·    ·    ·    ·</a:t>
              </a:r>
              <a:endParaRPr lang="zh-CN" altLang="en-US" b="1"/>
            </a:p>
          </p:txBody>
        </p:sp>
      </p:grpSp>
      <p:sp>
        <p:nvSpPr>
          <p:cNvPr id="14" name="矩形 13"/>
          <p:cNvSpPr/>
          <p:nvPr/>
        </p:nvSpPr>
        <p:spPr>
          <a:xfrm>
            <a:off x="2123728" y="1969027"/>
            <a:ext cx="4608512"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矩形 14"/>
          <p:cNvSpPr/>
          <p:nvPr/>
        </p:nvSpPr>
        <p:spPr>
          <a:xfrm>
            <a:off x="2123728" y="2771021"/>
            <a:ext cx="5256584"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矩形 15"/>
          <p:cNvSpPr/>
          <p:nvPr/>
        </p:nvSpPr>
        <p:spPr>
          <a:xfrm>
            <a:off x="2123728" y="3582754"/>
            <a:ext cx="6408712"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矩形 16"/>
          <p:cNvSpPr/>
          <p:nvPr/>
        </p:nvSpPr>
        <p:spPr>
          <a:xfrm>
            <a:off x="518274" y="3978815"/>
            <a:ext cx="7942158"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矩形 17"/>
          <p:cNvSpPr/>
          <p:nvPr/>
        </p:nvSpPr>
        <p:spPr>
          <a:xfrm>
            <a:off x="518274" y="4375378"/>
            <a:ext cx="1324877"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5"/>
                                        </p:tgtEl>
                                      </p:cBhvr>
                                    </p:animEffect>
                                    <p:set>
                                      <p:cBhvr>
                                        <p:cTn id="12" dur="1" fill="hold">
                                          <p:stCondLst>
                                            <p:cond delay="499"/>
                                          </p:stCondLst>
                                        </p:cTn>
                                        <p:tgtEl>
                                          <p:spTgt spid="15"/>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6"/>
                                        </p:tgtEl>
                                      </p:cBhvr>
                                    </p:animEffect>
                                    <p:set>
                                      <p:cBhvr>
                                        <p:cTn id="17" dur="1" fill="hold">
                                          <p:stCondLst>
                                            <p:cond delay="499"/>
                                          </p:stCondLst>
                                        </p:cTn>
                                        <p:tgtEl>
                                          <p:spTgt spid="16"/>
                                        </p:tgtEl>
                                        <p:attrNameLst>
                                          <p:attrName>style.visibility</p:attrName>
                                        </p:attrNameLst>
                                      </p:cBhvr>
                                      <p:to>
                                        <p:strVal val="hidden"/>
                                      </p:to>
                                    </p:set>
                                  </p:childTnLst>
                                </p:cTn>
                              </p:par>
                              <p:par>
                                <p:cTn id="18" presetID="14" presetClass="exit" presetSubtype="10" fill="hold" grpId="0" nodeType="withEffect">
                                  <p:stCondLst>
                                    <p:cond delay="0"/>
                                  </p:stCondLst>
                                  <p:childTnLst>
                                    <p:animEffect transition="out" filter="randombar(horizontal)">
                                      <p:cBhvr>
                                        <p:cTn id="19" dur="500"/>
                                        <p:tgtEl>
                                          <p:spTgt spid="17"/>
                                        </p:tgtEl>
                                      </p:cBhvr>
                                    </p:animEffect>
                                    <p:set>
                                      <p:cBhvr>
                                        <p:cTn id="20" dur="1" fill="hold">
                                          <p:stCondLst>
                                            <p:cond delay="499"/>
                                          </p:stCondLst>
                                        </p:cTn>
                                        <p:tgtEl>
                                          <p:spTgt spid="17"/>
                                        </p:tgtEl>
                                        <p:attrNameLst>
                                          <p:attrName>style.visibility</p:attrName>
                                        </p:attrNameLst>
                                      </p:cBhvr>
                                      <p:to>
                                        <p:strVal val="hidden"/>
                                      </p:to>
                                    </p:set>
                                  </p:childTnLst>
                                </p:cTn>
                              </p:par>
                              <p:par>
                                <p:cTn id="21" presetID="14" presetClass="exit" presetSubtype="10" fill="hold" grpId="0" nodeType="withEffect">
                                  <p:stCondLst>
                                    <p:cond delay="0"/>
                                  </p:stCondLst>
                                  <p:childTnLst>
                                    <p:animEffect transition="out" filter="randombar(horizontal)">
                                      <p:cBhvr>
                                        <p:cTn id="22" dur="500"/>
                                        <p:tgtEl>
                                          <p:spTgt spid="18"/>
                                        </p:tgtEl>
                                      </p:cBhvr>
                                    </p:animEffect>
                                    <p:set>
                                      <p:cBhvr>
                                        <p:cTn id="23"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Template>测控设计模板14新</Template>
  <Company>Microsoft</Company>
  <PresentationFormat>On-screen Show (4:3)</PresentationFormat>
  <Paragraphs>219</Paragraphs>
  <Slides>29</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29</vt:i4>
      </vt:variant>
    </vt:vector>
  </HeadingPairs>
  <TitlesOfParts>
    <vt:vector baseType="lpstr" size="41">
      <vt:lpstr>Arial</vt:lpstr>
      <vt:lpstr>微软雅黑</vt:lpstr>
      <vt:lpstr>Wingdings</vt:lpstr>
      <vt:lpstr>黑体</vt:lpstr>
      <vt:lpstr>Calibri</vt:lpstr>
      <vt:lpstr>Times New Roman</vt:lpstr>
      <vt:lpstr>楷体</vt:lpstr>
      <vt:lpstr>NEU-BZ-S92</vt:lpstr>
      <vt:lpstr>方正书宋_GBK</vt:lpstr>
      <vt:lpstr>方正宋黑_GBK</vt:lpstr>
      <vt:lpstr>宋体</vt:lpstr>
      <vt:lpstr>自定义设计方案</vt:lpstr>
      <vt:lpstr>4　修辞立其诚怜悯是人的天性</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第一章  运动的描述</dc:title>
  <dc:creator>dbc</dc:creator>
  <cp:lastModifiedBy>海鸥子</cp:lastModifiedBy>
  <cp:revision>152</cp:revision>
  <dcterms:created xsi:type="dcterms:W3CDTF">2016-04-22T00:11:00Z</dcterms:created>
  <dcterms:modified xsi:type="dcterms:W3CDTF">2020-09-14T09:47:34Z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2052-11.1.0.9999</vt:lpwstr>
  </property>
</Properties>
</file>