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Default Extension="mp4" ContentType="video/mp4"/>
  <Override PartName="/docProps/app.xml" ContentType="application/vnd.openxmlformats-officedocument.extended-properties+xml"/>
  <Override PartName="/docProps/core.xml" ContentType="application/vnd.openxmlformats-package.core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/Relationships>
</file>

<file path=ppt/presentation.xml><?xml version="1.0" encoding="utf-8"?>
<!--Generated by Aspose.Slides for .NET 20.5-->
<p:presentation xmlns:r="http://schemas.openxmlformats.org/officeDocument/2006/relationships" xmlns:a="http://schemas.openxmlformats.org/drawingml/2006/main" xmlns:p="http://schemas.openxmlformats.org/presentationml/2006/main" saveSubsetFonts="1">
  <p:sldMasterIdLst>
    <p:sldMasterId id="2147483648" r:id="rId1"/>
  </p:sldMasterIdLst>
  <p:notesMasterIdLst>
    <p:notesMasterId r:id="rId2"/>
  </p:notesMasterIdLst>
  <p:sldIdLst>
    <p:sldId id="257" r:id="rId3"/>
    <p:sldId id="256" r:id="rId4"/>
    <p:sldId id="258" r:id="rId5"/>
    <p:sldId id="259" r:id="rId6"/>
    <p:sldId id="260" r:id="rId7"/>
    <p:sldId id="261" r:id="rId8"/>
    <p:sldId id="270" r:id="rId9"/>
    <p:sldId id="271" r:id="rId10"/>
    <p:sldId id="272" r:id="rId11"/>
    <p:sldId id="262" r:id="rId12"/>
    <p:sldId id="263" r:id="rId13"/>
    <p:sldId id="273" r:id="rId14"/>
    <p:sldId id="274" r:id="rId15"/>
    <p:sldId id="275" r:id="rId16"/>
    <p:sldId id="276" r:id="rId17"/>
    <p:sldId id="277" r:id="rId18"/>
    <p:sldId id="278" r:id="rId19"/>
    <p:sldId id="279" r:id="rId20"/>
    <p:sldId id="264" r:id="rId21"/>
    <p:sldId id="280" r:id="rId22"/>
    <p:sldId id="265" r:id="rId23"/>
    <p:sldId id="266" r:id="rId24"/>
    <p:sldId id="267" r:id="rId25"/>
    <p:sldId id="268" r:id="rId26"/>
    <p:sldId id="269" r:id="rId27"/>
  </p:sldIdLst>
  <p:sldSz cx="12192000" cy="6858000"/>
  <p:notesSz cx="6858000" cy="9144000"/>
  <p:custDataLst>
    <p:tags r:id="rId2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3" d="100"/>
          <a:sy n="63" d="100"/>
        </p:scale>
        <p:origin x="60" y="291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8.xml" /><Relationship Id="rId11" Type="http://schemas.openxmlformats.org/officeDocument/2006/relationships/slide" Target="slides/slide9.xml" /><Relationship Id="rId12" Type="http://schemas.openxmlformats.org/officeDocument/2006/relationships/slide" Target="slides/slide10.xml" /><Relationship Id="rId13" Type="http://schemas.openxmlformats.org/officeDocument/2006/relationships/slide" Target="slides/slide11.xml" /><Relationship Id="rId14" Type="http://schemas.openxmlformats.org/officeDocument/2006/relationships/slide" Target="slides/slide12.xml" /><Relationship Id="rId15" Type="http://schemas.openxmlformats.org/officeDocument/2006/relationships/slide" Target="slides/slide13.xml" /><Relationship Id="rId16" Type="http://schemas.openxmlformats.org/officeDocument/2006/relationships/slide" Target="slides/slide14.xml" /><Relationship Id="rId17" Type="http://schemas.openxmlformats.org/officeDocument/2006/relationships/slide" Target="slides/slide15.xml" /><Relationship Id="rId18" Type="http://schemas.openxmlformats.org/officeDocument/2006/relationships/slide" Target="slides/slide16.xml" /><Relationship Id="rId19" Type="http://schemas.openxmlformats.org/officeDocument/2006/relationships/slide" Target="slides/slide17.xml" /><Relationship Id="rId2" Type="http://schemas.openxmlformats.org/officeDocument/2006/relationships/notesMaster" Target="notesMasters/notesMaster1.xml" /><Relationship Id="rId20" Type="http://schemas.openxmlformats.org/officeDocument/2006/relationships/slide" Target="slides/slide18.xml" /><Relationship Id="rId21" Type="http://schemas.openxmlformats.org/officeDocument/2006/relationships/slide" Target="slides/slide19.xml" /><Relationship Id="rId22" Type="http://schemas.openxmlformats.org/officeDocument/2006/relationships/slide" Target="slides/slide20.xml" /><Relationship Id="rId23" Type="http://schemas.openxmlformats.org/officeDocument/2006/relationships/slide" Target="slides/slide21.xml" /><Relationship Id="rId24" Type="http://schemas.openxmlformats.org/officeDocument/2006/relationships/slide" Target="slides/slide22.xml" /><Relationship Id="rId25" Type="http://schemas.openxmlformats.org/officeDocument/2006/relationships/slide" Target="slides/slide23.xml" /><Relationship Id="rId26" Type="http://schemas.openxmlformats.org/officeDocument/2006/relationships/slide" Target="slides/slide24.xml" /><Relationship Id="rId27" Type="http://schemas.openxmlformats.org/officeDocument/2006/relationships/slide" Target="slides/slide25.xml" /><Relationship Id="rId28" Type="http://schemas.openxmlformats.org/officeDocument/2006/relationships/tags" Target="tags/tag122.xml" /><Relationship Id="rId29" Type="http://schemas.openxmlformats.org/officeDocument/2006/relationships/presProps" Target="presProps.xml" /><Relationship Id="rId3" Type="http://schemas.openxmlformats.org/officeDocument/2006/relationships/slide" Target="slides/slide1.xml" /><Relationship Id="rId30" Type="http://schemas.openxmlformats.org/officeDocument/2006/relationships/viewProps" Target="viewProps.xml" /><Relationship Id="rId31" Type="http://schemas.openxmlformats.org/officeDocument/2006/relationships/theme" Target="theme/theme1.xml" /><Relationship Id="rId32" Type="http://schemas.openxmlformats.org/officeDocument/2006/relationships/tableStyles" Target="tableStyles.xml" /><Relationship Id="rId4" Type="http://schemas.openxmlformats.org/officeDocument/2006/relationships/slide" Target="slides/slide2.xml" /><Relationship Id="rId5" Type="http://schemas.openxmlformats.org/officeDocument/2006/relationships/slide" Target="slides/slide3.xml" /><Relationship Id="rId6" Type="http://schemas.openxmlformats.org/officeDocument/2006/relationships/slide" Target="slides/slide4.xml" /><Relationship Id="rId7" Type="http://schemas.openxmlformats.org/officeDocument/2006/relationships/slide" Target="slides/slide5.xml" /><Relationship Id="rId8" Type="http://schemas.openxmlformats.org/officeDocument/2006/relationships/slide" Target="slides/slide6.xml" /><Relationship Id="rId9" Type="http://schemas.openxmlformats.org/officeDocument/2006/relationships/slide" Target="slides/slide7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2934141-6E0C-4D22-863B-B6B8B22B87AA}" type="datetimeFigureOut">
              <a:rPr lang="zh-CN" altLang="en-US" smtClean="0"/>
              <a:t>2020/8/12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BFD7C3F-2636-455A-8D34-DFE91EC1CC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731068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5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62.xml" /><Relationship Id="rId4" Type="http://schemas.openxmlformats.org/officeDocument/2006/relationships/tags" Target="../tags/tag63.xml" /><Relationship Id="rId5" Type="http://schemas.openxmlformats.org/officeDocument/2006/relationships/tags" Target="../tags/tag64.xml" /><Relationship Id="rId6" Type="http://schemas.openxmlformats.org/officeDocument/2006/relationships/tags" Target="../tags/tag65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6"/>
            </p:custDataLst>
          </p:nvPr>
        </p:nvSpPr>
        <p:spPr/>
        <p:txBody>
          <a:bodyPr/>
          <a:lstStyle/>
          <a:p>
            <a:fld id="{6BFD7C3F-2636-455A-8D34-DFE91EC1CC7B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4609277"/>
      </p:ext>
    </p:extLst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AD109FA-1103-4872-9408-C0DF217B559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1F4D779E-8EEE-4FC0-962B-E80168CBF25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5EDD947D-6B7A-4B05-A5E5-0C46A09C74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3480AF-136D-4353-B08C-95228EE01D05}" type="datetimeFigureOut">
              <a:rPr lang="zh-CN" altLang="en-US" smtClean="0"/>
              <a:t>2020/8/12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822E9E4E-7EC2-4002-BAD3-9C97271ECE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ED19C1B-8DEC-4AB7-824A-5FA89E3AB7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C81682-0307-46FB-B51C-85F39BB4CC2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5745855"/>
      </p:ext>
    </p:extLst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6D7F210-5078-47A4-9E63-3264864564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D150BFFA-935A-4973-834D-FD0DDAEB86B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E78E439-9EC5-4F06-96B4-EE02D3AA92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3480AF-136D-4353-B08C-95228EE01D05}" type="datetimeFigureOut">
              <a:rPr lang="zh-CN" altLang="en-US" smtClean="0"/>
              <a:t>2020/8/12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26057FA-3B5B-4FFA-8ADB-4ECCA39D24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0D85F191-B299-4FF2-BFA3-CB37ADE087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C81682-0307-46FB-B51C-85F39BB4CC2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3765882"/>
      </p:ext>
    </p:extLst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DAF5703D-D358-4ED2-AAB9-5192DD09577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5047081-5AA8-444B-9EA3-C2285726B72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00CDE4A-989E-4599-B975-2D41A68D12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3480AF-136D-4353-B08C-95228EE01D05}" type="datetimeFigureOut">
              <a:rPr lang="zh-CN" altLang="en-US" smtClean="0"/>
              <a:t>2020/8/12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9A9B8-4F59-4CBE-AFB6-C48D85B8D8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0DEDD9BE-6270-416A-87D5-76908608FE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C81682-0307-46FB-B51C-85F39BB4CC2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1843591"/>
      </p:ext>
    </p:extLst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BC9C3FB-CDF3-4779-81D7-E480393BEF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56FF4CF6-F650-4B45-B812-1CD8D4228BF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54FA9C5-F9DA-47E2-8E4C-4386372D33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3480AF-136D-4353-B08C-95228EE01D05}" type="datetimeFigureOut">
              <a:rPr lang="zh-CN" altLang="en-US" smtClean="0"/>
              <a:t>2020/8/12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A7A652C-64AE-408C-BD1D-E083F251C3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5BC6F51F-88BC-4BB5-89DE-2F77478736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C81682-0307-46FB-B51C-85F39BB4CC2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5033887"/>
      </p:ext>
    </p:extLst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B46CB1F-C000-4789-9B0F-7CF4FBFBD8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66C8A5BE-FD40-4BC2-BACD-C717ECC8631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9566420-B862-485A-BACB-BAC8F836F0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3480AF-136D-4353-B08C-95228EE01D05}" type="datetimeFigureOut">
              <a:rPr lang="zh-CN" altLang="en-US" smtClean="0"/>
              <a:t>2020/8/12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1F541713-59A9-4444-B232-47F3480C3B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7D0FF30-476A-4A0B-A431-D2F4658E4B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C81682-0307-46FB-B51C-85F39BB4CC2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2997740"/>
      </p:ext>
    </p:extLst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9AC9183-8E08-4930-B393-DB3F7DA892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B1B3B82-5F9D-4479-B992-2483C9056AE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85D9437-1B80-46EB-AAE3-CD9DC805A9B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864CA3F0-D72D-4BCE-9DA7-DEFCA3EC92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3480AF-136D-4353-B08C-95228EE01D05}" type="datetimeFigureOut">
              <a:rPr lang="zh-CN" altLang="en-US" smtClean="0"/>
              <a:t>2020/8/12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67FCCCF-8E3F-48F6-B5EA-95707286EF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150D471B-37A7-4A24-92BB-671580DC51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C81682-0307-46FB-B51C-85F39BB4CC2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6183619"/>
      </p:ext>
    </p:extLst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64E84FD-E95A-4B80-AFCD-C600933A72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0AA2AECA-DDDE-44C1-8F25-B301B63556D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FF150C8-1E45-4428-BA55-B6E3560A792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75F58435-30AA-44A7-AB5B-0D2858EB964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73212592-DFE7-4D00-AF38-74ED861AE4D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8F3BB32B-31BF-44D7-B51C-C9CC6C7994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3480AF-136D-4353-B08C-95228EE01D05}" type="datetimeFigureOut">
              <a:rPr lang="zh-CN" altLang="en-US" smtClean="0"/>
              <a:t>2020/8/12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72463430-3069-460F-AB82-6FC920AF7C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743970CB-0C8B-46C7-B05B-CEC294105E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C81682-0307-46FB-B51C-85F39BB4CC2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8070791"/>
      </p:ext>
    </p:extLst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D9AC806-31DE-4CD5-B5E2-9ECD5E5382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BE8ECA9-2764-4174-AD85-67BFBB157C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3480AF-136D-4353-B08C-95228EE01D05}" type="datetimeFigureOut">
              <a:rPr lang="zh-CN" altLang="en-US" smtClean="0"/>
              <a:t>2020/8/12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E2B29CD-5799-45B3-9CC8-00F3A1D3AB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701CB495-CD2F-4CE4-B273-CE76B4A613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C81682-0307-46FB-B51C-85F39BB4CC2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5774497"/>
      </p:ext>
    </p:extLst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0A3C3870-FEEE-4ECE-91EF-75C0883A92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3480AF-136D-4353-B08C-95228EE01D05}" type="datetimeFigureOut">
              <a:rPr lang="zh-CN" altLang="en-US" smtClean="0"/>
              <a:t>2020/8/12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064F4B74-DE19-413B-97D5-B627BB0118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5B2D1EFE-FBC1-45B6-BA31-4E1D4E7E6B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C81682-0307-46FB-B51C-85F39BB4CC2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0893251"/>
      </p:ext>
    </p:extLst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5D97364-5D9C-4E0E-8963-BAD67EED41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6D9B8ACC-7F7E-45E4-B370-667724E55D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09D5E553-8561-40E2-8B1E-77CB02AC77B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0C2F2F6-C9F3-4F8D-997A-9778449928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3480AF-136D-4353-B08C-95228EE01D05}" type="datetimeFigureOut">
              <a:rPr lang="zh-CN" altLang="en-US" smtClean="0"/>
              <a:t>2020/8/12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29B77E0B-937B-4504-AECE-37637B355D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E846BAA-617F-40B5-BB6F-238643EE83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C81682-0307-46FB-B51C-85F39BB4CC2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1194800"/>
      </p:ext>
    </p:extLst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E0527DE-3EBF-4ABD-8297-C5B643E589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96667CEE-FBDF-4368-8C70-74750800F13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4418C2E9-E603-4198-853B-730564A4EC2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310BC7D-4670-422B-B5B4-D2D7E7354E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3480AF-136D-4353-B08C-95228EE01D05}" type="datetimeFigureOut">
              <a:rPr lang="zh-CN" altLang="en-US" smtClean="0"/>
              <a:t>2020/8/12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172A6BDC-EF92-457F-9D54-0D71BA5780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EE1DAA1-E64B-463A-A9B2-8274357E58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C81682-0307-46FB-B51C-85F39BB4CC2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6231854"/>
      </p:ext>
    </p:extLst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0DEEF473-2311-4A03-8054-9E57C4F993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83F5557A-7978-4335-9843-E693835896E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6F6A1648-C1A7-4010-833B-CCB40A0C1E4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3480AF-136D-4353-B08C-95228EE01D05}" type="datetimeFigureOut">
              <a:rPr lang="zh-CN" altLang="en-US" smtClean="0"/>
              <a:t>2020/8/12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876A7AB6-B168-4780-87F7-3D2F8483851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34FFED20-DA27-48BC-A619-40759066259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C81682-0307-46FB-B51C-85F39BB4CC2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56636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.png" /><Relationship Id="rId3" Type="http://schemas.openxmlformats.org/officeDocument/2006/relationships/video" Target="../media/media1.mp4" /><Relationship Id="rId4" Type="http://schemas.microsoft.com/office/2007/relationships/media" Target="../media/media1.mp4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39.xml" /><Relationship Id="rId3" Type="http://schemas.openxmlformats.org/officeDocument/2006/relationships/tags" Target="../tags/tag40.xml" /><Relationship Id="rId4" Type="http://schemas.openxmlformats.org/officeDocument/2006/relationships/tags" Target="../tags/tag41.xml" /><Relationship Id="rId5" Type="http://schemas.openxmlformats.org/officeDocument/2006/relationships/image" Target="../media/image15.png" /><Relationship Id="rId6" Type="http://schemas.openxmlformats.org/officeDocument/2006/relationships/tags" Target="../tags/tag42.xml" /><Relationship Id="rId7" Type="http://schemas.openxmlformats.org/officeDocument/2006/relationships/image" Target="../media/image16.png" /><Relationship Id="rId8" Type="http://schemas.openxmlformats.org/officeDocument/2006/relationships/tags" Target="../tags/tag43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44.xml" /><Relationship Id="rId3" Type="http://schemas.openxmlformats.org/officeDocument/2006/relationships/tags" Target="../tags/tag45.xml" /><Relationship Id="rId4" Type="http://schemas.openxmlformats.org/officeDocument/2006/relationships/tags" Target="../tags/tag46.xml" /><Relationship Id="rId5" Type="http://schemas.openxmlformats.org/officeDocument/2006/relationships/tags" Target="../tags/tag47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48.xml" /><Relationship Id="rId3" Type="http://schemas.openxmlformats.org/officeDocument/2006/relationships/tags" Target="../tags/tag49.xml" /><Relationship Id="rId4" Type="http://schemas.openxmlformats.org/officeDocument/2006/relationships/tags" Target="../tags/tag50.xml" /><Relationship Id="rId5" Type="http://schemas.openxmlformats.org/officeDocument/2006/relationships/tags" Target="../tags/tag51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52.xml" /><Relationship Id="rId3" Type="http://schemas.openxmlformats.org/officeDocument/2006/relationships/tags" Target="../tags/tag53.xml" /><Relationship Id="rId4" Type="http://schemas.openxmlformats.org/officeDocument/2006/relationships/tags" Target="../tags/tag54.xml" /><Relationship Id="rId5" Type="http://schemas.openxmlformats.org/officeDocument/2006/relationships/tags" Target="../tags/tag55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56.xml" /><Relationship Id="rId3" Type="http://schemas.openxmlformats.org/officeDocument/2006/relationships/tags" Target="../tags/tag57.xml" /><Relationship Id="rId4" Type="http://schemas.openxmlformats.org/officeDocument/2006/relationships/tags" Target="../tags/tag58.xml" /><Relationship Id="rId5" Type="http://schemas.openxmlformats.org/officeDocument/2006/relationships/tags" Target="../tags/tag59.xml" /><Relationship Id="rId6" Type="http://schemas.openxmlformats.org/officeDocument/2006/relationships/tags" Target="../tags/tag60.xml" /><Relationship Id="rId7" Type="http://schemas.openxmlformats.org/officeDocument/2006/relationships/image" Target="../media/image17.png" /><Relationship Id="rId8" Type="http://schemas.openxmlformats.org/officeDocument/2006/relationships/tags" Target="../tags/tag61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.xml" /><Relationship Id="rId3" Type="http://schemas.openxmlformats.org/officeDocument/2006/relationships/tags" Target="../tags/tag66.xml" /><Relationship Id="rId4" Type="http://schemas.openxmlformats.org/officeDocument/2006/relationships/tags" Target="../tags/tag67.xml" /><Relationship Id="rId5" Type="http://schemas.openxmlformats.org/officeDocument/2006/relationships/tags" Target="../tags/tag68.xml" /><Relationship Id="rId6" Type="http://schemas.openxmlformats.org/officeDocument/2006/relationships/tags" Target="../tags/tag69.xml" /><Relationship Id="rId7" Type="http://schemas.openxmlformats.org/officeDocument/2006/relationships/tags" Target="../tags/tag70.xml" /><Relationship Id="rId8" Type="http://schemas.openxmlformats.org/officeDocument/2006/relationships/tags" Target="../tags/tag71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72.xml" /><Relationship Id="rId3" Type="http://schemas.openxmlformats.org/officeDocument/2006/relationships/tags" Target="../tags/tag73.xml" /><Relationship Id="rId4" Type="http://schemas.openxmlformats.org/officeDocument/2006/relationships/tags" Target="../tags/tag74.xml" /><Relationship Id="rId5" Type="http://schemas.openxmlformats.org/officeDocument/2006/relationships/tags" Target="../tags/tag75.xml" /><Relationship Id="rId6" Type="http://schemas.openxmlformats.org/officeDocument/2006/relationships/tags" Target="../tags/tag76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77.xml" /><Relationship Id="rId3" Type="http://schemas.openxmlformats.org/officeDocument/2006/relationships/tags" Target="../tags/tag78.xml" /><Relationship Id="rId4" Type="http://schemas.openxmlformats.org/officeDocument/2006/relationships/tags" Target="../tags/tag79.xml" /><Relationship Id="rId5" Type="http://schemas.openxmlformats.org/officeDocument/2006/relationships/tags" Target="../tags/tag80.xml" /><Relationship Id="rId6" Type="http://schemas.openxmlformats.org/officeDocument/2006/relationships/tags" Target="../tags/tag81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82.xml" /><Relationship Id="rId3" Type="http://schemas.openxmlformats.org/officeDocument/2006/relationships/tags" Target="../tags/tag83.xml" /><Relationship Id="rId4" Type="http://schemas.openxmlformats.org/officeDocument/2006/relationships/tags" Target="../tags/tag84.xml" /><Relationship Id="rId5" Type="http://schemas.openxmlformats.org/officeDocument/2006/relationships/tags" Target="../tags/tag85.xml" /><Relationship Id="rId6" Type="http://schemas.openxmlformats.org/officeDocument/2006/relationships/tags" Target="../tags/tag86.xml" /><Relationship Id="rId7" Type="http://schemas.openxmlformats.org/officeDocument/2006/relationships/image" Target="../media/image18.png" /><Relationship Id="rId8" Type="http://schemas.openxmlformats.org/officeDocument/2006/relationships/tags" Target="../tags/tag87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88.xml" /><Relationship Id="rId3" Type="http://schemas.openxmlformats.org/officeDocument/2006/relationships/tags" Target="../tags/tag89.xml" /><Relationship Id="rId4" Type="http://schemas.openxmlformats.org/officeDocument/2006/relationships/tags" Target="../tags/tag90.xml" /><Relationship Id="rId5" Type="http://schemas.openxmlformats.org/officeDocument/2006/relationships/tags" Target="../tags/tag91.xml" /><Relationship Id="rId6" Type="http://schemas.openxmlformats.org/officeDocument/2006/relationships/image" Target="../media/image19.png" /><Relationship Id="rId7" Type="http://schemas.openxmlformats.org/officeDocument/2006/relationships/tags" Target="../tags/tag92.xml" /><Relationship Id="rId8" Type="http://schemas.openxmlformats.org/officeDocument/2006/relationships/tags" Target="../tags/tag93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tags" Target="../tags/tag1.xml" /><Relationship Id="rId3" Type="http://schemas.openxmlformats.org/officeDocument/2006/relationships/image" Target="../media/image2.png" /><Relationship Id="rId4" Type="http://schemas.openxmlformats.org/officeDocument/2006/relationships/tags" Target="../tags/tag2.xml" /><Relationship Id="rId5" Type="http://schemas.openxmlformats.org/officeDocument/2006/relationships/tags" Target="../tags/tag3.xml" /><Relationship Id="rId6" Type="http://schemas.openxmlformats.org/officeDocument/2006/relationships/image" Target="../media/image3.png" /><Relationship Id="rId7" Type="http://schemas.openxmlformats.org/officeDocument/2006/relationships/tags" Target="../tags/tag4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94.xml" /><Relationship Id="rId3" Type="http://schemas.openxmlformats.org/officeDocument/2006/relationships/tags" Target="../tags/tag95.xml" /><Relationship Id="rId4" Type="http://schemas.openxmlformats.org/officeDocument/2006/relationships/tags" Target="../tags/tag96.xml" /><Relationship Id="rId5" Type="http://schemas.openxmlformats.org/officeDocument/2006/relationships/tags" Target="../tags/tag97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98.xml" /><Relationship Id="rId3" Type="http://schemas.openxmlformats.org/officeDocument/2006/relationships/tags" Target="../tags/tag99.xml" /><Relationship Id="rId4" Type="http://schemas.openxmlformats.org/officeDocument/2006/relationships/tags" Target="../tags/tag100.xml" /><Relationship Id="rId5" Type="http://schemas.openxmlformats.org/officeDocument/2006/relationships/tags" Target="../tags/tag101.xml" /><Relationship Id="rId6" Type="http://schemas.openxmlformats.org/officeDocument/2006/relationships/tags" Target="../tags/tag102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03.xml" /><Relationship Id="rId3" Type="http://schemas.openxmlformats.org/officeDocument/2006/relationships/tags" Target="../tags/tag104.xml" /><Relationship Id="rId4" Type="http://schemas.openxmlformats.org/officeDocument/2006/relationships/tags" Target="../tags/tag105.xml" /><Relationship Id="rId5" Type="http://schemas.openxmlformats.org/officeDocument/2006/relationships/tags" Target="../tags/tag106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07.xml" /><Relationship Id="rId3" Type="http://schemas.openxmlformats.org/officeDocument/2006/relationships/tags" Target="../tags/tag108.xml" /><Relationship Id="rId4" Type="http://schemas.openxmlformats.org/officeDocument/2006/relationships/tags" Target="../tags/tag109.xml" /><Relationship Id="rId5" Type="http://schemas.openxmlformats.org/officeDocument/2006/relationships/tags" Target="../tags/tag110.xml" /><Relationship Id="rId6" Type="http://schemas.openxmlformats.org/officeDocument/2006/relationships/image" Target="../media/image20.png" /><Relationship Id="rId7" Type="http://schemas.openxmlformats.org/officeDocument/2006/relationships/tags" Target="../tags/tag111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12.xml" /><Relationship Id="rId3" Type="http://schemas.openxmlformats.org/officeDocument/2006/relationships/tags" Target="../tags/tag113.xml" /><Relationship Id="rId4" Type="http://schemas.openxmlformats.org/officeDocument/2006/relationships/tags" Target="../tags/tag114.xml" /><Relationship Id="rId5" Type="http://schemas.openxmlformats.org/officeDocument/2006/relationships/tags" Target="../tags/tag115.xml" /><Relationship Id="rId6" Type="http://schemas.openxmlformats.org/officeDocument/2006/relationships/image" Target="../media/image21.png" /><Relationship Id="rId7" Type="http://schemas.openxmlformats.org/officeDocument/2006/relationships/tags" Target="../tags/tag116.x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17.xml" /><Relationship Id="rId3" Type="http://schemas.openxmlformats.org/officeDocument/2006/relationships/tags" Target="../tags/tag118.xml" /><Relationship Id="rId4" Type="http://schemas.openxmlformats.org/officeDocument/2006/relationships/tags" Target="../tags/tag119.xml" /><Relationship Id="rId5" Type="http://schemas.openxmlformats.org/officeDocument/2006/relationships/image" Target="../media/image22.png" /><Relationship Id="rId6" Type="http://schemas.openxmlformats.org/officeDocument/2006/relationships/tags" Target="../tags/tag120.xml" /><Relationship Id="rId7" Type="http://schemas.openxmlformats.org/officeDocument/2006/relationships/image" Target="../media/image23.png" /><Relationship Id="rId8" Type="http://schemas.openxmlformats.org/officeDocument/2006/relationships/tags" Target="../tags/tag121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11.xml" /><Relationship Id="rId2" Type="http://schemas.openxmlformats.org/officeDocument/2006/relationships/tags" Target="../tags/tag5.xml" /><Relationship Id="rId3" Type="http://schemas.openxmlformats.org/officeDocument/2006/relationships/tags" Target="../tags/tag6.xml" /><Relationship Id="rId4" Type="http://schemas.openxmlformats.org/officeDocument/2006/relationships/tags" Target="../tags/tag7.xml" /><Relationship Id="rId5" Type="http://schemas.openxmlformats.org/officeDocument/2006/relationships/tags" Target="../tags/tag8.xml" /><Relationship Id="rId6" Type="http://schemas.openxmlformats.org/officeDocument/2006/relationships/tags" Target="../tags/tag9.xml" /><Relationship Id="rId7" Type="http://schemas.openxmlformats.org/officeDocument/2006/relationships/image" Target="../media/image4.png" /><Relationship Id="rId8" Type="http://schemas.openxmlformats.org/officeDocument/2006/relationships/tags" Target="../tags/tag10.xml" /><Relationship Id="rId9" Type="http://schemas.openxmlformats.org/officeDocument/2006/relationships/image" Target="../media/image5.pn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2.xml" /><Relationship Id="rId3" Type="http://schemas.openxmlformats.org/officeDocument/2006/relationships/tags" Target="../tags/tag13.xml" /><Relationship Id="rId4" Type="http://schemas.openxmlformats.org/officeDocument/2006/relationships/tags" Target="../tags/tag14.xml" /><Relationship Id="rId5" Type="http://schemas.openxmlformats.org/officeDocument/2006/relationships/image" Target="../media/image6.png" /><Relationship Id="rId6" Type="http://schemas.openxmlformats.org/officeDocument/2006/relationships/tags" Target="../tags/tag15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6.xml" /><Relationship Id="rId3" Type="http://schemas.openxmlformats.org/officeDocument/2006/relationships/tags" Target="../tags/tag17.xml" /><Relationship Id="rId4" Type="http://schemas.openxmlformats.org/officeDocument/2006/relationships/tags" Target="../tags/tag18.xml" /><Relationship Id="rId5" Type="http://schemas.openxmlformats.org/officeDocument/2006/relationships/image" Target="../media/image7.png" /><Relationship Id="rId6" Type="http://schemas.openxmlformats.org/officeDocument/2006/relationships/tags" Target="../tags/tag19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20.xml" /><Relationship Id="rId3" Type="http://schemas.openxmlformats.org/officeDocument/2006/relationships/tags" Target="../tags/tag21.xml" /><Relationship Id="rId4" Type="http://schemas.openxmlformats.org/officeDocument/2006/relationships/tags" Target="../tags/tag22.xml" /><Relationship Id="rId5" Type="http://schemas.openxmlformats.org/officeDocument/2006/relationships/image" Target="../media/image8.png" /><Relationship Id="rId6" Type="http://schemas.openxmlformats.org/officeDocument/2006/relationships/tags" Target="../tags/tag23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24.xml" /><Relationship Id="rId3" Type="http://schemas.openxmlformats.org/officeDocument/2006/relationships/tags" Target="../tags/tag25.xml" /><Relationship Id="rId4" Type="http://schemas.openxmlformats.org/officeDocument/2006/relationships/image" Target="../media/image9.png" /><Relationship Id="rId5" Type="http://schemas.openxmlformats.org/officeDocument/2006/relationships/tags" Target="../tags/tag26.xml" /><Relationship Id="rId6" Type="http://schemas.openxmlformats.org/officeDocument/2006/relationships/image" Target="../media/image10.png" /><Relationship Id="rId7" Type="http://schemas.openxmlformats.org/officeDocument/2006/relationships/tags" Target="../tags/tag27.xml" /><Relationship Id="rId8" Type="http://schemas.openxmlformats.org/officeDocument/2006/relationships/tags" Target="../tags/tag28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29.xml" /><Relationship Id="rId3" Type="http://schemas.openxmlformats.org/officeDocument/2006/relationships/tags" Target="../tags/tag30.xml" /><Relationship Id="rId4" Type="http://schemas.openxmlformats.org/officeDocument/2006/relationships/tags" Target="../tags/tag31.xml" /><Relationship Id="rId5" Type="http://schemas.openxmlformats.org/officeDocument/2006/relationships/image" Target="../media/image11.png" /><Relationship Id="rId6" Type="http://schemas.openxmlformats.org/officeDocument/2006/relationships/tags" Target="../tags/tag32.xml" /><Relationship Id="rId7" Type="http://schemas.openxmlformats.org/officeDocument/2006/relationships/image" Target="../media/image12.png" /><Relationship Id="rId8" Type="http://schemas.openxmlformats.org/officeDocument/2006/relationships/tags" Target="../tags/tag33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34.xml" /><Relationship Id="rId3" Type="http://schemas.openxmlformats.org/officeDocument/2006/relationships/tags" Target="../tags/tag35.xml" /><Relationship Id="rId4" Type="http://schemas.openxmlformats.org/officeDocument/2006/relationships/tags" Target="../tags/tag36.xml" /><Relationship Id="rId5" Type="http://schemas.openxmlformats.org/officeDocument/2006/relationships/image" Target="../media/image13.png" /><Relationship Id="rId6" Type="http://schemas.openxmlformats.org/officeDocument/2006/relationships/tags" Target="../tags/tag37.xml" /><Relationship Id="rId7" Type="http://schemas.openxmlformats.org/officeDocument/2006/relationships/image" Target="../media/image14.png" /><Relationship Id="rId8" Type="http://schemas.openxmlformats.org/officeDocument/2006/relationships/tags" Target="../tags/tag38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82C4884-D5F5-4F6A-B545-FEE5CEF75E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0166" y="78715"/>
            <a:ext cx="4004257" cy="828066"/>
          </a:xfrm>
          <a:solidFill>
            <a:schemeClr val="accent1">
              <a:lumMod val="75000"/>
            </a:schemeClr>
          </a:solidFill>
        </p:spPr>
        <p:txBody>
          <a:bodyPr>
            <a:normAutofit/>
          </a:bodyPr>
          <a:lstStyle/>
          <a:p>
            <a:r>
              <a:rPr lang="zh-CN" altLang="en-US" sz="32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导入：观看下列视频</a:t>
            </a:r>
          </a:p>
        </p:txBody>
      </p:sp>
      <p:pic>
        <p:nvPicPr>
          <p:cNvPr id="4" name="1.1-焦裕禄(Av710853659,P1)">
            <a:hlinkClick action="ppaction://media"/>
            <a:extLst>
              <a:ext uri="{FF2B5EF4-FFF2-40B4-BE49-F238E27FC236}">
                <a16:creationId xmlns:a16="http://schemas.microsoft.com/office/drawing/2014/main" id="{B6F86C20-7652-4E5B-AB3A-A87A0A119045}"/>
              </a:ext>
            </a:extLst>
          </p:cNvPr>
          <p:cNvPicPr>
            <a:picLocks noGrp="1" noChangeAspect="1"/>
          </p:cNvPicPr>
          <p:nvPr>
            <p:ph idx="1"/>
            <a:videoFile r:link="rId3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2"/>
          <a:stretch>
            <a:fillRect/>
          </a:stretch>
        </p:blipFill>
        <p:spPr>
          <a:xfrm>
            <a:off x="1366234" y="1108063"/>
            <a:ext cx="9924691" cy="55825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4627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013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57A1F37-7650-4ED3-B7C2-7D6200A900F3}"/>
              </a:ext>
            </a:extLst>
          </p:cNvPr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838200" y="365125"/>
            <a:ext cx="3131820" cy="1075055"/>
          </a:xfrm>
          <a:solidFill>
            <a:schemeClr val="accent1">
              <a:lumMod val="75000"/>
            </a:schemeClr>
          </a:solidFill>
        </p:spPr>
        <p:txBody>
          <a:bodyPr>
            <a:normAutofit/>
          </a:bodyPr>
          <a:lstStyle/>
          <a:p>
            <a:r>
              <a:rPr lang="zh-CN" altLang="en-US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初读文本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A0C12918-0FE4-4A9C-A182-CDF25C3164AB}"/>
              </a:ext>
            </a:extLst>
          </p:cNvPr>
          <p:cNvSpPr>
            <a:spLocks noGrp="1"/>
          </p:cNvSpPr>
          <p:nvPr>
            <p:ph idx="1"/>
            <p:custDataLst>
              <p:tags r:id="rId4"/>
            </p:custDataLst>
          </p:nvPr>
        </p:nvSpPr>
        <p:spPr>
          <a:xfrm>
            <a:off x="1005840" y="1565784"/>
            <a:ext cx="9509760" cy="840740"/>
          </a:xfrm>
        </p:spPr>
        <p:txBody>
          <a:bodyPr>
            <a:normAutofit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zh-CN" altLang="en-US" sz="32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快速阅读文本，画出生字新词，积累词语</a:t>
            </a: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B66634D0-365E-489B-98A4-19ADD579CDD3}"/>
              </a:ext>
            </a:extLst>
          </p:cNvPr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1188720" y="2575561"/>
            <a:ext cx="3771900" cy="372160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1BED333B-E77D-4DEF-9DD1-6FB62CE14B10}"/>
              </a:ext>
            </a:extLst>
          </p:cNvPr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5838825" y="2553844"/>
            <a:ext cx="5238750" cy="37433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145250483"/>
      </p:ext>
    </p:extLst>
  </p:cSld>
  <p:clrMapOvr>
    <a:masterClrMapping/>
  </p:clrMapOvr>
  <p:transition/>
  <p:timing/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57A1F37-7650-4ED3-B7C2-7D6200A900F3}"/>
              </a:ext>
            </a:extLst>
          </p:cNvPr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838200" y="365125"/>
            <a:ext cx="3131820" cy="1075055"/>
          </a:xfrm>
          <a:solidFill>
            <a:schemeClr val="accent1">
              <a:lumMod val="75000"/>
            </a:schemeClr>
          </a:solidFill>
        </p:spPr>
        <p:txBody>
          <a:bodyPr>
            <a:normAutofit/>
          </a:bodyPr>
          <a:lstStyle/>
          <a:p>
            <a:r>
              <a:rPr lang="zh-CN" altLang="en-US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初读文本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A0C12918-0FE4-4A9C-A182-CDF25C3164AB}"/>
              </a:ext>
            </a:extLst>
          </p:cNvPr>
          <p:cNvSpPr>
            <a:spLocks noGrp="1"/>
          </p:cNvSpPr>
          <p:nvPr>
            <p:ph idx="1"/>
            <p:custDataLst>
              <p:tags r:id="rId4"/>
            </p:custDataLst>
          </p:nvPr>
        </p:nvSpPr>
        <p:spPr>
          <a:xfrm>
            <a:off x="838200" y="1811021"/>
            <a:ext cx="10835640" cy="840740"/>
          </a:xfrm>
        </p:spPr>
        <p:txBody>
          <a:bodyPr>
            <a:normAutofit fontScale="92500"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</a:rPr>
              <a:t>这篇人物通讯写了什么？尝试归纳文中所写焦裕禄的具体事迹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AE6C8AA-F0D2-4E2F-B366-13DCF9829414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640080" y="2956560"/>
            <a:ext cx="11231880" cy="224305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这篇人物通讯记录了焦裕禄“亲民爱民、艰苦奋斗、科学求实、迎难而上、无私奉献”的事迹，通过记叙焦裕禄到兰考县担任县委书记，呕心沥血带领兰考县人民摆脱“盐、碱、旱”等难题，直至牺牲在工作岗位上的感人事迹，激励着全国人民学习焦裕禄精神，共同建设社会主义。</a:t>
            </a:r>
          </a:p>
        </p:txBody>
      </p:sp>
    </p:spTree>
    <p:extLst>
      <p:ext uri="{BB962C8B-B14F-4D97-AF65-F5344CB8AC3E}">
        <p14:creationId xmlns:p14="http://schemas.microsoft.com/office/powerpoint/2010/main" val="2722153508"/>
      </p:ext>
    </p:extLst>
  </p:cSld>
  <p:clrMapOvr>
    <a:masterClrMapping/>
  </p:clrMapOvr>
  <p:transition/>
  <p:timing/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57A1F37-7650-4ED3-B7C2-7D6200A900F3}"/>
              </a:ext>
            </a:extLst>
          </p:cNvPr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838200" y="365125"/>
            <a:ext cx="3131820" cy="1075055"/>
          </a:xfrm>
          <a:solidFill>
            <a:schemeClr val="accent1">
              <a:lumMod val="75000"/>
            </a:schemeClr>
          </a:solidFill>
        </p:spPr>
        <p:txBody>
          <a:bodyPr>
            <a:normAutofit/>
          </a:bodyPr>
          <a:lstStyle/>
          <a:p>
            <a:r>
              <a:rPr lang="zh-CN" altLang="en-US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初读文本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A0C12918-0FE4-4A9C-A182-CDF25C3164AB}"/>
              </a:ext>
            </a:extLst>
          </p:cNvPr>
          <p:cNvSpPr>
            <a:spLocks noGrp="1"/>
          </p:cNvSpPr>
          <p:nvPr>
            <p:ph idx="1"/>
            <p:custDataLst>
              <p:tags r:id="rId4"/>
            </p:custDataLst>
          </p:nvPr>
        </p:nvSpPr>
        <p:spPr>
          <a:xfrm>
            <a:off x="731520" y="1572260"/>
            <a:ext cx="10835640" cy="840740"/>
          </a:xfrm>
        </p:spPr>
        <p:txBody>
          <a:bodyPr>
            <a:normAutofit fontScale="92500"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</a:rPr>
              <a:t>这篇人物通讯写了什么？尝试归纳文中所写焦裕禄的具体事迹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AE6C8AA-F0D2-4E2F-B366-13DCF9829414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609600" y="2537460"/>
            <a:ext cx="11231880" cy="3351046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导语：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焦裕禄来到兰考的背景，初到兰考的作为</a:t>
            </a:r>
            <a:endParaRPr lang="en-US" altLang="zh-CN" sz="240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第一节：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焦裕禄身先士卒，带领县委班子深入一线进行细致地调查研究</a:t>
            </a:r>
            <a:endParaRPr lang="en-US" altLang="zh-CN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第二节：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兰考县遭遇洪灾，焦裕禄同志带领兰考人民全力救灾</a:t>
            </a:r>
            <a:endParaRPr lang="en-US" altLang="zh-CN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第三节：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焦裕禄身患肝癌，但心中只有人民，不顾自身</a:t>
            </a:r>
            <a:endParaRPr lang="en-US" altLang="zh-CN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第四节：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焦裕禄因肝癌住院，即使在病中依旧没有忘记关心兰考县的人民</a:t>
            </a:r>
            <a:endParaRPr lang="en-US" altLang="zh-CN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第五节：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焦裕禄的精神永远流传，带给人民无穷的精神力量</a:t>
            </a:r>
          </a:p>
        </p:txBody>
      </p:sp>
    </p:spTree>
    <p:extLst>
      <p:ext uri="{BB962C8B-B14F-4D97-AF65-F5344CB8AC3E}">
        <p14:creationId xmlns:p14="http://schemas.microsoft.com/office/powerpoint/2010/main" val="3118289037"/>
      </p:ext>
    </p:extLst>
  </p:cSld>
  <p:clrMapOvr>
    <a:masterClrMapping/>
  </p:clrMapOvr>
  <p:transition/>
  <p:timing/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2AE6C8AA-F0D2-4E2F-B366-13DCF9829414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480060" y="548640"/>
            <a:ext cx="11231880" cy="58105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导语：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焦裕禄来到兰考的背景，初到兰考的作为</a:t>
            </a:r>
            <a:endParaRPr lang="en-US" altLang="zh-CN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B59BB344-D483-4B9E-BDBE-B0098C4C3B0F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304800" y="1851660"/>
            <a:ext cx="11422380" cy="11690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b="1">
                <a:latin typeface="微软雅黑" panose="020b0503020204020204" pitchFamily="34" charset="-122"/>
                <a:ea typeface="微软雅黑" panose="020b0503020204020204" pitchFamily="34" charset="-122"/>
              </a:rPr>
              <a:t>背景：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</a:rPr>
              <a:t>1962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年冬天，正是豫东兰考县遭受内涝、风沙、盐碱三害最严重的时刻。这一年，春天风沙打毁了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</a:rPr>
              <a:t>20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万亩麦子，秋天淹坏了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</a:rPr>
              <a:t>30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多万亩庄稼，盐碱地上有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万亩禾苗碱死，全县的粮食产量下降到了历年的最低水平。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9BEECD70-309A-4FD1-A343-F8D4AB4B28E1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304800" y="3596640"/>
            <a:ext cx="11407140" cy="22770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b="1">
                <a:latin typeface="微软雅黑" panose="020b0503020204020204" pitchFamily="34" charset="-122"/>
                <a:ea typeface="微软雅黑" panose="020b0503020204020204" pitchFamily="34" charset="-122"/>
              </a:rPr>
              <a:t>初到兰考的作为：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他到灾情最重的公社和大队去了。他到贫下中农的草屋里，到饲养棚里，到田边地头，去了解情况，观察灾情去了。他从这个大队到那个大队，他一路走，一路和同行的干部谈论。见到沙丘，他说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</a:rPr>
              <a:t>:“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栽上树，岂不是成了一片好绿林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</a:rPr>
              <a:t>!”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见到涝洼窝，他说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</a:rPr>
              <a:t>:“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这里可以栽苇、种蒲、养鱼。”见到碱地，他说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</a:rPr>
              <a:t>:“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治住它，把一片白变成一片青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</a:rPr>
              <a:t>!”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转了一圈回到县委，他向大家说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</a:rPr>
              <a:t>:“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兰考是个大有作为的地方，问题是要干，要革命。兰考是灾区，穷，困难多，但灾区有个好处，它能锻炼人的革命意志，培养人的革命品格。革命者要在困难面前逞英雄。”</a:t>
            </a:r>
          </a:p>
        </p:txBody>
      </p:sp>
    </p:spTree>
    <p:extLst>
      <p:ext uri="{BB962C8B-B14F-4D97-AF65-F5344CB8AC3E}">
        <p14:creationId xmlns:p14="http://schemas.microsoft.com/office/powerpoint/2010/main" val="3476285592"/>
      </p:ext>
    </p:extLst>
  </p:cSld>
  <p:clrMapOvr>
    <a:masterClrMapping/>
  </p:clrMapOvr>
  <p:transition/>
  <p:timing/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2AE6C8AA-F0D2-4E2F-B366-13DCF9829414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480060" y="373380"/>
            <a:ext cx="11231880" cy="58105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第一节：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焦裕禄身先士卒，带领县委班子深入一线进行细致地调查研究</a:t>
            </a:r>
            <a:endParaRPr lang="en-US" altLang="zh-CN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4C1BE75F-762C-4C2E-A858-370FB474C855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480060" y="1215152"/>
            <a:ext cx="58597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如何理解“吃别人嚼过的馍没味道”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B6875AFB-0D3A-4253-80CF-821D88F19006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480060" y="1885295"/>
            <a:ext cx="6492240" cy="22707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比喻凡事跟在别人后边学样，不如自己去开拓创新。</a:t>
            </a:r>
          </a:p>
          <a:p>
            <a:pPr>
              <a:lnSpc>
                <a:spcPct val="120000"/>
              </a:lnSpc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周原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中原大地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：“查风沙要查到沙落尘埃！吃别人嚼过的馍没味道，我们要亲自掂掂三害的分量。”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D021C9AE-A0A5-4DBB-89C6-2678F4C637B5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480060" y="4347660"/>
            <a:ext cx="6492240" cy="224946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>
                <a:latin typeface="仿宋" panose="02010609060101010101" pitchFamily="49" charset="-122"/>
                <a:ea typeface="仿宋" panose="02010609060101010101" pitchFamily="49" charset="-122"/>
              </a:rPr>
              <a:t>焦裕禄一到兰考县就决定要把兰考县</a:t>
            </a:r>
            <a:r>
              <a:rPr lang="en-US" altLang="zh-CN" sz="2400">
                <a:latin typeface="仿宋" panose="02010609060101010101" pitchFamily="49" charset="-122"/>
                <a:ea typeface="仿宋" panose="02010609060101010101" pitchFamily="49" charset="-122"/>
              </a:rPr>
              <a:t>1800</a:t>
            </a:r>
            <a:r>
              <a:rPr lang="zh-CN" altLang="en-US" sz="2400">
                <a:latin typeface="仿宋" panose="02010609060101010101" pitchFamily="49" charset="-122"/>
                <a:ea typeface="仿宋" panose="02010609060101010101" pitchFamily="49" charset="-122"/>
              </a:rPr>
              <a:t>平方公里土地上的自然情况摸透，亲自去掂一掂兰考的“三害”究竟有多大分量。在实地调研时，焦裕禄不顾环境的险恶，亲自去查风口、探流沙，掌握了大量一手的资料。</a:t>
            </a:r>
          </a:p>
        </p:txBody>
      </p:sp>
      <p:pic>
        <p:nvPicPr>
          <p:cNvPr id="13" name="图片 12">
            <a:extLst>
              <a:ext uri="{FF2B5EF4-FFF2-40B4-BE49-F238E27FC236}">
                <a16:creationId xmlns:a16="http://schemas.microsoft.com/office/drawing/2014/main" id="{6ACEDEC7-5463-4BFE-A633-02561CE76651}"/>
              </a:ext>
            </a:extLst>
          </p:cNvPr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7174230" y="2550121"/>
            <a:ext cx="4838700" cy="27622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30952483"/>
      </p:ext>
    </p:extLst>
  </p:cSld>
  <p:clrMapOvr>
    <a:masterClrMapping/>
  </p:clrMapOvr>
  <p:transition/>
  <p:timing/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2AE6C8AA-F0D2-4E2F-B366-13DCF9829414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327660" y="320040"/>
            <a:ext cx="11231880" cy="58105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第二节：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兰考县遭遇洪灾，焦裕禄同志带领兰考人民全力救灾</a:t>
            </a:r>
            <a:endParaRPr lang="en-US" altLang="zh-CN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05239322-27C9-4271-AF57-3A6A8C41B0DA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1840230" y="1154192"/>
            <a:ext cx="85115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“当群众最困难的时候，共产党员要出现在群众面前”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B9387A4C-9273-4DF0-96E1-1491C01FABE4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632460" y="1993404"/>
            <a:ext cx="10927080" cy="22467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000">
                <a:latin typeface="仿宋" panose="02010609060101010101" pitchFamily="49" charset="-122"/>
                <a:ea typeface="仿宋" panose="02010609060101010101" pitchFamily="49" charset="-122"/>
              </a:rPr>
              <a:t>这一天。焦裕禄没烤群众一把火，没喝群众一口水。风雪中，他在</a:t>
            </a:r>
            <a:r>
              <a:rPr lang="en-US" altLang="zh-CN" sz="2000">
                <a:latin typeface="仿宋" panose="02010609060101010101" pitchFamily="49" charset="-122"/>
                <a:ea typeface="仿宋" panose="02010609060101010101" pitchFamily="49" charset="-122"/>
              </a:rPr>
              <a:t>9</a:t>
            </a:r>
            <a:r>
              <a:rPr lang="zh-CN" altLang="en-US" sz="2000">
                <a:latin typeface="仿宋" panose="02010609060101010101" pitchFamily="49" charset="-122"/>
                <a:ea typeface="仿宋" panose="02010609060101010101" pitchFamily="49" charset="-122"/>
              </a:rPr>
              <a:t>个村子，访问了几十户生活困难的老贫农。在许楼，他走进个低矮的柴门。这里住的是一双无依无靠的老人。老大爷有病躺在床上，老大娘是个瞎子。焦裕禄一进屋， 就坐在老人的床头问寒问饥。老大爷问他是谁，他说</a:t>
            </a:r>
            <a:r>
              <a:rPr lang="en-US" altLang="zh-CN" sz="2000">
                <a:latin typeface="仿宋" panose="02010609060101010101" pitchFamily="49" charset="-122"/>
                <a:ea typeface="仿宋" panose="02010609060101010101" pitchFamily="49" charset="-122"/>
              </a:rPr>
              <a:t>:“</a:t>
            </a:r>
            <a:r>
              <a:rPr lang="zh-CN" altLang="en-US" sz="2000">
                <a:latin typeface="仿宋" panose="02010609060101010101" pitchFamily="49" charset="-122"/>
                <a:ea typeface="仿宋" panose="02010609060101010101" pitchFamily="49" charset="-122"/>
              </a:rPr>
              <a:t>我是您的儿子。”老人问他大雪天来干啥，他说</a:t>
            </a:r>
            <a:r>
              <a:rPr lang="en-US" altLang="zh-CN" sz="2000">
                <a:latin typeface="仿宋" panose="02010609060101010101" pitchFamily="49" charset="-122"/>
                <a:ea typeface="仿宋" panose="02010609060101010101" pitchFamily="49" charset="-122"/>
              </a:rPr>
              <a:t>:“</a:t>
            </a:r>
            <a:r>
              <a:rPr lang="zh-CN" altLang="en-US" sz="2000">
                <a:latin typeface="仿宋" panose="02010609060101010101" pitchFamily="49" charset="-122"/>
                <a:ea typeface="仿宋" panose="02010609060101010101" pitchFamily="49" charset="-122"/>
              </a:rPr>
              <a:t>毛主席叫我来看望您老人家。”老大娘感动得不知说什么才好，用颤抖的双手上上下下摸着焦裕禄。老大爷眼里噙着泪说</a:t>
            </a:r>
            <a:r>
              <a:rPr lang="en-US" altLang="zh-CN" sz="2000">
                <a:latin typeface="仿宋" panose="02010609060101010101" pitchFamily="49" charset="-122"/>
                <a:ea typeface="仿宋" panose="02010609060101010101" pitchFamily="49" charset="-122"/>
              </a:rPr>
              <a:t>:“</a:t>
            </a:r>
            <a:r>
              <a:rPr lang="zh-CN" altLang="en-US" sz="2000">
                <a:latin typeface="仿宋" panose="02010609060101010101" pitchFamily="49" charset="-122"/>
                <a:ea typeface="仿宋" panose="02010609060101010101" pitchFamily="49" charset="-122"/>
              </a:rPr>
              <a:t>解放前，大雪封门，地主来逼租，撵得我串人家的房檐</a:t>
            </a:r>
            <a:r>
              <a:rPr lang="en-US" altLang="zh-CN" sz="2000">
                <a:latin typeface="仿宋" panose="02010609060101010101" pitchFamily="49" charset="-122"/>
                <a:ea typeface="仿宋" panose="02010609060101010101" pitchFamily="49" charset="-122"/>
              </a:rPr>
              <a:t>, </a:t>
            </a:r>
            <a:r>
              <a:rPr lang="zh-CN" altLang="en-US" sz="2000">
                <a:latin typeface="仿宋" panose="02010609060101010101" pitchFamily="49" charset="-122"/>
                <a:ea typeface="仿宋" panose="02010609060101010101" pitchFamily="49" charset="-122"/>
              </a:rPr>
              <a:t>住人家的牛屋。”焦裕禄安慰老人说</a:t>
            </a:r>
            <a:r>
              <a:rPr lang="en-US" altLang="zh-CN" sz="2000">
                <a:latin typeface="仿宋" panose="02010609060101010101" pitchFamily="49" charset="-122"/>
                <a:ea typeface="仿宋" panose="02010609060101010101" pitchFamily="49" charset="-122"/>
              </a:rPr>
              <a:t>:“</a:t>
            </a:r>
            <a:r>
              <a:rPr lang="zh-CN" altLang="en-US" sz="2000">
                <a:latin typeface="仿宋" panose="02010609060101010101" pitchFamily="49" charset="-122"/>
                <a:ea typeface="仿宋" panose="02010609060101010101" pitchFamily="49" charset="-122"/>
              </a:rPr>
              <a:t>如今印把子抓在咱手里，兰考受灾受穷的面貌一定能够改过来 。”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6C0B878A-4CB1-416E-B162-4204A574405C}"/>
              </a:ext>
            </a:extLst>
          </p:cNvPr>
          <p:cNvSpPr txBox="1"/>
          <p:nvPr>
            <p:custDataLst>
              <p:tags r:id="rId7"/>
            </p:custDataLst>
          </p:nvPr>
        </p:nvSpPr>
        <p:spPr>
          <a:xfrm>
            <a:off x="792480" y="4294555"/>
            <a:ext cx="70180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rPr>
              <a:t>为什么要插入这样一个故事？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C7E0B07E-09EB-4793-8897-009F03A516C3}"/>
              </a:ext>
            </a:extLst>
          </p:cNvPr>
          <p:cNvSpPr txBox="1"/>
          <p:nvPr>
            <p:custDataLst>
              <p:tags r:id="rId8"/>
            </p:custDataLst>
          </p:nvPr>
        </p:nvSpPr>
        <p:spPr>
          <a:xfrm>
            <a:off x="719714" y="5042512"/>
            <a:ext cx="10626466" cy="1667764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反映焦裕禄深入群众，关心群众的宝贵品质。同时也表明人民群众对新中国的拥护和爱戴。通过这个故事，深化了文章的情感，突出党员干部与人民群众之间密切的联系。</a:t>
            </a:r>
          </a:p>
        </p:txBody>
      </p:sp>
    </p:spTree>
    <p:extLst>
      <p:ext uri="{BB962C8B-B14F-4D97-AF65-F5344CB8AC3E}">
        <p14:creationId xmlns:p14="http://schemas.microsoft.com/office/powerpoint/2010/main" val="1515527678"/>
      </p:ext>
    </p:extLst>
  </p:cSld>
  <p:clrMapOvr>
    <a:masterClrMapping/>
  </p:clrMapOvr>
  <p:transition/>
  <p:timing/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2AE6C8AA-F0D2-4E2F-B366-13DCF9829414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426720" y="457200"/>
            <a:ext cx="11231880" cy="58105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第三节：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焦裕禄身患肝癌，但心中只有人民，不顾自身</a:t>
            </a:r>
            <a:endParaRPr lang="en-US" altLang="zh-CN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07E4617C-E264-4B10-91EC-853950103E6A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2880360" y="1283732"/>
            <a:ext cx="66370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“他心里装着全体人民，唯独没有他自己”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F485A7FB-B3D7-459F-B890-AF24EEA05566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518160" y="2095500"/>
            <a:ext cx="110413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在描写焦裕禄同志和肝癌斗争时，文章都运用了哪些表现手法？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3B825B1-D2E0-4CB1-BE80-3EAF0612B0D2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518160" y="3254395"/>
            <a:ext cx="11437620" cy="2092881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>
              <a:spcAft>
                <a:spcPts val="1200"/>
              </a:spcAft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动作描写。如</a:t>
            </a:r>
            <a:r>
              <a:rPr lang="zh-CN" altLang="en-US" sz="2400">
                <a:latin typeface="仿宋" panose="02010609060101010101" pitchFamily="49" charset="-122"/>
                <a:ea typeface="仿宋" panose="02010609060101010101" pitchFamily="49" charset="-122"/>
              </a:rPr>
              <a:t>“他经常把右腿踩在椅子上，用右膝顶住肝部。他棉袄上的第二和第三个扣子是不扣的，左手经常揣在怀里。人们留心观察，原来他越来越多地用左手按着时时作痛的肝部，或者用一根硬东西顶在右边的椅靠上。日子久了，他办公坐的藤椅上，右边被顶出了一个大窟窿。他对自己的病，是从来不在意的。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endParaRPr lang="en-US" altLang="zh-CN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语言描写。如他说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2400">
                <a:latin typeface="仿宋" panose="02010609060101010101" pitchFamily="49" charset="-122"/>
                <a:ea typeface="仿宋" panose="02010609060101010101" pitchFamily="49" charset="-122"/>
              </a:rPr>
              <a:t>开会要安排一年的工作，离不开</a:t>
            </a:r>
            <a:r>
              <a:rPr lang="en-US" altLang="zh-CN" sz="2400">
                <a:latin typeface="仿宋" panose="02010609060101010101" pitchFamily="49" charset="-122"/>
                <a:ea typeface="仿宋" panose="02010609060101010101" pitchFamily="49" charset="-122"/>
              </a:rPr>
              <a:t>!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2400">
                <a:latin typeface="仿宋" panose="02010609060101010101" pitchFamily="49" charset="-122"/>
                <a:ea typeface="仿宋" panose="02010609060101010101" pitchFamily="49" charset="-122"/>
              </a:rPr>
              <a:t>没有住。</a:t>
            </a:r>
          </a:p>
        </p:txBody>
      </p:sp>
    </p:spTree>
    <p:extLst>
      <p:ext uri="{BB962C8B-B14F-4D97-AF65-F5344CB8AC3E}">
        <p14:creationId xmlns:p14="http://schemas.microsoft.com/office/powerpoint/2010/main" val="2554566762"/>
      </p:ext>
    </p:extLst>
  </p:cSld>
  <p:clrMapOvr>
    <a:masterClrMapping/>
  </p:clrMapOvr>
  <p:transition/>
  <p:timing/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2AE6C8AA-F0D2-4E2F-B366-13DCF9829414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480060" y="243840"/>
            <a:ext cx="11231880" cy="58105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第四节：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焦裕禄因肝癌住院，即使在病中依旧没有忘记关心兰考县的人民</a:t>
            </a:r>
            <a:endParaRPr lang="en-US" altLang="zh-CN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5B3FB878-5D9A-445E-8C32-20DB593C2041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1531620" y="1085612"/>
            <a:ext cx="89763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“活着我没有治好沙丘，死了也要看着你们把沙丘治好”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96857D9-9985-4DAE-A01F-94D54938018B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1866900" y="1869547"/>
            <a:ext cx="8282940" cy="95410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rPr>
              <a:t>他死后，人们在他病榻的枕下，发现了一本</a:t>
            </a:r>
            <a:r>
              <a:rPr lang="en-US" altLang="zh-CN" sz="2800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rPr>
              <a:t>毛泽东选集</a:t>
            </a:r>
            <a:r>
              <a:rPr lang="en-US" altLang="zh-CN" sz="2800">
                <a:latin typeface="微软雅黑" panose="020b0503020204020204" pitchFamily="34" charset="-122"/>
                <a:ea typeface="微软雅黑" panose="020b0503020204020204" pitchFamily="34" charset="-122"/>
              </a:rPr>
              <a:t>》,</a:t>
            </a: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rPr>
              <a:t>一本</a:t>
            </a:r>
            <a:r>
              <a:rPr lang="en-US" altLang="zh-CN" sz="2800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rPr>
              <a:t>论共产党员的修养</a:t>
            </a:r>
            <a:r>
              <a:rPr lang="en-US" altLang="zh-CN" sz="280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319EEC4-3AA3-4E7A-8B8A-9B729A81A238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701040" y="3329940"/>
            <a:ext cx="11231880" cy="227075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表面上是写焦裕禄的“遗产”，实际上是通过两本书反映焦裕禄可贵的品质。正是在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毛泽东选集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论共产党员的修养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这两本书的指引下，焦裕禄不顾自身，无私奉献。这正是毛泽东思想的具体化表现，也是一个优秀共产党员的修养。焦裕禄同志的所作所为，很好的诠释了毛泽东思想，很好的诠释了一个共产党员应该具备的修养。</a:t>
            </a:r>
          </a:p>
        </p:txBody>
      </p:sp>
    </p:spTree>
    <p:extLst>
      <p:ext uri="{BB962C8B-B14F-4D97-AF65-F5344CB8AC3E}">
        <p14:creationId xmlns:p14="http://schemas.microsoft.com/office/powerpoint/2010/main" val="4166685465"/>
      </p:ext>
    </p:extLst>
  </p:cSld>
  <p:clrMapOvr>
    <a:masterClrMapping/>
  </p:clrMapOvr>
  <p:transition/>
  <p:timing/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2AE6C8AA-F0D2-4E2F-B366-13DCF9829414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480060" y="297180"/>
            <a:ext cx="11231880" cy="58105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第五节：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焦裕禄的精神永远流传，带给人民无穷的精神力量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F38C1EAC-EB2A-4E84-B138-8707D36B8C60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3863340" y="1116092"/>
            <a:ext cx="58597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“他没有死，他还活着”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F24CAA5F-30B6-4DF1-ACE7-211CDEC3287D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342900" y="1879104"/>
            <a:ext cx="87477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rPr>
              <a:t>“他还活着”有几层含义？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19FB4292-0F26-45C9-81BB-0F58D669DF1E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403860" y="2874072"/>
            <a:ext cx="5981700" cy="331103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20000"/>
              </a:lnSpc>
              <a:spcAft>
                <a:spcPts val="1200"/>
              </a:spcAft>
              <a:buFont typeface="Wingdings" panose="05000000000000000000" pitchFamily="2" charset="2"/>
              <a:buChar char="Ø"/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焦裕禄虽然去世了，但他在兰考土地上播下的自力更生的革命种子，正在发芽成长，他带给兰考人民的毛泽东思想的红灯，愈来愈发出耀眼的光芒。</a:t>
            </a:r>
            <a:endParaRPr lang="en-US" altLang="zh-CN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焦裕禄同志一心为公、无私奉献的精神永远活在人民心中，人们以焦裕禄同志为榜样，不断开创新的奇迹。</a:t>
            </a:r>
          </a:p>
        </p:txBody>
      </p:sp>
      <p:pic>
        <p:nvPicPr>
          <p:cNvPr id="13" name="图片 12">
            <a:extLst>
              <a:ext uri="{FF2B5EF4-FFF2-40B4-BE49-F238E27FC236}">
                <a16:creationId xmlns:a16="http://schemas.microsoft.com/office/drawing/2014/main" id="{A7F6E07C-6E94-467A-9E00-79170A6EBADD}"/>
              </a:ext>
            </a:extLst>
          </p:cNvPr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6816089" y="2874072"/>
            <a:ext cx="5083401" cy="31684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5448328"/>
      </p:ext>
    </p:extLst>
  </p:cSld>
  <p:clrMapOvr>
    <a:masterClrMapping/>
  </p:clrMapOvr>
  <p:transition/>
  <p:timing/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57A1F37-7650-4ED3-B7C2-7D6200A900F3}"/>
              </a:ext>
            </a:extLst>
          </p:cNvPr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182880" y="220345"/>
            <a:ext cx="3131820" cy="1075055"/>
          </a:xfrm>
          <a:solidFill>
            <a:schemeClr val="accent1">
              <a:lumMod val="75000"/>
            </a:schemeClr>
          </a:solidFill>
        </p:spPr>
        <p:txBody>
          <a:bodyPr>
            <a:normAutofit/>
          </a:bodyPr>
          <a:lstStyle/>
          <a:p>
            <a:r>
              <a:rPr lang="zh-CN" altLang="en-US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深入探究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A0C12918-0FE4-4A9C-A182-CDF25C3164AB}"/>
              </a:ext>
            </a:extLst>
          </p:cNvPr>
          <p:cNvSpPr>
            <a:spLocks noGrp="1"/>
          </p:cNvSpPr>
          <p:nvPr>
            <p:ph idx="1"/>
            <p:custDataLst>
              <p:tags r:id="rId4"/>
            </p:custDataLst>
          </p:nvPr>
        </p:nvSpPr>
        <p:spPr>
          <a:xfrm>
            <a:off x="553940" y="1601468"/>
            <a:ext cx="8709660" cy="840740"/>
          </a:xfrm>
        </p:spPr>
        <p:txBody>
          <a:bodyPr>
            <a:normAutofit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zh-CN" altLang="en-US">
                <a:latin typeface="黑体" panose="02010609060101010101" pitchFamily="49" charset="-122"/>
                <a:ea typeface="黑体" panose="02010609060101010101" pitchFamily="49" charset="-122"/>
              </a:rPr>
              <a:t>作者在描写焦裕禄时使用了哪些手法？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1955D94-70D0-4D15-8A57-090EB47E33A0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853440" y="3269429"/>
            <a:ext cx="10134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语言描写，神态描写，动作描写</a:t>
            </a:r>
            <a:r>
              <a:rPr lang="en-US" altLang="zh-CN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endParaRPr lang="zh-CN" altLang="en-US" sz="2400" b="1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55561933-035E-4A04-B78D-37394A04D077}"/>
              </a:ext>
            </a:extLst>
          </p:cNvPr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6853360" y="2155515"/>
            <a:ext cx="4820480" cy="332613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4BAD318D-951D-4BEF-A098-E0C76EFF2627}"/>
              </a:ext>
            </a:extLst>
          </p:cNvPr>
          <p:cNvSpPr txBox="1"/>
          <p:nvPr>
            <p:custDataLst>
              <p:tags r:id="rId8"/>
            </p:custDataLst>
          </p:nvPr>
        </p:nvSpPr>
        <p:spPr>
          <a:xfrm>
            <a:off x="740630" y="4584747"/>
            <a:ext cx="62255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思考：在文中找出相应描写的例子。</a:t>
            </a:r>
          </a:p>
        </p:txBody>
      </p:sp>
    </p:spTree>
    <p:extLst>
      <p:ext uri="{BB962C8B-B14F-4D97-AF65-F5344CB8AC3E}">
        <p14:creationId xmlns:p14="http://schemas.microsoft.com/office/powerpoint/2010/main" val="1315498976"/>
      </p:ext>
    </p:extLst>
  </p:cSld>
  <p:clrMapOvr>
    <a:masterClrMapping/>
  </p:clrMapOvr>
  <p:transition/>
  <p:timing/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DCEABB26-4A61-47F3-B98F-617DBD8C7A3A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rcRect l="14766" t="12180" b="19877"/>
          <a:stretch>
            <a:fillRect/>
          </a:stretch>
        </p:blipFill>
        <p:spPr>
          <a:xfrm>
            <a:off x="-1" y="-51516"/>
            <a:ext cx="12241369" cy="6894871"/>
          </a:xfrm>
          <a:prstGeom prst="rect">
            <a:avLst/>
          </a:prstGeom>
        </p:spPr>
      </p:pic>
      <p:sp>
        <p:nvSpPr>
          <p:cNvPr id="5" name="矩形 4">
            <a:extLst>
              <a:ext uri="{FF2B5EF4-FFF2-40B4-BE49-F238E27FC236}">
                <a16:creationId xmlns:a16="http://schemas.microsoft.com/office/drawing/2014/main" id="{E978E127-A077-4E7A-BFE0-41F0ACD6CB26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>
            <a:off x="3457977" y="2079938"/>
            <a:ext cx="5679584" cy="306517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altLang="zh-CN" sz="2000"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ct val="150000"/>
              </a:lnSpc>
            </a:pPr>
            <a:endParaRPr lang="en-US" altLang="zh-CN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endParaRPr lang="en-US" altLang="zh-CN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穆青 冯健 周原</a:t>
            </a:r>
            <a:endParaRPr lang="en-US" altLang="zh-CN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统编高中语文选择性必修上册</a:t>
            </a:r>
            <a:endParaRPr lang="en-US" altLang="zh-CN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000">
                <a:latin typeface="仿宋" panose="02010609060101010101" pitchFamily="49" charset="-122"/>
                <a:ea typeface="仿宋" panose="02010609060101010101" pitchFamily="49" charset="-122"/>
              </a:rPr>
              <a:t>授课人：长郡斑马湖中学 谢忠凯 </a:t>
            </a:r>
            <a:endParaRPr lang="en-US" altLang="zh-CN" sz="2000">
              <a:latin typeface="仿宋" pitchFamily="49" charset="-122"/>
              <a:ea typeface="仿宋" pitchFamily="49" charset="-122"/>
            </a:endParaRPr>
          </a:p>
          <a:p>
            <a:pPr algn="ctr"/>
            <a:endParaRPr lang="zh-CN" altLang="en-US"/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1E837A93-09B3-469B-A170-6DB9B32D7B98}"/>
              </a:ext>
            </a:extLst>
          </p:cNvPr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3279987" y="2353014"/>
            <a:ext cx="6035563" cy="9632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0034188"/>
      </p:ext>
    </p:extLst>
  </p:cSld>
  <p:clrMapOvr>
    <a:masterClrMapping/>
  </p:clrMapOvr>
  <p:transition/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" name="内容占位符 2">
            <a:extLst>
              <a:ext uri="{FF2B5EF4-FFF2-40B4-BE49-F238E27FC236}">
                <a16:creationId xmlns:a16="http://schemas.microsoft.com/office/drawing/2014/main" id="{A0C12918-0FE4-4A9C-A182-CDF25C3164AB}"/>
              </a:ext>
            </a:extLst>
          </p:cNvPr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416780" y="481328"/>
            <a:ext cx="8709660" cy="840740"/>
          </a:xfrm>
        </p:spPr>
        <p:txBody>
          <a:bodyPr>
            <a:normAutofit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示例：语言描写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1955D94-70D0-4D15-8A57-090EB47E33A0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501760" y="1982865"/>
            <a:ext cx="1118848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他一路走，一路和同行的干部谈论。见到沙丘，他说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en-US" altLang="zh-CN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栽上树，岂不是成了一片好绿林</a:t>
            </a:r>
            <a:r>
              <a:rPr lang="en-US" altLang="zh-CN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!”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见到涝洼窝，他说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:“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这里可以栽苇、种蒲、养鱼。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”见到碱地，他说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:“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治住它，把一片白变成一片青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!”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转了一圈回到县委，他向大家说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:“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兰考是个大有作为的地方，问题是要干，要革命。兰考是灾区，穷，困难多，但灾区有个好处，它能锻炼人的革命意志，培养人的革命品格。革命者要在困难面前逞英雄。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8D97ECF8-F611-40ED-B5D5-D306CD498821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617220" y="4875135"/>
            <a:ext cx="79095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尝试找出文中其他描写方法。</a:t>
            </a:r>
          </a:p>
        </p:txBody>
      </p:sp>
    </p:spTree>
    <p:extLst>
      <p:ext uri="{BB962C8B-B14F-4D97-AF65-F5344CB8AC3E}">
        <p14:creationId xmlns:p14="http://schemas.microsoft.com/office/powerpoint/2010/main" val="1846549297"/>
      </p:ext>
    </p:extLst>
  </p:cSld>
  <p:clrMapOvr>
    <a:masterClrMapping/>
  </p:clrMapOvr>
  <p:transition/>
  <p:timing/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57A1F37-7650-4ED3-B7C2-7D6200A900F3}"/>
              </a:ext>
            </a:extLst>
          </p:cNvPr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182880" y="220345"/>
            <a:ext cx="3131820" cy="1075055"/>
          </a:xfrm>
          <a:solidFill>
            <a:schemeClr val="accent1">
              <a:lumMod val="75000"/>
            </a:schemeClr>
          </a:solidFill>
        </p:spPr>
        <p:txBody>
          <a:bodyPr>
            <a:normAutofit/>
          </a:bodyPr>
          <a:lstStyle/>
          <a:p>
            <a:r>
              <a:rPr lang="zh-CN" altLang="en-US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深入探究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A0C12918-0FE4-4A9C-A182-CDF25C3164AB}"/>
              </a:ext>
            </a:extLst>
          </p:cNvPr>
          <p:cNvSpPr>
            <a:spLocks noGrp="1"/>
          </p:cNvSpPr>
          <p:nvPr>
            <p:ph idx="1"/>
            <p:custDataLst>
              <p:tags r:id="rId4"/>
            </p:custDataLst>
          </p:nvPr>
        </p:nvSpPr>
        <p:spPr>
          <a:xfrm>
            <a:off x="845820" y="1651001"/>
            <a:ext cx="8709660" cy="840740"/>
          </a:xfrm>
        </p:spPr>
        <p:txBody>
          <a:bodyPr>
            <a:normAutofit fontScale="92500"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</a:rPr>
              <a:t>文中有很多小标题，这些小标题之间是否存在联系？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3C7A686-E693-4D8F-BDE5-CCD51D3D9B86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777240" y="2559457"/>
            <a:ext cx="10812780" cy="153837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“吃别人嚼过的馍没味道”</a:t>
            </a:r>
            <a:r>
              <a:rPr lang="zh-CN" altLang="en-US" sz="2000" b="1">
                <a:latin typeface="微软雅黑" panose="020b0503020204020204" pitchFamily="34" charset="-122"/>
                <a:ea typeface="微软雅黑" panose="020b0503020204020204" pitchFamily="34" charset="-122"/>
              </a:rPr>
              <a:t>（亲临一线，身先士卒的精神）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</a:rPr>
              <a:t>——“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当群众最困难的时候，共产党员要出现在群众面前”</a:t>
            </a:r>
            <a:r>
              <a:rPr lang="zh-CN" altLang="en-US" sz="2000" b="1">
                <a:latin typeface="微软雅黑" panose="020b0503020204020204" pitchFamily="34" charset="-122"/>
                <a:ea typeface="微软雅黑" panose="020b0503020204020204" pitchFamily="34" charset="-122"/>
              </a:rPr>
              <a:t>（心系群众，忘我工作）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</a:rPr>
              <a:t>——“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他心里装着全体人民，唯独没有他自己”</a:t>
            </a:r>
            <a:r>
              <a:rPr lang="zh-CN" altLang="en-US" sz="2000" b="1">
                <a:latin typeface="微软雅黑" panose="020b0503020204020204" pitchFamily="34" charset="-122"/>
                <a:ea typeface="微软雅黑" panose="020b0503020204020204" pitchFamily="34" charset="-122"/>
              </a:rPr>
              <a:t>（热爱群众，无私奉献）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</a:rPr>
              <a:t>——“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活着我没有治好沙丘，死了也要看着你们把沙丘治好”</a:t>
            </a:r>
            <a:r>
              <a:rPr lang="zh-CN" altLang="en-US" sz="2000" b="1">
                <a:latin typeface="微软雅黑" panose="020b0503020204020204" pitchFamily="34" charset="-122"/>
                <a:ea typeface="微软雅黑" panose="020b0503020204020204" pitchFamily="34" charset="-122"/>
              </a:rPr>
              <a:t>（鞠躬尽瘁，死而后已）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</a:rPr>
              <a:t>——“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他没有死，他还活着”</a:t>
            </a:r>
            <a:r>
              <a:rPr lang="zh-CN" altLang="en-US" sz="2000" b="1">
                <a:latin typeface="微软雅黑" panose="020b0503020204020204" pitchFamily="34" charset="-122"/>
                <a:ea typeface="微软雅黑" panose="020b0503020204020204" pitchFamily="34" charset="-122"/>
              </a:rPr>
              <a:t>（肉体虽死，精神永存）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4FBC02CE-9743-4DB1-AFCF-660A99701FDD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777240" y="4457700"/>
            <a:ext cx="10812780" cy="1827552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这几个小标题是按照焦裕禄同志的事迹和品质，按照时间为线索进行安排，每一节中都有一个核心的主题，例如第一节“吃别人嚼过的馍没味道”，通过焦裕禄身先士卒下乡调研，表现他忘我工作的品质。</a:t>
            </a:r>
            <a:r>
              <a:rPr lang="zh-CN" altLang="en-US" sz="2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每个标题都是焦裕禄品质的一个侧面，而加起来则形成了一个立体的焦裕禄。</a:t>
            </a:r>
          </a:p>
        </p:txBody>
      </p:sp>
    </p:spTree>
    <p:extLst>
      <p:ext uri="{BB962C8B-B14F-4D97-AF65-F5344CB8AC3E}">
        <p14:creationId xmlns:p14="http://schemas.microsoft.com/office/powerpoint/2010/main" val="955328599"/>
      </p:ext>
    </p:extLst>
  </p:cSld>
  <p:clrMapOvr>
    <a:masterClrMapping/>
  </p:clrMapOvr>
  <p:transition/>
  <p:timing/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57A1F37-7650-4ED3-B7C2-7D6200A900F3}"/>
              </a:ext>
            </a:extLst>
          </p:cNvPr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182880" y="220345"/>
            <a:ext cx="2834640" cy="840741"/>
          </a:xfrm>
          <a:solidFill>
            <a:schemeClr val="accent1">
              <a:lumMod val="75000"/>
            </a:schemeClr>
          </a:solidFill>
        </p:spPr>
        <p:txBody>
          <a:bodyPr>
            <a:normAutofit/>
          </a:bodyPr>
          <a:lstStyle/>
          <a:p>
            <a:r>
              <a:rPr lang="zh-CN" altLang="en-US" sz="4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深入探究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A0C12918-0FE4-4A9C-A182-CDF25C3164AB}"/>
              </a:ext>
            </a:extLst>
          </p:cNvPr>
          <p:cNvSpPr>
            <a:spLocks noGrp="1"/>
          </p:cNvSpPr>
          <p:nvPr>
            <p:ph idx="1"/>
            <p:custDataLst>
              <p:tags r:id="rId4"/>
            </p:custDataLst>
          </p:nvPr>
        </p:nvSpPr>
        <p:spPr>
          <a:xfrm>
            <a:off x="685800" y="1249363"/>
            <a:ext cx="8709660" cy="840740"/>
          </a:xfrm>
        </p:spPr>
        <p:txBody>
          <a:bodyPr>
            <a:normAutofit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</a:rPr>
              <a:t>这篇文章有哪些特色？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4C34EA03-4555-42B6-9B2B-62980DC3BDA3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327660" y="2021523"/>
            <a:ext cx="11536680" cy="446276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>
              <a:spcAft>
                <a:spcPts val="1200"/>
              </a:spcAft>
            </a:pPr>
            <a:r>
              <a:rPr lang="zh-CN" altLang="en-US" sz="2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（一）小标题的结构，体现布局谋篇的精细、巧妙。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全文按人物的品质和事迹分类，列小标题组织材料。“吃别人嚼过的馍没味道”（亲临一线，身先士卒的精神）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“当群众最困难的时候，共产党员要出现在群众面前”（心系群众，忘我工作）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“他心里装着全体人民，唯独没有他自己”（热爱群众，无私奉献）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“活着我没有治好沙丘，死了也要看着你们把沙丘治好”（鞠躬尽瘁，死而后已）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“他没有死，他还活着”（肉体虽死，精神永存）。</a:t>
            </a:r>
          </a:p>
          <a:p>
            <a:pPr>
              <a:spcAft>
                <a:spcPts val="1200"/>
              </a:spcAft>
            </a:pPr>
            <a:r>
              <a:rPr lang="zh-CN" altLang="en-US" sz="2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（二）表达方式上，记叙为主，夹以描写、议论、说明。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全文的主线是记叙焦裕禄同志从到达兰考后忘我工作，带领群众治理土地的感人事迹，同时夹杂着描写、议论，将焦裕禄同志的精神生动的刻画了出来。</a:t>
            </a:r>
            <a:endParaRPr lang="en-US" altLang="zh-CN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（三）运用大量生动具体的例子，生动表明焦裕禄的可贵品质。 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在全文的描写中，每一节都举了很多生动形象的例子，表现出焦裕禄可贵的品质。</a:t>
            </a:r>
          </a:p>
        </p:txBody>
      </p:sp>
    </p:spTree>
    <p:extLst>
      <p:ext uri="{BB962C8B-B14F-4D97-AF65-F5344CB8AC3E}">
        <p14:creationId xmlns:p14="http://schemas.microsoft.com/office/powerpoint/2010/main" val="3050468013"/>
      </p:ext>
    </p:extLst>
  </p:cSld>
  <p:clrMapOvr>
    <a:masterClrMapping/>
  </p:clrMapOvr>
  <p:transition/>
  <p:timing/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57A1F37-7650-4ED3-B7C2-7D6200A900F3}"/>
              </a:ext>
            </a:extLst>
          </p:cNvPr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182880" y="220345"/>
            <a:ext cx="3131820" cy="1075055"/>
          </a:xfrm>
          <a:solidFill>
            <a:schemeClr val="accent1">
              <a:lumMod val="75000"/>
            </a:schemeClr>
          </a:solidFill>
        </p:spPr>
        <p:txBody>
          <a:bodyPr>
            <a:normAutofit/>
          </a:bodyPr>
          <a:lstStyle/>
          <a:p>
            <a:r>
              <a:rPr lang="zh-CN" altLang="en-US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深入探究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A0C12918-0FE4-4A9C-A182-CDF25C3164AB}"/>
              </a:ext>
            </a:extLst>
          </p:cNvPr>
          <p:cNvSpPr>
            <a:spLocks noGrp="1"/>
          </p:cNvSpPr>
          <p:nvPr>
            <p:ph idx="1"/>
            <p:custDataLst>
              <p:tags r:id="rId4"/>
            </p:custDataLst>
          </p:nvPr>
        </p:nvSpPr>
        <p:spPr>
          <a:xfrm>
            <a:off x="647700" y="1541780"/>
            <a:ext cx="8709660" cy="840740"/>
          </a:xfrm>
        </p:spPr>
        <p:txBody>
          <a:bodyPr>
            <a:normAutofit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</a:rPr>
              <a:t>作者为什么要写这篇通讯？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D5E950E-00CF-4B21-9823-38E692BD5F61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533400" y="2880360"/>
            <a:ext cx="5928360" cy="279704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全面记叙优秀共产党员、县委书记焦裕禄的优秀事迹，树立社会主义榜样，号召大家学习焦裕禄同志无私奉献、艰苦奋斗的精神，齐心协力建设社会主义，构筑和谐社会。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24572440-F78A-406E-B80A-3F30C21D5126}"/>
              </a:ext>
            </a:extLst>
          </p:cNvPr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/>
          <a:srcRect b="4555"/>
          <a:stretch>
            <a:fillRect/>
          </a:stretch>
        </p:blipFill>
        <p:spPr>
          <a:xfrm>
            <a:off x="7337612" y="220345"/>
            <a:ext cx="4671508" cy="65455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50991957"/>
      </p:ext>
    </p:extLst>
  </p:cSld>
  <p:clrMapOvr>
    <a:masterClrMapping/>
  </p:clrMapOvr>
  <p:transition/>
  <p:timing/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57A1F37-7650-4ED3-B7C2-7D6200A900F3}"/>
              </a:ext>
            </a:extLst>
          </p:cNvPr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182880" y="220345"/>
            <a:ext cx="2522220" cy="1075055"/>
          </a:xfrm>
          <a:solidFill>
            <a:schemeClr val="accent1">
              <a:lumMod val="75000"/>
            </a:schemeClr>
          </a:solidFill>
        </p:spPr>
        <p:txBody>
          <a:bodyPr>
            <a:normAutofit/>
          </a:bodyPr>
          <a:lstStyle/>
          <a:p>
            <a:r>
              <a:rPr lang="zh-CN" altLang="en-US" sz="4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拓展延伸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A0C12918-0FE4-4A9C-A182-CDF25C3164AB}"/>
              </a:ext>
            </a:extLst>
          </p:cNvPr>
          <p:cNvSpPr>
            <a:spLocks noGrp="1"/>
          </p:cNvSpPr>
          <p:nvPr>
            <p:ph idx="1"/>
            <p:custDataLst>
              <p:tags r:id="rId4"/>
            </p:custDataLst>
          </p:nvPr>
        </p:nvSpPr>
        <p:spPr>
          <a:xfrm>
            <a:off x="746760" y="1511300"/>
            <a:ext cx="8709660" cy="840740"/>
          </a:xfrm>
        </p:spPr>
        <p:txBody>
          <a:bodyPr>
            <a:normAutofit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zh-CN" altLang="en-US">
                <a:latin typeface="黑体" panose="02010609060101010101" pitchFamily="49" charset="-122"/>
                <a:ea typeface="黑体" panose="02010609060101010101" pitchFamily="49" charset="-122"/>
              </a:rPr>
              <a:t>通过这篇通讯，尝试归纳焦裕禄精神，你有什么启发？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01EA8EC-E2FA-4C26-A193-7F9725EEAFB8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495300" y="2423161"/>
            <a:ext cx="7498080" cy="4043543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“焦裕禄精神”是一种向焦裕禄同志学习的精神，被习近平概括为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“亲民爱民、艰苦奋斗、科学求实、迎难而上、无私奉献”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。对焦裕禄同志，总书记一直十分崇敬，视为人生榜样。 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>
              <a:lnSpc>
                <a:spcPct val="120000"/>
              </a:lnSpc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习近平这样评价焦裕禄同志的精神：“无论过去、现在还是将来，都永远是亿万人们心中一座永不磨灭的丰碑，永远是鼓舞我们艰苦奋斗、执政为民的强大思想动力，永远是激励我们求真务实、开拓进取的宝贵精神财富，永远不会过时。”</a:t>
            </a: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0AAA9E1A-D2E1-457A-9BED-7381BB40C86D}"/>
              </a:ext>
            </a:extLst>
          </p:cNvPr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8735599" y="2352040"/>
            <a:ext cx="3053007" cy="394716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937662260"/>
      </p:ext>
    </p:extLst>
  </p:cSld>
  <p:clrMapOvr>
    <a:masterClrMapping/>
  </p:clrMapOvr>
  <p:transition/>
  <p:timing/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57A1F37-7650-4ED3-B7C2-7D6200A900F3}"/>
              </a:ext>
            </a:extLst>
          </p:cNvPr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182880" y="220345"/>
            <a:ext cx="2522220" cy="1075055"/>
          </a:xfrm>
          <a:solidFill>
            <a:schemeClr val="accent1">
              <a:lumMod val="75000"/>
            </a:schemeClr>
          </a:solidFill>
        </p:spPr>
        <p:txBody>
          <a:bodyPr>
            <a:normAutofit/>
          </a:bodyPr>
          <a:lstStyle/>
          <a:p>
            <a:r>
              <a:rPr lang="zh-CN" altLang="en-US" sz="4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作业练习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A0C12918-0FE4-4A9C-A182-CDF25C3164AB}"/>
              </a:ext>
            </a:extLst>
          </p:cNvPr>
          <p:cNvSpPr>
            <a:spLocks noGrp="1"/>
          </p:cNvSpPr>
          <p:nvPr>
            <p:ph idx="1"/>
            <p:custDataLst>
              <p:tags r:id="rId4"/>
            </p:custDataLst>
          </p:nvPr>
        </p:nvSpPr>
        <p:spPr>
          <a:xfrm>
            <a:off x="735330" y="1673861"/>
            <a:ext cx="10614660" cy="1755139"/>
          </a:xfrm>
        </p:spPr>
        <p:txBody>
          <a:bodyPr>
            <a:normAutofit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zh-CN" altLang="en-US">
                <a:latin typeface="黑体" panose="02010609060101010101" pitchFamily="49" charset="-122"/>
                <a:ea typeface="黑体" panose="02010609060101010101" pitchFamily="49" charset="-122"/>
              </a:rPr>
              <a:t>在我们走过的人生旅途中，很多平凡人的事迹令我们感动，选择自己熟悉的一位人物为报道对象来进行人物通讯的写作练习。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7F9B08C3-8124-4E5C-A7D8-632A2E188378}"/>
              </a:ext>
            </a:extLst>
          </p:cNvPr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2922270" y="2896148"/>
            <a:ext cx="5634990" cy="371491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New picture" hidden="1"/>
          <p:cNvPicPr/>
          <p:nvPr>
            <p:custDataLst>
              <p:tags r:id="rId8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12001500" y="11353800"/>
            <a:ext cx="317500" cy="317500"/>
          </a:xfrm>
          <a:prstGeom prst="cube">
            <a:avLst/>
          </a:prstGeom>
        </p:spPr>
      </p:pic>
    </p:spTree>
    <p:extLst>
      <p:ext uri="{BB962C8B-B14F-4D97-AF65-F5344CB8AC3E}">
        <p14:creationId xmlns:p14="http://schemas.microsoft.com/office/powerpoint/2010/main" val="3052721937"/>
      </p:ext>
    </p:extLst>
  </p:cSld>
  <p:clrMapOvr>
    <a:masterClrMapping/>
  </p:clrMapOvr>
  <p:transition/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57A1F37-7650-4ED3-B7C2-7D6200A900F3}"/>
              </a:ext>
            </a:extLst>
          </p:cNvPr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396563" y="127939"/>
            <a:ext cx="3666722" cy="689869"/>
          </a:xfrm>
          <a:solidFill>
            <a:schemeClr val="accent1">
              <a:lumMod val="75000"/>
            </a:schemeClr>
          </a:solidFill>
        </p:spPr>
        <p:txBody>
          <a:bodyPr>
            <a:normAutofit/>
          </a:bodyPr>
          <a:lstStyle/>
          <a:p>
            <a:pPr algn="ctr"/>
            <a:r>
              <a:rPr lang="zh-CN" altLang="en-US" sz="32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关于作者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F5719116-0592-411B-A565-193A99FEAB60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548962" y="1199044"/>
            <a:ext cx="7124377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穆青（</a:t>
            </a:r>
            <a:r>
              <a:rPr lang="en-US" altLang="zh-CN" sz="2400">
                <a:latin typeface="黑体" panose="02010609060101010101" pitchFamily="49" charset="-122"/>
                <a:ea typeface="黑体" panose="02010609060101010101" pitchFamily="49" charset="-122"/>
              </a:rPr>
              <a:t>1921</a:t>
            </a: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年</a:t>
            </a:r>
            <a:r>
              <a:rPr lang="en-US" altLang="zh-CN" sz="2400"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月</a:t>
            </a:r>
            <a:r>
              <a:rPr lang="en-US" altLang="zh-CN" sz="2400">
                <a:latin typeface="黑体" panose="02010609060101010101" pitchFamily="49" charset="-122"/>
                <a:ea typeface="黑体" panose="02010609060101010101" pitchFamily="49" charset="-122"/>
              </a:rPr>
              <a:t>15</a:t>
            </a: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日</a:t>
            </a:r>
            <a:r>
              <a:rPr lang="en-US" altLang="zh-CN" sz="2400">
                <a:latin typeface="黑体" panose="02010609060101010101" pitchFamily="49" charset="-122"/>
                <a:ea typeface="黑体" panose="02010609060101010101" pitchFamily="49" charset="-122"/>
              </a:rPr>
              <a:t>-2003</a:t>
            </a: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年</a:t>
            </a:r>
            <a:r>
              <a:rPr lang="en-US" altLang="zh-CN" sz="2400">
                <a:latin typeface="黑体" panose="02010609060101010101" pitchFamily="49" charset="-122"/>
                <a:ea typeface="黑体" panose="02010609060101010101" pitchFamily="49" charset="-122"/>
              </a:rPr>
              <a:t>10</a:t>
            </a: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月</a:t>
            </a:r>
            <a:r>
              <a:rPr lang="en-US" altLang="zh-CN" sz="2400">
                <a:latin typeface="黑体" panose="02010609060101010101" pitchFamily="49" charset="-122"/>
                <a:ea typeface="黑体" panose="02010609060101010101" pitchFamily="49" charset="-122"/>
              </a:rPr>
              <a:t>11</a:t>
            </a: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日），男，</a:t>
            </a:r>
            <a:r>
              <a:rPr lang="en-US" altLang="zh-CN" sz="2400">
                <a:latin typeface="黑体" panose="02010609060101010101" pitchFamily="49" charset="-122"/>
                <a:ea typeface="黑体" panose="02010609060101010101" pitchFamily="49" charset="-122"/>
              </a:rPr>
              <a:t>1921</a:t>
            </a: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年出生于河南周口，曾任新华通讯社社长、近代新闻记者。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B117B7A0-C1B0-47CF-BBF4-3E8CEE726D5A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548962" y="2584957"/>
            <a:ext cx="6903397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000"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r>
              <a:rPr lang="zh-CN" altLang="en-US" sz="2400"/>
              <a:t>冯健，解放前夕主要从事新闻宣传报道工作。</a:t>
            </a:r>
            <a:r>
              <a:rPr lang="en-US" altLang="zh-CN" sz="2400"/>
              <a:t>1949</a:t>
            </a:r>
            <a:r>
              <a:rPr lang="zh-CN" altLang="en-US" sz="2400"/>
              <a:t>年后调新华社工作。建国后，历任新华通讯社开封分社、江西分社记者，新华社中南总分社、湖北分社记者、编委。撰有通讯</a:t>
            </a:r>
            <a:r>
              <a:rPr lang="en-US" altLang="zh-CN" sz="2400"/>
              <a:t>《</a:t>
            </a:r>
            <a:r>
              <a:rPr lang="zh-CN" altLang="en-US" sz="2400"/>
              <a:t>英勇搏斗一百天</a:t>
            </a:r>
            <a:r>
              <a:rPr lang="en-US" altLang="zh-CN" sz="2400"/>
              <a:t>》</a:t>
            </a:r>
            <a:r>
              <a:rPr lang="zh-CN" altLang="en-US" sz="2400"/>
              <a:t>、</a:t>
            </a:r>
            <a:r>
              <a:rPr lang="en-US" altLang="zh-CN" sz="2400"/>
              <a:t>《</a:t>
            </a:r>
            <a:r>
              <a:rPr lang="zh-CN" altLang="en-US" sz="2400"/>
              <a:t>管得宽</a:t>
            </a:r>
            <a:r>
              <a:rPr lang="en-US" altLang="zh-CN" sz="2400"/>
              <a:t>》</a:t>
            </a:r>
            <a:r>
              <a:rPr lang="zh-CN" altLang="en-US" sz="2400"/>
              <a:t>等。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2EF9A499-9FF6-47BF-BF6F-EE44707DD362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548962" y="4607563"/>
            <a:ext cx="6834817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000"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r>
              <a:rPr lang="zh-CN" altLang="en-US" sz="2400"/>
              <a:t>周原（本名乔元庆），新华社高级记者，</a:t>
            </a:r>
            <a:r>
              <a:rPr lang="en-US" altLang="zh-CN" sz="2400"/>
              <a:t>1944</a:t>
            </a:r>
            <a:r>
              <a:rPr lang="zh-CN" altLang="en-US" sz="2400"/>
              <a:t>年参加八路军，</a:t>
            </a:r>
            <a:r>
              <a:rPr lang="en-US" altLang="zh-CN" sz="2400"/>
              <a:t>1945</a:t>
            </a:r>
            <a:r>
              <a:rPr lang="zh-CN" altLang="en-US" sz="2400"/>
              <a:t>年，周原加入中国共产党。</a:t>
            </a:r>
            <a:r>
              <a:rPr lang="en-US" altLang="zh-CN" sz="2400"/>
              <a:t>1948</a:t>
            </a:r>
            <a:r>
              <a:rPr lang="zh-CN" altLang="en-US" sz="2400"/>
              <a:t>年调入新华社任记者、高级记者、国内部机动采访室主任，写出了一大批有思想有特色的报告文学，其作品曾多次获奖。</a:t>
            </a: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DA95115B-8003-41EE-9E2E-E67BF9E0B587}"/>
              </a:ext>
            </a:extLst>
          </p:cNvPr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7744854" y="866920"/>
            <a:ext cx="3810000" cy="2695575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2E175394-00D2-4A8B-AF6C-66B8E68823E9}"/>
              </a:ext>
            </a:extLst>
          </p:cNvPr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7740650" y="4022330"/>
            <a:ext cx="3814204" cy="24506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4617536"/>
      </p:ext>
    </p:extLst>
  </p:cSld>
  <p:clrMapOvr>
    <a:masterClrMapping/>
  </p:clrMapOvr>
  <p:transition/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57A1F37-7650-4ED3-B7C2-7D6200A900F3}"/>
              </a:ext>
            </a:extLst>
          </p:cNvPr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838200" y="365126"/>
            <a:ext cx="3965620" cy="922762"/>
          </a:xfrm>
          <a:solidFill>
            <a:schemeClr val="accent1">
              <a:lumMod val="75000"/>
            </a:schemeClr>
          </a:solidFill>
        </p:spPr>
        <p:txBody>
          <a:bodyPr>
            <a:normAutofit/>
          </a:bodyPr>
          <a:lstStyle/>
          <a:p>
            <a:pPr algn="ctr"/>
            <a:r>
              <a:rPr lang="zh-CN" altLang="en-US" sz="32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人物通讯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A0C12918-0FE4-4A9C-A182-CDF25C3164AB}"/>
              </a:ext>
            </a:extLst>
          </p:cNvPr>
          <p:cNvSpPr>
            <a:spLocks noGrp="1"/>
          </p:cNvSpPr>
          <p:nvPr>
            <p:ph idx="1"/>
            <p:custDataLst>
              <p:tags r:id="rId4"/>
            </p:custDataLst>
          </p:nvPr>
        </p:nvSpPr>
        <p:spPr>
          <a:xfrm>
            <a:off x="274320" y="1643380"/>
            <a:ext cx="6697980" cy="4849495"/>
          </a:xfrm>
        </p:spPr>
        <p:txBody>
          <a:bodyPr>
            <a:normAutofit fontScale="92500"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zh-CN" altLang="en-US">
                <a:latin typeface="黑体" panose="02010609060101010101" pitchFamily="49" charset="-122"/>
                <a:ea typeface="黑体" panose="02010609060101010101" pitchFamily="49" charset="-122"/>
              </a:rPr>
              <a:t>用来报道特定人物的一种新闻体裁。以写人物的思想和事迹为主的通讯。一般有一个或几个中心人物。人物通讯的关键是</a:t>
            </a:r>
            <a:r>
              <a:rPr lang="zh-CN" altLang="en-US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抓住人物的特点，揭示出具有鲜明个性特征的人物的情怀和思想境界。</a:t>
            </a:r>
            <a:r>
              <a:rPr lang="zh-CN" altLang="en-US">
                <a:latin typeface="黑体" panose="02010609060101010101" pitchFamily="49" charset="-122"/>
                <a:ea typeface="黑体" panose="02010609060101010101" pitchFamily="49" charset="-122"/>
              </a:rPr>
              <a:t>要求写作中既见事，又见人，通过典型事例表现人物的精神风貌。常见的写法有：</a:t>
            </a:r>
            <a:r>
              <a:rPr lang="en-US" altLang="zh-CN" b="1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r>
              <a:rPr lang="en-US" altLang="zh-CN" b="1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</a:rPr>
              <a:t>通过矛盾冲突表现人物的思想境界</a:t>
            </a:r>
            <a:r>
              <a:rPr lang="en-US" altLang="zh-CN" b="1">
                <a:latin typeface="微软雅黑" panose="020b0503020204020204" pitchFamily="34" charset="-122"/>
                <a:ea typeface="微软雅黑" panose="020b0503020204020204" pitchFamily="34" charset="-122"/>
              </a:rPr>
              <a:t>;(</a:t>
            </a:r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r>
              <a:rPr lang="en-US" altLang="zh-CN" b="1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</a:rPr>
              <a:t>通过人物的行动、对话等表现人物活生生的性格特征</a:t>
            </a:r>
            <a:r>
              <a:rPr lang="en-US" altLang="zh-CN" b="1">
                <a:latin typeface="微软雅黑" panose="020b0503020204020204" pitchFamily="34" charset="-122"/>
                <a:ea typeface="微软雅黑" panose="020b0503020204020204" pitchFamily="34" charset="-122"/>
              </a:rPr>
              <a:t>;(</a:t>
            </a:r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  <a:r>
              <a:rPr lang="en-US" altLang="zh-CN" b="1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</a:rPr>
              <a:t>通过细节描写、心理刻画等展示人物的内心世界。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0FFDF4B6-705A-4F6B-BB42-65F825CDD09E}"/>
              </a:ext>
            </a:extLst>
          </p:cNvPr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7056120" y="1952624"/>
            <a:ext cx="4915004" cy="39604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4534996"/>
      </p:ext>
    </p:extLst>
  </p:cSld>
  <p:clrMapOvr>
    <a:masterClrMapping/>
  </p:clrMapOvr>
  <p:transition/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57A1F37-7650-4ED3-B7C2-7D6200A900F3}"/>
              </a:ext>
            </a:extLst>
          </p:cNvPr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838200" y="365126"/>
            <a:ext cx="3131820" cy="813292"/>
          </a:xfrm>
          <a:solidFill>
            <a:schemeClr val="accent1">
              <a:lumMod val="75000"/>
            </a:schemeClr>
          </a:solidFill>
        </p:spPr>
        <p:txBody>
          <a:bodyPr>
            <a:normAutofit/>
          </a:bodyPr>
          <a:lstStyle/>
          <a:p>
            <a:pPr algn="ctr"/>
            <a:r>
              <a:rPr lang="zh-CN" altLang="en-US" sz="32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走进人物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A0C12918-0FE4-4A9C-A182-CDF25C3164AB}"/>
              </a:ext>
            </a:extLst>
          </p:cNvPr>
          <p:cNvSpPr>
            <a:spLocks noGrp="1"/>
          </p:cNvSpPr>
          <p:nvPr>
            <p:ph idx="1"/>
            <p:custDataLst>
              <p:tags r:id="rId4"/>
            </p:custDataLst>
          </p:nvPr>
        </p:nvSpPr>
        <p:spPr>
          <a:xfrm>
            <a:off x="232410" y="1902461"/>
            <a:ext cx="7475220" cy="4307840"/>
          </a:xfrm>
        </p:spPr>
        <p:txBody>
          <a:bodyPr>
            <a:normAutofit fontScale="92500"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zh-CN" altLang="en-US">
                <a:latin typeface="黑体" panose="02010609060101010101" pitchFamily="49" charset="-122"/>
                <a:ea typeface="黑体" panose="02010609060101010101" pitchFamily="49" charset="-122"/>
              </a:rPr>
              <a:t>焦裕禄，男，汉族，山东淄博博山县北崮山村人，原兰考县委书记，干部楷模，中国共产党革命烈士。</a:t>
            </a:r>
            <a:endParaRPr lang="en-US" altLang="zh-CN">
              <a:latin typeface="黑体" pitchFamily="49" charset="-122"/>
              <a:ea typeface="黑体" pitchFamily="49" charset="-122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en-US" altLang="zh-CN">
                <a:latin typeface="黑体" panose="02010609060101010101" pitchFamily="49" charset="-122"/>
                <a:ea typeface="黑体" panose="02010609060101010101" pitchFamily="49" charset="-122"/>
              </a:rPr>
              <a:t>1922</a:t>
            </a:r>
            <a:r>
              <a:rPr lang="zh-CN" altLang="en-US">
                <a:latin typeface="黑体" panose="02010609060101010101" pitchFamily="49" charset="-122"/>
                <a:ea typeface="黑体" panose="02010609060101010101" pitchFamily="49" charset="-122"/>
              </a:rPr>
              <a:t>年</a:t>
            </a:r>
            <a:r>
              <a:rPr lang="en-US" altLang="zh-CN">
                <a:latin typeface="黑体" panose="02010609060101010101" pitchFamily="49" charset="-122"/>
                <a:ea typeface="黑体" panose="02010609060101010101" pitchFamily="49" charset="-122"/>
              </a:rPr>
              <a:t>8</a:t>
            </a:r>
            <a:r>
              <a:rPr lang="zh-CN" altLang="en-US">
                <a:latin typeface="黑体" panose="02010609060101010101" pitchFamily="49" charset="-122"/>
                <a:ea typeface="黑体" panose="02010609060101010101" pitchFamily="49" charset="-122"/>
              </a:rPr>
              <a:t>月</a:t>
            </a:r>
            <a:r>
              <a:rPr lang="en-US" altLang="zh-CN">
                <a:latin typeface="黑体" panose="02010609060101010101" pitchFamily="49" charset="-122"/>
                <a:ea typeface="黑体" panose="02010609060101010101" pitchFamily="49" charset="-122"/>
              </a:rPr>
              <a:t>16</a:t>
            </a:r>
            <a:r>
              <a:rPr lang="zh-CN" altLang="en-US">
                <a:latin typeface="黑体" panose="02010609060101010101" pitchFamily="49" charset="-122"/>
                <a:ea typeface="黑体" panose="02010609060101010101" pitchFamily="49" charset="-122"/>
              </a:rPr>
              <a:t>日，焦裕禄出生在一个贫苦家庭，</a:t>
            </a:r>
            <a:r>
              <a:rPr lang="en-US" altLang="zh-CN">
                <a:latin typeface="黑体" panose="02010609060101010101" pitchFamily="49" charset="-122"/>
                <a:ea typeface="黑体" panose="02010609060101010101" pitchFamily="49" charset="-122"/>
              </a:rPr>
              <a:t>1946</a:t>
            </a:r>
            <a:r>
              <a:rPr lang="zh-CN" altLang="en-US">
                <a:latin typeface="黑体" panose="02010609060101010101" pitchFamily="49" charset="-122"/>
                <a:ea typeface="黑体" panose="02010609060101010101" pitchFamily="49" charset="-122"/>
              </a:rPr>
              <a:t>年加入了中国共产党，</a:t>
            </a:r>
            <a:r>
              <a:rPr lang="en-US" altLang="zh-CN">
                <a:latin typeface="黑体" panose="02010609060101010101" pitchFamily="49" charset="-122"/>
                <a:ea typeface="黑体" panose="02010609060101010101" pitchFamily="49" charset="-122"/>
              </a:rPr>
              <a:t>1950</a:t>
            </a:r>
            <a:r>
              <a:rPr lang="zh-CN" altLang="en-US">
                <a:latin typeface="黑体" panose="02010609060101010101" pitchFamily="49" charset="-122"/>
                <a:ea typeface="黑体" panose="02010609060101010101" pitchFamily="49" charset="-122"/>
              </a:rPr>
              <a:t>年，被任命为尉氏县大营区委副书记兼区长，</a:t>
            </a:r>
            <a:r>
              <a:rPr lang="en-US" altLang="zh-CN">
                <a:latin typeface="黑体" panose="02010609060101010101" pitchFamily="49" charset="-122"/>
                <a:ea typeface="黑体" panose="02010609060101010101" pitchFamily="49" charset="-122"/>
              </a:rPr>
              <a:t>1954</a:t>
            </a:r>
            <a:r>
              <a:rPr lang="zh-CN" altLang="en-US">
                <a:latin typeface="黑体" panose="02010609060101010101" pitchFamily="49" charset="-122"/>
                <a:ea typeface="黑体" panose="02010609060101010101" pitchFamily="49" charset="-122"/>
              </a:rPr>
              <a:t>年</a:t>
            </a:r>
            <a:r>
              <a:rPr lang="en-US" altLang="zh-CN">
                <a:latin typeface="黑体" panose="02010609060101010101" pitchFamily="49" charset="-122"/>
                <a:ea typeface="黑体" panose="02010609060101010101" pitchFamily="49" charset="-122"/>
              </a:rPr>
              <a:t>8</a:t>
            </a:r>
            <a:r>
              <a:rPr lang="zh-CN" altLang="en-US">
                <a:latin typeface="黑体" panose="02010609060101010101" pitchFamily="49" charset="-122"/>
                <a:ea typeface="黑体" panose="02010609060101010101" pitchFamily="49" charset="-122"/>
              </a:rPr>
              <a:t>月相继在哈尔滨工业大学、大连起重机厂机械加工车间进修，</a:t>
            </a:r>
            <a:r>
              <a:rPr lang="en-US" altLang="zh-CN">
                <a:latin typeface="黑体" panose="02010609060101010101" pitchFamily="49" charset="-122"/>
                <a:ea typeface="黑体" panose="02010609060101010101" pitchFamily="49" charset="-122"/>
              </a:rPr>
              <a:t>1962</a:t>
            </a:r>
            <a:r>
              <a:rPr lang="zh-CN" altLang="en-US">
                <a:latin typeface="黑体" panose="02010609060101010101" pitchFamily="49" charset="-122"/>
                <a:ea typeface="黑体" panose="02010609060101010101" pitchFamily="49" charset="-122"/>
              </a:rPr>
              <a:t>年被调到河南省兰考县担任县委书记，</a:t>
            </a:r>
            <a:r>
              <a:rPr lang="en-US" altLang="zh-CN">
                <a:latin typeface="黑体" panose="02010609060101010101" pitchFamily="49" charset="-122"/>
                <a:ea typeface="黑体" panose="02010609060101010101" pitchFamily="49" charset="-122"/>
              </a:rPr>
              <a:t>1964</a:t>
            </a:r>
            <a:r>
              <a:rPr lang="zh-CN" altLang="en-US">
                <a:latin typeface="黑体" panose="02010609060101010101" pitchFamily="49" charset="-122"/>
                <a:ea typeface="黑体" panose="02010609060101010101" pitchFamily="49" charset="-122"/>
              </a:rPr>
              <a:t>年</a:t>
            </a:r>
            <a:r>
              <a:rPr lang="en-US" altLang="zh-CN">
                <a:latin typeface="黑体" panose="02010609060101010101" pitchFamily="49" charset="-122"/>
                <a:ea typeface="黑体" panose="02010609060101010101" pitchFamily="49" charset="-122"/>
              </a:rPr>
              <a:t>5</a:t>
            </a:r>
            <a:r>
              <a:rPr lang="zh-CN" altLang="en-US">
                <a:latin typeface="黑体" panose="02010609060101010101" pitchFamily="49" charset="-122"/>
                <a:ea typeface="黑体" panose="02010609060101010101" pitchFamily="49" charset="-122"/>
              </a:rPr>
              <a:t>月</a:t>
            </a:r>
            <a:r>
              <a:rPr lang="en-US" altLang="zh-CN">
                <a:latin typeface="黑体" panose="02010609060101010101" pitchFamily="49" charset="-122"/>
                <a:ea typeface="黑体" panose="02010609060101010101" pitchFamily="49" charset="-122"/>
              </a:rPr>
              <a:t>14</a:t>
            </a:r>
            <a:r>
              <a:rPr lang="zh-CN" altLang="en-US">
                <a:latin typeface="黑体" panose="02010609060101010101" pitchFamily="49" charset="-122"/>
                <a:ea typeface="黑体" panose="02010609060101010101" pitchFamily="49" charset="-122"/>
              </a:rPr>
              <a:t>日因肝癌病逝于郑州，终年</a:t>
            </a:r>
            <a:r>
              <a:rPr lang="en-US" altLang="zh-CN">
                <a:latin typeface="黑体" panose="02010609060101010101" pitchFamily="49" charset="-122"/>
                <a:ea typeface="黑体" panose="02010609060101010101" pitchFamily="49" charset="-122"/>
              </a:rPr>
              <a:t>42</a:t>
            </a:r>
            <a:r>
              <a:rPr lang="zh-CN" altLang="en-US">
                <a:latin typeface="黑体" panose="02010609060101010101" pitchFamily="49" charset="-122"/>
                <a:ea typeface="黑体" panose="02010609060101010101" pitchFamily="49" charset="-122"/>
              </a:rPr>
              <a:t>岁。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9D5B60CB-95F6-4658-9EA2-5B08BF52E225}"/>
              </a:ext>
            </a:extLst>
          </p:cNvPr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7908607" y="1237661"/>
            <a:ext cx="3993833" cy="527045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010808101"/>
      </p:ext>
    </p:extLst>
  </p:cSld>
  <p:clrMapOvr>
    <a:masterClrMapping/>
  </p:clrMapOvr>
  <p:transition/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57A1F37-7650-4ED3-B7C2-7D6200A900F3}"/>
              </a:ext>
            </a:extLst>
          </p:cNvPr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838200" y="365125"/>
            <a:ext cx="3131820" cy="1075055"/>
          </a:xfrm>
          <a:solidFill>
            <a:schemeClr val="accent1">
              <a:lumMod val="75000"/>
            </a:schemeClr>
          </a:solidFill>
        </p:spPr>
        <p:txBody>
          <a:bodyPr>
            <a:normAutofit/>
          </a:bodyPr>
          <a:lstStyle/>
          <a:p>
            <a:r>
              <a:rPr lang="zh-CN" altLang="en-US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走进人物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A0C12918-0FE4-4A9C-A182-CDF25C3164AB}"/>
              </a:ext>
            </a:extLst>
          </p:cNvPr>
          <p:cNvSpPr>
            <a:spLocks noGrp="1"/>
          </p:cNvSpPr>
          <p:nvPr>
            <p:ph idx="1"/>
            <p:custDataLst>
              <p:tags r:id="rId4"/>
            </p:custDataLst>
          </p:nvPr>
        </p:nvSpPr>
        <p:spPr>
          <a:xfrm>
            <a:off x="5166360" y="1651000"/>
            <a:ext cx="6918960" cy="4849495"/>
          </a:xfrm>
        </p:spPr>
        <p:txBody>
          <a:bodyPr>
            <a:normAutofit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en-US" altLang="zh-CN">
                <a:latin typeface="黑体" panose="02010609060101010101" pitchFamily="49" charset="-122"/>
                <a:ea typeface="黑体" panose="02010609060101010101" pitchFamily="49" charset="-122"/>
              </a:rPr>
              <a:t>1962</a:t>
            </a:r>
            <a:r>
              <a:rPr lang="zh-CN" altLang="en-US">
                <a:latin typeface="黑体" panose="02010609060101010101" pitchFamily="49" charset="-122"/>
                <a:ea typeface="黑体" panose="02010609060101010101" pitchFamily="49" charset="-122"/>
              </a:rPr>
              <a:t>年冬，焦裕禄来到兰考，兰考遭遇严重的灾荒，全县的粮食产量下降到历史的最低水平。在除“三害”的斗争中，为了取得经验，焦裕禄同志亲自率领干部、群众进行了小面积翻淤压沙、翻淤压碱、封闭沙丘试验。然后以点带面，全面铺开，总结出了整治三害的具体策略，探索出了大规模栽种泡桐的办法。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E4DB730B-78DD-4E6D-9749-B6EA6ACA6E79}"/>
              </a:ext>
            </a:extLst>
          </p:cNvPr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232410" y="2130742"/>
            <a:ext cx="4762500" cy="31146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895490732"/>
      </p:ext>
    </p:extLst>
  </p:cSld>
  <p:clrMapOvr>
    <a:masterClrMapping/>
  </p:clrMapOvr>
  <p:transition/>
  <p:timing/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57A1F37-7650-4ED3-B7C2-7D6200A900F3}"/>
              </a:ext>
            </a:extLst>
          </p:cNvPr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838200" y="365125"/>
            <a:ext cx="3131820" cy="1075055"/>
          </a:xfrm>
          <a:solidFill>
            <a:schemeClr val="accent1">
              <a:lumMod val="75000"/>
            </a:schemeClr>
          </a:solidFill>
        </p:spPr>
        <p:txBody>
          <a:bodyPr>
            <a:normAutofit/>
          </a:bodyPr>
          <a:lstStyle/>
          <a:p>
            <a:r>
              <a:rPr lang="zh-CN" altLang="en-US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走进人物</a:t>
            </a: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2C2C7388-3C03-4B10-ACD6-6F74042DF67A}"/>
              </a:ext>
            </a:extLst>
          </p:cNvPr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684848" y="1646872"/>
            <a:ext cx="4924762" cy="3801428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E69F44F1-1B42-4C4D-ACE4-CE54410AD152}"/>
              </a:ext>
            </a:extLst>
          </p:cNvPr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6179820" y="1646872"/>
            <a:ext cx="5549528" cy="3801427"/>
          </a:xfrm>
          <a:prstGeom prst="rect">
            <a:avLst/>
          </a:prstGeom>
        </p:spPr>
      </p:pic>
      <p:sp>
        <p:nvSpPr>
          <p:cNvPr id="9" name="矩形 8">
            <a:extLst>
              <a:ext uri="{FF2B5EF4-FFF2-40B4-BE49-F238E27FC236}">
                <a16:creationId xmlns:a16="http://schemas.microsoft.com/office/drawing/2014/main" id="{DBCE1306-4DE5-4ACD-AD7F-DF710F395DA6}"/>
              </a:ext>
            </a:extLst>
          </p:cNvPr>
          <p:cNvSpPr/>
          <p:nvPr>
            <p:custDataLst>
              <p:tags r:id="rId8"/>
            </p:custDataLst>
          </p:nvPr>
        </p:nvSpPr>
        <p:spPr>
          <a:xfrm>
            <a:off x="4116176" y="5701347"/>
            <a:ext cx="3629053" cy="792088"/>
          </a:xfrm>
          <a:prstGeom prst="rect">
            <a:avLst/>
          </a:prstGeom>
          <a:solidFill>
            <a:srgbClr val="E5B440">
              <a:lumMod val="60000"/>
              <a:lumOff val="40000"/>
            </a:srgbClr>
          </a:solidFill>
          <a:ln w="25400" cap="flat" cmpd="sng" algn="ctr">
            <a:solidFill>
              <a:srgbClr val="918415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Franklin Gothic Book"/>
                <a:ea typeface="黑体" panose="02010609060101010101" pitchFamily="49" charset="-122"/>
                <a:cs typeface="+mn-cs"/>
              </a:rPr>
              <a:t>治理前的兰考县</a:t>
            </a:r>
          </a:p>
        </p:txBody>
      </p:sp>
    </p:spTree>
    <p:extLst>
      <p:ext uri="{BB962C8B-B14F-4D97-AF65-F5344CB8AC3E}">
        <p14:creationId xmlns:p14="http://schemas.microsoft.com/office/powerpoint/2010/main" val="263761331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57A1F37-7650-4ED3-B7C2-7D6200A900F3}"/>
              </a:ext>
            </a:extLst>
          </p:cNvPr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838200" y="365125"/>
            <a:ext cx="3131820" cy="1075055"/>
          </a:xfrm>
          <a:solidFill>
            <a:schemeClr val="accent1">
              <a:lumMod val="75000"/>
            </a:schemeClr>
          </a:solidFill>
        </p:spPr>
        <p:txBody>
          <a:bodyPr>
            <a:normAutofit/>
          </a:bodyPr>
          <a:lstStyle/>
          <a:p>
            <a:r>
              <a:rPr lang="zh-CN" altLang="en-US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走进人物</a:t>
            </a: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DBCE1306-4DE5-4ACD-AD7F-DF710F395DA6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4116176" y="5701347"/>
            <a:ext cx="4433464" cy="792088"/>
          </a:xfrm>
          <a:prstGeom prst="rect">
            <a:avLst/>
          </a:prstGeom>
          <a:solidFill>
            <a:srgbClr val="E5B440">
              <a:lumMod val="60000"/>
              <a:lumOff val="40000"/>
            </a:srgbClr>
          </a:solidFill>
          <a:ln w="25400" cap="flat" cmpd="sng" algn="ctr">
            <a:solidFill>
              <a:srgbClr val="918415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Franklin Gothic Book"/>
                <a:ea typeface="黑体" panose="02010609060101010101" pitchFamily="49" charset="-122"/>
                <a:cs typeface="+mn-cs"/>
              </a:rPr>
              <a:t>带领兰考人民治理土地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8CA54AA1-4D1F-4BD0-85CB-D6286836ACF0}"/>
              </a:ext>
            </a:extLst>
          </p:cNvPr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1112520" y="1545907"/>
            <a:ext cx="3167357" cy="3766185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0732F6D7-8E36-4FC9-AF63-278C61B145CA}"/>
              </a:ext>
            </a:extLst>
          </p:cNvPr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4772407" y="1545906"/>
            <a:ext cx="7026463" cy="37661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127831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57A1F37-7650-4ED3-B7C2-7D6200A900F3}"/>
              </a:ext>
            </a:extLst>
          </p:cNvPr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838200" y="365125"/>
            <a:ext cx="3131820" cy="1075055"/>
          </a:xfrm>
          <a:solidFill>
            <a:schemeClr val="accent1">
              <a:lumMod val="75000"/>
            </a:schemeClr>
          </a:solidFill>
        </p:spPr>
        <p:txBody>
          <a:bodyPr>
            <a:normAutofit/>
          </a:bodyPr>
          <a:lstStyle/>
          <a:p>
            <a:r>
              <a:rPr lang="zh-CN" altLang="en-US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走进人物</a:t>
            </a: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DBCE1306-4DE5-4ACD-AD7F-DF710F395DA6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3407516" y="5524918"/>
            <a:ext cx="5584084" cy="792088"/>
          </a:xfrm>
          <a:prstGeom prst="rect">
            <a:avLst/>
          </a:prstGeom>
          <a:solidFill>
            <a:srgbClr val="E5B440">
              <a:lumMod val="60000"/>
              <a:lumOff val="40000"/>
            </a:srgbClr>
          </a:solidFill>
          <a:ln w="25400" cap="flat" cmpd="sng" algn="ctr">
            <a:solidFill>
              <a:srgbClr val="918415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Franklin Gothic Book"/>
                <a:ea typeface="黑体" panose="02010609060101010101" pitchFamily="49" charset="-122"/>
                <a:cs typeface="+mn-cs"/>
              </a:rPr>
              <a:t>人民群众自发悼念焦裕禄同志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771251AA-E9F6-495C-865E-1D8E87D84511}"/>
              </a:ext>
            </a:extLst>
          </p:cNvPr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290936" y="1889760"/>
            <a:ext cx="6039010" cy="318557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C5F29189-7BA9-4E41-92CD-88047B46A961}"/>
              </a:ext>
            </a:extLst>
          </p:cNvPr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6703694" y="1868588"/>
            <a:ext cx="4810125" cy="32067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67508632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tags/tag1.xml><?xml version="1.0" encoding="utf-8"?>
<p:tagLst xmlns:p="http://schemas.openxmlformats.org/presentationml/2006/main">
  <p:tag name="AS_UNIQUEID" val="1"/>
</p:tagLst>
</file>

<file path=ppt/tags/tag10.xml><?xml version="1.0" encoding="utf-8"?>
<p:tagLst xmlns:p="http://schemas.openxmlformats.org/presentationml/2006/main">
  <p:tag name="AS_UNIQUEID" val="10"/>
</p:tagLst>
</file>

<file path=ppt/tags/tag100.xml><?xml version="1.0" encoding="utf-8"?>
<p:tagLst xmlns:p="http://schemas.openxmlformats.org/presentationml/2006/main">
  <p:tag name="AS_UNIQUEID" val="100"/>
</p:tagLst>
</file>

<file path=ppt/tags/tag101.xml><?xml version="1.0" encoding="utf-8"?>
<p:tagLst xmlns:p="http://schemas.openxmlformats.org/presentationml/2006/main">
  <p:tag name="AS_UNIQUEID" val="101"/>
</p:tagLst>
</file>

<file path=ppt/tags/tag102.xml><?xml version="1.0" encoding="utf-8"?>
<p:tagLst xmlns:p="http://schemas.openxmlformats.org/presentationml/2006/main">
  <p:tag name="AS_UNIQUEID" val="102"/>
</p:tagLst>
</file>

<file path=ppt/tags/tag103.xml><?xml version="1.0" encoding="utf-8"?>
<p:tagLst xmlns:p="http://schemas.openxmlformats.org/presentationml/2006/main">
  <p:tag name="AS_UNIQUEID" val="103"/>
</p:tagLst>
</file>

<file path=ppt/tags/tag104.xml><?xml version="1.0" encoding="utf-8"?>
<p:tagLst xmlns:p="http://schemas.openxmlformats.org/presentationml/2006/main">
  <p:tag name="AS_UNIQUEID" val="104"/>
</p:tagLst>
</file>

<file path=ppt/tags/tag105.xml><?xml version="1.0" encoding="utf-8"?>
<p:tagLst xmlns:p="http://schemas.openxmlformats.org/presentationml/2006/main">
  <p:tag name="AS_UNIQUEID" val="105"/>
</p:tagLst>
</file>

<file path=ppt/tags/tag106.xml><?xml version="1.0" encoding="utf-8"?>
<p:tagLst xmlns:p="http://schemas.openxmlformats.org/presentationml/2006/main">
  <p:tag name="AS_UNIQUEID" val="106"/>
</p:tagLst>
</file>

<file path=ppt/tags/tag107.xml><?xml version="1.0" encoding="utf-8"?>
<p:tagLst xmlns:p="http://schemas.openxmlformats.org/presentationml/2006/main">
  <p:tag name="AS_UNIQUEID" val="107"/>
</p:tagLst>
</file>

<file path=ppt/tags/tag108.xml><?xml version="1.0" encoding="utf-8"?>
<p:tagLst xmlns:p="http://schemas.openxmlformats.org/presentationml/2006/main">
  <p:tag name="AS_UNIQUEID" val="108"/>
</p:tagLst>
</file>

<file path=ppt/tags/tag109.xml><?xml version="1.0" encoding="utf-8"?>
<p:tagLst xmlns:p="http://schemas.openxmlformats.org/presentationml/2006/main">
  <p:tag name="AS_UNIQUEID" val="109"/>
</p:tagLst>
</file>

<file path=ppt/tags/tag11.xml><?xml version="1.0" encoding="utf-8"?>
<p:tagLst xmlns:p="http://schemas.openxmlformats.org/presentationml/2006/main">
  <p:tag name="AS_UNIQUEID" val="11"/>
</p:tagLst>
</file>

<file path=ppt/tags/tag110.xml><?xml version="1.0" encoding="utf-8"?>
<p:tagLst xmlns:p="http://schemas.openxmlformats.org/presentationml/2006/main">
  <p:tag name="AS_UNIQUEID" val="110"/>
</p:tagLst>
</file>

<file path=ppt/tags/tag111.xml><?xml version="1.0" encoding="utf-8"?>
<p:tagLst xmlns:p="http://schemas.openxmlformats.org/presentationml/2006/main">
  <p:tag name="AS_UNIQUEID" val="111"/>
</p:tagLst>
</file>

<file path=ppt/tags/tag112.xml><?xml version="1.0" encoding="utf-8"?>
<p:tagLst xmlns:p="http://schemas.openxmlformats.org/presentationml/2006/main">
  <p:tag name="AS_UNIQUEID" val="112"/>
</p:tagLst>
</file>

<file path=ppt/tags/tag113.xml><?xml version="1.0" encoding="utf-8"?>
<p:tagLst xmlns:p="http://schemas.openxmlformats.org/presentationml/2006/main">
  <p:tag name="AS_UNIQUEID" val="113"/>
</p:tagLst>
</file>

<file path=ppt/tags/tag114.xml><?xml version="1.0" encoding="utf-8"?>
<p:tagLst xmlns:p="http://schemas.openxmlformats.org/presentationml/2006/main">
  <p:tag name="AS_UNIQUEID" val="114"/>
</p:tagLst>
</file>

<file path=ppt/tags/tag115.xml><?xml version="1.0" encoding="utf-8"?>
<p:tagLst xmlns:p="http://schemas.openxmlformats.org/presentationml/2006/main">
  <p:tag name="AS_UNIQUEID" val="115"/>
</p:tagLst>
</file>

<file path=ppt/tags/tag116.xml><?xml version="1.0" encoding="utf-8"?>
<p:tagLst xmlns:p="http://schemas.openxmlformats.org/presentationml/2006/main">
  <p:tag name="AS_UNIQUEID" val="116"/>
</p:tagLst>
</file>

<file path=ppt/tags/tag117.xml><?xml version="1.0" encoding="utf-8"?>
<p:tagLst xmlns:p="http://schemas.openxmlformats.org/presentationml/2006/main">
  <p:tag name="AS_UNIQUEID" val="117"/>
</p:tagLst>
</file>

<file path=ppt/tags/tag118.xml><?xml version="1.0" encoding="utf-8"?>
<p:tagLst xmlns:p="http://schemas.openxmlformats.org/presentationml/2006/main">
  <p:tag name="AS_UNIQUEID" val="118"/>
</p:tagLst>
</file>

<file path=ppt/tags/tag119.xml><?xml version="1.0" encoding="utf-8"?>
<p:tagLst xmlns:p="http://schemas.openxmlformats.org/presentationml/2006/main">
  <p:tag name="AS_UNIQUEID" val="119"/>
</p:tagLst>
</file>

<file path=ppt/tags/tag12.xml><?xml version="1.0" encoding="utf-8"?>
<p:tagLst xmlns:p="http://schemas.openxmlformats.org/presentationml/2006/main">
  <p:tag name="AS_UNIQUEID" val="12"/>
</p:tagLst>
</file>

<file path=ppt/tags/tag120.xml><?xml version="1.0" encoding="utf-8"?>
<p:tagLst xmlns:p="http://schemas.openxmlformats.org/presentationml/2006/main">
  <p:tag name="AS_UNIQUEID" val="120"/>
</p:tagLst>
</file>

<file path=ppt/tags/tag121.xml><?xml version="1.0" encoding="utf-8"?>
<p:tagLst xmlns:p="http://schemas.openxmlformats.org/presentationml/2006/main">
  <p:tag name="AS_UNIQUEID" val="121"/>
</p:tagLst>
</file>

<file path=ppt/tags/tag122.xml><?xml version="1.0" encoding="utf-8"?>
<p:tagLst xmlns:p="http://schemas.openxmlformats.org/presentationml/2006/main">
  <p:tag name="AS_NET" val="4.0.30319.42000"/>
  <p:tag name="AS_OS" val="Microsoft Windows NT 6.1.7601 Service Pack 1"/>
  <p:tag name="AS_RELEASE_DATE" val="2020.05.14"/>
  <p:tag name="AS_TITLE" val="Aspose.Slides for .NET 4.0 Client Profile"/>
  <p:tag name="AS_VERSION" val="20.5"/>
</p:tagLst>
</file>

<file path=ppt/tags/tag13.xml><?xml version="1.0" encoding="utf-8"?>
<p:tagLst xmlns:p="http://schemas.openxmlformats.org/presentationml/2006/main">
  <p:tag name="AS_UNIQUEID" val="13"/>
</p:tagLst>
</file>

<file path=ppt/tags/tag14.xml><?xml version="1.0" encoding="utf-8"?>
<p:tagLst xmlns:p="http://schemas.openxmlformats.org/presentationml/2006/main">
  <p:tag name="AS_UNIQUEID" val="14"/>
</p:tagLst>
</file>

<file path=ppt/tags/tag15.xml><?xml version="1.0" encoding="utf-8"?>
<p:tagLst xmlns:p="http://schemas.openxmlformats.org/presentationml/2006/main">
  <p:tag name="AS_UNIQUEID" val="15"/>
</p:tagLst>
</file>

<file path=ppt/tags/tag16.xml><?xml version="1.0" encoding="utf-8"?>
<p:tagLst xmlns:p="http://schemas.openxmlformats.org/presentationml/2006/main">
  <p:tag name="AS_UNIQUEID" val="16"/>
</p:tagLst>
</file>

<file path=ppt/tags/tag17.xml><?xml version="1.0" encoding="utf-8"?>
<p:tagLst xmlns:p="http://schemas.openxmlformats.org/presentationml/2006/main">
  <p:tag name="AS_UNIQUEID" val="17"/>
</p:tagLst>
</file>

<file path=ppt/tags/tag18.xml><?xml version="1.0" encoding="utf-8"?>
<p:tagLst xmlns:p="http://schemas.openxmlformats.org/presentationml/2006/main">
  <p:tag name="AS_UNIQUEID" val="18"/>
</p:tagLst>
</file>

<file path=ppt/tags/tag19.xml><?xml version="1.0" encoding="utf-8"?>
<p:tagLst xmlns:p="http://schemas.openxmlformats.org/presentationml/2006/main">
  <p:tag name="AS_UNIQUEID" val="19"/>
</p:tagLst>
</file>

<file path=ppt/tags/tag2.xml><?xml version="1.0" encoding="utf-8"?>
<p:tagLst xmlns:p="http://schemas.openxmlformats.org/presentationml/2006/main">
  <p:tag name="AS_UNIQUEID" val="2"/>
</p:tagLst>
</file>

<file path=ppt/tags/tag20.xml><?xml version="1.0" encoding="utf-8"?>
<p:tagLst xmlns:p="http://schemas.openxmlformats.org/presentationml/2006/main">
  <p:tag name="AS_UNIQUEID" val="20"/>
</p:tagLst>
</file>

<file path=ppt/tags/tag21.xml><?xml version="1.0" encoding="utf-8"?>
<p:tagLst xmlns:p="http://schemas.openxmlformats.org/presentationml/2006/main">
  <p:tag name="AS_UNIQUEID" val="21"/>
</p:tagLst>
</file>

<file path=ppt/tags/tag22.xml><?xml version="1.0" encoding="utf-8"?>
<p:tagLst xmlns:p="http://schemas.openxmlformats.org/presentationml/2006/main">
  <p:tag name="AS_UNIQUEID" val="22"/>
</p:tagLst>
</file>

<file path=ppt/tags/tag23.xml><?xml version="1.0" encoding="utf-8"?>
<p:tagLst xmlns:p="http://schemas.openxmlformats.org/presentationml/2006/main">
  <p:tag name="AS_UNIQUEID" val="23"/>
</p:tagLst>
</file>

<file path=ppt/tags/tag24.xml><?xml version="1.0" encoding="utf-8"?>
<p:tagLst xmlns:p="http://schemas.openxmlformats.org/presentationml/2006/main">
  <p:tag name="AS_UNIQUEID" val="24"/>
</p:tagLst>
</file>

<file path=ppt/tags/tag25.xml><?xml version="1.0" encoding="utf-8"?>
<p:tagLst xmlns:p="http://schemas.openxmlformats.org/presentationml/2006/main">
  <p:tag name="AS_UNIQUEID" val="25"/>
</p:tagLst>
</file>

<file path=ppt/tags/tag26.xml><?xml version="1.0" encoding="utf-8"?>
<p:tagLst xmlns:p="http://schemas.openxmlformats.org/presentationml/2006/main">
  <p:tag name="AS_UNIQUEID" val="26"/>
</p:tagLst>
</file>

<file path=ppt/tags/tag27.xml><?xml version="1.0" encoding="utf-8"?>
<p:tagLst xmlns:p="http://schemas.openxmlformats.org/presentationml/2006/main">
  <p:tag name="AS_UNIQUEID" val="27"/>
</p:tagLst>
</file>

<file path=ppt/tags/tag28.xml><?xml version="1.0" encoding="utf-8"?>
<p:tagLst xmlns:p="http://schemas.openxmlformats.org/presentationml/2006/main">
  <p:tag name="AS_UNIQUEID" val="28"/>
</p:tagLst>
</file>

<file path=ppt/tags/tag29.xml><?xml version="1.0" encoding="utf-8"?>
<p:tagLst xmlns:p="http://schemas.openxmlformats.org/presentationml/2006/main">
  <p:tag name="AS_UNIQUEID" val="29"/>
</p:tagLst>
</file>

<file path=ppt/tags/tag3.xml><?xml version="1.0" encoding="utf-8"?>
<p:tagLst xmlns:p="http://schemas.openxmlformats.org/presentationml/2006/main">
  <p:tag name="AS_UNIQUEID" val="3"/>
</p:tagLst>
</file>

<file path=ppt/tags/tag30.xml><?xml version="1.0" encoding="utf-8"?>
<p:tagLst xmlns:p="http://schemas.openxmlformats.org/presentationml/2006/main">
  <p:tag name="AS_UNIQUEID" val="30"/>
</p:tagLst>
</file>

<file path=ppt/tags/tag31.xml><?xml version="1.0" encoding="utf-8"?>
<p:tagLst xmlns:p="http://schemas.openxmlformats.org/presentationml/2006/main">
  <p:tag name="AS_UNIQUEID" val="31"/>
</p:tagLst>
</file>

<file path=ppt/tags/tag32.xml><?xml version="1.0" encoding="utf-8"?>
<p:tagLst xmlns:p="http://schemas.openxmlformats.org/presentationml/2006/main">
  <p:tag name="AS_UNIQUEID" val="32"/>
</p:tagLst>
</file>

<file path=ppt/tags/tag33.xml><?xml version="1.0" encoding="utf-8"?>
<p:tagLst xmlns:p="http://schemas.openxmlformats.org/presentationml/2006/main">
  <p:tag name="AS_UNIQUEID" val="33"/>
</p:tagLst>
</file>

<file path=ppt/tags/tag34.xml><?xml version="1.0" encoding="utf-8"?>
<p:tagLst xmlns:p="http://schemas.openxmlformats.org/presentationml/2006/main">
  <p:tag name="AS_UNIQUEID" val="34"/>
</p:tagLst>
</file>

<file path=ppt/tags/tag35.xml><?xml version="1.0" encoding="utf-8"?>
<p:tagLst xmlns:p="http://schemas.openxmlformats.org/presentationml/2006/main">
  <p:tag name="AS_UNIQUEID" val="35"/>
</p:tagLst>
</file>

<file path=ppt/tags/tag36.xml><?xml version="1.0" encoding="utf-8"?>
<p:tagLst xmlns:p="http://schemas.openxmlformats.org/presentationml/2006/main">
  <p:tag name="AS_UNIQUEID" val="36"/>
</p:tagLst>
</file>

<file path=ppt/tags/tag37.xml><?xml version="1.0" encoding="utf-8"?>
<p:tagLst xmlns:p="http://schemas.openxmlformats.org/presentationml/2006/main">
  <p:tag name="AS_UNIQUEID" val="37"/>
</p:tagLst>
</file>

<file path=ppt/tags/tag38.xml><?xml version="1.0" encoding="utf-8"?>
<p:tagLst xmlns:p="http://schemas.openxmlformats.org/presentationml/2006/main">
  <p:tag name="AS_UNIQUEID" val="38"/>
</p:tagLst>
</file>

<file path=ppt/tags/tag39.xml><?xml version="1.0" encoding="utf-8"?>
<p:tagLst xmlns:p="http://schemas.openxmlformats.org/presentationml/2006/main">
  <p:tag name="AS_UNIQUEID" val="39"/>
</p:tagLst>
</file>

<file path=ppt/tags/tag4.xml><?xml version="1.0" encoding="utf-8"?>
<p:tagLst xmlns:p="http://schemas.openxmlformats.org/presentationml/2006/main">
  <p:tag name="AS_UNIQUEID" val="4"/>
</p:tagLst>
</file>

<file path=ppt/tags/tag40.xml><?xml version="1.0" encoding="utf-8"?>
<p:tagLst xmlns:p="http://schemas.openxmlformats.org/presentationml/2006/main">
  <p:tag name="AS_UNIQUEID" val="40"/>
</p:tagLst>
</file>

<file path=ppt/tags/tag41.xml><?xml version="1.0" encoding="utf-8"?>
<p:tagLst xmlns:p="http://schemas.openxmlformats.org/presentationml/2006/main">
  <p:tag name="AS_UNIQUEID" val="41"/>
</p:tagLst>
</file>

<file path=ppt/tags/tag42.xml><?xml version="1.0" encoding="utf-8"?>
<p:tagLst xmlns:p="http://schemas.openxmlformats.org/presentationml/2006/main">
  <p:tag name="AS_UNIQUEID" val="42"/>
</p:tagLst>
</file>

<file path=ppt/tags/tag43.xml><?xml version="1.0" encoding="utf-8"?>
<p:tagLst xmlns:p="http://schemas.openxmlformats.org/presentationml/2006/main">
  <p:tag name="AS_UNIQUEID" val="43"/>
</p:tagLst>
</file>

<file path=ppt/tags/tag44.xml><?xml version="1.0" encoding="utf-8"?>
<p:tagLst xmlns:p="http://schemas.openxmlformats.org/presentationml/2006/main">
  <p:tag name="AS_UNIQUEID" val="44"/>
</p:tagLst>
</file>

<file path=ppt/tags/tag45.xml><?xml version="1.0" encoding="utf-8"?>
<p:tagLst xmlns:p="http://schemas.openxmlformats.org/presentationml/2006/main">
  <p:tag name="AS_UNIQUEID" val="45"/>
</p:tagLst>
</file>

<file path=ppt/tags/tag46.xml><?xml version="1.0" encoding="utf-8"?>
<p:tagLst xmlns:p="http://schemas.openxmlformats.org/presentationml/2006/main">
  <p:tag name="AS_UNIQUEID" val="46"/>
</p:tagLst>
</file>

<file path=ppt/tags/tag47.xml><?xml version="1.0" encoding="utf-8"?>
<p:tagLst xmlns:p="http://schemas.openxmlformats.org/presentationml/2006/main">
  <p:tag name="AS_UNIQUEID" val="47"/>
</p:tagLst>
</file>

<file path=ppt/tags/tag48.xml><?xml version="1.0" encoding="utf-8"?>
<p:tagLst xmlns:p="http://schemas.openxmlformats.org/presentationml/2006/main">
  <p:tag name="AS_UNIQUEID" val="48"/>
</p:tagLst>
</file>

<file path=ppt/tags/tag49.xml><?xml version="1.0" encoding="utf-8"?>
<p:tagLst xmlns:p="http://schemas.openxmlformats.org/presentationml/2006/main">
  <p:tag name="AS_UNIQUEID" val="49"/>
</p:tagLst>
</file>

<file path=ppt/tags/tag5.xml><?xml version="1.0" encoding="utf-8"?>
<p:tagLst xmlns:p="http://schemas.openxmlformats.org/presentationml/2006/main">
  <p:tag name="AS_UNIQUEID" val="5"/>
</p:tagLst>
</file>

<file path=ppt/tags/tag50.xml><?xml version="1.0" encoding="utf-8"?>
<p:tagLst xmlns:p="http://schemas.openxmlformats.org/presentationml/2006/main">
  <p:tag name="AS_UNIQUEID" val="50"/>
</p:tagLst>
</file>

<file path=ppt/tags/tag51.xml><?xml version="1.0" encoding="utf-8"?>
<p:tagLst xmlns:p="http://schemas.openxmlformats.org/presentationml/2006/main">
  <p:tag name="AS_UNIQUEID" val="51"/>
</p:tagLst>
</file>

<file path=ppt/tags/tag52.xml><?xml version="1.0" encoding="utf-8"?>
<p:tagLst xmlns:p="http://schemas.openxmlformats.org/presentationml/2006/main">
  <p:tag name="AS_UNIQUEID" val="52"/>
</p:tagLst>
</file>

<file path=ppt/tags/tag53.xml><?xml version="1.0" encoding="utf-8"?>
<p:tagLst xmlns:p="http://schemas.openxmlformats.org/presentationml/2006/main">
  <p:tag name="AS_UNIQUEID" val="53"/>
</p:tagLst>
</file>

<file path=ppt/tags/tag54.xml><?xml version="1.0" encoding="utf-8"?>
<p:tagLst xmlns:p="http://schemas.openxmlformats.org/presentationml/2006/main">
  <p:tag name="AS_UNIQUEID" val="54"/>
</p:tagLst>
</file>

<file path=ppt/tags/tag55.xml><?xml version="1.0" encoding="utf-8"?>
<p:tagLst xmlns:p="http://schemas.openxmlformats.org/presentationml/2006/main">
  <p:tag name="AS_UNIQUEID" val="55"/>
</p:tagLst>
</file>

<file path=ppt/tags/tag56.xml><?xml version="1.0" encoding="utf-8"?>
<p:tagLst xmlns:p="http://schemas.openxmlformats.org/presentationml/2006/main">
  <p:tag name="AS_UNIQUEID" val="56"/>
</p:tagLst>
</file>

<file path=ppt/tags/tag57.xml><?xml version="1.0" encoding="utf-8"?>
<p:tagLst xmlns:p="http://schemas.openxmlformats.org/presentationml/2006/main">
  <p:tag name="AS_UNIQUEID" val="57"/>
</p:tagLst>
</file>

<file path=ppt/tags/tag58.xml><?xml version="1.0" encoding="utf-8"?>
<p:tagLst xmlns:p="http://schemas.openxmlformats.org/presentationml/2006/main">
  <p:tag name="AS_UNIQUEID" val="58"/>
</p:tagLst>
</file>

<file path=ppt/tags/tag59.xml><?xml version="1.0" encoding="utf-8"?>
<p:tagLst xmlns:p="http://schemas.openxmlformats.org/presentationml/2006/main">
  <p:tag name="AS_UNIQUEID" val="59"/>
</p:tagLst>
</file>

<file path=ppt/tags/tag6.xml><?xml version="1.0" encoding="utf-8"?>
<p:tagLst xmlns:p="http://schemas.openxmlformats.org/presentationml/2006/main">
  <p:tag name="AS_UNIQUEID" val="6"/>
</p:tagLst>
</file>

<file path=ppt/tags/tag60.xml><?xml version="1.0" encoding="utf-8"?>
<p:tagLst xmlns:p="http://schemas.openxmlformats.org/presentationml/2006/main">
  <p:tag name="AS_UNIQUEID" val="60"/>
</p:tagLst>
</file>

<file path=ppt/tags/tag61.xml><?xml version="1.0" encoding="utf-8"?>
<p:tagLst xmlns:p="http://schemas.openxmlformats.org/presentationml/2006/main">
  <p:tag name="AS_UNIQUEID" val="61"/>
</p:tagLst>
</file>

<file path=ppt/tags/tag62.xml><?xml version="1.0" encoding="utf-8"?>
<p:tagLst xmlns:p="http://schemas.openxmlformats.org/presentationml/2006/main">
  <p:tag name="AS_UNIQUEID" val="62"/>
</p:tagLst>
</file>

<file path=ppt/tags/tag63.xml><?xml version="1.0" encoding="utf-8"?>
<p:tagLst xmlns:p="http://schemas.openxmlformats.org/presentationml/2006/main">
  <p:tag name="AS_UNIQUEID" val="63"/>
</p:tagLst>
</file>

<file path=ppt/tags/tag64.xml><?xml version="1.0" encoding="utf-8"?>
<p:tagLst xmlns:p="http://schemas.openxmlformats.org/presentationml/2006/main">
  <p:tag name="AS_UNIQUEID" val="64"/>
</p:tagLst>
</file>

<file path=ppt/tags/tag65.xml><?xml version="1.0" encoding="utf-8"?>
<p:tagLst xmlns:p="http://schemas.openxmlformats.org/presentationml/2006/main">
  <p:tag name="AS_UNIQUEID" val="65"/>
</p:tagLst>
</file>

<file path=ppt/tags/tag66.xml><?xml version="1.0" encoding="utf-8"?>
<p:tagLst xmlns:p="http://schemas.openxmlformats.org/presentationml/2006/main">
  <p:tag name="AS_UNIQUEID" val="66"/>
</p:tagLst>
</file>

<file path=ppt/tags/tag67.xml><?xml version="1.0" encoding="utf-8"?>
<p:tagLst xmlns:p="http://schemas.openxmlformats.org/presentationml/2006/main">
  <p:tag name="AS_UNIQUEID" val="67"/>
</p:tagLst>
</file>

<file path=ppt/tags/tag68.xml><?xml version="1.0" encoding="utf-8"?>
<p:tagLst xmlns:p="http://schemas.openxmlformats.org/presentationml/2006/main">
  <p:tag name="AS_UNIQUEID" val="68"/>
</p:tagLst>
</file>

<file path=ppt/tags/tag69.xml><?xml version="1.0" encoding="utf-8"?>
<p:tagLst xmlns:p="http://schemas.openxmlformats.org/presentationml/2006/main">
  <p:tag name="AS_UNIQUEID" val="69"/>
</p:tagLst>
</file>

<file path=ppt/tags/tag7.xml><?xml version="1.0" encoding="utf-8"?>
<p:tagLst xmlns:p="http://schemas.openxmlformats.org/presentationml/2006/main">
  <p:tag name="AS_UNIQUEID" val="7"/>
</p:tagLst>
</file>

<file path=ppt/tags/tag70.xml><?xml version="1.0" encoding="utf-8"?>
<p:tagLst xmlns:p="http://schemas.openxmlformats.org/presentationml/2006/main">
  <p:tag name="AS_UNIQUEID" val="70"/>
</p:tagLst>
</file>

<file path=ppt/tags/tag71.xml><?xml version="1.0" encoding="utf-8"?>
<p:tagLst xmlns:p="http://schemas.openxmlformats.org/presentationml/2006/main">
  <p:tag name="AS_UNIQUEID" val="71"/>
</p:tagLst>
</file>

<file path=ppt/tags/tag72.xml><?xml version="1.0" encoding="utf-8"?>
<p:tagLst xmlns:p="http://schemas.openxmlformats.org/presentationml/2006/main">
  <p:tag name="AS_UNIQUEID" val="72"/>
</p:tagLst>
</file>

<file path=ppt/tags/tag73.xml><?xml version="1.0" encoding="utf-8"?>
<p:tagLst xmlns:p="http://schemas.openxmlformats.org/presentationml/2006/main">
  <p:tag name="AS_UNIQUEID" val="73"/>
</p:tagLst>
</file>

<file path=ppt/tags/tag74.xml><?xml version="1.0" encoding="utf-8"?>
<p:tagLst xmlns:p="http://schemas.openxmlformats.org/presentationml/2006/main">
  <p:tag name="AS_UNIQUEID" val="74"/>
</p:tagLst>
</file>

<file path=ppt/tags/tag75.xml><?xml version="1.0" encoding="utf-8"?>
<p:tagLst xmlns:p="http://schemas.openxmlformats.org/presentationml/2006/main">
  <p:tag name="AS_UNIQUEID" val="75"/>
</p:tagLst>
</file>

<file path=ppt/tags/tag76.xml><?xml version="1.0" encoding="utf-8"?>
<p:tagLst xmlns:p="http://schemas.openxmlformats.org/presentationml/2006/main">
  <p:tag name="AS_UNIQUEID" val="76"/>
</p:tagLst>
</file>

<file path=ppt/tags/tag77.xml><?xml version="1.0" encoding="utf-8"?>
<p:tagLst xmlns:p="http://schemas.openxmlformats.org/presentationml/2006/main">
  <p:tag name="AS_UNIQUEID" val="77"/>
</p:tagLst>
</file>

<file path=ppt/tags/tag78.xml><?xml version="1.0" encoding="utf-8"?>
<p:tagLst xmlns:p="http://schemas.openxmlformats.org/presentationml/2006/main">
  <p:tag name="AS_UNIQUEID" val="78"/>
</p:tagLst>
</file>

<file path=ppt/tags/tag79.xml><?xml version="1.0" encoding="utf-8"?>
<p:tagLst xmlns:p="http://schemas.openxmlformats.org/presentationml/2006/main">
  <p:tag name="AS_UNIQUEID" val="79"/>
</p:tagLst>
</file>

<file path=ppt/tags/tag8.xml><?xml version="1.0" encoding="utf-8"?>
<p:tagLst xmlns:p="http://schemas.openxmlformats.org/presentationml/2006/main">
  <p:tag name="AS_UNIQUEID" val="8"/>
</p:tagLst>
</file>

<file path=ppt/tags/tag80.xml><?xml version="1.0" encoding="utf-8"?>
<p:tagLst xmlns:p="http://schemas.openxmlformats.org/presentationml/2006/main">
  <p:tag name="AS_UNIQUEID" val="80"/>
</p:tagLst>
</file>

<file path=ppt/tags/tag81.xml><?xml version="1.0" encoding="utf-8"?>
<p:tagLst xmlns:p="http://schemas.openxmlformats.org/presentationml/2006/main">
  <p:tag name="AS_UNIQUEID" val="81"/>
</p:tagLst>
</file>

<file path=ppt/tags/tag82.xml><?xml version="1.0" encoding="utf-8"?>
<p:tagLst xmlns:p="http://schemas.openxmlformats.org/presentationml/2006/main">
  <p:tag name="AS_UNIQUEID" val="82"/>
</p:tagLst>
</file>

<file path=ppt/tags/tag83.xml><?xml version="1.0" encoding="utf-8"?>
<p:tagLst xmlns:p="http://schemas.openxmlformats.org/presentationml/2006/main">
  <p:tag name="AS_UNIQUEID" val="83"/>
</p:tagLst>
</file>

<file path=ppt/tags/tag84.xml><?xml version="1.0" encoding="utf-8"?>
<p:tagLst xmlns:p="http://schemas.openxmlformats.org/presentationml/2006/main">
  <p:tag name="AS_UNIQUEID" val="84"/>
</p:tagLst>
</file>

<file path=ppt/tags/tag85.xml><?xml version="1.0" encoding="utf-8"?>
<p:tagLst xmlns:p="http://schemas.openxmlformats.org/presentationml/2006/main">
  <p:tag name="AS_UNIQUEID" val="85"/>
</p:tagLst>
</file>

<file path=ppt/tags/tag86.xml><?xml version="1.0" encoding="utf-8"?>
<p:tagLst xmlns:p="http://schemas.openxmlformats.org/presentationml/2006/main">
  <p:tag name="AS_UNIQUEID" val="86"/>
</p:tagLst>
</file>

<file path=ppt/tags/tag87.xml><?xml version="1.0" encoding="utf-8"?>
<p:tagLst xmlns:p="http://schemas.openxmlformats.org/presentationml/2006/main">
  <p:tag name="AS_UNIQUEID" val="87"/>
</p:tagLst>
</file>

<file path=ppt/tags/tag88.xml><?xml version="1.0" encoding="utf-8"?>
<p:tagLst xmlns:p="http://schemas.openxmlformats.org/presentationml/2006/main">
  <p:tag name="AS_UNIQUEID" val="88"/>
</p:tagLst>
</file>

<file path=ppt/tags/tag89.xml><?xml version="1.0" encoding="utf-8"?>
<p:tagLst xmlns:p="http://schemas.openxmlformats.org/presentationml/2006/main">
  <p:tag name="AS_UNIQUEID" val="89"/>
</p:tagLst>
</file>

<file path=ppt/tags/tag9.xml><?xml version="1.0" encoding="utf-8"?>
<p:tagLst xmlns:p="http://schemas.openxmlformats.org/presentationml/2006/main">
  <p:tag name="AS_UNIQUEID" val="9"/>
</p:tagLst>
</file>

<file path=ppt/tags/tag90.xml><?xml version="1.0" encoding="utf-8"?>
<p:tagLst xmlns:p="http://schemas.openxmlformats.org/presentationml/2006/main">
  <p:tag name="AS_UNIQUEID" val="90"/>
</p:tagLst>
</file>

<file path=ppt/tags/tag91.xml><?xml version="1.0" encoding="utf-8"?>
<p:tagLst xmlns:p="http://schemas.openxmlformats.org/presentationml/2006/main">
  <p:tag name="AS_UNIQUEID" val="91"/>
</p:tagLst>
</file>

<file path=ppt/tags/tag92.xml><?xml version="1.0" encoding="utf-8"?>
<p:tagLst xmlns:p="http://schemas.openxmlformats.org/presentationml/2006/main">
  <p:tag name="AS_UNIQUEID" val="92"/>
</p:tagLst>
</file>

<file path=ppt/tags/tag93.xml><?xml version="1.0" encoding="utf-8"?>
<p:tagLst xmlns:p="http://schemas.openxmlformats.org/presentationml/2006/main">
  <p:tag name="AS_UNIQUEID" val="93"/>
</p:tagLst>
</file>

<file path=ppt/tags/tag94.xml><?xml version="1.0" encoding="utf-8"?>
<p:tagLst xmlns:p="http://schemas.openxmlformats.org/presentationml/2006/main">
  <p:tag name="AS_UNIQUEID" val="94"/>
</p:tagLst>
</file>

<file path=ppt/tags/tag95.xml><?xml version="1.0" encoding="utf-8"?>
<p:tagLst xmlns:p="http://schemas.openxmlformats.org/presentationml/2006/main">
  <p:tag name="AS_UNIQUEID" val="95"/>
</p:tagLst>
</file>

<file path=ppt/tags/tag96.xml><?xml version="1.0" encoding="utf-8"?>
<p:tagLst xmlns:p="http://schemas.openxmlformats.org/presentationml/2006/main">
  <p:tag name="AS_UNIQUEID" val="96"/>
</p:tagLst>
</file>

<file path=ppt/tags/tag97.xml><?xml version="1.0" encoding="utf-8"?>
<p:tagLst xmlns:p="http://schemas.openxmlformats.org/presentationml/2006/main">
  <p:tag name="AS_UNIQUEID" val="97"/>
</p:tagLst>
</file>

<file path=ppt/tags/tag98.xml><?xml version="1.0" encoding="utf-8"?>
<p:tagLst xmlns:p="http://schemas.openxmlformats.org/presentationml/2006/main">
  <p:tag name="AS_UNIQUEID" val="98"/>
</p:tagLst>
</file>

<file path=ppt/tags/tag99.xml><?xml version="1.0" encoding="utf-8"?>
<p:tagLst xmlns:p="http://schemas.openxmlformats.org/presentationml/2006/main">
  <p:tag name="AS_UNIQUEID" val="99"/>
</p:tagLst>
</file>

<file path=ppt/theme/theme1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/>
  <PresentationFormat>宽屏</PresentationFormat>
  <Paragraphs>86</Paragraphs>
  <Slides>25</Slides>
  <Notes>1</Notes>
  <TotalTime>398</TotalTime>
  <HiddenSlides>0</HiddenSlides>
  <MMClips>1</MMClips>
  <ScaleCrop>0</ScaleCrop>
  <HeadingPairs>
    <vt:vector baseType="variant" size="6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baseType="lpstr" size="34">
      <vt:lpstr>Arial</vt:lpstr>
      <vt:lpstr>等线 Light</vt:lpstr>
      <vt:lpstr>等线</vt:lpstr>
      <vt:lpstr>微软雅黑</vt:lpstr>
      <vt:lpstr>仿宋</vt:lpstr>
      <vt:lpstr>黑体</vt:lpstr>
      <vt:lpstr>Franklin Gothic Book</vt:lpstr>
      <vt:lpstr>Wingdings</vt:lpstr>
      <vt:lpstr>Office 主题​​</vt:lpstr>
      <vt:lpstr>导入：观看下列视频</vt:lpstr>
      <vt:lpstr>PowerPoint Presentation</vt:lpstr>
      <vt:lpstr>关于作者</vt:lpstr>
      <vt:lpstr>人物通讯</vt:lpstr>
      <vt:lpstr>走进人物</vt:lpstr>
      <vt:lpstr>走进人物</vt:lpstr>
      <vt:lpstr>走进人物</vt:lpstr>
      <vt:lpstr>走进人物</vt:lpstr>
      <vt:lpstr>走进人物</vt:lpstr>
      <vt:lpstr>初读文本</vt:lpstr>
      <vt:lpstr>初读文本</vt:lpstr>
      <vt:lpstr>初读文本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深入探究</vt:lpstr>
      <vt:lpstr>PowerPoint Presentation</vt:lpstr>
      <vt:lpstr>深入探究</vt:lpstr>
      <vt:lpstr>深入探究</vt:lpstr>
      <vt:lpstr>深入探究</vt:lpstr>
      <vt:lpstr>拓展延伸</vt:lpstr>
      <vt:lpstr>作业练习</vt:lpstr>
    </vt:vector>
  </TitlesOfParts>
  <LinksUpToDate>0</LinksUpToDate>
  <SharedDoc>0</SharedDoc>
  <HyperlinksChanged>0</HyperlinksChanged>
  <Application>Aspose.Slides for .NET</Application>
  <AppVersion>20.0500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title>PowerPoint 演示文稿</dc:title>
  <dc:creator>谢 忠凯</dc:creator>
  <cp:lastModifiedBy>谢 忠凯</cp:lastModifiedBy>
  <cp:revision>34</cp:revision>
  <dcterms:created xsi:type="dcterms:W3CDTF">2020-08-06T15:15:48Z</dcterms:created>
  <dcterms:modified xsi:type="dcterms:W3CDTF">2020-08-18T03:50:28Z</dcterms:modified>
</cp:coreProperties>
</file>