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8" r:id="rId2"/>
    <p:sldId id="260" r:id="rId3"/>
    <p:sldId id="312" r:id="rId4"/>
    <p:sldId id="265" r:id="rId5"/>
    <p:sldId id="268" r:id="rId6"/>
    <p:sldId id="271" r:id="rId7"/>
    <p:sldId id="269" r:id="rId8"/>
    <p:sldId id="270" r:id="rId9"/>
    <p:sldId id="272" r:id="rId10"/>
    <p:sldId id="273" r:id="rId11"/>
    <p:sldId id="297" r:id="rId12"/>
    <p:sldId id="313" r:id="rId13"/>
    <p:sldId id="302" r:id="rId14"/>
    <p:sldId id="278" r:id="rId15"/>
    <p:sldId id="279" r:id="rId16"/>
    <p:sldId id="280" r:id="rId17"/>
    <p:sldId id="283" r:id="rId18"/>
    <p:sldId id="284" r:id="rId19"/>
    <p:sldId id="301" r:id="rId20"/>
    <p:sldId id="286" r:id="rId21"/>
    <p:sldId id="288" r:id="rId22"/>
    <p:sldId id="290" r:id="rId23"/>
    <p:sldId id="303" r:id="rId24"/>
    <p:sldId id="305" r:id="rId25"/>
    <p:sldId id="306" r:id="rId26"/>
    <p:sldId id="257" r:id="rId27"/>
    <p:sldId id="314" r:id="rId28"/>
    <p:sldId id="259" r:id="rId29"/>
    <p:sldId id="315" r:id="rId30"/>
    <p:sldId id="261" r:id="rId31"/>
    <p:sldId id="262" r:id="rId32"/>
    <p:sldId id="263" r:id="rId33"/>
    <p:sldId id="308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72" d="100"/>
          <a:sy n="72" d="100"/>
        </p:scale>
        <p:origin x="504" y="64"/>
      </p:cViewPr>
      <p:guideLst>
        <p:guide orient="horz" pos="218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2020/3/16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2020/3/16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393" y="2130427"/>
            <a:ext cx="10363122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786" y="3886200"/>
            <a:ext cx="8534337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313" y="6245225"/>
            <a:ext cx="284585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4835" y="6245225"/>
            <a:ext cx="386197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8269" y="6245225"/>
            <a:ext cx="284406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1516CA-0F91-4C56-9E0F-2233B8C77B47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313" y="6245225"/>
            <a:ext cx="284585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4835" y="6245225"/>
            <a:ext cx="386197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8269" y="6245225"/>
            <a:ext cx="284406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2745FE-2E8E-4EE0-8345-6648BFFDD68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135" y="274640"/>
            <a:ext cx="274318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95" y="274640"/>
            <a:ext cx="8026341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313" y="6245225"/>
            <a:ext cx="284585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4835" y="6245225"/>
            <a:ext cx="386197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8269" y="6245225"/>
            <a:ext cx="284406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FACAFB2-A68D-4A8C-A5BC-3CAB5524CB0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370152" y="-27384"/>
            <a:ext cx="1613652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" action="ppaction://noaction"/>
            </p:cNvPr>
            <p:cNvSpPr txBox="1"/>
            <p:nvPr userDrawn="1"/>
          </p:nvSpPr>
          <p:spPr>
            <a:xfrm>
              <a:off x="60351" y="2460637"/>
              <a:ext cx="1289016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课内篇一起思考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685800"/>
            <a:ext cx="11387667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06400" y="1981200"/>
            <a:ext cx="5592233" cy="38862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1833" y="1981200"/>
            <a:ext cx="5592233" cy="38862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02167" y="6019800"/>
            <a:ext cx="3052233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019800"/>
            <a:ext cx="3860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7600" y="6019800"/>
            <a:ext cx="3052233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313" y="6245225"/>
            <a:ext cx="284585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4835" y="6245225"/>
            <a:ext cx="386197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8269" y="6245225"/>
            <a:ext cx="284406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8AD08C-93CA-463A-8A94-794386D79ED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77" y="4406902"/>
            <a:ext cx="1036312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77" y="2906713"/>
            <a:ext cx="1036312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313" y="6245225"/>
            <a:ext cx="284585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4835" y="6245225"/>
            <a:ext cx="386197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8269" y="6245225"/>
            <a:ext cx="284406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FC64A8D-1A3F-4C8E-B213-7271648C6545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95" y="1600202"/>
            <a:ext cx="538476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554" y="1600202"/>
            <a:ext cx="538476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313" y="6245225"/>
            <a:ext cx="284585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4835" y="6245225"/>
            <a:ext cx="386197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8269" y="6245225"/>
            <a:ext cx="284406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4469A2-6AA6-4579-800C-8B7F4BDB21CD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95" y="1535113"/>
            <a:ext cx="538687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95" y="2174875"/>
            <a:ext cx="538687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22" y="1535113"/>
            <a:ext cx="538899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22" y="2174875"/>
            <a:ext cx="538899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313" y="6245225"/>
            <a:ext cx="284585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4164835" y="6245225"/>
            <a:ext cx="386197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8738269" y="6245225"/>
            <a:ext cx="284406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B33815B-26BE-45AD-8567-A5599941D195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313" y="6245225"/>
            <a:ext cx="284585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4835" y="6245225"/>
            <a:ext cx="386197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8269" y="6245225"/>
            <a:ext cx="284406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A771D2-D175-469F-8BA1-5BD65AA88DC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313" y="6245225"/>
            <a:ext cx="284585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4835" y="6245225"/>
            <a:ext cx="386197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8269" y="6245225"/>
            <a:ext cx="284406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B6A91A3-8D6E-4BCD-8E02-A8E1A62F8C6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97" y="273050"/>
            <a:ext cx="401105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698" y="273052"/>
            <a:ext cx="681561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97" y="1435102"/>
            <a:ext cx="401105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313" y="6245225"/>
            <a:ext cx="284585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4835" y="6245225"/>
            <a:ext cx="386197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8269" y="6245225"/>
            <a:ext cx="284406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8F0C2E2-B800-4D7E-BD8B-756D5DA2BFF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699" y="4800600"/>
            <a:ext cx="7315146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699" y="612775"/>
            <a:ext cx="7315146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699" y="5367338"/>
            <a:ext cx="7315146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313" y="6245225"/>
            <a:ext cx="284585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4835" y="6245225"/>
            <a:ext cx="386197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8269" y="6245225"/>
            <a:ext cx="284406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20B1238-4DF8-47F7-AAC1-21AF2A6889D5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313" y="274638"/>
            <a:ext cx="10973016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09313" y="1600200"/>
            <a:ext cx="10973016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3584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313" y="6245225"/>
            <a:ext cx="284585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84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4835" y="6245225"/>
            <a:ext cx="3861971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84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8269" y="6245225"/>
            <a:ext cx="284406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5D3BD3E-1548-4FA8-B30C-6AE46D7CBBA4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916113" y="3100388"/>
            <a:ext cx="8456613" cy="4763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0" name="TextBox 5"/>
          <p:cNvSpPr txBox="1"/>
          <p:nvPr/>
        </p:nvSpPr>
        <p:spPr>
          <a:xfrm>
            <a:off x="2163763" y="3824288"/>
            <a:ext cx="80867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了解戏剧相关知识及作者。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品味人物语言表现的人物心理及思想感情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3.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探究周朴园性格的复杂性，理解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雷雨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的主题。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051" name="组合 4"/>
          <p:cNvGrpSpPr/>
          <p:nvPr/>
        </p:nvGrpSpPr>
        <p:grpSpPr>
          <a:xfrm>
            <a:off x="1873250" y="3311525"/>
            <a:ext cx="1938338" cy="512763"/>
            <a:chOff x="466235" y="3272474"/>
            <a:chExt cx="2583451" cy="684439"/>
          </a:xfrm>
        </p:grpSpPr>
        <p:pic>
          <p:nvPicPr>
            <p:cNvPr id="205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235" y="3272474"/>
              <a:ext cx="2583451" cy="6844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矩形 9"/>
            <p:cNvSpPr/>
            <p:nvPr/>
          </p:nvSpPr>
          <p:spPr>
            <a:xfrm>
              <a:off x="1115164" y="3318048"/>
              <a:ext cx="1880732" cy="5526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zh-CN" altLang="en-US" sz="2100" strike="noStrike" noProof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学习目标</a:t>
              </a:r>
            </a:p>
          </p:txBody>
        </p:sp>
      </p:grpSp>
      <p:sp>
        <p:nvSpPr>
          <p:cNvPr id="2054" name="标题 1"/>
          <p:cNvSpPr txBox="1"/>
          <p:nvPr/>
        </p:nvSpPr>
        <p:spPr>
          <a:xfrm>
            <a:off x="6362700" y="1354138"/>
            <a:ext cx="3887788" cy="1485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>
              <a:lnSpc>
                <a:spcPct val="90000"/>
              </a:lnSpc>
            </a:pPr>
            <a:r>
              <a:rPr lang="zh-CN" altLang="en-US" sz="45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雷雨（节选）</a:t>
            </a:r>
            <a:endParaRPr lang="zh-CN" altLang="en-US" sz="45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55" name="AutoShape 2" descr="https://timgsa.baidu.com/timg?image&amp;quality=80&amp;size=b9999_10000&amp;sec=1575722941867&amp;di=34c3b7b8b6c2ec8d6156a0eb6ecd8bc6&amp;imgtype=0&amp;src=http%3A%2F%2Fimg1.gtimg.com%2Fcul%2Fpics%2Fhv1%2F98%2F186%2F1643%2F106883603.jpg"/>
          <p:cNvSpPr>
            <a:spLocks noChangeAspect="1"/>
          </p:cNvSpPr>
          <p:nvPr/>
        </p:nvSpPr>
        <p:spPr>
          <a:xfrm>
            <a:off x="1639888" y="749300"/>
            <a:ext cx="228600" cy="2286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6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4188" y="1103313"/>
            <a:ext cx="4572000" cy="1985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buClrTx/>
              <a:buSzTx/>
              <a:buFontTx/>
            </a:pPr>
            <a:r>
              <a:rPr lang="zh-CN" altLang="en-US" sz="3200" kern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戏剧冲突</a:t>
            </a:r>
          </a:p>
        </p:txBody>
      </p:sp>
      <p:pic>
        <p:nvPicPr>
          <p:cNvPr id="13" name="m21.eps" descr="id:214749280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797935" y="1935480"/>
            <a:ext cx="4055110" cy="25527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周朴园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1852" y="1257300"/>
            <a:ext cx="3386138" cy="426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2" name="Picture 3" descr="ly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4350" y="1295400"/>
            <a:ext cx="3308350" cy="419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AutoShape 4"/>
          <p:cNvSpPr/>
          <p:nvPr/>
        </p:nvSpPr>
        <p:spPr>
          <a:xfrm>
            <a:off x="5486400" y="2819400"/>
            <a:ext cx="1295400" cy="1143000"/>
          </a:xfrm>
          <a:prstGeom prst="leftRightArrow">
            <a:avLst>
              <a:gd name="adj1" fmla="val 63018"/>
              <a:gd name="adj2" fmla="val 1281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1204" name="Text Box 5"/>
          <p:cNvSpPr txBox="1"/>
          <p:nvPr/>
        </p:nvSpPr>
        <p:spPr>
          <a:xfrm>
            <a:off x="3295016" y="457200"/>
            <a:ext cx="59829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第二场：周朴园与鲁大海的冲突 </a:t>
            </a:r>
          </a:p>
        </p:txBody>
      </p:sp>
      <p:sp>
        <p:nvSpPr>
          <p:cNvPr id="51205" name="Text Box 6"/>
          <p:cNvSpPr txBox="1"/>
          <p:nvPr/>
        </p:nvSpPr>
        <p:spPr>
          <a:xfrm>
            <a:off x="5062856" y="5638800"/>
            <a:ext cx="466026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罢工与反罢工的尖锐矛盾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51206" name="Text Box 7"/>
          <p:cNvSpPr txBox="1"/>
          <p:nvPr/>
        </p:nvSpPr>
        <p:spPr>
          <a:xfrm>
            <a:off x="1726248" y="5715000"/>
            <a:ext cx="22180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矛盾焦点：</a:t>
            </a: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165860"/>
            <a:ext cx="10972800" cy="131445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kern="12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kern="1200" dirty="0">
                <a:latin typeface="微软雅黑" panose="020B0503020204020204" charset="-122"/>
                <a:ea typeface="微软雅黑" panose="020B0503020204020204" charset="-122"/>
              </a:rPr>
              <a:t>、课文第二部分主要写周仆园和鲁大海相见后的对话，他们开始的对话有什么特点？作者为什么要这么写？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52475" y="2127885"/>
            <a:ext cx="109626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周仆园在和鲁大海见面前，已经从鲁侍萍那里得知鲁大海就是他的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亲骨肉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，也知道鲁大海鼓动罢工反对他，但是他还要向大海问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你叫什么名字？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“”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你有什么事吧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这种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明知故问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的态度正表现了周仆园的思想本质。周仆园摆出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资本家、董事长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的臭架子对待大海，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说明他对大海已不存在什么骨肉亲情，他们之间只有劳资的阶级对立。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313" y="3580448"/>
            <a:ext cx="10973016" cy="1143000"/>
          </a:xfrm>
        </p:spPr>
        <p:txBody>
          <a:bodyPr/>
          <a:lstStyle/>
          <a:p>
            <a:pPr algn="l"/>
            <a:r>
              <a:rPr lang="en-US" altLang="zh-CN" sz="2800" kern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lang="zh-CN" altLang="en-US" sz="2800" kern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、鲁大海被周仆园宣布开除后又是怎样同周仆园斗争的？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09600" y="4507865"/>
            <a:ext cx="10972800" cy="12966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algn="l" eaLnBrk="1" fontAlgn="auto" hangingPunct="1">
              <a:buClrTx/>
              <a:buSzTx/>
              <a:buFontTx/>
              <a:buNone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鲁大海已经清楚地认识到周仆园为了赚钱什么都干得出来的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阶级本性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，愤怒痛斥周仆团的血淋淋的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发家史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，在哈尔滨包修江桥时，周故意叫江堤出险，淹死2200名小工，每个小工的性命他扣了300块钱，之后大海又顽强地与周的打手们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还手对打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痛骂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周家的人是一群强盗。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313" y="852488"/>
            <a:ext cx="10973016" cy="1143000"/>
          </a:xfrm>
        </p:spPr>
        <p:txBody>
          <a:bodyPr/>
          <a:lstStyle/>
          <a:p>
            <a:r>
              <a:rPr lang="zh-CN" altLang="en-US" sz="3200" kern="1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</a:rPr>
              <a:t>周仆园与鲁大海的冲突中进一步揭示了他什么性格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30300" y="1995805"/>
            <a:ext cx="4105275" cy="45262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kern="1200" dirty="0">
                <a:latin typeface="微软雅黑" panose="020B0503020204020204" charset="-122"/>
                <a:ea typeface="微软雅黑" panose="020B0503020204020204" charset="-122"/>
              </a:rPr>
              <a:t>冷酷</a:t>
            </a:r>
          </a:p>
          <a:p>
            <a:pPr marL="0" indent="0">
              <a:buNone/>
            </a:pPr>
            <a:r>
              <a:rPr lang="zh-CN" altLang="en-US" sz="2400" kern="1200" dirty="0">
                <a:latin typeface="微软雅黑" panose="020B0503020204020204" charset="-122"/>
                <a:ea typeface="微软雅黑" panose="020B0503020204020204" charset="-122"/>
              </a:rPr>
              <a:t>自私</a:t>
            </a:r>
          </a:p>
          <a:p>
            <a:pPr marL="0" indent="0">
              <a:buNone/>
            </a:pPr>
            <a:r>
              <a:rPr lang="zh-CN" altLang="en-US" sz="2400" kern="1200" dirty="0">
                <a:latin typeface="微软雅黑" panose="020B0503020204020204" charset="-122"/>
                <a:ea typeface="微软雅黑" panose="020B0503020204020204" charset="-122"/>
              </a:rPr>
              <a:t>残忍</a:t>
            </a:r>
          </a:p>
          <a:p>
            <a:pPr marL="0" indent="0">
              <a:buNone/>
            </a:pPr>
            <a:r>
              <a:rPr lang="zh-CN" altLang="en-US" sz="2400" kern="1200" dirty="0">
                <a:latin typeface="微软雅黑" panose="020B0503020204020204" charset="-122"/>
                <a:ea typeface="微软雅黑" panose="020B0503020204020204" charset="-122"/>
              </a:rPr>
              <a:t>老谋深算</a:t>
            </a:r>
          </a:p>
          <a:p>
            <a:pPr marL="0" indent="0">
              <a:buNone/>
            </a:pPr>
            <a:endParaRPr lang="zh-CN" altLang="en-US" sz="2400" kern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89905" y="2621915"/>
            <a:ext cx="569214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323850" contourW="12700">
              <a:extrusionClr>
                <a:srgbClr val="EB6A70"/>
              </a:extrusionClr>
              <a:contourClr>
                <a:srgbClr val="B1A2BA"/>
              </a:contourClr>
            </a:sp3d>
          </a:bodyPr>
          <a:lstStyle/>
          <a:p>
            <a:pPr algn="ctr"/>
            <a:r>
              <a:rPr lang="zh-CN" altLang="en-US" sz="7200" b="1">
                <a:ln w="0">
                  <a:solidFill>
                    <a:srgbClr val="8E69B8"/>
                  </a:solidFill>
                  <a:prstDash val="solid"/>
                </a:ln>
                <a:blipFill>
                  <a:blip r:embed="rId2">
                    <a:alphaModFix amt="99000"/>
                  </a:blip>
                  <a:tile tx="139700" ty="0" sx="59000" sy="42000" flip="none" algn="b"/>
                </a:blipFill>
                <a:effectLst>
                  <a:innerShdw dist="25400" dir="13500000">
                    <a:srgbClr val="9166B8">
                      <a:alpha val="100000"/>
                    </a:srgbClr>
                  </a:innerShdw>
                </a:effectLst>
                <a:sym typeface="+mn-ea"/>
              </a:rPr>
              <a:t>资本家的人性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Text Box 2"/>
          <p:cNvSpPr txBox="1"/>
          <p:nvPr/>
        </p:nvSpPr>
        <p:spPr>
          <a:xfrm>
            <a:off x="2674620" y="711835"/>
            <a:ext cx="58991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charset="-122"/>
              </a:rPr>
              <a:t>第一场：周朴园与鲁侍萍的冲突</a:t>
            </a:r>
          </a:p>
        </p:txBody>
      </p:sp>
      <p:pic>
        <p:nvPicPr>
          <p:cNvPr id="146435" name="Picture 3" descr="周朴园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8" y="1295400"/>
            <a:ext cx="3448050" cy="434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6436" name="Picture 4" descr="ly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7688" y="1295400"/>
            <a:ext cx="3344862" cy="426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6437" name="AutoShape 5"/>
          <p:cNvSpPr/>
          <p:nvPr/>
        </p:nvSpPr>
        <p:spPr>
          <a:xfrm>
            <a:off x="5448300" y="3124200"/>
            <a:ext cx="1295400" cy="1143000"/>
          </a:xfrm>
          <a:prstGeom prst="leftRightArrow">
            <a:avLst>
              <a:gd name="adj1" fmla="val 57222"/>
              <a:gd name="adj2" fmla="val 1499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6438" name="Text Box 6"/>
          <p:cNvSpPr txBox="1"/>
          <p:nvPr/>
        </p:nvSpPr>
        <p:spPr>
          <a:xfrm>
            <a:off x="2209642" y="5562283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矛盾焦点：</a:t>
            </a:r>
          </a:p>
        </p:txBody>
      </p:sp>
      <p:sp>
        <p:nvSpPr>
          <p:cNvPr id="146439" name="Text Box 7"/>
          <p:cNvSpPr txBox="1"/>
          <p:nvPr/>
        </p:nvSpPr>
        <p:spPr>
          <a:xfrm>
            <a:off x="5157788" y="5638483"/>
            <a:ext cx="53530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三十年生死恩怨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(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感情的纠葛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)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/>
          <p:nvPr/>
        </p:nvSpPr>
        <p:spPr>
          <a:xfrm>
            <a:off x="516255" y="1690370"/>
            <a:ext cx="58134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30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年来，周朴园是如何对待死去的鲁侍萍？</a:t>
            </a:r>
          </a:p>
        </p:txBody>
      </p:sp>
      <p:sp>
        <p:nvSpPr>
          <p:cNvPr id="13315" name="Text Box 3"/>
          <p:cNvSpPr txBox="1"/>
          <p:nvPr/>
        </p:nvSpPr>
        <p:spPr>
          <a:xfrm>
            <a:off x="355600" y="2618740"/>
            <a:ext cx="8302625" cy="311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342900" algn="l" eaLnBrk="0" fontAlgn="base" hangingPunct="0">
              <a:spcBef>
                <a:spcPct val="20000"/>
              </a:spcBef>
              <a:buClrTx/>
              <a:buSzTx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（1）一直保留旧雨衣、侍萍绣了梅花的旧衬衣。</a:t>
            </a:r>
          </a:p>
          <a:p>
            <a:pPr indent="-342900" algn="l" eaLnBrk="0" fontAlgn="base" hangingPunct="0">
              <a:spcBef>
                <a:spcPct val="20000"/>
              </a:spcBef>
              <a:buClrTx/>
              <a:buSzTx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（2）一直保留家中的一切侍萍喜欢的摆设。</a:t>
            </a:r>
          </a:p>
          <a:p>
            <a:pPr indent="-342900" algn="l" eaLnBrk="0" fontAlgn="base" hangingPunct="0">
              <a:spcBef>
                <a:spcPct val="20000"/>
              </a:spcBef>
              <a:buClrTx/>
              <a:buSzTx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（3）一直保留关窗的习惯。</a:t>
            </a:r>
          </a:p>
          <a:p>
            <a:pPr indent="-342900" algn="l" eaLnBrk="0" fontAlgn="base" hangingPunct="0">
              <a:spcBef>
                <a:spcPct val="20000"/>
              </a:spcBef>
              <a:buClrTx/>
              <a:buSzTx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（4）记住侍萍的生日。</a:t>
            </a:r>
          </a:p>
          <a:p>
            <a:pPr indent="-342900" algn="l" eaLnBrk="0" fontAlgn="base" hangingPunct="0">
              <a:spcBef>
                <a:spcPct val="20000"/>
              </a:spcBef>
              <a:buClrTx/>
              <a:buSzTx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（5）把侍萍美化为贤慧、规矩的小姐。</a:t>
            </a:r>
          </a:p>
          <a:p>
            <a:pPr indent="-342900" algn="l" eaLnBrk="0" fontAlgn="base" hangingPunct="0">
              <a:spcBef>
                <a:spcPct val="20000"/>
              </a:spcBef>
              <a:buClrTx/>
              <a:buSzTx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（6)多次向人打听，特地派人到无锡打听侍萍的下落。</a:t>
            </a:r>
          </a:p>
          <a:p>
            <a:pPr indent="-342900" algn="l" eaLnBrk="0" fontAlgn="base" hangingPunct="0">
              <a:spcBef>
                <a:spcPct val="20000"/>
              </a:spcBef>
              <a:buClrTx/>
              <a:buSzTx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（7）想去修缮侍萍的坟墓。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56920" y="974090"/>
            <a:ext cx="8810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周朴园是否深爱过鲁侍萍，请你从文中找出依据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2815" y="1029970"/>
            <a:ext cx="98901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-342900" algn="l" eaLnBrk="0" fontAlgn="base" hangingPunct="0">
              <a:spcBef>
                <a:spcPct val="20000"/>
              </a:spcBef>
              <a:buClrTx/>
              <a:buSzTx/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在30年前，他与鲁有过一段甜蜜的生活，真实的感情，对此，他一直念念不忘，他多年在保留的旧习惯也可以为证；而对于30年前将鲁赶出家门的绝情行为，他有着发自内心的愧疚与忏悔。可以说，此时，我们眼里看到的，是一个有温情的周朴园，有良知的周朴园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61795" y="3171825"/>
            <a:ext cx="83178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</a:t>
            </a:r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鲁侍萍被周家赶走，周朴园是不情愿的，但在“父母之命、媒妁之言”的时代，他又是没有办法阻止的。何况在赶走之前，周家始终未让他与鲁侍萍见上一面。</a:t>
            </a: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                                           </a:t>
            </a:r>
            <a:r>
              <a:rPr lang="en-US" altLang="zh-CN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——</a:t>
            </a:r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曹禺《雷雨》创作回顾</a:t>
            </a:r>
          </a:p>
        </p:txBody>
      </p:sp>
      <p:sp>
        <p:nvSpPr>
          <p:cNvPr id="5" name="矩形 4"/>
          <p:cNvSpPr/>
          <p:nvPr/>
        </p:nvSpPr>
        <p:spPr>
          <a:xfrm>
            <a:off x="4666615" y="4953635"/>
            <a:ext cx="66103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323850" contourW="12700">
              <a:extrusionClr>
                <a:srgbClr val="EB6A70"/>
              </a:extrusionClr>
              <a:contourClr>
                <a:srgbClr val="B1A2BA"/>
              </a:contourClr>
            </a:sp3d>
          </a:bodyPr>
          <a:lstStyle/>
          <a:p>
            <a:pPr algn="ctr"/>
            <a:r>
              <a:rPr lang="zh-CN" altLang="en-US" sz="7200" b="1">
                <a:ln w="0">
                  <a:solidFill>
                    <a:srgbClr val="8E69B8"/>
                  </a:solidFill>
                  <a:prstDash val="solid"/>
                </a:ln>
                <a:blipFill>
                  <a:blip r:embed="rId2">
                    <a:alphaModFix amt="99000"/>
                  </a:blip>
                  <a:tile tx="139700" ty="0" sx="59000" sy="42000" flip="none" algn="b"/>
                </a:blipFill>
                <a:effectLst>
                  <a:innerShdw dist="25400" dir="13500000">
                    <a:srgbClr val="9166B8">
                      <a:alpha val="100000"/>
                    </a:srgbClr>
                  </a:innerShdw>
                </a:effectLst>
              </a:rPr>
              <a:t>人性，爱他所爱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1026"/>
          <p:cNvSpPr txBox="1"/>
          <p:nvPr/>
        </p:nvSpPr>
        <p:spPr>
          <a:xfrm>
            <a:off x="61595" y="878840"/>
            <a:ext cx="4052888" cy="645160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）相遇诉旧怨</a:t>
            </a:r>
          </a:p>
        </p:txBody>
      </p:sp>
      <p:sp>
        <p:nvSpPr>
          <p:cNvPr id="25603" name="Text Box 1027"/>
          <p:cNvSpPr txBox="1"/>
          <p:nvPr/>
        </p:nvSpPr>
        <p:spPr>
          <a:xfrm>
            <a:off x="2068037" y="429260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关窗</a:t>
            </a:r>
          </a:p>
        </p:txBody>
      </p:sp>
      <p:sp>
        <p:nvSpPr>
          <p:cNvPr id="25604" name="Line 1028"/>
          <p:cNvSpPr/>
          <p:nvPr/>
        </p:nvSpPr>
        <p:spPr>
          <a:xfrm flipV="1">
            <a:off x="2590800" y="3733800"/>
            <a:ext cx="457200" cy="685800"/>
          </a:xfrm>
          <a:prstGeom prst="line">
            <a:avLst/>
          </a:prstGeom>
          <a:ln w="3175" cap="flat" cmpd="sng">
            <a:solidFill>
              <a:srgbClr val="80008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5" name="Text Box 1029"/>
          <p:cNvSpPr txBox="1"/>
          <p:nvPr/>
        </p:nvSpPr>
        <p:spPr>
          <a:xfrm>
            <a:off x="2715737" y="321310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姓鲁</a:t>
            </a:r>
          </a:p>
        </p:txBody>
      </p:sp>
      <p:sp>
        <p:nvSpPr>
          <p:cNvPr id="25606" name="Line 1030"/>
          <p:cNvSpPr/>
          <p:nvPr/>
        </p:nvSpPr>
        <p:spPr>
          <a:xfrm>
            <a:off x="3048000" y="3733800"/>
            <a:ext cx="1066800" cy="0"/>
          </a:xfrm>
          <a:prstGeom prst="line">
            <a:avLst/>
          </a:prstGeom>
          <a:ln w="3175" cap="flat" cmpd="sng">
            <a:solidFill>
              <a:srgbClr val="80008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7" name="Text Box 1031"/>
          <p:cNvSpPr txBox="1"/>
          <p:nvPr/>
        </p:nvSpPr>
        <p:spPr>
          <a:xfrm>
            <a:off x="3719354" y="3716338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无锡口音！</a:t>
            </a:r>
          </a:p>
        </p:txBody>
      </p:sp>
      <p:sp>
        <p:nvSpPr>
          <p:cNvPr id="25608" name="Line 1032"/>
          <p:cNvSpPr/>
          <p:nvPr/>
        </p:nvSpPr>
        <p:spPr>
          <a:xfrm flipV="1">
            <a:off x="4114800" y="3048000"/>
            <a:ext cx="457200" cy="685800"/>
          </a:xfrm>
          <a:prstGeom prst="line">
            <a:avLst/>
          </a:prstGeom>
          <a:ln w="3175" cap="flat" cmpd="sng">
            <a:solidFill>
              <a:srgbClr val="80008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9" name="Text Box 1033"/>
          <p:cNvSpPr txBox="1"/>
          <p:nvPr/>
        </p:nvSpPr>
        <p:spPr>
          <a:xfrm>
            <a:off x="4572000" y="3124200"/>
            <a:ext cx="2460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熟知旧事？</a:t>
            </a:r>
          </a:p>
        </p:txBody>
      </p:sp>
      <p:sp>
        <p:nvSpPr>
          <p:cNvPr id="25610" name="Text Box 1034"/>
          <p:cNvSpPr txBox="1"/>
          <p:nvPr/>
        </p:nvSpPr>
        <p:spPr>
          <a:xfrm>
            <a:off x="4371499" y="242093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姓鲁</a:t>
            </a:r>
          </a:p>
        </p:txBody>
      </p:sp>
      <p:sp>
        <p:nvSpPr>
          <p:cNvPr id="25611" name="Line 1035"/>
          <p:cNvSpPr/>
          <p:nvPr/>
        </p:nvSpPr>
        <p:spPr>
          <a:xfrm>
            <a:off x="4572000" y="3048000"/>
            <a:ext cx="1447800" cy="0"/>
          </a:xfrm>
          <a:prstGeom prst="line">
            <a:avLst/>
          </a:prstGeom>
          <a:ln w="3175" cap="flat" cmpd="sng">
            <a:solidFill>
              <a:srgbClr val="80008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2" name="Text Box 1036"/>
          <p:cNvSpPr txBox="1"/>
          <p:nvPr/>
        </p:nvSpPr>
        <p:spPr>
          <a:xfrm>
            <a:off x="6248400" y="2667000"/>
            <a:ext cx="9747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修墓</a:t>
            </a:r>
          </a:p>
        </p:txBody>
      </p:sp>
      <p:sp>
        <p:nvSpPr>
          <p:cNvPr id="25613" name="Line 1037"/>
          <p:cNvSpPr/>
          <p:nvPr/>
        </p:nvSpPr>
        <p:spPr>
          <a:xfrm flipV="1">
            <a:off x="6019800" y="2209800"/>
            <a:ext cx="609600" cy="838200"/>
          </a:xfrm>
          <a:prstGeom prst="line">
            <a:avLst/>
          </a:prstGeom>
          <a:ln w="3175" cap="flat" cmpd="sng">
            <a:solidFill>
              <a:srgbClr val="80008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4" name="Text Box 1038"/>
          <p:cNvSpPr txBox="1"/>
          <p:nvPr/>
        </p:nvSpPr>
        <p:spPr>
          <a:xfrm>
            <a:off x="6629400" y="2209800"/>
            <a:ext cx="24907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她没有死？！</a:t>
            </a:r>
          </a:p>
        </p:txBody>
      </p:sp>
      <p:sp>
        <p:nvSpPr>
          <p:cNvPr id="25615" name="Text Box 1039"/>
          <p:cNvSpPr txBox="1"/>
          <p:nvPr/>
        </p:nvSpPr>
        <p:spPr>
          <a:xfrm>
            <a:off x="5257800" y="1524000"/>
            <a:ext cx="18462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四凤的妈</a:t>
            </a:r>
          </a:p>
        </p:txBody>
      </p:sp>
      <p:sp>
        <p:nvSpPr>
          <p:cNvPr id="25616" name="Line 1040"/>
          <p:cNvSpPr/>
          <p:nvPr/>
        </p:nvSpPr>
        <p:spPr>
          <a:xfrm>
            <a:off x="6629400" y="2209800"/>
            <a:ext cx="1219200" cy="0"/>
          </a:xfrm>
          <a:prstGeom prst="line">
            <a:avLst/>
          </a:prstGeom>
          <a:ln w="3175" cap="flat" cmpd="sng">
            <a:solidFill>
              <a:srgbClr val="80008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7" name="Text Box 1041"/>
          <p:cNvSpPr txBox="1"/>
          <p:nvPr/>
        </p:nvSpPr>
        <p:spPr>
          <a:xfrm>
            <a:off x="7983538" y="1752600"/>
            <a:ext cx="26844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熟知旧衬衣？！</a:t>
            </a:r>
          </a:p>
        </p:txBody>
      </p:sp>
      <p:sp>
        <p:nvSpPr>
          <p:cNvPr id="25618" name="Line 1042"/>
          <p:cNvSpPr/>
          <p:nvPr/>
        </p:nvSpPr>
        <p:spPr>
          <a:xfrm flipV="1">
            <a:off x="7848600" y="1066800"/>
            <a:ext cx="685800" cy="1143000"/>
          </a:xfrm>
          <a:prstGeom prst="line">
            <a:avLst/>
          </a:prstGeom>
          <a:ln w="3175" cap="flat" cmpd="sng">
            <a:solidFill>
              <a:srgbClr val="80008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9" name="Text Box 1043"/>
          <p:cNvSpPr txBox="1"/>
          <p:nvPr/>
        </p:nvSpPr>
        <p:spPr>
          <a:xfrm>
            <a:off x="8340725" y="609600"/>
            <a:ext cx="25796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侍萍，是你？</a:t>
            </a:r>
          </a:p>
        </p:txBody>
      </p:sp>
      <p:sp>
        <p:nvSpPr>
          <p:cNvPr id="74772" name="Text Box 1044"/>
          <p:cNvSpPr txBox="1"/>
          <p:nvPr/>
        </p:nvSpPr>
        <p:spPr>
          <a:xfrm>
            <a:off x="3738563" y="5029200"/>
            <a:ext cx="58324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奇怪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疑虑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慌张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惊惧</a:t>
            </a:r>
          </a:p>
        </p:txBody>
      </p:sp>
      <p:sp>
        <p:nvSpPr>
          <p:cNvPr id="74774" name="Text Box 1046"/>
          <p:cNvSpPr txBox="1"/>
          <p:nvPr/>
        </p:nvSpPr>
        <p:spPr>
          <a:xfrm>
            <a:off x="2590800" y="5029200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周朴园：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7" name="Text Box 5"/>
          <p:cNvSpPr txBox="1"/>
          <p:nvPr/>
        </p:nvSpPr>
        <p:spPr>
          <a:xfrm>
            <a:off x="5997258" y="315595"/>
            <a:ext cx="3384550" cy="521970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）相认生新恨</a:t>
            </a:r>
          </a:p>
        </p:txBody>
      </p:sp>
      <p:graphicFrame>
        <p:nvGraphicFramePr>
          <p:cNvPr id="49272" name="Group 120"/>
          <p:cNvGraphicFramePr>
            <a:graphicFrameLocks noGrp="1"/>
          </p:cNvGraphicFramePr>
          <p:nvPr/>
        </p:nvGraphicFramePr>
        <p:xfrm>
          <a:off x="1809750" y="1046163"/>
          <a:ext cx="7886700" cy="5240020"/>
        </p:xfrm>
        <a:graphic>
          <a:graphicData uri="http://schemas.openxmlformats.org/drawingml/2006/table">
            <a:tbl>
              <a:tblPr/>
              <a:tblGrid>
                <a:gridCol w="2529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568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59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手段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言行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6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96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36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64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9224" name="Text Box 72"/>
          <p:cNvSpPr txBox="1">
            <a:spLocks noChangeArrowheads="1"/>
          </p:cNvSpPr>
          <p:nvPr/>
        </p:nvSpPr>
        <p:spPr bwMode="auto">
          <a:xfrm>
            <a:off x="1809750" y="2119313"/>
            <a:ext cx="2438400" cy="521970"/>
          </a:xfrm>
          <a:prstGeom prst="rect">
            <a:avLst/>
          </a:prstGeom>
          <a:noFill/>
          <a:ln w="317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责问</a:t>
            </a:r>
          </a:p>
        </p:txBody>
      </p:sp>
      <p:sp>
        <p:nvSpPr>
          <p:cNvPr id="49234" name="Text Box 82"/>
          <p:cNvSpPr txBox="1">
            <a:spLocks noChangeArrowheads="1"/>
          </p:cNvSpPr>
          <p:nvPr/>
        </p:nvSpPr>
        <p:spPr bwMode="auto">
          <a:xfrm>
            <a:off x="2653665" y="3036888"/>
            <a:ext cx="2438400" cy="521970"/>
          </a:xfrm>
          <a:prstGeom prst="rect">
            <a:avLst/>
          </a:prstGeom>
          <a:noFill/>
          <a:ln w="317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稳住</a:t>
            </a:r>
          </a:p>
        </p:txBody>
      </p:sp>
      <p:sp>
        <p:nvSpPr>
          <p:cNvPr id="49236" name="Text Box 84"/>
          <p:cNvSpPr txBox="1"/>
          <p:nvPr/>
        </p:nvSpPr>
        <p:spPr>
          <a:xfrm>
            <a:off x="4724400" y="2119313"/>
            <a:ext cx="51577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000000"/>
                </a:solidFill>
                <a:latin typeface="楷体_GB2312"/>
                <a:ea typeface="楷体_GB2312"/>
              </a:rPr>
              <a:t>你来干什么？谁指使你来的？</a:t>
            </a:r>
          </a:p>
        </p:txBody>
      </p:sp>
      <p:sp>
        <p:nvSpPr>
          <p:cNvPr id="49237" name="Text Box 85"/>
          <p:cNvSpPr txBox="1"/>
          <p:nvPr/>
        </p:nvSpPr>
        <p:spPr>
          <a:xfrm>
            <a:off x="4732814" y="2974975"/>
            <a:ext cx="4115435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楷体_GB2312"/>
                <a:ea typeface="楷体_GB2312"/>
              </a:rPr>
              <a:t>你可以冷静点。</a:t>
            </a:r>
          </a:p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楷体_GB2312"/>
                <a:ea typeface="楷体_GB2312"/>
              </a:rPr>
              <a:t>你我都是有子女的人了。</a:t>
            </a:r>
          </a:p>
        </p:txBody>
      </p:sp>
      <p:sp>
        <p:nvSpPr>
          <p:cNvPr id="49240" name="Text Box 88"/>
          <p:cNvSpPr txBox="1">
            <a:spLocks noChangeArrowheads="1"/>
          </p:cNvSpPr>
          <p:nvPr/>
        </p:nvSpPr>
        <p:spPr bwMode="auto">
          <a:xfrm>
            <a:off x="2653666" y="4260533"/>
            <a:ext cx="897890" cy="521970"/>
          </a:xfrm>
          <a:prstGeom prst="rect">
            <a:avLst/>
          </a:prstGeom>
          <a:noFill/>
          <a:ln w="317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哄骗</a:t>
            </a:r>
          </a:p>
        </p:txBody>
      </p:sp>
      <p:sp>
        <p:nvSpPr>
          <p:cNvPr id="49267" name="Text Box 115"/>
          <p:cNvSpPr txBox="1"/>
          <p:nvPr/>
        </p:nvSpPr>
        <p:spPr>
          <a:xfrm>
            <a:off x="4656138" y="4260850"/>
            <a:ext cx="4725987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_GB2312"/>
                <a:ea typeface="楷体_GB2312"/>
              </a:rPr>
              <a:t>你的生日，每年我都记得。</a:t>
            </a:r>
          </a:p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楷体_GB2312"/>
                <a:ea typeface="楷体_GB2312"/>
              </a:rPr>
              <a:t>关窗户的习惯，我都保留着。</a:t>
            </a:r>
          </a:p>
        </p:txBody>
      </p:sp>
      <p:sp>
        <p:nvSpPr>
          <p:cNvPr id="49269" name="Text Box 117"/>
          <p:cNvSpPr txBox="1">
            <a:spLocks noChangeArrowheads="1"/>
          </p:cNvSpPr>
          <p:nvPr/>
        </p:nvSpPr>
        <p:spPr bwMode="auto">
          <a:xfrm>
            <a:off x="2570163" y="5213668"/>
            <a:ext cx="2447925" cy="521970"/>
          </a:xfrm>
          <a:prstGeom prst="rect">
            <a:avLst/>
          </a:prstGeom>
          <a:noFill/>
          <a:ln w="317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收买</a:t>
            </a:r>
          </a:p>
        </p:txBody>
      </p:sp>
      <p:sp>
        <p:nvSpPr>
          <p:cNvPr id="49271" name="Text Box 119"/>
          <p:cNvSpPr txBox="1"/>
          <p:nvPr/>
        </p:nvSpPr>
        <p:spPr>
          <a:xfrm>
            <a:off x="4310063" y="5200650"/>
            <a:ext cx="559117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_GB2312"/>
                <a:ea typeface="楷体_GB2312"/>
              </a:rPr>
              <a:t>好！痛痛快快的！你现在要多少钱吧！并开出支票。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24" grpId="0" animBg="1"/>
      <p:bldP spid="49234" grpId="0" bldLvl="0" animBg="1"/>
      <p:bldP spid="49240" grpId="0" bldLvl="0" animBg="1"/>
      <p:bldP spid="4926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/>
          <p:nvPr/>
        </p:nvSpPr>
        <p:spPr>
          <a:xfrm>
            <a:off x="516255" y="1690370"/>
            <a:ext cx="50558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30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年来，周朴园是如何对待死去的鲁侍萍？</a:t>
            </a:r>
          </a:p>
        </p:txBody>
      </p:sp>
      <p:sp>
        <p:nvSpPr>
          <p:cNvPr id="13315" name="Text Box 3"/>
          <p:cNvSpPr txBox="1"/>
          <p:nvPr/>
        </p:nvSpPr>
        <p:spPr>
          <a:xfrm>
            <a:off x="355600" y="2618740"/>
            <a:ext cx="5850255" cy="29229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342900" algn="l" eaLnBrk="0" fontAlgn="base" hangingPunct="0">
              <a:spcBef>
                <a:spcPct val="20000"/>
              </a:spcBef>
              <a:buClrTx/>
              <a:buSzTx/>
              <a:buNone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、一直保留旧雨衣、侍萍绣了梅花的旧衬衣。</a:t>
            </a:r>
          </a:p>
          <a:p>
            <a:pPr indent="-342900" algn="l" eaLnBrk="0" fontAlgn="base" hangingPunct="0">
              <a:spcBef>
                <a:spcPct val="20000"/>
              </a:spcBef>
              <a:buClrTx/>
              <a:buSzTx/>
              <a:buNone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、一直保留家中的一切侍萍喜欢的摆设。</a:t>
            </a:r>
          </a:p>
          <a:p>
            <a:pPr indent="-342900" algn="l" eaLnBrk="0" fontAlgn="base" hangingPunct="0">
              <a:spcBef>
                <a:spcPct val="20000"/>
              </a:spcBef>
              <a:buClrTx/>
              <a:buSzTx/>
              <a:buNone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、一直保留关窗的习惯。</a:t>
            </a:r>
          </a:p>
          <a:p>
            <a:pPr indent="-342900" algn="l" eaLnBrk="0" fontAlgn="base" hangingPunct="0">
              <a:spcBef>
                <a:spcPct val="20000"/>
              </a:spcBef>
              <a:buClrTx/>
              <a:buSzTx/>
              <a:buNone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、记住侍萍的生日。</a:t>
            </a:r>
          </a:p>
          <a:p>
            <a:pPr indent="-342900" algn="l" eaLnBrk="0" fontAlgn="base" hangingPunct="0">
              <a:spcBef>
                <a:spcPct val="20000"/>
              </a:spcBef>
              <a:buClrTx/>
              <a:buSzTx/>
              <a:buNone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、把侍萍美化为贤慧、规矩的小姐。</a:t>
            </a:r>
          </a:p>
          <a:p>
            <a:pPr indent="-342900" algn="l" eaLnBrk="0" fontAlgn="base" hangingPunct="0">
              <a:spcBef>
                <a:spcPct val="20000"/>
              </a:spcBef>
              <a:buClrTx/>
              <a:buSzTx/>
              <a:buNone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、多次向人打听，特地派人到无锡打听侍萍的下落。</a:t>
            </a:r>
          </a:p>
          <a:p>
            <a:pPr indent="-342900" algn="l" eaLnBrk="0" fontAlgn="base" hangingPunct="0">
              <a:spcBef>
                <a:spcPct val="20000"/>
              </a:spcBef>
              <a:buClrTx/>
              <a:buSzTx/>
              <a:buNone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、想去修缮侍萍的坟墓。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56920" y="974090"/>
            <a:ext cx="8810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周朴园是否深爱过鲁侍萍，请你从文中找出依据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6317615" y="1690370"/>
            <a:ext cx="505587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当鲁侍萍告诉周朴园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30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年前的侍萍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现在还活着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”“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境况很不好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，并且问周朴园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想见一见她么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”“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想帮一帮她么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时，周朴园有什么表现？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6393180" y="4177030"/>
            <a:ext cx="5850255" cy="1789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342900" algn="l" eaLnBrk="0" fontAlgn="base" hangingPunct="0">
              <a:spcBef>
                <a:spcPct val="20000"/>
              </a:spcBef>
              <a:buClrTx/>
              <a:buSzTx/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、惊愕</a:t>
            </a:r>
          </a:p>
          <a:p>
            <a:pPr indent="-342900" algn="l" eaLnBrk="0" fontAlgn="base" hangingPunct="0">
              <a:spcBef>
                <a:spcPct val="20000"/>
              </a:spcBef>
              <a:buClrTx/>
              <a:buSzTx/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、忽然立起</a:t>
            </a:r>
          </a:p>
          <a:p>
            <a:pPr indent="-342900" algn="l" eaLnBrk="0" fontAlgn="base" hangingPunct="0">
              <a:spcBef>
                <a:spcPct val="20000"/>
              </a:spcBef>
              <a:buClrTx/>
              <a:buSzTx/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、连忙</a:t>
            </a:r>
          </a:p>
          <a:p>
            <a:pPr indent="-342900" algn="l" eaLnBrk="0" fontAlgn="base" hangingPunct="0">
              <a:spcBef>
                <a:spcPct val="20000"/>
              </a:spcBef>
              <a:buClrTx/>
              <a:buSzTx/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、你先下去吧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5"/>
          <p:cNvSpPr txBox="1"/>
          <p:nvPr/>
        </p:nvSpPr>
        <p:spPr>
          <a:xfrm>
            <a:off x="5397500" y="67373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戏剧常识</a:t>
            </a:r>
          </a:p>
        </p:txBody>
      </p:sp>
      <p:sp>
        <p:nvSpPr>
          <p:cNvPr id="6147" name="TextBox 6"/>
          <p:cNvSpPr txBox="1"/>
          <p:nvPr/>
        </p:nvSpPr>
        <p:spPr>
          <a:xfrm>
            <a:off x="1657668" y="1069658"/>
            <a:ext cx="9083675" cy="5539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戏剧的概念：戏剧是一种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综合性的舞台表演艺术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，它借助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文学、音乐、舞蹈、美术等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艺术手段塑造舞台艺术形象，揭示社会矛盾，反映现实生活。我们这里讲的戏剧实际上是剧本，它是文学体裁的一种。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戏剧的种类：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艺术形式和表现手法分为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话剧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歌剧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舞剧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等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按剧情繁简和结构分为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独幕剧、多幕剧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按题材所反映的时代分为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历史剧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现代剧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按矛盾冲突的性分为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悲剧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喜剧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正剧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7100" y="1169035"/>
            <a:ext cx="9104630" cy="2449195"/>
          </a:xfrm>
        </p:spPr>
        <p:txBody>
          <a:bodyPr/>
          <a:lstStyle/>
          <a:p>
            <a:pPr indent="-342900" algn="l" defTabSz="914400">
              <a:spcBef>
                <a:spcPct val="20000"/>
              </a:spcBef>
              <a:buClrTx/>
              <a:buSzTx/>
              <a:buNone/>
            </a:pPr>
            <a:r>
              <a:rPr lang="en-US" altLang="zh-CN" sz="2800" kern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</a:t>
            </a:r>
            <a:r>
              <a:rPr lang="zh-CN" altLang="en-US" sz="2800" kern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30年后的周朴园只考虑自己，不考虑他人；只考虑金钱、地位、名誉等而将感情抛在一边。他原先的温情、良知顷刻间消失的无影无踪，剩下的只是自私、冷酷。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1746250"/>
            <a:ext cx="11387667" cy="1143000"/>
          </a:xfrm>
        </p:spPr>
        <p:txBody>
          <a:bodyPr/>
          <a:lstStyle/>
          <a:p>
            <a:r>
              <a:rPr lang="zh-CN" altLang="en-US" sz="2800" kern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周朴园是一个内心世界极为复杂的人，在他身上，多情与绝情，温情与冷酷，人情味与铜臭味，时时交织在一起。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86105" y="3307715"/>
            <a:ext cx="10233660" cy="239903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kern="1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</a:t>
            </a:r>
            <a:r>
              <a:rPr lang="zh-CN" altLang="en-US" sz="2800" kern="1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周朴园也是一个人，不能认为资本家就没有人性，为了钱，故意淹死两千多个小工，这是他的人生；爱他所爱的人，在他生活的圈子里需要感情的温暖，这也是他的人性。</a:t>
            </a:r>
          </a:p>
          <a:p>
            <a:pPr marL="0" indent="0">
              <a:buNone/>
            </a:pPr>
            <a:r>
              <a:rPr lang="zh-CN" altLang="en-US" sz="2800" kern="1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                                                                              ——曹禺</a:t>
            </a:r>
          </a:p>
        </p:txBody>
      </p:sp>
      <p:sp>
        <p:nvSpPr>
          <p:cNvPr id="6" name="矩形 5"/>
          <p:cNvSpPr/>
          <p:nvPr/>
        </p:nvSpPr>
        <p:spPr>
          <a:xfrm>
            <a:off x="1412875" y="690245"/>
            <a:ext cx="93649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323850" contourW="12700">
              <a:extrusionClr>
                <a:srgbClr val="EB6A70"/>
              </a:extrusionClr>
              <a:contourClr>
                <a:srgbClr val="B1A2BA"/>
              </a:contourClr>
            </a:sp3d>
          </a:bodyPr>
          <a:lstStyle/>
          <a:p>
            <a:pPr algn="ctr"/>
            <a:r>
              <a:rPr lang="zh-CN" altLang="en-US" sz="7200" b="1">
                <a:ln w="0">
                  <a:solidFill>
                    <a:srgbClr val="8E69B8"/>
                  </a:solidFill>
                  <a:prstDash val="solid"/>
                </a:ln>
                <a:blipFill>
                  <a:blip r:embed="rId2">
                    <a:alphaModFix amt="99000"/>
                  </a:blip>
                  <a:tile tx="139700" ty="0" sx="59000" sy="42000" flip="none" algn="b"/>
                </a:blipFill>
                <a:effectLst>
                  <a:innerShdw dist="25400" dir="13500000">
                    <a:srgbClr val="9166B8">
                      <a:alpha val="100000"/>
                    </a:srgbClr>
                  </a:innerShdw>
                </a:effectLst>
              </a:rPr>
              <a:t>可恨、可怜的悲剧人物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126490" y="3039110"/>
            <a:ext cx="10132060" cy="132905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kern="1200" dirty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kern="1200" dirty="0">
                <a:latin typeface="微软雅黑" panose="020B0503020204020204" charset="-122"/>
                <a:ea typeface="微软雅黑" panose="020B0503020204020204" charset="-122"/>
              </a:rPr>
              <a:t>四凤痛苦万分冲出门外，碰着漏电的电线死去，周冲跑出来伸手去拉她，他触电而亡。周萍走进书房开枪自杀，侍萍痴呆，蘩漪疯了。大海出走，周朴园一个人在悲痛中深深忏悔。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28065" y="4558030"/>
            <a:ext cx="10488930" cy="3886200"/>
          </a:xfrm>
        </p:spPr>
        <p:txBody>
          <a:bodyPr/>
          <a:lstStyle/>
          <a:p>
            <a:pPr marL="0" indent="0" algn="l" defTabSz="914400" eaLnBrk="1" fontAlgn="auto" hangingPunct="1">
              <a:buClrTx/>
              <a:buSzTx/>
              <a:buNone/>
            </a:pPr>
            <a:r>
              <a:rPr lang="en-US" altLang="zh-CN" sz="2400" kern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400" kern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我用一种悲悯的心情来写剧中人物的争执，我诚恳地期望着看戏的人们，也以一种悲悯的眼光来俯视地上的人们——曹禺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28065" y="791210"/>
            <a:ext cx="103905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作者对周朴园持何种态度？对他有什么寄予悲悯和同情？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28065" y="1456690"/>
            <a:ext cx="102311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鲁侍萍被周家赶走，周朴园是不情愿的，但在“父母之命、媒妁之言”的时代，他又是没有办法阻止的。何况在赶走之前，周家始终未让他与鲁侍萍见上一面。</a:t>
            </a:r>
          </a:p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                   ——曹禺《雷雨》创作回顾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313" y="852488"/>
            <a:ext cx="10973016" cy="1143000"/>
          </a:xfrm>
        </p:spPr>
        <p:txBody>
          <a:bodyPr/>
          <a:lstStyle/>
          <a:p>
            <a:r>
              <a:rPr lang="zh-CN" altLang="en-US" sz="3200" kern="1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</a:rPr>
              <a:t>探究：造成这一悲剧的原因是什么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30300" y="1995805"/>
            <a:ext cx="10006965" cy="122110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kern="1200" dirty="0"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2400" kern="1200" dirty="0">
                <a:latin typeface="微软雅黑" panose="020B0503020204020204" charset="-122"/>
                <a:ea typeface="微软雅黑" panose="020B0503020204020204" charset="-122"/>
              </a:rPr>
              <a:t>周仆园是</a:t>
            </a:r>
            <a:r>
              <a:rPr lang="zh-CN" altLang="en-US" sz="2400" kern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封建资本家</a:t>
            </a:r>
            <a:r>
              <a:rPr lang="zh-CN" altLang="en-US" sz="2400" kern="1200" dirty="0">
                <a:latin typeface="微软雅黑" panose="020B0503020204020204" charset="-122"/>
                <a:ea typeface="微软雅黑" panose="020B0503020204020204" charset="-122"/>
              </a:rPr>
              <a:t>的代表，鲁家母子是善良的</a:t>
            </a:r>
            <a:r>
              <a:rPr lang="zh-CN" altLang="en-US" sz="2400" kern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下层劳动人民</a:t>
            </a:r>
            <a:r>
              <a:rPr lang="zh-CN" altLang="en-US" sz="2400" kern="1200" dirty="0">
                <a:latin typeface="微软雅黑" panose="020B0503020204020204" charset="-122"/>
                <a:ea typeface="微软雅黑" panose="020B0503020204020204" charset="-122"/>
              </a:rPr>
              <a:t>，他们在阶级地位和思想意识上存在着</a:t>
            </a:r>
            <a:r>
              <a:rPr lang="zh-CN" altLang="en-US" sz="2400" kern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截然对立</a:t>
            </a:r>
            <a:r>
              <a:rPr lang="zh-CN" altLang="en-US" sz="2400" kern="1200" dirty="0">
                <a:latin typeface="微软雅黑" panose="020B0503020204020204" charset="-122"/>
                <a:ea typeface="微软雅黑" panose="020B0503020204020204" charset="-122"/>
              </a:rPr>
              <a:t>的矛盾，这一悲剧深刻地反映了</a:t>
            </a:r>
            <a:r>
              <a:rPr lang="zh-CN" altLang="en-US" sz="2400" kern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阶级剥削和压迫</a:t>
            </a:r>
            <a:r>
              <a:rPr lang="zh-CN" altLang="en-US" sz="2400" kern="1200" dirty="0">
                <a:latin typeface="微软雅黑" panose="020B0503020204020204" charset="-122"/>
                <a:ea typeface="微软雅黑" panose="020B0503020204020204" charset="-122"/>
              </a:rPr>
              <a:t>，暴露了</a:t>
            </a:r>
            <a:r>
              <a:rPr lang="zh-CN" altLang="en-US" sz="2400" kern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半封建半殖民地社会的罪恶</a:t>
            </a:r>
            <a:r>
              <a:rPr lang="zh-CN" altLang="en-US" sz="2400" kern="12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83969" name="文本框 37889"/>
          <p:cNvSpPr txBox="1"/>
          <p:nvPr/>
        </p:nvSpPr>
        <p:spPr>
          <a:xfrm>
            <a:off x="2825750" y="3216910"/>
            <a:ext cx="7086600" cy="27997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夫妻相见不相认却相恨，</a:t>
            </a:r>
          </a:p>
          <a:p>
            <a:r>
              <a:rPr lang="zh-CN" altLang="en-US" sz="4400" b="1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父子相见不相亲却相斗</a:t>
            </a:r>
          </a:p>
          <a:p>
            <a:r>
              <a:rPr lang="zh-CN" altLang="en-US" sz="4400" b="1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母子相见不相亲却相怨，</a:t>
            </a:r>
          </a:p>
          <a:p>
            <a:r>
              <a:rPr lang="zh-CN" altLang="en-US" sz="4400" b="1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兄弟相见不相识却相仇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396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36865"/>
          <p:cNvSpPr/>
          <p:nvPr/>
        </p:nvSpPr>
        <p:spPr>
          <a:xfrm>
            <a:off x="2483485" y="1758315"/>
            <a:ext cx="80772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50000"/>
              </a:lnSpc>
              <a:spcBef>
                <a:spcPct val="20000"/>
              </a:spcBef>
              <a:buClrTx/>
              <a:buSzTx/>
              <a:buFontTx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《雷雨》以20年代初的中国社会为背景，通过一个带有浓厚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封建色彩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资产阶级家庭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内部的尖锐冲突，以及周、鲁两家复杂的矛盾纠葛，生动地呈现了具有典型意义的剥削阶级家庭的罪恶历史，对旧社会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人吃人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的现象，对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资产阶级家庭的腐朽、没落、污浊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的内幕做了深刻而又细致的揭露。从这个家庭的崩溃，看到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半殖民地半封建社会的罪恶与黑暗以及它必然灭亡的命运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6146" name="TextBox 5"/>
          <p:cNvSpPr txBox="1"/>
          <p:nvPr/>
        </p:nvSpPr>
        <p:spPr>
          <a:xfrm>
            <a:off x="5984240" y="113220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主题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44040" y="1086485"/>
            <a:ext cx="8098790" cy="1938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40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 </a:t>
            </a:r>
            <a:r>
              <a:rPr lang="zh-CN" altLang="en-US" sz="40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优秀的作品，无论你怎样去探测它，都是探不到底的。</a:t>
            </a:r>
          </a:p>
          <a:p>
            <a:pPr algn="l"/>
            <a:r>
              <a:rPr lang="zh-CN" altLang="en-US" sz="40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                                      </a:t>
            </a:r>
            <a:r>
              <a:rPr lang="en-US" altLang="zh-CN" sz="40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——</a:t>
            </a:r>
            <a:r>
              <a:rPr lang="zh-CN" altLang="en-US" sz="40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歌德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E39B954F-54B2-40FB-9DDC-EC09D1CB43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dirty="0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D8202A4E-E0E0-48C6-8E20-1806B8C49D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dirty="0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9A95EF30-5F31-47FF-98AD-735FA4E3C4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776" y="2997201"/>
            <a:ext cx="6767513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4800" b="1" dirty="0">
                <a:ea typeface="黑体" panose="02010609060101010101" pitchFamily="49" charset="-122"/>
              </a:rPr>
              <a:t>纸上得来终觉“潜”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A3C1B3CB-07CE-4FCC-9FE3-765C70B6F4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776" y="4365625"/>
            <a:ext cx="63722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latin typeface="宋体" panose="02010600030101010101" pitchFamily="2" charset="-122"/>
              </a:rPr>
              <a:t>——</a:t>
            </a:r>
            <a:r>
              <a:rPr lang="zh-CN" altLang="en-US" sz="3200" b="1" dirty="0"/>
              <a:t>解读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雷雨</a:t>
            </a:r>
            <a:r>
              <a:rPr lang="en-US" altLang="zh-CN" sz="3200" b="1" dirty="0"/>
              <a:t>》</a:t>
            </a:r>
            <a:r>
              <a:rPr lang="zh-CN" altLang="en-US" sz="2800" b="1" dirty="0"/>
              <a:t>（节选）</a:t>
            </a:r>
            <a:r>
              <a:rPr lang="zh-CN" altLang="en-US" sz="3200" b="1" dirty="0"/>
              <a:t>潜台词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E24D87DE-624B-413C-BE4C-E7AD0B450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"/>
            <a:ext cx="9144000" cy="604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8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周朴园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我问过许多那个时候到过无锡的人，我也派人到无锡打听过。可是那个时候在无锡的人，到现在不是老了就是死了。活着的多半是不知道的，或者忘了。不过也许你会知道。三十年前在无锡有一家姓梅的。</a:t>
            </a:r>
            <a:r>
              <a:rPr lang="zh-CN" altLang="en-US" sz="2400" b="1">
                <a:ea typeface="楷体_GB2312" pitchFamily="49" charset="-122"/>
              </a:rPr>
              <a:t> 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5000"/>
              </a:lnSpc>
              <a:buFontTx/>
              <a:buNone/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鲁侍萍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姓梅的？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5000"/>
              </a:lnSpc>
              <a:buFontTx/>
              <a:buNone/>
            </a:pPr>
            <a:r>
              <a:rPr lang="zh-CN" altLang="en-US" sz="28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周朴园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梅家的一个年轻小姐，很贤慧，也很规矩。有一天夜里，忽然地投水死了。后来，后来，</a:t>
            </a:r>
            <a:r>
              <a:rPr lang="en-US" altLang="zh-CN" sz="2800" b="1">
                <a:ea typeface="楷体_GB2312" pitchFamily="49" charset="-122"/>
              </a:rPr>
              <a:t>——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你知道么？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5000"/>
              </a:lnSpc>
              <a:buFontTx/>
              <a:buNone/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鲁侍萍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不敢说。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5000"/>
              </a:lnSpc>
              <a:buFontTx/>
              <a:buNone/>
            </a:pPr>
            <a:r>
              <a:rPr lang="zh-CN" altLang="en-US" sz="28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周朴园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哦。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鲁侍萍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我倒认识一个年轻的姑娘姓梅的。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周朴园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哦？你说说看。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鲁侍萍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可是她不是小姐，她也不贤慧，并且听说是不大规矩的。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周朴园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也许，也许你弄错了，不过你不妨说说看。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F7361FE3-74A0-443E-A4BF-F232A020E0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0" y="260350"/>
            <a:ext cx="9144000" cy="5792788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鲁侍萍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这个梅姑娘倒是有一天晚上跳的河，可是不是一个，她手里抱着一个刚生下三天的男孩。听人说她生前是不规矩的。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周朴园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（苦痛）哦！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鲁侍萍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这是个下等人，不很守本分的。听说她跟那时周公馆的少爷有点不清白，生了两个儿子。生了第二个，才过三天，忽然周少爷不要了她，大孩子就放在周公馆，刚生的孩子抱在怀里，在年三十夜里投河死的。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周朴园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（汗涔涔地）哦。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鲁侍萍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她不是小姐，她是无锡周公馆梅妈的女儿，她叫侍萍。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周朴园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（抬起头来）</a:t>
            </a:r>
            <a:r>
              <a:rPr lang="zh-CN" altLang="en-US" sz="2800" b="1" u="sng">
                <a:latin typeface="楷体_GB2312" pitchFamily="49" charset="-122"/>
                <a:ea typeface="楷体_GB2312" pitchFamily="49" charset="-122"/>
              </a:rPr>
              <a:t>        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？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3" name="Text Box 3">
            <a:extLst>
              <a:ext uri="{FF2B5EF4-FFF2-40B4-BE49-F238E27FC236}">
                <a16:creationId xmlns:a16="http://schemas.microsoft.com/office/drawing/2014/main" id="{ABAABAE3-0AB7-44D3-854B-F586D2DBCD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3476" y="5229225"/>
            <a:ext cx="48244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你姓什么</a:t>
            </a:r>
          </a:p>
        </p:txBody>
      </p:sp>
      <p:sp>
        <p:nvSpPr>
          <p:cNvPr id="5124" name="Text Box 4">
            <a:extLst>
              <a:ext uri="{FF2B5EF4-FFF2-40B4-BE49-F238E27FC236}">
                <a16:creationId xmlns:a16="http://schemas.microsoft.com/office/drawing/2014/main" id="{0F28792D-CA7E-4F14-B3E3-7A95743110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5776" y="5876925"/>
            <a:ext cx="54721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（你怎么知道这些事？）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25235DB5-6F4C-4959-9403-2EAD34191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88914"/>
            <a:ext cx="9144000" cy="537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5000"/>
              </a:lnSpc>
              <a:buFontTx/>
              <a:buNone/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鲁侍萍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姓梅的？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5000"/>
              </a:lnSpc>
              <a:buFontTx/>
              <a:buNone/>
            </a:pPr>
            <a:r>
              <a:rPr lang="zh-CN" altLang="en-US" sz="28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周朴园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梅家的一个年轻小姐，很贤慧，也很规矩。有一天夜里，忽然地投水死了。后来，后来，</a:t>
            </a:r>
            <a:r>
              <a:rPr lang="en-US" altLang="zh-CN" sz="2800" b="1">
                <a:ea typeface="楷体_GB2312" pitchFamily="49" charset="-122"/>
              </a:rPr>
              <a:t>——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你知道么？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5000"/>
              </a:lnSpc>
              <a:buFontTx/>
              <a:buNone/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鲁侍萍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不敢说。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5000"/>
              </a:lnSpc>
              <a:buFontTx/>
              <a:buNone/>
            </a:pPr>
            <a:r>
              <a:rPr lang="zh-CN" altLang="en-US" sz="28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周朴园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哦。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鲁侍萍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我倒认识一个年轻的姑娘姓梅的。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周朴园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哦？你说说看。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鲁侍萍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可是她不是小姐，她也不贤慧，并且听说是不大规矩的。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周朴园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也许，也许你弄错了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，不过你不妨说说看。</a:t>
            </a:r>
          </a:p>
        </p:txBody>
      </p:sp>
      <p:sp>
        <p:nvSpPr>
          <p:cNvPr id="6147" name="Text Box 3">
            <a:extLst>
              <a:ext uri="{FF2B5EF4-FFF2-40B4-BE49-F238E27FC236}">
                <a16:creationId xmlns:a16="http://schemas.microsoft.com/office/drawing/2014/main" id="{1BF4153F-8342-437B-AF81-FB504FE787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113" y="5445126"/>
            <a:ext cx="3097212" cy="588963"/>
          </a:xfrm>
          <a:prstGeom prst="rect">
            <a:avLst/>
          </a:prstGeom>
          <a:noFill/>
          <a:ln w="9525">
            <a:solidFill>
              <a:srgbClr val="00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黑体" panose="02010609060101010101" pitchFamily="49" charset="-122"/>
              </a:rPr>
              <a:t>修辞（重复）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5"/>
          <p:cNvSpPr txBox="1"/>
          <p:nvPr/>
        </p:nvSpPr>
        <p:spPr>
          <a:xfrm>
            <a:off x="5397500" y="67373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话剧鉴赏</a:t>
            </a:r>
          </a:p>
        </p:txBody>
      </p:sp>
      <p:sp>
        <p:nvSpPr>
          <p:cNvPr id="6147" name="TextBox 6"/>
          <p:cNvSpPr txBox="1"/>
          <p:nvPr/>
        </p:nvSpPr>
        <p:spPr>
          <a:xfrm>
            <a:off x="1657668" y="1069658"/>
            <a:ext cx="9083675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>
              <a:lnSpc>
                <a:spcPct val="150000"/>
              </a:lnSpc>
            </a:pP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、把握戏剧冲突：由于舞台演出的时间和空间限制，戏剧冲突尖锐而集中</a:t>
            </a:r>
          </a:p>
          <a:p>
            <a:pPr indent="457200" algn="just">
              <a:lnSpc>
                <a:spcPct val="150000"/>
              </a:lnSpc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、品味戏剧语言：戏剧语言的主要作用是表现剧中人物的性格特点，交代和推动戏剧情节的发展，展开戏剧中的矛盾冲突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4ECEAE05-CA23-4D5C-8E9A-7BF3CF4B7E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88914"/>
            <a:ext cx="9144000" cy="537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5000"/>
              </a:lnSpc>
              <a:buFontTx/>
              <a:buNone/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鲁侍萍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姓梅的？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5000"/>
              </a:lnSpc>
              <a:buFontTx/>
              <a:buNone/>
            </a:pPr>
            <a:r>
              <a:rPr lang="zh-CN" altLang="en-US" sz="28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周朴园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梅家的一个年轻小姐，很贤慧，也很规矩。有一天夜里，忽然地投水死了。后来，后来，</a:t>
            </a:r>
            <a:r>
              <a:rPr lang="en-US" altLang="zh-CN" sz="2800" b="1">
                <a:ea typeface="楷体_GB2312" pitchFamily="49" charset="-122"/>
              </a:rPr>
              <a:t>——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你知道么？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5000"/>
              </a:lnSpc>
              <a:buFontTx/>
              <a:buNone/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鲁侍萍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不敢说。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5000"/>
              </a:lnSpc>
              <a:buFontTx/>
              <a:buNone/>
            </a:pPr>
            <a:r>
              <a:rPr lang="zh-CN" altLang="en-US" sz="28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周朴园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哦。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鲁侍萍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我倒认识一个年轻的姑娘姓梅的。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周朴园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哦？你说说看。</a:t>
            </a:r>
            <a:r>
              <a:rPr lang="zh-CN" altLang="en-US" sz="2800" b="1"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鲁侍萍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可是她不是小姐，她也不贤慧，并且听说是不大规矩的。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周朴园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也许，也许你弄错了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b="1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不过你不妨说说看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7171" name="Text Box 3">
            <a:extLst>
              <a:ext uri="{FF2B5EF4-FFF2-40B4-BE49-F238E27FC236}">
                <a16:creationId xmlns:a16="http://schemas.microsoft.com/office/drawing/2014/main" id="{F40B3512-E169-4289-8C03-2CBDE6C9A7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113" y="5445126"/>
            <a:ext cx="3816350" cy="588963"/>
          </a:xfrm>
          <a:prstGeom prst="rect">
            <a:avLst/>
          </a:prstGeom>
          <a:noFill/>
          <a:ln w="9525">
            <a:solidFill>
              <a:srgbClr val="00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黑体" panose="02010609060101010101" pitchFamily="49" charset="-122"/>
              </a:rPr>
              <a:t>语言逻辑（矛盾）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E766326A-896E-4764-8E44-889D59C815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47850" y="188913"/>
            <a:ext cx="2279650" cy="647700"/>
          </a:xfrm>
          <a:ln>
            <a:solidFill>
              <a:srgbClr val="0066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 b="1">
                <a:latin typeface="宋体" panose="02010600030101010101" pitchFamily="2" charset="-122"/>
              </a:rPr>
              <a:t>教材</a:t>
            </a:r>
            <a:r>
              <a:rPr lang="en-US" altLang="zh-CN" sz="3200" b="1">
                <a:latin typeface="宋体" panose="02010600030101010101" pitchFamily="2" charset="-122"/>
              </a:rPr>
              <a:t>P18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A254710E-59F5-4806-9D7D-39F631EA5C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74825" y="1341438"/>
            <a:ext cx="8686800" cy="4525962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8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周朴园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哦，侍萍！（低声）是你？</a:t>
            </a:r>
            <a:endParaRPr lang="zh-CN" altLang="en-US"/>
          </a:p>
          <a:p>
            <a:pPr>
              <a:buFontTx/>
              <a:buNone/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鲁侍萍</a:t>
            </a:r>
            <a:r>
              <a:rPr lang="zh-CN" altLang="en-US"/>
              <a:t>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你自然想不到，侍萍的相貌有一天也会老得连你都不认识了。</a:t>
            </a:r>
            <a:r>
              <a:rPr lang="zh-CN" altLang="en-US"/>
              <a:t> 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周朴园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（忽然严厉地）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你来干什么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br>
              <a:rPr lang="zh-CN" altLang="en-US" sz="2800" b="1">
                <a:latin typeface="楷体_GB2312" pitchFamily="49" charset="-122"/>
                <a:ea typeface="楷体_GB2312" pitchFamily="49" charset="-122"/>
              </a:rPr>
            </a:b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6" name="Text Box 4">
            <a:extLst>
              <a:ext uri="{FF2B5EF4-FFF2-40B4-BE49-F238E27FC236}">
                <a16:creationId xmlns:a16="http://schemas.microsoft.com/office/drawing/2014/main" id="{B9363581-2CFE-4E80-8C21-981D72E6D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714" y="4076701"/>
            <a:ext cx="5832475" cy="588963"/>
          </a:xfrm>
          <a:prstGeom prst="rect">
            <a:avLst/>
          </a:prstGeom>
          <a:noFill/>
          <a:ln w="9525">
            <a:solidFill>
              <a:srgbClr val="00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黑体" panose="02010609060101010101" pitchFamily="49" charset="-122"/>
              </a:rPr>
              <a:t>舞台说明    语气   重音</a:t>
            </a:r>
            <a:r>
              <a:rPr lang="en-US" altLang="zh-CN" sz="3200" b="1">
                <a:ea typeface="黑体" panose="02010609060101010101" pitchFamily="49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9" name="Group 3">
            <a:extLst>
              <a:ext uri="{FF2B5EF4-FFF2-40B4-BE49-F238E27FC236}">
                <a16:creationId xmlns:a16="http://schemas.microsoft.com/office/drawing/2014/main" id="{FB2A0A4A-E22D-455D-9EFE-67B617FEC092}"/>
              </a:ext>
            </a:extLst>
          </p:cNvPr>
          <p:cNvGrpSpPr>
            <a:grpSpLocks/>
          </p:cNvGrpSpPr>
          <p:nvPr/>
        </p:nvGrpSpPr>
        <p:grpSpPr bwMode="auto">
          <a:xfrm>
            <a:off x="6383338" y="5805489"/>
            <a:ext cx="3960812" cy="688975"/>
            <a:chOff x="1488" y="1056"/>
            <a:chExt cx="2688" cy="389"/>
          </a:xfrm>
        </p:grpSpPr>
        <p:grpSp>
          <p:nvGrpSpPr>
            <p:cNvPr id="9220" name="Group 4">
              <a:extLst>
                <a:ext uri="{FF2B5EF4-FFF2-40B4-BE49-F238E27FC236}">
                  <a16:creationId xmlns:a16="http://schemas.microsoft.com/office/drawing/2014/main" id="{CCA95918-3DBF-4E3A-BCAA-3BC14AF9419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88" y="1056"/>
              <a:ext cx="2688" cy="389"/>
              <a:chOff x="1596" y="1167"/>
              <a:chExt cx="2448" cy="389"/>
            </a:xfrm>
          </p:grpSpPr>
          <p:sp>
            <p:nvSpPr>
              <p:cNvPr id="9221" name="AutoShape 5">
                <a:extLst>
                  <a:ext uri="{FF2B5EF4-FFF2-40B4-BE49-F238E27FC236}">
                    <a16:creationId xmlns:a16="http://schemas.microsoft.com/office/drawing/2014/main" id="{A0572EE7-B87E-49DE-81FC-7B1889FC489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596" y="1167"/>
                <a:ext cx="2448" cy="38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tx2">
                      <a:gamma/>
                      <a:tint val="33725"/>
                      <a:invGamma/>
                    </a:schemeClr>
                  </a:gs>
                  <a:gs pos="50000">
                    <a:schemeClr val="tx2">
                      <a:alpha val="89999"/>
                    </a:schemeClr>
                  </a:gs>
                  <a:gs pos="100000">
                    <a:schemeClr val="tx2">
                      <a:gamma/>
                      <a:tint val="33725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22" name="AutoShape 6">
                <a:extLst>
                  <a:ext uri="{FF2B5EF4-FFF2-40B4-BE49-F238E27FC236}">
                    <a16:creationId xmlns:a16="http://schemas.microsoft.com/office/drawing/2014/main" id="{959E637F-F739-41C1-939E-8BF34EB47CA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632" y="1200"/>
                <a:ext cx="2371" cy="32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89999"/>
                    </a:schemeClr>
                  </a:gs>
                  <a:gs pos="50000">
                    <a:schemeClr val="accent1">
                      <a:gamma/>
                      <a:tint val="48627"/>
                      <a:invGamma/>
                    </a:schemeClr>
                  </a:gs>
                  <a:gs pos="100000">
                    <a:schemeClr val="accent1">
                      <a:alpha val="89999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9223" name="Rectangle 7">
              <a:extLst>
                <a:ext uri="{FF2B5EF4-FFF2-40B4-BE49-F238E27FC236}">
                  <a16:creationId xmlns:a16="http://schemas.microsoft.com/office/drawing/2014/main" id="{AFF916A4-CC28-4DA8-8B20-58EF687CFF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4" y="1177"/>
              <a:ext cx="696" cy="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endParaRPr lang="zh-CN" altLang="zh-CN" sz="2800" b="1"/>
            </a:p>
          </p:txBody>
        </p:sp>
      </p:grpSp>
      <p:sp>
        <p:nvSpPr>
          <p:cNvPr id="9224" name="Oval 8">
            <a:extLst>
              <a:ext uri="{FF2B5EF4-FFF2-40B4-BE49-F238E27FC236}">
                <a16:creationId xmlns:a16="http://schemas.microsoft.com/office/drawing/2014/main" id="{7574CA0B-F88D-4FA2-A712-03C0847EB294}"/>
              </a:ext>
            </a:extLst>
          </p:cNvPr>
          <p:cNvSpPr>
            <a:spLocks noChangeArrowheads="1"/>
          </p:cNvSpPr>
          <p:nvPr/>
        </p:nvSpPr>
        <p:spPr bwMode="gray">
          <a:xfrm>
            <a:off x="7248526" y="1341439"/>
            <a:ext cx="2232025" cy="1031875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F8F8F8">
                    <a:alpha val="70000"/>
                  </a:srgbClr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5" name="Oval 9">
            <a:extLst>
              <a:ext uri="{FF2B5EF4-FFF2-40B4-BE49-F238E27FC236}">
                <a16:creationId xmlns:a16="http://schemas.microsoft.com/office/drawing/2014/main" id="{3F574A67-4434-4784-9552-9C30D1A76633}"/>
              </a:ext>
            </a:extLst>
          </p:cNvPr>
          <p:cNvSpPr>
            <a:spLocks noChangeArrowheads="1"/>
          </p:cNvSpPr>
          <p:nvPr/>
        </p:nvSpPr>
        <p:spPr bwMode="gray">
          <a:xfrm>
            <a:off x="7319964" y="1436689"/>
            <a:ext cx="2160587" cy="936625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26667"/>
                  <a:invGamma/>
                </a:srgbClr>
              </a:gs>
              <a:gs pos="100000">
                <a:srgbClr val="DDDDD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EAEAEA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6" name="Oval 10">
            <a:extLst>
              <a:ext uri="{FF2B5EF4-FFF2-40B4-BE49-F238E27FC236}">
                <a16:creationId xmlns:a16="http://schemas.microsoft.com/office/drawing/2014/main" id="{DE3037CA-35AA-4A43-8754-137E0A3C4A85}"/>
              </a:ext>
            </a:extLst>
          </p:cNvPr>
          <p:cNvSpPr>
            <a:spLocks noChangeArrowheads="1"/>
          </p:cNvSpPr>
          <p:nvPr/>
        </p:nvSpPr>
        <p:spPr bwMode="gray">
          <a:xfrm>
            <a:off x="7248526" y="1412875"/>
            <a:ext cx="2284413" cy="889000"/>
          </a:xfrm>
          <a:prstGeom prst="ellipse">
            <a:avLst/>
          </a:prstGeom>
          <a:solidFill>
            <a:srgbClr val="FF99CC">
              <a:alpha val="4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7" name="Freeform 11">
            <a:extLst>
              <a:ext uri="{FF2B5EF4-FFF2-40B4-BE49-F238E27FC236}">
                <a16:creationId xmlns:a16="http://schemas.microsoft.com/office/drawing/2014/main" id="{5315722F-9BAB-4C62-8C55-3E865179FE04}"/>
              </a:ext>
            </a:extLst>
          </p:cNvPr>
          <p:cNvSpPr>
            <a:spLocks/>
          </p:cNvSpPr>
          <p:nvPr/>
        </p:nvSpPr>
        <p:spPr bwMode="gray">
          <a:xfrm>
            <a:off x="7896225" y="1412875"/>
            <a:ext cx="996950" cy="298450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CCCCFF">
                  <a:alpha val="17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BBF6EE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8" name="Oval 12">
            <a:extLst>
              <a:ext uri="{FF2B5EF4-FFF2-40B4-BE49-F238E27FC236}">
                <a16:creationId xmlns:a16="http://schemas.microsoft.com/office/drawing/2014/main" id="{6E85C1B3-86F7-4CE0-A5F8-9DC84EF29957}"/>
              </a:ext>
            </a:extLst>
          </p:cNvPr>
          <p:cNvSpPr>
            <a:spLocks noChangeArrowheads="1"/>
          </p:cNvSpPr>
          <p:nvPr/>
        </p:nvSpPr>
        <p:spPr bwMode="gray">
          <a:xfrm>
            <a:off x="7319964" y="4149725"/>
            <a:ext cx="2232025" cy="11747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F8F8F8">
                    <a:alpha val="70000"/>
                  </a:srgbClr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229" name="Picture 13">
            <a:extLst>
              <a:ext uri="{FF2B5EF4-FFF2-40B4-BE49-F238E27FC236}">
                <a16:creationId xmlns:a16="http://schemas.microsoft.com/office/drawing/2014/main" id="{6B297D79-CF5D-4515-ADE4-F0FCCFBCF7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7464426" y="4221163"/>
            <a:ext cx="2016125" cy="97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30" name="Oval 14">
            <a:extLst>
              <a:ext uri="{FF2B5EF4-FFF2-40B4-BE49-F238E27FC236}">
                <a16:creationId xmlns:a16="http://schemas.microsoft.com/office/drawing/2014/main" id="{A86A6BF4-40FA-4DCD-82E6-FF6290D0FF61}"/>
              </a:ext>
            </a:extLst>
          </p:cNvPr>
          <p:cNvSpPr>
            <a:spLocks noChangeArrowheads="1"/>
          </p:cNvSpPr>
          <p:nvPr/>
        </p:nvSpPr>
        <p:spPr bwMode="gray">
          <a:xfrm>
            <a:off x="7391400" y="4221163"/>
            <a:ext cx="2097088" cy="990600"/>
          </a:xfrm>
          <a:prstGeom prst="ellipse">
            <a:avLst/>
          </a:prstGeom>
          <a:gradFill rotWithShape="1">
            <a:gsLst>
              <a:gs pos="0">
                <a:srgbClr val="99FFCC">
                  <a:gamma/>
                  <a:shade val="26275"/>
                  <a:invGamma/>
                  <a:alpha val="89999"/>
                </a:srgbClr>
              </a:gs>
              <a:gs pos="50000">
                <a:srgbClr val="99FFCC">
                  <a:alpha val="45000"/>
                </a:srgbClr>
              </a:gs>
              <a:gs pos="100000">
                <a:srgbClr val="99FFCC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1" name="Freeform 15">
            <a:extLst>
              <a:ext uri="{FF2B5EF4-FFF2-40B4-BE49-F238E27FC236}">
                <a16:creationId xmlns:a16="http://schemas.microsoft.com/office/drawing/2014/main" id="{EBB5942F-D5EC-4C23-933C-79A38780D6B7}"/>
              </a:ext>
            </a:extLst>
          </p:cNvPr>
          <p:cNvSpPr>
            <a:spLocks/>
          </p:cNvSpPr>
          <p:nvPr/>
        </p:nvSpPr>
        <p:spPr bwMode="gray">
          <a:xfrm>
            <a:off x="7897813" y="4221164"/>
            <a:ext cx="1077912" cy="287337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99FFCC">
                  <a:alpha val="17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BBF6EE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2" name="Rectangle 16">
            <a:extLst>
              <a:ext uri="{FF2B5EF4-FFF2-40B4-BE49-F238E27FC236}">
                <a16:creationId xmlns:a16="http://schemas.microsoft.com/office/drawing/2014/main" id="{D0150D69-16BD-4BAA-9B79-6B4C100B04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188913"/>
            <a:ext cx="8229600" cy="895350"/>
          </a:xfrm>
        </p:spPr>
        <p:txBody>
          <a:bodyPr/>
          <a:lstStyle/>
          <a:p>
            <a:r>
              <a:rPr lang="zh-CN" altLang="en-US" sz="3600" b="1">
                <a:ea typeface="黑体" panose="02010609060101010101" pitchFamily="49" charset="-122"/>
              </a:rPr>
              <a:t>如何挖掘潜台词？</a:t>
            </a:r>
          </a:p>
        </p:txBody>
      </p:sp>
      <p:sp>
        <p:nvSpPr>
          <p:cNvPr id="9233" name="Rectangle 17">
            <a:extLst>
              <a:ext uri="{FF2B5EF4-FFF2-40B4-BE49-F238E27FC236}">
                <a16:creationId xmlns:a16="http://schemas.microsoft.com/office/drawing/2014/main" id="{2DA16B95-87C8-405C-A68B-BC6B0CF029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08213" y="1196976"/>
            <a:ext cx="4824412" cy="540067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关注：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上下文语境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舞台说明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标 点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句 式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修辞（重复）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语言逻辑（矛盾）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语 气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重 音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 dirty="0">
                <a:ea typeface="黑体" panose="02010609060101010101" pitchFamily="49" charset="-122"/>
              </a:rPr>
              <a:t>……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34" name="Rectangle 18">
            <a:extLst>
              <a:ext uri="{FF2B5EF4-FFF2-40B4-BE49-F238E27FC236}">
                <a16:creationId xmlns:a16="http://schemas.microsoft.com/office/drawing/2014/main" id="{FD1C215F-C4F9-456A-A7BD-0DD13408B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9" y="5805488"/>
            <a:ext cx="22320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台  词</a:t>
            </a:r>
          </a:p>
        </p:txBody>
      </p:sp>
      <p:sp>
        <p:nvSpPr>
          <p:cNvPr id="9235" name="Rectangle 19">
            <a:extLst>
              <a:ext uri="{FF2B5EF4-FFF2-40B4-BE49-F238E27FC236}">
                <a16:creationId xmlns:a16="http://schemas.microsoft.com/office/drawing/2014/main" id="{582E5863-0766-49B4-B67C-950FB2F7DB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5864" y="4365625"/>
            <a:ext cx="22320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ea typeface="黑体" panose="02010609060101010101" pitchFamily="49" charset="-122"/>
              </a:rPr>
              <a:t>言外之意</a:t>
            </a:r>
          </a:p>
        </p:txBody>
      </p:sp>
      <p:sp>
        <p:nvSpPr>
          <p:cNvPr id="9236" name="Freeform 20">
            <a:extLst>
              <a:ext uri="{FF2B5EF4-FFF2-40B4-BE49-F238E27FC236}">
                <a16:creationId xmlns:a16="http://schemas.microsoft.com/office/drawing/2014/main" id="{0130003E-0F44-469C-864E-853B3A73D6F0}"/>
              </a:ext>
            </a:extLst>
          </p:cNvPr>
          <p:cNvSpPr>
            <a:spLocks/>
          </p:cNvSpPr>
          <p:nvPr/>
        </p:nvSpPr>
        <p:spPr bwMode="gray">
          <a:xfrm>
            <a:off x="7896226" y="2997201"/>
            <a:ext cx="1008063" cy="327025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99">
                  <a:alpha val="17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BBF6EE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7" name="AutoShape 21">
            <a:extLst>
              <a:ext uri="{FF2B5EF4-FFF2-40B4-BE49-F238E27FC236}">
                <a16:creationId xmlns:a16="http://schemas.microsoft.com/office/drawing/2014/main" id="{F8030A7E-6E2F-4694-9E14-4880503FE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9" y="3716339"/>
            <a:ext cx="288925" cy="503237"/>
          </a:xfrm>
          <a:prstGeom prst="upArrow">
            <a:avLst>
              <a:gd name="adj1" fmla="val 50000"/>
              <a:gd name="adj2" fmla="val 43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238" name="Oval 22">
            <a:extLst>
              <a:ext uri="{FF2B5EF4-FFF2-40B4-BE49-F238E27FC236}">
                <a16:creationId xmlns:a16="http://schemas.microsoft.com/office/drawing/2014/main" id="{49B4E1EA-FF3F-44F7-9D98-E9B29A73325E}"/>
              </a:ext>
            </a:extLst>
          </p:cNvPr>
          <p:cNvSpPr>
            <a:spLocks noChangeArrowheads="1"/>
          </p:cNvSpPr>
          <p:nvPr/>
        </p:nvSpPr>
        <p:spPr bwMode="gray">
          <a:xfrm>
            <a:off x="7318375" y="2811463"/>
            <a:ext cx="2281238" cy="925512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F8F8F8">
                    <a:alpha val="70000"/>
                  </a:srgbClr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9" name="Oval 23">
            <a:extLst>
              <a:ext uri="{FF2B5EF4-FFF2-40B4-BE49-F238E27FC236}">
                <a16:creationId xmlns:a16="http://schemas.microsoft.com/office/drawing/2014/main" id="{E8A1B0E3-F175-4C5E-ACF9-63222EC2198D}"/>
              </a:ext>
            </a:extLst>
          </p:cNvPr>
          <p:cNvSpPr>
            <a:spLocks noChangeArrowheads="1"/>
          </p:cNvSpPr>
          <p:nvPr/>
        </p:nvSpPr>
        <p:spPr bwMode="gray">
          <a:xfrm>
            <a:off x="7391400" y="2852738"/>
            <a:ext cx="2160588" cy="863600"/>
          </a:xfrm>
          <a:prstGeom prst="ellipse">
            <a:avLst/>
          </a:prstGeom>
          <a:gradFill rotWithShape="1">
            <a:gsLst>
              <a:gs pos="0">
                <a:srgbClr val="FFFF99">
                  <a:gamma/>
                  <a:shade val="26275"/>
                  <a:invGamma/>
                  <a:alpha val="89999"/>
                </a:srgbClr>
              </a:gs>
              <a:gs pos="50000">
                <a:srgbClr val="FFFF99">
                  <a:alpha val="45000"/>
                </a:srgbClr>
              </a:gs>
              <a:gs pos="100000">
                <a:srgbClr val="FFFF99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40" name="Freeform 24">
            <a:extLst>
              <a:ext uri="{FF2B5EF4-FFF2-40B4-BE49-F238E27FC236}">
                <a16:creationId xmlns:a16="http://schemas.microsoft.com/office/drawing/2014/main" id="{52F4F58A-2922-4FEA-ACCD-B46FEA3F417C}"/>
              </a:ext>
            </a:extLst>
          </p:cNvPr>
          <p:cNvSpPr>
            <a:spLocks/>
          </p:cNvSpPr>
          <p:nvPr/>
        </p:nvSpPr>
        <p:spPr bwMode="gray">
          <a:xfrm>
            <a:off x="7967663" y="2852739"/>
            <a:ext cx="971550" cy="300037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99">
                  <a:alpha val="17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BBF6EE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1" name="Rectangle 25">
            <a:extLst>
              <a:ext uri="{FF2B5EF4-FFF2-40B4-BE49-F238E27FC236}">
                <a16:creationId xmlns:a16="http://schemas.microsoft.com/office/drawing/2014/main" id="{ABB5FB55-A5BC-4E77-9641-2D44DC8AA2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4426" y="2976564"/>
            <a:ext cx="22320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ea typeface="黑体" panose="02010609060101010101" pitchFamily="49" charset="-122"/>
              </a:rPr>
              <a:t>真实意图</a:t>
            </a:r>
          </a:p>
        </p:txBody>
      </p:sp>
      <p:sp>
        <p:nvSpPr>
          <p:cNvPr id="9242" name="AutoShape 26">
            <a:extLst>
              <a:ext uri="{FF2B5EF4-FFF2-40B4-BE49-F238E27FC236}">
                <a16:creationId xmlns:a16="http://schemas.microsoft.com/office/drawing/2014/main" id="{9EAF5350-7E86-4976-81C4-87F2F8D52E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9" y="2276475"/>
            <a:ext cx="288925" cy="503238"/>
          </a:xfrm>
          <a:prstGeom prst="upArrow">
            <a:avLst>
              <a:gd name="adj1" fmla="val 50000"/>
              <a:gd name="adj2" fmla="val 43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243" name="AutoShape 27">
            <a:extLst>
              <a:ext uri="{FF2B5EF4-FFF2-40B4-BE49-F238E27FC236}">
                <a16:creationId xmlns:a16="http://schemas.microsoft.com/office/drawing/2014/main" id="{28D8F38F-39E5-4704-9348-447765636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9" y="5229225"/>
            <a:ext cx="288925" cy="503238"/>
          </a:xfrm>
          <a:prstGeom prst="upArrow">
            <a:avLst>
              <a:gd name="adj1" fmla="val 50000"/>
              <a:gd name="adj2" fmla="val 43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244" name="Rectangle 28">
            <a:extLst>
              <a:ext uri="{FF2B5EF4-FFF2-40B4-BE49-F238E27FC236}">
                <a16:creationId xmlns:a16="http://schemas.microsoft.com/office/drawing/2014/main" id="{FC727D65-394B-46B2-9CD2-2CF3188B73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1536700"/>
            <a:ext cx="2089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ea typeface="黑体" panose="02010609060101010101" pitchFamily="49" charset="-122"/>
              </a:rPr>
              <a:t>人物性格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9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92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92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92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92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92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92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92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92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92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3" grpId="0" build="p"/>
      <p:bldP spid="9234" grpId="0"/>
      <p:bldP spid="924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36865"/>
          <p:cNvSpPr/>
          <p:nvPr/>
        </p:nvSpPr>
        <p:spPr>
          <a:xfrm>
            <a:off x="2483485" y="1654175"/>
            <a:ext cx="80772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50000"/>
              </a:lnSpc>
              <a:spcBef>
                <a:spcPct val="20000"/>
              </a:spcBef>
              <a:buClrTx/>
              <a:buSzTx/>
              <a:buFontTx/>
            </a:pPr>
            <a:r>
              <a:rPr sz="2400" dirty="0">
                <a:latin typeface="微软雅黑" panose="020B0503020204020204" charset="-122"/>
                <a:ea typeface="微软雅黑" panose="020B0503020204020204" charset="-122"/>
              </a:rPr>
              <a:t>观看《雷雨》整部剧，并从其中找一位你最感兴趣的人物进行分析，不少于200字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6146" name="TextBox 5"/>
          <p:cNvSpPr txBox="1"/>
          <p:nvPr/>
        </p:nvSpPr>
        <p:spPr>
          <a:xfrm>
            <a:off x="5984240" y="113220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作业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52943" y="1278573"/>
            <a:ext cx="787717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ts val="3000"/>
              </a:lnSpc>
              <a:buClrTx/>
              <a:buSzTx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曹禺（1910—1996），原名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万家宝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，字小石。剧作家。湖北潜江人，出生于天津。</a:t>
            </a:r>
          </a:p>
          <a:p>
            <a:pPr indent="457200" algn="just">
              <a:lnSpc>
                <a:spcPts val="3000"/>
              </a:lnSpc>
              <a:buClrTx/>
              <a:buSzTx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1933 年写出《雷雨》，后经巴金推荐得以发表。其后，他又写了《日出》《原野》《蜕变》《北京人》等剧本，并改编了巴金的小说《家》，这些作品奠定了他在中国戏剧界的大师地位。</a:t>
            </a:r>
          </a:p>
          <a:p>
            <a:pPr indent="457200" algn="just">
              <a:lnSpc>
                <a:spcPts val="3000"/>
              </a:lnSpc>
              <a:buClrTx/>
              <a:buSzTx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曹禺擅长以现实主义的笔触，深入挖掘人物的内心世界，展示紧张、尖锐的矛盾冲突。戏剧氛围浓重，语言富有诗意。有些作品被译成多种文字，在国外上演。</a:t>
            </a:r>
          </a:p>
          <a:p>
            <a:pPr indent="457200" algn="just">
              <a:lnSpc>
                <a:spcPts val="3000"/>
              </a:lnSpc>
              <a:buClrTx/>
              <a:buSzTx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主要作品有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《雷雨》、《日出》、《原野》、《北京人》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、《明朗的天》、《胆剑篇》（与人合写）、《王昭君》等。</a:t>
            </a:r>
          </a:p>
        </p:txBody>
      </p:sp>
      <p:sp>
        <p:nvSpPr>
          <p:cNvPr id="3074" name="AutoShape 2" descr="http://img4.imgtn.bdimg.com/it/u=3768899429,651764554&amp;fm=214&amp;gp=0.jpg"/>
          <p:cNvSpPr>
            <a:spLocks noChangeAspect="1"/>
          </p:cNvSpPr>
          <p:nvPr/>
        </p:nvSpPr>
        <p:spPr>
          <a:xfrm>
            <a:off x="1639888" y="749300"/>
            <a:ext cx="228600" cy="2286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" name="TextBox 5"/>
          <p:cNvSpPr txBox="1"/>
          <p:nvPr/>
        </p:nvSpPr>
        <p:spPr>
          <a:xfrm>
            <a:off x="5407025" y="75692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51" end="2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charRg st="251" end="2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charRg st="251" end="2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charRg st="251" end="2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31190" y="1105535"/>
            <a:ext cx="1095375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57658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《雷雨》创作于1933年。1931年爆发了日本侵略中国的“九·一八”事变,全国上下掀起了抗日的热潮。出生于没落封建家庭的曹禺,青少年时代就目睹了半封建半殖民地中国社会的黑暗现实,产生了强烈的反抗情绪。经过几年酝酿、构思,完成了他的处女作《雷雨》。</a:t>
            </a:r>
          </a:p>
          <a:p>
            <a:pPr indent="57658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作者在谈到写作意图时说,《雷雨》是在“没有太阳的日子里的产物”,“那个时候,我是想反抗的。因陷于旧社会的昏暗、腐恶,我不甘模棱地活下去,所以我才拿起笔。《雷雨》是我的第一声呻吟,或许是一声呼喊”(《曹禺选集·后记》)。又说“写《雷雨》是一种情感的迫切的需要”,“仿佛有一种情感的汹涌的流来推动我,我在发泄着被压抑的愤懑,毁谤着中国的家庭和社会”(《雷雨》序)。</a:t>
            </a:r>
          </a:p>
        </p:txBody>
      </p:sp>
      <p:sp>
        <p:nvSpPr>
          <p:cNvPr id="6146" name="TextBox 5"/>
          <p:cNvSpPr txBox="1"/>
          <p:nvPr/>
        </p:nvSpPr>
        <p:spPr>
          <a:xfrm>
            <a:off x="5407025" y="75692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写作背景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人物关系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576580" algn="ctr" defTabSz="914400" eaLnBrk="1" fontAlgn="auto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2800" kern="1200" dirty="0">
                <a:latin typeface="微软雅黑" panose="020B0503020204020204" charset="-122"/>
                <a:ea typeface="微软雅黑" panose="020B0503020204020204" charset="-122"/>
              </a:rPr>
              <a:t>周家：周朴园——蘩漪——周萍——周冲</a:t>
            </a:r>
          </a:p>
          <a:p>
            <a:pPr marL="0" indent="576580" algn="ctr" defTabSz="914400" eaLnBrk="1" fontAlgn="auto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2800" kern="1200" dirty="0">
                <a:latin typeface="微软雅黑" panose="020B0503020204020204" charset="-122"/>
                <a:ea typeface="微软雅黑" panose="020B0503020204020204" charset="-122"/>
              </a:rPr>
              <a:t>鲁家：鲁    贵——侍萍——四凤——大海</a:t>
            </a:r>
          </a:p>
        </p:txBody>
      </p:sp>
      <p:pic>
        <p:nvPicPr>
          <p:cNvPr id="921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5540" y="3201035"/>
            <a:ext cx="5639435" cy="29254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4310" y="880745"/>
            <a:ext cx="1174051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576580" algn="just">
              <a:lnSpc>
                <a:spcPct val="150000"/>
              </a:lnSpc>
              <a:buClrTx/>
              <a:buSzTx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剧本从鲁妈侍萍来看望，在周家帮佣的女儿四凤写起，牵出周家和鲁家30年来的恩怨情仇，30年前在无锡周家大少爷周朴园爱上女佣梅妈的女儿侍萍，后来周家为了给周朴园娶有钱的门第小姐，大年三十把侍萍赶出家门。走投无路的侍萍，带着出生仅三天的第2个儿子投河自尽，被人救起，流落北方受苦受难。谁知30年后侍萍的女儿四凤又进入已搬到北方、成为大矿主的周朴园家中做女佣，并与周家大少爷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正是四凤同母异父的哥哥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周萍相爱。而此时在周家如同在沙漠里即将枯死、闷死的周朴园的妻子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蘩漪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拼命抓住他与周萍的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罪恶的爱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，企图拯救自己，周萍却对与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蘩漪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的关系感到悔恨与厌恶，紧紧抓住四凤的爱情来洗涤自己的灵魂，侍萍早年带走的周朴园第2个儿子鲁大海，作为周朴园矿上罢工的工人代表，进入周家与周朴园谈判斗争。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8865" y="834390"/>
            <a:ext cx="108013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错综复杂的矛盾冲突由此展开。侍萍眼见自己的儿女相爱而呼天抢地，诅咒命运的不公。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蘩漪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抓住周萍的爱随即发泄最不忍的恨。先是叫出也爱四凤的周冲意欲阻拦周平和四凤的出走，继而当着众人的面揭开自己与周萍的关系真相，接着又报复性的喊来了周朴园要他看看这个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体面的家庭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。周鲁两家30年的恩怨情仇终于真相大白，四风痛苦万分，冲出门外，碰着漏电的电线死去，周冲跑出来伸手去拉她，也触电而亡。周萍走进书房开枪自杀。剧作通过周家这个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最圆满、最有秩序的家庭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所暗藏的污浊和腐败，暴露了封建大家庭的罪恶，揭示了它所依存的社会必然走向崩溃的历史发展趋势。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kern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戏剧情节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3362325"/>
          </a:xfrm>
        </p:spPr>
        <p:txBody>
          <a:bodyPr/>
          <a:lstStyle/>
          <a:p>
            <a:pPr marL="0" algn="ctr">
              <a:buClrTx/>
              <a:buSzTx/>
              <a:buFontTx/>
              <a:buNone/>
            </a:pPr>
            <a:r>
              <a:rPr lang="zh-CN" altLang="en-US" sz="2400" kern="1200" dirty="0">
                <a:latin typeface="微软雅黑" panose="020B0503020204020204" charset="-122"/>
                <a:ea typeface="微软雅黑" panose="020B0503020204020204" charset="-122"/>
              </a:rPr>
              <a:t>课文所选的两场戏，地点相同，全在周公馆的客厅</a:t>
            </a:r>
          </a:p>
          <a:p>
            <a:pPr marL="0" algn="ctr">
              <a:buClrTx/>
              <a:buSzTx/>
              <a:buFontTx/>
              <a:buNone/>
            </a:pPr>
            <a:endParaRPr lang="zh-CN" altLang="en-US" sz="2400" kern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algn="ctr">
              <a:buClrTx/>
              <a:buSzTx/>
              <a:buFontTx/>
              <a:buNone/>
            </a:pPr>
            <a:r>
              <a:rPr lang="zh-CN" altLang="en-US" sz="2400" kern="1200" dirty="0">
                <a:latin typeface="微软雅黑" panose="020B0503020204020204" charset="-122"/>
                <a:ea typeface="微软雅黑" panose="020B0503020204020204" charset="-122"/>
              </a:rPr>
              <a:t> 第一场：周朴园和鲁侍萍30年后再次相遇</a:t>
            </a:r>
          </a:p>
          <a:p>
            <a:pPr marL="0" algn="ctr">
              <a:buClrTx/>
              <a:buSzTx/>
              <a:buFontTx/>
              <a:buNone/>
            </a:pPr>
            <a:endParaRPr lang="zh-CN" altLang="en-US" sz="2400" kern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algn="ctr">
              <a:buClrTx/>
              <a:buSzTx/>
              <a:buFontTx/>
              <a:buNone/>
            </a:pPr>
            <a:endParaRPr lang="zh-CN" altLang="en-US" sz="2400" kern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algn="ctr">
              <a:buClrTx/>
              <a:buSzTx/>
              <a:buFontTx/>
              <a:buNone/>
            </a:pPr>
            <a:r>
              <a:rPr lang="zh-CN" altLang="en-US" sz="2400" kern="1200" dirty="0">
                <a:latin typeface="微软雅黑" panose="020B0503020204020204" charset="-122"/>
                <a:ea typeface="微软雅黑" panose="020B0503020204020204" charset="-122"/>
              </a:rPr>
              <a:t> 第二场：写周朴园和鲁大海父子相见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5_默认设计模板">
  <a:themeElements>
    <a:clrScheme name="5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blipFill>
          <a:blip xmlns:r="http://schemas.openxmlformats.org/officeDocument/2006/relationships" r:embed="rId1"/>
          <a:stretch>
            <a:fillRect/>
          </a:stretch>
        </a:blipFill>
        <a:ln w="25400">
          <a:solidFill>
            <a:srgbClr val="0000FF"/>
          </a:solidFill>
          <a:round/>
        </a:ln>
        <a:effectLst>
          <a:outerShdw dist="107763" dir="2700000" algn="ctr" rotWithShape="0">
            <a:srgbClr val="808080"/>
          </a:outerShdw>
        </a:effectLst>
      </a:spPr>
      <a:bodyPr anchor="ctr">
        <a:spAutoFit/>
      </a:bodyPr>
      <a:lstStyle>
        <a:defPPr marL="0" marR="0" indent="0" defTabSz="91440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800" b="0" i="0" u="none" strike="noStrike" kern="0" cap="none" spc="0" normalizeH="0" baseline="0" noProof="0" smtClean="0">
            <a:ln>
              <a:noFill/>
            </a:ln>
            <a:solidFill>
              <a:prstClr val="black"/>
            </a:solidFill>
            <a:effectLst/>
            <a:uLnTx/>
            <a:uFillTx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3054</Words>
  <Application>Microsoft Office PowerPoint</Application>
  <PresentationFormat>宽屏</PresentationFormat>
  <Paragraphs>187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黑体</vt:lpstr>
      <vt:lpstr>楷体_GB2312</vt:lpstr>
      <vt:lpstr>宋体</vt:lpstr>
      <vt:lpstr>微软雅黑</vt:lpstr>
      <vt:lpstr>幼圆</vt:lpstr>
      <vt:lpstr>Arial</vt:lpstr>
      <vt:lpstr>Calibri</vt:lpstr>
      <vt:lpstr>Times New Roman</vt:lpstr>
      <vt:lpstr>Wingdings</vt:lpstr>
      <vt:lpstr>5_默认设计模板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人物关系</vt:lpstr>
      <vt:lpstr>PowerPoint 演示文稿</vt:lpstr>
      <vt:lpstr>PowerPoint 演示文稿</vt:lpstr>
      <vt:lpstr>戏剧情节</vt:lpstr>
      <vt:lpstr>戏剧冲突</vt:lpstr>
      <vt:lpstr>PowerPoint 演示文稿</vt:lpstr>
      <vt:lpstr>2、鲁大海被周仆园宣布开除后又是怎样同周仆园斗争的？</vt:lpstr>
      <vt:lpstr>周仆园与鲁大海的冲突中进一步揭示了他什么性格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30年后的周朴园只考虑自己，不考虑他人；只考虑金钱、地位、名誉等而将感情抛在一边。他原先的温情、良知顷刻间消失的无影无踪，剩下的只是自私、冷酷。</vt:lpstr>
      <vt:lpstr>周朴园是一个内心世界极为复杂的人，在他身上，多情与绝情，温情与冷酷，人情味与铜臭味，时时交织在一起。</vt:lpstr>
      <vt:lpstr>PowerPoint 演示文稿</vt:lpstr>
      <vt:lpstr>探究：造成这一悲剧的原因是什么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教材P18</vt:lpstr>
      <vt:lpstr>如何挖掘潜台词？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陈 笑</cp:lastModifiedBy>
  <cp:revision>11</cp:revision>
  <dcterms:created xsi:type="dcterms:W3CDTF">2020-03-08T08:23:00Z</dcterms:created>
  <dcterms:modified xsi:type="dcterms:W3CDTF">2020-03-16T05:09:10Z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