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4" r:id="rId4"/>
    <p:sldId id="265" r:id="rId5"/>
    <p:sldId id="266" r:id="rId6"/>
    <p:sldId id="267" r:id="rId7"/>
    <p:sldId id="257" r:id="rId8"/>
    <p:sldId id="258" r:id="rId9"/>
    <p:sldId id="261" r:id="rId10"/>
    <p:sldId id="262" r:id="rId11"/>
    <p:sldId id="269" r:id="rId12"/>
    <p:sldId id="263" r:id="rId13"/>
    <p:sldId id="260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8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wmf"/><Relationship Id="rId2" Type="http://schemas.openxmlformats.org/officeDocument/2006/relationships/image" Target="../media/image15.jpeg"/><Relationship Id="rId1" Type="http://schemas.openxmlformats.org/officeDocument/2006/relationships/hyperlink" Target="http://image.baidu.com/i?ct=503316480&amp;z=918573152&amp;tn=baiduimagedetail&amp;word=&#22885;&#26412;&#28023;&#40664;&amp;in=6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014b4e130968bb33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1915" y="21590"/>
            <a:ext cx="12145010" cy="69615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群星闪耀</a:t>
            </a:r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2386" name="标题 272385"/>
          <p:cNvSpPr>
            <a:spLocks noGrp="1"/>
          </p:cNvSpPr>
          <p:nvPr>
            <p:ph type="title"/>
          </p:nvPr>
        </p:nvSpPr>
        <p:spPr>
          <a:xfrm>
            <a:off x="1992313" y="188913"/>
            <a:ext cx="3048000" cy="1189037"/>
          </a:xfrm>
        </p:spPr>
        <p:txBody>
          <a:bodyPr wrap="square" anchor="ctr"/>
          <a:p>
            <a:pPr lvl="0"/>
            <a:r>
              <a:rPr lang="zh-CN" altLang="en-US" sz="6600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</a:rPr>
              <a:t>臧克家</a:t>
            </a:r>
            <a:endParaRPr lang="zh-CN" altLang="en-US" sz="6600" dirty="0">
              <a:solidFill>
                <a:srgbClr val="FF0000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272387" name="文本框 272386"/>
          <p:cNvSpPr txBox="1"/>
          <p:nvPr/>
        </p:nvSpPr>
        <p:spPr>
          <a:xfrm>
            <a:off x="1992313" y="2133600"/>
            <a:ext cx="8135937" cy="2042160"/>
          </a:xfrm>
          <a:prstGeom prst="rect">
            <a:avLst/>
          </a:prstGeom>
          <a:noFill/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 lvl="0"/>
            <a:r>
              <a:rPr lang="zh-CN" altLang="en-US" sz="3200" b="0" i="1" u="sng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朱自清</a:t>
            </a:r>
            <a:r>
              <a:rPr lang="zh-CN" altLang="en-US" sz="3200" b="0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：从臧克家开始，我们才有了有血有肉的以农村为题材的诗。</a:t>
            </a:r>
            <a:endParaRPr lang="zh-CN" altLang="en-US" sz="3200" b="0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200" b="0" i="1" u="sng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茅盾</a:t>
            </a:r>
            <a:r>
              <a:rPr lang="en-US" altLang="zh-CN" sz="3200" b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zh-CN" altLang="en-US" sz="3200" b="0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臧克家是当时青年诗人“最优秀中间的一个”。</a:t>
            </a:r>
            <a:endParaRPr lang="zh-CN" altLang="en-US" sz="3200" b="0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2388" name="文本框 272387"/>
          <p:cNvSpPr txBox="1"/>
          <p:nvPr/>
        </p:nvSpPr>
        <p:spPr>
          <a:xfrm>
            <a:off x="1992313" y="1268413"/>
            <a:ext cx="8064500" cy="1227455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/>
            <a:r>
              <a:rPr lang="en-US" altLang="zh-CN" sz="3600" b="0">
                <a:solidFill>
                  <a:srgbClr val="0000CC"/>
                </a:solidFill>
                <a:latin typeface="Times New Roman" panose="02020603050405020304" pitchFamily="18" charset="0"/>
                <a:ea typeface="隶书" pitchFamily="49" charset="-122"/>
              </a:rPr>
              <a:t>——</a:t>
            </a:r>
            <a:r>
              <a:rPr lang="zh-CN" altLang="en-US" sz="3600" b="0" dirty="0">
                <a:solidFill>
                  <a:srgbClr val="0000CC"/>
                </a:solidFill>
                <a:latin typeface="Times New Roman" panose="02020603050405020304" pitchFamily="18" charset="0"/>
                <a:ea typeface="隶书" pitchFamily="49" charset="-122"/>
              </a:rPr>
              <a:t>从“农民诗人”，走到“诗坛泰斗”。</a:t>
            </a:r>
            <a:endParaRPr lang="zh-CN" altLang="en-US" sz="3600" b="0" dirty="0">
              <a:solidFill>
                <a:srgbClr val="0000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72389" name="文本框 272388"/>
          <p:cNvSpPr txBox="1"/>
          <p:nvPr/>
        </p:nvSpPr>
        <p:spPr>
          <a:xfrm>
            <a:off x="1774825" y="4508500"/>
            <a:ext cx="8893175" cy="1989455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800000"/>
                </a:solidFill>
                <a:latin typeface="方正姚体" pitchFamily="2" charset="-122"/>
                <a:ea typeface="方正姚体" pitchFamily="2" charset="-122"/>
              </a:rPr>
              <a:t>2000</a:t>
            </a:r>
            <a:r>
              <a:rPr lang="zh-CN" altLang="en-US" sz="3200" b="1" dirty="0">
                <a:solidFill>
                  <a:srgbClr val="800000"/>
                </a:solidFill>
                <a:latin typeface="方正姚体" pitchFamily="2" charset="-122"/>
                <a:ea typeface="方正姚体" pitchFamily="2" charset="-122"/>
              </a:rPr>
              <a:t>年</a:t>
            </a:r>
            <a:r>
              <a:rPr lang="en-US" altLang="zh-CN" sz="3200" b="1">
                <a:solidFill>
                  <a:srgbClr val="800000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3200" b="1" dirty="0">
                <a:solidFill>
                  <a:srgbClr val="800000"/>
                </a:solidFill>
                <a:latin typeface="方正姚体" pitchFamily="2" charset="-122"/>
                <a:ea typeface="方正姚体" pitchFamily="2" charset="-122"/>
              </a:rPr>
              <a:t>月</a:t>
            </a:r>
            <a:endParaRPr lang="zh-CN" altLang="en-US" sz="3200" b="1" dirty="0">
              <a:solidFill>
                <a:srgbClr val="800000"/>
              </a:solidFill>
              <a:latin typeface="方正姚体" pitchFamily="2" charset="-122"/>
              <a:ea typeface="方正姚体" pitchFamily="2" charset="-122"/>
            </a:endParaRPr>
          </a:p>
          <a:p>
            <a:pPr lvl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方正姚体" pitchFamily="2" charset="-122"/>
                <a:ea typeface="方正姚体" pitchFamily="2" charset="-122"/>
              </a:rPr>
              <a:t>获首届“中国诗人奖──终生成就奖”。</a:t>
            </a:r>
            <a:endParaRPr lang="zh-CN" altLang="en-US" sz="3200" b="1" dirty="0">
              <a:solidFill>
                <a:srgbClr val="800000"/>
              </a:solidFill>
              <a:latin typeface="方正姚体" pitchFamily="2" charset="-122"/>
              <a:ea typeface="方正姚体" pitchFamily="2" charset="-122"/>
            </a:endParaRPr>
          </a:p>
          <a:p>
            <a:pPr lvl="0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800000"/>
                </a:solidFill>
                <a:latin typeface="方正姚体" pitchFamily="2" charset="-122"/>
                <a:ea typeface="方正姚体" pitchFamily="2" charset="-122"/>
              </a:rPr>
              <a:t>2003</a:t>
            </a:r>
            <a:r>
              <a:rPr lang="zh-CN" altLang="en-US" sz="3200" b="1" dirty="0">
                <a:solidFill>
                  <a:srgbClr val="800000"/>
                </a:solidFill>
                <a:latin typeface="方正姚体" pitchFamily="2" charset="-122"/>
                <a:ea typeface="方正姚体" pitchFamily="2" charset="-122"/>
              </a:rPr>
              <a:t>年</a:t>
            </a:r>
            <a:endParaRPr lang="zh-CN" altLang="en-US" sz="3200" b="1" dirty="0">
              <a:solidFill>
                <a:srgbClr val="800000"/>
              </a:solidFill>
              <a:latin typeface="方正姚体" pitchFamily="2" charset="-122"/>
              <a:ea typeface="方正姚体" pitchFamily="2" charset="-122"/>
            </a:endParaRPr>
          </a:p>
          <a:p>
            <a:pPr lvl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方正姚体" pitchFamily="2" charset="-122"/>
                <a:ea typeface="方正姚体" pitchFamily="2" charset="-122"/>
              </a:rPr>
              <a:t>获由国际诗人笔会颁发的“中国当代诗魂金奖”。</a:t>
            </a:r>
            <a:endParaRPr lang="zh-CN" altLang="en-US" sz="3200" b="1" dirty="0">
              <a:solidFill>
                <a:srgbClr val="80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2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2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87" grpId="0" bldLvl="0" animBg="1"/>
      <p:bldP spid="272388" grpId="0"/>
      <p:bldP spid="2723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1774825" y="663575"/>
            <a:ext cx="8208963" cy="1296988"/>
          </a:xfrm>
        </p:spPr>
        <p:txBody>
          <a:bodyPr vert="horz" wrap="square" anchor="ctr"/>
          <a:p>
            <a:pPr lvl="0"/>
            <a:r>
              <a:rPr lang="zh-CN" altLang="en-US" sz="3200" b="1" dirty="0">
                <a:solidFill>
                  <a:srgbClr val="203831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关于萧红</a:t>
            </a:r>
            <a:endParaRPr lang="zh-CN" altLang="en-US" sz="3200" b="1" dirty="0">
              <a:solidFill>
                <a:srgbClr val="203831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pic>
        <p:nvPicPr>
          <p:cNvPr id="10243" name="Picture 3" descr="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95550" y="1701800"/>
            <a:ext cx="1720850" cy="3055938"/>
          </a:xfrm>
        </p:spPr>
      </p:pic>
      <p:sp>
        <p:nvSpPr>
          <p:cNvPr id="10244" name="Text Box 4"/>
          <p:cNvSpPr txBox="1"/>
          <p:nvPr/>
        </p:nvSpPr>
        <p:spPr>
          <a:xfrm>
            <a:off x="4381500" y="1628775"/>
            <a:ext cx="5715000" cy="32918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b="1" dirty="0">
                <a:solidFill>
                  <a:srgbClr val="44824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原名张乃莹，“萧红”是她发表</a:t>
            </a:r>
            <a:r>
              <a:rPr lang="en-US" altLang="x-none" sz="2000" b="1">
                <a:solidFill>
                  <a:srgbClr val="44824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44824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生死场</a:t>
            </a:r>
            <a:r>
              <a:rPr lang="en-US" altLang="x-none" sz="2000" b="1">
                <a:solidFill>
                  <a:srgbClr val="44824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000" b="1" dirty="0">
                <a:solidFill>
                  <a:srgbClr val="44824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时使用的笔名。被誉为“</a:t>
            </a:r>
            <a:r>
              <a:rPr lang="en-US" altLang="x-none" sz="2000" b="1">
                <a:solidFill>
                  <a:srgbClr val="44824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en-US" sz="2000" b="1" dirty="0">
                <a:solidFill>
                  <a:srgbClr val="44824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年代的文学洛神”的萧红，是民国四大才女中命运最为悲苦的女性，也是一位传奇性人物。</a:t>
            </a:r>
            <a:endParaRPr lang="en-US" altLang="x-none" sz="2000" b="1">
              <a:solidFill>
                <a:srgbClr val="44824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汉仪综艺体简" pitchFamily="1" charset="-122"/>
                <a:ea typeface="汉仪综艺体简" pitchFamily="1" charset="-122"/>
              </a:rPr>
              <a:t>萧红小说的特点：</a:t>
            </a:r>
            <a:endParaRPr lang="en-US" altLang="x-none" sz="2000" b="1">
              <a:solidFill>
                <a:srgbClr val="FF0000"/>
              </a:solidFill>
              <a:latin typeface="汉仪综艺体简" pitchFamily="1" charset="-122"/>
              <a:ea typeface="汉仪综艺体简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000" b="1" dirty="0">
                <a:solidFill>
                  <a:srgbClr val="44824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以抒情笔调写自我主观感受；散文化的小说结构；重文化风俗和自然景物的描写，不重人物性格的刻画；无完整的故事情节，然而韵味深长。</a:t>
            </a:r>
            <a:endParaRPr lang="en-US" altLang="x-none" sz="2000" b="1">
              <a:solidFill>
                <a:srgbClr val="44824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x-none" sz="2000" b="1">
              <a:solidFill>
                <a:srgbClr val="44824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2351088" y="4983163"/>
            <a:ext cx="2376487" cy="10058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solidFill>
                  <a:srgbClr val="E190E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7F336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萧      红</a:t>
            </a:r>
            <a:endParaRPr lang="zh-CN" altLang="en-US" sz="2400" b="1" dirty="0">
              <a:solidFill>
                <a:srgbClr val="7F336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7F336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（1911—1942）</a:t>
            </a:r>
            <a:endParaRPr lang="zh-CN" altLang="en-US" sz="2400" b="1" dirty="0">
              <a:solidFill>
                <a:srgbClr val="7F336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46" name="图片 5" descr="1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3625" y="6343650"/>
            <a:ext cx="261938" cy="3143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47" name="TextBox 6"/>
          <p:cNvSpPr txBox="1"/>
          <p:nvPr/>
        </p:nvSpPr>
        <p:spPr>
          <a:xfrm>
            <a:off x="4381500" y="5143500"/>
            <a:ext cx="5572125" cy="1066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/>
            <a:r>
              <a:rPr lang="zh-CN" altLang="en-US" sz="2000" b="1" dirty="0">
                <a:solidFill>
                  <a:srgbClr val="44824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主要作品：《生死场》、《马伯乐》、《呼兰河传》、《小城三月》。</a:t>
            </a:r>
            <a:endParaRPr lang="zh-CN" altLang="en-US" sz="2000" b="1" dirty="0">
              <a:solidFill>
                <a:srgbClr val="44824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017a4a99cb64415e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4615" y="91440"/>
            <a:ext cx="12247245" cy="6690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4375" y="2286000"/>
            <a:ext cx="1296860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这三篇文章在写作上各有什么特点？</a:t>
            </a:r>
            <a:endParaRPr lang="zh-CN" altLang="en-US" sz="5400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08" name="文本框 175107"/>
          <p:cNvSpPr txBox="1"/>
          <p:nvPr/>
        </p:nvSpPr>
        <p:spPr>
          <a:xfrm>
            <a:off x="2279650" y="1628775"/>
            <a:ext cx="7920038" cy="11887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just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在写邓稼先之前，为什么先概述我国一百多年来的历史？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5109" name="矩形 175108"/>
          <p:cNvSpPr/>
          <p:nvPr/>
        </p:nvSpPr>
        <p:spPr>
          <a:xfrm>
            <a:off x="1919288" y="3156268"/>
            <a:ext cx="8497887" cy="283464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先概述我国近一百多年来的历史，是为了说明邓稼先是对中华民族从“任人宰割”到“站起来了”这一巨大转变做出巨大贡献的科学家，是对历史的发展产生巨大影响的历史人物。 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75111" name="图片 175110" descr="often_0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268413"/>
            <a:ext cx="1039813" cy="963612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7376" name="表格 177375"/>
          <p:cNvGraphicFramePr/>
          <p:nvPr/>
        </p:nvGraphicFramePr>
        <p:xfrm>
          <a:off x="1919288" y="1268413"/>
          <a:ext cx="8208645" cy="5727700"/>
        </p:xfrm>
        <a:graphic>
          <a:graphicData uri="http://schemas.openxmlformats.org/drawingml/2006/table">
            <a:tbl>
              <a:tblPr/>
              <a:tblGrid>
                <a:gridCol w="2346325"/>
                <a:gridCol w="2367915"/>
                <a:gridCol w="3494405"/>
              </a:tblGrid>
              <a:tr h="61849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8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奥本海默</a:t>
                      </a:r>
                      <a:endParaRPr lang="zh-CN" altLang="en-US" sz="3200" b="1" dirty="0">
                        <a:solidFill>
                          <a:srgbClr val="800000"/>
                        </a:solidFill>
                        <a:latin typeface="幼圆" pitchFamily="49" charset="-122"/>
                        <a:ea typeface="幼圆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8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邓稼先</a:t>
                      </a:r>
                      <a:endParaRPr lang="zh-CN" altLang="en-US" sz="3200" b="1" dirty="0">
                        <a:solidFill>
                          <a:srgbClr val="800000"/>
                        </a:solidFill>
                        <a:latin typeface="幼圆" pitchFamily="49" charset="-122"/>
                        <a:ea typeface="幼圆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34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0000CC"/>
                          </a:solidFill>
                          <a:latin typeface="华文行楷" pitchFamily="2" charset="-122"/>
                          <a:ea typeface="华文行楷" pitchFamily="2" charset="-122"/>
                        </a:rPr>
                        <a:t>    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华文行楷" pitchFamily="2" charset="-122"/>
                          <a:ea typeface="华文行楷" pitchFamily="2" charset="-122"/>
                        </a:rPr>
                        <a:t>国籍</a:t>
                      </a:r>
                      <a:endParaRPr lang="zh-CN" altLang="en-US" sz="3200" b="1" dirty="0">
                        <a:solidFill>
                          <a:srgbClr val="FF0000"/>
                        </a:solidFill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3200" b="1" dirty="0">
                        <a:solidFill>
                          <a:srgbClr val="0066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3200" b="1" dirty="0">
                        <a:solidFill>
                          <a:srgbClr val="0066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34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0000CC"/>
                          </a:solidFill>
                          <a:latin typeface="华文行楷" pitchFamily="2" charset="-122"/>
                          <a:ea typeface="华文行楷" pitchFamily="2" charset="-122"/>
                        </a:rPr>
                        <a:t>    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华文行楷" pitchFamily="2" charset="-122"/>
                          <a:ea typeface="华文行楷" pitchFamily="2" charset="-122"/>
                        </a:rPr>
                        <a:t>职务</a:t>
                      </a:r>
                      <a:endParaRPr lang="zh-CN" altLang="en-US" sz="3200" b="1" dirty="0">
                        <a:solidFill>
                          <a:srgbClr val="FF0000"/>
                        </a:solidFill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3200" b="1" dirty="0">
                        <a:solidFill>
                          <a:srgbClr val="0066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134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0000CC"/>
                          </a:solidFill>
                          <a:latin typeface="华文行楷" pitchFamily="2" charset="-122"/>
                          <a:ea typeface="华文行楷" pitchFamily="2" charset="-122"/>
                        </a:rPr>
                        <a:t>    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华文行楷" pitchFamily="2" charset="-122"/>
                          <a:ea typeface="华文行楷" pitchFamily="2" charset="-122"/>
                        </a:rPr>
                        <a:t>功劳</a:t>
                      </a:r>
                      <a:endParaRPr lang="zh-CN" altLang="en-US" sz="3200" b="1" dirty="0">
                        <a:solidFill>
                          <a:srgbClr val="FF0000"/>
                        </a:solidFill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3200" b="1" dirty="0">
                        <a:solidFill>
                          <a:srgbClr val="0066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134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华文行楷" pitchFamily="2" charset="-122"/>
                          <a:ea typeface="华文行楷" pitchFamily="2" charset="-122"/>
                        </a:rPr>
                        <a:t>学术水平</a:t>
                      </a:r>
                      <a:endParaRPr lang="zh-CN" altLang="en-US" sz="3200" b="1" dirty="0">
                        <a:solidFill>
                          <a:srgbClr val="FF0000"/>
                        </a:solidFill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3200" b="1" dirty="0">
                        <a:solidFill>
                          <a:srgbClr val="0066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134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华文行楷" pitchFamily="2" charset="-122"/>
                          <a:ea typeface="华文行楷" pitchFamily="2" charset="-122"/>
                        </a:rPr>
                        <a:t>文化背景</a:t>
                      </a:r>
                      <a:endParaRPr lang="zh-CN" altLang="en-US" sz="3200" b="1" dirty="0">
                        <a:solidFill>
                          <a:srgbClr val="FF0000"/>
                        </a:solidFill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3200" b="1" dirty="0">
                        <a:solidFill>
                          <a:srgbClr val="0066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3200" b="1" dirty="0">
                        <a:solidFill>
                          <a:srgbClr val="0066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216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华文行楷" pitchFamily="2" charset="-122"/>
                          <a:ea typeface="华文行楷" pitchFamily="2" charset="-122"/>
                        </a:rPr>
                        <a:t>性格为人</a:t>
                      </a:r>
                      <a:endParaRPr lang="zh-CN" altLang="en-US" sz="3200" b="1" dirty="0">
                        <a:solidFill>
                          <a:srgbClr val="FF0000"/>
                        </a:solidFill>
                        <a:latin typeface="华文行楷" pitchFamily="2" charset="-122"/>
                        <a:ea typeface="华文行楷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3200" b="1" dirty="0">
                        <a:solidFill>
                          <a:srgbClr val="0066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3200" b="1" dirty="0">
                        <a:solidFill>
                          <a:srgbClr val="0066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3200" b="1" dirty="0">
                        <a:solidFill>
                          <a:srgbClr val="0066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bg2"/>
                          </a:solidFill>
                          <a:latin typeface="Comic Sans MS" panose="030F0702030302020204" pitchFamily="66" charset="0"/>
                          <a:ea typeface="隶书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3200" b="1" dirty="0">
                        <a:solidFill>
                          <a:srgbClr val="0066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7341" name="文本框 177340"/>
          <p:cNvSpPr txBox="1"/>
          <p:nvPr/>
        </p:nvSpPr>
        <p:spPr>
          <a:xfrm>
            <a:off x="4295775" y="188913"/>
            <a:ext cx="8337550" cy="7010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just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邓稼先与奥本海默的比较：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7343" name="矩形 177342"/>
          <p:cNvSpPr/>
          <p:nvPr/>
        </p:nvSpPr>
        <p:spPr>
          <a:xfrm>
            <a:off x="4727575" y="1841500"/>
            <a:ext cx="99568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美国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7344" name="矩形 177343"/>
          <p:cNvSpPr/>
          <p:nvPr/>
        </p:nvSpPr>
        <p:spPr>
          <a:xfrm>
            <a:off x="7896225" y="1841500"/>
            <a:ext cx="99568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中国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7345" name="矩形 177344"/>
          <p:cNvSpPr/>
          <p:nvPr/>
        </p:nvSpPr>
        <p:spPr>
          <a:xfrm>
            <a:off x="5240338" y="2420938"/>
            <a:ext cx="343408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原子弹设计领导人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7346" name="矩形 177345"/>
          <p:cNvSpPr/>
          <p:nvPr/>
        </p:nvSpPr>
        <p:spPr>
          <a:xfrm>
            <a:off x="4583113" y="2997200"/>
            <a:ext cx="539115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本国原子弹工程成功的功臣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7347" name="矩形 177346"/>
          <p:cNvSpPr/>
          <p:nvPr/>
        </p:nvSpPr>
        <p:spPr>
          <a:xfrm>
            <a:off x="6383338" y="3573463"/>
            <a:ext cx="99568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相当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7349" name="矩形 177348"/>
          <p:cNvSpPr/>
          <p:nvPr/>
        </p:nvSpPr>
        <p:spPr>
          <a:xfrm>
            <a:off x="4511675" y="4149725"/>
            <a:ext cx="180848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美国文化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7351" name="矩形 177350"/>
          <p:cNvSpPr/>
          <p:nvPr/>
        </p:nvSpPr>
        <p:spPr>
          <a:xfrm>
            <a:off x="7104063" y="4149725"/>
            <a:ext cx="262128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中国传统文化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7353" name="矩形 177352"/>
          <p:cNvSpPr/>
          <p:nvPr/>
        </p:nvSpPr>
        <p:spPr>
          <a:xfrm>
            <a:off x="4440238" y="4941888"/>
            <a:ext cx="2232025" cy="155448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锋芒毕露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妇孺皆知</a:t>
            </a:r>
            <a:endParaRPr lang="zh-CN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lvl="0" eaLnBrk="0" hangingPunct="0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7356" name="矩形 177355"/>
          <p:cNvSpPr/>
          <p:nvPr/>
        </p:nvSpPr>
        <p:spPr>
          <a:xfrm>
            <a:off x="7032625" y="4724400"/>
            <a:ext cx="2692400" cy="2042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最不引人注意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ctr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忠厚平实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ctr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真诚坦白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ctr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“纯”、朴实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7359" name="文本框 177358"/>
          <p:cNvSpPr txBox="1"/>
          <p:nvPr/>
        </p:nvSpPr>
        <p:spPr>
          <a:xfrm>
            <a:off x="3503613" y="2420938"/>
            <a:ext cx="1296987" cy="5486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同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77360" name="文本框 177359"/>
          <p:cNvSpPr txBox="1"/>
          <p:nvPr/>
        </p:nvSpPr>
        <p:spPr>
          <a:xfrm>
            <a:off x="3503613" y="2997200"/>
            <a:ext cx="1296987" cy="5486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同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77361" name="文本框 177360"/>
          <p:cNvSpPr txBox="1"/>
          <p:nvPr/>
        </p:nvSpPr>
        <p:spPr>
          <a:xfrm>
            <a:off x="3503613" y="3573463"/>
            <a:ext cx="1296987" cy="5486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同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77365" name="文本框 177364"/>
          <p:cNvSpPr txBox="1"/>
          <p:nvPr/>
        </p:nvSpPr>
        <p:spPr>
          <a:xfrm>
            <a:off x="3503613" y="1844675"/>
            <a:ext cx="1296987" cy="5486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异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)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77366" name="文本框 177365"/>
          <p:cNvSpPr txBox="1"/>
          <p:nvPr/>
        </p:nvSpPr>
        <p:spPr>
          <a:xfrm>
            <a:off x="3503613" y="5445125"/>
            <a:ext cx="1296987" cy="5486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异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)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77367" name="文本框 177366"/>
          <p:cNvSpPr txBox="1"/>
          <p:nvPr/>
        </p:nvSpPr>
        <p:spPr>
          <a:xfrm>
            <a:off x="3502025" y="4149725"/>
            <a:ext cx="1296988" cy="5486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异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)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77377" name="矩形 177376"/>
          <p:cNvSpPr/>
          <p:nvPr/>
        </p:nvSpPr>
        <p:spPr>
          <a:xfrm>
            <a:off x="1143000" y="188913"/>
            <a:ext cx="3152775" cy="64008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  <a:alpha val="48000"/>
                </a:schemeClr>
              </a:gs>
              <a:gs pos="100000">
                <a:schemeClr val="folHlink">
                  <a:alpha val="59000"/>
                </a:schemeClr>
              </a:gs>
            </a:gsLst>
            <a:lin ang="5400000" scaled="1"/>
            <a:tileRect/>
          </a:gradFill>
          <a:ln w="9525">
            <a:noFill/>
            <a:miter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阅读第三部分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49" charset="-122"/>
              </a:rPr>
              <a:t>:</a:t>
            </a:r>
            <a:endParaRPr lang="en-US" altLang="zh-CN" sz="36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73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773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773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773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773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773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773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1773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1773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7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7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7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7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7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343" grpId="0"/>
      <p:bldP spid="177344" grpId="0"/>
      <p:bldP spid="177345" grpId="0"/>
      <p:bldP spid="177346" grpId="0"/>
      <p:bldP spid="177347" grpId="0"/>
      <p:bldP spid="177349" grpId="0"/>
      <p:bldP spid="177351" grpId="0"/>
      <p:bldP spid="177353" grpId="0"/>
      <p:bldP spid="177356" grpId="0"/>
      <p:bldP spid="177359" grpId="0"/>
      <p:bldP spid="177360" grpId="0"/>
      <p:bldP spid="177361" grpId="0"/>
      <p:bldP spid="177365" grpId="0"/>
      <p:bldP spid="177366" grpId="0"/>
      <p:bldP spid="1773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146" name="文本框 134145"/>
          <p:cNvSpPr txBox="1"/>
          <p:nvPr/>
        </p:nvSpPr>
        <p:spPr>
          <a:xfrm>
            <a:off x="2208213" y="476250"/>
            <a:ext cx="8351837" cy="13106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just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为什么要拿美国科学家奥本海默与邓稼先作比较？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4150" name="矩形 134149"/>
          <p:cNvSpPr/>
          <p:nvPr/>
        </p:nvSpPr>
        <p:spPr>
          <a:xfrm>
            <a:off x="4800600" y="2063433"/>
            <a:ext cx="5832475" cy="44805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课文把邓稼先与奥本海默对比着写，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更能鲜明地突出邓稼先的性格品质和奉献精神，就自然而然地得出结论</a:t>
            </a: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：“邓稼先是中国几千年传统文化所孕育出来的有最高奉献精神的儿子。”“是中国共产党的理想党员。” 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4151" name="图片 134150" descr="u=397488500,579658637&amp;gp=2">
            <a:hlinkClick r:id="rId1"/>
          </p:cNvPr>
          <p:cNvPicPr>
            <a:picLocks noChangeAspect="1"/>
          </p:cNvPicPr>
          <p:nvPr/>
        </p:nvPicPr>
        <p:blipFill>
          <a:blip r:embed="rId2"/>
          <a:srcRect l="2345" t="1804" r="3075" b="1843"/>
          <a:stretch>
            <a:fillRect/>
          </a:stretch>
        </p:blipFill>
        <p:spPr>
          <a:xfrm>
            <a:off x="1631950" y="2349500"/>
            <a:ext cx="2881313" cy="38163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34153" name="图片 134152" descr="often_0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538" y="115888"/>
            <a:ext cx="1039812" cy="963612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orient="vert"/>
          </p:nvPr>
        </p:nvSpPr>
        <p:spPr/>
        <p:txBody>
          <a:bodyPr/>
          <a:p>
            <a:r>
              <a:rPr lang="zh-CN" altLang="en-US"/>
              <a:t>对比手法（</a:t>
            </a:r>
            <a:r>
              <a:rPr lang="zh-CN" altLang="en-US" sz="3600"/>
              <a:t>一种表现手法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p>
            <a:r>
              <a:rPr lang="zh-CN" altLang="en-US"/>
              <a:t>运用对比手法，有利于充分显示事物或任务的矛盾，突出被表现事物或人物的本质特征，强调主题思想，加强文章的艺术效果和感染力。</a:t>
            </a:r>
            <a:endParaRPr lang="zh-CN" altLang="en-US"/>
          </a:p>
          <a:p>
            <a:r>
              <a:rPr lang="zh-CN" altLang="en-US"/>
              <a:t>如本文第三部分，将邓稼先与奥本海默对比着写，有衬托的作用，在对比中，不仅说明了邓稼先的贡献可与奥本海默比肩，更表现了邓稼先的气质品格。</a:t>
            </a:r>
            <a:endParaRPr lang="zh-CN" altLang="en-US"/>
          </a:p>
          <a:p>
            <a:r>
              <a:rPr lang="zh-CN" altLang="en-US"/>
              <a:t>答题模式：方法</a:t>
            </a:r>
            <a:r>
              <a:rPr lang="en-US" altLang="zh-CN"/>
              <a:t>+</a:t>
            </a:r>
            <a:r>
              <a:rPr lang="zh-CN" altLang="en-US"/>
              <a:t>内容</a:t>
            </a:r>
            <a:r>
              <a:rPr lang="en-US" altLang="zh-CN"/>
              <a:t>+</a:t>
            </a:r>
            <a:r>
              <a:rPr lang="zh-CN" altLang="en-US"/>
              <a:t>效果。即运用对比手法，通过</a:t>
            </a:r>
            <a:r>
              <a:rPr lang="en-US" altLang="zh-CN"/>
              <a:t>xx</a:t>
            </a:r>
            <a:r>
              <a:rPr lang="zh-CN" altLang="en-US"/>
              <a:t>和</a:t>
            </a:r>
            <a:r>
              <a:rPr lang="en-US" altLang="zh-CN"/>
              <a:t>xx</a:t>
            </a:r>
            <a:r>
              <a:rPr lang="zh-CN" altLang="en-US"/>
              <a:t>的对比，突出（强调、体现、烘托、衬托）了</a:t>
            </a:r>
            <a:r>
              <a:rPr lang="en-US" altLang="zh-CN"/>
              <a:t>……</a:t>
            </a:r>
            <a:endParaRPr lang="en-US" altLang="zh-C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6546" name="标题 236545"/>
          <p:cNvSpPr>
            <a:spLocks noGrp="1"/>
          </p:cNvSpPr>
          <p:nvPr>
            <p:ph type="title"/>
          </p:nvPr>
        </p:nvSpPr>
        <p:spPr>
          <a:xfrm>
            <a:off x="5519738" y="333375"/>
            <a:ext cx="4032250" cy="825500"/>
          </a:xfrm>
        </p:spPr>
        <p:txBody>
          <a:bodyPr wrap="square" anchor="ctr">
            <a:normAutofit fontScale="90000"/>
          </a:bodyPr>
          <a:p>
            <a:r>
              <a:rPr lang="zh-CN" altLang="en-US" sz="5400" b="1" dirty="0">
                <a:solidFill>
                  <a:srgbClr val="0000CC"/>
                </a:solidFill>
              </a:rPr>
              <a:t>夹叙夹议</a:t>
            </a:r>
            <a:endParaRPr lang="en-US" altLang="zh-CN" sz="5400" b="1">
              <a:solidFill>
                <a:srgbClr val="0000CC"/>
              </a:solidFill>
            </a:endParaRPr>
          </a:p>
        </p:txBody>
      </p:sp>
      <p:sp>
        <p:nvSpPr>
          <p:cNvPr id="236547" name="文本框 236546"/>
          <p:cNvSpPr txBox="1"/>
          <p:nvPr/>
        </p:nvSpPr>
        <p:spPr>
          <a:xfrm>
            <a:off x="1848803" y="2563813"/>
            <a:ext cx="670560" cy="4752975"/>
          </a:xfrm>
          <a:prstGeom prst="rect">
            <a:avLst/>
          </a:prstGeom>
          <a:noFill/>
          <a:ln w="12700">
            <a:noFill/>
            <a:miter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闻一多先生的说和做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6548" name="左大括号 236547"/>
          <p:cNvSpPr/>
          <p:nvPr/>
        </p:nvSpPr>
        <p:spPr>
          <a:xfrm>
            <a:off x="2424113" y="3141663"/>
            <a:ext cx="215900" cy="2663825"/>
          </a:xfrm>
          <a:prstGeom prst="leftBrace">
            <a:avLst>
              <a:gd name="adj1" fmla="val 102818"/>
              <a:gd name="adj2" fmla="val 50000"/>
            </a:avLst>
          </a:prstGeom>
          <a:noFill/>
          <a:ln w="12700" cap="sq" cmpd="sng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236549" name="文本框 236548"/>
          <p:cNvSpPr txBox="1"/>
          <p:nvPr/>
        </p:nvSpPr>
        <p:spPr>
          <a:xfrm>
            <a:off x="2640013" y="2924175"/>
            <a:ext cx="1223962" cy="1162050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作为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学者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6550" name="文本框 236549"/>
          <p:cNvSpPr txBox="1"/>
          <p:nvPr/>
        </p:nvSpPr>
        <p:spPr>
          <a:xfrm>
            <a:off x="2640013" y="4797425"/>
            <a:ext cx="1223962" cy="1308100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作为民主战士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6551" name="左大括号 236550"/>
          <p:cNvSpPr/>
          <p:nvPr/>
        </p:nvSpPr>
        <p:spPr>
          <a:xfrm>
            <a:off x="3719513" y="2779713"/>
            <a:ext cx="144462" cy="1152525"/>
          </a:xfrm>
          <a:prstGeom prst="leftBrace">
            <a:avLst>
              <a:gd name="adj1" fmla="val 66483"/>
              <a:gd name="adj2" fmla="val 50000"/>
            </a:avLst>
          </a:prstGeom>
          <a:noFill/>
          <a:ln w="12700" cap="sq" cmpd="sng">
            <a:solidFill>
              <a:srgbClr val="0000CC"/>
            </a:solidFill>
            <a:prstDash val="solid"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236552" name="文本框 236551"/>
          <p:cNvSpPr txBox="1"/>
          <p:nvPr/>
        </p:nvSpPr>
        <p:spPr>
          <a:xfrm>
            <a:off x="6527800" y="2492375"/>
            <a:ext cx="3024188" cy="678815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rPr>
              <a:t>总领本部分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36553" name="文本框 236552"/>
          <p:cNvSpPr txBox="1"/>
          <p:nvPr/>
        </p:nvSpPr>
        <p:spPr>
          <a:xfrm>
            <a:off x="3863975" y="2563813"/>
            <a:ext cx="2720975" cy="579120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段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6554" name="文本框 236553"/>
          <p:cNvSpPr txBox="1"/>
          <p:nvPr/>
        </p:nvSpPr>
        <p:spPr>
          <a:xfrm>
            <a:off x="6527800" y="3500438"/>
            <a:ext cx="2735263" cy="678815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rPr>
              <a:t>总结本部分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36555" name="文本框 236554"/>
          <p:cNvSpPr txBox="1"/>
          <p:nvPr/>
        </p:nvSpPr>
        <p:spPr>
          <a:xfrm>
            <a:off x="3863975" y="3500438"/>
            <a:ext cx="4341813" cy="579120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段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6556" name="文本框 236555"/>
          <p:cNvSpPr txBox="1"/>
          <p:nvPr/>
        </p:nvSpPr>
        <p:spPr>
          <a:xfrm>
            <a:off x="3863975" y="4724400"/>
            <a:ext cx="5184775" cy="542925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3200" b="1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段  </a:t>
            </a:r>
            <a:endParaRPr lang="zh-CN" altLang="en-US" sz="3200" b="1" dirty="0">
              <a:solidFill>
                <a:srgbClr val="CC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6557" name="文本框 236556"/>
          <p:cNvSpPr txBox="1"/>
          <p:nvPr/>
        </p:nvSpPr>
        <p:spPr>
          <a:xfrm>
            <a:off x="6527800" y="5516563"/>
            <a:ext cx="4248150" cy="678815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rPr>
              <a:t>总结本部分及</a:t>
            </a:r>
            <a:r>
              <a:rPr lang="zh-CN" altLang="en-US" sz="3600" b="1" u="sng" dirty="0">
                <a:solidFill>
                  <a:srgbClr val="A50021"/>
                </a:solidFill>
                <a:latin typeface="Times New Roman" panose="02020603050405020304" pitchFamily="18" charset="0"/>
                <a:ea typeface="隶书" pitchFamily="49" charset="-122"/>
              </a:rPr>
              <a:t>全文</a:t>
            </a:r>
            <a:endParaRPr lang="zh-CN" altLang="en-US" sz="3600" b="1" u="sng" dirty="0">
              <a:solidFill>
                <a:srgbClr val="A5002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36558" name="文本框 236557"/>
          <p:cNvSpPr txBox="1"/>
          <p:nvPr/>
        </p:nvSpPr>
        <p:spPr>
          <a:xfrm>
            <a:off x="3863975" y="5661025"/>
            <a:ext cx="3240088" cy="542925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段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6560" name="燕尾形箭头 236559"/>
          <p:cNvSpPr/>
          <p:nvPr/>
        </p:nvSpPr>
        <p:spPr>
          <a:xfrm>
            <a:off x="6167438" y="4795838"/>
            <a:ext cx="309562" cy="360362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6561" name="燕尾形箭头 236560"/>
          <p:cNvSpPr/>
          <p:nvPr/>
        </p:nvSpPr>
        <p:spPr>
          <a:xfrm>
            <a:off x="6167438" y="3716338"/>
            <a:ext cx="287337" cy="377825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6562" name="燕尾形箭头 236561"/>
          <p:cNvSpPr/>
          <p:nvPr/>
        </p:nvSpPr>
        <p:spPr>
          <a:xfrm>
            <a:off x="6167438" y="2708275"/>
            <a:ext cx="304800" cy="3048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6563" name="矩形 236562"/>
          <p:cNvSpPr/>
          <p:nvPr/>
        </p:nvSpPr>
        <p:spPr>
          <a:xfrm>
            <a:off x="9264650" y="3932238"/>
            <a:ext cx="617538" cy="1101090"/>
          </a:xfrm>
          <a:prstGeom prst="rect">
            <a:avLst/>
          </a:prstGeom>
          <a:noFill/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隶书" pitchFamily="49" charset="-122"/>
              </a:rPr>
              <a:t>过渡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36565" name="文本框 236564"/>
          <p:cNvSpPr txBox="1"/>
          <p:nvPr/>
        </p:nvSpPr>
        <p:spPr>
          <a:xfrm>
            <a:off x="6527800" y="4581525"/>
            <a:ext cx="2616200" cy="678815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rPr>
              <a:t>总领本部分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36566" name="燕尾形箭头 236565"/>
          <p:cNvSpPr/>
          <p:nvPr/>
        </p:nvSpPr>
        <p:spPr>
          <a:xfrm>
            <a:off x="6167438" y="5732463"/>
            <a:ext cx="309562" cy="360362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6567" name="矩形 236566"/>
          <p:cNvSpPr/>
          <p:nvPr/>
        </p:nvSpPr>
        <p:spPr>
          <a:xfrm>
            <a:off x="1992313" y="260350"/>
            <a:ext cx="3179762" cy="9366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200" b="1">
                <a:ln w="9525" cap="rnd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3366"/>
                </a:solidFill>
                <a:effectLst>
                  <a:outerShdw dist="53882" dir="2699999" algn="ctr" rotWithShape="0">
                    <a:srgbClr val="C0C0C0"/>
                  </a:outerShdw>
                </a:effectLst>
                <a:latin typeface="隶书" charset="0"/>
                <a:ea typeface="隶书" charset="0"/>
              </a:rPr>
              <a:t>写作手法1</a:t>
            </a:r>
            <a:endParaRPr lang="zh-CN" altLang="en-US" sz="3200" b="1">
              <a:ln w="9525" cap="rnd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3366"/>
              </a:solidFill>
              <a:effectLst>
                <a:outerShdw dist="53882" dir="2699999" algn="ctr" rotWithShape="0">
                  <a:srgbClr val="C0C0C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236568" name="左大括号 236567"/>
          <p:cNvSpPr/>
          <p:nvPr/>
        </p:nvSpPr>
        <p:spPr>
          <a:xfrm>
            <a:off x="3719513" y="4868863"/>
            <a:ext cx="144462" cy="1152525"/>
          </a:xfrm>
          <a:prstGeom prst="leftBrace">
            <a:avLst>
              <a:gd name="adj1" fmla="val 66483"/>
              <a:gd name="adj2" fmla="val 50000"/>
            </a:avLst>
          </a:prstGeom>
          <a:noFill/>
          <a:ln w="12700" cap="sq" cmpd="sng">
            <a:solidFill>
              <a:srgbClr val="CC0066"/>
            </a:solidFill>
            <a:prstDash val="solid"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236570" name="右大括号 236569"/>
          <p:cNvSpPr/>
          <p:nvPr/>
        </p:nvSpPr>
        <p:spPr>
          <a:xfrm>
            <a:off x="9048750" y="3860800"/>
            <a:ext cx="71438" cy="1223963"/>
          </a:xfrm>
          <a:prstGeom prst="rightBrace">
            <a:avLst>
              <a:gd name="adj1" fmla="val 14277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6575" name="矩形 236574"/>
          <p:cNvSpPr/>
          <p:nvPr/>
        </p:nvSpPr>
        <p:spPr>
          <a:xfrm>
            <a:off x="2063750" y="1268413"/>
            <a:ext cx="8135938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0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defRPr>
            </a:lvl1pPr>
          </a:lstStyle>
          <a:p>
            <a:pPr lvl="0"/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找出文中议论的句子，并分析对课文结构所起的作用。 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3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36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3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36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36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36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236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236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6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6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36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36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23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3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236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3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500"/>
                                        <p:tgtEl>
                                          <p:spTgt spid="236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6" grpId="0"/>
      <p:bldP spid="236547" grpId="0"/>
      <p:bldP spid="236549" grpId="0"/>
      <p:bldP spid="236550" grpId="0"/>
      <p:bldP spid="236552" grpId="0"/>
      <p:bldP spid="236553" grpId="0"/>
      <p:bldP spid="236554" grpId="0"/>
      <p:bldP spid="236555" grpId="0"/>
      <p:bldP spid="236556" grpId="0"/>
      <p:bldP spid="236557" grpId="0"/>
      <p:bldP spid="236558" grpId="0"/>
      <p:bldP spid="236560" grpId="0" bldLvl="0" animBg="1"/>
      <p:bldP spid="236561" grpId="0" bldLvl="0" animBg="1"/>
      <p:bldP spid="236562" grpId="0" bldLvl="0" animBg="1"/>
      <p:bldP spid="236563" grpId="0" bldLvl="0" animBg="1"/>
      <p:bldP spid="236565" grpId="0"/>
      <p:bldP spid="23656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7572" name="文本框 237571"/>
          <p:cNvSpPr txBox="1"/>
          <p:nvPr/>
        </p:nvSpPr>
        <p:spPr>
          <a:xfrm>
            <a:off x="2279650" y="2492375"/>
            <a:ext cx="7632700" cy="215011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0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     使文章的结构严谨，而且形成了一种旋律，一种气势，加强了文章的感染力。</a:t>
            </a:r>
            <a:endParaRPr lang="zh-CN" altLang="en-US" sz="4400" b="0" dirty="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37573" name="矩形 237572"/>
          <p:cNvSpPr/>
          <p:nvPr/>
        </p:nvSpPr>
        <p:spPr>
          <a:xfrm>
            <a:off x="1847850" y="476250"/>
            <a:ext cx="5976938" cy="10080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0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defRPr>
            </a:lvl1pPr>
          </a:lstStyle>
          <a:p>
            <a:pPr lvl="0"/>
            <a:r>
              <a:rPr lang="zh-CN" altLang="en-US" sz="5400" b="1" dirty="0">
                <a:solidFill>
                  <a:srgbClr val="0000CC"/>
                </a:solidFill>
              </a:rPr>
              <a:t>夹叙夹议的作用</a:t>
            </a:r>
            <a:endParaRPr lang="en-US" altLang="zh-CN" sz="54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572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7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标题 86017"/>
          <p:cNvSpPr>
            <a:spLocks noGrp="1"/>
          </p:cNvSpPr>
          <p:nvPr>
            <p:ph type="title"/>
          </p:nvPr>
        </p:nvSpPr>
        <p:spPr>
          <a:xfrm>
            <a:off x="2063750" y="1700213"/>
            <a:ext cx="8135938" cy="1358900"/>
          </a:xfrm>
        </p:spPr>
        <p:txBody>
          <a:bodyPr anchor="ctr"/>
          <a:p>
            <a:pPr lvl="0"/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这篇文章在叙述中穿插了哪些形象的人物描写?说说这些描写的作用。 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024" name="文本框 86023"/>
          <p:cNvSpPr txBox="1"/>
          <p:nvPr/>
        </p:nvSpPr>
        <p:spPr>
          <a:xfrm>
            <a:off x="2135188" y="3284538"/>
            <a:ext cx="7810500" cy="31362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    课文中对闻一多的</a:t>
            </a:r>
            <a:r>
              <a:rPr lang="zh-CN" altLang="en-US" sz="3600" b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语言、外貌</a:t>
            </a:r>
            <a:r>
              <a:rPr lang="zh-CN" altLang="en-US" sz="3600" b="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有许多具体描写。这些描写都能起到</a:t>
            </a:r>
            <a:r>
              <a:rPr lang="zh-CN" altLang="en-US" sz="3600" b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具体再现闻一多先生那令人尊敬的高大形象的作用</a:t>
            </a:r>
            <a:r>
              <a:rPr lang="zh-CN" altLang="en-US" sz="3600" b="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，使他的精神、品格、作风仿佛历历在目，触手可及，都成了可以具体感知的东西。 </a:t>
            </a:r>
            <a:endParaRPr lang="zh-CN" altLang="en-US" sz="3600" b="0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6026" name="矩形 86025"/>
          <p:cNvSpPr/>
          <p:nvPr/>
        </p:nvSpPr>
        <p:spPr>
          <a:xfrm>
            <a:off x="1847850" y="476250"/>
            <a:ext cx="3168650" cy="8651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200" b="1">
                <a:ln w="9525" cap="rnd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3366"/>
                </a:solidFill>
                <a:effectLst>
                  <a:outerShdw dist="53882" dir="2699999" algn="ctr" rotWithShape="0">
                    <a:srgbClr val="C0C0C0"/>
                  </a:outerShdw>
                </a:effectLst>
                <a:latin typeface="隶书" charset="0"/>
                <a:ea typeface="隶书" charset="0"/>
              </a:rPr>
              <a:t>写作手法2</a:t>
            </a:r>
            <a:endParaRPr lang="zh-CN" altLang="en-US" sz="3200" b="1">
              <a:ln w="9525" cap="rnd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3366"/>
              </a:solidFill>
              <a:effectLst>
                <a:outerShdw dist="53882" dir="2699999" algn="ctr" rotWithShape="0">
                  <a:srgbClr val="C0C0C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86027" name="矩形 86026"/>
          <p:cNvSpPr/>
          <p:nvPr/>
        </p:nvSpPr>
        <p:spPr>
          <a:xfrm>
            <a:off x="5303838" y="620713"/>
            <a:ext cx="5184775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0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defRPr>
            </a:lvl1pPr>
          </a:lstStyle>
          <a:p>
            <a:pPr lvl="0"/>
            <a:r>
              <a:rPr lang="zh-CN" altLang="en-US" sz="4400" b="1" dirty="0">
                <a:solidFill>
                  <a:srgbClr val="0000CC"/>
                </a:solidFill>
              </a:rPr>
              <a:t>记叙与描写相结合</a:t>
            </a:r>
            <a:endParaRPr lang="en-US" altLang="zh-CN" sz="44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6024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9858" name="矩形 249857"/>
          <p:cNvSpPr/>
          <p:nvPr/>
        </p:nvSpPr>
        <p:spPr>
          <a:xfrm>
            <a:off x="6591300" y="2209800"/>
            <a:ext cx="42100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9859" name="图片 249858" descr="djx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685800"/>
            <a:ext cx="4210050" cy="5638800"/>
          </a:xfrm>
          <a:prstGeom prst="rect">
            <a:avLst/>
          </a:prstGeom>
          <a:noFill/>
          <a:ln w="203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49860" name="文本框 249859"/>
          <p:cNvSpPr txBox="1"/>
          <p:nvPr/>
        </p:nvSpPr>
        <p:spPr>
          <a:xfrm>
            <a:off x="6343650" y="838200"/>
            <a:ext cx="40449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9861" name="文本框 249860"/>
          <p:cNvSpPr txBox="1"/>
          <p:nvPr/>
        </p:nvSpPr>
        <p:spPr>
          <a:xfrm>
            <a:off x="6261100" y="457200"/>
            <a:ext cx="4210050" cy="55778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幼圆" pitchFamily="49" charset="-122"/>
                <a:ea typeface="幼圆" pitchFamily="49" charset="-122"/>
              </a:rPr>
              <a:t>我国研制和发展核武器的重要技术领导人，为我国成功研制原子弹、氢弹和新型核武器作出了重大贡献。</a:t>
            </a:r>
            <a:r>
              <a:rPr lang="en-US" altLang="zh-CN" sz="3600" b="1">
                <a:latin typeface="幼圆" pitchFamily="49" charset="-122"/>
                <a:ea typeface="幼圆" pitchFamily="49" charset="-122"/>
              </a:rPr>
              <a:t>1999</a:t>
            </a:r>
            <a:r>
              <a:rPr lang="zh-CN" altLang="en-US" sz="3600" b="1" dirty="0">
                <a:latin typeface="幼圆" pitchFamily="49" charset="-122"/>
                <a:ea typeface="幼圆" pitchFamily="49" charset="-122"/>
              </a:rPr>
              <a:t>年，中共中央、国务院、中央军委给他追授了“两弹一星”功勋奖章。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9862" name="标题 2498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lvl="0"/>
            <a:r>
              <a:rPr lang="zh-CN" altLang="en-US" dirty="0"/>
              <a:t>					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动作描写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1545" y="1882140"/>
            <a:ext cx="1100264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作用：</a:t>
            </a:r>
            <a:endParaRPr lang="zh-CN" altLang="en-US" sz="4000" b="1"/>
          </a:p>
          <a:p>
            <a:r>
              <a:rPr lang="en-US" altLang="zh-CN" sz="4000"/>
              <a:t>1</a:t>
            </a:r>
            <a:r>
              <a:rPr lang="zh-CN" altLang="en-US" sz="4000"/>
              <a:t>、突出人物特点。</a:t>
            </a:r>
            <a:endParaRPr lang="zh-CN" altLang="en-US" sz="4000"/>
          </a:p>
          <a:p>
            <a:r>
              <a:rPr lang="en-US" altLang="zh-CN" sz="4000"/>
              <a:t>2</a:t>
            </a:r>
            <a:r>
              <a:rPr lang="zh-CN" altLang="en-US" sz="4000"/>
              <a:t>、体现人物的性格和内心世界。</a:t>
            </a:r>
            <a:endParaRPr lang="zh-CN" altLang="en-US" sz="4000"/>
          </a:p>
          <a:p>
            <a:r>
              <a:rPr lang="zh-CN" altLang="en-US" sz="4000" b="1"/>
              <a:t>答题模式：</a:t>
            </a:r>
            <a:endParaRPr lang="zh-CN" altLang="en-US" sz="4000" b="1"/>
          </a:p>
          <a:p>
            <a:r>
              <a:rPr lang="zh-CN" altLang="en-US" sz="4000"/>
              <a:t>运用动作描写，形象生动地表现了人物的</a:t>
            </a:r>
            <a:r>
              <a:rPr lang="en-US" altLang="zh-CN" sz="4000"/>
              <a:t>……</a:t>
            </a:r>
            <a:r>
              <a:rPr lang="zh-CN" altLang="en-US" sz="4000"/>
              <a:t>心理（特点），反映了人物的</a:t>
            </a:r>
            <a:r>
              <a:rPr lang="en-US" altLang="zh-CN" sz="4000"/>
              <a:t>……</a:t>
            </a:r>
            <a:r>
              <a:rPr lang="zh-CN" altLang="en-US" sz="4000"/>
              <a:t>精神（品质）等。</a:t>
            </a:r>
            <a:endParaRPr lang="zh-CN" altLang="en-US" sz="400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490" name="标题 191489"/>
          <p:cNvSpPr>
            <a:spLocks noGrp="1"/>
          </p:cNvSpPr>
          <p:nvPr>
            <p:ph type="title"/>
          </p:nvPr>
        </p:nvSpPr>
        <p:spPr>
          <a:xfrm>
            <a:off x="1919288" y="188913"/>
            <a:ext cx="7772400" cy="792162"/>
          </a:xfrm>
        </p:spPr>
        <p:txBody>
          <a:bodyPr anchor="ctr"/>
          <a:p>
            <a:r>
              <a:rPr lang="zh-CN" altLang="en-US" sz="4800" b="1" dirty="0">
                <a:solidFill>
                  <a:srgbClr val="0000CC"/>
                </a:solidFill>
                <a:ea typeface="方正姚体" pitchFamily="2" charset="-122"/>
              </a:rPr>
              <a:t>闻一多先生简介</a:t>
            </a:r>
            <a:endParaRPr lang="zh-CN" altLang="en-US" sz="4800" b="1">
              <a:solidFill>
                <a:srgbClr val="0000CC"/>
              </a:solidFill>
              <a:ea typeface="方正姚体" pitchFamily="2" charset="-122"/>
            </a:endParaRPr>
          </a:p>
        </p:txBody>
      </p:sp>
      <p:sp>
        <p:nvSpPr>
          <p:cNvPr id="191491" name="文本占位符 191490"/>
          <p:cNvSpPr>
            <a:spLocks noGrp="1"/>
          </p:cNvSpPr>
          <p:nvPr>
            <p:ph type="body" idx="1"/>
          </p:nvPr>
        </p:nvSpPr>
        <p:spPr>
          <a:xfrm>
            <a:off x="1524000" y="1052513"/>
            <a:ext cx="8964613" cy="5805487"/>
          </a:xfrm>
        </p:spPr>
        <p:txBody>
          <a:bodyPr/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00"/>
                </a:solidFill>
              </a:rPr>
              <a:t>         </a:t>
            </a:r>
            <a:r>
              <a:rPr lang="zh-CN" altLang="en-US" sz="4000" dirty="0">
                <a:solidFill>
                  <a:srgbClr val="000000"/>
                </a:solidFill>
              </a:rPr>
              <a:t>闻一多</a:t>
            </a:r>
            <a:r>
              <a:rPr lang="en-US" altLang="zh-CN">
                <a:solidFill>
                  <a:srgbClr val="000000"/>
                </a:solidFill>
              </a:rPr>
              <a:t>(1899—1946)</a:t>
            </a:r>
            <a:r>
              <a:rPr lang="zh-CN" altLang="en-US" dirty="0">
                <a:solidFill>
                  <a:srgbClr val="000000"/>
                </a:solidFill>
              </a:rPr>
              <a:t>，本名</a:t>
            </a:r>
            <a:endParaRPr lang="zh-CN" altLang="en-US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00"/>
                </a:solidFill>
              </a:rPr>
              <a:t>   家骅，著名</a:t>
            </a:r>
            <a:r>
              <a:rPr lang="zh-CN" altLang="en-US" dirty="0">
                <a:solidFill>
                  <a:srgbClr val="FF0000"/>
                </a:solidFill>
              </a:rPr>
              <a:t>诗人、学者、爱国民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</a:rPr>
              <a:t>   主战士</a:t>
            </a:r>
            <a:r>
              <a:rPr lang="zh-CN" altLang="en-US" dirty="0">
                <a:solidFill>
                  <a:srgbClr val="000000"/>
                </a:solidFill>
              </a:rPr>
              <a:t>。</a:t>
            </a:r>
            <a:r>
              <a:rPr lang="en-US" altLang="zh-CN">
                <a:solidFill>
                  <a:srgbClr val="000000"/>
                </a:solidFill>
              </a:rPr>
              <a:t>1899</a:t>
            </a:r>
            <a:r>
              <a:rPr lang="zh-CN" altLang="en-US">
                <a:solidFill>
                  <a:srgbClr val="000000"/>
                </a:solidFill>
              </a:rPr>
              <a:t>年</a:t>
            </a:r>
            <a:r>
              <a:rPr lang="zh-CN" altLang="en-US" dirty="0">
                <a:solidFill>
                  <a:srgbClr val="000000"/>
                </a:solidFill>
              </a:rPr>
              <a:t>生于湖北省浠水</a:t>
            </a:r>
            <a:endParaRPr lang="zh-CN" altLang="en-US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00"/>
                </a:solidFill>
              </a:rPr>
              <a:t>   一</a:t>
            </a:r>
            <a:r>
              <a:rPr lang="zh-CN" altLang="en-US">
                <a:solidFill>
                  <a:srgbClr val="000000"/>
                </a:solidFill>
              </a:rPr>
              <a:t>个“世家望族</a:t>
            </a:r>
            <a:r>
              <a:rPr lang="zh-CN" altLang="en-US" dirty="0">
                <a:solidFill>
                  <a:srgbClr val="000000"/>
                </a:solidFill>
              </a:rPr>
              <a:t>，书香门第</a:t>
            </a:r>
            <a:r>
              <a:rPr lang="zh-CN" altLang="en-US">
                <a:solidFill>
                  <a:srgbClr val="000000"/>
                </a:solidFill>
              </a:rPr>
              <a:t>”</a:t>
            </a:r>
            <a:r>
              <a:rPr lang="zh-CN" altLang="en-US" dirty="0">
                <a:solidFill>
                  <a:srgbClr val="000000"/>
                </a:solidFill>
              </a:rPr>
              <a:t>。五四</a:t>
            </a:r>
            <a:endParaRPr lang="zh-CN" altLang="en-US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00"/>
                </a:solidFill>
              </a:rPr>
              <a:t>   运动</a:t>
            </a:r>
            <a:r>
              <a:rPr lang="zh-CN" altLang="en-US">
                <a:solidFill>
                  <a:srgbClr val="000000"/>
                </a:solidFill>
              </a:rPr>
              <a:t>时</a:t>
            </a:r>
            <a:r>
              <a:rPr lang="zh-CN" altLang="en-US" dirty="0">
                <a:solidFill>
                  <a:srgbClr val="000000"/>
                </a:solidFill>
              </a:rPr>
              <a:t>在北京清华大学读书时即</a:t>
            </a:r>
            <a:endParaRPr lang="zh-CN" altLang="en-US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00"/>
                </a:solidFill>
              </a:rPr>
              <a:t>   参加学生运动。</a:t>
            </a:r>
            <a:r>
              <a:rPr lang="en-US" altLang="zh-CN">
                <a:solidFill>
                  <a:srgbClr val="000000"/>
                </a:solidFill>
              </a:rPr>
              <a:t>1922</a:t>
            </a:r>
            <a:r>
              <a:rPr lang="zh-CN" altLang="en-US" dirty="0">
                <a:solidFill>
                  <a:srgbClr val="000000"/>
                </a:solidFill>
              </a:rPr>
              <a:t>年赴美国芝加哥美术学院学习，后来研究文学。</a:t>
            </a:r>
            <a:r>
              <a:rPr lang="en-US" altLang="zh-CN">
                <a:solidFill>
                  <a:srgbClr val="000000"/>
                </a:solidFill>
              </a:rPr>
              <a:t>1925</a:t>
            </a:r>
            <a:r>
              <a:rPr lang="zh-CN" altLang="en-US" dirty="0">
                <a:solidFill>
                  <a:srgbClr val="000000"/>
                </a:solidFill>
              </a:rPr>
              <a:t>年</a:t>
            </a:r>
            <a:r>
              <a:rPr lang="en-US" altLang="zh-CN">
                <a:solidFill>
                  <a:srgbClr val="000000"/>
                </a:solidFill>
              </a:rPr>
              <a:t>5</a:t>
            </a:r>
            <a:r>
              <a:rPr lang="zh-CN" altLang="en-US" dirty="0">
                <a:solidFill>
                  <a:srgbClr val="000000"/>
                </a:solidFill>
              </a:rPr>
              <a:t>月回国后，历任青岛大学、清华大学教授。 </a:t>
            </a:r>
            <a:r>
              <a:rPr lang="en-US" altLang="zh-CN">
                <a:solidFill>
                  <a:srgbClr val="000000"/>
                </a:solidFill>
              </a:rPr>
              <a:t>1937</a:t>
            </a:r>
            <a:r>
              <a:rPr lang="zh-CN" altLang="en-US" dirty="0">
                <a:solidFill>
                  <a:srgbClr val="000000"/>
                </a:solidFill>
              </a:rPr>
              <a:t>年抗战开始，他在昆明西南联大任教。</a:t>
            </a:r>
            <a:endParaRPr lang="zh-CN" altLang="en-US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>
                <a:solidFill>
                  <a:srgbClr val="000000"/>
                </a:solidFill>
              </a:rPr>
              <a:t>         </a:t>
            </a:r>
            <a:r>
              <a:rPr lang="en-US" altLang="zh-CN">
                <a:solidFill>
                  <a:srgbClr val="FF0000"/>
                </a:solidFill>
              </a:rPr>
              <a:t>1943</a:t>
            </a:r>
            <a:r>
              <a:rPr lang="zh-CN" altLang="en-US" dirty="0">
                <a:solidFill>
                  <a:srgbClr val="FF0000"/>
                </a:solidFill>
              </a:rPr>
              <a:t>年后</a:t>
            </a:r>
            <a:r>
              <a:rPr lang="zh-CN" altLang="en-US" dirty="0">
                <a:solidFill>
                  <a:srgbClr val="000000"/>
                </a:solidFill>
              </a:rPr>
              <a:t>，因目睹蒋介石反动政府的腐败，奋然而起，积极参加反对独裁、争取民主的斗争。</a:t>
            </a:r>
            <a:r>
              <a:rPr lang="en-US" altLang="zh-CN">
                <a:solidFill>
                  <a:srgbClr val="000000"/>
                </a:solidFill>
              </a:rPr>
              <a:t>1945</a:t>
            </a:r>
            <a:r>
              <a:rPr lang="zh-CN" altLang="en-US" dirty="0">
                <a:solidFill>
                  <a:srgbClr val="000000"/>
                </a:solidFill>
              </a:rPr>
              <a:t>年</a:t>
            </a:r>
            <a:r>
              <a:rPr lang="en-US" altLang="zh-CN">
                <a:solidFill>
                  <a:srgbClr val="000000"/>
                </a:solidFill>
              </a:rPr>
              <a:t>7 </a:t>
            </a:r>
            <a:r>
              <a:rPr lang="zh-CN" altLang="en-US" dirty="0">
                <a:solidFill>
                  <a:srgbClr val="000000"/>
                </a:solidFill>
              </a:rPr>
              <a:t>月</a:t>
            </a:r>
            <a:r>
              <a:rPr lang="en-US" altLang="zh-CN">
                <a:solidFill>
                  <a:srgbClr val="000000"/>
                </a:solidFill>
              </a:rPr>
              <a:t>15</a:t>
            </a:r>
            <a:r>
              <a:rPr lang="zh-CN" altLang="en-US" dirty="0">
                <a:solidFill>
                  <a:srgbClr val="000000"/>
                </a:solidFill>
              </a:rPr>
              <a:t>日被特务暗杀。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191492" name="图片 191491" descr="闻一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7663" y="476250"/>
            <a:ext cx="2232025" cy="2881313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0402" name="标题 230401"/>
          <p:cNvSpPr>
            <a:spLocks noGrp="1"/>
          </p:cNvSpPr>
          <p:nvPr>
            <p:ph type="title"/>
          </p:nvPr>
        </p:nvSpPr>
        <p:spPr>
          <a:xfrm>
            <a:off x="4114800" y="476250"/>
            <a:ext cx="6553200" cy="1116013"/>
          </a:xfrm>
        </p:spPr>
        <p:txBody>
          <a:bodyPr wrap="square" anchor="ctr"/>
          <a:p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集诗人、学者、民主战士    </a:t>
            </a:r>
            <a:b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“三重人格”于一身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0404" name="文本框 230403"/>
          <p:cNvSpPr txBox="1"/>
          <p:nvPr/>
        </p:nvSpPr>
        <p:spPr>
          <a:xfrm>
            <a:off x="1703388" y="1628775"/>
            <a:ext cx="2447925" cy="4876165"/>
          </a:xfrm>
          <a:prstGeom prst="rect">
            <a:avLst/>
          </a:prstGeom>
          <a:noFill/>
          <a:ln w="12700" cap="sq" cmpd="sng">
            <a:solidFill>
              <a:srgbClr val="0000FF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    诗人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新诗集</a:t>
            </a:r>
            <a:r>
              <a:rPr lang="en-US" altLang="zh-CN" sz="2800" b="1" i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i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红烛</a:t>
            </a:r>
            <a:r>
              <a:rPr lang="en-US" altLang="zh-CN" sz="2800" b="1" i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800" b="1" i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死水</a:t>
            </a:r>
            <a:r>
              <a:rPr lang="en-US" altLang="zh-CN" sz="2800" b="1" i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是现代诗坛经典之作。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1925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月在美国留学期间创作了组诗</a:t>
            </a:r>
            <a:r>
              <a:rPr lang="en-US" altLang="zh-CN" sz="2800" b="1" i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i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七子之歌</a:t>
            </a:r>
            <a:r>
              <a:rPr lang="en-US" altLang="zh-CN" sz="2800" b="1" i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，表达了深挚的爱国之情</a:t>
            </a: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0405" name="文本框 230404"/>
          <p:cNvSpPr txBox="1"/>
          <p:nvPr/>
        </p:nvSpPr>
        <p:spPr>
          <a:xfrm>
            <a:off x="4224338" y="1628775"/>
            <a:ext cx="3314700" cy="4890770"/>
          </a:xfrm>
          <a:prstGeom prst="rect">
            <a:avLst/>
          </a:prstGeom>
          <a:noFill/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 lvl="0" algn="ctr">
              <a:lnSpc>
                <a:spcPct val="90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学者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1932</a:t>
            </a:r>
            <a:r>
              <a:rPr lang="zh-CN" altLang="en-US" sz="2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年到清华任教后，开始全力专攻古典文学。</a:t>
            </a:r>
            <a:r>
              <a:rPr lang="zh-CN" altLang="en-US" sz="2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学术著作有</a:t>
            </a:r>
            <a:r>
              <a:rPr lang="en-US" altLang="zh-CN" sz="2600" b="1" i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600" b="1" i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神话与诗</a:t>
            </a:r>
            <a:r>
              <a:rPr lang="en-US" altLang="zh-CN" sz="2600" b="1" i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600" b="1" i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唐诗杂论</a:t>
            </a:r>
            <a:r>
              <a:rPr lang="en-US" altLang="zh-CN" sz="2600" b="1" i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600" b="1" i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楚辞校补</a:t>
            </a:r>
            <a:r>
              <a:rPr lang="en-US" altLang="zh-CN" sz="2600" b="1" i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600" b="1" i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古典新义</a:t>
            </a:r>
            <a:r>
              <a:rPr lang="en-US" altLang="zh-CN" sz="2600" b="1" i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等。</a:t>
            </a:r>
            <a:r>
              <a:rPr lang="zh-CN" altLang="en-US" sz="2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他对</a:t>
            </a:r>
            <a:r>
              <a:rPr lang="en-US" altLang="zh-CN" sz="2600" b="1" i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600" b="1" i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周易</a:t>
            </a:r>
            <a:r>
              <a:rPr lang="en-US" altLang="zh-CN" sz="2600" b="1" i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600" b="1" i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诗经</a:t>
            </a:r>
            <a:r>
              <a:rPr lang="en-US" altLang="zh-CN" sz="2600" b="1" i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600" b="1" i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庄子</a:t>
            </a:r>
            <a:r>
              <a:rPr lang="en-US" altLang="zh-CN" sz="2600" b="1" i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600" b="1" i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楚辞</a:t>
            </a:r>
            <a:r>
              <a:rPr lang="en-US" altLang="zh-CN" sz="2600" b="1" i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四大古籍的整理研究（后汇成“新义”），被郭沫若称为：</a:t>
            </a:r>
            <a:r>
              <a:rPr lang="zh-CN" altLang="en-US" sz="2600" b="1" i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前无古人，后无来者</a:t>
            </a:r>
            <a:r>
              <a:rPr lang="zh-CN" altLang="en-US" sz="2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6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0406" name="文本框 230405"/>
          <p:cNvSpPr txBox="1"/>
          <p:nvPr/>
        </p:nvSpPr>
        <p:spPr>
          <a:xfrm>
            <a:off x="7608888" y="1628775"/>
            <a:ext cx="2879725" cy="5131435"/>
          </a:xfrm>
          <a:prstGeom prst="rect">
            <a:avLst/>
          </a:prstGeom>
          <a:noFill/>
          <a:ln w="12700" cap="sq" cmpd="sng">
            <a:solidFill>
              <a:srgbClr val="FF0000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民主战士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lnSpc>
                <a:spcPct val="80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他一身正气，抗战蓄髯八年。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1943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年以后，面对国民党统治的日益腐朽，拍案而起，走出书斋，投身到反对独裁、争取民主的革命洪流中去。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1946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日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在昆明被国民党特务刺杀身亡。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80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0409" name="矩形 230408"/>
          <p:cNvSpPr/>
          <p:nvPr/>
        </p:nvSpPr>
        <p:spPr>
          <a:xfrm>
            <a:off x="1774825" y="333375"/>
            <a:ext cx="2468880" cy="10058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6000" b="0" dirty="0">
                <a:solidFill>
                  <a:srgbClr val="000000"/>
                </a:solidFill>
                <a:latin typeface="华文琥珀" pitchFamily="2" charset="-122"/>
                <a:ea typeface="华文琥珀" pitchFamily="2" charset="-122"/>
              </a:rPr>
              <a:t>闻一多</a:t>
            </a:r>
            <a:endParaRPr lang="zh-CN" altLang="en-US" sz="6000" b="0" dirty="0">
              <a:solidFill>
                <a:srgbClr val="0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3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30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30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2" grpId="0"/>
      <p:bldP spid="230404" grpId="0" bldLvl="0" animBg="1"/>
      <p:bldP spid="230405" grpId="0" bldLvl="0" animBg="1"/>
      <p:bldP spid="23040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01e1c19fe97171e8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9250" y="-44450"/>
            <a:ext cx="12542520" cy="6918325"/>
          </a:xfrm>
          <a:prstGeom prst="rect">
            <a:avLst/>
          </a:prstGeom>
        </p:spPr>
      </p:pic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1703388" y="750888"/>
            <a:ext cx="8208962" cy="863600"/>
          </a:xfrm>
        </p:spPr>
        <p:txBody>
          <a:bodyPr vert="horz" wrap="square" anchor="ctr"/>
          <a:p>
            <a:pPr lvl="0"/>
            <a:r>
              <a:rPr lang="zh-CN" altLang="en-US" sz="3200" b="1" dirty="0">
                <a:solidFill>
                  <a:srgbClr val="3B675A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关于鲁迅</a:t>
            </a:r>
            <a:endParaRPr lang="zh-CN" altLang="en-US" sz="3200" b="1" dirty="0">
              <a:solidFill>
                <a:srgbClr val="3B675A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pic>
        <p:nvPicPr>
          <p:cNvPr id="8195" name="Picture 3" descr="027a45b5ef36099d37d3ca14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4125" y="1714500"/>
            <a:ext cx="2016125" cy="3228975"/>
          </a:xfrm>
        </p:spPr>
      </p:pic>
      <p:sp>
        <p:nvSpPr>
          <p:cNvPr id="8196" name="Text Box 4"/>
          <p:cNvSpPr txBox="1"/>
          <p:nvPr/>
        </p:nvSpPr>
        <p:spPr>
          <a:xfrm>
            <a:off x="4583113" y="1484313"/>
            <a:ext cx="5688012" cy="40233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x-none" sz="24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x-none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鲁迅，浙江绍兴人，原名周树人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世纪中国伟大的思想家和文学家，也是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世纪的文化巨人之一，鲁迅堪称现代中国的“民族魂”，文学不过是他传播思想的武器。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lnSpc>
                <a:spcPct val="125000"/>
              </a:lnSpc>
              <a:buClr>
                <a:srgbClr val="000000"/>
              </a:buClr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毛主席评价他是伟大的无产阶级的文学家、思想家、革命家，是中国文化革命的主将。也被人民称为“民族魂”。 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代表作品：</a:t>
            </a:r>
            <a:r>
              <a:rPr lang="en-US" altLang="x-none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呐喊</a:t>
            </a:r>
            <a:r>
              <a:rPr lang="en-US" altLang="x-none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彷徨</a:t>
            </a:r>
            <a:r>
              <a:rPr lang="en-US" altLang="x-none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故事新编</a:t>
            </a:r>
            <a:r>
              <a:rPr lang="en-US" altLang="x-none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狂人日记</a:t>
            </a:r>
            <a:r>
              <a:rPr lang="en-US" altLang="x-none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lang="zh-CN" altLang="en-US" sz="2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朝花夕拾</a:t>
            </a:r>
            <a:r>
              <a:rPr lang="en-US" altLang="x-none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孔乙己</a:t>
            </a:r>
            <a:r>
              <a:rPr lang="en-US" altLang="x-none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x-none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2351088" y="5084763"/>
            <a:ext cx="2016125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solidFill>
                  <a:srgbClr val="3B675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solidFill>
                  <a:srgbClr val="7F336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鲁迅</a:t>
            </a:r>
            <a:endParaRPr lang="zh-CN" altLang="en-US" sz="2400" dirty="0">
              <a:solidFill>
                <a:srgbClr val="7F336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solidFill>
                  <a:srgbClr val="7F336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（1881～1936）</a:t>
            </a:r>
            <a:endParaRPr lang="zh-CN" altLang="en-US" sz="2400" dirty="0">
              <a:solidFill>
                <a:srgbClr val="7F336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198" name="图片 5" descr="1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3625" y="6343650"/>
            <a:ext cx="261938" cy="31432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0191ef23f4e31ddc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400" y="-323215"/>
            <a:ext cx="12282170" cy="7086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5830" y="566420"/>
            <a:ext cx="10240645" cy="558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/>
              <a:t>1</a:t>
            </a:r>
            <a:r>
              <a:rPr lang="zh-CN" altLang="en-US" sz="6000" b="1"/>
              <a:t>、课文给我们描述了怎样的邓稼先，怎样的闻一多，怎样的鲁迅先生？</a:t>
            </a:r>
            <a:endParaRPr lang="zh-CN" altLang="en-US" sz="6000" b="1"/>
          </a:p>
          <a:p>
            <a:r>
              <a:rPr lang="en-US" altLang="zh-CN" sz="6000" b="1"/>
              <a:t>2</a:t>
            </a:r>
            <a:r>
              <a:rPr lang="zh-CN" altLang="en-US" sz="6000" b="1"/>
              <a:t>、这些名人有哪些品质或精神值得我们学习并发扬光大的？</a:t>
            </a:r>
            <a:endParaRPr lang="zh-CN" altLang="en-US" sz="60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7795" y="23495"/>
            <a:ext cx="12327255" cy="6760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9580" y="1697355"/>
            <a:ext cx="10969625" cy="1558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       </a:t>
            </a:r>
            <a:r>
              <a:rPr lang="zh-CN" altLang="en-US" sz="3200" b="1"/>
              <a:t>这三篇课文都是人物传记。人物传记是一种实用文记录人物生平事迹。一般有两种类型，一类是记述自己生平，一类是记述他人生平。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7810" name="图片 247809" descr="hr_yangzhn_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533400"/>
            <a:ext cx="4292600" cy="5715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47811" name="文本框 247810"/>
          <p:cNvSpPr txBox="1"/>
          <p:nvPr/>
        </p:nvSpPr>
        <p:spPr>
          <a:xfrm>
            <a:off x="5518150" y="685800"/>
            <a:ext cx="4705350" cy="48768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just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endParaRPr lang="zh-CN" altLang="en-US" sz="4000" b="1">
              <a:solidFill>
                <a:srgbClr val="00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47812" name="矩形 247811"/>
          <p:cNvSpPr/>
          <p:nvPr/>
        </p:nvSpPr>
        <p:spPr>
          <a:xfrm>
            <a:off x="6178550" y="381000"/>
            <a:ext cx="4292600" cy="6431280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i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杨振宁</a:t>
            </a:r>
            <a:r>
              <a:rPr lang="zh-CN" altLang="en-US" sz="2800" b="1" i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i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1922—</a:t>
            </a:r>
            <a:r>
              <a:rPr lang="zh-CN" altLang="en-US" sz="2800" b="1" i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），出生于安徽省合肥市，美籍华裔物理学家，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他与李政道教授在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1957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年一起获得诺贝尔物理奖，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1980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年又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Rumford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奖，继而于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1986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年获美国国家科学奖，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1993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年获美利坚哲学学会颁发的本杰明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富兰克林奖章，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1994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年秋又获费城富兰克林学院颁发的鲍威尔科学成就奖。</a:t>
            </a:r>
            <a:endParaRPr lang="zh-CN" altLang="en-US" sz="28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>
                <a:srgbClr val="000000"/>
              </a:buClr>
            </a:pPr>
            <a:endParaRPr lang="zh-CN" altLang="en-US" sz="28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>
                <a:srgbClr val="000000"/>
              </a:buClr>
            </a:pPr>
            <a:r>
              <a:rPr lang="zh-CN" altLang="en-US" sz="4000" b="1" i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b="1" i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1362" name="标题 271361"/>
          <p:cNvSpPr>
            <a:spLocks noGrp="1"/>
          </p:cNvSpPr>
          <p:nvPr>
            <p:ph type="title"/>
          </p:nvPr>
        </p:nvSpPr>
        <p:spPr>
          <a:xfrm>
            <a:off x="1992313" y="188913"/>
            <a:ext cx="3330575" cy="865187"/>
          </a:xfrm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  <a:ea typeface="华文隶书" pitchFamily="2" charset="-122"/>
              </a:rPr>
              <a:t>臧克家简介</a:t>
            </a:r>
            <a:endParaRPr lang="zh-CN" altLang="en-US" sz="4800" b="1" dirty="0">
              <a:solidFill>
                <a:srgbClr val="FF0000"/>
              </a:solidFill>
              <a:ea typeface="华文隶书" pitchFamily="2" charset="-122"/>
            </a:endParaRPr>
          </a:p>
        </p:txBody>
      </p:sp>
      <p:sp>
        <p:nvSpPr>
          <p:cNvPr id="271363" name="文本占位符 271362"/>
          <p:cNvSpPr>
            <a:spLocks noGrp="1"/>
          </p:cNvSpPr>
          <p:nvPr>
            <p:ph type="body" idx="1"/>
          </p:nvPr>
        </p:nvSpPr>
        <p:spPr>
          <a:xfrm>
            <a:off x="1524000" y="1125538"/>
            <a:ext cx="6948488" cy="5400675"/>
          </a:xfrm>
        </p:spPr>
        <p:txBody>
          <a:bodyPr/>
          <a:p>
            <a:pPr algn="just">
              <a:spcBef>
                <a:spcPct val="50000"/>
              </a:spcBef>
              <a:buNone/>
            </a:pP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臧克家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(1905-2004)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，诗人，从小受家庭影响，喜欢古典诗歌和民歌。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1932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年开始写新诗，以一篇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老马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成名，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1933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年出版了第一部诗集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烙印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，这是他最具影响的作品。此后，他陆续出版的诗集，长诗有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罪恶的黑手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自己的写照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泥土的歌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宝贝儿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生命的零度</a:t>
            </a:r>
            <a:r>
              <a:rPr lang="en-US" altLang="zh-CN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等十多部。</a:t>
            </a:r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buNone/>
            </a:pP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我们学过了他的诗作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有的人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1364" name="图片 271363" descr="zk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9825" y="2205038"/>
            <a:ext cx="1908175" cy="306070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2596</Words>
  <Application>WPS 演示</Application>
  <PresentationFormat>宽屏</PresentationFormat>
  <Paragraphs>208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幼圆</vt:lpstr>
      <vt:lpstr>方正姚体</vt:lpstr>
      <vt:lpstr>黑体</vt:lpstr>
      <vt:lpstr>楷体_GB2312</vt:lpstr>
      <vt:lpstr>华文琥珀</vt:lpstr>
      <vt:lpstr>华文隶书</vt:lpstr>
      <vt:lpstr>隶书</vt:lpstr>
      <vt:lpstr>Calibri Light</vt:lpstr>
      <vt:lpstr>Calibri</vt:lpstr>
      <vt:lpstr>微软雅黑</vt:lpstr>
      <vt:lpstr>汉仪综艺体简</vt:lpstr>
      <vt:lpstr>Comic Sans MS</vt:lpstr>
      <vt:lpstr>华文行楷</vt:lpstr>
      <vt:lpstr>隶书</vt:lpstr>
      <vt:lpstr>华文彩云</vt:lpstr>
      <vt:lpstr>新宋体</vt:lpstr>
      <vt:lpstr>Office 主题</vt:lpstr>
      <vt:lpstr>群星闪耀</vt:lpstr>
      <vt:lpstr>					</vt:lpstr>
      <vt:lpstr>闻一多先生简介</vt:lpstr>
      <vt:lpstr>—— 集诗人、学者、民主战士             “三重人格”于一身</vt:lpstr>
      <vt:lpstr>关于鲁迅</vt:lpstr>
      <vt:lpstr>PowerPoint 演示文稿</vt:lpstr>
      <vt:lpstr>PowerPoint 演示文稿</vt:lpstr>
      <vt:lpstr>PowerPoint 演示文稿</vt:lpstr>
      <vt:lpstr>臧克家简介</vt:lpstr>
      <vt:lpstr>臧克家</vt:lpstr>
      <vt:lpstr>关于萧红</vt:lpstr>
      <vt:lpstr>PowerPoint 演示文稿</vt:lpstr>
      <vt:lpstr>PowerPoint 演示文稿</vt:lpstr>
      <vt:lpstr>PowerPoint 演示文稿</vt:lpstr>
      <vt:lpstr>PowerPoint 演示文稿</vt:lpstr>
      <vt:lpstr>对比手法（一种表现手法）</vt:lpstr>
      <vt:lpstr>夹叙夹议</vt:lpstr>
      <vt:lpstr>PowerPoint 演示文稿</vt:lpstr>
      <vt:lpstr>  这篇文章在叙述中穿插了哪些形象的人物描写?说说这些描写的作用。 </vt:lpstr>
      <vt:lpstr>动作描写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2017-02-11T06:15:00Z</dcterms:created>
  <dcterms:modified xsi:type="dcterms:W3CDTF">2017-02-14T14:55:16Z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