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3057" y="2829742"/>
            <a:ext cx="4536078" cy="11309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 部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编版</a:t>
            </a: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教材</a:t>
            </a:r>
            <a:endParaRPr lang="en-US" altLang="zh-CN" sz="3375" b="1" kern="100" dirty="0" smtClean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zh-CN" altLang="en-US" sz="3375" b="1" kern="100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年级下册古诗文默写</a:t>
            </a:r>
            <a:endParaRPr lang="zh-CN" altLang="zh-CN" sz="3375" b="1" kern="100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（八）卖炭翁 （白居易）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可怜身上衣正单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夜来城外一尺雪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回车叱牛牵向北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系向牛头充炭直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诗中描绘卖炭老人的矛盾心理的诗句是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诗中描写卖炭翁饱经风霜的劳动者形象的诗句是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	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4531" y="2084206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心忧炭贱愿天寒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4531" y="258517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晓驾炭车辗冰辙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899" y="3059774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手把文书口称敕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899" y="355529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半匹红纱一丈绫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91034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身上衣正单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心忧炭贱愿天寒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4862054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满面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尘灰烟火色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两鬓苍苍十指黑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诗中通过表明卖炭翁愿望的卑微来表现生活的贫困的诗句是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149796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炭得钱何所营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身上衣裳口中食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（九）题破山寺后禅院 （常建）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清晨入古寺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山光悦鸟性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万籁此都寂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诗中描写禅院幽静的诗句是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53" y="210650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初日照高林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53" y="257319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潭影空人心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753" y="305387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但余钟磬音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3049" y="3423597"/>
            <a:ext cx="302044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曲径通幽处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禅房花木深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774730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（十）送友人 （李白）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白水绕东城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此地一为别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诗中借马的萧萧长鸣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表现友人不忍离去的诗句是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诗中以浮云孤飞喻游子之心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以落日将下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依依不舍喻故人之情的诗句是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773" y="2095058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青山横北郭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106" y="2949943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挥手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自兹去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萧萧班马鸣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510" y="4393320"/>
            <a:ext cx="300574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浮云游子意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落日故人情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1232" y="258164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孤蓬万里征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（十一）卜算子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黄州定慧院寓居作 （苏轼）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惊起却回头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谁见幽人独往来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词中营造了夜深人静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月挂疏桐的孤寂氛围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为“幽人”“孤鸿”的出场作铺垫的句子是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词中表达作者贬谪黄州时期的孤寂处境和高洁自许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不愿随波逐流的心境的句子是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7083" y="210840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有恨无人省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23312" y="258304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缥缈孤鸿影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9683" y="3532317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缺月挂疏桐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漏断人初静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0378" y="4498829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拣尽寒枝不肯栖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寂寞沙洲冷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（十二）卜算子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咏梅 （陆游）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驿外断桥边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已是黄昏独自愁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只有香如故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词中表现梅花高洁傲岸的句子是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词中借写梅花凋落的情景来表达词人至死不变的爱国之心的句子是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1078" y="208937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寂寞开无主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8960" y="2573658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更着风和雨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7282" y="2935667"/>
            <a:ext cx="272759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零落成泥碾作尘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1508" y="3537395"/>
            <a:ext cx="29165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无意苦争春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一任群芳妒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3913023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零落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成泥碾作尘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只有香如故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（十三）桃花源记 （陶渊明）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芳草鲜美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鸡犬相闻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文中描写桃花林优美景色的句子是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桃花源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美好的自然环境的句子是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文中表现桃源人精神风貌的句子是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4669" y="2114828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落英缤纷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891" y="2574557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阡陌交通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5189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夹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岸数百步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中无杂树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芳草鲜美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落英缤纷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0" y="3903477"/>
            <a:ext cx="868392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土地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平旷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屋舍俨然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有良田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美池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桑竹之属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8774" y="4977137"/>
            <a:ext cx="26498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黄发垂髫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并怡然自乐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文中表现桃源人热情好客的淳朴风尚的句子是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1513895"/>
            <a:ext cx="868392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要还家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设酒杀鸡作食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余人各复延至其家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皆出酒食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（十四）小石潭记 （柳宗元）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伐竹取道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下见小潭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日光下澈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其岸势犬牙差互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凄神寒骨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作者给小石潭取名的依据是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文中描写小石潭周围的环境的句子是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1755" y="2108650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水尤清冽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4229" y="2582417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影布石上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7251" y="3073153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不可知其源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4229" y="3437402"/>
            <a:ext cx="215247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悄怆幽邃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6703" y="3887739"/>
            <a:ext cx="215247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全石以为底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3071" y="4390136"/>
            <a:ext cx="36524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青树翠蔓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蒙络摇缀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参差披拂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545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文中以潭中游鱼的活动反衬潭水清澈的句子是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文中描写溪流曲折的句子是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9258" y="148744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潭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中鱼可百许头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皆若空游无所依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7234" y="2437759"/>
            <a:ext cx="365245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斗折蛇行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明灭可见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（一）关雎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在河之洲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君子好逑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求之不得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悠哉悠哉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参差荇菜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左右采之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窈窕淑女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参差荇菜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左右芼之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窈窕淑女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诗中由雎鸠鸟引起美好联想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表现男女爱情的千古名句是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801" y="2093723"/>
            <a:ext cx="445960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关关雎鸠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窈窕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淑女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187" y="2590611"/>
            <a:ext cx="4907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寤寐思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服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辗转反侧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6631" y="2971204"/>
            <a:ext cx="120973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琴瑟友之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6631" y="3438620"/>
            <a:ext cx="131665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钟鼓乐之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315" y="3916500"/>
            <a:ext cx="864997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关关雎鸠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在河之洲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窈窕淑女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君子好逑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（十五）核舟记 （魏学洢）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其人视端容寂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而计其长曾不盈寸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文中核舟右刻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左刻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  </a:t>
            </a:r>
            <a:r>
              <a:rPr lang="zh-CN" altLang="en-US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文中表现王叔远精湛技艺的句子是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7436" y="2095980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若听茶声然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29946" y="2593945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盖简桃核修狭者为之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0299" y="3068318"/>
            <a:ext cx="60407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山高月小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水落石出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清风徐来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水波不兴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2779" y="3428585"/>
            <a:ext cx="3072096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罔不因势象形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各具情态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（十六）北冥有鱼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鲲之大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化而为鸟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鹏之背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怒而飞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文中描绘鲲鹏奋飞时激起的水花达三千里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奋飞直上九万里的高空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即使如此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在作者看来也并非逍遥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因为它依然有所恃的句子是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1993983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其几千里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名为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鹏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其几千里也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1857" y="305685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其翼若垂天之云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392948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水击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三千里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抟扶摇而上者九万里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去以六月息者也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（十七）庄子与惠子游于濠梁之上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是鱼之乐也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惠子曰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?”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庄子曰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						?”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293" y="2132080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鲦鱼出游从容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7120" y="2586517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子非鱼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安知鱼之乐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0445" y="3073153"/>
            <a:ext cx="31832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子非我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安知我不知鱼之乐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（十八）虽有嘉肴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礼记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知不足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教然后知困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文中运用类比推理的方法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以“嘉肴”类比“至道”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说明实践出真知的道理的句子是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5435" y="2108185"/>
            <a:ext cx="46596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然后能自反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能自强也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7761" y="2583062"/>
            <a:ext cx="23164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是故学然后知不足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0044" y="3550026"/>
            <a:ext cx="639127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虽有嘉肴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弗食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不知其旨也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虽有至道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弗学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不知其善也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（十九）大道之行也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礼记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大道之行也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选贤与能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孟子曾说“老吾老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以及人之老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幼吾幼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以及人之幼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天下可运于掌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文中与之意思相近的句子是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全文的总括句是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0192" y="2091680"/>
            <a:ext cx="452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天下为公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 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讲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信修睦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67957" y="3060695"/>
            <a:ext cx="34499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故人不独亲其亲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不独子其子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58" y="345311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故谋闭而不兴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盗窃乱贼而不作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故外户而不闭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是谓大同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4939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（二十）马说 （韩愈）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千里马常有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马之千里者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且欲与常马等不可得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?</a:t>
            </a:r>
            <a:endParaRPr lang="en-US" altLang="zh-CN" sz="2100" u="sng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文中写伯乐对千里马起决定作用的句子是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文中描写未被伯乐发现的千里马悲惨遭遇的句子是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文中写千里马被埋没的直接原因的句子是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3302" y="2108185"/>
            <a:ext cx="17830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而伯乐不常有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3302" y="2568013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一食或尽粟一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92444" y="307041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安求其能千里也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596" y="3451783"/>
            <a:ext cx="2941400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世有伯乐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然后有千里马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258" y="388773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祗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辱于奴隶人之手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骈死于槽枥之间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6899" y="4861407"/>
            <a:ext cx="3433925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食不饱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力不足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才美不外见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258" y="1551547"/>
            <a:ext cx="8639033" cy="2515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文中写千里马被埋没的具体表现的句子是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文中写千里马被埋没的根本原因的句子是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文章的主旨句是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258" y="1520806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策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之不以其道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食之不能尽其材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鸣之而不能通其意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52190" y="2590293"/>
            <a:ext cx="3383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食马者不知其能千里而食也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5283" y="3064400"/>
            <a:ext cx="323469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其真无马邪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其真不知马也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（二）蒹葭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白露为霜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所谓伊人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           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溯洄从之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道阻且长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溯游从之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蒹葭萋萋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所谓伊人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溯洄从之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道阻且跻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溯游从之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诗中表现主人公对心上人思见心切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望穿秋水的诗句是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353" y="1985546"/>
            <a:ext cx="6155055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蒹葭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苍苍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水一方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3234" y="2469488"/>
            <a:ext cx="15163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宛在水中央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3052" y="2970566"/>
            <a:ext cx="4907280" cy="575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白露未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晞</a:t>
            </a: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水之湄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3234" y="3438302"/>
            <a:ext cx="165986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宛在水中坻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88982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所谓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伊人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在水一方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（三）式微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邶风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微君之故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微君之躬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诗中借女子之口道出诗人遭受统治者的压迫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夜以继日地在野外干活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有家不能回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苦不堪言的怨言的诗句是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4285" y="211450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胡为乎中露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4285" y="258986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胡为乎泥中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8" y="341577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君之故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胡为乎中露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微君之躬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胡为乎泥中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（四）子衿 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诗经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郑风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悠悠我心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纵我不往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?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的内心独白通过夸张修辞技巧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造成主观时间与客观时间的反差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从而将主人公强烈的情绪形象地表现了出来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诗中运用假设语气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让步的姿态发出强烈反问的两句是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290" y="2101751"/>
            <a:ext cx="12496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青青子衿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4133" y="2574671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子宁不嗣音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037" y="3065150"/>
            <a:ext cx="238315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一日不见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如三月兮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258" y="3904349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   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纵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我不往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子宁不嗣音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纵我不往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子宁不来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（五）送杜少府之任蜀州 （王勃）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风烟望五津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儿女共沾巾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诗中劝慰友人不要哀伤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表达出诗人豁达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爽朗的胸怀的诗句是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诗中把对朋友的真挚感情升华为哲理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写出四海之内有知心朋友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就算在天涯海角也还感觉就像近邻一样的亲近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说明知心朋友声息相通的名句是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211" y="2117956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城阙辅三秦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5211" y="259576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无为在歧路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258" y="2947358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君离别意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同是宦游人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257" y="4879758"/>
            <a:ext cx="472348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天涯若比邻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54235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（六）望洞庭湖赠张丞相 （孟浩然）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八月湖水平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波撼岳阳城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端居耻圣明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坐观垂钓者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诗中形象地描绘出洞庭湖壮阔的诗句是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   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诗中表现诗人渴望出仕而无人引荐的诗句是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诗中运用隐喻的手法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表现诗人想做官而没有途径的诗句是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0442" y="2086527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涵虚混太清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580" y="256938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气蒸云梦泽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409" y="2961800"/>
            <a:ext cx="147819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欲济无舟楫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3542" y="3435808"/>
            <a:ext cx="1498821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徒有羡鱼情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53652" y="3896126"/>
            <a:ext cx="296995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气蒸云梦泽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波撼岳阳城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85861" y="4377514"/>
            <a:ext cx="2969952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欲济无舟楫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端居耻圣明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58" y="4879670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坐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观垂钓者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徒有羡鱼情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（七）茅屋为秋风所破歌 （杜甫）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卷我屋上三重茅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俄顷风定云墨色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				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娇儿恶卧踏里裂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床头屋漏无干处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自经丧乱少睡眠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!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安得广厦千万间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				!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风雨不动安如山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诗中表现诗人忧国忧民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博大宽广胸襟的名句是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396" y="2104991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八月秋高风怒号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7027" y="2565185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秋天漠漠向昏黑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396" y="2957046"/>
            <a:ext cx="2150069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布衾多年冷似铁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7026" y="3532889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雨脚如麻未断绝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7026" y="4014210"/>
            <a:ext cx="20497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长夜沾湿何由彻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7721" y="4500592"/>
            <a:ext cx="2583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大庇天下寒士俱欢颜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58" y="4842175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    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得广厦千万间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大庇天下寒士俱欢颜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9258" y="1551547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诗中袒露诗人“忘我为人”的阔大胸襟和恤民情怀的句子是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								｡</a:t>
            </a:r>
            <a:endParaRPr lang="en-US" altLang="zh-CN" sz="2100" u="sng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9258" y="1508682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								</a:t>
            </a:r>
            <a:r>
              <a:rPr lang="zh-CN" altLang="en-US" sz="2100" dirty="0" smtClean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何时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眼前突兀见此屋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吾庐独破受冻死亦足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3934</Words>
  <Application>WPS 演示</Application>
  <PresentationFormat>在屏幕上显示</PresentationFormat>
  <Paragraphs>345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