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90" r:id="rId5"/>
    <p:sldId id="291" r:id="rId6"/>
    <p:sldId id="292" r:id="rId7"/>
    <p:sldId id="293" r:id="rId8"/>
    <p:sldId id="265" r:id="rId9"/>
    <p:sldId id="297" r:id="rId10"/>
    <p:sldId id="296" r:id="rId11"/>
    <p:sldId id="294" r:id="rId12"/>
    <p:sldId id="299" r:id="rId13"/>
    <p:sldId id="300" r:id="rId14"/>
    <p:sldId id="301" r:id="rId15"/>
    <p:sldId id="303" r:id="rId16"/>
    <p:sldId id="302" r:id="rId17"/>
    <p:sldId id="298" r:id="rId18"/>
    <p:sldId id="305" r:id="rId19"/>
    <p:sldId id="258" r:id="rId20"/>
    <p:sldId id="309" r:id="rId21"/>
    <p:sldId id="310" r:id="rId22"/>
    <p:sldId id="311" r:id="rId23"/>
    <p:sldId id="312" r:id="rId24"/>
    <p:sldId id="315" r:id="rId25"/>
    <p:sldId id="314" r:id="rId26"/>
    <p:sldId id="316" r:id="rId27"/>
    <p:sldId id="317" r:id="rId28"/>
    <p:sldId id="318" r:id="rId29"/>
    <p:sldId id="319" r:id="rId30"/>
    <p:sldId id="320" r:id="rId31"/>
    <p:sldId id="321" r:id="rId32"/>
    <p:sldId id="338" r:id="rId33"/>
    <p:sldId id="339" r:id="rId34"/>
    <p:sldId id="340" r:id="rId35"/>
    <p:sldId id="308" r:id="rId36"/>
    <p:sldId id="330" r:id="rId37"/>
    <p:sldId id="331" r:id="rId38"/>
    <p:sldId id="322" r:id="rId39"/>
    <p:sldId id="332" r:id="rId40"/>
    <p:sldId id="333" r:id="rId41"/>
    <p:sldId id="337" r:id="rId42"/>
    <p:sldId id="334" r:id="rId43"/>
    <p:sldId id="335" r:id="rId44"/>
    <p:sldId id="336" r:id="rId45"/>
    <p:sldId id="325" r:id="rId46"/>
    <p:sldId id="329" r:id="rId47"/>
    <p:sldId id="286" r:id="rId48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64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33" y="3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tags" Target="tags/tag1.xml" /><Relationship Id="rId5" Type="http://schemas.openxmlformats.org/officeDocument/2006/relationships/slide" Target="slides/slide3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2DB9B-CDCE-422D-A8FA-205FA4F750B3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2C4884-8E51-4254-B8DC-6C5C8BB821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822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1496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6847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3273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4165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232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565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4282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2046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2157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8541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747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0124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1755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1851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9547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0706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1202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5877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4113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2327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7435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721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09064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7353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9280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8411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9276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3742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931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6080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1611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856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849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0931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17563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18942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613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4640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90385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63246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2102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222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8575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371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6453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C4884-8E51-4254-B8DC-6C5C8BB821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06765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C6F87B-C63A-4428-8CBA-A654CFBD5A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6B8D7A3-1312-42F9-81DE-93CC8D262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EC563F-E4D0-4C11-AACD-00C52266A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8544-08E2-44B2-A721-F0CAB5A0620F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363CBF-249E-4AFD-B72E-AACEFC478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E2A5DD-8259-49A3-8A3A-BDB98340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C919-505D-46D6-B844-952EA595AC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944862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976BB6-A411-40DE-B4C3-0D1C89342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6C66F38-87A2-4485-B30C-C633DB7237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84A32B-6095-440C-978C-05B6F3EFE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8544-08E2-44B2-A721-F0CAB5A0620F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A98BE2-D934-4D8B-B48C-EC6CB0B77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7AEC00-AA3C-4DC1-90F9-8BE7BA75F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C919-505D-46D6-B844-952EA595AC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711519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A49EEA7-62F9-4801-9428-A72C602A58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EC2D7FE-7CD5-4156-B52C-3D9B48A322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9D3357-D0BD-411C-B3D8-D4ED7AE63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8544-08E2-44B2-A721-F0CAB5A0620F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0F3074-D8FC-4A25-8660-60F1587C3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07FEF0-CFFE-494B-8861-9DC2BCFAF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C919-505D-46D6-B844-952EA595AC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748802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28583EA9-58CF-4902-9271-77A9CCB5DE72}"/>
              </a:ext>
            </a:extLst>
          </p:cNvPr>
          <p:cNvSpPr/>
          <p:nvPr userDrawn="1"/>
        </p:nvSpPr>
        <p:spPr>
          <a:xfrm>
            <a:off x="282047" y="754338"/>
            <a:ext cx="11662303" cy="5798862"/>
          </a:xfrm>
          <a:prstGeom prst="roundRect">
            <a:avLst>
              <a:gd name="adj" fmla="val 1037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AD656E0-5B58-4124-BF35-7850ABE46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5CCCD59-E401-4C24-A6E6-77613ECCC9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99BF6A-32AA-4DFB-892A-DB0A6D739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8544-08E2-44B2-A721-F0CAB5A0620F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669AFFC-ACD2-4C9D-9957-534F64A1A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54D066-5E7C-48E3-B38F-77C667961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C919-505D-46D6-B844-952EA595AC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83760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CDE5A2-B0E8-426C-9BD6-08AA90E88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1546C6-00F9-4060-AEF2-D57C55C69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10D814-C9FC-4F31-840F-01A916D19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8544-08E2-44B2-A721-F0CAB5A0620F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028591-9EB8-481F-8ED7-325087062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DC02F9-CE08-4731-AC1E-7B92BF905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C919-505D-46D6-B844-952EA595AC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632189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2F4E6E-BB06-44D8-8AFA-76F32783C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3681A9C-5C6F-4C62-9AD5-E6EC60CA4E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E10505-28DD-4EA1-A7DF-6F2A5137AD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FCC3200-C9AF-48D5-93C5-3C6349801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8544-08E2-44B2-A721-F0CAB5A0620F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BE5C317-CE92-41C7-B0FB-EFFB0C3F1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051CE61-F875-4359-8198-9130E0D58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C919-505D-46D6-B844-952EA595AC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460454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495ED7-F881-4879-AB94-4FAD70497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7C8EE5-4E91-4A00-A797-89E358D9F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2DD33D1-EAE3-41B4-A31C-1689B10D57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5A49D41-D19E-411A-A6B7-C1F13820E2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EF6D18-2C59-41DE-A375-802F007A8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D794A16-A836-4195-9C7E-3F49169CC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8544-08E2-44B2-A721-F0CAB5A0620F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08C8B0D-C7C5-465A-A3C5-0F2171876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15EFFD1-3ABF-473B-A9E2-F697C7710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C919-505D-46D6-B844-952EA595AC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212472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ADB2E-C15F-446E-852E-DD39E7CD5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DA148AA-C274-4BA9-8928-96E441E09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8544-08E2-44B2-A721-F0CAB5A0620F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753D3EF-F92A-459E-9CED-F552284B9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7C40E04-B9CB-45CB-B1FF-024855DC9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C919-505D-46D6-B844-952EA595AC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84888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D06C2D3-9348-4C51-A32E-D8F61ED29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8544-08E2-44B2-A721-F0CAB5A0620F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F77E1BC-7FBA-458E-8338-DDF811127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CAC1D9E-71D2-4AE3-9FEC-44F3F9000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C919-505D-46D6-B844-952EA595AC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4005FA05-B6AF-4FAA-A55B-138F1CD8C395}"/>
              </a:ext>
            </a:extLst>
          </p:cNvPr>
          <p:cNvSpPr/>
          <p:nvPr userDrawn="1"/>
        </p:nvSpPr>
        <p:spPr>
          <a:xfrm>
            <a:off x="282047" y="754338"/>
            <a:ext cx="11662303" cy="5798862"/>
          </a:xfrm>
          <a:prstGeom prst="roundRect">
            <a:avLst>
              <a:gd name="adj" fmla="val 1037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915271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EDB426-FCD5-44C5-AA04-E15BAA1AA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420432-C510-41C2-815D-B46BCA24D5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BD24BF4-3E19-4EE5-A40E-5D75A4D118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1D38246-BB3B-46D8-A96B-C9DAC4D41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8544-08E2-44B2-A721-F0CAB5A0620F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3F7F6DC-BE53-43D9-828D-817E55E88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A91FCC-4EB0-4564-8324-E51910114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C919-505D-46D6-B844-952EA595AC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79777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9C4B58-D28F-4EAF-B127-576FF4B82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51C2F7B-A632-4165-BD5F-7D2137C13B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83D68C3-5CB3-41E4-A944-745C8CCFE8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36157B-D7B6-4BDE-B031-6BE11B46F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08544-08E2-44B2-A721-F0CAB5A0620F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F2CA5AA-D326-4878-B0E0-623543038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F103A0-86D8-4E5A-B80D-E6578F2B4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3C919-505D-46D6-B844-952EA595AC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347811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F96DF4B-FCBF-4453-A63B-1FF3B2980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8FB7F32-3A43-4975-847B-FE95BA374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651D89-94DA-4E38-BA61-B8D71A7D55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08544-08E2-44B2-A721-F0CAB5A0620F}" type="datetimeFigureOut">
              <a:rPr lang="zh-CN" altLang="en-US" smtClean="0"/>
              <a:t>2021/2/5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656B64-2AF6-43C3-A635-6B43D969C7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FEF93F-953B-4B5A-8C35-BADA1D6C09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3C919-505D-46D6-B844-952EA595AC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C956380-F905-40E1-A225-9D57DBEB6B39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" b="9116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063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5.png" /><Relationship Id="rId4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5.png" /><Relationship Id="rId4" Type="http://schemas.openxmlformats.org/officeDocument/2006/relationships/image" Target="../media/image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5.png" /><Relationship Id="rId4" Type="http://schemas.openxmlformats.org/officeDocument/2006/relationships/image" Target="../media/image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5.png" /><Relationship Id="rId4" Type="http://schemas.openxmlformats.org/officeDocument/2006/relationships/image" Target="../media/image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5.png" /><Relationship Id="rId4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5.png" /><Relationship Id="rId4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5.png" /><Relationship Id="rId4" Type="http://schemas.openxmlformats.org/officeDocument/2006/relationships/image" Target="../media/image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5.png" /><Relationship Id="rId4" Type="http://schemas.openxmlformats.org/officeDocument/2006/relationships/image" Target="../media/image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Relationship Id="rId4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5.png" /><Relationship Id="rId4" Type="http://schemas.openxmlformats.org/officeDocument/2006/relationships/hyperlink" Target="https://so.gushiwen.org/authorv_07d17f8539d7.aspx" TargetMode="External" /><Relationship Id="rId5" Type="http://schemas.openxmlformats.org/officeDocument/2006/relationships/hyperlink" Target="https://so.gushiwen.org/authorv_2250bd6911b8.aspx" TargetMode="External" /><Relationship Id="rId6" Type="http://schemas.openxmlformats.org/officeDocument/2006/relationships/hyperlink" Target="https://so.gushiwen.org/authorv_f4d9b1ed94dc.aspx" TargetMode="External" /><Relationship Id="rId7" Type="http://schemas.openxmlformats.org/officeDocument/2006/relationships/image" Target="../media/image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5.png" /><Relationship Id="rId4" Type="http://schemas.openxmlformats.org/officeDocument/2006/relationships/hyperlink" Target="https://so.gushiwen.org/authorv_515ea88d1858.aspx" TargetMode="External" /><Relationship Id="rId5" Type="http://schemas.openxmlformats.org/officeDocument/2006/relationships/hyperlink" Target="https://so.gushiwen.org/authorv_3b9be9277871.aspx" TargetMode="External" /><Relationship Id="rId6" Type="http://schemas.openxmlformats.org/officeDocument/2006/relationships/image" Target="../media/image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Relationship Id="rId4" Type="http://schemas.openxmlformats.org/officeDocument/2006/relationships/image" Target="../media/image5.png" /><Relationship Id="rId5" Type="http://schemas.openxmlformats.org/officeDocument/2006/relationships/image" Target="../media/image6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5.png" /><Relationship Id="rId4" Type="http://schemas.openxmlformats.org/officeDocument/2006/relationships/image" Target="../media/image9.jpeg" /><Relationship Id="rId5" Type="http://schemas.openxmlformats.org/officeDocument/2006/relationships/image" Target="../media/image2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2.xml" /><Relationship Id="rId3" Type="http://schemas.openxmlformats.org/officeDocument/2006/relationships/image" Target="../media/image5.png" /><Relationship Id="rId4" Type="http://schemas.openxmlformats.org/officeDocument/2006/relationships/image" Target="../media/image9.jpeg" /><Relationship Id="rId5" Type="http://schemas.openxmlformats.org/officeDocument/2006/relationships/image" Target="../media/image2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3.xml" /><Relationship Id="rId3" Type="http://schemas.openxmlformats.org/officeDocument/2006/relationships/image" Target="../media/image5.png" /><Relationship Id="rId4" Type="http://schemas.openxmlformats.org/officeDocument/2006/relationships/image" Target="../media/image9.jpeg" /><Relationship Id="rId5" Type="http://schemas.openxmlformats.org/officeDocument/2006/relationships/image" Target="../media/image2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5.png" /><Relationship Id="rId4" Type="http://schemas.openxmlformats.org/officeDocument/2006/relationships/image" Target="../media/image9.jpeg" /><Relationship Id="rId5" Type="http://schemas.openxmlformats.org/officeDocument/2006/relationships/image" Target="../media/image2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5.xml" /><Relationship Id="rId3" Type="http://schemas.openxmlformats.org/officeDocument/2006/relationships/image" Target="../media/image5.png" /><Relationship Id="rId4" Type="http://schemas.openxmlformats.org/officeDocument/2006/relationships/image" Target="../media/image9.jpeg" /><Relationship Id="rId5" Type="http://schemas.openxmlformats.org/officeDocument/2006/relationships/image" Target="../media/image2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6.xml" /><Relationship Id="rId3" Type="http://schemas.openxmlformats.org/officeDocument/2006/relationships/image" Target="../media/image5.png" /><Relationship Id="rId4" Type="http://schemas.openxmlformats.org/officeDocument/2006/relationships/image" Target="../media/image9.jpeg" /><Relationship Id="rId5" Type="http://schemas.openxmlformats.org/officeDocument/2006/relationships/image" Target="../media/image2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7.xml" /><Relationship Id="rId3" Type="http://schemas.openxmlformats.org/officeDocument/2006/relationships/image" Target="../media/image5.png" /><Relationship Id="rId4" Type="http://schemas.openxmlformats.org/officeDocument/2006/relationships/image" Target="../media/image9.jpeg" /><Relationship Id="rId5" Type="http://schemas.openxmlformats.org/officeDocument/2006/relationships/image" Target="../media/image2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8.xml" /><Relationship Id="rId3" Type="http://schemas.openxmlformats.org/officeDocument/2006/relationships/image" Target="../media/image5.png" /><Relationship Id="rId4" Type="http://schemas.openxmlformats.org/officeDocument/2006/relationships/image" Target="../media/image9.jpeg" /><Relationship Id="rId5" Type="http://schemas.openxmlformats.org/officeDocument/2006/relationships/image" Target="../media/image2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9.xml" /><Relationship Id="rId3" Type="http://schemas.openxmlformats.org/officeDocument/2006/relationships/image" Target="../media/image5.png" /><Relationship Id="rId4" Type="http://schemas.openxmlformats.org/officeDocument/2006/relationships/image" Target="../media/image9.jpeg" /><Relationship Id="rId5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png" /><Relationship Id="rId4" Type="http://schemas.openxmlformats.org/officeDocument/2006/relationships/image" Target="../media/image5.png" /><Relationship Id="rId5" Type="http://schemas.openxmlformats.org/officeDocument/2006/relationships/image" Target="../media/image7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0.xml" /><Relationship Id="rId3" Type="http://schemas.openxmlformats.org/officeDocument/2006/relationships/image" Target="../media/image5.png" /><Relationship Id="rId4" Type="http://schemas.openxmlformats.org/officeDocument/2006/relationships/image" Target="../media/image9.jpeg" /><Relationship Id="rId5" Type="http://schemas.openxmlformats.org/officeDocument/2006/relationships/image" Target="../media/image2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1.xml" /><Relationship Id="rId3" Type="http://schemas.openxmlformats.org/officeDocument/2006/relationships/image" Target="../media/image5.png" /><Relationship Id="rId4" Type="http://schemas.openxmlformats.org/officeDocument/2006/relationships/image" Target="../media/image9.jpeg" /><Relationship Id="rId5" Type="http://schemas.openxmlformats.org/officeDocument/2006/relationships/image" Target="../media/image2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2.xml" /><Relationship Id="rId3" Type="http://schemas.openxmlformats.org/officeDocument/2006/relationships/image" Target="../media/image5.png" /><Relationship Id="rId4" Type="http://schemas.openxmlformats.org/officeDocument/2006/relationships/image" Target="../media/image9.jpeg" /><Relationship Id="rId5" Type="http://schemas.openxmlformats.org/officeDocument/2006/relationships/image" Target="../media/image2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3.xml" /><Relationship Id="rId3" Type="http://schemas.openxmlformats.org/officeDocument/2006/relationships/image" Target="../media/image5.png" /><Relationship Id="rId4" Type="http://schemas.openxmlformats.org/officeDocument/2006/relationships/image" Target="../media/image9.jpeg" /><Relationship Id="rId5" Type="http://schemas.openxmlformats.org/officeDocument/2006/relationships/image" Target="../media/image2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4.xml" /><Relationship Id="rId3" Type="http://schemas.openxmlformats.org/officeDocument/2006/relationships/image" Target="../media/image5.png" /><Relationship Id="rId4" Type="http://schemas.openxmlformats.org/officeDocument/2006/relationships/image" Target="../media/image2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5.xml" /><Relationship Id="rId3" Type="http://schemas.openxmlformats.org/officeDocument/2006/relationships/image" Target="../media/image5.png" /><Relationship Id="rId4" Type="http://schemas.openxmlformats.org/officeDocument/2006/relationships/image" Target="../media/image10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6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1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png" /><Relationship Id="rId4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.png" /><Relationship Id="rId4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5.png" /><Relationship Id="rId4" Type="http://schemas.openxmlformats.org/officeDocument/2006/relationships/image" Target="../media/image4.png" /><Relationship Id="rId5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5.png" /><Relationship Id="rId4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5.png" /><Relationship Id="rId4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2BC52AC5-2AA3-471C-8992-CFC41FFB5A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623" y="853503"/>
            <a:ext cx="3749638" cy="643935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78A0AE4-0FCD-4730-8C71-DAC151BF29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16"/>
          <a:stretch>
            <a:fillRect/>
          </a:stretch>
        </p:blipFill>
        <p:spPr>
          <a:xfrm>
            <a:off x="1" y="3779293"/>
            <a:ext cx="12191999" cy="307870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6D177C3-B6E8-4E87-AE11-7F37C863F6C3}"/>
              </a:ext>
            </a:extLst>
          </p:cNvPr>
          <p:cNvSpPr/>
          <p:nvPr/>
        </p:nvSpPr>
        <p:spPr>
          <a:xfrm>
            <a:off x="961559" y="1486663"/>
            <a:ext cx="1003351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《</a:t>
            </a:r>
            <a:r>
              <a: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烛之武退秦师</a:t>
            </a:r>
            <a:r>
              <a:rPr lang="en-US" altLang="zh-CN" sz="960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》</a:t>
            </a:r>
            <a:endParaRPr lang="zh-CN" altLang="en-US" sz="9600">
              <a:solidFill>
                <a:schemeClr val="tx1">
                  <a:lumMod val="85000"/>
                  <a:lumOff val="15000"/>
                </a:schemeClr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AAD297-637E-4AF1-9689-6A4E521F087B}"/>
              </a:ext>
            </a:extLst>
          </p:cNvPr>
          <p:cNvSpPr txBox="1"/>
          <p:nvPr/>
        </p:nvSpPr>
        <p:spPr>
          <a:xfrm>
            <a:off x="329306" y="353398"/>
            <a:ext cx="48867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/>
              <a:t>统编版语文高一下册第一单元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311F417-61F3-499B-A2A3-B9B89F9F3752}"/>
              </a:ext>
            </a:extLst>
          </p:cNvPr>
          <p:cNvSpPr/>
          <p:nvPr/>
        </p:nvSpPr>
        <p:spPr>
          <a:xfrm>
            <a:off x="5418161" y="3542344"/>
            <a:ext cx="1656601" cy="51866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46A487B0-F565-40AE-B8C1-4A23AC1507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550" y="5122835"/>
            <a:ext cx="1748616" cy="173516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1F5F937-35E9-49BE-BBAB-4D3A1729083A}"/>
              </a:ext>
            </a:extLst>
          </p:cNvPr>
          <p:cNvSpPr/>
          <p:nvPr/>
        </p:nvSpPr>
        <p:spPr>
          <a:xfrm>
            <a:off x="5379877" y="3579238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选自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《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左传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》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35199384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E16479A-C427-4E8F-8F3F-09A602B24FAD}"/>
              </a:ext>
            </a:extLst>
          </p:cNvPr>
          <p:cNvSpPr/>
          <p:nvPr/>
        </p:nvSpPr>
        <p:spPr>
          <a:xfrm>
            <a:off x="765856" y="1105302"/>
            <a:ext cx="10832892" cy="5306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　　夜缒而出，见秦伯，曰：“秦、晋围郑，郑既知亡矣。若亡郑而有益于君，敢以烦执事。越国以鄙远，君知其难也，焉用亡郑以陪邻？邻之厚，君之薄也。若舍郑以为东道主，行李之往来，共其乏困，君亦无所害。且君尝为晋君赐矣，许君焦、瑕，朝济而夕设版焉，君之所知也。夫晋，何厌之有？既东封郑，又欲肆其西封，若不阙秦，将焉取之？阙秦以利晋，唯君图之。”秦伯说，与郑人盟。使杞子、逢孙、杨孙戍之，乃还。</a:t>
            </a:r>
            <a:endParaRPr lang="en-US" altLang="zh-CN" sz="20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【</a:t>
            </a: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注释</a:t>
            </a: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】</a:t>
            </a:r>
            <a:endParaRPr lang="zh-CN" altLang="en-US" sz="2000" b="1">
              <a:solidFill>
                <a:srgbClr val="76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</a:rPr>
              <a:t>缒（</a:t>
            </a:r>
            <a:r>
              <a:rPr lang="en-US" altLang="zh-CN" b="1" err="1">
                <a:solidFill>
                  <a:srgbClr val="760000"/>
                </a:solidFill>
              </a:rPr>
              <a:t>zhuì</a:t>
            </a:r>
            <a:r>
              <a:rPr lang="zh-CN" altLang="en-US" b="1">
                <a:solidFill>
                  <a:srgbClr val="760000"/>
                </a:solidFill>
              </a:rPr>
              <a:t>）：</a:t>
            </a:r>
            <a:r>
              <a:rPr lang="zh-CN" altLang="en-US"/>
              <a:t>用绳子拴着人（或物）从上往下运。</a:t>
            </a:r>
            <a:r>
              <a:rPr lang="zh-CN" altLang="en-US" b="1">
                <a:solidFill>
                  <a:srgbClr val="760000"/>
                </a:solidFill>
              </a:rPr>
              <a:t>既：</a:t>
            </a:r>
            <a:r>
              <a:rPr lang="zh-CN" altLang="en-US"/>
              <a:t>已经。</a:t>
            </a:r>
            <a:br>
              <a:rPr lang="zh-CN" altLang="en-US" sz="2000"/>
            </a:br>
            <a:r>
              <a:rPr lang="zh-CN" altLang="en-US" b="1">
                <a:solidFill>
                  <a:srgbClr val="760000"/>
                </a:solidFill>
              </a:rPr>
              <a:t>敢以烦执事：</a:t>
            </a:r>
            <a:r>
              <a:rPr lang="zh-CN" altLang="en-US"/>
              <a:t>冒昧地拿（亡郑这件事）麻烦您手下的人。这是客气的说法。敢，冒昧的。执事，执行事务的人，对对方的敬称。</a:t>
            </a:r>
            <a:br>
              <a:rPr lang="zh-CN" altLang="en-US" sz="2000"/>
            </a:br>
            <a:r>
              <a:rPr lang="zh-CN" altLang="en-US" b="1">
                <a:solidFill>
                  <a:srgbClr val="760000"/>
                </a:solidFill>
              </a:rPr>
              <a:t>越国以鄙（</a:t>
            </a:r>
            <a:r>
              <a:rPr lang="en-US" altLang="zh-CN" b="1" err="1">
                <a:solidFill>
                  <a:srgbClr val="760000"/>
                </a:solidFill>
              </a:rPr>
              <a:t>bǐ</a:t>
            </a:r>
            <a:r>
              <a:rPr lang="zh-CN" altLang="en-US" b="1">
                <a:solidFill>
                  <a:srgbClr val="760000"/>
                </a:solidFill>
              </a:rPr>
              <a:t>）远：</a:t>
            </a:r>
            <a:r>
              <a:rPr lang="zh-CN" altLang="en-US"/>
              <a:t>（然而）越过别国而把远地（郑国）当做边邑。越，越过。鄙，边邑。</a:t>
            </a:r>
            <a:br>
              <a:rPr lang="zh-CN" altLang="en-US" sz="2000"/>
            </a:br>
            <a:r>
              <a:rPr lang="zh-CN" altLang="en-US" b="1">
                <a:solidFill>
                  <a:srgbClr val="760000"/>
                </a:solidFill>
              </a:rPr>
              <a:t>焉用亡郑以陪邻：</a:t>
            </a:r>
            <a:r>
              <a:rPr lang="zh-CN" altLang="en-US"/>
              <a:t>为什么要灭掉郑国而给邻国增加土地呢？焉：何。用：介词，表原因。陪：增加。邻：邻国，指晋国。</a:t>
            </a:r>
            <a:endParaRPr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A4351D-C9A4-49B1-B748-89CAE20D713B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EFAB839-6991-4F50-9630-9675F1FD2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648E2A4-A923-4C8F-AF8A-A6880FE38D67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解读课文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65185C79-4BDA-4FA7-9D7A-2CA08883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348" y="5256185"/>
            <a:ext cx="1748616" cy="17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0007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E16479A-C427-4E8F-8F3F-09A602B24FAD}"/>
              </a:ext>
            </a:extLst>
          </p:cNvPr>
          <p:cNvSpPr/>
          <p:nvPr/>
        </p:nvSpPr>
        <p:spPr>
          <a:xfrm>
            <a:off x="765856" y="1105302"/>
            <a:ext cx="10832892" cy="5306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　　夜缒而出，见秦伯，曰：“秦、晋围郑，郑既知亡矣。若亡郑而有益于君，敢以烦执事。越国以鄙远，君知其难也，焉用亡郑以陪邻？邻之厚，君之薄也。若舍郑以为东道主，行李之往来，共其乏困，君亦无所害。且君尝为晋君赐矣，许君焦、瑕，朝济而夕设版焉，君之所知也。夫晋，何厌之有？既东封郑，又欲肆其西封，若不阙秦，将焉取之？阙秦以利晋，唯君图之。”秦伯说，与郑人盟。使杞子、逢孙、杨孙戍之，乃还。</a:t>
            </a:r>
            <a:endParaRPr lang="en-US" altLang="zh-CN" sz="20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【</a:t>
            </a: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注释</a:t>
            </a: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</a:rPr>
              <a:t>邻之厚，君之薄也：</a:t>
            </a:r>
            <a:r>
              <a:rPr lang="zh-CN" altLang="en-US"/>
              <a:t>邻国的势力雄厚了，您秦国的势力也就相对削弱了。之：主谓之间取消句子独立性。厚，雄厚。</a:t>
            </a:r>
            <a:br>
              <a:rPr lang="zh-CN" altLang="en-US" sz="2000"/>
            </a:br>
            <a:r>
              <a:rPr lang="zh-CN" altLang="en-US" b="1">
                <a:solidFill>
                  <a:srgbClr val="760000"/>
                </a:solidFill>
              </a:rPr>
              <a:t>若舍郑以为东道主：</a:t>
            </a:r>
            <a:r>
              <a:rPr lang="zh-CN" altLang="en-US"/>
              <a:t>如果您放弃围攻郑国而把它作为东方道路上（招待过客）的主人。舍：放弃（围郑）。</a:t>
            </a:r>
            <a:br>
              <a:rPr lang="zh-CN" altLang="en-US" sz="2000"/>
            </a:br>
            <a:r>
              <a:rPr lang="zh-CN" altLang="en-US" b="1">
                <a:solidFill>
                  <a:srgbClr val="760000"/>
                </a:solidFill>
              </a:rPr>
              <a:t>行李：</a:t>
            </a:r>
            <a:r>
              <a:rPr lang="zh-CN" altLang="en-US"/>
              <a:t>古今异义，出使的人。</a:t>
            </a:r>
            <a:br>
              <a:rPr lang="zh-CN" altLang="en-US" sz="2000"/>
            </a:br>
            <a:r>
              <a:rPr lang="zh-CN" altLang="en-US" b="1">
                <a:solidFill>
                  <a:srgbClr val="760000"/>
                </a:solidFill>
              </a:rPr>
              <a:t>共（</a:t>
            </a:r>
            <a:r>
              <a:rPr lang="en-US" altLang="zh-CN" b="1" err="1">
                <a:solidFill>
                  <a:srgbClr val="760000"/>
                </a:solidFill>
              </a:rPr>
              <a:t>gōng</a:t>
            </a:r>
            <a:r>
              <a:rPr lang="zh-CN" altLang="en-US" b="1">
                <a:solidFill>
                  <a:srgbClr val="760000"/>
                </a:solidFill>
              </a:rPr>
              <a:t>）其乏困：</a:t>
            </a:r>
            <a:r>
              <a:rPr lang="zh-CN" altLang="en-US"/>
              <a:t>供给他们缺乏的东西。共，通“供”，供给。其：代指使者。</a:t>
            </a:r>
            <a:br>
              <a:rPr lang="zh-CN" altLang="en-US" sz="2000"/>
            </a:br>
            <a:r>
              <a:rPr lang="zh-CN" altLang="en-US" b="1">
                <a:solidFill>
                  <a:srgbClr val="760000"/>
                </a:solidFill>
              </a:rPr>
              <a:t>尝为晋君赐矣：</a:t>
            </a:r>
            <a:r>
              <a:rPr lang="zh-CN" altLang="en-US"/>
              <a:t>曾经给予晋君恩惠（指秦穆公曾派兵护送晋惠公回国）。尝，曾经。为，给予。赐，恩惠。</a:t>
            </a:r>
            <a:endParaRPr lang="zh-CN" altLang="en-US" sz="2000"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A4351D-C9A4-49B1-B748-89CAE20D713B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EFAB839-6991-4F50-9630-9675F1FD2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648E2A4-A923-4C8F-AF8A-A6880FE38D67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解读课文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65185C79-4BDA-4FA7-9D7A-2CA08883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348" y="5256185"/>
            <a:ext cx="1748616" cy="17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32684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E16479A-C427-4E8F-8F3F-09A602B24FAD}"/>
              </a:ext>
            </a:extLst>
          </p:cNvPr>
          <p:cNvSpPr/>
          <p:nvPr/>
        </p:nvSpPr>
        <p:spPr>
          <a:xfrm>
            <a:off x="765856" y="1105302"/>
            <a:ext cx="10832892" cy="5762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　　夜缒而出，见秦伯，曰：“秦、晋围郑，郑既知亡矣。若亡郑而有益于君，敢以烦执事。越国以鄙远，君知其难也，焉用亡郑以陪邻？邻之厚，君之薄也。若舍郑以为东道主，行李之往来，共其乏困，君亦无所害。且君尝为晋君赐矣，许君焦、瑕，朝济而夕设版焉，君之所知也。夫晋，何厌之有？既东封郑，又欲肆其西封，若不阙秦，将焉取之？阙秦以利晋，唯君图之。”秦伯说，与郑人盟。使杞子、逢孙、杨孙戍之，乃还。</a:t>
            </a:r>
            <a:endParaRPr lang="en-US" altLang="zh-CN" sz="20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【</a:t>
            </a: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注释</a:t>
            </a: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</a:rPr>
              <a:t>许君焦、瑕：</a:t>
            </a:r>
            <a:r>
              <a:rPr lang="zh-CN" altLang="en-US"/>
              <a:t>（晋惠公）许诺给您焦、瑕两城。</a:t>
            </a:r>
            <a:br>
              <a:rPr lang="zh-CN" altLang="en-US"/>
            </a:br>
            <a:r>
              <a:rPr lang="zh-CN" altLang="en-US" b="1">
                <a:solidFill>
                  <a:srgbClr val="760000"/>
                </a:solidFill>
              </a:rPr>
              <a:t>朝济而夕设版焉：</a:t>
            </a:r>
            <a:r>
              <a:rPr lang="zh-CN" altLang="en-US"/>
              <a:t>指晋惠公早上渡过黄河回国，晚上就修筑防御工事。济，渡河。设版，修筑防御工事。版，筑土墙用的夹板。朝，在早晨。</a:t>
            </a:r>
            <a:br>
              <a:rPr lang="zh-CN" altLang="en-US"/>
            </a:br>
            <a:r>
              <a:rPr lang="zh-CN" altLang="en-US" b="1">
                <a:solidFill>
                  <a:srgbClr val="760000"/>
                </a:solidFill>
              </a:rPr>
              <a:t>厌：</a:t>
            </a:r>
            <a:r>
              <a:rPr lang="zh-CN" altLang="en-US"/>
              <a:t>通“餍”，满足。</a:t>
            </a:r>
            <a:br>
              <a:rPr lang="zh-CN" altLang="en-US"/>
            </a:br>
            <a:r>
              <a:rPr lang="zh-CN" altLang="en-US" b="1">
                <a:solidFill>
                  <a:srgbClr val="760000"/>
                </a:solidFill>
              </a:rPr>
              <a:t>东封郑：</a:t>
            </a:r>
            <a:r>
              <a:rPr lang="zh-CN" altLang="en-US"/>
              <a:t>在东边让郑国成为晋国的边境。封，疆界。这里作用动词。</a:t>
            </a:r>
            <a:br>
              <a:rPr lang="zh-CN" altLang="en-US"/>
            </a:br>
            <a:r>
              <a:rPr lang="zh-CN" altLang="en-US" b="1">
                <a:solidFill>
                  <a:srgbClr val="760000"/>
                </a:solidFill>
              </a:rPr>
              <a:t>肆其西封：</a:t>
            </a:r>
            <a:r>
              <a:rPr lang="zh-CN" altLang="en-US"/>
              <a:t>扩展它西边的疆界。指晋国灭郑以后，必将图谋秦国。肆，延伸，扩张。封：疆界。</a:t>
            </a:r>
            <a:br>
              <a:rPr lang="zh-CN" altLang="en-US"/>
            </a:br>
            <a:endParaRPr lang="zh-CN" altLang="en-US" sz="2000"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A4351D-C9A4-49B1-B748-89CAE20D713B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EFAB839-6991-4F50-9630-9675F1FD2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648E2A4-A923-4C8F-AF8A-A6880FE38D67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解读课文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65185C79-4BDA-4FA7-9D7A-2CA08883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348" y="5256185"/>
            <a:ext cx="1748616" cy="17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684586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E16479A-C427-4E8F-8F3F-09A602B24FAD}"/>
              </a:ext>
            </a:extLst>
          </p:cNvPr>
          <p:cNvSpPr/>
          <p:nvPr/>
        </p:nvSpPr>
        <p:spPr>
          <a:xfrm>
            <a:off x="765856" y="1105302"/>
            <a:ext cx="10832892" cy="5306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　　夜缒而出，见秦伯，曰：“秦、晋围郑，郑既知亡矣。若亡郑而有益于君，敢以烦执事。越国以鄙远，君知其难也，焉用亡郑以陪邻？邻之厚，君之薄也。若舍郑以为东道主，行李之往来，共其乏困，君亦无所害。且君尝为晋君赐矣，许君焦、瑕，朝济而夕设版焉，君之所知也。夫晋，何厌之有？既东封郑，又欲肆其西封，若不阙秦，将焉取之？阙秦以利晋，唯君图之。”秦伯说，与郑人盟。使杞子、逢孙、杨孙戍之，乃还。</a:t>
            </a:r>
            <a:endParaRPr lang="en-US" altLang="zh-CN" sz="20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【</a:t>
            </a: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注释</a:t>
            </a: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</a:rPr>
              <a:t>阙（</a:t>
            </a:r>
            <a:r>
              <a:rPr lang="en-US" altLang="zh-CN" b="1" err="1">
                <a:solidFill>
                  <a:srgbClr val="760000"/>
                </a:solidFill>
              </a:rPr>
              <a:t>quē</a:t>
            </a:r>
            <a:r>
              <a:rPr lang="zh-CN" altLang="en-US" b="1">
                <a:solidFill>
                  <a:srgbClr val="760000"/>
                </a:solidFill>
              </a:rPr>
              <a:t>）：</a:t>
            </a:r>
            <a:r>
              <a:rPr lang="zh-CN" altLang="en-US"/>
              <a:t>侵损，削减。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</a:rPr>
              <a:t>说：</a:t>
            </a:r>
            <a:r>
              <a:rPr lang="zh-CN" altLang="en-US"/>
              <a:t>“说”同“悦”，喜欢，高兴。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</a:rPr>
              <a:t>盟：</a:t>
            </a:r>
            <a:r>
              <a:rPr lang="zh-CN" altLang="en-US"/>
              <a:t>结盟。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</a:rPr>
              <a:t>戍：</a:t>
            </a:r>
            <a:r>
              <a:rPr lang="zh-CN" altLang="en-US"/>
              <a:t>守卫。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</a:rPr>
              <a:t>还：</a:t>
            </a:r>
            <a:r>
              <a:rPr lang="zh-CN" altLang="en-US"/>
              <a:t>撤军回国。</a:t>
            </a:r>
            <a:r>
              <a:rPr lang="en-US" altLang="zh-CN"/>
              <a:t>[</a:t>
            </a:r>
            <a:r>
              <a:rPr lang="zh-CN" altLang="en-US"/>
              <a:t>注：在古汉语词典中明确标注为“缺”音，仁者见仁智者见智。</a:t>
            </a:r>
            <a:br>
              <a:rPr lang="zh-CN" altLang="en-US"/>
            </a:br>
            <a:endParaRPr lang="en-US" altLang="zh-CN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A4351D-C9A4-49B1-B748-89CAE20D713B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EFAB839-6991-4F50-9630-9675F1FD2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648E2A4-A923-4C8F-AF8A-A6880FE38D67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解读课文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65185C79-4BDA-4FA7-9D7A-2CA08883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348" y="5256185"/>
            <a:ext cx="1748616" cy="17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31277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E16479A-C427-4E8F-8F3F-09A602B24FAD}"/>
              </a:ext>
            </a:extLst>
          </p:cNvPr>
          <p:cNvSpPr/>
          <p:nvPr/>
        </p:nvSpPr>
        <p:spPr>
          <a:xfrm>
            <a:off x="765856" y="1105302"/>
            <a:ext cx="10832892" cy="5548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　　夜缒而出，见秦伯，曰：“秦、晋围郑，郑既知亡矣。若亡郑而有益于君，敢以烦执事。越国以鄙远，君知其难也，焉用亡郑以陪邻？邻之厚，君之薄也。若舍郑以为东道主，行李之往来，共其乏困，君亦无所害。且君尝为晋君赐矣，许君焦、瑕，朝济而夕设版焉，君之所知也。夫晋，何厌之有？既东封郑，又欲肆其西封，若不阙秦，将焉取之？阙秦以利晋，唯君图之。”秦伯说，与郑人盟。使杞子、逢孙、杨孙戍之，乃还。</a:t>
            </a:r>
            <a:endParaRPr lang="en-US" altLang="zh-CN" sz="20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【</a:t>
            </a: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译文</a:t>
            </a: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】</a:t>
            </a:r>
          </a:p>
          <a:p>
            <a:pPr>
              <a:lnSpc>
                <a:spcPct val="200000"/>
              </a:lnSpc>
            </a:pPr>
            <a:r>
              <a:rPr lang="zh-CN" altLang="en-US"/>
              <a:t>       </a:t>
            </a:r>
            <a:r>
              <a:rPr lang="zh-CN" altLang="en-US" u="sng"/>
              <a:t>在夜晚有人用绳子将烛之武从城楼放下去，见到秦穆公，烛之武说：“秦、晋两国围攻郑国，郑国已经知道要灭亡了。假如灭掉郑国对您有好处，怎敢冒昧地拿这件事情来麻烦您。然而越过别国把远方的郑国作为秦国的东部边邑，您知道这是困难的，为什么要灭掉郑国而给邻国增加土地呢？邻国的势力雄厚了，您秦国的势力也就相对削弱了。如果您放弃围攻郑国而把它当作东方道路上招待过客的主人，出使的人来来往往，郑国可以随时供给他们缺乏的东西，对您也没有什么害处。</a:t>
            </a:r>
            <a:endParaRPr lang="en-US" altLang="zh-CN" u="sng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A4351D-C9A4-49B1-B748-89CAE20D713B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EFAB839-6991-4F50-9630-9675F1FD2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648E2A4-A923-4C8F-AF8A-A6880FE38D67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解读课文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65185C79-4BDA-4FA7-9D7A-2CA08883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348" y="5256185"/>
            <a:ext cx="1748616" cy="17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986948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E16479A-C427-4E8F-8F3F-09A602B24FAD}"/>
              </a:ext>
            </a:extLst>
          </p:cNvPr>
          <p:cNvSpPr/>
          <p:nvPr/>
        </p:nvSpPr>
        <p:spPr>
          <a:xfrm>
            <a:off x="765856" y="1105302"/>
            <a:ext cx="10832892" cy="5548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　　夜缒而出，见秦伯，曰：“秦、晋围郑，郑既知亡矣。若亡郑而有益于君，敢以烦执事。越国以鄙远，君知其难也，焉用亡郑以陪邻？邻之厚，君之薄也。若舍郑以为东道主，行李之往来，共其乏困，君亦无所害。且君尝为晋君赐矣，许君焦、瑕，朝济而夕设版焉，君之所知也。夫晋，何厌之有？既东封郑，又欲肆其西封，若不阙秦，将焉取之？阙秦以利晋，唯君图之。”秦伯说，与郑人盟。使杞子、逢孙、杨孙戍之，乃还。</a:t>
            </a:r>
            <a:endParaRPr lang="en-US" altLang="zh-CN" sz="20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【</a:t>
            </a: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译文</a:t>
            </a: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】</a:t>
            </a:r>
          </a:p>
          <a:p>
            <a:pPr>
              <a:lnSpc>
                <a:spcPct val="200000"/>
              </a:lnSpc>
            </a:pPr>
            <a:r>
              <a:rPr lang="zh-CN" altLang="en-US"/>
              <a:t>      </a:t>
            </a:r>
            <a:r>
              <a:rPr lang="zh-CN" altLang="en-US" u="sng"/>
              <a:t> 而且您曾经给予晋惠公恩惠，惠公曾经答应给您焦、瑕二座城池。然而惠公早上渡过黄河回国，晚上就在那里筑城防御，这是您所知道的。晋国，怎么会有满足的时候呢？现在它已经在东边使郑国成为它的边境，又想要向西扩大边界。如果不使秦国土地亏损，它到哪里去夺取土地？削弱秦国对晋国有利，希望您还是多多考虑这件事！”秦伯非常高兴，就与郑国签订了盟约。派遣杞子、逢孙、杨孙戍守郑国，秦伯就回国了。</a:t>
            </a:r>
            <a:endParaRPr lang="en-US" altLang="zh-CN" u="sng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A4351D-C9A4-49B1-B748-89CAE20D713B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EFAB839-6991-4F50-9630-9675F1FD2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648E2A4-A923-4C8F-AF8A-A6880FE38D67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解读课文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65185C79-4BDA-4FA7-9D7A-2CA08883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348" y="5256185"/>
            <a:ext cx="1748616" cy="17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390698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E16479A-C427-4E8F-8F3F-09A602B24FAD}"/>
              </a:ext>
            </a:extLst>
          </p:cNvPr>
          <p:cNvSpPr/>
          <p:nvPr/>
        </p:nvSpPr>
        <p:spPr>
          <a:xfrm>
            <a:off x="765856" y="1105302"/>
            <a:ext cx="10832892" cy="475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　　子犯请击之。公曰：“不可。微夫人之力不及此。因人之力而敝之，不仁；失其所与，不知；以乱易整，不武。吾其还也。”亦去之。</a:t>
            </a:r>
            <a:endParaRPr lang="en-US" altLang="zh-CN" sz="20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【</a:t>
            </a: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注释</a:t>
            </a: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</a:rPr>
              <a:t>微夫人之力不及此：</a:t>
            </a:r>
            <a:r>
              <a:rPr lang="zh-CN" altLang="en-US"/>
              <a:t>假如没有那个人的力量，我是不会到这个地步的。微：没有。夫人：远指代词，那人，指秦穆公。</a:t>
            </a:r>
            <a:br>
              <a:rPr lang="zh-CN" altLang="en-US"/>
            </a:br>
            <a:r>
              <a:rPr lang="zh-CN" altLang="en-US" b="1">
                <a:solidFill>
                  <a:srgbClr val="760000"/>
                </a:solidFill>
              </a:rPr>
              <a:t>因人之力而敝之，不仁：</a:t>
            </a:r>
            <a:r>
              <a:rPr lang="zh-CN" altLang="en-US"/>
              <a:t>依靠别人的力量，又返回来损害他，这是不仁道的。因：依靠。敝，损害。</a:t>
            </a:r>
            <a:br>
              <a:rPr lang="zh-CN" altLang="en-US"/>
            </a:br>
            <a:r>
              <a:rPr lang="zh-CN" altLang="en-US" b="1">
                <a:solidFill>
                  <a:srgbClr val="760000"/>
                </a:solidFill>
              </a:rPr>
              <a:t>失其所与，不知：</a:t>
            </a:r>
            <a:r>
              <a:rPr lang="zh-CN" altLang="en-US"/>
              <a:t>失掉自己的同盟者，这是不明智的。与，结交，亲附。知：通“智”。</a:t>
            </a:r>
            <a:br>
              <a:rPr lang="zh-CN" altLang="en-US"/>
            </a:br>
            <a:r>
              <a:rPr lang="zh-CN" altLang="en-US" b="1">
                <a:solidFill>
                  <a:srgbClr val="760000"/>
                </a:solidFill>
              </a:rPr>
              <a:t>以乱易整，不武：</a:t>
            </a:r>
            <a:r>
              <a:rPr lang="zh-CN" altLang="en-US"/>
              <a:t>用混乱相攻取代联合一致，是不符合武德的。易，代替。武，指使用武力是所应遵守的道义准则。不武，不符合武德。整，指一致的步调。</a:t>
            </a:r>
            <a:br>
              <a:rPr lang="zh-CN" altLang="en-US"/>
            </a:br>
            <a:r>
              <a:rPr lang="zh-CN" altLang="en-US" b="1">
                <a:solidFill>
                  <a:srgbClr val="760000"/>
                </a:solidFill>
              </a:rPr>
              <a:t>吾其还也：</a:t>
            </a:r>
            <a:r>
              <a:rPr lang="zh-CN" altLang="en-US"/>
              <a:t>我们还是回去吧。其，表商量或希望的语气，还是。</a:t>
            </a:r>
            <a:br>
              <a:rPr lang="zh-CN" altLang="en-US"/>
            </a:br>
            <a:r>
              <a:rPr lang="zh-CN" altLang="en-US" b="1">
                <a:solidFill>
                  <a:srgbClr val="760000"/>
                </a:solidFill>
              </a:rPr>
              <a:t>去之：</a:t>
            </a:r>
            <a:r>
              <a:rPr lang="zh-CN" altLang="en-US"/>
              <a:t>离开郑国。之，指代郑国。</a:t>
            </a:r>
            <a:endParaRPr lang="zh-CN" altLang="en-US"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A4351D-C9A4-49B1-B748-89CAE20D713B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EFAB839-6991-4F50-9630-9675F1FD2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648E2A4-A923-4C8F-AF8A-A6880FE38D67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解读课文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65185C79-4BDA-4FA7-9D7A-2CA08883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348" y="5256185"/>
            <a:ext cx="1748616" cy="17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11317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E16479A-C427-4E8F-8F3F-09A602B24FAD}"/>
              </a:ext>
            </a:extLst>
          </p:cNvPr>
          <p:cNvSpPr/>
          <p:nvPr/>
        </p:nvSpPr>
        <p:spPr>
          <a:xfrm>
            <a:off x="765856" y="1105302"/>
            <a:ext cx="10832892" cy="3055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　　子犯请击之。公曰：“不可。微夫人之力不及此。因人之力而敝之，不仁；失其所与，不知；以乱易整，不武。吾其还也。”亦去之。</a:t>
            </a:r>
            <a:endParaRPr lang="en-US" altLang="zh-CN" sz="200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【</a:t>
            </a: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译文</a:t>
            </a: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】</a:t>
            </a:r>
          </a:p>
          <a:p>
            <a:pPr>
              <a:lnSpc>
                <a:spcPct val="200000"/>
              </a:lnSpc>
            </a:pPr>
            <a:r>
              <a:rPr lang="zh-CN" altLang="en-US"/>
              <a:t>       </a:t>
            </a:r>
            <a:r>
              <a:rPr lang="zh-CN" altLang="en-US" u="sng"/>
              <a:t>晋国大夫子犯请求出兵攻击秦军。晋文公说：“不行！如不是秦国国君的力量，就没有我的今天。依靠别人的力量而又反过来损害他，这是不仁义的；失掉自己的同盟者，这是不明智的；用混乱相攻取代联合一致，是不符合武德的。我们还是回去吧！”晋军也就离开了郑国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A4351D-C9A4-49B1-B748-89CAE20D713B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EFAB839-6991-4F50-9630-9675F1FD2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648E2A4-A923-4C8F-AF8A-A6880FE38D67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解读课文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65185C79-4BDA-4FA7-9D7A-2CA08883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348" y="5256185"/>
            <a:ext cx="1748616" cy="17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889168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文言知识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5087BE0-E050-4144-ACCE-EC603773EB10}"/>
              </a:ext>
            </a:extLst>
          </p:cNvPr>
          <p:cNvSpPr txBox="1"/>
          <p:nvPr/>
        </p:nvSpPr>
        <p:spPr>
          <a:xfrm>
            <a:off x="1086337" y="1045422"/>
            <a:ext cx="9487877" cy="4313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>
                <a:solidFill>
                  <a:srgbClr val="760000"/>
                </a:solidFill>
                <a:latin typeface="����"/>
              </a:rPr>
              <a:t>一、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通假字</a:t>
            </a:r>
            <a:endParaRPr lang="en-US" altLang="zh-CN" sz="2000" b="1" i="0">
              <a:solidFill>
                <a:srgbClr val="760000"/>
              </a:solidFill>
              <a:effectLst/>
              <a:latin typeface="����"/>
            </a:endParaRPr>
          </a:p>
          <a:p>
            <a:pPr>
              <a:lnSpc>
                <a:spcPct val="200000"/>
              </a:lnSpc>
            </a:pPr>
            <a:r>
              <a:rPr lang="en-US" altLang="zh-CN" sz="2000" b="0" i="0">
                <a:effectLst/>
                <a:latin typeface="����"/>
              </a:rPr>
              <a:t>1</a:t>
            </a:r>
            <a:r>
              <a:rPr lang="zh-CN" altLang="en-US" sz="2000" b="0" i="0">
                <a:effectLst/>
                <a:latin typeface="����"/>
              </a:rPr>
              <a:t>、今老矣，无能为也已　（已，通“矣”，语气词，了。）</a:t>
            </a:r>
            <a:br>
              <a:rPr lang="zh-CN" altLang="en-US" sz="2000"/>
            </a:br>
            <a:r>
              <a:rPr lang="en-US" altLang="zh-CN" sz="2000" b="0" i="0">
                <a:effectLst/>
                <a:latin typeface="����"/>
              </a:rPr>
              <a:t>2</a:t>
            </a:r>
            <a:r>
              <a:rPr lang="zh-CN" altLang="en-US" sz="2000" b="0" i="0">
                <a:effectLst/>
                <a:latin typeface="����"/>
              </a:rPr>
              <a:t>．共其乏困　（共，通“供”，供给。）</a:t>
            </a:r>
            <a:br>
              <a:rPr lang="zh-CN" altLang="en-US" sz="2000"/>
            </a:br>
            <a:r>
              <a:rPr lang="en-US" altLang="zh-CN" sz="2000" b="0" i="0">
                <a:effectLst/>
                <a:latin typeface="����"/>
              </a:rPr>
              <a:t>3</a:t>
            </a:r>
            <a:r>
              <a:rPr lang="zh-CN" altLang="en-US" sz="2000" b="0" i="0">
                <a:effectLst/>
                <a:latin typeface="����"/>
              </a:rPr>
              <a:t>．夫晋，何厌之有　（厌，通“餍”，满足。） </a:t>
            </a:r>
            <a:br>
              <a:rPr lang="zh-CN" altLang="en-US" sz="2000"/>
            </a:br>
            <a:r>
              <a:rPr lang="en-US" altLang="zh-CN" sz="2000" b="0" i="0">
                <a:effectLst/>
                <a:latin typeface="����"/>
              </a:rPr>
              <a:t>4</a:t>
            </a:r>
            <a:r>
              <a:rPr lang="zh-CN" altLang="en-US" sz="2000" b="0" i="0">
                <a:effectLst/>
                <a:latin typeface="����"/>
              </a:rPr>
              <a:t>．若不阙秦，将焉取之　（阙，通“缺”，侵损，削减。）</a:t>
            </a:r>
            <a:br>
              <a:rPr lang="zh-CN" altLang="en-US" sz="2000"/>
            </a:br>
            <a:r>
              <a:rPr lang="en-US" altLang="zh-CN" sz="2000" b="0" i="0">
                <a:effectLst/>
                <a:latin typeface="����"/>
              </a:rPr>
              <a:t>5</a:t>
            </a:r>
            <a:r>
              <a:rPr lang="zh-CN" altLang="en-US" sz="2000" b="0" i="0">
                <a:effectLst/>
                <a:latin typeface="����"/>
              </a:rPr>
              <a:t>．秦伯说，与郑人盟　（说，通“悦”，高兴。）</a:t>
            </a:r>
            <a:br>
              <a:rPr lang="zh-CN" altLang="en-US" sz="2000"/>
            </a:br>
            <a:r>
              <a:rPr lang="en-US" altLang="zh-CN" sz="2000" b="0" i="0">
                <a:effectLst/>
                <a:latin typeface="����"/>
              </a:rPr>
              <a:t>6</a:t>
            </a:r>
            <a:r>
              <a:rPr lang="zh-CN" altLang="en-US" sz="2000" b="0" i="0">
                <a:effectLst/>
                <a:latin typeface="����"/>
              </a:rPr>
              <a:t>．失其所与，不知　（知，通“智”，明智。）</a:t>
            </a:r>
            <a:endParaRPr lang="zh-CN" altLang="en-US" sz="200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79EF789-8C9E-4D7E-9606-8004431332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33241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文言知识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5087BE0-E050-4144-ACCE-EC603773EB10}"/>
              </a:ext>
            </a:extLst>
          </p:cNvPr>
          <p:cNvSpPr txBox="1"/>
          <p:nvPr/>
        </p:nvSpPr>
        <p:spPr>
          <a:xfrm>
            <a:off x="790018" y="1044382"/>
            <a:ext cx="2178469" cy="620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1">
                <a:solidFill>
                  <a:srgbClr val="760000"/>
                </a:solidFill>
                <a:latin typeface="����"/>
              </a:rPr>
              <a:t>二、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古今释义</a:t>
            </a:r>
            <a:r>
              <a:rPr lang="en-US" altLang="zh-CN" sz="2000" b="0" i="0">
                <a:solidFill>
                  <a:srgbClr val="0F0F0F"/>
                </a:solidFill>
                <a:effectLst/>
                <a:latin typeface="����"/>
              </a:rPr>
              <a:t>                </a:t>
            </a:r>
          </a:p>
        </p:txBody>
      </p:sp>
      <p:sp>
        <p:nvSpPr>
          <p:cNvPr id="2" name="左大括号 1">
            <a:extLst>
              <a:ext uri="{FF2B5EF4-FFF2-40B4-BE49-F238E27FC236}">
                <a16:creationId xmlns:a16="http://schemas.microsoft.com/office/drawing/2014/main" id="{288E8C63-BA87-4E57-BB79-0C8B6764E403}"/>
              </a:ext>
            </a:extLst>
          </p:cNvPr>
          <p:cNvSpPr/>
          <p:nvPr/>
        </p:nvSpPr>
        <p:spPr>
          <a:xfrm>
            <a:off x="2586993" y="2327773"/>
            <a:ext cx="171938" cy="765908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E801ED-D6D9-4B37-8272-33D31ED339DE}"/>
              </a:ext>
            </a:extLst>
          </p:cNvPr>
          <p:cNvSpPr txBox="1"/>
          <p:nvPr/>
        </p:nvSpPr>
        <p:spPr>
          <a:xfrm>
            <a:off x="2802711" y="1941842"/>
            <a:ext cx="3220402" cy="1121461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  <a:t>古：从属二主，动词；</a:t>
            </a:r>
            <a:b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</a:br>
            <a: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  <a:t>今：“二”的大写，数词。</a:t>
            </a:r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id="{97D654D8-4645-4E88-9763-22E67DDB6FC3}"/>
              </a:ext>
            </a:extLst>
          </p:cNvPr>
          <p:cNvSpPr/>
          <p:nvPr/>
        </p:nvSpPr>
        <p:spPr>
          <a:xfrm>
            <a:off x="3156482" y="4196166"/>
            <a:ext cx="72901" cy="765908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9A361DE-3894-4485-AEAF-6F04FD20D7CC}"/>
              </a:ext>
            </a:extLst>
          </p:cNvPr>
          <p:cNvSpPr txBox="1"/>
          <p:nvPr/>
        </p:nvSpPr>
        <p:spPr>
          <a:xfrm>
            <a:off x="3310959" y="3938779"/>
            <a:ext cx="2897684" cy="1121461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  <a:t>古：东方道路上的主人；</a:t>
            </a:r>
            <a:b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</a:br>
            <a: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  <a:t>今：泛指设宴请客的主人。 </a:t>
            </a:r>
            <a:endParaRPr lang="zh-CN" altLang="en-US"/>
          </a:p>
        </p:txBody>
      </p:sp>
      <p:sp>
        <p:nvSpPr>
          <p:cNvPr id="14" name="左大括号 13">
            <a:extLst>
              <a:ext uri="{FF2B5EF4-FFF2-40B4-BE49-F238E27FC236}">
                <a16:creationId xmlns:a16="http://schemas.microsoft.com/office/drawing/2014/main" id="{2FCBF682-717D-485C-B94C-5F7C72BD8FE1}"/>
              </a:ext>
            </a:extLst>
          </p:cNvPr>
          <p:cNvSpPr/>
          <p:nvPr/>
        </p:nvSpPr>
        <p:spPr>
          <a:xfrm>
            <a:off x="8464331" y="2294883"/>
            <a:ext cx="92484" cy="765908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>
            <a:extLst>
              <a:ext uri="{FF2B5EF4-FFF2-40B4-BE49-F238E27FC236}">
                <a16:creationId xmlns:a16="http://schemas.microsoft.com/office/drawing/2014/main" id="{ACD4E05D-641A-445F-80CF-06117BA07EDA}"/>
              </a:ext>
            </a:extLst>
          </p:cNvPr>
          <p:cNvSpPr/>
          <p:nvPr/>
        </p:nvSpPr>
        <p:spPr>
          <a:xfrm>
            <a:off x="8123968" y="4191941"/>
            <a:ext cx="171938" cy="765908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7A37726-54C7-4AF7-B1EA-D25589FD27DD}"/>
              </a:ext>
            </a:extLst>
          </p:cNvPr>
          <p:cNvSpPr txBox="1"/>
          <p:nvPr/>
        </p:nvSpPr>
        <p:spPr>
          <a:xfrm>
            <a:off x="8532798" y="2003970"/>
            <a:ext cx="3440822" cy="1121461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  <a:t>古：使者，出使的人；</a:t>
            </a:r>
            <a:b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</a:br>
            <a: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  <a:t>今：指外出之人随身携带的物品。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6FF1EE2-84FA-42B4-BD70-F640F9CED092}"/>
              </a:ext>
            </a:extLst>
          </p:cNvPr>
          <p:cNvSpPr txBox="1"/>
          <p:nvPr/>
        </p:nvSpPr>
        <p:spPr>
          <a:xfrm>
            <a:off x="8276596" y="3925527"/>
            <a:ext cx="2848693" cy="1121461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  <a:t>古：那个人；</a:t>
            </a:r>
            <a:b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</a:br>
            <a: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  <a:t>今：尊称一般人的妻子。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2D7BA7A-7155-4599-B5FF-73B3D3B38681}"/>
              </a:ext>
            </a:extLst>
          </p:cNvPr>
          <p:cNvSpPr txBox="1"/>
          <p:nvPr/>
        </p:nvSpPr>
        <p:spPr>
          <a:xfrm>
            <a:off x="5881020" y="2495158"/>
            <a:ext cx="25148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i="0">
                <a:solidFill>
                  <a:srgbClr val="760000"/>
                </a:solidFill>
                <a:effectLst/>
                <a:latin typeface="����"/>
              </a:rPr>
              <a:t>行李</a:t>
            </a:r>
            <a: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  <a:t>之往来，共其乏困 </a:t>
            </a:r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72A7477-CC59-4D0C-A08E-C1A8DFBFCAC7}"/>
              </a:ext>
            </a:extLst>
          </p:cNvPr>
          <p:cNvSpPr txBox="1"/>
          <p:nvPr/>
        </p:nvSpPr>
        <p:spPr>
          <a:xfrm>
            <a:off x="5913765" y="4390229"/>
            <a:ext cx="23689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  <a:t> 微</a:t>
            </a:r>
            <a:r>
              <a:rPr lang="zh-CN" altLang="en-US" sz="1800" b="1" i="0">
                <a:solidFill>
                  <a:srgbClr val="760000"/>
                </a:solidFill>
                <a:effectLst/>
                <a:latin typeface="����"/>
              </a:rPr>
              <a:t>夫人</a:t>
            </a:r>
            <a: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  <a:t>之力不及此 </a:t>
            </a:r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7936DDE-2A61-48C7-BA6C-2D9784EC7B3E}"/>
              </a:ext>
            </a:extLst>
          </p:cNvPr>
          <p:cNvSpPr txBox="1"/>
          <p:nvPr/>
        </p:nvSpPr>
        <p:spPr>
          <a:xfrm>
            <a:off x="942994" y="4401628"/>
            <a:ext cx="23689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  <a:t> 若舍郑以为</a:t>
            </a:r>
            <a:r>
              <a:rPr lang="zh-CN" altLang="en-US" sz="1800" b="1" i="0">
                <a:solidFill>
                  <a:srgbClr val="760000"/>
                </a:solidFill>
                <a:effectLst/>
                <a:latin typeface="����"/>
              </a:rPr>
              <a:t>东道主</a:t>
            </a:r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13E0E45-C888-4F98-83A4-CD3FD00079FA}"/>
              </a:ext>
            </a:extLst>
          </p:cNvPr>
          <p:cNvSpPr txBox="1"/>
          <p:nvPr/>
        </p:nvSpPr>
        <p:spPr>
          <a:xfrm>
            <a:off x="1241879" y="2526061"/>
            <a:ext cx="23689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 i="0">
                <a:solidFill>
                  <a:srgbClr val="760000"/>
                </a:solidFill>
                <a:effectLst/>
                <a:latin typeface="����"/>
              </a:rPr>
              <a:t>贰</a:t>
            </a:r>
            <a:r>
              <a:rPr lang="zh-CN" altLang="en-US" sz="1800" b="0" i="0">
                <a:solidFill>
                  <a:srgbClr val="0F0F0F"/>
                </a:solidFill>
                <a:effectLst/>
                <a:latin typeface="����"/>
              </a:rPr>
              <a:t>于楚也  </a:t>
            </a:r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9712BCC0-F1D6-42DA-9A65-9FDBF55841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6263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969CA6B-8718-4036-9DA3-883A812693F8}"/>
              </a:ext>
            </a:extLst>
          </p:cNvPr>
          <p:cNvSpPr/>
          <p:nvPr/>
        </p:nvSpPr>
        <p:spPr>
          <a:xfrm>
            <a:off x="282047" y="754338"/>
            <a:ext cx="11662303" cy="5798862"/>
          </a:xfrm>
          <a:prstGeom prst="roundRect">
            <a:avLst>
              <a:gd name="adj" fmla="val 10376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F0BDFCC-7880-42BB-9498-14A9B920F7D5}"/>
              </a:ext>
            </a:extLst>
          </p:cNvPr>
          <p:cNvSpPr/>
          <p:nvPr/>
        </p:nvSpPr>
        <p:spPr>
          <a:xfrm>
            <a:off x="989463" y="1222562"/>
            <a:ext cx="9839402" cy="5151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latin typeface="+mn-ea"/>
              </a:rPr>
              <a:t>       同学们，看过孙膑的孙子兵法吗？我们知道，孙子兵法中有很多计谋，你都知道哪些？</a:t>
            </a:r>
            <a:endParaRPr lang="en-US" altLang="zh-CN" sz="240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latin typeface="+mn-ea"/>
              </a:rPr>
              <a:t>      有美人计，有空城计，有李代桃僵计，还有借刀杀人计。其实借刀杀人计又被称之王为“离间计“。今天我们所学习的内容就是跟”离间计“有很大关联。接下来，我们就走进</a:t>
            </a:r>
            <a:r>
              <a:rPr lang="en-US" altLang="zh-CN" sz="2400">
                <a:latin typeface="+mn-ea"/>
              </a:rPr>
              <a:t>《</a:t>
            </a:r>
            <a:r>
              <a:rPr lang="zh-CN" altLang="en-US" sz="2400">
                <a:latin typeface="+mn-ea"/>
              </a:rPr>
              <a:t>烛之武退秦师</a:t>
            </a:r>
            <a:r>
              <a:rPr lang="en-US" altLang="zh-CN" sz="2400">
                <a:latin typeface="+mn-ea"/>
              </a:rPr>
              <a:t>》</a:t>
            </a:r>
            <a:r>
              <a:rPr lang="zh-CN" altLang="en-US" sz="2400">
                <a:latin typeface="+mn-ea"/>
              </a:rPr>
              <a:t>这篇文章去看看。看看烛之武如何在剑拔弩张的敌对情势下，让秦伯不战而屈人之兵的呢？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20F9604-8C05-4469-BCFC-07EC0F86AA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07EC07C0-A25D-4986-8B48-9C2683D0C3C9}"/>
              </a:ext>
            </a:extLst>
          </p:cNvPr>
          <p:cNvGrpSpPr/>
          <p:nvPr/>
        </p:nvGrpSpPr>
        <p:grpSpPr>
          <a:xfrm>
            <a:off x="282047" y="123742"/>
            <a:ext cx="2834065" cy="523220"/>
            <a:chOff x="4735063" y="711220"/>
            <a:chExt cx="2834065" cy="52322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EBED443F-A09D-4073-95DA-DF0AA1AB2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F3CA0ED-AA89-4AA3-BB79-BFC5FEDF549F}"/>
                </a:ext>
              </a:extLst>
            </p:cNvPr>
            <p:cNvSpPr/>
            <p:nvPr/>
          </p:nvSpPr>
          <p:spPr>
            <a:xfrm>
              <a:off x="5338860" y="71122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趣味导入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4905786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文言知识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5087BE0-E050-4144-ACCE-EC603773EB10}"/>
              </a:ext>
            </a:extLst>
          </p:cNvPr>
          <p:cNvSpPr txBox="1"/>
          <p:nvPr/>
        </p:nvSpPr>
        <p:spPr>
          <a:xfrm>
            <a:off x="860385" y="784834"/>
            <a:ext cx="11558261" cy="6501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三、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词类活用</a:t>
            </a:r>
            <a:endParaRPr lang="en-US" altLang="zh-CN" sz="2000" b="1" i="0">
              <a:solidFill>
                <a:srgbClr val="760000"/>
              </a:solidFill>
              <a:effectLst/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i="0">
                <a:effectLst/>
                <a:latin typeface="+mn-ea"/>
              </a:rPr>
              <a:t>1.</a:t>
            </a:r>
            <a:r>
              <a:rPr lang="zh-CN" altLang="en-US" sz="2000" i="0">
                <a:effectLst/>
                <a:latin typeface="+mn-ea"/>
              </a:rPr>
              <a:t>名词作状语 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①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夜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缒而出</a:t>
            </a:r>
            <a:r>
              <a:rPr lang="zh-CN" altLang="en-US" sz="2000">
                <a:solidFill>
                  <a:srgbClr val="0F0F0F"/>
                </a:solidFill>
                <a:latin typeface="+mn-ea"/>
              </a:rPr>
              <a:t>：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表时间，在晚上       ②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朝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济而夕设版焉：表时间，在早上</a:t>
            </a:r>
            <a:endParaRPr lang="en-US" altLang="zh-CN" sz="2000" b="0" i="0">
              <a:solidFill>
                <a:srgbClr val="0F0F0F"/>
              </a:solidFill>
              <a:effectLst/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③既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东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封郑：表处所，在东边</a:t>
            </a:r>
            <a:r>
              <a:rPr lang="zh-CN" altLang="en-US" sz="2000">
                <a:solidFill>
                  <a:srgbClr val="0F0F0F"/>
                </a:solidFill>
                <a:latin typeface="+mn-ea"/>
              </a:rPr>
              <a:t>        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④既东封郑，又欲肆其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西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封</a:t>
            </a:r>
            <a:r>
              <a:rPr lang="zh-CN" altLang="en-US" sz="2000">
                <a:solidFill>
                  <a:srgbClr val="0F0F0F"/>
                </a:solidFill>
                <a:latin typeface="+mn-ea"/>
              </a:rPr>
              <a:t>：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在西方</a:t>
            </a:r>
            <a:endParaRPr lang="en-US" altLang="zh-CN" sz="2000" b="0" i="0">
              <a:solidFill>
                <a:srgbClr val="0F0F0F"/>
              </a:solidFill>
              <a:effectLst/>
              <a:latin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000" b="0" i="0">
              <a:solidFill>
                <a:srgbClr val="0F0F0F"/>
              </a:solidFill>
              <a:effectLst/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2.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名词作动词 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①晋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军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函陵 </a:t>
            </a: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/ 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秦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军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汜南：名词用作动词，驻扎）②与郑人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盟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：名词作动词，结盟、订立同盟</a:t>
            </a:r>
          </a:p>
          <a:p>
            <a:pPr algn="l">
              <a:lnSpc>
                <a:spcPct val="150000"/>
              </a:lnSpc>
            </a:pPr>
            <a:endParaRPr lang="en-US" altLang="zh-CN" sz="2000" b="0" i="0">
              <a:solidFill>
                <a:srgbClr val="0F0F0F"/>
              </a:solidFill>
              <a:effectLst/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3.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名词的使动与意动 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①既东封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郑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：疆界。名作使动，使</a:t>
            </a: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……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成为疆界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②阙秦以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利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晋：利：利益、好处。名词作使动，使</a:t>
            </a: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……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得利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③越国以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鄙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远：边邑。名词作意动，把</a:t>
            </a: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……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当作边邑</a:t>
            </a:r>
          </a:p>
          <a:p>
            <a:pPr algn="l">
              <a:lnSpc>
                <a:spcPct val="150000"/>
              </a:lnSpc>
            </a:pPr>
            <a:endParaRPr lang="en-US" altLang="zh-CN" sz="2000" b="1">
              <a:solidFill>
                <a:srgbClr val="760000"/>
              </a:solidFill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     </a:t>
            </a:r>
            <a:endParaRPr lang="en-US" altLang="zh-CN" sz="2000" b="0" i="0">
              <a:effectLst/>
              <a:latin typeface="+mn-ea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A14AEA5-258B-4CB4-92DF-A776F1EF9C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159481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文言知识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5087BE0-E050-4144-ACCE-EC603773EB10}"/>
              </a:ext>
            </a:extLst>
          </p:cNvPr>
          <p:cNvSpPr txBox="1"/>
          <p:nvPr/>
        </p:nvSpPr>
        <p:spPr>
          <a:xfrm>
            <a:off x="860385" y="784834"/>
            <a:ext cx="11120599" cy="6501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三、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词类活用</a:t>
            </a:r>
            <a:endParaRPr lang="en-US" altLang="zh-CN" sz="2000" b="1" i="0">
              <a:solidFill>
                <a:srgbClr val="760000"/>
              </a:solidFill>
              <a:effectLst/>
              <a:latin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rgbClr val="0F0F0F"/>
                </a:solidFill>
                <a:latin typeface="+mn-ea"/>
              </a:rPr>
              <a:t>4.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动词的使用用法 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①若不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阙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秦：使动用法，使</a:t>
            </a:r>
            <a:r>
              <a:rPr lang="en-US" altLang="zh-CN" sz="2000" b="0" i="0">
                <a:solidFill>
                  <a:srgbClr val="0F0F0F"/>
                </a:solidFill>
                <a:effectLst/>
                <a:latin typeface="����"/>
              </a:rPr>
              <a:t>……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削减                 ②若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亡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郑而有益于君：使动，使</a:t>
            </a:r>
            <a:r>
              <a:rPr lang="en-US" altLang="zh-CN" sz="2000" b="0" i="0">
                <a:solidFill>
                  <a:srgbClr val="0F0F0F"/>
                </a:solidFill>
                <a:effectLst/>
                <a:latin typeface="����"/>
              </a:rPr>
              <a:t>……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灭亡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③烛之武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退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秦师</a:t>
            </a:r>
            <a:r>
              <a:rPr lang="zh-CN" altLang="en-US" sz="2000">
                <a:solidFill>
                  <a:srgbClr val="0F0F0F"/>
                </a:solidFill>
                <a:latin typeface="����"/>
              </a:rPr>
              <a:t>：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使动，使</a:t>
            </a:r>
            <a:r>
              <a:rPr lang="en-US" altLang="zh-CN" sz="2000" b="0" i="0">
                <a:solidFill>
                  <a:srgbClr val="0F0F0F"/>
                </a:solidFill>
                <a:effectLst/>
                <a:latin typeface="����"/>
              </a:rPr>
              <a:t>……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退却（撤兵）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④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且君尝为晋君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赐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矣</a:t>
            </a:r>
            <a:r>
              <a:rPr lang="zh-CN" altLang="en-US" sz="2000">
                <a:solidFill>
                  <a:srgbClr val="0F0F0F"/>
                </a:solidFill>
                <a:latin typeface="����"/>
              </a:rPr>
              <a:t>：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动词作名词，恩惠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</a:br>
            <a:endParaRPr lang="en-US" altLang="zh-CN" sz="2000" b="0" i="0">
              <a:solidFill>
                <a:srgbClr val="0F0F0F"/>
              </a:solidFill>
              <a:effectLst/>
              <a:latin typeface="����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rgbClr val="0F0F0F"/>
                </a:solidFill>
                <a:latin typeface="����"/>
              </a:rPr>
              <a:t>5</a:t>
            </a:r>
            <a:r>
              <a:rPr lang="en-US" altLang="zh-CN" sz="2000" b="0" i="0">
                <a:solidFill>
                  <a:srgbClr val="0F0F0F"/>
                </a:solidFill>
                <a:effectLst/>
                <a:latin typeface="����"/>
              </a:rPr>
              <a:t>.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形容词作名词 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①越国以鄙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远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（远：远地）          ②臣之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壮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也（壮：壮年人）</a:t>
            </a:r>
            <a:endParaRPr lang="en-US" altLang="zh-CN" sz="2000" b="0" i="0">
              <a:solidFill>
                <a:srgbClr val="0F0F0F"/>
              </a:solidFill>
              <a:effectLst/>
              <a:latin typeface="����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③今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老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矣（老：老年人）                ④共其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乏困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（乏困：缺少的东西）</a:t>
            </a:r>
            <a:endParaRPr lang="en-US" altLang="zh-CN" sz="2000" b="0" i="0">
              <a:solidFill>
                <a:srgbClr val="0F0F0F"/>
              </a:solidFill>
              <a:effectLst/>
              <a:latin typeface="����"/>
            </a:endParaRPr>
          </a:p>
          <a:p>
            <a:pPr algn="l">
              <a:lnSpc>
                <a:spcPct val="150000"/>
              </a:lnSpc>
            </a:pPr>
            <a:endParaRPr lang="en-US" altLang="zh-CN" sz="2000">
              <a:solidFill>
                <a:srgbClr val="0F0F0F"/>
              </a:solidFill>
              <a:latin typeface="����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F0F0F"/>
                </a:solidFill>
                <a:latin typeface="+mn-ea"/>
              </a:rPr>
              <a:t>6</a:t>
            </a: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.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形容词作动词 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因人之力而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敝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之，不仁（敝：形容词作动词，损害） 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邻之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厚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，君之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薄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也（厚，变雄厚；薄，变薄弱）</a:t>
            </a:r>
          </a:p>
          <a:p>
            <a:pPr algn="l">
              <a:lnSpc>
                <a:spcPct val="150000"/>
              </a:lnSpc>
            </a:pPr>
            <a:endParaRPr lang="en-US" altLang="zh-CN" sz="2000" b="0" i="0">
              <a:solidFill>
                <a:srgbClr val="0F0F0F"/>
              </a:solidFill>
              <a:effectLst/>
              <a:latin typeface="����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     </a:t>
            </a:r>
            <a:endParaRPr lang="en-US" altLang="zh-CN" sz="2000" b="0" i="0">
              <a:effectLst/>
              <a:latin typeface="+mn-ea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1369A54-EDE2-49B2-959E-7441149115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950145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文言知识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5087BE0-E050-4144-ACCE-EC603773EB10}"/>
              </a:ext>
            </a:extLst>
          </p:cNvPr>
          <p:cNvSpPr txBox="1"/>
          <p:nvPr/>
        </p:nvSpPr>
        <p:spPr>
          <a:xfrm>
            <a:off x="282047" y="909880"/>
            <a:ext cx="2179799" cy="1235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1">
                <a:solidFill>
                  <a:srgbClr val="760000"/>
                </a:solidFill>
                <a:latin typeface="����"/>
              </a:rPr>
              <a:t>四、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一词多义</a:t>
            </a:r>
            <a:endParaRPr lang="en-US" altLang="zh-CN" sz="2000" b="1">
              <a:solidFill>
                <a:srgbClr val="760000"/>
              </a:solidFill>
              <a:latin typeface="����"/>
            </a:endParaRPr>
          </a:p>
          <a:p>
            <a:pPr algn="l">
              <a:lnSpc>
                <a:spcPct val="200000"/>
              </a:lnSpc>
            </a:pPr>
            <a:r>
              <a:rPr lang="en-US" altLang="zh-CN" sz="2000" b="0" i="0">
                <a:solidFill>
                  <a:srgbClr val="0F0F0F"/>
                </a:solidFill>
                <a:effectLst/>
                <a:latin typeface="����"/>
              </a:rPr>
              <a:t>               </a:t>
            </a:r>
          </a:p>
        </p:txBody>
      </p:sp>
      <p:sp>
        <p:nvSpPr>
          <p:cNvPr id="2" name="左大括号 1">
            <a:extLst>
              <a:ext uri="{FF2B5EF4-FFF2-40B4-BE49-F238E27FC236}">
                <a16:creationId xmlns:a16="http://schemas.microsoft.com/office/drawing/2014/main" id="{288E8C63-BA87-4E57-BB79-0C8B6764E403}"/>
              </a:ext>
            </a:extLst>
          </p:cNvPr>
          <p:cNvSpPr/>
          <p:nvPr/>
        </p:nvSpPr>
        <p:spPr>
          <a:xfrm>
            <a:off x="2645460" y="1603663"/>
            <a:ext cx="224619" cy="3077751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E801ED-D6D9-4B37-8272-33D31ED339DE}"/>
              </a:ext>
            </a:extLst>
          </p:cNvPr>
          <p:cNvSpPr txBox="1"/>
          <p:nvPr/>
        </p:nvSpPr>
        <p:spPr>
          <a:xfrm>
            <a:off x="2870079" y="1356173"/>
            <a:ext cx="7691821" cy="3337452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b="0" i="0">
                <a:effectLst/>
                <a:latin typeface="+mn-ea"/>
              </a:rPr>
              <a:t>①“二”的大写。（例：国不堪贰，君将若之何？</a:t>
            </a:r>
            <a:r>
              <a:rPr lang="en-US" altLang="zh-CN" b="0" i="0">
                <a:effectLst/>
                <a:latin typeface="+mn-ea"/>
              </a:rPr>
              <a:t>《</a:t>
            </a:r>
            <a:r>
              <a:rPr lang="zh-CN" altLang="en-US" b="0" i="0">
                <a:effectLst/>
                <a:latin typeface="+mn-ea"/>
              </a:rPr>
              <a:t>左传</a:t>
            </a:r>
            <a:r>
              <a:rPr lang="en-US" altLang="zh-CN" b="0" i="0">
                <a:effectLst/>
                <a:latin typeface="+mn-ea"/>
              </a:rPr>
              <a:t>·</a:t>
            </a:r>
            <a:r>
              <a:rPr lang="zh-CN" altLang="en-US" b="0" i="0">
                <a:effectLst/>
                <a:latin typeface="+mn-ea"/>
              </a:rPr>
              <a:t>隐公元年</a:t>
            </a:r>
            <a:r>
              <a:rPr lang="en-US" altLang="zh-CN" b="0" i="0">
                <a:effectLst/>
                <a:latin typeface="+mn-ea"/>
              </a:rPr>
              <a:t>》</a:t>
            </a:r>
            <a:r>
              <a:rPr lang="zh-CN" altLang="en-US" b="0" i="0">
                <a:effectLst/>
                <a:latin typeface="+mn-ea"/>
              </a:rPr>
              <a:t>）</a:t>
            </a:r>
            <a:br>
              <a:rPr lang="zh-CN" altLang="en-US">
                <a:latin typeface="+mn-ea"/>
              </a:rPr>
            </a:br>
            <a:r>
              <a:rPr lang="zh-CN" altLang="en-US" b="0" i="0">
                <a:effectLst/>
                <a:latin typeface="+mn-ea"/>
              </a:rPr>
              <a:t>②副职 （例：其内任卿贰以上。梁启超</a:t>
            </a:r>
            <a:r>
              <a:rPr lang="en-US" altLang="zh-CN" b="0" i="0">
                <a:effectLst/>
                <a:latin typeface="+mn-ea"/>
              </a:rPr>
              <a:t>《</a:t>
            </a:r>
            <a:r>
              <a:rPr lang="zh-CN" altLang="en-US" b="0" i="0">
                <a:effectLst/>
                <a:latin typeface="+mn-ea"/>
              </a:rPr>
              <a:t>少年中国说</a:t>
            </a:r>
            <a:r>
              <a:rPr lang="en-US" altLang="zh-CN" b="0" i="0">
                <a:effectLst/>
                <a:latin typeface="+mn-ea"/>
              </a:rPr>
              <a:t>》</a:t>
            </a:r>
            <a:r>
              <a:rPr lang="zh-CN" altLang="en-US" b="0" i="0">
                <a:effectLst/>
                <a:latin typeface="+mn-ea"/>
              </a:rPr>
              <a:t>）</a:t>
            </a:r>
            <a:br>
              <a:rPr lang="zh-CN" altLang="en-US">
                <a:latin typeface="+mn-ea"/>
              </a:rPr>
            </a:br>
            <a:r>
              <a:rPr lang="zh-CN" altLang="en-US" b="0" i="0">
                <a:effectLst/>
                <a:latin typeface="+mn-ea"/>
              </a:rPr>
              <a:t>③不专一 （例：贰则疑惑。</a:t>
            </a:r>
            <a:r>
              <a:rPr lang="en-US" altLang="zh-CN" b="0" i="0">
                <a:effectLst/>
                <a:latin typeface="+mn-ea"/>
              </a:rPr>
              <a:t>《</a:t>
            </a:r>
            <a:r>
              <a:rPr lang="zh-CN" altLang="en-US" b="0" i="0">
                <a:effectLst/>
                <a:latin typeface="+mn-ea"/>
              </a:rPr>
              <a:t>荀子</a:t>
            </a:r>
            <a:r>
              <a:rPr lang="en-US" altLang="zh-CN" b="0" i="0">
                <a:effectLst/>
                <a:latin typeface="+mn-ea"/>
              </a:rPr>
              <a:t>·</a:t>
            </a:r>
            <a:r>
              <a:rPr lang="zh-CN" altLang="en-US" b="0" i="0">
                <a:effectLst/>
                <a:latin typeface="+mn-ea"/>
              </a:rPr>
              <a:t>解蔽</a:t>
            </a:r>
            <a:r>
              <a:rPr lang="en-US" altLang="zh-CN" b="0" i="0">
                <a:effectLst/>
                <a:latin typeface="+mn-ea"/>
              </a:rPr>
              <a:t>》</a:t>
            </a:r>
            <a:r>
              <a:rPr lang="zh-CN" altLang="en-US" b="0" i="0">
                <a:effectLst/>
                <a:latin typeface="+mn-ea"/>
              </a:rPr>
              <a:t>） </a:t>
            </a:r>
            <a:br>
              <a:rPr lang="zh-CN" altLang="en-US">
                <a:latin typeface="+mn-ea"/>
              </a:rPr>
            </a:br>
            <a:r>
              <a:rPr lang="zh-CN" altLang="en-US" b="0" i="0">
                <a:effectLst/>
                <a:latin typeface="+mn-ea"/>
              </a:rPr>
              <a:t>④离心，背叛 （例：夫诸侯之贿，聚于公室，则诸侯贰。</a:t>
            </a:r>
            <a:r>
              <a:rPr lang="en-US" altLang="zh-CN" b="0" i="0">
                <a:effectLst/>
                <a:latin typeface="+mn-ea"/>
              </a:rPr>
              <a:t>《</a:t>
            </a:r>
            <a:r>
              <a:rPr lang="zh-CN" altLang="en-US" b="0" i="0">
                <a:effectLst/>
                <a:latin typeface="+mn-ea"/>
              </a:rPr>
              <a:t>左传</a:t>
            </a:r>
            <a:r>
              <a:rPr lang="en-US" altLang="zh-CN" b="0" i="0">
                <a:effectLst/>
                <a:latin typeface="+mn-ea"/>
              </a:rPr>
              <a:t>》</a:t>
            </a:r>
            <a:r>
              <a:rPr lang="zh-CN" altLang="en-US" b="0" i="0">
                <a:effectLst/>
                <a:latin typeface="+mn-ea"/>
              </a:rPr>
              <a:t>）</a:t>
            </a:r>
            <a:br>
              <a:rPr lang="zh-CN" altLang="en-US">
                <a:latin typeface="+mn-ea"/>
              </a:rPr>
            </a:br>
            <a:r>
              <a:rPr lang="zh-CN" altLang="en-US" b="0" i="0">
                <a:effectLst/>
                <a:latin typeface="+mn-ea"/>
              </a:rPr>
              <a:t>⑤再，重复。 （例：不迁怒，不贰过。</a:t>
            </a:r>
            <a:r>
              <a:rPr lang="en-US" altLang="zh-CN" b="0" i="0">
                <a:effectLst/>
                <a:latin typeface="+mn-ea"/>
              </a:rPr>
              <a:t>《</a:t>
            </a:r>
            <a:r>
              <a:rPr lang="zh-CN" altLang="en-US" b="0" i="0">
                <a:effectLst/>
                <a:latin typeface="+mn-ea"/>
              </a:rPr>
              <a:t>论语</a:t>
            </a:r>
            <a:r>
              <a:rPr lang="en-US" altLang="zh-CN" b="0" i="0">
                <a:effectLst/>
                <a:latin typeface="+mn-ea"/>
              </a:rPr>
              <a:t>·</a:t>
            </a:r>
            <a:r>
              <a:rPr lang="zh-CN" altLang="en-US" b="0" i="0">
                <a:effectLst/>
                <a:latin typeface="+mn-ea"/>
              </a:rPr>
              <a:t>雍也</a:t>
            </a:r>
            <a:r>
              <a:rPr lang="en-US" altLang="zh-CN" b="0" i="0">
                <a:effectLst/>
                <a:latin typeface="+mn-ea"/>
              </a:rPr>
              <a:t>》</a:t>
            </a:r>
            <a:r>
              <a:rPr lang="zh-CN" altLang="en-US" b="0" i="0">
                <a:effectLst/>
                <a:latin typeface="+mn-ea"/>
              </a:rPr>
              <a:t>）</a:t>
            </a:r>
            <a:br>
              <a:rPr lang="zh-CN" altLang="en-US">
                <a:latin typeface="+mn-ea"/>
              </a:rPr>
            </a:br>
            <a:r>
              <a:rPr lang="zh-CN" altLang="en-US" b="0" i="0">
                <a:effectLst/>
                <a:latin typeface="+mn-ea"/>
              </a:rPr>
              <a:t>⑥从属二主。（本文： 以其无礼于晋，且贰于楚也。）</a:t>
            </a:r>
            <a:endParaRPr lang="zh-CN" altLang="en-US" sz="1800" b="0" i="0">
              <a:effectLst/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FF06B22-DEFA-493C-96EA-A7CB6F0F604F}"/>
              </a:ext>
            </a:extLst>
          </p:cNvPr>
          <p:cNvSpPr txBox="1"/>
          <p:nvPr/>
        </p:nvSpPr>
        <p:spPr>
          <a:xfrm>
            <a:off x="2905253" y="4674784"/>
            <a:ext cx="9012972" cy="1675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①边邑，边远的地方 （例：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</a:rPr>
              <a:t>《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为学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</a:rPr>
              <a:t>》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：“蜀之鄙有二僧。”）（本文：“越国以鄙远”）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②庸俗，鄙陋。（例：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</a:rPr>
              <a:t>《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左传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</a:rPr>
              <a:t>·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庄公十年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</a:rPr>
              <a:t>》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：“肉食者鄙，未能远谋。”）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③看不起，轻视。（例：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</a:rPr>
              <a:t>《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左传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</a:rPr>
              <a:t>·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昭公十六年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</a:rPr>
              <a:t>》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：“我皆有礼，夫犹鄙我。”）</a:t>
            </a:r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1629D7E-2507-4336-AE9D-7B94CF13C4C5}"/>
              </a:ext>
            </a:extLst>
          </p:cNvPr>
          <p:cNvSpPr txBox="1"/>
          <p:nvPr/>
        </p:nvSpPr>
        <p:spPr>
          <a:xfrm>
            <a:off x="1952859" y="2911705"/>
            <a:ext cx="5802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>
                <a:solidFill>
                  <a:srgbClr val="760000"/>
                </a:solidFill>
                <a:effectLst/>
                <a:latin typeface="����"/>
              </a:rPr>
              <a:t>贰 </a:t>
            </a:r>
            <a:endParaRPr lang="zh-CN" altLang="en-US" sz="2400" b="1">
              <a:solidFill>
                <a:srgbClr val="760000"/>
              </a:solidFill>
            </a:endParaRPr>
          </a:p>
        </p:txBody>
      </p:sp>
      <p:sp>
        <p:nvSpPr>
          <p:cNvPr id="20" name="左大括号 19">
            <a:extLst>
              <a:ext uri="{FF2B5EF4-FFF2-40B4-BE49-F238E27FC236}">
                <a16:creationId xmlns:a16="http://schemas.microsoft.com/office/drawing/2014/main" id="{AA349656-AFA1-4E44-BF22-1250B9545403}"/>
              </a:ext>
            </a:extLst>
          </p:cNvPr>
          <p:cNvSpPr/>
          <p:nvPr/>
        </p:nvSpPr>
        <p:spPr>
          <a:xfrm>
            <a:off x="2680635" y="4999449"/>
            <a:ext cx="224618" cy="1245043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13072FE-FA09-476D-BFE4-B5A7C73CA68F}"/>
              </a:ext>
            </a:extLst>
          </p:cNvPr>
          <p:cNvSpPr txBox="1"/>
          <p:nvPr/>
        </p:nvSpPr>
        <p:spPr>
          <a:xfrm>
            <a:off x="1948958" y="5385275"/>
            <a:ext cx="5802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>
                <a:solidFill>
                  <a:srgbClr val="760000"/>
                </a:solidFill>
                <a:effectLst/>
                <a:latin typeface="����"/>
              </a:rPr>
              <a:t>鄙 </a:t>
            </a:r>
            <a:endParaRPr lang="zh-CN" altLang="en-US" sz="2400" b="1">
              <a:solidFill>
                <a:srgbClr val="760000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728F250-220A-42B5-8A91-2ACC48AEF6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131320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文言知识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5087BE0-E050-4144-ACCE-EC603773EB10}"/>
              </a:ext>
            </a:extLst>
          </p:cNvPr>
          <p:cNvSpPr txBox="1"/>
          <p:nvPr/>
        </p:nvSpPr>
        <p:spPr>
          <a:xfrm>
            <a:off x="282047" y="909880"/>
            <a:ext cx="2179799" cy="1235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1">
                <a:solidFill>
                  <a:srgbClr val="760000"/>
                </a:solidFill>
                <a:latin typeface="����"/>
              </a:rPr>
              <a:t>四、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一词多义</a:t>
            </a:r>
            <a:endParaRPr lang="en-US" altLang="zh-CN" sz="2000" b="1">
              <a:solidFill>
                <a:srgbClr val="760000"/>
              </a:solidFill>
              <a:latin typeface="����"/>
            </a:endParaRPr>
          </a:p>
          <a:p>
            <a:pPr algn="l">
              <a:lnSpc>
                <a:spcPct val="200000"/>
              </a:lnSpc>
            </a:pPr>
            <a:r>
              <a:rPr lang="en-US" altLang="zh-CN" sz="2000" b="0" i="0">
                <a:solidFill>
                  <a:srgbClr val="0F0F0F"/>
                </a:solidFill>
                <a:effectLst/>
                <a:latin typeface="����"/>
              </a:rPr>
              <a:t>               </a:t>
            </a:r>
          </a:p>
        </p:txBody>
      </p:sp>
      <p:sp>
        <p:nvSpPr>
          <p:cNvPr id="2" name="左大括号 1">
            <a:extLst>
              <a:ext uri="{FF2B5EF4-FFF2-40B4-BE49-F238E27FC236}">
                <a16:creationId xmlns:a16="http://schemas.microsoft.com/office/drawing/2014/main" id="{288E8C63-BA87-4E57-BB79-0C8B6764E403}"/>
              </a:ext>
            </a:extLst>
          </p:cNvPr>
          <p:cNvSpPr/>
          <p:nvPr/>
        </p:nvSpPr>
        <p:spPr>
          <a:xfrm>
            <a:off x="2672820" y="1830310"/>
            <a:ext cx="189444" cy="2507229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E801ED-D6D9-4B37-8272-33D31ED339DE}"/>
              </a:ext>
            </a:extLst>
          </p:cNvPr>
          <p:cNvSpPr txBox="1"/>
          <p:nvPr/>
        </p:nvSpPr>
        <p:spPr>
          <a:xfrm>
            <a:off x="2792944" y="1577975"/>
            <a:ext cx="7691821" cy="2778774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i="0">
                <a:effectLst/>
                <a:latin typeface="+mn-ea"/>
              </a:rPr>
              <a:t>①准许　（同现代汉语） </a:t>
            </a:r>
            <a:br>
              <a:rPr lang="zh-CN" altLang="en-US">
                <a:latin typeface="+mn-ea"/>
              </a:rPr>
            </a:br>
            <a:r>
              <a:rPr lang="zh-CN" altLang="en-US" i="0">
                <a:effectLst/>
                <a:latin typeface="+mn-ea"/>
              </a:rPr>
              <a:t>②答应，听从  （例：本文：“许之”、“许君焦、暇”）</a:t>
            </a:r>
            <a:br>
              <a:rPr lang="zh-CN" altLang="en-US">
                <a:latin typeface="+mn-ea"/>
              </a:rPr>
            </a:br>
            <a:r>
              <a:rPr lang="zh-CN" altLang="en-US" i="0">
                <a:effectLst/>
                <a:latin typeface="+mn-ea"/>
              </a:rPr>
              <a:t>③赞同 　（例</a:t>
            </a:r>
            <a:r>
              <a:rPr lang="en-US" altLang="zh-CN" i="0">
                <a:effectLst/>
                <a:latin typeface="+mn-ea"/>
              </a:rPr>
              <a:t>《</a:t>
            </a:r>
            <a:r>
              <a:rPr lang="zh-CN" altLang="en-US" i="0">
                <a:effectLst/>
                <a:latin typeface="+mn-ea"/>
              </a:rPr>
              <a:t>愚公移山</a:t>
            </a:r>
            <a:r>
              <a:rPr lang="en-US" altLang="zh-CN" i="0">
                <a:effectLst/>
                <a:latin typeface="+mn-ea"/>
              </a:rPr>
              <a:t>》</a:t>
            </a:r>
            <a:r>
              <a:rPr lang="zh-CN" altLang="en-US" i="0">
                <a:effectLst/>
                <a:latin typeface="+mn-ea"/>
              </a:rPr>
              <a:t>：“杂然相许。”） </a:t>
            </a:r>
            <a:br>
              <a:rPr lang="zh-CN" altLang="en-US">
                <a:latin typeface="+mn-ea"/>
              </a:rPr>
            </a:br>
            <a:r>
              <a:rPr lang="zh-CN" altLang="en-US" i="0">
                <a:effectLst/>
                <a:latin typeface="+mn-ea"/>
              </a:rPr>
              <a:t>④约数　（例：</a:t>
            </a:r>
            <a:r>
              <a:rPr lang="en-US" altLang="zh-CN" i="0">
                <a:effectLst/>
                <a:latin typeface="+mn-ea"/>
              </a:rPr>
              <a:t>《</a:t>
            </a:r>
            <a:r>
              <a:rPr lang="zh-CN" altLang="en-US" i="0">
                <a:effectLst/>
                <a:latin typeface="+mn-ea"/>
              </a:rPr>
              <a:t>小石潭记</a:t>
            </a:r>
            <a:r>
              <a:rPr lang="en-US" altLang="zh-CN" i="0">
                <a:effectLst/>
                <a:latin typeface="+mn-ea"/>
              </a:rPr>
              <a:t>》</a:t>
            </a:r>
            <a:r>
              <a:rPr lang="zh-CN" altLang="en-US" i="0">
                <a:effectLst/>
                <a:latin typeface="+mn-ea"/>
              </a:rPr>
              <a:t>：“潭中鱼可百许头。”） </a:t>
            </a:r>
            <a:br>
              <a:rPr lang="zh-CN" altLang="en-US">
                <a:latin typeface="+mn-ea"/>
              </a:rPr>
            </a:br>
            <a:r>
              <a:rPr lang="zh-CN" altLang="en-US" i="0">
                <a:effectLst/>
                <a:latin typeface="+mn-ea"/>
              </a:rPr>
              <a:t>⑤表处所　（例：</a:t>
            </a:r>
            <a:r>
              <a:rPr lang="zh-CN" altLang="en-US" i="0" u="sng">
                <a:effectLst/>
                <a:latin typeface="+mn-e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陶渊明</a:t>
            </a:r>
            <a:r>
              <a:rPr lang="en-US" altLang="zh-CN" i="0">
                <a:effectLst/>
                <a:latin typeface="+mn-ea"/>
              </a:rPr>
              <a:t>《</a:t>
            </a:r>
            <a:r>
              <a:rPr lang="zh-CN" altLang="en-US" i="0">
                <a:effectLst/>
                <a:latin typeface="+mn-ea"/>
              </a:rPr>
              <a:t>五柳先生传</a:t>
            </a:r>
            <a:r>
              <a:rPr lang="en-US" altLang="zh-CN" i="0">
                <a:effectLst/>
                <a:latin typeface="+mn-ea"/>
              </a:rPr>
              <a:t>》</a:t>
            </a:r>
            <a:r>
              <a:rPr lang="zh-CN" altLang="en-US" i="0">
                <a:effectLst/>
                <a:latin typeface="+mn-ea"/>
              </a:rPr>
              <a:t>：“先生，不知何许人也。”）</a:t>
            </a:r>
            <a:endParaRPr lang="zh-CN" altLang="en-US" sz="1800" i="0">
              <a:effectLst/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FF06B22-DEFA-493C-96EA-A7CB6F0F604F}"/>
              </a:ext>
            </a:extLst>
          </p:cNvPr>
          <p:cNvSpPr txBox="1"/>
          <p:nvPr/>
        </p:nvSpPr>
        <p:spPr>
          <a:xfrm>
            <a:off x="2806856" y="4406159"/>
            <a:ext cx="9012972" cy="222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0" i="0">
                <a:effectLst/>
                <a:latin typeface="+mn-ea"/>
              </a:rPr>
              <a:t>①坏，破旧。（例：</a:t>
            </a:r>
            <a:r>
              <a:rPr lang="zh-CN" altLang="en-US" b="0" i="0">
                <a:effectLst/>
                <a:latin typeface="+mn-ea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方苞</a:t>
            </a:r>
            <a:r>
              <a:rPr lang="en-US" altLang="zh-CN" b="0" i="0">
                <a:effectLst/>
                <a:latin typeface="+mn-ea"/>
              </a:rPr>
              <a:t>《</a:t>
            </a:r>
            <a:r>
              <a:rPr lang="zh-CN" altLang="en-US" b="0" i="0">
                <a:effectLst/>
                <a:latin typeface="+mn-ea"/>
              </a:rPr>
              <a:t>左忠毅公逸事</a:t>
            </a:r>
            <a:r>
              <a:rPr lang="en-US" altLang="zh-CN" b="0" i="0">
                <a:effectLst/>
                <a:latin typeface="+mn-ea"/>
              </a:rPr>
              <a:t>》</a:t>
            </a:r>
            <a:r>
              <a:rPr lang="zh-CN" altLang="en-US" b="0" i="0">
                <a:effectLst/>
                <a:latin typeface="+mn-ea"/>
              </a:rPr>
              <a:t>：“使史更敝衣草屦。”）</a:t>
            </a:r>
            <a:br>
              <a:rPr lang="zh-CN" altLang="en-US">
                <a:latin typeface="+mn-ea"/>
              </a:rPr>
            </a:br>
            <a:r>
              <a:rPr lang="zh-CN" altLang="en-US" b="0" i="0">
                <a:effectLst/>
                <a:latin typeface="+mn-ea"/>
              </a:rPr>
              <a:t>②谦词 敝人 </a:t>
            </a:r>
            <a:br>
              <a:rPr lang="zh-CN" altLang="en-US">
                <a:latin typeface="+mn-ea"/>
              </a:rPr>
            </a:br>
            <a:r>
              <a:rPr lang="zh-CN" altLang="en-US" b="0" i="0">
                <a:effectLst/>
                <a:latin typeface="+mn-ea"/>
              </a:rPr>
              <a:t>③疲惫 （例：</a:t>
            </a:r>
            <a:r>
              <a:rPr lang="en-US" altLang="zh-CN" b="0" i="0">
                <a:effectLst/>
                <a:latin typeface="+mn-ea"/>
              </a:rPr>
              <a:t>《</a:t>
            </a:r>
            <a:r>
              <a:rPr lang="zh-CN" altLang="en-US" b="0" i="0">
                <a:effectLst/>
                <a:latin typeface="+mn-ea"/>
              </a:rPr>
              <a:t>资治通鉴</a:t>
            </a:r>
            <a:r>
              <a:rPr lang="en-US" altLang="zh-CN" b="0" i="0">
                <a:effectLst/>
                <a:latin typeface="+mn-ea"/>
              </a:rPr>
              <a:t>》</a:t>
            </a:r>
            <a:r>
              <a:rPr lang="zh-CN" altLang="en-US" b="0" i="0">
                <a:effectLst/>
                <a:latin typeface="+mn-ea"/>
              </a:rPr>
              <a:t>：“</a:t>
            </a:r>
            <a:r>
              <a:rPr lang="zh-CN" altLang="en-US" b="0" i="0">
                <a:effectLst/>
                <a:latin typeface="+mn-ea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曹操</a:t>
            </a:r>
            <a:r>
              <a:rPr lang="zh-CN" altLang="en-US" b="0" i="0">
                <a:effectLst/>
                <a:latin typeface="+mn-ea"/>
              </a:rPr>
              <a:t>之众，远来疲敝。”）</a:t>
            </a:r>
            <a:br>
              <a:rPr lang="zh-CN" altLang="en-US">
                <a:latin typeface="+mn-ea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zh-CN" altLang="en-US" b="0" i="0">
                <a:effectLst/>
                <a:latin typeface="+mn-ea"/>
              </a:rPr>
              <a:t>④损害，衰败。 （本文：因人之力以敝之。）</a:t>
            </a:r>
            <a:endParaRPr lang="zh-CN" altLang="en-US"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1629D7E-2507-4336-AE9D-7B94CF13C4C5}"/>
              </a:ext>
            </a:extLst>
          </p:cNvPr>
          <p:cNvSpPr txBox="1"/>
          <p:nvPr/>
        </p:nvSpPr>
        <p:spPr>
          <a:xfrm>
            <a:off x="1952859" y="2911705"/>
            <a:ext cx="5802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760000"/>
                </a:solidFill>
                <a:latin typeface="����"/>
              </a:rPr>
              <a:t>许</a:t>
            </a:r>
            <a:r>
              <a:rPr lang="zh-CN" altLang="en-US" sz="2400" b="1" i="0">
                <a:solidFill>
                  <a:srgbClr val="760000"/>
                </a:solidFill>
                <a:effectLst/>
                <a:latin typeface="����"/>
              </a:rPr>
              <a:t> </a:t>
            </a:r>
            <a:endParaRPr lang="zh-CN" altLang="en-US" sz="2400" b="1">
              <a:solidFill>
                <a:srgbClr val="760000"/>
              </a:solidFill>
            </a:endParaRPr>
          </a:p>
        </p:txBody>
      </p:sp>
      <p:sp>
        <p:nvSpPr>
          <p:cNvPr id="20" name="左大括号 19">
            <a:extLst>
              <a:ext uri="{FF2B5EF4-FFF2-40B4-BE49-F238E27FC236}">
                <a16:creationId xmlns:a16="http://schemas.microsoft.com/office/drawing/2014/main" id="{AA349656-AFA1-4E44-BF22-1250B9545403}"/>
              </a:ext>
            </a:extLst>
          </p:cNvPr>
          <p:cNvSpPr/>
          <p:nvPr/>
        </p:nvSpPr>
        <p:spPr>
          <a:xfrm>
            <a:off x="2680635" y="4733719"/>
            <a:ext cx="181629" cy="1858551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13072FE-FA09-476D-BFE4-B5A7C73CA68F}"/>
              </a:ext>
            </a:extLst>
          </p:cNvPr>
          <p:cNvSpPr txBox="1"/>
          <p:nvPr/>
        </p:nvSpPr>
        <p:spPr>
          <a:xfrm>
            <a:off x="1980218" y="5432165"/>
            <a:ext cx="5802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760000"/>
                </a:solidFill>
                <a:latin typeface="����"/>
              </a:rPr>
              <a:t>敝</a:t>
            </a:r>
            <a:r>
              <a:rPr lang="zh-CN" altLang="en-US" sz="2400" b="1" i="0">
                <a:solidFill>
                  <a:srgbClr val="760000"/>
                </a:solidFill>
                <a:effectLst/>
                <a:latin typeface="����"/>
              </a:rPr>
              <a:t> </a:t>
            </a:r>
            <a:endParaRPr lang="zh-CN" altLang="en-US" sz="2400" b="1">
              <a:solidFill>
                <a:srgbClr val="760000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41300C1-A790-460C-B079-7DF4EC538C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639086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文言知识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5087BE0-E050-4144-ACCE-EC603773EB10}"/>
              </a:ext>
            </a:extLst>
          </p:cNvPr>
          <p:cNvSpPr txBox="1"/>
          <p:nvPr/>
        </p:nvSpPr>
        <p:spPr>
          <a:xfrm>
            <a:off x="282047" y="909880"/>
            <a:ext cx="2179799" cy="1235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1">
                <a:solidFill>
                  <a:srgbClr val="760000"/>
                </a:solidFill>
                <a:latin typeface="����"/>
              </a:rPr>
              <a:t>四、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一词多义</a:t>
            </a:r>
            <a:endParaRPr lang="en-US" altLang="zh-CN" sz="2000" b="1">
              <a:solidFill>
                <a:srgbClr val="760000"/>
              </a:solidFill>
              <a:latin typeface="����"/>
            </a:endParaRPr>
          </a:p>
          <a:p>
            <a:pPr algn="l">
              <a:lnSpc>
                <a:spcPct val="200000"/>
              </a:lnSpc>
            </a:pPr>
            <a:r>
              <a:rPr lang="en-US" altLang="zh-CN" sz="2000" b="0" i="0">
                <a:solidFill>
                  <a:srgbClr val="0F0F0F"/>
                </a:solidFill>
                <a:effectLst/>
                <a:latin typeface="����"/>
              </a:rPr>
              <a:t>               </a:t>
            </a:r>
          </a:p>
        </p:txBody>
      </p:sp>
      <p:sp>
        <p:nvSpPr>
          <p:cNvPr id="2" name="左大括号 1">
            <a:extLst>
              <a:ext uri="{FF2B5EF4-FFF2-40B4-BE49-F238E27FC236}">
                <a16:creationId xmlns:a16="http://schemas.microsoft.com/office/drawing/2014/main" id="{288E8C63-BA87-4E57-BB79-0C8B6764E403}"/>
              </a:ext>
            </a:extLst>
          </p:cNvPr>
          <p:cNvSpPr/>
          <p:nvPr/>
        </p:nvSpPr>
        <p:spPr>
          <a:xfrm>
            <a:off x="2801887" y="1923568"/>
            <a:ext cx="197925" cy="3713249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E801ED-D6D9-4B37-8272-33D31ED339DE}"/>
              </a:ext>
            </a:extLst>
          </p:cNvPr>
          <p:cNvSpPr txBox="1"/>
          <p:nvPr/>
        </p:nvSpPr>
        <p:spPr>
          <a:xfrm>
            <a:off x="2999812" y="1714107"/>
            <a:ext cx="9274010" cy="389145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b="0" i="0">
                <a:effectLst/>
                <a:latin typeface="+mn-ea"/>
              </a:rPr>
              <a:t>①</a:t>
            </a:r>
            <a:r>
              <a:rPr lang="en-US" altLang="zh-CN" b="0" i="0" err="1">
                <a:effectLst/>
                <a:latin typeface="+mn-ea"/>
              </a:rPr>
              <a:t>què </a:t>
            </a:r>
            <a:r>
              <a:rPr lang="zh-CN" altLang="en-US" b="0" i="0">
                <a:effectLst/>
                <a:latin typeface="+mn-ea"/>
              </a:rPr>
              <a:t>古代宫殿前两边的高建筑物。（虢君闻之大惊，出见扁鹊于中阙</a:t>
            </a:r>
            <a:r>
              <a:rPr lang="en-US" altLang="zh-CN" b="0" i="0">
                <a:effectLst/>
                <a:latin typeface="+mn-ea"/>
              </a:rPr>
              <a:t>《</a:t>
            </a:r>
            <a:r>
              <a:rPr lang="zh-CN" altLang="en-US" b="0" i="0">
                <a:effectLst/>
                <a:latin typeface="+mn-ea"/>
              </a:rPr>
              <a:t>史记</a:t>
            </a:r>
            <a:r>
              <a:rPr lang="en-US" altLang="zh-CN" b="0" i="0">
                <a:effectLst/>
                <a:latin typeface="+mn-ea"/>
              </a:rPr>
              <a:t>·</a:t>
            </a:r>
            <a:r>
              <a:rPr lang="zh-CN" altLang="en-US" b="0" i="0">
                <a:effectLst/>
                <a:latin typeface="+mn-ea"/>
              </a:rPr>
              <a:t>扁鹊传</a:t>
            </a:r>
            <a:r>
              <a:rPr lang="en-US" altLang="zh-CN" b="0" i="0">
                <a:effectLst/>
                <a:latin typeface="+mn-ea"/>
              </a:rPr>
              <a:t>》</a:t>
            </a:r>
            <a:r>
              <a:rPr lang="zh-CN" altLang="en-US" b="0" i="0">
                <a:effectLst/>
                <a:latin typeface="+mn-ea"/>
              </a:rPr>
              <a:t>）</a:t>
            </a:r>
            <a:br>
              <a:rPr lang="zh-CN" altLang="en-US">
                <a:latin typeface="+mn-ea"/>
              </a:rPr>
            </a:br>
            <a:r>
              <a:rPr lang="zh-CN" altLang="en-US" b="0" i="0">
                <a:effectLst/>
                <a:latin typeface="+mn-ea"/>
              </a:rPr>
              <a:t>②</a:t>
            </a:r>
            <a:r>
              <a:rPr lang="en-US" altLang="zh-CN" b="0" i="0" err="1">
                <a:effectLst/>
                <a:latin typeface="+mn-ea"/>
              </a:rPr>
              <a:t>què </a:t>
            </a:r>
            <a:r>
              <a:rPr lang="zh-CN" altLang="en-US" b="0" i="0">
                <a:effectLst/>
                <a:latin typeface="+mn-ea"/>
              </a:rPr>
              <a:t>城楼 </a:t>
            </a:r>
            <a:br>
              <a:rPr lang="zh-CN" altLang="en-US">
                <a:latin typeface="+mn-ea"/>
              </a:rPr>
            </a:br>
            <a:r>
              <a:rPr lang="zh-CN" altLang="en-US" b="0" i="0">
                <a:effectLst/>
                <a:latin typeface="+mn-ea"/>
              </a:rPr>
              <a:t>③</a:t>
            </a:r>
            <a:r>
              <a:rPr lang="en-US" altLang="zh-CN" b="0" i="0" err="1">
                <a:effectLst/>
                <a:latin typeface="+mn-ea"/>
              </a:rPr>
              <a:t>què </a:t>
            </a:r>
            <a:r>
              <a:rPr lang="zh-CN" altLang="en-US" b="0" i="0">
                <a:effectLst/>
                <a:latin typeface="+mn-ea"/>
              </a:rPr>
              <a:t>皇宫，引申为朝廷 （诣阙上书，书久不报</a:t>
            </a:r>
            <a:r>
              <a:rPr lang="en-US" altLang="zh-CN" b="0" i="0">
                <a:effectLst/>
                <a:latin typeface="+mn-ea"/>
              </a:rPr>
              <a:t>《</a:t>
            </a:r>
            <a:r>
              <a:rPr lang="zh-CN" altLang="en-US" b="0" i="0">
                <a:effectLst/>
                <a:latin typeface="+mn-ea"/>
              </a:rPr>
              <a:t>汉书</a:t>
            </a:r>
            <a:r>
              <a:rPr lang="en-US" altLang="zh-CN" b="0" i="0">
                <a:effectLst/>
                <a:latin typeface="+mn-ea"/>
              </a:rPr>
              <a:t>·</a:t>
            </a:r>
            <a:r>
              <a:rPr lang="zh-CN" altLang="en-US" b="0" i="0">
                <a:effectLst/>
                <a:latin typeface="+mn-ea"/>
              </a:rPr>
              <a:t>朱买臣传</a:t>
            </a:r>
            <a:r>
              <a:rPr lang="en-US" altLang="zh-CN" b="0" i="0">
                <a:effectLst/>
                <a:latin typeface="+mn-ea"/>
              </a:rPr>
              <a:t>》</a:t>
            </a:r>
            <a:r>
              <a:rPr lang="zh-CN" altLang="en-US" b="0" i="0">
                <a:effectLst/>
                <a:latin typeface="+mn-ea"/>
              </a:rPr>
              <a:t>） </a:t>
            </a:r>
            <a:br>
              <a:rPr lang="zh-CN" altLang="en-US">
                <a:latin typeface="+mn-ea"/>
              </a:rPr>
            </a:br>
            <a:r>
              <a:rPr lang="zh-CN" altLang="en-US" b="0" i="0">
                <a:effectLst/>
                <a:latin typeface="+mn-ea"/>
              </a:rPr>
              <a:t>④</a:t>
            </a:r>
            <a:r>
              <a:rPr lang="en-US" altLang="zh-CN" b="0" i="0" err="1">
                <a:effectLst/>
                <a:latin typeface="+mn-ea"/>
              </a:rPr>
              <a:t>quē </a:t>
            </a:r>
            <a:r>
              <a:rPr lang="zh-CN" altLang="en-US" b="0" i="0">
                <a:effectLst/>
                <a:latin typeface="+mn-ea"/>
              </a:rPr>
              <a:t>通“缺” ，缺少，空缺（去年米贵缺军粮，今年米贱大伤农。</a:t>
            </a:r>
            <a:r>
              <a:rPr lang="zh-CN" altLang="en-US" b="0" i="0" u="sng">
                <a:effectLst/>
                <a:latin typeface="+mn-e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杜甫</a:t>
            </a:r>
            <a:r>
              <a:rPr lang="en-US" altLang="zh-CN" b="0" i="0">
                <a:effectLst/>
                <a:latin typeface="+mn-ea"/>
              </a:rPr>
              <a:t>《</a:t>
            </a:r>
            <a:r>
              <a:rPr lang="zh-CN" altLang="en-US" b="0" i="0">
                <a:effectLst/>
                <a:latin typeface="+mn-ea"/>
              </a:rPr>
              <a:t>岁宴行</a:t>
            </a:r>
            <a:r>
              <a:rPr lang="en-US" altLang="zh-CN" b="0" i="0">
                <a:effectLst/>
                <a:latin typeface="+mn-ea"/>
              </a:rPr>
              <a:t>》</a:t>
            </a:r>
            <a:r>
              <a:rPr lang="zh-CN" altLang="en-US" b="0" i="0">
                <a:effectLst/>
                <a:latin typeface="+mn-ea"/>
              </a:rPr>
              <a:t>）</a:t>
            </a:r>
            <a:br>
              <a:rPr lang="zh-CN" altLang="en-US">
                <a:latin typeface="+mn-ea"/>
              </a:rPr>
            </a:br>
            <a:r>
              <a:rPr lang="zh-CN" altLang="en-US" b="0" i="0">
                <a:effectLst/>
                <a:latin typeface="+mn-ea"/>
              </a:rPr>
              <a:t>⑤</a:t>
            </a:r>
            <a:r>
              <a:rPr lang="en-US" altLang="zh-CN" b="0" i="0" err="1">
                <a:effectLst/>
                <a:latin typeface="+mn-ea"/>
              </a:rPr>
              <a:t>quē</a:t>
            </a:r>
            <a:r>
              <a:rPr lang="zh-CN" altLang="en-US" b="0" i="0">
                <a:effectLst/>
                <a:latin typeface="+mn-ea"/>
              </a:rPr>
              <a:t>，缺点，过错（有驰慢之阙。</a:t>
            </a:r>
            <a:r>
              <a:rPr lang="zh-CN" altLang="en-US" b="0" i="0" u="sng">
                <a:effectLst/>
                <a:latin typeface="+mn-ea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嵇康</a:t>
            </a:r>
            <a:r>
              <a:rPr lang="en-US" altLang="zh-CN" b="0" i="0">
                <a:effectLst/>
                <a:latin typeface="+mn-ea"/>
              </a:rPr>
              <a:t>《</a:t>
            </a:r>
            <a:r>
              <a:rPr lang="zh-CN" altLang="en-US" b="0" i="0">
                <a:effectLst/>
                <a:latin typeface="+mn-ea"/>
              </a:rPr>
              <a:t>与山巨源绝交书</a:t>
            </a:r>
            <a:r>
              <a:rPr lang="en-US" altLang="zh-CN" b="0" i="0">
                <a:effectLst/>
                <a:latin typeface="+mn-ea"/>
              </a:rPr>
              <a:t>》</a:t>
            </a:r>
            <a:r>
              <a:rPr lang="zh-CN" altLang="en-US" b="0" i="0">
                <a:effectLst/>
                <a:latin typeface="+mn-ea"/>
              </a:rPr>
              <a:t>）</a:t>
            </a:r>
            <a:br>
              <a:rPr lang="zh-CN" altLang="en-US">
                <a:latin typeface="+mn-ea"/>
              </a:rPr>
            </a:br>
            <a:r>
              <a:rPr lang="zh-CN" altLang="en-US" b="0" i="0">
                <a:effectLst/>
                <a:latin typeface="+mn-ea"/>
              </a:rPr>
              <a:t>⑥</a:t>
            </a:r>
            <a:r>
              <a:rPr lang="en-US" altLang="zh-CN" b="0" i="0" err="1">
                <a:effectLst/>
                <a:latin typeface="+mn-ea"/>
              </a:rPr>
              <a:t>jué</a:t>
            </a:r>
            <a:r>
              <a:rPr lang="zh-CN" altLang="en-US" b="0" i="0">
                <a:effectLst/>
                <a:latin typeface="+mn-ea"/>
              </a:rPr>
              <a:t>侵损，削减。（本文：若不阙秦）</a:t>
            </a:r>
            <a:br>
              <a:rPr lang="zh-CN" altLang="en-US">
                <a:latin typeface="+mn-ea"/>
              </a:rPr>
            </a:br>
            <a:r>
              <a:rPr lang="zh-CN" altLang="en-US" b="0" i="0">
                <a:effectLst/>
                <a:latin typeface="+mn-ea"/>
              </a:rPr>
              <a:t>⑦</a:t>
            </a:r>
            <a:r>
              <a:rPr lang="en-US" altLang="zh-CN" b="0" i="0" err="1">
                <a:effectLst/>
                <a:latin typeface="+mn-ea"/>
              </a:rPr>
              <a:t>jué </a:t>
            </a:r>
            <a:r>
              <a:rPr lang="zh-CN" altLang="en-US" b="0" i="0">
                <a:effectLst/>
                <a:latin typeface="+mn-ea"/>
              </a:rPr>
              <a:t>挖掘（若阙地及泉</a:t>
            </a:r>
            <a:r>
              <a:rPr lang="en-US" altLang="zh-CN" b="0" i="0">
                <a:effectLst/>
                <a:latin typeface="+mn-ea"/>
              </a:rPr>
              <a:t>《</a:t>
            </a:r>
            <a:r>
              <a:rPr lang="zh-CN" altLang="en-US" b="0" i="0">
                <a:effectLst/>
                <a:latin typeface="+mn-ea"/>
              </a:rPr>
              <a:t>左传</a:t>
            </a:r>
            <a:r>
              <a:rPr lang="en-US" altLang="zh-CN" b="0" i="0">
                <a:effectLst/>
                <a:latin typeface="+mn-ea"/>
              </a:rPr>
              <a:t>·</a:t>
            </a:r>
            <a:r>
              <a:rPr lang="zh-CN" altLang="en-US" b="0" i="0">
                <a:effectLst/>
                <a:latin typeface="+mn-ea"/>
              </a:rPr>
              <a:t>昭公二十年</a:t>
            </a:r>
            <a:r>
              <a:rPr lang="en-US" altLang="zh-CN" b="0" i="0">
                <a:effectLst/>
                <a:latin typeface="+mn-ea"/>
              </a:rPr>
              <a:t>》</a:t>
            </a:r>
            <a:r>
              <a:rPr lang="zh-CN" altLang="en-US" b="0" i="0">
                <a:effectLst/>
                <a:latin typeface="+mn-ea"/>
              </a:rPr>
              <a:t>）</a:t>
            </a:r>
            <a:endParaRPr lang="zh-CN" altLang="en-US" sz="1800" i="0">
              <a:effectLst/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1629D7E-2507-4336-AE9D-7B94CF13C4C5}"/>
              </a:ext>
            </a:extLst>
          </p:cNvPr>
          <p:cNvSpPr txBox="1"/>
          <p:nvPr/>
        </p:nvSpPr>
        <p:spPr>
          <a:xfrm>
            <a:off x="2030412" y="3549359"/>
            <a:ext cx="5802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760000"/>
                </a:solidFill>
                <a:latin typeface="����"/>
              </a:rPr>
              <a:t>阙</a:t>
            </a:r>
            <a:r>
              <a:rPr lang="zh-CN" altLang="en-US" sz="2400" b="1" i="0">
                <a:solidFill>
                  <a:srgbClr val="760000"/>
                </a:solidFill>
                <a:effectLst/>
                <a:latin typeface="����"/>
              </a:rPr>
              <a:t> </a:t>
            </a:r>
            <a:endParaRPr lang="zh-CN" altLang="en-US" sz="2400" b="1">
              <a:solidFill>
                <a:srgbClr val="760000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A71B6AF-0DA5-4C86-86AA-7A604A8C5B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277028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文言知识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5087BE0-E050-4144-ACCE-EC603773EB10}"/>
              </a:ext>
            </a:extLst>
          </p:cNvPr>
          <p:cNvSpPr txBox="1"/>
          <p:nvPr/>
        </p:nvSpPr>
        <p:spPr>
          <a:xfrm>
            <a:off x="282047" y="909880"/>
            <a:ext cx="2179799" cy="1235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1">
                <a:solidFill>
                  <a:srgbClr val="760000"/>
                </a:solidFill>
                <a:latin typeface="����"/>
              </a:rPr>
              <a:t>四、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����"/>
              </a:rPr>
              <a:t>一词多义</a:t>
            </a:r>
            <a:endParaRPr lang="en-US" altLang="zh-CN" sz="2000" b="1">
              <a:solidFill>
                <a:srgbClr val="760000"/>
              </a:solidFill>
              <a:latin typeface="����"/>
            </a:endParaRPr>
          </a:p>
          <a:p>
            <a:pPr algn="l">
              <a:lnSpc>
                <a:spcPct val="200000"/>
              </a:lnSpc>
            </a:pPr>
            <a:r>
              <a:rPr lang="en-US" altLang="zh-CN" sz="2000" b="0" i="0">
                <a:solidFill>
                  <a:srgbClr val="0F0F0F"/>
                </a:solidFill>
                <a:effectLst/>
                <a:latin typeface="����"/>
              </a:rPr>
              <a:t>               </a:t>
            </a:r>
          </a:p>
        </p:txBody>
      </p:sp>
      <p:sp>
        <p:nvSpPr>
          <p:cNvPr id="2" name="左大括号 1">
            <a:extLst>
              <a:ext uri="{FF2B5EF4-FFF2-40B4-BE49-F238E27FC236}">
                <a16:creationId xmlns:a16="http://schemas.microsoft.com/office/drawing/2014/main" id="{288E8C63-BA87-4E57-BB79-0C8B6764E403}"/>
              </a:ext>
            </a:extLst>
          </p:cNvPr>
          <p:cNvSpPr/>
          <p:nvPr/>
        </p:nvSpPr>
        <p:spPr>
          <a:xfrm>
            <a:off x="2137461" y="2346124"/>
            <a:ext cx="224619" cy="3077751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E801ED-D6D9-4B37-8272-33D31ED339DE}"/>
              </a:ext>
            </a:extLst>
          </p:cNvPr>
          <p:cNvSpPr txBox="1"/>
          <p:nvPr/>
        </p:nvSpPr>
        <p:spPr>
          <a:xfrm>
            <a:off x="2362080" y="2098634"/>
            <a:ext cx="9673613" cy="3337452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①细小，轻微（同现义）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②衰败 （国势衰微） 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③卑贱 （例：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</a:rPr>
              <a:t>《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史记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</a:rPr>
              <a:t>·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曹相国世家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</a:rPr>
              <a:t>》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：“参如微时，与萧何善。”）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④幽微，精妙。 微言大义（成语）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⑤隐蔽，不显露。见微知著（成语） 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⑥假如没有。 （例：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</a:rPr>
              <a:t>《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岳阳楼记</a:t>
            </a:r>
            <a:r>
              <a:rPr lang="en-US" altLang="zh-CN" b="0" i="0">
                <a:solidFill>
                  <a:srgbClr val="0F0F0F"/>
                </a:solidFill>
                <a:effectLst/>
                <a:latin typeface="����"/>
              </a:rPr>
              <a:t>》</a:t>
            </a: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：“微斯人，吾谁与归？”）（本文：微夫人之力不及此）</a:t>
            </a:r>
            <a:endParaRPr lang="zh-CN" altLang="en-US" sz="1800" b="0" i="0">
              <a:effectLst/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1629D7E-2507-4336-AE9D-7B94CF13C4C5}"/>
              </a:ext>
            </a:extLst>
          </p:cNvPr>
          <p:cNvSpPr txBox="1"/>
          <p:nvPr/>
        </p:nvSpPr>
        <p:spPr>
          <a:xfrm>
            <a:off x="1444860" y="3654166"/>
            <a:ext cx="5802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760000"/>
                </a:solidFill>
                <a:latin typeface="����"/>
              </a:rPr>
              <a:t>微</a:t>
            </a:r>
            <a:r>
              <a:rPr lang="zh-CN" altLang="en-US" sz="2400" b="1" i="0">
                <a:solidFill>
                  <a:srgbClr val="760000"/>
                </a:solidFill>
                <a:effectLst/>
                <a:latin typeface="����"/>
              </a:rPr>
              <a:t> </a:t>
            </a:r>
            <a:endParaRPr lang="zh-CN" altLang="en-US" sz="2400" b="1">
              <a:solidFill>
                <a:srgbClr val="760000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42435C0-7C17-45F9-BCBA-427C171C2A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00333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文言知识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5087BE0-E050-4144-ACCE-EC603773EB10}"/>
              </a:ext>
            </a:extLst>
          </p:cNvPr>
          <p:cNvSpPr txBox="1"/>
          <p:nvPr/>
        </p:nvSpPr>
        <p:spPr>
          <a:xfrm>
            <a:off x="282047" y="909880"/>
            <a:ext cx="2179799" cy="1235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1">
                <a:solidFill>
                  <a:srgbClr val="760000"/>
                </a:solidFill>
                <a:latin typeface="����"/>
              </a:rPr>
              <a:t>五、重要虚词</a:t>
            </a:r>
            <a:endParaRPr lang="en-US" altLang="zh-CN" sz="2000" b="1">
              <a:solidFill>
                <a:srgbClr val="760000"/>
              </a:solidFill>
              <a:latin typeface="����"/>
            </a:endParaRPr>
          </a:p>
          <a:p>
            <a:pPr algn="l">
              <a:lnSpc>
                <a:spcPct val="200000"/>
              </a:lnSpc>
            </a:pPr>
            <a:r>
              <a:rPr lang="en-US" altLang="zh-CN" sz="2000" b="0" i="0">
                <a:solidFill>
                  <a:srgbClr val="0F0F0F"/>
                </a:solidFill>
                <a:effectLst/>
                <a:latin typeface="����"/>
              </a:rPr>
              <a:t>               </a:t>
            </a:r>
          </a:p>
        </p:txBody>
      </p:sp>
      <p:sp>
        <p:nvSpPr>
          <p:cNvPr id="2" name="左大括号 1">
            <a:extLst>
              <a:ext uri="{FF2B5EF4-FFF2-40B4-BE49-F238E27FC236}">
                <a16:creationId xmlns:a16="http://schemas.microsoft.com/office/drawing/2014/main" id="{288E8C63-BA87-4E57-BB79-0C8B6764E403}"/>
              </a:ext>
            </a:extLst>
          </p:cNvPr>
          <p:cNvSpPr/>
          <p:nvPr/>
        </p:nvSpPr>
        <p:spPr>
          <a:xfrm>
            <a:off x="1168358" y="2580585"/>
            <a:ext cx="94795" cy="2405628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E801ED-D6D9-4B37-8272-33D31ED339DE}"/>
              </a:ext>
            </a:extLst>
          </p:cNvPr>
          <p:cNvSpPr txBox="1"/>
          <p:nvPr/>
        </p:nvSpPr>
        <p:spPr>
          <a:xfrm>
            <a:off x="1389664" y="2264779"/>
            <a:ext cx="4143634" cy="2778774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①以其无礼于晋 （因为，连词）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②敢以烦执事 （拿，用，介词）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③越国以鄙远 （表顺承，连词）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④焉用亡郑以陪邻？ （表顺承，连词）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⑤若舍郑以为东道主（把，介词）</a:t>
            </a:r>
            <a:endParaRPr lang="zh-CN" altLang="en-US" sz="1800" b="0" i="0">
              <a:effectLst/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1629D7E-2507-4336-AE9D-7B94CF13C4C5}"/>
              </a:ext>
            </a:extLst>
          </p:cNvPr>
          <p:cNvSpPr txBox="1"/>
          <p:nvPr/>
        </p:nvSpPr>
        <p:spPr>
          <a:xfrm>
            <a:off x="608617" y="3568201"/>
            <a:ext cx="2485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>
                <a:solidFill>
                  <a:srgbClr val="760000"/>
                </a:solidFill>
                <a:effectLst/>
                <a:latin typeface="����"/>
              </a:rPr>
              <a:t>以 </a:t>
            </a:r>
            <a:endParaRPr lang="zh-CN" altLang="en-US" sz="2400" b="1">
              <a:solidFill>
                <a:srgbClr val="760000"/>
              </a:solidFill>
            </a:endParaRPr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id="{65645BF4-1278-49D4-AB8F-2394C12CDC83}"/>
              </a:ext>
            </a:extLst>
          </p:cNvPr>
          <p:cNvSpPr/>
          <p:nvPr/>
        </p:nvSpPr>
        <p:spPr>
          <a:xfrm>
            <a:off x="6369503" y="2568866"/>
            <a:ext cx="94795" cy="2405628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1337D7-F39B-447C-91B3-45D18ECC6778}"/>
              </a:ext>
            </a:extLst>
          </p:cNvPr>
          <p:cNvSpPr txBox="1"/>
          <p:nvPr/>
        </p:nvSpPr>
        <p:spPr>
          <a:xfrm>
            <a:off x="6590809" y="2253060"/>
            <a:ext cx="5312026" cy="2778774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①子犯请击之（代词，他们，指秦军）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②是寡人之过也（结构助词，的） 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③臣之壮也（主谓间助词，取消句子独立性，不译）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④夫晋，何厌之有（宾语前置的标志，不译）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⑤辍耕之垄上（动词，往、到）</a:t>
            </a:r>
            <a:endParaRPr lang="zh-CN" altLang="en-US" sz="1800" b="0" i="0">
              <a:effectLst/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E8EA800-6C5B-45BC-BB3A-119514BAE671}"/>
              </a:ext>
            </a:extLst>
          </p:cNvPr>
          <p:cNvSpPr txBox="1"/>
          <p:nvPr/>
        </p:nvSpPr>
        <p:spPr>
          <a:xfrm>
            <a:off x="5809762" y="3556482"/>
            <a:ext cx="5978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>
                <a:solidFill>
                  <a:srgbClr val="760000"/>
                </a:solidFill>
                <a:effectLst/>
                <a:latin typeface="����"/>
              </a:rPr>
              <a:t>之 </a:t>
            </a:r>
            <a:endParaRPr lang="zh-CN" altLang="en-US" sz="2400" b="1">
              <a:solidFill>
                <a:srgbClr val="760000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2951064-C0B4-46FA-ACA6-947524BA8C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553668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文言知识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5087BE0-E050-4144-ACCE-EC603773EB10}"/>
              </a:ext>
            </a:extLst>
          </p:cNvPr>
          <p:cNvSpPr txBox="1"/>
          <p:nvPr/>
        </p:nvSpPr>
        <p:spPr>
          <a:xfrm>
            <a:off x="282047" y="909880"/>
            <a:ext cx="2179799" cy="1235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1">
                <a:solidFill>
                  <a:srgbClr val="760000"/>
                </a:solidFill>
                <a:latin typeface="����"/>
              </a:rPr>
              <a:t>五、重要虚词</a:t>
            </a:r>
            <a:endParaRPr lang="en-US" altLang="zh-CN" sz="2000" b="1">
              <a:solidFill>
                <a:srgbClr val="760000"/>
              </a:solidFill>
              <a:latin typeface="����"/>
            </a:endParaRPr>
          </a:p>
          <a:p>
            <a:pPr algn="l">
              <a:lnSpc>
                <a:spcPct val="200000"/>
              </a:lnSpc>
            </a:pPr>
            <a:r>
              <a:rPr lang="en-US" altLang="zh-CN" sz="2000" b="0" i="0">
                <a:solidFill>
                  <a:srgbClr val="0F0F0F"/>
                </a:solidFill>
                <a:effectLst/>
                <a:latin typeface="����"/>
              </a:rPr>
              <a:t>               </a:t>
            </a:r>
          </a:p>
        </p:txBody>
      </p:sp>
      <p:sp>
        <p:nvSpPr>
          <p:cNvPr id="2" name="左大括号 1">
            <a:extLst>
              <a:ext uri="{FF2B5EF4-FFF2-40B4-BE49-F238E27FC236}">
                <a16:creationId xmlns:a16="http://schemas.microsoft.com/office/drawing/2014/main" id="{288E8C63-BA87-4E57-BB79-0C8B6764E403}"/>
              </a:ext>
            </a:extLst>
          </p:cNvPr>
          <p:cNvSpPr/>
          <p:nvPr/>
        </p:nvSpPr>
        <p:spPr>
          <a:xfrm>
            <a:off x="1191803" y="2768154"/>
            <a:ext cx="132897" cy="1987503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E801ED-D6D9-4B37-8272-33D31ED339DE}"/>
              </a:ext>
            </a:extLst>
          </p:cNvPr>
          <p:cNvSpPr txBox="1"/>
          <p:nvPr/>
        </p:nvSpPr>
        <p:spPr>
          <a:xfrm>
            <a:off x="1389664" y="2527719"/>
            <a:ext cx="4143634" cy="2229456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①今急而求子 （才，连词，表顺承）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②夜缒而出 （表修饰，连词）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③若亡郑而有利于君 （表顺承，连词）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④朝济而夕设版焉。 （表转折，连词）</a:t>
            </a:r>
            <a:endParaRPr lang="zh-CN" altLang="en-US" sz="1800" b="0" i="0">
              <a:effectLst/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1629D7E-2507-4336-AE9D-7B94CF13C4C5}"/>
              </a:ext>
            </a:extLst>
          </p:cNvPr>
          <p:cNvSpPr txBox="1"/>
          <p:nvPr/>
        </p:nvSpPr>
        <p:spPr>
          <a:xfrm>
            <a:off x="608617" y="3568201"/>
            <a:ext cx="5182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760000"/>
                </a:solidFill>
                <a:latin typeface="����"/>
              </a:rPr>
              <a:t>而</a:t>
            </a:r>
            <a:r>
              <a:rPr lang="zh-CN" altLang="en-US" sz="2400" b="1" i="0">
                <a:solidFill>
                  <a:srgbClr val="760000"/>
                </a:solidFill>
                <a:effectLst/>
                <a:latin typeface="����"/>
              </a:rPr>
              <a:t> </a:t>
            </a:r>
            <a:endParaRPr lang="zh-CN" altLang="en-US" sz="2400" b="1">
              <a:solidFill>
                <a:srgbClr val="760000"/>
              </a:solidFill>
            </a:endParaRPr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id="{65645BF4-1278-49D4-AB8F-2394C12CDC83}"/>
              </a:ext>
            </a:extLst>
          </p:cNvPr>
          <p:cNvSpPr/>
          <p:nvPr/>
        </p:nvSpPr>
        <p:spPr>
          <a:xfrm>
            <a:off x="6392948" y="2803325"/>
            <a:ext cx="132897" cy="1987503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1337D7-F39B-447C-91B3-45D18ECC6778}"/>
              </a:ext>
            </a:extLst>
          </p:cNvPr>
          <p:cNvSpPr txBox="1"/>
          <p:nvPr/>
        </p:nvSpPr>
        <p:spPr>
          <a:xfrm>
            <a:off x="6590809" y="2552286"/>
            <a:ext cx="5718422" cy="2229456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①行李之往来，共其乏困 （代词，指代“行李”）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②越国以鄙远，君知其难也 （代词，指代“那件事”）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③失其所与，不知 （代词，自己的）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④吾其还也 （语气词，还是，表商量）</a:t>
            </a:r>
            <a:endParaRPr lang="zh-CN" altLang="en-US" sz="1800" b="0" i="0">
              <a:effectLst/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E8EA800-6C5B-45BC-BB3A-119514BAE671}"/>
              </a:ext>
            </a:extLst>
          </p:cNvPr>
          <p:cNvSpPr txBox="1"/>
          <p:nvPr/>
        </p:nvSpPr>
        <p:spPr>
          <a:xfrm>
            <a:off x="5809762" y="3556482"/>
            <a:ext cx="5978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760000"/>
                </a:solidFill>
                <a:latin typeface="����"/>
              </a:rPr>
              <a:t>其</a:t>
            </a:r>
            <a:r>
              <a:rPr lang="zh-CN" altLang="en-US" sz="2400" b="1" i="0">
                <a:solidFill>
                  <a:srgbClr val="760000"/>
                </a:solidFill>
                <a:effectLst/>
                <a:latin typeface="����"/>
              </a:rPr>
              <a:t> </a:t>
            </a:r>
            <a:endParaRPr lang="zh-CN" altLang="en-US" sz="2400" b="1">
              <a:solidFill>
                <a:srgbClr val="760000"/>
              </a:solidFill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9AE9E47F-B164-4116-8F8A-893E9E3AEB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763772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文言知识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5087BE0-E050-4144-ACCE-EC603773EB10}"/>
              </a:ext>
            </a:extLst>
          </p:cNvPr>
          <p:cNvSpPr txBox="1"/>
          <p:nvPr/>
        </p:nvSpPr>
        <p:spPr>
          <a:xfrm>
            <a:off x="282047" y="909880"/>
            <a:ext cx="2179799" cy="1235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1">
                <a:solidFill>
                  <a:srgbClr val="760000"/>
                </a:solidFill>
                <a:latin typeface="����"/>
              </a:rPr>
              <a:t>五、重要虚词</a:t>
            </a:r>
            <a:endParaRPr lang="en-US" altLang="zh-CN" sz="2000" b="1">
              <a:solidFill>
                <a:srgbClr val="760000"/>
              </a:solidFill>
              <a:latin typeface="����"/>
            </a:endParaRPr>
          </a:p>
          <a:p>
            <a:pPr algn="l">
              <a:lnSpc>
                <a:spcPct val="200000"/>
              </a:lnSpc>
            </a:pPr>
            <a:r>
              <a:rPr lang="en-US" altLang="zh-CN" sz="2000" b="0" i="0">
                <a:solidFill>
                  <a:srgbClr val="0F0F0F"/>
                </a:solidFill>
                <a:effectLst/>
                <a:latin typeface="����"/>
              </a:rPr>
              <a:t>               </a:t>
            </a:r>
          </a:p>
        </p:txBody>
      </p:sp>
      <p:sp>
        <p:nvSpPr>
          <p:cNvPr id="2" name="左大括号 1">
            <a:extLst>
              <a:ext uri="{FF2B5EF4-FFF2-40B4-BE49-F238E27FC236}">
                <a16:creationId xmlns:a16="http://schemas.microsoft.com/office/drawing/2014/main" id="{288E8C63-BA87-4E57-BB79-0C8B6764E403}"/>
              </a:ext>
            </a:extLst>
          </p:cNvPr>
          <p:cNvSpPr/>
          <p:nvPr/>
        </p:nvSpPr>
        <p:spPr>
          <a:xfrm>
            <a:off x="2801887" y="1923568"/>
            <a:ext cx="197925" cy="3713249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E801ED-D6D9-4B37-8272-33D31ED339DE}"/>
              </a:ext>
            </a:extLst>
          </p:cNvPr>
          <p:cNvSpPr txBox="1"/>
          <p:nvPr/>
        </p:nvSpPr>
        <p:spPr>
          <a:xfrm>
            <a:off x="2999812" y="1714107"/>
            <a:ext cx="9274010" cy="389145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①子亦有不利焉。 （啊，句末语气词，表感叹）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②焉用亡郑以陪邻？ （疑问代词，为什么）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③若不阙秦，将焉取之 （疑问代词，哪里）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④且焉置土石 （疑问代词，哪里）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⑤以俟夫观人风者得焉 （代词，之）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⑥永之人争奔走焉 （兼词，于之）</a:t>
            </a:r>
            <a:br>
              <a:rPr lang="zh-CN" altLang="en-US"/>
            </a:br>
            <a:r>
              <a:rPr lang="zh-CN" altLang="en-US" b="0" i="0">
                <a:solidFill>
                  <a:srgbClr val="0F0F0F"/>
                </a:solidFill>
                <a:effectLst/>
                <a:latin typeface="����"/>
              </a:rPr>
              <a:t>⑦朝济而夕设版焉（兼词，于此）</a:t>
            </a:r>
            <a:endParaRPr lang="zh-CN" altLang="en-US" sz="1800" i="0">
              <a:effectLst/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1629D7E-2507-4336-AE9D-7B94CF13C4C5}"/>
              </a:ext>
            </a:extLst>
          </p:cNvPr>
          <p:cNvSpPr txBox="1"/>
          <p:nvPr/>
        </p:nvSpPr>
        <p:spPr>
          <a:xfrm>
            <a:off x="2030412" y="3549359"/>
            <a:ext cx="5802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>
                <a:solidFill>
                  <a:srgbClr val="760000"/>
                </a:solidFill>
                <a:effectLst/>
                <a:latin typeface="����"/>
              </a:rPr>
              <a:t>焉 </a:t>
            </a:r>
            <a:endParaRPr lang="zh-CN" altLang="en-US" sz="2400" b="1">
              <a:solidFill>
                <a:srgbClr val="760000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C0A3CD9-A919-4CC5-9685-F103E14551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120583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文言知识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5087BE0-E050-4144-ACCE-EC603773EB10}"/>
              </a:ext>
            </a:extLst>
          </p:cNvPr>
          <p:cNvSpPr txBox="1"/>
          <p:nvPr/>
        </p:nvSpPr>
        <p:spPr>
          <a:xfrm>
            <a:off x="1024507" y="818398"/>
            <a:ext cx="10393769" cy="4920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六、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特殊句式</a:t>
            </a:r>
            <a:endParaRPr lang="en-US" altLang="zh-CN" sz="2000" b="1">
              <a:solidFill>
                <a:srgbClr val="760000"/>
              </a:solidFill>
              <a:latin typeface="+mn-ea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（一）判断句 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1.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是寡人之过也（用“也”表判断） 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2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．因人之力而敝之，不仁 </a:t>
            </a: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/ 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失其所与，不知 </a:t>
            </a: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/ 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以乱易整，不武（通过语意直接表判断）</a:t>
            </a:r>
          </a:p>
          <a:p>
            <a:pPr algn="l">
              <a:lnSpc>
                <a:spcPct val="200000"/>
              </a:lnSpc>
            </a:pP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（二）倒装句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1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．宾语前置句：夫晋，何厌之有 （“之”作宾语前置的标志，正常语序：有何厌）</a:t>
            </a:r>
          </a:p>
          <a:p>
            <a:pPr algn="l">
              <a:lnSpc>
                <a:spcPct val="200000"/>
              </a:lnSpc>
            </a:pP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2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．状语后置（介词结构后置）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① 以其无礼于晋② 若亡郑而有益于君③ 佚之狐言于郑伯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4259BB0-ECB2-4ABE-A449-19FECD38E2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800393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969CA6B-8718-4036-9DA3-883A812693F8}"/>
              </a:ext>
            </a:extLst>
          </p:cNvPr>
          <p:cNvSpPr/>
          <p:nvPr/>
        </p:nvSpPr>
        <p:spPr>
          <a:xfrm>
            <a:off x="282047" y="754338"/>
            <a:ext cx="11662303" cy="5798862"/>
          </a:xfrm>
          <a:prstGeom prst="roundRect">
            <a:avLst>
              <a:gd name="adj" fmla="val 10376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20F9604-8C05-4469-BCFC-07EC0F86AA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07EC07C0-A25D-4986-8B48-9C2683D0C3C9}"/>
              </a:ext>
            </a:extLst>
          </p:cNvPr>
          <p:cNvGrpSpPr/>
          <p:nvPr/>
        </p:nvGrpSpPr>
        <p:grpSpPr>
          <a:xfrm>
            <a:off x="282047" y="123742"/>
            <a:ext cx="2834065" cy="523220"/>
            <a:chOff x="4735063" y="711220"/>
            <a:chExt cx="2834065" cy="52322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EBED443F-A09D-4073-95DA-DF0AA1AB2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F3CA0ED-AA89-4AA3-BB79-BFC5FEDF549F}"/>
                </a:ext>
              </a:extLst>
            </p:cNvPr>
            <p:cNvSpPr/>
            <p:nvPr/>
          </p:nvSpPr>
          <p:spPr>
            <a:xfrm>
              <a:off x="5338860" y="71122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著作简介</a:t>
              </a: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EB9812E0-9FF0-432A-9D73-6126B9F07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6273" y="1352930"/>
            <a:ext cx="2884517" cy="4263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DC00D77-392E-4E88-A589-DF39487DBC25}"/>
              </a:ext>
            </a:extLst>
          </p:cNvPr>
          <p:cNvSpPr txBox="1"/>
          <p:nvPr/>
        </p:nvSpPr>
        <p:spPr>
          <a:xfrm>
            <a:off x="4183023" y="1086169"/>
            <a:ext cx="6278642" cy="5135199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+mn-ea"/>
              </a:rPr>
              <a:t>    《</a:t>
            </a:r>
            <a:r>
              <a:rPr lang="zh-CN" altLang="en-US" sz="2400">
                <a:latin typeface="+mn-ea"/>
              </a:rPr>
              <a:t>左传</a:t>
            </a:r>
            <a:r>
              <a:rPr lang="en-US" altLang="zh-CN" sz="2400">
                <a:latin typeface="+mn-ea"/>
              </a:rPr>
              <a:t>》</a:t>
            </a:r>
            <a:r>
              <a:rPr lang="zh-CN" altLang="en-US" sz="2400">
                <a:latin typeface="+mn-ea"/>
              </a:rPr>
              <a:t>是</a:t>
            </a:r>
            <a:r>
              <a:rPr lang="en-US" altLang="zh-CN" sz="2400">
                <a:latin typeface="+mn-ea"/>
              </a:rPr>
              <a:t>《</a:t>
            </a:r>
            <a:r>
              <a:rPr lang="zh-CN" altLang="en-US" sz="2400">
                <a:latin typeface="+mn-ea"/>
              </a:rPr>
              <a:t>春秋左氏传</a:t>
            </a:r>
            <a:r>
              <a:rPr lang="en-US" altLang="zh-CN" sz="2400">
                <a:latin typeface="+mn-ea"/>
              </a:rPr>
              <a:t>》</a:t>
            </a:r>
            <a:r>
              <a:rPr lang="zh-CN" altLang="en-US" sz="2400">
                <a:latin typeface="+mn-ea"/>
              </a:rPr>
              <a:t>的简称，又名</a:t>
            </a:r>
            <a:r>
              <a:rPr lang="en-US" altLang="zh-CN" sz="2400">
                <a:latin typeface="+mn-ea"/>
              </a:rPr>
              <a:t>《</a:t>
            </a:r>
            <a:r>
              <a:rPr lang="zh-CN" altLang="en-US" sz="2400">
                <a:latin typeface="+mn-ea"/>
              </a:rPr>
              <a:t>左氏春秋</a:t>
            </a:r>
            <a:r>
              <a:rPr lang="en-US" altLang="zh-CN" sz="2400">
                <a:latin typeface="+mn-ea"/>
              </a:rPr>
              <a:t>》</a:t>
            </a:r>
            <a:r>
              <a:rPr lang="zh-CN" altLang="en-US" sz="2400">
                <a:latin typeface="+mn-ea"/>
              </a:rPr>
              <a:t>，它是继</a:t>
            </a:r>
            <a:r>
              <a:rPr lang="en-US" altLang="zh-CN" sz="2400">
                <a:latin typeface="+mn-ea"/>
              </a:rPr>
              <a:t>《</a:t>
            </a:r>
            <a:r>
              <a:rPr lang="zh-CN" altLang="en-US" sz="2400">
                <a:latin typeface="+mn-ea"/>
              </a:rPr>
              <a:t>春秋</a:t>
            </a:r>
            <a:r>
              <a:rPr lang="en-US" altLang="zh-CN" sz="2400">
                <a:latin typeface="+mn-ea"/>
              </a:rPr>
              <a:t>》</a:t>
            </a:r>
            <a:r>
              <a:rPr lang="zh-CN" altLang="en-US" sz="2400">
                <a:latin typeface="+mn-ea"/>
              </a:rPr>
              <a:t>之后我国第一部记事详细而又完整的编年体史书。也是一部富有文学价值的历史散文著作。相传为鲁国史官左丘明所作。它与</a:t>
            </a:r>
            <a:r>
              <a:rPr lang="en-US" altLang="zh-CN" sz="2400">
                <a:latin typeface="+mn-ea"/>
              </a:rPr>
              <a:t>《</a:t>
            </a:r>
            <a:r>
              <a:rPr lang="zh-CN" altLang="en-US" sz="2400">
                <a:latin typeface="+mn-ea"/>
              </a:rPr>
              <a:t>春秋公羊传</a:t>
            </a:r>
            <a:r>
              <a:rPr lang="en-US" altLang="zh-CN" sz="2400">
                <a:latin typeface="+mn-ea"/>
              </a:rPr>
              <a:t>》《</a:t>
            </a:r>
            <a:r>
              <a:rPr lang="zh-CN" altLang="en-US" sz="2400">
                <a:latin typeface="+mn-ea"/>
              </a:rPr>
              <a:t>春秋谷梁传</a:t>
            </a:r>
            <a:r>
              <a:rPr lang="en-US" altLang="zh-CN" sz="2400">
                <a:latin typeface="+mn-ea"/>
              </a:rPr>
              <a:t>》</a:t>
            </a:r>
            <a:r>
              <a:rPr lang="zh-CN" altLang="en-US" sz="2400">
                <a:latin typeface="+mn-ea"/>
              </a:rPr>
              <a:t>并称为“春秋三传”。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+mn-ea"/>
              </a:rPr>
              <a:t>它的核心思想是民本思想，如民重于天、民重于君、民为邦本的思想，主要艺术成就：长于叙事，尤其出色的是描写战争；善于写人，工于记言。</a:t>
            </a:r>
          </a:p>
        </p:txBody>
      </p:sp>
    </p:spTree>
    <p:extLst>
      <p:ext uri="{BB962C8B-B14F-4D97-AF65-F5344CB8AC3E}">
        <p14:creationId xmlns:p14="http://schemas.microsoft.com/office/powerpoint/2010/main" val="4037673236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文言知识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5087BE0-E050-4144-ACCE-EC603773EB10}"/>
              </a:ext>
            </a:extLst>
          </p:cNvPr>
          <p:cNvSpPr txBox="1"/>
          <p:nvPr/>
        </p:nvSpPr>
        <p:spPr>
          <a:xfrm>
            <a:off x="1024507" y="818398"/>
            <a:ext cx="11542631" cy="5536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六、</a:t>
            </a: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特殊句式</a:t>
            </a:r>
            <a:endParaRPr lang="en-US" altLang="zh-CN" sz="2000" b="1">
              <a:solidFill>
                <a:srgbClr val="760000"/>
              </a:solidFill>
              <a:latin typeface="+mn-ea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 b="1" i="0">
                <a:solidFill>
                  <a:srgbClr val="760000"/>
                </a:solidFill>
                <a:effectLst/>
                <a:latin typeface="+mn-ea"/>
              </a:rPr>
              <a:t>（三）省略句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1.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省主语 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①（晋惠公）许君焦、瑕      ②（烛之武）辞曰：“臣之壮也，犹不如人；</a:t>
            </a: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……”</a:t>
            </a:r>
            <a:b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③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（烛之武）夜缒而出          ④（烛之武）许之 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⑤（秦伯）使杞子、逢孙、扬孙戍之</a:t>
            </a:r>
          </a:p>
          <a:p>
            <a:pPr algn="l">
              <a:lnSpc>
                <a:spcPct val="200000"/>
              </a:lnSpc>
            </a:pPr>
            <a:r>
              <a:rPr lang="en-US" altLang="zh-CN" sz="2000" b="0" i="0">
                <a:solidFill>
                  <a:srgbClr val="0F0F0F"/>
                </a:solidFill>
                <a:effectLst/>
                <a:latin typeface="+mn-ea"/>
              </a:rPr>
              <a:t>2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．省宾语 </a:t>
            </a:r>
            <a:b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</a:b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① 敢以（之）烦执事（省略介词宾语，指灭郑之事或退兵之事）</a:t>
            </a:r>
            <a:endParaRPr lang="en-US" altLang="zh-CN" sz="2000" b="0" i="0">
              <a:solidFill>
                <a:srgbClr val="0F0F0F"/>
              </a:solidFill>
              <a:effectLst/>
              <a:latin typeface="+mn-ea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 b="0" i="0">
                <a:solidFill>
                  <a:srgbClr val="0F0F0F"/>
                </a:solidFill>
                <a:effectLst/>
                <a:latin typeface="+mn-ea"/>
              </a:rPr>
              <a:t>② 若舍郑以（之）为东道主（之：指郑国）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72C35DD-398C-4D0B-A49F-5125567676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007469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课文解读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E2742-ED92-4DBC-B301-FF0ED0B7B641}"/>
              </a:ext>
            </a:extLst>
          </p:cNvPr>
          <p:cNvSpPr txBox="1"/>
          <p:nvPr/>
        </p:nvSpPr>
        <p:spPr>
          <a:xfrm>
            <a:off x="1563076" y="2198150"/>
            <a:ext cx="9065847" cy="2461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i="0" u="sng">
                <a:solidFill>
                  <a:srgbClr val="444444"/>
                </a:solidFill>
                <a:effectLst/>
                <a:latin typeface="+mn-ea"/>
              </a:rPr>
              <a:t>【</a:t>
            </a:r>
            <a:r>
              <a:rPr lang="zh-CN" altLang="en-US" sz="2000" i="0" u="sng">
                <a:solidFill>
                  <a:srgbClr val="444444"/>
                </a:solidFill>
                <a:effectLst/>
                <a:latin typeface="+mn-ea"/>
              </a:rPr>
              <a:t>烛之武</a:t>
            </a:r>
            <a:r>
              <a:rPr lang="en-US" altLang="zh-CN" sz="2000" i="0" u="sng">
                <a:solidFill>
                  <a:srgbClr val="444444"/>
                </a:solidFill>
                <a:effectLst/>
                <a:latin typeface="+mn-ea"/>
              </a:rPr>
              <a:t>】</a:t>
            </a:r>
            <a:r>
              <a:rPr lang="zh-CN" altLang="en-US" sz="2000" i="0" u="sng">
                <a:solidFill>
                  <a:srgbClr val="444444"/>
                </a:solidFill>
                <a:effectLst/>
                <a:latin typeface="+mn-ea"/>
              </a:rPr>
              <a:t>烛之武是中心人物。虽然“臣之壮也，犹不如人”满腹的委屈和牢骚，但在国难当头，深明大义，以捍卫国家主权的使命感只身赴敌营，以机智善辩的外交才能消除了郑国的危机。不卑不亢，委婉曲折，步步深入，说服了秦伯，具有较强的感染力。 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3DA2552-3D9A-4D9B-ACBD-999F8134D616}"/>
              </a:ext>
            </a:extLst>
          </p:cNvPr>
          <p:cNvSpPr/>
          <p:nvPr/>
        </p:nvSpPr>
        <p:spPr>
          <a:xfrm>
            <a:off x="3116113" y="866454"/>
            <a:ext cx="3558226" cy="6643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D5BE91-5F35-4588-B28A-30A50DE970DC}"/>
              </a:ext>
            </a:extLst>
          </p:cNvPr>
          <p:cNvSpPr txBox="1"/>
          <p:nvPr/>
        </p:nvSpPr>
        <p:spPr>
          <a:xfrm>
            <a:off x="3228194" y="1013942"/>
            <a:ext cx="36180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solidFill>
                  <a:srgbClr val="0F0F0F"/>
                </a:solidFill>
                <a:latin typeface="����"/>
              </a:rPr>
              <a:t>1</a:t>
            </a:r>
            <a:r>
              <a:rPr lang="zh-CN" altLang="en-US" sz="2400" b="1">
                <a:solidFill>
                  <a:srgbClr val="0F0F0F"/>
                </a:solidFill>
                <a:latin typeface="����"/>
              </a:rPr>
              <a:t>、</a:t>
            </a:r>
            <a:r>
              <a:rPr lang="zh-CN" altLang="en-US" sz="2400" b="1" i="0">
                <a:solidFill>
                  <a:srgbClr val="0F0F0F"/>
                </a:solidFill>
                <a:effectLst/>
                <a:latin typeface="����"/>
              </a:rPr>
              <a:t>本文主要人物介绍。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ADDA529-63FB-4138-BFA3-F972B73B98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556860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课文解读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E2742-ED92-4DBC-B301-FF0ED0B7B641}"/>
              </a:ext>
            </a:extLst>
          </p:cNvPr>
          <p:cNvSpPr txBox="1"/>
          <p:nvPr/>
        </p:nvSpPr>
        <p:spPr>
          <a:xfrm>
            <a:off x="2023070" y="1890373"/>
            <a:ext cx="7839273" cy="30772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i="0" u="sng">
                <a:solidFill>
                  <a:srgbClr val="444444"/>
                </a:solidFill>
                <a:effectLst/>
                <a:latin typeface="+mn-ea"/>
              </a:rPr>
              <a:t>【</a:t>
            </a:r>
            <a:r>
              <a:rPr lang="zh-CN" altLang="en-US" sz="2000" i="0" u="sng">
                <a:solidFill>
                  <a:srgbClr val="444444"/>
                </a:solidFill>
                <a:effectLst/>
                <a:latin typeface="+mn-ea"/>
              </a:rPr>
              <a:t>佚之狐</a:t>
            </a:r>
            <a:r>
              <a:rPr lang="en-US" altLang="zh-CN" sz="2000" i="0" u="sng">
                <a:solidFill>
                  <a:srgbClr val="444444"/>
                </a:solidFill>
                <a:effectLst/>
                <a:latin typeface="+mn-ea"/>
              </a:rPr>
              <a:t>】</a:t>
            </a:r>
            <a:r>
              <a:rPr lang="zh-CN" altLang="en-US" sz="2000" i="0" u="sng">
                <a:solidFill>
                  <a:srgbClr val="444444"/>
                </a:solidFill>
                <a:effectLst/>
                <a:latin typeface="+mn-ea"/>
              </a:rPr>
              <a:t>佚之狐，慧眼识英雄的伯乐。“若使烛之武见秦军，师必退”，说明佚之狐对烛之武的外交才能有足够的了解，对郑、秦、晋三国的形势有充分的洞察力和预见性。 </a:t>
            </a:r>
            <a:br>
              <a:rPr lang="zh-CN" altLang="en-US" sz="2000" i="0" u="sng">
                <a:solidFill>
                  <a:srgbClr val="444444"/>
                </a:solidFill>
                <a:effectLst/>
                <a:latin typeface="+mn-ea"/>
              </a:rPr>
            </a:br>
            <a:endParaRPr lang="zh-CN" altLang="en-US" sz="2000" i="0" u="sng">
              <a:solidFill>
                <a:srgbClr val="0F0F0F"/>
              </a:solidFill>
              <a:effectLst/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i="0" u="sng">
                <a:solidFill>
                  <a:srgbClr val="0F0F0F"/>
                </a:solidFill>
                <a:effectLst/>
                <a:latin typeface="+mn-ea"/>
              </a:rPr>
              <a:t>　　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0542BF6-1D05-4C2A-B9AC-49FC5E57A903}"/>
              </a:ext>
            </a:extLst>
          </p:cNvPr>
          <p:cNvSpPr/>
          <p:nvPr/>
        </p:nvSpPr>
        <p:spPr>
          <a:xfrm>
            <a:off x="3116113" y="866454"/>
            <a:ext cx="3558226" cy="6643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77F86BB-8BC9-4C4B-B591-8BEDD421074A}"/>
              </a:ext>
            </a:extLst>
          </p:cNvPr>
          <p:cNvSpPr txBox="1"/>
          <p:nvPr/>
        </p:nvSpPr>
        <p:spPr>
          <a:xfrm>
            <a:off x="3228194" y="1013942"/>
            <a:ext cx="36180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solidFill>
                  <a:srgbClr val="0F0F0F"/>
                </a:solidFill>
                <a:latin typeface="����"/>
              </a:rPr>
              <a:t>1</a:t>
            </a:r>
            <a:r>
              <a:rPr lang="zh-CN" altLang="en-US" sz="2400" b="1">
                <a:solidFill>
                  <a:srgbClr val="0F0F0F"/>
                </a:solidFill>
                <a:latin typeface="����"/>
              </a:rPr>
              <a:t>、</a:t>
            </a:r>
            <a:r>
              <a:rPr lang="zh-CN" altLang="en-US" sz="2400" b="1" i="0">
                <a:solidFill>
                  <a:srgbClr val="0F0F0F"/>
                </a:solidFill>
                <a:effectLst/>
                <a:latin typeface="����"/>
              </a:rPr>
              <a:t>本文主要人物介绍。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3239157-5DA6-46EA-8ECE-1619559C97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10324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课文解读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E2742-ED92-4DBC-B301-FF0ED0B7B641}"/>
              </a:ext>
            </a:extLst>
          </p:cNvPr>
          <p:cNvSpPr txBox="1"/>
          <p:nvPr/>
        </p:nvSpPr>
        <p:spPr>
          <a:xfrm>
            <a:off x="1860062" y="1967419"/>
            <a:ext cx="8589108" cy="4308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u="sng">
                <a:solidFill>
                  <a:srgbClr val="444444"/>
                </a:solidFill>
                <a:latin typeface="+mn-ea"/>
              </a:rPr>
              <a:t>【</a:t>
            </a:r>
            <a:r>
              <a:rPr lang="zh-CN" altLang="en-US" sz="2000" u="sng">
                <a:solidFill>
                  <a:srgbClr val="444444"/>
                </a:solidFill>
                <a:latin typeface="+mn-ea"/>
              </a:rPr>
              <a:t>郑伯</a:t>
            </a:r>
            <a:r>
              <a:rPr lang="en-US" altLang="zh-CN" sz="2000" u="sng">
                <a:solidFill>
                  <a:srgbClr val="444444"/>
                </a:solidFill>
                <a:latin typeface="+mn-ea"/>
              </a:rPr>
              <a:t>】</a:t>
            </a:r>
            <a:r>
              <a:rPr lang="zh-CN" altLang="en-US" sz="2000" i="0" u="sng">
                <a:solidFill>
                  <a:srgbClr val="444444"/>
                </a:solidFill>
                <a:effectLst/>
                <a:latin typeface="+mn-ea"/>
              </a:rPr>
              <a:t>郑伯，勇于自责者。当郑国所处危险境地，需烛之武退秦师时，烛之武却流露出“今老矣，无能为也已”的满腹委屈与牢骚。面对此，郑伯先是“是寡人之过也”以自责，从谏如流，情真意切，并欲扬先抑，设想假如郑国灭亡的话，对烛之武也无好处，这种透彻的分析，诚意的表白，终于感动了烛之武，使之临危受命，义无反顾赴敌营。</a:t>
            </a:r>
          </a:p>
          <a:p>
            <a:pPr>
              <a:lnSpc>
                <a:spcPct val="200000"/>
              </a:lnSpc>
            </a:pPr>
            <a:endParaRPr lang="zh-CN" altLang="en-US" sz="2000" i="0" u="sng">
              <a:solidFill>
                <a:srgbClr val="0F0F0F"/>
              </a:solidFill>
              <a:effectLst/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i="0" u="sng">
                <a:solidFill>
                  <a:srgbClr val="0F0F0F"/>
                </a:solidFill>
                <a:effectLst/>
                <a:latin typeface="+mn-ea"/>
              </a:rPr>
              <a:t>　　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EB6D433-3B7D-4583-9670-99934DA9D91C}"/>
              </a:ext>
            </a:extLst>
          </p:cNvPr>
          <p:cNvSpPr/>
          <p:nvPr/>
        </p:nvSpPr>
        <p:spPr>
          <a:xfrm>
            <a:off x="3116113" y="866454"/>
            <a:ext cx="3558226" cy="6643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2542E5A-CF3D-4CE2-AEE3-A9E6878EB1F8}"/>
              </a:ext>
            </a:extLst>
          </p:cNvPr>
          <p:cNvSpPr txBox="1"/>
          <p:nvPr/>
        </p:nvSpPr>
        <p:spPr>
          <a:xfrm>
            <a:off x="3228194" y="1013942"/>
            <a:ext cx="36180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solidFill>
                  <a:srgbClr val="0F0F0F"/>
                </a:solidFill>
                <a:latin typeface="����"/>
              </a:rPr>
              <a:t>1</a:t>
            </a:r>
            <a:r>
              <a:rPr lang="zh-CN" altLang="en-US" sz="2400" b="1">
                <a:solidFill>
                  <a:srgbClr val="0F0F0F"/>
                </a:solidFill>
                <a:latin typeface="����"/>
              </a:rPr>
              <a:t>、</a:t>
            </a:r>
            <a:r>
              <a:rPr lang="zh-CN" altLang="en-US" sz="2400" b="1" i="0">
                <a:solidFill>
                  <a:srgbClr val="0F0F0F"/>
                </a:solidFill>
                <a:effectLst/>
                <a:latin typeface="����"/>
              </a:rPr>
              <a:t>本文主要人物介绍。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09F4268-5E42-4073-8AA7-3A6FBF3B27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6935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课文解读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E55100A-3042-4A93-9C97-D72003A57F67}"/>
              </a:ext>
            </a:extLst>
          </p:cNvPr>
          <p:cNvSpPr txBox="1"/>
          <p:nvPr/>
        </p:nvSpPr>
        <p:spPr>
          <a:xfrm>
            <a:off x="950812" y="2259448"/>
            <a:ext cx="10550769" cy="3698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             </a:t>
            </a:r>
            <a:r>
              <a:rPr lang="zh-CN" altLang="en-US" sz="2000" b="0" i="0" u="sng">
                <a:solidFill>
                  <a:srgbClr val="0F0F0F"/>
                </a:solidFill>
                <a:effectLst/>
                <a:latin typeface="����"/>
              </a:rPr>
              <a:t>文章的第一段用“无礼于晋”“且贰于楚”交代秦晋围郑的原因，又用“晋军函陵”、“秦军汜南”说明攻方的态势，暗示郑国已经危在旦夕。这就点明了烛之武游说秦伯的背景，为下文的故事发展作了铺垫。其次，秦晋围郑的两个原因“无礼于晋”及“贰于楚”都直接关系到晋国，而与秦国无关，这就为烛之武说服秦伯提供了可能性，为故事的发展埋下了伏笔。最后，秦、晋两军，一在函陵（今河南新郑北），一在汜南（今河南中牟南），两军分驻南北两边，互不接触。这为烛之武说服秦伯的秘密活动增加了有利条件。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9C6ABFFA-109A-4843-87E0-4CA775E1BC5F}"/>
              </a:ext>
            </a:extLst>
          </p:cNvPr>
          <p:cNvSpPr/>
          <p:nvPr/>
        </p:nvSpPr>
        <p:spPr>
          <a:xfrm>
            <a:off x="942994" y="1038392"/>
            <a:ext cx="10394464" cy="6643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E2742-ED92-4DBC-B301-FF0ED0B7B641}"/>
              </a:ext>
            </a:extLst>
          </p:cNvPr>
          <p:cNvSpPr txBox="1"/>
          <p:nvPr/>
        </p:nvSpPr>
        <p:spPr>
          <a:xfrm>
            <a:off x="942994" y="1038392"/>
            <a:ext cx="10331939" cy="587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>
                <a:solidFill>
                  <a:srgbClr val="0F0F0F"/>
                </a:solidFill>
                <a:latin typeface="����"/>
              </a:rPr>
              <a:t>2</a:t>
            </a:r>
            <a:r>
              <a:rPr lang="zh-CN" altLang="en-US" sz="2400" b="1" i="0">
                <a:solidFill>
                  <a:srgbClr val="0F0F0F"/>
                </a:solidFill>
                <a:effectLst/>
                <a:latin typeface="����"/>
              </a:rPr>
              <a:t>、文中是如何交代秦晋围郑的原因及形势的？这与整个故事发展有何关系？　</a:t>
            </a:r>
            <a:endParaRPr lang="en-US" altLang="zh-CN" sz="2400" b="1" i="0">
              <a:solidFill>
                <a:srgbClr val="0F0F0F"/>
              </a:solidFill>
              <a:effectLst/>
              <a:latin typeface="����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C03C514-E908-4594-B004-C2CB406C71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955954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课文解读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E2742-ED92-4DBC-B301-FF0ED0B7B641}"/>
              </a:ext>
            </a:extLst>
          </p:cNvPr>
          <p:cNvSpPr txBox="1"/>
          <p:nvPr/>
        </p:nvSpPr>
        <p:spPr>
          <a:xfrm>
            <a:off x="828431" y="2225327"/>
            <a:ext cx="10331939" cy="3698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         </a:t>
            </a:r>
            <a:r>
              <a:rPr lang="zh-CN" altLang="en-US" sz="2000" b="0" i="0" u="sng">
                <a:solidFill>
                  <a:srgbClr val="0F0F0F"/>
                </a:solidFill>
                <a:effectLst/>
                <a:latin typeface="����"/>
              </a:rPr>
              <a:t>文章首先交代了故事发生的背景，接着由佚之狐推荐，引出烛之武，这是故事的开端；郑伯于危急中请烛之武前往秦营，烛之武不念个人私怨，慨然应允，这是故事的发展；烛之武在夜间“缒而出”，秘密私访秦伯，并用一番动人的言辞说服了秦伯，这是故事的高潮；秦伯退兵，并派人戍守郑国，最后晋也被迫退兵，郑国转危为安，这是故事的结局。整篇故事结构是完整而严谨的。</a:t>
            </a:r>
          </a:p>
          <a:p>
            <a:pPr algn="l">
              <a:lnSpc>
                <a:spcPct val="200000"/>
              </a:lnSpc>
            </a:pPr>
            <a:r>
              <a:rPr lang="zh-CN" altLang="en-US" sz="2000" b="0" i="0" u="sng">
                <a:solidFill>
                  <a:srgbClr val="0F0F0F"/>
                </a:solidFill>
                <a:effectLst/>
                <a:latin typeface="����"/>
              </a:rPr>
              <a:t>　　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3DA2552-3D9A-4D9B-ACBD-999F8134D616}"/>
              </a:ext>
            </a:extLst>
          </p:cNvPr>
          <p:cNvSpPr/>
          <p:nvPr/>
        </p:nvSpPr>
        <p:spPr>
          <a:xfrm>
            <a:off x="3116112" y="866454"/>
            <a:ext cx="5653191" cy="6643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D5BE91-5F35-4588-B28A-30A50DE970DC}"/>
              </a:ext>
            </a:extLst>
          </p:cNvPr>
          <p:cNvSpPr txBox="1"/>
          <p:nvPr/>
        </p:nvSpPr>
        <p:spPr>
          <a:xfrm>
            <a:off x="3228194" y="1013942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solidFill>
                  <a:srgbClr val="0F0F0F"/>
                </a:solidFill>
                <a:latin typeface="����"/>
              </a:rPr>
              <a:t>3</a:t>
            </a:r>
            <a:r>
              <a:rPr lang="zh-CN" altLang="en-US" sz="2400" b="1">
                <a:solidFill>
                  <a:srgbClr val="0F0F0F"/>
                </a:solidFill>
                <a:latin typeface="����"/>
              </a:rPr>
              <a:t>、</a:t>
            </a:r>
            <a:r>
              <a:rPr lang="zh-CN" altLang="en-US" sz="2400" b="1" i="0">
                <a:solidFill>
                  <a:srgbClr val="0F0F0F"/>
                </a:solidFill>
                <a:effectLst/>
                <a:latin typeface="����"/>
              </a:rPr>
              <a:t>本文在展开故事情节上有何特点？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F58219D-81E5-4F91-9338-70EA284255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725973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课文解读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E2742-ED92-4DBC-B301-FF0ED0B7B641}"/>
              </a:ext>
            </a:extLst>
          </p:cNvPr>
          <p:cNvSpPr txBox="1"/>
          <p:nvPr/>
        </p:nvSpPr>
        <p:spPr>
          <a:xfrm>
            <a:off x="867507" y="2225325"/>
            <a:ext cx="10331939" cy="3698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　　</a:t>
            </a:r>
            <a:r>
              <a:rPr lang="zh-CN" altLang="en-US" sz="2000" b="0" i="0" u="sng">
                <a:solidFill>
                  <a:srgbClr val="0F0F0F"/>
                </a:solidFill>
                <a:effectLst/>
                <a:latin typeface="����"/>
              </a:rPr>
              <a:t>其次，本文波澜迭起，曲折有致。秦晋两军夹击郑国，形势十分危急，在这关键时刻，佚之狐力荐善于辞令的烛之武，并断言：“若使烛之武见秦君，师必退。”此为一波。但当郑伯去请烛之武时，却遭到了烛之武的拒绝。显然，烛之武对郑伯过去的用人方针有看法，对自己过去所受到的排挤也是愤懑不平的。此时，郑伯赶紧认错，烛之武深明大义，在决定国家命运的关键时刻，不计私怨，捐弃前嫌，毅然应命。这寥寥几笔，给行文平添了一层波澜。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98EC3A9-7911-47F1-918D-0BEBFFBF1DDD}"/>
              </a:ext>
            </a:extLst>
          </p:cNvPr>
          <p:cNvSpPr/>
          <p:nvPr/>
        </p:nvSpPr>
        <p:spPr>
          <a:xfrm>
            <a:off x="3116112" y="866454"/>
            <a:ext cx="5653191" cy="6643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A9C2329-4589-48DF-BACD-44F068F5A714}"/>
              </a:ext>
            </a:extLst>
          </p:cNvPr>
          <p:cNvSpPr txBox="1"/>
          <p:nvPr/>
        </p:nvSpPr>
        <p:spPr>
          <a:xfrm>
            <a:off x="3228194" y="1013942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solidFill>
                  <a:srgbClr val="0F0F0F"/>
                </a:solidFill>
                <a:latin typeface="����"/>
              </a:rPr>
              <a:t>3</a:t>
            </a:r>
            <a:r>
              <a:rPr lang="zh-CN" altLang="en-US" sz="2400" b="1">
                <a:solidFill>
                  <a:srgbClr val="0F0F0F"/>
                </a:solidFill>
                <a:latin typeface="����"/>
              </a:rPr>
              <a:t>、</a:t>
            </a:r>
            <a:r>
              <a:rPr lang="zh-CN" altLang="en-US" sz="2400" b="1" i="0">
                <a:solidFill>
                  <a:srgbClr val="0F0F0F"/>
                </a:solidFill>
                <a:effectLst/>
                <a:latin typeface="����"/>
              </a:rPr>
              <a:t>本文在展开故事情节上有何特点？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411D9B3-7D43-4AA5-A053-7BDF6247E3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23360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课文解读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E2742-ED92-4DBC-B301-FF0ED0B7B641}"/>
              </a:ext>
            </a:extLst>
          </p:cNvPr>
          <p:cNvSpPr txBox="1"/>
          <p:nvPr/>
        </p:nvSpPr>
        <p:spPr>
          <a:xfrm>
            <a:off x="942994" y="2314272"/>
            <a:ext cx="9198708" cy="2466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        </a:t>
            </a:r>
            <a:r>
              <a:rPr lang="zh-CN" altLang="en-US" sz="2000" b="0" i="0" u="sng">
                <a:solidFill>
                  <a:srgbClr val="0F0F0F"/>
                </a:solidFill>
                <a:effectLst/>
                <a:latin typeface="����"/>
              </a:rPr>
              <a:t> 最后，烛之武利用黑夜，秘密出城会见秦伯，并说服了秦伯，秦伯答应退兵。晋大夫子犯主张袭击秦军，形势又紧张起来了，故事出现了第三折。最后，晋文公分析了形势，认为“因人之力而敝之，不仁；失其所与，不知；以乱易整，不武。”也撤了兵。至此，郑终于转危为安。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1EC389A-5D48-4363-A874-DF69BEE02886}"/>
              </a:ext>
            </a:extLst>
          </p:cNvPr>
          <p:cNvSpPr/>
          <p:nvPr/>
        </p:nvSpPr>
        <p:spPr>
          <a:xfrm>
            <a:off x="3116112" y="866454"/>
            <a:ext cx="5653191" cy="6643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595A56F-FD2A-451B-88D3-6A61521288FC}"/>
              </a:ext>
            </a:extLst>
          </p:cNvPr>
          <p:cNvSpPr txBox="1"/>
          <p:nvPr/>
        </p:nvSpPr>
        <p:spPr>
          <a:xfrm>
            <a:off x="3228194" y="1013942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solidFill>
                  <a:srgbClr val="0F0F0F"/>
                </a:solidFill>
                <a:latin typeface="����"/>
              </a:rPr>
              <a:t>3</a:t>
            </a:r>
            <a:r>
              <a:rPr lang="zh-CN" altLang="en-US" sz="2400" b="1">
                <a:solidFill>
                  <a:srgbClr val="0F0F0F"/>
                </a:solidFill>
                <a:latin typeface="����"/>
              </a:rPr>
              <a:t>、</a:t>
            </a:r>
            <a:r>
              <a:rPr lang="zh-CN" altLang="en-US" sz="2400" b="1" i="0">
                <a:solidFill>
                  <a:srgbClr val="0F0F0F"/>
                </a:solidFill>
                <a:effectLst/>
                <a:latin typeface="����"/>
              </a:rPr>
              <a:t>本文在展开故事情节上有何特点？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35A557F-30F8-4475-9609-59B1914AF0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619609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课文解读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E2742-ED92-4DBC-B301-FF0ED0B7B641}"/>
              </a:ext>
            </a:extLst>
          </p:cNvPr>
          <p:cNvSpPr txBox="1"/>
          <p:nvPr/>
        </p:nvSpPr>
        <p:spPr>
          <a:xfrm>
            <a:off x="1365024" y="1837123"/>
            <a:ext cx="9198708" cy="4313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        </a:t>
            </a:r>
            <a:r>
              <a:rPr lang="zh-CN" altLang="en-US" sz="2000" b="0" i="0" u="sng">
                <a:solidFill>
                  <a:srgbClr val="0F0F0F"/>
                </a:solidFill>
                <a:effectLst/>
                <a:latin typeface="����"/>
              </a:rPr>
              <a:t>首先，烛之武开门见山说：“秦、晋围郑，郑既知亡矣”，承认郑国已处于危亡的地步。但作为郑大夫的烛之武却没有半句为郑国乞求的话，相反，却以“若亡郑而有益于君，敢以烦执事”来表明为秦着想的立场。先分析了“越国以鄙远”的难处，接着谈了亡郑实际上是增加了别国（晋）的土地，扩展了别国的势力，而邻国势力的增强就意味着秦国势力的削弱。接下来又分析了存郑对秦有益无害：“舍郑以为东道主，行李之往来，共其乏困，君亦无所害。”一利一害，推心置腹，不由秦伯不动心</a:t>
            </a: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。</a:t>
            </a:r>
            <a:endParaRPr lang="zh-CN" altLang="en-US" sz="2000" b="0" i="0" u="sng">
              <a:solidFill>
                <a:srgbClr val="0F0F0F"/>
              </a:solidFill>
              <a:effectLst/>
              <a:latin typeface="����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3DA2552-3D9A-4D9B-ACBD-999F8134D616}"/>
              </a:ext>
            </a:extLst>
          </p:cNvPr>
          <p:cNvSpPr/>
          <p:nvPr/>
        </p:nvSpPr>
        <p:spPr>
          <a:xfrm>
            <a:off x="3647117" y="834138"/>
            <a:ext cx="4426175" cy="6643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DD5BE91-5F35-4588-B28A-30A50DE970DC}"/>
              </a:ext>
            </a:extLst>
          </p:cNvPr>
          <p:cNvSpPr txBox="1"/>
          <p:nvPr/>
        </p:nvSpPr>
        <p:spPr>
          <a:xfrm>
            <a:off x="3759199" y="981626"/>
            <a:ext cx="44860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solidFill>
                  <a:srgbClr val="0F0F0F"/>
                </a:solidFill>
                <a:latin typeface="����"/>
              </a:rPr>
              <a:t>4</a:t>
            </a:r>
            <a:r>
              <a:rPr lang="zh-CN" altLang="en-US" sz="2400" b="1">
                <a:solidFill>
                  <a:srgbClr val="0F0F0F"/>
                </a:solidFill>
                <a:latin typeface="����"/>
              </a:rPr>
              <a:t>、</a:t>
            </a:r>
            <a:r>
              <a:rPr lang="zh-CN" altLang="en-US" sz="2400" b="1" i="0">
                <a:solidFill>
                  <a:srgbClr val="0F0F0F"/>
                </a:solidFill>
                <a:effectLst/>
                <a:latin typeface="����"/>
              </a:rPr>
              <a:t>烛之武为什么能说服秦伯？</a:t>
            </a:r>
          </a:p>
          <a:p>
            <a:pPr algn="l"/>
            <a:endParaRPr lang="zh-CN" altLang="en-US" sz="2400" b="1" i="0">
              <a:solidFill>
                <a:srgbClr val="0F0F0F"/>
              </a:solidFill>
              <a:effectLst/>
              <a:latin typeface="����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8CDEE5B-3093-46F8-B91C-DD06BBED6F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298127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课文解读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E2742-ED92-4DBC-B301-FF0ED0B7B641}"/>
              </a:ext>
            </a:extLst>
          </p:cNvPr>
          <p:cNvSpPr txBox="1"/>
          <p:nvPr/>
        </p:nvSpPr>
        <p:spPr>
          <a:xfrm>
            <a:off x="1402861" y="1812623"/>
            <a:ext cx="9198708" cy="3698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        </a:t>
            </a:r>
            <a:r>
              <a:rPr lang="zh-CN" altLang="en-US" sz="2000" b="0" i="0" u="sng">
                <a:solidFill>
                  <a:srgbClr val="0F0F0F"/>
                </a:solidFill>
                <a:effectLst/>
                <a:latin typeface="����"/>
              </a:rPr>
              <a:t>其次，烛之武充分了利用秦晋的矛盾。正当秦伯在考虑灭郑、存郑对自己的利害关系时，烛之武充分利用这一契机，利用秦晋之间的矛盾来离间双方。这番话不由得秦伯不深思。接着烛之武又把话题引向未来，指出晋国贪得无厌，灭郑之后，必将进而侵犯秦国，秦晋的矛盾将进一步尖锐化。由于晋国当时已成为中原霸主，秦伯对此不能不存有戒心。烛之武的这篇说辞戳到了他的痛处，终于促使他下定决心，改变主意，退兵助郑。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C00B98C-D92C-4060-9972-00FEC762DEA7}"/>
              </a:ext>
            </a:extLst>
          </p:cNvPr>
          <p:cNvSpPr/>
          <p:nvPr/>
        </p:nvSpPr>
        <p:spPr>
          <a:xfrm>
            <a:off x="3647117" y="834138"/>
            <a:ext cx="4426175" cy="6643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0D5C01B-9B75-49C5-9991-3433366D79A5}"/>
              </a:ext>
            </a:extLst>
          </p:cNvPr>
          <p:cNvSpPr txBox="1"/>
          <p:nvPr/>
        </p:nvSpPr>
        <p:spPr>
          <a:xfrm>
            <a:off x="3759199" y="981626"/>
            <a:ext cx="44860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solidFill>
                  <a:srgbClr val="0F0F0F"/>
                </a:solidFill>
                <a:latin typeface="����"/>
              </a:rPr>
              <a:t>4</a:t>
            </a:r>
            <a:r>
              <a:rPr lang="zh-CN" altLang="en-US" sz="2400" b="1">
                <a:solidFill>
                  <a:srgbClr val="0F0F0F"/>
                </a:solidFill>
                <a:latin typeface="����"/>
              </a:rPr>
              <a:t>、</a:t>
            </a:r>
            <a:r>
              <a:rPr lang="zh-CN" altLang="en-US" sz="2400" b="1" i="0">
                <a:solidFill>
                  <a:srgbClr val="0F0F0F"/>
                </a:solidFill>
                <a:effectLst/>
                <a:latin typeface="����"/>
              </a:rPr>
              <a:t>烛之武为什么能说服秦伯？</a:t>
            </a:r>
          </a:p>
          <a:p>
            <a:pPr algn="l"/>
            <a:endParaRPr lang="zh-CN" altLang="en-US" sz="2400" b="1" i="0">
              <a:solidFill>
                <a:srgbClr val="0F0F0F"/>
              </a:solidFill>
              <a:effectLst/>
              <a:latin typeface="����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F2D5F7F-EF28-4E54-AC66-71599A5584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781526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969CA6B-8718-4036-9DA3-883A812693F8}"/>
              </a:ext>
            </a:extLst>
          </p:cNvPr>
          <p:cNvSpPr/>
          <p:nvPr/>
        </p:nvSpPr>
        <p:spPr>
          <a:xfrm>
            <a:off x="282047" y="754338"/>
            <a:ext cx="11662303" cy="5798862"/>
          </a:xfrm>
          <a:prstGeom prst="roundRect">
            <a:avLst>
              <a:gd name="adj" fmla="val 10376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20F9604-8C05-4469-BCFC-07EC0F86AA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07EC07C0-A25D-4986-8B48-9C2683D0C3C9}"/>
              </a:ext>
            </a:extLst>
          </p:cNvPr>
          <p:cNvGrpSpPr/>
          <p:nvPr/>
        </p:nvGrpSpPr>
        <p:grpSpPr>
          <a:xfrm>
            <a:off x="282047" y="123742"/>
            <a:ext cx="2834065" cy="523220"/>
            <a:chOff x="4735063" y="711220"/>
            <a:chExt cx="2834065" cy="52322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EBED443F-A09D-4073-95DA-DF0AA1AB2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F3CA0ED-AA89-4AA3-BB79-BFC5FEDF549F}"/>
                </a:ext>
              </a:extLst>
            </p:cNvPr>
            <p:cNvSpPr/>
            <p:nvPr/>
          </p:nvSpPr>
          <p:spPr>
            <a:xfrm>
              <a:off x="5338860" y="71122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写作背景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6DC00D77-392E-4E88-A589-DF39487DBC25}"/>
              </a:ext>
            </a:extLst>
          </p:cNvPr>
          <p:cNvSpPr txBox="1"/>
          <p:nvPr/>
        </p:nvSpPr>
        <p:spPr>
          <a:xfrm>
            <a:off x="390768" y="754338"/>
            <a:ext cx="11553581" cy="335104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+mn-ea"/>
              </a:rPr>
              <a:t>        本文选自</a:t>
            </a:r>
            <a:r>
              <a:rPr lang="en-US" altLang="zh-CN" sz="2400">
                <a:latin typeface="+mn-ea"/>
              </a:rPr>
              <a:t>《</a:t>
            </a:r>
            <a:r>
              <a:rPr lang="zh-CN" altLang="en-US" sz="2400">
                <a:latin typeface="+mn-ea"/>
              </a:rPr>
              <a:t>左传</a:t>
            </a:r>
            <a:r>
              <a:rPr lang="en-US" altLang="zh-CN" sz="2400">
                <a:latin typeface="+mn-ea"/>
              </a:rPr>
              <a:t>》</a:t>
            </a:r>
            <a:r>
              <a:rPr lang="zh-CN" altLang="en-US" sz="2400">
                <a:latin typeface="+mn-ea"/>
              </a:rPr>
              <a:t>僖公三十年。主要是记公元前</a:t>
            </a:r>
            <a:r>
              <a:rPr lang="en-US" altLang="zh-CN" sz="2400">
                <a:latin typeface="+mn-ea"/>
              </a:rPr>
              <a:t>630</a:t>
            </a:r>
            <a:r>
              <a:rPr lang="zh-CN" altLang="en-US" sz="2400">
                <a:latin typeface="+mn-ea"/>
              </a:rPr>
              <a:t>年郑国烛之武利用秦、晋矛盾，向秦伯分析了当前的形势，采取分化瓦解的办法，说明了保存郑国对秦有利，灭掉郑国对秦不利的道理，终于说服了秦伯。秦伯不但撤走了围郑的秦军，反而派兵保卫郑国，迫使晋国不得不撤兵，从而消除了郑国的危机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+mn-ea"/>
              </a:rPr>
              <a:t>      烛之武临危受命，不避艰险，只身说服秦君，解除国难，表现了他深明大义和捍卫国家主权的使命感，以及机智善辩的外交才能。 </a:t>
            </a:r>
          </a:p>
        </p:txBody>
      </p:sp>
      <p:pic>
        <p:nvPicPr>
          <p:cNvPr id="9" name="Picture 4" descr="劝退秦军">
            <a:extLst>
              <a:ext uri="{FF2B5EF4-FFF2-40B4-BE49-F238E27FC236}">
                <a16:creationId xmlns:a16="http://schemas.microsoft.com/office/drawing/2014/main" id="{2A1DE13F-7400-44D3-A7F1-BDFE33E8C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6377" y="4212760"/>
            <a:ext cx="6030146" cy="230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0191203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课文解读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E2742-ED92-4DBC-B301-FF0ED0B7B641}"/>
              </a:ext>
            </a:extLst>
          </p:cNvPr>
          <p:cNvSpPr txBox="1"/>
          <p:nvPr/>
        </p:nvSpPr>
        <p:spPr>
          <a:xfrm>
            <a:off x="2264507" y="2503298"/>
            <a:ext cx="7662985" cy="1851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        </a:t>
            </a:r>
            <a:r>
              <a:rPr lang="zh-CN" altLang="en-US" sz="2000" b="0" i="0" u="sng">
                <a:solidFill>
                  <a:srgbClr val="0F0F0F"/>
                </a:solidFill>
                <a:effectLst/>
                <a:latin typeface="����"/>
              </a:rPr>
              <a:t>主要是晋文公并不昏庸，很有理智，能隐忍不发，随机应变。因为如果这时进攻秦军，晋军就有可能处于腹背受敌的不利境地。而由此，也就证明了烛之武说退秦师的成功。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C00B98C-D92C-4060-9972-00FEC762DEA7}"/>
              </a:ext>
            </a:extLst>
          </p:cNvPr>
          <p:cNvSpPr/>
          <p:nvPr/>
        </p:nvSpPr>
        <p:spPr>
          <a:xfrm>
            <a:off x="3265497" y="888845"/>
            <a:ext cx="5395283" cy="6643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0D5C01B-9B75-49C5-9991-3433366D79A5}"/>
              </a:ext>
            </a:extLst>
          </p:cNvPr>
          <p:cNvSpPr txBox="1"/>
          <p:nvPr/>
        </p:nvSpPr>
        <p:spPr>
          <a:xfrm>
            <a:off x="3437435" y="1020702"/>
            <a:ext cx="53171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solidFill>
                  <a:srgbClr val="0F0F0F"/>
                </a:solidFill>
                <a:latin typeface="����"/>
              </a:rPr>
              <a:t>5</a:t>
            </a:r>
            <a:r>
              <a:rPr lang="zh-CN" altLang="en-US" sz="2400" b="1">
                <a:solidFill>
                  <a:srgbClr val="0F0F0F"/>
                </a:solidFill>
                <a:latin typeface="����"/>
              </a:rPr>
              <a:t>、</a:t>
            </a:r>
            <a:r>
              <a:rPr lang="zh-CN" altLang="en-US" sz="2400" b="1" i="0">
                <a:solidFill>
                  <a:srgbClr val="0F0F0F"/>
                </a:solidFill>
                <a:effectLst/>
                <a:latin typeface="����"/>
              </a:rPr>
              <a:t>晋文公为什么不愿向秦军进攻呢？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AB333A9-B49E-424E-88EE-5778618E42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695134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课文解读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E2742-ED92-4DBC-B301-FF0ED0B7B641}"/>
              </a:ext>
            </a:extLst>
          </p:cNvPr>
          <p:cNvSpPr txBox="1"/>
          <p:nvPr/>
        </p:nvSpPr>
        <p:spPr>
          <a:xfrm>
            <a:off x="1402861" y="1812623"/>
            <a:ext cx="9198708" cy="4313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           </a:t>
            </a:r>
            <a:r>
              <a:rPr lang="zh-CN" altLang="en-US" sz="2000" b="0" i="0" u="sng">
                <a:solidFill>
                  <a:srgbClr val="0F0F0F"/>
                </a:solidFill>
                <a:effectLst/>
                <a:latin typeface="����"/>
              </a:rPr>
              <a:t> 一、相互照应。这篇课文虽短，但在叙述故事时，却能够处处注意伏笔与照应。例如，在交代秦、晋围郑的原因时，说是“以其无礼于晋，且贰于楚也”，说明秦、郑并没有多大的矛盾冲突。这就为下文烛之武说退秦军埋下了伏笔。“夜缒而出”照应了开头的“秦、晋围郑”，“国危矣”。“许君焦、瑕、朝济而夕设版”和“微夫人之力不及此”，又照应了上文秦、晋虽是联合行动，但貌合神离，既没有驻扎在一起，彼此的行动也不需要通知对方，这就为秦、郑联盟提供了条件。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C00B98C-D92C-4060-9972-00FEC762DEA7}"/>
              </a:ext>
            </a:extLst>
          </p:cNvPr>
          <p:cNvSpPr/>
          <p:nvPr/>
        </p:nvSpPr>
        <p:spPr>
          <a:xfrm>
            <a:off x="3647117" y="834138"/>
            <a:ext cx="4426175" cy="6643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0D5C01B-9B75-49C5-9991-3433366D79A5}"/>
              </a:ext>
            </a:extLst>
          </p:cNvPr>
          <p:cNvSpPr txBox="1"/>
          <p:nvPr/>
        </p:nvSpPr>
        <p:spPr>
          <a:xfrm>
            <a:off x="3759199" y="981626"/>
            <a:ext cx="44860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1" i="0">
                <a:solidFill>
                  <a:srgbClr val="0F0F0F"/>
                </a:solidFill>
                <a:effectLst/>
                <a:latin typeface="����"/>
              </a:rPr>
              <a:t>6</a:t>
            </a:r>
            <a:r>
              <a:rPr lang="zh-CN" altLang="en-US" sz="2400" b="1" i="0">
                <a:solidFill>
                  <a:srgbClr val="0F0F0F"/>
                </a:solidFill>
                <a:effectLst/>
                <a:latin typeface="����"/>
              </a:rPr>
              <a:t>、本文写作手法有何特点？</a:t>
            </a:r>
          </a:p>
          <a:p>
            <a:pPr algn="l"/>
            <a:endParaRPr lang="zh-CN" altLang="en-US" sz="2400" b="1" i="0">
              <a:solidFill>
                <a:srgbClr val="0F0F0F"/>
              </a:solidFill>
              <a:effectLst/>
              <a:latin typeface="����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52BBD3F-13E5-482B-A98F-EFC41AC631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521395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课文解读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E2742-ED92-4DBC-B301-FF0ED0B7B641}"/>
              </a:ext>
            </a:extLst>
          </p:cNvPr>
          <p:cNvSpPr txBox="1"/>
          <p:nvPr/>
        </p:nvSpPr>
        <p:spPr>
          <a:xfrm>
            <a:off x="1402861" y="1812623"/>
            <a:ext cx="9198708" cy="4930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           </a:t>
            </a:r>
            <a:r>
              <a:rPr lang="zh-CN" altLang="en-US" sz="2000" b="0" i="0" u="sng">
                <a:solidFill>
                  <a:srgbClr val="0F0F0F"/>
                </a:solidFill>
                <a:effectLst/>
                <a:latin typeface="����"/>
              </a:rPr>
              <a:t> 二、波澜起伏。这篇课文波澜起伏，生动活泼。例如，大军压境，郑国危在旦夕，不禁让人捏着一把汗，而佚之狐的推荐，使郑伯看到了一线希望。读者满以为烛之武会顺利出使敌营，挽狂澜于既倒，谁知他却因长期得不到重用而“辞曰”，打起了退堂鼓，使郑国的希望又趋渺茫。郑伯的自责，也增添了文章的戏剧性。再如，秦国退兵后，子犯建议攻打秦军，秦、晋关系顿时又紧张起来。晋公讲了一番“仁”“知”“武”的大道理，才平息了一场虚惊。课文有张有弛，曲折有致，增加了文章的艺术感染力。</a:t>
            </a:r>
          </a:p>
          <a:p>
            <a:pPr algn="l">
              <a:lnSpc>
                <a:spcPct val="200000"/>
              </a:lnSpc>
            </a:pPr>
            <a:endParaRPr lang="zh-CN" altLang="en-US" sz="2000" b="0" i="0" u="sng">
              <a:solidFill>
                <a:srgbClr val="0F0F0F"/>
              </a:solidFill>
              <a:effectLst/>
              <a:latin typeface="����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C00B98C-D92C-4060-9972-00FEC762DEA7}"/>
              </a:ext>
            </a:extLst>
          </p:cNvPr>
          <p:cNvSpPr/>
          <p:nvPr/>
        </p:nvSpPr>
        <p:spPr>
          <a:xfrm>
            <a:off x="3647117" y="834138"/>
            <a:ext cx="4426175" cy="6643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0D5C01B-9B75-49C5-9991-3433366D79A5}"/>
              </a:ext>
            </a:extLst>
          </p:cNvPr>
          <p:cNvSpPr txBox="1"/>
          <p:nvPr/>
        </p:nvSpPr>
        <p:spPr>
          <a:xfrm>
            <a:off x="3759199" y="981626"/>
            <a:ext cx="44860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solidFill>
                  <a:srgbClr val="0F0F0F"/>
                </a:solidFill>
                <a:latin typeface="����"/>
              </a:rPr>
              <a:t>6</a:t>
            </a:r>
            <a:r>
              <a:rPr lang="zh-CN" altLang="en-US" sz="2400" b="1" i="0">
                <a:solidFill>
                  <a:srgbClr val="0F0F0F"/>
                </a:solidFill>
                <a:effectLst/>
                <a:latin typeface="����"/>
              </a:rPr>
              <a:t>、本文写作手法有何特点？</a:t>
            </a:r>
          </a:p>
          <a:p>
            <a:pPr algn="l"/>
            <a:endParaRPr lang="zh-CN" altLang="en-US" sz="2400" b="1" i="0">
              <a:solidFill>
                <a:srgbClr val="0F0F0F"/>
              </a:solidFill>
              <a:effectLst/>
              <a:latin typeface="����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C962591-4BDF-4D14-BF86-3E7A5C1B4E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795824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课文解读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65E2742-ED92-4DBC-B301-FF0ED0B7B641}"/>
              </a:ext>
            </a:extLst>
          </p:cNvPr>
          <p:cNvSpPr txBox="1"/>
          <p:nvPr/>
        </p:nvSpPr>
        <p:spPr>
          <a:xfrm>
            <a:off x="1778000" y="2101792"/>
            <a:ext cx="9198708" cy="3699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2000" b="0" i="0">
                <a:solidFill>
                  <a:srgbClr val="0F0F0F"/>
                </a:solidFill>
                <a:effectLst/>
                <a:latin typeface="����"/>
              </a:rPr>
              <a:t>           </a:t>
            </a:r>
            <a:r>
              <a:rPr lang="zh-CN" altLang="en-US" sz="2000" b="0" i="0" u="sng">
                <a:solidFill>
                  <a:srgbClr val="0F0F0F"/>
                </a:solidFill>
                <a:effectLst/>
                <a:latin typeface="����"/>
              </a:rPr>
              <a:t> </a:t>
            </a:r>
            <a:r>
              <a:rPr lang="zh-CN" altLang="en-US" sz="2000" u="sng">
                <a:solidFill>
                  <a:srgbClr val="0F0F0F"/>
                </a:solidFill>
                <a:latin typeface="����"/>
              </a:rPr>
              <a:t>三、</a:t>
            </a:r>
            <a:r>
              <a:rPr lang="zh-CN" altLang="en-US" sz="2000" b="0" i="0" u="sng">
                <a:solidFill>
                  <a:srgbClr val="0F0F0F"/>
                </a:solidFill>
                <a:effectLst/>
                <a:latin typeface="����"/>
              </a:rPr>
              <a:t>详略得当。这篇课文主要是表现烛之武怎样说退秦师的，所以重点放在烛之武的说辞上。对“退秦师”的前因后果，只作简略交代。在烛之武“夜缒而出”的前后，郑国君臣和百姓是怎样焦急地等待烛之武的消息，秦国君臣又是以怎样的场面和骄横态度接待这位即将亡国的使臣，作者都一字未提，而是集中笔墨塑造烛之武的形象，从而做到繁而不杂，有始有终，层次井然。</a:t>
            </a:r>
          </a:p>
          <a:p>
            <a:pPr algn="l">
              <a:lnSpc>
                <a:spcPct val="200000"/>
              </a:lnSpc>
            </a:pPr>
            <a:endParaRPr lang="zh-CN" altLang="en-US" sz="2000" b="0" i="0" u="sng">
              <a:solidFill>
                <a:srgbClr val="0F0F0F"/>
              </a:solidFill>
              <a:effectLst/>
              <a:latin typeface="����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BC00B98C-D92C-4060-9972-00FEC762DEA7}"/>
              </a:ext>
            </a:extLst>
          </p:cNvPr>
          <p:cNvSpPr/>
          <p:nvPr/>
        </p:nvSpPr>
        <p:spPr>
          <a:xfrm>
            <a:off x="3647117" y="834138"/>
            <a:ext cx="4426175" cy="664308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0D5C01B-9B75-49C5-9991-3433366D79A5}"/>
              </a:ext>
            </a:extLst>
          </p:cNvPr>
          <p:cNvSpPr txBox="1"/>
          <p:nvPr/>
        </p:nvSpPr>
        <p:spPr>
          <a:xfrm>
            <a:off x="3759199" y="981626"/>
            <a:ext cx="44860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solidFill>
                  <a:srgbClr val="0F0F0F"/>
                </a:solidFill>
                <a:latin typeface="����"/>
              </a:rPr>
              <a:t>6</a:t>
            </a:r>
            <a:r>
              <a:rPr lang="zh-CN" altLang="en-US" sz="2400" b="1" i="0">
                <a:solidFill>
                  <a:srgbClr val="0F0F0F"/>
                </a:solidFill>
                <a:effectLst/>
                <a:latin typeface="����"/>
              </a:rPr>
              <a:t>、本文写作手法有何特点？</a:t>
            </a:r>
          </a:p>
          <a:p>
            <a:pPr algn="l"/>
            <a:endParaRPr lang="zh-CN" altLang="en-US" sz="2400" b="1" i="0">
              <a:solidFill>
                <a:srgbClr val="0F0F0F"/>
              </a:solidFill>
              <a:effectLst/>
              <a:latin typeface="����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A010EF0-4F74-45B2-BC4C-762C9F6813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11260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课文结构</a:t>
              </a:r>
            </a:p>
          </p:txBody>
        </p:sp>
      </p:grpSp>
      <p:sp>
        <p:nvSpPr>
          <p:cNvPr id="5" name="Text Box 5">
            <a:extLst>
              <a:ext uri="{FF2B5EF4-FFF2-40B4-BE49-F238E27FC236}">
                <a16:creationId xmlns:a16="http://schemas.microsoft.com/office/drawing/2014/main" id="{22D674C0-AD7C-455D-BE2E-0DA849E99D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569" y="1057694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危在旦夕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4495ACB8-D1B7-451F-A862-ED03DDCF2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569" y="2431527"/>
            <a:ext cx="2667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临危受命</a:t>
            </a: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0EECA926-E091-4AEC-820F-FE83AB1D07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569" y="3805360"/>
            <a:ext cx="2819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说退秦师</a:t>
            </a:r>
          </a:p>
        </p:txBody>
      </p:sp>
      <p:sp>
        <p:nvSpPr>
          <p:cNvPr id="11" name="Text Box 8">
            <a:extLst>
              <a:ext uri="{FF2B5EF4-FFF2-40B4-BE49-F238E27FC236}">
                <a16:creationId xmlns:a16="http://schemas.microsoft.com/office/drawing/2014/main" id="{3CA2BBA8-1D4C-4D53-B09E-3B9362464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569" y="5282643"/>
            <a:ext cx="3124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转危为安</a:t>
            </a:r>
          </a:p>
        </p:txBody>
      </p:sp>
      <p:sp>
        <p:nvSpPr>
          <p:cNvPr id="12" name="Text Box 13">
            <a:extLst>
              <a:ext uri="{FF2B5EF4-FFF2-40B4-BE49-F238E27FC236}">
                <a16:creationId xmlns:a16="http://schemas.microsoft.com/office/drawing/2014/main" id="{71DF224F-320B-43BB-80F8-5284AF1FF6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4633" y="2566238"/>
            <a:ext cx="3429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亡郑利晋阙秦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6C13EA02-2D53-4A13-A5D6-5ED52B57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4633" y="3709238"/>
            <a:ext cx="3429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存郑利秦</a:t>
            </a:r>
          </a:p>
        </p:txBody>
      </p:sp>
      <p:sp>
        <p:nvSpPr>
          <p:cNvPr id="14" name="Text Box 15">
            <a:extLst>
              <a:ext uri="{FF2B5EF4-FFF2-40B4-BE49-F238E27FC236}">
                <a16:creationId xmlns:a16="http://schemas.microsoft.com/office/drawing/2014/main" id="{450A58A4-06E1-4247-B1AC-A58C13065D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4633" y="4852238"/>
            <a:ext cx="4419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晋忘恩负义，不可共事</a:t>
            </a:r>
          </a:p>
        </p:txBody>
      </p:sp>
      <p:sp>
        <p:nvSpPr>
          <p:cNvPr id="2" name="箭头: 下 1">
            <a:extLst>
              <a:ext uri="{FF2B5EF4-FFF2-40B4-BE49-F238E27FC236}">
                <a16:creationId xmlns:a16="http://schemas.microsoft.com/office/drawing/2014/main" id="{0884CBA4-1E88-4619-8CDD-E886558BDA03}"/>
              </a:ext>
            </a:extLst>
          </p:cNvPr>
          <p:cNvSpPr/>
          <p:nvPr/>
        </p:nvSpPr>
        <p:spPr>
          <a:xfrm>
            <a:off x="3116112" y="1646705"/>
            <a:ext cx="406400" cy="746408"/>
          </a:xfrm>
          <a:prstGeom prst="downArrow">
            <a:avLst/>
          </a:prstGeom>
          <a:solidFill>
            <a:srgbClr val="76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箭头: 下 14">
            <a:extLst>
              <a:ext uri="{FF2B5EF4-FFF2-40B4-BE49-F238E27FC236}">
                <a16:creationId xmlns:a16="http://schemas.microsoft.com/office/drawing/2014/main" id="{44ACA5AC-044F-49CC-9DF0-9BCAE023FB36}"/>
              </a:ext>
            </a:extLst>
          </p:cNvPr>
          <p:cNvSpPr/>
          <p:nvPr/>
        </p:nvSpPr>
        <p:spPr>
          <a:xfrm>
            <a:off x="3120027" y="2979229"/>
            <a:ext cx="406400" cy="746408"/>
          </a:xfrm>
          <a:prstGeom prst="downArrow">
            <a:avLst/>
          </a:prstGeom>
          <a:solidFill>
            <a:srgbClr val="76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箭头: 下 15">
            <a:extLst>
              <a:ext uri="{FF2B5EF4-FFF2-40B4-BE49-F238E27FC236}">
                <a16:creationId xmlns:a16="http://schemas.microsoft.com/office/drawing/2014/main" id="{81EE7E45-E08D-443F-8F1C-24A17CD5469C}"/>
              </a:ext>
            </a:extLst>
          </p:cNvPr>
          <p:cNvSpPr/>
          <p:nvPr/>
        </p:nvSpPr>
        <p:spPr>
          <a:xfrm>
            <a:off x="3123942" y="4460240"/>
            <a:ext cx="406400" cy="746408"/>
          </a:xfrm>
          <a:prstGeom prst="downArrow">
            <a:avLst/>
          </a:prstGeom>
          <a:solidFill>
            <a:srgbClr val="76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6">
            <a:extLst>
              <a:ext uri="{FF2B5EF4-FFF2-40B4-BE49-F238E27FC236}">
                <a16:creationId xmlns:a16="http://schemas.microsoft.com/office/drawing/2014/main" id="{DEABB24D-D08D-43AA-B7DA-4489D0A15A63}"/>
              </a:ext>
            </a:extLst>
          </p:cNvPr>
          <p:cNvSpPr/>
          <p:nvPr/>
        </p:nvSpPr>
        <p:spPr>
          <a:xfrm>
            <a:off x="4407876" y="2726873"/>
            <a:ext cx="99645" cy="2516550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大括号 18">
            <a:extLst>
              <a:ext uri="{FF2B5EF4-FFF2-40B4-BE49-F238E27FC236}">
                <a16:creationId xmlns:a16="http://schemas.microsoft.com/office/drawing/2014/main" id="{1D06FC2F-B9CB-438A-B882-8F488A8A253A}"/>
              </a:ext>
            </a:extLst>
          </p:cNvPr>
          <p:cNvSpPr/>
          <p:nvPr/>
        </p:nvSpPr>
        <p:spPr>
          <a:xfrm flipH="1">
            <a:off x="8298180" y="2706497"/>
            <a:ext cx="197142" cy="2516550"/>
          </a:xfrm>
          <a:prstGeom prst="leftBrac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4">
            <a:extLst>
              <a:ext uri="{FF2B5EF4-FFF2-40B4-BE49-F238E27FC236}">
                <a16:creationId xmlns:a16="http://schemas.microsoft.com/office/drawing/2014/main" id="{7BBB59F5-F941-40D3-9B1B-4184BEE6CD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2434" y="3050982"/>
            <a:ext cx="2082797" cy="168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分析利弊</a:t>
            </a:r>
            <a:endParaRPr lang="en-US" altLang="zh-CN" sz="2400" b="1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层层深入</a:t>
            </a:r>
            <a:endParaRPr lang="en-US" altLang="zh-CN" sz="2400" b="1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成功退秦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0143C9FC-CF98-49EF-98B2-05F1FEDD4A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760752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4" grpId="0"/>
      <p:bldP spid="2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8E3066-A34A-4769-A873-6341F6C9F841}"/>
              </a:ext>
            </a:extLst>
          </p:cNvPr>
          <p:cNvGrpSpPr/>
          <p:nvPr/>
        </p:nvGrpSpPr>
        <p:grpSpPr>
          <a:xfrm>
            <a:off x="258601" y="159440"/>
            <a:ext cx="2834065" cy="487522"/>
            <a:chOff x="4735063" y="746918"/>
            <a:chExt cx="2834065" cy="48752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7C77AF3-B7F1-421A-BB65-6908B2FB1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7389D4C-F418-4C58-8295-BA75A64E4420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拓展延伸</a:t>
              </a: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91FBBFA2-78A9-4AD2-9A43-FCCE24665F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356" y="3427709"/>
            <a:ext cx="4303643" cy="443083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DBCF437-1FC5-4B06-97DE-DFAA3FCC28D2}"/>
              </a:ext>
            </a:extLst>
          </p:cNvPr>
          <p:cNvSpPr txBox="1"/>
          <p:nvPr/>
        </p:nvSpPr>
        <p:spPr>
          <a:xfrm>
            <a:off x="445477" y="755239"/>
            <a:ext cx="11574584" cy="499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1800" b="1">
                <a:solidFill>
                  <a:srgbClr val="660033"/>
                </a:solidFill>
                <a:latin typeface="+mn-ea"/>
              </a:rPr>
              <a:t>史书常见的几种体例</a:t>
            </a:r>
            <a:endParaRPr lang="en-US" altLang="zh-CN" sz="1800" b="1">
              <a:solidFill>
                <a:srgbClr val="660033"/>
              </a:solidFill>
              <a:latin typeface="+mn-ea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1800">
                <a:latin typeface="+mn-ea"/>
              </a:rPr>
              <a:t>（一）编年体：是一种按年月日顺序编写史书的体例</a:t>
            </a:r>
            <a:endParaRPr lang="en-US" altLang="zh-CN" sz="1800">
              <a:latin typeface="+mn-ea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1800">
                <a:latin typeface="+mn-ea"/>
              </a:rPr>
              <a:t>（</a:t>
            </a:r>
            <a:r>
              <a:rPr lang="en-US" altLang="zh-CN" sz="1800">
                <a:latin typeface="+mn-ea"/>
              </a:rPr>
              <a:t>1</a:t>
            </a:r>
            <a:r>
              <a:rPr lang="zh-CN" altLang="en-US" sz="1800">
                <a:latin typeface="+mn-ea"/>
              </a:rPr>
              <a:t>）</a:t>
            </a:r>
            <a:r>
              <a:rPr lang="en-US" altLang="zh-CN" sz="1800">
                <a:latin typeface="+mn-ea"/>
              </a:rPr>
              <a:t>《</a:t>
            </a:r>
            <a:r>
              <a:rPr lang="zh-CN" altLang="en-US" sz="1800">
                <a:latin typeface="+mn-ea"/>
              </a:rPr>
              <a:t>春秋</a:t>
            </a:r>
            <a:r>
              <a:rPr lang="en-US" altLang="zh-CN" sz="1800">
                <a:latin typeface="+mn-ea"/>
              </a:rPr>
              <a:t>》</a:t>
            </a:r>
            <a:r>
              <a:rPr lang="zh-CN" altLang="en-US" sz="1800">
                <a:latin typeface="+mn-ea"/>
              </a:rPr>
              <a:t>，我国最早的编年体史书（相传孔丘依据鲁国史官所编的</a:t>
            </a:r>
            <a:r>
              <a:rPr lang="en-US" altLang="zh-CN" sz="1800">
                <a:latin typeface="+mn-ea"/>
              </a:rPr>
              <a:t>《</a:t>
            </a:r>
            <a:r>
              <a:rPr lang="zh-CN" altLang="en-US" sz="1800">
                <a:latin typeface="+mn-ea"/>
              </a:rPr>
              <a:t>春秋</a:t>
            </a:r>
            <a:r>
              <a:rPr lang="en-US" altLang="zh-CN" sz="1800">
                <a:latin typeface="+mn-ea"/>
              </a:rPr>
              <a:t>》</a:t>
            </a:r>
            <a:r>
              <a:rPr lang="zh-CN" altLang="en-US" sz="1800">
                <a:latin typeface="+mn-ea"/>
              </a:rPr>
              <a:t>加工整理修订而成）。 </a:t>
            </a: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1800">
                <a:latin typeface="+mn-ea"/>
              </a:rPr>
              <a:t>（</a:t>
            </a:r>
            <a:r>
              <a:rPr lang="en-US" altLang="zh-CN" sz="1800">
                <a:latin typeface="+mn-ea"/>
              </a:rPr>
              <a:t>2</a:t>
            </a:r>
            <a:r>
              <a:rPr lang="zh-CN" altLang="en-US" sz="1800">
                <a:latin typeface="+mn-ea"/>
              </a:rPr>
              <a:t>）</a:t>
            </a:r>
            <a:r>
              <a:rPr lang="en-US" altLang="zh-CN" sz="1800">
                <a:latin typeface="+mn-ea"/>
              </a:rPr>
              <a:t>《</a:t>
            </a:r>
            <a:r>
              <a:rPr lang="zh-CN" altLang="en-US" sz="1800">
                <a:latin typeface="+mn-ea"/>
              </a:rPr>
              <a:t>左传</a:t>
            </a:r>
            <a:r>
              <a:rPr lang="en-US" altLang="zh-CN" sz="1800">
                <a:latin typeface="+mn-ea"/>
              </a:rPr>
              <a:t>》</a:t>
            </a:r>
            <a:r>
              <a:rPr lang="zh-CN" altLang="en-US" sz="1800">
                <a:latin typeface="+mn-ea"/>
              </a:rPr>
              <a:t>，我国现存最早的一部记事详明的编年史（相传春秋时期左丘明所著）。</a:t>
            </a:r>
            <a:endParaRPr lang="en-US" altLang="zh-CN" sz="1800">
              <a:latin typeface="+mn-ea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1800">
                <a:latin typeface="+mn-ea"/>
              </a:rPr>
              <a:t>（</a:t>
            </a:r>
            <a:r>
              <a:rPr lang="en-US" altLang="zh-CN" sz="1800">
                <a:latin typeface="+mn-ea"/>
              </a:rPr>
              <a:t>3</a:t>
            </a:r>
            <a:r>
              <a:rPr lang="zh-CN" altLang="en-US" sz="1800">
                <a:latin typeface="+mn-ea"/>
              </a:rPr>
              <a:t>）</a:t>
            </a:r>
            <a:r>
              <a:rPr lang="en-US" altLang="zh-CN" sz="1800">
                <a:latin typeface="+mn-ea"/>
              </a:rPr>
              <a:t>《</a:t>
            </a:r>
            <a:r>
              <a:rPr lang="zh-CN" altLang="en-US" sz="1800">
                <a:latin typeface="+mn-ea"/>
              </a:rPr>
              <a:t>资治通鉴</a:t>
            </a:r>
            <a:r>
              <a:rPr lang="en-US" altLang="zh-CN" sz="1800">
                <a:latin typeface="+mn-ea"/>
              </a:rPr>
              <a:t>》</a:t>
            </a:r>
            <a:r>
              <a:rPr lang="zh-CN" altLang="en-US" sz="1800">
                <a:latin typeface="+mn-ea"/>
              </a:rPr>
              <a:t>，我国古代最大的编年体通史（北宋历史学家司马光主编）。</a:t>
            </a:r>
            <a:endParaRPr lang="en-US" altLang="zh-CN" sz="1800">
              <a:latin typeface="+mn-ea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1800">
                <a:latin typeface="+mn-ea"/>
              </a:rPr>
              <a:t>（二）国别体：是一种先分不同国家，再在一国之内按年代编写史书的体例。</a:t>
            </a:r>
            <a:r>
              <a:rPr lang="en-US" altLang="zh-CN" sz="1800">
                <a:latin typeface="+mn-ea"/>
              </a:rPr>
              <a:t>《</a:t>
            </a:r>
            <a:r>
              <a:rPr lang="zh-CN" altLang="en-US" sz="1800">
                <a:latin typeface="+mn-ea"/>
              </a:rPr>
              <a:t>国语</a:t>
            </a:r>
            <a:r>
              <a:rPr lang="en-US" altLang="zh-CN" sz="1800">
                <a:latin typeface="+mn-ea"/>
              </a:rPr>
              <a:t>》《</a:t>
            </a:r>
            <a:r>
              <a:rPr lang="zh-CN" altLang="en-US" sz="1800">
                <a:latin typeface="+mn-ea"/>
              </a:rPr>
              <a:t>战国策</a:t>
            </a:r>
            <a:r>
              <a:rPr lang="en-US" altLang="zh-CN" sz="1800">
                <a:latin typeface="+mn-ea"/>
              </a:rPr>
              <a:t>》</a:t>
            </a:r>
            <a:r>
              <a:rPr lang="zh-CN" altLang="en-US" sz="1800">
                <a:latin typeface="+mn-ea"/>
              </a:rPr>
              <a:t>等均采用这种体例。</a:t>
            </a:r>
            <a:endParaRPr lang="en-US" altLang="zh-CN" sz="1800">
              <a:latin typeface="+mn-ea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1800">
                <a:latin typeface="+mn-ea"/>
              </a:rPr>
              <a:t>（三）纪传体：是由司马迁开创的以人物记传为中心的史书体例。</a:t>
            </a:r>
            <a:r>
              <a:rPr lang="en-US" altLang="zh-CN" sz="1800">
                <a:latin typeface="+mn-ea"/>
              </a:rPr>
              <a:t>《</a:t>
            </a:r>
            <a:r>
              <a:rPr lang="zh-CN" altLang="en-US" sz="1800">
                <a:latin typeface="+mn-ea"/>
              </a:rPr>
              <a:t>史记</a:t>
            </a:r>
            <a:r>
              <a:rPr lang="en-US" altLang="zh-CN" sz="1800">
                <a:latin typeface="+mn-ea"/>
              </a:rPr>
              <a:t>》《</a:t>
            </a:r>
            <a:r>
              <a:rPr lang="zh-CN" altLang="en-US" sz="1800">
                <a:latin typeface="+mn-ea"/>
              </a:rPr>
              <a:t>汉书</a:t>
            </a:r>
            <a:r>
              <a:rPr lang="en-US" altLang="zh-CN" sz="1800">
                <a:latin typeface="+mn-ea"/>
              </a:rPr>
              <a:t>》《</a:t>
            </a:r>
            <a:r>
              <a:rPr lang="zh-CN" altLang="en-US" sz="1800">
                <a:latin typeface="+mn-ea"/>
              </a:rPr>
              <a:t>后汉书</a:t>
            </a:r>
            <a:r>
              <a:rPr lang="en-US" altLang="zh-CN" sz="1800">
                <a:latin typeface="+mn-ea"/>
              </a:rPr>
              <a:t>》《</a:t>
            </a:r>
            <a:r>
              <a:rPr lang="zh-CN" altLang="en-US" sz="1800">
                <a:latin typeface="+mn-ea"/>
              </a:rPr>
              <a:t>三国志</a:t>
            </a:r>
            <a:r>
              <a:rPr lang="en-US" altLang="zh-CN" sz="1800">
                <a:latin typeface="+mn-ea"/>
              </a:rPr>
              <a:t>》</a:t>
            </a:r>
            <a:r>
              <a:rPr lang="zh-CN" altLang="en-US" sz="1800">
                <a:latin typeface="+mn-ea"/>
              </a:rPr>
              <a:t>直至</a:t>
            </a:r>
            <a:r>
              <a:rPr lang="en-US" altLang="zh-CN" sz="1800">
                <a:latin typeface="+mn-ea"/>
              </a:rPr>
              <a:t>《</a:t>
            </a:r>
            <a:r>
              <a:rPr lang="zh-CN" altLang="en-US" sz="1800">
                <a:latin typeface="+mn-ea"/>
              </a:rPr>
              <a:t>清史</a:t>
            </a:r>
            <a:r>
              <a:rPr lang="en-US" altLang="zh-CN" sz="1800">
                <a:latin typeface="+mn-ea"/>
              </a:rPr>
              <a:t>》</a:t>
            </a:r>
            <a:r>
              <a:rPr lang="zh-CN" altLang="en-US" sz="1800">
                <a:latin typeface="+mn-ea"/>
              </a:rPr>
              <a:t>的二十四史均采用这种体例</a:t>
            </a:r>
          </a:p>
        </p:txBody>
      </p:sp>
    </p:spTree>
    <p:extLst>
      <p:ext uri="{BB962C8B-B14F-4D97-AF65-F5344CB8AC3E}">
        <p14:creationId xmlns:p14="http://schemas.microsoft.com/office/powerpoint/2010/main" val="901504908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619BADE6-1701-4C6F-ACB0-E2D7E420A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623" y="853503"/>
            <a:ext cx="3749638" cy="64393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825F2B0-530A-4696-B1B3-6F659A6931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16"/>
          <a:stretch>
            <a:fillRect/>
          </a:stretch>
        </p:blipFill>
        <p:spPr>
          <a:xfrm>
            <a:off x="0" y="2494599"/>
            <a:ext cx="12192000" cy="449675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6D177C3-B6E8-4E87-AE11-7F37C863F6C3}"/>
              </a:ext>
            </a:extLst>
          </p:cNvPr>
          <p:cNvSpPr/>
          <p:nvPr/>
        </p:nvSpPr>
        <p:spPr>
          <a:xfrm>
            <a:off x="3555487" y="1892998"/>
            <a:ext cx="634019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谢谢观看！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AAD297-637E-4AF1-9689-6A4E521F087B}"/>
              </a:ext>
            </a:extLst>
          </p:cNvPr>
          <p:cNvSpPr txBox="1"/>
          <p:nvPr/>
        </p:nvSpPr>
        <p:spPr>
          <a:xfrm>
            <a:off x="4018685" y="3655646"/>
            <a:ext cx="4154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/>
              <a:t>统编版语文高一下册精品课件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C57A8C8-BEEC-408E-B121-9CAEBE66A7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048" y="5018074"/>
            <a:ext cx="1748616" cy="1735165"/>
          </a:xfrm>
          <a:prstGeom prst="rect">
            <a:avLst/>
          </a:prstGeom>
        </p:spPr>
      </p:pic>
      <p:pic>
        <p:nvPicPr>
          <p:cNvPr id="12" name="New picture" hidden="1"/>
          <p:cNvPicPr/>
          <p:nvPr/>
        </p:nvPicPr>
        <p:blipFill>
          <a:blip r:embed="rId6"/>
          <a:stretch>
            <a:fillRect/>
          </a:stretch>
        </p:blipFill>
        <p:spPr>
          <a:xfrm>
            <a:off x="11671300" y="10477500"/>
            <a:ext cx="393700" cy="2794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847558387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969CA6B-8718-4036-9DA3-883A812693F8}"/>
              </a:ext>
            </a:extLst>
          </p:cNvPr>
          <p:cNvSpPr/>
          <p:nvPr/>
        </p:nvSpPr>
        <p:spPr>
          <a:xfrm>
            <a:off x="282047" y="754338"/>
            <a:ext cx="11662303" cy="5798862"/>
          </a:xfrm>
          <a:prstGeom prst="roundRect">
            <a:avLst>
              <a:gd name="adj" fmla="val 10376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20F9604-8C05-4469-BCFC-07EC0F86AA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07EC07C0-A25D-4986-8B48-9C2683D0C3C9}"/>
              </a:ext>
            </a:extLst>
          </p:cNvPr>
          <p:cNvGrpSpPr/>
          <p:nvPr/>
        </p:nvGrpSpPr>
        <p:grpSpPr>
          <a:xfrm>
            <a:off x="282047" y="123742"/>
            <a:ext cx="2834065" cy="523220"/>
            <a:chOff x="4735063" y="711220"/>
            <a:chExt cx="2834065" cy="52322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EBED443F-A09D-4073-95DA-DF0AA1AB2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F3CA0ED-AA89-4AA3-BB79-BFC5FEDF549F}"/>
                </a:ext>
              </a:extLst>
            </p:cNvPr>
            <p:cNvSpPr/>
            <p:nvPr/>
          </p:nvSpPr>
          <p:spPr>
            <a:xfrm>
              <a:off x="5338860" y="71122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故事前情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6DC00D77-392E-4E88-A589-DF39487DBC25}"/>
              </a:ext>
            </a:extLst>
          </p:cNvPr>
          <p:cNvSpPr txBox="1"/>
          <p:nvPr/>
        </p:nvSpPr>
        <p:spPr>
          <a:xfrm>
            <a:off x="638419" y="1051323"/>
            <a:ext cx="10912719" cy="501303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+mn-ea"/>
              </a:rPr>
              <a:t>      秦、晋围郑发生在公元前 </a:t>
            </a:r>
            <a:r>
              <a:rPr lang="en-US" altLang="zh-CN" sz="2400">
                <a:latin typeface="+mn-ea"/>
              </a:rPr>
              <a:t>630 </a:t>
            </a:r>
            <a:r>
              <a:rPr lang="zh-CN" altLang="en-US" sz="2400">
                <a:latin typeface="+mn-ea"/>
              </a:rPr>
              <a:t>年（僖公三十年）。导致事情发生的原因有二点。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+mn-ea"/>
              </a:rPr>
              <a:t>      其一，郑国曾二次得罪过晋国，一是晋文公当年逃亡跑过郑国时，郑国没有以礼相待。二是公元前 </a:t>
            </a:r>
            <a:r>
              <a:rPr lang="en-US" altLang="zh-CN" sz="2400">
                <a:latin typeface="+mn-ea"/>
              </a:rPr>
              <a:t>632 </a:t>
            </a:r>
            <a:r>
              <a:rPr lang="zh-CN" altLang="en-US" sz="2400">
                <a:latin typeface="+mn-ea"/>
              </a:rPr>
              <a:t>年时晋、楚之战中，郑国出兵助楚国，结果城濮之战以楚国失败告终。后郑国虽然即派人出使晋国，与晋结好，郑伯甚至与晋侯“盟于衡雍”，但最终没有感化晋国。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+mn-ea"/>
              </a:rPr>
              <a:t>       其二，晋秦两国联合围攻郑国，是因为晋秦都要争夺霸权，均需要向外扩张，晋国发动对郑国的战争，自然要寻找这样得力的伙伴，秦晋历史上关系一直很好，所以秦晋联合也就必然了。</a:t>
            </a:r>
          </a:p>
        </p:txBody>
      </p:sp>
    </p:spTree>
    <p:extLst>
      <p:ext uri="{BB962C8B-B14F-4D97-AF65-F5344CB8AC3E}">
        <p14:creationId xmlns:p14="http://schemas.microsoft.com/office/powerpoint/2010/main" val="2984293381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969CA6B-8718-4036-9DA3-883A812693F8}"/>
              </a:ext>
            </a:extLst>
          </p:cNvPr>
          <p:cNvSpPr/>
          <p:nvPr/>
        </p:nvSpPr>
        <p:spPr>
          <a:xfrm>
            <a:off x="282047" y="754338"/>
            <a:ext cx="11662303" cy="5798862"/>
          </a:xfrm>
          <a:prstGeom prst="roundRect">
            <a:avLst>
              <a:gd name="adj" fmla="val 10376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20F9604-8C05-4469-BCFC-07EC0F86AA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165" y="4381500"/>
            <a:ext cx="2405477" cy="413098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07EC07C0-A25D-4986-8B48-9C2683D0C3C9}"/>
              </a:ext>
            </a:extLst>
          </p:cNvPr>
          <p:cNvGrpSpPr/>
          <p:nvPr/>
        </p:nvGrpSpPr>
        <p:grpSpPr>
          <a:xfrm>
            <a:off x="282047" y="123742"/>
            <a:ext cx="2834065" cy="523220"/>
            <a:chOff x="4735063" y="711220"/>
            <a:chExt cx="2834065" cy="52322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EBED443F-A09D-4073-95DA-DF0AA1AB2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F3CA0ED-AA89-4AA3-BB79-BFC5FEDF549F}"/>
                </a:ext>
              </a:extLst>
            </p:cNvPr>
            <p:cNvSpPr/>
            <p:nvPr/>
          </p:nvSpPr>
          <p:spPr>
            <a:xfrm>
              <a:off x="5338860" y="71122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秦晋之好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6DC00D77-392E-4E88-A589-DF39487DBC25}"/>
              </a:ext>
            </a:extLst>
          </p:cNvPr>
          <p:cNvSpPr txBox="1"/>
          <p:nvPr/>
        </p:nvSpPr>
        <p:spPr>
          <a:xfrm>
            <a:off x="638419" y="1051323"/>
            <a:ext cx="10912719" cy="4459041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+mn-ea"/>
              </a:rPr>
              <a:t>      春秋时代，晋国统治集团内部发生斗争，公子重耳被迫流亡，历经卫国、齐国、曹国、宋国、郑国、楚国、秦国等诸侯国。重耳在各国遭遇不尽相同。齐国是以厚礼相待，而在经过郑国时，郑国大夫叔瞻劝郑君说如果不能厚待重耳，就要把他杀了。重耳到了楚国，受到优厚的招待，并许诺楚王，有朝一日两国交战先退避九十里。后来秦穆公出于政治投机，派人把重耳请到秦国，并把女儿嫁给重耳，秦晋结下姻亲关系，这就是历史上的秦晋之好。今天两家要联姻，还说欲结秦晋，当由此而出。再后来，秦穆公派兵把重耳护送回国当了国君，就是晋文公。 </a:t>
            </a:r>
            <a:r>
              <a:rPr lang="en-US" altLang="zh-CN" sz="2400">
                <a:latin typeface="+mn-ea"/>
              </a:rPr>
              <a:t> </a:t>
            </a:r>
            <a:endParaRPr lang="zh-CN" altLang="en-US" sz="24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17738188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E16479A-C427-4E8F-8F3F-09A602B24FAD}"/>
              </a:ext>
            </a:extLst>
          </p:cNvPr>
          <p:cNvSpPr/>
          <p:nvPr/>
        </p:nvSpPr>
        <p:spPr>
          <a:xfrm>
            <a:off x="765856" y="1105302"/>
            <a:ext cx="11301098" cy="5306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       晋侯、秦伯围郑，以其无礼于晋，且贰于楚也。晋军函陵，秦军氾南。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　　佚之狐言于郑伯曰：“国危矣，若使烛之武见秦君，师必退。”公从之。辞曰：“臣之壮也，犹不如人；今老矣，无能为也已。”公曰：“吾不能早用子，今急而求子，是寡人之过也。然郑亡，子亦有不利焉！”许之。</a:t>
            </a:r>
          </a:p>
          <a:p>
            <a:pPr>
              <a:lnSpc>
                <a:spcPct val="150000"/>
              </a:lnSpc>
            </a:pPr>
            <a:endParaRPr lang="en-US" altLang="zh-CN" sz="2000" b="1">
              <a:solidFill>
                <a:srgbClr val="76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【</a:t>
            </a: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注释</a:t>
            </a: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  <a:latin typeface="+mn-ea"/>
              </a:rPr>
              <a:t>晋侯、秦伯：</a:t>
            </a:r>
            <a:r>
              <a:rPr lang="zh-CN" altLang="en-US">
                <a:latin typeface="+mn-ea"/>
              </a:rPr>
              <a:t>指晋文公和秦穆公。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  <a:latin typeface="+mn-ea"/>
              </a:rPr>
              <a:t>以其无礼于晋：</a:t>
            </a:r>
            <a:r>
              <a:rPr lang="zh-CN" altLang="en-US">
                <a:latin typeface="+mn-ea"/>
              </a:rPr>
              <a:t>指晋文公即位前流亡国外经过郑国时，没有受到应有的礼遇。倒装句，于晋无礼。以，因为，连词。其，代词，它，指郑国。于，对于。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  <a:latin typeface="+mn-ea"/>
              </a:rPr>
              <a:t>且贰于楚：</a:t>
            </a:r>
            <a:r>
              <a:rPr lang="zh-CN" altLang="en-US">
                <a:latin typeface="+mn-ea"/>
              </a:rPr>
              <a:t>并且从属于晋的同时又从属于楚。且，并且，表递进。贰，从属二主。于，对，介词。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晋军函陵：晋军驻扎在函陵。军，名词作动词，驻军。函陵，郑国地名，在今河南新郑北。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  <a:latin typeface="+mn-ea"/>
              </a:rPr>
              <a:t>氾（</a:t>
            </a:r>
            <a:r>
              <a:rPr lang="en-US" altLang="zh-CN" b="1" err="1">
                <a:solidFill>
                  <a:srgbClr val="760000"/>
                </a:solidFill>
                <a:latin typeface="+mn-ea"/>
              </a:rPr>
              <a:t>fán</a:t>
            </a:r>
            <a:r>
              <a:rPr lang="zh-CN" altLang="en-US" b="1">
                <a:solidFill>
                  <a:srgbClr val="760000"/>
                </a:solidFill>
                <a:latin typeface="+mn-ea"/>
              </a:rPr>
              <a:t>）南：</a:t>
            </a:r>
            <a:r>
              <a:rPr lang="zh-CN" altLang="en-US">
                <a:latin typeface="+mn-ea"/>
              </a:rPr>
              <a:t>氾水的南面，也属郑地。（古汉语字典注，氾作水名是念作第二声。）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A4351D-C9A4-49B1-B748-89CAE20D713B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EFAB839-6991-4F50-9630-9675F1FD2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648E2A4-A923-4C8F-AF8A-A6880FE38D67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解读课文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65185C79-4BDA-4FA7-9D7A-2CA08883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348" y="5256185"/>
            <a:ext cx="1748616" cy="17351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F8B0A6C-E53A-431A-8D12-72F887977E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3009" y="2570770"/>
            <a:ext cx="3192713" cy="171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337655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E16479A-C427-4E8F-8F3F-09A602B24FAD}"/>
              </a:ext>
            </a:extLst>
          </p:cNvPr>
          <p:cNvSpPr/>
          <p:nvPr/>
        </p:nvSpPr>
        <p:spPr>
          <a:xfrm>
            <a:off x="765856" y="1105302"/>
            <a:ext cx="11199498" cy="5306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       晋侯、秦伯围郑，以其无礼于晋，且贰于楚也。晋军函陵，秦军氾南。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　　佚之狐言于郑伯曰：“国危矣，若使烛之武见秦君，师必退。”公从之。辞曰：“臣之壮也，犹不如人；今老矣，无能为也已。”公曰：“吾不能早用子，今急而求子，是寡人之过也。然郑亡，子亦有不利焉！”许之。</a:t>
            </a:r>
          </a:p>
          <a:p>
            <a:pPr>
              <a:lnSpc>
                <a:spcPct val="150000"/>
              </a:lnSpc>
            </a:pPr>
            <a:endParaRPr lang="en-US" altLang="zh-CN" sz="2000" b="1">
              <a:solidFill>
                <a:srgbClr val="76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【</a:t>
            </a: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注释</a:t>
            </a: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】</a:t>
            </a:r>
            <a:endParaRPr lang="zh-CN" altLang="en-US" sz="2000" b="1">
              <a:solidFill>
                <a:srgbClr val="76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  <a:latin typeface="+mn-ea"/>
              </a:rPr>
              <a:t>佚（</a:t>
            </a:r>
            <a:r>
              <a:rPr lang="en-US" altLang="zh-CN" b="1" err="1">
                <a:solidFill>
                  <a:srgbClr val="760000"/>
                </a:solidFill>
                <a:latin typeface="+mn-ea"/>
              </a:rPr>
              <a:t>yì</a:t>
            </a:r>
            <a:r>
              <a:rPr lang="zh-CN" altLang="en-US" b="1">
                <a:solidFill>
                  <a:srgbClr val="760000"/>
                </a:solidFill>
                <a:latin typeface="+mn-ea"/>
              </a:rPr>
              <a:t>）之狐：</a:t>
            </a:r>
            <a:r>
              <a:rPr lang="zh-CN" altLang="en-US">
                <a:latin typeface="+mn-ea"/>
              </a:rPr>
              <a:t>郑国大夫。        </a:t>
            </a:r>
            <a:r>
              <a:rPr lang="zh-CN" altLang="en-US" b="1">
                <a:solidFill>
                  <a:srgbClr val="760000"/>
                </a:solidFill>
                <a:latin typeface="+mn-ea"/>
              </a:rPr>
              <a:t>若：</a:t>
            </a:r>
            <a:r>
              <a:rPr lang="zh-CN" altLang="en-US">
                <a:latin typeface="+mn-ea"/>
              </a:rPr>
              <a:t>假如。使：派。</a:t>
            </a:r>
            <a:endParaRPr lang="en-US" altLang="zh-CN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  <a:latin typeface="+mn-ea"/>
              </a:rPr>
              <a:t>见：</a:t>
            </a:r>
            <a:r>
              <a:rPr lang="zh-CN" altLang="en-US">
                <a:latin typeface="+mn-ea"/>
              </a:rPr>
              <a:t>拜见进见。                        </a:t>
            </a:r>
            <a:r>
              <a:rPr lang="zh-CN" altLang="en-US" b="1">
                <a:solidFill>
                  <a:srgbClr val="760000"/>
                </a:solidFill>
                <a:latin typeface="+mn-ea"/>
              </a:rPr>
              <a:t>从：</a:t>
            </a:r>
            <a:r>
              <a:rPr lang="zh-CN" altLang="en-US">
                <a:latin typeface="+mn-ea"/>
              </a:rPr>
              <a:t>听从。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  <a:latin typeface="+mn-ea"/>
              </a:rPr>
              <a:t>辞：</a:t>
            </a:r>
            <a:r>
              <a:rPr lang="zh-CN" altLang="en-US">
                <a:latin typeface="+mn-ea"/>
              </a:rPr>
              <a:t>推辞。                               </a:t>
            </a:r>
            <a:r>
              <a:rPr lang="zh-CN" altLang="en-US" b="1">
                <a:solidFill>
                  <a:srgbClr val="760000"/>
                </a:solidFill>
                <a:latin typeface="+mn-ea"/>
              </a:rPr>
              <a:t>臣之壮也：</a:t>
            </a:r>
            <a:r>
              <a:rPr lang="zh-CN" altLang="en-US">
                <a:latin typeface="+mn-ea"/>
              </a:rPr>
              <a:t>我壮年的时候。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  <a:latin typeface="+mn-ea"/>
              </a:rPr>
              <a:t>犹：</a:t>
            </a:r>
            <a:r>
              <a:rPr lang="zh-CN" altLang="en-US">
                <a:latin typeface="+mn-ea"/>
              </a:rPr>
              <a:t>尚且。                               </a:t>
            </a:r>
            <a:r>
              <a:rPr lang="zh-CN" altLang="en-US" b="1">
                <a:solidFill>
                  <a:srgbClr val="760000"/>
                </a:solidFill>
                <a:latin typeface="+mn-ea"/>
              </a:rPr>
              <a:t>无能为也已：</a:t>
            </a:r>
            <a:r>
              <a:rPr lang="zh-CN" altLang="en-US">
                <a:latin typeface="+mn-ea"/>
              </a:rPr>
              <a:t>不能干什么了。为，做。已，同“矣”，语气词，了。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  <a:latin typeface="+mn-ea"/>
              </a:rPr>
              <a:t>用：</a:t>
            </a:r>
            <a:r>
              <a:rPr lang="zh-CN" altLang="en-US">
                <a:latin typeface="+mn-ea"/>
              </a:rPr>
              <a:t>任用。                               </a:t>
            </a:r>
            <a:r>
              <a:rPr lang="zh-CN" altLang="en-US" b="1">
                <a:solidFill>
                  <a:srgbClr val="760000"/>
                </a:solidFill>
                <a:latin typeface="+mn-ea"/>
              </a:rPr>
              <a:t>是寡人之过也：</a:t>
            </a:r>
            <a:r>
              <a:rPr lang="zh-CN" altLang="en-US">
                <a:latin typeface="+mn-ea"/>
              </a:rPr>
              <a:t>这是我的过错。是，这。过，过错。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760000"/>
                </a:solidFill>
                <a:latin typeface="+mn-ea"/>
              </a:rPr>
              <a:t>然：</a:t>
            </a:r>
            <a:r>
              <a:rPr lang="zh-CN" altLang="en-US">
                <a:latin typeface="+mn-ea"/>
              </a:rPr>
              <a:t>然而。                               </a:t>
            </a:r>
            <a:r>
              <a:rPr lang="zh-CN" altLang="en-US" b="1">
                <a:solidFill>
                  <a:srgbClr val="760000"/>
                </a:solidFill>
                <a:latin typeface="+mn-ea"/>
              </a:rPr>
              <a:t>许之：</a:t>
            </a:r>
            <a:r>
              <a:rPr lang="zh-CN" altLang="en-US">
                <a:latin typeface="+mn-ea"/>
              </a:rPr>
              <a:t>答应这件事。许，答应。</a:t>
            </a:r>
            <a:endParaRPr lang="en-US" altLang="zh-CN"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A4351D-C9A4-49B1-B748-89CAE20D713B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EFAB839-6991-4F50-9630-9675F1FD2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648E2A4-A923-4C8F-AF8A-A6880FE38D67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解读课文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65185C79-4BDA-4FA7-9D7A-2CA08883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348" y="5256185"/>
            <a:ext cx="1748616" cy="17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99892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E16479A-C427-4E8F-8F3F-09A602B24FAD}"/>
              </a:ext>
            </a:extLst>
          </p:cNvPr>
          <p:cNvSpPr/>
          <p:nvPr/>
        </p:nvSpPr>
        <p:spPr>
          <a:xfrm>
            <a:off x="765855" y="1105302"/>
            <a:ext cx="11160421" cy="6193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       晋侯、秦伯围郑，以其无礼于晋，且贰于楚也。晋军函陵，秦军氾南。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+mn-ea"/>
              </a:rPr>
              <a:t>　　佚之狐言于郑伯曰：“国危矣，若使烛之武见秦君，师必退。”公从之。辞曰：“臣之壮也，犹不如人；今老矣，无能为也已。”公曰：“吾不能早用子，今急而求子，是寡人之过也。然郑亡，子亦有不利焉！”许之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【</a:t>
            </a:r>
            <a:r>
              <a:rPr lang="zh-CN" altLang="en-US" sz="2000" b="1">
                <a:solidFill>
                  <a:srgbClr val="760000"/>
                </a:solidFill>
                <a:latin typeface="+mn-ea"/>
              </a:rPr>
              <a:t>译文</a:t>
            </a:r>
            <a:r>
              <a:rPr lang="en-US" altLang="zh-CN" sz="2000" b="1">
                <a:solidFill>
                  <a:srgbClr val="760000"/>
                </a:solidFill>
                <a:latin typeface="+mn-ea"/>
              </a:rPr>
              <a:t>】</a:t>
            </a: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+mn-ea"/>
              </a:rPr>
              <a:t>      </a:t>
            </a:r>
            <a:r>
              <a:rPr lang="zh-CN" altLang="en-US">
                <a:latin typeface="+mn-ea"/>
              </a:rPr>
              <a:t> </a:t>
            </a:r>
            <a:r>
              <a:rPr lang="zh-CN" altLang="en-US" u="sng">
                <a:latin typeface="+mn-ea"/>
              </a:rPr>
              <a:t>僖公三十年晋文公和秦穆公联合围攻郑国，因为郑国曾对晋文公无礼，并且从属于晋的同时又从属于楚。晋军驻扎在函陵，秦军驻扎在氾水的南面。</a:t>
            </a:r>
          </a:p>
          <a:p>
            <a:pPr>
              <a:lnSpc>
                <a:spcPct val="200000"/>
              </a:lnSpc>
            </a:pPr>
            <a:r>
              <a:rPr lang="zh-CN" altLang="en-US">
                <a:latin typeface="+mn-ea"/>
              </a:rPr>
              <a:t>　　</a:t>
            </a:r>
            <a:r>
              <a:rPr lang="zh-CN" altLang="en-US" u="sng">
                <a:latin typeface="+mn-ea"/>
              </a:rPr>
              <a:t>佚之狐对郑文公说：“国家危险了，假如派烛之武去见秦穆公，秦国的军队一定会撤退。”郑文公同意了。烛之武推辞说：“我壮年的时候，尚且不如别人；现在老了，也不能有什么作为了。”郑文公说：“我没有及早重用您，现在由于情况危急因而求您，这是我的过错。然而郑国灭亡了，对您也不利啊！”烛之武就答应了这件事。</a:t>
            </a:r>
          </a:p>
          <a:p>
            <a:pPr>
              <a:lnSpc>
                <a:spcPct val="150000"/>
              </a:lnSpc>
            </a:pPr>
            <a:endParaRPr lang="en-US" altLang="zh-CN" sz="2000"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A4351D-C9A4-49B1-B748-89CAE20D713B}"/>
              </a:ext>
            </a:extLst>
          </p:cNvPr>
          <p:cNvGrpSpPr/>
          <p:nvPr/>
        </p:nvGrpSpPr>
        <p:grpSpPr>
          <a:xfrm>
            <a:off x="282047" y="159440"/>
            <a:ext cx="2834065" cy="487522"/>
            <a:chOff x="4735063" y="746918"/>
            <a:chExt cx="2834065" cy="48752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EFAB839-6991-4F50-9630-9675F1FD2D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063" y="746918"/>
              <a:ext cx="2834065" cy="48752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648E2A4-A923-4C8F-AF8A-A6880FE38D67}"/>
                </a:ext>
              </a:extLst>
            </p:cNvPr>
            <p:cNvSpPr/>
            <p:nvPr/>
          </p:nvSpPr>
          <p:spPr>
            <a:xfrm>
              <a:off x="5396010" y="74932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叶根友毛笔行书2.0版" panose="02010601030101010101" pitchFamily="2" charset="-122"/>
                  <a:ea typeface="叶根友毛笔行书2.0版" panose="02010601030101010101" pitchFamily="2" charset="-122"/>
                </a:rPr>
                <a:t>解读课文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65185C79-4BDA-4FA7-9D7A-2CA08883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348" y="5256185"/>
            <a:ext cx="1748616" cy="17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12563"/>
      </p:ext>
    </p:extLst>
  </p:cSld>
  <p:clrMapOvr>
    <a:masterClrMapping/>
  </p:clrMapOvr>
  <mc:AlternateContent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0.05.14"/>
  <p:tag name="AS_TITLE" val="Aspose.Slides for .NET 4.0 Client Profile"/>
  <p:tag name="AS_VERSION" val="20.5"/>
  <p:tag name="ISPRING_PRESENTATION_TITLE" val="PowerPoint 演示文稿3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新宋体"/>
        <a:ea typeface="宋体"/>
        <a:cs typeface="Arial"/>
      </a:majorFont>
      <a:minorFont>
        <a:latin typeface="叶根友毛笔行书2.0版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222</Paragraphs>
  <Slides>46</Slides>
  <Notes>46</Notes>
  <TotalTime>657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baseType="lpstr" size="56">
      <vt:lpstr>Arial</vt:lpstr>
      <vt:lpstr>新宋体</vt:lpstr>
      <vt:lpstr>宋体</vt:lpstr>
      <vt:lpstr>叶根友毛笔行书2.0版</vt:lpstr>
      <vt:lpstr>微软雅黑</vt:lpstr>
      <vt:lpstr>等线 Light</vt:lpstr>
      <vt:lpstr>等线</vt:lpstr>
      <vt:lpstr>����</vt:lpstr>
      <vt:lpstr>Wingdings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唐 德琴</cp:lastModifiedBy>
  <cp:revision>72</cp:revision>
  <dcterms:created xsi:type="dcterms:W3CDTF">2017-08-21T10:34:29Z</dcterms:created>
  <dcterms:modified xsi:type="dcterms:W3CDTF">2021-02-22T04:55:07Z</dcterms:modified>
</cp:coreProperties>
</file>