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50" r:id="rId3"/>
    <p:sldId id="309" r:id="rId4"/>
    <p:sldId id="296" r:id="rId5"/>
    <p:sldId id="259" r:id="rId6"/>
    <p:sldId id="332" r:id="rId7"/>
    <p:sldId id="260" r:id="rId8"/>
    <p:sldId id="310" r:id="rId9"/>
    <p:sldId id="297" r:id="rId10"/>
    <p:sldId id="324" r:id="rId11"/>
    <p:sldId id="325" r:id="rId12"/>
    <p:sldId id="329" r:id="rId13"/>
    <p:sldId id="298" r:id="rId14"/>
    <p:sldId id="261" r:id="rId15"/>
    <p:sldId id="299" r:id="rId16"/>
    <p:sldId id="265" r:id="rId17"/>
    <p:sldId id="266" r:id="rId18"/>
    <p:sldId id="300" r:id="rId19"/>
    <p:sldId id="326" r:id="rId20"/>
    <p:sldId id="267" r:id="rId21"/>
    <p:sldId id="327" r:id="rId22"/>
    <p:sldId id="330" r:id="rId23"/>
    <p:sldId id="331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7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2" y="180"/>
      </p:cViewPr>
      <p:guideLst>
        <p:guide orient="horz" pos="2160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4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DA4BE-C8E3-42EE-BFBF-634B8EAAB47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2ADA7-D1C1-436B-932B-73E7B7366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99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2ADA7-D1C1-436B-932B-73E7B73666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066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2ADA7-D1C1-436B-932B-73E7B73666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47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2ADA7-D1C1-436B-932B-73E7B73666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20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2ADA7-D1C1-436B-932B-73E7B73666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41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2ADA7-D1C1-436B-932B-73E7B73666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652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2ADA7-D1C1-436B-932B-73E7B73666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817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2ADA7-D1C1-436B-932B-73E7B73666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1700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 advTm="10000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B8349-0263-4E4A-BDDC-010F2FA63918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BA1BA-55A5-402D-8B41-D1983DEC20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10000">
    <p:random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audio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gif" /><Relationship Id="rId3" Type="http://schemas.openxmlformats.org/officeDocument/2006/relationships/image" Target="../media/image1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Relationship Id="rId5" Type="http://schemas.openxmlformats.org/officeDocument/2006/relationships/image" Target="../media/image2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Relationship Id="rId3" Type="http://schemas.openxmlformats.org/officeDocument/2006/relationships/tags" Target="../tags/tag3.xml" /><Relationship Id="rId4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.xml" /><Relationship Id="rId4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png" /><Relationship Id="rId4" Type="http://schemas.openxmlformats.org/officeDocument/2006/relationships/tags" Target="../tags/tag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75"/>
          <a:stretch>
            <a:fillRect/>
          </a:stretch>
        </p:blipFill>
        <p:spPr>
          <a:xfrm>
            <a:off x="-351155" y="4090035"/>
            <a:ext cx="12642215" cy="30772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98024" y="152830"/>
            <a:ext cx="1200329" cy="43434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b="1" spc="-300" smtClean="0">
                <a:latin typeface="华文中宋" panose="02010600040101010101" pitchFamily="2" charset="-122"/>
                <a:ea typeface="华文中宋" panose="02010600040101010101" pitchFamily="2" charset="-122"/>
                <a:sym typeface="Century Gothic" panose="020b0502020202020204" pitchFamily="34" charset="0"/>
              </a:rPr>
              <a:t>昆明的雨</a:t>
            </a:r>
            <a:endParaRPr lang="zh-CN" altLang="en-US" sz="6600" b="1" spc="-300">
              <a:latin typeface="华文中宋" panose="02010600040101010101" pitchFamily="2" charset="-122"/>
              <a:ea typeface="华文中宋" panose="02010600040101010101" pitchFamily="2" charset="-122"/>
              <a:sym typeface="Century Gothic" panose="020b0502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633922" y="2217174"/>
            <a:ext cx="0" cy="2728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839646" y="2797175"/>
            <a:ext cx="861774" cy="217944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b="1" i="0" spc="-300" smtClean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Century Gothic" panose="020b0502020202020204" pitchFamily="34" charset="0"/>
              </a:rPr>
              <a:t>汪曾祺</a:t>
            </a:r>
            <a:endParaRPr lang="zh-CN" altLang="en-US" sz="4400" b="1" spc="-300">
              <a:latin typeface="华文中宋" panose="02010600040101010101" pitchFamily="2" charset="-122"/>
              <a:ea typeface="华文中宋" panose="02010600040101010101" pitchFamily="2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7411" y="1237677"/>
            <a:ext cx="1395739" cy="11654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6" b="390"/>
          <a:stretch>
            <a:fillRect/>
          </a:stretch>
        </p:blipFill>
        <p:spPr>
          <a:xfrm>
            <a:off x="3900086" y="1374103"/>
            <a:ext cx="9599712" cy="53372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9" t="26206" r="8455" b="6599"/>
          <a:stretch>
            <a:fillRect/>
          </a:stretch>
        </p:blipFill>
        <p:spPr>
          <a:xfrm>
            <a:off x="6851015" y="1725930"/>
            <a:ext cx="2888615" cy="4985385"/>
          </a:xfrm>
          <a:prstGeom prst="rect">
            <a:avLst/>
          </a:prstGeom>
        </p:spPr>
      </p:pic>
      <p:pic>
        <p:nvPicPr>
          <p:cNvPr id="3" name="图片 2" descr="ec28ae40a147b54ed0ec051d9680c07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7480" y="921385"/>
            <a:ext cx="3801110" cy="4377055"/>
          </a:xfrm>
          <a:prstGeom prst="rect">
            <a:avLst/>
          </a:prstGeom>
        </p:spPr>
      </p:pic>
      <p:pic>
        <p:nvPicPr>
          <p:cNvPr id="6" name="图片 5" descr="ec28ae40a147b54ed0ec051d9680c07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4385" y="263525"/>
            <a:ext cx="3801110" cy="4377055"/>
          </a:xfrm>
          <a:prstGeom prst="rect">
            <a:avLst/>
          </a:prstGeom>
        </p:spPr>
      </p:pic>
      <p:pic>
        <p:nvPicPr>
          <p:cNvPr id="8" name="图片 7" descr="ec28ae40a147b54ed0ec051d9680c07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285" y="423545"/>
            <a:ext cx="3801110" cy="4377055"/>
          </a:xfrm>
          <a:prstGeom prst="rect">
            <a:avLst/>
          </a:prstGeom>
        </p:spPr>
      </p:pic>
      <p:pic>
        <p:nvPicPr>
          <p:cNvPr id="4" name="船桥秋夜-雨的印记·钢琴曲·李闰珉·纯音乐·Kiss The Rain">
            <a:hlinkClick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fade in="250" out="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28935" y="5744210"/>
            <a:ext cx="1159510" cy="866775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ctrTitle" idx="4294967295"/>
          </p:nvPr>
        </p:nvSpPr>
        <p:spPr>
          <a:xfrm>
            <a:off x="1102784" y="260351"/>
            <a:ext cx="8354483" cy="1151467"/>
          </a:xfrm>
        </p:spPr>
        <p:txBody>
          <a:bodyPr anchor="t"/>
          <a:lstStyle>
            <a:lvl1pPr lvl="0">
              <a:buClrTx/>
              <a:buSzTx/>
              <a:buFontTx/>
              <a:defRPr/>
            </a:lvl1pPr>
          </a:lstStyle>
          <a:p>
            <a:pPr lvl="0">
              <a:buClrTx/>
              <a:buSzTx/>
              <a:buFontTx/>
            </a:pPr>
            <a:r>
              <a:rPr lang="zh-CN" altLang="en-US" sz="6135"/>
              <a:t>二、品其文，悟情感</a:t>
            </a:r>
          </a:p>
        </p:txBody>
      </p:sp>
      <p:sp>
        <p:nvSpPr>
          <p:cNvPr id="17410" name="TextBox 3"/>
          <p:cNvSpPr txBox="1"/>
          <p:nvPr/>
        </p:nvSpPr>
        <p:spPr>
          <a:xfrm>
            <a:off x="1102784" y="1411817"/>
            <a:ext cx="9025467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66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作者笔下的景、物、事、人具有怎样的特点，寄寓着作者怎样的情感？试着找出自己喜欢的段落或句子，以如下的句式进行赏析、品味。</a:t>
            </a:r>
          </a:p>
        </p:txBody>
      </p:sp>
      <p:sp>
        <p:nvSpPr>
          <p:cNvPr id="17411" name="矩形 4"/>
          <p:cNvSpPr/>
          <p:nvPr/>
        </p:nvSpPr>
        <p:spPr>
          <a:xfrm>
            <a:off x="719667" y="2948517"/>
            <a:ext cx="9313333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“</a:t>
            </a:r>
            <a:r>
              <a:rPr lang="zh-CN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我选择的是第（ ）段，我认为本段中作者笔下的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具有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美（风俗美、景物美、味道美、人情美、氛围美）</a:t>
            </a:r>
            <a:r>
              <a:rPr lang="zh-CN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，我从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____________________</a:t>
            </a:r>
            <a:r>
              <a:rPr lang="zh-CN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句子中看出的。从中我读出了作者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______ </a:t>
            </a:r>
            <a:r>
              <a:rPr lang="zh-CN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的感情。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300" y="1701800"/>
            <a:ext cx="4991100" cy="4493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" descr="http://www.tucoo.com/vector/JapC_Plant/images/BAI010240.jpg"/>
          <p:cNvPicPr>
            <a:picLocks noChangeAspect="1"/>
          </p:cNvPicPr>
          <p:nvPr/>
        </p:nvPicPr>
        <p:blipFill>
          <a:blip r:embed="rId3"/>
          <a:srcRect b="2039"/>
          <a:stretch>
            <a:fillRect/>
          </a:stretch>
        </p:blipFill>
        <p:spPr>
          <a:xfrm>
            <a:off x="9457267" y="357717"/>
            <a:ext cx="2055284" cy="34332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3" descr="QQ图片201711071954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33" y="165100"/>
            <a:ext cx="3968751" cy="48873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194" y="243205"/>
            <a:ext cx="10515600" cy="1325563"/>
          </a:xfrm>
        </p:spPr>
        <p:txBody>
          <a:bodyPr/>
          <a:lstStyle/>
          <a:p>
            <a:r>
              <a:rPr lang="zh-CN" altLang="en-US" b="1" smtClean="0"/>
              <a:t>昆明之美</a:t>
            </a:r>
            <a:r>
              <a:rPr lang="en-US" altLang="zh-CN" b="1" smtClean="0"/>
              <a:t>——</a:t>
            </a:r>
            <a:r>
              <a:rPr lang="zh-CN" altLang="en-US" b="1" smtClean="0"/>
              <a:t>美在风情</a:t>
            </a:r>
            <a:endParaRPr lang="zh-CN" altLang="en-US" b="1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</a:rPr>
              <a:t>      旧日昆明人家门头上用以辟邪的多是这样一些东西：一面小镜子，周围画着八卦，下面便是一片仙人掌，</a:t>
            </a: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——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</a:rPr>
              <a:t>在仙人掌上</a:t>
            </a:r>
            <a:r>
              <a:rPr lang="zh-CN" altLang="en-US" sz="3200" b="1">
                <a:solidFill>
                  <a:srgbClr val="002060"/>
                </a:solidFill>
              </a:rPr>
              <a:t>扎一个洞，用麻线穿了，挂在钉子上</a:t>
            </a:r>
            <a:r>
              <a:rPr lang="zh-CN" altLang="en-US" sz="3200" b="1" smtClean="0">
                <a:solidFill>
                  <a:schemeClr val="accent6">
                    <a:lumMod val="75000"/>
                  </a:schemeClr>
                </a:solidFill>
              </a:rPr>
              <a:t>。</a:t>
            </a:r>
            <a:r>
              <a:rPr lang="en-US" altLang="zh-CN" sz="3200" b="1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548" y="4291961"/>
            <a:ext cx="57742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</a:rPr>
              <a:t>（给人身临其境的感受，彰显了昆明的地域风情。）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81411" y="3429222"/>
            <a:ext cx="4097406" cy="342877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95910" y="592455"/>
            <a:ext cx="74669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36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        昆明之美</a:t>
            </a:r>
            <a:r>
              <a:rPr lang="en-US" altLang="zh-CN" sz="36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——</a:t>
            </a:r>
            <a:r>
              <a:rPr lang="zh-CN" altLang="en-US" sz="36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美在味道</a:t>
            </a:r>
            <a:endParaRPr lang="zh-CN" altLang="en-US" sz="360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1268432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rot="20877554">
            <a:off x="410648" y="2238477"/>
            <a:ext cx="22479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便宜美味的牛肝菌</a:t>
            </a:r>
          </a:p>
        </p:txBody>
      </p:sp>
      <p:sp>
        <p:nvSpPr>
          <p:cNvPr id="14" name="TextBox 13"/>
          <p:cNvSpPr txBox="1"/>
          <p:nvPr/>
        </p:nvSpPr>
        <p:spPr>
          <a:xfrm rot="520534">
            <a:off x="3582217" y="1914920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格调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较高的青头菌</a:t>
            </a:r>
          </a:p>
        </p:txBody>
      </p:sp>
      <p:sp>
        <p:nvSpPr>
          <p:cNvPr id="15" name="TextBox 14"/>
          <p:cNvSpPr txBox="1"/>
          <p:nvPr/>
        </p:nvSpPr>
        <p:spPr>
          <a:xfrm rot="19545112">
            <a:off x="7238277" y="1993575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菌中之</a:t>
            </a:r>
            <a:r>
              <a:rPr lang="zh-CN" altLang="en-US" sz="2800" b="1" smtClean="0">
                <a:solidFill>
                  <a:schemeClr val="accent6">
                    <a:lumMod val="75000"/>
                  </a:schemeClr>
                </a:solidFill>
              </a:rPr>
              <a:t>王鸡枞</a:t>
            </a:r>
            <a:endParaRPr lang="zh-CN" altLang="en-US" sz="28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791859">
            <a:off x="9858792" y="2211015"/>
            <a:ext cx="18722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中看不中吃的鸡油菌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367310" y="3881534"/>
            <a:ext cx="1848502" cy="2449276"/>
            <a:chOff x="4888200" y="581025"/>
            <a:chExt cx="2415600" cy="2706647"/>
          </a:xfrm>
        </p:grpSpPr>
        <p:pic>
          <p:nvPicPr>
            <p:cNvPr id="19" name="Picture 4" descr="http://pic30.huitu.com/res/20150502/447217_20150502105411076200_1.jpg"/>
            <p:cNvPicPr>
              <a:picLocks noChangeAspect="1" noChangeArrowheads="1"/>
            </p:cNvPicPr>
            <p:nvPr/>
          </p:nvPicPr>
          <p:blipFill>
            <a:blip r:embed="rId3"/>
            <a:srcRect t="9664" b="9664"/>
            <a:stretch>
              <a:fillRect/>
            </a:stretch>
          </p:blipFill>
          <p:spPr bwMode="auto">
            <a:xfrm>
              <a:off x="4888200" y="581025"/>
              <a:ext cx="2415600" cy="2138400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0" name="矩形 6"/>
            <p:cNvSpPr>
              <a:spLocks noChangeArrowheads="1"/>
            </p:cNvSpPr>
            <p:nvPr/>
          </p:nvSpPr>
          <p:spPr bwMode="auto">
            <a:xfrm>
              <a:off x="5462785" y="2764498"/>
              <a:ext cx="1266431" cy="523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青头菌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74978" y="3960066"/>
            <a:ext cx="2109185" cy="2445413"/>
            <a:chOff x="8565036" y="581025"/>
            <a:chExt cx="2109185" cy="2445413"/>
          </a:xfrm>
        </p:grpSpPr>
        <p:pic>
          <p:nvPicPr>
            <p:cNvPr id="22" name="Picture 6" descr="http://img1.bbs.163.com/new/20090813/localguizhou/cx/cxxaq/02e33c59839741ec823b8ff14546f024.jpg"/>
            <p:cNvPicPr>
              <a:picLocks noChangeAspect="1" noChangeArrowheads="1"/>
            </p:cNvPicPr>
            <p:nvPr/>
          </p:nvPicPr>
          <p:blipFill>
            <a:blip r:embed="rId4"/>
            <a:srcRect l="84" r="84"/>
            <a:stretch>
              <a:fillRect/>
            </a:stretch>
          </p:blipFill>
          <p:spPr bwMode="auto">
            <a:xfrm>
              <a:off x="8565036" y="581025"/>
              <a:ext cx="2109185" cy="1768929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3" name="矩形 9"/>
            <p:cNvSpPr>
              <a:spLocks noChangeArrowheads="1"/>
            </p:cNvSpPr>
            <p:nvPr/>
          </p:nvSpPr>
          <p:spPr bwMode="auto">
            <a:xfrm>
              <a:off x="9172141" y="2503218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800" smtClean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鸡</a:t>
              </a:r>
              <a:r>
                <a:rPr lang="zh-CN" altLang="en-US" sz="2800" noProof="1">
                  <a:latin typeface="微软雅黑" panose="020b0503020204020204" pitchFamily="34" charset="-122"/>
                  <a:ea typeface="微软雅黑" panose="020b0503020204020204" pitchFamily="34" charset="-122"/>
                  <a:cs typeface="仿宋" panose="02010609060101010101" pitchFamily="49" charset="-122"/>
                  <a:sym typeface="Century Gothic" panose="020b0502020202020204" pitchFamily="34" charset="0"/>
                </a:rPr>
                <a:t>枞</a:t>
              </a:r>
              <a:endParaRPr lang="zh-CN" altLang="en-US" sz="28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2514" y="4021494"/>
            <a:ext cx="1726164" cy="2473318"/>
            <a:chOff x="522514" y="4021494"/>
            <a:chExt cx="1726164" cy="2473318"/>
          </a:xfrm>
        </p:grpSpPr>
        <p:pic>
          <p:nvPicPr>
            <p:cNvPr id="17" name="Picture 2" descr="http://a4.att.hudong.com/24/73/01300001009299133699732283634.jpg"/>
            <p:cNvPicPr>
              <a:picLocks noChangeAspect="1" noChangeArrowheads="1"/>
            </p:cNvPicPr>
            <p:nvPr/>
          </p:nvPicPr>
          <p:blipFill>
            <a:blip r:embed="rId5"/>
            <a:srcRect t="10766" b="10766"/>
            <a:stretch>
              <a:fillRect/>
            </a:stretch>
          </p:blipFill>
          <p:spPr bwMode="auto">
            <a:xfrm>
              <a:off x="522514" y="4021494"/>
              <a:ext cx="1670180" cy="183437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7" name="TextBox 26"/>
            <p:cNvSpPr txBox="1"/>
            <p:nvPr/>
          </p:nvSpPr>
          <p:spPr>
            <a:xfrm>
              <a:off x="559837" y="5971592"/>
              <a:ext cx="16888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smtClean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牛肝菌</a:t>
              </a:r>
              <a:endParaRPr lang="zh-CN" altLang="en-US" sz="28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442450" y="3931920"/>
            <a:ext cx="2117725" cy="2590800"/>
            <a:chOff x="14870" y="6192"/>
            <a:chExt cx="3335" cy="4080"/>
          </a:xfrm>
        </p:grpSpPr>
        <p:pic>
          <p:nvPicPr>
            <p:cNvPr id="25" name="Picture 4" descr="http://cms.wxyd.yunnan.cn/uploadfile/s2/2015/0531/20150531110353237.jpg"/>
            <p:cNvPicPr>
              <a:picLocks noChangeAspect="1" noChangeArrowheads="1"/>
            </p:cNvPicPr>
            <p:nvPr/>
          </p:nvPicPr>
          <p:blipFill>
            <a:blip r:embed="rId6"/>
            <a:srcRect l="15643" r="15643"/>
            <a:stretch>
              <a:fillRect/>
            </a:stretch>
          </p:blipFill>
          <p:spPr bwMode="auto">
            <a:xfrm>
              <a:off x="14870" y="6192"/>
              <a:ext cx="3122" cy="3139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9" name="TextBox 28"/>
            <p:cNvSpPr txBox="1"/>
            <p:nvPr/>
          </p:nvSpPr>
          <p:spPr>
            <a:xfrm>
              <a:off x="15355" y="9448"/>
              <a:ext cx="2851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smtClean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鸡油菌</a:t>
              </a:r>
            </a:p>
          </p:txBody>
        </p:sp>
      </p:grp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昆明之美</a:t>
            </a:r>
            <a:r>
              <a:rPr lang="en-US" altLang="zh-CN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——</a:t>
            </a:r>
            <a:r>
              <a:rPr lang="zh-CN" altLang="en-US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美在味道</a:t>
            </a:r>
            <a:br>
              <a:rPr lang="zh-CN" altLang="en-US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</a:br>
            <a:endParaRPr lang="zh-CN" altLang="en-US"/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42003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</a:rPr>
              <a:t>中吃不中看的干巴菌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6394" y="3243917"/>
            <a:ext cx="6849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</a:rPr>
              <a:t>颜色深褐带绿，有点像一堆半干的牛粪或一个被踩破了的马蜂窝。里头还有许多草茎、松毛、乱七八糟！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5673436" y="5174673"/>
            <a:ext cx="5316781" cy="1253952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</a:rPr>
              <a:t>入口便会张目结舌</a:t>
            </a:r>
            <a:r>
              <a:rPr lang="zh-CN" altLang="en-US" sz="2800" b="1" smtClean="0">
                <a:solidFill>
                  <a:srgbClr val="FF0000"/>
                </a:solidFill>
              </a:rPr>
              <a:t>：哇，这</a:t>
            </a:r>
            <a:r>
              <a:rPr lang="zh-CN" altLang="en-US" sz="2800" b="1">
                <a:solidFill>
                  <a:srgbClr val="FF0000"/>
                </a:solidFill>
              </a:rPr>
              <a:t>种东西这么好吃</a:t>
            </a:r>
            <a:r>
              <a:rPr lang="en-US" altLang="zh-CN" sz="2800" b="1">
                <a:solidFill>
                  <a:srgbClr val="FF0000"/>
                </a:solidFill>
              </a:rPr>
              <a:t>?</a:t>
            </a:r>
            <a:r>
              <a:rPr lang="zh-CN" altLang="en-US" sz="2800" b="1">
                <a:solidFill>
                  <a:srgbClr val="FF0000"/>
                </a:solidFill>
              </a:rPr>
              <a:t>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81" y="6248400"/>
            <a:ext cx="609600" cy="609600"/>
          </a:xfrm>
          <a:prstGeom prst="rect">
            <a:avLst/>
          </a:prstGeom>
        </p:spPr>
      </p:pic>
      <p:pic>
        <p:nvPicPr>
          <p:cNvPr id="8" name="Picture 2" descr="http://p2.pccoo.cn/news/20150510/2015051000233340694440.jpg"/>
          <p:cNvPicPr>
            <a:picLocks noChangeAspect="1" noChangeArrowheads="1"/>
          </p:cNvPicPr>
          <p:nvPr/>
        </p:nvPicPr>
        <p:blipFill>
          <a:blip r:embed="rId3"/>
          <a:srcRect l="19994" r="19994"/>
          <a:stretch>
            <a:fillRect/>
          </a:stretch>
        </p:blipFill>
        <p:spPr bwMode="auto">
          <a:xfrm>
            <a:off x="1176123" y="3997256"/>
            <a:ext cx="2415600" cy="21384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01188" y="2603864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乍一看那样子，真叫人怀疑：</a:t>
            </a:r>
            <a:r>
              <a:rPr lang="zh-CN" altLang="en-US" sz="2800" b="1" smtClean="0">
                <a:solidFill>
                  <a:srgbClr val="FF0000"/>
                </a:solidFill>
              </a:rPr>
              <a:t>这种东西也能吃？！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859004" y="2032970"/>
            <a:ext cx="67641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卖杨梅的都是苗族女孩子，戴一顶小花帽子，穿</a:t>
            </a: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着扳尖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的绣了满帮花的鞋，坐在人家阶石的一角，不</a:t>
            </a: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时吆喝一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声“卖杨梅</a:t>
            </a: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</a:rPr>
              <a:t>——”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，声音娇娇的。她们的声音使得昆明雨季的空气更加柔和了。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95535" y="597159"/>
            <a:ext cx="625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昆明之美</a:t>
            </a:r>
            <a:r>
              <a:rPr lang="en-US" altLang="zh-CN" sz="3600" b="1" smtClean="0">
                <a:solidFill>
                  <a:srgbClr val="FF0000"/>
                </a:solidFill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</a:rPr>
              <a:t>美在画面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9490" y="4314472"/>
            <a:ext cx="6427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</a:rPr>
              <a:t>      运</a:t>
            </a:r>
            <a:r>
              <a:rPr lang="zh-CN" altLang="en-US" sz="2400" b="1">
                <a:solidFill>
                  <a:srgbClr val="002060"/>
                </a:solidFill>
              </a:rPr>
              <a:t>用人物的外貌、语言描写</a:t>
            </a:r>
            <a:r>
              <a:rPr lang="en-US" altLang="zh-CN" sz="2400" b="1">
                <a:solidFill>
                  <a:srgbClr val="002060"/>
                </a:solidFill>
              </a:rPr>
              <a:t>(</a:t>
            </a:r>
            <a:r>
              <a:rPr lang="zh-CN" altLang="en-US" sz="2400" b="1">
                <a:solidFill>
                  <a:srgbClr val="002060"/>
                </a:solidFill>
              </a:rPr>
              <a:t>细节描写</a:t>
            </a:r>
            <a:r>
              <a:rPr lang="en-US" altLang="zh-CN" sz="2400" b="1">
                <a:solidFill>
                  <a:srgbClr val="002060"/>
                </a:solidFill>
              </a:rPr>
              <a:t>)</a:t>
            </a:r>
            <a:r>
              <a:rPr lang="zh-CN" altLang="en-US" sz="2400" b="1">
                <a:solidFill>
                  <a:srgbClr val="002060"/>
                </a:solidFill>
              </a:rPr>
              <a:t>。用卖花女孩的娇美情态衬托出昆明雨季的柔美，抒发作者对昆明的怀念、喜爱之情。 </a:t>
            </a: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93"/>
          <a:stretch>
            <a:fillRect/>
          </a:stretch>
        </p:blipFill>
        <p:spPr bwMode="auto">
          <a:xfrm>
            <a:off x="8677131" y="4142793"/>
            <a:ext cx="3187814" cy="2121091"/>
          </a:xfrm>
          <a:prstGeom prst="rect">
            <a:avLst/>
          </a:prstGeom>
          <a:noFill/>
          <a:ln w="285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819603" y="1321954"/>
            <a:ext cx="3547688" cy="2168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391900" y="109347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7455159" y="1282031"/>
            <a:ext cx="3592304" cy="4042531"/>
            <a:chOff x="7455159" y="1282031"/>
            <a:chExt cx="3592304" cy="4042531"/>
          </a:xfrm>
        </p:grpSpPr>
        <p:pic>
          <p:nvPicPr>
            <p:cNvPr id="6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455159" y="1282031"/>
              <a:ext cx="3592304" cy="3134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8888324" y="4711960"/>
              <a:ext cx="1454245" cy="612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3300" kern="100" smtClean="0">
                  <a:latin typeface="Century Gothic" panose="020b0502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Century Gothic" panose="020b0502020202020204" pitchFamily="34" charset="0"/>
                </a:rPr>
                <a:t>缅</a:t>
              </a:r>
              <a:r>
                <a:rPr lang="zh-CN" altLang="zh-CN" sz="3300" kern="100">
                  <a:latin typeface="Century Gothic" panose="020b0502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Century Gothic" panose="020b0502020202020204" pitchFamily="34" charset="0"/>
                </a:rPr>
                <a:t>桂花</a:t>
              </a:r>
              <a:endParaRPr lang="zh-CN" altLang="en-US" sz="3300"/>
            </a:p>
          </p:txBody>
        </p:sp>
      </p:grpSp>
      <p:sp>
        <p:nvSpPr>
          <p:cNvPr id="7" name="矩形 6"/>
          <p:cNvSpPr/>
          <p:nvPr/>
        </p:nvSpPr>
        <p:spPr>
          <a:xfrm>
            <a:off x="510082" y="1717740"/>
            <a:ext cx="62079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缅桂花盛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开的时候，房东</a:t>
            </a: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是一个五十多岁的寡妇</a:t>
            </a: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就和她的一个养女，搭了梯子上去摘，每天要摘下来好些，拿到花市上去卖。她大概是怕房客们乱摘她的花，时常给各家送去一些。有时送来一个</a:t>
            </a:r>
            <a:r>
              <a:rPr lang="zh-CN" altLang="en-US" sz="2400" b="1">
                <a:solidFill>
                  <a:srgbClr val="0070C0"/>
                </a:solidFill>
              </a:rPr>
              <a:t>七寸盘子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，里面摆得满满的缅桂花</a:t>
            </a: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</a:rPr>
              <a:t>!</a:t>
            </a:r>
            <a:r>
              <a:rPr lang="zh-CN" altLang="en-US" sz="2400" b="1">
                <a:solidFill>
                  <a:srgbClr val="0070C0"/>
                </a:solidFill>
              </a:rPr>
              <a:t>带着雨珠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的缅桂花使我的心</a:t>
            </a:r>
            <a:r>
              <a:rPr lang="zh-CN" altLang="en-US" sz="2400" b="1">
                <a:solidFill>
                  <a:srgbClr val="0070C0"/>
                </a:solidFill>
              </a:rPr>
              <a:t>软软的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，</a:t>
            </a:r>
            <a:r>
              <a:rPr lang="zh-CN" altLang="en-US" sz="2400" b="1">
                <a:solidFill>
                  <a:srgbClr val="FF0000"/>
                </a:solidFill>
              </a:rPr>
              <a:t>不是怀人，不是思乡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95535" y="597159"/>
            <a:ext cx="625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昆明之美</a:t>
            </a:r>
            <a:r>
              <a:rPr lang="en-US" altLang="zh-CN" sz="3600" b="1" smtClean="0">
                <a:solidFill>
                  <a:srgbClr val="FF0000"/>
                </a:solidFill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</a:rPr>
              <a:t>美在人情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666" y="4846462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</a:rPr>
              <a:t>房东大娘惜花、送花表现出纯朴的性情</a:t>
            </a: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昆明之美</a:t>
            </a:r>
            <a:r>
              <a:rPr lang="en-US" altLang="zh-CN" smtClean="0"/>
              <a:t>——</a:t>
            </a:r>
            <a:r>
              <a:rPr lang="zh-CN" altLang="en-US" smtClean="0"/>
              <a:t>美在氛围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94522" y="1825625"/>
            <a:ext cx="8485849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</a:rPr>
              <a:t>偏僻的街道，一个安静的小酒店，一张桌子，两张凳子，半市斤酒，与好友相对而坐，店外雨声滴答，淡淡花香弥漫，时间仿佛就在此刻驻足。</a:t>
            </a:r>
            <a:r>
              <a:rPr lang="zh-CN" altLang="en-US" b="1" smtClean="0"/>
              <a:t>闲适，淡定，从容，岁月静好，诗情画意</a:t>
            </a:r>
            <a:r>
              <a:rPr lang="en-US" altLang="zh-CN" b="1" smtClean="0"/>
              <a:t>......</a:t>
            </a:r>
            <a:r>
              <a:rPr lang="zh-CN" altLang="en-US" b="1" smtClean="0">
                <a:solidFill>
                  <a:srgbClr val="FF0000"/>
                </a:solidFill>
              </a:rPr>
              <a:t>抗日战争时期，作者客居昆明有家难回，战火纷飞的年代，难得的安稳与宁静让作者倍加想念与珍视。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</a:rPr>
              <a:t>即使相隔四十多年，作者依然忘不了那天的情味”。</a:t>
            </a:r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680" y="1065637"/>
            <a:ext cx="3896096" cy="5151862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三、思其文，学写法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52195"/>
          </a:xfrm>
        </p:spPr>
        <p:txBody>
          <a:bodyPr/>
          <a:lstStyle/>
          <a:p>
            <a:r>
              <a:rPr lang="zh-CN" altLang="zh-CN">
                <a:sym typeface="+mn-ea"/>
              </a:rPr>
              <a:t>文中用不少笔墨写植物、人</a:t>
            </a:r>
            <a:r>
              <a:rPr lang="zh-CN" altLang="en-US">
                <a:sym typeface="+mn-ea"/>
              </a:rPr>
              <a:t>，</a:t>
            </a:r>
            <a:r>
              <a:rPr lang="zh-CN" altLang="zh-CN">
                <a:sym typeface="+mn-ea"/>
              </a:rPr>
              <a:t>这与昆明的雨有什么关系？</a:t>
            </a:r>
            <a:r>
              <a:rPr lang="zh-CN" altLang="en-US">
                <a:sym typeface="+mn-ea"/>
              </a:rPr>
              <a:t>作者对它们怀有怎样的情感？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06220" y="3102610"/>
            <a:ext cx="933704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作者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写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仙人掌、菌子、杨梅、缅桂花，写人在景中的事与情，借此让昆明的雨季丰满立体起来，一切事物均在雨景中真实存在着，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也正是因为雨，才让这些 景物充满韵味，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闲适自然，情意自现。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 表达作者了对昆明的雨季的喜欢，对昆明生活的喜爱和想念。</a:t>
            </a: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21"/>
          <a:stretch>
            <a:fillRect/>
          </a:stretch>
        </p:blipFill>
        <p:spPr>
          <a:xfrm>
            <a:off x="6705589" y="2354823"/>
            <a:ext cx="5486411" cy="450317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788" y="1907141"/>
            <a:ext cx="10401264" cy="212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800" smtClean="0"/>
              <a:t>        </a:t>
            </a:r>
            <a:r>
              <a:rPr lang="zh-CN" altLang="en-US" sz="2800" b="1" smtClean="0"/>
              <a:t>作者的想念饱满而绵长，作者想念昆明的雨，想念昆明往昔的宁静岁月，这想念串联起了林林总总的景、事、物、人，串联起了这凡人小事之美，这就是本文最大的特点</a:t>
            </a:r>
            <a:r>
              <a:rPr lang="en-US" altLang="zh-CN" sz="2800" b="1" smtClean="0">
                <a:solidFill>
                  <a:srgbClr val="FF0000"/>
                </a:solidFill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</a:rPr>
              <a:t>形散神聚</a:t>
            </a:r>
            <a:r>
              <a:rPr lang="zh-CN" altLang="en-US" sz="3600" b="1" smtClean="0"/>
              <a:t>。</a:t>
            </a:r>
            <a:endParaRPr lang="zh-CN" altLang="zh-CN" sz="2800" b="1" kern="100">
              <a:latin typeface="Century Gothic" panose="020b0502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6651" y="836023"/>
            <a:ext cx="476358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写法总结</a:t>
            </a:r>
            <a:r>
              <a:rPr lang="en-US" altLang="zh-CN" sz="4400" b="1">
                <a:solidFill>
                  <a:srgbClr val="FF0000"/>
                </a:solidFill>
              </a:rPr>
              <a:t>:</a:t>
            </a: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>
          <a:xfrm>
            <a:off x="970915" y="5424805"/>
            <a:ext cx="9876155" cy="1363345"/>
          </a:xfrm>
        </p:spPr>
        <p:txBody>
          <a:bodyPr anchor="t">
            <a:noAutofit/>
          </a:bodyPr>
          <a:lstStyle/>
          <a:p>
            <a:pPr fontAlgn="auto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我喜欢雨，无论什么季节的雨，我都喜欢。她给我的形象和记忆，永远是美的。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雨的四季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b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zh-CN" altLang="en-US" sz="5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8" name="文本框 1"/>
          <p:cNvSpPr txBox="1"/>
          <p:nvPr/>
        </p:nvSpPr>
        <p:spPr>
          <a:xfrm>
            <a:off x="201930" y="429260"/>
            <a:ext cx="113112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12775" algn="just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学过的写“雨”的诗词和名篇名句有哪些，你还记得吗？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1020" y="4171950"/>
            <a:ext cx="10736580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12775" algn="just" fontAlgn="auto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雨是最寻常的，一下就是三两天。可别恼。看，像牛毛，像花针，像细丝，密密地斜织着，人家屋顶上全笼着一层薄烟。</a:t>
            </a:r>
          </a:p>
          <a:p>
            <a:pPr indent="612775" algn="just" fontAlgn="auto"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          ——《春》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1020" y="1391285"/>
            <a:ext cx="115125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zh-CN" sz="2800" b="1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渭城朝雨浥轻尘，客舍青青柳色新。 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                        ——唐·王维《送元二使安西》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</a:endParaRPr>
          </a:p>
          <a:p>
            <a:pPr>
              <a:buNone/>
            </a:pPr>
            <a:r>
              <a:rPr lang="zh-CN" altLang="zh-CN" sz="2800" b="1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水光潋滟晴方好，山色空蒙雨亦奇。 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         </a:t>
            </a:r>
          </a:p>
          <a:p>
            <a:pPr>
              <a:buNone/>
            </a:pP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                        ——宋·苏轼《饮湖上初晴后雨》沾衣沾衣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欲湿杏花雨，吹面不寒杨柳风。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      </a:t>
            </a:r>
          </a:p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                       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——宋·志南《绝句》</a:t>
            </a: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1"/>
      <p:bldP spid="5" grpId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主题思想：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6960" y="2064385"/>
            <a:ext cx="9648190" cy="2344420"/>
          </a:xfrm>
        </p:spPr>
        <p:txBody>
          <a:bodyPr/>
          <a:lstStyle/>
          <a:p>
            <a:r>
              <a:rPr lang="en-US" altLang="zh-CN" sz="4000" b="1">
                <a:sym typeface="+mn-ea"/>
              </a:rPr>
              <a:t>      </a:t>
            </a:r>
            <a:r>
              <a:rPr lang="zh-CN" altLang="en-US" sz="4000" b="1">
                <a:sym typeface="+mn-ea"/>
              </a:rPr>
              <a:t>作者借写昆明的雨、雨中的景物、人、昆明的生活，表达了对过往岁月的想念，对人世间平淡生活的珍爱。</a:t>
            </a: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>
          <a:xfrm>
            <a:off x="1007533" y="740833"/>
            <a:ext cx="3168651" cy="1361017"/>
          </a:xfrm>
        </p:spPr>
        <p:txBody>
          <a:bodyPr anchor="t"/>
          <a:lstStyle/>
          <a:p>
            <a:r>
              <a:rPr lang="zh-CN" altLang="en-US" sz="5065" b="1"/>
              <a:t>作业布置：</a:t>
            </a:r>
          </a:p>
        </p:txBody>
      </p:sp>
      <p:sp>
        <p:nvSpPr>
          <p:cNvPr id="33794" name="TextBox 3"/>
          <p:cNvSpPr txBox="1"/>
          <p:nvPr/>
        </p:nvSpPr>
        <p:spPr>
          <a:xfrm>
            <a:off x="1102784" y="2372784"/>
            <a:ext cx="8737600" cy="4063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将本文与</a:t>
            </a:r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背影</a:t>
            </a:r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对比阅读，看一下二者在选材和写法上有何异同。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推荐阅读：</a:t>
            </a:r>
            <a:r>
              <a:rPr lang="en-US" altLang="zh-CN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翠湖心影</a:t>
            </a:r>
            <a:r>
              <a:rPr lang="en-US" altLang="zh-CN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》   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                  《</a:t>
            </a:r>
            <a:r>
              <a:rPr lang="zh-CN" altLang="en-US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我的家乡</a:t>
            </a:r>
            <a:r>
              <a:rPr lang="en-US" altLang="zh-CN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                  《</a:t>
            </a:r>
            <a:r>
              <a:rPr lang="zh-CN" altLang="en-US" sz="3200" b="1" noProof="0">
                <a:ln>
                  <a:noFill/>
                </a:ln>
                <a:effectLst/>
                <a:uLnTx/>
                <a:uFillTx/>
                <a:sym typeface="+mn-ea"/>
              </a:rPr>
              <a:t>端午的鸭蛋</a:t>
            </a:r>
            <a:r>
              <a:rPr lang="en-US" altLang="zh-CN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32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altLang="zh-CN" sz="32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d6359701-7fdf-4a5c-9f85-4657190511db_看图王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590" y="3953510"/>
            <a:ext cx="5560695" cy="27158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14282" y="1640541"/>
            <a:ext cx="6051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mtClean="0">
                <a:solidFill>
                  <a:srgbClr val="FF0000"/>
                </a:solidFill>
              </a:rPr>
              <a:t>愿你有所收获！</a:t>
            </a:r>
          </a:p>
        </p:txBody>
      </p:sp>
      <p:pic>
        <p:nvPicPr>
          <p:cNvPr id="8" name="图片 7" descr="ec28ae40a147b54ed0ec051d9680c07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285" y="423545"/>
            <a:ext cx="3801110" cy="4377055"/>
          </a:xfrm>
          <a:prstGeom prst="rect">
            <a:avLst/>
          </a:prstGeom>
        </p:spPr>
      </p:pic>
      <p:pic>
        <p:nvPicPr>
          <p:cNvPr id="3" name="图片 2" descr="ec28ae40a147b54ed0ec051d9680c07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7480" y="921385"/>
            <a:ext cx="3801110" cy="4377055"/>
          </a:xfrm>
          <a:prstGeom prst="rect">
            <a:avLst/>
          </a:prstGeom>
        </p:spPr>
      </p:pic>
      <p:pic>
        <p:nvPicPr>
          <p:cNvPr id="6" name="图片 5" descr="ec28ae40a147b54ed0ec051d9680c07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695" y="3475990"/>
            <a:ext cx="3801110" cy="4377055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学习目标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680" y="1065637"/>
            <a:ext cx="3896096" cy="5151862"/>
          </a:xfrm>
          <a:prstGeom prst="rect">
            <a:avLst/>
          </a:prstGeom>
        </p:spPr>
      </p:pic>
      <p:sp>
        <p:nvSpPr>
          <p:cNvPr id="11268" name="矩形 3"/>
          <p:cNvSpPr/>
          <p:nvPr/>
        </p:nvSpPr>
        <p:spPr>
          <a:xfrm>
            <a:off x="1172845" y="1863090"/>
            <a:ext cx="9846945" cy="3579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28600" lvl="0" indent="382905" algn="l" eaLnBrk="0" hangingPunct="0">
              <a:lnSpc>
                <a:spcPct val="15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1.理清文章思路，感知文章内容，体会课文形散神聚的特点。</a:t>
            </a:r>
          </a:p>
          <a:p>
            <a:pPr marL="228600" lvl="0" indent="382905" algn="l" eaLnBrk="0" hangingPunct="0">
              <a:lnSpc>
                <a:spcPct val="15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2.赏析文中的景、事、物，品味平淡而有趣味的语言。</a:t>
            </a:r>
          </a:p>
          <a:p>
            <a:pPr marL="228600" lvl="0" indent="382905" algn="l" eaLnBrk="0" hangingPunct="0">
              <a:lnSpc>
                <a:spcPct val="15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3.体会作者在景、物之中寄寓的的深情，培养热爱自然和生活的美好情感。</a:t>
            </a: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1845" y="1617191"/>
            <a:ext cx="5980926" cy="41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汪曾祺</a:t>
            </a:r>
            <a:r>
              <a:rPr lang="en-US" altLang="zh-CN" sz="20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(</a:t>
            </a:r>
            <a:r>
              <a:rPr lang="en-US" altLang="zh-CN" sz="25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1920</a:t>
            </a:r>
            <a:r>
              <a:rPr lang="zh-CN" altLang="zh-CN" sz="25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—</a:t>
            </a:r>
            <a:r>
              <a:rPr lang="en-US" altLang="zh-CN" sz="25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1997)</a:t>
            </a:r>
            <a:r>
              <a:rPr lang="zh-CN" altLang="en-US" sz="25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，</a:t>
            </a:r>
            <a:r>
              <a:rPr lang="zh-CN" altLang="zh-CN" sz="25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江苏高邮人，中国当代作家、散文</a:t>
            </a:r>
            <a:r>
              <a:rPr lang="zh-CN" altLang="zh-CN" sz="25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家</a:t>
            </a:r>
            <a:r>
              <a:rPr lang="zh-CN" altLang="en-US" sz="25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。</a:t>
            </a:r>
            <a:r>
              <a:rPr lang="en-US" altLang="zh-CN" sz="25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1939</a:t>
            </a:r>
            <a:r>
              <a:rPr lang="zh-CN" altLang="en-US" sz="25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年就读于西南联合大学，在昆明生活七年。他对昆明的一草一木、风土人情都非常了解，对那里的一切都充满深情，对于有着强烈家乡情结的作者来说，昆明无异于是他的第二故乡。</a:t>
            </a:r>
            <a:r>
              <a:rPr lang="zh-CN" altLang="en-US" sz="2500" smtClean="0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本文写于1984年5月19日。</a:t>
            </a:r>
            <a:endParaRPr lang="zh-CN" altLang="zh-CN" sz="2500">
              <a:solidFill>
                <a:srgbClr val="FF0000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3" name="图片 71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6"/>
          <a:stretch>
            <a:fillRect/>
          </a:stretch>
        </p:blipFill>
        <p:spPr bwMode="auto">
          <a:xfrm>
            <a:off x="7508927" y="1196975"/>
            <a:ext cx="3290887" cy="453548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1804" y="606489"/>
            <a:ext cx="404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背景透视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缺角矩形 15"/>
          <p:cNvSpPr/>
          <p:nvPr/>
        </p:nvSpPr>
        <p:spPr>
          <a:xfrm>
            <a:off x="1775520" y="1604797"/>
            <a:ext cx="7872875" cy="3456384"/>
          </a:xfrm>
          <a:prstGeom prst="plaque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defRPr/>
            </a:pPr>
            <a:endParaRPr lang="zh-CN" altLang="en-US" sz="2400" strike="noStrike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4" name="矩形 17"/>
          <p:cNvSpPr/>
          <p:nvPr/>
        </p:nvSpPr>
        <p:spPr>
          <a:xfrm>
            <a:off x="5135033" y="645584"/>
            <a:ext cx="1682751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73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读一读</a:t>
            </a:r>
          </a:p>
        </p:txBody>
      </p:sp>
      <p:sp>
        <p:nvSpPr>
          <p:cNvPr id="13315" name="矩形 18"/>
          <p:cNvSpPr/>
          <p:nvPr/>
        </p:nvSpPr>
        <p:spPr>
          <a:xfrm>
            <a:off x="814917" y="260351"/>
            <a:ext cx="1539240" cy="5016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65" b="1">
                <a:latin typeface="微软雅黑" panose="020b0503020204020204" pitchFamily="34" charset="-122"/>
                <a:ea typeface="微软雅黑" panose="020b0503020204020204" pitchFamily="34" charset="-122"/>
              </a:rPr>
              <a:t>预习检测</a:t>
            </a:r>
          </a:p>
        </p:txBody>
      </p:sp>
      <p:sp>
        <p:nvSpPr>
          <p:cNvPr id="20481" name="Rectangle 1"/>
          <p:cNvSpPr/>
          <p:nvPr/>
        </p:nvSpPr>
        <p:spPr>
          <a:xfrm>
            <a:off x="2446867" y="1734503"/>
            <a:ext cx="8832851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鲜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腴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yú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青头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jùn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黄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焖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mèn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）        鸡草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茎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jīng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松毛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择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zhái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炽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chì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）红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桂花绿</a:t>
            </a:r>
            <a:r>
              <a:rPr lang="zh-CN" altLang="en-US" sz="3200">
                <a:solidFill>
                  <a:srgbClr val="0868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釉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yòu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3317" name="矩形 5"/>
          <p:cNvSpPr/>
          <p:nvPr/>
        </p:nvSpPr>
        <p:spPr>
          <a:xfrm>
            <a:off x="3695700" y="1989667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429" y="1789554"/>
            <a:ext cx="4581750" cy="4581750"/>
          </a:xfrm>
          <a:prstGeom prst="rect">
            <a:avLst/>
          </a:prstGeom>
        </p:spPr>
      </p:pic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06490" y="2172802"/>
            <a:ext cx="625151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3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 </a:t>
            </a:r>
            <a:r>
              <a:rPr lang="zh-CN" altLang="en-US" sz="33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 </a:t>
            </a:r>
            <a:r>
              <a:rPr lang="zh-CN" altLang="en-US" sz="33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文</a:t>
            </a:r>
            <a:r>
              <a:rPr lang="zh-CN" altLang="en-US" sz="33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中最能体现四</a:t>
            </a:r>
            <a:r>
              <a:rPr lang="zh-CN" altLang="en-US" sz="330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十年后作者对“昆明的雨</a:t>
            </a:r>
            <a:r>
              <a:rPr lang="zh-CN" altLang="en-US" sz="3300" smtClean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”情感的句子？</a:t>
            </a:r>
            <a:endParaRPr lang="zh-CN" altLang="en-US" sz="330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1268432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292942" y="4211964"/>
            <a:ext cx="4031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mtClean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我</a:t>
            </a:r>
            <a:r>
              <a:rPr lang="zh-CN" altLang="en-US" sz="2800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想念</a:t>
            </a:r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昆明的雨。（</a:t>
            </a:r>
            <a:r>
              <a:rPr lang="en-US" altLang="zh-CN" sz="280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11</a:t>
            </a:r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）</a:t>
            </a: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246289" y="3497766"/>
            <a:ext cx="4031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我</a:t>
            </a:r>
            <a:r>
              <a:rPr lang="zh-CN" altLang="en-US" sz="2800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想念</a:t>
            </a:r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昆明的雨。（</a:t>
            </a:r>
            <a:r>
              <a:rPr lang="en-US" altLang="zh-CN" sz="280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2</a:t>
            </a:r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）</a:t>
            </a:r>
            <a:endParaRPr lang="en-US" altLang="zh-CN" sz="2800">
              <a:solidFill>
                <a:schemeClr val="bg2">
                  <a:lumMod val="1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506" y="634482"/>
            <a:ext cx="404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梳理线索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2269" y="5245768"/>
            <a:ext cx="9278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贯穿全文的</a:t>
            </a:r>
            <a:r>
              <a:rPr lang="zh-CN" altLang="en-US" sz="3200" b="1" smtClean="0">
                <a:solidFill>
                  <a:srgbClr val="FF0000"/>
                </a:solidFill>
              </a:rPr>
              <a:t>情感线索</a:t>
            </a:r>
            <a:r>
              <a:rPr lang="zh-CN" altLang="en-US" sz="3200" b="1" smtClean="0"/>
              <a:t>：对昆明的雨及昆明的想念。</a:t>
            </a:r>
            <a:endParaRPr lang="zh-CN" altLang="en-US" sz="3200" b="1"/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矩形 1"/>
          <p:cNvSpPr/>
          <p:nvPr/>
        </p:nvSpPr>
        <p:spPr>
          <a:xfrm>
            <a:off x="527051" y="1316567"/>
            <a:ext cx="10113433" cy="3254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73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速读课文，思考：</a:t>
            </a:r>
            <a:endParaRPr lang="en-US" altLang="zh-CN" sz="3735" b="1">
              <a:solidFill>
                <a:srgbClr val="0000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73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1.</a:t>
            </a:r>
            <a:r>
              <a:rPr lang="zh-CN" altLang="en-US" sz="373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本文围绕“昆明的雨”，写了那些内容</a:t>
            </a:r>
            <a:r>
              <a:rPr lang="en-US" altLang="zh-CN" sz="373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73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景、物、事、人</a:t>
            </a:r>
            <a:r>
              <a:rPr lang="en-US" altLang="zh-CN" sz="373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735" b="1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，作者笔下的雨和雨季具有怎样的特点？</a:t>
            </a:r>
            <a:r>
              <a:rPr lang="zh-CN" altLang="en-US" sz="3735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在文章相应的段落圈点勾画或写出总结性的句子。</a:t>
            </a:r>
          </a:p>
        </p:txBody>
      </p:sp>
      <p:sp>
        <p:nvSpPr>
          <p:cNvPr id="14338" name="标题 1"/>
          <p:cNvSpPr>
            <a:spLocks noGrp="1"/>
          </p:cNvSpPr>
          <p:nvPr/>
        </p:nvSpPr>
        <p:spPr>
          <a:xfrm>
            <a:off x="884767" y="256117"/>
            <a:ext cx="8779933" cy="144144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5865">
                <a:latin typeface="Calibri" panose="020f0502020204030204" pitchFamily="34" charset="0"/>
                <a:ea typeface="宋体" panose="02010600030101010101" pitchFamily="2" charset="-122"/>
              </a:rPr>
              <a:t>一、读其文，知内容</a:t>
            </a:r>
            <a:endParaRPr lang="en-US" altLang="zh-CN" sz="5865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6697" y="1210479"/>
            <a:ext cx="7400109" cy="3083470"/>
          </a:xfrm>
        </p:spPr>
        <p:txBody>
          <a:bodyPr>
            <a:normAutofit/>
          </a:bodyPr>
          <a:lstStyle/>
          <a:p>
            <a:r>
              <a:rPr lang="zh-CN" altLang="en-US" sz="3600" smtClean="0"/>
              <a:t>      </a:t>
            </a:r>
            <a:r>
              <a:rPr lang="zh-CN" altLang="en-US" sz="3200" b="1" smtClean="0"/>
              <a:t>围绕着这种对昆明的</a:t>
            </a:r>
            <a:r>
              <a:rPr lang="zh-CN" altLang="en-US" sz="3200" b="1" smtClean="0">
                <a:solidFill>
                  <a:srgbClr val="FF0000"/>
                </a:solidFill>
              </a:rPr>
              <a:t>想念</a:t>
            </a:r>
            <a:r>
              <a:rPr lang="zh-CN" altLang="en-US" sz="3200" b="1" smtClean="0"/>
              <a:t>之情，作者以“昆明的雨”为触发点，将记忆中昆明的</a:t>
            </a:r>
            <a:r>
              <a:rPr lang="zh-CN" altLang="en-US" sz="3200" b="1" smtClean="0">
                <a:solidFill>
                  <a:srgbClr val="FF0000"/>
                </a:solidFill>
              </a:rPr>
              <a:t>景、事、物、人</a:t>
            </a:r>
            <a:r>
              <a:rPr lang="zh-CN" altLang="en-US" sz="3200" b="1" smtClean="0"/>
              <a:t>逐一展开，给我们展现了一幅幅美的画卷。</a:t>
            </a:r>
            <a:endParaRPr lang="zh-CN" altLang="en-US" sz="32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043" y="916348"/>
            <a:ext cx="3896096" cy="51518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6831" y="3928188"/>
            <a:ext cx="70726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如：</a:t>
            </a:r>
            <a:r>
              <a:rPr lang="zh-CN" altLang="en-US" sz="2800" b="1" smtClean="0">
                <a:solidFill>
                  <a:srgbClr val="002060"/>
                </a:solidFill>
              </a:rPr>
              <a:t>倒挂开花的仙人掌、雨季的菌子、果子、缅桂花；苗族女孩叫卖杨梅，房东母女给房客们送花，我与同学在小酒店久坐等 。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23731" y="466531"/>
            <a:ext cx="3275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感知内容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7435" y="2164080"/>
            <a:ext cx="10057130" cy="3319780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  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</a:t>
            </a:r>
            <a:r>
              <a:rPr lang="zh-CN" altLang="en-US" sz="4000" b="1">
                <a:solidFill>
                  <a:srgbClr val="FF0000"/>
                </a:solidFill>
              </a:rPr>
              <a:t>昆明的雨季是</a:t>
            </a:r>
          </a:p>
          <a:p>
            <a:pPr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              明亮的、</a:t>
            </a:r>
          </a:p>
          <a:p>
            <a:pPr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                       丰满的、</a:t>
            </a:r>
          </a:p>
          <a:p>
            <a:pPr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                                 使人动情的。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6845" y="1108075"/>
            <a:ext cx="565721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en-US" altLang="zh-CN" sz="4400" b="1">
                <a:sym typeface="+mn-ea"/>
              </a:rPr>
              <a:t>2.</a:t>
            </a:r>
            <a:r>
              <a:rPr lang="zh-CN" altLang="en-US" sz="4400" b="1">
                <a:sym typeface="+mn-ea"/>
              </a:rPr>
              <a:t>昆明的雨季的特点：</a:t>
            </a:r>
          </a:p>
        </p:txBody>
      </p:sp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uiExpand="1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595082381856_1_1"/>
  <p:tag name="KSO_WM_UNIT_TYPE" val="ζ_h_f"/>
</p:tagLst>
</file>

<file path=ppt/tags/tag2.xml><?xml version="1.0" encoding="utf-8"?>
<p:tagLst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595082416842_1_1"/>
  <p:tag name="KSO_WM_UNIT_TYPE" val="ζ_h_f"/>
</p:tagLst>
</file>

<file path=ppt/tags/tag3.xml><?xml version="1.0" encoding="utf-8"?>
<p:tagLst xmlns:p="http://schemas.openxmlformats.org/presentationml/2006/main">
  <p:tag name="KSO_WM_UNIT_PLACING_PICTURE_USER_VIEWPORT" val="{&quot;height&quot;:4950,&quot;width&quot;:15840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演示文稿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82</Paragraphs>
  <Slides>22</Slides>
  <Notes>7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4">
      <vt:lpstr>Arial</vt:lpstr>
      <vt:lpstr>等线 Light</vt:lpstr>
      <vt:lpstr>等线</vt:lpstr>
      <vt:lpstr>华文中宋</vt:lpstr>
      <vt:lpstr>Century Gothic</vt:lpstr>
      <vt:lpstr>黑体</vt:lpstr>
      <vt:lpstr>微软雅黑</vt:lpstr>
      <vt:lpstr>Calibri</vt:lpstr>
      <vt:lpstr>宋体</vt:lpstr>
      <vt:lpstr>仿宋</vt:lpstr>
      <vt:lpstr>Times New Roman</vt:lpstr>
      <vt:lpstr>演示文稿4</vt:lpstr>
      <vt:lpstr>PowerPoint Presentation</vt:lpstr>
      <vt:lpstr>    我喜欢雨，无论什么季节的雨，我都喜欢。她给我的形象和记忆，永远是美的。                   ——《雨的四季》</vt:lpstr>
      <vt:lpstr>学习目标</vt:lpstr>
      <vt:lpstr>PowerPoint Presentation</vt:lpstr>
      <vt:lpstr>PowerPoint Presentation</vt:lpstr>
      <vt:lpstr>PowerPoint Presentation</vt:lpstr>
      <vt:lpstr>PowerPoint Presentation</vt:lpstr>
      <vt:lpstr>      围绕着这种对昆明的想念之情，作者以“昆明的雨”为触发点，将记忆中昆明的景、事、物、人逐一展开，给我们展现了一幅幅美的画卷。</vt:lpstr>
      <vt:lpstr>PowerPoint Presentation</vt:lpstr>
      <vt:lpstr>二、品其文，悟情感</vt:lpstr>
      <vt:lpstr>PowerPoint Presentation</vt:lpstr>
      <vt:lpstr>昆明之美——美在风情</vt:lpstr>
      <vt:lpstr>PowerPoint Presentation</vt:lpstr>
      <vt:lpstr>昆明之美——美在味道</vt:lpstr>
      <vt:lpstr>PowerPoint Presentation</vt:lpstr>
      <vt:lpstr>PowerPoint Presentation</vt:lpstr>
      <vt:lpstr>昆明之美——美在氛围</vt:lpstr>
      <vt:lpstr>三、思其文，学写法</vt:lpstr>
      <vt:lpstr>PowerPoint Presentation</vt:lpstr>
      <vt:lpstr>主题思想：</vt:lpstr>
      <vt:lpstr>作业布置：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2021-06-10T16:52:29.825</cp:lastPrinted>
  <dcterms:created xsi:type="dcterms:W3CDTF">2021-06-10T16:52:29Z</dcterms:created>
  <dcterms:modified xsi:type="dcterms:W3CDTF">2021-06-10T08:52:33Z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