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9682" name="页眉占位符 1996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3" name="日期占位符 19968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fld id="{BB962C8B-B14F-4D97-AF65-F5344CB8AC3E}" type="datetimeFigureOut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199683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19968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99686" name="页脚占位符 19968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7" name="灯片编号占位符 19968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大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is1ide-Oval 2"/>
          <p:cNvSpPr/>
          <p:nvPr/>
        </p:nvSpPr>
        <p:spPr>
          <a:xfrm>
            <a:off x="2738665" y="2320101"/>
            <a:ext cx="1500495" cy="15537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</a:p>
        </p:txBody>
      </p:sp>
      <p:sp>
        <p:nvSpPr>
          <p:cNvPr id="142" name="is1ide-Freeform: Shape 4"/>
          <p:cNvSpPr/>
          <p:nvPr userDrawn="1"/>
        </p:nvSpPr>
        <p:spPr>
          <a:xfrm>
            <a:off x="3517559" y="2062769"/>
            <a:ext cx="980963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6" y="21567"/>
                </a:moveTo>
                <a:cubicBezTo>
                  <a:pt x="18436" y="21578"/>
                  <a:pt x="18435" y="21589"/>
                  <a:pt x="18435" y="21600"/>
                </a:cubicBezTo>
                <a:lnTo>
                  <a:pt x="21600" y="21600"/>
                </a:lnTo>
                <a:cubicBezTo>
                  <a:pt x="21600" y="17665"/>
                  <a:pt x="20548" y="13976"/>
                  <a:pt x="18709" y="10799"/>
                </a:cubicBezTo>
                <a:cubicBezTo>
                  <a:pt x="17761" y="9160"/>
                  <a:pt x="16603" y="7657"/>
                  <a:pt x="15274" y="6327"/>
                </a:cubicBezTo>
                <a:cubicBezTo>
                  <a:pt x="11364" y="2418"/>
                  <a:pt x="5965" y="0"/>
                  <a:pt x="0" y="0"/>
                </a:cubicBezTo>
                <a:lnTo>
                  <a:pt x="0" y="3064"/>
                </a:lnTo>
                <a:cubicBezTo>
                  <a:pt x="10188" y="3101"/>
                  <a:pt x="18436" y="11370"/>
                  <a:pt x="18436" y="21567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3" name="is1ide-Freeform: Shape 5"/>
          <p:cNvSpPr/>
          <p:nvPr userDrawn="1"/>
        </p:nvSpPr>
        <p:spPr>
          <a:xfrm>
            <a:off x="3517563" y="3115382"/>
            <a:ext cx="980955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5" y="0"/>
                </a:moveTo>
                <a:cubicBezTo>
                  <a:pt x="18417" y="10181"/>
                  <a:pt x="10177" y="18432"/>
                  <a:pt x="0" y="18469"/>
                </a:cubicBezTo>
                <a:lnTo>
                  <a:pt x="0" y="21600"/>
                </a:lnTo>
                <a:cubicBezTo>
                  <a:pt x="5965" y="21600"/>
                  <a:pt x="11364" y="19182"/>
                  <a:pt x="15274" y="15274"/>
                </a:cubicBezTo>
                <a:cubicBezTo>
                  <a:pt x="16603" y="13944"/>
                  <a:pt x="17761" y="12441"/>
                  <a:pt x="18709" y="10802"/>
                </a:cubicBezTo>
                <a:cubicBezTo>
                  <a:pt x="20548" y="7624"/>
                  <a:pt x="21600" y="3935"/>
                  <a:pt x="21600" y="0"/>
                </a:cubicBezTo>
                <a:cubicBezTo>
                  <a:pt x="21600" y="0"/>
                  <a:pt x="18435" y="0"/>
                  <a:pt x="18435" y="0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4" name="is1ide-Freeform: Shape 6"/>
          <p:cNvSpPr/>
          <p:nvPr userDrawn="1"/>
        </p:nvSpPr>
        <p:spPr>
          <a:xfrm>
            <a:off x="2501000" y="3115382"/>
            <a:ext cx="980963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32" y="18470"/>
                </a:moveTo>
                <a:cubicBezTo>
                  <a:pt x="11325" y="18470"/>
                  <a:pt x="3048" y="10204"/>
                  <a:pt x="3030" y="0"/>
                </a:cubicBezTo>
                <a:lnTo>
                  <a:pt x="0" y="0"/>
                </a:lnTo>
                <a:cubicBezTo>
                  <a:pt x="0" y="3935"/>
                  <a:pt x="1052" y="7624"/>
                  <a:pt x="2891" y="10802"/>
                </a:cubicBezTo>
                <a:cubicBezTo>
                  <a:pt x="3839" y="12441"/>
                  <a:pt x="4997" y="13944"/>
                  <a:pt x="6326" y="15274"/>
                </a:cubicBezTo>
                <a:cubicBezTo>
                  <a:pt x="10235" y="19182"/>
                  <a:pt x="15635" y="21600"/>
                  <a:pt x="21600" y="21600"/>
                </a:cubicBezTo>
                <a:lnTo>
                  <a:pt x="21600" y="18469"/>
                </a:lnTo>
                <a:cubicBezTo>
                  <a:pt x="21577" y="18469"/>
                  <a:pt x="21555" y="18470"/>
                  <a:pt x="21532" y="1847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5" name="is1ide-Freeform: Shape 7"/>
          <p:cNvSpPr/>
          <p:nvPr userDrawn="1"/>
        </p:nvSpPr>
        <p:spPr>
          <a:xfrm>
            <a:off x="2500996" y="2062769"/>
            <a:ext cx="980971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030" y="21567"/>
                </a:moveTo>
                <a:cubicBezTo>
                  <a:pt x="3030" y="11347"/>
                  <a:pt x="11313" y="3063"/>
                  <a:pt x="21532" y="3063"/>
                </a:cubicBezTo>
                <a:cubicBezTo>
                  <a:pt x="21555" y="3063"/>
                  <a:pt x="21577" y="3064"/>
                  <a:pt x="21600" y="3064"/>
                </a:cubicBezTo>
                <a:lnTo>
                  <a:pt x="21600" y="0"/>
                </a:lnTo>
                <a:cubicBezTo>
                  <a:pt x="15635" y="0"/>
                  <a:pt x="10235" y="2418"/>
                  <a:pt x="6326" y="6327"/>
                </a:cubicBezTo>
                <a:cubicBezTo>
                  <a:pt x="4997" y="7657"/>
                  <a:pt x="3839" y="9160"/>
                  <a:pt x="2891" y="10799"/>
                </a:cubicBezTo>
                <a:cubicBezTo>
                  <a:pt x="1052" y="13976"/>
                  <a:pt x="0" y="17665"/>
                  <a:pt x="0" y="21600"/>
                </a:cubicBezTo>
                <a:lnTo>
                  <a:pt x="3030" y="21600"/>
                </a:lnTo>
                <a:cubicBezTo>
                  <a:pt x="3030" y="21589"/>
                  <a:pt x="3030" y="21578"/>
                  <a:pt x="3030" y="21567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202" y="2614835"/>
            <a:ext cx="1050706" cy="9273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9"/>
          <p:cNvGrpSpPr/>
          <p:nvPr userDrawn="1"/>
        </p:nvGrpSpPr>
        <p:grpSpPr bwMode="auto">
          <a:xfrm>
            <a:off x="2503624" y="2543018"/>
            <a:ext cx="1641044" cy="1602663"/>
            <a:chOff x="0" y="0"/>
            <a:chExt cx="1387872" cy="1387872"/>
          </a:xfrm>
        </p:grpSpPr>
        <p:sp>
          <p:nvSpPr>
            <p:cNvPr id="9" name="同心圆 11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E44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空心弧 12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411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11"/>
                <a:gd name="G18" fmla="*/ 7411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411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411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94 w 21600"/>
                <a:gd name="T15" fmla="*/ 10800 h 21600"/>
                <a:gd name="T16" fmla="*/ 10800 w 21600"/>
                <a:gd name="T17" fmla="*/ 3389 h 21600"/>
                <a:gd name="T18" fmla="*/ 19906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389" y="10800"/>
                  </a:moveTo>
                  <a:cubicBezTo>
                    <a:pt x="3389" y="6707"/>
                    <a:pt x="6707" y="3389"/>
                    <a:pt x="10800" y="3389"/>
                  </a:cubicBezTo>
                  <a:cubicBezTo>
                    <a:pt x="14892" y="3388"/>
                    <a:pt x="18210" y="6707"/>
                    <a:pt x="18211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34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文本框 19"/>
          <p:cNvSpPr>
            <a:spLocks noChangeArrowheads="1"/>
          </p:cNvSpPr>
          <p:nvPr userDrawn="1"/>
        </p:nvSpPr>
        <p:spPr bwMode="auto">
          <a:xfrm>
            <a:off x="2858240" y="2990114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3"/>
          <p:cNvGrpSpPr/>
          <p:nvPr userDrawn="1"/>
        </p:nvGrpSpPr>
        <p:grpSpPr bwMode="auto">
          <a:xfrm>
            <a:off x="2516128" y="2530976"/>
            <a:ext cx="1641044" cy="1602663"/>
            <a:chOff x="0" y="0"/>
            <a:chExt cx="1387872" cy="1387872"/>
          </a:xfrm>
        </p:grpSpPr>
        <p:sp>
          <p:nvSpPr>
            <p:cNvPr id="11" name="同心圆 14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0291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空心弧 15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506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506"/>
                <a:gd name="G18" fmla="*/ 7506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506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506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47 w 21600"/>
                <a:gd name="T15" fmla="*/ 10800 h 21600"/>
                <a:gd name="T16" fmla="*/ 10800 w 21600"/>
                <a:gd name="T17" fmla="*/ 3294 h 21600"/>
                <a:gd name="T18" fmla="*/ 19953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294" y="10800"/>
                  </a:moveTo>
                  <a:cubicBezTo>
                    <a:pt x="3294" y="6654"/>
                    <a:pt x="6654" y="3294"/>
                    <a:pt x="10800" y="3294"/>
                  </a:cubicBezTo>
                  <a:cubicBezTo>
                    <a:pt x="14945" y="3293"/>
                    <a:pt x="18305" y="6654"/>
                    <a:pt x="18306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  <a:alpha val="4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3" name="文本框 19"/>
          <p:cNvSpPr>
            <a:spLocks noChangeArrowheads="1"/>
          </p:cNvSpPr>
          <p:nvPr userDrawn="1"/>
        </p:nvSpPr>
        <p:spPr bwMode="auto">
          <a:xfrm>
            <a:off x="2876089" y="3000622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02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9"/>
          <p:cNvGrpSpPr/>
          <p:nvPr userDrawn="1"/>
        </p:nvGrpSpPr>
        <p:grpSpPr bwMode="auto">
          <a:xfrm>
            <a:off x="2510295" y="2543017"/>
            <a:ext cx="1641044" cy="1602663"/>
            <a:chOff x="0" y="0"/>
            <a:chExt cx="1387872" cy="1387872"/>
          </a:xfrm>
        </p:grpSpPr>
        <p:sp>
          <p:nvSpPr>
            <p:cNvPr id="7" name="同心圆 11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F473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空心弧 12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411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11"/>
                <a:gd name="G18" fmla="*/ 7411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411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411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94 w 21600"/>
                <a:gd name="T15" fmla="*/ 10800 h 21600"/>
                <a:gd name="T16" fmla="*/ 10800 w 21600"/>
                <a:gd name="T17" fmla="*/ 3389 h 21600"/>
                <a:gd name="T18" fmla="*/ 19906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389" y="10800"/>
                  </a:moveTo>
                  <a:cubicBezTo>
                    <a:pt x="3389" y="6707"/>
                    <a:pt x="6707" y="3389"/>
                    <a:pt x="10800" y="3389"/>
                  </a:cubicBezTo>
                  <a:cubicBezTo>
                    <a:pt x="14892" y="3388"/>
                    <a:pt x="18210" y="6707"/>
                    <a:pt x="18211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00B0F0">
                <a:alpha val="48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9" name="文本框 19"/>
          <p:cNvSpPr>
            <a:spLocks noChangeArrowheads="1"/>
          </p:cNvSpPr>
          <p:nvPr userDrawn="1"/>
        </p:nvSpPr>
        <p:spPr bwMode="auto">
          <a:xfrm>
            <a:off x="2888919" y="3006620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03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8705" y="2623556"/>
            <a:ext cx="5143501" cy="1026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50" b="1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考点</a:t>
            </a:r>
            <a:r>
              <a:rPr lang="zh-CN" altLang="en-US" sz="4050" b="1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二 成语</a:t>
            </a:r>
            <a:r>
              <a:rPr lang="zh-CN" altLang="en-US" sz="4050" b="1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运用</a:t>
            </a:r>
            <a:endParaRPr lang="zh-CN" altLang="zh-CN" sz="4050" b="1" dirty="0">
              <a:solidFill>
                <a:srgbClr val="ED7D31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从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近五年泸州中考试题来看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成语运用是必考内容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采用客观选择题的命题形式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主要偏重于理解成语在具体语言环境中的意义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让考生辨析成语在语句中使用的正误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考查考生准确理解词义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把握词语感情色彩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掌握词语的使用对象和适用范围等的能力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词语的运用离不开具体的语言环境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在具体的语言环境中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不仅要理解词语的本义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还要分析有无引申义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特定指代义和特殊隐含义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要具体分析词语在特定语句中的特定含义和特定作用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本题考查考生正确运用成语的能力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解题时要从成语的意思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感情色彩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修饰对象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使用范围等角度考虑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同时结合语境从词语与语境的语意关系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搭配关系等方面进行辨析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02053" y="2901852"/>
            <a:ext cx="5143501" cy="870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375" b="1" dirty="0" smtClean="0">
                <a:solidFill>
                  <a:srgbClr val="70C0B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备考全攻略</a:t>
            </a:r>
            <a:endParaRPr lang="zh-CN" altLang="zh-CN" sz="3375" b="1" dirty="0">
              <a:solidFill>
                <a:srgbClr val="70C0B1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6192" y="1972730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成语</a:t>
            </a:r>
            <a:r>
              <a:rPr lang="zh-CN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运用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错误</a:t>
            </a:r>
            <a:r>
              <a:rPr lang="zh-CN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类型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词语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运用常设置的考点有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感情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色彩是否恰当､与语境是否相符､语义是否矛盾､适用对象是否正确等｡在判断词语（含成语）运用是否正确时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一定要认真理解句意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根据句意来判断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避免出现以下错误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1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对象､范围和场合误用</a:t>
            </a:r>
            <a:r>
              <a:rPr lang="zh-CN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巧夺天工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的自然美景真是让人流连忘返｡（巧夺天工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精巧的人工胜过天然｡形容技艺极其精巧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多指工艺品｡不能指天然形成的事物｡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56192" y="1537592"/>
            <a:ext cx="8639032" cy="575945"/>
            <a:chOff x="434356" y="907123"/>
            <a:chExt cx="11950050" cy="767927"/>
          </a:xfrm>
        </p:grpSpPr>
        <p:grpSp>
          <p:nvGrpSpPr>
            <p:cNvPr id="3" name="组合 2"/>
            <p:cNvGrpSpPr/>
            <p:nvPr/>
          </p:nvGrpSpPr>
          <p:grpSpPr>
            <a:xfrm>
              <a:off x="434356" y="1019372"/>
              <a:ext cx="433389" cy="464400"/>
              <a:chOff x="9324592" y="1236103"/>
              <a:chExt cx="531657" cy="583566"/>
            </a:xfrm>
          </p:grpSpPr>
          <p:sp>
            <p:nvSpPr>
              <p:cNvPr id="4" name="Shape 6853"/>
              <p:cNvSpPr/>
              <p:nvPr/>
            </p:nvSpPr>
            <p:spPr>
              <a:xfrm>
                <a:off x="9332127" y="1236103"/>
                <a:ext cx="450444" cy="583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06" y="0"/>
                    </a:moveTo>
                    <a:cubicBezTo>
                      <a:pt x="7425" y="0"/>
                      <a:pt x="7425" y="0"/>
                      <a:pt x="7425" y="0"/>
                    </a:cubicBezTo>
                    <a:cubicBezTo>
                      <a:pt x="7425" y="0"/>
                      <a:pt x="4978" y="2088"/>
                      <a:pt x="4134" y="2741"/>
                    </a:cubicBezTo>
                    <a:cubicBezTo>
                      <a:pt x="3122" y="3524"/>
                      <a:pt x="0" y="5873"/>
                      <a:pt x="0" y="5873"/>
                    </a:cubicBezTo>
                    <a:cubicBezTo>
                      <a:pt x="0" y="5873"/>
                      <a:pt x="0" y="5873"/>
                      <a:pt x="0" y="5873"/>
                    </a:cubicBezTo>
                    <a:cubicBezTo>
                      <a:pt x="0" y="19903"/>
                      <a:pt x="0" y="19903"/>
                      <a:pt x="0" y="19903"/>
                    </a:cubicBezTo>
                    <a:cubicBezTo>
                      <a:pt x="0" y="20817"/>
                      <a:pt x="928" y="21600"/>
                      <a:pt x="2109" y="21600"/>
                    </a:cubicBezTo>
                    <a:cubicBezTo>
                      <a:pt x="19406" y="21600"/>
                      <a:pt x="19406" y="21600"/>
                      <a:pt x="19406" y="21600"/>
                    </a:cubicBezTo>
                    <a:cubicBezTo>
                      <a:pt x="20588" y="21600"/>
                      <a:pt x="21600" y="20817"/>
                      <a:pt x="21600" y="19903"/>
                    </a:cubicBezTo>
                    <a:cubicBezTo>
                      <a:pt x="21600" y="1697"/>
                      <a:pt x="21600" y="1697"/>
                      <a:pt x="21600" y="1697"/>
                    </a:cubicBezTo>
                    <a:cubicBezTo>
                      <a:pt x="21600" y="783"/>
                      <a:pt x="20588" y="0"/>
                      <a:pt x="19406" y="0"/>
                    </a:cubicBezTo>
                  </a:path>
                </a:pathLst>
              </a:custGeom>
              <a:solidFill>
                <a:srgbClr val="0A8C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pic>
            <p:nvPicPr>
              <p:cNvPr id="5" name="image22.png"/>
              <p:cNvPicPr/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9652796" y="1483092"/>
                <a:ext cx="134798" cy="314808"/>
              </a:xfrm>
              <a:prstGeom prst="rect">
                <a:avLst/>
              </a:prstGeom>
              <a:ln w="12700" cap="flat">
                <a:noFill/>
                <a:miter lim="400000"/>
                <a:headEnd/>
                <a:tailEnd/>
              </a:ln>
              <a:effectLst/>
            </p:spPr>
          </p:pic>
          <p:sp>
            <p:nvSpPr>
              <p:cNvPr id="6" name="Shape 6855"/>
              <p:cNvSpPr/>
              <p:nvPr/>
            </p:nvSpPr>
            <p:spPr>
              <a:xfrm>
                <a:off x="9332127" y="1236103"/>
                <a:ext cx="225222" cy="583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4850" y="0"/>
                      <a:pt x="14850" y="0"/>
                      <a:pt x="14850" y="0"/>
                    </a:cubicBezTo>
                    <a:cubicBezTo>
                      <a:pt x="14850" y="0"/>
                      <a:pt x="9956" y="2088"/>
                      <a:pt x="8269" y="2741"/>
                    </a:cubicBezTo>
                    <a:cubicBezTo>
                      <a:pt x="6244" y="3524"/>
                      <a:pt x="0" y="5873"/>
                      <a:pt x="0" y="5873"/>
                    </a:cubicBezTo>
                    <a:cubicBezTo>
                      <a:pt x="0" y="5873"/>
                      <a:pt x="0" y="5873"/>
                      <a:pt x="0" y="5873"/>
                    </a:cubicBezTo>
                    <a:cubicBezTo>
                      <a:pt x="0" y="19903"/>
                      <a:pt x="0" y="19903"/>
                      <a:pt x="0" y="19903"/>
                    </a:cubicBezTo>
                    <a:cubicBezTo>
                      <a:pt x="0" y="20817"/>
                      <a:pt x="1856" y="21600"/>
                      <a:pt x="4219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0"/>
                      <a:pt x="21600" y="0"/>
                      <a:pt x="21600" y="0"/>
                    </a:cubicBezTo>
                  </a:path>
                </a:pathLst>
              </a:custGeom>
              <a:solidFill>
                <a:srgbClr val="18A3D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pic>
            <p:nvPicPr>
              <p:cNvPr id="7" name="image23.png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324592" y="1375087"/>
                <a:ext cx="195081" cy="57771"/>
              </a:xfrm>
              <a:prstGeom prst="rect">
                <a:avLst/>
              </a:prstGeom>
              <a:ln w="12700" cap="flat">
                <a:noFill/>
                <a:miter lim="400000"/>
                <a:headEnd/>
                <a:tailEnd/>
              </a:ln>
              <a:effectLst/>
            </p:spPr>
          </p:pic>
          <p:sp>
            <p:nvSpPr>
              <p:cNvPr id="8" name="Shape 6857"/>
              <p:cNvSpPr/>
              <p:nvPr/>
            </p:nvSpPr>
            <p:spPr>
              <a:xfrm>
                <a:off x="9332127" y="1236103"/>
                <a:ext cx="154893" cy="1590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15360"/>
                      <a:pt x="21600" y="15360"/>
                      <a:pt x="21600" y="15360"/>
                    </a:cubicBezTo>
                    <a:cubicBezTo>
                      <a:pt x="21600" y="18960"/>
                      <a:pt x="18900" y="21600"/>
                      <a:pt x="15464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3DBAE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9" name="Shape 6858"/>
              <p:cNvSpPr/>
              <p:nvPr/>
            </p:nvSpPr>
            <p:spPr>
              <a:xfrm>
                <a:off x="9405806" y="1446253"/>
                <a:ext cx="301412" cy="1950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463" y="21600"/>
                    </a:moveTo>
                    <a:cubicBezTo>
                      <a:pt x="1137" y="21600"/>
                      <a:pt x="1137" y="21600"/>
                      <a:pt x="1137" y="21600"/>
                    </a:cubicBezTo>
                    <a:cubicBezTo>
                      <a:pt x="505" y="21600"/>
                      <a:pt x="0" y="20822"/>
                      <a:pt x="0" y="19849"/>
                    </a:cubicBezTo>
                    <a:cubicBezTo>
                      <a:pt x="0" y="18876"/>
                      <a:pt x="505" y="18097"/>
                      <a:pt x="1137" y="18097"/>
                    </a:cubicBezTo>
                    <a:cubicBezTo>
                      <a:pt x="20463" y="18097"/>
                      <a:pt x="20463" y="18097"/>
                      <a:pt x="20463" y="18097"/>
                    </a:cubicBezTo>
                    <a:cubicBezTo>
                      <a:pt x="21095" y="18097"/>
                      <a:pt x="21600" y="18876"/>
                      <a:pt x="21600" y="19849"/>
                    </a:cubicBezTo>
                    <a:cubicBezTo>
                      <a:pt x="21600" y="20822"/>
                      <a:pt x="21095" y="21600"/>
                      <a:pt x="20463" y="21600"/>
                    </a:cubicBezTo>
                    <a:close/>
                    <a:moveTo>
                      <a:pt x="21600" y="13816"/>
                    </a:moveTo>
                    <a:cubicBezTo>
                      <a:pt x="21600" y="12843"/>
                      <a:pt x="21095" y="12065"/>
                      <a:pt x="20463" y="12065"/>
                    </a:cubicBezTo>
                    <a:cubicBezTo>
                      <a:pt x="1137" y="12065"/>
                      <a:pt x="1137" y="12065"/>
                      <a:pt x="1137" y="12065"/>
                    </a:cubicBezTo>
                    <a:cubicBezTo>
                      <a:pt x="505" y="12065"/>
                      <a:pt x="0" y="12843"/>
                      <a:pt x="0" y="13816"/>
                    </a:cubicBezTo>
                    <a:cubicBezTo>
                      <a:pt x="0" y="14789"/>
                      <a:pt x="505" y="15373"/>
                      <a:pt x="1137" y="15373"/>
                    </a:cubicBezTo>
                    <a:cubicBezTo>
                      <a:pt x="20463" y="15373"/>
                      <a:pt x="20463" y="15373"/>
                      <a:pt x="20463" y="15373"/>
                    </a:cubicBezTo>
                    <a:cubicBezTo>
                      <a:pt x="21095" y="15373"/>
                      <a:pt x="21600" y="14789"/>
                      <a:pt x="21600" y="13816"/>
                    </a:cubicBezTo>
                    <a:close/>
                    <a:moveTo>
                      <a:pt x="21600" y="7784"/>
                    </a:moveTo>
                    <a:cubicBezTo>
                      <a:pt x="21600" y="6811"/>
                      <a:pt x="21095" y="6032"/>
                      <a:pt x="20463" y="6032"/>
                    </a:cubicBezTo>
                    <a:cubicBezTo>
                      <a:pt x="1137" y="6032"/>
                      <a:pt x="1137" y="6032"/>
                      <a:pt x="1137" y="6032"/>
                    </a:cubicBezTo>
                    <a:cubicBezTo>
                      <a:pt x="505" y="6032"/>
                      <a:pt x="0" y="6811"/>
                      <a:pt x="0" y="7784"/>
                    </a:cubicBezTo>
                    <a:cubicBezTo>
                      <a:pt x="0" y="8562"/>
                      <a:pt x="505" y="9341"/>
                      <a:pt x="1137" y="9341"/>
                    </a:cubicBezTo>
                    <a:cubicBezTo>
                      <a:pt x="20463" y="9341"/>
                      <a:pt x="20463" y="9341"/>
                      <a:pt x="20463" y="9341"/>
                    </a:cubicBezTo>
                    <a:cubicBezTo>
                      <a:pt x="21095" y="9341"/>
                      <a:pt x="21600" y="8562"/>
                      <a:pt x="21600" y="7784"/>
                    </a:cubicBezTo>
                    <a:close/>
                    <a:moveTo>
                      <a:pt x="10737" y="1751"/>
                    </a:moveTo>
                    <a:cubicBezTo>
                      <a:pt x="10737" y="778"/>
                      <a:pt x="10232" y="0"/>
                      <a:pt x="9726" y="0"/>
                    </a:cubicBezTo>
                    <a:cubicBezTo>
                      <a:pt x="1137" y="0"/>
                      <a:pt x="1137" y="0"/>
                      <a:pt x="1137" y="0"/>
                    </a:cubicBezTo>
                    <a:cubicBezTo>
                      <a:pt x="505" y="0"/>
                      <a:pt x="0" y="778"/>
                      <a:pt x="0" y="1751"/>
                    </a:cubicBezTo>
                    <a:cubicBezTo>
                      <a:pt x="0" y="2530"/>
                      <a:pt x="505" y="3308"/>
                      <a:pt x="1137" y="3308"/>
                    </a:cubicBezTo>
                    <a:cubicBezTo>
                      <a:pt x="9726" y="3308"/>
                      <a:pt x="9726" y="3308"/>
                      <a:pt x="9726" y="3308"/>
                    </a:cubicBezTo>
                    <a:cubicBezTo>
                      <a:pt x="10232" y="3308"/>
                      <a:pt x="10737" y="2530"/>
                      <a:pt x="10737" y="1751"/>
                    </a:cubicBezTo>
                    <a:close/>
                  </a:path>
                </a:pathLst>
              </a:cu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0" name="Shape 6859"/>
              <p:cNvSpPr/>
              <p:nvPr/>
            </p:nvSpPr>
            <p:spPr>
              <a:xfrm>
                <a:off x="9578280" y="1325689"/>
                <a:ext cx="113029" cy="98796"/>
              </a:xfrm>
              <a:prstGeom prst="rect">
                <a:avLst/>
              </a:pr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1" name="Shape 6860"/>
              <p:cNvSpPr/>
              <p:nvPr/>
            </p:nvSpPr>
            <p:spPr>
              <a:xfrm>
                <a:off x="9640236" y="1424484"/>
                <a:ext cx="216013" cy="2503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623" y="0"/>
                    </a:moveTo>
                    <a:lnTo>
                      <a:pt x="0" y="16615"/>
                    </a:lnTo>
                    <a:lnTo>
                      <a:pt x="13144" y="21600"/>
                    </a:lnTo>
                    <a:lnTo>
                      <a:pt x="21600" y="5201"/>
                    </a:lnTo>
                    <a:lnTo>
                      <a:pt x="8623" y="0"/>
                    </a:lnTo>
                    <a:close/>
                  </a:path>
                </a:pathLst>
              </a:custGeom>
              <a:solidFill>
                <a:srgbClr val="3BBF9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2" name="Shape 6861"/>
              <p:cNvSpPr/>
              <p:nvPr/>
            </p:nvSpPr>
            <p:spPr>
              <a:xfrm>
                <a:off x="9640236" y="1617053"/>
                <a:ext cx="131450" cy="987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51" y="15742"/>
                    </a:moveTo>
                    <a:lnTo>
                      <a:pt x="0" y="0"/>
                    </a:lnTo>
                    <a:lnTo>
                      <a:pt x="21600" y="12631"/>
                    </a:lnTo>
                    <a:lnTo>
                      <a:pt x="11557" y="21600"/>
                    </a:lnTo>
                    <a:lnTo>
                      <a:pt x="1651" y="15742"/>
                    </a:ln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3" name="Shape 6862"/>
              <p:cNvSpPr/>
              <p:nvPr/>
            </p:nvSpPr>
            <p:spPr>
              <a:xfrm>
                <a:off x="9640236" y="1424484"/>
                <a:ext cx="151544" cy="2227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92" y="0"/>
                    </a:moveTo>
                    <a:lnTo>
                      <a:pt x="0" y="18677"/>
                    </a:lnTo>
                    <a:lnTo>
                      <a:pt x="9308" y="21600"/>
                    </a:lnTo>
                    <a:lnTo>
                      <a:pt x="21600" y="2923"/>
                    </a:lnTo>
                    <a:lnTo>
                      <a:pt x="12292" y="0"/>
                    </a:lnTo>
                    <a:close/>
                  </a:path>
                </a:pathLst>
              </a:custGeom>
              <a:solidFill>
                <a:srgbClr val="4ED0A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4" name="Shape 6863"/>
              <p:cNvSpPr/>
              <p:nvPr/>
            </p:nvSpPr>
            <p:spPr>
              <a:xfrm>
                <a:off x="9640236" y="1617053"/>
                <a:ext cx="66982" cy="862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240" y="18035"/>
                    </a:moveTo>
                    <a:lnTo>
                      <a:pt x="0" y="0"/>
                    </a:lnTo>
                    <a:lnTo>
                      <a:pt x="21600" y="6920"/>
                    </a:lnTo>
                    <a:lnTo>
                      <a:pt x="12960" y="21600"/>
                    </a:lnTo>
                    <a:lnTo>
                      <a:pt x="3240" y="18035"/>
                    </a:lnTo>
                    <a:close/>
                  </a:path>
                </a:pathLst>
              </a:cu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5" name="Shape 6864"/>
              <p:cNvSpPr/>
              <p:nvPr/>
            </p:nvSpPr>
            <p:spPr>
              <a:xfrm>
                <a:off x="9650283" y="1684033"/>
                <a:ext cx="65307" cy="669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910"/>
                    </a:moveTo>
                    <a:lnTo>
                      <a:pt x="3046" y="21600"/>
                    </a:lnTo>
                    <a:lnTo>
                      <a:pt x="0" y="0"/>
                    </a:lnTo>
                    <a:lnTo>
                      <a:pt x="21600" y="8910"/>
                    </a:ln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6" name="Shape 6865"/>
              <p:cNvSpPr/>
              <p:nvPr/>
            </p:nvSpPr>
            <p:spPr>
              <a:xfrm>
                <a:off x="9650283" y="1684033"/>
                <a:ext cx="31817" cy="669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253" y="21600"/>
                    </a:moveTo>
                    <a:lnTo>
                      <a:pt x="0" y="0"/>
                    </a:lnTo>
                    <a:lnTo>
                      <a:pt x="21600" y="4590"/>
                    </a:lnTo>
                    <a:lnTo>
                      <a:pt x="6253" y="21600"/>
                    </a:ln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</p:grpSp>
        <p:sp>
          <p:nvSpPr>
            <p:cNvPr id="17" name="矩形 16"/>
            <p:cNvSpPr/>
            <p:nvPr/>
          </p:nvSpPr>
          <p:spPr>
            <a:xfrm>
              <a:off x="865696" y="907123"/>
              <a:ext cx="11518710" cy="767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100" b="1" dirty="0" smtClean="0">
                  <a:solidFill>
                    <a:srgbClr val="0A8CB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知识梳理</a:t>
              </a:r>
              <a:endParaRPr lang="en-US" altLang="zh-CN" sz="2100" b="1" dirty="0" smtClean="0">
                <a:solidFill>
                  <a:srgbClr val="0A8CBF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4291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2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望文生义｡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我们要提高电信安全意识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因为每天接到的让人</a:t>
            </a:r>
            <a:r>
              <a:rPr lang="zh-CN" altLang="zh-CN" sz="2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不厌其烦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的骚扰电话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有不少以诈骗为目的｡（不厌其烦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不嫌烦琐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指很有耐心｡并非指十分厌烦｡）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3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语义重复</a:t>
            </a:r>
            <a:r>
              <a:rPr lang="zh-CN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我国目前</a:t>
            </a:r>
            <a:r>
              <a:rPr lang="zh-CN" altLang="zh-CN" sz="2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当务之急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的大事是健全各项法律法规制度｡（当务之急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指当前急切应办的要事｡与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“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目前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”“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大事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”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语义重复｡）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4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褒贬不分</a:t>
            </a:r>
            <a:r>
              <a:rPr lang="zh-CN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多年来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老校长为了这群孩子成长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起早贪黑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处心积虑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｡（处心积虑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指费尽心机做坏事｡贬义词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褒贬误用｡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词义轻重误用｡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每个考生都要注意休息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否则有个</a:t>
            </a:r>
            <a:r>
              <a:rPr lang="zh-CN" altLang="zh-CN" sz="2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三长两短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就会影响考试｡（三长两短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多用来指意外的事故或灾祸｡常用作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“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死亡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”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的委婉语｡用来形容考生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有些言重了｡）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6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谦敬错位</a:t>
            </a:r>
            <a:r>
              <a:rPr lang="zh-CN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你放心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你的困难就是我的困难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我一定</a:t>
            </a:r>
            <a:r>
              <a:rPr lang="zh-CN" altLang="zh-CN" sz="2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鼎力相助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｡（鼎力相助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指别人对自己的大力帮助｡敬辞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一般用于请人帮助时的客气话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不能用在自己身上｡）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6192" y="1931269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成语</a:t>
            </a:r>
            <a:r>
              <a:rPr lang="zh-CN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辨析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的方法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1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看词义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忌望文生义</a:t>
            </a:r>
            <a:r>
              <a:rPr lang="zh-CN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这部电视剧播出时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几乎</a:t>
            </a:r>
            <a:r>
              <a:rPr lang="zh-CN" altLang="zh-CN" sz="2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万人空巷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人们都在家里守着电视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街上静悄悄的｡（万人空巷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是指家家户户的人都从巷里出来了｡多形容庆祝､欢迎等盛况｡句中误理解为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“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街上空荡荡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静悄悄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”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看色彩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忌褒贬颠倒</a:t>
            </a:r>
            <a:r>
              <a:rPr lang="zh-CN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齐白石画展在美术馆开幕了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艺术爱好者都</a:t>
            </a:r>
            <a:r>
              <a:rPr lang="zh-CN" altLang="zh-CN" sz="2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趋之若鹜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｡（趋之若鹜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指像鸭子一样成群跑过去｡比喻很多人争着赶去｡含贬义｡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35705" y="1571027"/>
            <a:ext cx="1632708" cy="575945"/>
            <a:chOff x="381347" y="951702"/>
            <a:chExt cx="2176944" cy="767927"/>
          </a:xfrm>
        </p:grpSpPr>
        <p:sp>
          <p:nvSpPr>
            <p:cNvPr id="4" name="Shape 16869"/>
            <p:cNvSpPr/>
            <p:nvPr/>
          </p:nvSpPr>
          <p:spPr>
            <a:xfrm>
              <a:off x="381347" y="1083339"/>
              <a:ext cx="518400" cy="464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41" y="20419"/>
                  </a:moveTo>
                  <a:cubicBezTo>
                    <a:pt x="9341" y="20588"/>
                    <a:pt x="9341" y="20588"/>
                    <a:pt x="9341" y="20756"/>
                  </a:cubicBezTo>
                  <a:cubicBezTo>
                    <a:pt x="9341" y="21263"/>
                    <a:pt x="9924" y="21600"/>
                    <a:pt x="10800" y="21600"/>
                  </a:cubicBezTo>
                  <a:cubicBezTo>
                    <a:pt x="11530" y="21600"/>
                    <a:pt x="12114" y="21263"/>
                    <a:pt x="12114" y="20756"/>
                  </a:cubicBezTo>
                  <a:cubicBezTo>
                    <a:pt x="12114" y="20588"/>
                    <a:pt x="12114" y="20588"/>
                    <a:pt x="12114" y="20419"/>
                  </a:cubicBezTo>
                  <a:cubicBezTo>
                    <a:pt x="12551" y="20250"/>
                    <a:pt x="12989" y="19913"/>
                    <a:pt x="13573" y="19913"/>
                  </a:cubicBezTo>
                  <a:cubicBezTo>
                    <a:pt x="16784" y="19913"/>
                    <a:pt x="21600" y="20756"/>
                    <a:pt x="21600" y="20756"/>
                  </a:cubicBezTo>
                  <a:cubicBezTo>
                    <a:pt x="21600" y="4050"/>
                    <a:pt x="21600" y="4050"/>
                    <a:pt x="21600" y="4050"/>
                  </a:cubicBezTo>
                  <a:cubicBezTo>
                    <a:pt x="21600" y="4050"/>
                    <a:pt x="21016" y="3881"/>
                    <a:pt x="20286" y="3881"/>
                  </a:cubicBezTo>
                  <a:cubicBezTo>
                    <a:pt x="20286" y="18394"/>
                    <a:pt x="20286" y="18394"/>
                    <a:pt x="20286" y="18394"/>
                  </a:cubicBezTo>
                  <a:cubicBezTo>
                    <a:pt x="20286" y="18394"/>
                    <a:pt x="16492" y="16538"/>
                    <a:pt x="13719" y="17550"/>
                  </a:cubicBezTo>
                  <a:cubicBezTo>
                    <a:pt x="12697" y="17888"/>
                    <a:pt x="11822" y="19238"/>
                    <a:pt x="11238" y="20081"/>
                  </a:cubicBezTo>
                  <a:cubicBezTo>
                    <a:pt x="11092" y="19913"/>
                    <a:pt x="11092" y="19913"/>
                    <a:pt x="10946" y="19913"/>
                  </a:cubicBezTo>
                  <a:cubicBezTo>
                    <a:pt x="11384" y="19069"/>
                    <a:pt x="12114" y="17381"/>
                    <a:pt x="12989" y="16706"/>
                  </a:cubicBezTo>
                  <a:cubicBezTo>
                    <a:pt x="15616" y="15356"/>
                    <a:pt x="19119" y="16200"/>
                    <a:pt x="19119" y="16200"/>
                  </a:cubicBezTo>
                  <a:cubicBezTo>
                    <a:pt x="19119" y="0"/>
                    <a:pt x="19119" y="0"/>
                    <a:pt x="19119" y="0"/>
                  </a:cubicBezTo>
                  <a:cubicBezTo>
                    <a:pt x="19119" y="0"/>
                    <a:pt x="17805" y="338"/>
                    <a:pt x="16200" y="844"/>
                  </a:cubicBezTo>
                  <a:cubicBezTo>
                    <a:pt x="16200" y="12825"/>
                    <a:pt x="16200" y="12825"/>
                    <a:pt x="16200" y="12825"/>
                  </a:cubicBezTo>
                  <a:cubicBezTo>
                    <a:pt x="14595" y="11813"/>
                    <a:pt x="14595" y="11813"/>
                    <a:pt x="14595" y="11813"/>
                  </a:cubicBezTo>
                  <a:cubicBezTo>
                    <a:pt x="13135" y="14006"/>
                    <a:pt x="13135" y="14006"/>
                    <a:pt x="13135" y="14006"/>
                  </a:cubicBezTo>
                  <a:cubicBezTo>
                    <a:pt x="13135" y="1856"/>
                    <a:pt x="13135" y="1856"/>
                    <a:pt x="13135" y="1856"/>
                  </a:cubicBezTo>
                  <a:cubicBezTo>
                    <a:pt x="13135" y="1856"/>
                    <a:pt x="13135" y="1856"/>
                    <a:pt x="13135" y="2025"/>
                  </a:cubicBezTo>
                  <a:cubicBezTo>
                    <a:pt x="11822" y="2531"/>
                    <a:pt x="10800" y="4388"/>
                    <a:pt x="10800" y="4388"/>
                  </a:cubicBezTo>
                  <a:cubicBezTo>
                    <a:pt x="10800" y="4388"/>
                    <a:pt x="9632" y="2531"/>
                    <a:pt x="8319" y="2025"/>
                  </a:cubicBezTo>
                  <a:cubicBezTo>
                    <a:pt x="5838" y="844"/>
                    <a:pt x="2335" y="0"/>
                    <a:pt x="2335" y="0"/>
                  </a:cubicBezTo>
                  <a:cubicBezTo>
                    <a:pt x="2335" y="16200"/>
                    <a:pt x="2335" y="16200"/>
                    <a:pt x="2335" y="16200"/>
                  </a:cubicBezTo>
                  <a:cubicBezTo>
                    <a:pt x="2335" y="16200"/>
                    <a:pt x="5838" y="15356"/>
                    <a:pt x="8319" y="16706"/>
                  </a:cubicBezTo>
                  <a:cubicBezTo>
                    <a:pt x="9341" y="17381"/>
                    <a:pt x="10070" y="19069"/>
                    <a:pt x="10508" y="19913"/>
                  </a:cubicBezTo>
                  <a:cubicBezTo>
                    <a:pt x="10362" y="19913"/>
                    <a:pt x="10362" y="19913"/>
                    <a:pt x="10216" y="20081"/>
                  </a:cubicBezTo>
                  <a:cubicBezTo>
                    <a:pt x="9778" y="19238"/>
                    <a:pt x="8757" y="17888"/>
                    <a:pt x="7735" y="17550"/>
                  </a:cubicBezTo>
                  <a:cubicBezTo>
                    <a:pt x="4962" y="16538"/>
                    <a:pt x="1168" y="18394"/>
                    <a:pt x="1168" y="18394"/>
                  </a:cubicBezTo>
                  <a:cubicBezTo>
                    <a:pt x="1168" y="3881"/>
                    <a:pt x="1168" y="3881"/>
                    <a:pt x="1168" y="3881"/>
                  </a:cubicBezTo>
                  <a:cubicBezTo>
                    <a:pt x="438" y="3881"/>
                    <a:pt x="0" y="4050"/>
                    <a:pt x="0" y="4050"/>
                  </a:cubicBezTo>
                  <a:cubicBezTo>
                    <a:pt x="0" y="20756"/>
                    <a:pt x="0" y="20756"/>
                    <a:pt x="0" y="20756"/>
                  </a:cubicBezTo>
                  <a:cubicBezTo>
                    <a:pt x="0" y="20756"/>
                    <a:pt x="4670" y="19913"/>
                    <a:pt x="7881" y="19913"/>
                  </a:cubicBezTo>
                  <a:cubicBezTo>
                    <a:pt x="8465" y="19913"/>
                    <a:pt x="8903" y="20250"/>
                    <a:pt x="9341" y="20419"/>
                  </a:cubicBezTo>
                  <a:close/>
                </a:path>
              </a:pathLst>
            </a:custGeom>
            <a:solidFill>
              <a:srgbClr val="02918B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/>
              <a:endParaRPr sz="100">
                <a:solidFill>
                  <a:srgbClr val="FF0066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888664" y="951702"/>
              <a:ext cx="1669627" cy="7679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100" b="1" dirty="0" smtClean="0">
                  <a:solidFill>
                    <a:srgbClr val="02918B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方法指津</a:t>
              </a:r>
              <a:endParaRPr lang="en-US" altLang="zh-CN" sz="2100" b="1" dirty="0">
                <a:solidFill>
                  <a:srgbClr val="02918B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3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看谦敬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忌词语错位｡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    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小明经常向老师请教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真是</a:t>
            </a:r>
            <a:r>
              <a:rPr lang="zh-CN" altLang="zh-CN" sz="2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不耻下问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｡（不耻下问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指不以向地位比自己低､知识比自己少的人请教为耻｡这里明显颠倒了师生之间的关系｡）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4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看对象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忌张冠李戴</a:t>
            </a:r>
            <a:r>
              <a:rPr lang="zh-CN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舞台上这位</a:t>
            </a:r>
            <a:r>
              <a:rPr lang="zh-CN" altLang="zh-CN" sz="2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亭亭玉立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的小伙子是少数民族的歌手｡（亭亭玉立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形容女子身材修长或花木等形体挺拔｡用在小伙子身上属于张冠李戴｡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5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看表达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忌重复赘余</a:t>
            </a:r>
            <a:r>
              <a:rPr lang="zh-CN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他</a:t>
            </a:r>
            <a:r>
              <a:rPr lang="zh-CN" altLang="zh-CN" sz="2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忍俊不禁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地大笑起来｡（忍俊不禁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指忍不住笑｡与句中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“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大笑起来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”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重复｡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29097" cy="4291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6.</a:t>
            </a:r>
            <a:r>
              <a:rPr lang="zh-CN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看逻辑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忌自相矛盾｡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例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时下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网络文学蓬勃发展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唐家三少就是</a:t>
            </a:r>
            <a:r>
              <a:rPr lang="zh-CN" altLang="zh-CN" sz="2100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屈指可数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的网络作家之一｡（屈指可数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形容数目很少｡与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“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蓬勃发展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”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矛盾｡）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7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看意思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忌正反不分</a:t>
            </a:r>
            <a:r>
              <a:rPr lang="zh-CN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如果学习方法没找对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你就会有</a:t>
            </a:r>
            <a:r>
              <a:rPr lang="zh-CN" altLang="zh-CN" sz="2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事半功倍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的结果｡（事半功倍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只用一半的力气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而收到加倍的功效｡形容用力小而收获大｡此处应改为形容花费的力气大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收到的成效小的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“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事倍功半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”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8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看程度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忌轻重失度</a:t>
            </a:r>
            <a:r>
              <a:rPr lang="zh-CN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他任我们班的班长已有两年了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德高望重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大家都很信任他｡（德高望重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指道德高尚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名望很大｡用在这里夸大其词了｡）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9698" y="2507739"/>
            <a:ext cx="4842581" cy="1650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375" b="1" dirty="0">
                <a:solidFill>
                  <a:srgbClr val="7F909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课时</a:t>
            </a:r>
            <a:r>
              <a:rPr lang="zh-CN" altLang="en-US" sz="3375" b="1" dirty="0" smtClean="0">
                <a:solidFill>
                  <a:srgbClr val="7F909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一 部</a:t>
            </a:r>
            <a:r>
              <a:rPr lang="zh-CN" altLang="en-US" sz="3375" b="1" dirty="0">
                <a:solidFill>
                  <a:srgbClr val="7F909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编版</a:t>
            </a:r>
            <a:r>
              <a:rPr lang="zh-CN" altLang="en-US" sz="3375" b="1" dirty="0" smtClean="0">
                <a:solidFill>
                  <a:srgbClr val="7F909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教材</a:t>
            </a:r>
            <a:endParaRPr lang="en-US" altLang="zh-CN" sz="3375" b="1" dirty="0" smtClean="0">
              <a:solidFill>
                <a:srgbClr val="7F9099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375" b="1" dirty="0" smtClean="0">
                <a:solidFill>
                  <a:srgbClr val="7F909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七</a:t>
            </a:r>
            <a:r>
              <a:rPr lang="zh-CN" altLang="en-US" sz="3375" b="1" dirty="0">
                <a:solidFill>
                  <a:srgbClr val="7F909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年级成语释义</a:t>
            </a:r>
            <a:endParaRPr lang="zh-CN" altLang="zh-CN" sz="3375" b="1" dirty="0">
              <a:solidFill>
                <a:srgbClr val="7F9099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8417" y="1563521"/>
            <a:ext cx="8637104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七年级上册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花枝招展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形容女子打扮得十分艳丽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比喻姿态优美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争先恐后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争着向前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唯恐落后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淅淅沥沥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形容轻微的风声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雨声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落叶声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咄咄逼人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形容气势汹汹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盛气凌人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5.【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翻来覆去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形容一次又一次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多次重复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也形容来回翻动身体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6.【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喜出望外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遇到意想不到的喜事而感到特别高兴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7.【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各得其所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原指各人都得到满足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后指每个人或事物都得到恰当的位置或安排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10166" y="2901852"/>
            <a:ext cx="3819843" cy="870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375" b="1" dirty="0" smtClean="0">
                <a:solidFill>
                  <a:srgbClr val="D7726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泸州考什么</a:t>
            </a:r>
            <a:endParaRPr lang="zh-CN" altLang="zh-CN" sz="3375" b="1" dirty="0">
              <a:solidFill>
                <a:srgbClr val="D7726C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8.【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人迹罕至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少有人来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足迹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脚印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稀少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9.【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人声鼎沸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形容人声喧闹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像水在鼎中沸腾一样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10.【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油然而生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形容思想感情自然而然地产生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11.【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美不胜收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美好的东西太多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一时接受不完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看不过来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12.【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小心翼翼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本是虔诚庄严的意思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现在用来形容举动十分谨慎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丝毫不敢疏忽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13.【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混为一谈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把不同的事物混在一起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说成是同样的事物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14.【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漠不关心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形容对人或事物冷漠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一点儿也不关心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15.【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麻木不仁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本义是肢体麻木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没有感觉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文中指缺乏热情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对集体和人民的利益不关心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16.【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花团锦簇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形容五彩缤纷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十分华丽的景象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17.【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截然不同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形容两件事情毫无共同之处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18.【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疲倦不堪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形容非常疲乏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不能忍受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19.【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拈轻怕重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接受工作时挑拣轻松的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害怕繁重的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20.【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精益求精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学术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技术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作品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产品等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好了还求更好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21.【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见异思迁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看到别的事物就改变原来的主意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文中指不安心工作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事业心不强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22.【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不毛之地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不长庄稼的地方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泛指荒凉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贫瘠的土地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刨根问底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比喻追究底细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形容钻研的精神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24.【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参差不齐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长短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高低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大小不一致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形容很不整齐或水平不一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25.【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哄堂大笑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形容全屋子的人同时大笑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26.【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惊慌失措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指吓得慌了手脚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不知如何是好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27.【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畏罪潜逃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犯罪后害怕被制裁而逃走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28.【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大相径庭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形容彼此相差很远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29.【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迫不及待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急迫得不能再等待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6193" y="1493947"/>
            <a:ext cx="8738720" cy="4939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30.【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不可救药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病重到无药可治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比喻人或事物已经坏到无法挽救的地步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31.【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怪诞不经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离奇古怪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不合常理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32.【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骇人听闻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使人听了非常吃惊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多指社会上发生的坏事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33.【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神采奕奕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形容精神饱满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容光焕发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34.【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随声附和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别人说什么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自己跟着说什么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形容没有主见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含贬义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35.【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力不暇供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没有足够的力量来完成这项工作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36.【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神通广大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本指法术广大无边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现用来形容本领极大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办法极多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37.【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眉开眼笑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形容高兴愉快的样子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38.【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杞人忧天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比喻不必要的忧虑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七年级下册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耐人寻味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其中的意味经得起人们反复地体会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琢磨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形容意味深长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千钧重负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比喻沉重的负担或非常重大的责任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五脏六腑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人体内脏器官的统称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也比喻事物的内部情况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鞠躬尽瘁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小心谨慎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贡献出全部精力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5.【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马革裹尸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用马皮把尸体包裹起来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指将士战死于战场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6.【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至死不渝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到死都不改变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7.【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鲜为人知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很少有人知道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8.【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沥尽心血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比喻付出了全部精力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9.【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忧心忡忡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形容心事重重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非常忧愁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担心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10.【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家喻户晓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每家每户都知道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11.【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怏怏不乐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形容不满意或不高兴的神情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12.【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任重道远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任务繁重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道路遥远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比喻责任重大而艰巨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13.【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如释重负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形容紧张心情过去以后的轻松愉快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比喻人在解除某种负担后轻松愉快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14.【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妇孺皆知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妇女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小孩都知道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指众所周知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15.【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悲天悯人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多用来表示对社会的混乱腐败和人民的疾苦感到悲愤和不平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16.【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忍俊不禁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忍不住笑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17.【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锋芒毕露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比喻锐气和才干全部显露出来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多形容人气盛逞强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18.【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风餐露宿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风里吃饭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露天睡觉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形容旅途或野外工作的辛苦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19.【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群蚁排衙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文中指整齐地排列着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20.【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可歌可泣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值得歌颂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使人感动得流泪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指悲壮的事迹使人非常感动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21.【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慷慨淋漓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形容说话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写文章意气昂扬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言辞畅快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22.【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深恶痛绝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指对某人或某事物极端厌恶痛恨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23.【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当之无愧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当得起某种称号或荣誉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无须感到惭愧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24.【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诲人不倦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教育人极有耐心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从不厌倦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25.【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迥乎不同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很不一样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26.【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心不在焉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心不在这里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指思想不集中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27.【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目不窥园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形容埋头读书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专心治学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28.【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不以为然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不认为是对的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表示不同意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多含轻视意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)｡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29.【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不耻下问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不以向地位比自己低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知识比自己少的人请教为可耻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98964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30.【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颠沛流离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生活艰难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四处流浪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31.【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不期而至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事先没有约定而意外到来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32.【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祸不单行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表示不幸的事接连发生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33.【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垂垂暮老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形容渐渐衰老的状态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34.【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毛骨悚然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形容十分恐惧的样子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35.【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低眉顺眼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低着眉头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两眼流露出顺从的神情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形容驯良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顺从的样子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36.【</a:t>
            </a:r>
            <a:r>
              <a:rPr lang="zh-CN" altLang="en-US" sz="2100" dirty="0" smtClean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血气方刚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指年轻人精力旺盛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37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语无伦次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说话没有条理层次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讲得乱七八糟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38.【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浩浩荡荡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原形容水势广大的样子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后形容事物的广阔壮大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或前进的人流声势浩大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39.【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酣然入梦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畅快地入睡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40.【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不可捉摸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指对人或事物无法猜测和估量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41.【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自言自语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自己跟自己说话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独自低声说话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42.【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言外之意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话里暗含着的没有直接说出的意思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43.【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大庭广众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群众聚集的公共场所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44.【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微不足道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指意义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价值等小得不值得一提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5746" y="1999110"/>
            <a:ext cx="8639033" cy="3870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样题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(2019•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泸州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下列加点成语使用错误的一项是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(      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A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他是一位知名作家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其作品多次获得大奖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在他创作的许多关于春天的散文中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他用生动形象的语言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妙手回春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将自然万物描绘得栩栩如生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B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针对高校师生学术造假事件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一些知名媒体纷纷发文谴责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入木三分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地剖析了学术造假给社会带来的巨大危害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强调了学术研究应该秉持的态度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C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为进一步推进精准扶贫工作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广大党员干部要深入贫困家庭做好调查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了解群众疾苦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明确群众需求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因地制宜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带领困难群众走上致富之路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D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程开甲放弃国外优厚条件回到祖国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在深山核基地潜心研究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20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余年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主持了包括首次原子弹爆炸在内的几十次试验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然而他的事迹却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鲜为人知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99606" y="1999110"/>
            <a:ext cx="375920" cy="5111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</a:t>
            </a:r>
            <a:endParaRPr lang="zh-CN" altLang="en-US" sz="2100" b="1" dirty="0">
              <a:solidFill>
                <a:srgbClr val="FF0000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5746" y="1543050"/>
            <a:ext cx="8515826" cy="541020"/>
            <a:chOff x="340995" y="914400"/>
            <a:chExt cx="11354435" cy="721360"/>
          </a:xfrm>
        </p:grpSpPr>
        <p:sp>
          <p:nvSpPr>
            <p:cNvPr id="5" name="矩形 4"/>
            <p:cNvSpPr/>
            <p:nvPr/>
          </p:nvSpPr>
          <p:spPr>
            <a:xfrm>
              <a:off x="340995" y="914400"/>
              <a:ext cx="11354435" cy="721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真题试做</a:t>
              </a:r>
              <a:endParaRPr lang="zh-CN" altLang="zh-CN" sz="22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6" name="Shape 16870"/>
            <p:cNvSpPr/>
            <p:nvPr/>
          </p:nvSpPr>
          <p:spPr>
            <a:xfrm>
              <a:off x="340995" y="1036275"/>
              <a:ext cx="510379" cy="4477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89" y="10440"/>
                  </a:moveTo>
                  <a:cubicBezTo>
                    <a:pt x="5254" y="10440"/>
                    <a:pt x="1751" y="11880"/>
                    <a:pt x="1751" y="11880"/>
                  </a:cubicBezTo>
                  <a:cubicBezTo>
                    <a:pt x="1751" y="13320"/>
                    <a:pt x="1751" y="13320"/>
                    <a:pt x="1751" y="13320"/>
                  </a:cubicBezTo>
                  <a:cubicBezTo>
                    <a:pt x="1751" y="13320"/>
                    <a:pt x="5254" y="11880"/>
                    <a:pt x="7589" y="11880"/>
                  </a:cubicBezTo>
                  <a:cubicBezTo>
                    <a:pt x="8757" y="11880"/>
                    <a:pt x="9632" y="13320"/>
                    <a:pt x="9632" y="13320"/>
                  </a:cubicBezTo>
                  <a:cubicBezTo>
                    <a:pt x="9632" y="11880"/>
                    <a:pt x="9632" y="11880"/>
                    <a:pt x="9632" y="11880"/>
                  </a:cubicBezTo>
                  <a:cubicBezTo>
                    <a:pt x="9632" y="11880"/>
                    <a:pt x="8757" y="10440"/>
                    <a:pt x="7589" y="10440"/>
                  </a:cubicBezTo>
                  <a:close/>
                  <a:moveTo>
                    <a:pt x="7589" y="12600"/>
                  </a:moveTo>
                  <a:cubicBezTo>
                    <a:pt x="5254" y="12600"/>
                    <a:pt x="1751" y="14040"/>
                    <a:pt x="1751" y="14040"/>
                  </a:cubicBezTo>
                  <a:cubicBezTo>
                    <a:pt x="1751" y="15660"/>
                    <a:pt x="1751" y="15660"/>
                    <a:pt x="1751" y="15660"/>
                  </a:cubicBezTo>
                  <a:cubicBezTo>
                    <a:pt x="1751" y="15660"/>
                    <a:pt x="5254" y="14040"/>
                    <a:pt x="7589" y="14040"/>
                  </a:cubicBezTo>
                  <a:cubicBezTo>
                    <a:pt x="8757" y="14040"/>
                    <a:pt x="9632" y="15660"/>
                    <a:pt x="9632" y="15660"/>
                  </a:cubicBezTo>
                  <a:cubicBezTo>
                    <a:pt x="9632" y="14040"/>
                    <a:pt x="9632" y="14040"/>
                    <a:pt x="9632" y="14040"/>
                  </a:cubicBezTo>
                  <a:cubicBezTo>
                    <a:pt x="9632" y="14040"/>
                    <a:pt x="8757" y="12600"/>
                    <a:pt x="7589" y="12600"/>
                  </a:cubicBezTo>
                  <a:close/>
                  <a:moveTo>
                    <a:pt x="7589" y="5940"/>
                  </a:moveTo>
                  <a:cubicBezTo>
                    <a:pt x="5254" y="5940"/>
                    <a:pt x="1751" y="7380"/>
                    <a:pt x="1751" y="7380"/>
                  </a:cubicBezTo>
                  <a:cubicBezTo>
                    <a:pt x="1751" y="9000"/>
                    <a:pt x="1751" y="9000"/>
                    <a:pt x="1751" y="9000"/>
                  </a:cubicBezTo>
                  <a:cubicBezTo>
                    <a:pt x="1751" y="9000"/>
                    <a:pt x="5254" y="7380"/>
                    <a:pt x="7589" y="7380"/>
                  </a:cubicBezTo>
                  <a:cubicBezTo>
                    <a:pt x="8757" y="7380"/>
                    <a:pt x="9632" y="9000"/>
                    <a:pt x="9632" y="9000"/>
                  </a:cubicBezTo>
                  <a:cubicBezTo>
                    <a:pt x="9632" y="7380"/>
                    <a:pt x="9632" y="7380"/>
                    <a:pt x="9632" y="7380"/>
                  </a:cubicBezTo>
                  <a:cubicBezTo>
                    <a:pt x="9632" y="7380"/>
                    <a:pt x="8757" y="5940"/>
                    <a:pt x="7589" y="5940"/>
                  </a:cubicBezTo>
                  <a:close/>
                  <a:moveTo>
                    <a:pt x="7589" y="8280"/>
                  </a:moveTo>
                  <a:cubicBezTo>
                    <a:pt x="5254" y="8280"/>
                    <a:pt x="1751" y="9720"/>
                    <a:pt x="1751" y="9720"/>
                  </a:cubicBezTo>
                  <a:cubicBezTo>
                    <a:pt x="1751" y="11160"/>
                    <a:pt x="1751" y="11160"/>
                    <a:pt x="1751" y="11160"/>
                  </a:cubicBezTo>
                  <a:cubicBezTo>
                    <a:pt x="1751" y="11160"/>
                    <a:pt x="5254" y="9720"/>
                    <a:pt x="7589" y="9720"/>
                  </a:cubicBezTo>
                  <a:cubicBezTo>
                    <a:pt x="8757" y="9720"/>
                    <a:pt x="9632" y="11160"/>
                    <a:pt x="9632" y="11160"/>
                  </a:cubicBezTo>
                  <a:cubicBezTo>
                    <a:pt x="9632" y="9720"/>
                    <a:pt x="9632" y="9720"/>
                    <a:pt x="9632" y="9720"/>
                  </a:cubicBezTo>
                  <a:cubicBezTo>
                    <a:pt x="9632" y="9720"/>
                    <a:pt x="8757" y="8280"/>
                    <a:pt x="7589" y="8280"/>
                  </a:cubicBezTo>
                  <a:close/>
                  <a:moveTo>
                    <a:pt x="7589" y="3780"/>
                  </a:moveTo>
                  <a:cubicBezTo>
                    <a:pt x="5254" y="3780"/>
                    <a:pt x="1751" y="5220"/>
                    <a:pt x="1751" y="5220"/>
                  </a:cubicBezTo>
                  <a:cubicBezTo>
                    <a:pt x="1751" y="6660"/>
                    <a:pt x="1751" y="6660"/>
                    <a:pt x="1751" y="6660"/>
                  </a:cubicBezTo>
                  <a:cubicBezTo>
                    <a:pt x="1751" y="6660"/>
                    <a:pt x="5254" y="5220"/>
                    <a:pt x="7589" y="5220"/>
                  </a:cubicBezTo>
                  <a:cubicBezTo>
                    <a:pt x="8757" y="5220"/>
                    <a:pt x="9632" y="6660"/>
                    <a:pt x="9632" y="6660"/>
                  </a:cubicBezTo>
                  <a:cubicBezTo>
                    <a:pt x="9632" y="5220"/>
                    <a:pt x="9632" y="5220"/>
                    <a:pt x="9632" y="5220"/>
                  </a:cubicBezTo>
                  <a:cubicBezTo>
                    <a:pt x="9632" y="5220"/>
                    <a:pt x="8757" y="3780"/>
                    <a:pt x="7589" y="3780"/>
                  </a:cubicBezTo>
                  <a:close/>
                  <a:moveTo>
                    <a:pt x="11968" y="5220"/>
                  </a:moveTo>
                  <a:cubicBezTo>
                    <a:pt x="11968" y="6660"/>
                    <a:pt x="11968" y="6660"/>
                    <a:pt x="11968" y="6660"/>
                  </a:cubicBezTo>
                  <a:cubicBezTo>
                    <a:pt x="11968" y="6660"/>
                    <a:pt x="12843" y="5220"/>
                    <a:pt x="13865" y="5220"/>
                  </a:cubicBezTo>
                  <a:cubicBezTo>
                    <a:pt x="16200" y="5220"/>
                    <a:pt x="19703" y="6660"/>
                    <a:pt x="19703" y="6660"/>
                  </a:cubicBezTo>
                  <a:cubicBezTo>
                    <a:pt x="19703" y="5220"/>
                    <a:pt x="19703" y="5220"/>
                    <a:pt x="19703" y="5220"/>
                  </a:cubicBezTo>
                  <a:cubicBezTo>
                    <a:pt x="19703" y="5220"/>
                    <a:pt x="16200" y="3780"/>
                    <a:pt x="13865" y="3780"/>
                  </a:cubicBezTo>
                  <a:cubicBezTo>
                    <a:pt x="12843" y="3780"/>
                    <a:pt x="11968" y="5220"/>
                    <a:pt x="11968" y="5220"/>
                  </a:cubicBezTo>
                  <a:close/>
                  <a:moveTo>
                    <a:pt x="11968" y="7380"/>
                  </a:moveTo>
                  <a:cubicBezTo>
                    <a:pt x="11968" y="9000"/>
                    <a:pt x="11968" y="9000"/>
                    <a:pt x="11968" y="9000"/>
                  </a:cubicBezTo>
                  <a:cubicBezTo>
                    <a:pt x="11968" y="9000"/>
                    <a:pt x="12843" y="7380"/>
                    <a:pt x="13865" y="7380"/>
                  </a:cubicBezTo>
                  <a:cubicBezTo>
                    <a:pt x="16200" y="7380"/>
                    <a:pt x="19703" y="9000"/>
                    <a:pt x="19703" y="9000"/>
                  </a:cubicBezTo>
                  <a:cubicBezTo>
                    <a:pt x="19703" y="7380"/>
                    <a:pt x="19703" y="7380"/>
                    <a:pt x="19703" y="7380"/>
                  </a:cubicBezTo>
                  <a:cubicBezTo>
                    <a:pt x="19703" y="7380"/>
                    <a:pt x="16200" y="5940"/>
                    <a:pt x="13865" y="5940"/>
                  </a:cubicBezTo>
                  <a:cubicBezTo>
                    <a:pt x="12843" y="5940"/>
                    <a:pt x="11968" y="7380"/>
                    <a:pt x="11968" y="7380"/>
                  </a:cubicBezTo>
                  <a:close/>
                  <a:moveTo>
                    <a:pt x="11968" y="9720"/>
                  </a:moveTo>
                  <a:cubicBezTo>
                    <a:pt x="11968" y="11160"/>
                    <a:pt x="11968" y="11160"/>
                    <a:pt x="11968" y="11160"/>
                  </a:cubicBezTo>
                  <a:cubicBezTo>
                    <a:pt x="11968" y="11160"/>
                    <a:pt x="12843" y="9720"/>
                    <a:pt x="13865" y="9720"/>
                  </a:cubicBezTo>
                  <a:cubicBezTo>
                    <a:pt x="16200" y="9720"/>
                    <a:pt x="19703" y="11160"/>
                    <a:pt x="19703" y="11160"/>
                  </a:cubicBezTo>
                  <a:cubicBezTo>
                    <a:pt x="19703" y="9720"/>
                    <a:pt x="19703" y="9720"/>
                    <a:pt x="19703" y="9720"/>
                  </a:cubicBezTo>
                  <a:cubicBezTo>
                    <a:pt x="19703" y="9720"/>
                    <a:pt x="16200" y="8280"/>
                    <a:pt x="13865" y="8280"/>
                  </a:cubicBezTo>
                  <a:cubicBezTo>
                    <a:pt x="12843" y="8280"/>
                    <a:pt x="11968" y="9720"/>
                    <a:pt x="11968" y="9720"/>
                  </a:cubicBezTo>
                  <a:close/>
                  <a:moveTo>
                    <a:pt x="11968" y="14040"/>
                  </a:moveTo>
                  <a:cubicBezTo>
                    <a:pt x="11968" y="15660"/>
                    <a:pt x="11968" y="15660"/>
                    <a:pt x="11968" y="15660"/>
                  </a:cubicBezTo>
                  <a:cubicBezTo>
                    <a:pt x="11968" y="15660"/>
                    <a:pt x="12843" y="14040"/>
                    <a:pt x="13865" y="14040"/>
                  </a:cubicBezTo>
                  <a:cubicBezTo>
                    <a:pt x="16200" y="14040"/>
                    <a:pt x="19703" y="15660"/>
                    <a:pt x="19703" y="15660"/>
                  </a:cubicBezTo>
                  <a:cubicBezTo>
                    <a:pt x="19703" y="14040"/>
                    <a:pt x="19703" y="14040"/>
                    <a:pt x="19703" y="14040"/>
                  </a:cubicBezTo>
                  <a:cubicBezTo>
                    <a:pt x="19703" y="14040"/>
                    <a:pt x="16200" y="12600"/>
                    <a:pt x="13865" y="12600"/>
                  </a:cubicBezTo>
                  <a:cubicBezTo>
                    <a:pt x="12843" y="12600"/>
                    <a:pt x="11968" y="14040"/>
                    <a:pt x="11968" y="14040"/>
                  </a:cubicBezTo>
                  <a:close/>
                  <a:moveTo>
                    <a:pt x="11968" y="11880"/>
                  </a:moveTo>
                  <a:cubicBezTo>
                    <a:pt x="11968" y="13320"/>
                    <a:pt x="11968" y="13320"/>
                    <a:pt x="11968" y="13320"/>
                  </a:cubicBezTo>
                  <a:cubicBezTo>
                    <a:pt x="11968" y="13320"/>
                    <a:pt x="12843" y="11880"/>
                    <a:pt x="13865" y="11880"/>
                  </a:cubicBezTo>
                  <a:cubicBezTo>
                    <a:pt x="16200" y="11880"/>
                    <a:pt x="19703" y="13320"/>
                    <a:pt x="19703" y="13320"/>
                  </a:cubicBezTo>
                  <a:cubicBezTo>
                    <a:pt x="19703" y="11880"/>
                    <a:pt x="19703" y="11880"/>
                    <a:pt x="19703" y="11880"/>
                  </a:cubicBezTo>
                  <a:cubicBezTo>
                    <a:pt x="19703" y="11880"/>
                    <a:pt x="16200" y="10440"/>
                    <a:pt x="13865" y="10440"/>
                  </a:cubicBezTo>
                  <a:cubicBezTo>
                    <a:pt x="12843" y="10440"/>
                    <a:pt x="11968" y="11880"/>
                    <a:pt x="11968" y="11880"/>
                  </a:cubicBezTo>
                  <a:close/>
                  <a:moveTo>
                    <a:pt x="13573" y="0"/>
                  </a:moveTo>
                  <a:cubicBezTo>
                    <a:pt x="11384" y="0"/>
                    <a:pt x="10800" y="3060"/>
                    <a:pt x="10800" y="3060"/>
                  </a:cubicBezTo>
                  <a:cubicBezTo>
                    <a:pt x="10800" y="3060"/>
                    <a:pt x="10216" y="0"/>
                    <a:pt x="7881" y="0"/>
                  </a:cubicBezTo>
                  <a:cubicBezTo>
                    <a:pt x="2919" y="0"/>
                    <a:pt x="0" y="2340"/>
                    <a:pt x="0" y="2340"/>
                  </a:cubicBezTo>
                  <a:cubicBezTo>
                    <a:pt x="0" y="20700"/>
                    <a:pt x="0" y="20700"/>
                    <a:pt x="0" y="20700"/>
                  </a:cubicBezTo>
                  <a:cubicBezTo>
                    <a:pt x="0" y="20700"/>
                    <a:pt x="4670" y="19980"/>
                    <a:pt x="7881" y="19980"/>
                  </a:cubicBezTo>
                  <a:cubicBezTo>
                    <a:pt x="8465" y="19980"/>
                    <a:pt x="9049" y="20160"/>
                    <a:pt x="9486" y="20340"/>
                  </a:cubicBezTo>
                  <a:cubicBezTo>
                    <a:pt x="9341" y="20520"/>
                    <a:pt x="9341" y="20520"/>
                    <a:pt x="9341" y="20700"/>
                  </a:cubicBezTo>
                  <a:cubicBezTo>
                    <a:pt x="9341" y="21240"/>
                    <a:pt x="9924" y="21600"/>
                    <a:pt x="10800" y="21600"/>
                  </a:cubicBezTo>
                  <a:cubicBezTo>
                    <a:pt x="11530" y="21600"/>
                    <a:pt x="12259" y="21240"/>
                    <a:pt x="12259" y="20700"/>
                  </a:cubicBezTo>
                  <a:cubicBezTo>
                    <a:pt x="12259" y="20520"/>
                    <a:pt x="12114" y="20520"/>
                    <a:pt x="12114" y="20340"/>
                  </a:cubicBezTo>
                  <a:cubicBezTo>
                    <a:pt x="12551" y="20160"/>
                    <a:pt x="12989" y="19980"/>
                    <a:pt x="13573" y="19980"/>
                  </a:cubicBezTo>
                  <a:cubicBezTo>
                    <a:pt x="16784" y="19980"/>
                    <a:pt x="21600" y="20700"/>
                    <a:pt x="21600" y="20700"/>
                  </a:cubicBezTo>
                  <a:cubicBezTo>
                    <a:pt x="21600" y="2340"/>
                    <a:pt x="21600" y="2340"/>
                    <a:pt x="21600" y="2340"/>
                  </a:cubicBezTo>
                  <a:cubicBezTo>
                    <a:pt x="21600" y="2340"/>
                    <a:pt x="18535" y="0"/>
                    <a:pt x="13573" y="0"/>
                  </a:cubicBezTo>
                  <a:close/>
                  <a:moveTo>
                    <a:pt x="10216" y="19980"/>
                  </a:moveTo>
                  <a:cubicBezTo>
                    <a:pt x="10216" y="19980"/>
                    <a:pt x="9632" y="17280"/>
                    <a:pt x="7151" y="17280"/>
                  </a:cubicBezTo>
                  <a:cubicBezTo>
                    <a:pt x="4816" y="17280"/>
                    <a:pt x="1168" y="19260"/>
                    <a:pt x="1168" y="19260"/>
                  </a:cubicBezTo>
                  <a:cubicBezTo>
                    <a:pt x="1168" y="3420"/>
                    <a:pt x="1168" y="3420"/>
                    <a:pt x="1168" y="3420"/>
                  </a:cubicBezTo>
                  <a:cubicBezTo>
                    <a:pt x="1168" y="3420"/>
                    <a:pt x="2919" y="1260"/>
                    <a:pt x="7735" y="1260"/>
                  </a:cubicBezTo>
                  <a:cubicBezTo>
                    <a:pt x="9632" y="1260"/>
                    <a:pt x="10216" y="4140"/>
                    <a:pt x="10216" y="4140"/>
                  </a:cubicBezTo>
                  <a:lnTo>
                    <a:pt x="10216" y="19980"/>
                  </a:lnTo>
                  <a:close/>
                  <a:moveTo>
                    <a:pt x="20432" y="19260"/>
                  </a:moveTo>
                  <a:cubicBezTo>
                    <a:pt x="20432" y="19260"/>
                    <a:pt x="16784" y="17280"/>
                    <a:pt x="14303" y="17280"/>
                  </a:cubicBezTo>
                  <a:cubicBezTo>
                    <a:pt x="11968" y="17280"/>
                    <a:pt x="11384" y="19980"/>
                    <a:pt x="11384" y="19980"/>
                  </a:cubicBezTo>
                  <a:cubicBezTo>
                    <a:pt x="11384" y="4140"/>
                    <a:pt x="11384" y="4140"/>
                    <a:pt x="11384" y="4140"/>
                  </a:cubicBezTo>
                  <a:cubicBezTo>
                    <a:pt x="11384" y="4140"/>
                    <a:pt x="11968" y="1260"/>
                    <a:pt x="13719" y="1260"/>
                  </a:cubicBezTo>
                  <a:cubicBezTo>
                    <a:pt x="18535" y="1260"/>
                    <a:pt x="20432" y="3420"/>
                    <a:pt x="20432" y="3420"/>
                  </a:cubicBezTo>
                  <a:lnTo>
                    <a:pt x="20432" y="19260"/>
                  </a:lnTo>
                  <a:close/>
                </a:path>
              </a:pathLst>
            </a:custGeom>
            <a:solidFill>
              <a:srgbClr val="ED7D31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 algn="just">
                <a:lnSpc>
                  <a:spcPct val="150000"/>
                </a:lnSpc>
              </a:pPr>
              <a:endParaRPr sz="210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45.【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气冲斗牛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形容气势之盛可以直冲云霄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46.【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诗兴不作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写诗的兴致不起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不发或写诗的兴致减少了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47.【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兀兀穷年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用心劳苦地一年到头这样做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48.【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耀武扬威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炫耀武力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显示威风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49.【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屏息凝神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暂时抑止呼吸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聚集精神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形容高度集中注意力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1060450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剖析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本题考查成语的运用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｡A.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妙手回春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称颂医生医术高明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能把垂危的病人治好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在此用错对象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6193" y="1493947"/>
            <a:ext cx="8639033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样题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(2018•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泸州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下列加点成语使用错误的一项是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A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在初三年级组织的语文“二诊”考试中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部分学生答卷书写潦草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错别字连篇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老师们心急如焚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而学生却对这些问题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不以为然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B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党的十九大报告强调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每一位共产党员都必须坚持原则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保持纯洁的党性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在大是大非面前绝不能首鼠两端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更不能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见风使舵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C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在我国第二艘航母的设计建造过程中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工程师们充分发扬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锲而不舍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的“工匠精神”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攻克了一个又一个难关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取得了举世瞩目的成就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D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为探明我国天然气的储量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广大地质工作者不畏严寒酷暑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走遍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千山万壑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获得了大量的数据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为后期的开采利用奠定了基础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99606" y="1636513"/>
            <a:ext cx="37592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</a:t>
            </a:r>
            <a:endParaRPr lang="zh-CN" altLang="en-US" sz="21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1060450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剖析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本题考查成语的运用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｡A.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不以为然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不认为是对的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表示不同意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用在此处不合语境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4159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样题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(2017•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泸州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下列加点成语使用错误的一项是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(      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A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为把“精准扶贫”工作落到实处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李书记亲自到特困户王大爷家里走访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看到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家徒四壁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的景象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这位年轻的书记不禁掉下了眼泪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B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去年国庆节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小明随父母到海南度假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游览了“天涯海角”等多处景点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那一片片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沧海桑田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让他充分感受到了海南特有的魅力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C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英国莱斯特郡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6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岁女孩汉默森患有自闭症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猫咪“图拉”和她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形影不离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在“图拉”的日夜陪伴下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汉默森一天天变得开朗起来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D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广袤的乡村世界是中国现代化进程欲待征服又很难消化的世界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保守观念在部分村民心中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根深蒂固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解决乡村问题将面临很多困难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09544" y="1656391"/>
            <a:ext cx="36131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</a:t>
            </a:r>
            <a:endParaRPr lang="zh-CN" altLang="en-US" sz="21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1060450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剖析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本题考查成语的运用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｡B.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沧海桑田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指大海变成桑田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桑田变成大海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比喻世事变化很大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用在此处不合语境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9255" y="1574399"/>
            <a:ext cx="2326481" cy="610076"/>
            <a:chOff x="608" y="1180"/>
            <a:chExt cx="4885" cy="1281"/>
          </a:xfrm>
        </p:grpSpPr>
        <p:sp>
          <p:nvSpPr>
            <p:cNvPr id="5" name="矩形 4"/>
            <p:cNvSpPr/>
            <p:nvPr/>
          </p:nvSpPr>
          <p:spPr>
            <a:xfrm>
              <a:off x="608" y="1180"/>
              <a:ext cx="4885" cy="12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sz="2100" b="1" kern="100" dirty="0" smtClean="0">
                  <a:solidFill>
                    <a:srgbClr val="E0556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E0556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考向研析</a:t>
              </a:r>
              <a:endParaRPr lang="zh-CN" altLang="en-US" sz="2250" b="1" kern="100" dirty="0" smtClean="0">
                <a:solidFill>
                  <a:srgbClr val="E055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6" name="Group 7157"/>
            <p:cNvGrpSpPr/>
            <p:nvPr/>
          </p:nvGrpSpPr>
          <p:grpSpPr>
            <a:xfrm>
              <a:off x="608" y="1406"/>
              <a:ext cx="981" cy="894"/>
              <a:chOff x="0" y="0"/>
              <a:chExt cx="797914" cy="650026"/>
            </a:xfrm>
          </p:grpSpPr>
          <p:sp>
            <p:nvSpPr>
              <p:cNvPr id="7" name="Shape 7147"/>
              <p:cNvSpPr/>
              <p:nvPr/>
            </p:nvSpPr>
            <p:spPr>
              <a:xfrm>
                <a:off x="143887" y="370489"/>
                <a:ext cx="149856" cy="2795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08" h="21285" extrusionOk="0">
                    <a:moveTo>
                      <a:pt x="20828" y="2030"/>
                    </a:moveTo>
                    <a:cubicBezTo>
                      <a:pt x="21308" y="2673"/>
                      <a:pt x="21308" y="2673"/>
                      <a:pt x="21308" y="2673"/>
                    </a:cubicBezTo>
                    <a:cubicBezTo>
                      <a:pt x="6188" y="20544"/>
                      <a:pt x="6188" y="20544"/>
                      <a:pt x="6188" y="20544"/>
                    </a:cubicBezTo>
                    <a:cubicBezTo>
                      <a:pt x="5708" y="21187"/>
                      <a:pt x="4508" y="21444"/>
                      <a:pt x="3308" y="21187"/>
                    </a:cubicBezTo>
                    <a:cubicBezTo>
                      <a:pt x="1148" y="20544"/>
                      <a:pt x="1148" y="20544"/>
                      <a:pt x="1148" y="20544"/>
                    </a:cubicBezTo>
                    <a:cubicBezTo>
                      <a:pt x="188" y="20287"/>
                      <a:pt x="-292" y="19644"/>
                      <a:pt x="188" y="19130"/>
                    </a:cubicBezTo>
                    <a:cubicBezTo>
                      <a:pt x="15788" y="615"/>
                      <a:pt x="15788" y="615"/>
                      <a:pt x="15788" y="615"/>
                    </a:cubicBezTo>
                    <a:cubicBezTo>
                      <a:pt x="16268" y="101"/>
                      <a:pt x="17468" y="-156"/>
                      <a:pt x="18668" y="101"/>
                    </a:cubicBezTo>
                    <a:cubicBezTo>
                      <a:pt x="20828" y="615"/>
                      <a:pt x="20828" y="615"/>
                      <a:pt x="20828" y="615"/>
                    </a:cubicBezTo>
                    <a:cubicBezTo>
                      <a:pt x="21068" y="615"/>
                      <a:pt x="21308" y="744"/>
                      <a:pt x="21308" y="744"/>
                    </a:cubicBezTo>
                    <a:cubicBezTo>
                      <a:pt x="20588" y="1130"/>
                      <a:pt x="20348" y="1644"/>
                      <a:pt x="20828" y="2030"/>
                    </a:cubicBez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8" name="Shape 7148"/>
              <p:cNvSpPr/>
              <p:nvPr/>
            </p:nvSpPr>
            <p:spPr>
              <a:xfrm>
                <a:off x="270242" y="0"/>
                <a:ext cx="175036" cy="6500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50" h="21531" extrusionOk="0">
                    <a:moveTo>
                      <a:pt x="1851" y="4924"/>
                    </a:moveTo>
                    <a:cubicBezTo>
                      <a:pt x="3909" y="4924"/>
                      <a:pt x="3909" y="4924"/>
                      <a:pt x="3909" y="4924"/>
                    </a:cubicBezTo>
                    <a:cubicBezTo>
                      <a:pt x="4937" y="4924"/>
                      <a:pt x="5760" y="4701"/>
                      <a:pt x="5760" y="4421"/>
                    </a:cubicBezTo>
                    <a:cubicBezTo>
                      <a:pt x="5760" y="504"/>
                      <a:pt x="5760" y="504"/>
                      <a:pt x="5760" y="504"/>
                    </a:cubicBezTo>
                    <a:cubicBezTo>
                      <a:pt x="5760" y="224"/>
                      <a:pt x="4937" y="0"/>
                      <a:pt x="3909" y="0"/>
                    </a:cubicBezTo>
                    <a:cubicBezTo>
                      <a:pt x="1851" y="0"/>
                      <a:pt x="1851" y="0"/>
                      <a:pt x="1851" y="0"/>
                    </a:cubicBezTo>
                    <a:cubicBezTo>
                      <a:pt x="823" y="0"/>
                      <a:pt x="0" y="224"/>
                      <a:pt x="0" y="504"/>
                    </a:cubicBezTo>
                    <a:cubicBezTo>
                      <a:pt x="0" y="4421"/>
                      <a:pt x="0" y="4421"/>
                      <a:pt x="0" y="4421"/>
                    </a:cubicBezTo>
                    <a:cubicBezTo>
                      <a:pt x="0" y="4701"/>
                      <a:pt x="823" y="4924"/>
                      <a:pt x="1851" y="4924"/>
                    </a:cubicBezTo>
                    <a:close/>
                    <a:moveTo>
                      <a:pt x="21189" y="20593"/>
                    </a:moveTo>
                    <a:cubicBezTo>
                      <a:pt x="7611" y="12535"/>
                      <a:pt x="7611" y="12535"/>
                      <a:pt x="7611" y="12535"/>
                    </a:cubicBezTo>
                    <a:cubicBezTo>
                      <a:pt x="7200" y="12311"/>
                      <a:pt x="6171" y="12199"/>
                      <a:pt x="5349" y="12311"/>
                    </a:cubicBezTo>
                    <a:cubicBezTo>
                      <a:pt x="3291" y="12535"/>
                      <a:pt x="3291" y="12535"/>
                      <a:pt x="3291" y="12535"/>
                    </a:cubicBezTo>
                    <a:cubicBezTo>
                      <a:pt x="3291" y="12535"/>
                      <a:pt x="3086" y="12591"/>
                      <a:pt x="2880" y="12591"/>
                    </a:cubicBezTo>
                    <a:cubicBezTo>
                      <a:pt x="3497" y="12759"/>
                      <a:pt x="3703" y="12982"/>
                      <a:pt x="3497" y="13150"/>
                    </a:cubicBezTo>
                    <a:cubicBezTo>
                      <a:pt x="2880" y="13430"/>
                      <a:pt x="2880" y="13430"/>
                      <a:pt x="2880" y="13430"/>
                    </a:cubicBezTo>
                    <a:cubicBezTo>
                      <a:pt x="16046" y="21208"/>
                      <a:pt x="16046" y="21208"/>
                      <a:pt x="16046" y="21208"/>
                    </a:cubicBezTo>
                    <a:cubicBezTo>
                      <a:pt x="16457" y="21488"/>
                      <a:pt x="17486" y="21600"/>
                      <a:pt x="18309" y="21488"/>
                    </a:cubicBezTo>
                    <a:cubicBezTo>
                      <a:pt x="20366" y="21208"/>
                      <a:pt x="20366" y="21208"/>
                      <a:pt x="20366" y="21208"/>
                    </a:cubicBezTo>
                    <a:cubicBezTo>
                      <a:pt x="21189" y="21096"/>
                      <a:pt x="21600" y="20817"/>
                      <a:pt x="21189" y="20593"/>
                    </a:cubicBez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9" name="Shape 7149"/>
              <p:cNvSpPr/>
              <p:nvPr/>
            </p:nvSpPr>
            <p:spPr>
              <a:xfrm>
                <a:off x="21820" y="109943"/>
                <a:ext cx="543844" cy="417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813"/>
                    </a:moveTo>
                    <a:cubicBezTo>
                      <a:pt x="21600" y="21250"/>
                      <a:pt x="21332" y="21600"/>
                      <a:pt x="21063" y="21600"/>
                    </a:cubicBezTo>
                    <a:cubicBezTo>
                      <a:pt x="604" y="21600"/>
                      <a:pt x="604" y="21600"/>
                      <a:pt x="604" y="21600"/>
                    </a:cubicBezTo>
                    <a:cubicBezTo>
                      <a:pt x="268" y="21600"/>
                      <a:pt x="0" y="21250"/>
                      <a:pt x="0" y="20813"/>
                    </a:cubicBezTo>
                    <a:cubicBezTo>
                      <a:pt x="0" y="700"/>
                      <a:pt x="0" y="700"/>
                      <a:pt x="0" y="700"/>
                    </a:cubicBezTo>
                    <a:cubicBezTo>
                      <a:pt x="0" y="350"/>
                      <a:pt x="268" y="0"/>
                      <a:pt x="604" y="0"/>
                    </a:cubicBezTo>
                    <a:cubicBezTo>
                      <a:pt x="21063" y="0"/>
                      <a:pt x="21063" y="0"/>
                      <a:pt x="21063" y="0"/>
                    </a:cubicBezTo>
                    <a:cubicBezTo>
                      <a:pt x="21332" y="0"/>
                      <a:pt x="21600" y="350"/>
                      <a:pt x="21600" y="700"/>
                    </a:cubicBezTo>
                    <a:lnTo>
                      <a:pt x="21600" y="20813"/>
                    </a:lnTo>
                    <a:close/>
                  </a:path>
                </a:pathLst>
              </a:custGeom>
              <a:solidFill>
                <a:srgbClr val="E055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0" name="Shape 7150"/>
              <p:cNvSpPr/>
              <p:nvPr/>
            </p:nvSpPr>
            <p:spPr>
              <a:xfrm>
                <a:off x="21820" y="109943"/>
                <a:ext cx="270244" cy="417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215" y="0"/>
                      <a:pt x="1215" y="0"/>
                      <a:pt x="1215" y="0"/>
                    </a:cubicBezTo>
                    <a:cubicBezTo>
                      <a:pt x="540" y="0"/>
                      <a:pt x="0" y="350"/>
                      <a:pt x="0" y="700"/>
                    </a:cubicBezTo>
                    <a:cubicBezTo>
                      <a:pt x="0" y="20813"/>
                      <a:pt x="0" y="20813"/>
                      <a:pt x="0" y="20813"/>
                    </a:cubicBezTo>
                    <a:cubicBezTo>
                      <a:pt x="0" y="21250"/>
                      <a:pt x="540" y="21600"/>
                      <a:pt x="1215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ED687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1" name="Shape 7151"/>
              <p:cNvSpPr/>
              <p:nvPr/>
            </p:nvSpPr>
            <p:spPr>
              <a:xfrm>
                <a:off x="0" y="96515"/>
                <a:ext cx="589164" cy="419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368"/>
                    </a:moveTo>
                    <a:cubicBezTo>
                      <a:pt x="21600" y="16416"/>
                      <a:pt x="21229" y="21600"/>
                      <a:pt x="20795" y="21600"/>
                    </a:cubicBezTo>
                    <a:cubicBezTo>
                      <a:pt x="743" y="21600"/>
                      <a:pt x="743" y="21600"/>
                      <a:pt x="743" y="21600"/>
                    </a:cubicBezTo>
                    <a:cubicBezTo>
                      <a:pt x="371" y="21600"/>
                      <a:pt x="0" y="16416"/>
                      <a:pt x="0" y="10368"/>
                    </a:cubicBezTo>
                    <a:cubicBezTo>
                      <a:pt x="0" y="5184"/>
                      <a:pt x="371" y="0"/>
                      <a:pt x="743" y="0"/>
                    </a:cubicBezTo>
                    <a:cubicBezTo>
                      <a:pt x="20795" y="0"/>
                      <a:pt x="20795" y="0"/>
                      <a:pt x="20795" y="0"/>
                    </a:cubicBezTo>
                    <a:cubicBezTo>
                      <a:pt x="21229" y="0"/>
                      <a:pt x="21600" y="5184"/>
                      <a:pt x="21600" y="10368"/>
                    </a:cubicBez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2" name="Shape 7152"/>
              <p:cNvSpPr/>
              <p:nvPr/>
            </p:nvSpPr>
            <p:spPr>
              <a:xfrm>
                <a:off x="37955" y="117856"/>
                <a:ext cx="589164" cy="201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21538" y="9000"/>
                      <a:pt x="21229" y="0"/>
                      <a:pt x="20795" y="0"/>
                    </a:cubicBezTo>
                    <a:cubicBezTo>
                      <a:pt x="743" y="0"/>
                      <a:pt x="743" y="0"/>
                      <a:pt x="743" y="0"/>
                    </a:cubicBezTo>
                    <a:cubicBezTo>
                      <a:pt x="371" y="0"/>
                      <a:pt x="0" y="9000"/>
                      <a:pt x="0" y="2160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3" name="Shape 7153"/>
              <p:cNvSpPr/>
              <p:nvPr/>
            </p:nvSpPr>
            <p:spPr>
              <a:xfrm>
                <a:off x="100063" y="223196"/>
                <a:ext cx="464947" cy="4268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35" y="2415"/>
                    </a:moveTo>
                    <a:lnTo>
                      <a:pt x="17018" y="4696"/>
                    </a:lnTo>
                    <a:lnTo>
                      <a:pt x="12483" y="11873"/>
                    </a:lnTo>
                    <a:lnTo>
                      <a:pt x="7527" y="5903"/>
                    </a:lnTo>
                    <a:lnTo>
                      <a:pt x="0" y="16301"/>
                    </a:lnTo>
                    <a:lnTo>
                      <a:pt x="0" y="21600"/>
                    </a:lnTo>
                    <a:lnTo>
                      <a:pt x="7621" y="11068"/>
                    </a:lnTo>
                    <a:lnTo>
                      <a:pt x="12577" y="17106"/>
                    </a:lnTo>
                    <a:lnTo>
                      <a:pt x="18795" y="7111"/>
                    </a:lnTo>
                    <a:lnTo>
                      <a:pt x="20384" y="9324"/>
                    </a:lnTo>
                    <a:lnTo>
                      <a:pt x="21600" y="0"/>
                    </a:lnTo>
                    <a:lnTo>
                      <a:pt x="15335" y="2415"/>
                    </a:lnTo>
                    <a:close/>
                  </a:path>
                </a:pathLst>
              </a:custGeom>
              <a:solidFill>
                <a:srgbClr val="E6C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4" name="Shape 7154"/>
              <p:cNvSpPr/>
              <p:nvPr/>
            </p:nvSpPr>
            <p:spPr>
              <a:xfrm>
                <a:off x="100063" y="297002"/>
                <a:ext cx="345044" cy="3530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5446"/>
                    </a:moveTo>
                    <a:lnTo>
                      <a:pt x="15186" y="0"/>
                    </a:lnTo>
                    <a:lnTo>
                      <a:pt x="0" y="14308"/>
                    </a:lnTo>
                    <a:lnTo>
                      <a:pt x="0" y="21600"/>
                    </a:lnTo>
                    <a:lnTo>
                      <a:pt x="15375" y="7108"/>
                    </a:lnTo>
                    <a:lnTo>
                      <a:pt x="21600" y="12277"/>
                    </a:lnTo>
                    <a:lnTo>
                      <a:pt x="21600" y="5446"/>
                    </a:ln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5" name="Shape 7155"/>
              <p:cNvSpPr/>
              <p:nvPr/>
            </p:nvSpPr>
            <p:spPr>
              <a:xfrm>
                <a:off x="87986" y="176956"/>
                <a:ext cx="709928" cy="4721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58" y="21600"/>
                    </a:moveTo>
                    <a:cubicBezTo>
                      <a:pt x="427" y="21600"/>
                      <a:pt x="427" y="21600"/>
                      <a:pt x="427" y="21600"/>
                    </a:cubicBezTo>
                    <a:cubicBezTo>
                      <a:pt x="171" y="21600"/>
                      <a:pt x="0" y="21487"/>
                      <a:pt x="0" y="21148"/>
                    </a:cubicBezTo>
                    <a:cubicBezTo>
                      <a:pt x="0" y="565"/>
                      <a:pt x="0" y="565"/>
                      <a:pt x="0" y="565"/>
                    </a:cubicBezTo>
                    <a:cubicBezTo>
                      <a:pt x="0" y="226"/>
                      <a:pt x="171" y="0"/>
                      <a:pt x="427" y="0"/>
                    </a:cubicBezTo>
                    <a:cubicBezTo>
                      <a:pt x="598" y="0"/>
                      <a:pt x="768" y="226"/>
                      <a:pt x="768" y="565"/>
                    </a:cubicBezTo>
                    <a:cubicBezTo>
                      <a:pt x="768" y="20695"/>
                      <a:pt x="768" y="20695"/>
                      <a:pt x="768" y="20695"/>
                    </a:cubicBezTo>
                    <a:cubicBezTo>
                      <a:pt x="21258" y="20695"/>
                      <a:pt x="21258" y="20695"/>
                      <a:pt x="21258" y="20695"/>
                    </a:cubicBezTo>
                    <a:cubicBezTo>
                      <a:pt x="21429" y="20695"/>
                      <a:pt x="21600" y="20921"/>
                      <a:pt x="21600" y="21148"/>
                    </a:cubicBezTo>
                    <a:cubicBezTo>
                      <a:pt x="21600" y="21487"/>
                      <a:pt x="21429" y="21600"/>
                      <a:pt x="21258" y="21600"/>
                    </a:cubicBez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6" name="Shape 7156"/>
              <p:cNvSpPr/>
              <p:nvPr/>
            </p:nvSpPr>
            <p:spPr>
              <a:xfrm>
                <a:off x="292063" y="486772"/>
                <a:ext cx="223245" cy="134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94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1600"/>
                      <a:pt x="0" y="21600"/>
                      <a:pt x="0" y="21600"/>
                    </a:cubicBezTo>
                    <a:cubicBezTo>
                      <a:pt x="20945" y="21600"/>
                      <a:pt x="20945" y="21600"/>
                      <a:pt x="20945" y="21600"/>
                    </a:cubicBezTo>
                    <a:cubicBezTo>
                      <a:pt x="21273" y="21600"/>
                      <a:pt x="21600" y="18900"/>
                      <a:pt x="21600" y="10800"/>
                    </a:cubicBezTo>
                    <a:cubicBezTo>
                      <a:pt x="21600" y="5400"/>
                      <a:pt x="21273" y="0"/>
                      <a:pt x="20945" y="0"/>
                    </a:cubicBezTo>
                    <a:close/>
                  </a:path>
                </a:pathLst>
              </a:custGeom>
              <a:solidFill>
                <a:srgbClr val="E6C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</p:grp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6451" y="2140272"/>
            <a:ext cx="7770473" cy="3485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4927</Words>
  <Application>WPS 演示</Application>
  <PresentationFormat>在屏幕上显示</PresentationFormat>
  <Paragraphs>187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Times New Roman</vt:lpstr>
      <vt:lpstr>微软雅黑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编辑资料-刘洁</cp:lastModifiedBy>
  <cp:revision>54</cp:revision>
  <dcterms:created xsi:type="dcterms:W3CDTF">2017-03-15T04:23:48Z</dcterms:created>
  <dcterms:modified xsi:type="dcterms:W3CDTF">2020-02-24T04:00:07Z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