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heme/theme2.xml" ContentType="application/vnd.openxmlformats-officedocument.them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2.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3.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4.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5.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6.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7.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notesSlides/notesSlide8.xml" ContentType="application/vnd.openxmlformats-officedocument.presentationml.notesSlide+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9.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10.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11.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559" r:id="rId2"/>
    <p:sldId id="736" r:id="rId3"/>
    <p:sldId id="790" r:id="rId4"/>
    <p:sldId id="731" r:id="rId5"/>
    <p:sldId id="735" r:id="rId6"/>
    <p:sldId id="792" r:id="rId7"/>
    <p:sldId id="334" r:id="rId8"/>
    <p:sldId id="793" r:id="rId9"/>
    <p:sldId id="795" r:id="rId10"/>
    <p:sldId id="798" r:id="rId11"/>
    <p:sldId id="799" r:id="rId12"/>
    <p:sldId id="339" r:id="rId13"/>
    <p:sldId id="738" r:id="rId14"/>
    <p:sldId id="341" r:id="rId15"/>
    <p:sldId id="737" r:id="rId16"/>
    <p:sldId id="657" r:id="rId17"/>
    <p:sldId id="658" r:id="rId18"/>
    <p:sldId id="659" r:id="rId19"/>
    <p:sldId id="660" r:id="rId20"/>
    <p:sldId id="661" r:id="rId21"/>
    <p:sldId id="662" r:id="rId22"/>
    <p:sldId id="742" r:id="rId23"/>
    <p:sldId id="688" r:id="rId24"/>
    <p:sldId id="663" r:id="rId25"/>
    <p:sldId id="664" r:id="rId26"/>
    <p:sldId id="800" r:id="rId27"/>
    <p:sldId id="707" r:id="rId28"/>
    <p:sldId id="744" r:id="rId29"/>
    <p:sldId id="796" r:id="rId30"/>
    <p:sldId id="703" r:id="rId31"/>
    <p:sldId id="710" r:id="rId32"/>
    <p:sldId id="705" r:id="rId33"/>
    <p:sldId id="706" r:id="rId34"/>
    <p:sldId id="747" r:id="rId35"/>
    <p:sldId id="748" r:id="rId36"/>
  </p:sldIdLst>
  <p:sldSz cx="12192000" cy="6858000"/>
  <p:notesSz cx="7104063" cy="10234613"/>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18">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 凡" initials="贺"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1" d="100"/>
          <a:sy n="71" d="100"/>
        </p:scale>
        <p:origin x="-660" y="-96"/>
      </p:cViewPr>
      <p:guideLst>
        <p:guide orient="horz" pos="2118"/>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heme" Target="../theme/theme2.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F2930C82-DACB-4762-A07D-C276FF8B090D}" type="datetimeFigureOut">
              <a:rPr lang="zh-CN" altLang="en-US" smtClean="0"/>
              <a:t>2021/10/25</a:t>
            </a:fld>
            <a:endParaRPr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8ECC7FDA-1576-4FD5-98D8-1EA45CBF7A0C}" type="slidenum">
              <a:rPr lang="zh-CN" altLang="en-US" smtClean="0"/>
              <a:t>‹#›</a:t>
            </a:fld>
            <a:endParaRPr lang="zh-CN" altLang="en-US"/>
          </a:p>
        </p:txBody>
      </p:sp>
    </p:spTree>
    <p:extLst>
      <p:ext uri="{BB962C8B-B14F-4D97-AF65-F5344CB8AC3E}">
        <p14:creationId xmlns:p14="http://schemas.microsoft.com/office/powerpoint/2010/main" val="3880967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slide" Target="../slides/slide1.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5" Type="http://schemas.openxmlformats.org/officeDocument/2006/relationships/slide" Target="../slides/slide34.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5" Type="http://schemas.openxmlformats.org/officeDocument/2006/relationships/slide" Target="../slides/slide35.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5" Type="http://schemas.openxmlformats.org/officeDocument/2006/relationships/slide" Target="../slides/slide29.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8ECC7FDA-1576-4FD5-98D8-1EA45CBF7A0C}" type="slidenum">
              <a:rPr lang="zh-CN" altLang="en-US" smtClean="0"/>
              <a:t>1</a:t>
            </a:fld>
            <a:endParaRPr lang="zh-CN" altLang="en-US"/>
          </a:p>
        </p:txBody>
      </p:sp>
    </p:spTree>
    <p:extLst>
      <p:ext uri="{BB962C8B-B14F-4D97-AF65-F5344CB8AC3E}">
        <p14:creationId xmlns:p14="http://schemas.microsoft.com/office/powerpoint/2010/main" val="18284971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34</a:t>
            </a:fld>
            <a:endParaRPr lang="zh-CN" altLang="en-US"/>
          </a:p>
        </p:txBody>
      </p:sp>
    </p:spTree>
    <p:extLst>
      <p:ext uri="{BB962C8B-B14F-4D97-AF65-F5344CB8AC3E}">
        <p14:creationId xmlns:p14="http://schemas.microsoft.com/office/powerpoint/2010/main" val="2500780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35</a:t>
            </a:fld>
            <a:endParaRPr lang="zh-CN" altLang="en-US"/>
          </a:p>
        </p:txBody>
      </p:sp>
    </p:spTree>
    <p:extLst>
      <p:ext uri="{BB962C8B-B14F-4D97-AF65-F5344CB8AC3E}">
        <p14:creationId xmlns:p14="http://schemas.microsoft.com/office/powerpoint/2010/main" val="2876317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4</a:t>
            </a:fld>
            <a:endParaRPr lang="zh-CN" altLang="en-US"/>
          </a:p>
        </p:txBody>
      </p:sp>
    </p:spTree>
    <p:extLst>
      <p:ext uri="{BB962C8B-B14F-4D97-AF65-F5344CB8AC3E}">
        <p14:creationId xmlns:p14="http://schemas.microsoft.com/office/powerpoint/2010/main" val="3860420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5</a:t>
            </a:fld>
            <a:endParaRPr lang="zh-CN" altLang="en-US"/>
          </a:p>
        </p:txBody>
      </p:sp>
    </p:spTree>
    <p:extLst>
      <p:ext uri="{BB962C8B-B14F-4D97-AF65-F5344CB8AC3E}">
        <p14:creationId xmlns:p14="http://schemas.microsoft.com/office/powerpoint/2010/main" val="3719606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8ECC7FDA-1576-4FD5-98D8-1EA45CBF7A0C}" type="slidenum">
              <a:rPr lang="zh-CN" altLang="en-US" smtClean="0"/>
              <a:t>7</a:t>
            </a:fld>
            <a:endParaRPr lang="zh-CN" altLang="en-US"/>
          </a:p>
        </p:txBody>
      </p:sp>
    </p:spTree>
    <p:extLst>
      <p:ext uri="{BB962C8B-B14F-4D97-AF65-F5344CB8AC3E}">
        <p14:creationId xmlns:p14="http://schemas.microsoft.com/office/powerpoint/2010/main" val="3020195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8ECC7FDA-1576-4FD5-98D8-1EA45CBF7A0C}" type="slidenum">
              <a:rPr lang="zh-CN" altLang="en-US" smtClean="0"/>
              <a:t>12</a:t>
            </a:fld>
            <a:endParaRPr lang="zh-CN" altLang="en-US"/>
          </a:p>
        </p:txBody>
      </p:sp>
    </p:spTree>
    <p:extLst>
      <p:ext uri="{BB962C8B-B14F-4D97-AF65-F5344CB8AC3E}">
        <p14:creationId xmlns:p14="http://schemas.microsoft.com/office/powerpoint/2010/main" val="1680977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8ECC7FDA-1576-4FD5-98D8-1EA45CBF7A0C}" type="slidenum">
              <a:rPr lang="zh-CN" altLang="en-US" smtClean="0"/>
              <a:t>14</a:t>
            </a:fld>
            <a:endParaRPr lang="zh-CN" altLang="en-US"/>
          </a:p>
        </p:txBody>
      </p:sp>
    </p:spTree>
    <p:extLst>
      <p:ext uri="{BB962C8B-B14F-4D97-AF65-F5344CB8AC3E}">
        <p14:creationId xmlns:p14="http://schemas.microsoft.com/office/powerpoint/2010/main" val="2265930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8ECC7FDA-1576-4FD5-98D8-1EA45CBF7A0C}" type="slidenum">
              <a:rPr lang="zh-CN" altLang="en-US" smtClean="0"/>
              <a:t>27</a:t>
            </a:fld>
            <a:endParaRPr lang="zh-CN" altLang="en-US"/>
          </a:p>
        </p:txBody>
      </p:sp>
    </p:spTree>
    <p:extLst>
      <p:ext uri="{BB962C8B-B14F-4D97-AF65-F5344CB8AC3E}">
        <p14:creationId xmlns:p14="http://schemas.microsoft.com/office/powerpoint/2010/main" val="827640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28</a:t>
            </a:fld>
            <a:endParaRPr lang="zh-CN" altLang="en-US"/>
          </a:p>
        </p:txBody>
      </p:sp>
    </p:spTree>
    <p:extLst>
      <p:ext uri="{BB962C8B-B14F-4D97-AF65-F5344CB8AC3E}">
        <p14:creationId xmlns:p14="http://schemas.microsoft.com/office/powerpoint/2010/main" val="460505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29</a:t>
            </a:fld>
            <a:endParaRPr lang="zh-CN" altLang="en-US"/>
          </a:p>
        </p:txBody>
      </p:sp>
    </p:spTree>
    <p:extLst>
      <p:ext uri="{BB962C8B-B14F-4D97-AF65-F5344CB8AC3E}">
        <p14:creationId xmlns:p14="http://schemas.microsoft.com/office/powerpoint/2010/main" val="23331896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1.jpeg"/><Relationship Id="rId5" Type="http://schemas.openxmlformats.org/officeDocument/2006/relationships/slideMaster" Target="../slideMasters/slideMaster1.xml"/><Relationship Id="rId4" Type="http://schemas.openxmlformats.org/officeDocument/2006/relationships/tags" Target="../tags/tag4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t>2021/10/25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custDataLst>
              <p:tags r:id="rId1"/>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2"/>
            </p:custDataLst>
          </p:nvPr>
        </p:nvSpPr>
        <p:spPr/>
        <p:txBody>
          <a:bodyPr/>
          <a:lstStyle/>
          <a:p>
            <a:fld id="{82F288E0-7875-42C4-84C8-98DBBD3BF4D2}" type="datetimeFigureOut">
              <a:rPr lang="zh-CN" altLang="en-US" smtClean="0"/>
              <a:t>2021/10/25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idx="1"/>
            <p:custDataLst>
              <p:tags r:id="rId2"/>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t>2021/10/25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t>2021/10/25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sz="half" idx="1"/>
            <p:custDataLst>
              <p:tags r:id="rId2"/>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82F288E0-7875-42C4-84C8-98DBBD3BF4D2}" type="datetimeFigureOut">
              <a:rPr lang="zh-CN" altLang="en-US" smtClean="0"/>
              <a:t>2021/10/25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2"/>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3"/>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4"/>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5"/>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82F288E0-7875-42C4-84C8-98DBBD3BF4D2}" type="datetimeFigureOut">
              <a:rPr lang="zh-CN" altLang="en-US" smtClean="0"/>
              <a:t>2021/10/25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82F288E0-7875-42C4-84C8-98DBBD3BF4D2}" type="datetimeFigureOut">
              <a:rPr lang="zh-CN" altLang="en-US" smtClean="0"/>
              <a:t>2021/10/25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82F288E0-7875-42C4-84C8-98DBBD3BF4D2}" type="datetimeFigureOut">
              <a:rPr lang="zh-CN" altLang="en-US" smtClean="0"/>
              <a:t>2021/10/25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7D9BB5D0-35E4-459D-AEF3-FE4D7C45CC19}" type="slidenum">
              <a:rPr lang="zh-CN" altLang="en-US" smtClean="0"/>
              <a:t>‹#›</a:t>
            </a:fld>
            <a:endParaRPr lang="zh-CN" altLang="en-US"/>
          </a:p>
        </p:txBody>
      </p:sp>
      <p:pic>
        <p:nvPicPr>
          <p:cNvPr id="5" name="图片 4" descr="禅定之道中国风禅意创意海报"/>
          <p:cNvPicPr>
            <a:picLocks noChangeAspect="1"/>
          </p:cNvPicPr>
          <p:nvPr userDrawn="1">
            <p:custDataLst>
              <p:tags r:id="rId4"/>
            </p:custDataLst>
          </p:nvPr>
        </p:nvPicPr>
        <p:blipFill>
          <a:blip r:embed="rId6"/>
          <a:stretch>
            <a:fillRect/>
          </a:stretch>
        </p:blipFill>
        <p:spPr>
          <a:xfrm>
            <a:off x="-4445" y="-9525"/>
            <a:ext cx="12210415" cy="68770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2"/>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4"/>
            </p:custDataLst>
          </p:nvPr>
        </p:nvSpPr>
        <p:spPr/>
        <p:txBody>
          <a:bodyPr/>
          <a:lstStyle/>
          <a:p>
            <a:fld id="{82F288E0-7875-42C4-84C8-98DBBD3BF4D2}" type="datetimeFigureOut">
              <a:rPr lang="zh-CN" altLang="en-US" smtClean="0"/>
              <a:t>2021/10/25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t>2021/10/25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tags" Target="../tags/tag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tags" Target="../tags/tag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F4E89-0D93-4CA2-A1D7-ED5B848E82C1}" type="datetimeFigureOut">
              <a:rPr lang="zh-CN" altLang="en-US" smtClean="0"/>
              <a:t>2021/10/25</a:t>
            </a:fld>
            <a:endParaRPr lang="zh-CN" altLang="en-US" smtClean="0"/>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C5CF36-A168-4B39-B265-83A41E714A4B}" type="slidenum">
              <a:rPr lang="zh-CN" altLang="en-US" smtClean="0"/>
              <a:t>‹#›</a:t>
            </a:fld>
            <a:endParaRPr lang="zh-CN" alt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2.xml"/></Relationships>
</file>

<file path=ppt/slides/_rels/slide12.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3.png"/><Relationship Id="rId5" Type="http://schemas.openxmlformats.org/officeDocument/2006/relationships/notesSlide" Target="../notesSlides/notesSlide5.xml"/><Relationship Id="rId4"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11.xml"/><Relationship Id="rId7" Type="http://schemas.openxmlformats.org/officeDocument/2006/relationships/tags" Target="../tags/tag115.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image" Target="../media/image3.png"/><Relationship Id="rId4"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image" Target="../media/image3.png"/><Relationship Id="rId5" Type="http://schemas.openxmlformats.org/officeDocument/2006/relationships/slideLayout" Target="../slideLayouts/slideLayout7.xml"/><Relationship Id="rId4" Type="http://schemas.openxmlformats.org/officeDocument/2006/relationships/tags" Target="../tags/tag7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12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5.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1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12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9.xml"/><Relationship Id="rId1" Type="http://schemas.openxmlformats.org/officeDocument/2006/relationships/tags" Target="../tags/tag12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1.xml"/><Relationship Id="rId1" Type="http://schemas.openxmlformats.org/officeDocument/2006/relationships/tags" Target="../tags/tag130.xml"/><Relationship Id="rId5" Type="http://schemas.openxmlformats.org/officeDocument/2006/relationships/image" Target="../media/image3.png"/><Relationship Id="rId4" Type="http://schemas.openxmlformats.org/officeDocument/2006/relationships/notesSlide" Target="../notesSlides/notesSlide7.xml"/></Relationships>
</file>

<file path=ppt/slides/_rels/slide28.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image" Target="../media/image3.png"/><Relationship Id="rId5" Type="http://schemas.openxmlformats.org/officeDocument/2006/relationships/notesSlide" Target="../notesSlides/notesSlide8.xml"/><Relationship Id="rId4"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2.xml"/><Relationship Id="rId1" Type="http://schemas.openxmlformats.org/officeDocument/2006/relationships/tags" Target="../tags/tag141.xml"/><Relationship Id="rId5" Type="http://schemas.openxmlformats.org/officeDocument/2006/relationships/image" Target="../media/image3.png"/><Relationship Id="rId4" Type="http://schemas.openxmlformats.org/officeDocument/2006/relationships/notesSlide" Target="../notesSlides/notesSlide9.xml"/></Relationships>
</file>

<file path=ppt/slides/_rels/slide3.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image" Target="../media/image4.jpeg"/><Relationship Id="rId4"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7.xml"/><Relationship Id="rId1" Type="http://schemas.openxmlformats.org/officeDocument/2006/relationships/tags" Target="../tags/tag146.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8.xml"/></Relationships>
</file>

<file path=ppt/slides/_rels/slide33.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5" Type="http://schemas.openxmlformats.org/officeDocument/2006/relationships/notesSlide" Target="../notesSlides/notesSlide10.xml"/><Relationship Id="rId4"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160.xml"/><Relationship Id="rId7" Type="http://schemas.openxmlformats.org/officeDocument/2006/relationships/notesSlide" Target="../notesSlides/notesSlide11.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slideLayout" Target="../slideLayouts/slideLayout7.xml"/><Relationship Id="rId5" Type="http://schemas.openxmlformats.org/officeDocument/2006/relationships/tags" Target="../tags/tag162.xml"/><Relationship Id="rId4" Type="http://schemas.openxmlformats.org/officeDocument/2006/relationships/tags" Target="../tags/tag161.xml"/></Relationships>
</file>

<file path=ppt/slides/_rels/slide4.xml.rels><?xml version="1.0" encoding="UTF-8" standalone="yes"?>
<Relationships xmlns="http://schemas.openxmlformats.org/package/2006/relationships"><Relationship Id="rId3" Type="http://schemas.openxmlformats.org/officeDocument/2006/relationships/tags" Target="../tags/tag80.xml"/><Relationship Id="rId7" Type="http://schemas.openxmlformats.org/officeDocument/2006/relationships/image" Target="../media/image5.jpe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81.xml"/></Relationships>
</file>

<file path=ppt/slides/_rels/slide5.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image" Target="../media/image6.jpeg"/><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8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2.xml"/></Relationships>
</file>

<file path=ppt/slides/_rels/slide7.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image" Target="../media/image7.jpeg"/><Relationship Id="rId5" Type="http://schemas.openxmlformats.org/officeDocument/2006/relationships/notesSlide" Target="../notesSlides/notesSlide4.xml"/><Relationship Id="rId4"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custDataLst>
              <p:tags r:id="rId1"/>
            </p:custDataLst>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custDataLst>
              <p:tags r:id="rId2"/>
            </p:custDataLst>
          </p:nvPr>
        </p:nvPicPr>
        <p:blipFill>
          <a:blip r:embed="rId6"/>
          <a:stretch>
            <a:fillRect/>
          </a:stretch>
        </p:blipFill>
        <p:spPr>
          <a:xfrm flipH="1">
            <a:off x="8206105" y="1540510"/>
            <a:ext cx="3473450" cy="3835400"/>
          </a:xfrm>
          <a:prstGeom prst="ellipse">
            <a:avLst/>
          </a:prstGeom>
        </p:spPr>
      </p:pic>
      <p:sp>
        <p:nvSpPr>
          <p:cNvPr id="2" name="矩形 1"/>
          <p:cNvSpPr/>
          <p:nvPr>
            <p:custDataLst>
              <p:tags r:id="rId3"/>
            </p:custDataLst>
          </p:nvPr>
        </p:nvSpPr>
        <p:spPr>
          <a:xfrm>
            <a:off x="29957" y="2015694"/>
            <a:ext cx="8441690" cy="3416320"/>
          </a:xfrm>
          <a:prstGeom prst="rect">
            <a:avLst/>
          </a:prstGeom>
          <a:noFill/>
          <a:ln>
            <a:noFill/>
          </a:ln>
        </p:spPr>
        <p:txBody>
          <a:bodyPr wrap="square" rtlCol="0" anchor="t">
            <a:spAutoFit/>
          </a:bodyPr>
          <a:lstStyle/>
          <a:p>
            <a:pPr algn="ctr"/>
            <a:r>
              <a:rPr lang="zh-CN" altLang="en-US" sz="7200" b="1" dirty="0">
                <a:ln w="6600">
                  <a:solidFill>
                    <a:schemeClr val="accent2"/>
                  </a:solidFill>
                  <a:prstDash val="solid"/>
                </a:ln>
                <a:solidFill>
                  <a:srgbClr val="FFFFFF"/>
                </a:solidFill>
                <a:effectLst>
                  <a:outerShdw dist="38100" dir="2700000" algn="tl" rotWithShape="0">
                    <a:schemeClr val="accent2"/>
                  </a:outerShdw>
                </a:effectLst>
              </a:rPr>
              <a:t>复        活</a:t>
            </a:r>
          </a:p>
          <a:p>
            <a:pPr algn="ctr"/>
            <a:endParaRPr lang="zh-CN" altLang="en-US" sz="7200" b="1" dirty="0">
              <a:ln w="6600">
                <a:solidFill>
                  <a:schemeClr val="accent2"/>
                </a:solidFill>
                <a:prstDash val="solid"/>
              </a:ln>
              <a:solidFill>
                <a:srgbClr val="FFFFFF"/>
              </a:solidFill>
              <a:effectLst>
                <a:outerShdw dist="38100" dir="2700000" algn="tl" rotWithShape="0">
                  <a:schemeClr val="accent2"/>
                </a:outerShdw>
              </a:effectLst>
            </a:endParaRPr>
          </a:p>
          <a:p>
            <a:pPr algn="ctr"/>
            <a:r>
              <a:rPr lang="zh-CN" altLang="en-US" sz="7200" b="1" dirty="0">
                <a:ln w="6600">
                  <a:solidFill>
                    <a:schemeClr val="accent2"/>
                  </a:solidFill>
                  <a:prstDash val="solid"/>
                </a:ln>
                <a:solidFill>
                  <a:srgbClr val="FFFFFF"/>
                </a:solidFill>
                <a:effectLst>
                  <a:outerShdw dist="38100" dir="2700000" algn="tl" rotWithShape="0">
                    <a:schemeClr val="accent2"/>
                  </a:outerShdw>
                </a:effectLst>
              </a:rPr>
              <a:t>——列夫·托尔斯泰</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资料带 3"/>
          <p:cNvSpPr/>
          <p:nvPr/>
        </p:nvSpPr>
        <p:spPr>
          <a:xfrm>
            <a:off x="134469" y="0"/>
            <a:ext cx="2571736" cy="1142984"/>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t>预习检查</a:t>
            </a:r>
            <a:r>
              <a:rPr lang="en-US" altLang="zh-CN" sz="3600" dirty="0" smtClean="0"/>
              <a:t>1</a:t>
            </a:r>
            <a:endParaRPr lang="zh-CN" altLang="en-US" sz="3600" dirty="0"/>
          </a:p>
        </p:txBody>
      </p:sp>
      <p:sp>
        <p:nvSpPr>
          <p:cNvPr id="5" name="矩形 4"/>
          <p:cNvSpPr/>
          <p:nvPr/>
        </p:nvSpPr>
        <p:spPr>
          <a:xfrm>
            <a:off x="4066885" y="355903"/>
            <a:ext cx="2031325" cy="646331"/>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3600" b="1" dirty="0" smtClean="0">
                <a:solidFill>
                  <a:srgbClr val="FF0000"/>
                </a:solidFill>
              </a:rPr>
              <a:t>字音积累</a:t>
            </a:r>
            <a:endParaRPr lang="zh-CN" altLang="en-US" sz="3600" b="1" dirty="0">
              <a:solidFill>
                <a:srgbClr val="FF0000"/>
              </a:solidFill>
            </a:endParaRPr>
          </a:p>
        </p:txBody>
      </p:sp>
      <p:sp>
        <p:nvSpPr>
          <p:cNvPr id="6" name="矩形 5"/>
          <p:cNvSpPr/>
          <p:nvPr/>
        </p:nvSpPr>
        <p:spPr>
          <a:xfrm>
            <a:off x="2320429" y="1344674"/>
            <a:ext cx="8429684" cy="5016758"/>
          </a:xfrm>
          <a:prstGeom prst="rect">
            <a:avLst/>
          </a:prstGeom>
        </p:spPr>
        <p:txBody>
          <a:bodyPr wrap="square">
            <a:spAutoFit/>
          </a:bodyPr>
          <a:lstStyle/>
          <a:p>
            <a:pPr>
              <a:lnSpc>
                <a:spcPct val="200000"/>
              </a:lnSpc>
            </a:pPr>
            <a:r>
              <a:rPr lang="zh-CN" altLang="en-US" sz="3200" b="1" dirty="0" smtClean="0"/>
              <a:t>斜睨 </a:t>
            </a:r>
            <a:r>
              <a:rPr lang="en-US" altLang="zh-CN" sz="3200" b="1" dirty="0" err="1" smtClean="0">
                <a:solidFill>
                  <a:srgbClr val="FF0000"/>
                </a:solidFill>
                <a:latin typeface="新宋体" pitchFamily="49" charset="-122"/>
                <a:ea typeface="新宋体" pitchFamily="49" charset="-122"/>
                <a:cs typeface="宋体" pitchFamily="2" charset="-122"/>
              </a:rPr>
              <a:t>nì</a:t>
            </a:r>
            <a:r>
              <a:rPr lang="en-US" altLang="zh-CN" sz="3200" b="1" dirty="0" smtClean="0">
                <a:solidFill>
                  <a:srgbClr val="FF0000"/>
                </a:solidFill>
                <a:latin typeface="新宋体" pitchFamily="49" charset="-122"/>
                <a:ea typeface="新宋体" pitchFamily="49" charset="-122"/>
                <a:cs typeface="宋体" pitchFamily="2" charset="-122"/>
              </a:rPr>
              <a:t>        </a:t>
            </a:r>
            <a:r>
              <a:rPr lang="zh-CN" altLang="en-US" sz="3200" b="1" dirty="0" smtClean="0"/>
              <a:t>啰唆</a:t>
            </a:r>
            <a:r>
              <a:rPr lang="en-US" altLang="zh-CN" sz="3200" b="1" dirty="0" err="1" smtClean="0">
                <a:solidFill>
                  <a:srgbClr val="FF0000"/>
                </a:solidFill>
              </a:rPr>
              <a:t>luō</a:t>
            </a:r>
            <a:r>
              <a:rPr lang="en-US" altLang="zh-CN" sz="3200" b="1" dirty="0" smtClean="0">
                <a:solidFill>
                  <a:srgbClr val="FF0000"/>
                </a:solidFill>
              </a:rPr>
              <a:t> </a:t>
            </a:r>
            <a:r>
              <a:rPr lang="en-US" altLang="zh-CN" sz="3200" b="1" dirty="0" err="1" smtClean="0">
                <a:solidFill>
                  <a:srgbClr val="FF0000"/>
                </a:solidFill>
              </a:rPr>
              <a:t>suō</a:t>
            </a:r>
            <a:r>
              <a:rPr lang="en-US" altLang="zh-CN" sz="3200" b="1" dirty="0" smtClean="0">
                <a:solidFill>
                  <a:srgbClr val="FF0000"/>
                </a:solidFill>
              </a:rPr>
              <a:t>       </a:t>
            </a:r>
            <a:r>
              <a:rPr lang="zh-CN" altLang="en-US" sz="3200" b="1" dirty="0" smtClean="0"/>
              <a:t>饶恕</a:t>
            </a:r>
            <a:r>
              <a:rPr lang="en-US" altLang="zh-CN" sz="3200" b="1" dirty="0" err="1" smtClean="0">
                <a:solidFill>
                  <a:srgbClr val="FF0000"/>
                </a:solidFill>
              </a:rPr>
              <a:t>ráo</a:t>
            </a:r>
            <a:r>
              <a:rPr lang="en-US" altLang="zh-CN" sz="3200" b="1" dirty="0" smtClean="0">
                <a:solidFill>
                  <a:srgbClr val="FF0000"/>
                </a:solidFill>
              </a:rPr>
              <a:t> </a:t>
            </a:r>
            <a:r>
              <a:rPr lang="en-US" altLang="zh-CN" sz="3200" b="1" dirty="0" err="1" smtClean="0">
                <a:solidFill>
                  <a:srgbClr val="FF0000"/>
                </a:solidFill>
              </a:rPr>
              <a:t>shù</a:t>
            </a:r>
            <a:r>
              <a:rPr lang="en-US" altLang="zh-CN" sz="3200" b="1" dirty="0" smtClean="0">
                <a:solidFill>
                  <a:srgbClr val="FF0000"/>
                </a:solidFill>
              </a:rPr>
              <a:t>         </a:t>
            </a:r>
            <a:endParaRPr lang="en-US" altLang="zh-CN" sz="3200" b="1" dirty="0" smtClean="0"/>
          </a:p>
          <a:p>
            <a:pPr>
              <a:lnSpc>
                <a:spcPct val="200000"/>
              </a:lnSpc>
            </a:pPr>
            <a:r>
              <a:rPr lang="zh-CN" altLang="en-US" sz="3200" b="1" dirty="0" smtClean="0"/>
              <a:t>擤</a:t>
            </a:r>
            <a:r>
              <a:rPr lang="en-US" altLang="zh-CN" sz="3200" b="1" dirty="0" err="1" smtClean="0">
                <a:solidFill>
                  <a:srgbClr val="FF0000"/>
                </a:solidFill>
                <a:latin typeface="新宋体" pitchFamily="49" charset="-122"/>
                <a:ea typeface="新宋体" pitchFamily="49" charset="-122"/>
                <a:cs typeface="宋体" pitchFamily="2" charset="-122"/>
              </a:rPr>
              <a:t>xǐng</a:t>
            </a:r>
            <a:r>
              <a:rPr lang="zh-CN" altLang="en-US" sz="3200" b="1" dirty="0" smtClean="0"/>
              <a:t>鼻涕</a:t>
            </a:r>
            <a:r>
              <a:rPr lang="en-US" altLang="zh-CN" sz="3200" b="1" dirty="0" smtClean="0"/>
              <a:t>         </a:t>
            </a:r>
            <a:r>
              <a:rPr lang="zh-CN" altLang="en-US" sz="3200" b="1" dirty="0" smtClean="0"/>
              <a:t>鬈</a:t>
            </a:r>
            <a:r>
              <a:rPr lang="en-US" sz="3200" b="1" dirty="0" err="1" smtClean="0">
                <a:solidFill>
                  <a:srgbClr val="FF0000"/>
                </a:solidFill>
              </a:rPr>
              <a:t>quán</a:t>
            </a:r>
            <a:r>
              <a:rPr lang="zh-CN" altLang="en-US" sz="3200" b="1" dirty="0" smtClean="0"/>
              <a:t>发</a:t>
            </a:r>
            <a:r>
              <a:rPr lang="en-US" altLang="zh-CN" sz="3200" b="1" dirty="0" smtClean="0"/>
              <a:t>             </a:t>
            </a:r>
            <a:r>
              <a:rPr lang="zh-CN" altLang="en-US" sz="3200" b="1" dirty="0" smtClean="0"/>
              <a:t>赎</a:t>
            </a:r>
            <a:r>
              <a:rPr lang="en-US" sz="3200" b="1" dirty="0" err="1" smtClean="0">
                <a:solidFill>
                  <a:srgbClr val="FF0000"/>
                </a:solidFill>
              </a:rPr>
              <a:t>shú</a:t>
            </a:r>
            <a:r>
              <a:rPr lang="zh-CN" altLang="en-US" sz="3200" b="1" dirty="0" smtClean="0"/>
              <a:t>罪</a:t>
            </a:r>
            <a:endParaRPr lang="en-US" altLang="zh-CN" sz="3200" b="1" dirty="0" smtClean="0"/>
          </a:p>
          <a:p>
            <a:pPr>
              <a:lnSpc>
                <a:spcPct val="200000"/>
              </a:lnSpc>
            </a:pPr>
            <a:r>
              <a:rPr lang="zh-CN" altLang="en-US" sz="3200" b="1" dirty="0" smtClean="0"/>
              <a:t>瞟</a:t>
            </a:r>
            <a:r>
              <a:rPr lang="en-US" altLang="zh-CN" sz="3200" b="1" dirty="0" err="1" smtClean="0">
                <a:solidFill>
                  <a:srgbClr val="FF0000"/>
                </a:solidFill>
                <a:latin typeface="新宋体" pitchFamily="49" charset="-122"/>
                <a:ea typeface="新宋体" pitchFamily="49" charset="-122"/>
                <a:cs typeface="宋体" pitchFamily="2" charset="-122"/>
              </a:rPr>
              <a:t>piǎo</a:t>
            </a:r>
            <a:r>
              <a:rPr lang="zh-CN" altLang="en-US" sz="3200" b="1" dirty="0" smtClean="0"/>
              <a:t>一眼</a:t>
            </a:r>
            <a:r>
              <a:rPr lang="en-US" altLang="zh-CN" sz="3200" b="1" dirty="0" smtClean="0"/>
              <a:t>         </a:t>
            </a:r>
            <a:r>
              <a:rPr lang="zh-CN" altLang="en-US" sz="3200" b="1" dirty="0" smtClean="0"/>
              <a:t>踱</a:t>
            </a:r>
            <a:r>
              <a:rPr lang="en-US" sz="3200" b="1" dirty="0" err="1" smtClean="0">
                <a:solidFill>
                  <a:srgbClr val="FF0000"/>
                </a:solidFill>
              </a:rPr>
              <a:t>duó</a:t>
            </a:r>
            <a:r>
              <a:rPr lang="zh-CN" altLang="en-US" sz="3200" b="1" dirty="0" smtClean="0"/>
              <a:t>步               </a:t>
            </a:r>
            <a:r>
              <a:rPr lang="zh-CN" altLang="en-US" sz="3200" b="1" dirty="0" smtClean="0">
                <a:latin typeface="新宋体" pitchFamily="49" charset="-122"/>
                <a:ea typeface="新宋体" pitchFamily="49" charset="-122"/>
                <a:cs typeface="宋体" pitchFamily="2" charset="-122"/>
              </a:rPr>
              <a:t>褴褛</a:t>
            </a:r>
            <a:r>
              <a:rPr lang="en-US" altLang="zh-CN" sz="3200" b="1" dirty="0" err="1" smtClean="0">
                <a:solidFill>
                  <a:srgbClr val="FF0000"/>
                </a:solidFill>
                <a:latin typeface="新宋体" pitchFamily="49" charset="-122"/>
                <a:ea typeface="新宋体" pitchFamily="49" charset="-122"/>
                <a:cs typeface="宋体" pitchFamily="2" charset="-122"/>
              </a:rPr>
              <a:t>lánlǚ</a:t>
            </a:r>
            <a:r>
              <a:rPr lang="zh-CN" altLang="en-US" sz="3200" b="1" dirty="0" smtClean="0">
                <a:solidFill>
                  <a:srgbClr val="FF0000"/>
                </a:solidFill>
                <a:latin typeface="新宋体" pitchFamily="49" charset="-122"/>
                <a:ea typeface="新宋体" pitchFamily="49" charset="-122"/>
                <a:cs typeface="宋体" pitchFamily="2" charset="-122"/>
              </a:rPr>
              <a:t> </a:t>
            </a:r>
            <a:endParaRPr lang="en-US" altLang="zh-CN" sz="3200" b="1" dirty="0" smtClean="0">
              <a:solidFill>
                <a:srgbClr val="FF0000"/>
              </a:solidFill>
              <a:latin typeface="新宋体" pitchFamily="49" charset="-122"/>
              <a:ea typeface="新宋体" pitchFamily="49" charset="-122"/>
              <a:cs typeface="宋体" pitchFamily="2" charset="-122"/>
            </a:endParaRPr>
          </a:p>
          <a:p>
            <a:pPr>
              <a:lnSpc>
                <a:spcPct val="200000"/>
              </a:lnSpc>
            </a:pPr>
            <a:r>
              <a:rPr lang="zh-CN" altLang="en-US" sz="3200" b="1" dirty="0" smtClean="0">
                <a:latin typeface="新宋体" pitchFamily="49" charset="-122"/>
                <a:ea typeface="新宋体" pitchFamily="49" charset="-122"/>
                <a:cs typeface="宋体" pitchFamily="2" charset="-122"/>
              </a:rPr>
              <a:t>害臊</a:t>
            </a:r>
            <a:r>
              <a:rPr lang="en-US" altLang="zh-CN" sz="3200" b="1" dirty="0" err="1" smtClean="0">
                <a:solidFill>
                  <a:srgbClr val="FF0000"/>
                </a:solidFill>
                <a:latin typeface="新宋体" pitchFamily="49" charset="-122"/>
                <a:ea typeface="新宋体" pitchFamily="49" charset="-122"/>
                <a:cs typeface="宋体" pitchFamily="2" charset="-122"/>
              </a:rPr>
              <a:t>sào</a:t>
            </a:r>
            <a:r>
              <a:rPr lang="en-US" altLang="zh-CN" sz="3200" b="1" dirty="0" smtClean="0">
                <a:solidFill>
                  <a:srgbClr val="FF0000"/>
                </a:solidFill>
                <a:latin typeface="新宋体" pitchFamily="49" charset="-122"/>
                <a:ea typeface="新宋体" pitchFamily="49" charset="-122"/>
                <a:cs typeface="宋体" pitchFamily="2" charset="-122"/>
              </a:rPr>
              <a:t>       </a:t>
            </a:r>
            <a:r>
              <a:rPr lang="zh-CN" altLang="en-US" sz="3200" b="1" dirty="0" smtClean="0">
                <a:latin typeface="新宋体" pitchFamily="49" charset="-122"/>
                <a:ea typeface="新宋体" pitchFamily="49" charset="-122"/>
                <a:cs typeface="宋体" pitchFamily="2" charset="-122"/>
              </a:rPr>
              <a:t>嫣</a:t>
            </a:r>
            <a:r>
              <a:rPr lang="en-US" altLang="zh-CN" sz="3200" b="1" dirty="0" err="1" smtClean="0">
                <a:solidFill>
                  <a:srgbClr val="FF0000"/>
                </a:solidFill>
                <a:latin typeface="新宋体" pitchFamily="49" charset="-122"/>
                <a:ea typeface="新宋体" pitchFamily="49" charset="-122"/>
                <a:cs typeface="宋体" pitchFamily="2" charset="-122"/>
              </a:rPr>
              <a:t>yān</a:t>
            </a:r>
            <a:r>
              <a:rPr lang="zh-CN" altLang="en-US" sz="3200" b="1" dirty="0" smtClean="0">
                <a:latin typeface="新宋体" pitchFamily="49" charset="-122"/>
                <a:ea typeface="新宋体" pitchFamily="49" charset="-122"/>
                <a:cs typeface="宋体" pitchFamily="2" charset="-122"/>
              </a:rPr>
              <a:t>然一笑 </a:t>
            </a:r>
            <a:endParaRPr lang="en-US" altLang="zh-CN" sz="3200" b="1" dirty="0" smtClean="0">
              <a:latin typeface="新宋体" pitchFamily="49" charset="-122"/>
              <a:ea typeface="新宋体" pitchFamily="49" charset="-122"/>
              <a:cs typeface="宋体" pitchFamily="2" charset="-122"/>
            </a:endParaRPr>
          </a:p>
          <a:p>
            <a:pPr>
              <a:lnSpc>
                <a:spcPct val="200000"/>
              </a:lnSpc>
            </a:pPr>
            <a:r>
              <a:rPr lang="zh-CN" altLang="en-US" sz="3200" b="1" dirty="0" smtClean="0">
                <a:latin typeface="新宋体" pitchFamily="49" charset="-122"/>
                <a:ea typeface="新宋体" pitchFamily="49" charset="-122"/>
                <a:cs typeface="宋体" pitchFamily="2" charset="-122"/>
              </a:rPr>
              <a:t>鄙夷不屑</a:t>
            </a:r>
            <a:r>
              <a:rPr lang="zh-CN" altLang="en-US" sz="3200" b="1" dirty="0" smtClean="0">
                <a:latin typeface="Arial" pitchFamily="34" charset="0"/>
                <a:ea typeface="宋体" pitchFamily="2" charset="-122"/>
                <a:cs typeface="宋体" pitchFamily="2" charset="-122"/>
              </a:rPr>
              <a:t> </a:t>
            </a:r>
            <a:r>
              <a:rPr lang="en-US" altLang="zh-CN" sz="3200" b="1" dirty="0" err="1" smtClean="0">
                <a:solidFill>
                  <a:srgbClr val="FF0000"/>
                </a:solidFill>
                <a:latin typeface="Arial" pitchFamily="34" charset="0"/>
                <a:ea typeface="宋体" pitchFamily="2" charset="-122"/>
                <a:cs typeface="宋体" pitchFamily="2" charset="-122"/>
              </a:rPr>
              <a:t>bǐ</a:t>
            </a:r>
            <a:r>
              <a:rPr lang="en-US" altLang="zh-CN" sz="3200" b="1" dirty="0" smtClean="0">
                <a:solidFill>
                  <a:srgbClr val="FF0000"/>
                </a:solidFill>
                <a:latin typeface="Arial" pitchFamily="34" charset="0"/>
                <a:ea typeface="宋体" pitchFamily="2" charset="-122"/>
                <a:cs typeface="宋体" pitchFamily="2" charset="-122"/>
              </a:rPr>
              <a:t>    </a:t>
            </a:r>
            <a:r>
              <a:rPr lang="en-US" altLang="zh-CN" sz="3200" b="1" dirty="0" err="1" smtClean="0">
                <a:solidFill>
                  <a:srgbClr val="FF0000"/>
                </a:solidFill>
                <a:latin typeface="Arial" pitchFamily="34" charset="0"/>
                <a:ea typeface="宋体" pitchFamily="2" charset="-122"/>
                <a:cs typeface="宋体" pitchFamily="2" charset="-122"/>
              </a:rPr>
              <a:t>yí</a:t>
            </a:r>
            <a:r>
              <a:rPr lang="en-US" altLang="zh-CN" sz="3200" b="1" dirty="0" smtClean="0">
                <a:solidFill>
                  <a:srgbClr val="FF0000"/>
                </a:solidFill>
                <a:latin typeface="Arial" pitchFamily="34" charset="0"/>
                <a:ea typeface="宋体" pitchFamily="2" charset="-122"/>
                <a:cs typeface="宋体" pitchFamily="2" charset="-122"/>
              </a:rPr>
              <a:t>    </a:t>
            </a:r>
            <a:r>
              <a:rPr lang="en-US" altLang="zh-CN" sz="3200" b="1" dirty="0" err="1" smtClean="0">
                <a:solidFill>
                  <a:srgbClr val="FF0000"/>
                </a:solidFill>
                <a:latin typeface="Arial" pitchFamily="34" charset="0"/>
                <a:ea typeface="宋体" pitchFamily="2" charset="-122"/>
                <a:cs typeface="宋体" pitchFamily="2" charset="-122"/>
              </a:rPr>
              <a:t>bù</a:t>
            </a:r>
            <a:r>
              <a:rPr lang="en-US" altLang="zh-CN" sz="3200" b="1" dirty="0" smtClean="0">
                <a:solidFill>
                  <a:srgbClr val="FF0000"/>
                </a:solidFill>
                <a:latin typeface="Arial" pitchFamily="34" charset="0"/>
                <a:ea typeface="宋体" pitchFamily="2" charset="-122"/>
                <a:cs typeface="宋体" pitchFamily="2" charset="-122"/>
              </a:rPr>
              <a:t>   </a:t>
            </a:r>
            <a:r>
              <a:rPr lang="en-US" altLang="zh-CN" sz="3200" b="1" dirty="0" err="1" smtClean="0">
                <a:solidFill>
                  <a:srgbClr val="FF0000"/>
                </a:solidFill>
                <a:latin typeface="Arial" pitchFamily="34" charset="0"/>
                <a:ea typeface="宋体" pitchFamily="2" charset="-122"/>
                <a:cs typeface="宋体" pitchFamily="2" charset="-122"/>
              </a:rPr>
              <a:t>xiè</a:t>
            </a:r>
            <a:endParaRPr lang="zh-CN" altLang="en-US" sz="3200" b="1" dirty="0" smtClean="0">
              <a:solidFill>
                <a:srgbClr val="FF0000"/>
              </a:solidFill>
              <a:latin typeface="Arial" pitchFamily="34" charset="0"/>
              <a:ea typeface="宋体" pitchFamily="2" charset="-122"/>
              <a:cs typeface="宋体" pitchFamily="2" charset="-122"/>
            </a:endParaRPr>
          </a:p>
        </p:txBody>
      </p:sp>
    </p:spTree>
    <p:custDataLst>
      <p:tags r:id="rId1"/>
    </p:custDataLst>
    <p:extLst>
      <p:ext uri="{BB962C8B-B14F-4D97-AF65-F5344CB8AC3E}">
        <p14:creationId xmlns:p14="http://schemas.microsoft.com/office/powerpoint/2010/main" val="37299777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资料带 3"/>
          <p:cNvSpPr/>
          <p:nvPr/>
        </p:nvSpPr>
        <p:spPr>
          <a:xfrm>
            <a:off x="0" y="0"/>
            <a:ext cx="2571736" cy="1142984"/>
          </a:xfrm>
          <a:prstGeom prst="flowChartPunchedTap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3600" smtClean="0"/>
              <a:t>预习检查</a:t>
            </a:r>
            <a:r>
              <a:rPr lang="en-US" altLang="zh-CN" sz="3600" smtClean="0"/>
              <a:t>2</a:t>
            </a:r>
            <a:endParaRPr lang="zh-CN" altLang="en-US" sz="3600"/>
          </a:p>
        </p:txBody>
      </p:sp>
      <p:sp>
        <p:nvSpPr>
          <p:cNvPr id="5" name="矩形 4"/>
          <p:cNvSpPr/>
          <p:nvPr/>
        </p:nvSpPr>
        <p:spPr>
          <a:xfrm>
            <a:off x="3071802" y="285728"/>
            <a:ext cx="2037737" cy="646331"/>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3600" b="1" smtClean="0">
                <a:solidFill>
                  <a:srgbClr val="FF0000"/>
                </a:solidFill>
              </a:rPr>
              <a:t>词义识记</a:t>
            </a:r>
            <a:endParaRPr lang="zh-CN" altLang="en-US" sz="3600" b="1">
              <a:solidFill>
                <a:srgbClr val="FF0000"/>
              </a:solidFill>
            </a:endParaRPr>
          </a:p>
        </p:txBody>
      </p:sp>
      <p:sp>
        <p:nvSpPr>
          <p:cNvPr id="6" name="矩形 5"/>
          <p:cNvSpPr/>
          <p:nvPr/>
        </p:nvSpPr>
        <p:spPr>
          <a:xfrm>
            <a:off x="1075764" y="1152212"/>
            <a:ext cx="10650072" cy="5607689"/>
          </a:xfrm>
          <a:prstGeom prst="rect">
            <a:avLst/>
          </a:prstGeom>
        </p:spPr>
        <p:txBody>
          <a:bodyPr wrap="square">
            <a:spAutoFit/>
          </a:bodyPr>
          <a:lstStyle/>
          <a:p>
            <a:pPr eaLnBrk="0" fontAlgn="base" hangingPunct="0">
              <a:lnSpc>
                <a:spcPct val="140000"/>
              </a:lnSpc>
              <a:spcBef>
                <a:spcPct val="0"/>
              </a:spcBef>
              <a:spcAft>
                <a:spcPct val="0"/>
              </a:spcAft>
            </a:pPr>
            <a:r>
              <a:rPr lang="zh-CN" altLang="en-US" sz="3200" b="1" dirty="0" smtClean="0">
                <a:solidFill>
                  <a:srgbClr val="FF0000"/>
                </a:solidFill>
                <a:latin typeface="新宋体" pitchFamily="49" charset="-122"/>
                <a:ea typeface="新宋体" pitchFamily="49" charset="-122"/>
                <a:cs typeface="宋体" pitchFamily="2" charset="-122"/>
              </a:rPr>
              <a:t>接二连三：</a:t>
            </a:r>
            <a:r>
              <a:rPr lang="zh-CN" altLang="en-US" sz="3200" b="1" dirty="0" smtClean="0"/>
              <a:t>一个接着一个，形容接连不断。</a:t>
            </a:r>
            <a:endParaRPr lang="zh-CN" altLang="en-US" sz="3200" b="1" dirty="0" smtClean="0">
              <a:solidFill>
                <a:prstClr val="black"/>
              </a:solidFill>
              <a:latin typeface="Arial" pitchFamily="34" charset="0"/>
              <a:ea typeface="宋体" pitchFamily="2" charset="-122"/>
              <a:cs typeface="宋体" pitchFamily="2" charset="-122"/>
            </a:endParaRPr>
          </a:p>
          <a:p>
            <a:pPr eaLnBrk="0" fontAlgn="base" hangingPunct="0">
              <a:lnSpc>
                <a:spcPct val="140000"/>
              </a:lnSpc>
              <a:spcBef>
                <a:spcPct val="0"/>
              </a:spcBef>
              <a:spcAft>
                <a:spcPct val="0"/>
              </a:spcAft>
            </a:pPr>
            <a:r>
              <a:rPr lang="zh-CN" altLang="en-US" sz="3200" b="1" dirty="0" smtClean="0">
                <a:solidFill>
                  <a:srgbClr val="FF0000"/>
                </a:solidFill>
                <a:latin typeface="新宋体" pitchFamily="49" charset="-122"/>
                <a:ea typeface="新宋体" pitchFamily="49" charset="-122"/>
                <a:cs typeface="宋体" pitchFamily="2" charset="-122"/>
              </a:rPr>
              <a:t>衣冠楚楚：</a:t>
            </a:r>
            <a:r>
              <a:rPr lang="zh-CN" altLang="en-US" sz="3200" b="1" dirty="0" smtClean="0">
                <a:solidFill>
                  <a:prstClr val="black"/>
                </a:solidFill>
                <a:latin typeface="新宋体" pitchFamily="49" charset="-122"/>
                <a:ea typeface="新宋体" pitchFamily="49" charset="-122"/>
                <a:cs typeface="宋体" pitchFamily="2" charset="-122"/>
              </a:rPr>
              <a:t>形容穿戴整齐、漂亮。</a:t>
            </a:r>
            <a:endParaRPr lang="zh-CN" altLang="en-US" sz="3200" b="1" dirty="0" smtClean="0">
              <a:solidFill>
                <a:prstClr val="black"/>
              </a:solidFill>
              <a:latin typeface="Arial" pitchFamily="34" charset="0"/>
              <a:ea typeface="宋体" pitchFamily="2" charset="-122"/>
              <a:cs typeface="宋体" pitchFamily="2" charset="-122"/>
            </a:endParaRPr>
          </a:p>
          <a:p>
            <a:pPr lvl="0" eaLnBrk="0" fontAlgn="base" hangingPunct="0">
              <a:lnSpc>
                <a:spcPct val="140000"/>
              </a:lnSpc>
              <a:spcBef>
                <a:spcPct val="0"/>
              </a:spcBef>
              <a:spcAft>
                <a:spcPct val="0"/>
              </a:spcAft>
            </a:pPr>
            <a:r>
              <a:rPr lang="zh-CN" altLang="en-US" sz="3200" b="1" dirty="0" smtClean="0">
                <a:solidFill>
                  <a:srgbClr val="FF0000"/>
                </a:solidFill>
                <a:latin typeface="新宋体" pitchFamily="49" charset="-122"/>
                <a:ea typeface="新宋体" pitchFamily="49" charset="-122"/>
                <a:cs typeface="宋体" pitchFamily="2" charset="-122"/>
              </a:rPr>
              <a:t>嫣然一笑：</a:t>
            </a:r>
            <a:r>
              <a:rPr lang="zh-CN" altLang="en-US" sz="3200" b="1" dirty="0" smtClean="0">
                <a:solidFill>
                  <a:prstClr val="black"/>
                </a:solidFill>
                <a:latin typeface="新宋体" pitchFamily="49" charset="-122"/>
                <a:ea typeface="新宋体" pitchFamily="49" charset="-122"/>
                <a:cs typeface="宋体" pitchFamily="2" charset="-122"/>
              </a:rPr>
              <a:t>形容女子优美动人的笑容。嫣然，笑得很美的样子。</a:t>
            </a:r>
            <a:endParaRPr lang="zh-CN" altLang="en-US" sz="3200" b="1" dirty="0" smtClean="0">
              <a:solidFill>
                <a:prstClr val="black"/>
              </a:solidFill>
              <a:latin typeface="Arial" pitchFamily="34" charset="0"/>
              <a:ea typeface="宋体" pitchFamily="2" charset="-122"/>
              <a:cs typeface="宋体" pitchFamily="2" charset="-122"/>
            </a:endParaRPr>
          </a:p>
          <a:p>
            <a:pPr eaLnBrk="0" fontAlgn="base" hangingPunct="0">
              <a:lnSpc>
                <a:spcPct val="140000"/>
              </a:lnSpc>
              <a:spcBef>
                <a:spcPct val="0"/>
              </a:spcBef>
              <a:spcAft>
                <a:spcPct val="0"/>
              </a:spcAft>
            </a:pPr>
            <a:r>
              <a:rPr lang="zh-CN" altLang="en-US" sz="3200" b="1" dirty="0" smtClean="0">
                <a:solidFill>
                  <a:srgbClr val="FF0000"/>
                </a:solidFill>
                <a:latin typeface="新宋体" pitchFamily="49" charset="-122"/>
                <a:ea typeface="新宋体" pitchFamily="49" charset="-122"/>
                <a:cs typeface="宋体" pitchFamily="2" charset="-122"/>
              </a:rPr>
              <a:t>鄙夷不屑：</a:t>
            </a:r>
            <a:r>
              <a:rPr lang="zh-CN" altLang="en-US" sz="3200" b="1" dirty="0" smtClean="0">
                <a:solidFill>
                  <a:prstClr val="black"/>
                </a:solidFill>
                <a:latin typeface="新宋体" pitchFamily="49" charset="-122"/>
                <a:ea typeface="新宋体" pitchFamily="49" charset="-122"/>
                <a:cs typeface="宋体" pitchFamily="2" charset="-122"/>
              </a:rPr>
              <a:t>轻视；看不起。</a:t>
            </a:r>
          </a:p>
          <a:p>
            <a:pPr lvl="0" eaLnBrk="0" fontAlgn="base" hangingPunct="0">
              <a:lnSpc>
                <a:spcPct val="140000"/>
              </a:lnSpc>
              <a:spcBef>
                <a:spcPct val="0"/>
              </a:spcBef>
              <a:spcAft>
                <a:spcPct val="0"/>
              </a:spcAft>
            </a:pPr>
            <a:r>
              <a:rPr lang="zh-CN" altLang="en-US" sz="3200" b="1" dirty="0" smtClean="0">
                <a:solidFill>
                  <a:srgbClr val="FF0000"/>
                </a:solidFill>
                <a:latin typeface="新宋体" pitchFamily="49" charset="-122"/>
                <a:ea typeface="新宋体" pitchFamily="49" charset="-122"/>
                <a:cs typeface="宋体" pitchFamily="2" charset="-122"/>
              </a:rPr>
              <a:t>夺眶而出：</a:t>
            </a:r>
            <a:r>
              <a:rPr lang="zh-CN" altLang="en-US" sz="3200" b="1" dirty="0" smtClean="0">
                <a:solidFill>
                  <a:prstClr val="black"/>
                </a:solidFill>
                <a:latin typeface="新宋体" pitchFamily="49" charset="-122"/>
                <a:ea typeface="新宋体" pitchFamily="49" charset="-122"/>
                <a:cs typeface="宋体" pitchFamily="2" charset="-122"/>
              </a:rPr>
              <a:t>眼泪猛然从眼里涌出。</a:t>
            </a:r>
            <a:endParaRPr lang="zh-CN" altLang="en-US" sz="3200" b="1" dirty="0" smtClean="0">
              <a:solidFill>
                <a:prstClr val="black"/>
              </a:solidFill>
              <a:latin typeface="Arial" pitchFamily="34" charset="0"/>
              <a:ea typeface="宋体" pitchFamily="2" charset="-122"/>
              <a:cs typeface="宋体" pitchFamily="2" charset="-122"/>
            </a:endParaRPr>
          </a:p>
          <a:p>
            <a:pPr lvl="0" eaLnBrk="0" fontAlgn="base" hangingPunct="0">
              <a:lnSpc>
                <a:spcPct val="140000"/>
              </a:lnSpc>
              <a:spcBef>
                <a:spcPct val="0"/>
              </a:spcBef>
              <a:spcAft>
                <a:spcPct val="0"/>
              </a:spcAft>
            </a:pPr>
            <a:r>
              <a:rPr lang="zh-CN" altLang="en-US" sz="3200" b="1" dirty="0" smtClean="0">
                <a:solidFill>
                  <a:srgbClr val="FF0000"/>
                </a:solidFill>
                <a:latin typeface="新宋体" pitchFamily="49" charset="-122"/>
                <a:ea typeface="新宋体" pitchFamily="49" charset="-122"/>
                <a:cs typeface="宋体" pitchFamily="2" charset="-122"/>
              </a:rPr>
              <a:t>拒人于千里之外：</a:t>
            </a:r>
            <a:r>
              <a:rPr lang="zh-CN" altLang="en-US" sz="3200" b="1" dirty="0" smtClean="0">
                <a:solidFill>
                  <a:prstClr val="black"/>
                </a:solidFill>
                <a:latin typeface="新宋体" pitchFamily="49" charset="-122"/>
                <a:ea typeface="新宋体" pitchFamily="49" charset="-122"/>
                <a:cs typeface="宋体" pitchFamily="2" charset="-122"/>
              </a:rPr>
              <a:t>远远地将人挡开。形容态度傲慢，拒绝别人的要求或不愿与别人接近。</a:t>
            </a:r>
            <a:endParaRPr lang="en-US" altLang="zh-CN" sz="3200" b="1" dirty="0" smtClean="0">
              <a:solidFill>
                <a:prstClr val="black"/>
              </a:solidFill>
              <a:latin typeface="新宋体" pitchFamily="49" charset="-122"/>
              <a:ea typeface="新宋体" pitchFamily="49" charset="-122"/>
              <a:cs typeface="宋体" pitchFamily="2" charset="-122"/>
            </a:endParaRPr>
          </a:p>
        </p:txBody>
      </p:sp>
    </p:spTree>
    <p:custDataLst>
      <p:tags r:id="rId1"/>
    </p:custDataLst>
    <p:extLst>
      <p:ext uri="{BB962C8B-B14F-4D97-AF65-F5344CB8AC3E}">
        <p14:creationId xmlns:p14="http://schemas.microsoft.com/office/powerpoint/2010/main" val="206527269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92405" y="1837690"/>
            <a:ext cx="10261600" cy="1920240"/>
          </a:xfrm>
          <a:prstGeom prst="rect">
            <a:avLst/>
          </a:prstGeom>
          <a:noFill/>
          <a:ln w="9525">
            <a:noFill/>
          </a:ln>
        </p:spPr>
        <p:txBody>
          <a:bodyPr wrap="square">
            <a:spAutoFit/>
          </a:bodyPr>
          <a:lstStyle/>
          <a:p>
            <a:pPr indent="0"/>
            <a:r>
              <a:rPr lang="zh-CN" altLang="en-US" sz="4000" b="1" dirty="0" smtClean="0">
                <a:ln w="22225">
                  <a:solidFill>
                    <a:schemeClr val="accent2"/>
                  </a:solidFill>
                  <a:prstDash val="solid"/>
                </a:ln>
                <a:solidFill>
                  <a:schemeClr val="accent2">
                    <a:lumMod val="40000"/>
                    <a:lumOff val="60000"/>
                  </a:schemeClr>
                </a:solidFill>
                <a:latin typeface="仿宋" panose="02010609060101010101" charset="-122"/>
                <a:ea typeface="仿宋" panose="02010609060101010101" charset="-122"/>
              </a:rPr>
              <a:t>三、活动一：阅</a:t>
            </a:r>
            <a:r>
              <a:rPr lang="zh-CN" sz="4000" b="1"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读深思</a:t>
            </a:r>
            <a:endParaRPr lang="zh-CN" sz="4000" b="1"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endParaRPr lang="zh-CN" sz="4000" b="1"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r>
              <a:rPr lang="zh-CN" sz="4000" b="1"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快速</a:t>
            </a:r>
            <a:r>
              <a:rPr lang="zh-CN" sz="4000" b="1"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地</a:t>
            </a:r>
            <a:r>
              <a:rPr lang="zh-CN" altLang="en-US" sz="4000" b="1" dirty="0">
                <a:ln w="22225">
                  <a:solidFill>
                    <a:schemeClr val="accent2"/>
                  </a:solidFill>
                  <a:prstDash val="solid"/>
                </a:ln>
                <a:solidFill>
                  <a:schemeClr val="accent2">
                    <a:lumMod val="40000"/>
                    <a:lumOff val="60000"/>
                  </a:schemeClr>
                </a:solidFill>
                <a:latin typeface="仿宋" panose="02010609060101010101" charset="-122"/>
                <a:ea typeface="仿宋" panose="02010609060101010101" charset="-122"/>
              </a:rPr>
              <a:t>阅读</a:t>
            </a:r>
            <a:r>
              <a:rPr lang="zh-CN" sz="4000" b="1"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课文</a:t>
            </a:r>
            <a:r>
              <a:rPr lang="zh-CN" sz="4000" b="1"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，概括节选部分的故事情节。</a:t>
            </a:r>
          </a:p>
        </p:txBody>
      </p:sp>
      <p:pic>
        <p:nvPicPr>
          <p:cNvPr id="28" name="图片 27"/>
          <p:cNvPicPr>
            <a:picLocks noChangeAspect="1"/>
          </p:cNvPicPr>
          <p:nvPr>
            <p:custDataLst>
              <p:tags r:id="rId2"/>
            </p:custDataLst>
          </p:nvPr>
        </p:nvPicPr>
        <p:blipFill>
          <a:blip r:embed="rId6"/>
          <a:stretch>
            <a:fillRect/>
          </a:stretch>
        </p:blipFill>
        <p:spPr>
          <a:xfrm>
            <a:off x="8556625" y="117475"/>
            <a:ext cx="3635375" cy="2680335"/>
          </a:xfrm>
          <a:prstGeom prst="rect">
            <a:avLst/>
          </a:prstGeom>
        </p:spPr>
      </p:pic>
      <p:sp>
        <p:nvSpPr>
          <p:cNvPr id="2" name="文本框 1"/>
          <p:cNvSpPr txBox="1"/>
          <p:nvPr>
            <p:custDataLst>
              <p:tags r:id="rId3"/>
            </p:custDataLst>
          </p:nvPr>
        </p:nvSpPr>
        <p:spPr>
          <a:xfrm>
            <a:off x="328295" y="4362674"/>
            <a:ext cx="11545458" cy="1323439"/>
          </a:xfrm>
          <a:prstGeom prst="rect">
            <a:avLst/>
          </a:prstGeom>
          <a:noFill/>
        </p:spPr>
        <p:txBody>
          <a:bodyPr wrap="square" rtlCol="0" anchor="t">
            <a:spAutoFit/>
          </a:bodyPr>
          <a:lstStyle/>
          <a:p>
            <a:pPr indent="0" algn="l">
              <a:buNone/>
            </a:pPr>
            <a:r>
              <a:rPr lang="zh-CN" altLang="en-US" sz="4000" dirty="0">
                <a:latin typeface="微软雅黑" panose="020B0503020204020204" charset="-122"/>
                <a:ea typeface="微软雅黑" panose="020B0503020204020204" charset="-122"/>
                <a:cs typeface="微软雅黑" panose="020B0503020204020204" charset="-122"/>
                <a:sym typeface="+mn-ea"/>
              </a:rPr>
              <a:t>故事情节：聂赫留朵夫到监狱探望玛丝洛娃的经过，具体情节</a:t>
            </a:r>
            <a:r>
              <a:rPr lang="zh-CN" altLang="en-US" sz="4000" dirty="0" smtClean="0">
                <a:latin typeface="微软雅黑" panose="020B0503020204020204" charset="-122"/>
                <a:ea typeface="微软雅黑" panose="020B0503020204020204" charset="-122"/>
                <a:cs typeface="微软雅黑" panose="020B0503020204020204" charset="-122"/>
                <a:sym typeface="+mn-ea"/>
              </a:rPr>
              <a:t>包括：    </a:t>
            </a:r>
            <a:r>
              <a:rPr lang="zh-CN" altLang="en-US" sz="4000" dirty="0" smtClean="0">
                <a:solidFill>
                  <a:srgbClr val="7030A0"/>
                </a:solidFill>
                <a:latin typeface="微软雅黑" panose="020B0503020204020204" charset="-122"/>
                <a:ea typeface="微软雅黑" panose="020B0503020204020204" charset="-122"/>
                <a:cs typeface="微软雅黑" panose="020B0503020204020204" charset="-122"/>
                <a:sym typeface="+mn-ea"/>
              </a:rPr>
              <a:t>探监</a:t>
            </a:r>
            <a:r>
              <a:rPr lang="en-US" altLang="zh-CN" sz="4000" dirty="0" smtClean="0">
                <a:solidFill>
                  <a:srgbClr val="7030A0"/>
                </a:solidFill>
                <a:latin typeface="微软雅黑" panose="020B0503020204020204" charset="-122"/>
                <a:ea typeface="微软雅黑" panose="020B0503020204020204" charset="-122"/>
                <a:cs typeface="微软雅黑" panose="020B0503020204020204" charset="-122"/>
                <a:sym typeface="+mn-ea"/>
              </a:rPr>
              <a:t>——</a:t>
            </a:r>
            <a:r>
              <a:rPr lang="zh-CN" altLang="en-US" sz="4000" dirty="0" smtClean="0">
                <a:solidFill>
                  <a:srgbClr val="7030A0"/>
                </a:solidFill>
                <a:latin typeface="微软雅黑" panose="020B0503020204020204" charset="-122"/>
                <a:ea typeface="微软雅黑" panose="020B0503020204020204" charset="-122"/>
                <a:cs typeface="微软雅黑" panose="020B0503020204020204" charset="-122"/>
                <a:sym typeface="+mn-ea"/>
              </a:rPr>
              <a:t>相认</a:t>
            </a:r>
            <a:r>
              <a:rPr lang="en-US" altLang="zh-CN" sz="4000" dirty="0">
                <a:solidFill>
                  <a:srgbClr val="7030A0"/>
                </a:solidFill>
                <a:latin typeface="微软雅黑" panose="020B0503020204020204" charset="-122"/>
                <a:ea typeface="微软雅黑" panose="020B0503020204020204" charset="-122"/>
                <a:cs typeface="微软雅黑" panose="020B0503020204020204" charset="-122"/>
                <a:sym typeface="+mn-ea"/>
              </a:rPr>
              <a:t>——</a:t>
            </a:r>
            <a:r>
              <a:rPr lang="zh-CN" altLang="en-US" sz="4000" dirty="0" smtClean="0">
                <a:solidFill>
                  <a:srgbClr val="7030A0"/>
                </a:solidFill>
                <a:latin typeface="微软雅黑" panose="020B0503020204020204" charset="-122"/>
                <a:ea typeface="微软雅黑" panose="020B0503020204020204" charset="-122"/>
                <a:cs typeface="微软雅黑" panose="020B0503020204020204" charset="-122"/>
                <a:sym typeface="+mn-ea"/>
              </a:rPr>
              <a:t>赎罪 。</a:t>
            </a:r>
            <a:endParaRPr lang="zh-CN" altLang="en-US" sz="4000" dirty="0">
              <a:solidFill>
                <a:srgbClr val="7030A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1363941" y="2005542"/>
            <a:ext cx="2906395" cy="70696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dirty="0">
                <a:sym typeface="+mn-ea"/>
              </a:rPr>
              <a:t>      </a:t>
            </a:r>
            <a:r>
              <a:rPr lang="en-US" altLang="zh-CN" sz="2665" dirty="0" err="1">
                <a:sym typeface="+mn-ea"/>
              </a:rPr>
              <a:t>聂赫留朵夫</a:t>
            </a:r>
            <a:endParaRPr lang="en-US" altLang="zh-CN" sz="2665" dirty="0">
              <a:sym typeface="+mn-ea"/>
            </a:endParaRPr>
          </a:p>
        </p:txBody>
      </p:sp>
      <p:sp>
        <p:nvSpPr>
          <p:cNvPr id="5" name="文本框 4"/>
          <p:cNvSpPr txBox="1"/>
          <p:nvPr>
            <p:custDataLst>
              <p:tags r:id="rId3"/>
            </p:custDataLst>
          </p:nvPr>
        </p:nvSpPr>
        <p:spPr>
          <a:xfrm>
            <a:off x="1200785" y="3683212"/>
            <a:ext cx="2906395" cy="70696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ClrTx/>
              <a:buSzPct val="50000"/>
              <a:buFontTx/>
              <a:defRPr>
                <a:solidFill>
                  <a:srgbClr val="FFFFFF"/>
                </a:solidFill>
              </a:defRPr>
            </a:pPr>
            <a:r>
              <a:rPr lang="en-US" altLang="zh-CN" sz="2665">
                <a:sym typeface="+mn-ea"/>
              </a:rPr>
              <a:t>      玛丝洛娃</a:t>
            </a:r>
          </a:p>
        </p:txBody>
      </p:sp>
      <p:sp>
        <p:nvSpPr>
          <p:cNvPr id="8" name="文本框 7"/>
          <p:cNvSpPr txBox="1"/>
          <p:nvPr>
            <p:custDataLst>
              <p:tags r:id="rId4"/>
            </p:custDataLst>
          </p:nvPr>
        </p:nvSpPr>
        <p:spPr>
          <a:xfrm>
            <a:off x="6134100" y="2484967"/>
            <a:ext cx="2906395" cy="70696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ClrTx/>
              <a:buSzPct val="50000"/>
              <a:buFontTx/>
              <a:defRPr>
                <a:solidFill>
                  <a:srgbClr val="FFFFFF"/>
                </a:solidFill>
              </a:defRPr>
            </a:pPr>
            <a:r>
              <a:rPr lang="en-US" altLang="zh-CN" sz="2665">
                <a:sym typeface="+mn-ea"/>
              </a:rPr>
              <a:t>      忏悔的罪人</a:t>
            </a:r>
          </a:p>
        </p:txBody>
      </p:sp>
      <p:sp>
        <p:nvSpPr>
          <p:cNvPr id="9" name="文本框 8"/>
          <p:cNvSpPr txBox="1"/>
          <p:nvPr>
            <p:custDataLst>
              <p:tags r:id="rId5"/>
            </p:custDataLst>
          </p:nvPr>
        </p:nvSpPr>
        <p:spPr>
          <a:xfrm>
            <a:off x="6134100" y="1509290"/>
            <a:ext cx="4738370" cy="70696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ClrTx/>
              <a:buSzPct val="50000"/>
              <a:buFontTx/>
              <a:defRPr>
                <a:solidFill>
                  <a:srgbClr val="FFFFFF"/>
                </a:solidFill>
              </a:defRPr>
            </a:pPr>
            <a:r>
              <a:rPr lang="en-US" altLang="zh-CN" sz="2665">
                <a:sym typeface="+mn-ea"/>
              </a:rPr>
              <a:t>      始乱终弃的贵族老爷</a:t>
            </a:r>
          </a:p>
        </p:txBody>
      </p:sp>
      <p:sp>
        <p:nvSpPr>
          <p:cNvPr id="10" name="文本框 9"/>
          <p:cNvSpPr txBox="1"/>
          <p:nvPr>
            <p:custDataLst>
              <p:tags r:id="rId6"/>
            </p:custDataLst>
          </p:nvPr>
        </p:nvSpPr>
        <p:spPr>
          <a:xfrm>
            <a:off x="6134100" y="3415242"/>
            <a:ext cx="2906395" cy="70696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ClrTx/>
              <a:buSzPct val="50000"/>
              <a:buFontTx/>
              <a:defRPr>
                <a:solidFill>
                  <a:srgbClr val="FFFFFF"/>
                </a:solidFill>
              </a:defRPr>
            </a:pPr>
            <a:r>
              <a:rPr lang="en-US" altLang="zh-CN" sz="2665">
                <a:sym typeface="+mn-ea"/>
              </a:rPr>
              <a:t>      被抛弃的情人</a:t>
            </a:r>
          </a:p>
        </p:txBody>
      </p:sp>
      <p:sp>
        <p:nvSpPr>
          <p:cNvPr id="11" name="文本框 10"/>
          <p:cNvSpPr txBox="1"/>
          <p:nvPr>
            <p:custDataLst>
              <p:tags r:id="rId7"/>
            </p:custDataLst>
          </p:nvPr>
        </p:nvSpPr>
        <p:spPr>
          <a:xfrm>
            <a:off x="6134100" y="4267412"/>
            <a:ext cx="2906395" cy="70696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ClrTx/>
              <a:buSzPct val="50000"/>
              <a:buFontTx/>
              <a:defRPr>
                <a:solidFill>
                  <a:srgbClr val="FFFFFF"/>
                </a:solidFill>
              </a:defRPr>
            </a:pPr>
            <a:r>
              <a:rPr lang="en-US" altLang="zh-CN" sz="2665">
                <a:sym typeface="+mn-ea"/>
              </a:rPr>
              <a:t>      堕落的风尘女</a:t>
            </a:r>
          </a:p>
        </p:txBody>
      </p:sp>
      <p:sp>
        <p:nvSpPr>
          <p:cNvPr id="12" name="竖卷形 11"/>
          <p:cNvSpPr/>
          <p:nvPr/>
        </p:nvSpPr>
        <p:spPr>
          <a:xfrm>
            <a:off x="649577" y="103077"/>
            <a:ext cx="1428728" cy="5611923"/>
          </a:xfrm>
          <a:prstGeom prst="verticalScroll">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600" dirty="0" smtClean="0"/>
              <a:t>课文结构层次</a:t>
            </a:r>
            <a:endParaRPr lang="zh-CN" altLang="en-US" sz="3600" dirty="0"/>
          </a:p>
        </p:txBody>
      </p:sp>
      <p:sp>
        <p:nvSpPr>
          <p:cNvPr id="13" name="矩形 12"/>
          <p:cNvSpPr/>
          <p:nvPr/>
        </p:nvSpPr>
        <p:spPr>
          <a:xfrm>
            <a:off x="2348170" y="560443"/>
            <a:ext cx="7358114" cy="5262979"/>
          </a:xfrm>
          <a:prstGeom prst="rect">
            <a:avLst/>
          </a:prstGeom>
        </p:spPr>
        <p:txBody>
          <a:bodyPr wrap="square">
            <a:spAutoFit/>
          </a:bodyPr>
          <a:lstStyle/>
          <a:p>
            <a:pPr>
              <a:lnSpc>
                <a:spcPct val="150000"/>
              </a:lnSpc>
            </a:pPr>
            <a:r>
              <a:rPr lang="zh-CN" altLang="en-US" sz="3200" b="1" dirty="0" smtClean="0"/>
              <a:t>开端</a:t>
            </a:r>
            <a:r>
              <a:rPr lang="en-US" altLang="zh-CN" sz="3200" b="1" dirty="0" smtClean="0"/>
              <a:t>:</a:t>
            </a:r>
          </a:p>
          <a:p>
            <a:pPr>
              <a:lnSpc>
                <a:spcPct val="150000"/>
              </a:lnSpc>
            </a:pPr>
            <a:endParaRPr lang="en-US" altLang="zh-CN" sz="3200" b="1" dirty="0" smtClean="0"/>
          </a:p>
          <a:p>
            <a:pPr>
              <a:lnSpc>
                <a:spcPct val="150000"/>
              </a:lnSpc>
            </a:pPr>
            <a:r>
              <a:rPr lang="zh-CN" altLang="en-US" sz="3200" b="1" dirty="0" smtClean="0"/>
              <a:t>发展</a:t>
            </a:r>
            <a:r>
              <a:rPr lang="en-US" altLang="zh-CN" sz="3200" b="1" dirty="0" smtClean="0"/>
              <a:t>:</a:t>
            </a:r>
          </a:p>
          <a:p>
            <a:pPr>
              <a:lnSpc>
                <a:spcPct val="150000"/>
              </a:lnSpc>
            </a:pPr>
            <a:endParaRPr lang="en-US" altLang="zh-CN" sz="3200" b="1" dirty="0" smtClean="0"/>
          </a:p>
          <a:p>
            <a:pPr>
              <a:lnSpc>
                <a:spcPct val="150000"/>
              </a:lnSpc>
            </a:pPr>
            <a:r>
              <a:rPr lang="zh-CN" altLang="en-US" sz="3200" b="1" dirty="0" smtClean="0"/>
              <a:t>高潮</a:t>
            </a:r>
            <a:r>
              <a:rPr lang="en-US" altLang="zh-CN" sz="3200" b="1" dirty="0" smtClean="0"/>
              <a:t>:</a:t>
            </a:r>
          </a:p>
          <a:p>
            <a:pPr>
              <a:lnSpc>
                <a:spcPct val="150000"/>
              </a:lnSpc>
            </a:pPr>
            <a:endParaRPr lang="en-US" altLang="zh-CN" sz="3200" b="1" dirty="0" smtClean="0"/>
          </a:p>
          <a:p>
            <a:pPr>
              <a:lnSpc>
                <a:spcPct val="150000"/>
              </a:lnSpc>
            </a:pPr>
            <a:r>
              <a:rPr lang="zh-CN" altLang="en-US" sz="3200" b="1" dirty="0" smtClean="0"/>
              <a:t>结局</a:t>
            </a:r>
            <a:r>
              <a:rPr lang="en-US" altLang="zh-CN" sz="3200" b="1" dirty="0" smtClean="0"/>
              <a:t>:</a:t>
            </a:r>
            <a:endParaRPr lang="zh-CN" altLang="en-US" sz="3200" b="1" dirty="0"/>
          </a:p>
        </p:txBody>
      </p:sp>
      <p:sp>
        <p:nvSpPr>
          <p:cNvPr id="14" name="下箭头 13"/>
          <p:cNvSpPr/>
          <p:nvPr/>
        </p:nvSpPr>
        <p:spPr>
          <a:xfrm>
            <a:off x="2729713" y="1352839"/>
            <a:ext cx="214314" cy="71438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5" name="下箭头 14"/>
          <p:cNvSpPr/>
          <p:nvPr/>
        </p:nvSpPr>
        <p:spPr>
          <a:xfrm>
            <a:off x="2762891" y="2908818"/>
            <a:ext cx="214314" cy="71438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6" name="下箭头 15"/>
          <p:cNvSpPr/>
          <p:nvPr/>
        </p:nvSpPr>
        <p:spPr>
          <a:xfrm>
            <a:off x="2729713" y="4267412"/>
            <a:ext cx="214314" cy="71438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7" name="矩形 16"/>
          <p:cNvSpPr/>
          <p:nvPr/>
        </p:nvSpPr>
        <p:spPr>
          <a:xfrm>
            <a:off x="4964909" y="275621"/>
            <a:ext cx="6000792" cy="107721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3200" b="1" u="sng" dirty="0" smtClean="0">
                <a:solidFill>
                  <a:srgbClr val="FF0000"/>
                </a:solidFill>
              </a:rPr>
              <a:t>隔栏相见</a:t>
            </a:r>
            <a:r>
              <a:rPr lang="en-US" altLang="zh-CN" sz="3200" b="1" dirty="0" smtClean="0">
                <a:solidFill>
                  <a:prstClr val="black"/>
                </a:solidFill>
              </a:rPr>
              <a:t>(1-26)</a:t>
            </a:r>
            <a:r>
              <a:rPr lang="zh-CN" altLang="en-US" sz="3200" b="1" dirty="0" smtClean="0">
                <a:solidFill>
                  <a:prstClr val="black"/>
                </a:solidFill>
              </a:rPr>
              <a:t>聂赫留朵夫祈求宽恕，玛丝洛娃认出了他。</a:t>
            </a:r>
            <a:endParaRPr lang="zh-CN" altLang="en-US" dirty="0"/>
          </a:p>
        </p:txBody>
      </p:sp>
      <p:sp>
        <p:nvSpPr>
          <p:cNvPr id="18" name="矩形 17"/>
          <p:cNvSpPr/>
          <p:nvPr/>
        </p:nvSpPr>
        <p:spPr>
          <a:xfrm>
            <a:off x="4964909" y="1677647"/>
            <a:ext cx="6000792" cy="107721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3200" b="1" u="sng" dirty="0" smtClean="0">
                <a:solidFill>
                  <a:srgbClr val="FF0000"/>
                </a:solidFill>
              </a:rPr>
              <a:t>长凳交谈</a:t>
            </a:r>
            <a:r>
              <a:rPr lang="en-US" altLang="zh-CN" sz="3200" b="1" dirty="0" smtClean="0">
                <a:solidFill>
                  <a:prstClr val="black"/>
                </a:solidFill>
              </a:rPr>
              <a:t>(27-52)</a:t>
            </a:r>
            <a:r>
              <a:rPr lang="zh-CN" altLang="en-US" sz="3200" b="1" dirty="0" smtClean="0">
                <a:solidFill>
                  <a:prstClr val="black"/>
                </a:solidFill>
              </a:rPr>
              <a:t>聂赫留朵夫探问旧事，玛丝洛娃冷漠回避。</a:t>
            </a:r>
            <a:endParaRPr lang="zh-CN" altLang="en-US" dirty="0"/>
          </a:p>
        </p:txBody>
      </p:sp>
      <p:sp>
        <p:nvSpPr>
          <p:cNvPr id="19" name="矩形 18"/>
          <p:cNvSpPr/>
          <p:nvPr/>
        </p:nvSpPr>
        <p:spPr>
          <a:xfrm>
            <a:off x="4964909" y="3084589"/>
            <a:ext cx="6072230" cy="107721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3200" b="1" u="sng" smtClean="0">
                <a:solidFill>
                  <a:srgbClr val="FF0000"/>
                </a:solidFill>
              </a:rPr>
              <a:t>卢布插曲</a:t>
            </a:r>
            <a:r>
              <a:rPr lang="en-US" altLang="zh-CN" sz="3200" b="1" smtClean="0">
                <a:solidFill>
                  <a:prstClr val="black"/>
                </a:solidFill>
              </a:rPr>
              <a:t>(53-70)</a:t>
            </a:r>
            <a:r>
              <a:rPr lang="zh-CN" altLang="en-US" sz="3200" b="1" smtClean="0">
                <a:solidFill>
                  <a:prstClr val="black"/>
                </a:solidFill>
              </a:rPr>
              <a:t>玛丝洛娃讨要卢布，聂赫留朵夫内心发生动摇。</a:t>
            </a:r>
            <a:endParaRPr lang="zh-CN" altLang="en-US"/>
          </a:p>
        </p:txBody>
      </p:sp>
      <p:sp>
        <p:nvSpPr>
          <p:cNvPr id="20" name="矩形 19"/>
          <p:cNvSpPr/>
          <p:nvPr/>
        </p:nvSpPr>
        <p:spPr>
          <a:xfrm>
            <a:off x="4974557" y="4763877"/>
            <a:ext cx="6072230" cy="156966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3200" b="1" u="sng" dirty="0" smtClean="0">
                <a:solidFill>
                  <a:srgbClr val="FF0000"/>
                </a:solidFill>
              </a:rPr>
              <a:t>结束会面</a:t>
            </a:r>
            <a:r>
              <a:rPr lang="en-US" altLang="zh-CN" sz="3200" b="1" dirty="0" smtClean="0">
                <a:solidFill>
                  <a:prstClr val="black"/>
                </a:solidFill>
              </a:rPr>
              <a:t>(71-78)</a:t>
            </a:r>
            <a:r>
              <a:rPr lang="zh-CN" altLang="en-US" sz="3200" b="1" dirty="0" smtClean="0">
                <a:solidFill>
                  <a:prstClr val="black"/>
                </a:solidFill>
              </a:rPr>
              <a:t>探监结束，玛丝洛娃等待回牢，聂赫留朵夫表示再来。</a:t>
            </a:r>
            <a:endParaRPr lang="zh-CN" altLang="en-US"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ox(in)">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741680" y="1624965"/>
            <a:ext cx="10708640" cy="3785652"/>
          </a:xfrm>
          <a:prstGeom prst="rect">
            <a:avLst/>
          </a:prstGeom>
          <a:noFill/>
          <a:ln w="9525">
            <a:noFill/>
          </a:ln>
        </p:spPr>
        <p:txBody>
          <a:bodyPr wrap="square">
            <a:spAutoFit/>
          </a:bodyPr>
          <a:lstStyle/>
          <a:p>
            <a:pPr indent="0"/>
            <a:r>
              <a:rPr lang="zh-CN" altLang="en-US"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活动二：</a:t>
            </a:r>
            <a:r>
              <a:rPr lang="zh-CN"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小组</a:t>
            </a:r>
            <a:r>
              <a:rPr lang="zh-CN" sz="4000"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探究</a:t>
            </a:r>
          </a:p>
          <a:p>
            <a:pPr indent="0"/>
            <a:endParaRPr lang="zh-CN" sz="4000"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r>
              <a:rPr lang="zh-CN" sz="4000"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  </a:t>
            </a:r>
            <a:r>
              <a:rPr lang="en-US" altLang="zh-CN"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  </a:t>
            </a:r>
            <a:r>
              <a:rPr lang="zh-CN"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圈</a:t>
            </a:r>
            <a:r>
              <a:rPr lang="zh-CN" sz="4000"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画文中对人物进行肖像、语言、动作、心理等描写的语句，分析本文是如何通过语言、动作、心理等细节描写反映人物性格特征的，从而</a:t>
            </a:r>
            <a:r>
              <a:rPr lang="zh-CN"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剖析</a:t>
            </a:r>
            <a:r>
              <a:rPr lang="zh-CN" altLang="zh-CN" sz="4000" dirty="0" smtClean="0">
                <a:ln w="22225">
                  <a:solidFill>
                    <a:schemeClr val="accent2"/>
                  </a:solidFill>
                  <a:prstDash val="solid"/>
                </a:ln>
                <a:solidFill>
                  <a:schemeClr val="accent2">
                    <a:lumMod val="40000"/>
                    <a:lumOff val="60000"/>
                  </a:schemeClr>
                </a:solidFill>
                <a:latin typeface="仿宋" panose="02010609060101010101" charset="-122"/>
                <a:ea typeface="仿宋" panose="02010609060101010101" charset="-122"/>
              </a:rPr>
              <a:t>玛丝洛娃</a:t>
            </a:r>
            <a:r>
              <a:rPr lang="zh-CN" altLang="zh-CN" sz="4000" dirty="0">
                <a:ln w="22225">
                  <a:solidFill>
                    <a:schemeClr val="accent2"/>
                  </a:solidFill>
                  <a:prstDash val="solid"/>
                </a:ln>
                <a:solidFill>
                  <a:schemeClr val="accent2">
                    <a:lumMod val="40000"/>
                    <a:lumOff val="60000"/>
                  </a:schemeClr>
                </a:solidFill>
                <a:latin typeface="仿宋" panose="02010609060101010101" charset="-122"/>
                <a:ea typeface="仿宋" panose="02010609060101010101" charset="-122"/>
              </a:rPr>
              <a:t>和</a:t>
            </a:r>
            <a:r>
              <a:rPr lang="zh-CN"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聂赫留朵夫的</a:t>
            </a:r>
            <a:r>
              <a:rPr lang="zh-CN" sz="4000"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人物性格。</a:t>
            </a:r>
          </a:p>
        </p:txBody>
      </p:sp>
      <p:pic>
        <p:nvPicPr>
          <p:cNvPr id="28" name="图片 27"/>
          <p:cNvPicPr>
            <a:picLocks noChangeAspect="1"/>
          </p:cNvPicPr>
          <p:nvPr>
            <p:custDataLst>
              <p:tags r:id="rId2"/>
            </p:custDataLst>
          </p:nvPr>
        </p:nvPicPr>
        <p:blipFill>
          <a:blip r:embed="rId5"/>
          <a:stretch>
            <a:fillRect/>
          </a:stretch>
        </p:blipFill>
        <p:spPr>
          <a:xfrm>
            <a:off x="8465185" y="0"/>
            <a:ext cx="3635375" cy="26803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1068120" y="2168246"/>
            <a:ext cx="10630821"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dirty="0">
                <a:solidFill>
                  <a:srgbClr val="C00000"/>
                </a:solidFill>
                <a:latin typeface="黑体" panose="02010609060101010101" charset="-122"/>
                <a:ea typeface="黑体" panose="02010609060101010101" charset="-122"/>
                <a:sym typeface="+mn-ea"/>
              </a:rPr>
              <a:t>1.注重描写人物内心活动的过程，暴露出人物内心世界的全部内容和真情实感，并发掘促使人物心理发展的各种因素。</a:t>
            </a:r>
          </a:p>
          <a:p>
            <a:pPr defTabSz="412750">
              <a:lnSpc>
                <a:spcPts val="4500"/>
              </a:lnSpc>
              <a:buSzPct val="50000"/>
              <a:defRPr>
                <a:solidFill>
                  <a:srgbClr val="FFFFFF"/>
                </a:solidFill>
              </a:defRPr>
            </a:pPr>
            <a:r>
              <a:rPr lang="zh-CN" altLang="en-US" sz="3200" dirty="0">
                <a:solidFill>
                  <a:srgbClr val="C00000"/>
                </a:solidFill>
                <a:latin typeface="黑体" panose="02010609060101010101" charset="-122"/>
                <a:ea typeface="黑体" panose="02010609060101010101" charset="-122"/>
                <a:sym typeface="+mn-ea"/>
              </a:rPr>
              <a:t>2.喜欢描写自我反省、心灵的彻悟和激情状态等独特的心灵运动形态。</a:t>
            </a:r>
          </a:p>
          <a:p>
            <a:pPr defTabSz="412750">
              <a:lnSpc>
                <a:spcPts val="4500"/>
              </a:lnSpc>
              <a:buSzPct val="50000"/>
              <a:defRPr>
                <a:solidFill>
                  <a:srgbClr val="FFFFFF"/>
                </a:solidFill>
              </a:defRPr>
            </a:pPr>
            <a:r>
              <a:rPr lang="zh-CN" altLang="en-US" sz="3200" dirty="0">
                <a:solidFill>
                  <a:srgbClr val="C00000"/>
                </a:solidFill>
                <a:latin typeface="黑体" panose="02010609060101010101" charset="-122"/>
                <a:ea typeface="黑体" panose="02010609060101010101" charset="-122"/>
                <a:sym typeface="+mn-ea"/>
              </a:rPr>
              <a:t>3.通过人物表情、动作、音调的描写表现人物的心理状态。</a:t>
            </a:r>
          </a:p>
        </p:txBody>
      </p:sp>
      <p:sp>
        <p:nvSpPr>
          <p:cNvPr id="3" name="矩形 2"/>
          <p:cNvSpPr/>
          <p:nvPr>
            <p:custDataLst>
              <p:tags r:id="rId3"/>
            </p:custDataLst>
          </p:nvPr>
        </p:nvSpPr>
        <p:spPr>
          <a:xfrm>
            <a:off x="3586289" y="997816"/>
            <a:ext cx="4094480" cy="762000"/>
          </a:xfrm>
          <a:prstGeom prst="rect">
            <a:avLst/>
          </a:prstGeom>
        </p:spPr>
        <p:txBody>
          <a:bodyPr wrap="none">
            <a:spAutoFit/>
          </a:bodyPr>
          <a:lstStyle/>
          <a:p>
            <a:r>
              <a:rPr lang="zh-CN" altLang="en-US" sz="4400" dirty="0">
                <a:solidFill>
                  <a:schemeClr val="tx1"/>
                </a:solidFill>
                <a:latin typeface="黑体" panose="02010609060101010101" charset="-122"/>
                <a:ea typeface="黑体" panose="02010609060101010101" charset="-122"/>
                <a:sym typeface="Helvetica Neue" panose="02000503000000020004"/>
              </a:rPr>
              <a:t>“心灵辩证法”</a:t>
            </a:r>
          </a:p>
        </p:txBody>
      </p:sp>
    </p:spTree>
    <p:custDataLst>
      <p:tags r:id="rId1"/>
    </p:custData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p:nvPr/>
        </p:nvSpPr>
        <p:spPr>
          <a:xfrm>
            <a:off x="475877" y="317126"/>
            <a:ext cx="5761038" cy="584775"/>
          </a:xfrm>
          <a:prstGeom prst="rect">
            <a:avLst/>
          </a:prstGeom>
          <a:noFill/>
          <a:ln>
            <a:noFill/>
            <a:miter lim="800000"/>
          </a:ln>
          <a:effectLst/>
        </p:spPr>
        <p:txBody>
          <a:bodyPr>
            <a:spAutoFit/>
          </a:bodyPr>
          <a:lstStyle/>
          <a:p>
            <a:pPr>
              <a:spcBef>
                <a:spcPct val="50000"/>
              </a:spcBef>
            </a:pPr>
            <a:r>
              <a:rPr lang="en-US" altLang="zh-CN" sz="3200" b="1" dirty="0">
                <a:ea typeface="方正姚体" pitchFamily="2" charset="-122"/>
              </a:rPr>
              <a:t>【</a:t>
            </a:r>
            <a:r>
              <a:rPr lang="zh-CN" altLang="en-US" sz="3200" b="1" dirty="0">
                <a:solidFill>
                  <a:srgbClr val="FF0000"/>
                </a:solidFill>
                <a:ea typeface="方正姚体" pitchFamily="2" charset="-122"/>
              </a:rPr>
              <a:t>人物</a:t>
            </a:r>
            <a:r>
              <a:rPr lang="zh-CN" altLang="en-US" sz="3200" b="1" dirty="0" smtClean="0">
                <a:solidFill>
                  <a:srgbClr val="FF0000"/>
                </a:solidFill>
                <a:ea typeface="方正姚体" pitchFamily="2" charset="-122"/>
              </a:rPr>
              <a:t>形象分析</a:t>
            </a:r>
            <a:r>
              <a:rPr lang="en-US" altLang="zh-CN" sz="3200" b="1" dirty="0" smtClean="0">
                <a:ea typeface="方正姚体" pitchFamily="2" charset="-122"/>
              </a:rPr>
              <a:t>——</a:t>
            </a:r>
            <a:r>
              <a:rPr lang="zh-CN" altLang="en-US" sz="3200" b="1" dirty="0">
                <a:solidFill>
                  <a:srgbClr val="404040"/>
                </a:solidFill>
              </a:rPr>
              <a:t>玛丝洛娃</a:t>
            </a:r>
            <a:r>
              <a:rPr lang="en-US" altLang="zh-CN" sz="3200" b="1" dirty="0">
                <a:ea typeface="方正姚体" pitchFamily="2" charset="-122"/>
              </a:rPr>
              <a:t>】</a:t>
            </a:r>
          </a:p>
        </p:txBody>
      </p:sp>
      <p:sp>
        <p:nvSpPr>
          <p:cNvPr id="5" name="Text Box 7"/>
          <p:cNvSpPr/>
          <p:nvPr/>
        </p:nvSpPr>
        <p:spPr>
          <a:xfrm>
            <a:off x="766763" y="981075"/>
            <a:ext cx="10656887" cy="954107"/>
          </a:xfrm>
          <a:prstGeom prst="rect">
            <a:avLst/>
          </a:prstGeom>
          <a:noFill/>
          <a:ln>
            <a:noFill/>
            <a:miter lim="800000"/>
          </a:ln>
          <a:effectLst/>
        </p:spPr>
        <p:txBody>
          <a:bodyPr>
            <a:spAutoFit/>
          </a:bodyPr>
          <a:lstStyle/>
          <a:p>
            <a:r>
              <a:rPr lang="zh-CN" altLang="en-US" sz="2800" b="1" dirty="0"/>
              <a:t>     玛丝洛娃是怎样一个形象？文中多次描写玛丝洛娃的外貌和神态，尤其关注“笑容”及眼神，表现出人物怎样的心理？</a:t>
            </a:r>
          </a:p>
        </p:txBody>
      </p:sp>
      <p:sp>
        <p:nvSpPr>
          <p:cNvPr id="7" name="Text Box 9"/>
          <p:cNvSpPr/>
          <p:nvPr/>
        </p:nvSpPr>
        <p:spPr>
          <a:xfrm>
            <a:off x="838200" y="4797425"/>
            <a:ext cx="10369550" cy="2062103"/>
          </a:xfrm>
          <a:prstGeom prst="rect">
            <a:avLst/>
          </a:prstGeom>
          <a:noFill/>
          <a:ln>
            <a:noFill/>
            <a:miter lim="800000"/>
          </a:ln>
          <a:effectLst/>
        </p:spPr>
        <p:txBody>
          <a:bodyPr>
            <a:spAutoFit/>
          </a:bodyPr>
          <a:lstStyle/>
          <a:p>
            <a:pPr>
              <a:spcBef>
                <a:spcPct val="50000"/>
              </a:spcBef>
            </a:pPr>
            <a:r>
              <a:rPr lang="zh-CN" altLang="en-US" sz="3200" b="1" dirty="0"/>
              <a:t>      </a:t>
            </a:r>
            <a:r>
              <a:rPr lang="zh-CN" altLang="en-US" sz="3200" b="1" dirty="0">
                <a:solidFill>
                  <a:srgbClr val="FF0000"/>
                </a:solidFill>
              </a:rPr>
              <a:t>神态描写</a:t>
            </a:r>
            <a:r>
              <a:rPr lang="zh-CN" altLang="en-US" sz="3200" b="1" dirty="0" smtClean="0"/>
              <a:t>。“温顺的表情”写出玛丝洛娃温柔的本性，玛丝洛娃</a:t>
            </a:r>
            <a:r>
              <a:rPr lang="zh-CN" altLang="en-US" sz="3200" b="1" dirty="0"/>
              <a:t>没有认出</a:t>
            </a:r>
            <a:r>
              <a:rPr lang="zh-CN" altLang="en-US" sz="3200" b="1" dirty="0">
                <a:solidFill>
                  <a:srgbClr val="404040"/>
                </a:solidFill>
              </a:rPr>
              <a:t>聂赫留朵夫，但她</a:t>
            </a:r>
            <a:r>
              <a:rPr lang="zh-CN" altLang="en-US" sz="3200" b="1" dirty="0"/>
              <a:t>仍然高兴有人来看她，特别是衣着体面的人，“</a:t>
            </a:r>
            <a:r>
              <a:rPr lang="zh-CN" altLang="en-US" sz="3200" b="1" dirty="0">
                <a:solidFill>
                  <a:srgbClr val="0000FF"/>
                </a:solidFill>
              </a:rPr>
              <a:t>嫣然一笑</a:t>
            </a:r>
            <a:r>
              <a:rPr lang="zh-CN" altLang="en-US" sz="3200" b="1" dirty="0"/>
              <a:t>”是她作为</a:t>
            </a:r>
            <a:r>
              <a:rPr lang="zh-CN" altLang="en-US" sz="3200" b="1" dirty="0" smtClean="0"/>
              <a:t>妓女“讨好”</a:t>
            </a:r>
            <a:r>
              <a:rPr lang="zh-CN" altLang="en-US" sz="3200" b="1" dirty="0" smtClean="0"/>
              <a:t>“有钱人”</a:t>
            </a:r>
            <a:r>
              <a:rPr lang="zh-CN" altLang="en-US" sz="3200" b="1" dirty="0" smtClean="0"/>
              <a:t>的</a:t>
            </a:r>
            <a:r>
              <a:rPr lang="zh-CN" altLang="en-US" sz="3200" b="1" dirty="0"/>
              <a:t>习惯性表情。</a:t>
            </a:r>
          </a:p>
        </p:txBody>
      </p:sp>
      <p:pic>
        <p:nvPicPr>
          <p:cNvPr id="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225" y="2278063"/>
            <a:ext cx="10298113" cy="2276475"/>
          </a:xfrm>
          <a:prstGeom prst="rect">
            <a:avLst/>
          </a:prstGeom>
          <a:noFill/>
          <a:ln w="9525" algn="ctr">
            <a:solidFill>
              <a:srgbClr val="808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7"/>
          <p:cNvSpPr/>
          <p:nvPr/>
        </p:nvSpPr>
        <p:spPr>
          <a:xfrm>
            <a:off x="911225" y="4438650"/>
            <a:ext cx="10369550" cy="2308324"/>
          </a:xfrm>
          <a:prstGeom prst="rect">
            <a:avLst/>
          </a:prstGeom>
          <a:noFill/>
          <a:ln>
            <a:noFill/>
            <a:miter lim="800000"/>
          </a:ln>
          <a:effectLst/>
        </p:spPr>
        <p:txBody>
          <a:bodyPr>
            <a:spAutoFit/>
          </a:bodyPr>
          <a:lstStyle/>
          <a:p>
            <a:pPr>
              <a:spcBef>
                <a:spcPct val="50000"/>
              </a:spcBef>
            </a:pPr>
            <a:r>
              <a:rPr lang="zh-CN" altLang="en-US" sz="3600" b="1" dirty="0"/>
              <a:t>      </a:t>
            </a:r>
            <a:r>
              <a:rPr lang="zh-CN" altLang="en-US" sz="3600" b="1" dirty="0">
                <a:solidFill>
                  <a:srgbClr val="0000FF"/>
                </a:solidFill>
              </a:rPr>
              <a:t>神态、语言描写</a:t>
            </a:r>
            <a:r>
              <a:rPr lang="zh-CN" altLang="en-US" sz="3600" b="1" dirty="0"/>
              <a:t>。玛丝洛娃的表情表现了她认出对方后的心理，那段不愿意触及的痛苦记忆又出现在她的脑海</a:t>
            </a:r>
            <a:r>
              <a:rPr lang="zh-CN" altLang="en-US" sz="3600" b="1" dirty="0" smtClean="0"/>
              <a:t>中，表明她对往日受到的伤害并未释怀。</a:t>
            </a:r>
            <a:endParaRPr lang="zh-CN" altLang="en-US" sz="3600" b="1" dirty="0"/>
          </a:p>
        </p:txBody>
      </p:sp>
      <p:pic>
        <p:nvPicPr>
          <p:cNvPr id="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100" y="1270000"/>
            <a:ext cx="10240963" cy="2695575"/>
          </a:xfrm>
          <a:prstGeom prst="rect">
            <a:avLst/>
          </a:prstGeom>
          <a:noFill/>
          <a:ln w="9525" algn="ctr">
            <a:solidFill>
              <a:srgbClr val="808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100" y="1196975"/>
            <a:ext cx="10345738" cy="2676525"/>
          </a:xfrm>
          <a:prstGeom prst="rect">
            <a:avLst/>
          </a:prstGeom>
          <a:noFill/>
          <a:ln w="9525" algn="ctr">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 Box 8"/>
          <p:cNvSpPr/>
          <p:nvPr/>
        </p:nvSpPr>
        <p:spPr>
          <a:xfrm>
            <a:off x="911225" y="4438650"/>
            <a:ext cx="10369550" cy="2062103"/>
          </a:xfrm>
          <a:prstGeom prst="rect">
            <a:avLst/>
          </a:prstGeom>
          <a:noFill/>
          <a:ln>
            <a:noFill/>
            <a:miter lim="800000"/>
          </a:ln>
          <a:effectLst/>
        </p:spPr>
        <p:txBody>
          <a:bodyPr>
            <a:spAutoFit/>
          </a:bodyPr>
          <a:lstStyle/>
          <a:p>
            <a:pPr>
              <a:spcBef>
                <a:spcPct val="50000"/>
              </a:spcBef>
            </a:pPr>
            <a:r>
              <a:rPr lang="zh-CN" altLang="en-US" sz="3200" b="1" dirty="0"/>
              <a:t>     </a:t>
            </a:r>
            <a:r>
              <a:rPr lang="zh-CN" altLang="en-US" sz="3200" b="1" dirty="0">
                <a:solidFill>
                  <a:srgbClr val="0000FF"/>
                </a:solidFill>
              </a:rPr>
              <a:t>肖像描写</a:t>
            </a:r>
            <a:r>
              <a:rPr lang="zh-CN" altLang="en-US" sz="3200" b="1" dirty="0"/>
              <a:t>。通过对步履、鬈</a:t>
            </a:r>
            <a:r>
              <a:rPr lang="zh-CN" altLang="en-US" sz="3200" b="1" dirty="0" smtClean="0"/>
              <a:t>发、眼睛的描写表现出他的美丽可爱和镇定；通过对脸部、眼皮的描写，侧面反映出她曾经的不幸遭遇，</a:t>
            </a:r>
            <a:r>
              <a:rPr lang="zh-CN" altLang="en-US" sz="3200" b="1" dirty="0" smtClean="0">
                <a:solidFill>
                  <a:srgbClr val="FF0000"/>
                </a:solidFill>
              </a:rPr>
              <a:t>作者</a:t>
            </a:r>
            <a:r>
              <a:rPr lang="zh-CN" altLang="en-US" sz="3200" b="1" dirty="0">
                <a:solidFill>
                  <a:srgbClr val="FF0000"/>
                </a:solidFill>
              </a:rPr>
              <a:t>这样写激起了人们对她的遭遇的同情。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100" y="1054100"/>
            <a:ext cx="10050463" cy="3048000"/>
          </a:xfrm>
          <a:prstGeom prst="rect">
            <a:avLst/>
          </a:prstGeom>
          <a:noFill/>
          <a:ln w="9525" algn="ctr">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 Box 8"/>
          <p:cNvSpPr/>
          <p:nvPr/>
        </p:nvSpPr>
        <p:spPr>
          <a:xfrm>
            <a:off x="982663" y="4365625"/>
            <a:ext cx="10369550" cy="2062103"/>
          </a:xfrm>
          <a:prstGeom prst="rect">
            <a:avLst/>
          </a:prstGeom>
          <a:noFill/>
          <a:ln>
            <a:noFill/>
            <a:miter lim="800000"/>
          </a:ln>
          <a:effectLst/>
        </p:spPr>
        <p:txBody>
          <a:bodyPr>
            <a:spAutoFit/>
          </a:bodyPr>
          <a:lstStyle/>
          <a:p>
            <a:pPr>
              <a:spcBef>
                <a:spcPct val="50000"/>
              </a:spcBef>
            </a:pPr>
            <a:r>
              <a:rPr lang="zh-CN" altLang="en-US" b="0" dirty="0"/>
              <a:t>      </a:t>
            </a:r>
            <a:r>
              <a:rPr lang="zh-CN" altLang="en-US" sz="3200" b="1" dirty="0">
                <a:solidFill>
                  <a:srgbClr val="0000FF"/>
                </a:solidFill>
              </a:rPr>
              <a:t>语言、神态描写</a:t>
            </a:r>
            <a:r>
              <a:rPr lang="zh-CN" altLang="en-US" sz="3200" b="1" dirty="0" smtClean="0"/>
              <a:t>。写出了他对聂赫留朵夫的憎恶，她不</a:t>
            </a:r>
            <a:r>
              <a:rPr lang="zh-CN" altLang="en-US" sz="3200" b="1" dirty="0"/>
              <a:t>相信聂赫留朵夫会赎罪，她不抱任何希望，只是“微微一笑”，这</a:t>
            </a:r>
            <a:r>
              <a:rPr lang="zh-CN" altLang="en-US" sz="3200" b="1" dirty="0" smtClean="0"/>
              <a:t>笑</a:t>
            </a:r>
            <a:r>
              <a:rPr lang="zh-CN" altLang="en-US" sz="3200" b="1" dirty="0"/>
              <a:t>只是</a:t>
            </a:r>
            <a:r>
              <a:rPr lang="zh-CN" altLang="en-US" sz="3200" b="1" dirty="0" smtClean="0"/>
              <a:t>礼节性</a:t>
            </a:r>
            <a:r>
              <a:rPr lang="zh-CN" altLang="en-US" sz="3200" b="1" dirty="0"/>
              <a:t>表情</a:t>
            </a:r>
            <a:r>
              <a:rPr lang="zh-CN" altLang="en-US" sz="3200" b="1" dirty="0" smtClean="0"/>
              <a:t>，刻画出她因受到巨大伤害而沦落后对周围人冷漠、冷酷的性格。</a:t>
            </a:r>
            <a:endParaRPr lang="zh-CN" altLang="en-US" sz="32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448753" y="2861640"/>
            <a:ext cx="11066930"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600" dirty="0">
                <a:solidFill>
                  <a:schemeClr val="tx1"/>
                </a:solidFill>
                <a:latin typeface="黑体" panose="02010609060101010101" charset="-122"/>
                <a:ea typeface="黑体" panose="02010609060101010101" charset="-122"/>
                <a:sym typeface="+mn-ea"/>
              </a:rPr>
              <a:t>1.学会运用托尔斯泰独创的“心灵辩证法”审读</a:t>
            </a:r>
            <a:r>
              <a:rPr lang="zh-CN" altLang="en-US" sz="3600" dirty="0" smtClean="0">
                <a:solidFill>
                  <a:schemeClr val="tx1"/>
                </a:solidFill>
                <a:latin typeface="黑体" panose="02010609060101010101" charset="-122"/>
                <a:ea typeface="黑体" panose="02010609060101010101" charset="-122"/>
                <a:sym typeface="+mn-ea"/>
              </a:rPr>
              <a:t>文章    细节</a:t>
            </a:r>
            <a:r>
              <a:rPr lang="zh-CN" altLang="en-US" sz="3600" dirty="0">
                <a:solidFill>
                  <a:schemeClr val="tx1"/>
                </a:solidFill>
                <a:latin typeface="黑体" panose="02010609060101010101" charset="-122"/>
                <a:ea typeface="黑体" panose="02010609060101010101" charset="-122"/>
                <a:sym typeface="+mn-ea"/>
              </a:rPr>
              <a:t>。</a:t>
            </a:r>
          </a:p>
          <a:p>
            <a:pPr defTabSz="412750">
              <a:lnSpc>
                <a:spcPts val="4500"/>
              </a:lnSpc>
              <a:buSzPct val="50000"/>
              <a:defRPr>
                <a:solidFill>
                  <a:srgbClr val="FFFFFF"/>
                </a:solidFill>
              </a:defRPr>
            </a:pPr>
            <a:r>
              <a:rPr lang="zh-CN" altLang="en-US" sz="3600" dirty="0">
                <a:solidFill>
                  <a:schemeClr val="tx1"/>
                </a:solidFill>
                <a:latin typeface="黑体" panose="02010609060101010101" charset="-122"/>
                <a:ea typeface="黑体" panose="02010609060101010101" charset="-122"/>
                <a:sym typeface="+mn-ea"/>
              </a:rPr>
              <a:t>2.初步掌握主人公聂赫留朵夫和玛丝洛娃的人物</a:t>
            </a:r>
            <a:r>
              <a:rPr lang="zh-CN" altLang="en-US" sz="3600" dirty="0" smtClean="0">
                <a:solidFill>
                  <a:schemeClr val="tx1"/>
                </a:solidFill>
                <a:latin typeface="黑体" panose="02010609060101010101" charset="-122"/>
                <a:ea typeface="黑体" panose="02010609060101010101" charset="-122"/>
                <a:sym typeface="+mn-ea"/>
              </a:rPr>
              <a:t>形象。</a:t>
            </a:r>
            <a:endParaRPr lang="en-US" altLang="zh-CN" sz="3600" dirty="0">
              <a:latin typeface="黑体" panose="02010609060101010101" charset="-122"/>
              <a:ea typeface="黑体" panose="02010609060101010101" charset="-122"/>
              <a:sym typeface="+mn-ea"/>
            </a:endParaRPr>
          </a:p>
          <a:p>
            <a:pPr defTabSz="412750">
              <a:lnSpc>
                <a:spcPts val="4500"/>
              </a:lnSpc>
              <a:buSzPct val="50000"/>
              <a:defRPr>
                <a:solidFill>
                  <a:srgbClr val="FFFFFF"/>
                </a:solidFill>
              </a:defRPr>
            </a:pPr>
            <a:r>
              <a:rPr lang="en-US" altLang="zh-CN" sz="3600" dirty="0" smtClean="0">
                <a:solidFill>
                  <a:schemeClr val="tx1"/>
                </a:solidFill>
                <a:latin typeface="黑体" panose="02010609060101010101" charset="-122"/>
                <a:ea typeface="黑体" panose="02010609060101010101" charset="-122"/>
                <a:sym typeface="+mn-ea"/>
              </a:rPr>
              <a:t>3.</a:t>
            </a:r>
            <a:r>
              <a:rPr lang="zh-CN" altLang="en-US" sz="3600" dirty="0" smtClean="0">
                <a:solidFill>
                  <a:schemeClr val="tx1"/>
                </a:solidFill>
                <a:latin typeface="黑体" panose="02010609060101010101" charset="-122"/>
                <a:ea typeface="黑体" panose="02010609060101010101" charset="-122"/>
                <a:sym typeface="+mn-ea"/>
              </a:rPr>
              <a:t>结合人物形象，品读课文，思考并总结这部小说题目的深层</a:t>
            </a:r>
            <a:r>
              <a:rPr lang="zh-CN" altLang="en-US" sz="3600" dirty="0" smtClean="0">
                <a:solidFill>
                  <a:schemeClr val="tx1"/>
                </a:solidFill>
                <a:latin typeface="黑体" panose="02010609060101010101" charset="-122"/>
                <a:ea typeface="黑体" panose="02010609060101010101" charset="-122"/>
                <a:sym typeface="+mn-ea"/>
              </a:rPr>
              <a:t>意蕴。</a:t>
            </a:r>
            <a:r>
              <a:rPr lang="zh-CN" altLang="en-US" sz="3600" dirty="0" smtClean="0">
                <a:latin typeface="黑体" panose="02010609060101010101" pitchFamily="49" charset="-122"/>
                <a:ea typeface="黑体" panose="02010609060101010101" pitchFamily="49" charset="-122"/>
                <a:sym typeface="+mn-ea"/>
              </a:rPr>
              <a:t> </a:t>
            </a:r>
            <a:endParaRPr lang="zh-CN" altLang="en-US" sz="3600" dirty="0">
              <a:latin typeface="黑体" panose="02010609060101010101" pitchFamily="49" charset="-122"/>
              <a:ea typeface="黑体" panose="02010609060101010101" pitchFamily="49" charset="-122"/>
              <a:sym typeface="+mn-ea"/>
            </a:endParaRPr>
          </a:p>
          <a:p>
            <a:pPr defTabSz="412750">
              <a:lnSpc>
                <a:spcPts val="4500"/>
              </a:lnSpc>
              <a:buSzPct val="50000"/>
              <a:defRPr>
                <a:solidFill>
                  <a:srgbClr val="FFFFFF"/>
                </a:solidFill>
              </a:defRPr>
            </a:pPr>
            <a:endParaRPr lang="zh-CN" altLang="en-US" sz="3600" dirty="0">
              <a:solidFill>
                <a:schemeClr val="tx1"/>
              </a:solidFill>
              <a:latin typeface="黑体" panose="02010609060101010101" charset="-122"/>
              <a:ea typeface="黑体" panose="02010609060101010101" charset="-122"/>
              <a:sym typeface="+mn-ea"/>
            </a:endParaRPr>
          </a:p>
        </p:txBody>
      </p:sp>
      <p:sp>
        <p:nvSpPr>
          <p:cNvPr id="3" name="矩形 2"/>
          <p:cNvSpPr/>
          <p:nvPr>
            <p:custDataLst>
              <p:tags r:id="rId3"/>
            </p:custDataLst>
          </p:nvPr>
        </p:nvSpPr>
        <p:spPr>
          <a:xfrm>
            <a:off x="4006696" y="1457642"/>
            <a:ext cx="2418080" cy="762000"/>
          </a:xfrm>
          <a:prstGeom prst="rect">
            <a:avLst/>
          </a:prstGeom>
        </p:spPr>
        <p:txBody>
          <a:bodyPr wrap="none">
            <a:spAutoFit/>
          </a:bodyPr>
          <a:lstStyle/>
          <a:p>
            <a:r>
              <a:rPr lang="zh-CN" altLang="en-US" sz="4400" dirty="0">
                <a:solidFill>
                  <a:srgbClr val="FF0000"/>
                </a:solidFill>
                <a:latin typeface="黑体" panose="02010609060101010101" charset="-122"/>
                <a:ea typeface="黑体" panose="02010609060101010101" charset="-122"/>
                <a:sym typeface="Helvetica Neue" panose="02000503000000020004"/>
              </a:rPr>
              <a:t>学习任务</a:t>
            </a:r>
          </a:p>
        </p:txBody>
      </p:sp>
      <p:pic>
        <p:nvPicPr>
          <p:cNvPr id="4" name="图片 3"/>
          <p:cNvPicPr>
            <a:picLocks noChangeAspect="1"/>
          </p:cNvPicPr>
          <p:nvPr>
            <p:custDataLst>
              <p:tags r:id="rId4"/>
            </p:custDataLst>
          </p:nvPr>
        </p:nvPicPr>
        <p:blipFill>
          <a:blip r:embed="rId6"/>
          <a:stretch>
            <a:fillRect/>
          </a:stretch>
        </p:blipFill>
        <p:spPr>
          <a:xfrm>
            <a:off x="8556625" y="117475"/>
            <a:ext cx="3635375" cy="2680335"/>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p:nvPr/>
        </p:nvSpPr>
        <p:spPr>
          <a:xfrm>
            <a:off x="565804" y="749767"/>
            <a:ext cx="10837302" cy="5509200"/>
          </a:xfrm>
          <a:prstGeom prst="rect">
            <a:avLst/>
          </a:prstGeom>
          <a:noFill/>
          <a:ln>
            <a:noFill/>
            <a:miter lim="800000"/>
          </a:ln>
          <a:effectLst/>
        </p:spPr>
        <p:txBody>
          <a:bodyPr wrap="square">
            <a:spAutoFit/>
          </a:bodyPr>
          <a:lstStyle/>
          <a:p>
            <a:pPr lvl="0" defTabSz="912813" fontAlgn="base">
              <a:spcBef>
                <a:spcPct val="50000"/>
              </a:spcBef>
              <a:spcAft>
                <a:spcPct val="0"/>
              </a:spcAft>
              <a:buSzPct val="100000"/>
            </a:pPr>
            <a:r>
              <a:rPr lang="en-US" altLang="zh-CN" sz="3200" b="1" dirty="0">
                <a:solidFill>
                  <a:srgbClr val="000000"/>
                </a:solidFill>
                <a:latin typeface="Arial" charset="0"/>
                <a:ea typeface="方正姚体" pitchFamily="2" charset="-122"/>
              </a:rPr>
              <a:t>【</a:t>
            </a:r>
            <a:r>
              <a:rPr lang="zh-CN" altLang="en-US" sz="3200" b="1" dirty="0">
                <a:solidFill>
                  <a:srgbClr val="FF0000"/>
                </a:solidFill>
                <a:latin typeface="Arial" charset="0"/>
                <a:ea typeface="方正姚体" pitchFamily="2" charset="-122"/>
              </a:rPr>
              <a:t>人物</a:t>
            </a:r>
            <a:r>
              <a:rPr lang="zh-CN" altLang="en-US" sz="3200" b="1" dirty="0" smtClean="0">
                <a:solidFill>
                  <a:srgbClr val="FF0000"/>
                </a:solidFill>
                <a:latin typeface="Arial" charset="0"/>
                <a:ea typeface="方正姚体" pitchFamily="2" charset="-122"/>
              </a:rPr>
              <a:t>形象</a:t>
            </a:r>
            <a:r>
              <a:rPr lang="zh-CN" altLang="en-US" sz="3200" b="1" dirty="0">
                <a:solidFill>
                  <a:srgbClr val="FF0000"/>
                </a:solidFill>
                <a:latin typeface="Arial" charset="0"/>
                <a:ea typeface="方正姚体" pitchFamily="2" charset="-122"/>
              </a:rPr>
              <a:t>分析</a:t>
            </a:r>
            <a:r>
              <a:rPr lang="en-US" altLang="zh-CN" sz="3200" dirty="0" smtClean="0">
                <a:solidFill>
                  <a:srgbClr val="000000"/>
                </a:solidFill>
                <a:latin typeface="Arial" charset="0"/>
                <a:ea typeface="方正姚体" pitchFamily="2" charset="-122"/>
              </a:rPr>
              <a:t>——</a:t>
            </a:r>
            <a:r>
              <a:rPr lang="zh-CN" altLang="en-US" sz="3200" dirty="0">
                <a:solidFill>
                  <a:srgbClr val="404040"/>
                </a:solidFill>
                <a:latin typeface="Arial" charset="0"/>
                <a:ea typeface="黑体" pitchFamily="49" charset="-122"/>
              </a:rPr>
              <a:t>玛丝洛娃</a:t>
            </a:r>
            <a:r>
              <a:rPr lang="en-US" altLang="zh-CN" sz="3200" b="1" dirty="0">
                <a:solidFill>
                  <a:srgbClr val="000000"/>
                </a:solidFill>
                <a:latin typeface="Arial" charset="0"/>
                <a:ea typeface="方正姚体" pitchFamily="2" charset="-122"/>
              </a:rPr>
              <a:t>】</a:t>
            </a:r>
          </a:p>
          <a:p>
            <a:r>
              <a:rPr lang="zh-CN" altLang="en-US" sz="3200" b="1" dirty="0" smtClean="0">
                <a:solidFill>
                  <a:srgbClr val="404040"/>
                </a:solidFill>
              </a:rPr>
              <a:t>     从</a:t>
            </a:r>
            <a:r>
              <a:rPr lang="zh-CN" altLang="en-US" sz="3200" b="1" dirty="0">
                <a:solidFill>
                  <a:srgbClr val="404040"/>
                </a:solidFill>
              </a:rPr>
              <a:t>玛丝洛娃的“笑”和眼神表情中可以看出，遭受了被抛弃、被侮辱、被损害的经历之后，心灵的痛苦，生活的磨难，已经使她丧失了原本的善良和天真。而她原本是个善良、纯朴、天真无邪的少女，自从被聂赫留朵夫引诱和抛弃后，她已沦落为一个地地道道的风尘女子，又不幸被诬告为毒害他人的凶手，陷于冤狱之中。</a:t>
            </a:r>
          </a:p>
          <a:p>
            <a:r>
              <a:rPr lang="zh-CN" altLang="en-US" sz="3200" b="1" dirty="0">
                <a:solidFill>
                  <a:srgbClr val="404040"/>
                </a:solidFill>
              </a:rPr>
              <a:t>      </a:t>
            </a:r>
            <a:r>
              <a:rPr lang="zh-CN" altLang="en-US" sz="3200" b="1" dirty="0" smtClean="0">
                <a:solidFill>
                  <a:srgbClr val="404040"/>
                </a:solidFill>
                <a:latin typeface="宋体"/>
                <a:ea typeface="宋体"/>
              </a:rPr>
              <a:t>①</a:t>
            </a:r>
            <a:r>
              <a:rPr lang="zh-CN" altLang="en-US" sz="3200" b="1" dirty="0" smtClean="0">
                <a:solidFill>
                  <a:srgbClr val="404040"/>
                </a:solidFill>
              </a:rPr>
              <a:t>玛丝洛娃</a:t>
            </a:r>
            <a:r>
              <a:rPr lang="zh-CN" altLang="en-US" sz="3200" b="1" dirty="0">
                <a:solidFill>
                  <a:srgbClr val="404040"/>
                </a:solidFill>
              </a:rPr>
              <a:t>作为</a:t>
            </a:r>
            <a:r>
              <a:rPr lang="zh-CN" altLang="en-US" sz="3200" b="1" dirty="0">
                <a:solidFill>
                  <a:srgbClr val="0000FF"/>
                </a:solidFill>
              </a:rPr>
              <a:t>俄国下层群众的典型代表</a:t>
            </a:r>
            <a:r>
              <a:rPr lang="zh-CN" altLang="en-US" sz="3200" b="1" dirty="0" smtClean="0">
                <a:solidFill>
                  <a:srgbClr val="404040"/>
                </a:solidFill>
              </a:rPr>
              <a:t>，</a:t>
            </a:r>
            <a:r>
              <a:rPr lang="zh-CN" altLang="en-US" sz="3200" b="1" dirty="0" smtClean="0">
                <a:solidFill>
                  <a:srgbClr val="404040"/>
                </a:solidFill>
                <a:latin typeface="宋体"/>
                <a:ea typeface="宋体"/>
              </a:rPr>
              <a:t>②</a:t>
            </a:r>
            <a:r>
              <a:rPr lang="zh-CN" altLang="en-US" sz="3200" b="1" dirty="0" smtClean="0">
                <a:solidFill>
                  <a:srgbClr val="404040"/>
                </a:solidFill>
              </a:rPr>
              <a:t>她曾经美丽善良，纯朴可爱，遭受过巨大的伤害。</a:t>
            </a:r>
            <a:r>
              <a:rPr lang="zh-CN" altLang="en-US" sz="3200" b="1" dirty="0" smtClean="0">
                <a:solidFill>
                  <a:srgbClr val="404040"/>
                </a:solidFill>
                <a:latin typeface="宋体"/>
                <a:ea typeface="宋体"/>
              </a:rPr>
              <a:t>③</a:t>
            </a:r>
            <a:r>
              <a:rPr lang="zh-CN" altLang="en-US" sz="3200" b="1" dirty="0" smtClean="0">
                <a:solidFill>
                  <a:srgbClr val="404040"/>
                </a:solidFill>
              </a:rPr>
              <a:t>她</a:t>
            </a:r>
            <a:r>
              <a:rPr lang="zh-CN" altLang="en-US" sz="3200" b="1" dirty="0">
                <a:solidFill>
                  <a:srgbClr val="404040"/>
                </a:solidFill>
              </a:rPr>
              <a:t>已经</a:t>
            </a:r>
            <a:r>
              <a:rPr lang="zh-CN" altLang="en-US" sz="3200" b="1" dirty="0">
                <a:solidFill>
                  <a:srgbClr val="FF0000"/>
                </a:solidFill>
              </a:rPr>
              <a:t>丧失了生命，失去了灵魂</a:t>
            </a:r>
            <a:r>
              <a:rPr lang="zh-CN" altLang="en-US" sz="3200" b="1" dirty="0">
                <a:solidFill>
                  <a:srgbClr val="404040"/>
                </a:solidFill>
              </a:rPr>
              <a:t>，对决心赎罪，帮助她觉醒的聂赫留朵夫充满了</a:t>
            </a:r>
            <a:r>
              <a:rPr lang="zh-CN" altLang="en-US" sz="3200" b="1" dirty="0">
                <a:solidFill>
                  <a:srgbClr val="FF0000"/>
                </a:solidFill>
              </a:rPr>
              <a:t>怀疑与不信任</a:t>
            </a:r>
            <a:r>
              <a:rPr lang="zh-CN" altLang="en-US" sz="3200" b="1" dirty="0">
                <a:solidFill>
                  <a:srgbClr val="404040"/>
                </a:solidFill>
              </a:rPr>
              <a:t>，对人生、对生活、对社会充满的是</a:t>
            </a:r>
            <a:r>
              <a:rPr lang="zh-CN" altLang="en-US" sz="3200" b="1" dirty="0">
                <a:solidFill>
                  <a:srgbClr val="FF0000"/>
                </a:solidFill>
              </a:rPr>
              <a:t>厌恶</a:t>
            </a:r>
            <a:r>
              <a:rPr lang="zh-CN" altLang="en-US" sz="3200" b="1" dirty="0">
                <a:solidFill>
                  <a:srgbClr val="40404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p:nvPr/>
        </p:nvSpPr>
        <p:spPr>
          <a:xfrm>
            <a:off x="946149" y="1177085"/>
            <a:ext cx="6335713" cy="519112"/>
          </a:xfrm>
          <a:prstGeom prst="rect">
            <a:avLst/>
          </a:prstGeom>
          <a:noFill/>
          <a:ln>
            <a:noFill/>
            <a:miter lim="800000"/>
          </a:ln>
          <a:effectLst/>
        </p:spPr>
        <p:txBody>
          <a:bodyPr>
            <a:spAutoFit/>
          </a:bodyPr>
          <a:lstStyle/>
          <a:p>
            <a:pPr defTabSz="912813" fontAlgn="base">
              <a:spcBef>
                <a:spcPct val="50000"/>
              </a:spcBef>
              <a:spcAft>
                <a:spcPct val="0"/>
              </a:spcAft>
              <a:buSzPct val="100000"/>
            </a:pPr>
            <a:r>
              <a:rPr lang="en-US" altLang="zh-CN" sz="2800" b="1" dirty="0" smtClean="0">
                <a:solidFill>
                  <a:srgbClr val="000000"/>
                </a:solidFill>
                <a:latin typeface="Arial" charset="0"/>
                <a:ea typeface="方正姚体" pitchFamily="2" charset="-122"/>
              </a:rPr>
              <a:t>【</a:t>
            </a:r>
            <a:r>
              <a:rPr lang="zh-CN" altLang="en-US" sz="2800" b="1" dirty="0" smtClean="0">
                <a:solidFill>
                  <a:srgbClr val="FF0000"/>
                </a:solidFill>
                <a:latin typeface="Arial" charset="0"/>
                <a:ea typeface="方正姚体" pitchFamily="2" charset="-122"/>
              </a:rPr>
              <a:t>人物</a:t>
            </a:r>
            <a:r>
              <a:rPr lang="zh-CN" altLang="en-US" sz="2800" b="1" dirty="0" smtClean="0">
                <a:solidFill>
                  <a:srgbClr val="FF0000"/>
                </a:solidFill>
                <a:latin typeface="Arial" charset="0"/>
                <a:ea typeface="方正姚体" pitchFamily="2" charset="-122"/>
              </a:rPr>
              <a:t>形象</a:t>
            </a:r>
            <a:r>
              <a:rPr lang="zh-CN" altLang="en-US" sz="2800" b="1" dirty="0">
                <a:solidFill>
                  <a:srgbClr val="FF0000"/>
                </a:solidFill>
                <a:latin typeface="Arial" charset="0"/>
                <a:ea typeface="方正姚体" pitchFamily="2" charset="-122"/>
              </a:rPr>
              <a:t>分析</a:t>
            </a:r>
            <a:r>
              <a:rPr lang="en-US" altLang="zh-CN" sz="2800" dirty="0" smtClean="0">
                <a:solidFill>
                  <a:srgbClr val="000000"/>
                </a:solidFill>
                <a:latin typeface="Arial" charset="0"/>
                <a:ea typeface="方正姚体" pitchFamily="2" charset="-122"/>
              </a:rPr>
              <a:t>——</a:t>
            </a:r>
            <a:r>
              <a:rPr lang="zh-CN" altLang="en-US" sz="2800" dirty="0" smtClean="0">
                <a:solidFill>
                  <a:srgbClr val="000000"/>
                </a:solidFill>
                <a:latin typeface="Arial" charset="0"/>
                <a:ea typeface="黑体" pitchFamily="49" charset="-122"/>
              </a:rPr>
              <a:t>聂赫留朵夫</a:t>
            </a:r>
            <a:r>
              <a:rPr lang="en-US" altLang="zh-CN" sz="2800" b="1" dirty="0" smtClean="0">
                <a:solidFill>
                  <a:srgbClr val="000000"/>
                </a:solidFill>
                <a:latin typeface="Arial" charset="0"/>
                <a:ea typeface="方正姚体" pitchFamily="2" charset="-122"/>
              </a:rPr>
              <a:t>】</a:t>
            </a:r>
          </a:p>
        </p:txBody>
      </p:sp>
      <p:sp>
        <p:nvSpPr>
          <p:cNvPr id="5" name="Text Box 13"/>
          <p:cNvSpPr>
            <a:spLocks noChangeArrowheads="1"/>
          </p:cNvSpPr>
          <p:nvPr/>
        </p:nvSpPr>
        <p:spPr bwMode="auto">
          <a:xfrm>
            <a:off x="766763" y="2295432"/>
            <a:ext cx="10656887"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912813" fontAlgn="base">
              <a:spcBef>
                <a:spcPct val="0"/>
              </a:spcBef>
              <a:spcAft>
                <a:spcPct val="0"/>
              </a:spcAft>
              <a:buSzPct val="100000"/>
            </a:pPr>
            <a:r>
              <a:rPr lang="zh-CN" altLang="en-US" sz="2800" dirty="0" smtClean="0">
                <a:solidFill>
                  <a:srgbClr val="000000"/>
                </a:solidFill>
                <a:latin typeface="Arial" charset="0"/>
                <a:ea typeface="黑体" pitchFamily="49" charset="-122"/>
              </a:rPr>
              <a:t>       阅读小说思考：聂赫留朵夫是怎样一个形象？小说如何通过细节语言的描写来表现人物的心理？</a:t>
            </a:r>
          </a:p>
        </p:txBody>
      </p:sp>
      <p:sp>
        <p:nvSpPr>
          <p:cNvPr id="6" name="Text Box 10"/>
          <p:cNvSpPr/>
          <p:nvPr/>
        </p:nvSpPr>
        <p:spPr>
          <a:xfrm>
            <a:off x="946149" y="3670300"/>
            <a:ext cx="10298113" cy="1249362"/>
          </a:xfrm>
          <a:prstGeom prst="rect">
            <a:avLst/>
          </a:prstGeom>
          <a:noFill/>
          <a:ln>
            <a:noFill/>
            <a:miter lim="800000"/>
          </a:ln>
          <a:effectLst/>
        </p:spPr>
        <p:txBody>
          <a:bodyPr>
            <a:spAutoFit/>
          </a:bodyPr>
          <a:lstStyle/>
          <a:p>
            <a:pPr defTabSz="912813" fontAlgn="base">
              <a:spcBef>
                <a:spcPct val="0"/>
              </a:spcBef>
              <a:spcAft>
                <a:spcPct val="0"/>
              </a:spcAft>
              <a:buSzPct val="100000"/>
            </a:pPr>
            <a:r>
              <a:rPr lang="zh-CN" altLang="en-US" sz="2400" dirty="0" smtClean="0">
                <a:solidFill>
                  <a:srgbClr val="404040"/>
                </a:solidFill>
                <a:latin typeface="Arial" charset="0"/>
                <a:ea typeface="黑体" pitchFamily="49" charset="-122"/>
                <a:sym typeface="宋体" charset="-122"/>
              </a:rPr>
              <a:t>     </a:t>
            </a:r>
            <a:r>
              <a:rPr lang="zh-CN" altLang="en-US" sz="2400" dirty="0" smtClean="0">
                <a:solidFill>
                  <a:srgbClr val="000000"/>
                </a:solidFill>
                <a:latin typeface="Arial" charset="0"/>
                <a:ea typeface="黑体" pitchFamily="49" charset="-122"/>
                <a:sym typeface="宋体" charset="-122"/>
              </a:rPr>
              <a:t>①</a:t>
            </a:r>
            <a:r>
              <a:rPr lang="zh-CN" altLang="en-US" sz="2800" b="1" dirty="0" smtClean="0">
                <a:solidFill>
                  <a:srgbClr val="000000"/>
                </a:solidFill>
                <a:latin typeface="Arial" charset="0"/>
                <a:ea typeface="黑体" pitchFamily="49" charset="-122"/>
                <a:sym typeface="宋体" charset="-122"/>
              </a:rPr>
              <a:t> </a:t>
            </a:r>
            <a:r>
              <a:rPr lang="zh-CN" altLang="en-US" sz="2400" b="1" dirty="0" smtClean="0">
                <a:solidFill>
                  <a:srgbClr val="404040"/>
                </a:solidFill>
                <a:latin typeface="楷体" pitchFamily="49" charset="-122"/>
                <a:ea typeface="楷体" pitchFamily="49" charset="-122"/>
                <a:sym typeface="宋体" charset="-122"/>
              </a:rPr>
              <a:t>“</a:t>
            </a:r>
            <a:r>
              <a:rPr lang="zh-CN" altLang="en-US" sz="2400" b="1" u="sng" dirty="0" smtClean="0">
                <a:solidFill>
                  <a:srgbClr val="404040"/>
                </a:solidFill>
                <a:latin typeface="楷体" pitchFamily="49" charset="-122"/>
                <a:ea typeface="楷体" pitchFamily="49" charset="-122"/>
                <a:sym typeface="宋体" charset="-122"/>
              </a:rPr>
              <a:t>我想见见……”聂赫留朵夫不知道该用“您”还是“你”，但随即决定用“您”。他说话的声音并不比平时高</a:t>
            </a:r>
            <a:r>
              <a:rPr lang="zh-CN" altLang="en-US" sz="2400" b="1" dirty="0" smtClean="0">
                <a:solidFill>
                  <a:srgbClr val="404040"/>
                </a:solidFill>
                <a:latin typeface="楷体" pitchFamily="49" charset="-122"/>
                <a:ea typeface="楷体" pitchFamily="49" charset="-122"/>
                <a:sym typeface="宋体" charset="-122"/>
              </a:rPr>
              <a:t>。</a:t>
            </a:r>
          </a:p>
          <a:p>
            <a:pPr defTabSz="912813" fontAlgn="base">
              <a:spcBef>
                <a:spcPct val="0"/>
              </a:spcBef>
              <a:spcAft>
                <a:spcPct val="0"/>
              </a:spcAft>
              <a:buSzPct val="100000"/>
            </a:pPr>
            <a:r>
              <a:rPr lang="zh-CN" altLang="en-US" sz="2400" b="1" dirty="0" smtClean="0">
                <a:solidFill>
                  <a:srgbClr val="404040"/>
                </a:solidFill>
                <a:latin typeface="楷体" pitchFamily="49" charset="-122"/>
                <a:ea typeface="楷体" pitchFamily="49" charset="-122"/>
                <a:sym typeface="宋体" charset="-122"/>
              </a:rPr>
              <a:t>   “</a:t>
            </a:r>
            <a:r>
              <a:rPr lang="zh-CN" altLang="en-US" sz="2400" b="1" u="sng" dirty="0" smtClean="0">
                <a:solidFill>
                  <a:srgbClr val="404040"/>
                </a:solidFill>
                <a:latin typeface="楷体" pitchFamily="49" charset="-122"/>
                <a:ea typeface="楷体" pitchFamily="49" charset="-122"/>
                <a:sym typeface="宋体" charset="-122"/>
              </a:rPr>
              <a:t>我想见见您……我……”</a:t>
            </a:r>
          </a:p>
        </p:txBody>
      </p:sp>
      <p:sp>
        <p:nvSpPr>
          <p:cNvPr id="7" name="Text Box 8"/>
          <p:cNvSpPr/>
          <p:nvPr/>
        </p:nvSpPr>
        <p:spPr>
          <a:xfrm>
            <a:off x="766763" y="5077572"/>
            <a:ext cx="10369550" cy="1384995"/>
          </a:xfrm>
          <a:prstGeom prst="rect">
            <a:avLst/>
          </a:prstGeom>
          <a:noFill/>
          <a:ln>
            <a:noFill/>
            <a:miter lim="800000"/>
          </a:ln>
          <a:effectLst/>
        </p:spPr>
        <p:txBody>
          <a:bodyPr>
            <a:spAutoFit/>
          </a:bodyPr>
          <a:lstStyle/>
          <a:p>
            <a:pPr defTabSz="912813" fontAlgn="base">
              <a:spcBef>
                <a:spcPct val="50000"/>
              </a:spcBef>
              <a:spcAft>
                <a:spcPct val="0"/>
              </a:spcAft>
              <a:buSzPct val="100000"/>
            </a:pPr>
            <a:r>
              <a:rPr lang="zh-CN" altLang="en-US" sz="2800" dirty="0" smtClean="0">
                <a:solidFill>
                  <a:srgbClr val="000000"/>
                </a:solidFill>
                <a:latin typeface="Arial" charset="0"/>
                <a:ea typeface="黑体" pitchFamily="49" charset="-122"/>
              </a:rPr>
              <a:t>     </a:t>
            </a:r>
            <a:r>
              <a:rPr lang="zh-CN" altLang="en-US" sz="2800" b="1" dirty="0" smtClean="0">
                <a:solidFill>
                  <a:srgbClr val="FF0000"/>
                </a:solidFill>
                <a:latin typeface="Arial" charset="0"/>
                <a:ea typeface="黑体" pitchFamily="49" charset="-122"/>
              </a:rPr>
              <a:t>语言描写</a:t>
            </a:r>
            <a:r>
              <a:rPr lang="zh-CN" altLang="en-US" sz="2800" dirty="0" smtClean="0">
                <a:solidFill>
                  <a:srgbClr val="000000"/>
                </a:solidFill>
                <a:latin typeface="Arial" charset="0"/>
                <a:ea typeface="黑体" pitchFamily="49" charset="-122"/>
              </a:rPr>
              <a:t>。</a:t>
            </a:r>
            <a:r>
              <a:rPr lang="zh-CN" altLang="en-US" sz="2800" dirty="0" smtClean="0">
                <a:solidFill>
                  <a:srgbClr val="3114AC"/>
                </a:solidFill>
                <a:latin typeface="Arial" charset="0"/>
                <a:ea typeface="黑体" pitchFamily="49" charset="-122"/>
              </a:rPr>
              <a:t>聂赫留朵夫在称呼上的斟酌和语言的不流畅表现了他思想上的矛盾</a:t>
            </a:r>
            <a:r>
              <a:rPr lang="zh-CN" altLang="en-US" sz="2800" dirty="0" smtClean="0">
                <a:solidFill>
                  <a:srgbClr val="3114AC"/>
                </a:solidFill>
                <a:latin typeface="Arial" charset="0"/>
                <a:ea typeface="黑体" pitchFamily="49" charset="-122"/>
              </a:rPr>
              <a:t>。当面承认自己的罪恶需要极大的勇气，他在犹豫，在退缩。</a:t>
            </a:r>
            <a:endParaRPr lang="zh-CN" altLang="en-US" sz="2800" dirty="0" smtClean="0">
              <a:solidFill>
                <a:srgbClr val="3114AC"/>
              </a:solidFill>
              <a:latin typeface="Arial" charset="0"/>
              <a:ea typeface="黑体" pitchFamily="49" charset="-122"/>
            </a:endParaRPr>
          </a:p>
        </p:txBody>
      </p:sp>
      <p:pic>
        <p:nvPicPr>
          <p:cNvPr id="8" name="图片 7"/>
          <p:cNvPicPr>
            <a:picLocks noChangeAspect="1"/>
          </p:cNvPicPr>
          <p:nvPr>
            <p:custDataLst>
              <p:tags r:id="rId1"/>
            </p:custDataLst>
          </p:nvPr>
        </p:nvPicPr>
        <p:blipFill>
          <a:blip r:embed="rId3"/>
          <a:stretch>
            <a:fillRect/>
          </a:stretch>
        </p:blipFill>
        <p:spPr>
          <a:xfrm>
            <a:off x="8915400" y="-30822"/>
            <a:ext cx="3276600" cy="24158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3"/>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0"/>
          <p:cNvSpPr/>
          <p:nvPr/>
        </p:nvSpPr>
        <p:spPr>
          <a:xfrm>
            <a:off x="838200" y="1075952"/>
            <a:ext cx="10298113" cy="2344738"/>
          </a:xfrm>
          <a:prstGeom prst="rect">
            <a:avLst/>
          </a:prstGeom>
          <a:noFill/>
          <a:ln>
            <a:noFill/>
            <a:miter lim="800000"/>
          </a:ln>
          <a:effectLst/>
        </p:spPr>
        <p:txBody>
          <a:bodyPr>
            <a:spAutoFit/>
          </a:bodyPr>
          <a:lstStyle/>
          <a:p>
            <a:pPr defTabSz="912813" fontAlgn="base">
              <a:spcBef>
                <a:spcPct val="0"/>
              </a:spcBef>
              <a:spcAft>
                <a:spcPct val="0"/>
              </a:spcAft>
              <a:buSzPct val="100000"/>
            </a:pPr>
            <a:r>
              <a:rPr lang="zh-CN" altLang="en-US" sz="2400" dirty="0" smtClean="0">
                <a:solidFill>
                  <a:srgbClr val="404040"/>
                </a:solidFill>
                <a:latin typeface="Arial" charset="0"/>
                <a:ea typeface="黑体" pitchFamily="49" charset="-122"/>
                <a:sym typeface="宋体" charset="-122"/>
              </a:rPr>
              <a:t>     </a:t>
            </a:r>
            <a:r>
              <a:rPr lang="zh-CN" altLang="en-US" sz="2400" dirty="0" smtClean="0">
                <a:solidFill>
                  <a:srgbClr val="000000"/>
                </a:solidFill>
                <a:latin typeface="Arial" charset="0"/>
                <a:ea typeface="黑体" pitchFamily="49" charset="-122"/>
                <a:sym typeface="宋体" charset="-122"/>
              </a:rPr>
              <a:t>②</a:t>
            </a:r>
            <a:r>
              <a:rPr lang="zh-CN" altLang="en-US" sz="2800" b="1" dirty="0" smtClean="0">
                <a:solidFill>
                  <a:srgbClr val="000000"/>
                </a:solidFill>
                <a:latin typeface="Arial" charset="0"/>
                <a:ea typeface="黑体" pitchFamily="49" charset="-122"/>
                <a:sym typeface="宋体" charset="-122"/>
              </a:rPr>
              <a:t> </a:t>
            </a:r>
            <a:r>
              <a:rPr lang="zh-CN" altLang="en-US" sz="2400" b="1" dirty="0" smtClean="0">
                <a:solidFill>
                  <a:srgbClr val="404040"/>
                </a:solidFill>
                <a:latin typeface="楷体" pitchFamily="49" charset="-122"/>
                <a:ea typeface="楷体" pitchFamily="49" charset="-122"/>
                <a:sym typeface="宋体" charset="-122"/>
              </a:rPr>
              <a:t>“</a:t>
            </a:r>
            <a:r>
              <a:rPr lang="zh-CN" altLang="en-US" sz="2400" b="1" u="sng" dirty="0" smtClean="0">
                <a:solidFill>
                  <a:srgbClr val="404040"/>
                </a:solidFill>
                <a:latin typeface="楷体" pitchFamily="49" charset="-122"/>
                <a:ea typeface="楷体" pitchFamily="49" charset="-122"/>
                <a:sym typeface="宋体" charset="-122"/>
              </a:rPr>
              <a:t>对，我在做我该做的事，我在认罪。”聂赫留朵夫想。他一想到这里，眼泪就夺眶而出，喉咙也哽住了。他用手指抓住铁栅栏，说不下去，竭力控制住情感，免得哭出来</a:t>
            </a:r>
            <a:r>
              <a:rPr lang="zh-CN" altLang="en-US" sz="2400" b="1" dirty="0" smtClean="0">
                <a:solidFill>
                  <a:srgbClr val="404040"/>
                </a:solidFill>
                <a:latin typeface="楷体" pitchFamily="49" charset="-122"/>
                <a:ea typeface="楷体" pitchFamily="49" charset="-122"/>
                <a:sym typeface="宋体" charset="-122"/>
              </a:rPr>
              <a:t>。</a:t>
            </a:r>
          </a:p>
          <a:p>
            <a:pPr defTabSz="912813" fontAlgn="base">
              <a:spcBef>
                <a:spcPct val="0"/>
              </a:spcBef>
              <a:spcAft>
                <a:spcPct val="0"/>
              </a:spcAft>
              <a:buSzPct val="100000"/>
            </a:pPr>
            <a:r>
              <a:rPr lang="en-US" altLang="zh-CN" sz="2400" b="1" dirty="0" smtClean="0">
                <a:solidFill>
                  <a:srgbClr val="404040"/>
                </a:solidFill>
                <a:latin typeface="楷体" pitchFamily="49" charset="-122"/>
                <a:ea typeface="楷体" pitchFamily="49" charset="-122"/>
                <a:sym typeface="宋体" charset="-122"/>
              </a:rPr>
              <a:t>   ……</a:t>
            </a:r>
          </a:p>
          <a:p>
            <a:pPr defTabSz="912813" fontAlgn="base">
              <a:spcBef>
                <a:spcPct val="0"/>
              </a:spcBef>
              <a:spcAft>
                <a:spcPct val="0"/>
              </a:spcAft>
              <a:buSzPct val="100000"/>
            </a:pPr>
            <a:r>
              <a:rPr lang="zh-CN" altLang="en-US" sz="2400" b="1" dirty="0" smtClean="0">
                <a:solidFill>
                  <a:srgbClr val="404040"/>
                </a:solidFill>
                <a:latin typeface="楷体" pitchFamily="49" charset="-122"/>
                <a:ea typeface="楷体" pitchFamily="49" charset="-122"/>
                <a:sym typeface="宋体" charset="-122"/>
              </a:rPr>
              <a:t>   </a:t>
            </a:r>
            <a:r>
              <a:rPr lang="zh-CN" altLang="en-US" sz="2400" b="1" u="sng" dirty="0" smtClean="0">
                <a:solidFill>
                  <a:srgbClr val="404040"/>
                </a:solidFill>
                <a:latin typeface="楷体" pitchFamily="49" charset="-122"/>
                <a:ea typeface="楷体" pitchFamily="49" charset="-122"/>
                <a:sym typeface="宋体" charset="-122"/>
              </a:rPr>
              <a:t>他再也说不下去，就离开铁栅栏，竭力忍住翻腾的泪水，不让自己哭出声</a:t>
            </a:r>
            <a:r>
              <a:rPr lang="zh-CN" altLang="en-US" sz="2400" b="1" dirty="0" smtClean="0">
                <a:solidFill>
                  <a:srgbClr val="404040"/>
                </a:solidFill>
                <a:latin typeface="楷体" pitchFamily="49" charset="-122"/>
                <a:ea typeface="楷体" pitchFamily="49" charset="-122"/>
                <a:sym typeface="宋体" charset="-122"/>
              </a:rPr>
              <a:t>。</a:t>
            </a:r>
            <a:endParaRPr lang="en-US" altLang="zh-CN" sz="2400" b="1" dirty="0" smtClean="0">
              <a:solidFill>
                <a:srgbClr val="404040"/>
              </a:solidFill>
              <a:latin typeface="楷体" pitchFamily="49" charset="-122"/>
              <a:ea typeface="楷体" pitchFamily="49" charset="-122"/>
              <a:sym typeface="宋体" charset="-122"/>
            </a:endParaRPr>
          </a:p>
        </p:txBody>
      </p:sp>
      <p:sp>
        <p:nvSpPr>
          <p:cNvPr id="10" name="Text Box 9"/>
          <p:cNvSpPr/>
          <p:nvPr/>
        </p:nvSpPr>
        <p:spPr>
          <a:xfrm>
            <a:off x="838200" y="3646488"/>
            <a:ext cx="10585450" cy="2677656"/>
          </a:xfrm>
          <a:prstGeom prst="rect">
            <a:avLst/>
          </a:prstGeom>
          <a:noFill/>
          <a:ln>
            <a:noFill/>
            <a:miter lim="800000"/>
          </a:ln>
          <a:effectLst/>
        </p:spPr>
        <p:txBody>
          <a:bodyPr>
            <a:spAutoFit/>
          </a:bodyPr>
          <a:lstStyle/>
          <a:p>
            <a:pPr defTabSz="912813" fontAlgn="base">
              <a:spcBef>
                <a:spcPct val="50000"/>
              </a:spcBef>
              <a:spcAft>
                <a:spcPct val="0"/>
              </a:spcAft>
              <a:buSzPct val="100000"/>
            </a:pPr>
            <a:r>
              <a:rPr lang="zh-CN" altLang="en-US" sz="2400" dirty="0" smtClean="0">
                <a:solidFill>
                  <a:srgbClr val="000000"/>
                </a:solidFill>
                <a:latin typeface="Arial" charset="0"/>
                <a:ea typeface="黑体" pitchFamily="49" charset="-122"/>
              </a:rPr>
              <a:t>       </a:t>
            </a:r>
            <a:r>
              <a:rPr lang="zh-CN" altLang="en-US" sz="2800" b="1" dirty="0" smtClean="0">
                <a:solidFill>
                  <a:srgbClr val="FF0000"/>
                </a:solidFill>
                <a:latin typeface="Arial" charset="0"/>
                <a:ea typeface="黑体" pitchFamily="49" charset="-122"/>
              </a:rPr>
              <a:t>心理、动作、神态描写</a:t>
            </a:r>
            <a:r>
              <a:rPr lang="zh-CN" altLang="en-US" sz="2800" dirty="0" smtClean="0">
                <a:solidFill>
                  <a:srgbClr val="000000"/>
                </a:solidFill>
                <a:latin typeface="Arial" charset="0"/>
                <a:ea typeface="黑体" pitchFamily="49" charset="-122"/>
              </a:rPr>
              <a:t>。</a:t>
            </a:r>
            <a:r>
              <a:rPr lang="zh-CN" altLang="en-US" sz="2800" dirty="0" smtClean="0">
                <a:solidFill>
                  <a:srgbClr val="3114AC"/>
                </a:solidFill>
                <a:latin typeface="Arial" charset="0"/>
                <a:ea typeface="黑体" pitchFamily="49" charset="-122"/>
              </a:rPr>
              <a:t>聂赫留朵夫的情绪很激动，认为玛丝洛娃的遭遇的根源在自己，自己应该赎罪，他急于想得到玛丝洛娃的谅解，同意自己赎罪的想法。</a:t>
            </a:r>
            <a:r>
              <a:rPr lang="zh-CN" altLang="en-US" sz="2800" dirty="0" smtClean="0">
                <a:solidFill>
                  <a:srgbClr val="FF0000"/>
                </a:solidFill>
                <a:latin typeface="Arial" charset="0"/>
                <a:ea typeface="黑体" pitchFamily="49" charset="-122"/>
              </a:rPr>
              <a:t>聂赫留朵夫“说不下去”，说明他的</a:t>
            </a:r>
            <a:r>
              <a:rPr lang="zh-CN" altLang="en-US" sz="2800" dirty="0" smtClean="0">
                <a:solidFill>
                  <a:srgbClr val="FF0000"/>
                </a:solidFill>
                <a:latin typeface="Arial" charset="0"/>
                <a:ea typeface="黑体" pitchFamily="49" charset="-122"/>
                <a:sym typeface="宋体" charset="-122"/>
              </a:rPr>
              <a:t>内心充满了伤悲，</a:t>
            </a:r>
            <a:r>
              <a:rPr lang="zh-CN" altLang="en-US" sz="2800" dirty="0" smtClean="0">
                <a:solidFill>
                  <a:srgbClr val="3114AC"/>
                </a:solidFill>
                <a:latin typeface="Arial" charset="0"/>
                <a:ea typeface="黑体" pitchFamily="49" charset="-122"/>
                <a:sym typeface="宋体" charset="-122"/>
              </a:rPr>
              <a:t>自己给对方造成的伤害如此之大，</a:t>
            </a:r>
            <a:r>
              <a:rPr lang="zh-CN" altLang="en-US" sz="2800" dirty="0" smtClean="0">
                <a:solidFill>
                  <a:srgbClr val="FF0000"/>
                </a:solidFill>
                <a:latin typeface="Arial" charset="0"/>
                <a:ea typeface="黑体" pitchFamily="49" charset="-122"/>
                <a:sym typeface="宋体" charset="-122"/>
              </a:rPr>
              <a:t>表现了他对自己的反省</a:t>
            </a:r>
            <a:r>
              <a:rPr lang="zh-CN" altLang="en-US" sz="2800" dirty="0" smtClean="0">
                <a:solidFill>
                  <a:srgbClr val="FF0000"/>
                </a:solidFill>
                <a:latin typeface="Arial" charset="0"/>
                <a:ea typeface="黑体" pitchFamily="49" charset="-122"/>
                <a:sym typeface="宋体" charset="-122"/>
              </a:rPr>
              <a:t>。</a:t>
            </a:r>
            <a:r>
              <a:rPr lang="zh-CN" altLang="en-US" sz="2800" dirty="0" smtClean="0">
                <a:latin typeface="Arial" charset="0"/>
                <a:ea typeface="黑体" pitchFamily="49" charset="-122"/>
                <a:sym typeface="宋体" charset="-122"/>
              </a:rPr>
              <a:t>把聂赫留朵夫坦诚自己罪行的内心挣扎的过程刻画得淋漓尽致。</a:t>
            </a:r>
            <a:endParaRPr lang="zh-CN" altLang="en-US" sz="2800" dirty="0" smtClean="0">
              <a:latin typeface="Arial" charset="0"/>
              <a:ea typeface="黑体" pitchFamily="49" charset="-122"/>
              <a:sym typeface="宋体"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3"/>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p:cNvSpPr/>
          <p:nvPr/>
        </p:nvSpPr>
        <p:spPr>
          <a:xfrm>
            <a:off x="179292" y="1389528"/>
            <a:ext cx="9126073" cy="2308324"/>
          </a:xfrm>
          <a:prstGeom prst="rect">
            <a:avLst/>
          </a:prstGeom>
          <a:noFill/>
          <a:ln>
            <a:noFill/>
            <a:miter lim="800000"/>
          </a:ln>
          <a:effectLst/>
        </p:spPr>
        <p:txBody>
          <a:bodyPr wrap="square">
            <a:spAutoFit/>
          </a:bodyPr>
          <a:lstStyle/>
          <a:p>
            <a:pPr defTabSz="912813" fontAlgn="base">
              <a:spcBef>
                <a:spcPct val="0"/>
              </a:spcBef>
              <a:spcAft>
                <a:spcPct val="0"/>
              </a:spcAft>
              <a:buSzPct val="100000"/>
            </a:pPr>
            <a:r>
              <a:rPr lang="zh-CN" altLang="en-US" sz="2400" dirty="0" smtClean="0">
                <a:solidFill>
                  <a:srgbClr val="404040"/>
                </a:solidFill>
                <a:latin typeface="Arial" charset="0"/>
                <a:ea typeface="黑体" pitchFamily="49" charset="-122"/>
                <a:sym typeface="宋体" charset="-122"/>
              </a:rPr>
              <a:t>     </a:t>
            </a:r>
            <a:r>
              <a:rPr lang="zh-CN" altLang="en-US" sz="2400" dirty="0" smtClean="0">
                <a:solidFill>
                  <a:srgbClr val="000000"/>
                </a:solidFill>
                <a:latin typeface="Arial" charset="0"/>
                <a:ea typeface="黑体" pitchFamily="49" charset="-122"/>
                <a:sym typeface="宋体" charset="-122"/>
              </a:rPr>
              <a:t>③</a:t>
            </a:r>
            <a:r>
              <a:rPr lang="zh-CN" altLang="en-US" sz="2400" b="1" u="sng" dirty="0" smtClean="0">
                <a:solidFill>
                  <a:srgbClr val="404040"/>
                </a:solidFill>
                <a:latin typeface="楷体" pitchFamily="49" charset="-122"/>
                <a:ea typeface="楷体" pitchFamily="49" charset="-122"/>
                <a:sym typeface="宋体" charset="-122"/>
              </a:rPr>
              <a:t>昨晚迷惑过聂赫留朵夫的魔鬼，此刻又在他心里说话，又竭力阻止他思考该怎样行动，却让他去考虑他的行动会有什么后果，怎样才能对他有利</a:t>
            </a:r>
            <a:r>
              <a:rPr lang="zh-CN" altLang="en-US" sz="2400" b="1" dirty="0" smtClean="0">
                <a:solidFill>
                  <a:srgbClr val="404040"/>
                </a:solidFill>
                <a:latin typeface="楷体" pitchFamily="49" charset="-122"/>
                <a:ea typeface="楷体" pitchFamily="49" charset="-122"/>
                <a:sym typeface="宋体" charset="-122"/>
              </a:rPr>
              <a:t>。</a:t>
            </a:r>
          </a:p>
          <a:p>
            <a:pPr defTabSz="912813" fontAlgn="base">
              <a:spcBef>
                <a:spcPct val="0"/>
              </a:spcBef>
              <a:spcAft>
                <a:spcPct val="0"/>
              </a:spcAft>
              <a:buSzPct val="100000"/>
            </a:pPr>
            <a:r>
              <a:rPr lang="zh-CN" altLang="en-US" sz="2400" b="1" dirty="0" smtClean="0">
                <a:solidFill>
                  <a:srgbClr val="404040"/>
                </a:solidFill>
                <a:latin typeface="楷体" pitchFamily="49" charset="-122"/>
                <a:ea typeface="楷体" pitchFamily="49" charset="-122"/>
                <a:sym typeface="宋体" charset="-122"/>
              </a:rPr>
              <a:t>   “</a:t>
            </a:r>
            <a:r>
              <a:rPr lang="zh-CN" altLang="en-US" sz="2400" b="1" u="sng" dirty="0" smtClean="0">
                <a:solidFill>
                  <a:srgbClr val="404040"/>
                </a:solidFill>
                <a:latin typeface="楷体" pitchFamily="49" charset="-122"/>
                <a:ea typeface="楷体" pitchFamily="49" charset="-122"/>
                <a:sym typeface="宋体" charset="-122"/>
              </a:rPr>
              <a:t>这个女人已经无药可救了。”魔鬼说，“你只会把石头吊在自己脖子上，活活淹死，再也不能做什么对别人有益的事了。</a:t>
            </a:r>
            <a:r>
              <a:rPr lang="en-US" altLang="zh-CN" sz="2400" b="1" u="sng" dirty="0" smtClean="0">
                <a:solidFill>
                  <a:srgbClr val="404040"/>
                </a:solidFill>
                <a:latin typeface="楷体" pitchFamily="49" charset="-122"/>
                <a:ea typeface="楷体" pitchFamily="49" charset="-122"/>
                <a:sym typeface="宋体" charset="-122"/>
              </a:rPr>
              <a:t>……</a:t>
            </a:r>
            <a:r>
              <a:rPr lang="zh-CN" altLang="en-US" sz="2400" b="1" u="sng" dirty="0" smtClean="0">
                <a:solidFill>
                  <a:srgbClr val="404040"/>
                </a:solidFill>
                <a:latin typeface="楷体" pitchFamily="49" charset="-122"/>
                <a:ea typeface="楷体" pitchFamily="49" charset="-122"/>
                <a:sym typeface="宋体" charset="-122"/>
              </a:rPr>
              <a:t>就会向这边或者那边倾斜。他决定此刻把所有的话全向她说出来</a:t>
            </a:r>
            <a:r>
              <a:rPr lang="zh-CN" altLang="en-US" sz="2400" b="1" dirty="0" smtClean="0">
                <a:solidFill>
                  <a:srgbClr val="404040"/>
                </a:solidFill>
                <a:latin typeface="楷体" pitchFamily="49" charset="-122"/>
                <a:ea typeface="楷体" pitchFamily="49" charset="-122"/>
                <a:sym typeface="宋体" charset="-122"/>
              </a:rPr>
              <a:t>。</a:t>
            </a:r>
          </a:p>
        </p:txBody>
      </p:sp>
      <p:sp>
        <p:nvSpPr>
          <p:cNvPr id="5" name="Text Box 7"/>
          <p:cNvSpPr/>
          <p:nvPr/>
        </p:nvSpPr>
        <p:spPr>
          <a:xfrm>
            <a:off x="179294" y="4107143"/>
            <a:ext cx="11855824" cy="2246769"/>
          </a:xfrm>
          <a:prstGeom prst="rect">
            <a:avLst/>
          </a:prstGeom>
          <a:noFill/>
          <a:ln>
            <a:noFill/>
            <a:miter lim="800000"/>
          </a:ln>
          <a:effectLst/>
        </p:spPr>
        <p:txBody>
          <a:bodyPr wrap="square">
            <a:spAutoFit/>
          </a:bodyPr>
          <a:lstStyle/>
          <a:p>
            <a:pPr defTabSz="912813" fontAlgn="base">
              <a:spcBef>
                <a:spcPct val="50000"/>
              </a:spcBef>
              <a:spcAft>
                <a:spcPct val="0"/>
              </a:spcAft>
              <a:buSzPct val="100000"/>
            </a:pPr>
            <a:r>
              <a:rPr lang="zh-CN" altLang="en-US" sz="2400" dirty="0" smtClean="0">
                <a:solidFill>
                  <a:srgbClr val="000000"/>
                </a:solidFill>
                <a:latin typeface="Arial" charset="0"/>
                <a:ea typeface="黑体" pitchFamily="49" charset="-122"/>
              </a:rPr>
              <a:t>       </a:t>
            </a:r>
            <a:r>
              <a:rPr lang="zh-CN" altLang="en-US" sz="2800" b="1" dirty="0" smtClean="0">
                <a:solidFill>
                  <a:srgbClr val="FF0000"/>
                </a:solidFill>
                <a:latin typeface="Arial" charset="0"/>
                <a:ea typeface="黑体" pitchFamily="49" charset="-122"/>
              </a:rPr>
              <a:t>心理</a:t>
            </a:r>
            <a:r>
              <a:rPr lang="zh-CN" altLang="en-US" sz="2800" b="1" dirty="0" smtClean="0">
                <a:solidFill>
                  <a:srgbClr val="FF0000"/>
                </a:solidFill>
                <a:latin typeface="Arial" charset="0"/>
                <a:ea typeface="黑体" pitchFamily="49" charset="-122"/>
                <a:sym typeface="宋体" charset="-122"/>
              </a:rPr>
              <a:t>描写</a:t>
            </a:r>
            <a:r>
              <a:rPr lang="zh-CN" altLang="en-US" sz="2800" dirty="0" smtClean="0">
                <a:solidFill>
                  <a:srgbClr val="000000"/>
                </a:solidFill>
                <a:latin typeface="Arial" charset="0"/>
                <a:ea typeface="黑体" pitchFamily="49" charset="-122"/>
                <a:sym typeface="宋体" charset="-122"/>
              </a:rPr>
              <a:t>。写出了聂赫留朵夫内心的矛盾斗争和结果。</a:t>
            </a:r>
            <a:r>
              <a:rPr lang="zh-CN" altLang="en-US" sz="2800" dirty="0" smtClean="0">
                <a:solidFill>
                  <a:srgbClr val="3114AC"/>
                </a:solidFill>
                <a:latin typeface="Arial" charset="0"/>
                <a:ea typeface="黑体" pitchFamily="49" charset="-122"/>
                <a:sym typeface="宋体" charset="-122"/>
              </a:rPr>
              <a:t>一方面</a:t>
            </a:r>
            <a:r>
              <a:rPr lang="zh-CN" altLang="en-US" sz="2800" dirty="0" smtClean="0">
                <a:solidFill>
                  <a:srgbClr val="3114AC"/>
                </a:solidFill>
                <a:latin typeface="Arial" charset="0"/>
                <a:ea typeface="黑体" pitchFamily="49" charset="-122"/>
                <a:sym typeface="宋体" charset="-122"/>
              </a:rPr>
              <a:t>，一个利己的聂赫留朵夫和一个想要实现自我救赎的聂赫留朵夫之间展开了激战；另一方面聂赫留朵夫看到了玛丝洛娃已经完全变了个人，当年的纯洁美好不复存在，行为举止间流露出风尘女子的放荡，这一切让他质疑自己对她的拯救是否有意义。</a:t>
            </a:r>
            <a:r>
              <a:rPr lang="zh-CN" altLang="en-US" sz="2800" dirty="0" smtClean="0">
                <a:solidFill>
                  <a:srgbClr val="FF0000"/>
                </a:solidFill>
                <a:latin typeface="Arial" charset="0"/>
                <a:ea typeface="黑体" pitchFamily="49" charset="-122"/>
                <a:sym typeface="宋体" charset="-122"/>
              </a:rPr>
              <a:t>最终他还是坚定了自己要帮助玛丝洛娃的想法。</a:t>
            </a:r>
          </a:p>
        </p:txBody>
      </p:sp>
      <p:pic>
        <p:nvPicPr>
          <p:cNvPr id="6" name="图片 5"/>
          <p:cNvPicPr>
            <a:picLocks noChangeAspect="1"/>
          </p:cNvPicPr>
          <p:nvPr>
            <p:custDataLst>
              <p:tags r:id="rId1"/>
            </p:custDataLst>
          </p:nvPr>
        </p:nvPicPr>
        <p:blipFill>
          <a:blip r:embed="rId3"/>
          <a:stretch>
            <a:fillRect/>
          </a:stretch>
        </p:blipFill>
        <p:spPr>
          <a:xfrm>
            <a:off x="8915400" y="-30822"/>
            <a:ext cx="3276600" cy="24158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3"/>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p:cNvSpPr/>
          <p:nvPr/>
        </p:nvSpPr>
        <p:spPr>
          <a:xfrm>
            <a:off x="838200" y="1054100"/>
            <a:ext cx="10799763" cy="2739211"/>
          </a:xfrm>
          <a:prstGeom prst="rect">
            <a:avLst/>
          </a:prstGeom>
          <a:noFill/>
          <a:ln>
            <a:noFill/>
            <a:miter lim="800000"/>
          </a:ln>
          <a:effectLst/>
        </p:spPr>
        <p:txBody>
          <a:bodyPr>
            <a:spAutoFit/>
          </a:bodyPr>
          <a:lstStyle/>
          <a:p>
            <a:pPr defTabSz="912813" fontAlgn="base">
              <a:spcBef>
                <a:spcPct val="0"/>
              </a:spcBef>
              <a:spcAft>
                <a:spcPct val="0"/>
              </a:spcAft>
              <a:buSzPct val="100000"/>
            </a:pPr>
            <a:r>
              <a:rPr lang="zh-CN" altLang="en-US" sz="2400" dirty="0" smtClean="0">
                <a:solidFill>
                  <a:srgbClr val="404040"/>
                </a:solidFill>
                <a:latin typeface="Arial" charset="0"/>
                <a:ea typeface="黑体" pitchFamily="49" charset="-122"/>
                <a:sym typeface="宋体" charset="-122"/>
              </a:rPr>
              <a:t>     </a:t>
            </a:r>
            <a:r>
              <a:rPr lang="zh-CN" altLang="en-US" sz="2800" dirty="0" smtClean="0">
                <a:solidFill>
                  <a:srgbClr val="000000"/>
                </a:solidFill>
                <a:latin typeface="Arial" charset="0"/>
                <a:ea typeface="黑体" pitchFamily="49" charset="-122"/>
                <a:sym typeface="宋体" charset="-122"/>
              </a:rPr>
              <a:t>④</a:t>
            </a:r>
            <a:r>
              <a:rPr lang="zh-CN" altLang="en-US" sz="2400" b="1" u="sng" dirty="0" smtClean="0">
                <a:solidFill>
                  <a:srgbClr val="404040"/>
                </a:solidFill>
                <a:latin typeface="楷体" pitchFamily="49" charset="-122"/>
                <a:ea typeface="楷体" pitchFamily="49" charset="-122"/>
                <a:sym typeface="宋体" charset="-122"/>
              </a:rPr>
              <a:t>不过，说也奇怪，这种情况不仅没有使他疏远她，反而产生一种特殊的新的力量，使他去同她接近他</a:t>
            </a:r>
            <a:r>
              <a:rPr lang="en-US" altLang="zh-CN" sz="2400" b="1" u="sng" dirty="0" smtClean="0">
                <a:solidFill>
                  <a:srgbClr val="404040"/>
                </a:solidFill>
                <a:latin typeface="楷体" pitchFamily="49" charset="-122"/>
                <a:ea typeface="楷体" pitchFamily="49" charset="-122"/>
                <a:sym typeface="宋体" charset="-122"/>
              </a:rPr>
              <a:t>……</a:t>
            </a:r>
            <a:r>
              <a:rPr lang="zh-CN" altLang="en-US" sz="2400" b="1" u="sng" dirty="0" smtClean="0">
                <a:solidFill>
                  <a:srgbClr val="404040"/>
                </a:solidFill>
                <a:latin typeface="楷体" pitchFamily="49" charset="-122"/>
                <a:ea typeface="楷体" pitchFamily="49" charset="-122"/>
                <a:sym typeface="宋体" charset="-122"/>
              </a:rPr>
              <a:t>对她毫无所求，只希望她不要像现在这样，希望她能觉醒，能恢复她的本性</a:t>
            </a:r>
            <a:r>
              <a:rPr lang="zh-CN" altLang="en-US" sz="2400" b="1" dirty="0" smtClean="0">
                <a:solidFill>
                  <a:srgbClr val="404040"/>
                </a:solidFill>
                <a:latin typeface="楷体" pitchFamily="49" charset="-122"/>
                <a:ea typeface="楷体" pitchFamily="49" charset="-122"/>
                <a:sym typeface="宋体" charset="-122"/>
              </a:rPr>
              <a:t>。</a:t>
            </a:r>
          </a:p>
          <a:p>
            <a:pPr defTabSz="912813" fontAlgn="base">
              <a:spcBef>
                <a:spcPct val="0"/>
              </a:spcBef>
              <a:spcAft>
                <a:spcPct val="0"/>
              </a:spcAft>
              <a:buSzPct val="100000"/>
            </a:pPr>
            <a:r>
              <a:rPr lang="zh-CN" altLang="en-US" sz="2400" b="1" dirty="0" smtClean="0">
                <a:solidFill>
                  <a:srgbClr val="404040"/>
                </a:solidFill>
                <a:latin typeface="楷体" pitchFamily="49" charset="-122"/>
                <a:ea typeface="楷体" pitchFamily="49" charset="-122"/>
                <a:sym typeface="宋体" charset="-122"/>
              </a:rPr>
              <a:t>   </a:t>
            </a:r>
            <a:r>
              <a:rPr lang="en-US" altLang="zh-CN" sz="2400" b="1" dirty="0" smtClean="0">
                <a:solidFill>
                  <a:srgbClr val="404040"/>
                </a:solidFill>
                <a:latin typeface="楷体" pitchFamily="49" charset="-122"/>
                <a:ea typeface="楷体" pitchFamily="49" charset="-122"/>
                <a:sym typeface="宋体" charset="-122"/>
              </a:rPr>
              <a:t>……</a:t>
            </a:r>
          </a:p>
          <a:p>
            <a:pPr defTabSz="912813" fontAlgn="base">
              <a:spcBef>
                <a:spcPct val="0"/>
              </a:spcBef>
              <a:spcAft>
                <a:spcPct val="0"/>
              </a:spcAft>
              <a:buSzPct val="100000"/>
            </a:pPr>
            <a:r>
              <a:rPr lang="en-US" altLang="zh-CN" sz="2400" b="1" dirty="0" smtClean="0">
                <a:solidFill>
                  <a:srgbClr val="404040"/>
                </a:solidFill>
                <a:latin typeface="楷体" pitchFamily="49" charset="-122"/>
                <a:ea typeface="楷体" pitchFamily="49" charset="-122"/>
                <a:sym typeface="宋体" charset="-122"/>
              </a:rPr>
              <a:t>   “</a:t>
            </a:r>
            <a:r>
              <a:rPr lang="zh-CN" altLang="en-US" sz="2400" b="1" u="sng" dirty="0" smtClean="0">
                <a:solidFill>
                  <a:srgbClr val="404040"/>
                </a:solidFill>
                <a:latin typeface="楷体" pitchFamily="49" charset="-122"/>
                <a:ea typeface="楷体" pitchFamily="49" charset="-122"/>
                <a:sym typeface="宋体" charset="-122"/>
              </a:rPr>
              <a:t>我记起这些事是为了要改正错误，赎我的罪，卡秋莎。”聂赫留朵夫开了头，本来还想说他要同她结婚，但接触到她的目光，发觉其中有一种粗野可怕、拒人于千里之外的神色，他不敢开口了</a:t>
            </a:r>
            <a:r>
              <a:rPr lang="zh-CN" altLang="en-US" sz="2400" b="1" dirty="0" smtClean="0">
                <a:solidFill>
                  <a:srgbClr val="404040"/>
                </a:solidFill>
                <a:latin typeface="楷体" pitchFamily="49" charset="-122"/>
                <a:ea typeface="楷体" pitchFamily="49" charset="-122"/>
                <a:sym typeface="宋体" charset="-122"/>
              </a:rPr>
              <a:t>。</a:t>
            </a:r>
            <a:endParaRPr lang="en-US" altLang="zh-CN" sz="2400" b="1" dirty="0" smtClean="0">
              <a:solidFill>
                <a:srgbClr val="404040"/>
              </a:solidFill>
              <a:latin typeface="楷体" pitchFamily="49" charset="-122"/>
              <a:ea typeface="楷体" pitchFamily="49" charset="-122"/>
              <a:sym typeface="宋体" charset="-122"/>
            </a:endParaRPr>
          </a:p>
        </p:txBody>
      </p:sp>
      <p:sp>
        <p:nvSpPr>
          <p:cNvPr id="5" name="Text Box 7"/>
          <p:cNvSpPr/>
          <p:nvPr/>
        </p:nvSpPr>
        <p:spPr>
          <a:xfrm>
            <a:off x="838200" y="4221163"/>
            <a:ext cx="10729913" cy="1373187"/>
          </a:xfrm>
          <a:prstGeom prst="rect">
            <a:avLst/>
          </a:prstGeom>
          <a:noFill/>
          <a:ln>
            <a:noFill/>
            <a:miter lim="800000"/>
          </a:ln>
          <a:effectLst/>
        </p:spPr>
        <p:txBody>
          <a:bodyPr>
            <a:spAutoFit/>
          </a:bodyPr>
          <a:lstStyle/>
          <a:p>
            <a:pPr defTabSz="912813" fontAlgn="base">
              <a:spcBef>
                <a:spcPct val="50000"/>
              </a:spcBef>
              <a:spcAft>
                <a:spcPct val="0"/>
              </a:spcAft>
              <a:buSzPct val="100000"/>
            </a:pPr>
            <a:r>
              <a:rPr lang="zh-CN" altLang="en-US" sz="2400" dirty="0" smtClean="0">
                <a:solidFill>
                  <a:srgbClr val="000000"/>
                </a:solidFill>
                <a:latin typeface="Arial" charset="0"/>
                <a:ea typeface="黑体" pitchFamily="49" charset="-122"/>
              </a:rPr>
              <a:t>       </a:t>
            </a:r>
            <a:r>
              <a:rPr lang="zh-CN" altLang="en-US" sz="2800" dirty="0" smtClean="0">
                <a:solidFill>
                  <a:srgbClr val="FF0000"/>
                </a:solidFill>
                <a:latin typeface="Arial" charset="0"/>
                <a:ea typeface="黑体" pitchFamily="49" charset="-122"/>
              </a:rPr>
              <a:t>心理</a:t>
            </a:r>
            <a:r>
              <a:rPr lang="zh-CN" altLang="en-US" sz="2800" dirty="0" smtClean="0">
                <a:solidFill>
                  <a:srgbClr val="FF0000"/>
                </a:solidFill>
                <a:latin typeface="Arial" charset="0"/>
                <a:ea typeface="黑体" pitchFamily="49" charset="-122"/>
                <a:sym typeface="宋体" charset="-122"/>
              </a:rPr>
              <a:t>、语言描写。</a:t>
            </a:r>
            <a:r>
              <a:rPr lang="zh-CN" altLang="en-US" sz="2800" dirty="0" smtClean="0">
                <a:solidFill>
                  <a:srgbClr val="3114AC"/>
                </a:solidFill>
                <a:latin typeface="Arial" charset="0"/>
                <a:ea typeface="黑体" pitchFamily="49" charset="-122"/>
                <a:sym typeface="宋体" charset="-122"/>
              </a:rPr>
              <a:t>表明了聂赫留朵夫决心从精神上拯救玛丝洛娃，其实这也是他迈出自己精神复活的第一步。“不敢开口”表现了聂赫留朵夫的懦弱，也表现了他内心深深的自责和忏悔。</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3"/>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57" y="962072"/>
            <a:ext cx="3892412" cy="584775"/>
          </a:xfrm>
          <a:prstGeom prst="rect">
            <a:avLst/>
          </a:prstGeom>
        </p:spPr>
        <p:txBody>
          <a:bodyPr wrap="none">
            <a:spAutoFit/>
          </a:bodyPr>
          <a:lstStyle/>
          <a:p>
            <a:pPr lvl="0" defTabSz="912813" fontAlgn="base">
              <a:spcBef>
                <a:spcPct val="50000"/>
              </a:spcBef>
              <a:spcAft>
                <a:spcPct val="0"/>
              </a:spcAft>
              <a:buSzPct val="100000"/>
            </a:pPr>
            <a:r>
              <a:rPr lang="en-US" altLang="zh-CN" sz="3200" b="1" dirty="0">
                <a:solidFill>
                  <a:srgbClr val="000000"/>
                </a:solidFill>
                <a:latin typeface="Arial" charset="0"/>
                <a:ea typeface="方正姚体" pitchFamily="2" charset="-122"/>
              </a:rPr>
              <a:t>【</a:t>
            </a:r>
            <a:r>
              <a:rPr lang="zh-CN" altLang="en-US" sz="3200" b="1" dirty="0">
                <a:solidFill>
                  <a:srgbClr val="FF0000"/>
                </a:solidFill>
                <a:latin typeface="Arial" charset="0"/>
                <a:ea typeface="方正姚体" pitchFamily="2" charset="-122"/>
              </a:rPr>
              <a:t>聂赫留朵夫形象</a:t>
            </a:r>
            <a:r>
              <a:rPr lang="en-US" altLang="zh-CN" sz="3200" b="1" dirty="0">
                <a:solidFill>
                  <a:srgbClr val="000000"/>
                </a:solidFill>
                <a:latin typeface="Arial" charset="0"/>
                <a:ea typeface="方正姚体" pitchFamily="2" charset="-122"/>
              </a:rPr>
              <a:t>】</a:t>
            </a:r>
          </a:p>
        </p:txBody>
      </p:sp>
      <p:sp>
        <p:nvSpPr>
          <p:cNvPr id="4" name="Text Box 3"/>
          <p:cNvSpPr>
            <a:spLocks noChangeArrowheads="1"/>
          </p:cNvSpPr>
          <p:nvPr/>
        </p:nvSpPr>
        <p:spPr bwMode="auto">
          <a:xfrm>
            <a:off x="513509" y="2049930"/>
            <a:ext cx="9648825"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912813" fontAlgn="base">
              <a:spcBef>
                <a:spcPct val="0"/>
              </a:spcBef>
              <a:spcAft>
                <a:spcPct val="0"/>
              </a:spcAft>
              <a:buSzPct val="100000"/>
            </a:pPr>
            <a:r>
              <a:rPr lang="zh-CN" altLang="en-US" sz="2800" b="1" dirty="0" smtClean="0">
                <a:solidFill>
                  <a:srgbClr val="404040"/>
                </a:solidFill>
                <a:latin typeface="Arial" charset="0"/>
                <a:ea typeface="黑体" pitchFamily="49" charset="-122"/>
              </a:rPr>
              <a:t>      </a:t>
            </a:r>
            <a:r>
              <a:rPr lang="zh-CN" altLang="en-US" sz="2800" b="1" dirty="0" smtClean="0">
                <a:solidFill>
                  <a:srgbClr val="404040"/>
                </a:solidFill>
                <a:latin typeface="宋体"/>
                <a:ea typeface="宋体"/>
              </a:rPr>
              <a:t>①</a:t>
            </a:r>
            <a:r>
              <a:rPr lang="zh-CN" altLang="en-US" sz="2800" b="1" dirty="0" smtClean="0">
                <a:solidFill>
                  <a:srgbClr val="404040"/>
                </a:solidFill>
                <a:latin typeface="Arial" charset="0"/>
                <a:ea typeface="黑体" pitchFamily="49" charset="-122"/>
              </a:rPr>
              <a:t> </a:t>
            </a:r>
            <a:r>
              <a:rPr lang="zh-CN" altLang="en-US" sz="2800" dirty="0" smtClean="0">
                <a:solidFill>
                  <a:srgbClr val="404040"/>
                </a:solidFill>
                <a:latin typeface="华文中宋" pitchFamily="2" charset="-122"/>
                <a:ea typeface="华文中宋" pitchFamily="2" charset="-122"/>
              </a:rPr>
              <a:t>聂赫留朵夫</a:t>
            </a:r>
            <a:r>
              <a:rPr lang="zh-CN" altLang="en-US" sz="2800" b="1" dirty="0" smtClean="0">
                <a:solidFill>
                  <a:srgbClr val="0000FF"/>
                </a:solidFill>
                <a:latin typeface="华文中宋" pitchFamily="2" charset="-122"/>
                <a:ea typeface="华文中宋" pitchFamily="2" charset="-122"/>
              </a:rPr>
              <a:t>既是贵族地主阶级的罪恶的体现者，同时又是本阶级罪恶的批判者。</a:t>
            </a:r>
            <a:endParaRPr lang="en-US" altLang="zh-CN" sz="2800" b="1" dirty="0" smtClean="0">
              <a:solidFill>
                <a:srgbClr val="0000FF"/>
              </a:solidFill>
              <a:latin typeface="华文中宋" pitchFamily="2" charset="-122"/>
              <a:ea typeface="华文中宋" pitchFamily="2" charset="-122"/>
            </a:endParaRPr>
          </a:p>
          <a:p>
            <a:pPr defTabSz="912813" fontAlgn="base">
              <a:spcBef>
                <a:spcPct val="0"/>
              </a:spcBef>
              <a:spcAft>
                <a:spcPct val="0"/>
              </a:spcAft>
              <a:buSzPct val="100000"/>
            </a:pPr>
            <a:r>
              <a:rPr lang="en-US" altLang="zh-CN" sz="2800" dirty="0" smtClean="0">
                <a:solidFill>
                  <a:srgbClr val="404040"/>
                </a:solidFill>
                <a:latin typeface="华文中宋" pitchFamily="2" charset="-122"/>
                <a:ea typeface="华文中宋" pitchFamily="2" charset="-122"/>
              </a:rPr>
              <a:t>      </a:t>
            </a:r>
            <a:r>
              <a:rPr lang="zh-CN" altLang="en-US" sz="2800" dirty="0" smtClean="0">
                <a:solidFill>
                  <a:srgbClr val="404040"/>
                </a:solidFill>
                <a:latin typeface="华文中宋" pitchFamily="2" charset="-122"/>
                <a:ea typeface="华文中宋" pitchFamily="2" charset="-122"/>
              </a:rPr>
              <a:t>聂赫留朵夫大学时是一个纯洁、热忱、朝气勃勃，有美好追求的青年，进入军队和上流社会后，过起花天酒地、醉生梦死的生活。作风随便，诱惑玛丝洛娃使其怀上孩子，又将</a:t>
            </a:r>
            <a:r>
              <a:rPr lang="zh-CN" altLang="en-US" sz="2800" dirty="0">
                <a:solidFill>
                  <a:srgbClr val="404040"/>
                </a:solidFill>
                <a:latin typeface="华文中宋" pitchFamily="2" charset="-122"/>
                <a:ea typeface="华文中宋" pitchFamily="2" charset="-122"/>
              </a:rPr>
              <a:t>她</a:t>
            </a:r>
            <a:r>
              <a:rPr lang="zh-CN" altLang="en-US" sz="2800" dirty="0" smtClean="0">
                <a:solidFill>
                  <a:srgbClr val="404040"/>
                </a:solidFill>
                <a:latin typeface="华文中宋" pitchFamily="2" charset="-122"/>
                <a:ea typeface="华文中宋" pitchFamily="2" charset="-122"/>
              </a:rPr>
              <a:t>抛弃</a:t>
            </a:r>
            <a:r>
              <a:rPr lang="zh-CN" altLang="en-US" sz="2800" dirty="0" smtClean="0">
                <a:solidFill>
                  <a:srgbClr val="404040"/>
                </a:solidFill>
                <a:latin typeface="华文中宋" pitchFamily="2" charset="-122"/>
                <a:ea typeface="华文中宋" pitchFamily="2" charset="-122"/>
              </a:rPr>
              <a:t>。</a:t>
            </a:r>
            <a:r>
              <a:rPr lang="zh-CN" altLang="en-US" sz="2800" dirty="0">
                <a:solidFill>
                  <a:srgbClr val="404040"/>
                </a:solidFill>
                <a:latin typeface="宋体"/>
              </a:rPr>
              <a:t>②</a:t>
            </a:r>
            <a:r>
              <a:rPr lang="zh-CN" altLang="en-US" sz="2800" dirty="0" smtClean="0">
                <a:solidFill>
                  <a:srgbClr val="404040"/>
                </a:solidFill>
                <a:latin typeface="华文中宋" pitchFamily="2" charset="-122"/>
                <a:ea typeface="华文中宋" pitchFamily="2" charset="-122"/>
              </a:rPr>
              <a:t>多年后</a:t>
            </a:r>
            <a:r>
              <a:rPr lang="zh-CN" altLang="en-US" sz="2800" dirty="0" smtClean="0">
                <a:solidFill>
                  <a:srgbClr val="404040"/>
                </a:solidFill>
                <a:latin typeface="华文中宋" pitchFamily="2" charset="-122"/>
                <a:ea typeface="华文中宋" pitchFamily="2" charset="-122"/>
              </a:rPr>
              <a:t>，再次遇到了玛丝洛娃</a:t>
            </a:r>
            <a:r>
              <a:rPr lang="zh-CN" altLang="en-US" sz="2800" dirty="0" smtClean="0">
                <a:solidFill>
                  <a:srgbClr val="404040"/>
                </a:solidFill>
                <a:latin typeface="华文中宋" pitchFamily="2" charset="-122"/>
                <a:ea typeface="华文中宋" pitchFamily="2" charset="-122"/>
              </a:rPr>
              <a:t>，意识</a:t>
            </a:r>
            <a:r>
              <a:rPr lang="zh-CN" altLang="en-US" sz="2800" dirty="0" smtClean="0">
                <a:solidFill>
                  <a:srgbClr val="404040"/>
                </a:solidFill>
                <a:latin typeface="华文中宋" pitchFamily="2" charset="-122"/>
                <a:ea typeface="华文中宋" pitchFamily="2" charset="-122"/>
              </a:rPr>
              <a:t>到自己是造成她不幸的罪魁祸首，心中的良知引发了他对玛丝洛娃的同情和忏悔</a:t>
            </a:r>
            <a:r>
              <a:rPr lang="zh-CN" altLang="en-US" sz="2800" dirty="0" smtClean="0">
                <a:solidFill>
                  <a:srgbClr val="404040"/>
                </a:solidFill>
                <a:latin typeface="华文中宋" pitchFamily="2" charset="-122"/>
                <a:ea typeface="华文中宋" pitchFamily="2" charset="-122"/>
              </a:rPr>
              <a:t>。</a:t>
            </a:r>
            <a:r>
              <a:rPr lang="zh-CN" altLang="en-US" sz="2800" dirty="0" smtClean="0">
                <a:solidFill>
                  <a:srgbClr val="404040"/>
                </a:solidFill>
                <a:latin typeface="宋体"/>
                <a:ea typeface="宋体"/>
              </a:rPr>
              <a:t>③</a:t>
            </a:r>
            <a:r>
              <a:rPr lang="zh-CN" altLang="en-US" sz="2800" dirty="0" smtClean="0">
                <a:solidFill>
                  <a:srgbClr val="404040"/>
                </a:solidFill>
                <a:latin typeface="华文中宋" pitchFamily="2" charset="-122"/>
                <a:ea typeface="华文中宋" pitchFamily="2" charset="-122"/>
              </a:rPr>
              <a:t>他</a:t>
            </a:r>
            <a:r>
              <a:rPr lang="zh-CN" altLang="en-US" sz="2800" dirty="0" smtClean="0">
                <a:solidFill>
                  <a:srgbClr val="404040"/>
                </a:solidFill>
                <a:latin typeface="华文中宋" pitchFamily="2" charset="-122"/>
                <a:ea typeface="华文中宋" pitchFamily="2" charset="-122"/>
              </a:rPr>
              <a:t>开始决心赎罪，甚至有和她结婚的念头，表明了他悔改的诚意。从此，</a:t>
            </a:r>
            <a:r>
              <a:rPr lang="zh-CN" altLang="en-US" sz="2800" dirty="0" smtClean="0">
                <a:solidFill>
                  <a:srgbClr val="FF0000"/>
                </a:solidFill>
                <a:latin typeface="华文中宋" pitchFamily="2" charset="-122"/>
                <a:ea typeface="华文中宋" pitchFamily="2" charset="-122"/>
              </a:rPr>
              <a:t>他的思想开始升华，灵魂开始走向复活。</a:t>
            </a:r>
          </a:p>
        </p:txBody>
      </p:sp>
      <p:pic>
        <p:nvPicPr>
          <p:cNvPr id="5" name="图片 4"/>
          <p:cNvPicPr>
            <a:picLocks noChangeAspect="1"/>
          </p:cNvPicPr>
          <p:nvPr>
            <p:custDataLst>
              <p:tags r:id="rId1"/>
            </p:custDataLst>
          </p:nvPr>
        </p:nvPicPr>
        <p:blipFill>
          <a:blip r:embed="rId3"/>
          <a:stretch>
            <a:fillRect/>
          </a:stretch>
        </p:blipFill>
        <p:spPr>
          <a:xfrm>
            <a:off x="8915400" y="-30822"/>
            <a:ext cx="3276600" cy="2415813"/>
          </a:xfrm>
          <a:prstGeom prst="rect">
            <a:avLst/>
          </a:prstGeo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92206" y="859790"/>
            <a:ext cx="2214880" cy="701040"/>
          </a:xfrm>
          <a:prstGeom prst="rect">
            <a:avLst/>
          </a:prstGeom>
          <a:noFill/>
          <a:ln>
            <a:noFill/>
          </a:ln>
        </p:spPr>
        <p:txBody>
          <a:bodyPr wrap="none" rtlCol="0" anchor="t">
            <a:spAutoFit/>
          </a:bodyPr>
          <a:lstStyle/>
          <a:p>
            <a:pPr algn="ctr"/>
            <a:r>
              <a:rPr lang="zh-CN" altLang="en-US" sz="4000" dirty="0">
                <a:ln w="22225">
                  <a:solidFill>
                    <a:srgbClr val="ED7D31"/>
                  </a:solidFill>
                  <a:prstDash val="solid"/>
                </a:ln>
                <a:solidFill>
                  <a:srgbClr val="ED7D31">
                    <a:lumMod val="40000"/>
                    <a:lumOff val="60000"/>
                  </a:srgbClr>
                </a:solidFill>
                <a:latin typeface="仿宋" panose="02010609060101010101" charset="-122"/>
                <a:ea typeface="仿宋" panose="02010609060101010101" charset="-122"/>
              </a:rPr>
              <a:t>忏悔贵族</a:t>
            </a:r>
          </a:p>
        </p:txBody>
      </p:sp>
      <p:sp>
        <p:nvSpPr>
          <p:cNvPr id="2" name="文本框 1"/>
          <p:cNvSpPr txBox="1"/>
          <p:nvPr>
            <p:custDataLst>
              <p:tags r:id="rId2"/>
            </p:custDataLst>
          </p:nvPr>
        </p:nvSpPr>
        <p:spPr>
          <a:xfrm>
            <a:off x="256092" y="2148989"/>
            <a:ext cx="11562715" cy="3931920"/>
          </a:xfrm>
          <a:prstGeom prst="rect">
            <a:avLst/>
          </a:prstGeom>
          <a:noFill/>
        </p:spPr>
        <p:txBody>
          <a:bodyPr wrap="square" rtlCol="0" anchor="t">
            <a:spAutoFit/>
          </a:bodyPr>
          <a:lstStyle/>
          <a:p>
            <a:r>
              <a:rPr lang="en-US" altLang="zh-CN" sz="3600" b="1" dirty="0">
                <a:solidFill>
                  <a:prstClr val="black"/>
                </a:solidFill>
                <a:latin typeface="楷体" panose="02010609060101010101" charset="-122"/>
                <a:ea typeface="楷体" panose="02010609060101010101" charset="-122"/>
                <a:cs typeface="楷体" panose="02010609060101010101" charset="-122"/>
              </a:rPr>
              <a:t>    "忏悔贵族"是托尔斯泰创作中的人物形象系列，是19世纪后期俄国文学中理想贵族地主的形象。</a:t>
            </a:r>
          </a:p>
          <a:p>
            <a:r>
              <a:rPr lang="en-US" altLang="zh-CN" sz="3600" b="1" dirty="0">
                <a:solidFill>
                  <a:prstClr val="black"/>
                </a:solidFill>
                <a:latin typeface="楷体" panose="02010609060101010101" charset="-122"/>
                <a:ea typeface="楷体" panose="02010609060101010101" charset="-122"/>
                <a:cs typeface="楷体" panose="02010609060101010101" charset="-122"/>
              </a:rPr>
              <a:t>    他们出身贵族，有才学，有理想，正直善良。由于上流社会的腐败，使他们有意无意中做了伤害他人的事情，从而堕落成自私自利者。但他们通过接触社会，</a:t>
            </a:r>
            <a:r>
              <a:rPr lang="en-US" altLang="zh-CN" sz="3600" b="1" dirty="0">
                <a:solidFill>
                  <a:srgbClr val="FF0000"/>
                </a:solidFill>
                <a:latin typeface="楷体" panose="02010609060101010101" charset="-122"/>
                <a:ea typeface="楷体" panose="02010609060101010101" charset="-122"/>
                <a:cs typeface="楷体" panose="02010609060101010101" charset="-122"/>
              </a:rPr>
              <a:t>认识到了沙皇专制制度的腐败落后及不合理性，从地主阶级立场转到宗法制农民的立场。</a:t>
            </a:r>
          </a:p>
        </p:txBody>
      </p:sp>
    </p:spTree>
    <p:extLst>
      <p:ext uri="{BB962C8B-B14F-4D97-AF65-F5344CB8AC3E}">
        <p14:creationId xmlns:p14="http://schemas.microsoft.com/office/powerpoint/2010/main" val="34394454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504971" y="1763339"/>
            <a:ext cx="10736770" cy="3170099"/>
          </a:xfrm>
          <a:prstGeom prst="rect">
            <a:avLst/>
          </a:prstGeom>
          <a:noFill/>
          <a:ln w="9525">
            <a:noFill/>
          </a:ln>
        </p:spPr>
        <p:txBody>
          <a:bodyPr wrap="square">
            <a:spAutoFit/>
          </a:bodyPr>
          <a:lstStyle/>
          <a:p>
            <a:pPr indent="0"/>
            <a:r>
              <a:rPr lang="zh-CN" altLang="en-US"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活动三：</a:t>
            </a:r>
            <a:r>
              <a:rPr lang="zh-CN" altLang="en-US" sz="4000" dirty="0">
                <a:ln w="22225">
                  <a:solidFill>
                    <a:schemeClr val="accent2"/>
                  </a:solidFill>
                  <a:prstDash val="solid"/>
                </a:ln>
                <a:solidFill>
                  <a:schemeClr val="accent2">
                    <a:lumMod val="40000"/>
                    <a:lumOff val="60000"/>
                  </a:schemeClr>
                </a:solidFill>
                <a:latin typeface="仿宋" panose="02010609060101010101" charset="-122"/>
                <a:ea typeface="仿宋" panose="02010609060101010101" charset="-122"/>
              </a:rPr>
              <a:t>阅读</a:t>
            </a:r>
            <a:r>
              <a:rPr lang="zh-CN"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深思</a:t>
            </a:r>
            <a:endParaRPr lang="zh-CN" sz="4000"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endParaRPr lang="zh-CN" sz="4000"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r>
              <a:rPr lang="zh-CN" sz="4000"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  </a:t>
            </a:r>
            <a:r>
              <a:rPr lang="en-US" altLang="zh-CN"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  </a:t>
            </a:r>
            <a:r>
              <a:rPr lang="zh-CN"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结合聂赫留朵夫</a:t>
            </a:r>
            <a:r>
              <a:rPr lang="zh-CN" sz="4000"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和玛丝洛娃的人物形象，品读</a:t>
            </a:r>
            <a:r>
              <a:rPr lang="zh-CN"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课文</a:t>
            </a:r>
            <a:r>
              <a:rPr lang="zh-CN" altLang="en-US"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a:t>
            </a:r>
            <a:r>
              <a:rPr lang="zh-CN"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思考</a:t>
            </a:r>
            <a:r>
              <a:rPr lang="zh-CN" sz="4000"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并总结这部小说中以“复活”为题的深层</a:t>
            </a:r>
            <a:r>
              <a:rPr lang="zh-CN"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意蕴</a:t>
            </a:r>
            <a:r>
              <a:rPr lang="zh-CN" altLang="en-US" sz="4000" dirty="0" smtClean="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a:t>
            </a:r>
            <a:endParaRPr lang="zh-CN" sz="4000" dirty="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pic>
        <p:nvPicPr>
          <p:cNvPr id="28" name="图片 27"/>
          <p:cNvPicPr>
            <a:picLocks noChangeAspect="1"/>
          </p:cNvPicPr>
          <p:nvPr>
            <p:custDataLst>
              <p:tags r:id="rId2"/>
            </p:custDataLst>
          </p:nvPr>
        </p:nvPicPr>
        <p:blipFill>
          <a:blip r:embed="rId5"/>
          <a:stretch>
            <a:fillRect/>
          </a:stretch>
        </p:blipFill>
        <p:spPr>
          <a:xfrm>
            <a:off x="8414385" y="86995"/>
            <a:ext cx="3635375" cy="26803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551179" y="1710727"/>
            <a:ext cx="11089640" cy="2286000"/>
          </a:xfrm>
          <a:prstGeom prst="rect">
            <a:avLst/>
          </a:prstGeom>
          <a:noFill/>
        </p:spPr>
        <p:txBody>
          <a:bodyPr wrap="square" rtlCol="0">
            <a:spAutoFit/>
          </a:bodyPr>
          <a:lstStyle/>
          <a:p>
            <a:pPr>
              <a:lnSpc>
                <a:spcPct val="150000"/>
              </a:lnSpc>
            </a:pPr>
            <a:r>
              <a:rPr lang="zh-CN" altLang="en-US" sz="2400" b="1" dirty="0">
                <a:latin typeface="微软雅黑" panose="020B0503020204020204" charset="-122"/>
                <a:ea typeface="微软雅黑" panose="020B0503020204020204" charset="-122"/>
              </a:rPr>
              <a:t>明确：</a:t>
            </a:r>
            <a:r>
              <a:rPr lang="zh-CN" altLang="en-US" sz="2400" b="1" dirty="0">
                <a:solidFill>
                  <a:srgbClr val="FF0000"/>
                </a:solidFill>
                <a:latin typeface="微软雅黑" panose="020B0503020204020204" charset="-122"/>
                <a:ea typeface="微软雅黑" panose="020B0503020204020204" charset="-122"/>
              </a:rPr>
              <a:t>①人性的复活。</a:t>
            </a:r>
            <a:r>
              <a:rPr lang="zh-CN" altLang="en-US" sz="2400" b="1" dirty="0">
                <a:latin typeface="微软雅黑" panose="020B0503020204020204" charset="-122"/>
                <a:ea typeface="微软雅黑" panose="020B0503020204020204" charset="-122"/>
              </a:rPr>
              <a:t>曾经聂赫留朵夫是一个沉迷声色的花花公子，每天的生活看似光鲜，实则内心充满空虚。直到他再次看到玛丝洛娃那一刻，那个因为他的欲望毁掉的女孩儿，他开始审视自己的经历，开始直面他的过去的错误。那一刻，他内心中自己善良的一面，在压迫中终于开始苏醒。</a:t>
            </a:r>
          </a:p>
        </p:txBody>
      </p:sp>
      <p:sp>
        <p:nvSpPr>
          <p:cNvPr id="5" name="文本框 3"/>
          <p:cNvSpPr txBox="1"/>
          <p:nvPr>
            <p:custDataLst>
              <p:tags r:id="rId2"/>
            </p:custDataLst>
          </p:nvPr>
        </p:nvSpPr>
        <p:spPr>
          <a:xfrm>
            <a:off x="551179" y="4226522"/>
            <a:ext cx="10974705" cy="1737360"/>
          </a:xfrm>
          <a:prstGeom prst="rect">
            <a:avLst/>
          </a:prstGeom>
          <a:noFill/>
        </p:spPr>
        <p:txBody>
          <a:bodyPr wrap="square" rtlCol="0">
            <a:spAutoFit/>
          </a:bodyPr>
          <a:lstStyle/>
          <a:p>
            <a:pPr>
              <a:lnSpc>
                <a:spcPct val="150000"/>
              </a:lnSpc>
            </a:pPr>
            <a:r>
              <a:rPr lang="zh-CN" altLang="en-US" sz="2400" b="1" dirty="0" smtClean="0">
                <a:solidFill>
                  <a:srgbClr val="FF0000"/>
                </a:solidFill>
                <a:latin typeface="微软雅黑" panose="020B0503020204020204" charset="-122"/>
                <a:ea typeface="微软雅黑" panose="020B0503020204020204" charset="-122"/>
              </a:rPr>
              <a:t>②</a:t>
            </a:r>
            <a:r>
              <a:rPr lang="zh-CN" altLang="en-US" sz="2400" b="1" dirty="0">
                <a:solidFill>
                  <a:srgbClr val="FF0000"/>
                </a:solidFill>
                <a:latin typeface="微软雅黑" panose="020B0503020204020204" charset="-122"/>
                <a:ea typeface="微软雅黑" panose="020B0503020204020204" charset="-122"/>
              </a:rPr>
              <a:t>道德的复活。</a:t>
            </a:r>
            <a:r>
              <a:rPr lang="zh-CN" altLang="en-US" sz="2400" b="1" dirty="0">
                <a:latin typeface="微软雅黑" panose="020B0503020204020204" charset="-122"/>
                <a:ea typeface="微软雅黑" panose="020B0503020204020204" charset="-122"/>
              </a:rPr>
              <a:t>聂赫留朵夫鼓起勇气，面对曾被自己深深伤害过的玛丝洛娃，他放下自己的贵族身段。向她忏悔自己曾经犯下的罪恶，祈求获得宽恕。这一刻，他曾经沦丧的道德感再次回归，这是他道德的复活。</a:t>
            </a:r>
          </a:p>
        </p:txBody>
      </p:sp>
      <p:pic>
        <p:nvPicPr>
          <p:cNvPr id="6" name="图片 5"/>
          <p:cNvPicPr>
            <a:picLocks noChangeAspect="1"/>
          </p:cNvPicPr>
          <p:nvPr>
            <p:custDataLst>
              <p:tags r:id="rId3"/>
            </p:custDataLst>
          </p:nvPr>
        </p:nvPicPr>
        <p:blipFill>
          <a:blip r:embed="rId6"/>
          <a:stretch>
            <a:fillRect/>
          </a:stretch>
        </p:blipFill>
        <p:spPr>
          <a:xfrm>
            <a:off x="8202705" y="0"/>
            <a:ext cx="3847055" cy="1855694"/>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605230" y="1283074"/>
            <a:ext cx="6777205" cy="4524315"/>
          </a:xfrm>
          <a:prstGeom prst="rect">
            <a:avLst/>
          </a:prstGeom>
          <a:noFill/>
        </p:spPr>
        <p:txBody>
          <a:bodyPr wrap="square" rtlCol="0">
            <a:spAutoFit/>
          </a:bodyPr>
          <a:lstStyle/>
          <a:p>
            <a:pPr algn="l">
              <a:lnSpc>
                <a:spcPct val="150000"/>
              </a:lnSpc>
              <a:buClrTx/>
              <a:buSzTx/>
              <a:buFontTx/>
            </a:pPr>
            <a:r>
              <a:rPr lang="zh-CN" altLang="en-US" sz="2400" b="1" dirty="0" smtClean="0">
                <a:solidFill>
                  <a:srgbClr val="FF0000"/>
                </a:solidFill>
                <a:latin typeface="微软雅黑" panose="020B0503020204020204" charset="-122"/>
                <a:ea typeface="微软雅黑" panose="020B0503020204020204" charset="-122"/>
              </a:rPr>
              <a:t>③</a:t>
            </a:r>
            <a:r>
              <a:rPr lang="zh-CN" altLang="en-US" sz="2400" b="1" dirty="0">
                <a:solidFill>
                  <a:srgbClr val="FF0000"/>
                </a:solidFill>
                <a:latin typeface="微软雅黑" panose="020B0503020204020204" charset="-122"/>
                <a:ea typeface="微软雅黑" panose="020B0503020204020204" charset="-122"/>
              </a:rPr>
              <a:t>精神的复活。</a:t>
            </a:r>
            <a:r>
              <a:rPr lang="zh-CN" altLang="en-US" sz="2400" b="1" dirty="0">
                <a:latin typeface="微软雅黑" panose="020B0503020204020204" charset="-122"/>
                <a:ea typeface="微软雅黑" panose="020B0503020204020204" charset="-122"/>
              </a:rPr>
              <a:t>当聂赫留朵夫作为陪审员的身份在法庭上与被告的玛丝洛娃重逢时，相信他的内心是受到了极大震撼的，沉睡在心灵深处的精神的人开始觉醒。他开始认识到，正是因为自己的不负责任，才造成了玛丝洛娃一生的悲剧，开始认识到自己犯了罪。于是，聂赫留朵夫走上了自己的赎罪之路，同时也是在进行自我救赎，他的精神走向了复活。</a:t>
            </a:r>
          </a:p>
        </p:txBody>
      </p:sp>
      <p:pic>
        <p:nvPicPr>
          <p:cNvPr id="6" name="图片 5"/>
          <p:cNvPicPr>
            <a:picLocks noChangeAspect="1"/>
          </p:cNvPicPr>
          <p:nvPr>
            <p:custDataLst>
              <p:tags r:id="rId2"/>
            </p:custDataLst>
          </p:nvPr>
        </p:nvPicPr>
        <p:blipFill>
          <a:blip r:embed="rId5"/>
          <a:stretch>
            <a:fillRect/>
          </a:stretch>
        </p:blipFill>
        <p:spPr>
          <a:xfrm>
            <a:off x="7503460" y="-19349"/>
            <a:ext cx="4504764" cy="3959337"/>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815965" y="1206500"/>
            <a:ext cx="5969000" cy="5212080"/>
          </a:xfrm>
          <a:prstGeom prst="rect">
            <a:avLst/>
          </a:prstGeom>
          <a:noFill/>
        </p:spPr>
        <p:txBody>
          <a:bodyPr wrap="square" rtlCol="0">
            <a:spAutoFit/>
          </a:bodyPr>
          <a:lstStyle/>
          <a:p>
            <a:pPr fontAlgn="auto">
              <a:lnSpc>
                <a:spcPct val="140000"/>
              </a:lnSpc>
            </a:pPr>
            <a:r>
              <a:rPr lang="en-US" altLang="zh-CN" sz="2400" b="1" dirty="0">
                <a:latin typeface="微软雅黑" panose="020B0503020204020204" charset="-122"/>
                <a:ea typeface="微软雅黑" panose="020B0503020204020204" charset="-122"/>
              </a:rPr>
              <a:t>        美国作家纳博科夫在大学讲授俄国文学的时候，让大家把窗帘都关上，灯也都灭掉，然后他打开了一盏灯，对学生说，在俄国文学的星空中，这是普希金，接着他又打开了另一盏，说这是果戈里，又开了一盏，说这是契科夫，最后他一把扯开窗帘，让教室里充满了阳光，他由衷地说道，这是托尔斯泰。</a:t>
            </a:r>
          </a:p>
          <a:p>
            <a:pPr fontAlgn="auto">
              <a:lnSpc>
                <a:spcPct val="140000"/>
              </a:lnSpc>
            </a:pPr>
            <a:r>
              <a:rPr lang="en-US" altLang="zh-CN" sz="2400" b="1" dirty="0">
                <a:latin typeface="微软雅黑" panose="020B0503020204020204" charset="-122"/>
                <a:ea typeface="微软雅黑" panose="020B0503020204020204" charset="-122"/>
              </a:rPr>
              <a:t>       </a:t>
            </a:r>
            <a:r>
              <a:rPr lang="en-US" altLang="zh-CN" sz="2400" b="1" dirty="0" err="1">
                <a:latin typeface="微软雅黑" panose="020B0503020204020204" charset="-122"/>
                <a:ea typeface="微软雅黑" panose="020B0503020204020204" charset="-122"/>
              </a:rPr>
              <a:t>可见，在纳博科夫的心目中，托尔斯泰是俄国文坛上最亮的那束光</a:t>
            </a:r>
            <a:r>
              <a:rPr lang="en-US" altLang="zh-CN" sz="2400" b="1" dirty="0">
                <a:latin typeface="微软雅黑" panose="020B0503020204020204" charset="-122"/>
                <a:ea typeface="微软雅黑" panose="020B0503020204020204" charset="-122"/>
              </a:rPr>
              <a:t>。</a:t>
            </a:r>
          </a:p>
        </p:txBody>
      </p:sp>
      <p:pic>
        <p:nvPicPr>
          <p:cNvPr id="5" name="图片 4"/>
          <p:cNvPicPr>
            <a:picLocks noChangeAspect="1"/>
          </p:cNvPicPr>
          <p:nvPr>
            <p:custDataLst>
              <p:tags r:id="rId2"/>
            </p:custDataLst>
          </p:nvPr>
        </p:nvPicPr>
        <p:blipFill>
          <a:blip r:embed="rId5"/>
          <a:stretch>
            <a:fillRect/>
          </a:stretch>
        </p:blipFill>
        <p:spPr>
          <a:xfrm>
            <a:off x="227964" y="930910"/>
            <a:ext cx="4784725" cy="5763260"/>
          </a:xfrm>
          <a:prstGeom prst="rect">
            <a:avLst/>
          </a:prstGeom>
        </p:spPr>
      </p:pic>
      <p:sp>
        <p:nvSpPr>
          <p:cNvPr id="6" name="文本框 5"/>
          <p:cNvSpPr txBox="1"/>
          <p:nvPr>
            <p:custDataLst>
              <p:tags r:id="rId3"/>
            </p:custDataLst>
          </p:nvPr>
        </p:nvSpPr>
        <p:spPr>
          <a:xfrm>
            <a:off x="116390" y="-33954"/>
            <a:ext cx="11959067" cy="1200329"/>
          </a:xfrm>
          <a:prstGeom prst="rect">
            <a:avLst/>
          </a:prstGeom>
          <a:noFill/>
        </p:spPr>
        <p:txBody>
          <a:bodyPr wrap="square" rtlCol="0" anchor="t">
            <a:spAutoFit/>
          </a:bodyPr>
          <a:lstStyle/>
          <a:p>
            <a:r>
              <a:rPr lang="zh-CN" altLang="en-US" sz="3600" dirty="0" smtClean="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一、走近作者：</a:t>
            </a:r>
            <a:endParaRPr lang="en-US" altLang="zh-CN" sz="3600" dirty="0" smtClean="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a:p>
            <a:r>
              <a:rPr lang="en-US" altLang="zh-CN" sz="3600" dirty="0" smtClean="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                </a:t>
            </a:r>
            <a:r>
              <a:rPr lang="zh-CN" altLang="en-US" sz="3600" dirty="0" smtClean="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俄国文坛有很多世界级的作家，而他是那个盟主。</a:t>
            </a:r>
            <a:endParaRPr lang="zh-CN" altLang="en-US" sz="3600"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395157" y="1251585"/>
            <a:ext cx="10846584" cy="4812030"/>
          </a:xfrm>
        </p:spPr>
        <p:txBody>
          <a:bodyPr>
            <a:normAutofit fontScale="70000" lnSpcReduction="20000"/>
          </a:bodyPr>
          <a:lstStyle/>
          <a:p>
            <a:pPr marL="0" lvl="0" indent="0">
              <a:spcBef>
                <a:spcPct val="0"/>
              </a:spcBef>
              <a:spcAft>
                <a:spcPct val="0"/>
              </a:spcAft>
              <a:buNone/>
            </a:pPr>
            <a:endParaRPr lang="en-US" altLang="zh-CN" sz="800" spc="300" dirty="0" smtClean="0">
              <a:solidFill>
                <a:srgbClr val="0070C0"/>
              </a:solidFill>
              <a:latin typeface="微软雅黑" panose="020B0503020204020204" charset="-122"/>
              <a:ea typeface="微软雅黑" panose="020B0503020204020204" charset="-122"/>
              <a:cs typeface="Arial"/>
              <a:sym typeface="+mn-ea"/>
            </a:endParaRPr>
          </a:p>
          <a:p>
            <a:pPr marL="0" lvl="0" indent="0">
              <a:spcBef>
                <a:spcPct val="0"/>
              </a:spcBef>
              <a:spcAft>
                <a:spcPct val="0"/>
              </a:spcAft>
              <a:buNone/>
            </a:pPr>
            <a:r>
              <a:rPr lang="en-US" altLang="zh-CN" sz="4400" b="1" spc="300" dirty="0" err="1" smtClean="0">
                <a:solidFill>
                  <a:srgbClr val="FF0000"/>
                </a:solidFill>
                <a:latin typeface="微软雅黑" panose="020B0503020204020204" charset="-122"/>
                <a:ea typeface="微软雅黑" panose="020B0503020204020204" charset="-122"/>
                <a:cs typeface="Arial"/>
                <a:sym typeface="+mn-ea"/>
              </a:rPr>
              <a:t>美好的人性理想</a:t>
            </a:r>
            <a:r>
              <a:rPr lang="en-US" altLang="zh-CN" sz="4400" b="1" spc="300" dirty="0" smtClean="0">
                <a:solidFill>
                  <a:srgbClr val="FF0000"/>
                </a:solidFill>
                <a:latin typeface="微软雅黑" panose="020B0503020204020204" charset="-122"/>
                <a:ea typeface="微软雅黑" panose="020B0503020204020204" charset="-122"/>
                <a:cs typeface="Arial"/>
                <a:sym typeface="+mn-ea"/>
              </a:rPr>
              <a:t>：</a:t>
            </a:r>
          </a:p>
          <a:p>
            <a:pPr marL="0" lvl="0" indent="0">
              <a:spcBef>
                <a:spcPct val="0"/>
              </a:spcBef>
              <a:spcAft>
                <a:spcPct val="0"/>
              </a:spcAft>
              <a:buNone/>
            </a:pPr>
            <a:endParaRPr lang="en-US" altLang="zh-CN" sz="4400" b="1" spc="300" dirty="0" smtClean="0">
              <a:solidFill>
                <a:srgbClr val="FF0000"/>
              </a:solidFill>
              <a:latin typeface="微软雅黑" panose="020B0503020204020204" charset="-122"/>
              <a:ea typeface="微软雅黑" panose="020B0503020204020204" charset="-122"/>
              <a:cs typeface="Arial"/>
              <a:sym typeface="+mn-ea"/>
            </a:endParaRPr>
          </a:p>
          <a:p>
            <a:pPr marL="0" lvl="0" indent="0">
              <a:lnSpc>
                <a:spcPct val="170000"/>
              </a:lnSpc>
              <a:spcBef>
                <a:spcPct val="0"/>
              </a:spcBef>
              <a:spcAft>
                <a:spcPct val="0"/>
              </a:spcAft>
              <a:buNone/>
            </a:pPr>
            <a:r>
              <a:rPr lang="en-US" altLang="zh-CN" sz="4300" spc="300" dirty="0" smtClean="0">
                <a:solidFill>
                  <a:srgbClr val="0070C0"/>
                </a:solidFill>
                <a:latin typeface="微软雅黑" panose="020B0503020204020204" charset="-122"/>
                <a:ea typeface="微软雅黑" panose="020B0503020204020204" charset="-122"/>
                <a:cs typeface="Arial"/>
                <a:sym typeface="+mn-ea"/>
              </a:rPr>
              <a:t>    </a:t>
            </a:r>
            <a:r>
              <a:rPr lang="en-US" altLang="zh-CN" sz="4300" spc="300" dirty="0" smtClean="0">
                <a:latin typeface="微软雅黑" panose="020B0503020204020204" charset="-122"/>
                <a:ea typeface="微软雅黑" panose="020B0503020204020204" charset="-122"/>
                <a:cs typeface="Arial"/>
                <a:sym typeface="+mn-ea"/>
              </a:rPr>
              <a:t>小说的两个主人公一路走来爱恨情仇，</a:t>
            </a:r>
            <a:r>
              <a:rPr lang="en-US" altLang="zh-CN" sz="4300" spc="300" dirty="0" smtClean="0">
                <a:solidFill>
                  <a:srgbClr val="FF0000"/>
                </a:solidFill>
                <a:latin typeface="微软雅黑" panose="020B0503020204020204" charset="-122"/>
                <a:ea typeface="微软雅黑" panose="020B0503020204020204" charset="-122"/>
                <a:cs typeface="Arial"/>
                <a:sym typeface="+mn-ea"/>
              </a:rPr>
              <a:t>历尽坎坷最终都实现了精神灵魂的“复活”，</a:t>
            </a:r>
            <a:r>
              <a:rPr lang="en-US" altLang="zh-CN" sz="4300" spc="300" dirty="0" smtClean="0">
                <a:latin typeface="微软雅黑" panose="020B0503020204020204" charset="-122"/>
                <a:ea typeface="微软雅黑" panose="020B0503020204020204" charset="-122"/>
                <a:cs typeface="Arial"/>
                <a:sym typeface="+mn-ea"/>
              </a:rPr>
              <a:t>托尔斯泰在两个主人公身上寄托了赎罪、宽恕、拯救灵魂、“不以暴力抗恶”、“道德自我完善’等美好人性，宣扬一种属于托尔斯泰自己的宗教“博爱”的思想，人们称之为“托尔斯泰主义”。 </a:t>
            </a:r>
          </a:p>
        </p:txBody>
      </p:sp>
      <p:pic>
        <p:nvPicPr>
          <p:cNvPr id="4" name="图片 3"/>
          <p:cNvPicPr>
            <a:picLocks noChangeAspect="1"/>
          </p:cNvPicPr>
          <p:nvPr>
            <p:custDataLst>
              <p:tags r:id="rId2"/>
            </p:custDataLst>
          </p:nvPr>
        </p:nvPicPr>
        <p:blipFill>
          <a:blip r:embed="rId4"/>
          <a:stretch>
            <a:fillRect/>
          </a:stretch>
        </p:blipFill>
        <p:spPr>
          <a:xfrm>
            <a:off x="8202705" y="-1"/>
            <a:ext cx="3847055" cy="19901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a:spLocks noChangeArrowheads="1"/>
          </p:cNvSpPr>
          <p:nvPr/>
        </p:nvSpPr>
        <p:spPr bwMode="auto">
          <a:xfrm>
            <a:off x="841094" y="404812"/>
            <a:ext cx="543429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912813" fontAlgn="base">
              <a:spcBef>
                <a:spcPct val="50000"/>
              </a:spcBef>
              <a:spcAft>
                <a:spcPct val="0"/>
              </a:spcAft>
              <a:buSzPct val="100000"/>
            </a:pPr>
            <a:r>
              <a:rPr lang="zh-CN" altLang="en-US" sz="3600" b="1" dirty="0" smtClean="0">
                <a:solidFill>
                  <a:srgbClr val="FF0000"/>
                </a:solidFill>
                <a:latin typeface="Arial" charset="0"/>
                <a:ea typeface="方正姚体" pitchFamily="2" charset="-122"/>
              </a:rPr>
              <a:t>活动四：</a:t>
            </a:r>
            <a:r>
              <a:rPr lang="en-US" altLang="zh-CN" sz="3600" b="1" dirty="0" smtClean="0">
                <a:solidFill>
                  <a:srgbClr val="FF0000"/>
                </a:solidFill>
                <a:latin typeface="Arial" charset="0"/>
                <a:ea typeface="方正姚体" pitchFamily="2" charset="-122"/>
              </a:rPr>
              <a:t>【</a:t>
            </a:r>
            <a:r>
              <a:rPr lang="zh-CN" altLang="en-US" sz="3600" b="1" dirty="0" smtClean="0">
                <a:solidFill>
                  <a:srgbClr val="FF0000"/>
                </a:solidFill>
                <a:latin typeface="Arial" charset="0"/>
                <a:ea typeface="方正姚体" pitchFamily="2" charset="-122"/>
              </a:rPr>
              <a:t>主题探究</a:t>
            </a:r>
            <a:r>
              <a:rPr lang="en-US" altLang="zh-CN" sz="3600" b="1" dirty="0" smtClean="0">
                <a:solidFill>
                  <a:srgbClr val="FF0000"/>
                </a:solidFill>
                <a:latin typeface="Arial" charset="0"/>
                <a:ea typeface="方正姚体" pitchFamily="2" charset="-122"/>
              </a:rPr>
              <a:t>】</a:t>
            </a:r>
          </a:p>
        </p:txBody>
      </p:sp>
      <p:sp>
        <p:nvSpPr>
          <p:cNvPr id="5" name="Text Box 9"/>
          <p:cNvSpPr/>
          <p:nvPr/>
        </p:nvSpPr>
        <p:spPr>
          <a:xfrm>
            <a:off x="841094" y="1417171"/>
            <a:ext cx="10728325" cy="4832092"/>
          </a:xfrm>
          <a:prstGeom prst="rect">
            <a:avLst/>
          </a:prstGeom>
          <a:noFill/>
          <a:ln>
            <a:noFill/>
            <a:miter lim="800000"/>
          </a:ln>
          <a:effectLst/>
        </p:spPr>
        <p:txBody>
          <a:bodyPr>
            <a:spAutoFit/>
          </a:bodyPr>
          <a:lstStyle/>
          <a:p>
            <a:pPr defTabSz="912813" fontAlgn="base">
              <a:spcBef>
                <a:spcPct val="0"/>
              </a:spcBef>
              <a:spcAft>
                <a:spcPct val="0"/>
              </a:spcAft>
              <a:buSzPct val="100000"/>
            </a:pPr>
            <a:r>
              <a:rPr lang="en-US" altLang="zh-CN" sz="2800" dirty="0" smtClean="0">
                <a:solidFill>
                  <a:srgbClr val="000000"/>
                </a:solidFill>
                <a:latin typeface="Arial" charset="0"/>
                <a:ea typeface="黑体" pitchFamily="49" charset="-122"/>
              </a:rPr>
              <a:t>     </a:t>
            </a:r>
            <a:r>
              <a:rPr lang="en-US" altLang="zh-CN" sz="2800" b="1" dirty="0" smtClean="0">
                <a:solidFill>
                  <a:srgbClr val="000000"/>
                </a:solidFill>
                <a:latin typeface="楷体" pitchFamily="49" charset="-122"/>
                <a:ea typeface="楷体" pitchFamily="49" charset="-122"/>
              </a:rPr>
              <a:t>《</a:t>
            </a:r>
            <a:r>
              <a:rPr lang="en-US" altLang="zh-CN" sz="2800" b="1" dirty="0" err="1" smtClean="0">
                <a:solidFill>
                  <a:srgbClr val="000000"/>
                </a:solidFill>
                <a:latin typeface="楷体" pitchFamily="49" charset="-122"/>
                <a:ea typeface="楷体" pitchFamily="49" charset="-122"/>
              </a:rPr>
              <a:t>复活》</a:t>
            </a:r>
            <a:r>
              <a:rPr lang="en-US" altLang="zh-CN" sz="2800" b="1" dirty="0" err="1" smtClean="0">
                <a:solidFill>
                  <a:srgbClr val="0000FF"/>
                </a:solidFill>
                <a:latin typeface="楷体" pitchFamily="49" charset="-122"/>
                <a:ea typeface="楷体" pitchFamily="49" charset="-122"/>
              </a:rPr>
              <a:t>深刻揭示了沙皇俄国的社会现实</a:t>
            </a:r>
            <a:r>
              <a:rPr lang="en-US" altLang="zh-CN" sz="2800" b="1" dirty="0" smtClean="0">
                <a:solidFill>
                  <a:srgbClr val="000000"/>
                </a:solidFill>
                <a:latin typeface="楷体" pitchFamily="49" charset="-122"/>
                <a:ea typeface="楷体" pitchFamily="49" charset="-122"/>
              </a:rPr>
              <a:t>。 </a:t>
            </a:r>
            <a:r>
              <a:rPr lang="en-US" altLang="zh-CN" sz="2800" b="1" dirty="0" err="1" smtClean="0">
                <a:solidFill>
                  <a:srgbClr val="000000"/>
                </a:solidFill>
                <a:latin typeface="楷体" pitchFamily="49" charset="-122"/>
                <a:ea typeface="楷体" pitchFamily="49" charset="-122"/>
              </a:rPr>
              <a:t>从玛丝洛娃的处境一窥当时社会制度的黑暗</a:t>
            </a:r>
            <a:r>
              <a:rPr lang="zh-CN" altLang="en-US" sz="2800" b="1" dirty="0" smtClean="0">
                <a:solidFill>
                  <a:srgbClr val="000000"/>
                </a:solidFill>
                <a:latin typeface="楷体" pitchFamily="49" charset="-122"/>
                <a:ea typeface="楷体" pitchFamily="49" charset="-122"/>
              </a:rPr>
              <a:t>，在腐败机构的管理统治下，下层劳动人民受尽迫害与折磨，很多人都难以摆脱同玛丝洛娃一样的命运，社会上到处都是冤狱，各个监狱人满为患。残酷的社会环境扭曲了人物的世界观和道德本性。</a:t>
            </a:r>
          </a:p>
          <a:p>
            <a:pPr defTabSz="912813" fontAlgn="base">
              <a:spcBef>
                <a:spcPct val="0"/>
              </a:spcBef>
              <a:spcAft>
                <a:spcPct val="0"/>
              </a:spcAft>
              <a:buSzPct val="100000"/>
            </a:pPr>
            <a:r>
              <a:rPr lang="zh-CN" altLang="en-US" sz="2800" b="1" dirty="0" smtClean="0">
                <a:solidFill>
                  <a:srgbClr val="000000"/>
                </a:solidFill>
                <a:latin typeface="楷体" pitchFamily="49" charset="-122"/>
                <a:ea typeface="楷体" pitchFamily="49" charset="-122"/>
              </a:rPr>
              <a:t>    聂赫留朵夫和玛丝洛娃就是两个不同阶层的共型代表。在</a:t>
            </a:r>
            <a:r>
              <a:rPr lang="en-US" altLang="zh-CN" sz="2800" b="1" dirty="0" smtClean="0">
                <a:solidFill>
                  <a:srgbClr val="000000"/>
                </a:solidFill>
                <a:latin typeface="楷体" pitchFamily="49" charset="-122"/>
                <a:ea typeface="楷体" pitchFamily="49" charset="-122"/>
              </a:rPr>
              <a:t>《</a:t>
            </a:r>
            <a:r>
              <a:rPr lang="zh-CN" altLang="en-US" sz="2800" b="1" dirty="0" smtClean="0">
                <a:solidFill>
                  <a:srgbClr val="000000"/>
                </a:solidFill>
                <a:latin typeface="楷体" pitchFamily="49" charset="-122"/>
                <a:ea typeface="楷体" pitchFamily="49" charset="-122"/>
              </a:rPr>
              <a:t>复活</a:t>
            </a:r>
            <a:r>
              <a:rPr lang="en-US" altLang="zh-CN" sz="2800" b="1" dirty="0" smtClean="0">
                <a:solidFill>
                  <a:srgbClr val="000000"/>
                </a:solidFill>
                <a:latin typeface="楷体" pitchFamily="49" charset="-122"/>
                <a:ea typeface="楷体" pitchFamily="49" charset="-122"/>
              </a:rPr>
              <a:t>》</a:t>
            </a:r>
            <a:r>
              <a:rPr lang="zh-CN" altLang="en-US" sz="2800" b="1" dirty="0" smtClean="0">
                <a:solidFill>
                  <a:srgbClr val="000000"/>
                </a:solidFill>
                <a:latin typeface="楷体" pitchFamily="49" charset="-122"/>
                <a:ea typeface="楷体" pitchFamily="49" charset="-122"/>
              </a:rPr>
              <a:t>中托尔斯泰通过男女主人公的复活经历表达爱的力量可以救人，能够让人获得新生这一主张。</a:t>
            </a:r>
            <a:r>
              <a:rPr lang="zh-CN" altLang="zh-CN" sz="2800" b="1" dirty="0" smtClean="0">
                <a:solidFill>
                  <a:srgbClr val="0000FF"/>
                </a:solidFill>
                <a:latin typeface="楷体" pitchFamily="49" charset="-122"/>
                <a:ea typeface="楷体" pitchFamily="49" charset="-122"/>
              </a:rPr>
              <a:t>《复活》体现了作者对人生、人性的思考，对人类道德与价值的不断寻求</a:t>
            </a:r>
            <a:r>
              <a:rPr lang="zh-CN" altLang="zh-CN" sz="2800" b="1" dirty="0" smtClean="0">
                <a:solidFill>
                  <a:srgbClr val="000000"/>
                </a:solidFill>
                <a:latin typeface="楷体" pitchFamily="49" charset="-122"/>
                <a:ea typeface="楷体" pitchFamily="49" charset="-122"/>
              </a:rPr>
              <a:t>。托尔斯泰的创作带有浓浓的自传成分，反映着作家的生活经历和精神上的艰难探索。“复活”后的聂赫留朵夫，</a:t>
            </a:r>
            <a:r>
              <a:rPr lang="zh-CN" altLang="zh-CN" sz="2800" b="1" dirty="0" smtClean="0">
                <a:solidFill>
                  <a:srgbClr val="FF0000"/>
                </a:solidFill>
                <a:latin typeface="楷体" pitchFamily="49" charset="-122"/>
                <a:ea typeface="楷体" pitchFamily="49" charset="-122"/>
              </a:rPr>
              <a:t>标志着托尔斯泰的思想探索达到了一个新的高度。</a:t>
            </a:r>
            <a:r>
              <a:rPr lang="en-US" altLang="zh-CN" sz="2800" b="1" dirty="0" smtClean="0">
                <a:solidFill>
                  <a:srgbClr val="FF0000"/>
                </a:solidFill>
                <a:latin typeface="楷体" pitchFamily="49" charset="-122"/>
                <a:ea typeface="楷体" pitchFamily="49" charset="-122"/>
              </a:rPr>
              <a:t> </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0" y="0"/>
            <a:ext cx="12191365" cy="6858000"/>
          </a:xfrm>
        </p:spPr>
        <p:txBody>
          <a:bodyPr>
            <a:normAutofit/>
          </a:bodyPr>
          <a:lstStyle/>
          <a:p>
            <a:pPr marL="0" indent="0">
              <a:buNone/>
            </a:pPr>
            <a:endParaRPr lang="en-US" altLang="zh-CN" sz="800" dirty="0" smtClean="0"/>
          </a:p>
          <a:p>
            <a:pPr marL="0" indent="0">
              <a:buNone/>
            </a:pPr>
            <a:r>
              <a:rPr lang="en-US" altLang="zh-CN" sz="4400" b="1" dirty="0" smtClean="0">
                <a:solidFill>
                  <a:srgbClr val="FF0000"/>
                </a:solidFill>
                <a:latin typeface="方正粗黑宋简体" panose="02000000000000000000" pitchFamily="2" charset="-122"/>
                <a:ea typeface="方正粗黑宋简体" panose="02000000000000000000" pitchFamily="2" charset="-122"/>
              </a:rPr>
              <a:t>      </a:t>
            </a:r>
            <a:r>
              <a:rPr lang="en-US" altLang="zh-CN" sz="4400" b="1" dirty="0" err="1" smtClean="0">
                <a:solidFill>
                  <a:srgbClr val="FF0000"/>
                </a:solidFill>
                <a:latin typeface="方正粗黑宋简体" panose="02000000000000000000" pitchFamily="2" charset="-122"/>
                <a:ea typeface="方正粗黑宋简体" panose="02000000000000000000" pitchFamily="2" charset="-122"/>
              </a:rPr>
              <a:t>文本特色</a:t>
            </a:r>
            <a:endParaRPr lang="en-US" altLang="zh-CN" sz="4400" b="1" dirty="0" smtClean="0">
              <a:solidFill>
                <a:srgbClr val="FF0000"/>
              </a:solidFill>
              <a:latin typeface="方正粗黑宋简体" panose="02000000000000000000" pitchFamily="2" charset="-122"/>
              <a:ea typeface="方正粗黑宋简体" panose="02000000000000000000" pitchFamily="2" charset="-122"/>
            </a:endParaRPr>
          </a:p>
          <a:p>
            <a:pPr marL="0" indent="0">
              <a:buNone/>
            </a:pPr>
            <a:r>
              <a:rPr lang="en-US" altLang="zh-CN" dirty="0" err="1" smtClean="0">
                <a:latin typeface="彩虹小标宋" panose="03000509000000000000" pitchFamily="65" charset="-122"/>
                <a:ea typeface="彩虹小标宋" panose="03000509000000000000" pitchFamily="65" charset="-122"/>
              </a:rPr>
              <a:t>最清醒的现实主义</a:t>
            </a:r>
            <a:endParaRPr lang="en-US" altLang="zh-CN" dirty="0" smtClean="0">
              <a:latin typeface="彩虹小标宋" panose="03000509000000000000" pitchFamily="65" charset="-122"/>
              <a:ea typeface="彩虹小标宋" panose="03000509000000000000" pitchFamily="65" charset="-122"/>
            </a:endParaRPr>
          </a:p>
          <a:p>
            <a:pPr marL="0" indent="0">
              <a:buNone/>
            </a:pPr>
            <a:r>
              <a:rPr lang="en-US" altLang="zh-CN" dirty="0" smtClean="0">
                <a:latin typeface="彩虹小标宋" panose="03000509000000000000" pitchFamily="65" charset="-122"/>
                <a:ea typeface="彩虹小标宋" panose="03000509000000000000" pitchFamily="65" charset="-122"/>
              </a:rPr>
              <a:t>    《</a:t>
            </a:r>
            <a:r>
              <a:rPr lang="en-US" altLang="zh-CN" dirty="0" err="1" smtClean="0">
                <a:latin typeface="彩虹小标宋" panose="03000509000000000000" pitchFamily="65" charset="-122"/>
                <a:ea typeface="彩虹小标宋" panose="03000509000000000000" pitchFamily="65" charset="-122"/>
              </a:rPr>
              <a:t>复活》是列夫·托尔斯泰思想探索和艺术探索的一个新的里程碑，它鲜明地体现了列夫·托尔斯泰撕毁一切假面具的“最清醒的现实主义</a:t>
            </a:r>
            <a:r>
              <a:rPr lang="en-US" altLang="zh-CN" dirty="0" smtClean="0">
                <a:latin typeface="彩虹小标宋" panose="03000509000000000000" pitchFamily="65" charset="-122"/>
                <a:ea typeface="彩虹小标宋" panose="03000509000000000000" pitchFamily="65" charset="-122"/>
              </a:rPr>
              <a:t>”。</a:t>
            </a:r>
          </a:p>
          <a:p>
            <a:pPr marL="0" indent="0">
              <a:buNone/>
            </a:pPr>
            <a:r>
              <a:rPr lang="en-US" altLang="zh-CN" b="1" dirty="0" smtClean="0">
                <a:solidFill>
                  <a:srgbClr val="FF0000"/>
                </a:solidFill>
                <a:latin typeface="彩虹小标宋" panose="03000509000000000000" pitchFamily="65" charset="-122"/>
                <a:ea typeface="彩虹小标宋" panose="03000509000000000000" pitchFamily="65" charset="-122"/>
              </a:rPr>
              <a:t>（1）生动的细节描写。</a:t>
            </a:r>
          </a:p>
          <a:p>
            <a:pPr marL="0" indent="0">
              <a:buNone/>
            </a:pPr>
            <a:r>
              <a:rPr lang="en-US" altLang="zh-CN" dirty="0" smtClean="0">
                <a:latin typeface="彩虹小标宋" panose="03000509000000000000" pitchFamily="65" charset="-122"/>
                <a:ea typeface="彩虹小标宋" panose="03000509000000000000" pitchFamily="65" charset="-122"/>
              </a:rPr>
              <a:t>     刚与玛丝洛娃开始交谈时，聂赫留朵夫在称呼她“你”“您”间犹豫不决；在玛丝洛娃突然开口要钱时，聂赫留朵夫流露出窘态。作者通过这些细节描写，塑造了人物鲜明的性格、复杂的情感，寄寓了自己的人性理想。</a:t>
            </a:r>
          </a:p>
          <a:p>
            <a:pPr marL="0" indent="0">
              <a:buNone/>
            </a:pPr>
            <a:r>
              <a:rPr lang="en-US" altLang="zh-CN" b="1" dirty="0" smtClean="0">
                <a:solidFill>
                  <a:srgbClr val="FF0000"/>
                </a:solidFill>
                <a:latin typeface="彩虹小标宋" panose="03000509000000000000" pitchFamily="65" charset="-122"/>
                <a:ea typeface="彩虹小标宋" panose="03000509000000000000" pitchFamily="65" charset="-122"/>
              </a:rPr>
              <a:t>（2）独特的讽刺手法。</a:t>
            </a:r>
          </a:p>
          <a:p>
            <a:pPr marL="0" indent="0">
              <a:buNone/>
            </a:pPr>
            <a:r>
              <a:rPr lang="en-US" altLang="zh-CN" dirty="0" smtClean="0">
                <a:latin typeface="彩虹小标宋" panose="03000509000000000000" pitchFamily="65" charset="-122"/>
                <a:ea typeface="彩虹小标宋" panose="03000509000000000000" pitchFamily="65" charset="-122"/>
              </a:rPr>
              <a:t>     所谓“独特”，是指列夫·托尔斯泰的讽刺是不露声色的，他采用现实主义的描写去揭露事物表面与实质的矛盾，在朴素的叙述中包含着辛辣的讽刺。如：“当着他的面别给，等他走开了再给，要不然会被他拿走的”，揭露了大小官吏的巧取豪夺。</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0" y="401782"/>
            <a:ext cx="12192000" cy="6594763"/>
          </a:xfrm>
        </p:spPr>
        <p:txBody>
          <a:bodyPr>
            <a:normAutofit/>
          </a:bodyPr>
          <a:lstStyle/>
          <a:p>
            <a:pPr marL="0" indent="0">
              <a:buNone/>
            </a:pPr>
            <a:endParaRPr lang="en-US" altLang="zh-CN" sz="1100" b="1" dirty="0" smtClean="0">
              <a:solidFill>
                <a:srgbClr val="FF0000"/>
              </a:solidFill>
            </a:endParaRPr>
          </a:p>
          <a:p>
            <a:pPr marL="0" indent="0">
              <a:buNone/>
            </a:pPr>
            <a:r>
              <a:rPr lang="en-US" altLang="zh-CN" sz="3200" b="1" dirty="0" smtClean="0">
                <a:solidFill>
                  <a:srgbClr val="FF0000"/>
                </a:solidFill>
                <a:latin typeface="彩虹小标宋" panose="03000509000000000000" pitchFamily="65" charset="-122"/>
                <a:ea typeface="彩虹小标宋" panose="03000509000000000000" pitchFamily="65" charset="-122"/>
              </a:rPr>
              <a:t>（3）突出的心理描写。</a:t>
            </a:r>
          </a:p>
          <a:p>
            <a:pPr marL="0" indent="0">
              <a:buNone/>
            </a:pPr>
            <a:r>
              <a:rPr lang="en-US" altLang="zh-CN" sz="3200" b="1" dirty="0" smtClean="0">
                <a:latin typeface="彩虹小标宋" panose="03000509000000000000" pitchFamily="65" charset="-122"/>
                <a:ea typeface="彩虹小标宋" panose="03000509000000000000" pitchFamily="65" charset="-122"/>
              </a:rPr>
              <a:t>    </a:t>
            </a:r>
            <a:r>
              <a:rPr lang="en-US" altLang="zh-CN" sz="3200" dirty="0" smtClean="0">
                <a:latin typeface="彩虹小标宋" panose="03000509000000000000" pitchFamily="65" charset="-122"/>
                <a:ea typeface="彩虹小标宋" panose="03000509000000000000" pitchFamily="65" charset="-122"/>
              </a:rPr>
              <a:t>列夫·托尔斯泰不仅仅是描写人的心理活动的结果，他更关心过程本身，尤其是人的心理活动过程中那种细微的、难以捉摸的改变。如玛丝洛娃在监狱里以犯人的身份见到前来探视她的贵族地主聂赫留朵夫时，列夫·托尔斯泰写道：“玛丝洛娃怎么也没想到会看见他，特别是在此时此地。因此最初一刹那，他的出现使她震惊，使她回想起她从不回想的往事。”往下，就进入对往事的回忆。起初，她心头掠过一丝美好的回忆，因为站在她面前的这个人曾经爱过她并且为她所爱；接着，她想起他的残忍，想起他带给她的痛苦和屈辱……她根据自己的生活经验，又想利用他一下。这段心理描写既为后来聂赫留朵夫应允为她请律师的情节埋下伏笔，又有助于表现人与人之间的关系，反映社会生活的本质。</a:t>
            </a:r>
          </a:p>
        </p:txBody>
      </p:sp>
      <p:pic>
        <p:nvPicPr>
          <p:cNvPr id="4" name="New picture" hidden="1"/>
          <p:cNvPicPr/>
          <p:nvPr>
            <p:custDataLst>
              <p:tags r:id="rId2"/>
            </p:custDataLst>
          </p:nvPr>
        </p:nvPicPr>
        <p:blipFill>
          <a:blip r:embed="rId5"/>
          <a:stretch>
            <a:fillRect/>
          </a:stretch>
        </p:blipFill>
        <p:spPr>
          <a:xfrm>
            <a:off x="11899900" y="11709400"/>
            <a:ext cx="266700" cy="406400"/>
          </a:xfrm>
          <a:prstGeom prst="cube">
            <a:avLst/>
          </a:prstGeom>
        </p:spPr>
      </p:pic>
      <p:pic>
        <p:nvPicPr>
          <p:cNvPr id="5" name="New picture"/>
          <p:cNvPicPr/>
          <p:nvPr>
            <p:custDataLst>
              <p:tags r:id="rId3"/>
            </p:custDataLst>
          </p:nvPr>
        </p:nvPicPr>
        <p:blipFill>
          <a:blip r:embed="rId6"/>
          <a:stretch>
            <a:fillRect/>
          </a:stretch>
        </p:blipFill>
        <p:spPr>
          <a:xfrm>
            <a:off x="14135100" y="10287000"/>
            <a:ext cx="355600" cy="254000"/>
          </a:xfrm>
          <a:prstGeom prst="cube">
            <a:avLst/>
          </a:prstGeo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endCxn id="16" idx="11"/>
          </p:cNvCxnSpPr>
          <p:nvPr>
            <p:custDataLst>
              <p:tags r:id="rId1"/>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2"/>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0" name="文本框 19"/>
          <p:cNvSpPr txBox="1"/>
          <p:nvPr>
            <p:custDataLst>
              <p:tags r:id="rId3"/>
            </p:custDataLst>
          </p:nvPr>
        </p:nvSpPr>
        <p:spPr>
          <a:xfrm>
            <a:off x="100843" y="989330"/>
            <a:ext cx="11660505" cy="5591274"/>
          </a:xfrm>
          <a:prstGeom prst="rect">
            <a:avLst/>
          </a:prstGeom>
          <a:noFill/>
        </p:spPr>
        <p:txBody>
          <a:bodyPr wrap="square">
            <a:spAutoFit/>
          </a:bodyPr>
          <a:lstStyle/>
          <a:p>
            <a:pPr indent="457200" algn="just">
              <a:lnSpc>
                <a:spcPct val="150000"/>
              </a:lnSpc>
              <a:spcAft>
                <a:spcPts val="1000"/>
              </a:spcAft>
            </a:pPr>
            <a:r>
              <a:rPr lang="zh-CN" altLang="en-US" sz="2400" b="1" kern="100" dirty="0">
                <a:solidFill>
                  <a:schemeClr val="accent2"/>
                </a:solidFill>
                <a:effectLst/>
                <a:latin typeface="微软雅黑" panose="020B0503020204020204" charset="-122"/>
                <a:ea typeface="微软雅黑" panose="020B0503020204020204" charset="-122"/>
                <a:cs typeface="Arial" panose="020B0604020202020204" pitchFamily="34" charset="0"/>
              </a:rPr>
              <a:t>心理描写：指对人物内心的思想情感活动进行描写。描写人物的思想活动，能反映人物的性格，展示人物的内心世界，心理描写要符合人物的性格。</a:t>
            </a:r>
          </a:p>
          <a:p>
            <a:pPr indent="457200" algn="just">
              <a:lnSpc>
                <a:spcPct val="150000"/>
              </a:lnSpc>
              <a:spcAft>
                <a:spcPts val="1000"/>
              </a:spcAft>
            </a:pPr>
            <a:r>
              <a:rPr lang="zh-CN" altLang="en-US" sz="2400" b="1" kern="100" dirty="0">
                <a:solidFill>
                  <a:schemeClr val="accent2"/>
                </a:solidFill>
                <a:effectLst/>
                <a:latin typeface="微软雅黑" panose="020B0503020204020204" charset="-122"/>
                <a:ea typeface="微软雅黑" panose="020B0503020204020204" charset="-122"/>
                <a:cs typeface="Arial" panose="020B0604020202020204" pitchFamily="34" charset="0"/>
              </a:rPr>
              <a:t>【技法指引】</a:t>
            </a:r>
          </a:p>
          <a:p>
            <a:pPr indent="457200" algn="just">
              <a:lnSpc>
                <a:spcPct val="150000"/>
              </a:lnSpc>
              <a:spcAft>
                <a:spcPts val="1000"/>
              </a:spcAft>
            </a:pPr>
            <a:r>
              <a:rPr lang="zh-CN" altLang="en-US" sz="2400" b="1" kern="100" dirty="0">
                <a:solidFill>
                  <a:schemeClr val="accent2"/>
                </a:solidFill>
                <a:effectLst/>
                <a:latin typeface="微软雅黑" panose="020B0503020204020204" charset="-122"/>
                <a:ea typeface="微软雅黑" panose="020B0503020204020204" charset="-122"/>
                <a:cs typeface="Arial" panose="020B0604020202020204" pitchFamily="34" charset="0"/>
              </a:rPr>
              <a:t>(1)独白法。内心独白是人物心灵中自我对话的过程，它能使人物酣畅淋漓地倾吐肺腑之言。</a:t>
            </a:r>
          </a:p>
          <a:p>
            <a:pPr indent="457200" algn="just">
              <a:lnSpc>
                <a:spcPct val="150000"/>
              </a:lnSpc>
              <a:spcAft>
                <a:spcPts val="1000"/>
              </a:spcAft>
            </a:pPr>
            <a:r>
              <a:rPr lang="zh-CN" altLang="en-US" sz="2400" b="1" kern="100" dirty="0">
                <a:solidFill>
                  <a:schemeClr val="accent2"/>
                </a:solidFill>
                <a:effectLst/>
                <a:latin typeface="微软雅黑" panose="020B0503020204020204" charset="-122"/>
                <a:ea typeface="微软雅黑" panose="020B0503020204020204" charset="-122"/>
                <a:cs typeface="Arial" panose="020B0604020202020204" pitchFamily="34" charset="0"/>
              </a:rPr>
              <a:t>(2)细节法。即在文章中恰当地描写人物富有鲜明个性的动作，传神地揭示出人物的心理活动。</a:t>
            </a:r>
          </a:p>
          <a:p>
            <a:pPr indent="457200" algn="just">
              <a:lnSpc>
                <a:spcPct val="150000"/>
              </a:lnSpc>
              <a:spcAft>
                <a:spcPts val="1000"/>
              </a:spcAft>
            </a:pPr>
            <a:r>
              <a:rPr lang="zh-CN" altLang="en-US" sz="2400" b="1" kern="100" dirty="0">
                <a:solidFill>
                  <a:schemeClr val="accent2"/>
                </a:solidFill>
                <a:effectLst/>
                <a:latin typeface="微软雅黑" panose="020B0503020204020204" charset="-122"/>
                <a:ea typeface="微软雅黑" panose="020B0503020204020204" charset="-122"/>
                <a:cs typeface="Arial" panose="020B0604020202020204" pitchFamily="34" charset="0"/>
              </a:rPr>
              <a:t>(3)烘托法。在文章中，运用恰当的环境描写来烘托人物心理，既能对刻画人物、反映主题起到很好的作用，又能增添文章的美感。</a:t>
            </a:r>
          </a:p>
        </p:txBody>
      </p:sp>
    </p:spTree>
  </p:cSld>
  <p:clrMapOvr>
    <a:masterClrMapping/>
  </p:clrMapOvr>
  <p:transition spd="med" advClick="0">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endCxn id="16" idx="11"/>
          </p:cNvCxnSpPr>
          <p:nvPr>
            <p:custDataLst>
              <p:tags r:id="rId1"/>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2"/>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0" name="文本框 19"/>
          <p:cNvSpPr txBox="1"/>
          <p:nvPr>
            <p:custDataLst>
              <p:tags r:id="rId3"/>
            </p:custDataLst>
          </p:nvPr>
        </p:nvSpPr>
        <p:spPr>
          <a:xfrm>
            <a:off x="635315" y="1218164"/>
            <a:ext cx="11032726" cy="4703852"/>
          </a:xfrm>
          <a:prstGeom prst="rect">
            <a:avLst/>
          </a:prstGeom>
          <a:noFill/>
        </p:spPr>
        <p:txBody>
          <a:bodyPr wrap="square">
            <a:spAutoFit/>
          </a:bodyPr>
          <a:lstStyle/>
          <a:p>
            <a:pPr indent="457200" algn="just">
              <a:lnSpc>
                <a:spcPct val="150000"/>
              </a:lnSpc>
              <a:spcAft>
                <a:spcPts val="1000"/>
              </a:spcAft>
            </a:pPr>
            <a:r>
              <a:rPr lang="en-US" altLang="zh-CN" sz="2800" kern="100" dirty="0">
                <a:solidFill>
                  <a:srgbClr val="333333"/>
                </a:solidFill>
                <a:effectLst/>
                <a:latin typeface="微软雅黑" panose="020B0503020204020204" charset="-122"/>
                <a:ea typeface="微软雅黑" panose="020B0503020204020204" charset="-122"/>
                <a:cs typeface="Arial" panose="020B0604020202020204" pitchFamily="34" charset="0"/>
              </a:rPr>
              <a:t>【</a:t>
            </a:r>
            <a:r>
              <a:rPr lang="en-US" altLang="zh-CN" sz="2800" kern="100" dirty="0" err="1">
                <a:solidFill>
                  <a:srgbClr val="333333"/>
                </a:solidFill>
                <a:effectLst/>
                <a:latin typeface="微软雅黑" panose="020B0503020204020204" charset="-122"/>
                <a:ea typeface="微软雅黑" panose="020B0503020204020204" charset="-122"/>
                <a:cs typeface="Arial" panose="020B0604020202020204" pitchFamily="34" charset="0"/>
              </a:rPr>
              <a:t>迁移运用</a:t>
            </a:r>
            <a:r>
              <a:rPr lang="en-US" altLang="zh-CN" sz="2800" kern="100" dirty="0">
                <a:solidFill>
                  <a:srgbClr val="333333"/>
                </a:solidFill>
                <a:effectLst/>
                <a:latin typeface="微软雅黑" panose="020B0503020204020204" charset="-122"/>
                <a:ea typeface="微软雅黑" panose="020B0503020204020204" charset="-122"/>
                <a:cs typeface="Arial" panose="020B0604020202020204" pitchFamily="34" charset="0"/>
              </a:rPr>
              <a:t>】</a:t>
            </a:r>
          </a:p>
          <a:p>
            <a:pPr indent="457200" algn="just">
              <a:lnSpc>
                <a:spcPct val="150000"/>
              </a:lnSpc>
              <a:spcAft>
                <a:spcPts val="1000"/>
              </a:spcAft>
            </a:pPr>
            <a:r>
              <a:rPr lang="en-US" altLang="zh-CN" sz="2800" kern="100" dirty="0">
                <a:solidFill>
                  <a:srgbClr val="333333"/>
                </a:solidFill>
                <a:effectLst/>
                <a:latin typeface="微软雅黑" panose="020B0503020204020204" charset="-122"/>
                <a:ea typeface="微软雅黑" panose="020B0503020204020204" charset="-122"/>
                <a:cs typeface="Arial" panose="020B0604020202020204" pitchFamily="34" charset="0"/>
              </a:rPr>
              <a:t>假如这次考试你考得不好，老师马上要宣布成绩，请用200字以内的语言描述你此时的心理活动，要求形象真切。</a:t>
            </a:r>
          </a:p>
          <a:p>
            <a:pPr indent="457200" algn="just">
              <a:lnSpc>
                <a:spcPct val="150000"/>
              </a:lnSpc>
              <a:spcAft>
                <a:spcPts val="1000"/>
              </a:spcAft>
            </a:pPr>
            <a:r>
              <a:rPr lang="en-US" altLang="zh-CN" sz="2200" kern="100" dirty="0">
                <a:solidFill>
                  <a:srgbClr val="333333"/>
                </a:solidFill>
                <a:effectLst/>
                <a:latin typeface="微软雅黑" panose="020B0503020204020204" charset="-122"/>
                <a:ea typeface="微软雅黑" panose="020B0503020204020204" charset="-122"/>
                <a:cs typeface="Arial" panose="020B0604020202020204" pitchFamily="34" charset="0"/>
              </a:rPr>
              <a:t>                                                                               </a:t>
            </a:r>
          </a:p>
          <a:p>
            <a:pPr indent="457200" algn="just">
              <a:lnSpc>
                <a:spcPct val="150000"/>
              </a:lnSpc>
              <a:spcAft>
                <a:spcPts val="1000"/>
              </a:spcAft>
            </a:pPr>
            <a:r>
              <a:rPr lang="en-US" altLang="zh-CN" sz="2200" kern="100" dirty="0">
                <a:solidFill>
                  <a:srgbClr val="333333"/>
                </a:solidFill>
                <a:effectLst/>
                <a:latin typeface="微软雅黑" panose="020B0503020204020204" charset="-122"/>
                <a:ea typeface="微软雅黑" panose="020B0503020204020204" charset="-122"/>
                <a:cs typeface="Arial" panose="020B0604020202020204" pitchFamily="34" charset="0"/>
              </a:rPr>
              <a:t>                                                                               </a:t>
            </a:r>
          </a:p>
          <a:p>
            <a:pPr indent="457200" algn="just">
              <a:lnSpc>
                <a:spcPct val="150000"/>
              </a:lnSpc>
              <a:spcAft>
                <a:spcPts val="1000"/>
              </a:spcAft>
            </a:pPr>
            <a:r>
              <a:rPr lang="en-US" altLang="zh-CN" sz="2200" kern="100" dirty="0">
                <a:solidFill>
                  <a:srgbClr val="333333"/>
                </a:solidFill>
                <a:effectLst/>
                <a:latin typeface="微软雅黑" panose="020B0503020204020204" charset="-122"/>
                <a:ea typeface="微软雅黑" panose="020B0503020204020204" charset="-122"/>
                <a:cs typeface="Arial" panose="020B0604020202020204" pitchFamily="34" charset="0"/>
              </a:rPr>
              <a:t>                                                                               </a:t>
            </a:r>
          </a:p>
          <a:p>
            <a:pPr indent="457200" algn="just">
              <a:lnSpc>
                <a:spcPct val="150000"/>
              </a:lnSpc>
              <a:spcAft>
                <a:spcPts val="1000"/>
              </a:spcAft>
            </a:pPr>
            <a:r>
              <a:rPr lang="en-US" altLang="zh-CN" sz="2200" kern="100" dirty="0">
                <a:solidFill>
                  <a:srgbClr val="333333"/>
                </a:solidFill>
                <a:effectLst/>
                <a:latin typeface="微软雅黑" panose="020B0503020204020204" charset="-122"/>
                <a:ea typeface="微软雅黑" panose="020B0503020204020204" charset="-122"/>
                <a:cs typeface="Arial" panose="020B0604020202020204" pitchFamily="34" charset="0"/>
              </a:rPr>
              <a:t> </a:t>
            </a:r>
          </a:p>
        </p:txBody>
      </p:sp>
      <p:sp>
        <p:nvSpPr>
          <p:cNvPr id="8" name="文本框 7"/>
          <p:cNvSpPr txBox="1"/>
          <p:nvPr>
            <p:custDataLst>
              <p:tags r:id="rId4"/>
            </p:custDataLst>
          </p:nvPr>
        </p:nvSpPr>
        <p:spPr>
          <a:xfrm>
            <a:off x="716971" y="3429000"/>
            <a:ext cx="10951070" cy="2606040"/>
          </a:xfrm>
          <a:prstGeom prst="rect">
            <a:avLst/>
          </a:prstGeom>
          <a:noFill/>
        </p:spPr>
        <p:txBody>
          <a:bodyPr wrap="square">
            <a:spAutoFit/>
          </a:bodyPr>
          <a:lstStyle/>
          <a:p>
            <a:pPr algn="just">
              <a:lnSpc>
                <a:spcPct val="150000"/>
              </a:lnSpc>
              <a:spcAft>
                <a:spcPts val="1000"/>
              </a:spcAft>
            </a:pPr>
            <a:r>
              <a:rPr lang="zh-CN" altLang="zh-CN" sz="2200" b="1" kern="100" dirty="0">
                <a:solidFill>
                  <a:srgbClr val="C00000"/>
                </a:solidFill>
                <a:effectLst/>
                <a:latin typeface="微软雅黑" panose="020B0503020204020204" charset="-122"/>
                <a:ea typeface="微软雅黑" panose="020B0503020204020204" charset="-122"/>
                <a:cs typeface="Times New Roman" panose="02020603050405020304" pitchFamily="18" charset="0"/>
              </a:rPr>
              <a:t>示例：天阴沉沉的，不时刮来阵阵冷风。风刮到我身上，我不由自主地打了个寒战。语文课开始了，老师要把批好的试卷发下来。教室里静悄悄的，只听见“沙沙”的发试卷的声音。我不停地在心里念叨：“天啊，保佑我吧！我再也不听录音机，不看电视，不打游戏机了。以后上课一定好好听讲，千万别让我不及格啊！……”我紧张得要命，不由得心里直打鼓，怕自己考砸了。试卷终于落到我的桌子上了。它反躺着，静默着……</a:t>
            </a:r>
          </a:p>
        </p:txBody>
      </p:sp>
      <p:pic>
        <p:nvPicPr>
          <p:cNvPr id="31" name="New picture"/>
          <p:cNvPicPr/>
          <p:nvPr>
            <p:custDataLst>
              <p:tags r:id="rId5"/>
            </p:custDataLst>
          </p:nvPr>
        </p:nvPicPr>
        <p:blipFill>
          <a:blip r:embed="rId8"/>
          <a:stretch>
            <a:fillRect/>
          </a:stretch>
        </p:blipFill>
        <p:spPr>
          <a:xfrm>
            <a:off x="10909300" y="12204700"/>
            <a:ext cx="342900" cy="254000"/>
          </a:xfrm>
          <a:prstGeom prst="cube">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endCxn id="16" idx="11"/>
          </p:cNvCxnSpPr>
          <p:nvPr>
            <p:custDataLst>
              <p:tags r:id="rId1"/>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2"/>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0" name="文本框 19"/>
          <p:cNvSpPr txBox="1"/>
          <p:nvPr>
            <p:custDataLst>
              <p:tags r:id="rId3"/>
            </p:custDataLst>
          </p:nvPr>
        </p:nvSpPr>
        <p:spPr>
          <a:xfrm>
            <a:off x="364490" y="1009650"/>
            <a:ext cx="7538085" cy="5410199"/>
          </a:xfrm>
          <a:prstGeom prst="rect">
            <a:avLst/>
          </a:prstGeom>
          <a:noFill/>
        </p:spPr>
        <p:txBody>
          <a:bodyPr wrap="square">
            <a:spAutoFit/>
          </a:bodyPr>
          <a:lstStyle/>
          <a:p>
            <a:pPr indent="457200" algn="just">
              <a:lnSpc>
                <a:spcPct val="150000"/>
              </a:lnSpc>
              <a:spcAft>
                <a:spcPts val="1000"/>
              </a:spcAft>
            </a:pPr>
            <a:r>
              <a:rPr lang="zh-CN" altLang="en-US" sz="2400" b="1" kern="100" dirty="0">
                <a:solidFill>
                  <a:srgbClr val="333333"/>
                </a:solidFill>
                <a:effectLst/>
                <a:latin typeface="微软雅黑" panose="020B0503020204020204" charset="-122"/>
                <a:ea typeface="微软雅黑" panose="020B0503020204020204" charset="-122"/>
                <a:cs typeface="Arial" panose="020B0604020202020204" pitchFamily="34" charset="0"/>
              </a:rPr>
              <a:t>列夫·托尔斯泰 （1828-1910）</a:t>
            </a:r>
          </a:p>
          <a:p>
            <a:pPr indent="457200" algn="just">
              <a:lnSpc>
                <a:spcPct val="150000"/>
              </a:lnSpc>
              <a:spcAft>
                <a:spcPts val="1000"/>
              </a:spcAft>
            </a:pPr>
            <a:r>
              <a:rPr lang="zh-CN" altLang="en-US" sz="2400" b="1" kern="100" dirty="0">
                <a:solidFill>
                  <a:srgbClr val="333333"/>
                </a:solidFill>
                <a:effectLst/>
                <a:latin typeface="微软雅黑" panose="020B0503020204020204" charset="-122"/>
                <a:ea typeface="微软雅黑" panose="020B0503020204020204" charset="-122"/>
                <a:cs typeface="Arial" panose="020B0604020202020204" pitchFamily="34" charset="0"/>
              </a:rPr>
              <a:t>19世纪俄国批判现实主义文学最著名的代表作家，非暴力的无政府主义者和教育改革家。</a:t>
            </a:r>
          </a:p>
          <a:p>
            <a:pPr indent="457200" algn="just">
              <a:lnSpc>
                <a:spcPct val="150000"/>
              </a:lnSpc>
              <a:spcAft>
                <a:spcPts val="1000"/>
              </a:spcAft>
            </a:pPr>
            <a:r>
              <a:rPr lang="zh-CN" altLang="en-US" sz="2400" b="1" kern="100" dirty="0">
                <a:solidFill>
                  <a:srgbClr val="333333"/>
                </a:solidFill>
                <a:effectLst/>
                <a:latin typeface="微软雅黑" panose="020B0503020204020204" charset="-122"/>
                <a:ea typeface="微软雅黑" panose="020B0503020204020204" charset="-122"/>
                <a:cs typeface="Arial" panose="020B0604020202020204" pitchFamily="34" charset="0"/>
              </a:rPr>
              <a:t>他出身贵族，但是热心平民教育和社会进步事业，强调道德的完善，被奉为道德的楷模，俄罗斯民族精神的领袖。</a:t>
            </a:r>
          </a:p>
          <a:p>
            <a:pPr indent="457200" algn="just">
              <a:lnSpc>
                <a:spcPct val="150000"/>
              </a:lnSpc>
              <a:spcAft>
                <a:spcPts val="1000"/>
              </a:spcAft>
            </a:pPr>
            <a:r>
              <a:rPr lang="zh-CN" altLang="en-US" sz="2400" b="1" kern="100" dirty="0">
                <a:solidFill>
                  <a:srgbClr val="333333"/>
                </a:solidFill>
                <a:effectLst/>
                <a:latin typeface="微软雅黑" panose="020B0503020204020204" charset="-122"/>
                <a:ea typeface="微软雅黑" panose="020B0503020204020204" charset="-122"/>
                <a:cs typeface="Arial" panose="020B0604020202020204" pitchFamily="34" charset="0"/>
              </a:rPr>
              <a:t>他的代表作品有长篇小说</a:t>
            </a:r>
            <a:r>
              <a:rPr lang="zh-CN" altLang="en-US" sz="2400" b="1" kern="100" dirty="0">
                <a:solidFill>
                  <a:srgbClr val="FF0000"/>
                </a:solidFill>
                <a:effectLst/>
                <a:latin typeface="微软雅黑" panose="020B0503020204020204" charset="-122"/>
                <a:ea typeface="微软雅黑" panose="020B0503020204020204" charset="-122"/>
                <a:cs typeface="Arial" panose="020B0604020202020204" pitchFamily="34" charset="0"/>
              </a:rPr>
              <a:t>《战争与和平》《安娜·卡列宁娜》</a:t>
            </a:r>
            <a:r>
              <a:rPr lang="zh-CN" altLang="en-US" sz="2400" b="1" kern="100" dirty="0">
                <a:solidFill>
                  <a:srgbClr val="333333"/>
                </a:solidFill>
                <a:effectLst/>
                <a:latin typeface="微软雅黑" panose="020B0503020204020204" charset="-122"/>
                <a:ea typeface="微软雅黑" panose="020B0503020204020204" charset="-122"/>
                <a:cs typeface="Arial" panose="020B0604020202020204" pitchFamily="34" charset="0"/>
              </a:rPr>
              <a:t>和最后一部长篇小说</a:t>
            </a:r>
            <a:r>
              <a:rPr lang="zh-CN" altLang="en-US" sz="2400" b="1" kern="100" dirty="0">
                <a:solidFill>
                  <a:srgbClr val="FF0000"/>
                </a:solidFill>
                <a:effectLst/>
                <a:latin typeface="微软雅黑" panose="020B0503020204020204" charset="-122"/>
                <a:ea typeface="微软雅黑" panose="020B0503020204020204" charset="-122"/>
                <a:cs typeface="Arial" panose="020B0604020202020204" pitchFamily="34" charset="0"/>
              </a:rPr>
              <a:t>《复活》</a:t>
            </a:r>
            <a:r>
              <a:rPr lang="zh-CN" altLang="en-US" sz="2400" b="1" kern="100" dirty="0">
                <a:solidFill>
                  <a:srgbClr val="333333"/>
                </a:solidFill>
                <a:effectLst/>
                <a:latin typeface="微软雅黑" panose="020B0503020204020204" charset="-122"/>
                <a:ea typeface="微软雅黑" panose="020B0503020204020204" charset="-122"/>
                <a:cs typeface="Arial" panose="020B0604020202020204" pitchFamily="34" charset="0"/>
              </a:rPr>
              <a:t>，以及自传体小说三部曲</a:t>
            </a:r>
            <a:r>
              <a:rPr lang="zh-CN" altLang="en-US" sz="2400" b="1" kern="100" dirty="0">
                <a:solidFill>
                  <a:srgbClr val="FF0000"/>
                </a:solidFill>
                <a:effectLst/>
                <a:latin typeface="微软雅黑" panose="020B0503020204020204" charset="-122"/>
                <a:ea typeface="微软雅黑" panose="020B0503020204020204" charset="-122"/>
                <a:cs typeface="Arial" panose="020B0604020202020204" pitchFamily="34" charset="0"/>
              </a:rPr>
              <a:t>《幼年》《少年》《青年》</a:t>
            </a:r>
            <a:r>
              <a:rPr lang="zh-CN" altLang="en-US" sz="2400" b="1" kern="100" dirty="0">
                <a:solidFill>
                  <a:srgbClr val="333333"/>
                </a:solidFill>
                <a:effectLst/>
                <a:latin typeface="微软雅黑" panose="020B0503020204020204" charset="-122"/>
                <a:ea typeface="微软雅黑" panose="020B0503020204020204" charset="-122"/>
                <a:cs typeface="Arial" panose="020B0604020202020204" pitchFamily="34" charset="0"/>
              </a:rPr>
              <a:t>。</a:t>
            </a:r>
          </a:p>
        </p:txBody>
      </p:sp>
      <p:pic>
        <p:nvPicPr>
          <p:cNvPr id="3" name="图片 2"/>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8689119" y="1627909"/>
            <a:ext cx="2681513" cy="381789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advClick="0">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endCxn id="16" idx="11"/>
          </p:cNvCxnSpPr>
          <p:nvPr>
            <p:custDataLst>
              <p:tags r:id="rId1"/>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2"/>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0" name="文本框 19"/>
          <p:cNvSpPr txBox="1"/>
          <p:nvPr>
            <p:custDataLst>
              <p:tags r:id="rId3"/>
            </p:custDataLst>
          </p:nvPr>
        </p:nvSpPr>
        <p:spPr>
          <a:xfrm>
            <a:off x="605614" y="1144480"/>
            <a:ext cx="6306546" cy="5262979"/>
          </a:xfrm>
          <a:prstGeom prst="rect">
            <a:avLst/>
          </a:prstGeom>
          <a:noFill/>
        </p:spPr>
        <p:txBody>
          <a:bodyPr wrap="square">
            <a:spAutoFit/>
          </a:bodyPr>
          <a:lstStyle/>
          <a:p>
            <a:pPr indent="457200" algn="just">
              <a:lnSpc>
                <a:spcPct val="150000"/>
              </a:lnSpc>
              <a:spcAft>
                <a:spcPts val="1000"/>
              </a:spcAft>
            </a:pPr>
            <a:r>
              <a:rPr lang="zh-CN" altLang="en-US" sz="2800" b="1" kern="100" dirty="0">
                <a:solidFill>
                  <a:srgbClr val="333333"/>
                </a:solidFill>
                <a:effectLst/>
                <a:latin typeface="微软雅黑" panose="020B0503020204020204" charset="-122"/>
                <a:ea typeface="微软雅黑" panose="020B0503020204020204" charset="-122"/>
                <a:cs typeface="Arial" panose="020B0604020202020204" pitchFamily="34" charset="0"/>
              </a:rPr>
              <a:t>托尔斯泰主义是俄国著名文学家列夫·托尔斯泰的重要思想的结晶,一方面,它体现为对现实的无情批判；另一方面,它宣扬了赎罪、拯救灵魂、禁欲主义、“不以暴力抗恶”“道德自我完善”等观点,宣扬一种属于托尔斯泰自己的宗教“博爱”思想,因此人们称之为“托尔斯泰主义”。</a:t>
            </a:r>
          </a:p>
        </p:txBody>
      </p:sp>
      <p:pic>
        <p:nvPicPr>
          <p:cNvPr id="3" name="图片 2"/>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7454276" y="2404197"/>
            <a:ext cx="4087744" cy="248671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advClick="0">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0" y="0"/>
            <a:ext cx="11894820" cy="6986528"/>
          </a:xfrm>
          <a:prstGeom prst="rect">
            <a:avLst/>
          </a:prstGeom>
          <a:noFill/>
        </p:spPr>
        <p:txBody>
          <a:bodyPr wrap="square" rtlCol="0" anchor="t">
            <a:spAutoFit/>
          </a:bodyPr>
          <a:lstStyle/>
          <a:p>
            <a:r>
              <a:rPr lang="en-US" altLang="zh-CN" sz="2800" b="1" dirty="0"/>
              <a:t>        </a:t>
            </a:r>
            <a:r>
              <a:rPr lang="en-US" altLang="zh-CN" sz="2800" b="1" dirty="0">
                <a:solidFill>
                  <a:srgbClr val="FF0000"/>
                </a:solidFill>
              </a:rPr>
              <a:t>1． </a:t>
            </a:r>
            <a:r>
              <a:rPr lang="en-US" altLang="zh-CN" sz="2800" b="1" dirty="0" err="1">
                <a:solidFill>
                  <a:srgbClr val="FF0000"/>
                </a:solidFill>
              </a:rPr>
              <a:t>道德的自我完善</a:t>
            </a:r>
            <a:r>
              <a:rPr lang="en-US" altLang="zh-CN" sz="2800" b="1" dirty="0">
                <a:solidFill>
                  <a:srgbClr val="FF0000"/>
                </a:solidFill>
              </a:rPr>
              <a:t> </a:t>
            </a:r>
          </a:p>
          <a:p>
            <a:r>
              <a:rPr lang="en-US" altLang="zh-CN" sz="2800" b="1" dirty="0"/>
              <a:t>        在俄罗斯，其世界观所倡导的不是传统意义上的人道主义，而是基督教人道主义，神人性和上帝的内在性。托尔斯泰在《复活》中写道：“一个是精神的人，他为自己所寻求的仅仅是对别人也是幸福的那种幸福；另一个是兽性的人，他所寻求的仅仅是他自己的幸福，为此不惜牺牲世界上一切人的幸福。” </a:t>
            </a:r>
            <a:r>
              <a:rPr lang="en-US" altLang="zh-CN" sz="2800" b="1" dirty="0" err="1"/>
              <a:t>在托尔斯泰看来，道德的自我完善便是抛弃利己主义，投身到利他主义中来</a:t>
            </a:r>
            <a:r>
              <a:rPr lang="en-US" altLang="zh-CN" sz="2800" b="1" dirty="0"/>
              <a:t>。</a:t>
            </a:r>
          </a:p>
          <a:p>
            <a:r>
              <a:rPr lang="en-US" altLang="zh-CN" sz="2800" b="1" dirty="0">
                <a:solidFill>
                  <a:srgbClr val="FF0000"/>
                </a:solidFill>
              </a:rPr>
              <a:t>         2． </a:t>
            </a:r>
            <a:r>
              <a:rPr lang="en-US" altLang="zh-CN" sz="2800" b="1" dirty="0" err="1">
                <a:solidFill>
                  <a:srgbClr val="FF0000"/>
                </a:solidFill>
              </a:rPr>
              <a:t>不以暴力抗恶</a:t>
            </a:r>
            <a:endParaRPr lang="en-US" altLang="zh-CN" sz="2800" b="1" dirty="0">
              <a:solidFill>
                <a:srgbClr val="FF0000"/>
              </a:solidFill>
            </a:endParaRPr>
          </a:p>
          <a:p>
            <a:r>
              <a:rPr lang="en-US" altLang="zh-CN" sz="2800" b="1" dirty="0" err="1"/>
              <a:t>这里或许可以看作利他主义的另一个表现：不能损害他人的利益</a:t>
            </a:r>
            <a:r>
              <a:rPr lang="en-US" altLang="zh-CN" sz="2800" b="1" dirty="0"/>
              <a:t>。</a:t>
            </a:r>
          </a:p>
          <a:p>
            <a:r>
              <a:rPr lang="en-US" altLang="zh-CN" sz="2800" b="1" dirty="0">
                <a:solidFill>
                  <a:srgbClr val="FF0000"/>
                </a:solidFill>
              </a:rPr>
              <a:t>        3.博爱 </a:t>
            </a:r>
          </a:p>
          <a:p>
            <a:r>
              <a:rPr lang="en-US" altLang="zh-CN" sz="2800" b="1" dirty="0"/>
              <a:t>        《复活》中，“博爱”几乎可以同“宽恕”等同，因为博爱的最大障碍就是人们不能对伤害过自己的人宽恕。一个人如果不能宽恕别人，人的内心就很容易被“恨”的感情所占据，恶是世界无法和谐、无法共生的根源，恨也一样，愤恨占据的人的内心而无法使其平静，那么获得安宁的另一个手段只能反其道而行，那就是“宽恕”。一旦宽恕别人，人就可以站在一个更高的层次上，来面对一切不平等和不公正。</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257175" y="899160"/>
            <a:ext cx="9418955" cy="5724145"/>
          </a:xfrm>
          <a:prstGeom prst="rect">
            <a:avLst/>
          </a:prstGeom>
          <a:noFill/>
          <a:ln w="9525">
            <a:noFill/>
          </a:ln>
        </p:spPr>
        <p:txBody>
          <a:bodyPr wrap="square">
            <a:spAutoFit/>
          </a:bodyPr>
          <a:lstStyle/>
          <a:p>
            <a:pPr algn="l" fontAlgn="auto">
              <a:lnSpc>
                <a:spcPct val="120000"/>
              </a:lnSpc>
            </a:pPr>
            <a:r>
              <a:rPr lang="en-US" altLang="zh-CN" sz="2800" b="0"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b="1" dirty="0">
                <a:solidFill>
                  <a:schemeClr val="tx1"/>
                </a:solidFill>
                <a:latin typeface="宋体" panose="02010600030101010101" pitchFamily="2" charset="-122"/>
                <a:ea typeface="宋体" panose="02010600030101010101" pitchFamily="2" charset="-122"/>
                <a:cs typeface="宋体" panose="02010600030101010101" pitchFamily="2" charset="-122"/>
              </a:rPr>
              <a:t>《复活》是托尔斯泰最后一部长篇小说，是作家一生探索和思想的总结，被誉为俄国批判现实主义发展的高峰。写于托尔斯泰71岁时，素材是检察官柯尼为他提供的一件真人真事：</a:t>
            </a:r>
          </a:p>
          <a:p>
            <a:pPr algn="l" fontAlgn="auto">
              <a:lnSpc>
                <a:spcPct val="120000"/>
              </a:lnSpc>
            </a:pPr>
            <a:r>
              <a:rPr lang="en-US" altLang="zh-CN" sz="28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一个贵族青年引诱了他姑母的婢女</a:t>
            </a:r>
            <a:r>
              <a:rPr lang="en-US" altLang="zh-CN" sz="2800" b="1" dirty="0">
                <a:solidFill>
                  <a:schemeClr val="tx1"/>
                </a:solidFill>
                <a:latin typeface="宋体" panose="02010600030101010101" pitchFamily="2" charset="-122"/>
                <a:ea typeface="宋体" panose="02010600030101010101" pitchFamily="2" charset="-122"/>
                <a:cs typeface="宋体" panose="02010600030101010101" pitchFamily="2" charset="-122"/>
              </a:rPr>
              <a:t>。婢女怀孕后被赶出家门，后来当了妓女,因被指控偷钱而遭受审判。这个贵族以陪审员的身份出席法庭，见到从前被他引诱过的女人，深受良心的谴责。他向法官申请准许自己同她结婚，以赎问罪过，不幸婢女在狱中死于斑疹伤寒。托尔斯泰以这个故事为主线，用了10年时间，六易其稿，终于完成了这部著作。小说原计划创作四部，但只创作了三部。</a:t>
            </a:r>
          </a:p>
        </p:txBody>
      </p:sp>
      <p:sp>
        <p:nvSpPr>
          <p:cNvPr id="2" name="矩形 1"/>
          <p:cNvSpPr/>
          <p:nvPr>
            <p:custDataLst>
              <p:tags r:id="rId2"/>
            </p:custDataLst>
          </p:nvPr>
        </p:nvSpPr>
        <p:spPr>
          <a:xfrm>
            <a:off x="476481" y="27305"/>
            <a:ext cx="4301178" cy="707886"/>
          </a:xfrm>
          <a:prstGeom prst="rect">
            <a:avLst/>
          </a:prstGeom>
          <a:noFill/>
          <a:ln>
            <a:noFill/>
          </a:ln>
        </p:spPr>
        <p:txBody>
          <a:bodyPr wrap="none" rtlCol="0" anchor="t">
            <a:spAutoFit/>
          </a:bodyPr>
          <a:lstStyle/>
          <a:p>
            <a:pPr algn="ctr"/>
            <a:r>
              <a:rPr lang="zh-CN" altLang="en-US" sz="4000" b="1" dirty="0" smtClean="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rPr>
              <a:t>二、走进</a:t>
            </a:r>
            <a:r>
              <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rPr>
              <a:t>文学作品</a:t>
            </a:r>
          </a:p>
        </p:txBody>
      </p:sp>
      <p:pic>
        <p:nvPicPr>
          <p:cNvPr id="3" name="图片 2"/>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a:off x="9533965" y="1627000"/>
            <a:ext cx="2511671" cy="36045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71145" y="263413"/>
            <a:ext cx="11695430" cy="6107891"/>
          </a:xfrm>
          <a:prstGeom prst="rect">
            <a:avLst/>
          </a:prstGeom>
          <a:noFill/>
        </p:spPr>
        <p:txBody>
          <a:bodyPr wrap="square" rtlCol="0" anchor="t">
            <a:spAutoFit/>
          </a:bodyPr>
          <a:lstStyle/>
          <a:p>
            <a:pPr fontAlgn="auto">
              <a:lnSpc>
                <a:spcPct val="120000"/>
              </a:lnSpc>
            </a:pPr>
            <a:r>
              <a:rPr lang="en-US" altLang="zh-CN" sz="2800" dirty="0">
                <a:sym typeface="+mn-ea"/>
              </a:rPr>
              <a:t>        </a:t>
            </a:r>
            <a:r>
              <a:rPr lang="en-US" altLang="zh-CN" sz="4800" b="1" dirty="0">
                <a:solidFill>
                  <a:srgbClr val="FF0000"/>
                </a:solidFill>
                <a:sym typeface="+mn-ea"/>
              </a:rPr>
              <a:t>《</a:t>
            </a:r>
            <a:r>
              <a:rPr lang="en-US" altLang="zh-CN" sz="4800" b="1" dirty="0" err="1">
                <a:solidFill>
                  <a:srgbClr val="FF0000"/>
                </a:solidFill>
                <a:sym typeface="+mn-ea"/>
              </a:rPr>
              <a:t>复活》故事简介</a:t>
            </a:r>
            <a:r>
              <a:rPr lang="en-US" altLang="zh-CN" sz="4800" b="1" dirty="0">
                <a:solidFill>
                  <a:srgbClr val="FF0000"/>
                </a:solidFill>
                <a:sym typeface="+mn-ea"/>
              </a:rPr>
              <a:t>：</a:t>
            </a:r>
          </a:p>
          <a:p>
            <a:pPr fontAlgn="auto">
              <a:lnSpc>
                <a:spcPct val="120000"/>
              </a:lnSpc>
            </a:pPr>
            <a:r>
              <a:rPr lang="en-US" altLang="zh-CN" sz="2800" b="1" dirty="0">
                <a:sym typeface="+mn-ea"/>
              </a:rPr>
              <a:t>        贵族青年聂赫留朵夫诱骗并抛弃姑妈家女仆玛丝洛娃，使她怀孕并被赶出家门。玛丝洛娃失去对生活的希望，坠入风尘，沦为妓女。十年后，因被指控谋财害命而受审判。二人在法庭上相逢，玛丝洛娃被诬告为杀人犯，而聂赫留朵夫则是该案的陪审员。聂赫留朵夫决心赎罪。他为她奔走伸冤，而后者对人生也逐渐重燃生机和希望，重新唤起埋藏在内心深处的美德。为了不损害聂赫留朵夫的名誉地位而拒绝与他结婚，而与另一她心爱的犯人西蒙斯结合，从而走向“新生”。</a:t>
            </a:r>
          </a:p>
          <a:p>
            <a:pPr fontAlgn="auto">
              <a:lnSpc>
                <a:spcPct val="120000"/>
              </a:lnSpc>
            </a:pPr>
            <a:r>
              <a:rPr lang="en-US" altLang="zh-CN" sz="2800" b="1" dirty="0">
                <a:sym typeface="+mn-ea"/>
              </a:rPr>
              <a:t>        聂赫留朵夫也放弃贵族生活，把土地分给农民，与上流社会断绝交往，虔诚信奉宗教。最终，聂赫留朵夫和玛斯洛娃两人在精神上都以不同的方式得到了“复活”。</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48285" y="654872"/>
            <a:ext cx="11695430" cy="5724144"/>
          </a:xfrm>
          <a:prstGeom prst="rect">
            <a:avLst/>
          </a:prstGeom>
          <a:noFill/>
        </p:spPr>
        <p:txBody>
          <a:bodyPr wrap="square" rtlCol="0" anchor="t">
            <a:spAutoFit/>
          </a:bodyPr>
          <a:lstStyle/>
          <a:p>
            <a:pPr fontAlgn="auto">
              <a:lnSpc>
                <a:spcPct val="120000"/>
              </a:lnSpc>
            </a:pPr>
            <a:r>
              <a:rPr lang="en-US" altLang="zh-CN" sz="2800" dirty="0">
                <a:sym typeface="+mn-ea"/>
              </a:rPr>
              <a:t>        </a:t>
            </a:r>
            <a:r>
              <a:rPr lang="en-US" altLang="zh-CN" sz="2800" b="1" dirty="0" err="1">
                <a:sym typeface="+mn-ea"/>
              </a:rPr>
              <a:t>托尔斯泰在相继完成了巨著《战争与和平</a:t>
            </a:r>
            <a:r>
              <a:rPr lang="en-US" altLang="zh-CN" sz="2800" b="1" dirty="0">
                <a:sym typeface="+mn-ea"/>
              </a:rPr>
              <a:t>》、《安娜·卡列尼娜》之后，进入晚年的他世界观发生了根本转变，他的艺术批判力量达到了高峰，达到了“撕毁一切假面具”的“清醒现实主义”。</a:t>
            </a:r>
          </a:p>
          <a:p>
            <a:pPr fontAlgn="auto">
              <a:lnSpc>
                <a:spcPct val="120000"/>
              </a:lnSpc>
            </a:pPr>
            <a:r>
              <a:rPr lang="en-US" altLang="zh-CN" sz="2800" b="1" dirty="0">
                <a:sym typeface="+mn-ea"/>
              </a:rPr>
              <a:t>   </a:t>
            </a:r>
            <a:r>
              <a:rPr lang="en-US" altLang="zh-CN" sz="2800" b="1" dirty="0" smtClean="0">
                <a:sym typeface="+mn-ea"/>
              </a:rPr>
              <a:t>     小说通过玛丝洛娃的苦难遭遇和聂赫留朵夫的上诉经过</a:t>
            </a:r>
            <a:r>
              <a:rPr lang="en-US" altLang="zh-CN" sz="2800" b="1" dirty="0">
                <a:sym typeface="+mn-ea"/>
              </a:rPr>
              <a:t>，广泛而深刻地抨击了法庭、监狱、官僚机关的腐败、黑暗，揭露了封建统治阶级骄奢淫逸的生活和反动官吏的残暴昏庸、毫无人性，撕下了官办教会的伪善面纱，反映了农村的破产和农民的极端贫困，勾画了一幅已经走到崩溃边缘的农奴制俄国的社会图画，代表农民阶级发表意见，这是他晚期创作巨大批判力量的主要源泉。并借小说宣扬了赎罪、拯救灵魂、禁欲主义、“不以暴力抗恶”、“道德自我完善’等观点，宣扬一种属于托尔斯泰自己的宗教“博爱”</a:t>
            </a:r>
            <a:r>
              <a:rPr lang="en-US" altLang="zh-CN" sz="2800" b="1" dirty="0" smtClean="0">
                <a:sym typeface="+mn-ea"/>
              </a:rPr>
              <a:t>思想</a:t>
            </a:r>
            <a:r>
              <a:rPr lang="zh-CN" altLang="en-US" sz="2800" b="1" dirty="0" smtClean="0">
                <a:sym typeface="+mn-ea"/>
              </a:rPr>
              <a:t>。</a:t>
            </a:r>
            <a:endParaRPr lang="en-US" altLang="zh-CN" sz="2800" b="1" dirty="0">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568"/>
</p:tagLst>
</file>

<file path=ppt/tags/tag100.xml><?xml version="1.0" encoding="utf-8"?>
<p:tagLst xmlns:a="http://schemas.openxmlformats.org/drawingml/2006/main" xmlns:r="http://schemas.openxmlformats.org/officeDocument/2006/relationships" xmlns:p="http://schemas.openxmlformats.org/presentationml/2006/main">
  <p:tag name="AS_UNIQUEID" val="674"/>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3.xml><?xml version="1.0" encoding="utf-8"?>
<p:tagLst xmlns:a="http://schemas.openxmlformats.org/drawingml/2006/main" xmlns:r="http://schemas.openxmlformats.org/officeDocument/2006/relationships" xmlns:p="http://schemas.openxmlformats.org/presentationml/2006/main">
  <p:tag name="AS_UNIQUEID" val="681"/>
</p:tagLst>
</file>

<file path=ppt/tags/tag104.xml><?xml version="1.0" encoding="utf-8"?>
<p:tagLst xmlns:a="http://schemas.openxmlformats.org/drawingml/2006/main" xmlns:r="http://schemas.openxmlformats.org/officeDocument/2006/relationships" xmlns:p="http://schemas.openxmlformats.org/presentationml/2006/main">
  <p:tag name="AS_UNIQUEID" val="682"/>
</p:tagLst>
</file>

<file path=ppt/tags/tag105.xml><?xml version="1.0" encoding="utf-8"?>
<p:tagLst xmlns:a="http://schemas.openxmlformats.org/drawingml/2006/main" xmlns:r="http://schemas.openxmlformats.org/officeDocument/2006/relationships" xmlns:p="http://schemas.openxmlformats.org/presentationml/2006/main">
  <p:tag name="AS_UNIQUEID" val="683"/>
</p:tagLst>
</file>

<file path=ppt/tags/tag106.xml><?xml version="1.0" encoding="utf-8"?>
<p:tagLst xmlns:a="http://schemas.openxmlformats.org/drawingml/2006/main" xmlns:r="http://schemas.openxmlformats.org/officeDocument/2006/relationships" xmlns:p="http://schemas.openxmlformats.org/presentationml/2006/main">
  <p:tag name="AS_UNIQUEID" val="677"/>
</p:tagLst>
</file>

<file path=ppt/tags/tag107.xml><?xml version="1.0" encoding="utf-8"?>
<p:tagLst xmlns:a="http://schemas.openxmlformats.org/drawingml/2006/main" xmlns:r="http://schemas.openxmlformats.org/officeDocument/2006/relationships" xmlns:p="http://schemas.openxmlformats.org/presentationml/2006/main">
  <p:tag name="AS_UNIQUEID" val="678"/>
</p:tagLst>
</file>

<file path=ppt/tags/tag108.xml><?xml version="1.0" encoding="utf-8"?>
<p:tagLst xmlns:a="http://schemas.openxmlformats.org/drawingml/2006/main" xmlns:r="http://schemas.openxmlformats.org/officeDocument/2006/relationships" xmlns:p="http://schemas.openxmlformats.org/presentationml/2006/main">
  <p:tag name="AS_UNIQUEID" val="679"/>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xml><?xml version="1.0" encoding="utf-8"?>
<p:tagLst xmlns:a="http://schemas.openxmlformats.org/drawingml/2006/main" xmlns:r="http://schemas.openxmlformats.org/officeDocument/2006/relationships" xmlns:p="http://schemas.openxmlformats.org/presentationml/2006/main">
  <p:tag name="AS_UNIQUEID" val="569"/>
</p:tagLst>
</file>

<file path=ppt/tags/tag110.xml><?xml version="1.0" encoding="utf-8"?>
<p:tagLst xmlns:a="http://schemas.openxmlformats.org/drawingml/2006/main" xmlns:r="http://schemas.openxmlformats.org/officeDocument/2006/relationships" xmlns:p="http://schemas.openxmlformats.org/presentationml/2006/main">
  <p:tag name="AS_UNIQUEID" val="695"/>
</p:tagLst>
</file>

<file path=ppt/tags/tag111.xml><?xml version="1.0" encoding="utf-8"?>
<p:tagLst xmlns:a="http://schemas.openxmlformats.org/drawingml/2006/main" xmlns:r="http://schemas.openxmlformats.org/officeDocument/2006/relationships" xmlns:p="http://schemas.openxmlformats.org/presentationml/2006/main">
  <p:tag name="AS_UNIQUEID" val="697"/>
</p:tagLst>
</file>

<file path=ppt/tags/tag112.xml><?xml version="1.0" encoding="utf-8"?>
<p:tagLst xmlns:a="http://schemas.openxmlformats.org/drawingml/2006/main" xmlns:r="http://schemas.openxmlformats.org/officeDocument/2006/relationships" xmlns:p="http://schemas.openxmlformats.org/presentationml/2006/main">
  <p:tag name="AS_UNIQUEID" val="700"/>
</p:tagLst>
</file>

<file path=ppt/tags/tag113.xml><?xml version="1.0" encoding="utf-8"?>
<p:tagLst xmlns:a="http://schemas.openxmlformats.org/drawingml/2006/main" xmlns:r="http://schemas.openxmlformats.org/officeDocument/2006/relationships" xmlns:p="http://schemas.openxmlformats.org/presentationml/2006/main">
  <p:tag name="AS_UNIQUEID" val="701"/>
</p:tagLst>
</file>

<file path=ppt/tags/tag114.xml><?xml version="1.0" encoding="utf-8"?>
<p:tagLst xmlns:a="http://schemas.openxmlformats.org/drawingml/2006/main" xmlns:r="http://schemas.openxmlformats.org/officeDocument/2006/relationships" xmlns:p="http://schemas.openxmlformats.org/presentationml/2006/main">
  <p:tag name="AS_UNIQUEID" val="702"/>
</p:tagLst>
</file>

<file path=ppt/tags/tag115.xml><?xml version="1.0" encoding="utf-8"?>
<p:tagLst xmlns:a="http://schemas.openxmlformats.org/drawingml/2006/main" xmlns:r="http://schemas.openxmlformats.org/officeDocument/2006/relationships" xmlns:p="http://schemas.openxmlformats.org/presentationml/2006/main">
  <p:tag name="AS_UNIQUEID" val="703"/>
</p:tagLst>
</file>

<file path=ppt/tags/tag116.xml><?xml version="1.0" encoding="utf-8"?>
<p:tagLst xmlns:a="http://schemas.openxmlformats.org/drawingml/2006/main" xmlns:r="http://schemas.openxmlformats.org/officeDocument/2006/relationships" xmlns:p="http://schemas.openxmlformats.org/presentationml/2006/main">
  <p:tag name="AS_UNIQUEID" val="689"/>
</p:tagLst>
</file>

<file path=ppt/tags/tag117.xml><?xml version="1.0" encoding="utf-8"?>
<p:tagLst xmlns:a="http://schemas.openxmlformats.org/drawingml/2006/main" xmlns:r="http://schemas.openxmlformats.org/officeDocument/2006/relationships" xmlns:p="http://schemas.openxmlformats.org/presentationml/2006/main">
  <p:tag name="AS_UNIQUEID" val="690"/>
</p:tagLst>
</file>

<file path=ppt/tags/tag118.xml><?xml version="1.0" encoding="utf-8"?>
<p:tagLst xmlns:a="http://schemas.openxmlformats.org/drawingml/2006/main" xmlns:r="http://schemas.openxmlformats.org/officeDocument/2006/relationships" xmlns:p="http://schemas.openxmlformats.org/presentationml/2006/main">
  <p:tag name="AS_UNIQUEID" val="685"/>
</p:tagLst>
</file>

<file path=ppt/tags/tag119.xml><?xml version="1.0" encoding="utf-8"?>
<p:tagLst xmlns:a="http://schemas.openxmlformats.org/drawingml/2006/main" xmlns:r="http://schemas.openxmlformats.org/officeDocument/2006/relationships" xmlns:p="http://schemas.openxmlformats.org/presentationml/2006/main">
  <p:tag name="AS_UNIQUEID" val="686"/>
</p:tagLst>
</file>

<file path=ppt/tags/tag12.xml><?xml version="1.0" encoding="utf-8"?>
<p:tagLst xmlns:a="http://schemas.openxmlformats.org/drawingml/2006/main" xmlns:r="http://schemas.openxmlformats.org/officeDocument/2006/relationships" xmlns:p="http://schemas.openxmlformats.org/presentationml/2006/main">
  <p:tag name="AS_UNIQUEID" val="571"/>
</p:tagLst>
</file>

<file path=ppt/tags/tag120.xml><?xml version="1.0" encoding="utf-8"?>
<p:tagLst xmlns:a="http://schemas.openxmlformats.org/drawingml/2006/main" xmlns:r="http://schemas.openxmlformats.org/officeDocument/2006/relationships" xmlns:p="http://schemas.openxmlformats.org/presentationml/2006/main">
  <p:tag name="AS_UNIQUEID" val="687"/>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2.xml><?xml version="1.0" encoding="utf-8"?>
<p:tagLst xmlns:a="http://schemas.openxmlformats.org/drawingml/2006/main" xmlns:r="http://schemas.openxmlformats.org/officeDocument/2006/relationships" xmlns:p="http://schemas.openxmlformats.org/presentationml/2006/main">
  <p:tag name="AS_UNIQUEID" val="692"/>
</p:tagLst>
</file>

<file path=ppt/tags/tag123.xml><?xml version="1.0" encoding="utf-8"?>
<p:tagLst xmlns:a="http://schemas.openxmlformats.org/drawingml/2006/main" xmlns:r="http://schemas.openxmlformats.org/officeDocument/2006/relationships" xmlns:p="http://schemas.openxmlformats.org/presentationml/2006/main">
  <p:tag name="AS_UNIQUEID" val="693"/>
</p:tagLst>
</file>

<file path=ppt/tags/tag124.xml><?xml version="1.0" encoding="utf-8"?>
<p:tagLst xmlns:a="http://schemas.openxmlformats.org/drawingml/2006/main" xmlns:r="http://schemas.openxmlformats.org/officeDocument/2006/relationships" xmlns:p="http://schemas.openxmlformats.org/presentationml/2006/main">
  <p:tag name="AS_UNIQUEID" val="690"/>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6.xml><?xml version="1.0" encoding="utf-8"?>
<p:tagLst xmlns:a="http://schemas.openxmlformats.org/drawingml/2006/main" xmlns:r="http://schemas.openxmlformats.org/officeDocument/2006/relationships" xmlns:p="http://schemas.openxmlformats.org/presentationml/2006/main">
  <p:tag name="AS_UNIQUEID" val="690"/>
</p:tagLst>
</file>

<file path=ppt/tags/tag127.xml><?xml version="1.0" encoding="utf-8"?>
<p:tagLst xmlns:a="http://schemas.openxmlformats.org/drawingml/2006/main" xmlns:r="http://schemas.openxmlformats.org/officeDocument/2006/relationships" xmlns:p="http://schemas.openxmlformats.org/presentationml/2006/main">
  <p:tag name="AS_UNIQUEID" val="690"/>
</p:tagLst>
</file>

<file path=ppt/tags/tag128.xml><?xml version="1.0" encoding="utf-8"?>
<p:tagLst xmlns:a="http://schemas.openxmlformats.org/drawingml/2006/main" xmlns:r="http://schemas.openxmlformats.org/officeDocument/2006/relationships" xmlns:p="http://schemas.openxmlformats.org/presentationml/2006/main">
  <p:tag name="AS_UNIQUEID" val="726"/>
</p:tagLst>
</file>

<file path=ppt/tags/tag129.xml><?xml version="1.0" encoding="utf-8"?>
<p:tagLst xmlns:a="http://schemas.openxmlformats.org/drawingml/2006/main" xmlns:r="http://schemas.openxmlformats.org/officeDocument/2006/relationships" xmlns:p="http://schemas.openxmlformats.org/presentationml/2006/main">
  <p:tag name="AS_UNIQUEID" val="727"/>
</p:tagLst>
</file>

<file path=ppt/tags/tag13.xml><?xml version="1.0" encoding="utf-8"?>
<p:tagLst xmlns:a="http://schemas.openxmlformats.org/drawingml/2006/main" xmlns:r="http://schemas.openxmlformats.org/officeDocument/2006/relationships" xmlns:p="http://schemas.openxmlformats.org/presentationml/2006/main">
  <p:tag name="AS_UNIQUEID" val="572"/>
</p:tagLst>
</file>

<file path=ppt/tags/tag130.xml><?xml version="1.0" encoding="utf-8"?>
<p:tagLst xmlns:a="http://schemas.openxmlformats.org/drawingml/2006/main" xmlns:r="http://schemas.openxmlformats.org/officeDocument/2006/relationships" xmlns:p="http://schemas.openxmlformats.org/presentationml/2006/main">
  <p:tag name="AS_UNIQUEID" val="763"/>
</p:tagLst>
</file>

<file path=ppt/tags/tag131.xml><?xml version="1.0" encoding="utf-8"?>
<p:tagLst xmlns:a="http://schemas.openxmlformats.org/drawingml/2006/main" xmlns:r="http://schemas.openxmlformats.org/officeDocument/2006/relationships" xmlns:p="http://schemas.openxmlformats.org/presentationml/2006/main">
  <p:tag name="AS_UNIQUEID" val="764"/>
</p:tagLst>
</file>

<file path=ppt/tags/tag132.xml><?xml version="1.0" encoding="utf-8"?>
<p:tagLst xmlns:a="http://schemas.openxmlformats.org/drawingml/2006/main" xmlns:r="http://schemas.openxmlformats.org/officeDocument/2006/relationships" xmlns:p="http://schemas.openxmlformats.org/presentationml/2006/main">
  <p:tag name="AS_UNIQUEID" val="759"/>
</p:tagLst>
</file>

<file path=ppt/tags/tag133.xml><?xml version="1.0" encoding="utf-8"?>
<p:tagLst xmlns:a="http://schemas.openxmlformats.org/drawingml/2006/main" xmlns:r="http://schemas.openxmlformats.org/officeDocument/2006/relationships" xmlns:p="http://schemas.openxmlformats.org/presentationml/2006/main">
  <p:tag name="AS_UNIQUEID" val="760"/>
</p:tagLst>
</file>

<file path=ppt/tags/tag134.xml><?xml version="1.0" encoding="utf-8"?>
<p:tagLst xmlns:a="http://schemas.openxmlformats.org/drawingml/2006/main" xmlns:r="http://schemas.openxmlformats.org/officeDocument/2006/relationships" xmlns:p="http://schemas.openxmlformats.org/presentationml/2006/main">
  <p:tag name="AS_UNIQUEID" val="761"/>
</p:tagLst>
</file>

<file path=ppt/tags/tag135.xml><?xml version="1.0" encoding="utf-8"?>
<p:tagLst xmlns:a="http://schemas.openxmlformats.org/drawingml/2006/main" xmlns:r="http://schemas.openxmlformats.org/officeDocument/2006/relationships" xmlns:p="http://schemas.openxmlformats.org/presentationml/2006/main">
  <p:tag name="AS_UNIQUEID" val="506"/>
</p:tagLst>
</file>

<file path=ppt/tags/tag136.xml><?xml version="1.0" encoding="utf-8"?>
<p:tagLst xmlns:a="http://schemas.openxmlformats.org/drawingml/2006/main" xmlns:r="http://schemas.openxmlformats.org/officeDocument/2006/relationships" xmlns:p="http://schemas.openxmlformats.org/presentationml/2006/main">
  <p:tag name="AS_UNIQUEID" val="520"/>
</p:tagLst>
</file>

<file path=ppt/tags/tag137.xml><?xml version="1.0" encoding="utf-8"?>
<p:tagLst xmlns:a="http://schemas.openxmlformats.org/drawingml/2006/main" xmlns:r="http://schemas.openxmlformats.org/officeDocument/2006/relationships" xmlns:p="http://schemas.openxmlformats.org/presentationml/2006/main">
  <p:tag name="AS_UNIQUEID" val="764"/>
</p:tagLst>
</file>

<file path=ppt/tags/tag138.xml><?xml version="1.0" encoding="utf-8"?>
<p:tagLst xmlns:a="http://schemas.openxmlformats.org/drawingml/2006/main" xmlns:r="http://schemas.openxmlformats.org/officeDocument/2006/relationships" xmlns:p="http://schemas.openxmlformats.org/presentationml/2006/main">
  <p:tag name="AS_UNIQUEID" val="494"/>
</p:tagLst>
</file>

<file path=ppt/tags/tag139.xml><?xml version="1.0" encoding="utf-8"?>
<p:tagLst xmlns:a="http://schemas.openxmlformats.org/drawingml/2006/main" xmlns:r="http://schemas.openxmlformats.org/officeDocument/2006/relationships" xmlns:p="http://schemas.openxmlformats.org/presentationml/2006/main">
  <p:tag name="AS_UNIQUEID" val="495"/>
</p:tagLst>
</file>

<file path=ppt/tags/tag14.xml><?xml version="1.0" encoding="utf-8"?>
<p:tagLst xmlns:a="http://schemas.openxmlformats.org/drawingml/2006/main" xmlns:r="http://schemas.openxmlformats.org/officeDocument/2006/relationships" xmlns:p="http://schemas.openxmlformats.org/presentationml/2006/main">
  <p:tag name="AS_UNIQUEID" val="573"/>
</p:tagLst>
</file>

<file path=ppt/tags/tag140.xml><?xml version="1.0" encoding="utf-8"?>
<p:tagLst xmlns:a="http://schemas.openxmlformats.org/drawingml/2006/main" xmlns:r="http://schemas.openxmlformats.org/officeDocument/2006/relationships" xmlns:p="http://schemas.openxmlformats.org/presentationml/2006/main">
  <p:tag name="AS_UNIQUEID" val="496"/>
</p:tagLst>
</file>

<file path=ppt/tags/tag141.xml><?xml version="1.0" encoding="utf-8"?>
<p:tagLst xmlns:a="http://schemas.openxmlformats.org/drawingml/2006/main" xmlns:r="http://schemas.openxmlformats.org/officeDocument/2006/relationships" xmlns:p="http://schemas.openxmlformats.org/presentationml/2006/main">
  <p:tag name="AS_UNIQUEID" val="534"/>
</p:tagLst>
</file>

<file path=ppt/tags/tag142.xml><?xml version="1.0" encoding="utf-8"?>
<p:tagLst xmlns:a="http://schemas.openxmlformats.org/drawingml/2006/main" xmlns:r="http://schemas.openxmlformats.org/officeDocument/2006/relationships" xmlns:p="http://schemas.openxmlformats.org/presentationml/2006/main">
  <p:tag name="AS_UNIQUEID" val="764"/>
</p:tagLst>
</file>

<file path=ppt/tags/tag143.xml><?xml version="1.0" encoding="utf-8"?>
<p:tagLst xmlns:a="http://schemas.openxmlformats.org/drawingml/2006/main" xmlns:r="http://schemas.openxmlformats.org/officeDocument/2006/relationships" xmlns:p="http://schemas.openxmlformats.org/presentationml/2006/main">
  <p:tag name="AS_UNIQUEID" val="522"/>
</p:tagLst>
</file>

<file path=ppt/tags/tag144.xml><?xml version="1.0" encoding="utf-8"?>
<p:tagLst xmlns:a="http://schemas.openxmlformats.org/drawingml/2006/main" xmlns:r="http://schemas.openxmlformats.org/officeDocument/2006/relationships" xmlns:p="http://schemas.openxmlformats.org/presentationml/2006/main">
  <p:tag name="AS_UNIQUEID" val="523"/>
</p:tagLst>
</file>

<file path=ppt/tags/tag145.xml><?xml version="1.0" encoding="utf-8"?>
<p:tagLst xmlns:a="http://schemas.openxmlformats.org/drawingml/2006/main" xmlns:r="http://schemas.openxmlformats.org/officeDocument/2006/relationships" xmlns:p="http://schemas.openxmlformats.org/presentationml/2006/main">
  <p:tag name="AS_UNIQUEID" val="524"/>
</p:tagLst>
</file>

<file path=ppt/tags/tag146.xml><?xml version="1.0" encoding="utf-8"?>
<p:tagLst xmlns:a="http://schemas.openxmlformats.org/drawingml/2006/main" xmlns:r="http://schemas.openxmlformats.org/officeDocument/2006/relationships" xmlns:p="http://schemas.openxmlformats.org/presentationml/2006/main">
  <p:tag name="AS_UNIQUEID" val="771"/>
</p:tagLst>
</file>

<file path=ppt/tags/tag147.xml><?xml version="1.0" encoding="utf-8"?>
<p:tagLst xmlns:a="http://schemas.openxmlformats.org/drawingml/2006/main" xmlns:r="http://schemas.openxmlformats.org/officeDocument/2006/relationships" xmlns:p="http://schemas.openxmlformats.org/presentationml/2006/main">
  <p:tag name="AS_UNIQUEID" val="764"/>
</p:tagLst>
</file>

<file path=ppt/tags/tag148.xml><?xml version="1.0" encoding="utf-8"?>
<p:tagLst xmlns:a="http://schemas.openxmlformats.org/drawingml/2006/main" xmlns:r="http://schemas.openxmlformats.org/officeDocument/2006/relationships" xmlns:p="http://schemas.openxmlformats.org/presentationml/2006/main">
  <p:tag name="AS_UNIQUEID" val="779"/>
</p:tagLst>
</file>

<file path=ppt/tags/tag149.xml><?xml version="1.0" encoding="utf-8"?>
<p:tagLst xmlns:a="http://schemas.openxmlformats.org/drawingml/2006/main" xmlns:r="http://schemas.openxmlformats.org/officeDocument/2006/relationships" xmlns:p="http://schemas.openxmlformats.org/presentationml/2006/main">
  <p:tag name="AS_UNIQUEID" val="781"/>
</p:tagLst>
</file>

<file path=ppt/tags/tag15.xml><?xml version="1.0" encoding="utf-8"?>
<p:tagLst xmlns:a="http://schemas.openxmlformats.org/drawingml/2006/main" xmlns:r="http://schemas.openxmlformats.org/officeDocument/2006/relationships" xmlns:p="http://schemas.openxmlformats.org/presentationml/2006/main">
  <p:tag name="AS_UNIQUEID" val="574"/>
</p:tagLst>
</file>

<file path=ppt/tags/tag150.xml><?xml version="1.0" encoding="utf-8"?>
<p:tagLst xmlns:a="http://schemas.openxmlformats.org/drawingml/2006/main" xmlns:r="http://schemas.openxmlformats.org/officeDocument/2006/relationships" xmlns:p="http://schemas.openxmlformats.org/presentationml/2006/main">
  <p:tag name="AS_UNIQUEID" val="782"/>
</p:tagLst>
</file>

<file path=ppt/tags/tag151.xml><?xml version="1.0" encoding="utf-8"?>
<p:tagLst xmlns:a="http://schemas.openxmlformats.org/drawingml/2006/main" xmlns:r="http://schemas.openxmlformats.org/officeDocument/2006/relationships" xmlns:p="http://schemas.openxmlformats.org/presentationml/2006/main">
  <p:tag name="AS_UNIQUEID" val="783"/>
</p:tagLst>
</file>

<file path=ppt/tags/tag152.xml><?xml version="1.0" encoding="utf-8"?>
<p:tagLst xmlns:a="http://schemas.openxmlformats.org/drawingml/2006/main" xmlns:r="http://schemas.openxmlformats.org/officeDocument/2006/relationships" xmlns:p="http://schemas.openxmlformats.org/presentationml/2006/main">
  <p:tag name="AS_UNIQUEID" val="549"/>
</p:tagLst>
</file>

<file path=ppt/tags/tag153.xml><?xml version="1.0" encoding="utf-8"?>
<p:tagLst xmlns:a="http://schemas.openxmlformats.org/drawingml/2006/main" xmlns:r="http://schemas.openxmlformats.org/officeDocument/2006/relationships" xmlns:p="http://schemas.openxmlformats.org/presentationml/2006/main">
  <p:tag name="AS_UNIQUEID" val="550"/>
</p:tagLst>
</file>

<file path=ppt/tags/tag154.xml><?xml version="1.0" encoding="utf-8"?>
<p:tagLst xmlns:a="http://schemas.openxmlformats.org/drawingml/2006/main" xmlns:r="http://schemas.openxmlformats.org/officeDocument/2006/relationships" xmlns:p="http://schemas.openxmlformats.org/presentationml/2006/main">
  <p:tag name="AS_UNIQUEID" val="552"/>
</p:tagLst>
</file>

<file path=ppt/tags/tag155.xml><?xml version="1.0" encoding="utf-8"?>
<p:tagLst xmlns:a="http://schemas.openxmlformats.org/drawingml/2006/main" xmlns:r="http://schemas.openxmlformats.org/officeDocument/2006/relationships" xmlns:p="http://schemas.openxmlformats.org/presentationml/2006/main">
  <p:tag name="AS_UNIQUEID" val="544"/>
</p:tagLst>
</file>

<file path=ppt/tags/tag156.xml><?xml version="1.0" encoding="utf-8"?>
<p:tagLst xmlns:a="http://schemas.openxmlformats.org/drawingml/2006/main" xmlns:r="http://schemas.openxmlformats.org/officeDocument/2006/relationships" xmlns:p="http://schemas.openxmlformats.org/presentationml/2006/main">
  <p:tag name="AS_UNIQUEID" val="545"/>
</p:tagLst>
</file>

<file path=ppt/tags/tag157.xml><?xml version="1.0" encoding="utf-8"?>
<p:tagLst xmlns:a="http://schemas.openxmlformats.org/drawingml/2006/main" xmlns:r="http://schemas.openxmlformats.org/officeDocument/2006/relationships" xmlns:p="http://schemas.openxmlformats.org/presentationml/2006/main">
  <p:tag name="AS_UNIQUEID" val="546"/>
</p:tagLst>
</file>

<file path=ppt/tags/tag158.xml><?xml version="1.0" encoding="utf-8"?>
<p:tagLst xmlns:a="http://schemas.openxmlformats.org/drawingml/2006/main" xmlns:r="http://schemas.openxmlformats.org/officeDocument/2006/relationships" xmlns:p="http://schemas.openxmlformats.org/presentationml/2006/main">
  <p:tag name="AS_UNIQUEID" val="559"/>
</p:tagLst>
</file>

<file path=ppt/tags/tag159.xml><?xml version="1.0" encoding="utf-8"?>
<p:tagLst xmlns:a="http://schemas.openxmlformats.org/drawingml/2006/main" xmlns:r="http://schemas.openxmlformats.org/officeDocument/2006/relationships" xmlns:p="http://schemas.openxmlformats.org/presentationml/2006/main">
  <p:tag name="AS_UNIQUEID" val="560"/>
</p:tagLst>
</file>

<file path=ppt/tags/tag16.xml><?xml version="1.0" encoding="utf-8"?>
<p:tagLst xmlns:a="http://schemas.openxmlformats.org/drawingml/2006/main" xmlns:r="http://schemas.openxmlformats.org/officeDocument/2006/relationships" xmlns:p="http://schemas.openxmlformats.org/presentationml/2006/main">
  <p:tag name="AS_UNIQUEID" val="575"/>
</p:tagLst>
</file>

<file path=ppt/tags/tag160.xml><?xml version="1.0" encoding="utf-8"?>
<p:tagLst xmlns:a="http://schemas.openxmlformats.org/drawingml/2006/main" xmlns:r="http://schemas.openxmlformats.org/officeDocument/2006/relationships" xmlns:p="http://schemas.openxmlformats.org/presentationml/2006/main">
  <p:tag name="AS_UNIQUEID" val="562"/>
</p:tagLst>
</file>

<file path=ppt/tags/tag161.xml><?xml version="1.0" encoding="utf-8"?>
<p:tagLst xmlns:a="http://schemas.openxmlformats.org/drawingml/2006/main" xmlns:r="http://schemas.openxmlformats.org/officeDocument/2006/relationships" xmlns:p="http://schemas.openxmlformats.org/presentationml/2006/main">
  <p:tag name="AS_UNIQUEID" val="563"/>
</p:tagLst>
</file>

<file path=ppt/tags/tag162.xml><?xml version="1.0" encoding="utf-8"?>
<p:tagLst xmlns:a="http://schemas.openxmlformats.org/drawingml/2006/main" xmlns:r="http://schemas.openxmlformats.org/officeDocument/2006/relationships" xmlns:p="http://schemas.openxmlformats.org/presentationml/2006/main">
  <p:tag name="AS_UNIQUEID" val="788"/>
</p:tagLst>
</file>

<file path=ppt/tags/tag163.xml><?xml version="1.0" encoding="utf-8"?>
<p:tagLst xmlns:a="http://schemas.openxmlformats.org/drawingml/2006/main" xmlns:r="http://schemas.openxmlformats.org/officeDocument/2006/relationships" xmlns:p="http://schemas.openxmlformats.org/presentationml/2006/main">
  <p:tag name="AS_UNIQUEID" val="554"/>
</p:tagLst>
</file>

<file path=ppt/tags/tag164.xml><?xml version="1.0" encoding="utf-8"?>
<p:tagLst xmlns:a="http://schemas.openxmlformats.org/drawingml/2006/main" xmlns:r="http://schemas.openxmlformats.org/officeDocument/2006/relationships" xmlns:p="http://schemas.openxmlformats.org/presentationml/2006/main">
  <p:tag name="AS_UNIQUEID" val="555"/>
</p:tagLst>
</file>

<file path=ppt/tags/tag165.xml><?xml version="1.0" encoding="utf-8"?>
<p:tagLst xmlns:a="http://schemas.openxmlformats.org/drawingml/2006/main" xmlns:r="http://schemas.openxmlformats.org/officeDocument/2006/relationships" xmlns:p="http://schemas.openxmlformats.org/presentationml/2006/main">
  <p:tag name="AS_UNIQUEID" val="556"/>
</p:tagLst>
</file>

<file path=ppt/tags/tag17.xml><?xml version="1.0" encoding="utf-8"?>
<p:tagLst xmlns:a="http://schemas.openxmlformats.org/drawingml/2006/main" xmlns:r="http://schemas.openxmlformats.org/officeDocument/2006/relationships" xmlns:p="http://schemas.openxmlformats.org/presentationml/2006/main">
  <p:tag name="AS_UNIQUEID" val="577"/>
</p:tagLst>
</file>

<file path=ppt/tags/tag18.xml><?xml version="1.0" encoding="utf-8"?>
<p:tagLst xmlns:a="http://schemas.openxmlformats.org/drawingml/2006/main" xmlns:r="http://schemas.openxmlformats.org/officeDocument/2006/relationships" xmlns:p="http://schemas.openxmlformats.org/presentationml/2006/main">
  <p:tag name="AS_UNIQUEID" val="578"/>
</p:tagLst>
</file>

<file path=ppt/tags/tag19.xml><?xml version="1.0" encoding="utf-8"?>
<p:tagLst xmlns:a="http://schemas.openxmlformats.org/drawingml/2006/main" xmlns:r="http://schemas.openxmlformats.org/officeDocument/2006/relationships" xmlns:p="http://schemas.openxmlformats.org/presentationml/2006/main">
  <p:tag name="AS_UNIQUEID" val="579"/>
</p:tagLst>
</file>

<file path=ppt/tags/tag2.xml><?xml version="1.0" encoding="utf-8"?>
<p:tagLst xmlns:a="http://schemas.openxmlformats.org/drawingml/2006/main" xmlns:r="http://schemas.openxmlformats.org/officeDocument/2006/relationships" xmlns:p="http://schemas.openxmlformats.org/presentationml/2006/main">
  <p:tag name="AS_UNIQUEID" val="627"/>
</p:tagLst>
</file>

<file path=ppt/tags/tag20.xml><?xml version="1.0" encoding="utf-8"?>
<p:tagLst xmlns:a="http://schemas.openxmlformats.org/drawingml/2006/main" xmlns:r="http://schemas.openxmlformats.org/officeDocument/2006/relationships" xmlns:p="http://schemas.openxmlformats.org/presentationml/2006/main">
  <p:tag name="AS_UNIQUEID" val="580"/>
</p:tagLst>
</file>

<file path=ppt/tags/tag21.xml><?xml version="1.0" encoding="utf-8"?>
<p:tagLst xmlns:a="http://schemas.openxmlformats.org/drawingml/2006/main" xmlns:r="http://schemas.openxmlformats.org/officeDocument/2006/relationships" xmlns:p="http://schemas.openxmlformats.org/presentationml/2006/main">
  <p:tag name="AS_UNIQUEID" val="581"/>
</p:tagLst>
</file>

<file path=ppt/tags/tag22.xml><?xml version="1.0" encoding="utf-8"?>
<p:tagLst xmlns:a="http://schemas.openxmlformats.org/drawingml/2006/main" xmlns:r="http://schemas.openxmlformats.org/officeDocument/2006/relationships" xmlns:p="http://schemas.openxmlformats.org/presentationml/2006/main">
  <p:tag name="AS_UNIQUEID" val="583"/>
</p:tagLst>
</file>

<file path=ppt/tags/tag23.xml><?xml version="1.0" encoding="utf-8"?>
<p:tagLst xmlns:a="http://schemas.openxmlformats.org/drawingml/2006/main" xmlns:r="http://schemas.openxmlformats.org/officeDocument/2006/relationships" xmlns:p="http://schemas.openxmlformats.org/presentationml/2006/main">
  <p:tag name="AS_UNIQUEID" val="584"/>
</p:tagLst>
</file>

<file path=ppt/tags/tag24.xml><?xml version="1.0" encoding="utf-8"?>
<p:tagLst xmlns:a="http://schemas.openxmlformats.org/drawingml/2006/main" xmlns:r="http://schemas.openxmlformats.org/officeDocument/2006/relationships" xmlns:p="http://schemas.openxmlformats.org/presentationml/2006/main">
  <p:tag name="AS_UNIQUEID" val="585"/>
</p:tagLst>
</file>

<file path=ppt/tags/tag25.xml><?xml version="1.0" encoding="utf-8"?>
<p:tagLst xmlns:a="http://schemas.openxmlformats.org/drawingml/2006/main" xmlns:r="http://schemas.openxmlformats.org/officeDocument/2006/relationships" xmlns:p="http://schemas.openxmlformats.org/presentationml/2006/main">
  <p:tag name="AS_UNIQUEID" val="586"/>
</p:tagLst>
</file>

<file path=ppt/tags/tag26.xml><?xml version="1.0" encoding="utf-8"?>
<p:tagLst xmlns:a="http://schemas.openxmlformats.org/drawingml/2006/main" xmlns:r="http://schemas.openxmlformats.org/officeDocument/2006/relationships" xmlns:p="http://schemas.openxmlformats.org/presentationml/2006/main">
  <p:tag name="AS_UNIQUEID" val="587"/>
</p:tagLst>
</file>

<file path=ppt/tags/tag27.xml><?xml version="1.0" encoding="utf-8"?>
<p:tagLst xmlns:a="http://schemas.openxmlformats.org/drawingml/2006/main" xmlns:r="http://schemas.openxmlformats.org/officeDocument/2006/relationships" xmlns:p="http://schemas.openxmlformats.org/presentationml/2006/main">
  <p:tag name="AS_UNIQUEID" val="588"/>
</p:tagLst>
</file>

<file path=ppt/tags/tag28.xml><?xml version="1.0" encoding="utf-8"?>
<p:tagLst xmlns:a="http://schemas.openxmlformats.org/drawingml/2006/main" xmlns:r="http://schemas.openxmlformats.org/officeDocument/2006/relationships" xmlns:p="http://schemas.openxmlformats.org/presentationml/2006/main">
  <p:tag name="AS_UNIQUEID" val="590"/>
</p:tagLst>
</file>

<file path=ppt/tags/tag29.xml><?xml version="1.0" encoding="utf-8"?>
<p:tagLst xmlns:a="http://schemas.openxmlformats.org/drawingml/2006/main" xmlns:r="http://schemas.openxmlformats.org/officeDocument/2006/relationships" xmlns:p="http://schemas.openxmlformats.org/presentationml/2006/main">
  <p:tag name="AS_UNIQUEID" val="591"/>
</p:tagLst>
</file>

<file path=ppt/tags/tag3.xml><?xml version="1.0" encoding="utf-8"?>
<p:tagLst xmlns:a="http://schemas.openxmlformats.org/drawingml/2006/main" xmlns:r="http://schemas.openxmlformats.org/officeDocument/2006/relationships" xmlns:p="http://schemas.openxmlformats.org/presentationml/2006/main">
  <p:tag name="AS_UNIQUEID" val="628"/>
</p:tagLst>
</file>

<file path=ppt/tags/tag30.xml><?xml version="1.0" encoding="utf-8"?>
<p:tagLst xmlns:a="http://schemas.openxmlformats.org/drawingml/2006/main" xmlns:r="http://schemas.openxmlformats.org/officeDocument/2006/relationships" xmlns:p="http://schemas.openxmlformats.org/presentationml/2006/main">
  <p:tag name="AS_UNIQUEID" val="592"/>
</p:tagLst>
</file>

<file path=ppt/tags/tag31.xml><?xml version="1.0" encoding="utf-8"?>
<p:tagLst xmlns:a="http://schemas.openxmlformats.org/drawingml/2006/main" xmlns:r="http://schemas.openxmlformats.org/officeDocument/2006/relationships" xmlns:p="http://schemas.openxmlformats.org/presentationml/2006/main">
  <p:tag name="AS_UNIQUEID" val="593"/>
</p:tagLst>
</file>

<file path=ppt/tags/tag32.xml><?xml version="1.0" encoding="utf-8"?>
<p:tagLst xmlns:a="http://schemas.openxmlformats.org/drawingml/2006/main" xmlns:r="http://schemas.openxmlformats.org/officeDocument/2006/relationships" xmlns:p="http://schemas.openxmlformats.org/presentationml/2006/main">
  <p:tag name="AS_UNIQUEID" val="594"/>
</p:tagLst>
</file>

<file path=ppt/tags/tag33.xml><?xml version="1.0" encoding="utf-8"?>
<p:tagLst xmlns:a="http://schemas.openxmlformats.org/drawingml/2006/main" xmlns:r="http://schemas.openxmlformats.org/officeDocument/2006/relationships" xmlns:p="http://schemas.openxmlformats.org/presentationml/2006/main">
  <p:tag name="AS_UNIQUEID" val="595"/>
</p:tagLst>
</file>

<file path=ppt/tags/tag34.xml><?xml version="1.0" encoding="utf-8"?>
<p:tagLst xmlns:a="http://schemas.openxmlformats.org/drawingml/2006/main" xmlns:r="http://schemas.openxmlformats.org/officeDocument/2006/relationships" xmlns:p="http://schemas.openxmlformats.org/presentationml/2006/main">
  <p:tag name="AS_UNIQUEID" val="596"/>
</p:tagLst>
</file>

<file path=ppt/tags/tag35.xml><?xml version="1.0" encoding="utf-8"?>
<p:tagLst xmlns:a="http://schemas.openxmlformats.org/drawingml/2006/main" xmlns:r="http://schemas.openxmlformats.org/officeDocument/2006/relationships" xmlns:p="http://schemas.openxmlformats.org/presentationml/2006/main">
  <p:tag name="AS_UNIQUEID" val="597"/>
</p:tagLst>
</file>

<file path=ppt/tags/tag36.xml><?xml version="1.0" encoding="utf-8"?>
<p:tagLst xmlns:a="http://schemas.openxmlformats.org/drawingml/2006/main" xmlns:r="http://schemas.openxmlformats.org/officeDocument/2006/relationships" xmlns:p="http://schemas.openxmlformats.org/presentationml/2006/main">
  <p:tag name="AS_UNIQUEID" val="599"/>
</p:tagLst>
</file>

<file path=ppt/tags/tag37.xml><?xml version="1.0" encoding="utf-8"?>
<p:tagLst xmlns:a="http://schemas.openxmlformats.org/drawingml/2006/main" xmlns:r="http://schemas.openxmlformats.org/officeDocument/2006/relationships" xmlns:p="http://schemas.openxmlformats.org/presentationml/2006/main">
  <p:tag name="AS_UNIQUEID" val="600"/>
</p:tagLst>
</file>

<file path=ppt/tags/tag38.xml><?xml version="1.0" encoding="utf-8"?>
<p:tagLst xmlns:a="http://schemas.openxmlformats.org/drawingml/2006/main" xmlns:r="http://schemas.openxmlformats.org/officeDocument/2006/relationships" xmlns:p="http://schemas.openxmlformats.org/presentationml/2006/main">
  <p:tag name="AS_UNIQUEID" val="601"/>
</p:tagLst>
</file>

<file path=ppt/tags/tag39.xml><?xml version="1.0" encoding="utf-8"?>
<p:tagLst xmlns:a="http://schemas.openxmlformats.org/drawingml/2006/main" xmlns:r="http://schemas.openxmlformats.org/officeDocument/2006/relationships" xmlns:p="http://schemas.openxmlformats.org/presentationml/2006/main">
  <p:tag name="AS_UNIQUEID" val="602"/>
</p:tagLst>
</file>

<file path=ppt/tags/tag4.xml><?xml version="1.0" encoding="utf-8"?>
<p:tagLst xmlns:a="http://schemas.openxmlformats.org/drawingml/2006/main" xmlns:r="http://schemas.openxmlformats.org/officeDocument/2006/relationships" xmlns:p="http://schemas.openxmlformats.org/presentationml/2006/main">
  <p:tag name="AS_UNIQUEID" val="629"/>
</p:tagLst>
</file>

<file path=ppt/tags/tag40.xml><?xml version="1.0" encoding="utf-8"?>
<p:tagLst xmlns:a="http://schemas.openxmlformats.org/drawingml/2006/main" xmlns:r="http://schemas.openxmlformats.org/officeDocument/2006/relationships" xmlns:p="http://schemas.openxmlformats.org/presentationml/2006/main">
  <p:tag name="AS_UNIQUEID" val="604"/>
</p:tagLst>
</file>

<file path=ppt/tags/tag41.xml><?xml version="1.0" encoding="utf-8"?>
<p:tagLst xmlns:a="http://schemas.openxmlformats.org/drawingml/2006/main" xmlns:r="http://schemas.openxmlformats.org/officeDocument/2006/relationships" xmlns:p="http://schemas.openxmlformats.org/presentationml/2006/main">
  <p:tag name="AS_UNIQUEID" val="605"/>
</p:tagLst>
</file>

<file path=ppt/tags/tag42.xml><?xml version="1.0" encoding="utf-8"?>
<p:tagLst xmlns:a="http://schemas.openxmlformats.org/drawingml/2006/main" xmlns:r="http://schemas.openxmlformats.org/officeDocument/2006/relationships" xmlns:p="http://schemas.openxmlformats.org/presentationml/2006/main">
  <p:tag name="AS_UNIQUEID" val="606"/>
</p:tagLst>
</file>

<file path=ppt/tags/tag43.xml><?xml version="1.0" encoding="utf-8"?>
<p:tagLst xmlns:a="http://schemas.openxmlformats.org/drawingml/2006/main" xmlns:r="http://schemas.openxmlformats.org/officeDocument/2006/relationships" xmlns:p="http://schemas.openxmlformats.org/presentationml/2006/main">
  <p:tag name="AS_UNIQUEID" val="607"/>
</p:tagLst>
</file>

<file path=ppt/tags/tag44.xml><?xml version="1.0" encoding="utf-8"?>
<p:tagLst xmlns:a="http://schemas.openxmlformats.org/drawingml/2006/main" xmlns:r="http://schemas.openxmlformats.org/officeDocument/2006/relationships" xmlns:p="http://schemas.openxmlformats.org/presentationml/2006/main">
  <p:tag name="AS_UNIQUEID" val="609"/>
</p:tagLst>
</file>

<file path=ppt/tags/tag45.xml><?xml version="1.0" encoding="utf-8"?>
<p:tagLst xmlns:a="http://schemas.openxmlformats.org/drawingml/2006/main" xmlns:r="http://schemas.openxmlformats.org/officeDocument/2006/relationships" xmlns:p="http://schemas.openxmlformats.org/presentationml/2006/main">
  <p:tag name="AS_UNIQUEID" val="610"/>
</p:tagLst>
</file>

<file path=ppt/tags/tag46.xml><?xml version="1.0" encoding="utf-8"?>
<p:tagLst xmlns:a="http://schemas.openxmlformats.org/drawingml/2006/main" xmlns:r="http://schemas.openxmlformats.org/officeDocument/2006/relationships" xmlns:p="http://schemas.openxmlformats.org/presentationml/2006/main">
  <p:tag name="AS_UNIQUEID" val="611"/>
</p:tagLst>
</file>

<file path=ppt/tags/tag47.xml><?xml version="1.0" encoding="utf-8"?>
<p:tagLst xmlns:a="http://schemas.openxmlformats.org/drawingml/2006/main" xmlns:r="http://schemas.openxmlformats.org/officeDocument/2006/relationships" xmlns:p="http://schemas.openxmlformats.org/presentationml/2006/main">
  <p:tag name="AS_UNIQUEID" val="612"/>
</p:tagLst>
</file>

<file path=ppt/tags/tag48.xml><?xml version="1.0" encoding="utf-8"?>
<p:tagLst xmlns:a="http://schemas.openxmlformats.org/drawingml/2006/main" xmlns:r="http://schemas.openxmlformats.org/officeDocument/2006/relationships" xmlns:p="http://schemas.openxmlformats.org/presentationml/2006/main">
  <p:tag name="AS_UNIQUEID" val="613"/>
</p:tagLst>
</file>

<file path=ppt/tags/tag49.xml><?xml version="1.0" encoding="utf-8"?>
<p:tagLst xmlns:a="http://schemas.openxmlformats.org/drawingml/2006/main" xmlns:r="http://schemas.openxmlformats.org/officeDocument/2006/relationships" xmlns:p="http://schemas.openxmlformats.org/presentationml/2006/main">
  <p:tag name="AS_UNIQUEID" val="614"/>
</p:tagLst>
</file>

<file path=ppt/tags/tag5.xml><?xml version="1.0" encoding="utf-8"?>
<p:tagLst xmlns:a="http://schemas.openxmlformats.org/drawingml/2006/main" xmlns:r="http://schemas.openxmlformats.org/officeDocument/2006/relationships" xmlns:p="http://schemas.openxmlformats.org/presentationml/2006/main">
  <p:tag name="AS_UNIQUEID" val="630"/>
</p:tagLst>
</file>

<file path=ppt/tags/tag50.xml><?xml version="1.0" encoding="utf-8"?>
<p:tagLst xmlns:a="http://schemas.openxmlformats.org/drawingml/2006/main" xmlns:r="http://schemas.openxmlformats.org/officeDocument/2006/relationships" xmlns:p="http://schemas.openxmlformats.org/presentationml/2006/main">
  <p:tag name="AS_UNIQUEID" val="616"/>
</p:tagLst>
</file>

<file path=ppt/tags/tag51.xml><?xml version="1.0" encoding="utf-8"?>
<p:tagLst xmlns:a="http://schemas.openxmlformats.org/drawingml/2006/main" xmlns:r="http://schemas.openxmlformats.org/officeDocument/2006/relationships" xmlns:p="http://schemas.openxmlformats.org/presentationml/2006/main">
  <p:tag name="AS_UNIQUEID" val="617"/>
</p:tagLst>
</file>

<file path=ppt/tags/tag52.xml><?xml version="1.0" encoding="utf-8"?>
<p:tagLst xmlns:a="http://schemas.openxmlformats.org/drawingml/2006/main" xmlns:r="http://schemas.openxmlformats.org/officeDocument/2006/relationships" xmlns:p="http://schemas.openxmlformats.org/presentationml/2006/main">
  <p:tag name="AS_UNIQUEID" val="618"/>
</p:tagLst>
</file>

<file path=ppt/tags/tag53.xml><?xml version="1.0" encoding="utf-8"?>
<p:tagLst xmlns:a="http://schemas.openxmlformats.org/drawingml/2006/main" xmlns:r="http://schemas.openxmlformats.org/officeDocument/2006/relationships" xmlns:p="http://schemas.openxmlformats.org/presentationml/2006/main">
  <p:tag name="AS_UNIQUEID" val="619"/>
</p:tagLst>
</file>

<file path=ppt/tags/tag54.xml><?xml version="1.0" encoding="utf-8"?>
<p:tagLst xmlns:a="http://schemas.openxmlformats.org/drawingml/2006/main" xmlns:r="http://schemas.openxmlformats.org/officeDocument/2006/relationships" xmlns:p="http://schemas.openxmlformats.org/presentationml/2006/main">
  <p:tag name="AS_UNIQUEID" val="620"/>
</p:tagLst>
</file>

<file path=ppt/tags/tag55.xml><?xml version="1.0" encoding="utf-8"?>
<p:tagLst xmlns:a="http://schemas.openxmlformats.org/drawingml/2006/main" xmlns:r="http://schemas.openxmlformats.org/officeDocument/2006/relationships" xmlns:p="http://schemas.openxmlformats.org/presentationml/2006/main">
  <p:tag name="AS_UNIQUEID" val="622"/>
</p:tagLst>
</file>

<file path=ppt/tags/tag56.xml><?xml version="1.0" encoding="utf-8"?>
<p:tagLst xmlns:a="http://schemas.openxmlformats.org/drawingml/2006/main" xmlns:r="http://schemas.openxmlformats.org/officeDocument/2006/relationships" xmlns:p="http://schemas.openxmlformats.org/presentationml/2006/main">
  <p:tag name="AS_UNIQUEID" val="623"/>
</p:tagLst>
</file>

<file path=ppt/tags/tag57.xml><?xml version="1.0" encoding="utf-8"?>
<p:tagLst xmlns:a="http://schemas.openxmlformats.org/drawingml/2006/main" xmlns:r="http://schemas.openxmlformats.org/officeDocument/2006/relationships" xmlns:p="http://schemas.openxmlformats.org/presentationml/2006/main">
  <p:tag name="AS_UNIQUEID" val="624"/>
</p:tagLst>
</file>

<file path=ppt/tags/tag58.xml><?xml version="1.0" encoding="utf-8"?>
<p:tagLst xmlns:a="http://schemas.openxmlformats.org/drawingml/2006/main" xmlns:r="http://schemas.openxmlformats.org/officeDocument/2006/relationships" xmlns:p="http://schemas.openxmlformats.org/presentationml/2006/main">
  <p:tag name="AS_UNIQUEID" val="625"/>
</p:tagLst>
</file>

<file path=ppt/tags/tag59.xml><?xml version="1.0" encoding="utf-8"?>
<p:tagLst xmlns:a="http://schemas.openxmlformats.org/drawingml/2006/main" xmlns:r="http://schemas.openxmlformats.org/officeDocument/2006/relationships" xmlns:p="http://schemas.openxmlformats.org/presentationml/2006/main">
  <p:tag name="AS_UNIQUEID" val="633"/>
</p:tagLst>
</file>

<file path=ppt/tags/tag6.xml><?xml version="1.0" encoding="utf-8"?>
<p:tagLst xmlns:a="http://schemas.openxmlformats.org/drawingml/2006/main" xmlns:r="http://schemas.openxmlformats.org/officeDocument/2006/relationships" xmlns:p="http://schemas.openxmlformats.org/presentationml/2006/main">
  <p:tag name="AS_UNIQUEID" val="631"/>
</p:tagLst>
</file>

<file path=ppt/tags/tag60.xml><?xml version="1.0" encoding="utf-8"?>
<p:tagLst xmlns:a="http://schemas.openxmlformats.org/drawingml/2006/main" xmlns:r="http://schemas.openxmlformats.org/officeDocument/2006/relationships" xmlns:p="http://schemas.openxmlformats.org/presentationml/2006/main">
  <p:tag name="AS_UNIQUEID" val="634"/>
</p:tagLst>
</file>

<file path=ppt/tags/tag61.xml><?xml version="1.0" encoding="utf-8"?>
<p:tagLst xmlns:a="http://schemas.openxmlformats.org/drawingml/2006/main" xmlns:r="http://schemas.openxmlformats.org/officeDocument/2006/relationships" xmlns:p="http://schemas.openxmlformats.org/presentationml/2006/main">
  <p:tag name="AS_UNIQUEID" val="635"/>
</p:tagLst>
</file>

<file path=ppt/tags/tag62.xml><?xml version="1.0" encoding="utf-8"?>
<p:tagLst xmlns:a="http://schemas.openxmlformats.org/drawingml/2006/main" xmlns:r="http://schemas.openxmlformats.org/officeDocument/2006/relationships" xmlns:p="http://schemas.openxmlformats.org/presentationml/2006/main">
  <p:tag name="AS_UNIQUEID" val="636"/>
</p:tagLst>
</file>

<file path=ppt/tags/tag63.xml><?xml version="1.0" encoding="utf-8"?>
<p:tagLst xmlns:a="http://schemas.openxmlformats.org/drawingml/2006/main" xmlns:r="http://schemas.openxmlformats.org/officeDocument/2006/relationships" xmlns:p="http://schemas.openxmlformats.org/presentationml/2006/main">
  <p:tag name="AS_UNIQUEID" val="637"/>
</p:tagLst>
</file>

<file path=ppt/tags/tag64.xml><?xml version="1.0" encoding="utf-8"?>
<p:tagLst xmlns:a="http://schemas.openxmlformats.org/drawingml/2006/main" xmlns:r="http://schemas.openxmlformats.org/officeDocument/2006/relationships" xmlns:p="http://schemas.openxmlformats.org/presentationml/2006/main">
  <p:tag name="AS_UNIQUEID" val="638"/>
</p:tagLst>
</file>

<file path=ppt/tags/tag65.xml><?xml version="1.0" encoding="utf-8"?>
<p:tagLst xmlns:a="http://schemas.openxmlformats.org/drawingml/2006/main" xmlns:r="http://schemas.openxmlformats.org/officeDocument/2006/relationships" xmlns:p="http://schemas.openxmlformats.org/presentationml/2006/main">
  <p:tag name="AS_UNIQUEID" val="647"/>
</p:tagLst>
</file>

<file path=ppt/tags/tag66.xml><?xml version="1.0" encoding="utf-8"?>
<p:tagLst xmlns:a="http://schemas.openxmlformats.org/drawingml/2006/main" xmlns:r="http://schemas.openxmlformats.org/officeDocument/2006/relationships" xmlns:p="http://schemas.openxmlformats.org/presentationml/2006/main">
  <p:tag name="AS_UNIQUEID" val="648"/>
  <p:tag name="KSO_WM_UNIT_PLACING_PICTURE_USER_VIEWPORT" val="{&quot;height&quot;:6040,&quot;width&quot;:5470}"/>
</p:tagLst>
</file>

<file path=ppt/tags/tag67.xml><?xml version="1.0" encoding="utf-8"?>
<p:tagLst xmlns:a="http://schemas.openxmlformats.org/drawingml/2006/main" xmlns:r="http://schemas.openxmlformats.org/officeDocument/2006/relationships" xmlns:p="http://schemas.openxmlformats.org/presentationml/2006/main">
  <p:tag name="AS_UNIQUEID" val="649"/>
</p:tagLst>
</file>

<file path=ppt/tags/tag68.xml><?xml version="1.0" encoding="utf-8"?>
<p:tagLst xmlns:a="http://schemas.openxmlformats.org/drawingml/2006/main" xmlns:r="http://schemas.openxmlformats.org/officeDocument/2006/relationships" xmlns:p="http://schemas.openxmlformats.org/presentationml/2006/main">
  <p:tag name="AS_UNIQUEID" val="643"/>
</p:tagLst>
</file>

<file path=ppt/tags/tag69.xml><?xml version="1.0" encoding="utf-8"?>
<p:tagLst xmlns:a="http://schemas.openxmlformats.org/drawingml/2006/main" xmlns:r="http://schemas.openxmlformats.org/officeDocument/2006/relationships" xmlns:p="http://schemas.openxmlformats.org/presentationml/2006/main">
  <p:tag name="AS_UNIQUEID" val="644"/>
</p:tagLst>
</file>

<file path=ppt/tags/tag7.xml><?xml version="1.0" encoding="utf-8"?>
<p:tagLst xmlns:a="http://schemas.openxmlformats.org/drawingml/2006/main" xmlns:r="http://schemas.openxmlformats.org/officeDocument/2006/relationships" xmlns:p="http://schemas.openxmlformats.org/presentationml/2006/main">
  <p:tag name="AS_UNIQUEID" val="565"/>
</p:tagLst>
</file>

<file path=ppt/tags/tag70.xml><?xml version="1.0" encoding="utf-8"?>
<p:tagLst xmlns:a="http://schemas.openxmlformats.org/drawingml/2006/main" xmlns:r="http://schemas.openxmlformats.org/officeDocument/2006/relationships" xmlns:p="http://schemas.openxmlformats.org/presentationml/2006/main">
  <p:tag name="AS_UNIQUEID" val="645"/>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a="http://schemas.openxmlformats.org/drawingml/2006/main" xmlns:r="http://schemas.openxmlformats.org/officeDocument/2006/relationships" xmlns:p="http://schemas.openxmlformats.org/presentationml/2006/main">
  <p:tag name="AS_UNIQUEID" val="640"/>
</p:tagLst>
</file>

<file path=ppt/tags/tag73.xml><?xml version="1.0" encoding="utf-8"?>
<p:tagLst xmlns:a="http://schemas.openxmlformats.org/drawingml/2006/main" xmlns:r="http://schemas.openxmlformats.org/officeDocument/2006/relationships" xmlns:p="http://schemas.openxmlformats.org/presentationml/2006/main">
  <p:tag name="AS_UNIQUEID" val="641"/>
</p:tagLst>
</file>

<file path=ppt/tags/tag74.xml><?xml version="1.0" encoding="utf-8"?>
<p:tagLst xmlns:a="http://schemas.openxmlformats.org/drawingml/2006/main" xmlns:r="http://schemas.openxmlformats.org/officeDocument/2006/relationships" xmlns:p="http://schemas.openxmlformats.org/presentationml/2006/main">
  <p:tag name="AS_UNIQUEID" val="682"/>
</p:tagLst>
</file>

<file path=ppt/tags/tag75.xml><?xml version="1.0" encoding="utf-8"?>
<p:tagLst xmlns:a="http://schemas.openxmlformats.org/drawingml/2006/main" xmlns:r="http://schemas.openxmlformats.org/officeDocument/2006/relationships" xmlns:p="http://schemas.openxmlformats.org/presentationml/2006/main">
  <p:tag name="AS_UNIQUEID" val="651"/>
</p:tagLst>
</file>

<file path=ppt/tags/tag76.xml><?xml version="1.0" encoding="utf-8"?>
<p:tagLst xmlns:a="http://schemas.openxmlformats.org/drawingml/2006/main" xmlns:r="http://schemas.openxmlformats.org/officeDocument/2006/relationships" xmlns:p="http://schemas.openxmlformats.org/presentationml/2006/main">
  <p:tag name="AS_UNIQUEID" val="652"/>
</p:tagLst>
</file>

<file path=ppt/tags/tag77.xml><?xml version="1.0" encoding="utf-8"?>
<p:tagLst xmlns:a="http://schemas.openxmlformats.org/drawingml/2006/main" xmlns:r="http://schemas.openxmlformats.org/officeDocument/2006/relationships" xmlns:p="http://schemas.openxmlformats.org/presentationml/2006/main">
  <p:tag name="AS_UNIQUEID" val="653"/>
</p:tagLst>
</file>

<file path=ppt/tags/tag78.xml><?xml version="1.0" encoding="utf-8"?>
<p:tagLst xmlns:a="http://schemas.openxmlformats.org/drawingml/2006/main" xmlns:r="http://schemas.openxmlformats.org/officeDocument/2006/relationships" xmlns:p="http://schemas.openxmlformats.org/presentationml/2006/main">
  <p:tag name="AS_UNIQUEID" val="170"/>
</p:tagLst>
</file>

<file path=ppt/tags/tag79.xml><?xml version="1.0" encoding="utf-8"?>
<p:tagLst xmlns:a="http://schemas.openxmlformats.org/drawingml/2006/main" xmlns:r="http://schemas.openxmlformats.org/officeDocument/2006/relationships" xmlns:p="http://schemas.openxmlformats.org/presentationml/2006/main">
  <p:tag name="AS_UNIQUEID" val="171"/>
</p:tagLst>
</file>

<file path=ppt/tags/tag8.xml><?xml version="1.0" encoding="utf-8"?>
<p:tagLst xmlns:a="http://schemas.openxmlformats.org/drawingml/2006/main" xmlns:r="http://schemas.openxmlformats.org/officeDocument/2006/relationships" xmlns:p="http://schemas.openxmlformats.org/presentationml/2006/main">
  <p:tag name="AS_UNIQUEID" val="566"/>
</p:tagLst>
</file>

<file path=ppt/tags/tag80.xml><?xml version="1.0" encoding="utf-8"?>
<p:tagLst xmlns:a="http://schemas.openxmlformats.org/drawingml/2006/main" xmlns:r="http://schemas.openxmlformats.org/officeDocument/2006/relationships" xmlns:p="http://schemas.openxmlformats.org/presentationml/2006/main">
  <p:tag name="AS_UNIQUEID" val="173"/>
</p:tagLst>
</file>

<file path=ppt/tags/tag81.xml><?xml version="1.0" encoding="utf-8"?>
<p:tagLst xmlns:a="http://schemas.openxmlformats.org/drawingml/2006/main" xmlns:r="http://schemas.openxmlformats.org/officeDocument/2006/relationships" xmlns:p="http://schemas.openxmlformats.org/presentationml/2006/main">
  <p:tag name="AS_UNIQUEID" val="174"/>
</p:tagLst>
</file>

<file path=ppt/tags/tag82.xml><?xml version="1.0" encoding="utf-8"?>
<p:tagLst xmlns:a="http://schemas.openxmlformats.org/drawingml/2006/main" xmlns:r="http://schemas.openxmlformats.org/officeDocument/2006/relationships" xmlns:p="http://schemas.openxmlformats.org/presentationml/2006/main">
  <p:tag name="AS_UNIQUEID" val="165"/>
</p:tagLst>
</file>

<file path=ppt/tags/tag83.xml><?xml version="1.0" encoding="utf-8"?>
<p:tagLst xmlns:a="http://schemas.openxmlformats.org/drawingml/2006/main" xmlns:r="http://schemas.openxmlformats.org/officeDocument/2006/relationships" xmlns:p="http://schemas.openxmlformats.org/presentationml/2006/main">
  <p:tag name="AS_UNIQUEID" val="166"/>
</p:tagLst>
</file>

<file path=ppt/tags/tag84.xml><?xml version="1.0" encoding="utf-8"?>
<p:tagLst xmlns:a="http://schemas.openxmlformats.org/drawingml/2006/main" xmlns:r="http://schemas.openxmlformats.org/officeDocument/2006/relationships" xmlns:p="http://schemas.openxmlformats.org/presentationml/2006/main">
  <p:tag name="AS_UNIQUEID" val="167"/>
</p:tagLst>
</file>

<file path=ppt/tags/tag85.xml><?xml version="1.0" encoding="utf-8"?>
<p:tagLst xmlns:a="http://schemas.openxmlformats.org/drawingml/2006/main" xmlns:r="http://schemas.openxmlformats.org/officeDocument/2006/relationships" xmlns:p="http://schemas.openxmlformats.org/presentationml/2006/main">
  <p:tag name="AS_UNIQUEID" val="214"/>
</p:tagLst>
</file>

<file path=ppt/tags/tag86.xml><?xml version="1.0" encoding="utf-8"?>
<p:tagLst xmlns:a="http://schemas.openxmlformats.org/drawingml/2006/main" xmlns:r="http://schemas.openxmlformats.org/officeDocument/2006/relationships" xmlns:p="http://schemas.openxmlformats.org/presentationml/2006/main">
  <p:tag name="AS_UNIQUEID" val="215"/>
</p:tagLst>
</file>

<file path=ppt/tags/tag87.xml><?xml version="1.0" encoding="utf-8"?>
<p:tagLst xmlns:a="http://schemas.openxmlformats.org/drawingml/2006/main" xmlns:r="http://schemas.openxmlformats.org/officeDocument/2006/relationships" xmlns:p="http://schemas.openxmlformats.org/presentationml/2006/main">
  <p:tag name="AS_UNIQUEID" val="217"/>
</p:tagLst>
</file>

<file path=ppt/tags/tag88.xml><?xml version="1.0" encoding="utf-8"?>
<p:tagLst xmlns:a="http://schemas.openxmlformats.org/drawingml/2006/main" xmlns:r="http://schemas.openxmlformats.org/officeDocument/2006/relationships" xmlns:p="http://schemas.openxmlformats.org/presentationml/2006/main">
  <p:tag name="AS_UNIQUEID" val="218"/>
</p:tagLst>
</file>

<file path=ppt/tags/tag89.xml><?xml version="1.0" encoding="utf-8"?>
<p:tagLst xmlns:a="http://schemas.openxmlformats.org/drawingml/2006/main" xmlns:r="http://schemas.openxmlformats.org/officeDocument/2006/relationships" xmlns:p="http://schemas.openxmlformats.org/presentationml/2006/main">
  <p:tag name="AS_UNIQUEID" val="209"/>
</p:tagLst>
</file>

<file path=ppt/tags/tag9.xml><?xml version="1.0" encoding="utf-8"?>
<p:tagLst xmlns:a="http://schemas.openxmlformats.org/drawingml/2006/main" xmlns:r="http://schemas.openxmlformats.org/officeDocument/2006/relationships" xmlns:p="http://schemas.openxmlformats.org/presentationml/2006/main">
  <p:tag name="AS_UNIQUEID" val="567"/>
</p:tagLst>
</file>

<file path=ppt/tags/tag90.xml><?xml version="1.0" encoding="utf-8"?>
<p:tagLst xmlns:a="http://schemas.openxmlformats.org/drawingml/2006/main" xmlns:r="http://schemas.openxmlformats.org/officeDocument/2006/relationships" xmlns:p="http://schemas.openxmlformats.org/presentationml/2006/main">
  <p:tag name="AS_UNIQUEID" val="210"/>
</p:tagLst>
</file>

<file path=ppt/tags/tag91.xml><?xml version="1.0" encoding="utf-8"?>
<p:tagLst xmlns:a="http://schemas.openxmlformats.org/drawingml/2006/main" xmlns:r="http://schemas.openxmlformats.org/officeDocument/2006/relationships" xmlns:p="http://schemas.openxmlformats.org/presentationml/2006/main">
  <p:tag name="AS_UNIQUEID" val="211"/>
</p:tagLst>
</file>

<file path=ppt/tags/tag92.xml><?xml version="1.0" encoding="utf-8"?>
<p:tagLst xmlns:a="http://schemas.openxmlformats.org/drawingml/2006/main" xmlns:r="http://schemas.openxmlformats.org/officeDocument/2006/relationships" xmlns:p="http://schemas.openxmlformats.org/presentationml/2006/main">
  <p:tag name="AS_UNIQUEID" val="662"/>
</p:tagLst>
</file>

<file path=ppt/tags/tag93.xml><?xml version="1.0" encoding="utf-8"?>
<p:tagLst xmlns:a="http://schemas.openxmlformats.org/drawingml/2006/main" xmlns:r="http://schemas.openxmlformats.org/officeDocument/2006/relationships" xmlns:p="http://schemas.openxmlformats.org/presentationml/2006/main">
  <p:tag name="AS_UNIQUEID" val="668"/>
</p:tagLst>
</file>

<file path=ppt/tags/tag94.xml><?xml version="1.0" encoding="utf-8"?>
<p:tagLst xmlns:a="http://schemas.openxmlformats.org/drawingml/2006/main" xmlns:r="http://schemas.openxmlformats.org/officeDocument/2006/relationships" xmlns:p="http://schemas.openxmlformats.org/presentationml/2006/main">
  <p:tag name="AS_UNIQUEID" val="669"/>
</p:tagLst>
</file>

<file path=ppt/tags/tag95.xml><?xml version="1.0" encoding="utf-8"?>
<p:tagLst xmlns:a="http://schemas.openxmlformats.org/drawingml/2006/main" xmlns:r="http://schemas.openxmlformats.org/officeDocument/2006/relationships" xmlns:p="http://schemas.openxmlformats.org/presentationml/2006/main">
  <p:tag name="AS_UNIQUEID" val="196"/>
</p:tagLst>
</file>

<file path=ppt/tags/tag96.xml><?xml version="1.0" encoding="utf-8"?>
<p:tagLst xmlns:a="http://schemas.openxmlformats.org/drawingml/2006/main" xmlns:r="http://schemas.openxmlformats.org/officeDocument/2006/relationships" xmlns:p="http://schemas.openxmlformats.org/presentationml/2006/main">
  <p:tag name="AS_UNIQUEID" val="664"/>
</p:tagLst>
</file>

<file path=ppt/tags/tag97.xml><?xml version="1.0" encoding="utf-8"?>
<p:tagLst xmlns:a="http://schemas.openxmlformats.org/drawingml/2006/main" xmlns:r="http://schemas.openxmlformats.org/officeDocument/2006/relationships" xmlns:p="http://schemas.openxmlformats.org/presentationml/2006/main">
  <p:tag name="AS_UNIQUEID" val="665"/>
</p:tagLst>
</file>

<file path=ppt/tags/tag98.xml><?xml version="1.0" encoding="utf-8"?>
<p:tagLst xmlns:a="http://schemas.openxmlformats.org/drawingml/2006/main" xmlns:r="http://schemas.openxmlformats.org/officeDocument/2006/relationships" xmlns:p="http://schemas.openxmlformats.org/presentationml/2006/main">
  <p:tag name="AS_UNIQUEID" val="666"/>
</p:tagLst>
</file>

<file path=ppt/tags/tag99.xml><?xml version="1.0" encoding="utf-8"?>
<p:tagLst xmlns:a="http://schemas.openxmlformats.org/drawingml/2006/main" xmlns:r="http://schemas.openxmlformats.org/officeDocument/2006/relationships" xmlns:p="http://schemas.openxmlformats.org/presentationml/2006/main">
  <p:tag name="AS_UNIQUEID" val="67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TotalTime>
  <Words>2990</Words>
  <Application>Microsoft Office PowerPoint</Application>
  <PresentationFormat>自定义</PresentationFormat>
  <Paragraphs>152</Paragraphs>
  <Slides>35</Slides>
  <Notes>11</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yylddn</cp:lastModifiedBy>
  <cp:revision>46</cp:revision>
  <cp:lastPrinted>2021-09-08T18:48:31Z</cp:lastPrinted>
  <dcterms:created xsi:type="dcterms:W3CDTF">2021-09-08T18:48:31Z</dcterms:created>
  <dcterms:modified xsi:type="dcterms:W3CDTF">2021-10-25T16:18:05Z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