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handoutMasterIdLst>
    <p:handoutMasterId r:id="rId3"/>
  </p:handoutMasterIdLst>
  <p:sldIdLst>
    <p:sldId id="305" r:id="rId4"/>
    <p:sldId id="362" r:id="rId5"/>
    <p:sldId id="440" r:id="rId6"/>
    <p:sldId id="396" r:id="rId7"/>
    <p:sldId id="441" r:id="rId8"/>
    <p:sldId id="442" r:id="rId9"/>
    <p:sldId id="439" r:id="rId10"/>
    <p:sldId id="438" r:id="rId11"/>
    <p:sldId id="437" r:id="rId12"/>
    <p:sldId id="443" r:id="rId13"/>
    <p:sldId id="444" r:id="rId14"/>
    <p:sldId id="445" r:id="rId15"/>
    <p:sldId id="477" r:id="rId16"/>
    <p:sldId id="446" r:id="rId17"/>
    <p:sldId id="447" r:id="rId18"/>
    <p:sldId id="448" r:id="rId19"/>
    <p:sldId id="449" r:id="rId20"/>
    <p:sldId id="450" r:id="rId21"/>
    <p:sldId id="451" r:id="rId22"/>
    <p:sldId id="452" r:id="rId23"/>
    <p:sldId id="453" r:id="rId24"/>
    <p:sldId id="454" r:id="rId25"/>
    <p:sldId id="455" r:id="rId26"/>
    <p:sldId id="456" r:id="rId27"/>
    <p:sldId id="457" r:id="rId28"/>
  </p:sldIdLst>
  <p:sldSz cx="12192000" cy="6858000"/>
  <p:notesSz cx="7103745" cy="10234295"/>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278" autoAdjust="0"/>
    <p:restoredTop sz="94660"/>
  </p:normalViewPr>
  <p:slideViewPr>
    <p:cSldViewPr snapToGrid="0" showGuides="1">
      <p:cViewPr varScale="1">
        <p:scale>
          <a:sx n="75" d="100"/>
          <a:sy n="75" d="100"/>
        </p:scale>
        <p:origin x="90" y="96"/>
      </p:cViewPr>
      <p:guideLst>
        <p:guide orient="horz" pos="2171"/>
        <p:guide pos="3842"/>
      </p:guideLst>
    </p:cSldViewPr>
  </p:slideViewPr>
  <p:notesTextViewPr>
    <p:cViewPr>
      <p:scale>
        <a:sx n="3" d="2"/>
        <a:sy n="3" d="2"/>
      </p:scale>
      <p:origin x="0" y="0"/>
    </p:cViewPr>
  </p:notesTextViewPr>
  <p:notesViewPr>
    <p:cSldViewPr>
      <p:cViewPr>
        <p:scale>
          <a:sx n="1" d="100"/>
          <a:sy n="1" d="100"/>
        </p:scale>
        <p:origin x="0" y="0"/>
      </p:cViewPr>
    </p:cSldViewPr>
  </p:notesViewPr>
  <p:gridSpacing cx="72000" cy="72000"/>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notesMaster" Target="notesMasters/notes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tags" Target="tags/tag1.xml" /><Relationship Id="rId3" Type="http://schemas.openxmlformats.org/officeDocument/2006/relationships/handoutMaster" Target="handoutMasters/handoutMaster1.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 Target="slides/slide1.xml" /><Relationship Id="rId5" Type="http://schemas.openxmlformats.org/officeDocument/2006/relationships/slide" Target="slides/slide2.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handoutMasters/_rels/handoutMaster1.xml.rels>&#65279;<?xml version="1.0" encoding="utf-8" standalone="yes"?><Relationships xmlns="http://schemas.openxmlformats.org/package/2006/relationships"><Relationship Id="rId1" Type="http://schemas.openxmlformats.org/officeDocument/2006/relationships/theme" Target="../theme/theme3.xml" /></Relationships>
</file>

<file path=ppt/handoutMasters/handoutMaster1.xml><?xml version="1.0" encoding="utf-8"?>
<p:handout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nvGrpSpPr>
      <p:grpSpPr>
        <a:xfrm>
          <a:off x="0" y="0"/>
          <a:ext cx="0" cy="0"/>
        </a:xfrm>
      </p:grpSpPr>
      <p:sp>
        <p:nvSpPr>
          <p:cNvPr id="2" name="标题 1"/>
          <p:cNvSpPr>
            <a:spLocks noGrp="1"/>
          </p:cNvSpPr>
          <p:nvPr>
            <p:ph type="ctrTitle" hasCustomPrompt="1"/>
          </p:nvPr>
        </p:nvSpPr>
        <p:spPr>
          <a:xfrm>
            <a:off x="1524000" y="1322962"/>
            <a:ext cx="9144000" cy="2187001"/>
          </a:xfrm>
        </p:spPr>
        <p:txBody>
          <a:bodyPr anchor="b">
            <a:normAutofit/>
          </a:bodyPr>
          <a:lstStyle>
            <a:lvl1pPr algn="ctr">
              <a:lnSpc>
                <a:spcPct val="130000"/>
              </a:lnSpc>
              <a:defRPr sz="6000">
                <a:effectLst>
                  <a:outerShdw blurRad="38100" dist="38100" dir="2700000" algn="tl">
                    <a:srgbClr val="000000">
                      <a:alpha val="43137"/>
                    </a:srgbClr>
                  </a:outerShdw>
                </a:effectLst>
              </a:defRPr>
            </a:lvl1pPr>
          </a:lstStyle>
          <a:p>
            <a:r>
              <a:rPr lang="zh-CN" altLang="en-US"/>
              <a:t>单击此处添加标题</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3" name="副标题 2"/>
          <p:cNvSpPr>
            <a:spLocks noGrp="1"/>
          </p:cNvSpPr>
          <p:nvPr>
            <p:ph type="subTitle" idx="1" hasCustomPrompt="1"/>
          </p:nvPr>
        </p:nvSpPr>
        <p:spPr>
          <a:xfrm>
            <a:off x="1524000" y="3602038"/>
            <a:ext cx="9144000" cy="1655762"/>
          </a:xfrm>
        </p:spPr>
        <p:txBody>
          <a:bodyPr>
            <a:normAutofit/>
          </a:bodyPr>
          <a:lstStyle>
            <a:lvl1pPr marL="0" indent="0" algn="ctr">
              <a:buNone/>
              <a:defRPr sz="1800">
                <a:solidFill>
                  <a:schemeClr val="tx1">
                    <a:lumMod val="75000"/>
                    <a:lumOff val="25000"/>
                  </a:schemeClr>
                </a:solidFill>
                <a:effectLst/>
                <a:latin typeface="+mj-lt"/>
                <a:ea typeface="+mj-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单击此处添加副标题</a:t>
            </a:r>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nvGrpSpPr>
      <p:grpSpPr>
        <a:xfrm>
          <a:off x="0" y="0"/>
          <a: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idx="1"/>
          </p:nvPr>
        </p:nvSpPr>
        <p:spPr>
          <a:xfrm>
            <a:off x="647700" y="1825625"/>
            <a:ext cx="10515600" cy="4351338"/>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600">
                <a:solidFill>
                  <a:schemeClr val="tx1">
                    <a:lumMod val="75000"/>
                    <a:lumOff val="25000"/>
                  </a:schemeClr>
                </a:solidFill>
              </a:defRPr>
            </a:lvl4pPr>
            <a:lvl5pPr>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3751117"/>
            <a:ext cx="7321550" cy="811357"/>
          </a:xfrm>
        </p:spPr>
        <p:txBody>
          <a:bodyPr anchor="b">
            <a:normAutofit/>
          </a:bodyPr>
          <a:lstStyle>
            <a:lvl1pPr>
              <a:defRPr sz="400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610028"/>
            <a:ext cx="7321550" cy="647555"/>
          </a:xfrm>
        </p:spPr>
        <p:txBody>
          <a:bodyPr>
            <a:normAutofit/>
          </a:bodyPr>
          <a:lstStyle>
            <a:lvl1pPr marL="0" indent="0">
              <a:buNone/>
              <a:defRPr sz="18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a:xfrm>
            <a:off x="647700" y="258445"/>
            <a:ext cx="10515600" cy="1325563"/>
          </a:xfrm>
        </p:spPr>
        <p:txBody>
          <a:bodyPr>
            <a:normAutofit/>
          </a:bodyPr>
          <a:lstStyle>
            <a:lvl1pPr>
              <a:defRPr sz="2400" b="1" i="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内容占位符 2"/>
          <p:cNvSpPr>
            <a:spLocks noGrp="1"/>
          </p:cNvSpPr>
          <p:nvPr>
            <p:ph sz="half" idx="1"/>
          </p:nvPr>
        </p:nvSpPr>
        <p:spPr>
          <a:xfrm>
            <a:off x="647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5981700" y="1825625"/>
            <a:ext cx="5181600" cy="4351338"/>
          </a:xfrm>
        </p:spPr>
        <p:txBody>
          <a:bodyPr>
            <a:normAutofit/>
          </a:bodyPr>
          <a:lstStyle>
            <a:lvl1pPr>
              <a:lnSpc>
                <a:spcPct val="150000"/>
              </a:lnSpc>
              <a:defRPr sz="2000">
                <a:solidFill>
                  <a:schemeClr val="tx1">
                    <a:lumMod val="75000"/>
                    <a:lumOff val="25000"/>
                  </a:schemeClr>
                </a:solidFill>
              </a:defRPr>
            </a:lvl1pPr>
            <a:lvl2pPr>
              <a:lnSpc>
                <a:spcPct val="150000"/>
              </a:lnSpc>
              <a:defRPr sz="1800">
                <a:solidFill>
                  <a:schemeClr val="tx1">
                    <a:lumMod val="75000"/>
                    <a:lumOff val="25000"/>
                  </a:schemeClr>
                </a:solidFill>
              </a:defRPr>
            </a:lvl2pPr>
            <a:lvl3pPr>
              <a:lnSpc>
                <a:spcPct val="150000"/>
              </a:lnSpc>
              <a:defRPr sz="1600">
                <a:solidFill>
                  <a:schemeClr val="tx1">
                    <a:lumMod val="75000"/>
                    <a:lumOff val="25000"/>
                  </a:schemeClr>
                </a:solidFill>
              </a:defRPr>
            </a:lvl3pPr>
            <a:lvl4pPr>
              <a:lnSpc>
                <a:spcPct val="150000"/>
              </a:lnSpc>
              <a:defRPr sz="1600">
                <a:solidFill>
                  <a:schemeClr val="tx1">
                    <a:lumMod val="75000"/>
                    <a:lumOff val="25000"/>
                  </a:schemeClr>
                </a:solidFill>
              </a:defRPr>
            </a:lvl4pPr>
            <a:lvl5pPr>
              <a:lnSpc>
                <a:spcPct val="150000"/>
              </a:lnSpc>
              <a:defRPr sz="1600">
                <a:solidFill>
                  <a:schemeClr val="tx1">
                    <a:lumMod val="75000"/>
                    <a:lumOff val="2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615609"/>
            <a:ext cx="5157787"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615609"/>
            <a:ext cx="5183188" cy="357405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a:xfrm>
            <a:off x="838200" y="2766219"/>
            <a:ext cx="10515600" cy="1325563"/>
          </a:xfrm>
        </p:spPr>
        <p:txBody>
          <a:bodyPr>
            <a:normAutofit/>
          </a:bodyPr>
          <a:lstStyle>
            <a:lvl1pPr algn="ctr">
              <a:defRPr sz="4800" b="0">
                <a:effectLst>
                  <a:outerShdw blurRad="38100" dist="38100" dir="2700000" algn="tl">
                    <a:srgbClr val="000000">
                      <a:alpha val="43137"/>
                    </a:srgbClr>
                  </a:outerShdw>
                </a:effectLst>
              </a:defRPr>
            </a:lvl1p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hasCustomPrompt="1"/>
          </p:nvPr>
        </p:nvSpPr>
        <p:spPr>
          <a:xfrm>
            <a:off x="646747" y="127000"/>
            <a:ext cx="4165200" cy="1600200"/>
          </a:xfrm>
        </p:spPr>
        <p:txBody>
          <a:bodyPr anchor="ctr" anchorCtr="0">
            <a:normAutofit/>
          </a:bodyPr>
          <a:lstStyle>
            <a:lvl1pPr>
              <a:defRPr sz="2400" b="1">
                <a:effectLst>
                  <a:outerShdw blurRad="38100" dist="38100" dir="2700000" algn="tl">
                    <a:srgbClr val="000000">
                      <a:alpha val="43137"/>
                    </a:srgbClr>
                  </a:outerShdw>
                </a:effectLst>
              </a:defRPr>
            </a:lvl1pPr>
          </a:lstStyle>
          <a:p>
            <a:r>
              <a:rPr lang="zh-CN" altLang="en-US"/>
              <a:t>单击此处编辑标题</a:t>
            </a:r>
            <a:endParaRPr lang="zh-CN" altLang="en-US"/>
          </a:p>
        </p:txBody>
      </p:sp>
      <p:sp>
        <p:nvSpPr>
          <p:cNvPr id="3" name="图片占位符 2"/>
          <p:cNvSpPr>
            <a:spLocks noGrp="1" noChangeAspect="1"/>
          </p:cNvSpPr>
          <p:nvPr>
            <p:ph type="pic" idx="1"/>
          </p:nvPr>
        </p:nvSpPr>
        <p:spPr>
          <a:xfrm>
            <a:off x="5184000" y="766354"/>
            <a:ext cx="5817375" cy="5094446"/>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51827" y="2057400"/>
            <a:ext cx="4165200" cy="3811588"/>
          </a:xfrm>
        </p:spPr>
        <p:txBody>
          <a:bodyPr>
            <a:normAutofit/>
          </a:bodyPr>
          <a:lstStyle>
            <a:lvl1pPr marL="0" indent="0">
              <a:lnSpc>
                <a:spcPct val="150000"/>
              </a:lnSpc>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nvGrpSpPr>
      <p:grpSpPr>
        <a:xfrm>
          <a:off x="0" y="0"/>
          <a:ext cx="0" cy="0"/>
        </a:xfrm>
      </p:grpSpPr>
      <p:sp>
        <p:nvSpPr>
          <p:cNvPr id="2" name="竖排标题 1"/>
          <p:cNvSpPr>
            <a:spLocks noGrp="1"/>
          </p:cNvSpPr>
          <p:nvPr>
            <p:ph type="title" orient="vert"/>
          </p:nvPr>
        </p:nvSpPr>
        <p:spPr>
          <a:xfrm>
            <a:off x="9824484" y="365125"/>
            <a:ext cx="1529316"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8879958"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image" Target="file:///D:\qq&#25991;&#20214;\712321467\Image\C2C\Image2\%7b75232B38-A165-1FB7-499C-2E1C792CACB5%7d.png" TargetMode="External" /><Relationship Id="rId12" Type="http://schemas.openxmlformats.org/officeDocument/2006/relationships/image" Target="../media/image1.png" /><Relationship Id="rId13"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1"/>
        </a:solidFill>
        <a:effectLst/>
      </p:bgPr>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49AE70B2-8BF9-45C0-BB95-33D1B9D3A854}" type="slidenum">
              <a:rPr lang="zh-CN" altLang="en-US" smtClean="0"/>
              <a:t>0</a:t>
            </a:fld>
            <a:endParaRPr lang="zh-CN" altLang="en-US"/>
          </a:p>
        </p:txBody>
      </p:sp>
      <p:pic>
        <p:nvPicPr>
          <p:cNvPr id="7" name="图片 1073743875" descr="学科网 zxxk.com"/>
          <p:cNvPicPr>
            <a:picLocks noChangeAspect="1"/>
          </p:cNvPicPr>
          <p:nvPr/>
        </p:nvPicPr>
        <p:blipFill>
          <a:blip r:embed="rId12" r:link="rId11"/>
          <a:stretch>
            <a:fillRect/>
          </a:stretch>
        </p:blipFill>
        <p:spPr>
          <a:xfrm>
            <a:off x="838200" y="365125"/>
            <a:ext cx="9525" cy="9525"/>
          </a:xfrm>
          <a:prstGeom prst="rect">
            <a:avLst/>
          </a:prstGeom>
          <a:noFill/>
          <a:ln>
            <a:noFill/>
            <a:miter lim="800000"/>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iming/>
  <p:txStyles>
    <p:titleStyle>
      <a:lvl1pPr algn="l" defTabSz="914400" rtl="0" eaLnBrk="1" latinLnBrk="0" hangingPunct="1">
        <a:lnSpc>
          <a:spcPct val="90000"/>
        </a:lnSpc>
        <a:spcBef>
          <a:spcPct val="0"/>
        </a:spcBef>
        <a:buNone/>
        <a:defRPr sz="40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image" Target="../media/image2.pn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3.png"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4" name="图片 3"/>
          <p:cNvPicPr>
            <a:picLocks noChangeAspect="1"/>
          </p:cNvPicPr>
          <p:nvPr/>
        </p:nvPicPr>
        <p:blipFill>
          <a:blip r:embed="rId2"/>
          <a:stretch>
            <a:fillRect/>
          </a:stretch>
        </p:blipFill>
        <p:spPr>
          <a:xfrm>
            <a:off x="-6985" y="-635"/>
            <a:ext cx="12205970" cy="6859905"/>
          </a:xfrm>
          <a:prstGeom prst="rect">
            <a:avLst/>
          </a:prstGeom>
        </p:spPr>
      </p:pic>
      <p:sp>
        <p:nvSpPr>
          <p:cNvPr id="2" name="标题 1"/>
          <p:cNvSpPr>
            <a:spLocks noGrp="1"/>
          </p:cNvSpPr>
          <p:nvPr>
            <p:ph type="ctrTitle"/>
          </p:nvPr>
        </p:nvSpPr>
        <p:spPr>
          <a:xfrm>
            <a:off x="2625090" y="1755775"/>
            <a:ext cx="8754110" cy="1402715"/>
          </a:xfrm>
        </p:spPr>
        <p:txBody>
          <a:bodyPr>
            <a:normAutofit/>
          </a:bodyPr>
          <a:lstStyle/>
          <a:p>
            <a:pPr algn="l" fontAlgn="auto">
              <a:lnSpc>
                <a:spcPct val="100000"/>
              </a:lnSpc>
              <a:spcBef>
                <a:spcPts val="600"/>
              </a:spcBef>
              <a:spcAft>
                <a:spcPts val="600"/>
              </a:spcAft>
            </a:pPr>
            <a:r>
              <a:rPr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专</a:t>
            </a:r>
            <a:r>
              <a:rPr lang="zh-CN" sz="5400" b="1">
                <a:solidFill>
                  <a:srgbClr val="FFFF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题四  </a:t>
            </a:r>
            <a:r>
              <a:rPr sz="5400" b="1">
                <a:solidFill>
                  <a:srgbClr val="FF0000"/>
                </a:solidFill>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语段综合题</a:t>
            </a:r>
            <a:r>
              <a:rPr lang="zh-CN" altLang="en-US" sz="5400" b="1">
                <a:effectLst>
                  <a:outerShdw blurRad="38100" dist="38100" dir="2700000" algn="tl">
                    <a:srgbClr val="000000">
                      <a:alpha val="43137"/>
                    </a:srgbClr>
                  </a:outerShdw>
                </a:effectLst>
                <a:latin typeface="方正粗黑宋简体" panose="02000000000000000000" charset="-122"/>
                <a:ea typeface="方正粗黑宋简体" panose="02000000000000000000" charset="-122"/>
                <a:cs typeface="方正粗黑宋简体" panose="02000000000000000000" charset="-122"/>
                <a:sym typeface="+mn-ea"/>
              </a:rPr>
              <a:t>　</a:t>
            </a:r>
            <a:endParaRPr lang="zh-CN" altLang="en-US" sz="5400">
              <a:effectLst>
                <a:outerShdw blurRad="38100" dist="38100" dir="2700000" algn="tl">
                  <a:srgbClr val="000000">
                    <a:alpha val="43137"/>
                  </a:srgbClr>
                </a:outerShdw>
              </a:effectLst>
              <a:latin typeface="方正粗黑宋简体" panose="02000000000000000000" charset="-122"/>
              <a:ea typeface="方正粗黑宋简体" panose="02000000000000000000" charset="-122"/>
            </a:endParaRP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2.下列填入文中括号内的语句，衔接最恰当的一项是(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A.古琴的缺点是音量小，这是很多人的看法</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B.音量小作为古琴的一个缺点，被很多人所批评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C.音量小是古琴的一个缺点，很多人都是这么认为的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D.古琴音量小，很多人认为这是它的一个缺点</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 结合下文可知，括号内语句的话题是</a:t>
            </a:r>
            <a:r>
              <a:rPr lang="zh-CN" altLang="en-US" sz="2400" b="1">
                <a:solidFill>
                  <a:srgbClr val="4F0FBD"/>
                </a:solidFill>
                <a:latin typeface="楷体" panose="02010609060101010101" charset="-122"/>
                <a:ea typeface="楷体" panose="02010609060101010101" charset="-122"/>
                <a:sym typeface="+mn-ea"/>
              </a:rPr>
              <a:t>“古琴音量小”</a:t>
            </a:r>
            <a:r>
              <a:rPr lang="zh-CN" altLang="en-US" sz="2400" b="1">
                <a:solidFill>
                  <a:schemeClr val="tx1"/>
                </a:solidFill>
                <a:latin typeface="新宋体" panose="02010609030101010101" charset="-122"/>
                <a:ea typeface="新宋体" panose="02010609030101010101" charset="-122"/>
                <a:sym typeface="+mn-ea"/>
              </a:rPr>
              <a:t>，据此可以排除A；</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再结合</a:t>
            </a:r>
            <a:r>
              <a:rPr lang="zh-CN" altLang="en-US" sz="2400" b="1">
                <a:solidFill>
                  <a:srgbClr val="4F0FBD"/>
                </a:solidFill>
                <a:latin typeface="楷体" panose="02010609060101010101" charset="-122"/>
                <a:ea typeface="楷体" panose="02010609060101010101" charset="-122"/>
                <a:sym typeface="+mn-ea"/>
              </a:rPr>
              <a:t>“但我认为……”</a:t>
            </a:r>
            <a:r>
              <a:rPr lang="zh-CN" altLang="en-US" sz="2400" b="1">
                <a:solidFill>
                  <a:schemeClr val="tx1"/>
                </a:solidFill>
                <a:latin typeface="新宋体" panose="02010609030101010101" charset="-122"/>
                <a:ea typeface="新宋体" panose="02010609030101010101" charset="-122"/>
                <a:sym typeface="+mn-ea"/>
              </a:rPr>
              <a:t>的句式特点可知，括号内语句宜采用</a:t>
            </a:r>
            <a:r>
              <a:rPr lang="zh-CN" altLang="en-US" sz="2400" b="1">
                <a:solidFill>
                  <a:srgbClr val="4F0FBD"/>
                </a:solidFill>
                <a:latin typeface="楷体" panose="02010609060101010101" charset="-122"/>
                <a:ea typeface="楷体" panose="02010609060101010101" charset="-122"/>
                <a:sym typeface="+mn-ea"/>
              </a:rPr>
              <a:t>“很多人认为……”</a:t>
            </a:r>
            <a:r>
              <a:rPr lang="zh-CN" altLang="en-US" sz="2400" b="1">
                <a:solidFill>
                  <a:schemeClr val="tx1"/>
                </a:solidFill>
                <a:latin typeface="新宋体" panose="02010609030101010101" charset="-122"/>
                <a:ea typeface="新宋体" panose="02010609030101010101" charset="-122"/>
                <a:sym typeface="+mn-ea"/>
              </a:rPr>
              <a:t>的句式，这样才能保持前后句子的句式和谐一致。因此答案为D。</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882650"/>
            <a:ext cx="11463020" cy="577723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对于语段综合题而言，语境对语言的语义、结构形式以及语言风格等方面都会产生影响和制约作用。考生在答题过程中，应“顾全大局”，即先要对语段进行整体阅读和感知，再根据语段要表达的主旨及句与句之间的逻辑关系做出合理判断。如可将各个选项带入具体的语境中，比较、分析不同选项的表达作用和效果，要做到“字不离词，词不离句，句不离文”，分析时务必结合语段，切忌脱离语境和语段独立判断。答题策略如下：</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1.读懂语段，整体感知。</a:t>
            </a:r>
            <a:r>
              <a:rPr lang="zh-CN" altLang="en-US" sz="2400" b="1">
                <a:solidFill>
                  <a:schemeClr val="tx1"/>
                </a:solidFill>
                <a:latin typeface="新宋体" panose="02010609030101010101" charset="-122"/>
                <a:ea typeface="新宋体" panose="02010609030101010101" charset="-122"/>
                <a:sym typeface="+mn-ea"/>
              </a:rPr>
              <a:t>在特定的语境中比较、分析不同词句的表达作用和效果，根据句与句之间的关系和前后意思做出合理判断。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2.讲求策略，先易后难。</a:t>
            </a:r>
            <a:r>
              <a:rPr lang="zh-CN" altLang="en-US" sz="2400" b="1">
                <a:solidFill>
                  <a:schemeClr val="tx1"/>
                </a:solidFill>
                <a:latin typeface="新宋体" panose="02010609030101010101" charset="-122"/>
                <a:ea typeface="新宋体" panose="02010609030101010101" charset="-122"/>
                <a:sym typeface="+mn-ea"/>
              </a:rPr>
              <a:t>语段综合题可以先解答词语辨析题，从而更好地理解整个语段，然后解答其中的补写语句题，注意前后关联，句子通顺，语气贯通。在做好词语辨析题和补写语句题后，再进行病句的辨析和修改。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3.抓住关键，认真辨析。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
        <p:nvSpPr>
          <p:cNvPr id="100" name="文本框 99"/>
          <p:cNvSpPr txBox="1"/>
          <p:nvPr/>
        </p:nvSpPr>
        <p:spPr>
          <a:xfrm>
            <a:off x="2743200" y="151765"/>
            <a:ext cx="6391275" cy="583565"/>
          </a:xfrm>
          <a:prstGeom prst="rect">
            <a:avLst/>
          </a:prstGeom>
          <a:noFill/>
          <a:ln w="9525">
            <a:noFill/>
          </a:ln>
        </p:spPr>
        <p:txBody>
          <a:bodyPr wrap="square">
            <a:spAutoFit/>
          </a:bodyPr>
          <a:lstStyle/>
          <a:p>
            <a:pPr lvl="0" indent="306070" algn="l">
              <a:buClrTx/>
              <a:buSzTx/>
              <a:buFontTx/>
            </a:pPr>
            <a:r>
              <a:rPr lang="zh-CN" sz="3200" b="1">
                <a:latin typeface="方正粗黑宋简体" panose="02000000000000000000" charset="-122"/>
                <a:ea typeface="方正粗黑宋简体" panose="02000000000000000000" charset="-122"/>
                <a:sym typeface="+mn-ea"/>
              </a:rPr>
              <a:t>三、语段综合题的答题策略</a:t>
            </a:r>
            <a:endParaRPr lang="zh-CN"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05105"/>
            <a:ext cx="11463020" cy="618934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词语辨析题。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从实际运用上看，语境对词语起着限制、阐释、照应的作用，所以词语在句子中总是与上下文存在着密切的关系。在把握语境的前提下，做词语辨析题要综合考虑词语的词义、词性、轻重程度、适用对象、感情色彩、范围大小、搭配习惯等方面，从而做出正确的判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补写语句题。</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补写语句题要求补写后的句子与已知语段内容贴切，语意连贯，逻辑严密，语句通顺。</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首先要通读语段，</a:t>
            </a:r>
            <a:r>
              <a:rPr lang="zh-CN" altLang="en-US" sz="2400" b="1">
                <a:solidFill>
                  <a:schemeClr val="tx1"/>
                </a:solidFill>
                <a:latin typeface="新宋体" panose="02010609030101010101" charset="-122"/>
                <a:ea typeface="新宋体" panose="02010609030101010101" charset="-122"/>
                <a:sym typeface="+mn-ea"/>
              </a:rPr>
              <a:t>大致把握文本的主旨、陈述对象和作者的观点态度；</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其次可以借助关联词语分析确定整个语段或前后句之间的逻辑关系；</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最后明确所要填写的句子在文中所处的结构位置，</a:t>
            </a:r>
            <a:r>
              <a:rPr lang="zh-CN" altLang="en-US" sz="2400" b="1">
                <a:solidFill>
                  <a:schemeClr val="tx1"/>
                </a:solidFill>
                <a:latin typeface="新宋体" panose="02010609030101010101" charset="-122"/>
                <a:ea typeface="新宋体" panose="02010609030101010101" charset="-122"/>
                <a:sym typeface="+mn-ea"/>
              </a:rPr>
              <a:t>如总起句、总结句等。在具体作答时，一定要“瞻前顾后”，根据上下文语境对所给选项进行分析比照，从而合理地推断出所补写的内容。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补写时，需考虑陈述对象和话题的统一性、句式使用的合理性、关联词语的固定搭配等多个方面，以确保语意连贯、贴切、严密，从而确保主旨表达的清晰、明确。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400050"/>
            <a:ext cx="11463020" cy="60572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病句修改题。</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对文段中画线病句修改正确的一项，以选择题的形式考查考生修改病句的能力。对于这类试题，我们在掌握病句六大类型的基础上，可以用以下两种方法进行解答：</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一是直接修改文段中所给的病句，</a:t>
            </a:r>
            <a:r>
              <a:rPr lang="zh-CN" altLang="en-US" sz="2400" b="1">
                <a:solidFill>
                  <a:schemeClr val="tx1"/>
                </a:solidFill>
                <a:latin typeface="新宋体" panose="02010609030101010101" charset="-122"/>
                <a:ea typeface="新宋体" panose="02010609030101010101" charset="-122"/>
                <a:sym typeface="+mn-ea"/>
              </a:rPr>
              <a:t>然后再与下文的四个选项进行比对，选择正确的一项；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二是在四个选项中辨析病句，</a:t>
            </a:r>
            <a:r>
              <a:rPr lang="zh-CN" altLang="en-US" sz="2400" b="1">
                <a:solidFill>
                  <a:schemeClr val="tx1"/>
                </a:solidFill>
                <a:latin typeface="新宋体" panose="02010609030101010101" charset="-122"/>
                <a:ea typeface="新宋体" panose="02010609030101010101" charset="-122"/>
                <a:sym typeface="+mn-ea"/>
              </a:rPr>
              <a:t>找出三个有语病的选项，用排除法找出正确答案。这两种方法可以结合起来，相互印证，提高解题的准确率。</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另外，根据语境，修改病句不能改变语意。</a:t>
            </a:r>
            <a:r>
              <a:rPr lang="zh-CN" altLang="en-US" sz="2400" b="1">
                <a:solidFill>
                  <a:schemeClr val="tx1"/>
                </a:solidFill>
                <a:latin typeface="新宋体" panose="02010609030101010101" charset="-122"/>
                <a:ea typeface="新宋体" panose="02010609030101010101" charset="-122"/>
                <a:sym typeface="+mn-ea"/>
              </a:rPr>
              <a:t>也就是说四个选项中，可能有一个选项没有语病但改变了句子的原意，这也不能算是正确的选项。</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【例2】 阅读下面的文字，完成后面的题目。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中国画是融中国哲学思想、美学精神、绘画理念于一体的民族艺术。20世纪以来，新的文化思潮和艺术观念不断对中国画领域产生冲击，画家们既要突破传统观念推陈出新，又要继承传统发扬光大中国文化精神。(　　　　)，也造就了当今画坛的各种风格。</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作为中华文化的传统瑰宝，中国画的笔墨纸砚等工具材料和表现方式有着其他画种无法比拟的特殊性，为历代画家崇尚与传承。其伟大而完整的绘画体系，成就了一代代宗师。然而，也正是这千百年来逐渐趋于完美的绘画准则，让一些画家“长跪不起”，不敢轻易逾越雷池，仍在使用今日的笔墨纸张道说古人程式化的话语。事实上，单凭笔墨功力，是无法成就作品艺术灵魂的。</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画家能否凭借自己的生活积累和艺术感觉，让传统文化内涵及现代人文精神在画面上得到充分体现，是新时代美术创作并行不悖的艺术法则。</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新时代的中国画创作者，应该以笔墨激扬时代精神，让中国画在多元共融的艺术格局中保持鲜活的生命力。</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1.下列填入文中括号内的语句，衔接最恰当的一项是(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A.这其中尺度的把握使画家对中国文化有不同的理解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B.这其中尺度的把握体现着画家对中国文化的不同理解</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C.画家对中国文化的不同理解，影响他们对其中尺度的把握</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D.画家对中国文化的不同理解使他们对其中尺度的把握不同</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根据语境，</a:t>
            </a:r>
            <a:r>
              <a:rPr lang="zh-CN" altLang="en-US" sz="2400" b="1">
                <a:solidFill>
                  <a:srgbClr val="4F0FBD"/>
                </a:solidFill>
                <a:latin typeface="楷体" panose="02010609060101010101" charset="-122"/>
                <a:ea typeface="楷体" panose="02010609060101010101" charset="-122"/>
                <a:sym typeface="+mn-ea"/>
              </a:rPr>
              <a:t>A、B</a:t>
            </a:r>
            <a:r>
              <a:rPr lang="zh-CN" altLang="en-US" sz="2400" b="1">
                <a:solidFill>
                  <a:schemeClr val="tx1"/>
                </a:solidFill>
                <a:latin typeface="新宋体" panose="02010609030101010101" charset="-122"/>
                <a:ea typeface="新宋体" panose="02010609030101010101" charset="-122"/>
                <a:sym typeface="+mn-ea"/>
              </a:rPr>
              <a:t>中的“这”指代的是“画家们既要……又要……”，以“这其中尺度的把握”承接上文，与上文衔接更紧密；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同时</a:t>
            </a:r>
            <a:r>
              <a:rPr lang="zh-CN" altLang="en-US" sz="2400" b="1">
                <a:solidFill>
                  <a:srgbClr val="4F0FBD"/>
                </a:solidFill>
                <a:latin typeface="楷体" panose="02010609060101010101" charset="-122"/>
                <a:ea typeface="楷体" panose="02010609060101010101" charset="-122"/>
                <a:sym typeface="+mn-ea"/>
              </a:rPr>
              <a:t>C、D</a:t>
            </a:r>
            <a:r>
              <a:rPr lang="zh-CN" altLang="en-US" sz="2400" b="1">
                <a:solidFill>
                  <a:schemeClr val="tx1"/>
                </a:solidFill>
                <a:latin typeface="新宋体" panose="02010609030101010101" charset="-122"/>
                <a:ea typeface="新宋体" panose="02010609030101010101" charset="-122"/>
                <a:sym typeface="+mn-ea"/>
              </a:rPr>
              <a:t>中的主语与后面“也造就了当今画坛的各种风格”一句不搭配，从而排除C、D。A颠倒了关系，应当是“对文化的不同理解”决定“尺度的把握”，而不是“尺度的把握”决定“对文化的不同理解”，排除A。</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2.下列各句中的引号和文中“长跪不起”的引号，作用相同的一项是(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A.我站在山脚抬头望去，只见无数火把排成许多“之”字形，一直向山顶延伸着。</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B.父亲的话让我意识到，要打破我们父子之间这层令人悲哀的“厚壁障”太难了。</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C.著名画家徐悲鸿笔下的马，正如有的评论家所说的那样，“形神兼备，充满生机”。</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D.他们的做法彻底撕掉了自己“文明”的面具，真相赤裸裸地展现在大家面前。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文中“长跪不起”并非实指，而是喻指一些画家对绘画准则的虔诚遵守。这里的引号表示特殊含义。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A“之”的引号，</a:t>
            </a:r>
            <a:r>
              <a:rPr lang="zh-CN" altLang="en-US" sz="2400" b="1">
                <a:solidFill>
                  <a:schemeClr val="tx1"/>
                </a:solidFill>
                <a:latin typeface="新宋体" panose="02010609030101010101" charset="-122"/>
                <a:ea typeface="新宋体" panose="02010609030101010101" charset="-122"/>
                <a:sym typeface="+mn-ea"/>
              </a:rPr>
              <a:t>有形容火把形状的作用。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B“厚壁障”</a:t>
            </a:r>
            <a:r>
              <a:rPr lang="zh-CN" altLang="en-US" sz="2400" b="1">
                <a:solidFill>
                  <a:schemeClr val="tx1"/>
                </a:solidFill>
                <a:latin typeface="新宋体" panose="02010609030101010101" charset="-122"/>
                <a:ea typeface="新宋体" panose="02010609030101010101" charset="-122"/>
                <a:sym typeface="+mn-ea"/>
              </a:rPr>
              <a:t>并非实指厚厚的墙壁，而是喻指父子之间存在厚厚的隔阂。引号的作用与“长跪不起”的引号作用相同。</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C中引号</a:t>
            </a:r>
            <a:r>
              <a:rPr lang="zh-CN" altLang="en-US" sz="2400" b="1">
                <a:solidFill>
                  <a:schemeClr val="tx1"/>
                </a:solidFill>
                <a:latin typeface="新宋体" panose="02010609030101010101" charset="-122"/>
                <a:ea typeface="新宋体" panose="02010609030101010101" charset="-122"/>
                <a:sym typeface="+mn-ea"/>
              </a:rPr>
              <a:t>起的是直接引用话语的作用。</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D“文明”</a:t>
            </a:r>
            <a:r>
              <a:rPr lang="zh-CN" altLang="en-US" sz="2400" b="1">
                <a:solidFill>
                  <a:schemeClr val="tx1"/>
                </a:solidFill>
                <a:latin typeface="新宋体" panose="02010609030101010101" charset="-122"/>
                <a:ea typeface="新宋体" panose="02010609030101010101" charset="-122"/>
                <a:sym typeface="+mn-ea"/>
              </a:rPr>
              <a:t>的引号是表示讽刺或嘲笑。</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3.文中画横线的句子有语病，下列修改最恰当的一项是(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A.画家凭借自己的生活积累和艺术感觉，让传统文化内涵及现代人文精神在画面上得到充分体现，是新时代美术创作至关重要的艺术法则。</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B.画家能否凭借自己的生活积累和艺术感觉，让传统文化内涵及现代人文精神在画面上得到充分呈现，是新时代美术创作并行不悖的艺术法则。</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C.画家凭借自己的生活积累和艺术感觉，让传统文化内涵及现代人文精神在画面上得到充分呈现，是新时代美术创作并行不悖的艺术法则。</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D.画家能否凭借自己的生活积累和艺术感觉，让传统文化内涵及现代人文精神在画面上得到充分体现，是新时代美术创作至关重要的艺术法则。</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画横线的句子存在两处语病：</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一是搭配不当，</a:t>
            </a:r>
            <a:r>
              <a:rPr lang="zh-CN" altLang="en-US" sz="2400" b="1">
                <a:solidFill>
                  <a:schemeClr val="tx1"/>
                </a:solidFill>
                <a:latin typeface="新宋体" panose="02010609030101010101" charset="-122"/>
                <a:ea typeface="新宋体" panose="02010609030101010101" charset="-122"/>
                <a:sym typeface="+mn-ea"/>
              </a:rPr>
              <a:t>“能否……”表示的两面与后文的一面不能搭配；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二是不合逻辑，</a:t>
            </a:r>
            <a:r>
              <a:rPr lang="zh-CN" altLang="en-US" sz="2400" b="1">
                <a:solidFill>
                  <a:schemeClr val="tx1"/>
                </a:solidFill>
                <a:latin typeface="新宋体" panose="02010609030101010101" charset="-122"/>
                <a:ea typeface="新宋体" panose="02010609030101010101" charset="-122"/>
                <a:sym typeface="+mn-ea"/>
              </a:rPr>
              <a:t>“并行不悖”意思是“同时实行，互不冲突”，用于两种事物，而文中只有一条法则。据此，A修改最恰当。</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A</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【例3】 阅读下面的文字，完成后面的题目。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有一个大坑，看着很松软，有点像巧克力蛋糕——这是北京时间2019年1月3日上午11时40分，“嫦娥四号”传回的月背影像图带给人们的</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。这张在网络上刷屏的图片，拍自月球背面南极-艾特肯盆地中的冯·卡门撞击坑。这一盆地是在40亿年前被小天体砸出来的。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到月球背面去看看，一直是人类的梦想。但由于潮汐锁定的关系，月球的自转和公转周期几乎相等，(　　　　)。同样，从地球发射的电磁波也只能到达月球正面的半球，使得人类无法对月球背面的探测器进行远程操控。这大大</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了人类对于月球背面的探索。</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月球正面的历史，科学家已经大致研究得清楚了，但最古老的那一段历史却是仍藏在月球背面的深坑</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此前，有关月球背面的信息主要来自遥感探测。此次，“嫦娥四号”携带月球车在月球背面成功软着陆，是中国航天创造的又一个人类“第一次”，是中国为全人类科技发展作出的一个重大贡献。在公众和网友为此</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之时，科学家则对“嫦娥四号”所携带的月球车有着更多期待：当月球车正式开始巡视，将会有更多科学数据</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地通过地月之间的中继星“鹊桥”传回地面。有关月背的研究才刚刚开始。</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1.依次填入文中横线上的词语，全都恰当的一项是(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A.遐想　 限制　亢奋不已　　源源不断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B.联想	限制	亢奋不已	不绝如缕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C.遐想	制约	兴奋不已	不绝如缕</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D.联想	制约	兴奋不已	源源不断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r>
              <a:rPr lang="zh-CN" altLang="en-US" sz="2400" b="1">
                <a:solidFill>
                  <a:srgbClr val="4F0FBD"/>
                </a:solidFill>
                <a:latin typeface="楷体" panose="02010609060101010101" charset="-122"/>
                <a:ea typeface="楷体" panose="02010609060101010101" charset="-122"/>
                <a:sym typeface="+mn-ea"/>
              </a:rPr>
              <a:t>遐想：</a:t>
            </a:r>
            <a:r>
              <a:rPr lang="zh-CN" altLang="en-US" sz="2400" b="1">
                <a:solidFill>
                  <a:schemeClr val="tx1"/>
                </a:solidFill>
                <a:latin typeface="新宋体" panose="02010609030101010101" charset="-122"/>
                <a:ea typeface="新宋体" panose="02010609030101010101" charset="-122"/>
                <a:sym typeface="+mn-ea"/>
              </a:rPr>
              <a:t>悠远地思索或想象。</a:t>
            </a:r>
            <a:r>
              <a:rPr lang="zh-CN" altLang="en-US" sz="2400" b="1">
                <a:solidFill>
                  <a:srgbClr val="4F0FBD"/>
                </a:solidFill>
                <a:latin typeface="楷体" panose="02010609060101010101" charset="-122"/>
                <a:ea typeface="楷体" panose="02010609060101010101" charset="-122"/>
                <a:sym typeface="+mn-ea"/>
              </a:rPr>
              <a:t>联想：</a:t>
            </a:r>
            <a:r>
              <a:rPr lang="zh-CN" altLang="en-US" sz="2400" b="1">
                <a:solidFill>
                  <a:schemeClr val="tx1"/>
                </a:solidFill>
                <a:latin typeface="新宋体" panose="02010609030101010101" charset="-122"/>
                <a:ea typeface="新宋体" panose="02010609030101010101" charset="-122"/>
                <a:sym typeface="+mn-ea"/>
              </a:rPr>
              <a:t>由于某概念而引起其他相关的概念；由于某人或某事物而想起其他相关的人或事物。语境中，“月背影像图”使人们想起“巧克力蛋糕”，应选“联想”。</a:t>
            </a:r>
            <a:r>
              <a:rPr lang="zh-CN" altLang="en-US" sz="2400" b="1">
                <a:solidFill>
                  <a:srgbClr val="4F0FBD"/>
                </a:solidFill>
                <a:latin typeface="楷体" panose="02010609060101010101" charset="-122"/>
                <a:ea typeface="楷体" panose="02010609060101010101" charset="-122"/>
                <a:sym typeface="+mn-ea"/>
              </a:rPr>
              <a:t>限制：</a:t>
            </a:r>
            <a:r>
              <a:rPr lang="zh-CN" altLang="en-US" sz="2400" b="1">
                <a:solidFill>
                  <a:schemeClr val="tx1"/>
                </a:solidFill>
                <a:latin typeface="新宋体" panose="02010609030101010101" charset="-122"/>
                <a:ea typeface="新宋体" panose="02010609030101010101" charset="-122"/>
                <a:sym typeface="+mn-ea"/>
              </a:rPr>
              <a:t>规定范围，不许超过。</a:t>
            </a:r>
            <a:r>
              <a:rPr lang="zh-CN" altLang="en-US" sz="2400" b="1">
                <a:solidFill>
                  <a:srgbClr val="4F0FBD"/>
                </a:solidFill>
                <a:latin typeface="楷体" panose="02010609060101010101" charset="-122"/>
                <a:ea typeface="楷体" panose="02010609060101010101" charset="-122"/>
                <a:sym typeface="+mn-ea"/>
              </a:rPr>
              <a:t>制约：</a:t>
            </a:r>
            <a:r>
              <a:rPr lang="zh-CN" altLang="en-US" sz="2400" b="1">
                <a:solidFill>
                  <a:schemeClr val="tx1"/>
                </a:solidFill>
                <a:latin typeface="新宋体" panose="02010609030101010101" charset="-122"/>
                <a:ea typeface="新宋体" panose="02010609030101010101" charset="-122"/>
                <a:sym typeface="+mn-ea"/>
              </a:rPr>
              <a:t>甲事物本身的存在和变化以乙事物的存在和变化为条件，则甲事物为乙事物所制约。语境中，“人类无法对月球背面的探测器进行远程操控”，导致“人类对于月球背面的探索”无法进行，应选“制约”。</a:t>
            </a:r>
            <a:r>
              <a:rPr lang="zh-CN" altLang="en-US" sz="2400" b="1">
                <a:solidFill>
                  <a:srgbClr val="4F0FBD"/>
                </a:solidFill>
                <a:latin typeface="楷体" panose="02010609060101010101" charset="-122"/>
                <a:ea typeface="楷体" panose="02010609060101010101" charset="-122"/>
                <a:sym typeface="+mn-ea"/>
              </a:rPr>
              <a:t>亢奋不已：</a:t>
            </a:r>
            <a:r>
              <a:rPr lang="zh-CN" altLang="en-US" sz="2400" b="1">
                <a:solidFill>
                  <a:schemeClr val="tx1"/>
                </a:solidFill>
                <a:latin typeface="新宋体" panose="02010609030101010101" charset="-122"/>
                <a:ea typeface="新宋体" panose="02010609030101010101" charset="-122"/>
                <a:sym typeface="+mn-ea"/>
              </a:rPr>
              <a:t>极度兴奋，不能控制。一般含贬义。</a:t>
            </a:r>
            <a:r>
              <a:rPr lang="zh-CN" altLang="en-US" sz="2400" b="1">
                <a:solidFill>
                  <a:srgbClr val="4F0FBD"/>
                </a:solidFill>
                <a:latin typeface="楷体" panose="02010609060101010101" charset="-122"/>
                <a:ea typeface="楷体" panose="02010609060101010101" charset="-122"/>
                <a:sym typeface="+mn-ea"/>
              </a:rPr>
              <a:t>兴奋不已：</a:t>
            </a:r>
            <a:r>
              <a:rPr lang="zh-CN" altLang="en-US" sz="2400" b="1">
                <a:solidFill>
                  <a:schemeClr val="tx1"/>
                </a:solidFill>
                <a:latin typeface="新宋体" panose="02010609030101010101" charset="-122"/>
                <a:ea typeface="新宋体" panose="02010609030101010101" charset="-122"/>
                <a:sym typeface="+mn-ea"/>
              </a:rPr>
              <a:t>兴奋得控制不住了，形容非常高兴。语境中，中国航天取得进展，公众与网友感到兴奋，应选“兴奋不已”。</a:t>
            </a:r>
            <a:r>
              <a:rPr lang="zh-CN" altLang="en-US" sz="2400" b="1">
                <a:solidFill>
                  <a:srgbClr val="4F0FBD"/>
                </a:solidFill>
                <a:latin typeface="楷体" panose="02010609060101010101" charset="-122"/>
                <a:ea typeface="楷体" panose="02010609060101010101" charset="-122"/>
                <a:sym typeface="+mn-ea"/>
              </a:rPr>
              <a:t>源源不断：</a:t>
            </a:r>
            <a:r>
              <a:rPr lang="zh-CN" altLang="en-US" sz="2400" b="1">
                <a:solidFill>
                  <a:schemeClr val="tx1"/>
                </a:solidFill>
                <a:latin typeface="新宋体" panose="02010609030101010101" charset="-122"/>
                <a:ea typeface="新宋体" panose="02010609030101010101" charset="-122"/>
                <a:sym typeface="+mn-ea"/>
              </a:rPr>
              <a:t>形容连续发生，没有间断。多用于事物。</a:t>
            </a:r>
            <a:r>
              <a:rPr lang="zh-CN" altLang="en-US" sz="2400" b="1">
                <a:solidFill>
                  <a:srgbClr val="4F0FBD"/>
                </a:solidFill>
                <a:latin typeface="楷体" panose="02010609060101010101" charset="-122"/>
                <a:ea typeface="楷体" panose="02010609060101010101" charset="-122"/>
                <a:sym typeface="+mn-ea"/>
              </a:rPr>
              <a:t>不绝如缕：</a:t>
            </a:r>
            <a:r>
              <a:rPr lang="zh-CN" altLang="en-US" sz="2400" b="1">
                <a:solidFill>
                  <a:schemeClr val="tx1"/>
                </a:solidFill>
                <a:latin typeface="新宋体" panose="02010609030101010101" charset="-122"/>
                <a:ea typeface="新宋体" panose="02010609030101010101" charset="-122"/>
                <a:sym typeface="+mn-ea"/>
              </a:rPr>
              <a:t>像细线一样连着，差点儿就要断了，多形容局势危急或声音细微悠长。此处指月球探测数据不断传来，应选“源源不断”。</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 name="内容占位符 2"/>
          <p:cNvSpPr>
            <a:spLocks noGrp="1"/>
          </p:cNvSpPr>
          <p:nvPr>
            <p:ph idx="1"/>
          </p:nvPr>
        </p:nvSpPr>
        <p:spPr>
          <a:xfrm>
            <a:off x="445135" y="972820"/>
            <a:ext cx="11310620" cy="5647055"/>
          </a:xfrm>
          <a:solidFill>
            <a:schemeClr val="bg1"/>
          </a:solidFill>
          <a:ln w="28575">
            <a:solidFill>
              <a:srgbClr val="92D050"/>
            </a:solidFill>
          </a:ln>
        </p:spPr>
        <p:txBody>
          <a:bodyPr>
            <a:noAutofit/>
          </a:bodyPr>
          <a:lstStyle/>
          <a:p>
            <a:pPr marL="50165" indent="-446405" fontAlgn="auto">
              <a:lnSpc>
                <a:spcPct val="100000"/>
              </a:lnSpc>
              <a:spcBef>
                <a:spcPts val="600"/>
              </a:spcBef>
              <a:spcAft>
                <a:spcPts val="600"/>
              </a:spcAft>
            </a:pP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语段综合题是指以语段为基本材料，综合考查语言基础知识和运用能力的试题。</a:t>
            </a: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ts val="600"/>
              </a:spcAft>
            </a:pP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它与一般考查语言积累和运用能力的试题不同，一般考查语言积累和运用能力的试题，要么是没有具体语言环境，要么是单纯地考查某一个方面的知识和能力，而语段综合题，既有语段作为具体的语言背景材料，又考查多个方面的知识和能力。</a:t>
            </a: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a:p>
            <a:pPr marL="50165" indent="-446405" fontAlgn="auto">
              <a:lnSpc>
                <a:spcPct val="100000"/>
              </a:lnSpc>
              <a:spcBef>
                <a:spcPts val="600"/>
              </a:spcBef>
              <a:spcAft>
                <a:spcPts val="600"/>
              </a:spcAft>
            </a:pPr>
            <a:r>
              <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rPr>
              <a:t>语段综合题与文本阅读类试题也不同，虽然二者都有供阅读的语段或文章，但语段综合题只是考查语言方面的基础知识和基本能力，而文本阅读类试题却是考查对语段或文章的理解、分析和感悟能力，二者考查的目的和宗旨完全不同。</a:t>
            </a:r>
            <a:endParaRPr lang="zh-CN" altLang="en-US" sz="2300" b="1">
              <a:solidFill>
                <a:schemeClr val="tx1"/>
              </a:solidFill>
              <a:latin typeface="宋体" panose="02010600030101010101" pitchFamily="2" charset="-122"/>
              <a:ea typeface="宋体" panose="02010600030101010101" pitchFamily="2" charset="-122"/>
              <a:cs typeface="宋体" panose="02010600030101010101" pitchFamily="2" charset="-122"/>
            </a:endParaRPr>
          </a:p>
        </p:txBody>
      </p:sp>
      <p:sp>
        <p:nvSpPr>
          <p:cNvPr id="2" name="文本框 1"/>
          <p:cNvSpPr txBox="1"/>
          <p:nvPr/>
        </p:nvSpPr>
        <p:spPr>
          <a:xfrm>
            <a:off x="4116070" y="132715"/>
            <a:ext cx="2632710" cy="678180"/>
          </a:xfrm>
          <a:prstGeom prst="rect">
            <a:avLst/>
          </a:prstGeom>
          <a:noFill/>
        </p:spPr>
        <p:txBody>
          <a:bodyPr wrap="none" rtlCol="0" anchor="t">
            <a:spAutoFit/>
          </a:bodyPr>
          <a:lstStyle/>
          <a:p>
            <a:pPr algn="l" fontAlgn="auto">
              <a:lnSpc>
                <a:spcPts val="4580"/>
              </a:lnSpc>
              <a:spcBef>
                <a:spcPts val="600"/>
              </a:spcBef>
              <a:spcAft>
                <a:spcPts val="600"/>
              </a:spcAft>
              <a:buClrTx/>
              <a:buSzTx/>
            </a:pPr>
            <a:r>
              <a:rPr lang="zh-CN" altLang="en-US" sz="3200" b="1">
                <a:latin typeface="方正粗黑宋简体" panose="02000000000000000000" charset="-122"/>
                <a:ea typeface="方正粗黑宋简体" panose="02000000000000000000" charset="-122"/>
                <a:sym typeface="+mn-ea"/>
              </a:rPr>
              <a:t>一、考题分析</a:t>
            </a:r>
            <a:endParaRPr lang="zh-CN" altLang="en-US"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2"/>
                                        </p:tgtEl>
                                        <p:attrNameLst>
                                          <p:attrName>style.visibility</p:attrName>
                                        </p:attrNameLst>
                                      </p:cBhvr>
                                      <p:to>
                                        <p:strVal val="visible"/>
                                      </p:to>
                                    </p:set>
                                    <p:anim calcmode="lin" valueType="num">
                                      <p:cBhvr additive="base">
                                        <p:cTn id="31" dur="500" fill="hold"/>
                                        <p:tgtEl>
                                          <p:spTgt spid="2"/>
                                        </p:tgtEl>
                                        <p:attrNameLst>
                                          <p:attrName>ppt_x</p:attrName>
                                        </p:attrNameLst>
                                      </p:cBhvr>
                                      <p:tavLst>
                                        <p:tav tm="0">
                                          <p:val>
                                            <p:strVal val="#ppt_x"/>
                                          </p:val>
                                        </p:tav>
                                        <p:tav tm="100000">
                                          <p:val>
                                            <p:strVal val="#ppt_x"/>
                                          </p:val>
                                        </p:tav>
                                      </p:tavLst>
                                    </p:anim>
                                    <p:anim calcmode="lin" valueType="num">
                                      <p:cBhvr additive="base">
                                        <p:cTn id="32"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P spid="2" grpId="0"/>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2.下列填入文中括号内的语句，衔接最恰当的一项是(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A.所以无论人们何时在地球上观察月球，只有同一面的半球，即月球的正面能被看见</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B.所以无论何时观察月球，只有同一面半球，即正面的半球能被地球上的人们看见</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C.所以无论何时在地球上观察月球，人们都只能看见同一面的半球，即正面的半球</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D.所以无论何时观察月球，地球上的人们都只能看见同一面的半球，即月球的正面</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r>
              <a:rPr lang="zh-CN" altLang="en-US" sz="2400" b="1">
                <a:solidFill>
                  <a:schemeClr val="tx1"/>
                </a:solidFill>
                <a:latin typeface="新宋体" panose="02010609030101010101" charset="-122"/>
                <a:ea typeface="新宋体" panose="02010609030101010101" charset="-122"/>
                <a:sym typeface="+mn-ea"/>
              </a:rPr>
              <a:t>本段文字谈论人类对于月球背面的探索。根据语境，要填入语句的主语是“人们”，应使用主动语态。A、B采用了被动语态表达，这种表述既不合乎语境，也不够连贯。D“观察月球”的立足点应是“在地球上”，“地球上的人们”的表述累赘且有歧义。另外，从下文“也只能到达月球正面的半球”看，括号内的语句也应以“正面的半球”结尾。故选C。</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3.文中画横线的句子有语病，下列修改最恰当的一项是(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A.月球正面的历史，科学家已经大致研究清楚了，但最古老的那一段历史却仍藏在月球背面的深坑中。</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B.月球正面的历史，科学家已经大致研究得清楚了，但最古老的那一段历史却仍藏在月球背面的深坑中。</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C.科学家已经大致把月球正面的历史研究清楚了，但最古老的那一段历史却仍是藏在月球背面的深坑。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D.科学家已经大致把月球正面的历史研究得清楚了，但最古老的那一段历史却仍是藏在月球背面的深坑。</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r>
              <a:rPr lang="zh-CN" altLang="en-US" sz="2400" b="1">
                <a:solidFill>
                  <a:schemeClr val="tx1"/>
                </a:solidFill>
                <a:latin typeface="新宋体" panose="02010609030101010101" charset="-122"/>
                <a:ea typeface="新宋体" panose="02010609030101010101" charset="-122"/>
                <a:sym typeface="+mn-ea"/>
              </a:rPr>
              <a:t>根据语境，画横线句子中有两处语病：</a:t>
            </a:r>
            <a:r>
              <a:rPr lang="zh-CN" altLang="en-US" sz="2400" b="1">
                <a:solidFill>
                  <a:srgbClr val="4F0FBD"/>
                </a:solidFill>
                <a:latin typeface="楷体" panose="02010609060101010101" charset="-122"/>
                <a:ea typeface="楷体" panose="02010609060101010101" charset="-122"/>
                <a:sym typeface="+mn-ea"/>
              </a:rPr>
              <a:t>一是成分赘余</a:t>
            </a:r>
            <a:r>
              <a:rPr lang="zh-CN" altLang="en-US" sz="2400" b="1">
                <a:solidFill>
                  <a:schemeClr val="tx1"/>
                </a:solidFill>
                <a:latin typeface="新宋体" panose="02010609030101010101" charset="-122"/>
                <a:ea typeface="新宋体" panose="02010609030101010101" charset="-122"/>
                <a:sym typeface="+mn-ea"/>
              </a:rPr>
              <a:t>，“研究”与“清楚”之间不需要加“得”，“却是仍藏在”中“是”多余；</a:t>
            </a:r>
            <a:r>
              <a:rPr lang="zh-CN" altLang="en-US" sz="2400" b="1">
                <a:solidFill>
                  <a:srgbClr val="4F0FBD"/>
                </a:solidFill>
                <a:latin typeface="楷体" panose="02010609060101010101" charset="-122"/>
                <a:ea typeface="楷体" panose="02010609060101010101" charset="-122"/>
                <a:sym typeface="+mn-ea"/>
              </a:rPr>
              <a:t>二是成分残缺</a:t>
            </a:r>
            <a:r>
              <a:rPr lang="zh-CN" altLang="en-US" sz="2400" b="1">
                <a:solidFill>
                  <a:schemeClr val="tx1"/>
                </a:solidFill>
                <a:latin typeface="新宋体" panose="02010609030101010101" charset="-122"/>
                <a:ea typeface="新宋体" panose="02010609030101010101" charset="-122"/>
                <a:sym typeface="+mn-ea"/>
              </a:rPr>
              <a:t>，“在月球背面的深坑”后应有方位词“中”。因此答案为A。</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A</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235585" y="838835"/>
            <a:ext cx="11802110" cy="5924550"/>
          </a:xfrm>
          <a:solidFill>
            <a:schemeClr val="bg1"/>
          </a:solidFill>
          <a:ln w="28575">
            <a:solidFill>
              <a:srgbClr val="92D050"/>
            </a:solidFill>
          </a:ln>
        </p:spPr>
        <p:txBody>
          <a:bodyPr vert="horz" lIns="91440" tIns="45720" rIns="91440" bIns="45720" rtlCol="0">
            <a:normAutofit fontScale="90000"/>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阅读下面的文字，完成后面的题目。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2020年1月8日在北京人民大会堂，防护工程专家、中国工程院院士钱七虎从国家领导人手中接过“2018年度国家最高科学技术奖”的荣誉证书。“以智慧筑牢地下长城、以心血铸就和平之盾，是我</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的责任，也是我</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的心愿。”在半个多世纪的科研岁月中，钱七虎如一名过关斩将的斗士，以偏向虎山行的魄力，为祖国的防护工程事业不断贡献着自己的力量。</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2002年，钱七虎建议在长江修建越江的水下隧道。</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两年多后，他作为南京长江隧道专家委员会主任，肩负起这一新的挑战。</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“不能完全依赖外国，要靠自己；唯其如此，才能创新，才能进步，才能超越。”对钱七虎来说，(　　　　)。他要求现场施工人员以如临深渊、如履薄冰的心态来对待项目，建设的每一个环节、每一刻都不能放松。2008年8月，盾构机掘进第659环时，突然停止工作。钱七虎一直担心的事情还是发生了。“后来，我们改进了刀具，我们中国人自己改进了刀具。刀具改良后性能大幅增加，由之前每把刀具平均掘进20米的极限提升为200米。”钱七虎至今回忆起来仍</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。2010年5月28日，南京长江隧道在历经5年之久的建设后，全线通车运营。钱七虎被授予“南京长江隧道工程建设一等功臣”的称号。</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从城市地下空间到军事工程，钱七虎始终站在学科发展前沿，引领和推动我国防护工程、岩石力学与工程学科发展，为多项大型工程</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p:txBody>
      </p:sp>
      <p:sp>
        <p:nvSpPr>
          <p:cNvPr id="100" name="文本框 99"/>
          <p:cNvSpPr txBox="1"/>
          <p:nvPr/>
        </p:nvSpPr>
        <p:spPr>
          <a:xfrm>
            <a:off x="3935730" y="151765"/>
            <a:ext cx="5080000" cy="583565"/>
          </a:xfrm>
          <a:prstGeom prst="rect">
            <a:avLst/>
          </a:prstGeom>
          <a:noFill/>
          <a:ln w="9525">
            <a:noFill/>
          </a:ln>
        </p:spPr>
        <p:txBody>
          <a:bodyPr>
            <a:spAutoFit/>
          </a:bodyPr>
          <a:lstStyle/>
          <a:p>
            <a:pPr indent="306070"/>
            <a:r>
              <a:rPr lang="zh-CN" sz="3200" b="1">
                <a:latin typeface="方正粗黑宋简体" panose="02000000000000000000" charset="-122"/>
                <a:ea typeface="方正粗黑宋简体" panose="02000000000000000000" charset="-122"/>
              </a:rPr>
              <a:t>四、模拟训练</a:t>
            </a:r>
            <a:endParaRPr lang="zh-CN" altLang="en-US" sz="3200" b="1">
              <a:latin typeface="方正粗黑宋简体" panose="02000000000000000000" charset="-122"/>
              <a:ea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146050"/>
            <a:ext cx="11463020" cy="649922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1.依次填入文中横线上的词语，全都恰当的一项是(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A.义不容辞	矢志不渝	踌躇满志	出谋划策</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B.责无旁贷	矢志不渝	得意扬扬	群策群力</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C.义不容辞	忠贞不渝	得意扬扬	出谋划策</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D.责无旁贷	忠贞不渝	踌躇满志	群策群力</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义不容辞：</a:t>
            </a:r>
            <a:r>
              <a:rPr lang="zh-CN" altLang="en-US" sz="2400" b="1">
                <a:solidFill>
                  <a:schemeClr val="tx1"/>
                </a:solidFill>
                <a:latin typeface="新宋体" panose="02010609030101010101" charset="-122"/>
                <a:ea typeface="新宋体" panose="02010609030101010101" charset="-122"/>
                <a:sym typeface="+mn-ea"/>
              </a:rPr>
              <a:t>道义上不允许推辞。</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责无旁贷：</a:t>
            </a:r>
            <a:r>
              <a:rPr lang="zh-CN" altLang="en-US" sz="2400" b="1">
                <a:solidFill>
                  <a:schemeClr val="tx1"/>
                </a:solidFill>
                <a:latin typeface="新宋体" panose="02010609030101010101" charset="-122"/>
                <a:ea typeface="新宋体" panose="02010609030101010101" charset="-122"/>
                <a:sym typeface="+mn-ea"/>
              </a:rPr>
              <a:t>自己的责任，不能推卸给别人。“责任”与“责无旁贷”重复。</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矢志不渝：</a:t>
            </a:r>
            <a:r>
              <a:rPr lang="zh-CN" altLang="en-US" sz="2400" b="1">
                <a:solidFill>
                  <a:schemeClr val="tx1"/>
                </a:solidFill>
                <a:latin typeface="新宋体" panose="02010609030101010101" charset="-122"/>
                <a:ea typeface="新宋体" panose="02010609030101010101" charset="-122"/>
                <a:sym typeface="+mn-ea"/>
              </a:rPr>
              <a:t>发誓立志，决不改变。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忠贞不渝：</a:t>
            </a:r>
            <a:r>
              <a:rPr lang="zh-CN" altLang="en-US" sz="2400" b="1">
                <a:solidFill>
                  <a:schemeClr val="tx1"/>
                </a:solidFill>
                <a:latin typeface="新宋体" panose="02010609030101010101" charset="-122"/>
                <a:ea typeface="新宋体" panose="02010609030101010101" charset="-122"/>
                <a:sym typeface="+mn-ea"/>
              </a:rPr>
              <a:t>忠诚坚定，永不变心。此处是说自己的心愿永远不会改变。</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踌躇满志：</a:t>
            </a:r>
            <a:r>
              <a:rPr lang="zh-CN" altLang="en-US" sz="2400" b="1">
                <a:solidFill>
                  <a:schemeClr val="tx1"/>
                </a:solidFill>
                <a:latin typeface="新宋体" panose="02010609030101010101" charset="-122"/>
                <a:ea typeface="新宋体" panose="02010609030101010101" charset="-122"/>
                <a:sym typeface="+mn-ea"/>
              </a:rPr>
              <a:t>形容对自己的现状或取得的成就非常得意。</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得意扬扬：</a:t>
            </a:r>
            <a:r>
              <a:rPr lang="zh-CN" altLang="en-US" sz="2400" b="1">
                <a:solidFill>
                  <a:schemeClr val="tx1"/>
                </a:solidFill>
                <a:latin typeface="新宋体" panose="02010609030101010101" charset="-122"/>
                <a:ea typeface="新宋体" panose="02010609030101010101" charset="-122"/>
                <a:sym typeface="+mn-ea"/>
              </a:rPr>
              <a:t>形容十分得意的样子。根据语境，此处应选“踌躇满志”。</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出谋划策：</a:t>
            </a:r>
            <a:r>
              <a:rPr lang="zh-CN" altLang="en-US" sz="2400" b="1">
                <a:solidFill>
                  <a:schemeClr val="tx1"/>
                </a:solidFill>
                <a:latin typeface="新宋体" panose="02010609030101010101" charset="-122"/>
                <a:ea typeface="新宋体" panose="02010609030101010101" charset="-122"/>
                <a:sym typeface="+mn-ea"/>
              </a:rPr>
              <a:t>出主意，定计策。</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群策群力：</a:t>
            </a:r>
            <a:r>
              <a:rPr lang="zh-CN" altLang="en-US" sz="2400" b="1">
                <a:solidFill>
                  <a:schemeClr val="tx1"/>
                </a:solidFill>
                <a:latin typeface="新宋体" panose="02010609030101010101" charset="-122"/>
                <a:ea typeface="新宋体" panose="02010609030101010101" charset="-122"/>
                <a:sym typeface="+mn-ea"/>
              </a:rPr>
              <a:t>大家共同出主意，出力量。后者强调群体的力量，与语境不合。</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A</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3">
                                            <p:txEl>
                                              <p:pRg st="11" end="11"/>
                                            </p:txEl>
                                          </p:spTgt>
                                        </p:tgtEl>
                                        <p:attrNameLst>
                                          <p:attrName>style.visibility</p:attrName>
                                        </p:attrNameLst>
                                      </p:cBhvr>
                                      <p:to>
                                        <p:strVal val="visible"/>
                                      </p:to>
                                    </p:set>
                                    <p:anim calcmode="lin" valueType="num">
                                      <p:cBhvr additive="base">
                                        <p:cTn id="79" dur="500" fill="hold"/>
                                        <p:tgtEl>
                                          <p:spTgt spid="3">
                                            <p:txEl>
                                              <p:pRg st="11" end="11"/>
                                            </p:txEl>
                                          </p:spTgt>
                                        </p:tgtEl>
                                        <p:attrNameLst>
                                          <p:attrName>ppt_x</p:attrName>
                                        </p:attrNameLst>
                                      </p:cBhvr>
                                      <p:tavLst>
                                        <p:tav tm="0">
                                          <p:val>
                                            <p:strVal val="#ppt_x"/>
                                          </p:val>
                                        </p:tav>
                                        <p:tav tm="100000">
                                          <p:val>
                                            <p:strVal val="#ppt_x"/>
                                          </p:val>
                                        </p:tav>
                                      </p:tavLst>
                                    </p:anim>
                                    <p:anim calcmode="lin" valueType="num">
                                      <p:cBhvr additive="base">
                                        <p:cTn id="80" dur="500" fill="hold"/>
                                        <p:tgtEl>
                                          <p:spTgt spid="3">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3">
                                            <p:txEl>
                                              <p:pRg st="12" end="12"/>
                                            </p:txEl>
                                          </p:spTgt>
                                        </p:tgtEl>
                                        <p:attrNameLst>
                                          <p:attrName>style.visibility</p:attrName>
                                        </p:attrNameLst>
                                      </p:cBhvr>
                                      <p:to>
                                        <p:strVal val="visible"/>
                                      </p:to>
                                    </p:set>
                                    <p:anim calcmode="lin" valueType="num">
                                      <p:cBhvr additive="base">
                                        <p:cTn id="85" dur="500" fill="hold"/>
                                        <p:tgtEl>
                                          <p:spTgt spid="3">
                                            <p:txEl>
                                              <p:pRg st="12" end="12"/>
                                            </p:txEl>
                                          </p:spTgt>
                                        </p:tgtEl>
                                        <p:attrNameLst>
                                          <p:attrName>ppt_x</p:attrName>
                                        </p:attrNameLst>
                                      </p:cBhvr>
                                      <p:tavLst>
                                        <p:tav tm="0">
                                          <p:val>
                                            <p:strVal val="#ppt_x"/>
                                          </p:val>
                                        </p:tav>
                                        <p:tav tm="100000">
                                          <p:val>
                                            <p:strVal val="#ppt_x"/>
                                          </p:val>
                                        </p:tav>
                                      </p:tavLst>
                                    </p:anim>
                                    <p:anim calcmode="lin" valueType="num">
                                      <p:cBhvr additive="base">
                                        <p:cTn id="86" dur="500" fill="hold"/>
                                        <p:tgtEl>
                                          <p:spTgt spid="3">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3">
                                            <p:txEl>
                                              <p:pRg st="13" end="13"/>
                                            </p:txEl>
                                          </p:spTgt>
                                        </p:tgtEl>
                                        <p:attrNameLst>
                                          <p:attrName>style.visibility</p:attrName>
                                        </p:attrNameLst>
                                      </p:cBhvr>
                                      <p:to>
                                        <p:strVal val="visible"/>
                                      </p:to>
                                    </p:set>
                                    <p:anim calcmode="lin" valueType="num">
                                      <p:cBhvr additive="base">
                                        <p:cTn id="91" dur="500" fill="hold"/>
                                        <p:tgtEl>
                                          <p:spTgt spid="3">
                                            <p:txEl>
                                              <p:pRg st="13" end="13"/>
                                            </p:txEl>
                                          </p:spTgt>
                                        </p:tgtEl>
                                        <p:attrNameLst>
                                          <p:attrName>ppt_x</p:attrName>
                                        </p:attrNameLst>
                                      </p:cBhvr>
                                      <p:tavLst>
                                        <p:tav tm="0">
                                          <p:val>
                                            <p:strVal val="#ppt_x"/>
                                          </p:val>
                                        </p:tav>
                                        <p:tav tm="100000">
                                          <p:val>
                                            <p:strVal val="#ppt_x"/>
                                          </p:val>
                                        </p:tav>
                                      </p:tavLst>
                                    </p:anim>
                                    <p:anim calcmode="lin" valueType="num">
                                      <p:cBhvr additive="base">
                                        <p:cTn id="92" dur="500" fill="hold"/>
                                        <p:tgtEl>
                                          <p:spTgt spid="3">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3" fill="hold" nodeType="clickPar">
                      <p:stCondLst>
                        <p:cond delay="indefinite"/>
                      </p:stCondLst>
                      <p:childTnLst>
                        <p:par>
                          <p:cTn id="94" fill="hold" nodeType="afterGroup">
                            <p:stCondLst>
                              <p:cond delay="0"/>
                            </p:stCondLst>
                            <p:childTnLst>
                              <p:par>
                                <p:cTn id="95" presetID="2" presetClass="entr" presetSubtype="4" fill="hold" grpId="0" nodeType="clickEffect">
                                  <p:stCondLst>
                                    <p:cond delay="0"/>
                                  </p:stCondLst>
                                  <p:childTnLst>
                                    <p:set>
                                      <p:cBhvr>
                                        <p:cTn id="96" dur="1" fill="hold">
                                          <p:stCondLst>
                                            <p:cond delay="0"/>
                                          </p:stCondLst>
                                        </p:cTn>
                                        <p:tgtEl>
                                          <p:spTgt spid="3">
                                            <p:txEl>
                                              <p:pRg st="14" end="14"/>
                                            </p:txEl>
                                          </p:spTgt>
                                        </p:tgtEl>
                                        <p:attrNameLst>
                                          <p:attrName>style.visibility</p:attrName>
                                        </p:attrNameLst>
                                      </p:cBhvr>
                                      <p:to>
                                        <p:strVal val="visible"/>
                                      </p:to>
                                    </p:set>
                                    <p:anim calcmode="lin" valueType="num">
                                      <p:cBhvr additive="base">
                                        <p:cTn id="97" dur="500" fill="hold"/>
                                        <p:tgtEl>
                                          <p:spTgt spid="3">
                                            <p:txEl>
                                              <p:pRg st="14" end="14"/>
                                            </p:txEl>
                                          </p:spTgt>
                                        </p:tgtEl>
                                        <p:attrNameLst>
                                          <p:attrName>ppt_x</p:attrName>
                                        </p:attrNameLst>
                                      </p:cBhvr>
                                      <p:tavLst>
                                        <p:tav tm="0">
                                          <p:val>
                                            <p:strVal val="#ppt_x"/>
                                          </p:val>
                                        </p:tav>
                                        <p:tav tm="100000">
                                          <p:val>
                                            <p:strVal val="#ppt_x"/>
                                          </p:val>
                                        </p:tav>
                                      </p:tavLst>
                                    </p:anim>
                                    <p:anim calcmode="lin" valueType="num">
                                      <p:cBhvr additive="base">
                                        <p:cTn id="98" dur="500" fill="hold"/>
                                        <p:tgtEl>
                                          <p:spTgt spid="3">
                                            <p:txEl>
                                              <p:pRg st="14" end="1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2.文中画横线的句子有语病，下列修改最恰当的一项是(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A.两年多后，他作为南京长江隧道专家委员会主任，承担起这一新的重担。</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B.两年多后，作为南京长江隧道专家委员会主任，他肩负起这一新的重担。</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C.两年多后，作为南京长江隧道专家委员会主任的他，发动这一新的挑战。</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D.两年多后，他作为南京长江隧道专家委员会主任，遭遇了这一新的挑战。</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chemeClr val="tx1"/>
                </a:solidFill>
                <a:latin typeface="新宋体" panose="02010609030101010101" charset="-122"/>
                <a:ea typeface="新宋体" panose="02010609030101010101" charset="-122"/>
                <a:sym typeface="+mn-ea"/>
              </a:rPr>
              <a:t>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a:t>
            </a:r>
            <a:r>
              <a:rPr lang="zh-CN" altLang="en-US" sz="2400" b="1">
                <a:solidFill>
                  <a:srgbClr val="4F0FBD"/>
                </a:solidFill>
                <a:latin typeface="楷体" panose="02010609060101010101" charset="-122"/>
                <a:ea typeface="楷体" panose="02010609060101010101" charset="-122"/>
                <a:sym typeface="+mn-ea"/>
              </a:rPr>
              <a:t>承担</a:t>
            </a:r>
            <a:r>
              <a:rPr lang="zh-CN" altLang="en-US" sz="2400" b="1">
                <a:solidFill>
                  <a:schemeClr val="tx1"/>
                </a:solidFill>
                <a:latin typeface="新宋体" panose="02010609030101010101" charset="-122"/>
                <a:ea typeface="新宋体" panose="02010609030101010101" charset="-122"/>
                <a:sym typeface="+mn-ea"/>
              </a:rPr>
              <a:t>”与“</a:t>
            </a:r>
            <a:r>
              <a:rPr lang="zh-CN" altLang="en-US" sz="2400" b="1">
                <a:solidFill>
                  <a:srgbClr val="4F0FBD"/>
                </a:solidFill>
                <a:latin typeface="楷体" panose="02010609060101010101" charset="-122"/>
                <a:ea typeface="楷体" panose="02010609060101010101" charset="-122"/>
                <a:sym typeface="+mn-ea"/>
              </a:rPr>
              <a:t>重担</a:t>
            </a:r>
            <a:r>
              <a:rPr lang="zh-CN" altLang="en-US" sz="2400" b="1">
                <a:solidFill>
                  <a:schemeClr val="tx1"/>
                </a:solidFill>
                <a:latin typeface="新宋体" panose="02010609030101010101" charset="-122"/>
                <a:ea typeface="新宋体" panose="02010609030101010101" charset="-122"/>
                <a:sym typeface="+mn-ea"/>
              </a:rPr>
              <a:t>”搭配不当。</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a:t>
            </a:r>
            <a:r>
              <a:rPr lang="zh-CN" altLang="en-US" sz="2400" b="1">
                <a:solidFill>
                  <a:srgbClr val="4F0FBD"/>
                </a:solidFill>
                <a:latin typeface="楷体" panose="02010609060101010101" charset="-122"/>
                <a:ea typeface="楷体" panose="02010609060101010101" charset="-122"/>
                <a:sym typeface="+mn-ea"/>
              </a:rPr>
              <a:t>发动</a:t>
            </a:r>
            <a:r>
              <a:rPr lang="zh-CN" altLang="en-US" sz="2400" b="1">
                <a:solidFill>
                  <a:schemeClr val="tx1"/>
                </a:solidFill>
                <a:latin typeface="新宋体" panose="02010609030101010101" charset="-122"/>
                <a:ea typeface="新宋体" panose="02010609030101010101" charset="-122"/>
                <a:sym typeface="+mn-ea"/>
              </a:rPr>
              <a:t>”与“</a:t>
            </a:r>
            <a:r>
              <a:rPr lang="zh-CN" altLang="en-US" sz="2400" b="1">
                <a:solidFill>
                  <a:srgbClr val="4F0FBD"/>
                </a:solidFill>
                <a:latin typeface="楷体" panose="02010609060101010101" charset="-122"/>
                <a:ea typeface="楷体" panose="02010609060101010101" charset="-122"/>
                <a:sym typeface="+mn-ea"/>
              </a:rPr>
              <a:t>挑战</a:t>
            </a:r>
            <a:r>
              <a:rPr lang="zh-CN" altLang="en-US" sz="2400" b="1">
                <a:solidFill>
                  <a:schemeClr val="tx1"/>
                </a:solidFill>
                <a:latin typeface="新宋体" panose="02010609030101010101" charset="-122"/>
                <a:ea typeface="新宋体" panose="02010609030101010101" charset="-122"/>
                <a:sym typeface="+mn-ea"/>
              </a:rPr>
              <a:t>”搭配不当。</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a:t>
            </a:r>
            <a:r>
              <a:rPr lang="zh-CN" altLang="en-US" sz="2400" b="1">
                <a:solidFill>
                  <a:srgbClr val="4F0FBD"/>
                </a:solidFill>
                <a:latin typeface="楷体" panose="02010609060101010101" charset="-122"/>
                <a:ea typeface="楷体" panose="02010609060101010101" charset="-122"/>
                <a:sym typeface="+mn-ea"/>
              </a:rPr>
              <a:t>遭遇</a:t>
            </a:r>
            <a:r>
              <a:rPr lang="zh-CN" altLang="en-US" sz="2400" b="1">
                <a:solidFill>
                  <a:schemeClr val="tx1"/>
                </a:solidFill>
                <a:latin typeface="新宋体" panose="02010609030101010101" charset="-122"/>
                <a:ea typeface="新宋体" panose="02010609030101010101" charset="-122"/>
                <a:sym typeface="+mn-ea"/>
              </a:rPr>
              <a:t>”与“</a:t>
            </a:r>
            <a:r>
              <a:rPr lang="zh-CN" altLang="en-US" sz="2400" b="1">
                <a:solidFill>
                  <a:srgbClr val="4F0FBD"/>
                </a:solidFill>
                <a:latin typeface="楷体" panose="02010609060101010101" charset="-122"/>
                <a:ea typeface="楷体" panose="02010609060101010101" charset="-122"/>
                <a:sym typeface="+mn-ea"/>
              </a:rPr>
              <a:t>挑战</a:t>
            </a:r>
            <a:r>
              <a:rPr lang="zh-CN" altLang="en-US" sz="2400" b="1">
                <a:solidFill>
                  <a:schemeClr val="tx1"/>
                </a:solidFill>
                <a:latin typeface="新宋体" panose="02010609030101010101" charset="-122"/>
                <a:ea typeface="新宋体" panose="02010609030101010101" charset="-122"/>
                <a:sym typeface="+mn-ea"/>
              </a:rPr>
              <a:t>”搭配不当。</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B</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3.下列填入文中括号内的语句，衔接最恰当的一项是(　　)。</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A.在刀尖上行走也不过如此</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B.这个攻关项目犹如在刀尖上行走</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C.这个攻关项目和在刀尖上行走有相似之处</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D.攻下这个项目犹如在刀尖上行走</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a:t>
            </a:r>
            <a:r>
              <a:rPr lang="zh-CN" altLang="en-US" sz="2400" b="1">
                <a:solidFill>
                  <a:srgbClr val="4F0FBD"/>
                </a:solidFill>
                <a:latin typeface="楷体" panose="02010609060101010101" charset="-122"/>
                <a:ea typeface="楷体" panose="02010609060101010101" charset="-122"/>
                <a:sym typeface="+mn-ea"/>
              </a:rPr>
              <a:t>如此</a:t>
            </a:r>
            <a:r>
              <a:rPr lang="zh-CN" altLang="en-US" sz="2400" b="1">
                <a:solidFill>
                  <a:schemeClr val="tx1"/>
                </a:solidFill>
                <a:latin typeface="新宋体" panose="02010609030101010101" charset="-122"/>
                <a:ea typeface="新宋体" panose="02010609030101010101" charset="-122"/>
                <a:sym typeface="+mn-ea"/>
              </a:rPr>
              <a:t>”在语境中没有体现出“攻关项目”。</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a:t>
            </a:r>
            <a:r>
              <a:rPr lang="zh-CN" altLang="en-US" sz="2400" b="1">
                <a:solidFill>
                  <a:srgbClr val="4F0FBD"/>
                </a:solidFill>
                <a:latin typeface="楷体" panose="02010609060101010101" charset="-122"/>
                <a:ea typeface="楷体" panose="02010609060101010101" charset="-122"/>
                <a:sym typeface="+mn-ea"/>
              </a:rPr>
              <a:t>犹如</a:t>
            </a:r>
            <a:r>
              <a:rPr lang="zh-CN" altLang="en-US" sz="2400" b="1">
                <a:solidFill>
                  <a:schemeClr val="tx1"/>
                </a:solidFill>
                <a:latin typeface="新宋体" panose="02010609030101010101" charset="-122"/>
                <a:ea typeface="新宋体" panose="02010609030101010101" charset="-122"/>
                <a:sym typeface="+mn-ea"/>
              </a:rPr>
              <a:t>”前是名词性短语，其后却是动词性短语，比喻不当。</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C与上下文衔接不如D严密。</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D的主语“</a:t>
            </a:r>
            <a:r>
              <a:rPr lang="zh-CN" altLang="en-US" sz="2400" b="1">
                <a:solidFill>
                  <a:srgbClr val="4F0FBD"/>
                </a:solidFill>
                <a:latin typeface="楷体" panose="02010609060101010101" charset="-122"/>
                <a:ea typeface="楷体" panose="02010609060101010101" charset="-122"/>
                <a:sym typeface="+mn-ea"/>
              </a:rPr>
              <a:t>攻下这个项目</a:t>
            </a:r>
            <a:r>
              <a:rPr lang="zh-CN" altLang="en-US" sz="2400" b="1">
                <a:solidFill>
                  <a:schemeClr val="tx1"/>
                </a:solidFill>
                <a:latin typeface="新宋体" panose="02010609030101010101" charset="-122"/>
                <a:ea typeface="新宋体" panose="02010609030101010101" charset="-122"/>
                <a:sym typeface="+mn-ea"/>
              </a:rPr>
              <a:t>”是动词性短语，而下文正是“</a:t>
            </a:r>
            <a:r>
              <a:rPr lang="zh-CN" altLang="en-US" sz="2400" b="1">
                <a:solidFill>
                  <a:srgbClr val="4F0FBD"/>
                </a:solidFill>
                <a:latin typeface="楷体" panose="02010609060101010101" charset="-122"/>
                <a:ea typeface="楷体" panose="02010609060101010101" charset="-122"/>
                <a:sym typeface="+mn-ea"/>
              </a:rPr>
              <a:t>攻下这个项目</a:t>
            </a:r>
            <a:r>
              <a:rPr lang="zh-CN" altLang="en-US" sz="2400" b="1">
                <a:solidFill>
                  <a:schemeClr val="tx1"/>
                </a:solidFill>
                <a:latin typeface="新宋体" panose="02010609030101010101" charset="-122"/>
                <a:ea typeface="新宋体" panose="02010609030101010101" charset="-122"/>
                <a:sym typeface="+mn-ea"/>
              </a:rPr>
              <a:t>”的具体体现。因此答案为D。</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pic>
        <p:nvPicPr>
          <p:cNvPr id="4" name="New picture"/>
          <p:cNvPicPr/>
          <p:nvPr/>
        </p:nvPicPr>
        <p:blipFill>
          <a:blip r:embed="rId2"/>
          <a:stretch>
            <a:fillRect/>
          </a:stretch>
        </p:blipFill>
        <p:spPr>
          <a:xfrm>
            <a:off x="11430000" y="11925300"/>
            <a:ext cx="3429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3">
                                            <p:txEl>
                                              <p:pRg st="10" end="10"/>
                                            </p:txEl>
                                          </p:spTgt>
                                        </p:tgtEl>
                                        <p:attrNameLst>
                                          <p:attrName>style.visibility</p:attrName>
                                        </p:attrNameLst>
                                      </p:cBhvr>
                                      <p:to>
                                        <p:strVal val="visible"/>
                                      </p:to>
                                    </p:set>
                                    <p:anim calcmode="lin" valueType="num">
                                      <p:cBhvr additive="base">
                                        <p:cTn id="73" dur="500" fill="hold"/>
                                        <p:tgtEl>
                                          <p:spTgt spid="3">
                                            <p:txEl>
                                              <p:pRg st="10" end="10"/>
                                            </p:txEl>
                                          </p:spTgt>
                                        </p:tgtEl>
                                        <p:attrNameLst>
                                          <p:attrName>ppt_x</p:attrName>
                                        </p:attrNameLst>
                                      </p:cBhvr>
                                      <p:tavLst>
                                        <p:tav tm="0">
                                          <p:val>
                                            <p:strVal val="#ppt_x"/>
                                          </p:val>
                                        </p:tav>
                                        <p:tav tm="100000">
                                          <p:val>
                                            <p:strVal val="#ppt_x"/>
                                          </p:val>
                                        </p:tav>
                                      </p:tavLst>
                                    </p:anim>
                                    <p:anim calcmode="lin" valueType="num">
                                      <p:cBhvr additive="base">
                                        <p:cTn id="74" dur="500" fill="hold"/>
                                        <p:tgtEl>
                                          <p:spTgt spid="3">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4490" y="644525"/>
            <a:ext cx="11697970" cy="613029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阅读下面的文字，完成后面的题目。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近年来，我国主题公园的建设</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。其中，</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太阳部落主题公园的成功，究其根本取诸于对文化的深度融合，以及文化与旅游的深入挖掘</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。中国的传统文化</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，资源极其丰富，这也是旅游业发展的关键。在山东，虽然近几年旅游项目不断</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，但山水圣人这条黄金旅游线在国内的影响力并没有受到冲击，接待的游客数量连年创新高。</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对主题公园来说，(　　　　)，而不是单纯地去恢复原貌、恢复历史。要通过科技、创意等手段将文化内容通过景区建设很好地展现出来；某种文化的内涵往往较为丰富，但不可能</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，所以文化旅游项目要选取一些有代表性的文化点，像部落文化、神话故事、遗址探秘等具有神秘性的文化内容就能增强吸引力，激发人们的好奇心。</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1.依次填入横线上的成语，全都恰当的一项是(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A.如日中天　　博大精深　　改头换面　　包罗万象</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B.方兴未艾	浩如烟海	改头换面	面面俱到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C.方兴未艾	博大精深	推陈出新	面面俱到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D.如日中天	浩如烟海	推陈出新	包罗万象</a:t>
            </a:r>
            <a:endParaRPr lang="zh-CN" altLang="en-US" sz="2400" b="1">
              <a:solidFill>
                <a:schemeClr val="tx1"/>
              </a:solidFill>
              <a:latin typeface="新宋体" panose="02010609030101010101" charset="-122"/>
              <a:ea typeface="新宋体" panose="02010609030101010101" charset="-122"/>
              <a:sym typeface="+mn-ea"/>
            </a:endParaRPr>
          </a:p>
        </p:txBody>
      </p:sp>
      <p:sp>
        <p:nvSpPr>
          <p:cNvPr id="2" name="文本框 1"/>
          <p:cNvSpPr txBox="1"/>
          <p:nvPr/>
        </p:nvSpPr>
        <p:spPr>
          <a:xfrm>
            <a:off x="364490" y="80010"/>
            <a:ext cx="2019300" cy="460375"/>
          </a:xfrm>
          <a:prstGeom prst="rect">
            <a:avLst/>
          </a:prstGeom>
          <a:solidFill>
            <a:srgbClr val="00B0F0"/>
          </a:solidFill>
        </p:spPr>
        <p:txBody>
          <a:bodyPr wrap="none" rtlCol="0">
            <a:spAutoFit/>
          </a:bodyPr>
          <a:lstStyle/>
          <a:p>
            <a:r>
              <a:rPr lang="zh-CN" altLang="en-US" sz="2400" b="1">
                <a:solidFill>
                  <a:schemeClr val="bg1"/>
                </a:solidFill>
              </a:rPr>
              <a:t>【真题示例】</a:t>
            </a:r>
            <a:endParaRPr lang="zh-CN" altLang="en-US" sz="2400" b="1">
              <a:solidFill>
                <a:schemeClr val="bg1"/>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方兴未艾：</a:t>
            </a:r>
            <a:r>
              <a:rPr lang="zh-CN" altLang="en-US" sz="2400" b="1">
                <a:solidFill>
                  <a:schemeClr val="tx1"/>
                </a:solidFill>
                <a:latin typeface="新宋体" panose="02010609030101010101" charset="-122"/>
                <a:ea typeface="新宋体" panose="02010609030101010101" charset="-122"/>
                <a:sym typeface="+mn-ea"/>
              </a:rPr>
              <a:t>事物正在兴起、发展，一时不会终止。</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如日中天：</a:t>
            </a:r>
            <a:r>
              <a:rPr lang="zh-CN" altLang="en-US" sz="2400" b="1">
                <a:solidFill>
                  <a:schemeClr val="tx1"/>
                </a:solidFill>
                <a:latin typeface="新宋体" panose="02010609030101010101" charset="-122"/>
                <a:ea typeface="新宋体" panose="02010609030101010101" charset="-122"/>
                <a:sym typeface="+mn-ea"/>
              </a:rPr>
              <a:t>好像太阳正处在正午时刻，形容事物正发展到十分兴盛的阶段。此处强调发展的过程，而不是结果，所以用“方兴未艾”。</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浩如烟海：</a:t>
            </a:r>
            <a:r>
              <a:rPr lang="zh-CN" altLang="en-US" sz="2400" b="1">
                <a:solidFill>
                  <a:schemeClr val="tx1"/>
                </a:solidFill>
                <a:latin typeface="新宋体" panose="02010609030101010101" charset="-122"/>
                <a:ea typeface="新宋体" panose="02010609030101010101" charset="-122"/>
                <a:sym typeface="+mn-ea"/>
              </a:rPr>
              <a:t>形容文献、资料等非常丰富。</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博大精深：</a:t>
            </a:r>
            <a:r>
              <a:rPr lang="zh-CN" altLang="en-US" sz="2400" b="1">
                <a:solidFill>
                  <a:schemeClr val="tx1"/>
                </a:solidFill>
                <a:latin typeface="新宋体" panose="02010609030101010101" charset="-122"/>
                <a:ea typeface="新宋体" panose="02010609030101010101" charset="-122"/>
                <a:sym typeface="+mn-ea"/>
              </a:rPr>
              <a:t>(思想、学说等)广博高深。此处修饰的是“传统文化”，所以用“博大精深”。改头换面：比喻只改形式，不变内容(含贬义)。</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推陈出新：</a:t>
            </a:r>
            <a:r>
              <a:rPr lang="zh-CN" altLang="en-US" sz="2400" b="1">
                <a:solidFill>
                  <a:schemeClr val="tx1"/>
                </a:solidFill>
                <a:latin typeface="新宋体" panose="02010609030101010101" charset="-122"/>
                <a:ea typeface="新宋体" panose="02010609030101010101" charset="-122"/>
                <a:sym typeface="+mn-ea"/>
              </a:rPr>
              <a:t>去掉旧事物的糟粕，取其精华，并使它向新的方向发展(多指继承文化遗产)。此处没有贬义，所以用“推陈出新”。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4F0FBD"/>
                </a:solidFill>
                <a:latin typeface="楷体" panose="02010609060101010101" charset="-122"/>
                <a:ea typeface="楷体" panose="02010609060101010101" charset="-122"/>
                <a:sym typeface="+mn-ea"/>
              </a:rPr>
              <a:t>包罗万象：</a:t>
            </a:r>
            <a:r>
              <a:rPr lang="zh-CN" altLang="en-US" sz="2400" b="1">
                <a:solidFill>
                  <a:schemeClr val="tx1"/>
                </a:solidFill>
                <a:latin typeface="新宋体" panose="02010609030101010101" charset="-122"/>
                <a:ea typeface="新宋体" panose="02010609030101010101" charset="-122"/>
                <a:sym typeface="+mn-ea"/>
              </a:rPr>
              <a:t>内容丰富，应有尽有。面面俱到：各方面都照顾到，没有遗漏。此处强调没有遗漏，所以用“面面俱到”。</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427355"/>
            <a:ext cx="11463020" cy="607187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2.文中画横线的句子有语病，下列修改最恰当的一项是(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A.太阳部落主题公园的成功，究其根本取诸于对文化的深入挖掘，以及文化与旅游的深度融合。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B.太阳部落主题公园的成功，究其根本还在于对文化的深度挖掘，以及文化与旅游的深入融合。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C.太阳部落主题公园的成功，究其根本取决于对文化的深度融合，以及文化与旅游的深入挖掘。</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D.太阳部落主题公园的成功，究其根本还在于对文化的深入挖掘，以及文化与旅游的深度融合。</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a:t>
            </a:r>
            <a:r>
              <a:rPr lang="zh-CN" altLang="en-US" sz="2400" b="1">
                <a:solidFill>
                  <a:srgbClr val="4F0FBD"/>
                </a:solidFill>
                <a:latin typeface="楷体" panose="02010609060101010101" charset="-122"/>
                <a:ea typeface="楷体" panose="02010609060101010101" charset="-122"/>
                <a:sym typeface="+mn-ea"/>
              </a:rPr>
              <a:t>“取诸”</a:t>
            </a:r>
            <a:r>
              <a:rPr lang="zh-CN" altLang="en-US" sz="2400" b="1">
                <a:solidFill>
                  <a:schemeClr val="tx1"/>
                </a:solidFill>
                <a:latin typeface="新宋体" panose="02010609030101010101" charset="-122"/>
                <a:ea typeface="新宋体" panose="02010609030101010101" charset="-122"/>
                <a:sym typeface="+mn-ea"/>
              </a:rPr>
              <a:t>就是“取之于”的意思，不能说“取诸于”。</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a:t>
            </a:r>
            <a:r>
              <a:rPr lang="zh-CN" altLang="en-US" sz="2400" b="1">
                <a:solidFill>
                  <a:srgbClr val="4F0FBD"/>
                </a:solidFill>
                <a:latin typeface="楷体" panose="02010609060101010101" charset="-122"/>
                <a:ea typeface="楷体" panose="02010609060101010101" charset="-122"/>
                <a:sym typeface="+mn-ea"/>
              </a:rPr>
              <a:t>“挖掘”</a:t>
            </a:r>
            <a:r>
              <a:rPr lang="zh-CN" altLang="en-US" sz="2400" b="1">
                <a:solidFill>
                  <a:schemeClr val="tx1"/>
                </a:solidFill>
                <a:latin typeface="新宋体" panose="02010609030101010101" charset="-122"/>
                <a:ea typeface="新宋体" panose="02010609030101010101" charset="-122"/>
                <a:sym typeface="+mn-ea"/>
              </a:rPr>
              <a:t>的状语应该是</a:t>
            </a:r>
            <a:r>
              <a:rPr lang="zh-CN" altLang="en-US" sz="2400" b="1">
                <a:solidFill>
                  <a:srgbClr val="4F0FBD"/>
                </a:solidFill>
                <a:latin typeface="楷体" panose="02010609060101010101" charset="-122"/>
                <a:ea typeface="楷体" panose="02010609060101010101" charset="-122"/>
                <a:sym typeface="+mn-ea"/>
              </a:rPr>
              <a:t>“深入”</a:t>
            </a:r>
            <a:r>
              <a:rPr lang="zh-CN" altLang="en-US" sz="2400" b="1">
                <a:solidFill>
                  <a:schemeClr val="tx1"/>
                </a:solidFill>
                <a:latin typeface="新宋体" panose="02010609030101010101" charset="-122"/>
                <a:ea typeface="新宋体" panose="02010609030101010101" charset="-122"/>
                <a:sym typeface="+mn-ea"/>
              </a:rPr>
              <a:t>，</a:t>
            </a:r>
            <a:r>
              <a:rPr lang="zh-CN" altLang="en-US" sz="2400" b="1">
                <a:solidFill>
                  <a:srgbClr val="4F0FBD"/>
                </a:solidFill>
                <a:latin typeface="楷体" panose="02010609060101010101" charset="-122"/>
                <a:ea typeface="楷体" panose="02010609060101010101" charset="-122"/>
                <a:sym typeface="+mn-ea"/>
              </a:rPr>
              <a:t>“融合”</a:t>
            </a:r>
            <a:r>
              <a:rPr lang="zh-CN" altLang="en-US" sz="2400" b="1">
                <a:solidFill>
                  <a:schemeClr val="tx1"/>
                </a:solidFill>
                <a:latin typeface="新宋体" panose="02010609030101010101" charset="-122"/>
                <a:ea typeface="新宋体" panose="02010609030101010101" charset="-122"/>
                <a:sym typeface="+mn-ea"/>
              </a:rPr>
              <a:t>的状语应该是</a:t>
            </a:r>
            <a:r>
              <a:rPr lang="zh-CN" altLang="en-US" sz="2400" b="1">
                <a:solidFill>
                  <a:srgbClr val="4F0FBD"/>
                </a:solidFill>
                <a:latin typeface="楷体" panose="02010609060101010101" charset="-122"/>
                <a:ea typeface="楷体" panose="02010609060101010101" charset="-122"/>
                <a:sym typeface="+mn-ea"/>
              </a:rPr>
              <a:t>“深度”</a:t>
            </a:r>
            <a:r>
              <a:rPr lang="zh-CN" altLang="en-US" sz="2400" b="1">
                <a:solidFill>
                  <a:schemeClr val="tx1"/>
                </a:solidFill>
                <a:latin typeface="新宋体" panose="02010609030101010101" charset="-122"/>
                <a:ea typeface="新宋体" panose="02010609030101010101" charset="-122"/>
                <a:sym typeface="+mn-ea"/>
              </a:rPr>
              <a:t>。</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C对</a:t>
            </a:r>
            <a:r>
              <a:rPr lang="zh-CN" altLang="en-US" sz="2400" b="1">
                <a:solidFill>
                  <a:srgbClr val="4F0FBD"/>
                </a:solidFill>
                <a:latin typeface="楷体" panose="02010609060101010101" charset="-122"/>
                <a:ea typeface="楷体" panose="02010609060101010101" charset="-122"/>
                <a:sym typeface="+mn-ea"/>
              </a:rPr>
              <a:t>“文化”</a:t>
            </a:r>
            <a:r>
              <a:rPr lang="zh-CN" altLang="en-US" sz="2400" b="1">
                <a:solidFill>
                  <a:schemeClr val="tx1"/>
                </a:solidFill>
                <a:latin typeface="新宋体" panose="02010609030101010101" charset="-122"/>
                <a:ea typeface="新宋体" panose="02010609030101010101" charset="-122"/>
                <a:sym typeface="+mn-ea"/>
              </a:rPr>
              <a:t>只能用“挖掘”，不能用</a:t>
            </a:r>
            <a:r>
              <a:rPr lang="zh-CN" altLang="en-US" sz="2400" b="1">
                <a:solidFill>
                  <a:srgbClr val="4F0FBD"/>
                </a:solidFill>
                <a:latin typeface="楷体" panose="02010609060101010101" charset="-122"/>
                <a:ea typeface="楷体" panose="02010609060101010101" charset="-122"/>
                <a:sym typeface="+mn-ea"/>
              </a:rPr>
              <a:t>“融合”</a:t>
            </a:r>
            <a:r>
              <a:rPr lang="zh-CN" altLang="en-US" sz="2400" b="1">
                <a:solidFill>
                  <a:schemeClr val="tx1"/>
                </a:solidFill>
                <a:latin typeface="新宋体" panose="02010609030101010101" charset="-122"/>
                <a:ea typeface="新宋体" panose="02010609030101010101" charset="-122"/>
                <a:sym typeface="+mn-ea"/>
              </a:rPr>
              <a:t>；</a:t>
            </a:r>
            <a:r>
              <a:rPr lang="zh-CN" altLang="en-US" sz="2400" b="1">
                <a:solidFill>
                  <a:srgbClr val="4F0FBD"/>
                </a:solidFill>
                <a:latin typeface="楷体" panose="02010609060101010101" charset="-122"/>
                <a:ea typeface="楷体" panose="02010609060101010101" charset="-122"/>
                <a:sym typeface="+mn-ea"/>
              </a:rPr>
              <a:t>“文化与旅游”</a:t>
            </a:r>
            <a:r>
              <a:rPr lang="zh-CN" altLang="en-US" sz="2400" b="1">
                <a:solidFill>
                  <a:schemeClr val="tx1"/>
                </a:solidFill>
                <a:latin typeface="新宋体" panose="02010609030101010101" charset="-122"/>
                <a:ea typeface="新宋体" panose="02010609030101010101" charset="-122"/>
                <a:sym typeface="+mn-ea"/>
              </a:rPr>
              <a:t>才用“融合”。因此答案为D。</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3.下列填入文中括号内的语句，衔接最恰当的一项是(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A.文化是魂，其次是创新，只要根据现在观众的需求进行文化性改造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B.创新是魂，其次是文化，既要根据现在观众的需求进行文化性改造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C.文化是魂，其次是创新，是要根据现在观众的需求进行创新性改造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D.创新是魂，其次是文化，就是根据现在观众的需求进行创新性改造</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 </a:t>
            </a:r>
            <a:endParaRPr lang="zh-CN" altLang="en-US" sz="2400" b="1">
              <a:solidFill>
                <a:srgbClr val="4F0FBD"/>
              </a:solidFill>
              <a:latin typeface="楷体" panose="02010609060101010101" charset="-122"/>
              <a:ea typeface="楷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第2段主要是谈打造旅游项目时融入文化的重要性，所以</a:t>
            </a:r>
            <a:r>
              <a:rPr lang="zh-CN" altLang="en-US" sz="2400" b="1">
                <a:solidFill>
                  <a:srgbClr val="4F0FBD"/>
                </a:solidFill>
                <a:latin typeface="楷体" panose="02010609060101010101" charset="-122"/>
                <a:ea typeface="楷体" panose="02010609060101010101" charset="-122"/>
                <a:sym typeface="+mn-ea"/>
              </a:rPr>
              <a:t>“文化是魂”</a:t>
            </a:r>
            <a:r>
              <a:rPr lang="zh-CN" altLang="en-US" sz="2400" b="1">
                <a:solidFill>
                  <a:schemeClr val="tx1"/>
                </a:solidFill>
                <a:latin typeface="新宋体" panose="02010609030101010101" charset="-122"/>
                <a:ea typeface="新宋体" panose="02010609030101010101" charset="-122"/>
                <a:sym typeface="+mn-ea"/>
              </a:rPr>
              <a:t>；</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括号后的句子是对括号内的句子的解说，所以应是</a:t>
            </a:r>
            <a:r>
              <a:rPr lang="zh-CN" altLang="en-US" sz="2400" b="1">
                <a:solidFill>
                  <a:srgbClr val="4F0FBD"/>
                </a:solidFill>
                <a:latin typeface="楷体" panose="02010609060101010101" charset="-122"/>
                <a:ea typeface="楷体" panose="02010609060101010101" charset="-122"/>
                <a:sym typeface="+mn-ea"/>
              </a:rPr>
              <a:t>“创新性改造”</a:t>
            </a:r>
            <a:r>
              <a:rPr lang="zh-CN" altLang="en-US" sz="2400" b="1">
                <a:solidFill>
                  <a:schemeClr val="tx1"/>
                </a:solidFill>
                <a:latin typeface="新宋体" panose="02010609030101010101" charset="-122"/>
                <a:ea typeface="新宋体" panose="02010609030101010101" charset="-122"/>
                <a:sym typeface="+mn-ea"/>
              </a:rPr>
              <a:t>；</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与后面</a:t>
            </a:r>
            <a:r>
              <a:rPr lang="zh-CN" altLang="en-US" sz="2400" b="1">
                <a:solidFill>
                  <a:srgbClr val="4F0FBD"/>
                </a:solidFill>
                <a:latin typeface="楷体" panose="02010609060101010101" charset="-122"/>
                <a:ea typeface="楷体" panose="02010609060101010101" charset="-122"/>
                <a:sym typeface="+mn-ea"/>
              </a:rPr>
              <a:t>“而不是”</a:t>
            </a:r>
            <a:r>
              <a:rPr lang="zh-CN" altLang="en-US" sz="2400" b="1">
                <a:solidFill>
                  <a:schemeClr val="tx1"/>
                </a:solidFill>
                <a:latin typeface="新宋体" panose="02010609030101010101" charset="-122"/>
                <a:ea typeface="新宋体" panose="02010609030101010101" charset="-122"/>
                <a:sym typeface="+mn-ea"/>
              </a:rPr>
              <a:t>相对应的应是</a:t>
            </a:r>
            <a:r>
              <a:rPr lang="zh-CN" altLang="en-US" sz="2400" b="1">
                <a:solidFill>
                  <a:srgbClr val="4F0FBD"/>
                </a:solidFill>
                <a:latin typeface="楷体" panose="02010609060101010101" charset="-122"/>
                <a:ea typeface="楷体" panose="02010609060101010101" charset="-122"/>
                <a:sym typeface="+mn-ea"/>
              </a:rPr>
              <a:t>“是”</a:t>
            </a:r>
            <a:r>
              <a:rPr lang="zh-CN" altLang="en-US" sz="2400" b="1">
                <a:solidFill>
                  <a:schemeClr val="tx1"/>
                </a:solidFill>
                <a:latin typeface="新宋体" panose="02010609030101010101" charset="-122"/>
                <a:ea typeface="新宋体" panose="02010609030101010101" charset="-122"/>
                <a:sym typeface="+mn-ea"/>
              </a:rPr>
              <a:t>。因此答案为C。</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C</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1310640"/>
            <a:ext cx="11463020" cy="5349240"/>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①以一个或几个语段作为考查语言基础知识的背景材料，但不以理解分析该语段的内容为考查的核心。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②重视在具体的语言环境中考查学生实际运用语言的能力。</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三道题以语段为依托，考查病句辨析、补写语句、词语运用的能力，这种考查不是单一的，而是多方面且带有综合性质的。</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其一，病句题。</a:t>
            </a:r>
            <a:r>
              <a:rPr lang="zh-CN" altLang="en-US" sz="2400" b="1">
                <a:solidFill>
                  <a:schemeClr val="tx1"/>
                </a:solidFill>
                <a:latin typeface="新宋体" panose="02010609030101010101" charset="-122"/>
                <a:ea typeface="新宋体" panose="02010609030101010101" charset="-122"/>
                <a:sym typeface="+mn-ea"/>
              </a:rPr>
              <a:t>考查考生能否逻辑清晰、语言流畅地表达长句。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其二，补写语句题。补写语句题(也叫语段填句题或嵌入式连贯题)是一种综合性题型，以考查语言连贯为主，兼有对压缩、仿写和推断能力的考查。</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其三，词语题。</a:t>
            </a:r>
            <a:r>
              <a:rPr lang="zh-CN" altLang="en-US" sz="2400" b="1">
                <a:solidFill>
                  <a:schemeClr val="tx1"/>
                </a:solidFill>
                <a:latin typeface="新宋体" panose="02010609030101010101" charset="-122"/>
                <a:ea typeface="新宋体" panose="02010609030101010101" charset="-122"/>
                <a:sym typeface="+mn-ea"/>
              </a:rPr>
              <a:t>四个选项各有四组词语，选项间的词语两两意思相近，需要考生辨析，选择最适合语境的选项。这三道题都是考查考生的逻辑思维能力和语言表达能力。</a:t>
            </a:r>
            <a:endParaRPr lang="zh-CN" altLang="en-US" sz="2400" b="1">
              <a:solidFill>
                <a:schemeClr val="tx1"/>
              </a:solidFill>
              <a:latin typeface="新宋体" panose="02010609030101010101" charset="-122"/>
              <a:ea typeface="新宋体" panose="02010609030101010101" charset="-122"/>
              <a:sym typeface="+mn-ea"/>
            </a:endParaRPr>
          </a:p>
        </p:txBody>
      </p:sp>
      <p:sp>
        <p:nvSpPr>
          <p:cNvPr id="100" name="文本框 99"/>
          <p:cNvSpPr txBox="1"/>
          <p:nvPr/>
        </p:nvSpPr>
        <p:spPr>
          <a:xfrm>
            <a:off x="3051810" y="416560"/>
            <a:ext cx="6863715" cy="583565"/>
          </a:xfrm>
          <a:prstGeom prst="rect">
            <a:avLst/>
          </a:prstGeom>
          <a:noFill/>
          <a:ln w="9525">
            <a:noFill/>
          </a:ln>
        </p:spPr>
        <p:txBody>
          <a:bodyPr wrap="square">
            <a:spAutoFit/>
          </a:bodyPr>
          <a:lstStyle/>
          <a:p>
            <a:pPr lvl="0" indent="306070" algn="l">
              <a:buClrTx/>
              <a:buSzTx/>
              <a:buFontTx/>
            </a:pPr>
            <a:r>
              <a:rPr lang="zh-CN" sz="3200" b="1">
                <a:latin typeface="方正粗黑宋简体" panose="02000000000000000000" charset="-122"/>
                <a:ea typeface="方正粗黑宋简体" panose="02000000000000000000" charset="-122"/>
                <a:sym typeface="+mn-ea"/>
              </a:rPr>
              <a:t>二、语段综合题有以下几个特点</a:t>
            </a:r>
            <a:endParaRPr lang="zh-CN" sz="3200" b="1">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【例1】 阅读下面的文字，完成后面的题目。</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中国传统音乐包括民间音乐、宗教音乐、文人音乐、宫廷音乐等类别，其中文人音乐的代表主要就是古琴艺术。但随着传统文人阶层在中国的消失，古琴艺术逐渐　　　</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，甚至被社会遗忘。直到2003年，中国的古琴艺术被联合国教科文组织列入“人类口头和非物质遗产代表作名录”，这种过去对文化有着深刻影响的艺术形式，才重新</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了生机。(　　　　)，但我认为这恰恰是它的一个特点。正是音量小，使得古琴成为直接和你的心进行交流的乐器，是最个人化的乐器。我国古代就有“琴者，心也”“琴者，禁也”的说法。“琴者，心也”即弹琴是为了和自己的心灵对话，与大自然交流，与三五“知音”互相欣赏；“琴者，禁也”即弹琴是为了</a:t>
            </a:r>
            <a:r>
              <a:rPr lang="en-US" altLang="zh-CN" sz="2400" b="1">
                <a:solidFill>
                  <a:schemeClr val="tx1"/>
                </a:solidFill>
                <a:latin typeface="楷体" panose="02010609060101010101" charset="-122"/>
                <a:ea typeface="楷体" panose="02010609060101010101" charset="-122"/>
                <a:cs typeface="楷体" panose="02010609060101010101" charset="-122"/>
                <a:sym typeface="+mn-ea"/>
              </a:rPr>
              <a:t>___</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　　自己，也说明在古人心目中，琴不仅是一件乐器，也是</a:t>
            </a:r>
            <a:r>
              <a:rPr lang="zh-CN" altLang="en-US" sz="2400" b="1" u="sng">
                <a:solidFill>
                  <a:schemeClr val="tx1"/>
                </a:solidFill>
                <a:latin typeface="楷体" panose="02010609060101010101" charset="-122"/>
                <a:ea typeface="楷体" panose="02010609060101010101" charset="-122"/>
                <a:cs typeface="楷体" panose="02010609060101010101" charset="-122"/>
                <a:sym typeface="+mn-ea"/>
              </a:rPr>
              <a:t>　　</a:t>
            </a:r>
            <a:r>
              <a:rPr lang="zh-CN" altLang="en-US" sz="2400" b="1">
                <a:solidFill>
                  <a:schemeClr val="tx1"/>
                </a:solidFill>
                <a:latin typeface="楷体" panose="02010609060101010101" charset="-122"/>
                <a:ea typeface="楷体" panose="02010609060101010101" charset="-122"/>
                <a:cs typeface="楷体" panose="02010609060101010101" charset="-122"/>
                <a:sym typeface="+mn-ea"/>
              </a:rPr>
              <a:t>的工具。</a:t>
            </a:r>
            <a:endParaRPr lang="zh-CN" altLang="en-US" sz="2400" b="1">
              <a:solidFill>
                <a:schemeClr val="tx1"/>
              </a:solidFill>
              <a:latin typeface="楷体" panose="02010609060101010101" charset="-122"/>
              <a:ea typeface="楷体" panose="02010609060101010101" charset="-122"/>
              <a:cs typeface="楷体" panose="02010609060101010101" charset="-122"/>
              <a:sym typeface="+mn-ea"/>
            </a:endParaRPr>
          </a:p>
          <a:p>
            <a:pPr marL="14605" lvl="0" indent="-446405" algn="l" fontAlgn="auto">
              <a:lnSpc>
                <a:spcPts val="2880"/>
              </a:lnSpc>
              <a:spcBef>
                <a:spcPts val="400"/>
              </a:spcBef>
              <a:spcAft>
                <a:spcPct val="0"/>
              </a:spcAft>
              <a:buClrTx/>
              <a:buSzTx/>
            </a:pPr>
            <a:endParaRPr lang="zh-CN" altLang="en-US" sz="2400" b="1">
              <a:solidFill>
                <a:schemeClr val="tx1"/>
              </a:solidFill>
              <a:latin typeface="新宋体" panose="02010609030101010101" charset="-122"/>
              <a:ea typeface="新宋体" panose="0201060903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gradFill>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0"/>
        </a:gradFill>
        <a:effectLst/>
      </p:bgPr>
    </p:bg>
    <p:spTree>
      <p:nvGrpSpPr>
        <p:cNvPr id="1" name=""/>
        <p:cNvGrpSpPr/>
        <p:nvPr/>
      </p:nvGrpSpPr>
      <p:grpSpPr>
        <a:xfrm>
          <a:off x="0" y="0"/>
          <a:ext cx="0" cy="0"/>
        </a:xfrm>
      </p:grpSpPr>
      <p:sp>
        <p:nvSpPr>
          <p:cNvPr id="3" name="内容占位符 2"/>
          <p:cNvSpPr>
            <a:spLocks noGrp="1"/>
          </p:cNvSpPr>
          <p:nvPr>
            <p:ph idx="1"/>
          </p:nvPr>
        </p:nvSpPr>
        <p:spPr>
          <a:xfrm>
            <a:off x="368300" y="234315"/>
            <a:ext cx="11463020" cy="6425565"/>
          </a:xfrm>
          <a:solidFill>
            <a:schemeClr val="bg1"/>
          </a:solidFill>
          <a:ln w="28575">
            <a:solidFill>
              <a:srgbClr val="92D050"/>
            </a:solidFill>
          </a:ln>
        </p:spPr>
        <p:txBody>
          <a:bodyPr vert="horz" lIns="91440" tIns="45720" rIns="91440" bIns="45720" rtlCol="0">
            <a:normAutofit/>
          </a:bodyPr>
          <a:lstStyle/>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1.依次填入文中横线上的词语，全都恰当的一项是(　　)。</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A.边缘化 获得　制约　放松身心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B.私人化	获得	制约	修身养性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C.私人化	焕发	约束	放松身心</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chemeClr val="tx1"/>
                </a:solidFill>
                <a:latin typeface="新宋体" panose="02010609030101010101" charset="-122"/>
                <a:ea typeface="新宋体" panose="02010609030101010101" charset="-122"/>
                <a:sym typeface="+mn-ea"/>
              </a:rPr>
              <a:t>D.边缘化	焕发	约束	修身养性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【解析】</a:t>
            </a:r>
            <a:r>
              <a:rPr lang="zh-CN" altLang="en-US" sz="2400" b="1">
                <a:solidFill>
                  <a:srgbClr val="4F0FBD"/>
                </a:solidFill>
                <a:latin typeface="楷体" panose="02010609060101010101" charset="-122"/>
                <a:ea typeface="楷体" panose="02010609060101010101" charset="-122"/>
                <a:sym typeface="+mn-ea"/>
              </a:rPr>
              <a:t>“边缘化”</a:t>
            </a:r>
            <a:r>
              <a:rPr lang="zh-CN" altLang="en-US" sz="2400" b="1">
                <a:solidFill>
                  <a:schemeClr val="tx1"/>
                </a:solidFill>
                <a:latin typeface="新宋体" panose="02010609030101010101" charset="-122"/>
                <a:ea typeface="新宋体" panose="02010609030101010101" charset="-122"/>
                <a:sym typeface="+mn-ea"/>
              </a:rPr>
              <a:t>意为使靠近边缘，使处于不重要的地位，有不被重视的意思。而</a:t>
            </a:r>
            <a:r>
              <a:rPr lang="zh-CN" altLang="en-US" sz="2400" b="1">
                <a:solidFill>
                  <a:srgbClr val="4F0FBD"/>
                </a:solidFill>
                <a:latin typeface="楷体" panose="02010609060101010101" charset="-122"/>
                <a:ea typeface="楷体" panose="02010609060101010101" charset="-122"/>
                <a:sym typeface="+mn-ea"/>
              </a:rPr>
              <a:t>“私人化”</a:t>
            </a:r>
            <a:r>
              <a:rPr lang="zh-CN" altLang="en-US" sz="2400" b="1">
                <a:solidFill>
                  <a:schemeClr val="tx1"/>
                </a:solidFill>
                <a:latin typeface="新宋体" panose="02010609030101010101" charset="-122"/>
                <a:ea typeface="新宋体" panose="02010609030101010101" charset="-122"/>
                <a:sym typeface="+mn-ea"/>
              </a:rPr>
              <a:t>与公众化相对，强调小范围、私密的场合。从下文“被社会遗忘”来看，第一空应填“边缘化”。</a:t>
            </a:r>
            <a:r>
              <a:rPr lang="zh-CN" altLang="en-US" sz="2400" b="1">
                <a:solidFill>
                  <a:srgbClr val="4F0FBD"/>
                </a:solidFill>
                <a:latin typeface="楷体" panose="02010609060101010101" charset="-122"/>
                <a:ea typeface="楷体" panose="02010609060101010101" charset="-122"/>
                <a:sym typeface="+mn-ea"/>
              </a:rPr>
              <a:t>“获得”</a:t>
            </a:r>
            <a:r>
              <a:rPr lang="zh-CN" altLang="en-US" sz="2400" b="1">
                <a:solidFill>
                  <a:schemeClr val="tx1"/>
                </a:solidFill>
                <a:latin typeface="新宋体" panose="02010609030101010101" charset="-122"/>
                <a:ea typeface="新宋体" panose="02010609030101010101" charset="-122"/>
                <a:sym typeface="+mn-ea"/>
              </a:rPr>
              <a:t>指取得，得到(多用于抽象事物)。“</a:t>
            </a:r>
            <a:r>
              <a:rPr lang="zh-CN" altLang="en-US" sz="2400" b="1">
                <a:solidFill>
                  <a:srgbClr val="4F0FBD"/>
                </a:solidFill>
                <a:latin typeface="楷体" panose="02010609060101010101" charset="-122"/>
                <a:ea typeface="楷体" panose="02010609060101010101" charset="-122"/>
                <a:sym typeface="+mn-ea"/>
              </a:rPr>
              <a:t>焕发</a:t>
            </a:r>
            <a:r>
              <a:rPr lang="zh-CN" altLang="en-US" sz="2400" b="1">
                <a:solidFill>
                  <a:schemeClr val="tx1"/>
                </a:solidFill>
                <a:latin typeface="新宋体" panose="02010609030101010101" charset="-122"/>
                <a:ea typeface="新宋体" panose="02010609030101010101" charset="-122"/>
                <a:sym typeface="+mn-ea"/>
              </a:rPr>
              <a:t>”指光彩四射；</a:t>
            </a:r>
            <a:r>
              <a:rPr lang="zh-CN" altLang="en-US" sz="2400" b="1">
                <a:solidFill>
                  <a:srgbClr val="4F0FBD"/>
                </a:solidFill>
                <a:latin typeface="楷体" panose="02010609060101010101" charset="-122"/>
                <a:ea typeface="楷体" panose="02010609060101010101" charset="-122"/>
                <a:sym typeface="+mn-ea"/>
              </a:rPr>
              <a:t>振作</a:t>
            </a:r>
            <a:r>
              <a:rPr lang="zh-CN" altLang="en-US" sz="2400" b="1">
                <a:solidFill>
                  <a:schemeClr val="tx1"/>
                </a:solidFill>
                <a:latin typeface="新宋体" panose="02010609030101010101" charset="-122"/>
                <a:ea typeface="新宋体" panose="02010609030101010101" charset="-122"/>
                <a:sym typeface="+mn-ea"/>
              </a:rPr>
              <a:t>。结合语境，从与古琴的“生机”搭配来看，第二空应填“焕发”。</a:t>
            </a:r>
            <a:r>
              <a:rPr lang="zh-CN" altLang="en-US" sz="2400" b="1">
                <a:solidFill>
                  <a:srgbClr val="4F0FBD"/>
                </a:solidFill>
                <a:latin typeface="楷体" panose="02010609060101010101" charset="-122"/>
                <a:ea typeface="楷体" panose="02010609060101010101" charset="-122"/>
                <a:sym typeface="+mn-ea"/>
              </a:rPr>
              <a:t>“制约”</a:t>
            </a:r>
            <a:r>
              <a:rPr lang="zh-CN" altLang="en-US" sz="2400" b="1">
                <a:solidFill>
                  <a:schemeClr val="tx1"/>
                </a:solidFill>
                <a:latin typeface="新宋体" panose="02010609030101010101" charset="-122"/>
                <a:ea typeface="新宋体" panose="02010609030101010101" charset="-122"/>
                <a:sym typeface="+mn-ea"/>
              </a:rPr>
              <a:t>是指甲事物本身的存在和变化以乙事物的存在和变化为条件，则甲事物为乙事物所制约。</a:t>
            </a:r>
            <a:r>
              <a:rPr lang="zh-CN" altLang="en-US" sz="2400" b="1">
                <a:solidFill>
                  <a:srgbClr val="4F0FBD"/>
                </a:solidFill>
                <a:latin typeface="楷体" panose="02010609060101010101" charset="-122"/>
                <a:ea typeface="楷体" panose="02010609060101010101" charset="-122"/>
                <a:sym typeface="+mn-ea"/>
              </a:rPr>
              <a:t>“约束”</a:t>
            </a:r>
            <a:r>
              <a:rPr lang="zh-CN" altLang="en-US" sz="2400" b="1">
                <a:solidFill>
                  <a:schemeClr val="tx1"/>
                </a:solidFill>
                <a:latin typeface="新宋体" panose="02010609030101010101" charset="-122"/>
                <a:ea typeface="新宋体" panose="02010609030101010101" charset="-122"/>
                <a:sym typeface="+mn-ea"/>
              </a:rPr>
              <a:t>的意思是“限制使不超出范围”。语境中弹琴的目的是“禁”，即管束自己，故第三空应填“约束”。</a:t>
            </a:r>
            <a:r>
              <a:rPr lang="zh-CN" altLang="en-US" sz="2400" b="1">
                <a:solidFill>
                  <a:srgbClr val="4F0FBD"/>
                </a:solidFill>
                <a:latin typeface="楷体" panose="02010609060101010101" charset="-122"/>
                <a:ea typeface="楷体" panose="02010609060101010101" charset="-122"/>
                <a:sym typeface="+mn-ea"/>
              </a:rPr>
              <a:t>“放松身心”</a:t>
            </a:r>
            <a:r>
              <a:rPr lang="zh-CN" altLang="en-US" sz="2400" b="1">
                <a:solidFill>
                  <a:schemeClr val="tx1"/>
                </a:solidFill>
                <a:latin typeface="新宋体" panose="02010609030101010101" charset="-122"/>
                <a:ea typeface="新宋体" panose="02010609030101010101" charset="-122"/>
                <a:sym typeface="+mn-ea"/>
              </a:rPr>
              <a:t>意为使身心不紧张。</a:t>
            </a:r>
            <a:r>
              <a:rPr lang="zh-CN" altLang="en-US" sz="2400" b="1">
                <a:solidFill>
                  <a:srgbClr val="4F0FBD"/>
                </a:solidFill>
                <a:latin typeface="楷体" panose="02010609060101010101" charset="-122"/>
                <a:ea typeface="楷体" panose="02010609060101010101" charset="-122"/>
                <a:sym typeface="+mn-ea"/>
              </a:rPr>
              <a:t>“修身养性”</a:t>
            </a:r>
            <a:r>
              <a:rPr lang="zh-CN" altLang="en-US" sz="2400" b="1">
                <a:solidFill>
                  <a:schemeClr val="tx1"/>
                </a:solidFill>
                <a:latin typeface="新宋体" panose="02010609030101010101" charset="-122"/>
                <a:ea typeface="新宋体" panose="02010609030101010101" charset="-122"/>
                <a:sym typeface="+mn-ea"/>
              </a:rPr>
              <a:t>是指修养身心，涵养性情。根据前文“琴者，禁也”可知，弹琴可以使身心达到更好的境界，故第四空应填“修身养性”。</a:t>
            </a:r>
            <a:endParaRPr lang="zh-CN" altLang="en-US" sz="2400" b="1">
              <a:solidFill>
                <a:schemeClr val="tx1"/>
              </a:solidFill>
              <a:latin typeface="新宋体" panose="02010609030101010101" charset="-122"/>
              <a:ea typeface="新宋体" panose="02010609030101010101" charset="-122"/>
              <a:sym typeface="+mn-ea"/>
            </a:endParaRPr>
          </a:p>
          <a:p>
            <a:pPr marL="14605" lvl="0" indent="-446405" algn="l" fontAlgn="auto">
              <a:lnSpc>
                <a:spcPts val="2880"/>
              </a:lnSpc>
              <a:spcBef>
                <a:spcPts val="400"/>
              </a:spcBef>
              <a:spcAft>
                <a:spcPct val="0"/>
              </a:spcAft>
              <a:buClrTx/>
              <a:buSzTx/>
            </a:pPr>
            <a:r>
              <a:rPr lang="zh-CN" altLang="en-US" sz="2400" b="1">
                <a:solidFill>
                  <a:srgbClr val="FF0000"/>
                </a:solidFill>
                <a:latin typeface="黑体" panose="02010609060101010101" charset="-122"/>
                <a:ea typeface="黑体" panose="02010609060101010101" charset="-122"/>
                <a:cs typeface="黑体" panose="02010609060101010101" charset="-122"/>
                <a:sym typeface="+mn-ea"/>
              </a:rPr>
              <a:t>【答案】 D</a:t>
            </a:r>
            <a:endParaRPr lang="zh-CN" altLang="en-US" sz="2400" b="1">
              <a:solidFill>
                <a:srgbClr val="FF0000"/>
              </a:solidFill>
              <a:latin typeface="黑体" panose="02010609060101010101" charset="-122"/>
              <a:ea typeface="黑体" panose="02010609060101010101" charset="-122"/>
              <a:cs typeface="黑体" panose="02010609060101010101"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bg/>
                                          </p:spTgt>
                                        </p:tgtEl>
                                        <p:attrNameLst>
                                          <p:attrName>style.visibility</p:attrName>
                                        </p:attrNameLst>
                                      </p:cBhvr>
                                      <p:to>
                                        <p:strVal val="visible"/>
                                      </p:to>
                                    </p:set>
                                    <p:anim calcmode="lin" valueType="num">
                                      <p:cBhvr additive="base">
                                        <p:cTn id="7" dur="500" fill="hold"/>
                                        <p:tgtEl>
                                          <p:spTgt spid="3">
                                            <p:bg/>
                                          </p:spTgt>
                                        </p:tgtEl>
                                        <p:attrNameLst>
                                          <p:attrName>ppt_x</p:attrName>
                                        </p:attrNameLst>
                                      </p:cBhvr>
                                      <p:tavLst>
                                        <p:tav tm="0">
                                          <p:val>
                                            <p:strVal val="#ppt_x"/>
                                          </p:val>
                                        </p:tav>
                                        <p:tav tm="100000">
                                          <p:val>
                                            <p:strVal val="#ppt_x"/>
                                          </p:val>
                                        </p:tav>
                                      </p:tavLst>
                                    </p:anim>
                                    <p:anim calcmode="lin" valueType="num">
                                      <p:cBhvr additive="base">
                                        <p:cTn id="8"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animBg="1"/>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Arial Black-Arial">
      <a:majorFont>
        <a:latin typeface="Arial Black"/>
        <a:ea typeface="Arial"/>
        <a:cs typeface="Arial"/>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a:ea typeface="Arial"/>
        <a:cs typeface="Arial"/>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微软雅黑"/>
        <a:ea typeface="Arial"/>
        <a:cs typeface="Arial"/>
        <a:font script="Jpan" typeface="游ゴシック Light"/>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微软雅黑"/>
        <a:ea typeface="Arial"/>
        <a:cs typeface="Arial"/>
        <a:font script="Jpan" typeface="游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184</Paragraphs>
  <Slides>25</Slides>
  <Notes>0</Notes>
  <TotalTime>0</TotalTime>
  <HiddenSlides>0</HiddenSlides>
  <MMClips>0</MMClips>
  <ScaleCrop>0</ScaleCrop>
  <HeadingPairs>
    <vt:vector baseType="variant" size="6">
      <vt:variant>
        <vt:lpstr>Fonts used</vt:lpstr>
      </vt:variant>
      <vt:variant>
        <vt:i4>10</vt:i4>
      </vt:variant>
      <vt:variant>
        <vt:lpstr>Theme</vt:lpstr>
      </vt:variant>
      <vt:variant>
        <vt:i4>1</vt:i4>
      </vt:variant>
      <vt:variant>
        <vt:lpstr>Slide Titles</vt:lpstr>
      </vt:variant>
      <vt:variant>
        <vt:i4>25</vt:i4>
      </vt:variant>
    </vt:vector>
  </HeadingPairs>
  <TitlesOfParts>
    <vt:vector baseType="lpstr" size="36">
      <vt:lpstr>Arial</vt:lpstr>
      <vt:lpstr>Arial Black</vt:lpstr>
      <vt:lpstr>微软雅黑</vt:lpstr>
      <vt:lpstr>Calibri Light</vt:lpstr>
      <vt:lpstr>Calibri</vt:lpstr>
      <vt:lpstr>方正粗黑宋简体</vt:lpstr>
      <vt:lpstr>宋体</vt:lpstr>
      <vt:lpstr>黑体</vt:lpstr>
      <vt:lpstr>楷体</vt:lpstr>
      <vt:lpstr>新宋体</vt:lpstr>
      <vt:lpstr>Office 主题​​</vt:lpstr>
      <vt:lpstr>专题四  语段综合题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2022-03-19T22:16:27.657</cp:lastPrinted>
  <dcterms:created xsi:type="dcterms:W3CDTF">2022-03-19T22:16:27Z</dcterms:created>
  <dcterms:modified xsi:type="dcterms:W3CDTF">2022-03-19T14:16:28Z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