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407" r:id="rId3"/>
    <p:sldId id="496" r:id="rId4"/>
    <p:sldId id="413" r:id="rId5"/>
    <p:sldId id="298" r:id="rId6"/>
    <p:sldId id="307" r:id="rId7"/>
    <p:sldId id="431" r:id="rId8"/>
    <p:sldId id="433" r:id="rId9"/>
    <p:sldId id="437" r:id="rId10"/>
    <p:sldId id="439" r:id="rId11"/>
    <p:sldId id="458" r:id="rId12"/>
    <p:sldId id="459" r:id="rId13"/>
    <p:sldId id="460" r:id="rId14"/>
    <p:sldId id="461" r:id="rId15"/>
    <p:sldId id="497" r:id="rId16"/>
    <p:sldId id="502" r:id="rId17"/>
    <p:sldId id="499" r:id="rId18"/>
    <p:sldId id="500" r:id="rId19"/>
    <p:sldId id="501" r:id="rId20"/>
    <p:sldId id="465" r:id="rId21"/>
    <p:sldId id="503" r:id="rId22"/>
    <p:sldId id="469" r:id="rId23"/>
    <p:sldId id="470" r:id="rId24"/>
    <p:sldId id="466" r:id="rId25"/>
    <p:sldId id="495" r:id="rId26"/>
    <p:sldId id="504" r:id="rId27"/>
    <p:sldId id="505" r:id="rId28"/>
    <p:sldId id="484" r:id="rId29"/>
    <p:sldId id="486" r:id="rId30"/>
    <p:sldId id="488" r:id="rId31"/>
    <p:sldId id="487" r:id="rId32"/>
    <p:sldId id="481" r:id="rId33"/>
    <p:sldId id="482" r:id="rId34"/>
    <p:sldId id="490" r:id="rId35"/>
    <p:sldId id="559" r:id="rId36"/>
    <p:sldId id="449" r:id="rId37"/>
    <p:sldId id="450" r:id="rId38"/>
    <p:sldId id="451" r:id="rId39"/>
    <p:sldId id="453" r:id="rId40"/>
    <p:sldId id="553" r:id="rId41"/>
    <p:sldId id="554" r:id="rId42"/>
    <p:sldId id="555" r:id="rId43"/>
    <p:sldId id="320" r:id="rId44"/>
    <p:sldId id="321" r:id="rId45"/>
    <p:sldId id="322" r:id="rId46"/>
  </p:sldIdLst>
  <p:sldSz cx="9144000" cy="6858000" type="screen4x3"/>
  <p:notesSz cx="6858000" cy="9144000"/>
  <p:defaultTextStyle>
    <a:defPPr>
      <a:defRPr lang="en-US"/>
    </a:defPPr>
    <a:lvl1pPr marL="0" lvl="0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1pPr>
    <a:lvl2pPr marL="457200" lvl="1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2pPr>
    <a:lvl3pPr marL="914400" lvl="2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3pPr>
    <a:lvl4pPr marL="1371600" lvl="3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4pPr>
    <a:lvl5pPr marL="1828800" lvl="4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5pPr>
    <a:lvl6pPr marL="2286000" lvl="5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6pPr>
    <a:lvl7pPr marL="2743200" lvl="6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7pPr>
    <a:lvl8pPr marL="3200400" lvl="7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8pPr>
    <a:lvl9pPr marL="3657600" lvl="8" indent="0" algn="ctr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幼圆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00FF"/>
    <a:srgbClr val="FC2AED"/>
    <a:srgbClr val="1A09F3"/>
    <a:srgbClr val="2EF82E"/>
    <a:srgbClr val="96F4A3"/>
    <a:srgbClr val="F72B4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b="1" dirty="0">
                <a:ea typeface="宋体" panose="02010600030101010101" pitchFamily="2" charset="-122"/>
              </a:rPr>
            </a:fld>
            <a:endParaRPr lang="zh-CN" altLang="en-US" sz="1200" b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单击以编辑母版标题样式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0&amp;tn=baiduimagedetail&amp;word=%B3%D4%BB%F0%B9%F8%CD%BC%C6%AC&amp;in=10702&amp;cl=2&amp;cm=1&amp;sc=0&amp;lm=-1&amp;pn=56&amp;rn=1&amp;di=40893348&amp;ln=2000&amp;fr=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百炼成字，千炼成句。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皮日休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两句三年得，一吟双泪流 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贾岛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吟安一个字，捻断数茎须。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卢延让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为人性僻耽佳句，语不惊人死不休。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字字看来皆是血，十年辛苦不寻常。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曹雪芹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2">
                                            <p:txEl>
                                              <p:charRg st="5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2">
                                            <p:txEl>
                                              <p:charRg st="5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2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2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2">
                                            <p:txEl>
                                              <p:charRg st="7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2">
                                            <p:txEl>
                                              <p:charRg st="7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2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2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9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82">
                                            <p:txEl>
                                              <p:charRg st="9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2">
                                            <p:txEl>
                                              <p:charRg st="9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600" b="1">
                <a:ea typeface="黑体" panose="02010609060101010101" pitchFamily="49" charset="-122"/>
              </a:rPr>
              <a:t>—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段，找出本文的基本观点</a:t>
            </a:r>
            <a:r>
              <a:rPr lang="zh-CN" altLang="en-US" sz="3600" dirty="0"/>
              <a:t>。</a:t>
            </a:r>
            <a:endParaRPr lang="zh-CN" altLang="en-US" sz="3600" dirty="0"/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33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1A09F3"/>
                </a:solidFill>
                <a:ea typeface="黑体" panose="02010609060101010101" pitchFamily="49" charset="-122"/>
              </a:rPr>
              <a:t>无论阅读或写作，我们必须有一字不肯放松的谨严。</a:t>
            </a:r>
            <a:endParaRPr lang="zh-CN" altLang="en-US" sz="3600" b="1" dirty="0">
              <a:solidFill>
                <a:srgbClr val="1A09F3"/>
              </a:solidFill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ea typeface="黑体" panose="02010609060101010101" pitchFamily="49" charset="-122"/>
              </a:rPr>
              <a:t>        </a:t>
            </a:r>
            <a:endParaRPr lang="zh-CN" altLang="en-US" sz="4800" b="1" dirty="0"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ea typeface="黑体" panose="02010609060101010101" pitchFamily="49" charset="-122"/>
              </a:rPr>
              <a:t>         请用</a:t>
            </a:r>
            <a:r>
              <a:rPr lang="zh-CN" altLang="en-US" sz="4400" b="1" dirty="0">
                <a:solidFill>
                  <a:srgbClr val="FF3300"/>
                </a:solidFill>
                <a:ea typeface="黑体" panose="02010609060101010101" pitchFamily="49" charset="-122"/>
              </a:rPr>
              <a:t>酒、好、喝</a:t>
            </a:r>
            <a:r>
              <a:rPr lang="zh-CN" altLang="en-US" sz="3600" b="1" dirty="0">
                <a:ea typeface="黑体" panose="02010609060101010101" pitchFamily="49" charset="-122"/>
              </a:rPr>
              <a:t>三个字最多能组成几句话，各有什么不同的意味？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6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charRg st="6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charRg st="6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/>
              <a:t> 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酒好喝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（酒的味道不错）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酒喝好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（劝客人开怀畅饮）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喝酒好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（适量饮酒有利于身体健康）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喝好酒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（不要喝质量差的酒）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好酒喝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（酒的质量不错，可放心饮用）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好喝酒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（这个人是个酒鬼）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句式不同，意味不同。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（文字和思想情感关系密切）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charRg st="6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charRg st="6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charRg st="10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5">
                                            <p:txEl>
                                              <p:charRg st="10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0" y="476250"/>
            <a:ext cx="2700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舒体" pitchFamily="2" charset="-122"/>
              </a:rPr>
              <a:t>郭沫若改台词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7587" name="Rectangle 3"/>
          <p:cNvSpPr/>
          <p:nvPr/>
        </p:nvSpPr>
        <p:spPr>
          <a:xfrm>
            <a:off x="0" y="1052513"/>
            <a:ext cx="45720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/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幼圆" pitchFamily="49" charset="-122"/>
              </a:rPr>
              <a:t>你是没骨气的文人！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幼圆" pitchFamily="49" charset="-122"/>
              </a:rPr>
              <a:t>你这没骨气的文人！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幼圆" pitchFamily="49" charset="-122"/>
              </a:rPr>
              <a:t>你有革命家的风度。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幼圆" pitchFamily="49" charset="-122"/>
              </a:rPr>
              <a:t>你这革命家的风度。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endParaRPr lang="en-US" altLang="zh-CN" sz="2800" b="1">
              <a:solidFill>
                <a:srgbClr val="000066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7588" name="Text Box 4"/>
          <p:cNvSpPr txBox="1"/>
          <p:nvPr/>
        </p:nvSpPr>
        <p:spPr>
          <a:xfrm>
            <a:off x="4211638" y="765175"/>
            <a:ext cx="4932362" cy="415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你这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是坚决的判断比你是更有力度。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而且是带有极端憎恶的惊叹语，表现着强烈的情感。（郭）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大半表示深恶痛绝，在赞美时便不适宜。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“是”在逻辑上是连接词。和“有” 性质完全不同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舒体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（朱）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9" name="Rectangle 5"/>
          <p:cNvSpPr/>
          <p:nvPr/>
        </p:nvSpPr>
        <p:spPr>
          <a:xfrm>
            <a:off x="2843213" y="1125538"/>
            <a:ext cx="1404937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96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√</a:t>
            </a:r>
            <a:endParaRPr lang="en-US" altLang="zh-CN" sz="9600" b="1">
              <a:solidFill>
                <a:srgbClr val="FF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7590" name="Rectangle 6"/>
          <p:cNvSpPr/>
          <p:nvPr/>
        </p:nvSpPr>
        <p:spPr>
          <a:xfrm>
            <a:off x="2124075" y="3062288"/>
            <a:ext cx="2322513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2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9600" b="1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×</a:t>
            </a:r>
            <a:endParaRPr lang="en-US" altLang="zh-CN" sz="9600" b="1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7591" name="Text Box 7"/>
          <p:cNvSpPr txBox="1"/>
          <p:nvPr/>
        </p:nvSpPr>
        <p:spPr>
          <a:xfrm>
            <a:off x="228600" y="51816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说明的道理：不同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句式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情感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不同。</a:t>
            </a:r>
            <a:endParaRPr lang="zh-CN" altLang="en-US" sz="32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88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587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87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588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charRg st="6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588">
                                            <p:txEl>
                                              <p:charRg st="6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0" y="4581525"/>
            <a:ext cx="30003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贾岛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“推敲”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0" y="1897063"/>
            <a:ext cx="3000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幼圆" pitchFamily="49" charset="-122"/>
              </a:rPr>
              <a:t>郭沫若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改台词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-142875" y="321468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王若虚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改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史记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》</a:t>
            </a:r>
            <a:endParaRPr lang="en-US" altLang="zh-CN" sz="3200" b="1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428625" y="571500"/>
            <a:ext cx="23764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材料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3798" name="Text Box 7"/>
          <p:cNvSpPr txBox="1"/>
          <p:nvPr/>
        </p:nvSpPr>
        <p:spPr>
          <a:xfrm>
            <a:off x="4114800" y="609600"/>
            <a:ext cx="3886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说明的道理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3799" name="Line 15"/>
          <p:cNvSpPr/>
          <p:nvPr/>
        </p:nvSpPr>
        <p:spPr>
          <a:xfrm>
            <a:off x="3059113" y="0"/>
            <a:ext cx="0" cy="573405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0" name="Line 17"/>
          <p:cNvSpPr/>
          <p:nvPr/>
        </p:nvSpPr>
        <p:spPr>
          <a:xfrm flipV="1">
            <a:off x="0" y="16002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18"/>
          <p:cNvSpPr/>
          <p:nvPr/>
        </p:nvSpPr>
        <p:spPr>
          <a:xfrm flipV="1">
            <a:off x="0" y="30480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Line 19"/>
          <p:cNvSpPr/>
          <p:nvPr/>
        </p:nvSpPr>
        <p:spPr>
          <a:xfrm flipV="1">
            <a:off x="0" y="4365625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90" name="Rectangle 30"/>
          <p:cNvSpPr/>
          <p:nvPr/>
        </p:nvSpPr>
        <p:spPr>
          <a:xfrm>
            <a:off x="3143250" y="1928813"/>
            <a:ext cx="59293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不同句式，情感不同。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2"/>
          <p:cNvSpPr/>
          <p:nvPr/>
        </p:nvSpPr>
        <p:spPr>
          <a:xfrm>
            <a:off x="-6350" y="0"/>
            <a:ext cx="3786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王若虚改</a:t>
            </a:r>
            <a:r>
              <a:rPr lang="en-US" altLang="zh-CN" sz="3200" b="1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史记</a:t>
            </a:r>
            <a:r>
              <a:rPr lang="en-US" altLang="zh-CN" sz="3200" b="1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endParaRPr lang="en-US" altLang="zh-CN" sz="3200" b="1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3971" name="Rectangle 3"/>
          <p:cNvSpPr/>
          <p:nvPr/>
        </p:nvSpPr>
        <p:spPr>
          <a:xfrm>
            <a:off x="250825" y="765175"/>
            <a:ext cx="8713788" cy="23764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l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广出猎，</a:t>
            </a:r>
            <a:r>
              <a:rPr lang="zh-CN" altLang="en-US" sz="3200" b="1" u="sng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见草中石，以为虎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而射之，中石没镞，</a:t>
            </a:r>
            <a:r>
              <a:rPr lang="zh-CN" altLang="en-US" sz="3200" b="1" u="sng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视之，石也。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射之，</a:t>
            </a:r>
            <a:r>
              <a:rPr lang="zh-CN" altLang="en-US" sz="3200" b="1" u="sng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终不能复入石矣。</a:t>
            </a:r>
            <a:endParaRPr lang="zh-CN" altLang="en-US" sz="3200" b="1" u="sng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以为虎而射之，没镞，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既知其为石，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因更复射，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终不能入。</a:t>
            </a:r>
            <a:endParaRPr lang="zh-CN" alt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尝见草中有虎，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射之，没镞。视之，石也。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356" name="Rectangle 4"/>
          <p:cNvSpPr/>
          <p:nvPr/>
        </p:nvSpPr>
        <p:spPr>
          <a:xfrm>
            <a:off x="323850" y="4941888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/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失去了因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失望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而放弃得很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斩截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意味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舒体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00361" name="Rectangle 9"/>
          <p:cNvSpPr/>
          <p:nvPr/>
        </p:nvSpPr>
        <p:spPr>
          <a:xfrm>
            <a:off x="323850" y="4221163"/>
            <a:ext cx="7162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失去了发现错误而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惊讶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23850" y="35734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失去了未注意是石头而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误认</a:t>
            </a:r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为是石头的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4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1">
                                            <p:txEl>
                                              <p:charRg st="4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1">
                                            <p:txEl>
                                              <p:charRg st="4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7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1">
                                            <p:txEl>
                                              <p:charRg st="7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1">
                                            <p:txEl>
                                              <p:charRg st="7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6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3"/>
          <p:cNvSpPr/>
          <p:nvPr/>
        </p:nvSpPr>
        <p:spPr>
          <a:xfrm>
            <a:off x="0" y="1897063"/>
            <a:ext cx="31432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幼圆" pitchFamily="49" charset="-122"/>
              </a:rPr>
              <a:t>郭沫若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改台词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0115" name="Text Box 5"/>
          <p:cNvSpPr txBox="1"/>
          <p:nvPr/>
        </p:nvSpPr>
        <p:spPr>
          <a:xfrm>
            <a:off x="428625" y="500063"/>
            <a:ext cx="237648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材料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0116" name="Text Box 7"/>
          <p:cNvSpPr txBox="1"/>
          <p:nvPr/>
        </p:nvSpPr>
        <p:spPr>
          <a:xfrm>
            <a:off x="4214813" y="500063"/>
            <a:ext cx="3309937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说明的道理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0117" name="Text Box 9"/>
          <p:cNvSpPr txBox="1"/>
          <p:nvPr/>
        </p:nvSpPr>
        <p:spPr>
          <a:xfrm>
            <a:off x="3286125" y="1981200"/>
            <a:ext cx="5857875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句式不同，情感不同。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en-US" altLang="zh-CN" sz="4400" b="1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0118" name="Line 15"/>
          <p:cNvSpPr/>
          <p:nvPr/>
        </p:nvSpPr>
        <p:spPr>
          <a:xfrm>
            <a:off x="3059113" y="0"/>
            <a:ext cx="0" cy="573405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19" name="Line 17"/>
          <p:cNvSpPr/>
          <p:nvPr/>
        </p:nvSpPr>
        <p:spPr>
          <a:xfrm flipV="1">
            <a:off x="0" y="16002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20" name="Line 18"/>
          <p:cNvSpPr/>
          <p:nvPr/>
        </p:nvSpPr>
        <p:spPr>
          <a:xfrm flipV="1">
            <a:off x="0" y="30480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21" name="Line 19"/>
          <p:cNvSpPr/>
          <p:nvPr/>
        </p:nvSpPr>
        <p:spPr>
          <a:xfrm flipV="1">
            <a:off x="0" y="43434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2" name="Rectangle 32"/>
          <p:cNvSpPr/>
          <p:nvPr/>
        </p:nvSpPr>
        <p:spPr>
          <a:xfrm>
            <a:off x="2868613" y="3376613"/>
            <a:ext cx="60674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/>
            <a:r>
              <a:rPr lang="en-US" altLang="zh-CN" sz="4400" b="1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繁简不同，意味不同。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0123" name="Rectangle 2"/>
          <p:cNvSpPr/>
          <p:nvPr/>
        </p:nvSpPr>
        <p:spPr>
          <a:xfrm>
            <a:off x="0" y="4643438"/>
            <a:ext cx="3000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贾岛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“推敲”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0124" name="Rectangle 4"/>
          <p:cNvSpPr/>
          <p:nvPr/>
        </p:nvSpPr>
        <p:spPr>
          <a:xfrm>
            <a:off x="-142875" y="321468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王若虚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改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史记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》</a:t>
            </a:r>
            <a:endParaRPr lang="en-US" altLang="zh-CN" sz="3200" b="1"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type="title"/>
          </p:nvPr>
        </p:nvSpPr>
        <p:spPr>
          <a:xfrm>
            <a:off x="395288" y="188913"/>
            <a:ext cx="5483225" cy="635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000066"/>
                </a:solidFill>
                <a:ea typeface="微软雅黑" panose="020B0503020204020204" charset="-122"/>
              </a:rPr>
              <a:t>品味下面的话有什么区别？</a:t>
            </a:r>
            <a:endParaRPr lang="zh-CN" altLang="en-US" sz="3200" dirty="0">
              <a:solidFill>
                <a:srgbClr val="000066"/>
              </a:solidFill>
              <a:ea typeface="微软雅黑" panose="020B0503020204020204" charset="-122"/>
            </a:endParaRPr>
          </a:p>
        </p:txBody>
      </p:sp>
      <p:sp>
        <p:nvSpPr>
          <p:cNvPr id="24580" name="Rectangle 4"/>
          <p:cNvSpPr>
            <a:spLocks noGrp="1"/>
          </p:cNvSpPr>
          <p:nvPr>
            <p:ph type="body"/>
          </p:nvPr>
        </p:nvSpPr>
        <p:spPr>
          <a:xfrm>
            <a:off x="612775" y="982663"/>
            <a:ext cx="3887788" cy="863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、给我一</a:t>
            </a:r>
            <a:r>
              <a:rPr lang="zh-CN" altLang="en-US" sz="28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枪。</a:t>
            </a:r>
            <a:endParaRPr lang="zh-CN" altLang="en-US" sz="2800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、给我一枪。</a:t>
            </a:r>
            <a:endParaRPr lang="zh-CN" altLang="en-US" sz="2800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0" y="1917700"/>
            <a:ext cx="9144000" cy="617538"/>
          </a:xfrm>
          <a:prstGeom prst="rect">
            <a:avLst/>
          </a:prstGeom>
          <a:noFill/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pPr algn="l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第一句话无生命危险，第二句可能会直接要了人的命。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0" y="2781300"/>
            <a:ext cx="9144000" cy="1292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algn="l">
              <a:lnSpc>
                <a:spcPct val="140000"/>
              </a:lnSpc>
              <a:buFont typeface="Arial" panose="020B0604020202020204" pitchFamily="34" charset="0"/>
            </a:pPr>
            <a:r>
              <a:rPr lang="en-US" altLang="zh-CN" sz="28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在一次航海途中，有一船员在记录航海日志时，把船长没喝酒写成船长</a:t>
            </a:r>
            <a:r>
              <a:rPr lang="zh-CN" altLang="en-US" sz="28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没喝酒。</a:t>
            </a:r>
            <a:endParaRPr lang="zh-CN" altLang="en-US" sz="2800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Rectangle 7"/>
          <p:cNvSpPr>
            <a:spLocks noGrp="1"/>
          </p:cNvSpPr>
          <p:nvPr/>
        </p:nvSpPr>
        <p:spPr>
          <a:xfrm>
            <a:off x="468313" y="4221163"/>
            <a:ext cx="3887787" cy="865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、船长没喝酒。</a:t>
            </a:r>
            <a:endParaRPr lang="zh-CN" altLang="en-US" sz="2800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、船长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没喝酒。</a:t>
            </a:r>
            <a:endParaRPr lang="zh-CN" altLang="en-US" sz="2800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250825" y="5373688"/>
            <a:ext cx="8496300" cy="1130300"/>
          </a:xfrm>
          <a:prstGeom prst="rect">
            <a:avLst/>
          </a:prstGeom>
          <a:noFill/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pPr algn="l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第二句增加了状语“今天”后，就变成了船长只有今天没有喝酒，可见</a:t>
            </a:r>
            <a:r>
              <a:rPr lang="zh-CN" altLang="en-US" sz="2800" u="sng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文字增减后，句子意味不同。</a:t>
            </a:r>
            <a:endParaRPr lang="zh-CN" altLang="en-US" sz="2800" u="sng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5" name="Line 9"/>
          <p:cNvSpPr/>
          <p:nvPr/>
        </p:nvSpPr>
        <p:spPr>
          <a:xfrm>
            <a:off x="539750" y="909638"/>
            <a:ext cx="5256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6" name="Line 10"/>
          <p:cNvSpPr/>
          <p:nvPr/>
        </p:nvSpPr>
        <p:spPr>
          <a:xfrm>
            <a:off x="523875" y="965200"/>
            <a:ext cx="5256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245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24580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  <p:bldP spid="24580" grpId="0" build="p"/>
      <p:bldP spid="24581" grpId="0" bldLvl="0" animBg="1"/>
      <p:bldP spid="24582" grpId="0" bldLvl="0"/>
      <p:bldP spid="24583" grpId="0" bldLvl="0"/>
      <p:bldP spid="2458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/>
              <a:t>      </a:t>
            </a: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拓展阅读</a:t>
            </a:r>
            <a:r>
              <a:rPr lang="zh-CN" altLang="en-US" sz="2800" dirty="0"/>
              <a:t>：</a:t>
            </a:r>
            <a:endParaRPr lang="zh-CN" altLang="en-US" sz="2800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dirty="0"/>
              <a:t>      </a:t>
            </a:r>
            <a:r>
              <a:rPr lang="zh-CN" altLang="en-US" b="1" dirty="0"/>
              <a:t>下面一段笑话说明了什么道理？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有人开了一家旅店，服务员在登记时有一习惯，喜欢登记单位简称，结果有一天在安排住宿时闹了一场很大的误会。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第一位客人是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上海吊丝厂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的，第二位客人是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开封搪瓷厂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的，第三位客人是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番阳皮革厂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的，第四位客人是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自贡纱厂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的，第五位客人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是三味书屋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的。服务员在登记后，开始安排楼层房间，只听他高声喊道：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上吊的上一楼；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开搪（膛）的上二楼；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番（剥）皮的上三楼；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自纱（杀）的上四楼。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前四位客人一听，拉着五位客人向外就逃，第五位客人偏不跑。四人劝道：“没看见这是杀人的黑店吗？”第五位客人说：“跑什么跑，按他这个叫法，他该叫我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三书（叔）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呢。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3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>
                                            <p:txEl>
                                              <p:charRg st="3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>
                                            <p:txEl>
                                              <p:charRg st="3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91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042">
                                            <p:txEl>
                                              <p:charRg st="91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2">
                                            <p:txEl>
                                              <p:charRg st="91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186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2">
                                            <p:txEl>
                                              <p:charRg st="186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2">
                                            <p:txEl>
                                              <p:charRg st="186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19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042">
                                            <p:txEl>
                                              <p:charRg st="19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042">
                                            <p:txEl>
                                              <p:charRg st="19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209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2">
                                            <p:txEl>
                                              <p:charRg st="209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2">
                                            <p:txEl>
                                              <p:charRg st="209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222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2">
                                            <p:txEl>
                                              <p:charRg st="222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2">
                                            <p:txEl>
                                              <p:charRg st="222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235" end="3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042">
                                            <p:txEl>
                                              <p:charRg st="235" end="3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42">
                                            <p:txEl>
                                              <p:charRg st="235" end="3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Rectangle 2"/>
          <p:cNvSpPr>
            <a:spLocks noGrp="1"/>
          </p:cNvSpPr>
          <p:nvPr>
            <p:ph type="body"/>
          </p:nvPr>
        </p:nvSpPr>
        <p:spPr>
          <a:xfrm>
            <a:off x="250825" y="3573463"/>
            <a:ext cx="8229600" cy="262096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某单位来了客人，决定以特色火锅招待。宾主团团围坐于一桌，主人见火锅里水开了，按照当地的说法叫“水滚了”，便举筷邀客说：</a:t>
            </a:r>
            <a:r>
              <a:rPr lang="zh-CN" altLang="en-US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“来来来，别客气！滚了就吃，吃了再滚。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”客人一听，面面相觑。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8067" name="Picture 3" descr="u=1894613138,3535352853&amp;fm=0&amp;gp=48">
            <a:hlinkClick r:id="rId1"/>
          </p:cNvPr>
          <p:cNvPicPr>
            <a:picLocks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0"/>
            <a:ext cx="6840537" cy="3178175"/>
          </a:xfrm>
        </p:spPr>
      </p:pic>
      <p:sp>
        <p:nvSpPr>
          <p:cNvPr id="88068" name="Text Box 4"/>
          <p:cNvSpPr txBox="1"/>
          <p:nvPr/>
        </p:nvSpPr>
        <p:spPr>
          <a:xfrm>
            <a:off x="598488" y="188913"/>
            <a:ext cx="1098550" cy="331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 eaLnBrk="1" hangingPunct="1"/>
            <a:r>
              <a:rPr lang="zh-CN" altLang="en-US" sz="6000" b="1" i="1" dirty="0">
                <a:latin typeface="Arial" panose="020B0604020202020204" pitchFamily="34" charset="0"/>
                <a:ea typeface="宋体" panose="02010600030101010101" pitchFamily="2" charset="-122"/>
              </a:rPr>
              <a:t>火锅待客</a:t>
            </a:r>
            <a:endParaRPr lang="zh-CN" altLang="en-US" sz="6000" b="1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107950" y="476250"/>
            <a:ext cx="91440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鸟宿池边树，僧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敲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月下门。  鸟宿池边树，僧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</a:t>
            </a:r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月下门。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179388" y="1485900"/>
            <a:ext cx="4211637" cy="1382713"/>
          </a:xfrm>
          <a:prstGeom prst="rect">
            <a:avLst/>
          </a:prstGeom>
          <a:noFill/>
          <a:ln w="9525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>
            <a:spAutoFit/>
          </a:bodyPr>
          <a:p>
            <a:pPr algn="l">
              <a:buFont typeface="Arial" panose="020B0604020202020204" pitchFamily="34" charset="0"/>
            </a:pPr>
            <a:r>
              <a:rPr lang="zh-CN" altLang="en-US" sz="2800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至少也有一些温暖的人情；剥啄有声，打破岑寂，平添搅扰。</a:t>
            </a:r>
            <a:r>
              <a:rPr lang="zh-CN" altLang="en-US" sz="2800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4716463" y="1485900"/>
            <a:ext cx="4103687" cy="1382713"/>
          </a:xfrm>
          <a:prstGeom prst="rect">
            <a:avLst/>
          </a:prstGeom>
          <a:noFill/>
          <a:ln w="9525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>
            <a:spAutoFit/>
          </a:bodyPr>
          <a:p>
            <a:pPr algn="l">
              <a:buFont typeface="Arial" panose="020B0604020202020204" pitchFamily="34" charset="0"/>
            </a:pPr>
            <a:r>
              <a:rPr lang="zh-CN" altLang="en-US" sz="2800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自掩自推，独往独来，自有一副胸襟气度；冷寂无声。</a:t>
            </a:r>
            <a:r>
              <a:rPr lang="zh-CN" altLang="en-US" sz="2800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2800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323850" y="4222750"/>
            <a:ext cx="8713788" cy="19764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1" algn="l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72B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朱光潜先生的观点：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不在哪一个比较恰当，而在哪一种境界是他当时所要说的而且与全诗调和的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。    </a:t>
            </a:r>
            <a:endParaRPr lang="zh-CN" altLang="en-US" sz="28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 lvl="1" algn="l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文学的语言要描绘出想要表现的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意境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AutoShape 6"/>
          <p:cNvSpPr/>
          <p:nvPr/>
        </p:nvSpPr>
        <p:spPr>
          <a:xfrm rot="5400000">
            <a:off x="3932238" y="2916238"/>
            <a:ext cx="1143000" cy="1447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 cap="flat" cmpd="sng">
            <a:solidFill>
              <a:srgbClr val="8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5" name="Text Box 7"/>
          <p:cNvSpPr txBox="1"/>
          <p:nvPr/>
        </p:nvSpPr>
        <p:spPr>
          <a:xfrm>
            <a:off x="6011863" y="3141663"/>
            <a:ext cx="2016125" cy="517525"/>
          </a:xfrm>
          <a:prstGeom prst="rect">
            <a:avLst/>
          </a:prstGeom>
          <a:solidFill>
            <a:srgbClr val="003300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冷寂场合</a:t>
            </a:r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1116013" y="3213100"/>
            <a:ext cx="1604962" cy="520700"/>
          </a:xfrm>
          <a:prstGeom prst="rect">
            <a:avLst/>
          </a:prstGeom>
          <a:solidFill>
            <a:srgbClr val="003300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热闹场合</a:t>
            </a:r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765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653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  <p:bldP spid="27655" grpId="0" bldLvl="0" animBg="1"/>
      <p:bldP spid="276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3" name="WordArt 9"/>
          <p:cNvSpPr>
            <a:spLocks noTextEdit="1"/>
          </p:cNvSpPr>
          <p:nvPr/>
        </p:nvSpPr>
        <p:spPr>
          <a:xfrm>
            <a:off x="2971800" y="1295400"/>
            <a:ext cx="17145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endParaRPr lang="zh-CN" altLang="en-US" sz="44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4" name="Text Box 10"/>
          <p:cNvSpPr txBox="1"/>
          <p:nvPr/>
        </p:nvSpPr>
        <p:spPr>
          <a:xfrm>
            <a:off x="2286000" y="3857625"/>
            <a:ext cx="52578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49" charset="-122"/>
              </a:rPr>
              <a:t>朱光潜</a:t>
            </a:r>
            <a:endParaRPr lang="zh-CN" altLang="en-US" sz="6000" b="1" dirty="0">
              <a:solidFill>
                <a:srgbClr val="0000FF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8" name="WordArt 3"/>
          <p:cNvSpPr>
            <a:spLocks noChangeArrowheads="1" noChangeShapeType="1"/>
          </p:cNvSpPr>
          <p:nvPr/>
        </p:nvSpPr>
        <p:spPr bwMode="auto">
          <a:xfrm rot="173847">
            <a:off x="1057289" y="483035"/>
            <a:ext cx="7074153" cy="332105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9525">
                  <a:round/>
                </a:ln>
                <a:solidFill>
                  <a:srgbClr val="003300"/>
                </a:solidFill>
                <a:effectLst/>
                <a:uLnTx/>
                <a:uFillTx/>
                <a:latin typeface="隶书"/>
                <a:ea typeface="幼圆" pitchFamily="49" charset="-122"/>
                <a:cs typeface="+mn-cs"/>
              </a:rPr>
              <a:t>咬文嚼字</a:t>
            </a:r>
            <a:endParaRPr kumimoji="0" lang="zh-CN" altLang="en-US" sz="4000" b="0" i="0" u="none" strike="noStrike" kern="1200" cap="none" spc="0" normalizeH="0" baseline="0" noProof="0" dirty="0">
              <a:ln w="9525">
                <a:round/>
              </a:ln>
              <a:solidFill>
                <a:srgbClr val="003300"/>
              </a:solidFill>
              <a:effectLst/>
              <a:uLnTx/>
              <a:uFillTx/>
              <a:latin typeface="隶书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Rectangle 3"/>
          <p:cNvSpPr/>
          <p:nvPr/>
        </p:nvSpPr>
        <p:spPr>
          <a:xfrm>
            <a:off x="0" y="1897063"/>
            <a:ext cx="31432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幼圆" pitchFamily="49" charset="-122"/>
              </a:rPr>
              <a:t>郭沫若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改台词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1139" name="Text Box 5"/>
          <p:cNvSpPr txBox="1"/>
          <p:nvPr/>
        </p:nvSpPr>
        <p:spPr>
          <a:xfrm>
            <a:off x="428625" y="500063"/>
            <a:ext cx="237648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材料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1140" name="Text Box 7"/>
          <p:cNvSpPr txBox="1"/>
          <p:nvPr/>
        </p:nvSpPr>
        <p:spPr>
          <a:xfrm>
            <a:off x="4214813" y="500063"/>
            <a:ext cx="3309937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说明的道理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1141" name="Text Box 9"/>
          <p:cNvSpPr txBox="1"/>
          <p:nvPr/>
        </p:nvSpPr>
        <p:spPr>
          <a:xfrm>
            <a:off x="3286125" y="1981200"/>
            <a:ext cx="5857875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句式不同，情感不同。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en-US" altLang="zh-CN" sz="4400" b="1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143" name="Line 15"/>
          <p:cNvSpPr/>
          <p:nvPr/>
        </p:nvSpPr>
        <p:spPr>
          <a:xfrm>
            <a:off x="3059113" y="0"/>
            <a:ext cx="0" cy="573405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1144" name="Line 17"/>
          <p:cNvSpPr/>
          <p:nvPr/>
        </p:nvSpPr>
        <p:spPr>
          <a:xfrm flipV="1">
            <a:off x="0" y="16002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1145" name="Line 18"/>
          <p:cNvSpPr/>
          <p:nvPr/>
        </p:nvSpPr>
        <p:spPr>
          <a:xfrm flipV="1">
            <a:off x="0" y="30480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1146" name="Line 19"/>
          <p:cNvSpPr/>
          <p:nvPr/>
        </p:nvSpPr>
        <p:spPr>
          <a:xfrm flipV="1">
            <a:off x="0" y="4343400"/>
            <a:ext cx="9144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1" name="Rectangle 31"/>
          <p:cNvSpPr/>
          <p:nvPr/>
        </p:nvSpPr>
        <p:spPr>
          <a:xfrm>
            <a:off x="2894013" y="4714875"/>
            <a:ext cx="60674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/>
            <a:r>
              <a:rPr lang="en-US" altLang="zh-CN" sz="4400" b="1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字眼不同，意境不同。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92" name="Rectangle 32"/>
          <p:cNvSpPr/>
          <p:nvPr/>
        </p:nvSpPr>
        <p:spPr>
          <a:xfrm>
            <a:off x="2868613" y="3376613"/>
            <a:ext cx="60674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/>
            <a:r>
              <a:rPr lang="en-US" altLang="zh-CN" sz="4400" b="1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繁简不同，意味不同。</a:t>
            </a:r>
            <a:endParaRPr lang="zh-CN" altLang="en-US" sz="44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149" name="Rectangle 2"/>
          <p:cNvSpPr/>
          <p:nvPr/>
        </p:nvSpPr>
        <p:spPr>
          <a:xfrm>
            <a:off x="0" y="4643438"/>
            <a:ext cx="3000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贾岛</a:t>
            </a:r>
            <a:r>
              <a:rPr lang="zh-CN" altLang="en-US" sz="3600" b="1" dirty="0">
                <a:latin typeface="Times New Roman" panose="02020603050405020304" pitchFamily="18" charset="0"/>
                <a:ea typeface="幼圆" pitchFamily="49" charset="-122"/>
              </a:rPr>
              <a:t>“推敲”</a:t>
            </a:r>
            <a:endParaRPr lang="zh-CN" altLang="en-US" sz="36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1150" name="Rectangle 4"/>
          <p:cNvSpPr/>
          <p:nvPr/>
        </p:nvSpPr>
        <p:spPr>
          <a:xfrm>
            <a:off x="-142875" y="321468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itchFamily="49" charset="-122"/>
              </a:rPr>
              <a:t>王若虚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改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史记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》</a:t>
            </a:r>
            <a:endParaRPr lang="en-US" altLang="zh-CN" sz="3200" b="1"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0" y="1628775"/>
            <a:ext cx="8540750" cy="1358900"/>
          </a:xfrm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20000"/>
              </a:lnSpc>
            </a:pPr>
            <a:r>
              <a:rPr lang="zh-CN" altLang="en-US" sz="4800" b="1" dirty="0">
                <a:ea typeface="黑体" panose="02010609060101010101" pitchFamily="49" charset="-122"/>
              </a:rPr>
              <a:t>    原文：春风又</a:t>
            </a:r>
            <a:r>
              <a:rPr lang="zh-CN" altLang="en-US" sz="4800" b="1" dirty="0">
                <a:solidFill>
                  <a:srgbClr val="1A09F3"/>
                </a:solidFill>
                <a:ea typeface="黑体" panose="02010609060101010101" pitchFamily="49" charset="-122"/>
              </a:rPr>
              <a:t>到</a:t>
            </a:r>
            <a:r>
              <a:rPr lang="zh-CN" altLang="en-US" sz="4800" b="1" dirty="0">
                <a:ea typeface="黑体" panose="02010609060101010101" pitchFamily="49" charset="-122"/>
              </a:rPr>
              <a:t>江南岸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　改文：春风又</a:t>
            </a:r>
            <a:r>
              <a:rPr lang="zh-CN" altLang="en-US" sz="4800" b="1" dirty="0">
                <a:solidFill>
                  <a:srgbClr val="1A09F3"/>
                </a:solidFill>
                <a:ea typeface="黑体" panose="02010609060101010101" pitchFamily="49" charset="-122"/>
              </a:rPr>
              <a:t>绿</a:t>
            </a:r>
            <a:r>
              <a:rPr lang="zh-CN" altLang="en-US" sz="4800" b="1" dirty="0">
                <a:ea typeface="黑体" panose="02010609060101010101" pitchFamily="49" charset="-122"/>
              </a:rPr>
              <a:t>江南岸</a:t>
            </a:r>
            <a:endParaRPr lang="zh-CN" altLang="en-US" sz="4800" b="1" dirty="0">
              <a:ea typeface="黑体" panose="02010609060101010101" pitchFamily="49" charset="-122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323850" y="3213100"/>
            <a:ext cx="8496300" cy="2736850"/>
          </a:xfrm>
          <a:ln>
            <a:solidFill>
              <a:schemeClr val="bg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F72B47"/>
                </a:solidFill>
                <a:ea typeface="黑体" panose="02010609060101010101" pitchFamily="49" charset="-122"/>
              </a:rPr>
              <a:t>“绿”</a:t>
            </a:r>
            <a:r>
              <a:rPr lang="zh-CN" altLang="en-US" sz="4400" b="1" dirty="0">
                <a:solidFill>
                  <a:srgbClr val="000099"/>
                </a:solidFill>
                <a:ea typeface="黑体" panose="02010609060101010101" pitchFamily="49" charset="-122"/>
              </a:rPr>
              <a:t>较之</a:t>
            </a:r>
            <a:r>
              <a:rPr lang="zh-CN" altLang="en-US" sz="4400" b="1" dirty="0">
                <a:solidFill>
                  <a:srgbClr val="F72B47"/>
                </a:solidFill>
                <a:ea typeface="黑体" panose="02010609060101010101" pitchFamily="49" charset="-122"/>
              </a:rPr>
              <a:t>“到”</a:t>
            </a:r>
            <a:r>
              <a:rPr lang="zh-CN" altLang="en-US" sz="4400" b="1" dirty="0">
                <a:solidFill>
                  <a:srgbClr val="1A09F3"/>
                </a:solidFill>
                <a:ea typeface="黑体" panose="02010609060101010101" pitchFamily="49" charset="-122"/>
              </a:rPr>
              <a:t>写活了江南的勃勃生机，又流露出喜悦兴奋的心情</a:t>
            </a:r>
            <a:r>
              <a:rPr lang="zh-CN" altLang="en-US" sz="4400" b="1" dirty="0">
                <a:solidFill>
                  <a:srgbClr val="000099"/>
                </a:solidFill>
                <a:ea typeface="黑体" panose="02010609060101010101" pitchFamily="49" charset="-122"/>
              </a:rPr>
              <a:t>。</a:t>
            </a:r>
            <a:endParaRPr lang="zh-CN" altLang="en-US" sz="4400" b="1" dirty="0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611188" y="549275"/>
            <a:ext cx="17081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zh-CN" altLang="en-US" sz="4800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en-US" altLang="zh-CN" sz="480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480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755650" y="44450"/>
            <a:ext cx="7345363" cy="2447925"/>
          </a:xfrm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zh-CN" altLang="en-US" b="1" dirty="0">
                <a:ea typeface="黑体" panose="02010609060101010101" pitchFamily="49" charset="-122"/>
              </a:rPr>
              <a:t>原文：红杏枝头春意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浓</a:t>
            </a:r>
            <a:br>
              <a:rPr lang="zh-CN" altLang="en-US" b="1" dirty="0">
                <a:ea typeface="黑体" panose="02010609060101010101" pitchFamily="49" charset="-122"/>
              </a:rPr>
            </a:br>
            <a:r>
              <a:rPr lang="zh-CN" altLang="en-US" b="1" dirty="0">
                <a:ea typeface="黑体" panose="02010609060101010101" pitchFamily="49" charset="-122"/>
              </a:rPr>
              <a:t>改文：红杏枝头春意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闹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827088" y="2636838"/>
            <a:ext cx="7561262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600" b="1" dirty="0">
                <a:solidFill>
                  <a:srgbClr val="000099"/>
                </a:solidFill>
                <a:latin typeface="隶书" pitchFamily="49" charset="-122"/>
                <a:ea typeface="黑体" panose="02010609060101010101" pitchFamily="49" charset="-122"/>
              </a:rPr>
              <a:t>析：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隶书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99"/>
                </a:solidFill>
                <a:latin typeface="隶书" pitchFamily="49" charset="-122"/>
                <a:ea typeface="黑体" panose="02010609060101010101" pitchFamily="49" charset="-122"/>
              </a:rPr>
              <a:t>字不仅形容出红杏的众多和纷繁，而且，它把生机勃勃的大好春光全都点染出来了。不仅有色，而且似乎</a:t>
            </a:r>
            <a:r>
              <a:rPr lang="zh-CN" altLang="en-US" sz="3600" b="1" dirty="0">
                <a:solidFill>
                  <a:srgbClr val="FF3300"/>
                </a:solidFill>
                <a:latin typeface="隶书" pitchFamily="49" charset="-122"/>
                <a:ea typeface="黑体" panose="02010609060101010101" pitchFamily="49" charset="-122"/>
              </a:rPr>
              <a:t>有声</a:t>
            </a:r>
            <a:r>
              <a:rPr lang="zh-CN" altLang="en-US" sz="3600" b="1" dirty="0">
                <a:solidFill>
                  <a:srgbClr val="000099"/>
                </a:solidFill>
                <a:latin typeface="隶书" pitchFamily="49" charset="-122"/>
                <a:ea typeface="黑体" panose="02010609060101010101" pitchFamily="49" charset="-122"/>
              </a:rPr>
              <a:t>，表示他们在视觉里仿佛获得了听觉的感受。</a:t>
            </a:r>
            <a:r>
              <a:rPr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3"/>
          <p:cNvSpPr>
            <a:spLocks noGrp="1"/>
          </p:cNvSpPr>
          <p:nvPr>
            <p:ph idx="1"/>
          </p:nvPr>
        </p:nvSpPr>
        <p:spPr>
          <a:xfrm>
            <a:off x="684213" y="1989138"/>
            <a:ext cx="7772400" cy="4114800"/>
          </a:xfrm>
        </p:spPr>
        <p:txBody>
          <a:bodyPr vert="horz" wrap="square" lIns="91440" tIns="45720" rIns="91440" bIns="45720" anchor="t"/>
          <a:p>
            <a:r>
              <a:rPr lang="zh-CN" altLang="en-US" sz="4000" dirty="0">
                <a:solidFill>
                  <a:srgbClr val="0000CC"/>
                </a:solidFill>
                <a:ea typeface="黑体" panose="02010609060101010101" pitchFamily="49" charset="-122"/>
              </a:rPr>
              <a:t>句式不同，情感不同</a:t>
            </a:r>
            <a:endParaRPr lang="zh-CN" altLang="en-US" sz="400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0000CC"/>
                </a:solidFill>
                <a:ea typeface="黑体" panose="02010609060101010101" pitchFamily="49" charset="-122"/>
              </a:rPr>
              <a:t>繁简不同，意味不同</a:t>
            </a:r>
            <a:endParaRPr lang="zh-CN" altLang="en-US" sz="400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0000CC"/>
                </a:solidFill>
                <a:ea typeface="黑体" panose="02010609060101010101" pitchFamily="49" charset="-122"/>
              </a:rPr>
              <a:t>字眼不同，意境不同</a:t>
            </a:r>
            <a:endParaRPr lang="zh-CN" altLang="en-US" sz="4000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7107" name="WordArt 4"/>
          <p:cNvSpPr/>
          <p:nvPr/>
        </p:nvSpPr>
        <p:spPr>
          <a:xfrm>
            <a:off x="323850" y="188913"/>
            <a:ext cx="8229600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200" b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幼圆" charset="0"/>
                <a:ea typeface="幼圆" charset="0"/>
              </a:rPr>
              <a:t>为什么要“咬文嚼字”？</a:t>
            </a:r>
            <a:endParaRPr lang="zh-CN" altLang="en-US" sz="3200" b="1">
              <a:ln w="9525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latin typeface="幼圆" charset="0"/>
              <a:ea typeface="幼圆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6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6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内容占位符 2"/>
          <p:cNvSpPr>
            <a:spLocks noGrp="1"/>
          </p:cNvSpPr>
          <p:nvPr>
            <p:ph idx="1"/>
          </p:nvPr>
        </p:nvSpPr>
        <p:spPr>
          <a:xfrm>
            <a:off x="0" y="357188"/>
            <a:ext cx="9144000" cy="411480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800" b="1" dirty="0">
                <a:ea typeface="黑体" panose="02010609060101010101" pitchFamily="49" charset="-122"/>
              </a:rPr>
              <a:t>第三环节：</a:t>
            </a:r>
            <a:endParaRPr lang="en-US" altLang="zh-CN" sz="4800" b="1">
              <a:ea typeface="黑体" panose="02010609060101010101" pitchFamily="49" charset="-122"/>
            </a:endParaRPr>
          </a:p>
          <a:p>
            <a:pPr>
              <a:buNone/>
            </a:pPr>
            <a:endParaRPr lang="en-US" altLang="zh-CN" sz="4800" b="1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800" b="1" dirty="0">
                <a:ea typeface="黑体" panose="02010609060101010101" pitchFamily="49" charset="-122"/>
              </a:rPr>
              <a:t>怎样才能做到“咬文嚼字”？</a:t>
            </a:r>
            <a:endParaRPr lang="zh-CN" altLang="en-US" sz="4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827088" y="1052513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烟</a:t>
            </a:r>
            <a:endParaRPr lang="zh-CN" altLang="en-US" sz="40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3187" name="Line 3"/>
          <p:cNvSpPr/>
          <p:nvPr/>
        </p:nvSpPr>
        <p:spPr>
          <a:xfrm>
            <a:off x="1619250" y="1412875"/>
            <a:ext cx="129698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lgDash"/>
            <a:headEnd type="none" w="med" len="med"/>
            <a:tailEnd type="triangle" w="med" len="med"/>
          </a:ln>
        </p:spPr>
      </p:sp>
      <p:sp>
        <p:nvSpPr>
          <p:cNvPr id="40964" name="Text Box 4"/>
          <p:cNvSpPr txBox="1"/>
          <p:nvPr/>
        </p:nvSpPr>
        <p:spPr>
          <a:xfrm>
            <a:off x="1763713" y="90805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联想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3059113" y="1052513"/>
            <a:ext cx="1296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水汽</a:t>
            </a:r>
            <a:endParaRPr lang="zh-CN" altLang="en-US" sz="4000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684213" y="1989138"/>
            <a:ext cx="24479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一川烟草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3191" name="Line 7"/>
          <p:cNvSpPr/>
          <p:nvPr/>
        </p:nvSpPr>
        <p:spPr>
          <a:xfrm>
            <a:off x="2987675" y="2349500"/>
            <a:ext cx="136842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lgDash"/>
            <a:headEnd type="none" w="med" len="med"/>
            <a:tailEnd type="triangle" w="med" len="med"/>
          </a:ln>
        </p:spPr>
      </p:sp>
      <p:sp>
        <p:nvSpPr>
          <p:cNvPr id="40968" name="Text Box 8"/>
          <p:cNvSpPr txBox="1"/>
          <p:nvPr/>
        </p:nvSpPr>
        <p:spPr>
          <a:xfrm>
            <a:off x="3276600" y="17732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联想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4643438" y="1989138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朦胧愁绪</a:t>
            </a:r>
            <a:endParaRPr lang="zh-CN" altLang="en-US" sz="4000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6659563" y="2133600"/>
            <a:ext cx="24844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（化虚为实）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323850" y="3068638"/>
            <a:ext cx="8820150" cy="2836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写愁的具体形象的其他诗句：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白发三千丈，缘愁似个长（长度）</a:t>
            </a:r>
            <a:endParaRPr lang="zh-CN" altLang="en-US" sz="3200" b="1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问君能有几多愁，恰似一江春水向东流（动感）</a:t>
            </a:r>
            <a:endParaRPr lang="zh-CN" altLang="en-US" sz="3200" b="1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只恐双溪舴艋舟，载不动许多愁（重量）</a:t>
            </a:r>
            <a:endParaRPr lang="zh-CN" altLang="en-US" sz="3200" b="1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3196" name="矩形 93195"/>
          <p:cNvSpPr/>
          <p:nvPr/>
        </p:nvSpPr>
        <p:spPr>
          <a:xfrm>
            <a:off x="900113" y="0"/>
            <a:ext cx="73183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“烟”与苏轼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惠山烹小龙团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7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7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7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97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charRg st="3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971">
                                            <p:txEl>
                                              <p:charRg st="3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971">
                                            <p:txEl>
                                              <p:charRg st="3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971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971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Rectangle 4"/>
          <p:cNvSpPr/>
          <p:nvPr/>
        </p:nvSpPr>
        <p:spPr>
          <a:xfrm>
            <a:off x="0" y="1071563"/>
            <a:ext cx="9144000" cy="497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20000"/>
              </a:lnSpc>
            </a:pPr>
            <a:endParaRPr lang="en-US" altLang="zh-CN" sz="9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“独携小龙团，来试惠山泉”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独携天上小团月，来试人间第二泉”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清茶泡在泉水里</a:t>
            </a:r>
            <a:r>
              <a:rPr lang="zh-CN" altLang="en-US" sz="36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</a:t>
            </a:r>
            <a:r>
              <a:rPr lang="zh-CN" altLang="en-US" sz="36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到明月照着泉水。联想使</a:t>
            </a:r>
            <a:r>
              <a:rPr lang="zh-CN" altLang="en-US" sz="36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意蕴</a:t>
            </a:r>
            <a:r>
              <a:rPr lang="zh-CN" altLang="en-US" sz="36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丰富，有美妙的艺术效果。</a:t>
            </a:r>
            <a:endParaRPr lang="zh-CN" altLang="en-US" sz="36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/>
            <a:endParaRPr lang="zh-CN" altLang="en-US" sz="36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/>
            <a:r>
              <a:rPr lang="zh-CN" altLang="en-US" sz="36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直指意义（月轮）与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联想意义</a:t>
            </a:r>
            <a:r>
              <a:rPr lang="zh-CN" altLang="en-US" sz="36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（轮外月晕，晕外霞光。）</a:t>
            </a:r>
            <a:endParaRPr lang="zh-CN" altLang="en-US" sz="2800" b="1" dirty="0">
              <a:solidFill>
                <a:srgbClr val="0033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95235" name="矩形 95234"/>
          <p:cNvSpPr/>
          <p:nvPr/>
        </p:nvSpPr>
        <p:spPr>
          <a:xfrm>
            <a:off x="900113" y="0"/>
            <a:ext cx="73183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“烟”与苏轼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惠山烹小龙团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3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0">
                                            <p:txEl>
                                              <p:charRg st="3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>
                                            <p:txEl>
                                              <p:charRg st="3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0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0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1" name="Text Box 3"/>
          <p:cNvSpPr txBox="1"/>
          <p:nvPr/>
        </p:nvSpPr>
        <p:spPr>
          <a:xfrm>
            <a:off x="1692275" y="364490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清茶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6227763" y="3573463"/>
            <a:ext cx="143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水中月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1187450" y="4292600"/>
            <a:ext cx="2305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  <a:ea typeface="华文行楷" pitchFamily="2" charset="-122"/>
              </a:rPr>
              <a:t>（味觉）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8614" name="Text Box 6"/>
          <p:cNvSpPr txBox="1"/>
          <p:nvPr/>
        </p:nvSpPr>
        <p:spPr>
          <a:xfrm>
            <a:off x="6011863" y="42211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  <a:ea typeface="华文行楷" pitchFamily="2" charset="-122"/>
              </a:rPr>
              <a:t>（视觉）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8615" name="AutoShape 7"/>
          <p:cNvSpPr/>
          <p:nvPr/>
        </p:nvSpPr>
        <p:spPr>
          <a:xfrm rot="2301805">
            <a:off x="1979613" y="5300663"/>
            <a:ext cx="1728787" cy="280987"/>
          </a:xfrm>
          <a:prstGeom prst="rightArrow">
            <a:avLst>
              <a:gd name="adj1" fmla="val 50000"/>
              <a:gd name="adj2" fmla="val 1538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8616" name="AutoShape 8"/>
          <p:cNvSpPr/>
          <p:nvPr/>
        </p:nvSpPr>
        <p:spPr>
          <a:xfrm rot="8542262">
            <a:off x="5292725" y="5229225"/>
            <a:ext cx="1873250" cy="280988"/>
          </a:xfrm>
          <a:prstGeom prst="rightArrow">
            <a:avLst>
              <a:gd name="adj1" fmla="val 50000"/>
              <a:gd name="adj2" fmla="val 166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8617" name="Text Box 9"/>
          <p:cNvSpPr txBox="1"/>
          <p:nvPr/>
        </p:nvSpPr>
        <p:spPr>
          <a:xfrm>
            <a:off x="4140200" y="4365625"/>
            <a:ext cx="6492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C2AED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联想</a:t>
            </a:r>
            <a:endParaRPr lang="zh-CN" altLang="en-US" sz="3200" dirty="0">
              <a:solidFill>
                <a:srgbClr val="FC2AED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8" name="Text Box 10"/>
          <p:cNvSpPr txBox="1"/>
          <p:nvPr/>
        </p:nvSpPr>
        <p:spPr>
          <a:xfrm>
            <a:off x="3563938" y="6021388"/>
            <a:ext cx="2376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清沁肺腑</a:t>
            </a:r>
            <a:endParaRPr lang="zh-CN" altLang="en-US" sz="36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68619" name="Picture 11" descr="u=188297621,64275205&amp;fm=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196975"/>
            <a:ext cx="3240087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5" name="矩形 51214"/>
          <p:cNvSpPr/>
          <p:nvPr/>
        </p:nvSpPr>
        <p:spPr>
          <a:xfrm>
            <a:off x="900113" y="0"/>
            <a:ext cx="73183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“烟”与苏轼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惠山烹小龙团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1216" name="图片 51215" descr="2008311161237593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196975"/>
            <a:ext cx="3313113" cy="231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86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6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86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5" grpId="0" animBg="1"/>
      <p:bldP spid="68616" grpId="0" animBg="1"/>
      <p:bldP spid="68617" grpId="0"/>
      <p:bldP spid="686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827088" y="549275"/>
            <a:ext cx="69135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善用联想意义的例子</a:t>
            </a:r>
            <a:endParaRPr lang="zh-CN" altLang="en-US" sz="40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3011" name="Text Box 3"/>
          <p:cNvSpPr txBox="1"/>
          <p:nvPr/>
        </p:nvSpPr>
        <p:spPr>
          <a:xfrm>
            <a:off x="827088" y="1700213"/>
            <a:ext cx="60499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例一  阿里山的姑娘美如水</a:t>
            </a:r>
            <a:endParaRPr lang="zh-CN" altLang="en-US" sz="32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阿里山的少年壮如山</a:t>
            </a:r>
            <a:endParaRPr lang="zh-CN" altLang="en-US" sz="32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1042988" y="3357563"/>
            <a:ext cx="5105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水：清澈、和缓、流动</a:t>
            </a:r>
            <a:endParaRPr lang="zh-CN" altLang="en-US" sz="3200" b="1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姑娘：纯洁、温柔、机灵</a:t>
            </a:r>
            <a:endParaRPr lang="zh-CN" altLang="en-US" sz="3200" b="1" dirty="0">
              <a:solidFill>
                <a:srgbClr val="1A09F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827088" y="4797425"/>
            <a:ext cx="57610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山：雄壮 、高大、包容</a:t>
            </a:r>
            <a:endParaRPr lang="zh-CN" altLang="en-US" sz="32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/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少年：有力、健壮、胸怀宽广</a:t>
            </a:r>
            <a:endParaRPr lang="zh-CN" altLang="en-US" sz="32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014" name="Picture 6" descr="u=237204289,4210333785&amp;fm=0&amp;gp=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75" y="3786188"/>
            <a:ext cx="257175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Picture 7" descr="u=1682968375,1160572080&amp;fm=0&amp;gp=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38" y="1285875"/>
            <a:ext cx="2513012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charRg st="1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012">
                                            <p:txEl>
                                              <p:charRg st="1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12">
                                            <p:txEl>
                                              <p:charRg st="1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0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0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1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01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8" name="Text Box 4"/>
          <p:cNvSpPr txBox="1"/>
          <p:nvPr/>
        </p:nvSpPr>
        <p:spPr>
          <a:xfrm>
            <a:off x="393700" y="765175"/>
            <a:ext cx="8750300" cy="1511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用联想义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意蕴丰富</a:t>
            </a:r>
            <a:r>
              <a:rPr lang="zh-CN" altLang="en-US" sz="6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6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1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189" name="Rectangle 5"/>
          <p:cNvSpPr/>
          <p:nvPr/>
        </p:nvSpPr>
        <p:spPr>
          <a:xfrm>
            <a:off x="179388" y="2636838"/>
            <a:ext cx="89646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文学的语言要富有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联想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意义</a:t>
            </a:r>
            <a:endParaRPr lang="en-US" altLang="zh-CN" sz="4800" u="sng">
              <a:solidFill>
                <a:srgbClr val="FF0000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81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49508" name="Picture 4" descr="9316720089561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Rectangle 3"/>
          <p:cNvSpPr>
            <a:spLocks noGrp="1"/>
          </p:cNvSpPr>
          <p:nvPr>
            <p:ph type="title"/>
          </p:nvPr>
        </p:nvSpPr>
        <p:spPr>
          <a:xfrm>
            <a:off x="0" y="260350"/>
            <a:ext cx="50038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误用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套板反应”</a:t>
            </a:r>
            <a:endParaRPr lang="zh-CN" altLang="en-US" sz="4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Rectangle 4"/>
          <p:cNvSpPr>
            <a:spLocks noGrp="1"/>
          </p:cNvSpPr>
          <p:nvPr>
            <p:ph idx="1"/>
          </p:nvPr>
        </p:nvSpPr>
        <p:spPr>
          <a:xfrm>
            <a:off x="214313" y="1428750"/>
            <a:ext cx="8929687" cy="838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弊端：套语滥调，全无新奇。</a:t>
            </a:r>
            <a:endParaRPr lang="zh-CN" altLang="en-US" sz="4000" b="1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45062" name="Rectangle 6"/>
          <p:cNvSpPr/>
          <p:nvPr/>
        </p:nvSpPr>
        <p:spPr>
          <a:xfrm>
            <a:off x="250825" y="2276475"/>
            <a:ext cx="5400675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 eaLnBrk="1" hangingPunct="1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美人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：“柳腰桃面”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			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323850" y="2924175"/>
            <a:ext cx="7777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：“学富五车，  才高八斗”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250825" y="3573463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离别：“柳岸灞桥”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5" name="Text Box 9"/>
          <p:cNvSpPr txBox="1"/>
          <p:nvPr/>
        </p:nvSpPr>
        <p:spPr>
          <a:xfrm>
            <a:off x="179388" y="4292600"/>
            <a:ext cx="601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99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印书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：“付梓”“杀青”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506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506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 build="p"/>
      <p:bldP spid="45062" grpId="0"/>
      <p:bldP spid="45063" grpId="0"/>
      <p:bldP spid="45064" grpId="0"/>
      <p:bldP spid="4506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9" name="Text Box 5"/>
          <p:cNvSpPr txBox="1"/>
          <p:nvPr/>
        </p:nvSpPr>
        <p:spPr>
          <a:xfrm>
            <a:off x="393700" y="1196975"/>
            <a:ext cx="87503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误用联想义</a:t>
            </a: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易生流弊</a:t>
            </a:r>
            <a:endParaRPr lang="zh-CN" altLang="en-US" sz="6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910" name="Text Box 6"/>
          <p:cNvSpPr txBox="1"/>
          <p:nvPr/>
        </p:nvSpPr>
        <p:spPr>
          <a:xfrm>
            <a:off x="539750" y="3357563"/>
            <a:ext cx="7921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6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写作时要不断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创新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  <p:bldP spid="1239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4"/>
          <p:cNvSpPr txBox="1"/>
          <p:nvPr/>
        </p:nvSpPr>
        <p:spPr>
          <a:xfrm>
            <a:off x="214313" y="214313"/>
            <a:ext cx="20129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小结：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7348" name="Text Box 6"/>
          <p:cNvSpPr txBox="1"/>
          <p:nvPr/>
        </p:nvSpPr>
        <p:spPr>
          <a:xfrm>
            <a:off x="304800" y="1295400"/>
            <a:ext cx="8626475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en-US" altLang="zh-CN">
                <a:latin typeface="Times New Roman" panose="02020603050405020304" pitchFamily="18" charset="0"/>
                <a:ea typeface="幼圆" pitchFamily="49" charset="-122"/>
              </a:rPr>
              <a:t>  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49" charset="-122"/>
              </a:rPr>
              <a:t>文字的难处在于意义的确定与控制，我们在平时要大胆发挥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联想和想象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49" charset="-122"/>
              </a:rPr>
              <a:t>，在用词上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咬文嚼字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49" charset="-122"/>
              </a:rPr>
              <a:t>才会别开生面，表达出的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思想感情也才会有新意。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marL="342900" indent="-342900"/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98663" name="Text Box 7"/>
          <p:cNvSpPr txBox="1"/>
          <p:nvPr/>
        </p:nvSpPr>
        <p:spPr>
          <a:xfrm>
            <a:off x="0" y="4214813"/>
            <a:ext cx="94043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启示：写作时要准确表达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幼圆" pitchFamily="49" charset="-122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幼圆" pitchFamily="49" charset="-122"/>
              </a:rPr>
              <a:t>不断创新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。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1" descr="360截图201410292017302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971550" y="333375"/>
            <a:ext cx="7777163" cy="6035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楷体_GB2312" pitchFamily="49" charset="-122"/>
              </a:rPr>
              <a:t>阅读第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⑧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楷体_GB2312" pitchFamily="49" charset="-122"/>
              </a:rPr>
              <a:t>段回答下列问题：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咬文嚼字的条件：</a:t>
            </a:r>
            <a:endParaRPr lang="zh-CN" altLang="en-US" sz="32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r>
              <a:rPr lang="zh-CN" altLang="en-US" sz="36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要具有谨严精神，处处留心，刻苦自励，推陈翻新。</a:t>
            </a:r>
            <a:endParaRPr lang="zh-CN" altLang="en-US" sz="3600" dirty="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咬文嚼字的要求：</a:t>
            </a:r>
            <a:endParaRPr lang="zh-CN" altLang="en-US" sz="32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r>
              <a:rPr lang="zh-CN" altLang="en-US" sz="36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追求思想感情和语言的精练与相互吻合。</a:t>
            </a:r>
            <a:endParaRPr lang="zh-CN" altLang="en-US" sz="3600" dirty="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咬文嚼字的目标：</a:t>
            </a:r>
            <a:endParaRPr lang="zh-CN" altLang="en-US" sz="32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r>
              <a:rPr lang="zh-CN" altLang="en-US" sz="36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逐渐达到艺术的完美。</a:t>
            </a:r>
            <a:endParaRPr lang="zh-CN" altLang="en-US" sz="3600" dirty="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5603" name="Picture 3" descr="j02348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4724400"/>
            <a:ext cx="2268537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6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5602">
                                            <p:txEl>
                                              <p:charRg st="63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1" name="WordArt 7"/>
          <p:cNvSpPr>
            <a:spLocks noTextEdit="1"/>
          </p:cNvSpPr>
          <p:nvPr/>
        </p:nvSpPr>
        <p:spPr>
          <a:xfrm>
            <a:off x="1643063" y="2000250"/>
            <a:ext cx="5500687" cy="24288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9"/>
              </a:avLst>
            </a:prstTxWarp>
            <a:normAutofit/>
          </a:bodyPr>
          <a:p>
            <a:pPr algn="ctr"/>
            <a:r>
              <a:rPr lang="zh-CN" altLang="en-US" sz="40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C2AE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我们也来咬文嚼字</a:t>
            </a:r>
            <a:endParaRPr lang="zh-CN" altLang="en-US" sz="40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C2AE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2" name="WordArt 9"/>
          <p:cNvSpPr>
            <a:spLocks noTextEdit="1"/>
          </p:cNvSpPr>
          <p:nvPr/>
        </p:nvSpPr>
        <p:spPr>
          <a:xfrm>
            <a:off x="2971800" y="1295400"/>
            <a:ext cx="17145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endParaRPr lang="zh-CN" altLang="en-US" sz="44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3" name="Text Box 10"/>
          <p:cNvSpPr txBox="1"/>
          <p:nvPr/>
        </p:nvSpPr>
        <p:spPr>
          <a:xfrm>
            <a:off x="1116013" y="3860800"/>
            <a:ext cx="7654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学习“炼字”的方法。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 Box 4"/>
          <p:cNvSpPr txBox="1"/>
          <p:nvPr/>
        </p:nvSpPr>
        <p:spPr>
          <a:xfrm>
            <a:off x="0" y="0"/>
            <a:ext cx="9144000" cy="25384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更漏子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温庭筠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玉香炉，红蜡泪，偏照画堂秋思。眉翠薄，鬓云残，夜长衾枕寒。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梧桐树，三更雨，不道离情正苦。一叶叶，一声声，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阶滴到明。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61443" name="Rectangle 5"/>
          <p:cNvSpPr/>
          <p:nvPr/>
        </p:nvSpPr>
        <p:spPr>
          <a:xfrm>
            <a:off x="0" y="2636838"/>
            <a:ext cx="5410200" cy="6508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 algn="l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赏析</a:t>
            </a:r>
            <a:r>
              <a:rPr lang="zh-CN" altLang="en-US" sz="36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“空”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字的妙处。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46" name="Text Box 8"/>
          <p:cNvSpPr txBox="1"/>
          <p:nvPr/>
        </p:nvSpPr>
        <p:spPr>
          <a:xfrm>
            <a:off x="0" y="3429000"/>
            <a:ext cx="8964613" cy="32718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457200" indent="-457200" algn="l">
              <a:spcBef>
                <a:spcPct val="50000"/>
              </a:spcBef>
              <a:buAutoNum type="arabicParenBoth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空在句中指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“没有”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l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写出了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雨滴滴落在无人的石阶上，直到天明的情景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l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表达了主人公的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孤独、寂寞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l">
              <a:spcBef>
                <a:spcPct val="50000"/>
              </a:spcBef>
            </a:pP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/>
      <p:bldP spid="61443" grpId="0" animBg="1"/>
      <p:bldP spid="6144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Text Box 4"/>
          <p:cNvSpPr txBox="1"/>
          <p:nvPr/>
        </p:nvSpPr>
        <p:spPr>
          <a:xfrm>
            <a:off x="357188" y="928688"/>
            <a:ext cx="5867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语文“炼字”三步曲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0" y="1700213"/>
            <a:ext cx="9144000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第一步，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释字意。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解释该字在句中的含义，或指出这个字特殊的语法现象或修辞手法。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第二步，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绘景象。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展开联想，把该字放入原句中描述景象；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第三步，</a:t>
            </a:r>
            <a:r>
              <a:rPr lang="zh-CN" altLang="en-US" sz="32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析作用。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点出该字烘托了怎样的意境，表达了怎样的感情，或有什么艺术效果。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8" name="WordArt 6"/>
          <p:cNvSpPr>
            <a:spLocks noTextEdit="1"/>
          </p:cNvSpPr>
          <p:nvPr/>
        </p:nvSpPr>
        <p:spPr>
          <a:xfrm>
            <a:off x="2438400" y="457200"/>
            <a:ext cx="2476500" cy="609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5"/>
              </a:avLst>
            </a:prstTxWarp>
            <a:normAutofit/>
          </a:bodyPr>
          <a:p>
            <a:pPr algn="ctr"/>
            <a:r>
              <a:rPr lang="zh-CN" altLang="en-US" sz="48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怎么做？</a:t>
            </a:r>
            <a:endParaRPr lang="zh-CN" altLang="en-US" sz="48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charRg st="3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5">
                                            <p:txEl>
                                              <p:charRg st="3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5">
                                            <p:txEl>
                                              <p:charRg st="3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charRg st="7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5">
                                            <p:txEl>
                                              <p:charRg st="7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5">
                                            <p:txEl>
                                              <p:charRg st="7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charRg st="135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5">
                                            <p:txEl>
                                              <p:charRg st="135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5">
                                            <p:txEl>
                                              <p:charRg st="135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16" name="Rectangle 16"/>
          <p:cNvSpPr/>
          <p:nvPr/>
        </p:nvSpPr>
        <p:spPr>
          <a:xfrm>
            <a:off x="0" y="0"/>
            <a:ext cx="9144000" cy="289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 浦 别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/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南浦凄凄别，西风袅袅秋。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/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肠一断，好去莫回头。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/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5" name="Text Box 19"/>
          <p:cNvSpPr txBox="1"/>
          <p:nvPr/>
        </p:nvSpPr>
        <p:spPr>
          <a:xfrm>
            <a:off x="0" y="2060575"/>
            <a:ext cx="9144000" cy="12001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 algn="l"/>
            <a:r>
              <a:rPr lang="en-US" altLang="zh-CN" b="1">
                <a:latin typeface="Times New Roman" panose="02020603050405020304" pitchFamily="18" charset="0"/>
                <a:ea typeface="幼圆" pitchFamily="49" charset="-122"/>
              </a:rPr>
              <a:t>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前人认为，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“看”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字看似平常，实际上非常传神。你同意这种说法吗？为什么？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4518" name="Text Box 37"/>
          <p:cNvSpPr txBox="1"/>
          <p:nvPr/>
        </p:nvSpPr>
        <p:spPr>
          <a:xfrm>
            <a:off x="0" y="3573463"/>
            <a:ext cx="9144000" cy="30257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 algn="l"/>
            <a:r>
              <a:rPr lang="zh-CN" altLang="en-US" dirty="0">
                <a:latin typeface="Times New Roman" panose="02020603050405020304" pitchFamily="18" charset="0"/>
                <a:ea typeface="幼圆" pitchFamily="49" charset="-122"/>
              </a:rPr>
              <a:t>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同意。看，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在诗中指回望。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离人孤独地走了，还频频回望，每一次回望，都令自己肝肠寸断。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塑造了抒情主人公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泪眼朦胧，想看又不敢看的形象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。只一“看”字，就淋漓尽致地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表现了离别的酸楚。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charRg st="1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8">
                                            <p:txEl>
                                              <p:charRg st="1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8">
                                            <p:txEl>
                                              <p:charRg st="1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charRg st="5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8">
                                            <p:txEl>
                                              <p:charRg st="5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18">
                                            <p:txEl>
                                              <p:charRg st="5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6" grpId="0"/>
      <p:bldP spid="645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6" descr="BAN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88913"/>
            <a:ext cx="3455988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Text Box 3"/>
          <p:cNvSpPr txBox="1"/>
          <p:nvPr/>
        </p:nvSpPr>
        <p:spPr>
          <a:xfrm>
            <a:off x="611188" y="1255713"/>
            <a:ext cx="7993062" cy="2786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请根据特定的情景增加词语，使下面的文字表现出特定的内容。</a:t>
            </a:r>
            <a:endParaRPr lang="zh-CN" altLang="en-US" sz="36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3600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早晨，太阳发出光芒，树上的鸟儿鸣叫着，树下的流水流向远方。</a:t>
            </a:r>
            <a:endParaRPr lang="zh-CN" altLang="en-US" sz="3600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3492500" y="260350"/>
            <a:ext cx="4953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实战训练</a:t>
            </a: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41989" name="Picture 5" descr="j01923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4149725"/>
            <a:ext cx="2986087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2"/>
          <p:cNvSpPr/>
          <p:nvPr/>
        </p:nvSpPr>
        <p:spPr>
          <a:xfrm>
            <a:off x="5651500" y="404813"/>
            <a:ext cx="3200400" cy="606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solidFill>
                  <a:srgbClr val="FF00FF"/>
                </a:solidFill>
                <a:effectLst>
                  <a:outerShdw dist="45791" dir="3378595" algn="ctr" rotWithShape="0">
                    <a:srgbClr val="4D4D4D">
                      <a:alpha val="78998"/>
                    </a:srgbClr>
                  </a:outerShdw>
                </a:effectLst>
                <a:latin typeface="幼圆" charset="0"/>
                <a:ea typeface="幼圆" charset="0"/>
              </a:rPr>
              <a:t>作者介绍</a:t>
            </a:r>
            <a:endParaRPr lang="zh-CN" altLang="en-US" sz="3600" spc="720">
              <a:solidFill>
                <a:srgbClr val="FF00FF"/>
              </a:solidFill>
              <a:effectLst>
                <a:outerShdw dist="45791" dir="3378595" algn="ctr" rotWithShape="0">
                  <a:srgbClr val="4D4D4D">
                    <a:alpha val="78998"/>
                  </a:srgbClr>
                </a:outerShdw>
              </a:effectLst>
              <a:latin typeface="幼圆" charset="0"/>
              <a:ea typeface="幼圆" charset="0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0" y="765175"/>
            <a:ext cx="5435600" cy="521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安徽桐城人。现代美学家、文艺理论家，我国现代美学奠基者之一。笔名孟实、孟石。</a:t>
            </a:r>
            <a:endParaRPr lang="zh-CN" altLang="en-US" sz="28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先后就读于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所大学。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年毕业于香港大学教育系，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1930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年获英国爱丁堡大学文科硕士学位，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1933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年获法国斯特拉斯堡大学文科博士学位。曾任北京大学教授、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中国美学学会会长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代表作有：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文艺心理学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谈文学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西方美学史</a:t>
            </a:r>
            <a:r>
              <a:rPr lang="en-US" altLang="zh-CN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Picture 5" descr="zhgq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2708275"/>
            <a:ext cx="29718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5410200" y="1484313"/>
            <a:ext cx="3733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朱光潜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（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1897—1986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charRg st="4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charRg st="4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3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charRg st="13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3">
                                            <p:txEl>
                                              <p:charRg st="13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1029"/>
          <p:cNvSpPr txBox="1"/>
          <p:nvPr/>
        </p:nvSpPr>
        <p:spPr>
          <a:xfrm>
            <a:off x="395288" y="765175"/>
            <a:ext cx="8504237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       [1]要求扩展后的句子要抒发主人公欢快的心情。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3011" name="Text Box 1030"/>
          <p:cNvSpPr txBox="1"/>
          <p:nvPr/>
        </p:nvSpPr>
        <p:spPr>
          <a:xfrm>
            <a:off x="395288" y="1916113"/>
            <a:ext cx="8208962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　　早晨，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温暖的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金色的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光芒，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茂密的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树上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有几只可爱的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清脆地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鸣叫着，树下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清澈的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流水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欢快地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流向远方。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3012" name="Text Box 1031"/>
          <p:cNvSpPr txBox="1"/>
          <p:nvPr/>
        </p:nvSpPr>
        <p:spPr>
          <a:xfrm>
            <a:off x="395288" y="3429000"/>
            <a:ext cx="8424862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　　早晨，太阳发出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柔和的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光芒，树上的鸟儿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欢快地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鸣叫着，树下的流水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叮叮当当奏着乐曲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流向远方。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3013" name="Text Box 1032"/>
          <p:cNvSpPr txBox="1"/>
          <p:nvPr/>
        </p:nvSpPr>
        <p:spPr>
          <a:xfrm>
            <a:off x="395288" y="4656138"/>
            <a:ext cx="8424862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　　早晨，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微风习习，暖融融的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金色的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光芒，树上的鸟儿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迎着金色的阳光欢快地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鸣叫着，树下的流水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轻快地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中宋" pitchFamily="2" charset="-122"/>
              </a:rPr>
              <a:t>流向远方。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43014" name="Picture 1034" descr="j0213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0"/>
            <a:ext cx="1223963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2"/>
          <p:cNvSpPr txBox="1"/>
          <p:nvPr/>
        </p:nvSpPr>
        <p:spPr>
          <a:xfrm>
            <a:off x="323850" y="765175"/>
            <a:ext cx="817245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[2]要求扩展后的句子要抒发主人公苦闷伤感的心情。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Text Box 3"/>
          <p:cNvSpPr txBox="1"/>
          <p:nvPr/>
        </p:nvSpPr>
        <p:spPr>
          <a:xfrm>
            <a:off x="395288" y="2022475"/>
            <a:ext cx="8748712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早晨，太阳发出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凄清而冷寂的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光芒，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光秃秃的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树上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几只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寂寞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凄惶地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鸣叫着，树下的流水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清冷的寒风中无言地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流向远方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755650" y="3500438"/>
            <a:ext cx="78486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早晨，太阳发出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刺眼的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光芒，树上的鸟儿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唧唧喳喳令人烦躁地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鸣叫着，树下的流水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无精打采叹息着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流向远方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755650" y="5146675"/>
            <a:ext cx="80645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早晨，太阳发出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冷清的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光芒，树上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那只离群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的鸟儿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不时悲哀地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鸣叫着，树下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寂寞的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的流水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懒洋洋地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流向远方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4038" name="Picture 6" descr="j0213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0"/>
            <a:ext cx="1223963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  <p:bldP spid="4403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2"/>
          <p:cNvSpPr>
            <a:spLocks noGrp="1"/>
          </p:cNvSpPr>
          <p:nvPr>
            <p:ph type="title"/>
          </p:nvPr>
        </p:nvSpPr>
        <p:spPr>
          <a:xfrm>
            <a:off x="720725" y="647700"/>
            <a:ext cx="6840538" cy="108108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打广告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idx="1"/>
          </p:nvPr>
        </p:nvSpPr>
        <p:spPr>
          <a:xfrm>
            <a:off x="685800" y="1630363"/>
            <a:ext cx="4824413" cy="345598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化妆品</a:t>
            </a:r>
            <a:r>
              <a:rPr lang="en-US" altLang="zh-CN" sz="3600"/>
              <a:t>——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冰箱广告</a:t>
            </a:r>
            <a:r>
              <a:rPr lang="en-US" altLang="zh-CN" sz="3600" b="1"/>
              <a:t>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止咳药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钙    片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打字机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/>
              <a:t>当   铺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80000"/>
              </a:lnSpc>
            </a:pPr>
            <a:endParaRPr lang="zh-CN" altLang="en-US" sz="3600" b="1" dirty="0"/>
          </a:p>
        </p:txBody>
      </p:sp>
      <p:sp>
        <p:nvSpPr>
          <p:cNvPr id="48132" name="Text Box 4"/>
          <p:cNvSpPr txBox="1"/>
          <p:nvPr/>
        </p:nvSpPr>
        <p:spPr>
          <a:xfrm>
            <a:off x="3527425" y="1557338"/>
            <a:ext cx="5616575" cy="4040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趁早下“斑”，请勿“痘”留  领“鲜”一步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“咳”不容缓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“钙”世无双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不打不相识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当之无愧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eaLnBrk="1" hangingPunct="1">
              <a:spcBef>
                <a:spcPct val="20000"/>
              </a:spcBef>
              <a:buChar char="•"/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720725" y="647700"/>
            <a:ext cx="6840538" cy="108108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取店名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901700" y="2278063"/>
            <a:ext cx="7485063" cy="25193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药     店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饰品店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美容店</a:t>
            </a:r>
            <a:r>
              <a:rPr lang="en-US" altLang="zh-CN" sz="3600" b="1"/>
              <a:t>——</a:t>
            </a:r>
            <a:endParaRPr lang="en-US" altLang="zh-CN" sz="3600" b="1"/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美发店</a:t>
            </a:r>
            <a:r>
              <a:rPr lang="en-US" altLang="zh-CN" sz="3600" b="1"/>
              <a:t>——</a:t>
            </a:r>
            <a:endParaRPr lang="en-US" altLang="zh-CN" sz="3600"/>
          </a:p>
        </p:txBody>
      </p:sp>
      <p:sp>
        <p:nvSpPr>
          <p:cNvPr id="49156" name="Text Box 4"/>
          <p:cNvSpPr txBox="1"/>
          <p:nvPr/>
        </p:nvSpPr>
        <p:spPr>
          <a:xfrm>
            <a:off x="3492500" y="2205038"/>
            <a:ext cx="5127625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自讨苦吃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创饰界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整妆待发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最高发院    魔发师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2" algn="l" eaLnBrk="1" hangingPunct="1">
              <a:lnSpc>
                <a:spcPct val="80000"/>
              </a:lnSpc>
              <a:spcBef>
                <a:spcPct val="20000"/>
              </a:spcBef>
            </a:pP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395288" y="1052513"/>
            <a:ext cx="8208962" cy="4475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小结：</a:t>
            </a:r>
            <a:endParaRPr lang="zh-CN" altLang="en-US" sz="36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endParaRPr lang="zh-CN" altLang="en-US" sz="12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本文提倡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，实质上是说，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语言文字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思想感情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有密切关系，文字的优劣要从它所表达的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思想感情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和表现的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上去辨别。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致力于追求文学语言的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准确美、简洁美、意蕴美、创新美。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4578" name="WordArt 2"/>
          <p:cNvSpPr/>
          <p:nvPr/>
        </p:nvSpPr>
        <p:spPr>
          <a:xfrm>
            <a:off x="971550" y="620713"/>
            <a:ext cx="266541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地灵人杰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WordArt 3"/>
          <p:cNvSpPr/>
          <p:nvPr/>
        </p:nvSpPr>
        <p:spPr>
          <a:xfrm>
            <a:off x="684213" y="2060575"/>
            <a:ext cx="2133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安徽桐城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WordArt 4"/>
          <p:cNvSpPr/>
          <p:nvPr/>
        </p:nvSpPr>
        <p:spPr>
          <a:xfrm>
            <a:off x="3924300" y="1412875"/>
            <a:ext cx="3581400" cy="1257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幼圆" charset="0"/>
                <a:ea typeface="幼圆" charset="0"/>
              </a:rPr>
              <a:t>桐城派散文家（清代）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latin typeface="幼圆" charset="0"/>
              <a:ea typeface="幼圆" charset="0"/>
            </a:endParaRPr>
          </a:p>
        </p:txBody>
      </p:sp>
      <p:sp>
        <p:nvSpPr>
          <p:cNvPr id="16389" name="AutoShape 5"/>
          <p:cNvSpPr/>
          <p:nvPr/>
        </p:nvSpPr>
        <p:spPr>
          <a:xfrm>
            <a:off x="2987675" y="2420938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6390" name="AutoShape 6"/>
          <p:cNvSpPr/>
          <p:nvPr/>
        </p:nvSpPr>
        <p:spPr>
          <a:xfrm rot="5400000">
            <a:off x="3868738" y="3124200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6391" name="AutoShape 7"/>
          <p:cNvSpPr/>
          <p:nvPr/>
        </p:nvSpPr>
        <p:spPr>
          <a:xfrm rot="5400000">
            <a:off x="5143500" y="2847975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6392" name="AutoShape 8"/>
          <p:cNvSpPr/>
          <p:nvPr/>
        </p:nvSpPr>
        <p:spPr>
          <a:xfrm rot="5400000">
            <a:off x="6286500" y="2619375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6393" name="Text Box 9"/>
          <p:cNvSpPr txBox="1"/>
          <p:nvPr/>
        </p:nvSpPr>
        <p:spPr>
          <a:xfrm>
            <a:off x="3930650" y="3890963"/>
            <a:ext cx="79375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72B47"/>
                </a:solidFill>
                <a:latin typeface="Times New Roman" panose="02020603050405020304" pitchFamily="18" charset="0"/>
                <a:ea typeface="华文新魏" pitchFamily="2" charset="-122"/>
              </a:rPr>
              <a:t>方苞</a:t>
            </a:r>
            <a:endParaRPr lang="zh-CN" altLang="en-US" sz="4000" b="1" dirty="0">
              <a:solidFill>
                <a:srgbClr val="F72B47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5181600" y="4648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5257800" y="3586163"/>
            <a:ext cx="609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72B47"/>
                </a:solidFill>
                <a:latin typeface="Times New Roman" panose="02020603050405020304" pitchFamily="18" charset="0"/>
                <a:ea typeface="华文新魏" pitchFamily="2" charset="-122"/>
              </a:rPr>
              <a:t>刘大櫆</a:t>
            </a:r>
            <a:endParaRPr lang="zh-CN" altLang="en-US" sz="3600" b="1" dirty="0">
              <a:solidFill>
                <a:srgbClr val="F72B47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6505575" y="3357563"/>
            <a:ext cx="73342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72B47"/>
                </a:solidFill>
                <a:latin typeface="Times New Roman" panose="02020603050405020304" pitchFamily="18" charset="0"/>
                <a:ea typeface="华文新魏" pitchFamily="2" charset="-122"/>
              </a:rPr>
              <a:t>姚鼐</a:t>
            </a:r>
            <a:endParaRPr lang="zh-CN" altLang="en-US" sz="3600" b="1" dirty="0">
              <a:solidFill>
                <a:srgbClr val="F72B47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397" name="Text Box 13"/>
          <p:cNvSpPr txBox="1"/>
          <p:nvPr/>
        </p:nvSpPr>
        <p:spPr>
          <a:xfrm>
            <a:off x="808038" y="5426075"/>
            <a:ext cx="76517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文章特点：简洁，朱光潜早年曾在桐城派古文学私塾中读书，旧学功底很深。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eaLnBrk="1" hangingPunct="1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  <p:bldP spid="16392" grpId="0" animBg="1"/>
      <p:bldP spid="16393" grpId="0"/>
      <p:bldP spid="16395" grpId="0"/>
      <p:bldP spid="16396" grpId="0"/>
      <p:bldP spid="163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Text Box 3"/>
          <p:cNvSpPr txBox="1"/>
          <p:nvPr/>
        </p:nvSpPr>
        <p:spPr>
          <a:xfrm>
            <a:off x="0" y="1500188"/>
            <a:ext cx="8604250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什么是“咬文嚼字”？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为什么要“咬文嚼字”？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怎样才能做到“咬文嚼字”？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/>
              <a:t>   </a:t>
            </a:r>
            <a:r>
              <a:rPr lang="en-US" altLang="zh-CN" b="1"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zh-CN" altLang="en-US" b="1" dirty="0">
                <a:ea typeface="黑体" panose="02010609060101010101" pitchFamily="49" charset="-122"/>
              </a:rPr>
              <a:t>”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汉语大词典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中列有三个义项：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1A09F3"/>
                </a:solidFill>
                <a:latin typeface="楷体_GB2312" pitchFamily="49" charset="-122"/>
                <a:ea typeface="楷体_GB2312" pitchFamily="49" charset="-122"/>
              </a:rPr>
              <a:t>①形容过分推敲字句；</a:t>
            </a:r>
            <a:endParaRPr lang="zh-CN" altLang="en-US" b="1" dirty="0">
              <a:solidFill>
                <a:srgbClr val="1A09F3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1A09F3"/>
                </a:solidFill>
                <a:latin typeface="楷体_GB2312" pitchFamily="49" charset="-122"/>
                <a:ea typeface="楷体_GB2312" pitchFamily="49" charset="-122"/>
              </a:rPr>
              <a:t>②形容掉书袋或卖弄学问；</a:t>
            </a:r>
            <a:endParaRPr lang="zh-CN" altLang="en-US" b="1" dirty="0">
              <a:solidFill>
                <a:srgbClr val="1A09F3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1A09F3"/>
                </a:solidFill>
                <a:latin typeface="楷体_GB2312" pitchFamily="49" charset="-122"/>
                <a:ea typeface="楷体_GB2312" pitchFamily="49" charset="-122"/>
              </a:rPr>
              <a:t>③谓不重视实质，只在某些字句上纠缠，或强词夺理。</a:t>
            </a:r>
            <a:endParaRPr lang="zh-CN" altLang="en-US" b="1" dirty="0">
              <a:solidFill>
                <a:srgbClr val="1A09F3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指出下面句子中</a:t>
            </a:r>
            <a:r>
              <a:rPr lang="zh-CN" altLang="en-US" b="1" dirty="0"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zh-CN" altLang="en-US" b="1" dirty="0"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的含义：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学习马列主义理论要领会其精神实质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切不可一味地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此君肚里学识稀薄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但在人前说起话来却常常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极尽哗众取宠之能事。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此事明明是你错了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你再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咬文嚼字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也毫无用处。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9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charRg st="9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charRg st="9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23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>
                                            <p:txEl>
                                              <p:charRg st="123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charRg st="123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61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>
                                            <p:txEl>
                                              <p:charRg st="161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charRg st="161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6" name="Text Box 4"/>
          <p:cNvSpPr txBox="1"/>
          <p:nvPr/>
        </p:nvSpPr>
        <p:spPr>
          <a:xfrm>
            <a:off x="395288" y="2060575"/>
            <a:ext cx="5143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题目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咬文嚼字</a:t>
            </a:r>
            <a:r>
              <a:rPr lang="en-US" altLang="zh-CN" sz="3200" b="1">
                <a:latin typeface="Times New Roman" panose="02020603050405020304" pitchFamily="18" charset="0"/>
                <a:ea typeface="幼圆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幼圆" pitchFamily="49" charset="-122"/>
              </a:rPr>
              <a:t>：</a:t>
            </a:r>
            <a:endParaRPr lang="zh-CN" altLang="en-US" sz="32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文中作者赋予了“咬文嚼字”什么样的新意呢？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400" name="Text Box 8"/>
          <p:cNvSpPr txBox="1"/>
          <p:nvPr/>
        </p:nvSpPr>
        <p:spPr>
          <a:xfrm>
            <a:off x="0" y="836613"/>
            <a:ext cx="8229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请同学们阅读第三段，找出题目“咬文嚼字”在文中指的是什么？（用原文回答）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1" name="Rectangle 9"/>
          <p:cNvSpPr/>
          <p:nvPr/>
        </p:nvSpPr>
        <p:spPr>
          <a:xfrm>
            <a:off x="4427538" y="21336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3200" b="1" i="1">
                <a:solidFill>
                  <a:srgbClr val="1A09F3"/>
                </a:solidFill>
                <a:latin typeface="Times New Roman" panose="02020603050405020304" pitchFamily="18" charset="0"/>
                <a:ea typeface="幼圆" pitchFamily="49" charset="-122"/>
              </a:rPr>
              <a:t>——</a:t>
            </a:r>
            <a:r>
              <a:rPr lang="zh-CN" altLang="en-US" sz="3200" b="1" i="1" dirty="0">
                <a:solidFill>
                  <a:srgbClr val="1A09F3"/>
                </a:solidFill>
                <a:latin typeface="Times New Roman" panose="02020603050405020304" pitchFamily="18" charset="0"/>
                <a:ea typeface="幼圆" pitchFamily="49" charset="-122"/>
              </a:rPr>
              <a:t>贬词褒用</a:t>
            </a:r>
            <a:endParaRPr lang="zh-CN" altLang="en-US" sz="3200" b="1" i="1" dirty="0">
              <a:solidFill>
                <a:srgbClr val="1A09F3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9402" name="Text Box 10"/>
          <p:cNvSpPr txBox="1"/>
          <p:nvPr/>
        </p:nvSpPr>
        <p:spPr>
          <a:xfrm>
            <a:off x="323850" y="2852738"/>
            <a:ext cx="7924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幼圆" pitchFamily="49" charset="-122"/>
              </a:rPr>
              <a:t>   </a:t>
            </a:r>
            <a:r>
              <a:rPr lang="zh-CN" altLang="en-US" sz="36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在文学，无论阅读或写作，我们必须有一字不肯放松的谨严。</a:t>
            </a:r>
            <a:endParaRPr lang="zh-CN" altLang="en-US" sz="36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8" name="矩形 27657"/>
          <p:cNvSpPr/>
          <p:nvPr/>
        </p:nvSpPr>
        <p:spPr>
          <a:xfrm>
            <a:off x="395288" y="45085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咬文嚼字是（                     ）的态度。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9" name="矩形 27658"/>
          <p:cNvSpPr/>
          <p:nvPr/>
        </p:nvSpPr>
        <p:spPr>
          <a:xfrm>
            <a:off x="3203575" y="4508500"/>
            <a:ext cx="38560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1A09F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一字不肯放松的谨严</a:t>
            </a:r>
            <a:endParaRPr lang="zh-CN" altLang="en-US" sz="3200" b="1" dirty="0">
              <a:solidFill>
                <a:srgbClr val="1A09F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9" grpId="0"/>
      <p:bldP spid="59400" grpId="0"/>
      <p:bldP spid="59401" grpId="0"/>
      <p:bldP spid="59402" grpId="0"/>
      <p:bldP spid="27658" grpId="0"/>
      <p:bldP spid="276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6" name="Text Box 6"/>
          <p:cNvSpPr txBox="1"/>
          <p:nvPr/>
        </p:nvSpPr>
        <p:spPr>
          <a:xfrm>
            <a:off x="0" y="0"/>
            <a:ext cx="942975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第二环节：为什么要“咬文嚼字”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找出文章举了哪几个“咬文嚼字”的例子。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8" name="Rectangle 8"/>
          <p:cNvSpPr/>
          <p:nvPr/>
        </p:nvSpPr>
        <p:spPr>
          <a:xfrm>
            <a:off x="827088" y="2781300"/>
            <a:ext cx="4572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/>
            <a:r>
              <a:rPr lang="zh-CN" altLang="en-US" sz="40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郭沫若改台词 </a:t>
            </a:r>
            <a:endParaRPr lang="zh-CN" altLang="en-US" sz="40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40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王若虚改</a:t>
            </a:r>
            <a:r>
              <a:rPr lang="en-US" altLang="zh-CN" sz="40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40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000" b="1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/>
            <a:r>
              <a:rPr lang="zh-CN" altLang="en-US" sz="4000" b="1" dirty="0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贾岛“推敲”</a:t>
            </a:r>
            <a:endParaRPr lang="zh-CN" altLang="en-US" sz="4000" b="1" dirty="0">
              <a:solidFill>
                <a:srgbClr val="1A09F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8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8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8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8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</p:bldLst>
  </p:timing>
</p:sld>
</file>

<file path=ppt/theme/theme1.xml><?xml version="1.0" encoding="utf-8"?>
<a:theme xmlns:a="http://schemas.openxmlformats.org/drawingml/2006/main" name="空演示文稿">
  <a:themeElements>
    <a:clrScheme name="空演示文稿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幼圆" pitchFamily="49" charset="-122"/>
          </a:defRPr>
        </a:defPPr>
      </a:lstStyle>
    </a:lnDef>
  </a:objectDefaults>
  <a:extraClrSchemeLst>
    <a:extraClrScheme>
      <a:clrScheme name="空演示文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Data\Microsoft\Templates\空演示文稿.pot</Template>
  <TotalTime>0</TotalTime>
  <Words>4197</Words>
  <Application>WPS 演示</Application>
  <PresentationFormat>在屏幕上显示</PresentationFormat>
  <Paragraphs>413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幼圆</vt:lpstr>
      <vt:lpstr>隶书</vt:lpstr>
      <vt:lpstr>黑体</vt:lpstr>
      <vt:lpstr>微软雅黑</vt:lpstr>
      <vt:lpstr>楷体_GB2312</vt:lpstr>
      <vt:lpstr>幼圆</vt:lpstr>
      <vt:lpstr>华文新魏</vt:lpstr>
      <vt:lpstr>方正舒体</vt:lpstr>
      <vt:lpstr>楷体</vt:lpstr>
      <vt:lpstr>隶书</vt:lpstr>
      <vt:lpstr>华文行楷</vt:lpstr>
      <vt:lpstr>华文中宋</vt:lpstr>
      <vt:lpstr>新宋体</vt:lpstr>
      <vt:lpstr>空演示文稿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品味下面的话有什么区别？</vt:lpstr>
      <vt:lpstr>PowerPoint 演示文稿</vt:lpstr>
      <vt:lpstr>PowerPoint 演示文稿</vt:lpstr>
      <vt:lpstr>PowerPoint 演示文稿</vt:lpstr>
      <vt:lpstr>PowerPoint 演示文稿</vt:lpstr>
      <vt:lpstr>    原文：春风又到江南岸 　改文：春风又绿江南岸</vt:lpstr>
      <vt:lpstr>原文：红杏枝头春意浓 改文：红杏枝头春意闹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误用:“套板反应”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打广告</vt:lpstr>
      <vt:lpstr>取店名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咬文嚼字</dc:title>
  <dc:creator>邱新慧</dc:creator>
  <dc:subject>课件</dc:subject>
  <cp:category>PowerPoint Presentation</cp:category>
  <cp:lastModifiedBy>Administrator</cp:lastModifiedBy>
  <cp:revision>317</cp:revision>
  <dcterms:created xsi:type="dcterms:W3CDTF">2017-06-14T01:49:00Z</dcterms:created>
  <dcterms:modified xsi:type="dcterms:W3CDTF">2017-06-15T08:38:47Z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