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Default Extension="wmf" ContentType="image/x-wmf"/>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45"/>
  </p:notesMasterIdLst>
  <p:sldIdLst>
    <p:sldId id="256" r:id="rId2"/>
    <p:sldId id="260" r:id="rId3"/>
    <p:sldId id="262" r:id="rId4"/>
    <p:sldId id="263" r:id="rId5"/>
    <p:sldId id="264" r:id="rId6"/>
    <p:sldId id="265" r:id="rId7"/>
    <p:sldId id="266" r:id="rId8"/>
    <p:sldId id="267" r:id="rId9"/>
    <p:sldId id="268" r:id="rId10"/>
    <p:sldId id="270" r:id="rId11"/>
    <p:sldId id="271" r:id="rId12"/>
    <p:sldId id="272" r:id="rId13"/>
    <p:sldId id="273" r:id="rId14"/>
    <p:sldId id="274" r:id="rId15"/>
    <p:sldId id="275" r:id="rId16"/>
    <p:sldId id="276" r:id="rId17"/>
    <p:sldId id="277" r:id="rId18"/>
    <p:sldId id="279" r:id="rId19"/>
    <p:sldId id="280" r:id="rId20"/>
    <p:sldId id="281" r:id="rId21"/>
    <p:sldId id="282" r:id="rId22"/>
    <p:sldId id="283" r:id="rId23"/>
    <p:sldId id="284" r:id="rId24"/>
    <p:sldId id="285" r:id="rId25"/>
    <p:sldId id="286" r:id="rId26"/>
    <p:sldId id="288" r:id="rId27"/>
    <p:sldId id="289" r:id="rId28"/>
    <p:sldId id="290" r:id="rId29"/>
    <p:sldId id="291" r:id="rId30"/>
    <p:sldId id="292" r:id="rId31"/>
    <p:sldId id="293" r:id="rId32"/>
    <p:sldId id="295" r:id="rId33"/>
    <p:sldId id="296" r:id="rId34"/>
    <p:sldId id="297" r:id="rId35"/>
    <p:sldId id="298" r:id="rId36"/>
    <p:sldId id="299" r:id="rId37"/>
    <p:sldId id="300" r:id="rId38"/>
    <p:sldId id="301" r:id="rId39"/>
    <p:sldId id="303" r:id="rId40"/>
    <p:sldId id="304" r:id="rId41"/>
    <p:sldId id="305" r:id="rId42"/>
    <p:sldId id="306" r:id="rId43"/>
    <p:sldId id="307" r:id="rId44"/>
    <p:sldId id="308" r:id="rId45"/>
    <p:sldId id="309" r:id="rId46"/>
    <p:sldId id="311" r:id="rId47"/>
    <p:sldId id="313" r:id="rId48"/>
    <p:sldId id="314" r:id="rId49"/>
    <p:sldId id="315" r:id="rId50"/>
    <p:sldId id="316" r:id="rId51"/>
    <p:sldId id="317" r:id="rId52"/>
    <p:sldId id="318" r:id="rId53"/>
    <p:sldId id="319" r:id="rId54"/>
    <p:sldId id="320" r:id="rId55"/>
    <p:sldId id="322" r:id="rId56"/>
    <p:sldId id="323" r:id="rId57"/>
    <p:sldId id="325" r:id="rId58"/>
    <p:sldId id="326" r:id="rId59"/>
    <p:sldId id="328" r:id="rId60"/>
    <p:sldId id="330" r:id="rId61"/>
    <p:sldId id="331" r:id="rId62"/>
    <p:sldId id="332" r:id="rId63"/>
    <p:sldId id="333" r:id="rId64"/>
    <p:sldId id="334" r:id="rId65"/>
    <p:sldId id="335" r:id="rId66"/>
    <p:sldId id="336" r:id="rId67"/>
    <p:sldId id="338" r:id="rId68"/>
    <p:sldId id="339" r:id="rId69"/>
    <p:sldId id="340" r:id="rId70"/>
    <p:sldId id="341" r:id="rId71"/>
    <p:sldId id="342" r:id="rId72"/>
    <p:sldId id="343" r:id="rId73"/>
    <p:sldId id="345" r:id="rId74"/>
    <p:sldId id="346" r:id="rId75"/>
    <p:sldId id="347" r:id="rId76"/>
    <p:sldId id="348" r:id="rId77"/>
    <p:sldId id="349" r:id="rId78"/>
    <p:sldId id="350" r:id="rId79"/>
    <p:sldId id="351" r:id="rId80"/>
    <p:sldId id="352" r:id="rId81"/>
    <p:sldId id="353" r:id="rId82"/>
    <p:sldId id="354" r:id="rId83"/>
    <p:sldId id="355" r:id="rId84"/>
    <p:sldId id="357" r:id="rId85"/>
    <p:sldId id="360" r:id="rId86"/>
    <p:sldId id="361" r:id="rId87"/>
    <p:sldId id="362" r:id="rId88"/>
    <p:sldId id="363" r:id="rId89"/>
    <p:sldId id="364" r:id="rId90"/>
    <p:sldId id="365" r:id="rId91"/>
    <p:sldId id="366" r:id="rId92"/>
    <p:sldId id="367" r:id="rId93"/>
    <p:sldId id="369" r:id="rId94"/>
    <p:sldId id="370" r:id="rId95"/>
    <p:sldId id="371" r:id="rId96"/>
    <p:sldId id="372" r:id="rId97"/>
    <p:sldId id="373" r:id="rId98"/>
    <p:sldId id="374" r:id="rId99"/>
    <p:sldId id="375" r:id="rId100"/>
    <p:sldId id="377" r:id="rId101"/>
    <p:sldId id="378" r:id="rId102"/>
    <p:sldId id="379" r:id="rId103"/>
    <p:sldId id="380" r:id="rId104"/>
    <p:sldId id="381" r:id="rId105"/>
    <p:sldId id="382" r:id="rId106"/>
    <p:sldId id="383" r:id="rId107"/>
    <p:sldId id="384" r:id="rId108"/>
    <p:sldId id="386" r:id="rId109"/>
    <p:sldId id="387" r:id="rId110"/>
    <p:sldId id="388" r:id="rId111"/>
    <p:sldId id="389" r:id="rId112"/>
    <p:sldId id="390" r:id="rId113"/>
    <p:sldId id="391" r:id="rId114"/>
    <p:sldId id="392" r:id="rId115"/>
    <p:sldId id="393" r:id="rId116"/>
    <p:sldId id="394" r:id="rId117"/>
    <p:sldId id="395" r:id="rId118"/>
    <p:sldId id="396" r:id="rId119"/>
    <p:sldId id="397" r:id="rId120"/>
    <p:sldId id="398" r:id="rId121"/>
    <p:sldId id="399" r:id="rId122"/>
    <p:sldId id="400" r:id="rId123"/>
    <p:sldId id="401" r:id="rId124"/>
    <p:sldId id="402" r:id="rId125"/>
    <p:sldId id="403" r:id="rId126"/>
    <p:sldId id="405" r:id="rId127"/>
    <p:sldId id="406" r:id="rId128"/>
    <p:sldId id="407" r:id="rId129"/>
    <p:sldId id="408" r:id="rId130"/>
    <p:sldId id="410" r:id="rId131"/>
    <p:sldId id="411" r:id="rId132"/>
    <p:sldId id="412" r:id="rId133"/>
    <p:sldId id="413" r:id="rId134"/>
    <p:sldId id="414" r:id="rId135"/>
    <p:sldId id="417" r:id="rId136"/>
    <p:sldId id="419" r:id="rId137"/>
    <p:sldId id="420" r:id="rId138"/>
    <p:sldId id="421" r:id="rId139"/>
    <p:sldId id="422" r:id="rId140"/>
    <p:sldId id="423" r:id="rId141"/>
    <p:sldId id="424" r:id="rId142"/>
    <p:sldId id="425" r:id="rId143"/>
    <p:sldId id="426" r:id="rId144"/>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varScale="1">
        <p:scale>
          <a:sx n="74" d="100"/>
          <a:sy n="74" d="100"/>
        </p:scale>
        <p:origin x="-142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74BBD3D7-A139-4920-9548-81FF08F06322}"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396671F-3E34-4F93-8B4F-613FEC8D7A4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cSld name="1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7" name="Picture 2" descr="C:\Users\Administrator\Desktop\未标题-3.png"/>
          <p:cNvPicPr>
            <a:picLocks noChangeAspect="1" noChangeArrowheads="1"/>
          </p:cNvPicPr>
          <p:nvPr/>
        </p:nvPicPr>
        <p:blipFill>
          <a:blip r:embed="rId7"/>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6" r:id="rId2"/>
    <p:sldLayoutId id="2147483678" r:id="rId3"/>
    <p:sldLayoutId id="2147483679" r:id="rId4"/>
    <p:sldLayoutId id="2147483675" r:id="rId5"/>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2.xml"/><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0.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6.xml"/><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7.jpeg"/><Relationship Id="rId4" Type="http://schemas.openxmlformats.org/officeDocument/2006/relationships/image" Target="../media/image8.jpeg"/></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1.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268538" y="2628900"/>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252413" y="4500563"/>
            <a:ext cx="9144001"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专题十　论述类文章阅读</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艺术文本即作品对于接受者来说具有什么意义呢?接受美学的创始人、德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国的伊瑟尔说艺术文本是一个“召唤结构”,因为文本有“空白”“空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缺”“否定”三个要素。所谓“空白”,是说它有一些东西没有表达出来,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作者有意不写或不明写,要接受者用自己的生活经验与想象去补充;所谓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“空缺”,是语言结构造成的各个图像间的空白,接受者在阅读文本时要把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一个个句子表现的图像片断连接起来,整合成一个有机的图像系统;所谓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“否定”,指文本对接受者生活的现实具有否定的功能,它能引导接受者对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现实进行反思和批判。由此可见,文本的召唤性需要接受者呼应和配合,完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成艺术品的第二次创作。正如中国古典美学中的含蓄与简洁,其有限的文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字常常引发出读者脑海中的丰富意象。</a:t>
            </a:r>
            <a:endParaRPr lang="zh-CN" altLang="en-US">
              <a:latin typeface="+mn-lt"/>
              <a:ea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③前喻文化,即老年文化,其特点是晚辈主要向长辈学习,这是一切传统社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会的基本特征。在传统社会中,由于发展十分缓慢,经验就有了举足轻重的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作用,而经验丰富的老者自然就成了整个社会公认的行为楷模。在这种以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前喻方式为特征的文化传递过程中,年长一代传喻给年轻一代的不仅是基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本的生存技能,还包括他们对生活的理解、公认的生活方式和简拙的是非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观念。这种前喻型文化从根本上来说排除了变革的可能,当然也就排除了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年轻一代对年长一代的生活予以反叛的可能,因此,在前喻文化中是不存在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代沟现象的。</a:t>
            </a:r>
            <a:endParaRPr lang="zh-CN" altLang="en-US">
              <a:latin typeface="+mn-lt"/>
              <a:ea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④并喻文化,是一种过渡性质的文化,它肇始于前喻文化崩溃之际,比如移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民运动、科学发展、战争失败等原因。由于先前文化的中断,前辈无法再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向晚辈提供符合新的环境和时代要求的全新的行为模式,晚辈就只能以在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新的环境中捷足先登的同伴为自己仿效的楷模,这就产生了文化传递的并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喻方式。在并喻文化中,年长一代不能继续引导青年前行,导致代表新与旧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两种生活方式的两代人之间爆发矛盾与冲突,但这种“代沟”现象从全球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范围来看还只是局部性的。</a:t>
            </a:r>
            <a:endParaRPr lang="zh-CN" altLang="en-US">
              <a:latin typeface="+mn-lt"/>
              <a:ea typeface="+mn-e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⑤通过对前喻文化和并喻文化的描述,米德创设了她的后喻文化或曰青年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亚文化理论。她指出,由于二战以来科技革命的蓬勃发展,整个社会发生了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巨大变革,人类开始将自己熟知的世界抛在身后,生活于一个完全陌生的新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时代中。这一情形和当年开拓新大陆的移民们的经历颇有相似之处。所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不同的只是,如果说那些新大陆的开拓者经历的是空间迁徙的话,那么人们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今天经历的则是时间迁徙;如果说开拓新大陆的移民只占人口的一小部分,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那么,今天经历时间迁徙的则是整整一代人。在时代剧变面前,由老一代不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敢舍旧和新一代唯恐失新的矛盾所酿就的两代人之间的对立与冲突成为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一种全球性的现象。而要解决代际之间的矛盾与冲突,日益落伍的年长一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代就必须向代表未来的年轻一代学习。</a:t>
            </a:r>
            <a:endParaRPr lang="zh-CN" altLang="en-US">
              <a:latin typeface="+mn-lt"/>
              <a:ea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古往今来,没有任何一代能像今天的年轻一代经历这样根本的变化,同样也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没有任何一代能像他们这样“了解、经历和吸收在他们眼前发生的如此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迅猛的社会变革”,这就使得年轻一代的文化具有引导社会前行的作用。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⑥米德所论述的这种年长一代向年轻一代学习的现象这几年也开始在我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国出现。从1978年的改革开放以来,中国的青年一代就成了倡导新的价值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观和生活方式的先锋。我们将这种和“嗷嗷林鸟,反哺于子”的生物现象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十分相似的文化现象称为“文化反哺”,并且认为这种在疾速的文化变迁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时代所发生的年长一代向年轻一代进行广泛的文化吸收的现象具有某种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普遍性。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(选自周晓虹主编《现代西方社会心理学流派》,有改动)</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下列对原文思路的分析,正确的一项是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A.第①段从介绍自杰弗里到米德关于代沟问题研究的历史沿革入手,具体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解释代沟概念的内涵,重点肯定米德对代沟问题做了最具说服力的阐释。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B.第②段意在推介米德《文化与承诺》中关于代沟理论的内容,首先说明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米德研究代沟问题的社会背景,然后介绍了米德的基本观点和理论基石。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C.第③④⑤段论述与第②段论述内容并列,这三段先后阐释了文化传递方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式中前喻、并喻与后喻三种文化类型,并深入分析了它们与代沟的关系。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D.第⑥段承接第⑤段论述,进一步指出与生物现象十分相似的“文化反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哺”现象开始在我国出现,并分析了出现这现象的社会根源和必然性。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A.顺序颠倒,错在“从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入手”,应是“从具体解释代沟概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念的内涵入手”。C.关系错误,错在“内容并列”,应是总分关系。D.无中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生有,错在“并分析了出现这现象的社会根源和必然性”。</a:t>
            </a:r>
            <a:endParaRPr lang="zh-CN" altLang="en-US" dirty="0">
              <a:latin typeface="+mn-lt"/>
              <a:ea typeface="+mn-ea"/>
            </a:endParaRPr>
          </a:p>
        </p:txBody>
      </p:sp>
      <p:pic>
        <p:nvPicPr>
          <p:cNvPr id="219138" name="图片 3" descr="textimage51.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4" name="矩形 3"/>
          <p:cNvSpPr/>
          <p:nvPr/>
        </p:nvSpPr>
        <p:spPr>
          <a:xfrm>
            <a:off x="0" y="4849813"/>
            <a:ext cx="9144000" cy="171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80523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考点五　归纳内容要点,概括中心意思</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所谓“归纳”“概括”,就是从整体上把握文章,对具体内容加以概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括、对抽象内容加以阐发、对含蓄内容加以解说等。归纳和概括是在分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析的基础上进行的。分析就是把一件事情、一种现象、一个概念分成较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简单的组成部分,找出这些部分的本质属性和彼此之间的联系;归纳就是在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分析的基础上把事情、现象、概念总结起来或概括成一般原理;概括就是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指把事物的共同点归结在一起。分析是整体到局部的思维过程,归纳是具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体、详细到抽象、概括的过程。</a:t>
            </a:r>
            <a:endParaRPr lang="zh-CN" altLang="en-US" dirty="0">
              <a:latin typeface="+mn-lt"/>
              <a:ea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归纳内容要点、概括中心意思是在阅读理解的基础上对文章内容做进一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步分析和整理的阅读思维过程。一般说来,一篇文章的每一个段落都相对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集中地表达了一个中心意思,我们把这个中心意思叫作段落的中心。段落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的中心有时可用中心句或中心词加以概括,这种中心句或中心词往往分布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在段首或段末。有的段落没有中心句或中心词,这就要在深入把握句际关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系的基础上,找到一个恰当的词句总括全部内容,这就是概括段落的中心。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一个段落的中心往往就是全文的一个内容要点。一般说来,文章有几个主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体段落就有几个内容要点。多个内容要点按或并列、或对比、或层进、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或阐释的关系组合链接在一起,就形成了全文的中心。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从出题的角度,既可以考查对某一部分内容要点的归纳,也可以考查对全文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中心意思、主要观点的概括。</a:t>
            </a:r>
            <a:endParaRPr lang="zh-CN" altLang="en-US" dirty="0">
              <a:latin typeface="+mn-lt"/>
              <a:ea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626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(2015山东,6)阅读下面的文字,完成问题。(3分)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艺术实践证明,要塑造出具有较高审美价值的典型人物,就必须深刻揭示人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物性格的内在矛盾性。如果不能把握和揭示人物灵魂深处的真实和社会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历史的真实,不能把人物性格的内在矛盾性成功地揭示出来,就没有活生生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的真实的人,就没有真正深刻的典型。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巴金曾经指出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为了应付新的需要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有人注意到了优点和缺点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于是在正</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面人物身上加入一些缺点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在动摇人物身上加入一些优点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总之使得每个人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甚至反面人物都带有‘人情味’。但是作品里面的那些人仍然没有血色</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不像真人。为什么呢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我想有一个原因是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除了优点和缺点以外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活人的身</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上还有别的东西。”人类复杂的内心图景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不是用几笔鲜明的色彩可以描</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画清楚的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不是“优点”“缺点”这种具有确定范围的概念性语言可以概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括的。事实上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人的性格世界有很大的模糊性特征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了解人物形象的模糊</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对作家塑造人物性格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将产生积极的影响。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性格元素模糊性主要包括两层意思。</a:t>
            </a:r>
            <a:endParaRPr lang="zh-CN" altLang="en-US" dirty="0">
              <a:latin typeface="+mn-lt"/>
              <a:ea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一是构成性格整体的各种性格元素之间往往是不同向的,甚至是彼此矛盾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对立的:一部分性格元素表现为肯定性方向,表现为善,表现为美,表现为真,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表现为圣洁;另一部分性格元素表现为否定性方向,表现为恶,表现为丑,表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现为伪,表现为鄙俗。这种双向性,使一个人的性格表象变得纷纭复杂,使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一个人有时像他自己,有时又不像他自己;有时忠于他自己,有时又背叛他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自己。这就是说,构成性格整体的各种元素往往不能按照同一确定的方向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运动,而正是这种非同向发展的各种性格因素,才形成人物性格的模糊性。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例如,构成阿Q性格整体的元素是非常复杂的,而这些杂多的性格元素,又表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现为双向性:质朴愚昧又狡黠圆滑,率真任性又正统卫道,自尊自大又自轻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自贱,争强好胜又忍辱屈从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这些元素在自身运动的过程中,互相碰撞,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互相交叉,形成复杂的性格表象。</a:t>
            </a:r>
            <a:endParaRPr lang="zh-CN" altLang="en-US">
              <a:latin typeface="+mn-lt"/>
              <a:ea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性格元素模糊性的另一层意思,则是每一个性格元素内部都带有二重性,肯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定中包含着否定,否定中包含着肯定。因此,性格元素自身的性质不可能完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全确定,它在不同的情境中总是显示出不同的内容和形式,不断变化。例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如,当一个人在追求真理时,“倔强”的性格元素就表现为肯定性质的“韧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性”,而当真理不复存在时还要硬去碰撞,“倔强”元素就转化为否定性质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的“固执”。一个人的勇敢,在某种情况下可表现为见义勇为的善,在某种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情况下则又可能表现为不义亦为的恶。李逵的勇猛有时表现为非常可爱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的战斗精神,有时则表现为“排头砍去”的鲁莽。</a:t>
            </a:r>
            <a:endParaRPr lang="zh-CN" altLang="en-US">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接受者作为主体,他对文本的接受不是被动的。海德格尔提出“前理解”,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即理解前的心理文化结构,这种结构影响着理解。理解不可能是文本意义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的重现,而只能是文本与“前理解”的统一。这样,文本与接受就呈现出一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种相互作用的关系:一方面文本在相当程度上规定了接受者理解的范围、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方向,让理解朝它的本义靠拢;另一方面,文本不可能将接受者完全制约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住、规范住,接受者必然会按照自己的方式去理解作品,于是不可避免地就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会出现误读或创造。从某种意义上说,理解就是误读,创造也是误读,不要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希望所有的接受者都持同样的理解,也不要希望所有的理解都与艺术家的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本旨一致,那样并不意味着艺术作品的成功。</a:t>
            </a:r>
            <a:endParaRPr lang="zh-CN" altLang="en-US">
              <a:latin typeface="+mn-lt"/>
              <a:ea typeface="+mn-ea"/>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此外,性格元素的本质往往不是直接袒露着的,它会被假象包裹着,从而显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现出表里矛盾、似是而非的情状,使人们感到难以捉摸。狄德罗曾说:“说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人是一种力量与软弱、光明与盲目、渺小与伟大的复合物,这并不是责难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人,而是为人下定义。”因此,要写出鲜活的人物形象,确实值得写作者多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下一番功夫!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(节选自刘再复《性格组合论》,有删改)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下列对本文主旨的概括,正确的一项是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A.文学作品中一个个活生生的真实的人物形象,其性格充满着内在的矛盾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性,具有较高的审美价值。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B.多向的性格构成,杂多的性格元素,相互影响,相互交叉,使人物性格表象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纷纭复杂,不断变化。</a:t>
            </a:r>
            <a:endParaRPr lang="zh-CN" altLang="en-US">
              <a:latin typeface="+mn-lt"/>
              <a:ea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C.性格元素模糊性对塑造人物形象有重要作用,要刻画鲜明的人物,离不开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对人物性格模糊性的体察。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D.性格元素之间的非同向和每一个性格元素内部的二重性,是构成性格元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素模糊性的两层主要意思。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A.该项内容是从性格方面说明文学作品中的人物形象具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有审美价值,不是本文主旨。B.该项内容仅仅是性格元素模糊性带来的影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响,并不是本文主旨。D.该项内容只是对第四、五段内容的概括。</a:t>
            </a:r>
            <a:endParaRPr lang="zh-CN" altLang="en-US">
              <a:latin typeface="+mn-lt"/>
              <a:ea typeface="+mn-ea"/>
            </a:endParaRPr>
          </a:p>
        </p:txBody>
      </p:sp>
      <p:pic>
        <p:nvPicPr>
          <p:cNvPr id="233474" name="图片 3" descr="textimage52.jpeg"/>
          <p:cNvPicPr>
            <a:picLocks noChangeAspect="1"/>
          </p:cNvPicPr>
          <p:nvPr/>
        </p:nvPicPr>
        <p:blipFill>
          <a:blip r:embed="rId3"/>
          <a:srcRect/>
          <a:stretch>
            <a:fillRect/>
          </a:stretch>
        </p:blipFill>
        <p:spPr bwMode="auto">
          <a:xfrm>
            <a:off x="1054100" y="3132138"/>
            <a:ext cx="180975" cy="190500"/>
          </a:xfrm>
          <a:prstGeom prst="rect">
            <a:avLst/>
          </a:prstGeom>
          <a:noFill/>
          <a:ln w="9525">
            <a:noFill/>
            <a:miter lim="800000"/>
            <a:headEnd/>
            <a:tailEnd/>
          </a:ln>
        </p:spPr>
      </p:pic>
      <p:sp>
        <p:nvSpPr>
          <p:cNvPr id="4" name="矩形 3"/>
          <p:cNvSpPr/>
          <p:nvPr/>
        </p:nvSpPr>
        <p:spPr>
          <a:xfrm>
            <a:off x="0" y="3062288"/>
            <a:ext cx="9144000" cy="1430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1.找出相关的概括性语句。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2.分析相关文字的层次。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3.提取精要,独立归纳。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4.将题肢与从文中筛选整合的相应信息进行细心比较判断。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整体阅读时,首先要把握文章的中心论点,在这个前提下,再去分析和归纳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各个部分的内容要点,并把握整体与局部的关系。在此基础上,进一步分析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各个部分观点与材料的关系,把握作者的真正意图。这样,我们就从宏观到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微观全面透彻地把握了文章的内容。</a:t>
            </a:r>
            <a:endParaRPr lang="zh-CN" altLang="en-US">
              <a:latin typeface="+mn-lt"/>
              <a:ea typeface="+mn-ea"/>
            </a:endParaRPr>
          </a:p>
        </p:txBody>
      </p:sp>
      <p:pic>
        <p:nvPicPr>
          <p:cNvPr id="235522" name="图片 3" descr="textimage53.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(2015四川资阳月考)阅读下面的文字,完成问题。(3分)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只恐双溪舴艋舟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——关于当代油画卡通倾向的思考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剑 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近30年来,当代油画从人性化、家居化、卡通化</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一路走来,可谓奇光异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彩,可就是在这表面的五光十色里,既让人看到了历史性的进步,也看到了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从一种雷同走到一种新的雷同,从一种偏执走到一种新的偏执,从一种无精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打采走到一种新的无精打采。</a:t>
            </a:r>
            <a:endParaRPr lang="zh-CN" altLang="en-US">
              <a:latin typeface="+mn-lt"/>
              <a:ea typeface="+mn-ea"/>
            </a:endParaRPr>
          </a:p>
        </p:txBody>
      </p:sp>
      <p:pic>
        <p:nvPicPr>
          <p:cNvPr id="237570" name="图片 3" descr="textimage54.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因为意识形态的影响与社会生活的变化,我们曾经选择了苏俄写实画派,弃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除了其他风格流派,并在“文化大革命”中达到了红光亮一统天下的极端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境地,为此,我们在结束“文化大革命”后,从思想、学术、艺术诸方面做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了许多年反反复复的清算、整理,以期拨乱反正,包括以激越方式进行的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“八五新潮”等,从而使我们的造型艺术家在几无羁绊的状态下从事艺术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创作,在几无要求的状态下创造个人风格,如是,艺术家的创造力得到了爆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发,艺术家的个性得到了张扬,艺术天地因此而千姿百态,但是,由此走来,人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们发现,不是所有的艺术家都具备深刻的人文思想,不是所有的艺术家都具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备深厚的人文情怀,不是所有的艺术家都具备广博的人文知识,不是所有的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艺术家都具备自觉的反省能力,也不是所有的艺术家都具备强有力的自我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调整与自我改造能力,因此,我们又有了许多的不尽如人意。</a:t>
            </a:r>
            <a:endParaRPr lang="zh-CN" altLang="en-US">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我们从红光亮的炫目眩晕中走出来,有了振聋发聩的伤痕艺术,有了洞幽烛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微的反思历史的艺术,有了深入骨髓的探索人性的艺术,有了以小见大的展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示市井的艺术,有了粗犷沉重的展示下层人生活的艺术,但是,任一艺术探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索的成就确定以后,便在“可以得奖”“卖钱多”等非艺术旗帜的引导下,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出现一阵非理性的自我重复与他人模仿,高昂的艺术激情不日即被让人哭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笑不得的仿制兑换成了平淡如水,兑换成了俗不可耐</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且有人美其名曰: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风格。眼前,在年轻艺术家中大量出现的油画卡通化正在沦入这一怪圈,而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让人担忧。</a:t>
            </a:r>
            <a:endParaRPr lang="zh-CN" altLang="en-US">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这些1980年前后出生的艺术学子是在卡通逐步盛行的年代长大的,卡通是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他们的人文环境特征,因此,在他们进入自我主张从事艺术创作时,自然而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然地便借用了卡通手段,本是无可厚非。关键是,他们在以卡通作为新媒介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手段并给人以耳目一新的印象后,多数人停止了脚步,停留在语言本身。他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们把主要精力花费在如何将眼前的一切转化为卡通形象上,而把眼前的一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切所包含的社会生活动向、缘由等人文意味抽象了、淡化了、埋没了、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忽略了,甚至排斥了。他们身处的伟大时代,在他们的作品里只剩下一堆平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面化的玩偶。崇高被消解、深刻被填平的同时,艺术所应当具备的人文精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神也被消解了填平了。同时,生活圈子狭小、视野平低的不足也影响着他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们的自我突破。这些问题应当得到年轻朋友们的重视。</a:t>
            </a:r>
            <a:endParaRPr lang="zh-CN" altLang="en-US">
              <a:latin typeface="+mn-lt"/>
              <a:ea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从年轻人的创作里可以看到年轻人的问题,可以看到这个社会的问题,也可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以看到整个艺术的问题,也就是说,我们的领导部门、管理机构、群众团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体、高等院校与科研单位在组织艺术创作、主办艺术展览、开展艺术教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育、设立科研选题的时候,有没有在口号下确定实施方案,有没有在方案下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确定任务,有没有在任务里确定人选,有没有在人选里考虑年龄梯次,有没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有在日常工作中安排新老交替、文脉传承这个千秋伟业。如果我们不把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年轻学子的学习、体验、创作、再学习、再体验、再创作考虑到我们的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工作中、安排在我们的活动中、体现在我们的成就里,我们组织的创作不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就是为名人设局吗?我们主办的展览不就是为同门办事吗?我们开展的艺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术教育不总是戛然而止吗?我们从事的科研不就成了一些人的所谓观点的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同义反复吗?</a:t>
            </a:r>
            <a:endParaRPr lang="zh-CN" altLang="en-US">
              <a:latin typeface="+mn-lt"/>
              <a:ea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不管我们多么有能耐,不管艺术界人士多么长寿,未来都属于年轻人,因此,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我们应当提供条件、提出要求,让年轻的艺术学子打开窗户、敞开心扉,融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入并深入社会生活,认识并表现伟大时代,否则,只恐双溪舴艋舟,载不动许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(选自《人民日报》)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下列关于原文第一、二两段内容的表述,不正确的一项是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A.二十世纪八十年代以来,当代油画的发展经历了从人性化到家居化再到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卡通化的发展历程。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B.我们的油画曾经选择了苏俄写实画派,弃除了其他风格流派,完全是因为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意识形态的影响。</a:t>
            </a:r>
            <a:endParaRPr lang="zh-CN" altLang="en-US">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C.在“文化大革命”结束后,我国油画领域开始由红光亮一统天下的局面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转变为千姿百态的艺术天地。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D.在新的时代,人们发现,不是所有的艺术家都具备较高的人文素养和较强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的自查自纠能力。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以偏概全,应是因为意识形态的影响与社会生活的变化。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考点六　分析概括作者在文中的观点态度</a:t>
            </a:r>
            <a:endParaRPr lang="zh-CN" altLang="en-US" dirty="0">
              <a:latin typeface="+mn-lt"/>
              <a:ea typeface="+mn-ea"/>
            </a:endParaRPr>
          </a:p>
        </p:txBody>
      </p:sp>
      <p:pic>
        <p:nvPicPr>
          <p:cNvPr id="249858" name="图片 3" descr="textimage55.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
        <p:nvSpPr>
          <p:cNvPr id="4" name="矩形 3"/>
          <p:cNvSpPr/>
          <p:nvPr/>
        </p:nvSpPr>
        <p:spPr>
          <a:xfrm>
            <a:off x="0" y="3062288"/>
            <a:ext cx="9144000" cy="1001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文本一经产生就成为历史,它所表达的思想感情、所反映的生活,都只能是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过去的,而理解总是现在进行时。当我们接受历史上的艺术作品时,我们当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然可以设身处地想象古人的生活,体验古人的思想感情,但我们毕竟是现代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人,只能按照我们现在的心理文化结构去理解古人。当然,任何理解都只能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是个体的理解,但个体毕竟是与群体相通的,所以个体的理解中也有普遍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性。理解作为现实的行为具有通向实践的品格,艺术品正是通过理解走向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现实,并在生活中发挥作用的。不是别的,正是理解擦亮了艺术品的生命之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(摘编自陈望衡《艺术是什么》)</a:t>
            </a:r>
            <a:endParaRPr lang="zh-CN" altLang="en-US" dirty="0">
              <a:latin typeface="+mn-lt"/>
              <a:ea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论述类文章中作者的观点态度是作者对论述的社会问题所持的见解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和主张。一般来说,论述类文章中作者的观点态度是显豁的、明确的。在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整体阅读中可以通过审读标题、寻找全文的中心句(包括首括句和尾括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句)、概括文中重点段落的大意等方法,把握作者在文中的观点态度。但有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的论述类文章,作者的观点态度就不够明显。有的论述类文章从总体上看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作者的观点态度是明确的,但具体到文中某一部分内容的观点态度,如引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用、转述多人的观点时,作者的意图就比较隐蔽。这时就需要我们下一番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分析概括的功夫。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论述类文章中考查分析概括作者在文中的观点态度,主要集中在下列四个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方面:</a:t>
            </a:r>
            <a:endParaRPr lang="zh-CN" altLang="en-US" dirty="0">
              <a:latin typeface="+mn-lt"/>
              <a:ea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1.辨析作者在文中表现出来的观点态度。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这类试题一般从阅读的整体性出发,要求考生对全文涉及的内容探幽析微,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做出仔细的辨析。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2.概括作者对文中某一内容的观点态度。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这类试题在论述类文章中大量出现,其要求一般是在筛选整合文中重要信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息的基础上,对文中隐含着的作者的观点进行辨析和概括。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3.比较作者在文中引用、转述的多人的观点。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这类试题要求考生结合语境对不同人的观点进行求同或求异的分析,以明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确作者的态度。</a:t>
            </a:r>
            <a:endParaRPr lang="zh-CN" altLang="en-US" dirty="0">
              <a:latin typeface="+mn-lt"/>
              <a:ea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4.分析比较选文的信息材料与作者的观点的异同。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作者对自己所论述的社会问题的观点态度,有时是比较复杂的,多数情况下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不是简单地赞成或者反对;有时对问题的某一方面是肯定的,对问题的另一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个方面是否定的,有时可能对问题的一些方面是有所保留的。这些情况考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生在阅读时要仔细辨析,准确把握。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(2015安徽滁州期末)阅读下面的文字,完成问题。(3分)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①什么是文化,似乎早已不言自明,但无数事实也告诉我们,一方面文化可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以被说得宽泛无边,另一方面,又可以被看得十分狭窄,好像就是在那里吹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拉弹唱而已。</a:t>
            </a:r>
            <a:endParaRPr lang="zh-CN" altLang="en-US" dirty="0">
              <a:latin typeface="+mn-lt"/>
              <a:ea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②校园文化是一种人人都认为很重要的文化,于是,诗社、乐队、合唱团、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美术班,再加上舞蹈、模特、体育,应有尽有,可以拨款,可以加分,可以特招,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还可以外出参加比赛,赢得大奖。但同时,有的校园却以堂而皇之的理由将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流浪狗乱棍打死,然后血淋淋地丢弃在垃圾桶里,而很多流浪狗还是因为学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生弃养的结果;有的校园可以出现“少爷”的称呼,为了“少爷的安全”,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又有了紧随而来的“家丁”,这种现象还曾经被默认;有的校园纸张浪费、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饮食浪费、用电浪费、水资源浪费,已经是持续多年的事情;在校园里开豪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车摆阔,恐怕也非个案。所有这些,看起来,与文化没什么关系,其实,这些都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是校园文化缺失导致的。人与自然,与其他动物的关系,是一种文化;人的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责任担当,是一种文化;人与人平等相处,更是一种文化。</a:t>
            </a:r>
            <a:endParaRPr lang="zh-CN" altLang="en-US">
              <a:latin typeface="+mn-lt"/>
              <a:ea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文化就是我们的生活方式,包括品质、情操、修养,而校园正是培育品质、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情操、修养,也就是培育文化的所在。假如生活方式不属于文化,而仅仅是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活法,那么,文体活动再活跃,获奖再多,也不过是竞技。有技术并不等于有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文化,文体的最终目的只有与培育健康的生活方式结合起来,才具备了文化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的内涵。一个校园一旦真正具有了文化,其环境是和谐的,其人际关系是友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善的,无论多么大的理由都不会简单粗暴地对待小动物,都不会将同学分高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低,都不会暴殄天物,因为校园里的一切都关乎心灵,关乎育人,关乎我们社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会的未来。</a:t>
            </a:r>
            <a:endParaRPr lang="zh-CN" altLang="en-US">
              <a:latin typeface="+mn-lt"/>
              <a:ea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10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③企业文化已经被复制了无数遍,好像是个企业就能拥有企业文化。事实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上,无论唱歌凝聚精神,还是办晚会汇聚才艺,很多所谓企业文化都显得非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常功利,也十分偏狭,有的是在扶植对老板对老总的忠诚感,有的仅仅是大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伙聚在一道乐和乐和,目的无非是更多地干活。这样的企业文化,与培养现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代企业的价值观念、道德规范、行为准则、经营环境无关,也不大可能培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育起情操和涵养,短期对企业利润或许有益,但无助于员工的精神生活,更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无助于社会进步,最终也无助于企业的长期发展。因为对社会缺少担当,对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员工缺乏关爱的企业,是短视的企业。</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④社区文化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近些年比较盛行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每个社区都建立了文化站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摆着书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放着琴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购置了体育器材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舞蹈更是热热闹闹。可是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当走进有些社区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也会发现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垃</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圾可以随便扔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汽车可以肆意挡道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业主与物业的关系一直处于紧张状态。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这种内涵狭隘的社区文化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很难改变社区居民的生活方式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而有价值的社区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文化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内涵应该更为丰富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不但可以活跃居民生活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更会提升生活品质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建立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邻里友好关系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改善人们的生存环境。</a:t>
            </a:r>
            <a:endParaRPr lang="zh-CN" altLang="en-US" dirty="0">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⑤有一位作家说:文化?它是随便一个人迎面走来,他的举手投足,他的一颦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一笑,他的整体气质。他走过一棵树,树枝低垂,他是随手把枝折断丢弃,还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是弯身而过?一只满身是癣的流浪狗走近他,他是怜悯地避开,还是一脚踢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过去?电梯门打开,他是谦抑地让人,还是霸道地把别人挤开?一个盲人和他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并肩路口,绿灯亮了,他会搀那盲者一把吗?他与别人如何擦身而过?他如何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低头系上自己松了的鞋带?他怎么从卖菜的小贩手里接过找来的零钱?对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文化的这样一种理解,不无道理。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(选自《人民日报》2014年11月27日,有删改)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下列对原文观点的概括,正确的一项是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A.校园里的一切都关乎心灵,关乎育人,学校开展的所有文体活动都应具备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文化的内涵,而不仅仅是竞技。</a:t>
            </a:r>
            <a:endParaRPr lang="zh-CN" altLang="en-US">
              <a:latin typeface="+mn-lt"/>
              <a:ea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B.目前我国所有的企业文化都非常功利,只顾追求企业经济效益,对社会缺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少担当,对员工缺乏人文关怀。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C.每个社区如果都能把建立文化站和改善邻里关系并行,就一定能够结束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小区里业主和物业的紧张关系。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D.随手折断树枝、怜悯地避开流浪狗、进电梯把别人挤开、搀扶盲人过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马路,都是一个人没有文化的表现。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B.“目前我国所有的企业文化都非常功利,只顾追求企业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经济效益”过于绝对,原文为“很多所谓企业文化都显得非常功利”。C.</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前后句推理不成立,且“一定能够结束”说法过于绝对。D.“怜悯地避开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流浪狗”“搀扶盲人过马路”应是有文化的表现。</a:t>
            </a:r>
            <a:endParaRPr lang="zh-CN" altLang="en-US">
              <a:latin typeface="+mn-lt"/>
              <a:ea typeface="+mn-ea"/>
            </a:endParaRPr>
          </a:p>
        </p:txBody>
      </p:sp>
      <p:pic>
        <p:nvPicPr>
          <p:cNvPr id="266242" name="图片 3" descr="textimage56.jpeg"/>
          <p:cNvPicPr>
            <a:picLocks noChangeAspect="1"/>
          </p:cNvPicPr>
          <p:nvPr/>
        </p:nvPicPr>
        <p:blipFill>
          <a:blip r:embed="rId3"/>
          <a:srcRect/>
          <a:stretch>
            <a:fillRect/>
          </a:stretch>
        </p:blipFill>
        <p:spPr bwMode="auto">
          <a:xfrm>
            <a:off x="1054100" y="4062413"/>
            <a:ext cx="180975" cy="190500"/>
          </a:xfrm>
          <a:prstGeom prst="rect">
            <a:avLst/>
          </a:prstGeom>
          <a:noFill/>
          <a:ln w="9525">
            <a:noFill/>
            <a:miter lim="800000"/>
            <a:headEnd/>
            <a:tailEnd/>
          </a:ln>
        </p:spPr>
      </p:pic>
      <p:sp>
        <p:nvSpPr>
          <p:cNvPr id="4" name="矩形 3"/>
          <p:cNvSpPr/>
          <p:nvPr/>
        </p:nvSpPr>
        <p:spPr>
          <a:xfrm>
            <a:off x="0" y="3992563"/>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1.统观全文,筛选出直接表现作者思想感情和观点态度的语句。主要是抓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“文眼”,抓关键句和中心句。这些语句往往在开头,或是段落的起始句、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终结句。抓住这些句子,就能把握作者的观点和态度。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2.分析文章的中心内容,把握作者的基本观点和态度。作者写文章往往围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绕一个中心来展开文章内容,因而阅读时,把握文章的中心内容是理解作者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观点和态度的关键。有时还需要对文中各段内容进行综合分析,进而把握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好作者的观点态度。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3.通过对文中不同观点、不同态度的比较,辨析作者的观点和态度。有下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面两种方法:</a:t>
            </a:r>
            <a:endParaRPr lang="zh-CN" altLang="en-US">
              <a:latin typeface="+mn-lt"/>
              <a:ea typeface="+mn-ea"/>
            </a:endParaRPr>
          </a:p>
        </p:txBody>
      </p:sp>
      <p:pic>
        <p:nvPicPr>
          <p:cNvPr id="268290" name="图片 3" descr="textimage5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(1)正反对比。要通过上下文来对比两者或几者的观点,分析作者的观点。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(2)相似辨析。有些观点不是明显的对立,而是相容、相交、发展、递进,要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仔细辨析,方可取胜。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1.从概括性强的句子入手。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有的文章的观点是直接表述的,抓住了概括性强而又表达某种看法的句子,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就抓住了作者的观点态度。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2.从文中运用的材料入手。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文中运用的材料,不论是事实还是文献资料,总是会表达一定的观点。因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此,从分析材料入手,是分析概括作者观点态度的重要途径。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3.从作者的评述入手。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作者把自己的观点态度隐含在具体的评述之中而不直接说出。这</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就要求从分析具体的评述入手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提取精要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做出概括。</a:t>
            </a:r>
            <a:endParaRPr lang="zh-CN" altLang="en-US" dirty="0">
              <a:latin typeface="+mn-l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1.下列关于原文内容的表述,不正确的一项是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A.在过去,艺术品的接受并不属于美学的研究范围,而当接受美学诞生以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后,关于艺术品的接受的研究就成为艺术美学中的一门显学。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B.在接受美学诞生以前,人们一般的认识是:整个创作过程就是艺术家的审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美经验不断结晶的过程,艺术品一旦形成,创作也就大功告成。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C.接受美学认为,艺术品在艺术家手中产生出来,这只是艺术创作的第一阶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段,读者、观众、听众对艺术品的接受是艺术创作的继续。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D.通过读者、观众和听众的接受,艺术作品的价值才从一种可能的存在转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化为现实的存在,从这个意义上说,接受也属于艺术创作的一部分。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2.下列理解和分析,不符合原文意思的一项是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A.文本之所以是一个“召唤结构”,一个原因就是它有一些内容有意不写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或不明写,需要接受者用自己的生活经验与想象去补充。</a:t>
            </a:r>
            <a:endParaRPr lang="zh-CN" altLang="en-US" dirty="0">
              <a:latin typeface="+mn-lt"/>
              <a:ea typeface="+mn-e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(2016甘肃高台三检)阅读下面的文字,完成问题。(3分)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王国维写了一篇专论艺术形式美的美学论文,题为《古雅之在美学上之位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置》。这可以说是中国美学史上第一篇关于艺术形式美的专论,值得我们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重视。王国维在这篇论文中,系统地考察了古雅(艺术形式美)的性质、地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位和作用,提出了以下一些论点: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一、艺术的意象(壮美或优美)必须通过艺术的形式美(古雅)才能表现出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来。用王国维自己的话来说,就是:“优美及宏壮必与古雅合,然后得显其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固有之价值。”“吾人之所以感如此之美且壮者,实以表出之之雅故,即以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其美之第一形式更以雅之第二形式表出之故也。”</a:t>
            </a:r>
            <a:endParaRPr lang="zh-CN" altLang="en-US" dirty="0">
              <a:latin typeface="+mn-lt"/>
              <a:ea typeface="+mn-ea"/>
            </a:endParaRPr>
          </a:p>
        </p:txBody>
      </p:sp>
      <p:pic>
        <p:nvPicPr>
          <p:cNvPr id="272386" name="图片 3" descr="textimage58.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二、艺术的雅与俗的区分,就在于艺术形式美的不同。换句话说,同一内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容,同一意象,由于艺术形式美的不同,因而就有雅与俗的不同。王国维说: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“即同一形式也,其表之也各不同。同一曲也,而奏之者各异;同一雕刻绘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画也,而真本与摹本大殊。诗歌亦然。‘夜阑更炳烛,相对如梦寐’(杜甫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《羌村》诗)之于‘今宵剩把银钅工照,犹恐相逢是梦中’(晏几道《鹧鸪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天》词),‘愿言思伯,甘心首疾’(《诗·卫风·伯兮》)之于‘衣带渐宽终不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悔,为伊消得人憔悴’(欧阳修《蝶恋花》词),其第一形式同,而前者温厚后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者刻露者,其第二形式异也。一切艺术无不皆然,于是有所谓雅俗之区别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起。”</a:t>
            </a:r>
            <a:endParaRPr lang="zh-CN" altLang="en-US">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三、但是艺术形式美不应该突出自己。王国维说:“优美及宏壮之原质愈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显,则古雅之原质愈蔽。”这是一个十分深刻的论断。意思是说,艺术形式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美的使命在于整个艺术形象的完美,因此只有通过否定自己,才能实现自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己。这是中国古典美学关于艺术形式美的一个传统的思想。这个传统思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想反映了艺术形式美的一条规律,当艺术的感性形式诸因素把艺术内容恰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当地、充分地、完善地表现出来,从而使欣赏者为整个艺术形象的美所吸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引,而不再去注意形式美本身时,这才是真正的艺术形式美。在这里,艺术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形式美只有否定自己,才能实现自己,否定得愈彻底,实现得也就愈充分。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这是王国维关于艺术形式美的理论中最有价值的部分。</a:t>
            </a:r>
            <a:endParaRPr lang="zh-CN" altLang="en-US">
              <a:latin typeface="+mn-lt"/>
              <a:ea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435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四、艺术形式美有自己独立的价值。王国维认为艺术形式美(古雅)可以离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开艺术意象(壮美或优美)而有独立的价值。这是不错的。但艺术形式美的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这种独立价值终究是相对的,因为艺术形式美终究不能完全脱离艺术内容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和艺术意象。王国维没能指出这一点,在理论上是一个重大的缺陷。王国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维对于艺术形式美具有独立价值的论证,也有很多不妥当的地方。例如,自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然中不美的东西,到了艺术中,可以产生“不可言之趣味”,王国维认为这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种趣味都来自艺术形式美,这显然是片面的。因为在这种情况下,趣味主要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还是来自艺术的意象,而不是来自艺术形式美。这一点,并不因为艺术家描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写的对象是自然中不美的东西就有所改变。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王国维对艺术形式美的考察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是相当系统的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比历史上有关这个问题的探讨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都要深入得多。其中显然有康德美学的影响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但他也提出了一些合理的见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对后人进一步研究艺术形式美很有启发。</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(选自叶朗《美学史大纲》,有删改)</a:t>
            </a:r>
            <a:endParaRPr lang="zh-CN" altLang="en-US" dirty="0">
              <a:latin typeface="+mn-lt"/>
              <a:ea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6650"/>
            <a:ext cx="8505825" cy="4498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根据原文内容,下列各项不属于作者观点的一项是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A.艺术形式美只有通过否定自己,才能实现自己,这是中国古典美学关于艺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术形式美的一个传统思想。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B.艺术的意象必须通过艺术的形式美才能表现出来,但艺术形式美可以离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开艺术意象而有独立的价值。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C.王国维关于艺术形式美的理论中最有价值的部分是认为“优美及宏壮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之原质愈显,则古雅之原质愈蔽”。</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自然中不美的东西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到了艺术中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可以产生“不可言之趣味”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这种趣味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主要来自艺术的意象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而非艺术形式美。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a:t>
            </a:r>
            <a:r>
              <a:rPr lang="en-US" altLang="zh-CN" kern="0" dirty="0">
                <a:solidFill>
                  <a:srgbClr val="000000"/>
                </a:solidFill>
                <a:latin typeface="Times New Roman" pitchFamily="65" charset="-122"/>
                <a:ea typeface="宋体" pitchFamily="65" charset="-122"/>
              </a:rPr>
              <a:t>B</a:t>
            </a:r>
            <a:r>
              <a:rPr lang="zh-CN" altLang="en-US" kern="0" dirty="0">
                <a:solidFill>
                  <a:srgbClr val="000000"/>
                </a:solidFill>
                <a:latin typeface="Times New Roman" pitchFamily="65" charset="-122"/>
                <a:ea typeface="宋体" pitchFamily="65" charset="-122"/>
              </a:rPr>
              <a:t>　这是王国维的观点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不是作者的观点。</a:t>
            </a:r>
            <a:endParaRPr lang="zh-CN" altLang="en-US" dirty="0">
              <a:latin typeface="+mn-lt"/>
              <a:ea typeface="+mn-ea"/>
            </a:endParaRPr>
          </a:p>
        </p:txBody>
      </p:sp>
      <p:pic>
        <p:nvPicPr>
          <p:cNvPr id="280578" name="图片 3" descr="textimage59.jpeg"/>
          <p:cNvPicPr>
            <a:picLocks noChangeAspect="1"/>
          </p:cNvPicPr>
          <p:nvPr/>
        </p:nvPicPr>
        <p:blipFill>
          <a:blip r:embed="rId3"/>
          <a:srcRect/>
          <a:stretch>
            <a:fillRect/>
          </a:stretch>
        </p:blipFill>
        <p:spPr bwMode="auto">
          <a:xfrm>
            <a:off x="533400" y="5297488"/>
            <a:ext cx="180975" cy="190500"/>
          </a:xfrm>
          <a:prstGeom prst="rect">
            <a:avLst/>
          </a:prstGeom>
          <a:noFill/>
          <a:ln w="9525">
            <a:noFill/>
            <a:miter lim="800000"/>
            <a:headEnd/>
            <a:tailEnd/>
          </a:ln>
        </p:spPr>
      </p:pic>
      <p:sp>
        <p:nvSpPr>
          <p:cNvPr id="4" name="矩形 3"/>
          <p:cNvSpPr/>
          <p:nvPr/>
        </p:nvSpPr>
        <p:spPr>
          <a:xfrm>
            <a:off x="0" y="5207000"/>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04913"/>
            <a:ext cx="8505825" cy="55578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理解文中重要概念的含义</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1.什么叫“概念”?什么叫“重要概念”?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概念是反映客观事物本质属性的思维形式。某一事物的所有性质及同其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他事物之间的关系,是事物的属性;其中,为该事物所特有的并对该事物有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决定意义的属性,是其本质属性。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“重要概念”仅指与整体文意密切相关或是文章重点论述的一个“概念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性”词语;而“重要词语”则相对比较宽泛,包括与文章的核心内容密切相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关的词语、表达功能特别强烈的词语、理解上容易发生偏差的词语等。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2.“含义”将以什么形式出现在考题中?</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理解重要概念的含义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主要考查理解“重要概念”的属性、内涵和外延。属性是指概念的性质及同其他事物之间的关系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内涵是指概念所包含甚至是所涉及的各个方面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外延是指从概念性质出发向外引申所关联的现象或事物。</a:t>
            </a:r>
            <a:endParaRPr lang="zh-CN" altLang="en-US" dirty="0">
              <a:latin typeface="+mn-lt"/>
              <a:ea typeface="+mn-ea"/>
            </a:endParaRPr>
          </a:p>
        </p:txBody>
      </p:sp>
      <p:pic>
        <p:nvPicPr>
          <p:cNvPr id="282626" name="图片 3" descr="textimage61.jpeg"/>
          <p:cNvPicPr>
            <a:picLocks noChangeAspect="1"/>
          </p:cNvPicPr>
          <p:nvPr/>
        </p:nvPicPr>
        <p:blipFill>
          <a:blip r:embed="rId3"/>
          <a:srcRect/>
          <a:stretch>
            <a:fillRect/>
          </a:stretch>
        </p:blipFill>
        <p:spPr bwMode="auto">
          <a:xfrm>
            <a:off x="692150" y="1296988"/>
            <a:ext cx="1236663" cy="325437"/>
          </a:xfrm>
          <a:prstGeom prst="rect">
            <a:avLst/>
          </a:prstGeom>
          <a:noFill/>
          <a:ln w="9525">
            <a:noFill/>
            <a:miter lim="800000"/>
            <a:headEnd/>
            <a:tailEnd/>
          </a:ln>
        </p:spPr>
      </p:pic>
      <p:grpSp>
        <p:nvGrpSpPr>
          <p:cNvPr id="282627" name="组合 3"/>
          <p:cNvGrpSpPr>
            <a:grpSpLocks/>
          </p:cNvGrpSpPr>
          <p:nvPr/>
        </p:nvGrpSpPr>
        <p:grpSpPr bwMode="auto">
          <a:xfrm>
            <a:off x="3143250" y="704850"/>
            <a:ext cx="2000250" cy="601663"/>
            <a:chOff x="3571875" y="1314450"/>
            <a:chExt cx="2000250" cy="600884"/>
          </a:xfrm>
        </p:grpSpPr>
        <p:sp>
          <p:nvSpPr>
            <p:cNvPr id="5" name="对角圆角矩形 4"/>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282629"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理解文中重要句子的含意</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1.什么是文中的重要句子?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“重要句子”是就它们在文中的表达作用而言的,主要包括以下几种: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(1)从作用上说,指那些能点明主旨的语句,或能显示脉络层次的关键性语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句,即人们常说的“文眼”;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(2)从语句特点上说,指那些在文中起重要作用的中心句、总结句、过渡句,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对理解文脉的推进与转接有关键作用的句子;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(3)从内容上说,指那些内涵较为丰富而且具有提示性或引导性的语句;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(4)从表达上说,指那些比较含蓄的有深层含意的语句;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(5)从结构上说,指那些结构比较复杂,对理解文意有直接影响的语句。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此外,从出现的频率上说,反复出现的句子也是重要的句子。</a:t>
            </a:r>
            <a:endParaRPr lang="zh-CN" altLang="en-US" dirty="0">
              <a:latin typeface="+mn-lt"/>
              <a:ea typeface="+mn-ea"/>
            </a:endParaRPr>
          </a:p>
        </p:txBody>
      </p:sp>
      <p:pic>
        <p:nvPicPr>
          <p:cNvPr id="284674" name="图片 3" descr="textimage62.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所谓理解重要句子的含意,包括以下三个层次: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(1)表层意义,即字面意义;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(2)句内意义,即句子的语境意义(临时意义);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(3)句外意义,即言外之意。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2.理解文中句子与词语的关系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词语是句子的基础,句子是词语的扩展,两者是紧密相关的。</a:t>
            </a:r>
            <a:endParaRPr lang="zh-CN" altLang="en-US">
              <a:latin typeface="+mn-lt"/>
              <a:ea typeface="+mn-ea"/>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筛选并整合文中的信息</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1.如何理解“筛选”和“整合”?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“筛选并整合文中的信息”是论述类文章阅读能力的要求。筛选是指阅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读过程中,在辨别信息主次的基础上,根据阅读目的对信息进行搜寻,选取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重要词句,舍弃无关信息的过程。整合是对筛选出的有效信息进行归纳、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综合、转换的过程。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2.筛选并整合文中的信息题的题型及特点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一是客观题,要求能对照材料选出符合题干要求的选项,这种题型都是“四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选一”;二是主观题,要求能筛选出与题目有关的语句,进行简要表述。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选项设置一般都不是照抄原文语句,而是换了一种说法,正确项显得“似非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而是”,错误项显得“似是而非”,不找准“内核”,实难识别。</a:t>
            </a:r>
            <a:endParaRPr lang="zh-CN" altLang="en-US">
              <a:latin typeface="+mn-lt"/>
              <a:ea typeface="+mn-ea"/>
            </a:endParaRPr>
          </a:p>
        </p:txBody>
      </p:sp>
      <p:pic>
        <p:nvPicPr>
          <p:cNvPr id="288770" name="图片 3" descr="textimage63.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3.信息在哪里?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论述类文章中的信息,主要有三类: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(1)与论述对象本质特点密切相关的形状、构造、成因、方法、效能、用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途、关系、数据等。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(2)文中的关联词语、否定副词、程度副词、范围副词、时间副词、提示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性词等。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(3)文中的重要语句:①指示语,往往暗示了某些内容;②概括语,集中表现了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文章的主要内容、思想;③情态语,即反映作者思想感情的语言;④主旨句;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⑤过渡句;⑥标题,许多标题可以概括文章主旨。</a:t>
            </a:r>
            <a:endParaRPr lang="zh-CN" altLang="en-US">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B.文本的“否定”要素具有对接受者所生活的现实加以否定的功能,这种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功能是通过接受者接受文本并对现实进行反思和批判而实现的。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C.“前理解”是接受者在理解文本以前的心理文化结构,由于接受者对文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本的接受不是被动的,所以这种结构会影响接受者对文本的理解。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D.作品被艺术家创作出来以后就成为历史,作品是通过接受者的理解而存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活于现实,并发挥作用的。从这个意义上说,作品的生命力存在于理解之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A.中国古典美学中强调的含蓄和简洁可以说是艺术作品召唤性的体现,含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蓄的美在于从有限中表现无限,简洁的美在于以少胜多,以简驭繁。</a:t>
            </a:r>
            <a:endParaRPr lang="zh-CN" altLang="en-US">
              <a:latin typeface="+mn-lt"/>
              <a:ea typeface="+mn-ea"/>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22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分析文章结构,把握文章思路</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1.什么是文章的结构?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结构是文章的内部组织形式,反映作者对客观事物的认识过程,结构要服从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文章主题表达的需要。一般认为,文章结构的内容包括段落、层次、开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头、结尾、过渡、照应、标题、补记等。结构体现作者的思路,有什么样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的思路,就有什么样的结构。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2.什么是文章的思路?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思路是指作者谋篇布局的思维轨迹。理清作者的思维轨迹,是把握文章结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构的重要一环,思路理清了,文章的“文脉”就抓住了,文章的整体结构也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就了然于胸了,这是对任何文章进行整体认识和理解的关键一环。</a:t>
            </a:r>
            <a:endParaRPr lang="zh-CN" altLang="en-US" dirty="0">
              <a:latin typeface="+mn-lt"/>
              <a:ea typeface="+mn-ea"/>
            </a:endParaRPr>
          </a:p>
        </p:txBody>
      </p:sp>
      <p:pic>
        <p:nvPicPr>
          <p:cNvPr id="292866" name="图片 3" descr="textimage64.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322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3.试题对文章结构和思路的考查角度</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(1)直接评判全文或某段的结构或思路;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(2)分析概括文章观点(作者态度)与论据之间的关系;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(3)分析概括文章整体或部分结构的特点及安排理由;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(4)分析评价文章段落组织、材料选择的效果。</a:t>
            </a:r>
            <a:endParaRPr lang="zh-CN" altLang="en-US" dirty="0">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归纳内容要点,概括中心意思</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1.归纳内容要点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“归纳内容要点”是指把现代文阅读中的整体内容或其中某一部分内容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用几句简明的话扼要地表达出来。它是一种提炼和综合的过程,即在正确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理解有关内容的本质后进行提炼说明。如果内容比较复杂,还需要把若干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要点合并或归纳共同特点后再概括。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2.概括中心意思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“概括中心意思”是把文章内容主旨化,是一种“化零为整”的归纳整理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过程。它需要运用已提供的文字材料对作者用意、有关背景进行分析,对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文章思路作合理的补充或完善,然后用自己的话对内容、主旨加以阐发或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概括。</a:t>
            </a:r>
            <a:endParaRPr lang="zh-CN" altLang="en-US" dirty="0">
              <a:latin typeface="+mn-lt"/>
              <a:ea typeface="+mn-ea"/>
            </a:endParaRPr>
          </a:p>
        </p:txBody>
      </p:sp>
      <p:pic>
        <p:nvPicPr>
          <p:cNvPr id="296962" name="图片 3" descr="textimage65.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分析概括作者在文中的观点态度</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作者在文中的观点态度,是文章思想内容的核心,也是文章的意旨。“分析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概括作者在文中的观点态度”,是在归纳内容要点、概括中心意思的基础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上的进一步要求。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所谓观点,就是作者对事物所持的看法;所谓态度,就是指作者在文中所表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现的思想倾向和感情倾向,包括肯定与否定、爱与憎、褒与贬等。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作者的观点态度,在不同类型的文章中有不同的表现形态。一般说来,论述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类文章的观点是明朗的、直说的,文章的中心论点、分论点以及某些观点,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就是作者在文中的主要观点。</a:t>
            </a:r>
            <a:endParaRPr lang="zh-CN" altLang="en-US" dirty="0">
              <a:latin typeface="+mn-lt"/>
              <a:ea typeface="+mn-ea"/>
            </a:endParaRPr>
          </a:p>
        </p:txBody>
      </p:sp>
      <p:pic>
        <p:nvPicPr>
          <p:cNvPr id="299010" name="图片 3" descr="textimage66.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B.理解就是误读,创造也是误读,理解距离艺术作品的本义越远,就越是具有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创造性,正如《西厢记》之于《莺莺传》、《金瓶梅》之于《水浒传》。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C.文本在一定程度上规定了接受者理解的范围和方向,所以即使我们今天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阅读历史上的艺术作品,也可以在相当程度上了解古人的生活,体验古人的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思想感情。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D.作为接受者的个体毕竟生活在群体之中,其思维和观念与群体是相通的,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因此接受者们对于同一文本的理解即使千姿百态,也不可能完全没有同一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a:t>
            </a:r>
            <a:endParaRPr lang="zh-CN" altLang="en-US" dirty="0">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“在过去,艺术品的接受并不属于美学的研究范围”不正确,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参看原文第一段“艺术品的接受在过去并不被看作是重要的美学问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“由于</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”属强加因果。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据第四段末句,“理解就是误读,创造也是误读”应有前提条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件“从某种意义上说”;“理解距离艺术作品的本义越远,就越是具有创造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性”有误,属无中生有。</a:t>
            </a:r>
            <a:endParaRPr lang="zh-CN" altLang="en-US" dirty="0">
              <a:latin typeface="+mn-lt"/>
              <a:ea typeface="+mn-ea"/>
            </a:endParaRPr>
          </a:p>
        </p:txBody>
      </p:sp>
      <p:pic>
        <p:nvPicPr>
          <p:cNvPr id="38914" name="图片 3" descr="textimage6.jpeg"/>
          <p:cNvPicPr>
            <a:picLocks noChangeAspect="1"/>
          </p:cNvPicPr>
          <p:nvPr/>
        </p:nvPicPr>
        <p:blipFill>
          <a:blip r:embed="rId3"/>
          <a:srcRect/>
          <a:stretch>
            <a:fillRect/>
          </a:stretch>
        </p:blipFill>
        <p:spPr bwMode="auto">
          <a:xfrm>
            <a:off x="735013" y="3121025"/>
            <a:ext cx="180975" cy="190500"/>
          </a:xfrm>
          <a:prstGeom prst="rect">
            <a:avLst/>
          </a:prstGeom>
          <a:noFill/>
          <a:ln w="9525">
            <a:noFill/>
            <a:miter lim="800000"/>
            <a:headEnd/>
            <a:tailEnd/>
          </a:ln>
        </p:spPr>
      </p:pic>
      <p:pic>
        <p:nvPicPr>
          <p:cNvPr id="38915" name="图片 4" descr="textimage7.jpeg"/>
          <p:cNvPicPr>
            <a:picLocks noChangeAspect="1"/>
          </p:cNvPicPr>
          <p:nvPr/>
        </p:nvPicPr>
        <p:blipFill>
          <a:blip r:embed="rId3"/>
          <a:srcRect/>
          <a:stretch>
            <a:fillRect/>
          </a:stretch>
        </p:blipFill>
        <p:spPr bwMode="auto">
          <a:xfrm>
            <a:off x="735013" y="3587750"/>
            <a:ext cx="180975" cy="190500"/>
          </a:xfrm>
          <a:prstGeom prst="rect">
            <a:avLst/>
          </a:prstGeom>
          <a:noFill/>
          <a:ln w="9525">
            <a:noFill/>
            <a:miter lim="800000"/>
            <a:headEnd/>
            <a:tailEnd/>
          </a:ln>
        </p:spPr>
      </p:pic>
      <p:pic>
        <p:nvPicPr>
          <p:cNvPr id="38916" name="图片 3" descr="textimage5.jpeg"/>
          <p:cNvPicPr>
            <a:picLocks noChangeAspect="1"/>
          </p:cNvPicPr>
          <p:nvPr/>
        </p:nvPicPr>
        <p:blipFill>
          <a:blip r:embed="rId3"/>
          <a:srcRect/>
          <a:stretch>
            <a:fillRect/>
          </a:stretch>
        </p:blipFill>
        <p:spPr bwMode="auto">
          <a:xfrm>
            <a:off x="742950" y="1757363"/>
            <a:ext cx="180975" cy="1905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三、(2014课标Ⅰ,1—3)阅读下面的文字,完成问题。(9分)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悲剧产生于社会的矛盾、两种社会力量的冲突。冲突双方分别代表着真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与假、善与恶、新与旧等对立的两极,却总是以代表真、善、新等美好的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一方的失败、死亡、毁灭为结局,他们是悲剧的主人公。因为他们的力量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还比较弱小,还无法与强大的旧势力或邪恶力量抗衡,正义的要求不能实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现,于是形成了悲剧。古希腊学者亚里士多德指出,悲剧描写了比现实中更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美好同时又是“与我们相似的”人物,通过他们的毁灭“引起怜悯和恐惧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来使感情得到陶冶”,即产生净化的作用。</a:t>
            </a:r>
            <a:endParaRPr lang="zh-CN" altLang="en-US" dirty="0">
              <a:latin typeface="+mn-lt"/>
              <a:ea typeface="+mn-ea"/>
            </a:endParaRPr>
          </a:p>
        </p:txBody>
      </p:sp>
      <p:pic>
        <p:nvPicPr>
          <p:cNvPr id="40962" name="图片 2" descr="textimage8.jpeg"/>
          <p:cNvPicPr>
            <a:picLocks noChangeAspect="1"/>
          </p:cNvPicPr>
          <p:nvPr/>
        </p:nvPicPr>
        <p:blipFill>
          <a:blip r:embed="rId3"/>
          <a:srcRect/>
          <a:stretch>
            <a:fillRect/>
          </a:stretch>
        </p:blipFill>
        <p:spPr bwMode="auto">
          <a:xfrm>
            <a:off x="2928938" y="4278313"/>
            <a:ext cx="2857500" cy="24955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然而,悲剧不仅表现冲突与毁灭,而且表现抗争与拼搏,这是悲剧具有审美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价值的最根本的原因。鲁迅说过:“悲剧将人生的有价值的东西毁灭给人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看。”这种毁灭是抗争、拼搏以后的毁灭,抗争与拼搏体现了人的一种精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神。古希腊神话中普罗米修斯为了人类从天上盗取火种,触怒了主神宙斯,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被锁在高加索山崖上,每日遭神鹰啄食肝脏,但普罗米修斯毫不屈服,最后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坠入深渊。罗丹的大理石雕塑《马身人首》中,人臂绝望地扑向一个它所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抓不到的目标,而马足则陷于尘土不能自拔,表现出人性与兽性的冲突,象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征着灵与肉的斗争,具有强烈的悲剧性。可以说,没有抗争就没有悲剧,冲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突、抗争与毁灭是构成悲剧的三个主要因素。</a:t>
            </a:r>
            <a:endParaRPr lang="zh-CN" altLang="en-US" dirty="0">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悲剧的审美价值的载体只能是文学艺术。因为人生有价值的东西、美好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事物的毁灭是令人伤悲的,因此现实中的悲剧不能作为直接的审美对象来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欣赏,否则人就是泯灭了人性的人了。现实中的悲剧只能激起人的同情、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义愤,迫使人采取严肃的伦理态度和实践行动。民主革命时期,在演出歌剧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《白毛女》的过程中,曾多次出现扮演地主黄世仁的演员被打甚至险遭枪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击的事件,这是人们以实际的道德评价代替了审美活动。现实的悲剧只在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客观上具有悲剧的审美性质,它们必须以文学艺术的形式表现出来,才能成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为欣赏的对象,美学上所谓的“以悲为美”才能实现。</a:t>
            </a:r>
            <a:endParaRPr lang="zh-CN" altLang="en-US">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1270000"/>
            <a:ext cx="8504238" cy="5143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一、(2015课标Ⅰ,1—3)阅读下面的文字,完成问题。(9分)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宋代的农业、手工业、商业在唐代的基础上又有了新的发展,特别是商品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经济出现了空前的繁荣。在此背景下,宋代的货币流通和信用进入迅速发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展时期,开创了古代金融的新篇章。</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宋代在信用形式和信用工具方面都呈现出新的特点。信用形式有借贷、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质、押、典、赊买赊卖等多种形式。借贷分为政府借贷和私人借贷。政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府借贷主要表现为赈贷的形式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在紧急情况下通过贷给百姓粮食或种子的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方式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帮助他们度过困境。私人借贷多为高利贷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它可以解决社会分化和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“钱荒”带来的平民百姓资金严重不足的问题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满足特殊支付和燃眉之急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的需要。质、押是借贷的担保形式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由质库、解库等机构经营。质属于动</a:t>
            </a:r>
            <a:endParaRPr lang="zh-CN" altLang="en-US" dirty="0">
              <a:latin typeface="+mn-lt"/>
              <a:ea typeface="+mn-ea"/>
            </a:endParaRPr>
          </a:p>
        </p:txBody>
      </p:sp>
      <p:pic>
        <p:nvPicPr>
          <p:cNvPr id="10243" name="图片 3" descr="textimage1.jpeg"/>
          <p:cNvPicPr>
            <a:picLocks noChangeAspect="1"/>
          </p:cNvPicPr>
          <p:nvPr/>
        </p:nvPicPr>
        <p:blipFill>
          <a:blip r:embed="rId3"/>
          <a:srcRect/>
          <a:stretch>
            <a:fillRect/>
          </a:stretch>
        </p:blipFill>
        <p:spPr bwMode="auto">
          <a:xfrm>
            <a:off x="428625" y="1562100"/>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悲剧成为审美对象只能以文学艺术的形式出现,原因在于它需要建立悲剧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事件与人的心理距离。不仅遥远的时间会使过去的现实悲剧的悲惨因素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淡化,就是很近的时间间隔也可以使人不陷入现实。这里还有一个空间的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间隔,悲剧艺术展现的毕竟是一个人们不熟悉或有点陌生的空间,这就使人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们不容易介入其中,而能够客观、超然地看待。当然,在欣赏中审美主体可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以“审美地”加入悲剧冲突,体验悲剧客体的巨大和狂暴、悲剧主体的抗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争和悲痛,从而感受到强烈的震撼和刺激,获得悲剧感和审美愉悦。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悲剧表现的不是人生的欢乐或全然的幸福,而是悲剧主体对待痛苦和死亡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的方式,这是人类社会和人类活动中十分重要、严肃的一面。悲剧在表现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对伟大和崇高的人的摧毁的同时,更表现出无法摧毁的人的伟大和崇高。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(摘编自王晓旭《美的奥秘》)</a:t>
            </a:r>
            <a:endParaRPr lang="zh-CN" altLang="en-US">
              <a:latin typeface="+mn-lt"/>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1.下列各项中,其性质不属于原文所论悲剧的一项是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A.在梁山伯与祝英台的故事中,祝英台女扮男装外出求学,为追求爱情自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由,面对封建势力的巨大压力,拒绝委曲求全,最后触碑殉情,化成蝴蝶。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B.在甲午海战中,清军致远舰在中弹累累、舰身倾斜、弹药耗尽的情况下,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开足马力,冲向日本吉野舰,最后被鱼雷击中,沉入海中,200多名官兵壮烈殉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C.在电影《狼牙山五壮士》中,五位八路军战士为了掩护大部队撤退及当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地群众安全转移,阻击了3 000多名日寇的多次进攻,弹尽粮绝之后,跳下悬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D.老舍笔下的祥子,纯朴善良,勤劳能干,有着骆驼般坚韧的精神,在饱受旧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社会、旧制度的沉重打击之后,沦为自甘堕落的行尸走肉。</a:t>
            </a:r>
            <a:endParaRPr lang="zh-CN" altLang="en-US">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2.下列理解,不符合原文意思的一项是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A.在悲剧冲突中,代表真、善、新等美好的一方总是以失败、死亡、毁灭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为结局,他们是悲剧的主人公,即悲剧主体,而其对立面则是悲剧客体。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B.在罗丹的《马身人首》雕塑中,人首和人臂是人、灵和人性的象征,马身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和马足则是兽、肉和兽性的象征,兽性和人性的矛盾构成了人间的悲剧。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C.当悲剧以文学艺术的形式出现,悲剧事件与观众或读者之间就会具有一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定的心理距离,这样人们就不至于获得悲剧感,从而不至于介入悲剧冲突之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D.悲剧主体的死亡意味着肉体力量的失败,却并不意味精神力量的失败,所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以说悲剧在表现伟大和崇高的人被摧毁的同时,更表现出人的无法摧毁的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伟大和崇高。</a:t>
            </a:r>
            <a:endParaRPr lang="zh-CN" altLang="en-US">
              <a:latin typeface="+mn-lt"/>
              <a:ea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A.亚里士多德认为悲剧具有“净化”作用。他所说的“净化”,不是指受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众在生理上的发泄,如呼喊、哭泣等,而是指他们道德、精神和情感的提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B.悲剧在表现冲突与毁灭的同时,也表现抗争与拼搏,因此双方力量越是悬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殊,主体的抗争越是艰难,所体现的精神就越强大,悲剧的审美价值也越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C.在歌剧《白毛女》的演出过程中,扮演地主黄世仁的演员被激愤的观众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殴打的事件,说明人们的实际道德评价是不可能把现实的悲剧作为审美对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人们之所以喜欢欣赏悲剧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是因为悲剧会引起人的悲伤、畏惧、怜悯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人在强烈的痛苦中获得一种快感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所谓“以悲为美”的意思全在于此。</a:t>
            </a:r>
            <a:endParaRPr lang="zh-CN" altLang="en-US" dirty="0">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甲午海战是史实,而不是文艺作品中的事件。据原文第三段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首句“悲剧的审美价值的载体只能是文学艺术”和第四段首句“悲剧成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为审美对象只能以文学艺术的形式出现”可知,B项性质不属于原文所论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悲剧。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根据原文第四段的内容可知,“这样人们就不至于获得悲剧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感”不符合原文意思。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“是因为悲剧会引起人的悲伤、畏惧、怜悯,使人在强烈的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痛苦中获得一种快感”不正确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原文第四段最后一句告诉我们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人们喜欢悲</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剧的原因应是“审美主体可以‘审美地’加入悲剧冲突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体验悲剧客体的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巨大和狂暴、悲剧主体的抗争和悲痛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从而感受到强烈的震撼和刺激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获得</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悲剧感和审美愉悦”。</a:t>
            </a:r>
            <a:endParaRPr lang="zh-CN" altLang="en-US" dirty="0">
              <a:latin typeface="+mn-lt"/>
              <a:ea typeface="+mn-ea"/>
            </a:endParaRPr>
          </a:p>
        </p:txBody>
      </p:sp>
      <p:pic>
        <p:nvPicPr>
          <p:cNvPr id="55298" name="图片 3" descr="textimage9.jpeg"/>
          <p:cNvPicPr>
            <a:picLocks noChangeAspect="1"/>
          </p:cNvPicPr>
          <p:nvPr/>
        </p:nvPicPr>
        <p:blipFill>
          <a:blip r:embed="rId3"/>
          <a:srcRect/>
          <a:stretch>
            <a:fillRect/>
          </a:stretch>
        </p:blipFill>
        <p:spPr bwMode="auto">
          <a:xfrm>
            <a:off x="735013" y="1776413"/>
            <a:ext cx="180975" cy="190500"/>
          </a:xfrm>
          <a:prstGeom prst="rect">
            <a:avLst/>
          </a:prstGeom>
          <a:noFill/>
          <a:ln w="9525">
            <a:noFill/>
            <a:miter lim="800000"/>
            <a:headEnd/>
            <a:tailEnd/>
          </a:ln>
        </p:spPr>
      </p:pic>
      <p:pic>
        <p:nvPicPr>
          <p:cNvPr id="55299" name="图片 4" descr="textimage10.jpeg"/>
          <p:cNvPicPr>
            <a:picLocks noChangeAspect="1"/>
          </p:cNvPicPr>
          <p:nvPr/>
        </p:nvPicPr>
        <p:blipFill>
          <a:blip r:embed="rId3"/>
          <a:srcRect/>
          <a:stretch>
            <a:fillRect/>
          </a:stretch>
        </p:blipFill>
        <p:spPr bwMode="auto">
          <a:xfrm>
            <a:off x="766763" y="3602038"/>
            <a:ext cx="180975" cy="190500"/>
          </a:xfrm>
          <a:prstGeom prst="rect">
            <a:avLst/>
          </a:prstGeom>
          <a:noFill/>
          <a:ln w="9525">
            <a:noFill/>
            <a:miter lim="800000"/>
            <a:headEnd/>
            <a:tailEnd/>
          </a:ln>
        </p:spPr>
      </p:pic>
      <p:pic>
        <p:nvPicPr>
          <p:cNvPr id="55300" name="图片 5" descr="textimage11.jpeg"/>
          <p:cNvPicPr>
            <a:picLocks noChangeAspect="1"/>
          </p:cNvPicPr>
          <p:nvPr/>
        </p:nvPicPr>
        <p:blipFill>
          <a:blip r:embed="rId3"/>
          <a:srcRect/>
          <a:stretch>
            <a:fillRect/>
          </a:stretch>
        </p:blipFill>
        <p:spPr bwMode="auto">
          <a:xfrm>
            <a:off x="754063" y="4530725"/>
            <a:ext cx="180975" cy="1905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23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四、(2014课标Ⅱ,1—3)阅读下面的文字,完成问题。(9分)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周代,尽管关于食品安全事件的记载不多,但我们还是看到,由于食品安全</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关系重大,统治者对此非常重视并做出了特别规定。周代的食品交易是以</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直接收获采摘的初级农产品为主,所以对农产品的成熟度十分关注。据</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《礼记》记载,周代对食品交易的规定有:“五谷不时,果实未熟,不鬻于</a:t>
            </a:r>
            <a:r>
              <a:rPr dirty="0">
                <a:latin typeface="+mn-lt"/>
                <a:ea typeface="+mn-ea"/>
              </a:rPr>
              <a:t/>
            </a:r>
            <a:br>
              <a:rPr dirty="0">
                <a:latin typeface="+mn-lt"/>
                <a:ea typeface="+mn-ea"/>
              </a:rPr>
            </a:br>
            <a:r>
              <a:rPr lang="zh-CN" altLang="en-US" kern="0" dirty="0">
                <a:solidFill>
                  <a:srgbClr val="000000"/>
                </a:solidFill>
                <a:latin typeface="Times New Roman" pitchFamily="65" charset="-122"/>
                <a:ea typeface="宋体" pitchFamily="65" charset="-122"/>
              </a:rPr>
              <a:t>市。”这是我国历史上最早的关于食品安全管理的记录。</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汉唐时期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食品交易活动非常频繁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交易品种十分丰富。为杜绝有毒有害食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品流入市场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国家在法律上做出了相应的规定。汉朝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二年律令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规定</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“诸食脯肉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脯肉毒杀、伤、病人者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亟尽孰燔其余。</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当燔弗燔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及吏</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主者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皆坐脯肉赃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与盗同法。”即肉类因腐坏等因素可能导致中毒者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应</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尽快焚毁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否则将处罚当事人及相关官员。唐朝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唐律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规定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脯肉毒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曾经病人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有余者速焚之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违者杖九十。若故与人食并出卖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令人病者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徒</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以故致死者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绞。即人自食致死者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从过失杀人法。”从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唐律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中可以看到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在唐代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知脯肉有毒不速焚而构成的刑事犯罪分为两种情况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处罚各不相同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一是得知脯肉有毒时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食品的所有者应当立刻焚毁所剩有毒食</a:t>
            </a:r>
            <a:endParaRPr lang="zh-CN" altLang="en-US" dirty="0">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以绝后患</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否则杖九十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二是明知脯肉有毒而不立刻焚毁</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致人中毒</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则视</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情节及后果加以科罚。</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宋代,饮食市场空前繁荣。孟元老在《东京梦华录》中,追述了北宋都城开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封府的城市风貌,并且以大量笔墨写到饮食业的昌盛,书中共提到一百多家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店铺以及相关行会。商品市场的繁荣,不可避免地带来一些问题,一些商贩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“以物市于人,敝恶之物,饰为新奇;假伪之物,饰为真实。如绢帛之用胶糊,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米麦之增湿润,肉食之灌以水,药材之易以他物”(《袁氏世范》)。有的不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法分子甚至采用鸡塞沙、鹅羊吹气、卖盐杂以灰之类伎俩牟取利润。为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了加强对食品掺假、以次充好等现象的监督和管理,宋代规定从业者必须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加入行会,而行会必须对商品质量负责。“市肆谓之行者,因官府科索而得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此名,不以其物小大,但合充用者,皆置为行,虽医卜亦有职。”(《都城纪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胜》)商人们依经营类型组成行会、商铺、手工业和其他服务性行业的相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关人员必须加入行会组织,并按行业登记在籍,否则就不能从业经营。</a:t>
            </a:r>
            <a:endParaRPr lang="zh-CN" altLang="en-US" dirty="0">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各个行会对生产经营的商品质量进行把关,行会的首领作为担保人,负责评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定物价和监察不法行为。除了由行会把关外,宋代法律也继承了《唐律》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的规定,对有毒有害食品的销售者予以严惩。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上述朝代对食品流通的安全管理及有关法律举措,可以给我们很多启示,也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可以为现今我国食品质量和安全监管模式的合理构建提供新的思路和路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径选择。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(摘编自张炜达《古代食品安全监管述略》)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1.下列关于原文第一、二两段内容的表述,不正确的一项是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A.周代统治者严禁未成熟的果实和谷物进入流通市场,以防止此类初级农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产品引起食品安全方面的问题。</a:t>
            </a:r>
            <a:endParaRPr lang="zh-CN" altLang="en-US">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B.《二年律令》与《唐律》都规定,凡出现因脯肉有毒而致人生病的情况,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食品所有者应当立刻焚毁剩余的肉食。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C.《二年律令》中的规定注重对主使官员责任的追究,而《唐律》则更加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强调对伤害生命的犯罪行为的追究。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D.《唐律》规定,明知脯肉有毒而不立刻焚毁,并故意将脯肉给人吃或出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售,而致人生病者,要判处徒刑一年。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2.下列理解和分析,不符合原文意思的一项是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A.宋代政府注意到食品掺假、以次充好等各种质量问题,进一步加强了食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品安全的监督和管理工作。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B.随着城市民间工商业的繁荣发展,宋代统治者出于对从业者监管的需要,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设立了行会这一政府机构。</a:t>
            </a:r>
            <a:endParaRPr lang="zh-CN" altLang="en-US">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C.监督从业者的合法经营,同时方便官府向商户、手工业者等收取费用,这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也是宋代行会的重要职责。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D.与《唐律》一脉相承,宋代食品安全方面的相关法律也规定,凡故意出售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有毒脯肉而致人死亡者,要予以严惩。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A.《唐律》将“故与人食并出卖”有毒脯肉造成的后果分为两类,并给予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不同的处罚,可见唐代的法律条文已经较为详尽周密。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B.宋代政府引入行会管理方法,既规定从业者必须加入行会,并按行业对经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营者进行登记,又对生产经营的商品进行质量把关。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C.有关食品安全的规定始于周代,经过汉、唐的发展,到宋代形成了法制相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对健全、政府与行会共同监管的食品安全管理体系。</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对危害食品安全的违法者施以重罚</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有助于保障广大民众的身体健康和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生命安全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这是唐宋法律对今人的启示。</a:t>
            </a:r>
            <a:endParaRPr lang="zh-CN" altLang="en-US" dirty="0">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产担保</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它必须转移动产的占有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押属于不动产担保</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通常将抵押物的契约</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交付债权人即可。债务人违约时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债权人可用变卖价款优先受偿。典作为</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不动产转移的一种形式是在宋代形成和发展起来的。其特点是典权人向</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出典人支付典价后</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在典期内就占有了出典人典产的使用权和收益支配权</a:t>
            </a:r>
            <a:r>
              <a:rPr lang="en-US" altLang="zh-CN" sz="2012" kern="0" dirty="0">
                <a:solidFill>
                  <a:srgbClr val="000000"/>
                </a:solidFill>
                <a:latin typeface="Times New Roman" pitchFamily="65" charset="-122"/>
                <a:ea typeface="宋体" pitchFamily="65" charset="-122"/>
              </a:rPr>
              <a:t>,</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出典人也不必向典权人支付利息。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宋代的商业贸易非常发达,但存在着通货紧缩现象,故赊买赊卖行为也很普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遍,几乎生产、流通、消费领域的所有物品都能进行赊买赊卖。从实际效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果看,它解决了军需、加强了流通,更重要的一点,它对束缚生产流通扩大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和发展的高利贷构成了冲击。</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“《二年律令》中的规定注重对主使官员责任的追究”不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正确,原文是“否则将处罚当事人及相关官员”。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“设立了行会这一政府机构”不正确,“行会”不属于政府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机构。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宋代政府“对生产经营的商品进行质量把关”错,“把关”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的实施者应为“行会”。</a:t>
            </a:r>
            <a:endParaRPr lang="zh-CN" altLang="en-US" dirty="0">
              <a:latin typeface="+mn-lt"/>
              <a:ea typeface="+mn-ea"/>
            </a:endParaRPr>
          </a:p>
        </p:txBody>
      </p:sp>
      <p:pic>
        <p:nvPicPr>
          <p:cNvPr id="67586" name="图片 3" descr="textimage12.jpeg"/>
          <p:cNvPicPr>
            <a:picLocks noChangeAspect="1"/>
          </p:cNvPicPr>
          <p:nvPr/>
        </p:nvPicPr>
        <p:blipFill>
          <a:blip r:embed="rId3"/>
          <a:srcRect/>
          <a:stretch>
            <a:fillRect/>
          </a:stretch>
        </p:blipFill>
        <p:spPr bwMode="auto">
          <a:xfrm>
            <a:off x="735013" y="1776413"/>
            <a:ext cx="180975" cy="190500"/>
          </a:xfrm>
          <a:prstGeom prst="rect">
            <a:avLst/>
          </a:prstGeom>
          <a:noFill/>
          <a:ln w="9525">
            <a:noFill/>
            <a:miter lim="800000"/>
            <a:headEnd/>
            <a:tailEnd/>
          </a:ln>
        </p:spPr>
      </p:pic>
      <p:pic>
        <p:nvPicPr>
          <p:cNvPr id="67587" name="图片 4" descr="textimage13.jpeg"/>
          <p:cNvPicPr>
            <a:picLocks noChangeAspect="1"/>
          </p:cNvPicPr>
          <p:nvPr/>
        </p:nvPicPr>
        <p:blipFill>
          <a:blip r:embed="rId3"/>
          <a:srcRect/>
          <a:stretch>
            <a:fillRect/>
          </a:stretch>
        </p:blipFill>
        <p:spPr bwMode="auto">
          <a:xfrm>
            <a:off x="735013" y="2708275"/>
            <a:ext cx="180975" cy="190500"/>
          </a:xfrm>
          <a:prstGeom prst="rect">
            <a:avLst/>
          </a:prstGeom>
          <a:noFill/>
          <a:ln w="9525">
            <a:noFill/>
            <a:miter lim="800000"/>
            <a:headEnd/>
            <a:tailEnd/>
          </a:ln>
        </p:spPr>
      </p:pic>
      <p:pic>
        <p:nvPicPr>
          <p:cNvPr id="67588" name="图片 5" descr="textimage14.jpeg"/>
          <p:cNvPicPr>
            <a:picLocks noChangeAspect="1"/>
          </p:cNvPicPr>
          <p:nvPr/>
        </p:nvPicPr>
        <p:blipFill>
          <a:blip r:embed="rId3"/>
          <a:srcRect/>
          <a:stretch>
            <a:fillRect/>
          </a:stretch>
        </p:blipFill>
        <p:spPr bwMode="auto">
          <a:xfrm>
            <a:off x="735013" y="3638550"/>
            <a:ext cx="180975" cy="190500"/>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五、(2013课标Ⅰ,1—3)阅读下面的文字,完成问题。(9分)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子其人其书的时代,自司马迁《史记》以来即有异说。清代学者崇尚考据,对此议论纷纷,如汪中作《老子考异》,力主老子为战国时人,益启争端。钱穆先生说:“老子伪迹不彰,真相不白,则先秦诸子学术思想之系统条贯始终不明,其源流派别终无可言。”大家都期待这个问题有新的解决线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过去对于古书真伪及年代的讨论,只能以纸上材料证明纸上材料,没有其他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的衡量标准,因而难有定论。用来印证《老子》的古书,大多受到辨伪家的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怀疑,年代确不可移的,恐怕要数到《韩非子》《吕氏春秋》和《淮南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子》,但这几本书成书太晚,没有多少作用。近年战国秦汉简帛佚籍大量出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土,为学术界提供了许多前所未见的地下材料,这使我们有可能重新考虑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《老子》的时代问题。</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1973</a:t>
            </a:r>
            <a:r>
              <a:rPr lang="zh-CN" altLang="en-US" kern="0" dirty="0">
                <a:solidFill>
                  <a:srgbClr val="000000"/>
                </a:solidFill>
                <a:latin typeface="Times New Roman" pitchFamily="65" charset="-122"/>
                <a:ea typeface="宋体" pitchFamily="65" charset="-122"/>
              </a:rPr>
              <a:t>年长沙马王堆三号汉墓出土的帛书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老子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两种版本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甲本字体</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较早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不避汉高祖讳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应抄写于高祖即帝位前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乙本避高祖讳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可能抄写于文</a:t>
            </a:r>
            <a:endParaRPr lang="zh-CN" altLang="en-US"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68350"/>
            <a:ext cx="8505825" cy="5653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帝初。这两本</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老子</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抄写年代都晚</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无益于</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老子</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著作年代的推定</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但</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乙本前面有</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黄帝书</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四篇</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系“黄”“老”合抄之本</a:t>
            </a:r>
            <a:r>
              <a:rPr lang="en-US" altLang="zh-CN" sz="1900" kern="0" dirty="0">
                <a:solidFill>
                  <a:srgbClr val="000000"/>
                </a:solidFill>
                <a:latin typeface="Times New Roman" pitchFamily="65" charset="-122"/>
                <a:ea typeface="宋体" pitchFamily="65" charset="-122"/>
              </a:rPr>
              <a:t>,</a:t>
            </a:r>
            <a:r>
              <a:rPr lang="zh-CN" altLang="en-US" sz="1900" kern="0" dirty="0">
                <a:solidFill>
                  <a:srgbClr val="000000"/>
                </a:solidFill>
                <a:latin typeface="Times New Roman" pitchFamily="65" charset="-122"/>
                <a:ea typeface="宋体" pitchFamily="65" charset="-122"/>
              </a:rPr>
              <a:t>则从根本上改变了</a:t>
            </a:r>
            <a:r>
              <a:rPr lang="zh-CN" altLang="en-US" sz="1900" dirty="0">
                <a:latin typeface="+mn-lt"/>
                <a:ea typeface="+mn-ea"/>
              </a:rPr>
              <a:t/>
            </a:r>
            <a:br>
              <a:rPr lang="zh-CN" altLang="en-US" sz="1900" dirty="0">
                <a:latin typeface="+mn-lt"/>
                <a:ea typeface="+mn-ea"/>
              </a:rPr>
            </a:br>
            <a:r>
              <a:rPr lang="zh-CN" altLang="en-US" sz="1900" kern="0" dirty="0">
                <a:solidFill>
                  <a:srgbClr val="000000"/>
                </a:solidFill>
                <a:latin typeface="Times New Roman" pitchFamily="65" charset="-122"/>
                <a:ea typeface="宋体" pitchFamily="65" charset="-122"/>
              </a:rPr>
              <a:t>学术界对早期道家的认识。</a:t>
            </a:r>
            <a:endParaRPr lang="zh-CN" altLang="en-US" sz="1900" dirty="0">
              <a:latin typeface="+mn-lt"/>
              <a:ea typeface="+mn-ea"/>
            </a:endParaRPr>
          </a:p>
          <a:p>
            <a:pPr eaLnBrk="0" fontAlgn="auto" latinLnBrk="1" hangingPunct="0">
              <a:lnSpc>
                <a:spcPct val="150000"/>
              </a:lnSpc>
              <a:spcBef>
                <a:spcPts val="0"/>
              </a:spcBef>
              <a:spcAft>
                <a:spcPts val="0"/>
              </a:spcAft>
              <a:defRPr/>
            </a:pPr>
            <a:r>
              <a:rPr lang="zh-CN" altLang="en-US" sz="1900" kern="0" dirty="0">
                <a:solidFill>
                  <a:srgbClr val="000000"/>
                </a:solidFill>
                <a:latin typeface="Times New Roman" pitchFamily="65" charset="-122"/>
                <a:ea typeface="宋体" pitchFamily="65" charset="-122"/>
              </a:rPr>
              <a:t>郭沫若先生曾指出,道家都是以“发明黄老道德意”为其指归,故也可称之为黄老学派。《老子》和《黄帝书》是道家的经典,在汉初被抄写在《老子》前面的《黄帝书》显然在当时公众心目中已据有崇高位置,不会是刚刚撰就的作品。同时,《黄帝书》与《申子》《慎子》《韩非子》等有许多共通文句,而申不害、慎到、韩非三人均曾学黄老之术,这些共通之处可认作对《黄帝书》的引用阐发。申不害和慎到的年代,前人推为战国中期,《黄帝书》不应更晚。至于《黄帝书》与《老子》的共通之处也甚多,如《黄帝书·经法》篇云“王天下者有玄德”,什么是“玄德”,文中未见解释。查《老子》五十一章:“生而不有,为而不恃,长而不宰,是谓玄德。”帛书所讲“玄德”显然由此而来。此例甚多,那么为《黄帝书》所称引的《老子》必须再早上一个时期,也就是不会晚于战国早期。</a:t>
            </a:r>
            <a:endParaRPr lang="zh-CN" altLang="en-US" sz="1900" dirty="0">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古书中有关老子和孔子关系的记述很多,但矛盾和可疑之点不少。近来有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陈鼓应先生《老学先于孔学》一文,专门讨论《论语》受《老子》的影响,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用以证成“《老子》成书早于《论语》”。如《论语·卫灵公》:“子曰: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‘无为而治者,其舜也与?夫何为哉?恭己正南面而已矣。’”“无为而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治”是老子的学说,细味孔子的话,是讲唯有舜称得起无为而治,很像是针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对已有的学说而发。《论语·宪问》:“或曰:‘以德报怨,何如?’子曰: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‘何以报德?以直报怨,以德报德。’”朱熹指出:“或人所称今见《老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子》书。”因此这一条是《论语》引用《老子》的铁证,而且是对《老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子》的批评。从这些情形来看,古书所记老子长于孔子,可以认为是确实可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(摘编自李学勤《&lt;老子&gt;的年代》)</a:t>
            </a:r>
            <a:endParaRPr lang="zh-CN" altLang="en-US">
              <a:latin typeface="+mn-lt"/>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1.下列关于作者写作本文的原因的表述,不符合原文意思的一项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A.从司马迁《史记》开始,关于老子和《老子》一书的时代问题就有不同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说法。清代汪中作《老子考异》以后,学者们更加纷争不已。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B.钱穆说过:如果老子其人其书的时代不明,那么先秦诸子学术思想的联系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和发展就无法弄清,《老子》和道家的源流、派别也无从谈起。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C.以前用来印证《老子》的古书,大多本身就被人指为伪书。《韩非子》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《吕氏春秋》等虽然年代确凿无疑,但是成书太晚,也无济于事。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D.近年来战国秦汉简帛文献大量出土,给学术界提供了许多纸上材料以外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的东西,这使得老子和《老子》一书的时代问题有了解决的可能。</a:t>
            </a:r>
            <a:endParaRPr lang="zh-CN" altLang="en-US" dirty="0">
              <a:latin typeface="+mn-lt"/>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2.下列理解和分析,不符合原文意思的一项是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A.虽然从字体和避讳来看,马王堆汉墓《老子》帛书甲本和乙本的抄写年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代可以大致确认,但是这对于《老子》著作年代的推定没什么用处。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B.《黄帝书》和《老子》有许多相同相似的语句,但许多名词的解释只见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于《老子》而不见于《黄帝书》,所以《老子》成书应该早于《黄帝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C.陈鼓应曾撰写《老学先于孔学》一文,指出《论语》中多有受到《老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子》影响之处,其目的是证明《老子》一书的产生比《论语》早。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D.《老子》有“以德报怨”之说,所以“子曰:‘何以报德?以直报怨,以德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报德。’”一句应该是《论语》引用《老子》的铁证,并且是对《老子》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的批评。</a:t>
            </a:r>
            <a:endParaRPr lang="zh-CN" altLang="en-US"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A.对于古书真伪和年代问题,本文采用了两方面的证据来证明,即不但有古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书上的材料,还加上了考古发掘的地下材料,从而增强了论证的力量。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B.道家以“发明黄老道德意”为其指归,马王堆汉墓《老子》帛书乙本是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“黄”“老”合抄之本,这证明在西汉初年黄老学派已经形成。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C.申不害、慎到、韩非都学过黄老之术,他们著作的语句与《黄帝书》也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多有相同相似,可见这三人的引用阐发,与《黄帝书》后来享有崇高地位极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D.《论语》引用老子“无为而治”等意见,并加以阐发,这不但证明老子年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长于孔子,大概也能印证史书上孔子曾经问学于老子一事。</a:t>
            </a:r>
            <a:endParaRPr lang="zh-CN" altLang="en-US" dirty="0">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参看第1段第三句,原文“其源流派别终无可言”中的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“其”并非指代《老子》和道家的源流、派别,该项改变了原意。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　“或曰</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”整个引文是《论语》引用《老子》的铁证,而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“子曰:‘何以报德?以直报怨,以德报德’”才是对《老子》的批评。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“可见这三人的引用阐发,与《黄帝书》后来享有崇高地位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极有关系”不正确,从第4段可知,引用阐发的目的是论证《黄帝书》产生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的时代,进而推知《老子》一书形成的时代。</a:t>
            </a:r>
          </a:p>
        </p:txBody>
      </p:sp>
      <p:pic>
        <p:nvPicPr>
          <p:cNvPr id="81922" name="图片 3" descr="textimage15.jpeg"/>
          <p:cNvPicPr>
            <a:picLocks noChangeAspect="1"/>
          </p:cNvPicPr>
          <p:nvPr/>
        </p:nvPicPr>
        <p:blipFill>
          <a:blip r:embed="rId3"/>
          <a:srcRect/>
          <a:stretch>
            <a:fillRect/>
          </a:stretch>
        </p:blipFill>
        <p:spPr bwMode="auto">
          <a:xfrm>
            <a:off x="754063" y="1738313"/>
            <a:ext cx="180975" cy="190500"/>
          </a:xfrm>
          <a:prstGeom prst="rect">
            <a:avLst/>
          </a:prstGeom>
          <a:noFill/>
          <a:ln w="9525">
            <a:noFill/>
            <a:miter lim="800000"/>
            <a:headEnd/>
            <a:tailEnd/>
          </a:ln>
        </p:spPr>
      </p:pic>
      <p:pic>
        <p:nvPicPr>
          <p:cNvPr id="81923" name="图片 4" descr="textimage16.jpeg"/>
          <p:cNvPicPr>
            <a:picLocks noChangeAspect="1"/>
          </p:cNvPicPr>
          <p:nvPr/>
        </p:nvPicPr>
        <p:blipFill>
          <a:blip r:embed="rId3"/>
          <a:srcRect/>
          <a:stretch>
            <a:fillRect/>
          </a:stretch>
        </p:blipFill>
        <p:spPr bwMode="auto">
          <a:xfrm>
            <a:off x="754063" y="2708275"/>
            <a:ext cx="180975" cy="190500"/>
          </a:xfrm>
          <a:prstGeom prst="rect">
            <a:avLst/>
          </a:prstGeom>
          <a:noFill/>
          <a:ln w="9525">
            <a:noFill/>
            <a:miter lim="800000"/>
            <a:headEnd/>
            <a:tailEnd/>
          </a:ln>
        </p:spPr>
      </p:pic>
      <p:pic>
        <p:nvPicPr>
          <p:cNvPr id="81924" name="图片 5" descr="textimage17.jpeg"/>
          <p:cNvPicPr>
            <a:picLocks noChangeAspect="1"/>
          </p:cNvPicPr>
          <p:nvPr/>
        </p:nvPicPr>
        <p:blipFill>
          <a:blip r:embed="rId3"/>
          <a:srcRect/>
          <a:stretch>
            <a:fillRect/>
          </a:stretch>
        </p:blipFill>
        <p:spPr bwMode="auto">
          <a:xfrm>
            <a:off x="754063" y="3640138"/>
            <a:ext cx="180975" cy="1905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280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六、(2013课标Ⅱ,1—3)阅读下面的文字,完成问题。(9分)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20世纪后期,陕西凤雏村出土了刻有“凤”字的甲骨四片,这些“凤”字的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形体大致相同,均为头上带有象征神权或王权的抽象化了的毛角的短尾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鸟。东汉许慎《说文解字》云:“</a:t>
            </a:r>
            <a:r>
              <a:rPr lang="zh-CN" altLang="en-US" sz="1784" kern="0" spc="165" dirty="0">
                <a:solidFill>
                  <a:srgbClr val="000000"/>
                </a:solidFill>
                <a:latin typeface="Times New Roman" pitchFamily="65" charset="-122"/>
                <a:ea typeface="宋体" pitchFamily="65" charset="-122"/>
              </a:rPr>
              <a:t> </a:t>
            </a:r>
            <a:r>
              <a:rPr lang="zh-CN" altLang="en-US" sz="1707" kern="0" spc="17"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,凤属,神鸟也。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江中有</a:t>
            </a:r>
            <a:r>
              <a:rPr lang="zh-CN" altLang="en-US" sz="1784" kern="0" spc="165" dirty="0">
                <a:solidFill>
                  <a:srgbClr val="000000"/>
                </a:solidFill>
                <a:latin typeface="Times New Roman" pitchFamily="65" charset="-122"/>
                <a:ea typeface="宋体" pitchFamily="65" charset="-122"/>
              </a:rPr>
              <a:t> </a:t>
            </a:r>
            <a:r>
              <a:rPr lang="zh-CN" altLang="en-US" sz="1707" kern="0" spc="17"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,似凫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而大,赤目。”据此,古代传说中鸣于岐山、兆示周王朝兴起的神鸟凤凰,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其原型应该是一种形象普通、类似水鸭的短尾水鸟。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那么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普通的短尾鸟“凤”为何在周代变为华冠长尾、祥瑞美丽的神鸟了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我们看到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在商代早期和中期的青铜器纹饰中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只有鸟纹而没有凤纹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正的凤形直到殷商晚期才出现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而且此时是华冠短尾鸟和华丽而饰有眼翎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的长尾鸟同时出现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可见“凤”是由鸟演变而来的。综观甲骨文和商代青</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铜器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凤鸟的演变应该是鸟在先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凤在后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贯穿整个商代的不是凤而是鸟。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“天命玄鸟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降而生商”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在商人的历史中鸟始终扮演着图腾始祖的</a:t>
            </a:r>
            <a:r>
              <a:rPr lang="zh-CN" altLang="en-US" kern="0">
                <a:solidFill>
                  <a:srgbClr val="000000"/>
                </a:solidFill>
                <a:latin typeface="Times New Roman" pitchFamily="65" charset="-122"/>
                <a:ea typeface="宋体" pitchFamily="65" charset="-122"/>
              </a:rPr>
              <a:t>重要角色</a:t>
            </a:r>
            <a:r>
              <a:rPr lang="zh-CN" altLang="en-US"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83970" name="图片 3" descr="textimage18.jpeg"/>
          <p:cNvPicPr>
            <a:picLocks noChangeAspect="1"/>
          </p:cNvPicPr>
          <p:nvPr/>
        </p:nvPicPr>
        <p:blipFill>
          <a:blip r:embed="rId3"/>
          <a:srcRect/>
          <a:stretch>
            <a:fillRect/>
          </a:stretch>
        </p:blipFill>
        <p:spPr bwMode="auto">
          <a:xfrm>
            <a:off x="4192588" y="2366963"/>
            <a:ext cx="247650" cy="247650"/>
          </a:xfrm>
          <a:prstGeom prst="rect">
            <a:avLst/>
          </a:prstGeom>
          <a:noFill/>
          <a:ln w="9525">
            <a:noFill/>
            <a:miter lim="800000"/>
            <a:headEnd/>
            <a:tailEnd/>
          </a:ln>
        </p:spPr>
      </p:pic>
      <p:pic>
        <p:nvPicPr>
          <p:cNvPr id="83971" name="图片 4" descr="textimage19.jpeg"/>
          <p:cNvPicPr>
            <a:picLocks noChangeAspect="1"/>
          </p:cNvPicPr>
          <p:nvPr/>
        </p:nvPicPr>
        <p:blipFill>
          <a:blip r:embed="rId4"/>
          <a:srcRect/>
          <a:stretch>
            <a:fillRect/>
          </a:stretch>
        </p:blipFill>
        <p:spPr bwMode="auto">
          <a:xfrm>
            <a:off x="4440238" y="1860550"/>
            <a:ext cx="219075" cy="238125"/>
          </a:xfrm>
          <a:prstGeom prst="rect">
            <a:avLst/>
          </a:prstGeom>
          <a:noFill/>
          <a:ln w="9525">
            <a:noFill/>
            <a:miter lim="800000"/>
            <a:headEnd/>
            <a:tailEnd/>
          </a:ln>
        </p:spPr>
      </p:pic>
      <p:pic>
        <p:nvPicPr>
          <p:cNvPr id="83972" name="图片 5" descr="textimage20.jpeg"/>
          <p:cNvPicPr>
            <a:picLocks noChangeAspect="1"/>
          </p:cNvPicPr>
          <p:nvPr/>
        </p:nvPicPr>
        <p:blipFill>
          <a:blip r:embed="rId3"/>
          <a:srcRect/>
          <a:stretch>
            <a:fillRect/>
          </a:stretch>
        </p:blipFill>
        <p:spPr bwMode="auto">
          <a:xfrm>
            <a:off x="7599363" y="2366963"/>
            <a:ext cx="247650" cy="247650"/>
          </a:xfrm>
          <a:prstGeom prst="rect">
            <a:avLst/>
          </a:prstGeom>
          <a:noFill/>
          <a:ln w="9525">
            <a:noFill/>
            <a:miter lim="800000"/>
            <a:headEnd/>
            <a:tailEnd/>
          </a:ln>
        </p:spPr>
      </p:pic>
      <p:pic>
        <p:nvPicPr>
          <p:cNvPr id="83973" name="图片 6" descr="textimage21.jpeg"/>
          <p:cNvPicPr>
            <a:picLocks noChangeAspect="1"/>
          </p:cNvPicPr>
          <p:nvPr/>
        </p:nvPicPr>
        <p:blipFill>
          <a:blip r:embed="rId4"/>
          <a:srcRect/>
          <a:stretch>
            <a:fillRect/>
          </a:stretch>
        </p:blipFill>
        <p:spPr bwMode="auto">
          <a:xfrm>
            <a:off x="7847013" y="1860550"/>
            <a:ext cx="219075" cy="23812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30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《左传》记载郯子说:“我高祖少皞挚之立也,凤鸟适至,故纪于鸟,为鸟师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而鸟名。凤鸟氏历正也,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九扈为九农正。”凤鸟氏成为“历正”之官,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是由于它知天时,九扈成为“九农正”,也是由于它们带来了耕种、耘田和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收获的信息。殷人先祖之所以“鸟师而鸟名”,应该是由于这些随着信风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迁徙的鸟,给以少皞为首的商人的农业生产带来了四季节令的消息。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对凤鸟的崇拜起于商代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其鼎盛却在周代。正是在周代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凤”完成了其发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展程序中最后也是最重要的环节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变为神鸟凤凰。许多历史资料记载了周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王室在克商前后对“天命”的重视。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尚书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周书”十二篇中大量出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现的“命”字多指天命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殷革夏命”也是常见的语句。武王在甲子日牧</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野之战结束后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紧接着就“不革服”“格于庙”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来不及换衣服就到神庙参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这个“庙”自然不可能是周庙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而是商人的神庙。这说明周王室急于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把商人的正统接过来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成为中原合法的统治者。周人之所以宣扬天命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归根</a:t>
            </a:r>
            <a:endParaRPr lang="zh-CN" altLang="en-US" dirty="0">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随着社会经济的发展,宋代商业贸易对货币的要求越来越高,但是社会中货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币供给和流通状况不尽理想,表现为货币流通区域的割据性、货币供给数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量的有限性,以及大量流通的铜铁钱细碎和不便携带的特性,其结果是抑制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了经济发展。为了解决这类问题,在高度发达的造纸和印刷技术保障下,通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过民间自发力量的作用和官府的强制推行,宋代社会陆续出现了诸如茶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引、盐引、交子、关子和会子等新型纸质信用工具。茶引、盐引要求相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关人员先用粮草或现钱的付出作为取得的条件,然后凭此类纸质信用工具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异地兑取现钱或政府专卖货物。这些信用工具的使用,除了可发挥信用功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能外,也使得政府和商人在专卖货物领域能够共同获利,既有利于商人从政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府专卖的货物中分得一份利益,又有利于政府实现增加收入、补给军需等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目标。</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6892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结底在于强调“周改殷命”是出自天的意志和抉择。那么有谁能给周人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带来“上天之命”呢?根据当时的社会共识,最合适的就应该是“天的使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者”——凤鸟。《国语》云:“昔武王伐殷,岁在鹑火。”岁即岁星,鹑火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即柳宿。古人把赤凤叫作鹑,看来周人选择克商的时间也是寓有深意的。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摘编自何丹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试论中国凤文化的“历史素地”及其在文化类型学上的深</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层涵义</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1.下列关于凤的形象的表述,不正确的一项是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A.20世纪后期在陕西凤雏村出土的甲骨文中,凤都表现为短尾鸟的形象。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B.在东汉许慎的《说文解字》中,作为凤属的</a:t>
            </a:r>
            <a:r>
              <a:rPr lang="zh-CN" altLang="en-US" sz="1514" kern="0" spc="21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是跟凫一般大的红眼睛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C.综合甲骨文和上古文献记载看,凤的原型是一种类似水鸭的普通短尾水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D.在周代文化中,凤已经从短尾水鸟变成一种华冠长尾、祥瑞美丽的神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a:t>
            </a:r>
            <a:endParaRPr lang="zh-CN" altLang="en-US" dirty="0">
              <a:latin typeface="+mn-lt"/>
              <a:ea typeface="+mn-ea"/>
            </a:endParaRPr>
          </a:p>
        </p:txBody>
      </p:sp>
      <p:pic>
        <p:nvPicPr>
          <p:cNvPr id="90114" name="图片 3" descr="textimage22.jpeg"/>
          <p:cNvPicPr>
            <a:picLocks noChangeAspect="1"/>
          </p:cNvPicPr>
          <p:nvPr/>
        </p:nvPicPr>
        <p:blipFill>
          <a:blip r:embed="rId3"/>
          <a:srcRect/>
          <a:stretch>
            <a:fillRect/>
          </a:stretch>
        </p:blipFill>
        <p:spPr bwMode="auto">
          <a:xfrm>
            <a:off x="5384800" y="2181225"/>
            <a:ext cx="219075" cy="238125"/>
          </a:xfrm>
          <a:prstGeom prst="rect">
            <a:avLst/>
          </a:prstGeom>
          <a:noFill/>
          <a:ln w="9525">
            <a:noFill/>
            <a:miter lim="800000"/>
            <a:headEnd/>
            <a:tailEnd/>
          </a:ln>
        </p:spPr>
      </p:pic>
      <p:pic>
        <p:nvPicPr>
          <p:cNvPr id="90115" name="图片 4" descr="textimage23.jpeg"/>
          <p:cNvPicPr>
            <a:picLocks noChangeAspect="1"/>
          </p:cNvPicPr>
          <p:nvPr/>
        </p:nvPicPr>
        <p:blipFill>
          <a:blip r:embed="rId4"/>
          <a:srcRect/>
          <a:stretch>
            <a:fillRect/>
          </a:stretch>
        </p:blipFill>
        <p:spPr bwMode="auto">
          <a:xfrm>
            <a:off x="5603875" y="2181225"/>
            <a:ext cx="219075" cy="23812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2.下列表述,不符合原文意思的一项是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A.在商代晚期的青铜器纹饰中,华丽而饰有眼翎的长尾鸟形状的凤纹还没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有出现。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B.从青铜器纹饰和“天命玄鸟,降而生商”这句话看,鸟是殷商人传说中的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图腾始祖。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C.凤鸟知天时,九扈带来耕种、耘田和收获的信息,所以殷人先祖“鸟师而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D.周人的凤崇拜是从商人那里沿袭而来的,而周人的崇凤热甚至超过了商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A.后代所见的“凤”并不是自然界的一种鸟。在中国文化史上,凤的形象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最为重要的演变开始于殷商晚期,最终完成于周代。</a:t>
            </a:r>
            <a:endParaRPr lang="zh-CN" altLang="en-US" dirty="0">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B.周文王、周武王都曾称臣于商纣王。为了表明自己是商朝先王的臣下,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周武王在甲子日牧野之战结束后,马上就参拜了商人的神庙。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C.《尚书》“周书”是记载周王朝史事之书,在“周书”十二篇中大量宣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传天命、“殷革夏命”,实际上就是在宣传“周改殷命”。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D.周人之所以把牧野之战克商的时间定在甲子日,即岁星在鹑火的时候,就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是因为鹑是赤凤,而赤凤将带来“上天之命”。</a:t>
            </a:r>
            <a:endParaRPr lang="zh-CN" altLang="en-US" dirty="0">
              <a:latin typeface="+mn-lt"/>
              <a:ea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323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211" kern="0" spc="21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根据首段“江中有</a:t>
            </a:r>
            <a:r>
              <a:rPr lang="zh-CN" altLang="en-US" sz="1514" kern="0" spc="21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,似凫而大,赤目”可知,“跟凫一般</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大”不正确。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根据原文第二段“在商代早期和中期的青铜器纹饰中,只有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鸟纹而没有凤纹,真正的凤形直到殷商晚期才出现,而且此时是华冠短尾鸟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和华丽而饰有眼翎的长尾鸟同时出现”,可以推知该项不合文意。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据原文最后一段,“这说明周王室急于把商人的正统接过来,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成为中原合法的统治者”,可知“为了表明自己是商朝先王的臣下”不正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96258" name="图片 3" descr="textimage28.jpeg"/>
          <p:cNvPicPr>
            <a:picLocks noChangeAspect="1"/>
          </p:cNvPicPr>
          <p:nvPr/>
        </p:nvPicPr>
        <p:blipFill>
          <a:blip r:embed="rId3"/>
          <a:srcRect/>
          <a:stretch>
            <a:fillRect/>
          </a:stretch>
        </p:blipFill>
        <p:spPr bwMode="auto">
          <a:xfrm>
            <a:off x="752475" y="4030663"/>
            <a:ext cx="180975" cy="190500"/>
          </a:xfrm>
          <a:prstGeom prst="rect">
            <a:avLst/>
          </a:prstGeom>
          <a:noFill/>
          <a:ln w="9525">
            <a:noFill/>
            <a:miter lim="800000"/>
            <a:headEnd/>
            <a:tailEnd/>
          </a:ln>
        </p:spPr>
      </p:pic>
      <p:pic>
        <p:nvPicPr>
          <p:cNvPr id="96259" name="图片 3" descr="textimage24.jpeg"/>
          <p:cNvPicPr>
            <a:picLocks noChangeAspect="1"/>
          </p:cNvPicPr>
          <p:nvPr/>
        </p:nvPicPr>
        <p:blipFill>
          <a:blip r:embed="rId3"/>
          <a:srcRect/>
          <a:stretch>
            <a:fillRect/>
          </a:stretch>
        </p:blipFill>
        <p:spPr bwMode="auto">
          <a:xfrm>
            <a:off x="730250" y="1743075"/>
            <a:ext cx="180975" cy="190500"/>
          </a:xfrm>
          <a:prstGeom prst="rect">
            <a:avLst/>
          </a:prstGeom>
          <a:noFill/>
          <a:ln w="9525">
            <a:noFill/>
            <a:miter lim="800000"/>
            <a:headEnd/>
            <a:tailEnd/>
          </a:ln>
        </p:spPr>
      </p:pic>
      <p:pic>
        <p:nvPicPr>
          <p:cNvPr id="96260" name="图片 4" descr="textimage25.jpeg"/>
          <p:cNvPicPr>
            <a:picLocks noChangeAspect="1"/>
          </p:cNvPicPr>
          <p:nvPr/>
        </p:nvPicPr>
        <p:blipFill>
          <a:blip r:embed="rId4"/>
          <a:srcRect/>
          <a:stretch>
            <a:fillRect/>
          </a:stretch>
        </p:blipFill>
        <p:spPr bwMode="auto">
          <a:xfrm>
            <a:off x="4148138" y="1719263"/>
            <a:ext cx="219075" cy="238125"/>
          </a:xfrm>
          <a:prstGeom prst="rect">
            <a:avLst/>
          </a:prstGeom>
          <a:noFill/>
          <a:ln w="9525">
            <a:noFill/>
            <a:miter lim="800000"/>
            <a:headEnd/>
            <a:tailEnd/>
          </a:ln>
        </p:spPr>
      </p:pic>
      <p:pic>
        <p:nvPicPr>
          <p:cNvPr id="96261" name="图片 5" descr="textimage26.jpeg"/>
          <p:cNvPicPr>
            <a:picLocks noChangeAspect="1"/>
          </p:cNvPicPr>
          <p:nvPr/>
        </p:nvPicPr>
        <p:blipFill>
          <a:blip r:embed="rId5"/>
          <a:srcRect/>
          <a:stretch>
            <a:fillRect/>
          </a:stretch>
        </p:blipFill>
        <p:spPr bwMode="auto">
          <a:xfrm>
            <a:off x="4367213" y="1719263"/>
            <a:ext cx="219075" cy="238125"/>
          </a:xfrm>
          <a:prstGeom prst="rect">
            <a:avLst/>
          </a:prstGeom>
          <a:noFill/>
          <a:ln w="9525">
            <a:noFill/>
            <a:miter lim="800000"/>
            <a:headEnd/>
            <a:tailEnd/>
          </a:ln>
        </p:spPr>
      </p:pic>
      <p:pic>
        <p:nvPicPr>
          <p:cNvPr id="96262" name="图片 6" descr="textimage27.jpeg"/>
          <p:cNvPicPr>
            <a:picLocks noChangeAspect="1"/>
          </p:cNvPicPr>
          <p:nvPr/>
        </p:nvPicPr>
        <p:blipFill>
          <a:blip r:embed="rId3"/>
          <a:srcRect/>
          <a:stretch>
            <a:fillRect/>
          </a:stretch>
        </p:blipFill>
        <p:spPr bwMode="auto">
          <a:xfrm>
            <a:off x="730250" y="2674938"/>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2160588"/>
        </p:xfrm>
        <a:graphic>
          <a:graphicData uri="http://schemas.openxmlformats.org/drawingml/2006/table">
            <a:tbl>
              <a:tblPr/>
              <a:tblGrid>
                <a:gridCol w="774000"/>
                <a:gridCol w="774000"/>
                <a:gridCol w="774000"/>
                <a:gridCol w="774000"/>
                <a:gridCol w="774000"/>
                <a:gridCol w="774000"/>
                <a:gridCol w="774000"/>
                <a:gridCol w="774000"/>
                <a:gridCol w="774000"/>
                <a:gridCol w="774000"/>
              </a:tblGrid>
              <a:tr h="641281">
                <a:tc rowSpan="2"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年　份</a:t>
                      </a:r>
                    </a:p>
                  </a:txBody>
                  <a:tcPr marL="45720" marR="45720"/>
                </a:tc>
                <a:tc rowSpan="2" hMerge="1">
                  <a:txBody>
                    <a:bodyPr/>
                    <a:lstStyle/>
                    <a:p>
                      <a:pPr eaLnBrk="0" latinLnBrk="1" hangingPunct="0"/>
                      <a:r>
                        <a:t/>
                      </a:r>
                      <a:br/>
                      <a:endParaRP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题量</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题型</a:t>
                      </a: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值</a:t>
                      </a:r>
                    </a:p>
                  </a:txBody>
                  <a:tcPr marL="45720" marR="45720"/>
                </a:tc>
                <a:tc gridSpan="6">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考查角度</a:t>
                      </a: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r>
              <a:tr h="1519920">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理解重</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要概念</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的含义</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理解重</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要句子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的含意</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筛选并</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整合</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信息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分析文</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章结构,</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把握文</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章思路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归纳内</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容要点,</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概括中</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心意思</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分析概</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括作者</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在文中</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的观点</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态度</a:t>
                      </a:r>
                    </a:p>
                  </a:txBody>
                  <a:tcPr marL="45720" marR="45720"/>
                </a:tc>
              </a:tr>
            </a:tbl>
          </a:graphicData>
        </a:graphic>
      </p:graphicFrame>
      <p:pic>
        <p:nvPicPr>
          <p:cNvPr id="98329" name="图片 4" descr="textimage20.jpeg"/>
          <p:cNvPicPr>
            <a:picLocks noChangeAspect="1"/>
          </p:cNvPicPr>
          <p:nvPr/>
        </p:nvPicPr>
        <p:blipFill>
          <a:blip r:embed="rId3"/>
          <a:srcRect/>
          <a:stretch>
            <a:fillRect/>
          </a:stretch>
        </p:blipFill>
        <p:spPr bwMode="auto">
          <a:xfrm>
            <a:off x="428625" y="776288"/>
            <a:ext cx="1357313" cy="381000"/>
          </a:xfrm>
          <a:prstGeom prst="rect">
            <a:avLst/>
          </a:prstGeom>
          <a:noFill/>
          <a:ln w="9525">
            <a:noFill/>
            <a:miter lim="800000"/>
            <a:headEnd/>
            <a:tailEnd/>
          </a:ln>
        </p:spPr>
      </p:pic>
      <p:graphicFrame>
        <p:nvGraphicFramePr>
          <p:cNvPr id="4" name="表格 2"/>
          <p:cNvGraphicFramePr>
            <a:graphicFrameLocks noGrp="1"/>
          </p:cNvGraphicFramePr>
          <p:nvPr/>
        </p:nvGraphicFramePr>
        <p:xfrm>
          <a:off x="714375" y="3429000"/>
          <a:ext cx="7740650" cy="2992438"/>
        </p:xfrm>
        <a:graphic>
          <a:graphicData uri="http://schemas.openxmlformats.org/drawingml/2006/table">
            <a:tbl>
              <a:tblPr/>
              <a:tblGrid>
                <a:gridCol w="774700"/>
                <a:gridCol w="773113"/>
                <a:gridCol w="774700"/>
                <a:gridCol w="773112"/>
                <a:gridCol w="774700"/>
                <a:gridCol w="773113"/>
                <a:gridCol w="774700"/>
                <a:gridCol w="773112"/>
                <a:gridCol w="774700"/>
                <a:gridCol w="774700"/>
              </a:tblGrid>
              <a:tr h="896938">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2015</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6">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3道</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选择</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题</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6">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9</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分</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2014</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2013</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NEU-BZ"/>
                          <a:ea typeface="NEU-BZ"/>
                          <a:cs typeface="NEU-BZ"/>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一、考查形式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论述类文章阅读在题量、题型、分值上一直比较稳定,三道客观题,每题3</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分,共9分。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二、考查内容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论述类文章阅读重点考查分析综合能力,筛选并整合文中的信息,分析文章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结构、把握文章思路和归纳内容要点、概括中心意思是重中之重。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三、文本特点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1.人文色彩强烈,内容厚重,侧重文、史方面。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2.阅读难度适中,语调庄重,但没有过多的艰涩的学术术语。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3.文本内容信息丰富,观点具有普适性,论证严密。课标卷这些年选择的文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本均为大家手笔,观点具有普适性,论证的过程严密,经得住推敲。</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4302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一、通读全文,思考四个问题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1.文本主要谈的是什么问题或就什么事情阐述道理;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2.作者的基本立场、观点、情感和态度是怎样的;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3.文本依照怎样的顺序布局谋篇、组织文章,其段落之间的关系如何;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4.行文中为突显立意主要运用了哪些手段和材料。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二、阅读备考中的突出问题——“四缺”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1.缺乏整体感知和整体把握意识;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2.缺乏结构意识,不善于借助层次分析把握内容要点;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3.缺乏文本意识,作答过于主观随意或盲目;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4.缺乏提炼整合手段,有效分析往往不足。</a:t>
            </a:r>
            <a:endParaRPr lang="zh-CN" altLang="en-US" dirty="0">
              <a:latin typeface="+mn-lt"/>
              <a:ea typeface="+mn-ea"/>
            </a:endParaRPr>
          </a:p>
        </p:txBody>
      </p:sp>
      <p:grpSp>
        <p:nvGrpSpPr>
          <p:cNvPr id="102402" name="组合 2"/>
          <p:cNvGrpSpPr>
            <a:grpSpLocks/>
          </p:cNvGrpSpPr>
          <p:nvPr/>
        </p:nvGrpSpPr>
        <p:grpSpPr bwMode="auto">
          <a:xfrm>
            <a:off x="3571875" y="663575"/>
            <a:ext cx="2000250" cy="612775"/>
            <a:chOff x="3571875" y="1314450"/>
            <a:chExt cx="2000250" cy="613584"/>
          </a:xfrm>
        </p:grpSpPr>
        <p:sp>
          <p:nvSpPr>
            <p:cNvPr id="4" name="对角圆角矩形 3"/>
            <p:cNvSpPr/>
            <p:nvPr/>
          </p:nvSpPr>
          <p:spPr>
            <a:xfrm>
              <a:off x="3571875" y="1314450"/>
              <a:ext cx="2000250" cy="56271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02404"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三、选择题设误六种方法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1.删:删减。删减句子而改变句意。最常见的是删减定语、状语,修饰成分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的删减就意味着语意的改变,有可能是内容的扩大,也有可能是对内容的曲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2.添:添加定语或状语,造成对内容的曲解。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3.调:调换。调换词语或句子顺序,从而改变句意。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4.改:改变说法,或换用别的的词语代替,造成似是而非。比如因果颠倒、主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客体颠倒、部分涵盖全体、整体替代局部、现实替代猜测</a:t>
            </a:r>
            <a:r>
              <a:rPr lang="zh-CN" altLang="en-US" sz="2012" kern="0" dirty="0">
                <a:solidFill>
                  <a:srgbClr val="000000"/>
                </a:solidFill>
                <a:latin typeface="黑体"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5.漏:遗漏。看似保留原文词句,但结合题干来看只是强调了问题的某一方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面,而有意漏掉了另一方面。这种选项有很大迷惑性,须多加留意。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6.凑:拼凑。将意义有关或无关的几个词语(句子)杂糅凑合而造成错误,或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者将望文生义的几个义项强加进去,干扰判断。</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四、选择题设题十大陷阱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1.以偏概全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有时命题者故意增删、改动文中表示范围限制或程度轻重的词语干扰考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生。主要指空间错位,即以部分代整体(或相反),以个别代一般(或相反),以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特殊代普遍,从而使考生做出错误的判断。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2.混淆时态(已然与未然)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就是指故意把原文中尚未确定或还未实现的设想或推测说成既成事实。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3.因果混乱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因果混乱一般有两种情况:一是因果颠倒,就是把“因”错断为“果”,把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“果”错断为“因”,颠倒了两者的关系;二是强加因果,就是把没有因果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关系的说成是因果关系。</a:t>
            </a: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早期的交子、关子、会子要求相关人员先交纳现钱作为取得的条件,然后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再根据需要持交子、关子、会子到指定的地区兑取现钱。这类信用工具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携带方便且具有汇票性质,可以保障大宗交易、跨地区交易货款的顺利结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算。它们的使用,弥补了货币的不足,节省了货币流通需求量。此后这种交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子、关子、会子逐步发展为纸币。可见,宋代新型信用工具的大量使用,是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社会经济发展史中最具标志性意义的新生事物,它缓解或解决了交换过程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中的诸多不便与矛盾,从而在很大程度上促进了经济发展。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(摘编自王芳《宋代信用的特点与影响》)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1.下列关于原文内容的表述,不正确的一项是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A.宋代的信用进入迅速发展时期,借贷、质、押、典、赊买赊卖等信用形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式的产生是宋代金融的一个新特点。</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4.混淆模态(可能与必然)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命题者在设置根据原文内容进行合理的推断和想象题的选项时,从逻辑推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理角度设置陷阱,把可能出现的情况说成必然出现的情况。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5.主次颠倒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事物的变化发展就矛盾而言有主要矛盾和次要矛盾,就原因而言有主要原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因和次要原因,就表现而言有主要方面和次要方面。命题人设置陷阱时,有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时会将这些“主要”的一面和“次要”的一面倒置。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6.混淆是非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即肯定和否定颠倒。命题者设计选项时在事物的性质上设置干扰,有意将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阅读材料中肯定了的事物加以否定,或者将否定了的事物加以肯定。</a:t>
            </a:r>
            <a:endParaRPr lang="zh-CN" altLang="en-US" dirty="0">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435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7.无中生有</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指所给选项中所说的内容在原材料中未涉及,也不能从原文中推断出来。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命题者故意在干扰项里设置原文没有的信息。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8.混淆充分、必要条件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必要条件:只有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。充分条件:只要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9.混淆程度深浅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在遇到涉及程度深浅的选项时,一定要关注显示程度的副词,并与原文认真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10.张冠李戴</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主要指命题者在解释概念或转述文意时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故意弄错对象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迷惑考生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使考生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误入歧途。命题者暗中将两个概念的内涵如属性、作用、发展趋势等进</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行了调换、改变或混淆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乍看与原文的说法一样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但仔细推敲就会发现实际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上并不是一回事。</a:t>
            </a:r>
            <a:endParaRPr lang="zh-CN" altLang="en-US" dirty="0">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508125"/>
            <a:ext cx="8505825" cy="3340100"/>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理解文中重要概念的含义</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“文中重要概念”,多指与整体文意密切相关或是文章重点论述的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“概念性”词语。“重要概念”主要有以下几种类型:①文中具有重要地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位的术语;②文中具有概括作用的词语;③文中指称特定对象的词语;④文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中具有深层含义的词语。这些概念或表示特定的意义,或表达丰富的内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涵。在实际考查中,主要是从概念的内涵和外延两方面进行的。概念的内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涵主要指本质特征、功用、原因等,外延主要指种类、数量、条件等。</a:t>
            </a:r>
            <a:endParaRPr lang="zh-CN" altLang="en-US" dirty="0">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考点强调的是“文中”,所以在理解概念的含义时一定要将它还原到具体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的文本中,做到“词不离句,词不离段,词不离篇”。要在把握文章内容的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基础上,正确理解概念的意义,特别是临时(动态)意义,即理解概念在语境中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的具体意思。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“重要概念”的重要性体现在关键、典型和含义三个方面,它们共同的参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照对象是文章的主旨,也就是作者传达的观点和思想。所谓“关键”,就是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把握文本主旨时必须要把握的概念;而“典型”,则是该文本中极富代表性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的概念;至于“含义”一词,不是对概念的简单诠释,而是要从具体语境出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发,来理解其在文本中的意义,切不可脱离语境,简单注解概念。</a:t>
            </a:r>
            <a:endParaRPr lang="zh-CN" altLang="en-US" dirty="0">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63" y="769938"/>
            <a:ext cx="8504237"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(2015浙江,8)阅读下面的文字,完成问题。(3分)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内部言语并不是外部言语的内在方面——它本身是一种功能。它仍然是一种言语,也就是说,与词语相联结的思维。但是在外部言语中,思维是由词来体现的,而在内部言语中,随着词语产生思维,词语就消亡了。内部言语在很大程度上是用纯粹的意义来思维的。它是一种动态的、转移的、不稳定的东西,在词和思维之间波动着,而词和思维或多或少是稳定的,或多或少描绘了言语思维的组成成分。只有在考察了言语思维的下一个层面以后(这是一个比内部言语更加内在的层面),才能理解言语思维的真正性质和位置。</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这个层面就是思维本身。每种思维都创造了一种联结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完成了一种功能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解决了一个问题。思维的流动并不同时伴随着言语的展开。这两个过程不是同一的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在思维单位和言语单位之间也不存在刻板的一致性。当一种思维过程流产时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如陀思妥耶夫斯基指出的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当一种思维“不再进入词语”时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这种情况尤其明显。思维有其自己的结构。因此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从思维向言语的过渡并非易事。</a:t>
            </a:r>
            <a:endParaRPr lang="zh-CN" altLang="en-US" dirty="0">
              <a:latin typeface="+mn-lt"/>
              <a:ea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思维和言语不一样,思维并不是由彼此独立的单位所组成。当我想与别人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交流下面的思想,即今天我见到一名赤足的男孩身穿蓝衬衫沿着街道奔跑,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我并不把其中每个项目(item)分别对待:即男孩、衬衫、衬衫的蓝颜色、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他的奔跑、不穿鞋子等。我把所有这一切在一次思维中构想出来,但是表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述时却用分别开来的词语。一个讲话者往往要花几分钟时间才能将一个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思想展现出来。在讲话者的心中,整个思维是立刻呈现的,但是在言语中,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它必须一个项目一个项目地相继展开来。我们可以把思维比作一朵乌云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洒下一阵词的雨点。由于思维在言语中没有它的自动对应物(automatic </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counterpart),因此从思维向言语的过渡必须通过意义。在我们的言语中,始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终存在着隐蔽的思维,即潜台词。由于从思维向言语的直接过渡是不可能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的,因此始终存在思维不可表达性的悲哀:</a:t>
            </a:r>
            <a:endParaRPr lang="zh-CN" altLang="en-US" dirty="0">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71513"/>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内心将如何表达它自己?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他人将如何理解?(F.尤契夫)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心灵和心灵之间的直接交流是不可能的,不仅在生理上不可能,而且在心理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上也是不可能的。交流只能用迂回的方式才能达到。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(选自列夫·维果茨基《思维与语言》,有删节)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下列对文中“内部言语”的理解,</a:t>
            </a:r>
            <a:r>
              <a:rPr lang="zh-CN" altLang="en-US" sz="2012" u="sng" kern="0" dirty="0">
                <a:solidFill>
                  <a:srgbClr val="000000"/>
                </a:solidFill>
                <a:latin typeface="Times New Roman" pitchFamily="65" charset="-122"/>
                <a:ea typeface="宋体" pitchFamily="65" charset="-122"/>
              </a:rPr>
              <a:t>不正确</a:t>
            </a:r>
            <a:r>
              <a:rPr lang="zh-CN" altLang="en-US" sz="2012" kern="0" dirty="0">
                <a:solidFill>
                  <a:srgbClr val="000000"/>
                </a:solidFill>
                <a:latin typeface="Times New Roman" pitchFamily="65" charset="-122"/>
                <a:ea typeface="宋体" pitchFamily="65" charset="-122"/>
              </a:rPr>
              <a:t>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A.内部言语功能与外部言语相对,是完成言语思维的内在方面。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B.与外部言语一样,内部言语中的思维也与词语有密切的关联。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C.内部言语可以基于纯粹意义来思维,不需要始终伴随着词语。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D.内部言语作为一种功能,它是在一定的思维过程当中实现的。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　    </a:t>
            </a: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a:t>
            </a:r>
            <a:r>
              <a:rPr lang="en-US" altLang="zh-CN" kern="0" dirty="0">
                <a:solidFill>
                  <a:srgbClr val="000000"/>
                </a:solidFill>
                <a:latin typeface="Times New Roman" pitchFamily="65" charset="-122"/>
                <a:ea typeface="宋体" pitchFamily="65" charset="-122"/>
              </a:rPr>
              <a:t>A</a:t>
            </a:r>
            <a:r>
              <a:rPr lang="zh-CN" altLang="en-US" kern="0" dirty="0">
                <a:solidFill>
                  <a:srgbClr val="000000"/>
                </a:solidFill>
                <a:latin typeface="Times New Roman" pitchFamily="65" charset="-122"/>
                <a:ea typeface="宋体" pitchFamily="65" charset="-122"/>
              </a:rPr>
              <a:t>　选项的信息依据出现在文章第</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段的</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句。第</a:t>
            </a: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句指出“内部言语”本身是一种“功能”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而不是“内在方面”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第</a:t>
            </a: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句指出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内部言语”是一种“言语”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是一种“思维”。故不应是“完成言语思维的内在方面”。</a:t>
            </a:r>
            <a:endParaRPr lang="zh-CN" altLang="en-US" dirty="0">
              <a:latin typeface="+mn-lt"/>
              <a:ea typeface="+mn-ea"/>
            </a:endParaRPr>
          </a:p>
        </p:txBody>
      </p:sp>
      <p:pic>
        <p:nvPicPr>
          <p:cNvPr id="120834" name="图片 3" descr="textimage31.jpeg"/>
          <p:cNvPicPr>
            <a:picLocks noChangeAspect="1"/>
          </p:cNvPicPr>
          <p:nvPr/>
        </p:nvPicPr>
        <p:blipFill>
          <a:blip r:embed="rId3"/>
          <a:srcRect/>
          <a:stretch>
            <a:fillRect/>
          </a:stretch>
        </p:blipFill>
        <p:spPr bwMode="auto">
          <a:xfrm>
            <a:off x="947738" y="5407025"/>
            <a:ext cx="180975" cy="190500"/>
          </a:xfrm>
          <a:prstGeom prst="rect">
            <a:avLst/>
          </a:prstGeom>
          <a:noFill/>
          <a:ln w="9525">
            <a:noFill/>
            <a:miter lim="800000"/>
            <a:headEnd/>
            <a:tailEnd/>
          </a:ln>
        </p:spPr>
      </p:pic>
      <p:sp>
        <p:nvSpPr>
          <p:cNvPr id="4" name="矩形 3"/>
          <p:cNvSpPr/>
          <p:nvPr/>
        </p:nvSpPr>
        <p:spPr>
          <a:xfrm>
            <a:off x="0" y="5349875"/>
            <a:ext cx="9144000" cy="128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6682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确定概念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所在位置</a:t>
            </a:r>
            <a:r>
              <a:rPr lang="zh-CN" altLang="en-US" sz="1645" kern="0" spc="21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确定信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息区间</a:t>
            </a:r>
            <a:r>
              <a:rPr lang="zh-CN" altLang="en-US" sz="1645" kern="0" spc="21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在该区间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寻找对此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概念的诠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释信息</a:t>
            </a:r>
            <a:r>
              <a:rPr lang="zh-CN" altLang="en-US" sz="1645" kern="0" spc="21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选项内容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与文中对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应文字比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对、判断</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　　将文中的对应文字与选项内容比对,判定正误。</a:t>
            </a:r>
            <a:endParaRPr lang="zh-CN" altLang="en-US" dirty="0">
              <a:latin typeface="+mn-lt"/>
              <a:ea typeface="+mn-ea"/>
            </a:endParaRPr>
          </a:p>
        </p:txBody>
      </p:sp>
      <p:pic>
        <p:nvPicPr>
          <p:cNvPr id="122882" name="图片 3" descr="textimage32.jpeg"/>
          <p:cNvPicPr>
            <a:picLocks noChangeAspect="1"/>
          </p:cNvPicPr>
          <p:nvPr/>
        </p:nvPicPr>
        <p:blipFill>
          <a:blip r:embed="rId3"/>
          <a:srcRect/>
          <a:stretch>
            <a:fillRect/>
          </a:stretch>
        </p:blipFill>
        <p:spPr bwMode="auto">
          <a:xfrm>
            <a:off x="542925" y="919163"/>
            <a:ext cx="8101013" cy="347662"/>
          </a:xfrm>
          <a:prstGeom prst="rect">
            <a:avLst/>
          </a:prstGeom>
          <a:noFill/>
          <a:ln w="9525">
            <a:noFill/>
            <a:miter lim="800000"/>
            <a:headEnd/>
            <a:tailEnd/>
          </a:ln>
        </p:spPr>
      </p:pic>
      <p:pic>
        <p:nvPicPr>
          <p:cNvPr id="122883" name="图片 4" descr="textimage33.jpeg"/>
          <p:cNvPicPr>
            <a:picLocks noChangeAspect="1"/>
          </p:cNvPicPr>
          <p:nvPr/>
        </p:nvPicPr>
        <p:blipFill>
          <a:blip r:embed="rId4"/>
          <a:srcRect/>
          <a:stretch>
            <a:fillRect/>
          </a:stretch>
        </p:blipFill>
        <p:spPr bwMode="auto">
          <a:xfrm>
            <a:off x="1565275" y="2292350"/>
            <a:ext cx="485775" cy="276225"/>
          </a:xfrm>
          <a:prstGeom prst="rect">
            <a:avLst/>
          </a:prstGeom>
          <a:noFill/>
          <a:ln w="9525">
            <a:noFill/>
            <a:miter lim="800000"/>
            <a:headEnd/>
            <a:tailEnd/>
          </a:ln>
        </p:spPr>
      </p:pic>
      <p:pic>
        <p:nvPicPr>
          <p:cNvPr id="122884" name="图片 5" descr="textimage34.jpeg"/>
          <p:cNvPicPr>
            <a:picLocks noChangeAspect="1"/>
          </p:cNvPicPr>
          <p:nvPr/>
        </p:nvPicPr>
        <p:blipFill>
          <a:blip r:embed="rId4"/>
          <a:srcRect/>
          <a:stretch>
            <a:fillRect/>
          </a:stretch>
        </p:blipFill>
        <p:spPr bwMode="auto">
          <a:xfrm>
            <a:off x="1309688" y="2757488"/>
            <a:ext cx="485775" cy="276225"/>
          </a:xfrm>
          <a:prstGeom prst="rect">
            <a:avLst/>
          </a:prstGeom>
          <a:noFill/>
          <a:ln w="9525">
            <a:noFill/>
            <a:miter lim="800000"/>
            <a:headEnd/>
            <a:tailEnd/>
          </a:ln>
        </p:spPr>
      </p:pic>
      <p:pic>
        <p:nvPicPr>
          <p:cNvPr id="122885" name="图片 6" descr="textimage35.jpeg"/>
          <p:cNvPicPr>
            <a:picLocks noChangeAspect="1"/>
          </p:cNvPicPr>
          <p:nvPr/>
        </p:nvPicPr>
        <p:blipFill>
          <a:blip r:embed="rId4"/>
          <a:srcRect/>
          <a:stretch>
            <a:fillRect/>
          </a:stretch>
        </p:blipFill>
        <p:spPr bwMode="auto">
          <a:xfrm>
            <a:off x="1309688" y="4152900"/>
            <a:ext cx="485775" cy="276225"/>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7943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1.抓住阐释概念的文字,把握本质特征,明确概念的内涵。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2.抓住分类解说的文字,把握分类标准和相关阐释,明确概念的外延。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3.凭借该概念下定义的语言表达形式,做出直观判断。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(2016山西四市一联)阅读下面的文字,完成问题。(3分)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莫把汉学当国学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慕朵生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日前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美国著名汉学家史景迁携带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曹寅与康熙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等新书来华举办首发式</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并在多所高校进行讲座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在学界和媒体引发新一轮“汉学热”。但笔者以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汉学”当热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然不可将之混同为“国学”。</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汉学是外国尤其是欧美国家学者研究和介绍中华文化的学问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历经游记性</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汉学、传教士汉学、学院派汉学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以及侧重研究中国现实问题的“中国</a:t>
            </a:r>
            <a:endParaRPr lang="zh-CN" altLang="en-US" dirty="0">
              <a:latin typeface="+mn-lt"/>
              <a:ea typeface="+mn-ea"/>
            </a:endParaRPr>
          </a:p>
        </p:txBody>
      </p:sp>
      <p:pic>
        <p:nvPicPr>
          <p:cNvPr id="124930" name="图片 3" descr="textimage36.jpeg"/>
          <p:cNvPicPr>
            <a:picLocks noChangeAspect="1"/>
          </p:cNvPicPr>
          <p:nvPr/>
        </p:nvPicPr>
        <p:blipFill>
          <a:blip r:embed="rId3"/>
          <a:srcRect/>
          <a:stretch>
            <a:fillRect/>
          </a:stretch>
        </p:blipFill>
        <p:spPr bwMode="auto">
          <a:xfrm>
            <a:off x="500063" y="2619375"/>
            <a:ext cx="123825" cy="200025"/>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学”等几大阶段</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至今已有</a:t>
            </a:r>
            <a:r>
              <a:rPr lang="en-US" altLang="zh-CN" sz="2012" kern="0" dirty="0">
                <a:solidFill>
                  <a:srgbClr val="000000"/>
                </a:solidFill>
                <a:latin typeface="Times New Roman" pitchFamily="65" charset="-122"/>
                <a:ea typeface="宋体" pitchFamily="65" charset="-122"/>
              </a:rPr>
              <a:t>600</a:t>
            </a:r>
            <a:r>
              <a:rPr lang="zh-CN" altLang="en-US" sz="2012" kern="0" dirty="0">
                <a:solidFill>
                  <a:srgbClr val="000000"/>
                </a:solidFill>
                <a:latin typeface="Times New Roman" pitchFamily="65" charset="-122"/>
                <a:ea typeface="宋体" pitchFamily="65" charset="-122"/>
              </a:rPr>
              <a:t>多年历史。面对中国浩瀚的文化和复杂的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现实</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汉学家们皓首穷经</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著书立说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既促进了中华文化的海外传播</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也带动</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了中外文化的交流融合</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甚至改写了世界的文明进程。比如</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欧洲“启蒙运</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动”就深受来华传教士介绍的儒学的启迪。</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不过,中国学界对汉学的追踪和介绍仅有100多年的历史,且忽冷忽热,不成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系统。其中,上个世纪二三十年代和八九十年代,国内曾分别兴起一股“汉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学热”,原因是这两个时段中国社会变动剧烈,思想争鸣活跃,国人迫切希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望通过汉学来了解外国人是如何看待中国以及中华文化的。此次史景迁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访华引发的新一轮“汉学热”,则是在经济全球化和文化多样化时代背景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下,国人试图借助汉学对自己国家崛起和文化复兴进行的一种心理上的印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证和调适。不难看出,汉学不仅是中华文化走向世界的桥梁,还是中华文化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反观自身的镜子。通过汉学,中华文化既能发现自己的优缺点、长短处,也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能了解自己在世界文化生态中的方位和价值。</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B.宋代的政府借贷基本上是赈济性借贷,主要目的是帮助百姓度过困境,因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此与私人借贷相比,政府借贷的利率要低得多。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C.在宋代,债务人可以用不动产的契约或动产作为担保,向债权人借贷。在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债务人不偿还债务时,债权人可用变卖价款优先受偿。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D.赊买赊卖的信用形式在一定程度上解决了宋代通货紧缩带来的资金不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足的问题,缓解了生产、流通、消费领域中的诸多矛盾。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2.下列理解和分析,不符合原文意思的一项是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A.在商品经济发展的推动下,宋代的信用工具不断创新,出现了茶引、盐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引、交子、关子和会子等信用工具。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B.茶引、盐引等信用工具的使用,可以使一些商人取得茶、盐等货物的专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卖凭证,从政府专营的物品中分得一部分利益。</a:t>
            </a:r>
            <a:endParaRPr lang="zh-CN" altLang="en-US">
              <a:latin typeface="+mn-lt"/>
              <a:ea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然而</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汉学虽有重要价值</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但亦不可无限拔高。因为</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汉学在本质上是一种</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“西学”</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是西方人用西方价值观念、学术范式来研究中华文化的学问。</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对汉学家而言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中华文化仅仅是学术研究的客观对象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就像实验室的试验品</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或博物馆的展览品一样</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很难内在于自己的生命</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灌注以自己的情感</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更很</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少负有弘扬和光大的责任感。</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但是,中国人注定做不了中华文化的旁观者。因为千百年来积累沉淀下来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的中华文化,亦即通常所说的国学,是我们整个国家和民族的精神命脉,正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如国学大师章太炎所言:“夫国学者,国家所以成立之源泉也。”所以,中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国人尤其是中国学者,须对国学有一种“为天地立心,为生民立命,为往圣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继绝学,为万世开太平”的使命感;否则,遗失国学就等于抛弃了传统,丢掉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了根本,割断了自己的精神命脉,整个国家和民族就会得历史失忆症和精神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分裂症。</a:t>
            </a:r>
            <a:endParaRPr lang="zh-CN" altLang="en-US" dirty="0">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令人遗憾的是,百余年来中国人一度迷失国学,崇拜西学,形成了一种与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“西学心态”互为表里的“汉学心态”——前者指试图以西学取代国学,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后者指像汉学家一样把国学仅视为学术研究的对象,不再用生命和情感去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体验并证实国学的优美价值。尤其是近些年,中国学界还出现了以获得外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国汉学奖项为荣,谋求学术名望乃至经济利益的灰色学术现象。上述现象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的实质是国学的“汉学化”。如任其发展下去,国学将会变成一种“在中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国的汉学”,而汉学乃至西学则会变成“在中国的国学”。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总之,汉学当热,但不能将之混同为国学,更不能以之取代国学。我衷心祝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愿汉学能早日成为国际显学,更希望中国能大踏步复兴自己的国学,同时热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烈欢迎海外汉学回家,使自己成为世界汉学的中心。</a:t>
            </a:r>
            <a:endParaRPr lang="zh-CN" altLang="en-US" dirty="0">
              <a:latin typeface="+mn-lt"/>
              <a:ea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下列对“汉学”的理解,不正确的一项是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A.汉学是外国学者研究和介绍中华文化的一门学问,其研究介绍者主要是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欧美国家的学者。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B.汉学已有600多年历史,主要经历了游记性汉学、传教士汉学、学院派汉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学和“中国学”等几大阶段。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C.汉学研究不但促进、带动了中外文化的传播、交流与融合,甚至改写了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世界的文明进程。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D.汉学是中华文化反观自身的镜子,通过汉学,中华文化能知道自己的长短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与在世界文化生态中的方位和价值。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答非所问,本项表述的是汉学研究的作用;另外,“促进、带动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了中外文化的传播、交流与融合”表述有误,原文是“既促进了中华文化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的海外传播,也带动了中外文化的交流融合”。</a:t>
            </a:r>
            <a:endParaRPr lang="zh-CN" altLang="en-US" dirty="0">
              <a:latin typeface="+mn-lt"/>
              <a:ea typeface="+mn-ea"/>
            </a:endParaRPr>
          </a:p>
        </p:txBody>
      </p:sp>
      <p:pic>
        <p:nvPicPr>
          <p:cNvPr id="133122" name="图片 3" descr="textimage37.jpeg"/>
          <p:cNvPicPr>
            <a:picLocks noChangeAspect="1"/>
          </p:cNvPicPr>
          <p:nvPr/>
        </p:nvPicPr>
        <p:blipFill>
          <a:blip r:embed="rId3"/>
          <a:srcRect/>
          <a:stretch>
            <a:fillRect/>
          </a:stretch>
        </p:blipFill>
        <p:spPr bwMode="auto">
          <a:xfrm>
            <a:off x="523875" y="5068888"/>
            <a:ext cx="180975" cy="190500"/>
          </a:xfrm>
          <a:prstGeom prst="rect">
            <a:avLst/>
          </a:prstGeom>
          <a:noFill/>
          <a:ln w="9525">
            <a:noFill/>
            <a:miter lim="800000"/>
            <a:headEnd/>
            <a:tailEnd/>
          </a:ln>
        </p:spPr>
      </p:pic>
      <p:sp>
        <p:nvSpPr>
          <p:cNvPr id="4" name="矩形 3"/>
          <p:cNvSpPr/>
          <p:nvPr/>
        </p:nvSpPr>
        <p:spPr>
          <a:xfrm>
            <a:off x="0" y="4921250"/>
            <a:ext cx="9144000" cy="150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理解文中重要句子的含意</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“文中重要句子”,是指对文中思想、观点、情感、结构起重要作用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的句子。一般论述类文章中的重要句子主要是指:①点明主旨的句子,即人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们常说的“文眼”;②显示层次的句子,即人们常说的领起句、过渡句、收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束句;③内涵丰富,对领悟主旨有提示性或引导性作用的句子;④结构复杂,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对理解文意有直接影响的句子;⑤在文中反复出现的句子。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这些重要句子是判断全文主要内容的重要标志。“理解文中重要句子的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含意”,是指根据具体语境领会或解释这些句子的意义。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解答“理解文中重要句子的含意”类题目时,要坚持“句不离篇”的原则,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要有一定的语境意识,要结合全文的中心和句子的上下文仔细分析,正确理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a:t>
            </a:r>
            <a:endParaRPr lang="zh-CN" altLang="en-US" dirty="0">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(2013湖北,6)阅读下面的文章,完成问题。(3分)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乡土本色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费孝通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从基层上看去,中国社会是乡土性的。那些被称土气的乡下人是中国社会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的基层。我们说乡下人土气,这个土字用得很好。土字的基本意义是指泥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土。乡下人离不了泥土,因为在乡下住,种地是最普通的谋生办法。靠种地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谋生的人才明白泥土的可贵。农业直接取资于土地,种地的人搬不动地,长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在土里的庄稼行动不得,土气是因为不流动而发生的。</a:t>
            </a:r>
            <a:endParaRPr lang="zh-CN" altLang="en-US">
              <a:latin typeface="+mn-lt"/>
              <a:ea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不流动是从人和空间的关系上说的,从人和人在空间的排列关系上说就是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孤立和隔膜。孤立和隔膜并不是以个人为单位的,而是以住在一处的集团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为单位的。中国乡土社区的单位是村落,从三家村起可以到几千户的大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村。孤立、隔膜是就村和村之间的关系而说的。孤立和隔膜并不是绝对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的,但是人口的流动率小,社区间的往来也必然疏少。我想我们很可以说,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乡土社会的生活是富于地方性的。地方性是指他们活动范围有地域上的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限制,在区域间接触少,生活隔离,各自保持着孤立的社会圈子。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乡土社会在地方性的限制下成了生于斯、死于斯的社会。常态的生活是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终老是乡。假如在一个村子里的人都是这样的话,在人和人的关系上也就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发生了一种特色,每个孩子都是在人家眼中看着长大的,在孩子眼里周围的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人也是从小就看惯的。这是一个“熟悉”的社会,没有陌生人的社会。</a:t>
            </a:r>
            <a:endParaRPr lang="zh-CN" altLang="en-US">
              <a:latin typeface="+mn-lt"/>
              <a:ea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95338"/>
            <a:ext cx="8505825" cy="56975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在社会学里,我们常分出两种不同性质的社会:一种并没有具体目的,只是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因为在一起生长而发生的社会;一种是为了要完成一件任务而结合的社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会。用一位外国学者的话说,前者是“有机的团结”,后者是“机械的团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结”。用我们自己的话说,前者是礼俗社会,后者是法理社会。生活上被土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地所囿住的乡民,他们平素所接触的是生而与俱的人物,正像我们的父母兄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弟一般,并不是由于我们选择得来的关系,而是无须选择,甚至先我而在的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一个生活环境。</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熟悉是从时间里、多方面、经常的接触中所发生的亲密的感觉。这感觉</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是无数次的小磨擦里陶炼出来的结果。这过程是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论语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第一句里的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“习”字。“学”是和陌生事物的最初接触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习”是陶炼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不亦说乎”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是描写熟悉之后的亲密感觉。在一个熟悉的社会中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我们会得到从心所欲</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而不逾规矩的自由。这和法律所保障的自由不同。规矩是“习”出来的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礼俗。从俗即是从心。</a:t>
            </a:r>
            <a:endParaRPr lang="zh-CN" altLang="en-US" dirty="0">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“我们大家是熟人,打个招呼就是了,还用得着多说么?”——这类的话已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经成了我们现代社会的阻碍。现代社会是个陌生人组成的社会,各人不知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道各人的底细,所以得讲个明白;还要怕口说无凭,画个押,签个字。这样才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发生法律。在乡土社会中法律是无从发生的。“这不是见外了么?”乡土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社会里从熟悉得到信任。乡土社会的信用并不是对契约的重视,而是发生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于对一种行为的规矩熟悉到不假思索时的可靠性。</a:t>
            </a:r>
            <a:endParaRPr lang="zh-CN" altLang="en-US" dirty="0">
              <a:latin typeface="+mn-lt"/>
              <a:ea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从熟悉里得来的认识是个别的,并不是抽象的普遍原则。在熟悉的环境里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生长的人,不需要这种原则,他只要在接触所及的范围之中知道从手段到目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的间的个别关联。在乡土社会中生长的人似乎不太追求这笼罩万有的真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理。我读《论语》时,看到孔子在不同人面前说着不同的话来解释“孝”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的意义时,我感觉到这乡土社会的特性了。孝是什么?孔子并没有抽象地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加以说明,而是列举具体的行为,因人而异地答复了他的学生。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在我们社会的急速变迁中,从乡土社会进入现代社会的过程中,我们在乡土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社会中所养成的生活方式处处产生了流弊。陌生人所组成的现代社会是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无法用乡土社会的习俗来应付的。于是,“土气”成了骂人的词汇,“乡”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也不再是衣锦荣归的去处了。</a:t>
            </a:r>
            <a:endParaRPr lang="zh-CN" altLang="en-US" dirty="0">
              <a:latin typeface="+mn-lt"/>
              <a:ea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A.乡民是中国社会的基层,他们以种地为基本生存方式,从土地中获取生活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下列对“中国社会是乡土性的”的理解,符合原文意思的一项是(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资源,因此与土地分不开,为土地所束缚。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B.人与人在空间排列上的不流动性,造成乡土社会里乡民个体之间彼此的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孤立与隔膜,所以才有三家村式的微型村落的存在。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C.乡土社会里的个体为了谋生这一共同目标,分工协作,有机地聚合在一起,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形成没有陌生人的“熟人”社会。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D.无论是生活的环境还是所接触的人物,对乡民而言都是生而与俱,再熟悉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不过的,于是他们选择固守乡土,终老于斯。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C.各类新型纸质信用工具最初是由宋代政府发行的,其发行目的是解决货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币流通区域的割据性等多方面的问题。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D.宋代的造纸术和印刷术高度发达,这为交子、关子和会子等新型信用工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具的产生提供了技术条件。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3.根据原文内容,下列理解和分析不正确的一项是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A.质库、解库是进行押物、放款、收息的机构。唐宋时期随着社会经济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的日益发展,质库、解库也随之兴盛。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B.在宋代,出典人将房产押给典权人后,可以获得一笔典价,且不必支付利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息。在典期内,典权人不但享有房屋的使用权,同时还拥有出租权。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C.虽然早期的交子具有汇票性质,可以克服金属货币不便携带的缺点,保障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商品交易中货款的顺利结算,但是它还没有发展成为纸币。</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宋代各种信用形式和信用工具对当时的经济发展都起到非常积极的作</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同时也为此后各个朝代提供了借鉴。</a:t>
            </a:r>
            <a:endParaRPr lang="zh-CN" altLang="en-US" dirty="0">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B.不是“乡民个体之间”,应为“村和村之间”。C.“个</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体为了谋生这一共同目标,分工协作,有机地聚合在一起”错误,原文中乡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土社会中的个体生活在一起并没有具体目的。D.“选择固守乡土,终老于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斯”错误,原文中说“乡土社会在地方性的限制下成了生于斯、死于斯的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社会。常态的生活是终老是乡”,结合原文可知“固守乡土,终老于斯”不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是“选择”,而是一种“常态”或“习惯”。</a:t>
            </a:r>
            <a:endParaRPr lang="zh-CN" altLang="en-US" dirty="0">
              <a:latin typeface="+mn-lt"/>
              <a:ea typeface="+mn-ea"/>
            </a:endParaRPr>
          </a:p>
        </p:txBody>
      </p:sp>
      <p:pic>
        <p:nvPicPr>
          <p:cNvPr id="149506" name="图片 3" descr="textimage38.jpeg"/>
          <p:cNvPicPr>
            <a:picLocks noChangeAspect="1"/>
          </p:cNvPicPr>
          <p:nvPr/>
        </p:nvPicPr>
        <p:blipFill>
          <a:blip r:embed="rId3"/>
          <a:srcRect/>
          <a:stretch>
            <a:fillRect/>
          </a:stretch>
        </p:blipFill>
        <p:spPr bwMode="auto">
          <a:xfrm>
            <a:off x="642938" y="1276350"/>
            <a:ext cx="180975" cy="190500"/>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19881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审题干,明(题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目)指向</a:t>
            </a:r>
            <a:r>
              <a:rPr lang="zh-CN" altLang="en-US" sz="1645" kern="0" spc="21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找(句子的)位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置,定(句子的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“管辖”)范围</a:t>
            </a:r>
            <a:r>
              <a:rPr lang="zh-CN" altLang="en-US" sz="1645" kern="0" spc="21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选项和原文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及题干细心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比对、判断</a:t>
            </a:r>
            <a:endParaRPr lang="zh-CN" altLang="en-US" dirty="0">
              <a:latin typeface="+mn-lt"/>
              <a:ea typeface="+mn-ea"/>
            </a:endParaRPr>
          </a:p>
        </p:txBody>
      </p:sp>
      <p:pic>
        <p:nvPicPr>
          <p:cNvPr id="151554" name="图片 3" descr="textimage3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pic>
        <p:nvPicPr>
          <p:cNvPr id="151555" name="图片 4" descr="textimage40.jpeg"/>
          <p:cNvPicPr>
            <a:picLocks noChangeAspect="1"/>
          </p:cNvPicPr>
          <p:nvPr/>
        </p:nvPicPr>
        <p:blipFill>
          <a:blip r:embed="rId4"/>
          <a:srcRect/>
          <a:stretch>
            <a:fillRect/>
          </a:stretch>
        </p:blipFill>
        <p:spPr bwMode="auto">
          <a:xfrm>
            <a:off x="1395413" y="2505075"/>
            <a:ext cx="485775" cy="276225"/>
          </a:xfrm>
          <a:prstGeom prst="rect">
            <a:avLst/>
          </a:prstGeom>
          <a:noFill/>
          <a:ln w="9525">
            <a:noFill/>
            <a:miter lim="800000"/>
            <a:headEnd/>
            <a:tailEnd/>
          </a:ln>
        </p:spPr>
      </p:pic>
      <p:pic>
        <p:nvPicPr>
          <p:cNvPr id="151556" name="图片 5" descr="textimage41.jpeg"/>
          <p:cNvPicPr>
            <a:picLocks noChangeAspect="1"/>
          </p:cNvPicPr>
          <p:nvPr/>
        </p:nvPicPr>
        <p:blipFill>
          <a:blip r:embed="rId4"/>
          <a:srcRect/>
          <a:stretch>
            <a:fillRect/>
          </a:stretch>
        </p:blipFill>
        <p:spPr bwMode="auto">
          <a:xfrm>
            <a:off x="2162175" y="3436938"/>
            <a:ext cx="485775" cy="27622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1.对句子的结构进行分析。对复杂的单句,要能明确句子的陈述对象(主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语),画出主干(主谓宾)和枝叶(定状补),要善于识别使单句复杂化的标志性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词语,弄清复杂宾语前面的动词所管辖的范围,弄清介词所统率的对象,弄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清连词所关联的范围,从而明确语意的核心所在。对于复句,要弄清它包含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几个分句,每个分句之间的关系,整个复句的层次关系,整个复句的意义重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点,把握具体特征与概念属性之间的内在关系。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2.对句子的邻句及语境进行分析。有些重要句子,要从它所在的语段进行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分析,重点看与这个句子相邻的上下句,有的还必须结合观点、中心思想去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理解句意。</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从句子在语段中的地位进行分析。起统率作用的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要从它领起的那些内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容上去看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去分析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起过渡作用的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要注意审视上下文段的意思</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起总结作用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要从它的上文去找相关的信息。</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(2016西藏日喀则月考)阅读下面的文字,完成问题。(3分)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中国医学有着诸多独特性质,其中之一是与乡土社会的关系,始终作为构成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中国医学自有的组织形态的基础。中国医学未能发展出医院制度,即在于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它与西方医学的社会结构方式不同。简言之,中国医学的存在与几率,发生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在医学与乡土社会的共同体空间中,医学不是独立于乡土共同体空间之外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的一个技术机构,而是与乡土社会融为一体,并且作为融合性因素之一,在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乡土社会共同体的整合中起着重要的作用。</a:t>
            </a:r>
            <a:endParaRPr lang="zh-CN" altLang="en-US" dirty="0">
              <a:latin typeface="+mn-lt"/>
              <a:ea typeface="+mn-ea"/>
            </a:endParaRPr>
          </a:p>
        </p:txBody>
      </p:sp>
      <p:pic>
        <p:nvPicPr>
          <p:cNvPr id="155650" name="图片 3" descr="textimage42.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这里,我们首先会注意到中国医学与乡土社会的密切关联。至少19世纪以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前,在中国江南城镇社会,医师大都具有乡土身份(外籍医师自然也有,但人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数极少,至于游方郎中则不在其列),有一些在外地学习医学的人,艺成后也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会回到他所在的地方从事医学职业。医学史上留名的医人,往往也都以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“地望”称世。甚至中国医学中的大小各流派,也往往以地方命名,如清代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早期名医沈鲁珍就属吴医流派,另外还有浙医、淮医、常医等等。这些皆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可说明,医学在传统中国离不开乡土社会,医人在乡土社会长期不变的活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动,构成了中国医学传统中的乡土性特点。</a:t>
            </a:r>
            <a:endParaRPr lang="zh-CN" altLang="en-US">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进一步说,乡土社会作为一个共同体,医学既是一种需求,也是共同体内部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的责任约定。当医学在乡土社会展开时,医学的意义并不仅仅在于施药治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病,而要承担着这个共同体所有成员福祉之任。毋庸置疑,生于斯长于斯的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医师,分属这个共同体中一员,他所从事的医学与其说是职业,不如说是这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个共同体的个体分工,他以其专长服务于全体。但医师的身份又另有其特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殊性。在范围大约几十平方里、人口数千或近万的共同体区域中,医师通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过他的医学活动所产生的影响,增加了他在乡土社会的权威性。我们看到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有名望的医人,往往为地方士绅团体中一员,或者受士绅信任,参与该区域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共同体内部核心事务。医学在乡土社会最大限度地展示了它在共同体社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会中的政治性能,而医师则在医学专业之外,成为一个不可或缺的政治角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色。</a:t>
            </a:r>
            <a:endParaRPr lang="zh-CN" altLang="en-US">
              <a:latin typeface="+mn-lt"/>
              <a:ea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因此,还要延伸到医学在乡土社会共同体中的道德和伦理处境。为什么包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括沈鲁珍在内的众多医师,长期以来一再选择本土从业?这种偏好,或许有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多种解释,但他们给出的最有力的理由,则集中在两点,“事亲”与“活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人”。这两点在许多著名医人的自述里屡屡被提起,实在是有着深刻的道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德伦理考量在内。“事亲”往往是他们从事医学的起点,而由身边亲人,扩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散到整个“乡党”组成的共同体,却是他们的志业。这个志业的目标是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“活人”。作为中国医学经久不变的思路,医师总是把“存活”他所在共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同体男女老少的生命,当成他的责任和使命。当年张仲景放弃太守官职,执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意要回到饱受离乱之苦的南阳故郡,就是带着这样的道德责任。事实上,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“医圣”张仲景这种强烈的乡土情怀,作为道德影响力,在19世纪以前可以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说久传不衰。</a:t>
            </a:r>
            <a:endParaRPr lang="zh-CN" altLang="en-US">
              <a:latin typeface="+mn-l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显然,这种道德性的选择,不仅形成了传统中国乡土社会的医学特殊性存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在,更重要的是它为乡土社会共同体提供了重要的道德价值标准,从而有力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地支持了乡土社会伦理生活的建立。一般说来,医师在乡土社会广受尊崇,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其原因就在于他们作为医人,身上有一种持久的道德人格魅力。这种魅力,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经由他的医学实践,在乡土社会起着一定程度的凝合和向心力。对共同体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而言,德性高尚的医师,其感召的力量比我们想象的还要大。这也是“医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道”之所以获得乡土社会合法承认的深层基础之所在。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(摘编自《乡土社会、共同体与医学》)</a:t>
            </a:r>
            <a:endParaRPr lang="zh-CN" altLang="en-US" dirty="0">
              <a:latin typeface="+mn-lt"/>
              <a:ea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下列关于“中国医学与乡土社会的密切关联”的理解</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不符合原文意思的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一项是</a:t>
            </a:r>
            <a:r>
              <a:rPr lang="zh-CN" altLang="en-US" sz="1574" kern="0" spc="438"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　    </a:t>
            </a:r>
            <a:r>
              <a:rPr lang="en-US" altLang="zh-CN" sz="2012" kern="0" dirty="0">
                <a:solidFill>
                  <a:srgbClr val="000000"/>
                </a:solidFill>
                <a:latin typeface="Times New Roman" pitchFamily="65" charset="-122"/>
                <a:ea typeface="宋体" pitchFamily="65" charset="-122"/>
              </a:rPr>
              <a:t>)</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A.中国医学的存在不是以单纯的技术机构存在于乡土社会中,它的组织形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态的基础是与乡土社会的关系。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B.在乡土社会共同体的整合中,中国医学与乡土社会相融,并作为一个融合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性因素起着重要作用。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C.中国医人一直具有乡土身份,他们在乡土社会长期不变的活动,构成了中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国医学传统中的乡土性特点。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D.中国医师的道德性选择,为乡土社会提供了重要的道德价值标准,有力地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支持了乡土社会伦理生活的建立。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“一直”的说法太过绝对,可参考原文第二段第二句话。</a:t>
            </a:r>
            <a:endParaRPr lang="zh-CN" altLang="en-US" dirty="0">
              <a:latin typeface="+mn-lt"/>
              <a:ea typeface="+mn-ea"/>
            </a:endParaRPr>
          </a:p>
        </p:txBody>
      </p:sp>
      <p:pic>
        <p:nvPicPr>
          <p:cNvPr id="165890" name="图片 3" descr="textimage43.jpeg"/>
          <p:cNvPicPr>
            <a:picLocks noChangeAspect="1"/>
          </p:cNvPicPr>
          <p:nvPr/>
        </p:nvPicPr>
        <p:blipFill>
          <a:blip r:embed="rId3"/>
          <a:srcRect/>
          <a:stretch>
            <a:fillRect/>
          </a:stretch>
        </p:blipFill>
        <p:spPr bwMode="auto">
          <a:xfrm>
            <a:off x="533400" y="5888038"/>
            <a:ext cx="180975" cy="190500"/>
          </a:xfrm>
          <a:prstGeom prst="rect">
            <a:avLst/>
          </a:prstGeom>
          <a:noFill/>
          <a:ln w="9525">
            <a:noFill/>
            <a:miter lim="800000"/>
            <a:headEnd/>
            <a:tailEnd/>
          </a:ln>
        </p:spPr>
      </p:pic>
      <p:sp>
        <p:nvSpPr>
          <p:cNvPr id="4" name="矩形 3"/>
          <p:cNvSpPr/>
          <p:nvPr/>
        </p:nvSpPr>
        <p:spPr>
          <a:xfrm>
            <a:off x="0" y="5778500"/>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筛选并整合文中的信息</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所谓“筛选”,是指根据一定的信息要求对文本信息进行搜索、选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择、获取。所谓“整合”,是指对筛选得来的信息进行再整理归纳并压缩,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使之条理化、清晰化、概括化、简洁化。所谓“文中的信息”,是指作者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在文中所阐述或传达的知识、内容、事实、理论、观点或设想等。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“筛选并整合文中的信息”考查的内容主要有:①能够对照试题中的语言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材料辨别选项信息的正误;②能够从文章的语言材料中筛选出答题的有关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词语,进行简要的表述。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解答“筛选并整合文中的信息”类题目时,要根据题干的要求,把题干的信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息与文本信息进行比照,筛选出有效的信息区域,然后进行辨别。</a:t>
            </a:r>
            <a:endParaRPr lang="zh-CN" altLang="en-US"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481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　“借贷、质、押、典、赊买赊卖等信用形式的产生是宋代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金融的一个新特点”不符合原文意思,根据原文第2段“典作为不动产转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移的一种形式是在宋代形成和发展起来的”可知只有“典”的产生是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“宋代金融的一个新特点”。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“各类新型纸质信用工具最初是由宋代政府发行的”不符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合原文意思,根据原文第3段第二句可知,这些新型纸质信用工具是“通过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民间自发力量的作用和官府的强制推行”而出现的。</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a:t>
            </a: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D　“宋代各种信用形式和信用工具对当时的经济发展都起到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非常积极的作用”的说法过于绝对。</a:t>
            </a:r>
            <a:endParaRPr lang="zh-CN" altLang="en-US" dirty="0">
              <a:latin typeface="+mn-lt"/>
              <a:ea typeface="+mn-ea"/>
            </a:endParaRPr>
          </a:p>
        </p:txBody>
      </p:sp>
      <p:pic>
        <p:nvPicPr>
          <p:cNvPr id="22530" name="图片 3" descr="textimage2.jpeg"/>
          <p:cNvPicPr>
            <a:picLocks noChangeAspect="1"/>
          </p:cNvPicPr>
          <p:nvPr/>
        </p:nvPicPr>
        <p:blipFill>
          <a:blip r:embed="rId3"/>
          <a:srcRect/>
          <a:stretch>
            <a:fillRect/>
          </a:stretch>
        </p:blipFill>
        <p:spPr bwMode="auto">
          <a:xfrm>
            <a:off x="735013" y="1725613"/>
            <a:ext cx="180975" cy="190500"/>
          </a:xfrm>
          <a:prstGeom prst="rect">
            <a:avLst/>
          </a:prstGeom>
          <a:noFill/>
          <a:ln w="9525">
            <a:noFill/>
            <a:miter lim="800000"/>
            <a:headEnd/>
            <a:tailEnd/>
          </a:ln>
        </p:spPr>
      </p:pic>
      <p:pic>
        <p:nvPicPr>
          <p:cNvPr id="22531" name="图片 4" descr="textimage3.jpeg"/>
          <p:cNvPicPr>
            <a:picLocks noChangeAspect="1"/>
          </p:cNvPicPr>
          <p:nvPr/>
        </p:nvPicPr>
        <p:blipFill>
          <a:blip r:embed="rId3"/>
          <a:srcRect/>
          <a:stretch>
            <a:fillRect/>
          </a:stretch>
        </p:blipFill>
        <p:spPr bwMode="auto">
          <a:xfrm>
            <a:off x="735013" y="3587750"/>
            <a:ext cx="180975" cy="190500"/>
          </a:xfrm>
          <a:prstGeom prst="rect">
            <a:avLst/>
          </a:prstGeom>
          <a:noFill/>
          <a:ln w="9525">
            <a:noFill/>
            <a:miter lim="800000"/>
            <a:headEnd/>
            <a:tailEnd/>
          </a:ln>
        </p:spPr>
      </p:pic>
      <p:pic>
        <p:nvPicPr>
          <p:cNvPr id="22532" name="图片 3" descr="textimage4.jpeg"/>
          <p:cNvPicPr>
            <a:picLocks noChangeAspect="1"/>
          </p:cNvPicPr>
          <p:nvPr/>
        </p:nvPicPr>
        <p:blipFill>
          <a:blip r:embed="rId3"/>
          <a:srcRect/>
          <a:stretch>
            <a:fillRect/>
          </a:stretch>
        </p:blipFill>
        <p:spPr bwMode="auto">
          <a:xfrm>
            <a:off x="695325" y="4940300"/>
            <a:ext cx="180975" cy="19050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(2014天津,7)阅读下面的文字,完成文后问题。(3分)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波兰尼认为人类的知识有两种:通常被描述为知识的,即以书面文字、图表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和数学公式加以表述的,只是一种类型的知识;而未被表述的知识,像我们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在做某事的行动中所拥有的知识,是另一种知识。他把前者称为显性知识,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而将后者称为隐性知识,也称为未明言知识。所谓显性知识,即能够用各种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明言符号加以表述的知识。隐性知识是指那种我们知道但难以言传的知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识。波兰尼认为,我们知道的要比我们所能言传的多,表明了隐性知识的存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a:t>
            </a:r>
            <a:endParaRPr lang="zh-CN" altLang="en-US" dirty="0">
              <a:latin typeface="+mn-lt"/>
              <a:ea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波兰尼提醒我们不要把隐性知识理解为神秘经验,隐性知识只是难以用语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言来充分地表述,而不是说对这类知识绝对地不能言说。波兰尼绝不只限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于承认隐性知识的存在,他更主张隐性知识相对于显性知识具有理论上的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优先性。在波兰尼看来,隐性知识本质上是一种理解力,即领会经验、重组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经验的能力。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波兰尼的隐性知识是存在于个体中的、私人的、有特殊背景的知识,隐性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知识以个体内在携带的“意会模型”为中心,这些意会模型是概念、形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象、信仰、观点、价值体系以及帮助人们定义自己的世界的指导原则。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隐性知识也包含一些技术因素,包括具体的技能和专门技术以及来源于实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践的经验。</a:t>
            </a:r>
            <a:endParaRPr lang="zh-CN" altLang="en-US">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80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野中郁次郎也认为有两种不同的知识,即隐性知识和显性知识。隐性知识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是高度个人化的知识,有其自身的特殊含义,因此很难规范化,也不易传递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给他人,也就是我们常说的“只能意会不可言传”。隐性知识是一种主观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的、基于长期经验积累的知识,不能用几个词、几句话、几组数据或公式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来表达,内容有十分特殊的含义。隐性知识包括信仰、隐喻、直觉、思维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模式和所谓的“诀窍”(如手工匠掌握的特殊技艺)。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隐性知识的概念最早是由波兰尼提出的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野中郁次郎借用了这一概念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波兰尼有所不同。野中郁次郎使用隐性知识一词代表的是难于表达的特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殊知识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而波兰尼所指的隐性知识是指以理解一切行动为背景的知识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一切知识根植于隐性知识。关于隐性知识与显性知识的关系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野中郁次郎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与波兰尼的观点也有差异。有学者说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在野中郁次郎看来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二者的关系是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“一个连续体的两端”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而在波兰尼看来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则是“同一硬币的两面”。</a:t>
            </a:r>
            <a:endParaRPr lang="zh-CN" altLang="en-US" dirty="0">
              <a:latin typeface="+mn-lt"/>
              <a:ea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30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下列对野中郁次郎关于隐性知识的表述,理解正确的一项是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A.野中郁次郎借用了波兰尼的隐性知识概念,但没有形成他自己独立的学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B.隐性知识的内容具有十分特殊的含义,在极少数情况下可以用几个词、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几句话、几组数据或公式来表达。</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隐性知识主要是长期积累的主观知识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因而“只能意会不可言传”。</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个人的信仰、特殊的技艺和隐喻、直觉及思维模式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都属于隐性知识的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范畴。</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　    </a:t>
            </a: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a:t>
            </a: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a:t>
            </a:r>
            <a:r>
              <a:rPr lang="zh-CN" altLang="en-US" kern="0" dirty="0">
                <a:solidFill>
                  <a:srgbClr val="000000"/>
                </a:solidFill>
                <a:latin typeface="Times New Roman" pitchFamily="65" charset="-122"/>
                <a:ea typeface="宋体" pitchFamily="65" charset="-122"/>
              </a:rPr>
              <a:t>但没有形成他自己独立的学说”错误。</a:t>
            </a:r>
            <a:r>
              <a:rPr lang="en-US" altLang="zh-CN" kern="0" dirty="0">
                <a:solidFill>
                  <a:srgbClr val="000000"/>
                </a:solidFill>
                <a:latin typeface="Times New Roman" pitchFamily="65" charset="-122"/>
                <a:ea typeface="宋体" pitchFamily="65" charset="-122"/>
              </a:rPr>
              <a:t>B.“</a:t>
            </a:r>
            <a:r>
              <a:rPr lang="zh-CN" altLang="en-US" kern="0" dirty="0">
                <a:solidFill>
                  <a:srgbClr val="000000"/>
                </a:solidFill>
                <a:latin typeface="Times New Roman" pitchFamily="65" charset="-122"/>
                <a:ea typeface="宋体" pitchFamily="65" charset="-122"/>
              </a:rPr>
              <a:t>在极少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数情况下”错误。第四段第三句有明确表述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不能用几个词、几句话、</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几组数据或公式来表达”。</a:t>
            </a:r>
            <a:r>
              <a:rPr lang="en-US" altLang="zh-CN" kern="0" dirty="0">
                <a:solidFill>
                  <a:srgbClr val="000000"/>
                </a:solidFill>
                <a:latin typeface="Times New Roman" pitchFamily="65" charset="-122"/>
                <a:ea typeface="宋体" pitchFamily="65" charset="-122"/>
              </a:rPr>
              <a:t>C.</a:t>
            </a:r>
            <a:r>
              <a:rPr lang="zh-CN" altLang="en-US" kern="0" dirty="0">
                <a:solidFill>
                  <a:srgbClr val="000000"/>
                </a:solidFill>
                <a:latin typeface="Times New Roman" pitchFamily="65" charset="-122"/>
                <a:ea typeface="宋体" pitchFamily="65" charset="-122"/>
              </a:rPr>
              <a:t>强加因果。隐性知识与“只能意会不可言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传”没有必然的因果关系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参照第四段第二、三句。</a:t>
            </a:r>
            <a:endParaRPr lang="zh-CN" altLang="en-US" dirty="0">
              <a:latin typeface="+mn-lt"/>
              <a:ea typeface="+mn-ea"/>
            </a:endParaRPr>
          </a:p>
        </p:txBody>
      </p:sp>
      <p:pic>
        <p:nvPicPr>
          <p:cNvPr id="176130" name="图片 3" descr="textimage44.jpeg"/>
          <p:cNvPicPr>
            <a:picLocks noChangeAspect="1"/>
          </p:cNvPicPr>
          <p:nvPr/>
        </p:nvPicPr>
        <p:blipFill>
          <a:blip r:embed="rId3"/>
          <a:srcRect/>
          <a:stretch>
            <a:fillRect/>
          </a:stretch>
        </p:blipFill>
        <p:spPr bwMode="auto">
          <a:xfrm>
            <a:off x="914400" y="4792663"/>
            <a:ext cx="180975" cy="190500"/>
          </a:xfrm>
          <a:prstGeom prst="rect">
            <a:avLst/>
          </a:prstGeom>
          <a:noFill/>
          <a:ln w="9525">
            <a:noFill/>
            <a:miter lim="800000"/>
            <a:headEnd/>
            <a:tailEnd/>
          </a:ln>
        </p:spPr>
      </p:pic>
      <p:sp>
        <p:nvSpPr>
          <p:cNvPr id="4" name="矩形 3"/>
          <p:cNvSpPr/>
          <p:nvPr/>
        </p:nvSpPr>
        <p:spPr>
          <a:xfrm>
            <a:off x="0" y="4706938"/>
            <a:ext cx="9144000" cy="213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23950"/>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1.根据要求确定提取信息的目标。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2.通读全文,整体感知。在确定了提取信息的目标之后,根据目标浏览全文,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确定提取信息的区间。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3.准确寻找,筛选提取。筛选和提取信息类试题的答案均在文中,因此,及时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找到选项在原文中的位置很重要。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4.仔细对照,正确判断。找准选项有关内容在原文的位置后,把原文与选项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进行对照,辨明正误。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基本方法</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a:t>
            </a:r>
            <a:r>
              <a:rPr lang="zh-CN" altLang="en-US" kern="0" dirty="0">
                <a:solidFill>
                  <a:srgbClr val="000000"/>
                </a:solidFill>
                <a:latin typeface="Times New Roman" pitchFamily="65" charset="-122"/>
                <a:ea typeface="宋体" pitchFamily="65" charset="-122"/>
              </a:rPr>
              <a:t>切“块”法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即在锁定与答案有关信息句段的基础上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进一步缩小包围圈</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将目光锁定在一段或几段中的某一“块”。</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kern="0" dirty="0">
                <a:solidFill>
                  <a:srgbClr val="000000"/>
                </a:solidFill>
                <a:latin typeface="Times New Roman" pitchFamily="65" charset="-122"/>
                <a:ea typeface="宋体" pitchFamily="65" charset="-122"/>
              </a:rPr>
              <a:t>抽“条”法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即在锁定“块”的基础上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分出“条”来抽取答案信息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然后提炼概括。</a:t>
            </a:r>
            <a:endParaRPr lang="zh-CN" altLang="en-US" dirty="0">
              <a:latin typeface="+mn-lt"/>
              <a:ea typeface="+mn-ea"/>
            </a:endParaRPr>
          </a:p>
        </p:txBody>
      </p:sp>
      <p:pic>
        <p:nvPicPr>
          <p:cNvPr id="178178" name="图片 3" descr="textimage45.jpeg"/>
          <p:cNvPicPr>
            <a:picLocks noChangeAspect="1"/>
          </p:cNvPicPr>
          <p:nvPr/>
        </p:nvPicPr>
        <p:blipFill>
          <a:blip r:embed="rId3"/>
          <a:srcRect/>
          <a:stretch>
            <a:fillRect/>
          </a:stretch>
        </p:blipFill>
        <p:spPr bwMode="auto">
          <a:xfrm>
            <a:off x="542925" y="776288"/>
            <a:ext cx="8101013" cy="347662"/>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(2016山西曲沃月考)阅读下面的文字,完成问题。(3分)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明代花鸟画</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明代初期,因太祖朱元璋对南宋院体画风青睐有加,花鸟画大致延续了宋代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院体工笔画风格,没有新突破。明宣宗朱瞻基同宋徽宗一样,雅好诗文书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画,尤好花鸟画。他在位期间,宫廷画院的花鸟画风格面貌多样,有延续南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宋院体花鸟画艳丽典雅风格的工笔重彩画家边文进,有出自北宋徐熙野逸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风格的没骨画家孙隆,有笔墨洗练奔放、造型生动的水墨写意画家林良,还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有精丽粗健并存、工笔写意兼具的画家吕纪。不过,这些风格面貌大多沿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袭宋代花鸟画,并无根本突破。从意境与格调方面看,这时期的花鸟画比宋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代院体花鸟画略逊一筹。事实上,明代花鸟画的大突破直到中期以后才出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a:t>
            </a:r>
            <a:endParaRPr lang="zh-CN" altLang="en-US" dirty="0">
              <a:latin typeface="+mn-lt"/>
              <a:ea typeface="+mn-ea"/>
            </a:endParaRPr>
          </a:p>
        </p:txBody>
      </p:sp>
      <p:pic>
        <p:nvPicPr>
          <p:cNvPr id="180226" name="图片 3" descr="textimage46.jpeg"/>
          <p:cNvPicPr>
            <a:picLocks noChangeAspect="1"/>
          </p:cNvPicPr>
          <p:nvPr/>
        </p:nvPicPr>
        <p:blipFill>
          <a:blip r:embed="rId3"/>
          <a:srcRect/>
          <a:stretch>
            <a:fillRect/>
          </a:stretch>
        </p:blipFill>
        <p:spPr bwMode="auto">
          <a:xfrm>
            <a:off x="504825" y="1090613"/>
            <a:ext cx="123825" cy="200025"/>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明代中期,文人越来越多地参与花鸟画创作,他们的创作风格一开始就与院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体画大相径庭,其中最有代表性的是吴门画派。吴门画派的成就主要在山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水画方面,代表人物有兼擅人物、山水、花鸟的“吴门四家”,即沈周、文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徵明、唐寅、仇英。沈周与文徵明主要延续宋、元文人画传统,疏简而不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放逸;唐寅与仇英主要吸收南宋院体画风,并融入了时代的精神特质,体现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了当时的市民趣味。他们的花鸟画在吸收前代大师成果的基础上发展出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鲜明的个性特征,在美术史上颇有影响。</a:t>
            </a:r>
            <a:endParaRPr lang="zh-CN" altLang="en-US">
              <a:latin typeface="+mn-lt"/>
              <a:ea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严格地说,吴门画派的花鸟画是对前代的延续,并没有开宗立派的意义。然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而,到吴门画派的弟子一代,花鸟画在陈淳、陆治、周之冕那里结出了硕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果。陈淳早年习元代绘画,后学于文徵明,花鸟、山水兼擅。他将书法和山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水画笔法融入花鸟画,运用水墨的干湿浓淡和渗透,巧妙地表现花叶的形态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与阴阳向背,简练放逸又不失法度,开写意花鸟一代新风。如果说陈淳的大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写意花鸟充分表达了笔墨的特性与画面的形式感,那么徐渭的作品则充分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发挥了大写意花鸟托物言志的功能,浇胸中块垒,抒澎湃激情。在绘画语言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风格方面,他吸收宋、元文人画及林良、沈周、陈淳的长处,兼融民间画师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的优点,同时将自己擅长的狂草笔法融入绘画。在其笔下,梅兰竹石被赋予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了他强烈的个性,以狂怪奇崛的姿态傲视万物。</a:t>
            </a:r>
            <a:endParaRPr lang="zh-CN" altLang="en-US">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5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他是第一个使用生宣作画的花鸟画家,利用生宣良好的吸水性来控制画面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水墨渗化效果,表达特殊韵味。他还以泼墨法作花鸟,用笔墨的纵横捭阖表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达自身的愤懑情绪。徐渭开创了大写意花鸟的新体派,后世的八大山人、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石涛、扬州八怪、海派乃至齐白石都曾受其影响。他的成就超越了早于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他的陈淳,后世将二人并称为“青藤白阳”。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下列对明代花鸟画取得丰硕成果的原因的分析,不恰当的一项是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A.画家们广泛地学习和借鉴院体画家、文人画家及民间画师的优良画风。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B.画家们具有积极参与社会生活的激情和狂怪奇崛、傲视万物的强烈个性。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C.文人参与花鸟画创作以后,绘画作品更具有生活气息和时代精神特质。</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D.</a:t>
            </a:r>
            <a:r>
              <a:rPr lang="zh-CN" altLang="en-US" kern="0" dirty="0">
                <a:solidFill>
                  <a:srgbClr val="000000"/>
                </a:solidFill>
                <a:latin typeface="Times New Roman" pitchFamily="65" charset="-122"/>
                <a:ea typeface="宋体" pitchFamily="65" charset="-122"/>
              </a:rPr>
              <a:t>画家们大胆尝试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或借鉴山水画笔法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或引书法笔法入画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或使用新材料。</a:t>
            </a:r>
            <a:endParaRPr lang="zh-CN" altLang="en-US" dirty="0">
              <a:latin typeface="+mn-lt"/>
              <a:ea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　以偏概全,具有“狂怪奇崛、傲视万物的强烈个性”的是徐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渭,除了他取得了巨大的成就外,其他画家的成就也不可忽视。</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分析文章结构,把握文章思路</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“分析文章结构”,就是理清文章素材的组合框架;“把握文章思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路”,就是把握文章的思想脉络或行文线索。具体来说就是划分文章的结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构层次,弄清文章段落层次的组接关系,掌握文脉的发展方向,破解开头结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尾、过渡照应等问题。</a:t>
            </a:r>
            <a:endParaRPr lang="zh-CN" altLang="en-US" dirty="0">
              <a:latin typeface="+mn-lt"/>
              <a:ea typeface="+mn-ea"/>
            </a:endParaRPr>
          </a:p>
        </p:txBody>
      </p:sp>
      <p:pic>
        <p:nvPicPr>
          <p:cNvPr id="188418" name="图片 3" descr="textimage47.jpeg"/>
          <p:cNvPicPr>
            <a:picLocks noChangeAspect="1"/>
          </p:cNvPicPr>
          <p:nvPr/>
        </p:nvPicPr>
        <p:blipFill>
          <a:blip r:embed="rId3"/>
          <a:srcRect/>
          <a:stretch>
            <a:fillRect/>
          </a:stretch>
        </p:blipFill>
        <p:spPr bwMode="auto">
          <a:xfrm>
            <a:off x="538163" y="1281113"/>
            <a:ext cx="180975" cy="190500"/>
          </a:xfrm>
          <a:prstGeom prst="rect">
            <a:avLst/>
          </a:prstGeom>
          <a:noFill/>
          <a:ln w="9525">
            <a:noFill/>
            <a:miter lim="800000"/>
            <a:headEnd/>
            <a:tailEnd/>
          </a:ln>
        </p:spPr>
      </p:pic>
      <p:sp>
        <p:nvSpPr>
          <p:cNvPr id="4" name="矩形 3"/>
          <p:cNvSpPr/>
          <p:nvPr/>
        </p:nvSpPr>
        <p:spPr>
          <a:xfrm>
            <a:off x="0" y="1062038"/>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351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二、(2015课标Ⅱ,1—3)阅读下面的文字,完成问题。(9分)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艺术品的接受在过去并不被看作是重要的美学问题,20世纪解释学兴起,一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个名为“接受美学”的美学分支应运而生,于是研究艺术品的接受成为艺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术美学中的显学。</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过去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通常只是从艺术家的立场出发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将创作看作艺术家审美经验的结晶过</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作品完成就意味着创作完成。而从接受美学的角度来看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这一完成并不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说明创作已经终结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它只说明创作的第一阶段告一段落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接下来是读者或观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众、听众的再创作。由于未被阅读的作品的价值包括审美价值仅仅是一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种可能的存在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只有通过阅读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它才转化为现实的存在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因此对作品的接受</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具有艺术本体的意义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也就是说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接受者也是艺术创作的主体之一。</a:t>
            </a:r>
            <a:endParaRPr lang="zh-CN" altLang="en-US" dirty="0">
              <a:latin typeface="+mn-lt"/>
              <a:ea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论述类文章的结构层次,从逻辑思维的角度划分,一般分为“提出问题—分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析问题—解决问题”或“绪论—本论—结论”的结构;从文章的角度划分,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一般有总分式、并列式、对照式和层进式等。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分析文章结构有三个方面的要求:①能够分析全篇的结构层次,并能概括结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构特点;②能够分析段内的结构层次,并能理清层次之间的关系;③能够在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把握结构层次的基础上,体会文段在上下文中的作用。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把握文章思路要抓住三点:点、线、面。点,即观点(或关键信息点);线,即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线索;面,即素材。要准确理解这三者之间的关系,并能理出基本的脉络。</a:t>
            </a:r>
            <a:endParaRPr lang="zh-CN" altLang="en-US" dirty="0">
              <a:latin typeface="+mn-lt"/>
              <a:ea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(2014安徽,2)阅读下面的文字,完成问题。(3分)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①当今的艺术仿佛在兴致勃勃地享受一场技术的盛宴。戏曲舞台上眼花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缭乱的灯光照射,3D电影院里上下左右晃动的座椅,魔术师利用各种光学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仪器制造观众的视觉误差,摄影师借助计算机将一张平庸的面容修饰得貌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若天仙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总之,从声光电的全面介入到各种闻所未闻的机械设备,技术的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发展速度令人吃惊。然而,有多少人思考过这个问题:技术到底赋予了艺术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什么?关于世界,关于历史,关于神秘莫测的人心——技术增添了哪些发现?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在许多贪大求奢的文化工程、文艺演出中,我们不难看到技术崇拜正在形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a:t>
            </a:r>
            <a:endParaRPr lang="zh-CN" altLang="en-US" dirty="0">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17563"/>
            <a:ext cx="8505825" cy="5746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②技术是艺术生产的组成部分,艺术的创作与传播从来没有离开技术的支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持。但即便如此,技术也从未扮演过艺术的主人。《史记》《窦娥冤》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《红楼梦》</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这些之所以成为经典,是因为它们的思想光芒与艺术魅力,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而不是因为书写于竹简,上演于舞台,或者印刷在书本里。然而,在现代社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会,技术的日新月异造就了人们对技术的盲目崇拜,以至于许多人没有察觉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艺术生产正在出现一个颠倒:许多时候,技术植入艺术的真正原因其实是工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业社会的技术消费,而不是艺术演变的内在冲动。换言之,这时的技术无形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中晋升为领跑者,艺术更像是技术发明力图开拓的市场。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③中国艺术的“简约”传统隐含了对于“炫技”的不屑。古代思想家认为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繁杂的技术具有炫目的迷惑性</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目迷五色可能干扰人们对于“道”的持续注视。他们众口一词地告诫“文胜质”可能导致的危险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这是古代思想家的人文情怀。当然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这并非号召艺术拒绝技术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而是敦促文化生产审慎地考虑技术的意义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如果不存在震撼人心的主题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繁杂的技术只能沦为虚有其表的形式。</a:t>
            </a:r>
            <a:endParaRPr lang="zh-CN" altLang="en-US" dirty="0">
              <a:latin typeface="+mn-lt"/>
              <a:ea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④这种虚有其表的形式在当下并不少见,光怪陆离的外观往往掩盖了内容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的苍白。譬如众多文艺晚会和其他娱乐节目。大额资金慷慨赞助,大牌演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员频频现身,大众传媒提供各种空间</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形形色色的文艺晚会如此密集,以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至于人们不得不怀疑:这个社会真的需要那么多奢华呈现吗?除了晚会还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是晚会,如此贫乏的文化想象通常预示了主题的贫乏——这种贫乏多半与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技术制造的华丽风格形成了鲜明的对比。此时的技术业已游离了艺术的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初衷,众多的娱乐节目——而不是艺术——充当了技术的受惠者。</a:t>
            </a:r>
            <a:endParaRPr lang="zh-CN" altLang="en-US">
              <a:latin typeface="+mn-lt"/>
              <a:ea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⑤技术是一个中性的东西,是一种工具,关键在于怎么使用。对于技术的盲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目崇拜无异于对于工具的盲目崇拜,这种崇拜的实质,是重技而轻道,重物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而轻人。如果任由其泛滥,容易遮蔽掉技术背后真正关键的东西——使用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技术的人的作用与良知。前一段诸多社会事件引起舆论大哗的时候,并没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有多少人将这些社会事件与技术联系起来。从瘦肉精饲料、三聚氰胺奶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粉、毒胶囊的制作到利用电话、互联网精心设计的钱财欺诈,舆论同声谴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责的是无良企业、利欲熏心的商家、心狠手辣的骗子以及失职的监管机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构,而技术研发者的责任似乎被轻轻放过,人们没有看到参与这些社会事件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的技术人员出面道歉,这个环节成为盲点因而遭到遗忘——文化领域的事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情也似乎常常如此。</a:t>
            </a:r>
            <a:endParaRPr lang="zh-CN" altLang="en-US">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社会的进步、文化的繁荣,需要让技术与道德的关系重回人们的视野之中,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如此我们方可避免陷入技术盲目崇拜的陷阱与误区。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(选自《新华文摘》2013年第23期,有删改)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下列对原文思路的分析,</a:t>
            </a:r>
            <a:r>
              <a:rPr lang="zh-CN" altLang="en-US" sz="2012" u="sng" kern="0" dirty="0">
                <a:solidFill>
                  <a:srgbClr val="000000"/>
                </a:solidFill>
                <a:latin typeface="Times New Roman" pitchFamily="65" charset="-122"/>
                <a:ea typeface="宋体" pitchFamily="65" charset="-122"/>
              </a:rPr>
              <a:t>不正确</a:t>
            </a:r>
            <a:r>
              <a:rPr lang="zh-CN" altLang="en-US" sz="2012" kern="0" dirty="0">
                <a:solidFill>
                  <a:srgbClr val="000000"/>
                </a:solidFill>
                <a:latin typeface="Times New Roman" pitchFamily="65" charset="-122"/>
                <a:ea typeface="宋体" pitchFamily="65" charset="-122"/>
              </a:rPr>
              <a:t>的一项是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A.①段针对当前许多文化工程、文艺演出中技术应用贪大求奢的现象,对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技术的作用进行了反思和追问,明确指出艺术领域中技术崇拜正在形成,自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然引出本文话题。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B.②段先明确艺术和技术的关系,接着分析文学作品成为经典的原因,指出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在现代社会艺术和技术本末倒置;③段联系中国艺术传统,进一步阐述艺术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和技术的关系。</a:t>
            </a:r>
            <a:endParaRPr lang="zh-CN" altLang="en-US">
              <a:latin typeface="+mn-lt"/>
              <a:ea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C.④段与②③两段形成递进关系,先指出光怪陆离的外观往往掩盖了内容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的苍白,接着通过一些娱乐现象表明由技术主打的娱乐节目主题贫乏,技术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游离了艺术的初衷。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D.⑤段首先指出技术的工具性,然后联系社会现象,揭示技术使用人员的作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用和良知才是真正的关键所在,从而得出重新审视技术和道德关系的结论,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与①段相照应。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　“④段与②③两段形成递进关系”不正确,第④段论述的是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“当下”重技术轻艺术的现状,而②③段则以古代创作为例强调技术服务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于艺术的道理,因此④段与②③段构成的是对比关系。</a:t>
            </a:r>
            <a:endParaRPr lang="zh-CN" altLang="en-US">
              <a:latin typeface="+mn-lt"/>
              <a:ea typeface="+mn-ea"/>
            </a:endParaRPr>
          </a:p>
        </p:txBody>
      </p:sp>
      <p:pic>
        <p:nvPicPr>
          <p:cNvPr id="202754" name="图片 3" descr="textimage48.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
        <p:nvSpPr>
          <p:cNvPr id="4" name="矩形 3"/>
          <p:cNvSpPr/>
          <p:nvPr/>
        </p:nvSpPr>
        <p:spPr>
          <a:xfrm>
            <a:off x="0" y="3921125"/>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解题思路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1.从话题入手,探寻文章思路,把握结构特点。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话题是文章的核心,文章是围绕话题展开的,抓住了话题,就能提纲挈领,理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出文章的脉络。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2.从关系入手,理清文章的层次。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文章的段落层次有三种表现形式:第一种是相承关系,它包括承接关系和递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进关系;第二种是相并关系,它包括并列关系和对照关系;第三种是相属关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系,它包括总分关系和分总关系。抓住了这些关系,层次之间的界限就分明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a:t>
            </a:r>
            <a:endParaRPr lang="zh-CN" altLang="en-US" dirty="0">
              <a:latin typeface="+mn-lt"/>
              <a:ea typeface="+mn-ea"/>
            </a:endParaRPr>
          </a:p>
        </p:txBody>
      </p:sp>
      <p:pic>
        <p:nvPicPr>
          <p:cNvPr id="204802" name="图片 3" descr="textimage49.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3.从标志性词语入手,顺藤摸瓜,勾画线索和结构框架。</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标志性词语是行文的“路标”,沿“路标”前行,脉络自然呈现。重视具有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前后衔接、勾连、照应作用的标志性词语和有区分层次作用的标点符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号。常见的标志性词语有:序数类词语、关联词语、反复出现的关键词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基本方法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首先,把握好方向,弄清问题是针对全文还是部分段落,是分析综合还是提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炼概括。其次,要注意选项设置的标准和角度。</a:t>
            </a:r>
            <a:endParaRPr lang="zh-CN" altLang="en-US" dirty="0">
              <a:latin typeface="+mn-lt"/>
              <a:ea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561975"/>
            <a:ext cx="8505825" cy="6210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(2015甘肃天水四模)阅读下面的文字,完成问题。(3分)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文化与代沟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①关于年轻一代和年长一代在行为方式、生活态度、价值观方面的差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异、对立和冲突,即所谓代沟问题,二战后就引起了文化人类学家的注意。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杰弗里·戈若在1948年出版的《美国人:一项国民研究》中就曾讨论过代际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脱节现象,但对“代沟”问题做了最具说服力的阐释的却是米德1970年出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版的《文化与承诺:一项有关代沟问题的研究》。</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文化与承诺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出版于欧美</a:t>
            </a:r>
            <a:r>
              <a:rPr lang="en-US" altLang="zh-CN" kern="0" dirty="0">
                <a:solidFill>
                  <a:srgbClr val="000000"/>
                </a:solidFill>
                <a:latin typeface="Times New Roman" pitchFamily="65" charset="-122"/>
                <a:ea typeface="宋体" pitchFamily="65" charset="-122"/>
              </a:rPr>
              <a:t>60</a:t>
            </a:r>
            <a:r>
              <a:rPr lang="zh-CN" altLang="en-US" kern="0" dirty="0">
                <a:solidFill>
                  <a:srgbClr val="000000"/>
                </a:solidFill>
                <a:latin typeface="Times New Roman" pitchFamily="65" charset="-122"/>
                <a:ea typeface="宋体" pitchFamily="65" charset="-122"/>
              </a:rPr>
              <a:t>年代青年运动刚刚退潮之际。米德提出</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纷呈于当今世界的代与代之间的矛盾和冲突既不能归咎于两代人在社会</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地位和政治观念方面的差异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更不能归咎于两代人在生物学和心理学方面</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的差异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而首先导源于文化传递方面的差异。从文化传递的方式出发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米德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将整个人类文化划分为三种基本类型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前喻文化、并喻文化和后喻文化。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这三种文化模式是米德创设其代沟思想的理论基石。</a:t>
            </a:r>
            <a:endParaRPr lang="zh-CN" altLang="en-US" dirty="0">
              <a:latin typeface="+mn-lt"/>
              <a:ea typeface="+mn-ea"/>
            </a:endParaRPr>
          </a:p>
        </p:txBody>
      </p:sp>
      <p:pic>
        <p:nvPicPr>
          <p:cNvPr id="208898" name="图片 3" descr="textimage50.jpeg"/>
          <p:cNvPicPr>
            <a:picLocks noChangeAspect="1"/>
          </p:cNvPicPr>
          <p:nvPr/>
        </p:nvPicPr>
        <p:blipFill>
          <a:blip r:embed="rId3"/>
          <a:srcRect/>
          <a:stretch>
            <a:fillRect/>
          </a:stretch>
        </p:blipFill>
        <p:spPr bwMode="auto">
          <a:xfrm>
            <a:off x="542925" y="695325"/>
            <a:ext cx="123825" cy="2000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77</TotalTime>
  <Words>33826</Words>
  <PresentationFormat>自定义</PresentationFormat>
  <Paragraphs>655</Paragraphs>
  <Slides>143</Slides>
  <Notes>143</Notes>
  <HiddenSlides>0</HiddenSlides>
  <MMClips>0</MMClips>
  <ScaleCrop>false</ScaleCrop>
  <HeadingPairs>
    <vt:vector size="6" baseType="variant">
      <vt:variant>
        <vt:lpstr>已用的字体</vt:lpstr>
      </vt:variant>
      <vt:variant>
        <vt:i4>6</vt:i4>
      </vt:variant>
      <vt:variant>
        <vt:lpstr>演示文稿设计模板</vt:lpstr>
      </vt:variant>
      <vt:variant>
        <vt:i4>3</vt:i4>
      </vt:variant>
      <vt:variant>
        <vt:lpstr>幻灯片标题</vt:lpstr>
      </vt:variant>
      <vt:variant>
        <vt:i4>143</vt:i4>
      </vt:variant>
    </vt:vector>
  </HeadingPairs>
  <TitlesOfParts>
    <vt:vector size="152" baseType="lpstr">
      <vt:lpstr>Arial</vt:lpstr>
      <vt:lpstr>宋体</vt:lpstr>
      <vt:lpstr>Calibri</vt:lpstr>
      <vt:lpstr>黑体</vt:lpstr>
      <vt:lpstr>Times New Roman</vt:lpstr>
      <vt:lpstr>NEU-BZ</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199</cp:revision>
  <dcterms:modified xsi:type="dcterms:W3CDTF">2016-07-19T03:16:13Z</dcterms:modified>
</cp:coreProperties>
</file>