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48"/>
  </p:handoutMasterIdLst>
  <p:sldIdLst>
    <p:sldId id="260" r:id="rId2"/>
    <p:sldId id="261" r:id="rId3"/>
    <p:sldId id="494" r:id="rId4"/>
    <p:sldId id="533" r:id="rId5"/>
    <p:sldId id="534" r:id="rId6"/>
    <p:sldId id="535" r:id="rId7"/>
    <p:sldId id="536" r:id="rId8"/>
    <p:sldId id="537" r:id="rId9"/>
    <p:sldId id="538" r:id="rId10"/>
    <p:sldId id="539" r:id="rId11"/>
    <p:sldId id="540" r:id="rId12"/>
    <p:sldId id="544" r:id="rId13"/>
    <p:sldId id="545" r:id="rId14"/>
    <p:sldId id="546" r:id="rId15"/>
    <p:sldId id="547" r:id="rId16"/>
    <p:sldId id="548" r:id="rId17"/>
    <p:sldId id="549" r:id="rId18"/>
    <p:sldId id="565" r:id="rId19"/>
    <p:sldId id="566" r:id="rId20"/>
    <p:sldId id="567" r:id="rId21"/>
    <p:sldId id="568" r:id="rId22"/>
    <p:sldId id="569" r:id="rId23"/>
    <p:sldId id="570" r:id="rId24"/>
    <p:sldId id="571" r:id="rId25"/>
    <p:sldId id="572" r:id="rId26"/>
    <p:sldId id="272" r:id="rId27"/>
    <p:sldId id="573" r:id="rId28"/>
    <p:sldId id="574" r:id="rId29"/>
    <p:sldId id="495" r:id="rId30"/>
    <p:sldId id="496" r:id="rId31"/>
    <p:sldId id="550" r:id="rId32"/>
    <p:sldId id="551" r:id="rId33"/>
    <p:sldId id="552" r:id="rId34"/>
    <p:sldId id="553" r:id="rId35"/>
    <p:sldId id="554" r:id="rId36"/>
    <p:sldId id="555" r:id="rId37"/>
    <p:sldId id="556" r:id="rId38"/>
    <p:sldId id="557" r:id="rId39"/>
    <p:sldId id="558" r:id="rId40"/>
    <p:sldId id="559" r:id="rId41"/>
    <p:sldId id="560" r:id="rId42"/>
    <p:sldId id="561" r:id="rId43"/>
    <p:sldId id="562" r:id="rId44"/>
    <p:sldId id="563" r:id="rId45"/>
    <p:sldId id="564" r:id="rId46"/>
    <p:sldId id="259"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96"/>
      </p:cViewPr>
      <p:guideLst>
        <p:guide orient="horz" pos="2880"/>
        <p:guide pos="2160"/>
      </p:guideLst>
    </p:cSldViewPr>
  </p:notesViewPr>
  <p:gridSpacing cx="180023" cy="18002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t>2019/9/14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t>‹#›</a:t>
            </a:fld>
            <a:endParaRPr lang="zh-CN" altLang="en-US"/>
          </a:p>
        </p:txBody>
      </p:sp>
    </p:spTree>
    <p:extLst>
      <p:ext uri="{BB962C8B-B14F-4D97-AF65-F5344CB8AC3E}">
        <p14:creationId xmlns:p14="http://schemas.microsoft.com/office/powerpoint/2010/main" val="32363692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学科</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515377" flipH="1" flipV="1">
            <a:off x="-1113488" y="-350004"/>
            <a:ext cx="4527494" cy="4077191"/>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585734" flipH="1" flipV="1">
            <a:off x="10699227" y="5373976"/>
            <a:ext cx="1487680" cy="1339716"/>
          </a:xfrm>
          <a:prstGeom prst="rect">
            <a:avLst/>
          </a:prstGeom>
        </p:spPr>
      </p:pic>
      <p:pic>
        <p:nvPicPr>
          <p:cNvPr id="15" name="图片 6"/>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userDrawn="1"/>
        </p:nvSpPr>
        <p:spPr>
          <a:xfrm>
            <a:off x="1856024" y="1579874"/>
            <a:ext cx="9031514" cy="1754326"/>
          </a:xfrm>
          <a:prstGeom prst="rect">
            <a:avLst/>
          </a:prstGeom>
          <a:noFill/>
        </p:spPr>
        <p:txBody>
          <a:bodyPr wrap="square" rtlCol="0">
            <a:spAutoFit/>
          </a:bodyPr>
          <a:lstStyle/>
          <a:p>
            <a:pPr algn="ctr"/>
            <a:r>
              <a:rPr lang="en-US" altLang="zh-CN" sz="5400" b="1" dirty="0">
                <a:latin typeface="Times New Roman" panose="02020603050405020304" pitchFamily="18" charset="0"/>
                <a:cs typeface="Times New Roman" panose="02020603050405020304" pitchFamily="18" charset="0"/>
              </a:rPr>
              <a:t>《</a:t>
            </a:r>
            <a:r>
              <a:rPr lang="zh-CN" altLang="en-US" sz="5400" b="1" dirty="0">
                <a:latin typeface="Times New Roman" panose="02020603050405020304" pitchFamily="18" charset="0"/>
                <a:cs typeface="Times New Roman" panose="02020603050405020304" pitchFamily="18" charset="0"/>
              </a:rPr>
              <a:t>创新设计</a:t>
            </a:r>
            <a:r>
              <a:rPr lang="en-US" altLang="zh-CN" sz="5400" b="1" dirty="0">
                <a:latin typeface="Times New Roman" panose="02020603050405020304" pitchFamily="18" charset="0"/>
                <a:cs typeface="Times New Roman" panose="02020603050405020304" pitchFamily="18" charset="0"/>
              </a:rPr>
              <a:t>》2018</a:t>
            </a:r>
            <a:r>
              <a:rPr lang="zh-CN" altLang="en-US" sz="5400" b="1" dirty="0">
                <a:latin typeface="Times New Roman" panose="02020603050405020304" pitchFamily="18" charset="0"/>
                <a:cs typeface="Times New Roman" panose="02020603050405020304" pitchFamily="18" charset="0"/>
              </a:rPr>
              <a:t>版</a:t>
            </a:r>
            <a:br>
              <a:rPr lang="en-US" altLang="zh-CN" sz="5400" b="1" dirty="0">
                <a:latin typeface="Times New Roman" panose="02020603050405020304" pitchFamily="18" charset="0"/>
                <a:cs typeface="Times New Roman" panose="02020603050405020304" pitchFamily="18" charset="0"/>
              </a:rPr>
            </a:br>
            <a:r>
              <a:rPr lang="zh-CN" altLang="en-US" sz="5400" b="1" dirty="0">
                <a:latin typeface="Times New Roman" panose="02020603050405020304" pitchFamily="18" charset="0"/>
                <a:cs typeface="Times New Roman" panose="02020603050405020304" pitchFamily="18" charset="0"/>
              </a:rPr>
              <a:t>高三一轮总复习实用课件</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a:t>章标题</a:t>
            </a:r>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各节标题（含超级链接）</a:t>
            </a:r>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2">
            <a:hlinkClick r:id="" action="ppaction://noaction" highlightClick="1"/>
          </p:cNvPr>
          <p:cNvSpPr/>
          <p:nvPr userDrawn="1"/>
        </p:nvSpPr>
        <p:spPr>
          <a:xfrm>
            <a:off x="753262" y="5360446"/>
            <a:ext cx="1706136" cy="369332"/>
          </a:xfrm>
          <a:prstGeom prst="actionButtonBlan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hasCustomPrompt="1"/>
          </p:nvPr>
        </p:nvSpPr>
        <p:spPr>
          <a:xfrm>
            <a:off x="108222" y="80457"/>
            <a:ext cx="11905977" cy="644166"/>
          </a:xfrm>
        </p:spPr>
        <p:txBody>
          <a:bodyPr/>
          <a:lstStyle>
            <a:lvl1pPr algn="ctr">
              <a:defRPr/>
            </a:lvl1pPr>
          </a:lstStyle>
          <a:p>
            <a:r>
              <a:rPr lang="zh-CN" altLang="en-US" dirty="0"/>
              <a:t>课时标题</a:t>
            </a:r>
          </a:p>
        </p:txBody>
      </p:sp>
      <p:sp>
        <p:nvSpPr>
          <p:cNvPr id="5" name="灯片编号占位符 4"/>
          <p:cNvSpPr>
            <a:spLocks noGrp="1"/>
          </p:cNvSpPr>
          <p:nvPr>
            <p:ph type="sldNum" sz="quarter" idx="12"/>
          </p:nvPr>
        </p:nvSpPr>
        <p:spPr>
          <a:xfrm>
            <a:off x="489018" y="6430679"/>
            <a:ext cx="372373" cy="365125"/>
          </a:xfrm>
        </p:spPr>
        <p:txBody>
          <a:bodyPr/>
          <a:lstStyle>
            <a:lvl1pPr>
              <a:defRPr sz="1200"/>
            </a:lvl1pPr>
          </a:lstStyle>
          <a:p>
            <a:fld id="{E82546D3-0A1B-4AD3-8423-C2D4F2A3C694}" type="slidenum">
              <a:rPr lang="zh-CN" altLang="en-US" smtClean="0"/>
              <a:pPr/>
              <a:t>‹#›</a:t>
            </a:fld>
            <a:endParaRPr lang="zh-CN" altLang="en-US" dirty="0"/>
          </a:p>
        </p:txBody>
      </p:sp>
      <p:sp>
        <p:nvSpPr>
          <p:cNvPr id="31" name="动作按钮: 后退或前一项 30">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动作按钮: 前进或下一项 31">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结束 32">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8" name="直接连接符 37"/>
          <p:cNvCxnSpPr/>
          <p:nvPr userDrawn="1"/>
        </p:nvCxnSpPr>
        <p:spPr>
          <a:xfrm>
            <a:off x="139148" y="6292912"/>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a:off x="139148" y="791981"/>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userDrawn="1"/>
        </p:nvCxnSpPr>
        <p:spPr>
          <a:xfrm>
            <a:off x="3130484" y="1221941"/>
            <a:ext cx="0" cy="4641011"/>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108223" y="2106221"/>
            <a:ext cx="3026493" cy="2905010"/>
            <a:chOff x="755951" y="2210607"/>
            <a:chExt cx="3026493" cy="2905010"/>
          </a:xfrm>
        </p:grpSpPr>
        <p:grpSp>
          <p:nvGrpSpPr>
            <p:cNvPr id="44" name="Group 1"/>
            <p:cNvGrpSpPr/>
            <p:nvPr/>
          </p:nvGrpSpPr>
          <p:grpSpPr>
            <a:xfrm>
              <a:off x="813205" y="2210607"/>
              <a:ext cx="2969239" cy="2905010"/>
              <a:chOff x="-949635" y="0"/>
              <a:chExt cx="7009631" cy="6858000"/>
            </a:xfrm>
          </p:grpSpPr>
          <p:sp>
            <p:nvSpPr>
              <p:cNvPr id="50"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51"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45" name="Group 2"/>
            <p:cNvGrpSpPr/>
            <p:nvPr/>
          </p:nvGrpSpPr>
          <p:grpSpPr>
            <a:xfrm>
              <a:off x="755951" y="2773741"/>
              <a:ext cx="1778742" cy="1778742"/>
              <a:chOff x="990600" y="2044717"/>
              <a:chExt cx="2768566" cy="2768566"/>
            </a:xfrm>
          </p:grpSpPr>
          <p:sp>
            <p:nvSpPr>
              <p:cNvPr id="46"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47" name="Group 9"/>
              <p:cNvGrpSpPr/>
              <p:nvPr/>
            </p:nvGrpSpPr>
            <p:grpSpPr>
              <a:xfrm>
                <a:off x="1429100" y="2771847"/>
                <a:ext cx="1800200" cy="992584"/>
                <a:chOff x="2345143" y="2365645"/>
                <a:chExt cx="1800200" cy="992584"/>
              </a:xfrm>
            </p:grpSpPr>
            <p:sp>
              <p:nvSpPr>
                <p:cNvPr id="48"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49"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dirty="0">
                      <a:solidFill>
                        <a:schemeClr val="bg1"/>
                      </a:solidFill>
                    </a:rPr>
                    <a:t>CONTENTS</a:t>
                  </a:r>
                </a:p>
              </p:txBody>
            </p:sp>
          </p:gr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3" name="燕尾形 12">
            <a:hlinkClick r:id="rId2" action="ppaction://hlinksldjump"/>
          </p:cNvPr>
          <p:cNvSpPr/>
          <p:nvPr userDrawn="1"/>
        </p:nvSpPr>
        <p:spPr>
          <a:xfrm>
            <a:off x="7791233" y="6515986"/>
            <a:ext cx="133992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课　前</a:t>
            </a:r>
          </a:p>
        </p:txBody>
      </p:sp>
      <p:sp>
        <p:nvSpPr>
          <p:cNvPr id="14" name="燕尾形 13">
            <a:hlinkClick r:id="rId3" action="ppaction://hlinksldjump"/>
          </p:cNvPr>
          <p:cNvSpPr/>
          <p:nvPr userDrawn="1"/>
        </p:nvSpPr>
        <p:spPr>
          <a:xfrm>
            <a:off x="9320758" y="6525165"/>
            <a:ext cx="133992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课　堂</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8"/>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Document5.docx"/><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6.emf"/><Relationship Id="rId5" Type="http://schemas.openxmlformats.org/officeDocument/2006/relationships/package" Target="../embeddings/Microsoft_Word_Document7.docx"/><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9.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Document8.docx"/><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25.png"/><Relationship Id="rId7" Type="http://schemas.openxmlformats.org/officeDocument/2006/relationships/package" Target="../embeddings/Microsoft_Word_Document10.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image" Target="../media/image26.png"/><Relationship Id="rId5" Type="http://schemas.openxmlformats.org/officeDocument/2006/relationships/image" Target="../media/image23.emf"/><Relationship Id="rId4" Type="http://schemas.openxmlformats.org/officeDocument/2006/relationships/package" Target="../embeddings/Microsoft_Word_Document9.docx"/><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140.TI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30.png"/><Relationship Id="rId5" Type="http://schemas.openxmlformats.org/officeDocument/2006/relationships/image" Target="../media/image28.emf"/><Relationship Id="rId4" Type="http://schemas.openxmlformats.org/officeDocument/2006/relationships/package" Target="../embeddings/Microsoft_Word_Document11.docx"/></Relationships>
</file>

<file path=ppt/slides/_rels/slide21.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33.png"/><Relationship Id="rId7" Type="http://schemas.openxmlformats.org/officeDocument/2006/relationships/package" Target="../embeddings/Microsoft_Word_Document13.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image" Target="../media/image34.png"/><Relationship Id="rId5" Type="http://schemas.openxmlformats.org/officeDocument/2006/relationships/image" Target="../media/image31.emf"/><Relationship Id="rId4" Type="http://schemas.openxmlformats.org/officeDocument/2006/relationships/package" Target="../embeddings/Microsoft_Word_Document12.docx"/></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image" Target="../media/image35.emf"/><Relationship Id="rId5" Type="http://schemas.openxmlformats.org/officeDocument/2006/relationships/package" Target="../embeddings/Microsoft_Word_Document14.docx"/><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image" Target="../media/image40.png"/><Relationship Id="rId5" Type="http://schemas.openxmlformats.org/officeDocument/2006/relationships/image" Target="../media/image38.emf"/><Relationship Id="rId4" Type="http://schemas.openxmlformats.org/officeDocument/2006/relationships/package" Target="../embeddings/Microsoft_Word_Document15.docx"/></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image" Target="../media/image43.png"/><Relationship Id="rId5" Type="http://schemas.openxmlformats.org/officeDocument/2006/relationships/image" Target="../media/image41.emf"/><Relationship Id="rId4" Type="http://schemas.openxmlformats.org/officeDocument/2006/relationships/package" Target="../embeddings/Microsoft_Word_Document16.docx"/></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Document18.docx"/><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image" Target="../media/image44.emf"/><Relationship Id="rId5" Type="http://schemas.openxmlformats.org/officeDocument/2006/relationships/package" Target="../embeddings/Microsoft_Word_Document17.docx"/><Relationship Id="rId4" Type="http://schemas.openxmlformats.org/officeDocument/2006/relationships/image" Target="../media/image47.png"/><Relationship Id="rId9" Type="http://schemas.openxmlformats.org/officeDocument/2006/relationships/image" Target="../media/image45.emf"/></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49.emf"/><Relationship Id="rId4" Type="http://schemas.openxmlformats.org/officeDocument/2006/relationships/package" Target="../embeddings/Microsoft_Word_Document19.docx"/></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45.TIF" TargetMode="External"/><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44.TIF" TargetMode="Externa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918273" y="1988816"/>
            <a:ext cx="10065576" cy="2110899"/>
          </a:xfrm>
          <a:prstGeom prst="rect">
            <a:avLst/>
          </a:prstGeom>
        </p:spPr>
        <p:txBody>
          <a:bodyPr wrap="none">
            <a:spAutoFit/>
          </a:bodyPr>
          <a:lstStyle/>
          <a:p>
            <a:pPr algn="ctr">
              <a:lnSpc>
                <a:spcPct val="150000"/>
              </a:lnSpc>
              <a:spcBef>
                <a:spcPts val="1700"/>
              </a:spcBef>
              <a:spcAft>
                <a:spcPts val="1650"/>
              </a:spcAft>
            </a:pPr>
            <a:r>
              <a:rPr lang="en-US" altLang="zh-CN" sz="3600" b="1" kern="2200" dirty="0">
                <a:latin typeface="Times New Roman"/>
                <a:ea typeface="方正小标宋_GBK"/>
              </a:rPr>
              <a:t>9</a:t>
            </a:r>
            <a:r>
              <a:rPr lang="zh-CN" altLang="zh-CN" sz="3600" b="1" kern="2200" dirty="0">
                <a:latin typeface="Times New Roman"/>
                <a:ea typeface="方正小标宋_GBK"/>
              </a:rPr>
              <a:t>　念奴娇</a:t>
            </a:r>
            <a:r>
              <a:rPr lang="en-US" altLang="zh-CN" sz="3600" b="1" kern="2200" dirty="0">
                <a:latin typeface="Times New Roman"/>
                <a:ea typeface="方正小标宋_GBK"/>
              </a:rPr>
              <a:t>·</a:t>
            </a:r>
            <a:r>
              <a:rPr lang="zh-CN" altLang="zh-CN" sz="3600" b="1" kern="2200" dirty="0">
                <a:latin typeface="Times New Roman"/>
                <a:ea typeface="方正小标宋_GBK"/>
              </a:rPr>
              <a:t>赤壁怀古　</a:t>
            </a:r>
            <a:r>
              <a:rPr lang="en-US" altLang="zh-CN" sz="3600" b="1" kern="2200" baseline="30000" dirty="0">
                <a:latin typeface="Times New Roman"/>
                <a:ea typeface="方正小标宋_GBK"/>
              </a:rPr>
              <a:t>*</a:t>
            </a:r>
            <a:r>
              <a:rPr lang="zh-CN" altLang="zh-CN" sz="3600" b="1" kern="2200" dirty="0">
                <a:latin typeface="Times New Roman"/>
                <a:ea typeface="方正小标宋_GBK"/>
              </a:rPr>
              <a:t>永遇乐</a:t>
            </a:r>
            <a:r>
              <a:rPr lang="en-US" altLang="zh-CN" sz="3600" b="1" kern="2200" dirty="0">
                <a:latin typeface="Times New Roman"/>
                <a:ea typeface="方正小标宋_GBK"/>
              </a:rPr>
              <a:t>·</a:t>
            </a:r>
            <a:r>
              <a:rPr lang="zh-CN" altLang="zh-CN" sz="3600" b="1" kern="2200" dirty="0">
                <a:latin typeface="Times New Roman"/>
                <a:ea typeface="方正小标宋_GBK"/>
              </a:rPr>
              <a:t>京口北固亭怀古　</a:t>
            </a:r>
            <a:endParaRPr lang="zh-CN" altLang="zh-CN" sz="2800" b="1" kern="2200" dirty="0">
              <a:latin typeface="Times New Roman"/>
              <a:ea typeface="方正小标宋_GBK"/>
            </a:endParaRPr>
          </a:p>
          <a:p>
            <a:pPr algn="ctr">
              <a:lnSpc>
                <a:spcPct val="150000"/>
              </a:lnSpc>
              <a:spcBef>
                <a:spcPts val="1700"/>
              </a:spcBef>
              <a:spcAft>
                <a:spcPts val="1650"/>
              </a:spcAft>
            </a:pPr>
            <a:r>
              <a:rPr lang="en-US" altLang="zh-CN" sz="3600" b="1" kern="2200" baseline="30000" dirty="0">
                <a:latin typeface="Times New Roman"/>
                <a:ea typeface="方正小标宋_GBK"/>
              </a:rPr>
              <a:t>*</a:t>
            </a:r>
            <a:r>
              <a:rPr lang="zh-CN" altLang="zh-CN" sz="3600" b="1" kern="2200" dirty="0">
                <a:latin typeface="Times New Roman"/>
                <a:ea typeface="方正小标宋_GBK"/>
              </a:rPr>
              <a:t>声声慢</a:t>
            </a:r>
            <a:r>
              <a:rPr lang="en-US" altLang="zh-CN" sz="3600" b="1" kern="2200" dirty="0">
                <a:latin typeface="Times New Roman"/>
                <a:ea typeface="方正小标宋_GBK"/>
              </a:rPr>
              <a:t>(</a:t>
            </a:r>
            <a:r>
              <a:rPr lang="zh-CN" altLang="zh-CN" sz="3600" b="1" kern="2200" dirty="0">
                <a:latin typeface="Times New Roman"/>
                <a:ea typeface="方正小标宋_GBK"/>
              </a:rPr>
              <a:t>寻寻觅觅</a:t>
            </a:r>
            <a:r>
              <a:rPr lang="en-US" altLang="zh-CN" sz="3600" b="1" kern="2200" dirty="0">
                <a:latin typeface="Times New Roman"/>
                <a:ea typeface="方正小标宋_GBK"/>
              </a:rPr>
              <a:t>)</a:t>
            </a:r>
            <a:endParaRPr lang="zh-CN" altLang="zh-CN" sz="2800" b="1" kern="2200" dirty="0">
              <a:effectLst/>
              <a:latin typeface="Times New Roman"/>
              <a:ea typeface="方正小标宋_GB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7638"/>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豪放派</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中国宋词风格流派之一。北宋诗文革新派作家如欧阳修、王安石、苏轼、苏辙都曾用</a:t>
            </a:r>
            <a:r>
              <a:rPr lang="en-US" altLang="zh-CN" sz="2400" b="1" kern="100" dirty="0">
                <a:latin typeface="宋体"/>
                <a:cs typeface="Times New Roman"/>
              </a:rPr>
              <a:t>“</a:t>
            </a:r>
            <a:r>
              <a:rPr lang="zh-CN" altLang="zh-CN" sz="2400" b="1" kern="100" dirty="0">
                <a:latin typeface="Times New Roman"/>
                <a:cs typeface="Times New Roman"/>
              </a:rPr>
              <a:t>豪放</a:t>
            </a:r>
            <a:r>
              <a:rPr lang="en-US" altLang="zh-CN" sz="2400" b="1" kern="100" dirty="0">
                <a:latin typeface="宋体"/>
                <a:cs typeface="Times New Roman"/>
              </a:rPr>
              <a:t>”</a:t>
            </a:r>
            <a:r>
              <a:rPr lang="zh-CN" altLang="zh-CN" sz="2400" b="1" kern="100" dirty="0">
                <a:latin typeface="Times New Roman"/>
                <a:cs typeface="Times New Roman"/>
              </a:rPr>
              <a:t>一词衡文评诗。第一个用</a:t>
            </a:r>
            <a:r>
              <a:rPr lang="en-US" altLang="zh-CN" sz="2400" b="1" kern="100" dirty="0">
                <a:latin typeface="宋体"/>
                <a:cs typeface="Times New Roman"/>
              </a:rPr>
              <a:t>“</a:t>
            </a:r>
            <a:r>
              <a:rPr lang="zh-CN" altLang="zh-CN" sz="2400" b="1" kern="100" dirty="0">
                <a:latin typeface="Times New Roman"/>
                <a:cs typeface="Times New Roman"/>
              </a:rPr>
              <a:t>豪放</a:t>
            </a:r>
            <a:r>
              <a:rPr lang="en-US" altLang="zh-CN" sz="2400" b="1" kern="100" dirty="0">
                <a:latin typeface="宋体"/>
                <a:cs typeface="Times New Roman"/>
              </a:rPr>
              <a:t>”</a:t>
            </a:r>
            <a:r>
              <a:rPr lang="zh-CN" altLang="zh-CN" sz="2400" b="1" kern="100" dirty="0">
                <a:latin typeface="Times New Roman"/>
                <a:cs typeface="Times New Roman"/>
              </a:rPr>
              <a:t>评词的是苏轼。</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豪放派特点大体是创作视野较为广阔，气象恢宏雄放，喜用诗文的手法、句法写词，语词宏博，用事较多，不拘守音律，然而有时失之平直，甚至涉于狂怪叫嚣。</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据南宋俞文豹《吹剑续录》载：</a:t>
            </a:r>
            <a:r>
              <a:rPr lang="en-US" altLang="zh-CN" sz="2400" b="1" kern="100" dirty="0">
                <a:latin typeface="宋体"/>
                <a:cs typeface="Times New Roman"/>
              </a:rPr>
              <a:t>“</a:t>
            </a:r>
            <a:r>
              <a:rPr lang="zh-CN" altLang="zh-CN" sz="2400" b="1" kern="100" dirty="0">
                <a:latin typeface="Times New Roman"/>
                <a:cs typeface="Times New Roman"/>
              </a:rPr>
              <a:t>东坡在玉堂，有幕士善讴，因问：</a:t>
            </a:r>
            <a:r>
              <a:rPr lang="en-US" altLang="zh-CN" sz="2400" b="1" kern="100" dirty="0">
                <a:latin typeface="宋体"/>
                <a:cs typeface="Times New Roman"/>
              </a:rPr>
              <a:t>‘</a:t>
            </a:r>
            <a:r>
              <a:rPr lang="zh-CN" altLang="zh-CN" sz="2400" b="1" kern="100" dirty="0">
                <a:latin typeface="Times New Roman"/>
                <a:cs typeface="Times New Roman"/>
              </a:rPr>
              <a:t>我词比柳词何如？</a:t>
            </a:r>
            <a:r>
              <a:rPr lang="en-US" altLang="zh-CN" sz="2400" b="1" kern="100" dirty="0">
                <a:latin typeface="宋体"/>
                <a:cs typeface="Times New Roman"/>
              </a:rPr>
              <a:t>’</a:t>
            </a:r>
            <a:r>
              <a:rPr lang="zh-CN" altLang="zh-CN" sz="2400" b="1" kern="100" dirty="0">
                <a:latin typeface="Times New Roman"/>
                <a:cs typeface="Times New Roman"/>
              </a:rPr>
              <a:t>对曰：</a:t>
            </a:r>
            <a:r>
              <a:rPr lang="en-US" altLang="zh-CN" sz="2400" b="1" kern="100" dirty="0">
                <a:latin typeface="宋体"/>
                <a:cs typeface="Times New Roman"/>
              </a:rPr>
              <a:t>‘</a:t>
            </a:r>
            <a:r>
              <a:rPr lang="zh-CN" altLang="zh-CN" sz="2400" b="1" kern="100" dirty="0">
                <a:latin typeface="Times New Roman"/>
                <a:cs typeface="Times New Roman"/>
              </a:rPr>
              <a:t>柳郎中词，只合十七八女孩儿执红牙拍板，唱杨柳岸晓风残月。学士词，须关西大汉，执铁板，唱大江东去。</a:t>
            </a:r>
            <a:r>
              <a:rPr lang="zh-CN" altLang="zh-CN" sz="2400" b="1" kern="100" dirty="0">
                <a:latin typeface="宋体"/>
                <a:cs typeface="Times New Roman"/>
              </a:rPr>
              <a:t>’</a:t>
            </a:r>
            <a:r>
              <a:rPr lang="zh-CN" altLang="zh-CN" sz="2400" b="1" kern="100" dirty="0">
                <a:latin typeface="Times New Roman"/>
                <a:cs typeface="Times New Roman"/>
              </a:rPr>
              <a:t>公为之绝倒。</a:t>
            </a:r>
            <a:r>
              <a:rPr lang="zh-CN" altLang="zh-CN" sz="2400" b="1" kern="100" dirty="0">
                <a:latin typeface="宋体"/>
                <a:cs typeface="Times New Roman"/>
              </a:rPr>
              <a:t>”</a:t>
            </a:r>
            <a:r>
              <a:rPr lang="zh-CN" altLang="zh-CN" sz="2400" b="1" kern="100" dirty="0">
                <a:latin typeface="Times New Roman"/>
                <a:cs typeface="Times New Roman"/>
              </a:rPr>
              <a:t>这则故事，表明两种不同词风的对比。南宋人已明确地把苏轼、辛弃疾作为豪放派的代表，以后遂相沿用。</a:t>
            </a:r>
            <a:endParaRPr lang="zh-CN" altLang="zh-CN" sz="1050" kern="100" dirty="0">
              <a:effectLst/>
              <a:latin typeface="宋体"/>
              <a:cs typeface="Courier New"/>
            </a:endParaRPr>
          </a:p>
        </p:txBody>
      </p:sp>
    </p:spTree>
    <p:extLst>
      <p:ext uri="{BB962C8B-B14F-4D97-AF65-F5344CB8AC3E}">
        <p14:creationId xmlns:p14="http://schemas.microsoft.com/office/powerpoint/2010/main" val="1252271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09482" y="515581"/>
            <a:ext cx="11881405" cy="5907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婉约派</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婉约派为中国宋词流派之一。婉约，即婉转含蓄。其特点主要是内容侧重儿女风情，结构深细缜密，音律婉转和谐，语言圆润清丽，有一种柔婉之美。</a:t>
            </a:r>
            <a:r>
              <a:rPr lang="zh-CN" altLang="zh-CN" sz="2400" b="1" u="sng" kern="100" dirty="0">
                <a:latin typeface="Times New Roman"/>
                <a:ea typeface="黑体"/>
                <a:cs typeface="Times New Roman"/>
              </a:rPr>
              <a:t>婉约派的代表人物有李煜、柳永、晏殊、欧阳修、秦观、周邦彦、李清照</a:t>
            </a:r>
            <a:r>
              <a:rPr lang="en-US" altLang="zh-CN" sz="2400" b="1" u="sng" kern="100" dirty="0">
                <a:latin typeface="Times New Roman"/>
                <a:ea typeface="黑体"/>
                <a:cs typeface="Courier New"/>
              </a:rPr>
              <a:t>(</a:t>
            </a:r>
            <a:r>
              <a:rPr lang="zh-CN" altLang="zh-CN" sz="2400" b="1" u="sng" kern="100" dirty="0">
                <a:latin typeface="Times New Roman"/>
                <a:ea typeface="黑体"/>
                <a:cs typeface="Times New Roman"/>
              </a:rPr>
              <a:t>宋代最著名的女词人</a:t>
            </a:r>
            <a:r>
              <a:rPr lang="en-US" altLang="zh-CN" sz="2400" b="1" u="sng" kern="100" dirty="0">
                <a:latin typeface="Times New Roman"/>
                <a:ea typeface="黑体"/>
                <a:cs typeface="Courier New"/>
              </a:rPr>
              <a:t>)</a:t>
            </a:r>
            <a:r>
              <a:rPr lang="zh-CN" altLang="zh-CN" sz="2400" b="1" u="sng" kern="100" dirty="0">
                <a:latin typeface="Times New Roman"/>
                <a:ea typeface="黑体"/>
                <a:cs typeface="Times New Roman"/>
              </a:rPr>
              <a:t>等。</a:t>
            </a:r>
            <a:r>
              <a:rPr lang="en-US" altLang="zh-CN" sz="2400" b="1" kern="100" baseline="30000" dirty="0">
                <a:latin typeface="宋体"/>
                <a:cs typeface="Times New Roman"/>
              </a:rPr>
              <a:t>⑥</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易安体</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李清照的词一方面继承了婉约派的创作风格和手法，一方面又有所创新和发展。她的词于苏豪、柳俗、周律之外别树一帜，</a:t>
            </a:r>
            <a:r>
              <a:rPr lang="zh-CN" altLang="zh-CN" sz="2400" b="1" u="sng" kern="100" dirty="0">
                <a:latin typeface="Times New Roman"/>
                <a:ea typeface="黑体"/>
                <a:cs typeface="Times New Roman"/>
              </a:rPr>
              <a:t>婉约而不流于柔靡，清秀而具逸思，富有真情实感，语言清新自然，流转如珠，音调优美，故名噪一时，号为</a:t>
            </a:r>
            <a:r>
              <a:rPr lang="en-US" altLang="zh-CN" sz="2400" b="1" u="sng" kern="100" dirty="0">
                <a:latin typeface="宋体"/>
                <a:cs typeface="Times New Roman"/>
              </a:rPr>
              <a:t>“</a:t>
            </a:r>
            <a:r>
              <a:rPr lang="zh-CN" altLang="zh-CN" sz="2400" b="1" u="sng" kern="100" dirty="0">
                <a:latin typeface="Times New Roman"/>
                <a:ea typeface="黑体"/>
                <a:cs typeface="Times New Roman"/>
              </a:rPr>
              <a:t>易安体</a:t>
            </a:r>
            <a:r>
              <a:rPr lang="en-US"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⑦</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豪放派意境高远，词风大气磅礴；婉约派则温婉尔雅，词多柔情。可有些词人虽是婉约派，豪放起来也堪称一绝。不可一概而论。</a:t>
            </a:r>
            <a:endParaRPr lang="zh-CN" altLang="zh-CN" sz="1050" kern="100" dirty="0">
              <a:solidFill>
                <a:srgbClr val="3366FF"/>
              </a:solidFill>
              <a:latin typeface="宋体"/>
              <a:cs typeface="Courier New"/>
            </a:endParaRPr>
          </a:p>
          <a:p>
            <a:pPr indent="610235" algn="just">
              <a:lnSpc>
                <a:spcPts val="38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也许是特定的历史条件促成了</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易安体</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神</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愁</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形</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瘦</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而以清新奇隽出之的艺术特征吧。</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21529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086361" y="1926953"/>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guān</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53203303"/>
              </p:ext>
            </p:extLst>
          </p:nvPr>
        </p:nvGraphicFramePr>
        <p:xfrm>
          <a:off x="509588" y="1998663"/>
          <a:ext cx="7654925" cy="2208212"/>
        </p:xfrm>
        <a:graphic>
          <a:graphicData uri="http://schemas.openxmlformats.org/presentationml/2006/ole">
            <mc:AlternateContent xmlns:mc="http://schemas.openxmlformats.org/markup-compatibility/2006">
              <mc:Choice xmlns:v="urn:schemas-microsoft-com:vml" Requires="v">
                <p:oleObj spid="_x0000_s4104" name="文档" r:id="rId3" imgW="7868657" imgH="2280039" progId="Word.Document.12">
                  <p:embed/>
                </p:oleObj>
              </mc:Choice>
              <mc:Fallback>
                <p:oleObj name="文档" r:id="rId3" imgW="7868657" imgH="2280039" progId="Word.Document.12">
                  <p:embed/>
                  <p:pic>
                    <p:nvPicPr>
                      <p:cNvPr id="0" name=""/>
                      <p:cNvPicPr/>
                      <p:nvPr/>
                    </p:nvPicPr>
                    <p:blipFill>
                      <a:blip r:embed="rId4"/>
                      <a:stretch>
                        <a:fillRect/>
                      </a:stretch>
                    </p:blipFill>
                    <p:spPr>
                      <a:xfrm>
                        <a:off x="509588" y="1998663"/>
                        <a:ext cx="7654925" cy="2208212"/>
                      </a:xfrm>
                      <a:prstGeom prst="rect">
                        <a:avLst/>
                      </a:prstGeom>
                    </p:spPr>
                  </p:pic>
                </p:oleObj>
              </mc:Fallback>
            </mc:AlternateContent>
          </a:graphicData>
        </a:graphic>
      </p:graphicFrame>
      <p:sp>
        <p:nvSpPr>
          <p:cNvPr id="6" name="矩形 5"/>
          <p:cNvSpPr/>
          <p:nvPr/>
        </p:nvSpPr>
        <p:spPr>
          <a:xfrm>
            <a:off x="6359900" y="1922556"/>
            <a:ext cx="49084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lèi</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2242809" y="2502381"/>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xiè</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6082748" y="2467022"/>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gē</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955471" y="3099855"/>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xū</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359900" y="3086603"/>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bì</a:t>
            </a:r>
            <a:endParaRPr lang="zh-CN" altLang="en-US" sz="2400" b="1" dirty="0">
              <a:solidFill>
                <a:srgbClr val="FF0000"/>
              </a:solidFill>
              <a:latin typeface="Times New Roman" pitchFamily="18" charset="0"/>
              <a:cs typeface="Times New Roman" pitchFamily="18" charset="0"/>
            </a:endParaRPr>
          </a:p>
        </p:txBody>
      </p:sp>
      <p:sp>
        <p:nvSpPr>
          <p:cNvPr id="11" name="矩形 10"/>
          <p:cNvSpPr>
            <a:spLocks noChangeArrowheads="1"/>
          </p:cNvSpPr>
          <p:nvPr/>
        </p:nvSpPr>
        <p:spPr bwMode="auto">
          <a:xfrm>
            <a:off x="209442" y="354566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776791640"/>
              </p:ext>
            </p:extLst>
          </p:nvPr>
        </p:nvGraphicFramePr>
        <p:xfrm>
          <a:off x="509588" y="4259263"/>
          <a:ext cx="5264150" cy="1749425"/>
        </p:xfrm>
        <a:graphic>
          <a:graphicData uri="http://schemas.openxmlformats.org/presentationml/2006/ole">
            <mc:AlternateContent xmlns:mc="http://schemas.openxmlformats.org/markup-compatibility/2006">
              <mc:Choice xmlns:v="urn:schemas-microsoft-com:vml" Requires="v">
                <p:oleObj spid="_x0000_s4105" name="文档" r:id="rId5" imgW="5329141" imgH="1777834" progId="Word.Document.12">
                  <p:embed/>
                </p:oleObj>
              </mc:Choice>
              <mc:Fallback>
                <p:oleObj name="文档" r:id="rId5" imgW="5329141" imgH="1777834" progId="Word.Document.12">
                  <p:embed/>
                  <p:pic>
                    <p:nvPicPr>
                      <p:cNvPr id="0" name=""/>
                      <p:cNvPicPr/>
                      <p:nvPr/>
                    </p:nvPicPr>
                    <p:blipFill>
                      <a:blip r:embed="rId6"/>
                      <a:stretch>
                        <a:fillRect/>
                      </a:stretch>
                    </p:blipFill>
                    <p:spPr>
                      <a:xfrm>
                        <a:off x="509588" y="4259263"/>
                        <a:ext cx="5264150" cy="1749425"/>
                      </a:xfrm>
                      <a:prstGeom prst="rect">
                        <a:avLst/>
                      </a:prstGeom>
                    </p:spPr>
                  </p:pic>
                </p:oleObj>
              </mc:Fallback>
            </mc:AlternateContent>
          </a:graphicData>
        </a:graphic>
      </p:graphicFrame>
      <p:sp>
        <p:nvSpPr>
          <p:cNvPr id="13" name="矩形 12"/>
          <p:cNvSpPr/>
          <p:nvPr/>
        </p:nvSpPr>
        <p:spPr>
          <a:xfrm>
            <a:off x="1455158" y="4767565"/>
            <a:ext cx="1112805" cy="461665"/>
          </a:xfrm>
          <a:prstGeom prst="rect">
            <a:avLst/>
          </a:prstGeom>
        </p:spPr>
        <p:txBody>
          <a:bodyPr wrap="none">
            <a:spAutoFit/>
          </a:bodyPr>
          <a:lstStyle/>
          <a:p>
            <a:r>
              <a:rPr lang="zh-CN" altLang="en-US" sz="2400" b="1" dirty="0">
                <a:solidFill>
                  <a:srgbClr val="FF0000"/>
                </a:solidFill>
              </a:rPr>
              <a:t>长江。</a:t>
            </a:r>
          </a:p>
        </p:txBody>
      </p:sp>
    </p:spTree>
    <p:extLst>
      <p:ext uri="{BB962C8B-B14F-4D97-AF65-F5344CB8AC3E}">
        <p14:creationId xmlns:p14="http://schemas.microsoft.com/office/powerpoint/2010/main" val="121827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375646" y="1153853"/>
            <a:ext cx="1422184" cy="461665"/>
          </a:xfrm>
          <a:prstGeom prst="rect">
            <a:avLst/>
          </a:prstGeom>
        </p:spPr>
        <p:txBody>
          <a:bodyPr wrap="none">
            <a:spAutoFit/>
          </a:bodyPr>
          <a:lstStyle/>
          <a:p>
            <a:r>
              <a:rPr lang="zh-CN" altLang="en-US" sz="2400" b="1" dirty="0">
                <a:solidFill>
                  <a:srgbClr val="FF0000"/>
                </a:solidFill>
              </a:rPr>
              <a:t>杰出的。</a:t>
            </a:r>
          </a:p>
        </p:txBody>
      </p:sp>
      <p:graphicFrame>
        <p:nvGraphicFramePr>
          <p:cNvPr id="2" name="对象 1"/>
          <p:cNvGraphicFramePr>
            <a:graphicFrameLocks noChangeAspect="1"/>
          </p:cNvGraphicFramePr>
          <p:nvPr>
            <p:extLst>
              <p:ext uri="{D42A27DB-BD31-4B8C-83A1-F6EECF244321}">
                <p14:modId xmlns:p14="http://schemas.microsoft.com/office/powerpoint/2010/main" val="1982540419"/>
              </p:ext>
            </p:extLst>
          </p:nvPr>
        </p:nvGraphicFramePr>
        <p:xfrm>
          <a:off x="509588" y="652394"/>
          <a:ext cx="10960100" cy="5761038"/>
        </p:xfrm>
        <a:graphic>
          <a:graphicData uri="http://schemas.openxmlformats.org/presentationml/2006/ole">
            <mc:AlternateContent xmlns:mc="http://schemas.openxmlformats.org/markup-compatibility/2006">
              <mc:Choice xmlns:v="urn:schemas-microsoft-com:vml" Requires="v">
                <p:oleObj spid="_x0000_s5125" name="文档" r:id="rId3" imgW="11250856" imgH="5929613" progId="Word.Document.12">
                  <p:embed/>
                </p:oleObj>
              </mc:Choice>
              <mc:Fallback>
                <p:oleObj name="文档" r:id="rId3" imgW="11250856" imgH="5929613" progId="Word.Document.12">
                  <p:embed/>
                  <p:pic>
                    <p:nvPicPr>
                      <p:cNvPr id="0" name=""/>
                      <p:cNvPicPr/>
                      <p:nvPr/>
                    </p:nvPicPr>
                    <p:blipFill>
                      <a:blip r:embed="rId4"/>
                      <a:stretch>
                        <a:fillRect/>
                      </a:stretch>
                    </p:blipFill>
                    <p:spPr>
                      <a:xfrm>
                        <a:off x="509588" y="652394"/>
                        <a:ext cx="10960100" cy="5761038"/>
                      </a:xfrm>
                      <a:prstGeom prst="rect">
                        <a:avLst/>
                      </a:prstGeom>
                    </p:spPr>
                  </p:pic>
                </p:oleObj>
              </mc:Fallback>
            </mc:AlternateContent>
          </a:graphicData>
        </a:graphic>
      </p:graphicFrame>
      <p:sp>
        <p:nvSpPr>
          <p:cNvPr id="7" name="矩形 6"/>
          <p:cNvSpPr/>
          <p:nvPr/>
        </p:nvSpPr>
        <p:spPr>
          <a:xfrm>
            <a:off x="1375646" y="3467648"/>
            <a:ext cx="1112805" cy="461665"/>
          </a:xfrm>
          <a:prstGeom prst="rect">
            <a:avLst/>
          </a:prstGeom>
        </p:spPr>
        <p:txBody>
          <a:bodyPr wrap="none">
            <a:spAutoFit/>
          </a:bodyPr>
          <a:lstStyle/>
          <a:p>
            <a:r>
              <a:rPr lang="zh-CN" altLang="en-US" sz="2400" b="1" dirty="0">
                <a:solidFill>
                  <a:srgbClr val="FF0000"/>
                </a:solidFill>
              </a:rPr>
              <a:t>轻率。</a:t>
            </a:r>
          </a:p>
        </p:txBody>
      </p:sp>
      <p:sp>
        <p:nvSpPr>
          <p:cNvPr id="8" name="矩形 7"/>
          <p:cNvSpPr/>
          <p:nvPr/>
        </p:nvSpPr>
        <p:spPr>
          <a:xfrm>
            <a:off x="1388898" y="5202726"/>
            <a:ext cx="1112805" cy="461665"/>
          </a:xfrm>
          <a:prstGeom prst="rect">
            <a:avLst/>
          </a:prstGeom>
        </p:spPr>
        <p:txBody>
          <a:bodyPr wrap="none">
            <a:spAutoFit/>
          </a:bodyPr>
          <a:lstStyle/>
          <a:p>
            <a:r>
              <a:rPr lang="zh-CN" altLang="en-US" sz="2400" b="1" dirty="0">
                <a:solidFill>
                  <a:srgbClr val="FF0000"/>
                </a:solidFill>
              </a:rPr>
              <a:t>落得。</a:t>
            </a:r>
          </a:p>
        </p:txBody>
      </p:sp>
    </p:spTree>
    <p:extLst>
      <p:ext uri="{BB962C8B-B14F-4D97-AF65-F5344CB8AC3E}">
        <p14:creationId xmlns:p14="http://schemas.microsoft.com/office/powerpoint/2010/main" val="125227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525344" y="1955356"/>
            <a:ext cx="2040943" cy="461665"/>
          </a:xfrm>
          <a:prstGeom prst="rect">
            <a:avLst/>
          </a:prstGeom>
        </p:spPr>
        <p:txBody>
          <a:bodyPr wrap="none">
            <a:spAutoFit/>
          </a:bodyPr>
          <a:lstStyle/>
          <a:p>
            <a:r>
              <a:rPr lang="zh-CN" altLang="en-US" sz="2400" b="1" dirty="0">
                <a:solidFill>
                  <a:srgbClr val="FF0000"/>
                </a:solidFill>
              </a:rPr>
              <a:t>光景，状况。</a:t>
            </a:r>
          </a:p>
        </p:txBody>
      </p:sp>
      <p:graphicFrame>
        <p:nvGraphicFramePr>
          <p:cNvPr id="2" name="对象 1"/>
          <p:cNvGraphicFramePr>
            <a:graphicFrameLocks noChangeAspect="1"/>
          </p:cNvGraphicFramePr>
          <p:nvPr>
            <p:extLst>
              <p:ext uri="{D42A27DB-BD31-4B8C-83A1-F6EECF244321}">
                <p14:modId xmlns:p14="http://schemas.microsoft.com/office/powerpoint/2010/main" val="67745116"/>
              </p:ext>
            </p:extLst>
          </p:nvPr>
        </p:nvGraphicFramePr>
        <p:xfrm>
          <a:off x="692150" y="1448747"/>
          <a:ext cx="10672763" cy="3787775"/>
        </p:xfrm>
        <a:graphic>
          <a:graphicData uri="http://schemas.openxmlformats.org/presentationml/2006/ole">
            <mc:AlternateContent xmlns:mc="http://schemas.openxmlformats.org/markup-compatibility/2006">
              <mc:Choice xmlns:v="urn:schemas-microsoft-com:vml" Requires="v">
                <p:oleObj spid="_x0000_s6149" name="文档" r:id="rId3" imgW="10959144" imgH="3903752" progId="Word.Document.12">
                  <p:embed/>
                </p:oleObj>
              </mc:Choice>
              <mc:Fallback>
                <p:oleObj name="文档" r:id="rId3" imgW="10959144" imgH="3903752" progId="Word.Document.12">
                  <p:embed/>
                  <p:pic>
                    <p:nvPicPr>
                      <p:cNvPr id="0" name=""/>
                      <p:cNvPicPr/>
                      <p:nvPr/>
                    </p:nvPicPr>
                    <p:blipFill>
                      <a:blip r:embed="rId4"/>
                      <a:stretch>
                        <a:fillRect/>
                      </a:stretch>
                    </p:blipFill>
                    <p:spPr>
                      <a:xfrm>
                        <a:off x="692150" y="1448747"/>
                        <a:ext cx="10672763" cy="3787775"/>
                      </a:xfrm>
                      <a:prstGeom prst="rect">
                        <a:avLst/>
                      </a:prstGeom>
                    </p:spPr>
                  </p:pic>
                </p:oleObj>
              </mc:Fallback>
            </mc:AlternateContent>
          </a:graphicData>
        </a:graphic>
      </p:graphicFrame>
      <p:sp>
        <p:nvSpPr>
          <p:cNvPr id="6" name="矩形 5"/>
          <p:cNvSpPr/>
          <p:nvPr/>
        </p:nvSpPr>
        <p:spPr>
          <a:xfrm>
            <a:off x="1525344" y="3689326"/>
            <a:ext cx="1731564" cy="461665"/>
          </a:xfrm>
          <a:prstGeom prst="rect">
            <a:avLst/>
          </a:prstGeom>
        </p:spPr>
        <p:txBody>
          <a:bodyPr wrap="none">
            <a:spAutoFit/>
          </a:bodyPr>
          <a:lstStyle/>
          <a:p>
            <a:r>
              <a:rPr lang="zh-CN" altLang="en-US" sz="2400" b="1" dirty="0">
                <a:solidFill>
                  <a:srgbClr val="FF0000"/>
                </a:solidFill>
              </a:rPr>
              <a:t>概括得了。</a:t>
            </a:r>
          </a:p>
        </p:txBody>
      </p:sp>
    </p:spTree>
    <p:extLst>
      <p:ext uri="{BB962C8B-B14F-4D97-AF65-F5344CB8AC3E}">
        <p14:creationId xmlns:p14="http://schemas.microsoft.com/office/powerpoint/2010/main" val="421529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	(1)</a:t>
            </a:r>
            <a:r>
              <a:rPr lang="zh-CN" altLang="zh-CN" sz="2400" b="1" kern="100" dirty="0">
                <a:latin typeface="Times New Roman"/>
                <a:cs typeface="Times New Roman"/>
              </a:rPr>
              <a:t>如</a:t>
            </a:r>
            <a:endParaRPr lang="zh-CN" altLang="zh-CN" sz="1050" kern="100" dirty="0">
              <a:effectLst/>
              <a:latin typeface="宋体"/>
              <a:cs typeface="Courier New"/>
            </a:endParaRPr>
          </a:p>
        </p:txBody>
      </p:sp>
      <p:sp>
        <p:nvSpPr>
          <p:cNvPr id="5" name="矩形 4"/>
          <p:cNvSpPr/>
          <p:nvPr/>
        </p:nvSpPr>
        <p:spPr>
          <a:xfrm>
            <a:off x="2165924" y="2317043"/>
            <a:ext cx="803425" cy="461665"/>
          </a:xfrm>
          <a:prstGeom prst="rect">
            <a:avLst/>
          </a:prstGeom>
        </p:spPr>
        <p:txBody>
          <a:bodyPr wrap="none">
            <a:spAutoFit/>
          </a:bodyPr>
          <a:lstStyle/>
          <a:p>
            <a:r>
              <a:rPr lang="zh-CN" altLang="en-US" sz="2400" b="1" dirty="0">
                <a:solidFill>
                  <a:srgbClr val="FF0000"/>
                </a:solidFill>
              </a:rPr>
              <a:t>好像</a:t>
            </a:r>
          </a:p>
        </p:txBody>
      </p:sp>
      <p:graphicFrame>
        <p:nvGraphicFramePr>
          <p:cNvPr id="2" name="对象 1"/>
          <p:cNvGraphicFramePr>
            <a:graphicFrameLocks noChangeAspect="1"/>
          </p:cNvGraphicFramePr>
          <p:nvPr>
            <p:extLst>
              <p:ext uri="{D42A27DB-BD31-4B8C-83A1-F6EECF244321}">
                <p14:modId xmlns:p14="http://schemas.microsoft.com/office/powerpoint/2010/main" val="4117445287"/>
              </p:ext>
            </p:extLst>
          </p:nvPr>
        </p:nvGraphicFramePr>
        <p:xfrm>
          <a:off x="515287" y="2347893"/>
          <a:ext cx="5643563" cy="2365375"/>
        </p:xfrm>
        <a:graphic>
          <a:graphicData uri="http://schemas.openxmlformats.org/presentationml/2006/ole">
            <mc:AlternateContent xmlns:mc="http://schemas.openxmlformats.org/markup-compatibility/2006">
              <mc:Choice xmlns:v="urn:schemas-microsoft-com:vml" Requires="v">
                <p:oleObj spid="_x0000_s7178" name="文档" r:id="rId3" imgW="5720207" imgH="2407488" progId="Word.Document.12">
                  <p:embed/>
                </p:oleObj>
              </mc:Choice>
              <mc:Fallback>
                <p:oleObj name="文档" r:id="rId3" imgW="5720207" imgH="2407488" progId="Word.Document.12">
                  <p:embed/>
                  <p:pic>
                    <p:nvPicPr>
                      <p:cNvPr id="0" name=""/>
                      <p:cNvPicPr/>
                      <p:nvPr/>
                    </p:nvPicPr>
                    <p:blipFill>
                      <a:blip r:embed="rId4"/>
                      <a:stretch>
                        <a:fillRect/>
                      </a:stretch>
                    </p:blipFill>
                    <p:spPr>
                      <a:xfrm>
                        <a:off x="515287" y="2347893"/>
                        <a:ext cx="5643563" cy="236537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607318476"/>
              </p:ext>
            </p:extLst>
          </p:nvPr>
        </p:nvGraphicFramePr>
        <p:xfrm>
          <a:off x="6035675" y="1812905"/>
          <a:ext cx="5916613" cy="2990850"/>
        </p:xfrm>
        <a:graphic>
          <a:graphicData uri="http://schemas.openxmlformats.org/presentationml/2006/ole">
            <mc:AlternateContent xmlns:mc="http://schemas.openxmlformats.org/markup-compatibility/2006">
              <mc:Choice xmlns:v="urn:schemas-microsoft-com:vml" Requires="v">
                <p:oleObj spid="_x0000_s7179" name="文档" r:id="rId5" imgW="6275574" imgH="3160660" progId="Word.Document.12">
                  <p:embed/>
                </p:oleObj>
              </mc:Choice>
              <mc:Fallback>
                <p:oleObj name="文档" r:id="rId5" imgW="6275574" imgH="3160660" progId="Word.Document.12">
                  <p:embed/>
                  <p:pic>
                    <p:nvPicPr>
                      <p:cNvPr id="0" name=""/>
                      <p:cNvPicPr/>
                      <p:nvPr/>
                    </p:nvPicPr>
                    <p:blipFill>
                      <a:blip r:embed="rId6"/>
                      <a:stretch>
                        <a:fillRect/>
                      </a:stretch>
                    </p:blipFill>
                    <p:spPr>
                      <a:xfrm>
                        <a:off x="6035675" y="1812905"/>
                        <a:ext cx="5916613" cy="2990850"/>
                      </a:xfrm>
                      <a:prstGeom prst="rect">
                        <a:avLst/>
                      </a:prstGeom>
                    </p:spPr>
                  </p:pic>
                </p:oleObj>
              </mc:Fallback>
            </mc:AlternateContent>
          </a:graphicData>
        </a:graphic>
      </p:graphicFrame>
      <p:sp>
        <p:nvSpPr>
          <p:cNvPr id="7" name="矩形 6"/>
          <p:cNvSpPr/>
          <p:nvPr/>
        </p:nvSpPr>
        <p:spPr>
          <a:xfrm>
            <a:off x="3615434" y="2917867"/>
            <a:ext cx="2040943" cy="461665"/>
          </a:xfrm>
          <a:prstGeom prst="rect">
            <a:avLst/>
          </a:prstGeom>
        </p:spPr>
        <p:txBody>
          <a:bodyPr wrap="none">
            <a:spAutoFit/>
          </a:bodyPr>
          <a:lstStyle/>
          <a:p>
            <a:r>
              <a:rPr lang="zh-CN" altLang="en-US" sz="2400" b="1" dirty="0">
                <a:solidFill>
                  <a:srgbClr val="FF0000"/>
                </a:solidFill>
              </a:rPr>
              <a:t>到</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rPr>
              <a:t>去，往</a:t>
            </a:r>
          </a:p>
        </p:txBody>
      </p:sp>
      <p:sp>
        <p:nvSpPr>
          <p:cNvPr id="8" name="矩形 7"/>
          <p:cNvSpPr/>
          <p:nvPr/>
        </p:nvSpPr>
        <p:spPr>
          <a:xfrm>
            <a:off x="3645864" y="3484440"/>
            <a:ext cx="1731564" cy="461665"/>
          </a:xfrm>
          <a:prstGeom prst="rect">
            <a:avLst/>
          </a:prstGeom>
        </p:spPr>
        <p:txBody>
          <a:bodyPr wrap="none">
            <a:spAutoFit/>
          </a:bodyPr>
          <a:lstStyle/>
          <a:p>
            <a:r>
              <a:rPr lang="zh-CN" altLang="en-US" sz="2400" b="1" dirty="0">
                <a:solidFill>
                  <a:srgbClr val="FF0000"/>
                </a:solidFill>
              </a:rPr>
              <a:t>及，比得上</a:t>
            </a:r>
          </a:p>
        </p:txBody>
      </p:sp>
      <p:sp>
        <p:nvSpPr>
          <p:cNvPr id="9" name="矩形 8"/>
          <p:cNvSpPr/>
          <p:nvPr/>
        </p:nvSpPr>
        <p:spPr>
          <a:xfrm>
            <a:off x="2408281" y="4051013"/>
            <a:ext cx="1731564" cy="461665"/>
          </a:xfrm>
          <a:prstGeom prst="rect">
            <a:avLst/>
          </a:prstGeom>
        </p:spPr>
        <p:txBody>
          <a:bodyPr wrap="none">
            <a:spAutoFit/>
          </a:bodyPr>
          <a:lstStyle/>
          <a:p>
            <a:r>
              <a:rPr lang="zh-CN" altLang="en-US" sz="2400" b="1" dirty="0">
                <a:solidFill>
                  <a:srgbClr val="FF0000"/>
                </a:solidFill>
              </a:rPr>
              <a:t>依照，遵从</a:t>
            </a:r>
          </a:p>
        </p:txBody>
      </p:sp>
      <p:sp>
        <p:nvSpPr>
          <p:cNvPr id="10" name="矩形 9"/>
          <p:cNvSpPr/>
          <p:nvPr/>
        </p:nvSpPr>
        <p:spPr>
          <a:xfrm>
            <a:off x="8900782" y="2325898"/>
            <a:ext cx="2969083" cy="461665"/>
          </a:xfrm>
          <a:prstGeom prst="rect">
            <a:avLst/>
          </a:prstGeom>
        </p:spPr>
        <p:txBody>
          <a:bodyPr wrap="none">
            <a:spAutoFit/>
          </a:bodyPr>
          <a:lstStyle/>
          <a:p>
            <a:r>
              <a:rPr lang="zh-CN" altLang="en-US" sz="2400" b="1" dirty="0">
                <a:solidFill>
                  <a:srgbClr val="FF0000"/>
                </a:solidFill>
              </a:rPr>
              <a:t>登山祭天，以示功勋</a:t>
            </a:r>
          </a:p>
        </p:txBody>
      </p:sp>
      <p:sp>
        <p:nvSpPr>
          <p:cNvPr id="11" name="矩形 10"/>
          <p:cNvSpPr/>
          <p:nvPr/>
        </p:nvSpPr>
        <p:spPr>
          <a:xfrm>
            <a:off x="9613127" y="2892471"/>
            <a:ext cx="803425" cy="461665"/>
          </a:xfrm>
          <a:prstGeom prst="rect">
            <a:avLst/>
          </a:prstGeom>
        </p:spPr>
        <p:txBody>
          <a:bodyPr wrap="none">
            <a:spAutoFit/>
          </a:bodyPr>
          <a:lstStyle/>
          <a:p>
            <a:r>
              <a:rPr lang="zh-CN" altLang="en-US" sz="2400" b="1">
                <a:solidFill>
                  <a:srgbClr val="FF0000"/>
                </a:solidFill>
              </a:rPr>
              <a:t>分封</a:t>
            </a:r>
            <a:endParaRPr lang="zh-CN" altLang="en-US" sz="2400" b="1" dirty="0">
              <a:solidFill>
                <a:srgbClr val="FF0000"/>
              </a:solidFill>
            </a:endParaRPr>
          </a:p>
        </p:txBody>
      </p:sp>
      <p:sp>
        <p:nvSpPr>
          <p:cNvPr id="12" name="矩形 11"/>
          <p:cNvSpPr/>
          <p:nvPr/>
        </p:nvSpPr>
        <p:spPr>
          <a:xfrm>
            <a:off x="8766020" y="3432540"/>
            <a:ext cx="803425" cy="461665"/>
          </a:xfrm>
          <a:prstGeom prst="rect">
            <a:avLst/>
          </a:prstGeom>
        </p:spPr>
        <p:txBody>
          <a:bodyPr wrap="none">
            <a:spAutoFit/>
          </a:bodyPr>
          <a:lstStyle/>
          <a:p>
            <a:r>
              <a:rPr lang="zh-CN" altLang="en-US" sz="2400" b="1" dirty="0">
                <a:solidFill>
                  <a:srgbClr val="FF0000"/>
                </a:solidFill>
              </a:rPr>
              <a:t>疆界</a:t>
            </a:r>
          </a:p>
        </p:txBody>
      </p:sp>
      <p:sp>
        <p:nvSpPr>
          <p:cNvPr id="13" name="矩形 12"/>
          <p:cNvSpPr/>
          <p:nvPr/>
        </p:nvSpPr>
        <p:spPr>
          <a:xfrm>
            <a:off x="9872662" y="3971501"/>
            <a:ext cx="803425" cy="461665"/>
          </a:xfrm>
          <a:prstGeom prst="rect">
            <a:avLst/>
          </a:prstGeom>
        </p:spPr>
        <p:txBody>
          <a:bodyPr wrap="none">
            <a:spAutoFit/>
          </a:bodyPr>
          <a:lstStyle/>
          <a:p>
            <a:r>
              <a:rPr lang="zh-CN" altLang="en-US" sz="2400" b="1" dirty="0">
                <a:solidFill>
                  <a:srgbClr val="FF0000"/>
                </a:solidFill>
              </a:rPr>
              <a:t>封闭</a:t>
            </a:r>
          </a:p>
        </p:txBody>
      </p:sp>
    </p:spTree>
    <p:extLst>
      <p:ext uri="{BB962C8B-B14F-4D97-AF65-F5344CB8AC3E}">
        <p14:creationId xmlns:p14="http://schemas.microsoft.com/office/powerpoint/2010/main" val="121827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3422159" y="2388618"/>
            <a:ext cx="1731564" cy="461665"/>
          </a:xfrm>
          <a:prstGeom prst="rect">
            <a:avLst/>
          </a:prstGeom>
        </p:spPr>
        <p:txBody>
          <a:bodyPr wrap="none">
            <a:spAutoFit/>
          </a:bodyPr>
          <a:lstStyle/>
          <a:p>
            <a:r>
              <a:rPr lang="zh-CN" altLang="en-US" sz="2400" b="1" dirty="0">
                <a:solidFill>
                  <a:srgbClr val="FF0000"/>
                </a:solidFill>
              </a:rPr>
              <a:t>抵挡，抵御</a:t>
            </a:r>
          </a:p>
        </p:txBody>
      </p:sp>
      <p:graphicFrame>
        <p:nvGraphicFramePr>
          <p:cNvPr id="2" name="对象 1"/>
          <p:cNvGraphicFramePr>
            <a:graphicFrameLocks noChangeAspect="1"/>
          </p:cNvGraphicFramePr>
          <p:nvPr>
            <p:extLst>
              <p:ext uri="{D42A27DB-BD31-4B8C-83A1-F6EECF244321}">
                <p14:modId xmlns:p14="http://schemas.microsoft.com/office/powerpoint/2010/main" val="1276806682"/>
              </p:ext>
            </p:extLst>
          </p:nvPr>
        </p:nvGraphicFramePr>
        <p:xfrm>
          <a:off x="586740" y="1808793"/>
          <a:ext cx="5329237" cy="2962275"/>
        </p:xfrm>
        <a:graphic>
          <a:graphicData uri="http://schemas.openxmlformats.org/presentationml/2006/ole">
            <mc:AlternateContent xmlns:mc="http://schemas.openxmlformats.org/markup-compatibility/2006">
              <mc:Choice xmlns:v="urn:schemas-microsoft-com:vml" Requires="v">
                <p:oleObj spid="_x0000_s10248" name="文档" r:id="rId3" imgW="5329141" imgH="2963057" progId="Word.Document.12">
                  <p:embed/>
                </p:oleObj>
              </mc:Choice>
              <mc:Fallback>
                <p:oleObj name="文档" r:id="rId3" imgW="5329141" imgH="2963057" progId="Word.Document.12">
                  <p:embed/>
                  <p:pic>
                    <p:nvPicPr>
                      <p:cNvPr id="0" name=""/>
                      <p:cNvPicPr/>
                      <p:nvPr/>
                    </p:nvPicPr>
                    <p:blipFill>
                      <a:blip r:embed="rId4"/>
                      <a:stretch>
                        <a:fillRect/>
                      </a:stretch>
                    </p:blipFill>
                    <p:spPr>
                      <a:xfrm>
                        <a:off x="586740" y="1808793"/>
                        <a:ext cx="5329237" cy="296227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33819840"/>
              </p:ext>
            </p:extLst>
          </p:nvPr>
        </p:nvGraphicFramePr>
        <p:xfrm>
          <a:off x="5983288" y="1828800"/>
          <a:ext cx="5264150" cy="2925763"/>
        </p:xfrm>
        <a:graphic>
          <a:graphicData uri="http://schemas.openxmlformats.org/presentationml/2006/ole">
            <mc:AlternateContent xmlns:mc="http://schemas.openxmlformats.org/markup-compatibility/2006">
              <mc:Choice xmlns:v="urn:schemas-microsoft-com:vml" Requires="v">
                <p:oleObj spid="_x0000_s10249" name="文档" r:id="rId5" imgW="5329141" imgH="2963057" progId="Word.Document.12">
                  <p:embed/>
                </p:oleObj>
              </mc:Choice>
              <mc:Fallback>
                <p:oleObj name="文档" r:id="rId5" imgW="5329141" imgH="2963057" progId="Word.Document.12">
                  <p:embed/>
                  <p:pic>
                    <p:nvPicPr>
                      <p:cNvPr id="0" name=""/>
                      <p:cNvPicPr/>
                      <p:nvPr/>
                    </p:nvPicPr>
                    <p:blipFill>
                      <a:blip r:embed="rId6"/>
                      <a:stretch>
                        <a:fillRect/>
                      </a:stretch>
                    </p:blipFill>
                    <p:spPr>
                      <a:xfrm>
                        <a:off x="5983288" y="1828800"/>
                        <a:ext cx="5264150" cy="2925763"/>
                      </a:xfrm>
                      <a:prstGeom prst="rect">
                        <a:avLst/>
                      </a:prstGeom>
                    </p:spPr>
                  </p:pic>
                </p:oleObj>
              </mc:Fallback>
            </mc:AlternateContent>
          </a:graphicData>
        </a:graphic>
      </p:graphicFrame>
      <p:sp>
        <p:nvSpPr>
          <p:cNvPr id="7" name="矩形 6"/>
          <p:cNvSpPr/>
          <p:nvPr/>
        </p:nvSpPr>
        <p:spPr>
          <a:xfrm>
            <a:off x="4058918" y="2980587"/>
            <a:ext cx="803425" cy="461665"/>
          </a:xfrm>
          <a:prstGeom prst="rect">
            <a:avLst/>
          </a:prstGeom>
        </p:spPr>
        <p:txBody>
          <a:bodyPr wrap="none">
            <a:spAutoFit/>
          </a:bodyPr>
          <a:lstStyle/>
          <a:p>
            <a:r>
              <a:rPr lang="zh-CN" altLang="en-US" sz="2400" b="1">
                <a:solidFill>
                  <a:srgbClr val="FF0000"/>
                </a:solidFill>
              </a:rPr>
              <a:t>攻击</a:t>
            </a:r>
            <a:endParaRPr lang="zh-CN" altLang="en-US" sz="2400" b="1" dirty="0">
              <a:solidFill>
                <a:srgbClr val="FF0000"/>
              </a:solidFill>
            </a:endParaRPr>
          </a:p>
        </p:txBody>
      </p:sp>
      <p:sp>
        <p:nvSpPr>
          <p:cNvPr id="8" name="矩形 7"/>
          <p:cNvSpPr/>
          <p:nvPr/>
        </p:nvSpPr>
        <p:spPr>
          <a:xfrm>
            <a:off x="2232184" y="3560412"/>
            <a:ext cx="803425" cy="461665"/>
          </a:xfrm>
          <a:prstGeom prst="rect">
            <a:avLst/>
          </a:prstGeom>
        </p:spPr>
        <p:txBody>
          <a:bodyPr wrap="none">
            <a:spAutoFit/>
          </a:bodyPr>
          <a:lstStyle/>
          <a:p>
            <a:r>
              <a:rPr lang="zh-CN" altLang="en-US" sz="2400" b="1" dirty="0">
                <a:solidFill>
                  <a:srgbClr val="FF0000"/>
                </a:solidFill>
              </a:rPr>
              <a:t>敌人</a:t>
            </a:r>
          </a:p>
        </p:txBody>
      </p:sp>
      <p:sp>
        <p:nvSpPr>
          <p:cNvPr id="9" name="矩形 8"/>
          <p:cNvSpPr/>
          <p:nvPr/>
        </p:nvSpPr>
        <p:spPr>
          <a:xfrm>
            <a:off x="2188502" y="4149092"/>
            <a:ext cx="1731564" cy="461665"/>
          </a:xfrm>
          <a:prstGeom prst="rect">
            <a:avLst/>
          </a:prstGeom>
        </p:spPr>
        <p:txBody>
          <a:bodyPr wrap="none">
            <a:spAutoFit/>
          </a:bodyPr>
          <a:lstStyle/>
          <a:p>
            <a:r>
              <a:rPr lang="zh-CN" altLang="en-US" sz="2400" b="1" dirty="0">
                <a:solidFill>
                  <a:srgbClr val="FF0000"/>
                </a:solidFill>
              </a:rPr>
              <a:t>同等，相当</a:t>
            </a:r>
          </a:p>
        </p:txBody>
      </p:sp>
      <p:sp>
        <p:nvSpPr>
          <p:cNvPr id="10" name="矩形 9"/>
          <p:cNvSpPr/>
          <p:nvPr/>
        </p:nvSpPr>
        <p:spPr>
          <a:xfrm>
            <a:off x="8493233" y="2401870"/>
            <a:ext cx="1731564" cy="461665"/>
          </a:xfrm>
          <a:prstGeom prst="rect">
            <a:avLst/>
          </a:prstGeom>
        </p:spPr>
        <p:txBody>
          <a:bodyPr wrap="none">
            <a:spAutoFit/>
          </a:bodyPr>
          <a:lstStyle/>
          <a:p>
            <a:r>
              <a:rPr lang="zh-CN" altLang="en-US" sz="2400" b="1" dirty="0">
                <a:solidFill>
                  <a:srgbClr val="FF0000"/>
                </a:solidFill>
              </a:rPr>
              <a:t>飞过，经过</a:t>
            </a:r>
          </a:p>
        </p:txBody>
      </p:sp>
      <p:sp>
        <p:nvSpPr>
          <p:cNvPr id="11" name="矩形 10"/>
          <p:cNvSpPr/>
          <p:nvPr/>
        </p:nvSpPr>
        <p:spPr>
          <a:xfrm>
            <a:off x="7900156" y="2993839"/>
            <a:ext cx="1731564" cy="461665"/>
          </a:xfrm>
          <a:prstGeom prst="rect">
            <a:avLst/>
          </a:prstGeom>
        </p:spPr>
        <p:txBody>
          <a:bodyPr wrap="none">
            <a:spAutoFit/>
          </a:bodyPr>
          <a:lstStyle/>
          <a:p>
            <a:r>
              <a:rPr lang="zh-CN" altLang="en-US" sz="2400" b="1">
                <a:solidFill>
                  <a:srgbClr val="FF0000"/>
                </a:solidFill>
              </a:rPr>
              <a:t>过分，过于</a:t>
            </a:r>
            <a:endParaRPr lang="zh-CN" altLang="en-US" sz="2400" b="1" dirty="0">
              <a:solidFill>
                <a:srgbClr val="FF0000"/>
              </a:solidFill>
            </a:endParaRPr>
          </a:p>
        </p:txBody>
      </p:sp>
      <p:sp>
        <p:nvSpPr>
          <p:cNvPr id="12" name="矩形 11"/>
          <p:cNvSpPr/>
          <p:nvPr/>
        </p:nvSpPr>
        <p:spPr>
          <a:xfrm>
            <a:off x="8796345" y="3569267"/>
            <a:ext cx="1731564" cy="461665"/>
          </a:xfrm>
          <a:prstGeom prst="rect">
            <a:avLst/>
          </a:prstGeom>
        </p:spPr>
        <p:txBody>
          <a:bodyPr wrap="none">
            <a:spAutoFit/>
          </a:bodyPr>
          <a:lstStyle/>
          <a:p>
            <a:r>
              <a:rPr lang="zh-CN" altLang="en-US" sz="2400" b="1">
                <a:solidFill>
                  <a:srgbClr val="FF0000"/>
                </a:solidFill>
              </a:rPr>
              <a:t>错误，过失</a:t>
            </a:r>
            <a:endParaRPr lang="zh-CN" altLang="en-US" sz="2400" b="1" dirty="0">
              <a:solidFill>
                <a:srgbClr val="FF0000"/>
              </a:solidFill>
            </a:endParaRPr>
          </a:p>
        </p:txBody>
      </p:sp>
      <p:sp>
        <p:nvSpPr>
          <p:cNvPr id="13" name="矩形 12"/>
          <p:cNvSpPr/>
          <p:nvPr/>
        </p:nvSpPr>
        <p:spPr>
          <a:xfrm>
            <a:off x="8805776" y="4149092"/>
            <a:ext cx="803425" cy="461665"/>
          </a:xfrm>
          <a:prstGeom prst="rect">
            <a:avLst/>
          </a:prstGeom>
        </p:spPr>
        <p:txBody>
          <a:bodyPr wrap="none">
            <a:spAutoFit/>
          </a:bodyPr>
          <a:lstStyle/>
          <a:p>
            <a:r>
              <a:rPr lang="zh-CN" altLang="en-US" sz="2400" b="1" dirty="0">
                <a:solidFill>
                  <a:srgbClr val="FF0000"/>
                </a:solidFill>
              </a:rPr>
              <a:t>责备</a:t>
            </a:r>
          </a:p>
        </p:txBody>
      </p:sp>
    </p:spTree>
    <p:extLst>
      <p:ext uri="{BB962C8B-B14F-4D97-AF65-F5344CB8AC3E}">
        <p14:creationId xmlns:p14="http://schemas.microsoft.com/office/powerpoint/2010/main" val="15294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5624"/>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附文白对译</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念奴娇</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赤壁怀古</a:t>
            </a:r>
            <a:endParaRPr lang="zh-CN" altLang="zh-CN" sz="1050" kern="100" dirty="0">
              <a:effectLst/>
              <a:latin typeface="宋体"/>
              <a:cs typeface="Courier New"/>
            </a:endParaRPr>
          </a:p>
        </p:txBody>
      </p:sp>
      <p:sp>
        <p:nvSpPr>
          <p:cNvPr id="4" name="矩形 3"/>
          <p:cNvSpPr>
            <a:spLocks noChangeArrowheads="1"/>
          </p:cNvSpPr>
          <p:nvPr/>
        </p:nvSpPr>
        <p:spPr bwMode="auto">
          <a:xfrm>
            <a:off x="371964" y="2545677"/>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千古风流人物既被大浪淘尽，则一己之微岂不可悲？我想，苏轼会另有心得：既然千古风流人物也难免如此，那么一己之荣辱穷达复何足悲叹！</a:t>
            </a:r>
            <a:endParaRPr lang="zh-CN" altLang="zh-CN" sz="1050" kern="100" dirty="0">
              <a:solidFill>
                <a:srgbClr val="3366FF"/>
              </a:solidFill>
              <a:effectLst/>
              <a:latin typeface="宋体"/>
              <a:cs typeface="Courier New"/>
            </a:endParaRPr>
          </a:p>
        </p:txBody>
      </p:sp>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6440" y="1719569"/>
            <a:ext cx="11349180" cy="87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0637" y="3750324"/>
            <a:ext cx="11189793" cy="186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375020" y="5557765"/>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cs typeface="Times New Roman"/>
              </a:rPr>
              <a:t>⑨</a:t>
            </a:r>
            <a:r>
              <a:rPr lang="zh-CN" altLang="zh-CN" sz="2400" b="1" kern="100" dirty="0">
                <a:solidFill>
                  <a:srgbClr val="3366FF"/>
                </a:solidFill>
                <a:latin typeface="Times New Roman"/>
                <a:ea typeface="华文行楷"/>
                <a:cs typeface="Times New Roman"/>
              </a:rPr>
              <a:t>这几句写景真是奔马轰雷、惊心动魄啊，使人心胸为之开阔，精神为之振奋。</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5294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2708908"/>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宋体"/>
                <a:cs typeface="Times New Roman"/>
              </a:rPr>
              <a:t>⑩</a:t>
            </a:r>
            <a:r>
              <a:rPr lang="zh-CN" altLang="zh-CN" sz="2400" b="1" kern="100" dirty="0">
                <a:solidFill>
                  <a:srgbClr val="3366FF"/>
                </a:solidFill>
                <a:latin typeface="Times New Roman"/>
                <a:ea typeface="华文行楷"/>
                <a:cs typeface="Times New Roman"/>
              </a:rPr>
              <a:t>这里插入</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小乔初嫁了</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这一生活细节，以美人烘托英雄，更见出周瑜的丰姿潇洒、韶华似锦、年轻有为，足以令人艳羡。</a:t>
            </a:r>
            <a:endParaRPr lang="zh-CN" altLang="zh-CN" sz="1050" kern="100" dirty="0">
              <a:solidFill>
                <a:srgbClr val="3366FF"/>
              </a:solidFill>
              <a:effectLst/>
              <a:latin typeface="宋体"/>
              <a:cs typeface="Courier New"/>
            </a:endParaRPr>
          </a:p>
        </p:txBody>
      </p:sp>
      <p:pic>
        <p:nvPicPr>
          <p:cNvPr id="921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125" y="728655"/>
            <a:ext cx="11528855" cy="113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882800"/>
            <a:ext cx="11414708" cy="86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2540" y="3842054"/>
            <a:ext cx="11236812" cy="95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057104334"/>
              </p:ext>
            </p:extLst>
          </p:nvPr>
        </p:nvGraphicFramePr>
        <p:xfrm>
          <a:off x="419115" y="4858234"/>
          <a:ext cx="11077575" cy="1346200"/>
        </p:xfrm>
        <a:graphic>
          <a:graphicData uri="http://schemas.openxmlformats.org/presentationml/2006/ole">
            <mc:AlternateContent xmlns:mc="http://schemas.openxmlformats.org/markup-compatibility/2006">
              <mc:Choice xmlns:v="urn:schemas-microsoft-com:vml" Requires="v">
                <p:oleObj spid="_x0000_s9224" name="文档" r:id="rId6" imgW="11401208" imgH="1381776" progId="Word.Document.12">
                  <p:embed/>
                </p:oleObj>
              </mc:Choice>
              <mc:Fallback>
                <p:oleObj name="文档" r:id="rId6" imgW="11401208" imgH="1381776" progId="Word.Document.12">
                  <p:embed/>
                  <p:pic>
                    <p:nvPicPr>
                      <p:cNvPr id="0" name=""/>
                      <p:cNvPicPr/>
                      <p:nvPr/>
                    </p:nvPicPr>
                    <p:blipFill>
                      <a:blip r:embed="rId7"/>
                      <a:stretch>
                        <a:fillRect/>
                      </a:stretch>
                    </p:blipFill>
                    <p:spPr>
                      <a:xfrm>
                        <a:off x="419115" y="4858234"/>
                        <a:ext cx="11077575" cy="1346200"/>
                      </a:xfrm>
                      <a:prstGeom prst="rect">
                        <a:avLst/>
                      </a:prstGeom>
                    </p:spPr>
                  </p:pic>
                </p:oleObj>
              </mc:Fallback>
            </mc:AlternateContent>
          </a:graphicData>
        </a:graphic>
      </p:graphicFrame>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860437"/>
            <a:ext cx="11462672" cy="110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04393481"/>
              </p:ext>
            </p:extLst>
          </p:nvPr>
        </p:nvGraphicFramePr>
        <p:xfrm>
          <a:off x="419969" y="2094094"/>
          <a:ext cx="5329237" cy="682625"/>
        </p:xfrm>
        <a:graphic>
          <a:graphicData uri="http://schemas.openxmlformats.org/presentationml/2006/ole">
            <mc:AlternateContent xmlns:mc="http://schemas.openxmlformats.org/markup-compatibility/2006">
              <mc:Choice xmlns:v="urn:schemas-microsoft-com:vml" Requires="v">
                <p:oleObj spid="_x0000_s11275" name="文档" r:id="rId4" imgW="5329141" imgH="682924" progId="Word.Document.12">
                  <p:embed/>
                </p:oleObj>
              </mc:Choice>
              <mc:Fallback>
                <p:oleObj name="文档" r:id="rId4" imgW="5329141" imgH="682924" progId="Word.Document.12">
                  <p:embed/>
                  <p:pic>
                    <p:nvPicPr>
                      <p:cNvPr id="0" name=""/>
                      <p:cNvPicPr/>
                      <p:nvPr/>
                    </p:nvPicPr>
                    <p:blipFill>
                      <a:blip r:embed="rId5"/>
                      <a:stretch>
                        <a:fillRect/>
                      </a:stretch>
                    </p:blipFill>
                    <p:spPr>
                      <a:xfrm>
                        <a:off x="419969" y="2094094"/>
                        <a:ext cx="5329237" cy="682625"/>
                      </a:xfrm>
                      <a:prstGeom prst="rect">
                        <a:avLst/>
                      </a:prstGeom>
                    </p:spPr>
                  </p:pic>
                </p:oleObj>
              </mc:Fallback>
            </mc:AlternateContent>
          </a:graphicData>
        </a:graphic>
      </p:graphicFrame>
      <p:pic>
        <p:nvPicPr>
          <p:cNvPr id="1126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3717" y="2616489"/>
            <a:ext cx="11349180" cy="89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1775871333"/>
              </p:ext>
            </p:extLst>
          </p:nvPr>
        </p:nvGraphicFramePr>
        <p:xfrm>
          <a:off x="457200" y="3632772"/>
          <a:ext cx="11220450" cy="1566862"/>
        </p:xfrm>
        <a:graphic>
          <a:graphicData uri="http://schemas.openxmlformats.org/presentationml/2006/ole">
            <mc:AlternateContent xmlns:mc="http://schemas.openxmlformats.org/markup-compatibility/2006">
              <mc:Choice xmlns:v="urn:schemas-microsoft-com:vml" Requires="v">
                <p:oleObj spid="_x0000_s11276" name="文档" r:id="rId7" imgW="11542567" imgH="1609672" progId="Word.Document.12">
                  <p:embed/>
                </p:oleObj>
              </mc:Choice>
              <mc:Fallback>
                <p:oleObj name="文档" r:id="rId7" imgW="11542567" imgH="1609672" progId="Word.Document.12">
                  <p:embed/>
                  <p:pic>
                    <p:nvPicPr>
                      <p:cNvPr id="0" name=""/>
                      <p:cNvPicPr/>
                      <p:nvPr/>
                    </p:nvPicPr>
                    <p:blipFill>
                      <a:blip r:embed="rId8"/>
                      <a:stretch>
                        <a:fillRect/>
                      </a:stretch>
                    </p:blipFill>
                    <p:spPr>
                      <a:xfrm>
                        <a:off x="457200" y="3632772"/>
                        <a:ext cx="11220450" cy="1566862"/>
                      </a:xfrm>
                      <a:prstGeom prst="rect">
                        <a:avLst/>
                      </a:prstGeom>
                    </p:spPr>
                  </p:pic>
                </p:oleObj>
              </mc:Fallback>
            </mc:AlternateContent>
          </a:graphicData>
        </a:graphic>
      </p:graphicFrame>
      <p:pic>
        <p:nvPicPr>
          <p:cNvPr id="11268" name="图片 1"/>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4688" y="4834195"/>
            <a:ext cx="11301691" cy="111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rrowheads="1"/>
          </p:cNvSpPr>
          <p:nvPr/>
        </p:nvSpPr>
        <p:spPr bwMode="auto">
          <a:xfrm>
            <a:off x="345926" y="1167733"/>
            <a:ext cx="9530557" cy="527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4100"/>
              </a:lnSpc>
              <a:spcAft>
                <a:spcPts val="0"/>
              </a:spcAft>
              <a:tabLst>
                <a:tab pos="1350645" algn="l"/>
                <a:tab pos="3870960" algn="l"/>
              </a:tabLst>
            </a:pPr>
            <a:r>
              <a:rPr lang="zh-CN" altLang="zh-CN" sz="2400" b="1" kern="100" dirty="0">
                <a:latin typeface="Times New Roman"/>
                <a:ea typeface="黑体"/>
                <a:cs typeface="Times New Roman"/>
              </a:rPr>
              <a:t>风雨任平生的苏轼</a:t>
            </a:r>
            <a:endParaRPr lang="zh-CN" altLang="zh-CN" sz="1050" kern="100" dirty="0">
              <a:latin typeface="宋体"/>
              <a:cs typeface="Courier New"/>
            </a:endParaRPr>
          </a:p>
          <a:p>
            <a:pPr indent="612140">
              <a:lnSpc>
                <a:spcPts val="4100"/>
              </a:lnSpc>
              <a:tabLst>
                <a:tab pos="1350645" algn="l"/>
                <a:tab pos="3870960" algn="l"/>
              </a:tabLst>
            </a:pPr>
            <a:r>
              <a:rPr lang="zh-CN" altLang="zh-CN" sz="2400" b="1" kern="100" dirty="0">
                <a:latin typeface="Times New Roman"/>
                <a:cs typeface="Times New Roman"/>
              </a:rPr>
              <a:t>苏轼</a:t>
            </a:r>
            <a:r>
              <a:rPr lang="en-US" altLang="zh-CN" sz="2400" b="1" kern="100" dirty="0">
                <a:latin typeface="Times New Roman"/>
                <a:cs typeface="Courier New"/>
              </a:rPr>
              <a:t>(1037—1101)</a:t>
            </a:r>
            <a:r>
              <a:rPr lang="zh-CN" altLang="zh-CN" sz="2400" b="1" kern="100" dirty="0">
                <a:latin typeface="Times New Roman"/>
                <a:cs typeface="Times New Roman"/>
              </a:rPr>
              <a:t>，字子瞻，号东坡居士，北宋著名文学家、书法家、画家。</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苏轼二十一岁中进士，神宗时期曾在密州、湖州等地任职。元丰三年</a:t>
            </a:r>
            <a:r>
              <a:rPr lang="en-US" altLang="zh-CN" sz="2400" b="1" kern="100" dirty="0">
                <a:latin typeface="Times New Roman"/>
                <a:cs typeface="Courier New"/>
              </a:rPr>
              <a:t>(1080)</a:t>
            </a:r>
            <a:r>
              <a:rPr lang="zh-CN" altLang="zh-CN" sz="2400" b="1" kern="100" dirty="0">
                <a:latin typeface="Times New Roman"/>
                <a:cs typeface="Times New Roman"/>
              </a:rPr>
              <a:t>因</a:t>
            </a:r>
            <a:r>
              <a:rPr lang="en-US" altLang="zh-CN" sz="2400" b="1" kern="100" dirty="0">
                <a:latin typeface="宋体"/>
                <a:cs typeface="Times New Roman"/>
              </a:rPr>
              <a:t>“</a:t>
            </a:r>
            <a:r>
              <a:rPr lang="zh-CN" altLang="zh-CN" sz="2400" b="1" kern="100" dirty="0">
                <a:latin typeface="Times New Roman"/>
                <a:cs typeface="Times New Roman"/>
              </a:rPr>
              <a:t>乌台诗案</a:t>
            </a:r>
            <a:r>
              <a:rPr lang="en-US" altLang="zh-CN" sz="2400" b="1" kern="100" dirty="0">
                <a:latin typeface="宋体"/>
                <a:cs typeface="Times New Roman"/>
              </a:rPr>
              <a:t>”</a:t>
            </a:r>
            <a:r>
              <a:rPr lang="zh-CN" altLang="zh-CN" sz="2400" b="1" kern="100" dirty="0">
                <a:latin typeface="Times New Roman"/>
                <a:cs typeface="Times New Roman"/>
              </a:rPr>
              <a:t>受诬陷被贬黄州任团练副使，在黄州四年多曾于城东之东坡开荒种田，故自号</a:t>
            </a:r>
            <a:r>
              <a:rPr lang="en-US" altLang="zh-CN" sz="2400" b="1" kern="100" dirty="0">
                <a:latin typeface="宋体"/>
                <a:cs typeface="Times New Roman"/>
              </a:rPr>
              <a:t>“</a:t>
            </a:r>
            <a:r>
              <a:rPr lang="zh-CN" altLang="zh-CN" sz="2400" b="1" kern="100" dirty="0">
                <a:latin typeface="Times New Roman"/>
                <a:cs typeface="Times New Roman"/>
              </a:rPr>
              <a:t>东坡居士</a:t>
            </a:r>
            <a:r>
              <a:rPr lang="en-US" altLang="zh-CN" sz="2400" b="1" kern="100" dirty="0">
                <a:latin typeface="宋体"/>
                <a:cs typeface="Times New Roman"/>
              </a:rPr>
              <a:t>”</a:t>
            </a:r>
            <a:r>
              <a:rPr lang="zh-CN" altLang="zh-CN" sz="2400" b="1" kern="100" dirty="0">
                <a:latin typeface="Times New Roman"/>
                <a:cs typeface="Times New Roman"/>
              </a:rPr>
              <a:t>。哲宗即位后，曾任翰林学士、侍读学士、礼部尚书等职，并出知杭州、颍州、扬州等地，晚年被贬惠州、儋州。大赦北还，途中病死在常州，葬于河南郏县，追谥文忠公。</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548632"/>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140.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35197" y="2528885"/>
            <a:ext cx="2038848" cy="252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6105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永遇乐</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京口北固亭怀古</a:t>
            </a:r>
            <a:endParaRPr lang="zh-CN" altLang="zh-CN" sz="1050" kern="100" dirty="0">
              <a:effectLst/>
              <a:latin typeface="宋体"/>
              <a:cs typeface="Courier New"/>
            </a:endParaRPr>
          </a:p>
        </p:txBody>
      </p:sp>
      <p:pic>
        <p:nvPicPr>
          <p:cNvPr id="1229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5241" y="1654098"/>
            <a:ext cx="11760585" cy="117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771880957"/>
              </p:ext>
            </p:extLst>
          </p:nvPr>
        </p:nvGraphicFramePr>
        <p:xfrm>
          <a:off x="509588" y="2845592"/>
          <a:ext cx="11025187" cy="1371600"/>
        </p:xfrm>
        <a:graphic>
          <a:graphicData uri="http://schemas.openxmlformats.org/presentationml/2006/ole">
            <mc:AlternateContent xmlns:mc="http://schemas.openxmlformats.org/markup-compatibility/2006">
              <mc:Choice xmlns:v="urn:schemas-microsoft-com:vml" Requires="v">
                <p:oleObj spid="_x0000_s12295" name="文档" r:id="rId4" imgW="11342218" imgH="1408418" progId="Word.Document.12">
                  <p:embed/>
                </p:oleObj>
              </mc:Choice>
              <mc:Fallback>
                <p:oleObj name="文档" r:id="rId4" imgW="11342218" imgH="1408418" progId="Word.Document.12">
                  <p:embed/>
                  <p:pic>
                    <p:nvPicPr>
                      <p:cNvPr id="0" name=""/>
                      <p:cNvPicPr/>
                      <p:nvPr/>
                    </p:nvPicPr>
                    <p:blipFill>
                      <a:blip r:embed="rId5"/>
                      <a:stretch>
                        <a:fillRect/>
                      </a:stretch>
                    </p:blipFill>
                    <p:spPr>
                      <a:xfrm>
                        <a:off x="509588" y="2845592"/>
                        <a:ext cx="11025187" cy="1371600"/>
                      </a:xfrm>
                      <a:prstGeom prst="rect">
                        <a:avLst/>
                      </a:prstGeom>
                    </p:spPr>
                  </p:pic>
                </p:oleObj>
              </mc:Fallback>
            </mc:AlternateContent>
          </a:graphicData>
        </a:graphic>
      </p:graphicFrame>
      <p:pic>
        <p:nvPicPr>
          <p:cNvPr id="12291"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211" y="4004925"/>
            <a:ext cx="11125556" cy="194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768" y="855766"/>
            <a:ext cx="11414708" cy="109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85179356"/>
              </p:ext>
            </p:extLst>
          </p:nvPr>
        </p:nvGraphicFramePr>
        <p:xfrm>
          <a:off x="404813" y="2003764"/>
          <a:ext cx="11025187" cy="1449388"/>
        </p:xfrm>
        <a:graphic>
          <a:graphicData uri="http://schemas.openxmlformats.org/presentationml/2006/ole">
            <mc:AlternateContent xmlns:mc="http://schemas.openxmlformats.org/markup-compatibility/2006">
              <mc:Choice xmlns:v="urn:schemas-microsoft-com:vml" Requires="v">
                <p:oleObj spid="_x0000_s13322" name="文档" r:id="rId4" imgW="11342218" imgH="1488704" progId="Word.Document.12">
                  <p:embed/>
                </p:oleObj>
              </mc:Choice>
              <mc:Fallback>
                <p:oleObj name="文档" r:id="rId4" imgW="11342218" imgH="1488704" progId="Word.Document.12">
                  <p:embed/>
                  <p:pic>
                    <p:nvPicPr>
                      <p:cNvPr id="0" name=""/>
                      <p:cNvPicPr/>
                      <p:nvPr/>
                    </p:nvPicPr>
                    <p:blipFill>
                      <a:blip r:embed="rId5"/>
                      <a:stretch>
                        <a:fillRect/>
                      </a:stretch>
                    </p:blipFill>
                    <p:spPr>
                      <a:xfrm>
                        <a:off x="404813" y="2003764"/>
                        <a:ext cx="11025187" cy="1449388"/>
                      </a:xfrm>
                      <a:prstGeom prst="rect">
                        <a:avLst/>
                      </a:prstGeom>
                    </p:spPr>
                  </p:pic>
                </p:oleObj>
              </mc:Fallback>
            </mc:AlternateContent>
          </a:graphicData>
        </a:graphic>
      </p:graphicFrame>
      <p:pic>
        <p:nvPicPr>
          <p:cNvPr id="13315"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878" y="3129309"/>
            <a:ext cx="11236812" cy="2080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2991959066"/>
              </p:ext>
            </p:extLst>
          </p:nvPr>
        </p:nvGraphicFramePr>
        <p:xfrm>
          <a:off x="339725" y="5204785"/>
          <a:ext cx="11142663" cy="744537"/>
        </p:xfrm>
        <a:graphic>
          <a:graphicData uri="http://schemas.openxmlformats.org/presentationml/2006/ole">
            <mc:AlternateContent xmlns:mc="http://schemas.openxmlformats.org/markup-compatibility/2006">
              <mc:Choice xmlns:v="urn:schemas-microsoft-com:vml" Requires="v">
                <p:oleObj spid="_x0000_s13323" name="文档" r:id="rId7" imgW="11632131" imgH="775494" progId="Word.Document.12">
                  <p:embed/>
                </p:oleObj>
              </mc:Choice>
              <mc:Fallback>
                <p:oleObj name="文档" r:id="rId7" imgW="11632131" imgH="775494" progId="Word.Document.12">
                  <p:embed/>
                  <p:pic>
                    <p:nvPicPr>
                      <p:cNvPr id="0" name=""/>
                      <p:cNvPicPr/>
                      <p:nvPr/>
                    </p:nvPicPr>
                    <p:blipFill>
                      <a:blip r:embed="rId8"/>
                      <a:stretch>
                        <a:fillRect/>
                      </a:stretch>
                    </p:blipFill>
                    <p:spPr>
                      <a:xfrm>
                        <a:off x="339725" y="5204785"/>
                        <a:ext cx="11142663" cy="744537"/>
                      </a:xfrm>
                      <a:prstGeom prst="rect">
                        <a:avLst/>
                      </a:prstGeom>
                    </p:spPr>
                  </p:pic>
                </p:oleObj>
              </mc:Fallback>
            </mc:AlternateContent>
          </a:graphicData>
        </a:graphic>
      </p:graphicFrame>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2540" y="717573"/>
            <a:ext cx="11236812" cy="199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2687158"/>
            <a:ext cx="11528855" cy="2168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243533629"/>
              </p:ext>
            </p:extLst>
          </p:nvPr>
        </p:nvGraphicFramePr>
        <p:xfrm>
          <a:off x="205038" y="4887989"/>
          <a:ext cx="11664950" cy="1281112"/>
        </p:xfrm>
        <a:graphic>
          <a:graphicData uri="http://schemas.openxmlformats.org/presentationml/2006/ole">
            <mc:AlternateContent xmlns:mc="http://schemas.openxmlformats.org/markup-compatibility/2006">
              <mc:Choice xmlns:v="urn:schemas-microsoft-com:vml" Requires="v">
                <p:oleObj spid="_x0000_s14343" name="文档" r:id="rId5" imgW="11827445" imgH="1308331" progId="Word.Document.12">
                  <p:embed/>
                </p:oleObj>
              </mc:Choice>
              <mc:Fallback>
                <p:oleObj name="文档" r:id="rId5" imgW="11827445" imgH="1308331" progId="Word.Document.12">
                  <p:embed/>
                  <p:pic>
                    <p:nvPicPr>
                      <p:cNvPr id="0" name=""/>
                      <p:cNvPicPr/>
                      <p:nvPr/>
                    </p:nvPicPr>
                    <p:blipFill>
                      <a:blip r:embed="rId6"/>
                      <a:stretch>
                        <a:fillRect/>
                      </a:stretch>
                    </p:blipFill>
                    <p:spPr>
                      <a:xfrm>
                        <a:off x="205038" y="4887989"/>
                        <a:ext cx="11664950" cy="1281112"/>
                      </a:xfrm>
                      <a:prstGeom prst="rect">
                        <a:avLst/>
                      </a:prstGeom>
                    </p:spPr>
                  </p:pic>
                </p:oleObj>
              </mc:Fallback>
            </mc:AlternateContent>
          </a:graphicData>
        </a:graphic>
      </p:graphicFrame>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4585" y="908678"/>
            <a:ext cx="11220557" cy="212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72940156"/>
              </p:ext>
            </p:extLst>
          </p:nvPr>
        </p:nvGraphicFramePr>
        <p:xfrm>
          <a:off x="475531" y="3137007"/>
          <a:ext cx="5329237" cy="682625"/>
        </p:xfrm>
        <a:graphic>
          <a:graphicData uri="http://schemas.openxmlformats.org/presentationml/2006/ole">
            <mc:AlternateContent xmlns:mc="http://schemas.openxmlformats.org/markup-compatibility/2006">
              <mc:Choice xmlns:v="urn:schemas-microsoft-com:vml" Requires="v">
                <p:oleObj spid="_x0000_s15367" name="文档" r:id="rId4" imgW="5329141" imgH="682924" progId="Word.Document.12">
                  <p:embed/>
                </p:oleObj>
              </mc:Choice>
              <mc:Fallback>
                <p:oleObj name="文档" r:id="rId4" imgW="5329141" imgH="682924" progId="Word.Document.12">
                  <p:embed/>
                  <p:pic>
                    <p:nvPicPr>
                      <p:cNvPr id="0" name=""/>
                      <p:cNvPicPr/>
                      <p:nvPr/>
                    </p:nvPicPr>
                    <p:blipFill>
                      <a:blip r:embed="rId5"/>
                      <a:stretch>
                        <a:fillRect/>
                      </a:stretch>
                    </p:blipFill>
                    <p:spPr>
                      <a:xfrm>
                        <a:off x="475531" y="3137007"/>
                        <a:ext cx="5329237" cy="682625"/>
                      </a:xfrm>
                      <a:prstGeom prst="rect">
                        <a:avLst/>
                      </a:prstGeom>
                    </p:spPr>
                  </p:pic>
                </p:oleObj>
              </mc:Fallback>
            </mc:AlternateContent>
          </a:graphicData>
        </a:graphic>
      </p:graphicFrame>
      <p:pic>
        <p:nvPicPr>
          <p:cNvPr id="1536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392" y="3693198"/>
            <a:ext cx="11236812" cy="20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564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声声慢</a:t>
            </a:r>
            <a:r>
              <a:rPr lang="en-US" altLang="zh-CN" sz="2400" b="1" kern="100" dirty="0">
                <a:latin typeface="宋体"/>
                <a:ea typeface="华文新魏"/>
                <a:cs typeface="Times New Roman"/>
              </a:rPr>
              <a:t>(</a:t>
            </a:r>
            <a:r>
              <a:rPr lang="zh-CN" altLang="zh-CN" sz="2400" b="1" kern="100" dirty="0">
                <a:latin typeface="宋体"/>
                <a:ea typeface="华文新魏"/>
                <a:cs typeface="Times New Roman"/>
              </a:rPr>
              <a:t>寻寻觅觅</a:t>
            </a:r>
            <a:r>
              <a:rPr lang="en-US" altLang="zh-CN" sz="2400" b="1" kern="100" dirty="0">
                <a:latin typeface="宋体"/>
                <a:ea typeface="华文新魏"/>
                <a:cs typeface="Times New Roman"/>
              </a:rPr>
              <a:t>)</a:t>
            </a:r>
            <a:endParaRPr lang="zh-CN" altLang="zh-CN" sz="1050" kern="100" dirty="0">
              <a:effectLst/>
              <a:latin typeface="宋体"/>
              <a:cs typeface="Courier New"/>
            </a:endParaRPr>
          </a:p>
        </p:txBody>
      </p:sp>
      <p:pic>
        <p:nvPicPr>
          <p:cNvPr id="1638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546" y="1359523"/>
            <a:ext cx="11660992" cy="104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648091473"/>
              </p:ext>
            </p:extLst>
          </p:nvPr>
        </p:nvGraphicFramePr>
        <p:xfrm>
          <a:off x="509588" y="2484114"/>
          <a:ext cx="11155362" cy="1279525"/>
        </p:xfrm>
        <a:graphic>
          <a:graphicData uri="http://schemas.openxmlformats.org/presentationml/2006/ole">
            <mc:AlternateContent xmlns:mc="http://schemas.openxmlformats.org/markup-compatibility/2006">
              <mc:Choice xmlns:v="urn:schemas-microsoft-com:vml" Requires="v">
                <p:oleObj spid="_x0000_s16391" name="文档" r:id="rId4" imgW="11476024" imgH="1314092" progId="Word.Document.12">
                  <p:embed/>
                </p:oleObj>
              </mc:Choice>
              <mc:Fallback>
                <p:oleObj name="文档" r:id="rId4" imgW="11476024" imgH="1314092" progId="Word.Document.12">
                  <p:embed/>
                  <p:pic>
                    <p:nvPicPr>
                      <p:cNvPr id="0" name=""/>
                      <p:cNvPicPr/>
                      <p:nvPr/>
                    </p:nvPicPr>
                    <p:blipFill>
                      <a:blip r:embed="rId5"/>
                      <a:stretch>
                        <a:fillRect/>
                      </a:stretch>
                    </p:blipFill>
                    <p:spPr>
                      <a:xfrm>
                        <a:off x="509588" y="2484114"/>
                        <a:ext cx="11155362" cy="1279525"/>
                      </a:xfrm>
                      <a:prstGeom prst="rect">
                        <a:avLst/>
                      </a:prstGeom>
                    </p:spPr>
                  </p:pic>
                </p:oleObj>
              </mc:Fallback>
            </mc:AlternateContent>
          </a:graphicData>
        </a:graphic>
      </p:graphicFrame>
      <p:pic>
        <p:nvPicPr>
          <p:cNvPr id="1638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518" y="3491127"/>
            <a:ext cx="11462672" cy="287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561884"/>
            <a:ext cx="11528855" cy="107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1025" y="1551809"/>
            <a:ext cx="11512176" cy="1090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54989898"/>
              </p:ext>
            </p:extLst>
          </p:nvPr>
        </p:nvGraphicFramePr>
        <p:xfrm>
          <a:off x="509588" y="2655900"/>
          <a:ext cx="11195050" cy="730250"/>
        </p:xfrm>
        <a:graphic>
          <a:graphicData uri="http://schemas.openxmlformats.org/presentationml/2006/ole">
            <mc:AlternateContent xmlns:mc="http://schemas.openxmlformats.org/markup-compatibility/2006">
              <mc:Choice xmlns:v="urn:schemas-microsoft-com:vml" Requires="v">
                <p:oleObj spid="_x0000_s17420" name="文档" r:id="rId5" imgW="11517389" imgH="751012" progId="Word.Document.12">
                  <p:embed/>
                </p:oleObj>
              </mc:Choice>
              <mc:Fallback>
                <p:oleObj name="文档" r:id="rId5" imgW="11517389" imgH="751012" progId="Word.Document.12">
                  <p:embed/>
                  <p:pic>
                    <p:nvPicPr>
                      <p:cNvPr id="0" name=""/>
                      <p:cNvPicPr/>
                      <p:nvPr/>
                    </p:nvPicPr>
                    <p:blipFill>
                      <a:blip r:embed="rId6"/>
                      <a:stretch>
                        <a:fillRect/>
                      </a:stretch>
                    </p:blipFill>
                    <p:spPr>
                      <a:xfrm>
                        <a:off x="509588" y="2655900"/>
                        <a:ext cx="11195050" cy="730250"/>
                      </a:xfrm>
                      <a:prstGeom prst="rect">
                        <a:avLst/>
                      </a:prstGeom>
                    </p:spPr>
                  </p:pic>
                </p:oleObj>
              </mc:Fallback>
            </mc:AlternateContent>
          </a:graphicData>
        </a:graphic>
      </p:graphicFrame>
      <p:pic>
        <p:nvPicPr>
          <p:cNvPr id="17412"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768" y="3095458"/>
            <a:ext cx="11462672" cy="215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823299046"/>
              </p:ext>
            </p:extLst>
          </p:nvPr>
        </p:nvGraphicFramePr>
        <p:xfrm>
          <a:off x="457200" y="5282238"/>
          <a:ext cx="11247438" cy="1149350"/>
        </p:xfrm>
        <a:graphic>
          <a:graphicData uri="http://schemas.openxmlformats.org/presentationml/2006/ole">
            <mc:AlternateContent xmlns:mc="http://schemas.openxmlformats.org/markup-compatibility/2006">
              <mc:Choice xmlns:v="urn:schemas-microsoft-com:vml" Requires="v">
                <p:oleObj spid="_x0000_s17421" name="文档" r:id="rId8" imgW="11400488" imgH="1307611" progId="Word.Document.12">
                  <p:embed/>
                </p:oleObj>
              </mc:Choice>
              <mc:Fallback>
                <p:oleObj name="文档" r:id="rId8" imgW="11400488" imgH="1307611" progId="Word.Document.12">
                  <p:embed/>
                  <p:pic>
                    <p:nvPicPr>
                      <p:cNvPr id="0" name=""/>
                      <p:cNvPicPr/>
                      <p:nvPr/>
                    </p:nvPicPr>
                    <p:blipFill>
                      <a:blip r:embed="rId9"/>
                      <a:stretch>
                        <a:fillRect/>
                      </a:stretch>
                    </p:blipFill>
                    <p:spPr>
                      <a:xfrm>
                        <a:off x="457200" y="5282238"/>
                        <a:ext cx="11247438" cy="1149350"/>
                      </a:xfrm>
                      <a:prstGeom prst="rect">
                        <a:avLst/>
                      </a:prstGeom>
                    </p:spPr>
                  </p:pic>
                </p:oleObj>
              </mc:Fallback>
            </mc:AlternateContent>
          </a:graphicData>
        </a:graphic>
      </p:graphicFrame>
    </p:spTree>
    <p:extLst>
      <p:ext uri="{BB962C8B-B14F-4D97-AF65-F5344CB8AC3E}">
        <p14:creationId xmlns:p14="http://schemas.microsoft.com/office/powerpoint/2010/main" val="314933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10871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596313" y="3068954"/>
            <a:ext cx="5433550"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主旨归纳</a:t>
            </a:r>
            <a:endParaRPr lang="zh-CN" altLang="zh-CN" sz="1050" kern="10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作者通过写眼前赤壁雄奇的江景，联想到赤壁古战场的鏖战以及周瑜</a:t>
            </a:r>
            <a:r>
              <a:rPr lang="zh-CN" altLang="zh-CN" sz="2400" b="1" kern="100" dirty="0">
                <a:latin typeface="宋体"/>
                <a:cs typeface="Times New Roman"/>
              </a:rPr>
              <a:t>“</a:t>
            </a:r>
            <a:r>
              <a:rPr lang="zh-CN" altLang="zh-CN" sz="2400" b="1" kern="100" dirty="0">
                <a:latin typeface="Times New Roman"/>
                <a:cs typeface="Times New Roman"/>
              </a:rPr>
              <a:t>雄姿英发</a:t>
            </a:r>
            <a:r>
              <a:rPr lang="zh-CN" altLang="zh-CN" sz="2400" b="1" kern="100" dirty="0">
                <a:latin typeface="宋体"/>
                <a:cs typeface="Times New Roman"/>
              </a:rPr>
              <a:t>”</a:t>
            </a:r>
            <a:r>
              <a:rPr lang="zh-CN" altLang="zh-CN" sz="2400" b="1" kern="100" dirty="0">
                <a:latin typeface="Times New Roman"/>
                <a:cs typeface="Times New Roman"/>
              </a:rPr>
              <a:t>的形象，赞颂其功业，并借以抒发自己有志报国、壮怀难酬的感慨。</a:t>
            </a:r>
            <a:endParaRPr lang="zh-CN" altLang="zh-CN" sz="1050" kern="100" dirty="0">
              <a:effectLst/>
              <a:latin typeface="宋体"/>
              <a:cs typeface="Courier New"/>
            </a:endParaRPr>
          </a:p>
        </p:txBody>
      </p:sp>
      <p:sp>
        <p:nvSpPr>
          <p:cNvPr id="7" name="矩形 6"/>
          <p:cNvSpPr>
            <a:spLocks noChangeArrowheads="1"/>
          </p:cNvSpPr>
          <p:nvPr/>
        </p:nvSpPr>
        <p:spPr bwMode="auto">
          <a:xfrm>
            <a:off x="1255196" y="2468130"/>
            <a:ext cx="8801310"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念奴娇</a:t>
            </a:r>
            <a:r>
              <a:rPr lang="en-US" altLang="zh-CN" sz="2400" b="1" kern="100" dirty="0">
                <a:latin typeface="Times New Roman"/>
                <a:ea typeface="华文新魏"/>
                <a:cs typeface="Courier New"/>
              </a:rPr>
              <a:t>·</a:t>
            </a:r>
            <a:r>
              <a:rPr lang="zh-CN" altLang="zh-CN" sz="2400" b="1" kern="100" dirty="0">
                <a:latin typeface="Times New Roman"/>
                <a:ea typeface="华文新魏"/>
                <a:cs typeface="Times New Roman"/>
              </a:rPr>
              <a:t>赤壁怀古</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41501802"/>
              </p:ext>
            </p:extLst>
          </p:nvPr>
        </p:nvGraphicFramePr>
        <p:xfrm>
          <a:off x="335264" y="3969069"/>
          <a:ext cx="6413500" cy="2078038"/>
        </p:xfrm>
        <a:graphic>
          <a:graphicData uri="http://schemas.openxmlformats.org/presentationml/2006/ole">
            <mc:AlternateContent xmlns:mc="http://schemas.openxmlformats.org/markup-compatibility/2006">
              <mc:Choice xmlns:v="urn:schemas-microsoft-com:vml" Requires="v">
                <p:oleObj spid="_x0000_s20484" name="文档" r:id="rId4" imgW="6598219" imgH="2132429" progId="Word.Document.12">
                  <p:embed/>
                </p:oleObj>
              </mc:Choice>
              <mc:Fallback>
                <p:oleObj name="文档" r:id="rId4" imgW="6598219" imgH="2132429" progId="Word.Document.12">
                  <p:embed/>
                  <p:pic>
                    <p:nvPicPr>
                      <p:cNvPr id="0" name=""/>
                      <p:cNvPicPr/>
                      <p:nvPr/>
                    </p:nvPicPr>
                    <p:blipFill>
                      <a:blip r:embed="rId5"/>
                      <a:stretch>
                        <a:fillRect/>
                      </a:stretch>
                    </p:blipFill>
                    <p:spPr>
                      <a:xfrm>
                        <a:off x="335264" y="3969069"/>
                        <a:ext cx="6413500" cy="2078038"/>
                      </a:xfrm>
                      <a:prstGeom prst="rect">
                        <a:avLst/>
                      </a:prstGeom>
                    </p:spPr>
                  </p:pic>
                </p:oleObj>
              </mc:Fallback>
            </mc:AlternateContent>
          </a:graphicData>
        </a:graphic>
      </p:graphicFrame>
    </p:spTree>
    <p:extLst>
      <p:ext uri="{BB962C8B-B14F-4D97-AF65-F5344CB8AC3E}">
        <p14:creationId xmlns:p14="http://schemas.microsoft.com/office/powerpoint/2010/main" val="2017294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6236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永遇乐·京口北固亭怀古</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8087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396682" y="1808793"/>
            <a:ext cx="5433550"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上阕借孙权和刘裕这两个历史上的英雄人物事迹隐约讽刺南宋政权的无能，表达自己抗敌救国的热情。下阕用刘义隆、佛狸祠、廉颇的典故，继续写自己报效祖国的一片忠心，并表示自己不为朝廷所用的激愤。</a:t>
            </a:r>
            <a:endParaRPr lang="zh-CN" altLang="zh-CN" sz="1050" kern="100" dirty="0">
              <a:effectLst/>
              <a:latin typeface="宋体"/>
              <a:cs typeface="Courier New"/>
            </a:endParaRPr>
          </a:p>
        </p:txBody>
      </p:sp>
      <p:pic>
        <p:nvPicPr>
          <p:cNvPr id="1843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7766" y="2627171"/>
            <a:ext cx="5158188" cy="336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29805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声声慢</a:t>
            </a:r>
            <a:r>
              <a:rPr lang="en-US" altLang="zh-CN" sz="2400" b="1" kern="100" dirty="0">
                <a:latin typeface="宋体"/>
                <a:ea typeface="华文新魏"/>
                <a:cs typeface="Times New Roman"/>
              </a:rPr>
              <a:t>(</a:t>
            </a:r>
            <a:r>
              <a:rPr lang="zh-CN" altLang="zh-CN" sz="2400" b="1" kern="100" dirty="0">
                <a:latin typeface="宋体"/>
                <a:ea typeface="华文新魏"/>
                <a:cs typeface="Times New Roman"/>
              </a:rPr>
              <a:t>寻寻觅觅</a:t>
            </a:r>
            <a:r>
              <a:rPr lang="en-US" altLang="zh-CN" sz="2400" b="1" kern="100" dirty="0">
                <a:latin typeface="宋体"/>
                <a:ea typeface="华文新魏"/>
                <a:cs typeface="Times New Roman"/>
              </a:rPr>
              <a:t>)</a:t>
            </a:r>
            <a:endParaRPr lang="zh-CN" altLang="zh-CN" sz="1050" kern="100" dirty="0">
              <a:effectLst/>
              <a:latin typeface="宋体"/>
              <a:cs typeface="Courier New"/>
            </a:endParaRPr>
          </a:p>
        </p:txBody>
      </p:sp>
      <p:sp>
        <p:nvSpPr>
          <p:cNvPr id="5" name="矩形 4"/>
          <p:cNvSpPr>
            <a:spLocks noChangeArrowheads="1"/>
          </p:cNvSpPr>
          <p:nvPr/>
        </p:nvSpPr>
        <p:spPr bwMode="auto">
          <a:xfrm>
            <a:off x="407368" y="18087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6" name="矩形 5"/>
          <p:cNvSpPr>
            <a:spLocks noChangeArrowheads="1"/>
          </p:cNvSpPr>
          <p:nvPr/>
        </p:nvSpPr>
        <p:spPr bwMode="auto">
          <a:xfrm>
            <a:off x="6460071" y="1808793"/>
            <a:ext cx="4862608"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本词选取了一系列具有典型意义的景物，通过秋景秋情的描绘，抒发国破家亡、天涯沦落的悲苦。</a:t>
            </a:r>
            <a:endParaRPr lang="zh-CN" altLang="zh-CN" sz="1050" kern="100" dirty="0">
              <a:effectLst/>
              <a:latin typeface="宋体"/>
              <a:cs typeface="Courier New"/>
            </a:endParaRPr>
          </a:p>
        </p:txBody>
      </p:sp>
      <p:pic>
        <p:nvPicPr>
          <p:cNvPr id="19458"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8022" y="2462625"/>
            <a:ext cx="3967840" cy="326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611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908678"/>
            <a:ext cx="11417796"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一曲怀古，千古风流——鉴赏怀古词</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文化学者余秋雨先生说过：</a:t>
            </a:r>
            <a:r>
              <a:rPr lang="en-US" altLang="zh-CN" sz="2400" b="1" kern="100" dirty="0">
                <a:latin typeface="宋体"/>
                <a:cs typeface="Times New Roman"/>
              </a:rPr>
              <a:t>“</a:t>
            </a:r>
            <a:r>
              <a:rPr lang="zh-CN" altLang="zh-CN" sz="2400" b="1" kern="100" dirty="0">
                <a:latin typeface="Times New Roman"/>
                <a:ea typeface="楷体_GB2312"/>
                <a:cs typeface="Times New Roman"/>
              </a:rPr>
              <a:t>中国传统文学中最大的抒情主题，不是爱，不是死，而是怀古之情、兴亡之叹。</a:t>
            </a:r>
            <a:r>
              <a:rPr lang="en-US" altLang="zh-CN" sz="2400" b="1" kern="100" dirty="0">
                <a:latin typeface="宋体"/>
                <a:cs typeface="Times New Roman"/>
              </a:rPr>
              <a:t>”</a:t>
            </a:r>
            <a:r>
              <a:rPr lang="zh-CN" altLang="zh-CN" sz="2400" b="1" kern="100" dirty="0">
                <a:latin typeface="Times New Roman"/>
                <a:ea typeface="楷体_GB2312"/>
                <a:cs typeface="Times New Roman"/>
              </a:rPr>
              <a:t>古人在阅读史书或游览古迹时，有感于历史人物或事件的是非，或发思古之幽情，或对历史进行反思，或凭吊古人古迹，或借历史之酒杯浇自己胸中之块垒。长久以来，咏史诗词以其独特的艺术魅力成为永远供人欣赏和借鉴的珍贵的文学遗产。</a:t>
            </a:r>
            <a:endParaRPr lang="zh-CN" altLang="zh-CN" sz="1050" kern="100" dirty="0">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368609"/>
            <a:ext cx="11763767" cy="613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苏轼的词冲破了专写男女恋情和离愁别绪的狭窄题材，具有广阔的社会内容。他扫除了晚唐五代以来的传统词风，开创了与婉约派并立的豪放派，扩大了词的题材，丰富了词的意境，对词的革新和发展做出了重大贡献。名作《念奴娇》《水调歌头》等开豪放词派的先河。刘辰翁在《辛稼轩词序》说：</a:t>
            </a:r>
            <a:r>
              <a:rPr lang="zh-CN" altLang="zh-CN" sz="2400" b="1" kern="100" dirty="0">
                <a:latin typeface="宋体"/>
                <a:cs typeface="Times New Roman"/>
              </a:rPr>
              <a:t>“</a:t>
            </a:r>
            <a:r>
              <a:rPr lang="zh-CN" altLang="zh-CN" sz="2400" b="1" kern="100" dirty="0">
                <a:latin typeface="Times New Roman"/>
                <a:cs typeface="Times New Roman"/>
              </a:rPr>
              <a:t>词至东坡，倾荡磊落，如诗，如文，如天地奇观。</a:t>
            </a:r>
            <a:r>
              <a:rPr lang="zh-CN"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散文方面，与唐代的韩愈、柳宗元和宋代的欧阳修、苏洵、苏辙、王安石、曾巩并称</a:t>
            </a:r>
            <a:r>
              <a:rPr lang="en-US" altLang="zh-CN" sz="2400" b="1" kern="100" dirty="0">
                <a:latin typeface="宋体"/>
                <a:cs typeface="Times New Roman"/>
              </a:rPr>
              <a:t>“</a:t>
            </a:r>
            <a:r>
              <a:rPr lang="zh-CN" altLang="zh-CN" sz="2400" b="1" kern="100" dirty="0">
                <a:latin typeface="Times New Roman"/>
                <a:cs typeface="Times New Roman"/>
              </a:rPr>
              <a:t>唐宋八大家</a:t>
            </a:r>
            <a:r>
              <a:rPr lang="en-US" altLang="zh-CN" sz="2400" b="1" kern="100" dirty="0">
                <a:latin typeface="宋体"/>
                <a:cs typeface="Times New Roman"/>
              </a:rPr>
              <a:t>”</a:t>
            </a:r>
            <a:r>
              <a:rPr lang="zh-CN" altLang="zh-CN" sz="2400" b="1" kern="100" dirty="0">
                <a:latin typeface="Times New Roman"/>
                <a:cs typeface="Times New Roman"/>
              </a:rPr>
              <a:t>，与欧阳修并称</a:t>
            </a:r>
            <a:r>
              <a:rPr lang="en-US" altLang="zh-CN" sz="2400" b="1" kern="100" dirty="0">
                <a:latin typeface="宋体"/>
                <a:cs typeface="Times New Roman"/>
              </a:rPr>
              <a:t>“</a:t>
            </a:r>
            <a:r>
              <a:rPr lang="zh-CN" altLang="zh-CN" sz="2400" b="1" kern="100" dirty="0">
                <a:latin typeface="Times New Roman"/>
                <a:cs typeface="Times New Roman"/>
              </a:rPr>
              <a:t>欧苏</a:t>
            </a:r>
            <a:r>
              <a:rPr lang="en-US" altLang="zh-CN" sz="2400" b="1" kern="100" dirty="0">
                <a:latin typeface="宋体"/>
                <a:cs typeface="Times New Roman"/>
              </a:rPr>
              <a:t>”</a:t>
            </a:r>
            <a:r>
              <a:rPr lang="zh-CN" altLang="zh-CN" sz="2400" b="1" kern="100" dirty="0">
                <a:latin typeface="Times New Roman"/>
                <a:cs typeface="Times New Roman"/>
              </a:rPr>
              <a:t>，与父亲苏洵、弟弟苏辙世称</a:t>
            </a:r>
            <a:r>
              <a:rPr lang="en-US" altLang="zh-CN" sz="2400" b="1" u="sng" kern="100" dirty="0">
                <a:latin typeface="宋体"/>
                <a:cs typeface="Times New Roman"/>
              </a:rPr>
              <a:t>“</a:t>
            </a:r>
            <a:r>
              <a:rPr lang="zh-CN" altLang="zh-CN" sz="2400" b="1" u="sng" kern="100" dirty="0">
                <a:latin typeface="Times New Roman"/>
                <a:ea typeface="黑体"/>
                <a:cs typeface="Times New Roman"/>
              </a:rPr>
              <a:t>三苏</a:t>
            </a:r>
            <a:r>
              <a:rPr lang="en-US" altLang="zh-CN" sz="2400" b="1" u="sng" kern="100" dirty="0">
                <a:latin typeface="宋体"/>
                <a:cs typeface="Times New Roman"/>
              </a:rPr>
              <a:t>”</a:t>
            </a:r>
            <a:r>
              <a:rPr lang="en-US" altLang="zh-CN" sz="2400" b="1" kern="100" baseline="30000" dirty="0">
                <a:latin typeface="宋体"/>
                <a:cs typeface="Times New Roman"/>
              </a:rPr>
              <a:t>①</a:t>
            </a:r>
            <a:r>
              <a:rPr lang="zh-CN" altLang="zh-CN" sz="2400" b="1" kern="100" dirty="0">
                <a:latin typeface="Times New Roman"/>
                <a:cs typeface="Times New Roman"/>
              </a:rPr>
              <a:t>。诗歌方面，与黄庭坚并称</a:t>
            </a:r>
            <a:r>
              <a:rPr lang="en-US" altLang="zh-CN" sz="2400" b="1" kern="100" dirty="0">
                <a:latin typeface="宋体"/>
                <a:cs typeface="Times New Roman"/>
              </a:rPr>
              <a:t>“</a:t>
            </a:r>
            <a:r>
              <a:rPr lang="zh-CN" altLang="zh-CN" sz="2400" b="1" kern="100" dirty="0">
                <a:latin typeface="Times New Roman"/>
                <a:cs typeface="Times New Roman"/>
              </a:rPr>
              <a:t>苏黄</a:t>
            </a:r>
            <a:r>
              <a:rPr lang="en-US" altLang="zh-CN" sz="2400" b="1" kern="100" dirty="0">
                <a:latin typeface="宋体"/>
                <a:cs typeface="Times New Roman"/>
              </a:rPr>
              <a:t>”</a:t>
            </a:r>
            <a:r>
              <a:rPr lang="zh-CN" altLang="zh-CN" sz="2400" b="1" kern="100" dirty="0">
                <a:latin typeface="Times New Roman"/>
                <a:cs typeface="Times New Roman"/>
              </a:rPr>
              <a:t>，与辛弃疾并称</a:t>
            </a:r>
            <a:r>
              <a:rPr lang="en-US" altLang="zh-CN" sz="2400" b="1" kern="100" dirty="0">
                <a:latin typeface="宋体"/>
                <a:cs typeface="Times New Roman"/>
              </a:rPr>
              <a:t>“</a:t>
            </a:r>
            <a:r>
              <a:rPr lang="zh-CN" altLang="zh-CN" sz="2400" b="1" kern="100" dirty="0">
                <a:latin typeface="Times New Roman"/>
                <a:cs typeface="Times New Roman"/>
              </a:rPr>
              <a:t>苏辛</a:t>
            </a:r>
            <a:r>
              <a:rPr lang="en-US" altLang="zh-CN" sz="2400" b="1" kern="100" dirty="0">
                <a:latin typeface="宋体"/>
                <a:cs typeface="Times New Roman"/>
              </a:rPr>
              <a:t>”</a:t>
            </a:r>
            <a:r>
              <a:rPr lang="zh-CN" altLang="zh-CN" sz="2400" b="1" kern="100" dirty="0">
                <a:latin typeface="Times New Roman"/>
                <a:cs typeface="Times New Roman"/>
              </a:rPr>
              <a:t>。书法方面成就极大，与黄庭坚、米芾、蔡襄并称</a:t>
            </a:r>
            <a:r>
              <a:rPr lang="en-US" altLang="zh-CN" sz="2400" b="1" kern="100" dirty="0">
                <a:latin typeface="宋体"/>
                <a:cs typeface="Times New Roman"/>
              </a:rPr>
              <a:t>“</a:t>
            </a:r>
            <a:r>
              <a:rPr lang="zh-CN" altLang="zh-CN" sz="2400" b="1" kern="100" dirty="0">
                <a:latin typeface="Times New Roman"/>
                <a:cs typeface="Times New Roman"/>
              </a:rPr>
              <a:t>宋四家</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一门三父子，都是大文豪。诗赋传千古，峨眉共比高。现在知道</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三父子</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是谁了吧？</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5490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苏词和辛词都是怀古词，</a:t>
            </a:r>
            <a:r>
              <a:rPr lang="zh-CN" altLang="zh-CN" sz="2400" b="1" u="sng" kern="100" dirty="0">
                <a:latin typeface="Times New Roman"/>
                <a:ea typeface="黑体"/>
                <a:cs typeface="Times New Roman"/>
              </a:rPr>
              <a:t>抒情主人公心绪</a:t>
            </a:r>
            <a:r>
              <a:rPr lang="zh-CN" altLang="zh-CN" sz="2400" b="1" kern="100" dirty="0">
                <a:latin typeface="Times New Roman"/>
                <a:cs typeface="Times New Roman"/>
              </a:rPr>
              <a:t>有何不同？</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08793"/>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联系诗人的写作背景和个人身世分析。</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515287" y="2342414"/>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苏轼倾慕古代英雄周瑜，从而引发报国无门壮志难酬的感喟与怅惋、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人生如梦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的长叹，可见词人深深的痛惋与颓唐。词人毕竟性格旷达乐观，尽管身处逆境仍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一尊还酹江月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，豪爽而超旷。</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辛弃疾歌颂英雄业绩，慨叹英雄逝去，旨在表达对当朝统治者屈辱求和苟且偷安的民族投降政策的无比愤慨。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凭谁问：廉颇老矣，尚能饭否？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以廉颇自况，表其心迹，祈望征战沙场，报效国家，抒发了词人抗金救国、光复中原的执着情怀，倾诉了无路请缨、空怀壮志的愤懑和无奈。</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2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两首怀古词都借古人抒怀，在用典上有何不同？</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068816"/>
            <a:ext cx="11304749" cy="538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苏词以精细笔墨集中塑造了儒雅倜傥、智败强曹的青年将领周瑜形象。在对其显赫功业、横溢才华渲染之时，另置笔墨巧妙点染他温文尔雅的风度和幸福美满的婚姻，以一特写镜头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谈笑间，樯橹灰飞烟灭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凸显这位军事统帅风度翩翩、气宇轩昂、运筹帷幄、指挥若定的儒将风范及其过人的胆识与才智。表达了词人对周瑜的仰慕、对自身际遇的无限感慨。</a:t>
            </a:r>
            <a:endParaRPr lang="zh-CN" altLang="zh-CN" sz="1050" kern="100" dirty="0">
              <a:solidFill>
                <a:srgbClr val="FF0000"/>
              </a:solidFill>
              <a:latin typeface="宋体"/>
              <a:cs typeface="Courier New"/>
            </a:endParaRPr>
          </a:p>
          <a:p>
            <a:pPr algn="just">
              <a:lnSpc>
                <a:spcPts val="3800"/>
              </a:lnSpc>
              <a:spcAft>
                <a:spcPts val="0"/>
              </a:spcAft>
              <a:tabLst>
                <a:tab pos="1350645" algn="l"/>
                <a:tab pos="3870960" algn="l"/>
              </a:tabLst>
            </a:pPr>
            <a:r>
              <a:rPr lang="zh-CN" altLang="zh-CN" sz="2400" b="1" kern="100" dirty="0">
                <a:solidFill>
                  <a:srgbClr val="FF0000"/>
                </a:solidFill>
                <a:latin typeface="Times New Roman"/>
                <a:cs typeface="Times New Roman"/>
              </a:rPr>
              <a:t>辛词上阕写的却是两人：三国时的孙权，南北朝时的刘裕。不像苏词那样倾笔于人物的音容笑貌、神情风采，而是侧重于史实的濡染。孙权和刘裕都是在京口建功立业，令人仰慕。</a:t>
            </a:r>
            <a:endParaRPr lang="zh-CN" altLang="zh-CN" sz="1050" kern="100" dirty="0">
              <a:solidFill>
                <a:srgbClr val="FF0000"/>
              </a:solidFill>
              <a:latin typeface="宋体"/>
              <a:cs typeface="Courier New"/>
            </a:endParaRPr>
          </a:p>
          <a:p>
            <a:pPr algn="just">
              <a:lnSpc>
                <a:spcPts val="3800"/>
              </a:lnSpc>
              <a:spcAft>
                <a:spcPts val="0"/>
              </a:spcAft>
              <a:tabLst>
                <a:tab pos="1350645" algn="l"/>
                <a:tab pos="3870960" algn="l"/>
              </a:tabLst>
            </a:pPr>
            <a:r>
              <a:rPr lang="zh-CN" altLang="zh-CN" sz="2400" b="1" kern="100" dirty="0">
                <a:solidFill>
                  <a:srgbClr val="FF0000"/>
                </a:solidFill>
                <a:latin typeface="Times New Roman"/>
                <a:cs typeface="Times New Roman"/>
              </a:rPr>
              <a:t>下阕写了两人。刘义隆急于求成，仓促北伐，结果只落得个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仓皇北顾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的下场。词笔沉重地追述了这个惨痛的历史教训，悼古以讽今，告诫当政者谨慎用兵，免蹈前车之辙。廉颇渴望为国出力却报国无门，词人以之自比，倾吐心声。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17024"/>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用典是怀古诗词的特点。古诗词中典故的运用，按其来源一般可分为三种：一是引用历史典故，二是引用神话传说，三是化用前人诗句。请按照以上三类分别从读过的诗歌中找出常用典故并相互交流。</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479994"/>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引用历史典故：</a:t>
            </a:r>
            <a:r>
              <a:rPr lang="en-US" altLang="zh-CN" sz="2400" b="1" kern="100" dirty="0">
                <a:latin typeface="Times New Roman"/>
                <a:cs typeface="Courier New"/>
              </a:rPr>
              <a:t>_____________________________________________________</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引用神话传说：</a:t>
            </a:r>
            <a:r>
              <a:rPr lang="en-US" altLang="zh-CN" sz="2400" b="1" kern="100" dirty="0">
                <a:latin typeface="Times New Roman"/>
                <a:cs typeface="Courier New"/>
              </a:rPr>
              <a:t>_____________________________________________________</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化用前人诗句：</a:t>
            </a:r>
            <a:r>
              <a:rPr lang="en-US" altLang="zh-CN" sz="2400" b="1" kern="100" dirty="0">
                <a:latin typeface="Times New Roman"/>
                <a:cs typeface="Courier New"/>
              </a:rPr>
              <a:t>_____________________________________________________</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历史典故有：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燕然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燕然勒石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，表示对大将武功的推崇；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新丰客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新丰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，抒发怀才不遇的感喟，希冀能被明主任用；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青冢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即昭君冢，用来描写塞外景色，抒发征人悲壮凄凉的情怀。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088701"/>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神话传说有：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沧海桑田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，比喻时局变化和人事变迁；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化鹤</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归鹤</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，表示人生变幻，反映一种消极的出世思想；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七夕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鹊桥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星桥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牵牛织女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等，常用来写男女爱情的忠贞；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天狼</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，表示有战事；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折桂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，指登科及第。</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前人诗句有：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玉树后庭花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后庭花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，据说是南朝荒淫误国的陈后主创作的乐曲，这靡靡之音使陈朝走向灭亡，后人用这首曲子表淫靡之音、亡国之音；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阳春白雪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，用来称赞那些不容易被大众接受的高雅的艺术作品；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关山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关山月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，是边地音乐，表达远离家乡、戍守边关的将士对家乡的思念之情；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五柳先生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五柳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，指高人隐士，或高人隐士隐居之地。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79380"/>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万物皆染我色彩——赏析词的情景交融</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情景交融是古诗文中常用的一种表现手法，作者往往把丰富的情感巧妙地融入到所描绘的景物中。王国维说</a:t>
            </a:r>
            <a:r>
              <a:rPr lang="zh-CN" altLang="zh-CN" sz="2400" b="1" kern="100" dirty="0">
                <a:latin typeface="宋体"/>
                <a:cs typeface="Times New Roman"/>
              </a:rPr>
              <a:t>“</a:t>
            </a:r>
            <a:r>
              <a:rPr lang="zh-CN" altLang="zh-CN" sz="2400" b="1" kern="100" dirty="0">
                <a:latin typeface="Times New Roman"/>
                <a:ea typeface="楷体_GB2312"/>
                <a:cs typeface="Times New Roman"/>
              </a:rPr>
              <a:t>以我观物，故物皆著我之色彩</a:t>
            </a:r>
            <a:r>
              <a:rPr lang="zh-CN" altLang="zh-CN" sz="2400" b="1" kern="100" dirty="0">
                <a:latin typeface="宋体"/>
                <a:cs typeface="Times New Roman"/>
              </a:rPr>
              <a:t>”</a:t>
            </a:r>
            <a:r>
              <a:rPr lang="zh-CN" altLang="zh-CN" sz="2400" b="1" kern="100" dirty="0">
                <a:latin typeface="Times New Roman"/>
                <a:ea typeface="楷体_GB2312"/>
                <a:cs typeface="Times New Roman"/>
              </a:rPr>
              <a:t>。缘情绘景，缘景明情，因人设物，情景交融，使笔下的词意味幽远。景必缘情而绘，物必因人而设。本课三首词都用到了情景交融的手法，需要我们认真赏析。</a:t>
            </a:r>
            <a:endParaRPr lang="zh-CN" altLang="zh-CN" sz="1050" kern="100" dirty="0">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10675"/>
            <a:ext cx="11647294" cy="1013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800"/>
              </a:lnSpc>
              <a:spcAft>
                <a:spcPts val="0"/>
              </a:spcAft>
              <a:tabLst>
                <a:tab pos="135064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ts val="38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本课三首词都是如何借景物来抒情的？</a:t>
            </a:r>
            <a:endParaRPr lang="zh-CN" altLang="zh-CN" sz="1050" kern="100" dirty="0">
              <a:effectLst/>
              <a:latin typeface="宋体"/>
              <a:cs typeface="Courier New"/>
            </a:endParaRPr>
          </a:p>
        </p:txBody>
      </p:sp>
      <p:sp>
        <p:nvSpPr>
          <p:cNvPr id="4" name="矩形 3"/>
          <p:cNvSpPr>
            <a:spLocks noChangeArrowheads="1"/>
          </p:cNvSpPr>
          <p:nvPr/>
        </p:nvSpPr>
        <p:spPr bwMode="auto">
          <a:xfrm>
            <a:off x="436597" y="1527560"/>
            <a:ext cx="11531974" cy="489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《念奴娇</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赤壁怀古》上阕集中写景，浓墨重彩。先出乱石，峭拔险峻，势若穿空</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从形状角度绘其雄奇；次写惊涛，撞击江岸，声若裂堤</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从音响角度状其汹涌；再喻浪花如雪，且以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千堆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夸饰之，水大浪高，溅玉喷珠</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从色彩角度描其磅礴。绘出了一幅雄浑壮丽的江山图。</a:t>
            </a:r>
            <a:endParaRPr lang="zh-CN" altLang="zh-CN" sz="1050" kern="100" dirty="0">
              <a:solidFill>
                <a:srgbClr val="FF0000"/>
              </a:solidFill>
              <a:latin typeface="宋体"/>
              <a:cs typeface="Courier New"/>
            </a:endParaRPr>
          </a:p>
          <a:p>
            <a:pPr algn="just">
              <a:lnSpc>
                <a:spcPts val="3800"/>
              </a:lnSpc>
              <a:spcAft>
                <a:spcPts val="0"/>
              </a:spcAft>
              <a:tabLst>
                <a:tab pos="1350645" algn="l"/>
                <a:tab pos="3870960" algn="l"/>
              </a:tabLst>
            </a:pPr>
            <a:r>
              <a:rPr lang="zh-CN" altLang="zh-CN" sz="2400" b="1" kern="100" dirty="0">
                <a:solidFill>
                  <a:srgbClr val="FF0000"/>
                </a:solidFill>
                <a:latin typeface="Times New Roman"/>
                <a:cs typeface="Times New Roman"/>
              </a:rPr>
              <a:t>《永遇乐·京口北固亭怀古》没有纯粹的景物描写，而是有机地穿插在史实的叙述中次第出现，都是淡笔勾勒。开篇景物大至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江山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，小则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舞榭歌台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斜阳草树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，浅墨淡抹，不着点缀。纯客观的轻描淡写，意在暗示事过境迁，物是人非。</a:t>
            </a:r>
            <a:endParaRPr lang="zh-CN" altLang="zh-CN" sz="1050" kern="100" dirty="0">
              <a:solidFill>
                <a:srgbClr val="FF0000"/>
              </a:solidFill>
              <a:latin typeface="宋体"/>
              <a:cs typeface="Courier New"/>
            </a:endParaRPr>
          </a:p>
          <a:p>
            <a:pPr algn="just">
              <a:lnSpc>
                <a:spcPts val="3800"/>
              </a:lnSpc>
              <a:spcAft>
                <a:spcPts val="0"/>
              </a:spcAft>
              <a:tabLst>
                <a:tab pos="1350645" algn="l"/>
                <a:tab pos="3870960" algn="l"/>
              </a:tabLst>
            </a:pPr>
            <a:r>
              <a:rPr lang="zh-CN" altLang="zh-CN" sz="2400" b="1" kern="100" dirty="0">
                <a:solidFill>
                  <a:srgbClr val="FF0000"/>
                </a:solidFill>
                <a:latin typeface="Times New Roman"/>
                <a:cs typeface="Times New Roman"/>
              </a:rPr>
              <a:t>《声声慢》从感觉、知觉、视觉、听觉上，共写了六层可伤可愁之情境，忽寒忽暖的天气，浸透凉意的秋风，空中飞掠的大雁，满地怒放的黄花，窗外飘飞的细雨，黄昏时分的梧桐，这些景物都带有浓重的感情色彩，营造了冷落、凄清、寂寞的意境。</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en-US" altLang="zh-CN" sz="2400" b="1" u="sng" kern="100" dirty="0">
                <a:latin typeface="宋体"/>
                <a:cs typeface="Times New Roman"/>
              </a:rPr>
              <a:t>“</a:t>
            </a:r>
            <a:r>
              <a:rPr lang="zh-CN" altLang="zh-CN" sz="2400" b="1" u="sng" kern="100" dirty="0">
                <a:latin typeface="Times New Roman"/>
                <a:ea typeface="黑体"/>
                <a:cs typeface="Times New Roman"/>
              </a:rPr>
              <a:t>雁</a:t>
            </a:r>
            <a:r>
              <a:rPr lang="en-US" altLang="zh-CN" sz="2400" b="1" u="sng" kern="100" dirty="0">
                <a:latin typeface="宋体"/>
                <a:cs typeface="Times New Roman"/>
              </a:rPr>
              <a:t>”</a:t>
            </a:r>
            <a:r>
              <a:rPr lang="zh-CN" altLang="zh-CN" sz="2400" b="1" kern="100" dirty="0">
                <a:latin typeface="Times New Roman"/>
                <a:cs typeface="Times New Roman"/>
              </a:rPr>
              <a:t>经常出现在李清照的词中，在《声声慢》中，为什么大雁飞过会让词人感觉是旧时相识？表现了词人的什么感情？</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51869"/>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雁</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这一意象往往被诗人赋予丰富的情感，常与季节的更替、时间的流逝、逆旅的游子、凭栏的思妇等内容紧密相连。</a:t>
            </a:r>
            <a:endParaRPr lang="zh-CN" altLang="zh-CN" sz="1050" kern="100" dirty="0">
              <a:solidFill>
                <a:srgbClr val="3366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词人看到大雁想到了与丈夫的书信往来，而此时丈夫已逝，美好幸福的生活已成为回忆，国破家亡，不能北归。表现了词人强烈的思乡之情和一种沦落异地的流浪之感。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10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4100"/>
              </a:lnSpc>
              <a:spcAft>
                <a:spcPts val="0"/>
              </a:spcAft>
              <a:tabLst>
                <a:tab pos="135064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一般情况下，诗歌中写景抒情，是乐景写乐情，哀景抒哀情，但也有</a:t>
            </a:r>
            <a:r>
              <a:rPr lang="zh-CN" altLang="zh-CN" sz="2400" b="1" u="sng" kern="100" dirty="0">
                <a:latin typeface="Times New Roman"/>
                <a:ea typeface="黑体"/>
                <a:cs typeface="Times New Roman"/>
              </a:rPr>
              <a:t>以乐景衬哀情或哀景写乐情</a:t>
            </a:r>
            <a:r>
              <a:rPr lang="zh-CN" altLang="zh-CN" sz="2400" b="1" kern="100" dirty="0">
                <a:latin typeface="Times New Roman"/>
                <a:cs typeface="Times New Roman"/>
              </a:rPr>
              <a:t>的写法，请从读过的诗句中举出实例。</a:t>
            </a:r>
            <a:endParaRPr lang="zh-CN" altLang="zh-CN" sz="1050" kern="100" dirty="0">
              <a:effectLst/>
              <a:latin typeface="宋体"/>
              <a:cs typeface="Courier New"/>
            </a:endParaRPr>
          </a:p>
        </p:txBody>
      </p:sp>
      <p:sp>
        <p:nvSpPr>
          <p:cNvPr id="4" name="矩形 3"/>
          <p:cNvSpPr>
            <a:spLocks noChangeArrowheads="1"/>
          </p:cNvSpPr>
          <p:nvPr/>
        </p:nvSpPr>
        <p:spPr bwMode="auto">
          <a:xfrm>
            <a:off x="497202" y="1605273"/>
            <a:ext cx="11304749" cy="474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王夫之《姜斋诗话》说：</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以乐景写哀，以哀景写乐，倍增其哀乐。</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可见，反衬手法用得好，效果更为强烈。</a:t>
            </a:r>
            <a:endParaRPr lang="zh-CN" altLang="zh-CN" sz="1050" kern="100" dirty="0">
              <a:solidFill>
                <a:srgbClr val="3366FF"/>
              </a:solidFill>
              <a:latin typeface="宋体"/>
              <a:cs typeface="Courier New"/>
            </a:endParaRPr>
          </a:p>
          <a:p>
            <a:pPr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柳永的《雨霖铃》的结尾</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此去经年，应是良辰好景虚设，便纵有千种风情，更与何人说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，虽说是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虚设</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，但终是美景，但诗人心中却蕴涵着难以排解的愁苦。</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杜甫《春望》中的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感时花溅泪，恨别鸟惊心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一句，描写了花儿含露欲放，鸟儿林间鸣叫，本是赏心悦目的美景，但感时忧国、思家念亲的诗人以含情之目视物，物也就生情了，突出了诗人悲痛的深切。</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《采薇》里的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昔我往矣，杨柳依依。今我来思，雨雪霏霏</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。依依杨柳，美好春色留人沉醉，却是黯然离别之际；雨雪霏霏，冰天坼地的寒冷，却是征夫回乡之时。</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9403"/>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纤丽与雄慨齐飞，婉约共豪放一色——赏析词的风格</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婉约与豪放是宋词中的两种主要艺术风格。两者中词人又各有不同的个性特色，使词坛呈现双峰竞秀、万木争荣的气象。本课所选三首宋词就呈现出鲜明的特点，苏、辛一派的豪放词雄放慷慨；</a:t>
            </a:r>
            <a:r>
              <a:rPr lang="en-US" altLang="zh-CN" sz="2400" b="1" kern="100" dirty="0">
                <a:latin typeface="宋体"/>
                <a:cs typeface="Times New Roman"/>
              </a:rPr>
              <a:t>“</a:t>
            </a:r>
            <a:r>
              <a:rPr lang="zh-CN" altLang="zh-CN" sz="2400" b="1" kern="100" dirty="0">
                <a:latin typeface="Times New Roman"/>
                <a:ea typeface="楷体_GB2312"/>
                <a:cs typeface="Times New Roman"/>
              </a:rPr>
              <a:t>婉约之词宗</a:t>
            </a:r>
            <a:r>
              <a:rPr lang="en-US" altLang="zh-CN" sz="2400" b="1" kern="100" dirty="0">
                <a:latin typeface="宋体"/>
                <a:cs typeface="Times New Roman"/>
              </a:rPr>
              <a:t>”</a:t>
            </a:r>
            <a:r>
              <a:rPr lang="zh-CN" altLang="zh-CN" sz="2400" b="1" kern="100" dirty="0">
                <a:latin typeface="Times New Roman"/>
                <a:ea typeface="楷体_GB2312"/>
                <a:cs typeface="Times New Roman"/>
              </a:rPr>
              <a:t>李清照的婉约词，纤丽柔婉。词人们用生花妙笔给我们留下了丰厚的精神财富。</a:t>
            </a:r>
            <a:endParaRPr lang="zh-CN" altLang="zh-CN" sz="1050" kern="100" dirty="0">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4460"/>
            <a:ext cx="11647294" cy="148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ts val="38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ts val="38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本课三首词刚好代表了豪放和婉约两大流派的风格，请阅读后分析，三首词的豪放或婉约的风格是如何体现出来的？</a:t>
            </a:r>
            <a:endParaRPr lang="zh-CN" altLang="zh-CN" sz="1050" kern="100" dirty="0">
              <a:effectLst/>
              <a:latin typeface="宋体"/>
              <a:cs typeface="Courier New"/>
            </a:endParaRPr>
          </a:p>
        </p:txBody>
      </p:sp>
      <p:sp>
        <p:nvSpPr>
          <p:cNvPr id="4" name="矩形 3"/>
          <p:cNvSpPr>
            <a:spLocks noChangeArrowheads="1"/>
          </p:cNvSpPr>
          <p:nvPr/>
        </p:nvSpPr>
        <p:spPr bwMode="auto">
          <a:xfrm>
            <a:off x="523706" y="1988816"/>
            <a:ext cx="11304749" cy="440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从题材上看，苏词描写的是古战场情形，表现作者对古代豪杰的凭吊，字里行间透露出豪壮雄浑之感；辛词由京口风光引出历史人物，将写景、叙事、抒情融为一体，笔调沉雄凄婉，意境苍凉悲壮；李词则以眼前庭院内秋景写出了处境的冷清，心境的清冷，悲苦愁绝。</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从主题上看，苏词反映了意欲建功立业的豪情壮志，尽管壮志难酬，但词中并未露出哀婉之情；辛词表达了雄心犹在但不受朝廷重用，难以尽展其才的苦闷心情；李词则流露出强烈的亡国之恨、丧夫之哀、偏居之苦。</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从表现手法上看，苏词和辛词都是借古抒怀，托古喻今；李词则用细腻的白描、委婉抒情。</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从语言上来看，苏词和辛词都是读来豪气干云，壮丽之情油然而生；李词读来感伤婉转，是一种怨苦凄悲之感。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16428"/>
            <a:ext cx="1164729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350645" algn="l"/>
                <a:tab pos="3870960" algn="l"/>
              </a:tabLst>
            </a:pPr>
            <a:r>
              <a:rPr lang="zh-CN" altLang="zh-CN" sz="2400" b="1" kern="100" dirty="0">
                <a:latin typeface="Times New Roman"/>
                <a:ea typeface="黑体"/>
                <a:cs typeface="Times New Roman"/>
              </a:rPr>
              <a:t>继东坡高唱大江东去的辛弃疾</a:t>
            </a:r>
            <a:endParaRPr lang="zh-CN" altLang="zh-CN" sz="1050" kern="100" dirty="0">
              <a:effectLst/>
              <a:latin typeface="宋体"/>
              <a:cs typeface="Courier New"/>
            </a:endParaRPr>
          </a:p>
        </p:txBody>
      </p:sp>
      <p:sp>
        <p:nvSpPr>
          <p:cNvPr id="4" name="矩形 3"/>
          <p:cNvSpPr>
            <a:spLocks noChangeArrowheads="1"/>
          </p:cNvSpPr>
          <p:nvPr/>
        </p:nvSpPr>
        <p:spPr bwMode="auto">
          <a:xfrm>
            <a:off x="312225" y="956497"/>
            <a:ext cx="8664143" cy="302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ts val="3900"/>
              </a:lnSpc>
              <a:tabLst>
                <a:tab pos="1350645" algn="l"/>
                <a:tab pos="3870960" algn="l"/>
              </a:tabLst>
            </a:pPr>
            <a:r>
              <a:rPr lang="zh-CN" altLang="zh-CN" sz="2400" b="1" kern="100" dirty="0">
                <a:latin typeface="Times New Roman"/>
                <a:cs typeface="Times New Roman"/>
              </a:rPr>
              <a:t>辛弃疾</a:t>
            </a:r>
            <a:r>
              <a:rPr lang="en-US" altLang="zh-CN" sz="2400" b="1" kern="100" dirty="0">
                <a:latin typeface="Times New Roman"/>
                <a:cs typeface="Courier New"/>
              </a:rPr>
              <a:t>(1140—1207)</a:t>
            </a:r>
            <a:r>
              <a:rPr lang="zh-CN" altLang="zh-CN" sz="2400" b="1" kern="100" dirty="0">
                <a:latin typeface="Times New Roman"/>
                <a:cs typeface="Times New Roman"/>
              </a:rPr>
              <a:t>，字幼安，号稼轩。南宋爱国词人。</a:t>
            </a:r>
            <a:r>
              <a:rPr lang="zh-CN" altLang="zh-CN" sz="2400" b="1" u="sng" kern="100" dirty="0">
                <a:latin typeface="Times New Roman"/>
                <a:ea typeface="黑体"/>
                <a:cs typeface="Times New Roman"/>
              </a:rPr>
              <a:t>他的词多以缅怀故国河山、抒发抗金报国之志和揭露南宋小朝廷的苟且偷安为主题。词的笔势纵横，气势恢宏，境界开阔，形成了豪放、激昂的风格，辛弃疾与苏轼同为豪放派的代表，并称</a:t>
            </a:r>
            <a:r>
              <a:rPr lang="en-US" altLang="zh-CN" sz="2400" b="1" u="sng" kern="100" dirty="0">
                <a:latin typeface="宋体"/>
                <a:cs typeface="Times New Roman"/>
              </a:rPr>
              <a:t>“</a:t>
            </a:r>
            <a:r>
              <a:rPr lang="zh-CN" altLang="zh-CN" sz="2400" b="1" u="sng" kern="100" dirty="0">
                <a:latin typeface="Times New Roman"/>
                <a:ea typeface="黑体"/>
                <a:cs typeface="Times New Roman"/>
              </a:rPr>
              <a:t>苏辛</a:t>
            </a:r>
            <a:r>
              <a:rPr lang="en-US"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②</a:t>
            </a:r>
            <a:r>
              <a:rPr lang="zh-CN" altLang="zh-CN" sz="2400" b="1" kern="100" dirty="0">
                <a:latin typeface="Times New Roman"/>
                <a:cs typeface="Times New Roman"/>
              </a:rPr>
              <a:t>他继承了苏轼的豪放词风，善于创造鲜明生动的艺术形象，具有浓厚的浪漫主义特色；继承了《诗经》《楚辞》</a:t>
            </a:r>
            <a:endParaRPr lang="zh-CN" altLang="zh-CN" sz="1050" kern="100" dirty="0">
              <a:effectLst/>
              <a:latin typeface="宋体"/>
              <a:cs typeface="Courier New"/>
            </a:endParaRPr>
          </a:p>
        </p:txBody>
      </p:sp>
      <p:pic>
        <p:nvPicPr>
          <p:cNvPr id="2050" name="Picture 2" descr="D:\梁贺\2019\课件\2019（秋）语文　选修　上册（新教材新标准）\A45.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56391" y="1268724"/>
            <a:ext cx="2186053" cy="25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341286" y="3935582"/>
            <a:ext cx="11417796" cy="2593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900"/>
              </a:lnSpc>
              <a:tabLst>
                <a:tab pos="1350645" algn="l"/>
                <a:tab pos="3870960" algn="l"/>
              </a:tabLst>
            </a:pPr>
            <a:r>
              <a:rPr lang="zh-CN" altLang="zh-CN" sz="2400" b="1" kern="100" dirty="0">
                <a:latin typeface="Times New Roman"/>
                <a:cs typeface="Times New Roman"/>
              </a:rPr>
              <a:t>的传统，创造性地运用比兴等象征手法，大量用典，风格多样，善于融诗、辞、歌、赋、经、史入词，善于提炼民间口语入词，给词带来了新鲜、活泼的气息。辛词形成了</a:t>
            </a:r>
            <a:r>
              <a:rPr lang="zh-CN" altLang="zh-CN" sz="2400" b="1" kern="100" dirty="0">
                <a:latin typeface="宋体"/>
                <a:cs typeface="Times New Roman"/>
              </a:rPr>
              <a:t>“</a:t>
            </a:r>
            <a:r>
              <a:rPr lang="zh-CN" altLang="zh-CN" sz="2400" b="1" kern="100" dirty="0">
                <a:latin typeface="Times New Roman"/>
                <a:cs typeface="Times New Roman"/>
              </a:rPr>
              <a:t>稼轩体</a:t>
            </a:r>
            <a:r>
              <a:rPr lang="zh-CN" altLang="zh-CN" sz="2400" b="1" kern="100" dirty="0">
                <a:latin typeface="宋体"/>
                <a:cs typeface="Times New Roman"/>
              </a:rPr>
              <a:t>”</a:t>
            </a:r>
            <a:r>
              <a:rPr lang="zh-CN" altLang="zh-CN" sz="2400" b="1" kern="100" dirty="0">
                <a:latin typeface="Times New Roman"/>
                <a:cs typeface="Times New Roman"/>
              </a:rPr>
              <a:t>的独特风格，把词的容量和表现力都发挥到了极致。《稼轩长短句》是他的代表作。</a:t>
            </a:r>
            <a:endParaRPr lang="zh-CN" altLang="zh-CN" sz="1050" kern="100" dirty="0">
              <a:latin typeface="宋体"/>
              <a:cs typeface="Courier New"/>
            </a:endParaRPr>
          </a:p>
          <a:p>
            <a:pPr indent="612140" algn="just">
              <a:lnSpc>
                <a:spcPts val="39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铁板铜琶，继东坡高唱大江东去；美芹悲黍，冀南宋莫随鸿雁南飞。</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70788"/>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《声声慢》中叠词的运用充分体现了李清照婉约词的语言特点。这首词开篇的</a:t>
            </a:r>
            <a:r>
              <a:rPr lang="zh-CN" altLang="zh-CN" sz="2400" b="1" u="sng" kern="100" dirty="0">
                <a:latin typeface="Times New Roman"/>
                <a:ea typeface="黑体"/>
                <a:cs typeface="Times New Roman"/>
              </a:rPr>
              <a:t>叠词有什么表达效果</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186885"/>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叠词运用通常的效果如下：</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增加形象性；</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表达更确切；</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音律和谐，声声悦耳。</a:t>
            </a:r>
            <a:endParaRPr lang="zh-CN" altLang="zh-CN" sz="1050" kern="100" dirty="0">
              <a:solidFill>
                <a:srgbClr val="3366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寻寻觅觅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写动作，写出了寻觅无果，若有所失；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冷冷清清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写环境，写出了处境的冷清、心境的清冷；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凄凄惨惨戚戚</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写心理，写出了心里的沉痛凄厉。音韵上徘徊婉转，感情上层层递进，使全词顿挫凄绝，如泣如咽。定下了全词悲苦愁绝的基调。</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50732"/>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通过本课的学习，我们明确了苏轼、辛弃疾是豪放派词人的代表，李清照是婉约派词人的代表。结合读过的诗歌思考一下：苏轼、辛弃疾的每一首词是不是都是豪放词？李清照的词是不是都是婉约词？</a:t>
            </a:r>
            <a:endParaRPr lang="zh-CN" altLang="zh-CN" sz="1050" kern="100" dirty="0">
              <a:effectLst/>
              <a:latin typeface="宋体"/>
              <a:cs typeface="Courier New"/>
            </a:endParaRPr>
          </a:p>
        </p:txBody>
      </p:sp>
      <p:sp>
        <p:nvSpPr>
          <p:cNvPr id="4" name="矩形 3"/>
          <p:cNvSpPr>
            <a:spLocks noChangeArrowheads="1"/>
          </p:cNvSpPr>
          <p:nvPr/>
        </p:nvSpPr>
        <p:spPr bwMode="auto">
          <a:xfrm>
            <a:off x="497202" y="2726954"/>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苏辛是豪放词派代表人物，但也不乏婉约之作。如，苏轼《江城子</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乙卯正月二十日夜记梦》把哀思与自叹融合，情真意切，哀婉欲绝，读之催人泪下。辛弃疾《鹧鸪天·代人赋》中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肠已断，泪难收，相思重上小红楼</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却写得如此深婉。</a:t>
            </a:r>
            <a:endParaRPr lang="zh-CN" altLang="zh-CN" sz="1050" kern="100" dirty="0">
              <a:solidFill>
                <a:srgbClr val="FF0000"/>
              </a:solidFill>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cs typeface="Times New Roman"/>
              </a:rPr>
              <a:t>李清照是婉约之词宗，但是其《渔家傲</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天接云涛连晓雾》中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九万里风鹏正举。风休住。蓬舟吹取三山去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意境阔大，想象丰富，风格豪放。</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7768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777548"/>
            <a:ext cx="1153197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祝英台近</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北固亭</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岳　珂</a:t>
            </a:r>
            <a:r>
              <a:rPr lang="en-US" altLang="zh-CN" sz="2400" b="1" kern="100" baseline="30000" dirty="0">
                <a:latin typeface="宋体"/>
                <a:cs typeface="Times New Roman"/>
              </a:rPr>
              <a:t>①</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淡烟横，层雾敛。胜概分雄占。月下鸣榔，风急怒涛</a:t>
            </a:r>
            <a:r>
              <a:rPr lang="zh-CN" altLang="zh-CN" sz="2400" b="1" kern="100" dirty="0">
                <a:latin typeface="宋体"/>
                <a:cs typeface="宋体"/>
              </a:rPr>
              <a:t>飐</a:t>
            </a:r>
            <a:r>
              <a:rPr lang="zh-CN" altLang="zh-CN" sz="2400" b="1" kern="100" dirty="0">
                <a:latin typeface="宋体"/>
                <a:ea typeface="楷体_GB2312"/>
                <a:cs typeface="楷体_GB2312"/>
              </a:rPr>
              <a:t>，关河无限清愁，不堪临鉴。正霜鬓、秋风尘染。　　漫登览。极目万里沙场，事业频看剑。古往今来，南北限天堑。倚楼谁弄新声，重城正掩。历历数、西州更点。</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en-US" altLang="zh-CN" sz="2400" b="1" kern="100" dirty="0">
                <a:latin typeface="宋体"/>
                <a:ea typeface="仿宋_GB2312"/>
                <a:cs typeface="Times New Roman"/>
              </a:rPr>
              <a:t>①</a:t>
            </a:r>
            <a:r>
              <a:rPr lang="zh-CN" altLang="zh-CN" sz="2400" b="1" kern="100" dirty="0">
                <a:latin typeface="Times New Roman"/>
                <a:ea typeface="仿宋_GB2312"/>
                <a:cs typeface="Times New Roman"/>
              </a:rPr>
              <a:t>岳珂：字肃之，岳飞之孙、岳霖之子。</a:t>
            </a:r>
            <a:endParaRPr lang="zh-CN" altLang="zh-CN" sz="1050" kern="100" dirty="0">
              <a:effectLst/>
              <a:latin typeface="宋体"/>
              <a:cs typeface="Courier New"/>
            </a:endParaRPr>
          </a:p>
        </p:txBody>
      </p:sp>
    </p:spTree>
    <p:extLst>
      <p:ext uri="{BB962C8B-B14F-4D97-AF65-F5344CB8AC3E}">
        <p14:creationId xmlns:p14="http://schemas.microsoft.com/office/powerpoint/2010/main" val="986546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5380"/>
            <a:ext cx="11647294" cy="587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800"/>
              </a:lnSpc>
              <a:spcAft>
                <a:spcPts val="0"/>
              </a:spcAft>
              <a:tabLst>
                <a:tab pos="135064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南乡子</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登京口北固亭有怀</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cs typeface="Times New Roman"/>
              </a:rPr>
              <a:t>辛弃疾</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ea typeface="楷体_GB2312"/>
                <a:cs typeface="Times New Roman"/>
              </a:rPr>
              <a:t>何处望神州？满眼风光北固楼。千古兴亡多少事？悠悠，不尽长江滚滚流。　　年少万兜鍪，坐断东南战未休。天下英雄谁敌手？曹刘，生子当如孙仲谋。</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【中吕】满庭芳</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京口感怀</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cs typeface="Times New Roman"/>
              </a:rPr>
              <a:t>汤舜民</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ea typeface="楷体_GB2312"/>
                <a:cs typeface="Times New Roman"/>
              </a:rPr>
              <a:t>残花剩柳，摧垣废屋，新冢荒丘。海门</a:t>
            </a:r>
            <a:r>
              <a:rPr lang="en-US" altLang="zh-CN" sz="2400" b="1" kern="100" baseline="30000" dirty="0">
                <a:latin typeface="宋体"/>
                <a:ea typeface="楷体_GB2312"/>
                <a:cs typeface="Times New Roman"/>
              </a:rPr>
              <a:t>①</a:t>
            </a:r>
            <a:r>
              <a:rPr lang="zh-CN" altLang="zh-CN" sz="2400" b="1" kern="100" dirty="0">
                <a:latin typeface="Times New Roman"/>
                <a:ea typeface="楷体_GB2312"/>
                <a:cs typeface="Times New Roman"/>
              </a:rPr>
              <a:t>天堑还依旧，滚滚东流。铁瓮城</a:t>
            </a:r>
            <a:r>
              <a:rPr lang="en-US" altLang="zh-CN" sz="2400" b="1" kern="100" baseline="30000" dirty="0">
                <a:latin typeface="宋体"/>
                <a:ea typeface="楷体_GB2312"/>
                <a:cs typeface="Times New Roman"/>
              </a:rPr>
              <a:t>②</a:t>
            </a:r>
            <a:r>
              <a:rPr lang="zh-CN" altLang="zh-CN" sz="2400" b="1" kern="100" dirty="0">
                <a:latin typeface="Times New Roman"/>
                <a:ea typeface="楷体_GB2312"/>
                <a:cs typeface="Times New Roman"/>
              </a:rPr>
              <a:t>横刺着虎口，金山寺高镇着鳌头。斜阳候，吟登舵楼，灯火望扬州。</a:t>
            </a:r>
            <a:endParaRPr lang="zh-CN" altLang="zh-CN" sz="1050" kern="100" dirty="0">
              <a:latin typeface="宋体"/>
              <a:cs typeface="Courier New"/>
            </a:endParaRPr>
          </a:p>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en-US" altLang="zh-CN" sz="2400" b="1" kern="100" dirty="0">
                <a:latin typeface="宋体"/>
                <a:ea typeface="仿宋_GB2312"/>
                <a:cs typeface="Times New Roman"/>
              </a:rPr>
              <a:t>①</a:t>
            </a:r>
            <a:r>
              <a:rPr lang="zh-CN" altLang="zh-CN" sz="2400" b="1" kern="100" dirty="0">
                <a:latin typeface="Times New Roman"/>
                <a:ea typeface="仿宋_GB2312"/>
                <a:cs typeface="Times New Roman"/>
              </a:rPr>
              <a:t>海门：京口以下江面开阔，古人称海，其地称海门。</a:t>
            </a:r>
            <a:r>
              <a:rPr lang="en-US" altLang="zh-CN" sz="2400" b="1" kern="100" dirty="0">
                <a:latin typeface="宋体"/>
                <a:ea typeface="仿宋_GB2312"/>
                <a:cs typeface="Times New Roman"/>
              </a:rPr>
              <a:t>②</a:t>
            </a:r>
            <a:r>
              <a:rPr lang="zh-CN" altLang="zh-CN" sz="2400" b="1" kern="100" dirty="0">
                <a:latin typeface="Times New Roman"/>
                <a:ea typeface="仿宋_GB2312"/>
                <a:cs typeface="Times New Roman"/>
              </a:rPr>
              <a:t>铁瓮城：位于今江苏省镇江市京口区北固山的前峰。</a:t>
            </a:r>
            <a:endParaRPr lang="zh-CN" altLang="zh-CN" sz="1050" kern="100" dirty="0">
              <a:effectLst/>
              <a:latin typeface="宋体"/>
              <a:cs typeface="Courier New"/>
            </a:endParaRPr>
          </a:p>
        </p:txBody>
      </p:sp>
    </p:spTree>
    <p:extLst>
      <p:ext uri="{BB962C8B-B14F-4D97-AF65-F5344CB8AC3E}">
        <p14:creationId xmlns:p14="http://schemas.microsoft.com/office/powerpoint/2010/main" val="986546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下列对《南乡子</a:t>
            </a:r>
            <a:r>
              <a:rPr lang="en-US" altLang="zh-CN" sz="2400" b="1" kern="100" dirty="0">
                <a:latin typeface="Times New Roman"/>
                <a:cs typeface="Courier New"/>
              </a:rPr>
              <a:t>·</a:t>
            </a:r>
            <a:r>
              <a:rPr lang="zh-CN" altLang="zh-CN" sz="2400" b="1" kern="100" dirty="0">
                <a:latin typeface="Times New Roman"/>
                <a:cs typeface="Times New Roman"/>
              </a:rPr>
              <a:t>登京口北固亭有怀》理解分析不正确的一项是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48839"/>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A.</a:t>
            </a:r>
            <a:r>
              <a:rPr lang="en-US" altLang="zh-CN" sz="2400" b="1" kern="100" dirty="0">
                <a:latin typeface="宋体"/>
                <a:cs typeface="Times New Roman"/>
              </a:rPr>
              <a:t>“</a:t>
            </a:r>
            <a:r>
              <a:rPr lang="zh-CN" altLang="zh-CN" sz="2400" b="1" kern="100" dirty="0">
                <a:latin typeface="Times New Roman"/>
                <a:cs typeface="Times New Roman"/>
              </a:rPr>
              <a:t>南乡子</a:t>
            </a:r>
            <a:r>
              <a:rPr lang="en-US" altLang="zh-CN" sz="2400" b="1" kern="100" dirty="0">
                <a:latin typeface="宋体"/>
                <a:cs typeface="Times New Roman"/>
              </a:rPr>
              <a:t>”</a:t>
            </a:r>
            <a:r>
              <a:rPr lang="zh-CN" altLang="zh-CN" sz="2400" b="1" kern="100" dirty="0">
                <a:latin typeface="Times New Roman"/>
                <a:cs typeface="Times New Roman"/>
              </a:rPr>
              <a:t>是词牌名，</a:t>
            </a:r>
            <a:r>
              <a:rPr lang="en-US" altLang="zh-CN" sz="2400" b="1" kern="100" dirty="0">
                <a:latin typeface="宋体"/>
                <a:cs typeface="Times New Roman"/>
              </a:rPr>
              <a:t>“</a:t>
            </a:r>
            <a:r>
              <a:rPr lang="zh-CN" altLang="zh-CN" sz="2400" b="1" kern="100" dirty="0">
                <a:latin typeface="Times New Roman"/>
                <a:cs typeface="Times New Roman"/>
              </a:rPr>
              <a:t>登京口北固亭有怀</a:t>
            </a:r>
            <a:r>
              <a:rPr lang="zh-CN" altLang="zh-CN" sz="2400" b="1" kern="100" dirty="0">
                <a:latin typeface="宋体"/>
                <a:cs typeface="Times New Roman"/>
              </a:rPr>
              <a:t>”</a:t>
            </a:r>
            <a:r>
              <a:rPr lang="zh-CN" altLang="zh-CN" sz="2400" b="1" kern="100" dirty="0">
                <a:latin typeface="Times New Roman"/>
                <a:cs typeface="Times New Roman"/>
              </a:rPr>
              <a:t>是题目，这是一首登临怀古的词作。</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B.</a:t>
            </a:r>
            <a:r>
              <a:rPr lang="zh-CN" altLang="zh-CN" sz="2400" b="1" kern="100" dirty="0">
                <a:latin typeface="Times New Roman"/>
                <a:cs typeface="Times New Roman"/>
              </a:rPr>
              <a:t>全词即景抒情，借古讽今。作者之所以称赞孙权为天下英雄，无疑是对苟且偷安、不求进取的南宋朝廷的鞭挞。</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C.</a:t>
            </a:r>
            <a:r>
              <a:rPr lang="en-US" altLang="zh-CN" sz="2400" b="1" kern="100" dirty="0">
                <a:latin typeface="宋体"/>
                <a:cs typeface="Times New Roman"/>
              </a:rPr>
              <a:t>“</a:t>
            </a:r>
            <a:r>
              <a:rPr lang="zh-CN" altLang="zh-CN" sz="2400" b="1" kern="100" dirty="0">
                <a:latin typeface="Times New Roman"/>
                <a:cs typeface="Times New Roman"/>
              </a:rPr>
              <a:t>生子当如孙仲谋</a:t>
            </a:r>
            <a:r>
              <a:rPr lang="en-US" altLang="zh-CN" sz="2400" b="1" kern="100" dirty="0">
                <a:latin typeface="宋体"/>
                <a:cs typeface="Times New Roman"/>
              </a:rPr>
              <a:t>”</a:t>
            </a:r>
            <a:r>
              <a:rPr lang="zh-CN" altLang="zh-CN" sz="2400" b="1" kern="100" dirty="0">
                <a:latin typeface="Times New Roman"/>
                <a:cs typeface="Times New Roman"/>
              </a:rPr>
              <a:t>，辛弃疾一字不改地借用刘备这句话，不仅</a:t>
            </a:r>
            <a:r>
              <a:rPr lang="en-US" altLang="zh-CN" sz="2400" b="1" kern="100" dirty="0">
                <a:latin typeface="宋体"/>
                <a:cs typeface="Times New Roman"/>
              </a:rPr>
              <a:t>“</a:t>
            </a:r>
            <a:r>
              <a:rPr lang="zh-CN" altLang="zh-CN" sz="2400" b="1" kern="100" dirty="0">
                <a:latin typeface="Times New Roman"/>
                <a:cs typeface="Times New Roman"/>
              </a:rPr>
              <a:t>曲尽其妙</a:t>
            </a:r>
            <a:r>
              <a:rPr lang="en-US" altLang="zh-CN" sz="2400" b="1" kern="100" dirty="0">
                <a:latin typeface="宋体"/>
                <a:cs typeface="Times New Roman"/>
              </a:rPr>
              <a:t>”</a:t>
            </a:r>
            <a:r>
              <a:rPr lang="zh-CN" altLang="zh-CN" sz="2400" b="1" kern="100" dirty="0">
                <a:latin typeface="Times New Roman"/>
                <a:cs typeface="Times New Roman"/>
              </a:rPr>
              <a:t>，而且还含蓄深刻地进行了讽刺。意在言外，耐人寻味，手法上含蓄、委婉。</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这首词通篇三问三答，互相呼应。风格明快，气魄阔大，尽显豪放风格。</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生子当如孙仲谋</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是借用曹操的话。</a:t>
            </a:r>
            <a:endParaRPr lang="zh-CN" altLang="zh-CN" sz="1050" kern="100" dirty="0">
              <a:solidFill>
                <a:srgbClr val="0000FF"/>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C</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9865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阅读材料一，回答：词中写</a:t>
            </a:r>
            <a:r>
              <a:rPr lang="zh-CN" altLang="zh-CN" sz="2400" b="1" kern="100" dirty="0">
                <a:latin typeface="宋体"/>
                <a:cs typeface="Times New Roman"/>
              </a:rPr>
              <a:t>“</a:t>
            </a:r>
            <a:r>
              <a:rPr lang="zh-CN" altLang="zh-CN" sz="2400" b="1" kern="100" dirty="0">
                <a:latin typeface="Times New Roman"/>
                <a:cs typeface="Times New Roman"/>
              </a:rPr>
              <a:t>关河无限清愁</a:t>
            </a:r>
            <a:r>
              <a:rPr lang="zh-CN" altLang="zh-CN" sz="2400" b="1" kern="100" dirty="0">
                <a:latin typeface="宋体"/>
                <a:cs typeface="Times New Roman"/>
              </a:rPr>
              <a:t>”</a:t>
            </a:r>
            <a:r>
              <a:rPr lang="zh-CN" altLang="zh-CN" sz="2400" b="1" kern="100" dirty="0">
                <a:latin typeface="Times New Roman"/>
                <a:cs typeface="Times New Roman"/>
              </a:rPr>
              <a:t>，词人心中有哪些</a:t>
            </a:r>
            <a:r>
              <a:rPr lang="zh-CN" altLang="zh-CN" sz="2400" b="1" kern="100" dirty="0">
                <a:latin typeface="宋体"/>
                <a:cs typeface="Times New Roman"/>
              </a:rPr>
              <a:t>“</a:t>
            </a:r>
            <a:r>
              <a:rPr lang="zh-CN" altLang="zh-CN" sz="2400" b="1" kern="100" dirty="0">
                <a:latin typeface="Times New Roman"/>
                <a:cs typeface="Times New Roman"/>
              </a:rPr>
              <a:t>愁</a:t>
            </a:r>
            <a:r>
              <a:rPr lang="zh-CN" altLang="zh-CN" sz="2400" b="1" kern="100" dirty="0">
                <a:latin typeface="宋体"/>
                <a:cs typeface="Times New Roman"/>
              </a:rPr>
              <a:t>”</a:t>
            </a:r>
            <a:r>
              <a:rPr lang="zh-CN" altLang="zh-CN" sz="2400" b="1" kern="100" dirty="0">
                <a:latin typeface="Times New Roman"/>
                <a:cs typeface="Times New Roman"/>
              </a:rPr>
              <a:t>？请结合全词简要概括。</a:t>
            </a:r>
            <a:endParaRPr lang="zh-CN" altLang="zh-CN" sz="1050" kern="100" dirty="0">
              <a:effectLst/>
              <a:latin typeface="宋体"/>
              <a:cs typeface="Courier New"/>
            </a:endParaRPr>
          </a:p>
        </p:txBody>
      </p:sp>
      <p:sp>
        <p:nvSpPr>
          <p:cNvPr id="4" name="矩形 3"/>
          <p:cNvSpPr>
            <a:spLocks noChangeArrowheads="1"/>
          </p:cNvSpPr>
          <p:nvPr/>
        </p:nvSpPr>
        <p:spPr bwMode="auto">
          <a:xfrm>
            <a:off x="536958" y="1789093"/>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年华易逝鬓霜满头之愁，无处用武功业无成之愁，山河破碎时局动荡之愁，朝廷偏安不思收复之愁。</a:t>
            </a:r>
            <a:endParaRPr lang="zh-CN" altLang="zh-CN" sz="1050" kern="100">
              <a:solidFill>
                <a:srgbClr val="FF0000"/>
              </a:solidFill>
              <a:effectLst/>
              <a:latin typeface="宋体"/>
              <a:cs typeface="Courier New"/>
            </a:endParaRPr>
          </a:p>
        </p:txBody>
      </p:sp>
      <p:sp>
        <p:nvSpPr>
          <p:cNvPr id="5" name="矩形 4"/>
          <p:cNvSpPr>
            <a:spLocks noChangeArrowheads="1"/>
          </p:cNvSpPr>
          <p:nvPr/>
        </p:nvSpPr>
        <p:spPr bwMode="auto">
          <a:xfrm>
            <a:off x="209442" y="284917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三则材料都写到京口北固亭风景，分别抒发了什么情感？</a:t>
            </a:r>
            <a:endParaRPr lang="zh-CN" altLang="zh-CN" sz="1050" kern="100" dirty="0">
              <a:effectLst/>
              <a:latin typeface="宋体"/>
              <a:cs typeface="Courier New"/>
            </a:endParaRPr>
          </a:p>
        </p:txBody>
      </p:sp>
      <p:sp>
        <p:nvSpPr>
          <p:cNvPr id="6" name="矩形 5"/>
          <p:cNvSpPr>
            <a:spLocks noChangeArrowheads="1"/>
          </p:cNvSpPr>
          <p:nvPr/>
        </p:nvSpPr>
        <p:spPr bwMode="auto">
          <a:xfrm>
            <a:off x="533115" y="339604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抒发词人年华老去壮志难酬的悲叹；材料二通过对古代英雄人物的歌颂，表达了作者渴望像古代英雄人物那样金戈铁马，收拾旧山河，为国效力的壮烈情怀，饱含着浓浓的爱国思想，但也流露出作者报国无门的无限感慨，蕴含着对苟且偷安、毫无振作思想的南宋朝廷的愤懑之情；材料三借古城京口的凄凉清冷与扬州灯火的对比，抒发了昔盛今衰的无限感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9865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5728"/>
            <a:ext cx="11647294" cy="52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600"/>
              </a:lnSpc>
              <a:spcAft>
                <a:spcPts val="0"/>
              </a:spcAft>
              <a:tabLst>
                <a:tab pos="1350645" algn="l"/>
                <a:tab pos="3870960" algn="l"/>
              </a:tabLst>
            </a:pPr>
            <a:r>
              <a:rPr lang="zh-CN" altLang="zh-CN" sz="2400" b="1" kern="100" dirty="0">
                <a:latin typeface="Times New Roman"/>
                <a:ea typeface="黑体"/>
                <a:cs typeface="Times New Roman"/>
              </a:rPr>
              <a:t>婉约之词宗</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李清照</a:t>
            </a:r>
            <a:endParaRPr lang="zh-CN" altLang="zh-CN" sz="1050" kern="100" dirty="0">
              <a:effectLst/>
              <a:latin typeface="宋体"/>
              <a:cs typeface="Courier New"/>
            </a:endParaRPr>
          </a:p>
        </p:txBody>
      </p:sp>
      <p:sp>
        <p:nvSpPr>
          <p:cNvPr id="4" name="矩形 3"/>
          <p:cNvSpPr>
            <a:spLocks noChangeArrowheads="1"/>
          </p:cNvSpPr>
          <p:nvPr/>
        </p:nvSpPr>
        <p:spPr bwMode="auto">
          <a:xfrm>
            <a:off x="173669" y="907564"/>
            <a:ext cx="9342768" cy="233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ts val="3600"/>
              </a:lnSpc>
              <a:tabLst>
                <a:tab pos="1350645" algn="l"/>
                <a:tab pos="3870960" algn="l"/>
              </a:tabLst>
            </a:pPr>
            <a:r>
              <a:rPr lang="zh-CN" altLang="zh-CN" sz="2400" b="1" kern="100" dirty="0">
                <a:latin typeface="Times New Roman"/>
                <a:cs typeface="Times New Roman"/>
              </a:rPr>
              <a:t>李清照</a:t>
            </a:r>
            <a:r>
              <a:rPr lang="en-US" altLang="zh-CN" sz="2400" b="1" kern="100" dirty="0">
                <a:latin typeface="Times New Roman"/>
                <a:cs typeface="Courier New"/>
              </a:rPr>
              <a:t>(1084—1155)</a:t>
            </a:r>
            <a:r>
              <a:rPr lang="zh-CN" altLang="zh-CN" sz="2400" b="1" kern="100" dirty="0">
                <a:latin typeface="Times New Roman"/>
                <a:cs typeface="Times New Roman"/>
              </a:rPr>
              <a:t>，号易安居士，齐州济南</a:t>
            </a:r>
            <a:r>
              <a:rPr lang="en-US" altLang="zh-CN" sz="2400" b="1" kern="100" dirty="0">
                <a:latin typeface="Times New Roman"/>
                <a:cs typeface="Courier New"/>
              </a:rPr>
              <a:t>(</a:t>
            </a:r>
            <a:r>
              <a:rPr lang="zh-CN" altLang="zh-CN" sz="2400" b="1" kern="100" dirty="0">
                <a:latin typeface="Times New Roman"/>
                <a:cs typeface="Times New Roman"/>
              </a:rPr>
              <a:t>今山东省济南市</a:t>
            </a:r>
            <a:r>
              <a:rPr lang="en-US" altLang="zh-CN" sz="2400" b="1" kern="100" dirty="0">
                <a:latin typeface="Times New Roman"/>
                <a:cs typeface="Courier New"/>
              </a:rPr>
              <a:t>)</a:t>
            </a:r>
            <a:r>
              <a:rPr lang="zh-CN" altLang="zh-CN" sz="2400" b="1" kern="100" dirty="0">
                <a:latin typeface="Times New Roman"/>
                <a:cs typeface="Times New Roman"/>
              </a:rPr>
              <a:t>人。我国文学史上著名的女词人，婉约词派代表，有</a:t>
            </a:r>
            <a:r>
              <a:rPr lang="zh-CN" altLang="zh-CN" sz="2400" b="1" kern="100" dirty="0">
                <a:latin typeface="宋体"/>
                <a:cs typeface="Times New Roman"/>
              </a:rPr>
              <a:t>“</a:t>
            </a:r>
            <a:r>
              <a:rPr lang="zh-CN" altLang="zh-CN" sz="2400" b="1" kern="100" dirty="0">
                <a:latin typeface="Times New Roman"/>
                <a:cs typeface="Times New Roman"/>
              </a:rPr>
              <a:t>千古第一才女</a:t>
            </a:r>
            <a:r>
              <a:rPr lang="zh-CN" altLang="zh-CN" sz="2400" b="1" kern="100" dirty="0">
                <a:latin typeface="宋体"/>
                <a:cs typeface="Times New Roman"/>
              </a:rPr>
              <a:t>”</a:t>
            </a:r>
            <a:r>
              <a:rPr lang="zh-CN" altLang="zh-CN" sz="2400" b="1" kern="100" dirty="0">
                <a:latin typeface="Times New Roman"/>
                <a:cs typeface="Times New Roman"/>
              </a:rPr>
              <a:t>之称。她好学多才，通晓金石鉴赏，能诗善文，词的成就尤其突出。李清照的词以南渡为界，分为前后两个时期。前期的词主要是反映她在少女少妇时期的美满生活，表达她对爱情的追求和对自</a:t>
            </a:r>
            <a:endParaRPr lang="zh-CN" altLang="zh-CN" sz="1050" kern="100" dirty="0">
              <a:effectLst/>
              <a:latin typeface="宋体"/>
              <a:cs typeface="Courier New"/>
            </a:endParaRPr>
          </a:p>
        </p:txBody>
      </p:sp>
      <p:pic>
        <p:nvPicPr>
          <p:cNvPr id="3074" name="Picture 2" descr="D:\梁贺\2019\课件\2019（秋）语文　选修　上册（新教材新标准）\A44.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74253" y="974780"/>
            <a:ext cx="1642414" cy="215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26537" y="3202261"/>
            <a:ext cx="11647294" cy="329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600"/>
              </a:lnSpc>
              <a:tabLst>
                <a:tab pos="1350645" algn="l"/>
                <a:tab pos="3870960" algn="l"/>
              </a:tabLst>
            </a:pPr>
            <a:r>
              <a:rPr lang="zh-CN" altLang="zh-CN" sz="2400" b="1" kern="100" dirty="0">
                <a:latin typeface="Times New Roman"/>
                <a:cs typeface="Times New Roman"/>
              </a:rPr>
              <a:t>然景物的喜爱以及对丈夫的相思之情。这些词格调优美，热情明快，天真活泼，委婉含蓄。</a:t>
            </a:r>
            <a:r>
              <a:rPr lang="zh-CN" altLang="zh-CN" sz="2400" b="1" u="sng" kern="100" dirty="0">
                <a:latin typeface="Times New Roman"/>
                <a:ea typeface="黑体"/>
                <a:cs typeface="Times New Roman"/>
              </a:rPr>
              <a:t>后期的词主要写她在离乱中的孤独生活和国破家亡后的悲苦心情，深厚的故国之思，凄苦的身世之感，使她的作品风格突变，社会意义也随之扩大了。</a:t>
            </a:r>
            <a:r>
              <a:rPr lang="en-US" altLang="zh-CN" sz="2400" b="1" kern="100" baseline="30000" dirty="0">
                <a:latin typeface="宋体"/>
                <a:cs typeface="Times New Roman"/>
              </a:rPr>
              <a:t>③</a:t>
            </a:r>
            <a:r>
              <a:rPr lang="zh-CN" altLang="zh-CN" sz="2400" b="1" kern="100" dirty="0">
                <a:latin typeface="Times New Roman"/>
                <a:cs typeface="Times New Roman"/>
              </a:rPr>
              <a:t>前期的主要代表作是《如梦令》，后期有《声声慢》等。词作集有《漱玉词》。</a:t>
            </a:r>
            <a:endParaRPr lang="zh-CN" altLang="zh-CN" sz="1050" kern="100" dirty="0">
              <a:latin typeface="宋体"/>
              <a:cs typeface="Courier New"/>
            </a:endParaRPr>
          </a:p>
          <a:p>
            <a:pPr indent="612140" algn="just">
              <a:lnSpc>
                <a:spcPts val="36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作为女人，她处在封建社会的底层；作为一个知识分子，她又处在社会思维的制高点。她看到了很多他人看不到的事情，寻求着很多他人不寻求的境地，这就不免有孤单的悲痛。</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latin typeface="Times New Roman"/>
                <a:ea typeface="黑体"/>
                <a:cs typeface="Times New Roman"/>
              </a:rPr>
              <a:t>二、知背景</a:t>
            </a:r>
            <a:endParaRPr lang="zh-CN" altLang="zh-CN" sz="1050" kern="10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被贬黄州创千古名篇</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《念奴娇</a:t>
            </a:r>
            <a:r>
              <a:rPr lang="en-US" altLang="zh-CN" sz="2400" b="1" kern="100" dirty="0">
                <a:latin typeface="Times New Roman"/>
                <a:cs typeface="Courier New"/>
              </a:rPr>
              <a:t>·</a:t>
            </a:r>
            <a:r>
              <a:rPr lang="zh-CN" altLang="zh-CN" sz="2400" b="1" kern="100" dirty="0">
                <a:latin typeface="Times New Roman"/>
                <a:cs typeface="Times New Roman"/>
              </a:rPr>
              <a:t>赤壁怀古》写于苏轼游览黄冈城外赤鼻矶后。当时苏轼因诗文讽喻新法，被新派官员诬陷论罪，贬斥至黄州任团练副使。苏轼此时深感年岁渐老，事业功名未有所成，抑郁于心。观景顿生种种联想，眼前浮现出赤壁古战场鏖战的场景、周瑜</a:t>
            </a:r>
            <a:r>
              <a:rPr lang="zh-CN" altLang="zh-CN" sz="2400" b="1" kern="100" dirty="0">
                <a:latin typeface="宋体"/>
                <a:cs typeface="Times New Roman"/>
              </a:rPr>
              <a:t>“</a:t>
            </a:r>
            <a:r>
              <a:rPr lang="zh-CN" altLang="zh-CN" sz="2400" b="1" kern="100" dirty="0">
                <a:latin typeface="Times New Roman"/>
                <a:cs typeface="Times New Roman"/>
              </a:rPr>
              <a:t>雄姿英发</a:t>
            </a:r>
            <a:r>
              <a:rPr lang="zh-CN" altLang="zh-CN" sz="2400" b="1" kern="100" dirty="0">
                <a:latin typeface="宋体"/>
                <a:cs typeface="Times New Roman"/>
              </a:rPr>
              <a:t>”</a:t>
            </a:r>
            <a:r>
              <a:rPr lang="zh-CN" altLang="zh-CN" sz="2400" b="1" kern="100" dirty="0">
                <a:latin typeface="Times New Roman"/>
                <a:cs typeface="Times New Roman"/>
              </a:rPr>
              <a:t>的形象，作者赞颂其功业，并借以抒发自己有志报国、壮志难酬的感慨。</a:t>
            </a:r>
            <a:endParaRPr lang="zh-CN" altLang="zh-CN" sz="1050" kern="100" dirty="0">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760292"/>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黑体"/>
                <a:cs typeface="Times New Roman"/>
              </a:rPr>
              <a:t>登山苦谏诉衷肠</a:t>
            </a:r>
            <a:endParaRPr lang="zh-CN" altLang="zh-CN" sz="1050" kern="10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《永遇乐</a:t>
            </a:r>
            <a:r>
              <a:rPr lang="en-US" altLang="zh-CN" sz="2400" b="1" kern="100" dirty="0">
                <a:latin typeface="Times New Roman"/>
                <a:cs typeface="Courier New"/>
              </a:rPr>
              <a:t>·</a:t>
            </a:r>
            <a:r>
              <a:rPr lang="zh-CN" altLang="zh-CN" sz="2400" b="1" kern="100" dirty="0">
                <a:latin typeface="Times New Roman"/>
                <a:cs typeface="Times New Roman"/>
              </a:rPr>
              <a:t>京口北固亭怀古》这首词写于</a:t>
            </a:r>
            <a:r>
              <a:rPr lang="en-US" altLang="zh-CN" sz="2400" b="1" kern="100" dirty="0">
                <a:latin typeface="Times New Roman"/>
                <a:cs typeface="Courier New"/>
              </a:rPr>
              <a:t>1205</a:t>
            </a:r>
            <a:r>
              <a:rPr lang="zh-CN" altLang="zh-CN" sz="2400" b="1" kern="100" dirty="0">
                <a:latin typeface="Times New Roman"/>
                <a:cs typeface="Times New Roman"/>
              </a:rPr>
              <a:t>年作者在镇江任知府时，此时的作者已经</a:t>
            </a:r>
            <a:r>
              <a:rPr lang="en-US" altLang="zh-CN" sz="2400" b="1" kern="100" dirty="0">
                <a:latin typeface="Times New Roman"/>
                <a:cs typeface="Courier New"/>
              </a:rPr>
              <a:t>66</a:t>
            </a:r>
            <a:r>
              <a:rPr lang="zh-CN" altLang="zh-CN" sz="2400" b="1" kern="100" dirty="0">
                <a:latin typeface="Times New Roman"/>
                <a:cs typeface="Times New Roman"/>
              </a:rPr>
              <a:t>岁。宋宁宗嘉泰四年</a:t>
            </a:r>
            <a:r>
              <a:rPr lang="en-US" altLang="zh-CN" sz="2400" b="1" kern="100" dirty="0">
                <a:latin typeface="Times New Roman"/>
                <a:cs typeface="Courier New"/>
              </a:rPr>
              <a:t>(1204)</a:t>
            </a:r>
            <a:r>
              <a:rPr lang="zh-CN" altLang="zh-CN" sz="2400" b="1" kern="100" dirty="0">
                <a:latin typeface="Times New Roman"/>
                <a:cs typeface="Times New Roman"/>
              </a:rPr>
              <a:t>，执政的韩侂胄意欲以北伐巩固自己的地位，于是起用辛弃疾任镇江知府。镇江毗邻战争的前线，是北伐的重要基地。辛弃疾到任后为北伐做了大量的准备工作，但他不同意韩立即北伐的主张。</a:t>
            </a:r>
            <a:r>
              <a:rPr lang="zh-CN" altLang="zh-CN" sz="2400" b="1" u="sng" kern="100" dirty="0">
                <a:latin typeface="Times New Roman"/>
                <a:ea typeface="黑体"/>
                <a:cs typeface="Times New Roman"/>
              </a:rPr>
              <a:t>韩听不进辛弃疾的劝告，后来就把他调离了镇江。这首词从某种意义上说，相当于是给韩的一封</a:t>
            </a:r>
            <a:r>
              <a:rPr lang="zh-CN" altLang="zh-CN" sz="2400" b="1" u="sng" kern="100" dirty="0">
                <a:latin typeface="宋体"/>
                <a:cs typeface="Times New Roman"/>
              </a:rPr>
              <a:t>“</a:t>
            </a:r>
            <a:r>
              <a:rPr lang="zh-CN" altLang="zh-CN" sz="2400" b="1" u="sng" kern="100" dirty="0">
                <a:latin typeface="Times New Roman"/>
                <a:ea typeface="黑体"/>
                <a:cs typeface="Times New Roman"/>
              </a:rPr>
              <a:t>谏书</a:t>
            </a:r>
            <a:r>
              <a:rPr lang="zh-CN"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④</a:t>
            </a:r>
            <a:endParaRPr lang="zh-CN" altLang="zh-CN" sz="1050" kern="100" dirty="0">
              <a:effectLst/>
              <a:latin typeface="宋体"/>
              <a:cs typeface="Courier New"/>
            </a:endParaRPr>
          </a:p>
        </p:txBody>
      </p:sp>
      <p:sp>
        <p:nvSpPr>
          <p:cNvPr id="4" name="矩形 3"/>
          <p:cNvSpPr>
            <a:spLocks noChangeArrowheads="1"/>
          </p:cNvSpPr>
          <p:nvPr/>
        </p:nvSpPr>
        <p:spPr bwMode="auto">
          <a:xfrm>
            <a:off x="335264" y="4595860"/>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辛弃疾名弃疾，但他何尝有什么疾病？他只有一块心病：金瓯缺，月未圆，山河碎，心不安。</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59429"/>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颠沛流离《声声慢》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声声慢》是李清照的晚期作品，词情凄清。李清照写这首词时，正值金兵入侵，北宋灭亡，志趣相投的丈夫也病死在任上，南渡避难的过程中夫妻半生收藏的金石文物又丢失殆尽。这一连串的打击使她尝尽了国破家亡、颠沛流离的苦痛。就是在这种背景下，</a:t>
            </a:r>
            <a:r>
              <a:rPr lang="zh-CN" altLang="zh-CN" sz="2400" b="1" u="sng" kern="100" dirty="0">
                <a:latin typeface="Times New Roman"/>
                <a:ea typeface="黑体"/>
                <a:cs typeface="Times New Roman"/>
              </a:rPr>
              <a:t>作者写下了</a:t>
            </a:r>
            <a:r>
              <a:rPr lang="en-US" altLang="zh-CN" sz="2400" b="1" u="sng" kern="100" dirty="0">
                <a:latin typeface="宋体"/>
                <a:cs typeface="Times New Roman"/>
              </a:rPr>
              <a:t>“</a:t>
            </a:r>
            <a:r>
              <a:rPr lang="zh-CN" altLang="zh-CN" sz="2400" b="1" u="sng" kern="100" dirty="0">
                <a:latin typeface="Times New Roman"/>
                <a:ea typeface="黑体"/>
                <a:cs typeface="Times New Roman"/>
              </a:rPr>
              <a:t>声声慢</a:t>
            </a:r>
            <a:r>
              <a:rPr lang="en-US" altLang="zh-CN" sz="2400" b="1" u="sng" kern="100" dirty="0">
                <a:latin typeface="宋体"/>
                <a:cs typeface="Times New Roman"/>
              </a:rPr>
              <a:t>”</a:t>
            </a:r>
            <a:r>
              <a:rPr lang="zh-CN" altLang="zh-CN" sz="2400" b="1" u="sng" kern="100" dirty="0">
                <a:latin typeface="Times New Roman"/>
                <a:ea typeface="黑体"/>
                <a:cs typeface="Times New Roman"/>
              </a:rPr>
              <a:t>这首词，通过描写残秋所见、所闻、所感，抒发自己孤寂落寞、悲凉愁苦的心绪。</a:t>
            </a:r>
            <a:r>
              <a:rPr lang="en-US" altLang="zh-CN" sz="2400" b="1" kern="100" baseline="30000" dirty="0">
                <a:latin typeface="宋体"/>
                <a:cs typeface="Times New Roman"/>
              </a:rPr>
              <a:t>⑤</a:t>
            </a:r>
            <a:endParaRPr lang="zh-CN" altLang="zh-CN" sz="1050" kern="100" dirty="0">
              <a:effectLst/>
              <a:latin typeface="宋体"/>
              <a:cs typeface="Courier New"/>
            </a:endParaRPr>
          </a:p>
        </p:txBody>
      </p:sp>
      <p:sp>
        <p:nvSpPr>
          <p:cNvPr id="4" name="矩形 3"/>
          <p:cNvSpPr>
            <a:spLocks noChangeArrowheads="1"/>
          </p:cNvSpPr>
          <p:nvPr/>
        </p:nvSpPr>
        <p:spPr bwMode="auto">
          <a:xfrm>
            <a:off x="349930" y="4257848"/>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有人认为，此词以豪放纵恣之笔写激动悲怆之怀，既不委婉，也不隐约，不能列入婉约体。你怎么看呢？</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长　调</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长调，词调体式之一，指词调中的长曲。字数以</a:t>
            </a:r>
            <a:r>
              <a:rPr lang="en-US" altLang="zh-CN" sz="2400" b="1" kern="100" dirty="0">
                <a:latin typeface="Times New Roman"/>
                <a:cs typeface="Courier New"/>
              </a:rPr>
              <a:t>91</a:t>
            </a:r>
            <a:r>
              <a:rPr lang="zh-CN" altLang="zh-CN" sz="2400" b="1" kern="100" dirty="0">
                <a:latin typeface="Times New Roman"/>
                <a:cs typeface="Times New Roman"/>
              </a:rPr>
              <a:t>字以上者为长调，例如：</a:t>
            </a:r>
            <a:r>
              <a:rPr lang="en-US" altLang="zh-CN" sz="2400" b="1" kern="100" dirty="0">
                <a:latin typeface="宋体"/>
                <a:cs typeface="Times New Roman"/>
              </a:rPr>
              <a:t>“</a:t>
            </a:r>
            <a:r>
              <a:rPr lang="zh-CN" altLang="zh-CN" sz="2400" b="1" kern="100" dirty="0">
                <a:latin typeface="Times New Roman"/>
                <a:cs typeface="Times New Roman"/>
              </a:rPr>
              <a:t>满江红</a:t>
            </a:r>
            <a:r>
              <a:rPr lang="en-US" altLang="zh-CN" sz="2400" b="1" kern="100" dirty="0">
                <a:latin typeface="宋体"/>
                <a:cs typeface="Times New Roman"/>
              </a:rPr>
              <a:t>”“</a:t>
            </a:r>
            <a:r>
              <a:rPr lang="zh-CN" altLang="zh-CN" sz="2400" b="1" kern="100" dirty="0">
                <a:latin typeface="Times New Roman"/>
                <a:cs typeface="Times New Roman"/>
              </a:rPr>
              <a:t>水调歌头</a:t>
            </a:r>
            <a:r>
              <a:rPr lang="en-US" altLang="zh-CN" sz="2400" b="1" kern="100" dirty="0">
                <a:latin typeface="宋体"/>
                <a:cs typeface="Times New Roman"/>
              </a:rPr>
              <a:t>”“</a:t>
            </a:r>
            <a:r>
              <a:rPr lang="zh-CN" altLang="zh-CN" sz="2400" b="1" kern="100" dirty="0">
                <a:latin typeface="Times New Roman"/>
                <a:cs typeface="Times New Roman"/>
              </a:rPr>
              <a:t>念奴娇</a:t>
            </a:r>
            <a:r>
              <a:rPr lang="en-US" altLang="zh-CN" sz="2400" b="1" kern="100" dirty="0">
                <a:latin typeface="宋体"/>
                <a:cs typeface="Times New Roman"/>
              </a:rPr>
              <a:t>”“</a:t>
            </a:r>
            <a:r>
              <a:rPr lang="zh-CN" altLang="zh-CN" sz="2400" b="1" kern="100" dirty="0">
                <a:latin typeface="Times New Roman"/>
                <a:cs typeface="Times New Roman"/>
              </a:rPr>
              <a:t>水龙吟</a:t>
            </a:r>
            <a:r>
              <a:rPr lang="en-US" altLang="zh-CN" sz="2400" b="1" kern="100" dirty="0">
                <a:latin typeface="宋体"/>
                <a:cs typeface="Times New Roman"/>
              </a:rPr>
              <a:t>”“</a:t>
            </a:r>
            <a:r>
              <a:rPr lang="zh-CN" altLang="zh-CN" sz="2400" b="1" kern="100" dirty="0">
                <a:latin typeface="Times New Roman"/>
                <a:cs typeface="Times New Roman"/>
              </a:rPr>
              <a:t>雨霖铃</a:t>
            </a:r>
            <a:r>
              <a:rPr lang="en-US" altLang="zh-CN" sz="2400" b="1" kern="100" dirty="0">
                <a:latin typeface="宋体"/>
                <a:cs typeface="Times New Roman"/>
              </a:rPr>
              <a:t>”“</a:t>
            </a:r>
            <a:r>
              <a:rPr lang="zh-CN" altLang="zh-CN" sz="2400" b="1" kern="100" dirty="0">
                <a:latin typeface="Times New Roman"/>
                <a:cs typeface="Times New Roman"/>
              </a:rPr>
              <a:t>永遇乐</a:t>
            </a:r>
            <a:r>
              <a:rPr lang="en-US" altLang="zh-CN" sz="2400" b="1" kern="100" dirty="0">
                <a:latin typeface="宋体"/>
                <a:cs typeface="Times New Roman"/>
              </a:rPr>
              <a:t>”“</a:t>
            </a:r>
            <a:r>
              <a:rPr lang="zh-CN" altLang="zh-CN" sz="2400" b="1" kern="100" dirty="0">
                <a:latin typeface="Times New Roman"/>
                <a:cs typeface="Times New Roman"/>
              </a:rPr>
              <a:t>沁园春</a:t>
            </a:r>
            <a:r>
              <a:rPr lang="en-US" altLang="zh-CN" sz="2400" b="1" kern="100" dirty="0">
                <a:latin typeface="宋体"/>
                <a:cs typeface="Times New Roman"/>
              </a:rPr>
              <a:t>”</a:t>
            </a:r>
            <a:r>
              <a:rPr lang="zh-CN" altLang="zh-CN" sz="2400" b="1" kern="100" dirty="0">
                <a:latin typeface="Times New Roman"/>
                <a:cs typeface="Times New Roman"/>
              </a:rPr>
              <a:t>等。长调最长的在二百字以上。例如《莺啼序》有二百四十字，可以称作已知的最长的长调。</a:t>
            </a:r>
            <a:endParaRPr lang="zh-CN" altLang="zh-CN" sz="1050" kern="100" dirty="0">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538</TotalTime>
  <Words>3024</Words>
  <Application>Microsoft Office PowerPoint</Application>
  <PresentationFormat>宽屏</PresentationFormat>
  <Paragraphs>167</Paragraphs>
  <Slides>46</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6" baseType="lpstr">
      <vt:lpstr>华文中宋</vt:lpstr>
      <vt:lpstr>宋体</vt:lpstr>
      <vt:lpstr>微软雅黑</vt:lpstr>
      <vt:lpstr>Arial</vt:lpstr>
      <vt:lpstr>Calibri</vt:lpstr>
      <vt:lpstr>Calibri Light</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202</cp:revision>
  <dcterms:created xsi:type="dcterms:W3CDTF">2018-01-02T04:06:00Z</dcterms:created>
  <dcterms:modified xsi:type="dcterms:W3CDTF">2019-09-14T06:13:46Z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