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7" r:id="rId3"/>
    <p:sldId id="294" r:id="rId4"/>
    <p:sldId id="293" r:id="rId5"/>
    <p:sldId id="266" r:id="rId6"/>
    <p:sldId id="268" r:id="rId7"/>
    <p:sldId id="295" r:id="rId8"/>
    <p:sldId id="269" r:id="rId9"/>
    <p:sldId id="296" r:id="rId10"/>
    <p:sldId id="297" r:id="rId11"/>
    <p:sldId id="298" r:id="rId12"/>
    <p:sldId id="299" r:id="rId13"/>
    <p:sldId id="300" r:id="rId14"/>
    <p:sldId id="301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31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0A17"/>
    <a:srgbClr val="5660AA"/>
    <a:srgbClr val="262626"/>
    <a:srgbClr val="9E6322"/>
    <a:srgbClr val="007881"/>
    <a:srgbClr val="D61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24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9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111D46-421B-4AAF-ADFB-96770096C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9E779B-7DF7-4BE5-B83F-7FE496F1F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B31B9A-9A2B-45DA-A987-4A6E92158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F38AD2-BDED-4CE9-9970-369CCAD55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4205A9-04BD-4FF4-B531-D00875A85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占位符 1">
            <a:extLst>
              <a:ext uri="{FF2B5EF4-FFF2-40B4-BE49-F238E27FC236}">
                <a16:creationId xmlns:a16="http://schemas.microsoft.com/office/drawing/2014/main" id="{55172B3D-621D-47D5-964A-EC53D03DE9C2}"/>
              </a:ext>
            </a:extLst>
          </p:cNvPr>
          <p:cNvSpPr txBox="1">
            <a:spLocks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8" name="文本占位符 2">
            <a:extLst>
              <a:ext uri="{FF2B5EF4-FFF2-40B4-BE49-F238E27FC236}">
                <a16:creationId xmlns:a16="http://schemas.microsoft.com/office/drawing/2014/main" id="{5D016686-C412-4BE6-BE3E-E6E8B4F44A7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9" name="日期占位符 3">
            <a:extLst>
              <a:ext uri="{FF2B5EF4-FFF2-40B4-BE49-F238E27FC236}">
                <a16:creationId xmlns:a16="http://schemas.microsoft.com/office/drawing/2014/main" id="{5AE10D7D-8950-41BC-8D68-8DB4F1B31327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91B99B3-5B8E-4990-90A7-60B5CFA14D43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97786E2C-A36C-4EC9-A855-1028D27A2774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2FCE145-BCCD-43FE-A39A-EED33616986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 descr="图片包含 游戏机, 动物, 鱼&#10;&#10;描述已自动生成">
            <a:extLst>
              <a:ext uri="{FF2B5EF4-FFF2-40B4-BE49-F238E27FC236}">
                <a16:creationId xmlns:a16="http://schemas.microsoft.com/office/drawing/2014/main" id="{6B656031-4315-4820-9F46-07EB420096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" y="0"/>
            <a:ext cx="12187345" cy="6857999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AA75E49-7999-4EDC-A91F-1AA46DB62403}"/>
              </a:ext>
            </a:extLst>
          </p:cNvPr>
          <p:cNvSpPr/>
          <p:nvPr userDrawn="1"/>
        </p:nvSpPr>
        <p:spPr>
          <a:xfrm>
            <a:off x="342900" y="104775"/>
            <a:ext cx="11626962" cy="6667500"/>
          </a:xfrm>
          <a:custGeom>
            <a:avLst/>
            <a:gdLst>
              <a:gd name="connsiteX0" fmla="*/ 197242 w 11626962"/>
              <a:gd name="connsiteY0" fmla="*/ 5906702 h 6667500"/>
              <a:gd name="connsiteX1" fmla="*/ 101992 w 11626962"/>
              <a:gd name="connsiteY1" fmla="*/ 6001952 h 6667500"/>
              <a:gd name="connsiteX2" fmla="*/ 197242 w 11626962"/>
              <a:gd name="connsiteY2" fmla="*/ 6097202 h 6667500"/>
              <a:gd name="connsiteX3" fmla="*/ 292492 w 11626962"/>
              <a:gd name="connsiteY3" fmla="*/ 6001952 h 6667500"/>
              <a:gd name="connsiteX4" fmla="*/ 197242 w 11626962"/>
              <a:gd name="connsiteY4" fmla="*/ 5906702 h 6667500"/>
              <a:gd name="connsiteX5" fmla="*/ 187717 w 11626962"/>
              <a:gd name="connsiteY5" fmla="*/ 5278059 h 6667500"/>
              <a:gd name="connsiteX6" fmla="*/ 92467 w 11626962"/>
              <a:gd name="connsiteY6" fmla="*/ 5373309 h 6667500"/>
              <a:gd name="connsiteX7" fmla="*/ 187717 w 11626962"/>
              <a:gd name="connsiteY7" fmla="*/ 5468559 h 6667500"/>
              <a:gd name="connsiteX8" fmla="*/ 282967 w 11626962"/>
              <a:gd name="connsiteY8" fmla="*/ 5373309 h 6667500"/>
              <a:gd name="connsiteX9" fmla="*/ 187717 w 11626962"/>
              <a:gd name="connsiteY9" fmla="*/ 5278059 h 6667500"/>
              <a:gd name="connsiteX10" fmla="*/ 197242 w 11626962"/>
              <a:gd name="connsiteY10" fmla="*/ 4649417 h 6667500"/>
              <a:gd name="connsiteX11" fmla="*/ 101992 w 11626962"/>
              <a:gd name="connsiteY11" fmla="*/ 4744667 h 6667500"/>
              <a:gd name="connsiteX12" fmla="*/ 197242 w 11626962"/>
              <a:gd name="connsiteY12" fmla="*/ 4839917 h 6667500"/>
              <a:gd name="connsiteX13" fmla="*/ 292492 w 11626962"/>
              <a:gd name="connsiteY13" fmla="*/ 4744667 h 6667500"/>
              <a:gd name="connsiteX14" fmla="*/ 197242 w 11626962"/>
              <a:gd name="connsiteY14" fmla="*/ 4649417 h 6667500"/>
              <a:gd name="connsiteX15" fmla="*/ 187717 w 11626962"/>
              <a:gd name="connsiteY15" fmla="*/ 4020775 h 6667500"/>
              <a:gd name="connsiteX16" fmla="*/ 92467 w 11626962"/>
              <a:gd name="connsiteY16" fmla="*/ 4116025 h 6667500"/>
              <a:gd name="connsiteX17" fmla="*/ 187717 w 11626962"/>
              <a:gd name="connsiteY17" fmla="*/ 4211275 h 6667500"/>
              <a:gd name="connsiteX18" fmla="*/ 282967 w 11626962"/>
              <a:gd name="connsiteY18" fmla="*/ 4116025 h 6667500"/>
              <a:gd name="connsiteX19" fmla="*/ 187717 w 11626962"/>
              <a:gd name="connsiteY19" fmla="*/ 4020775 h 6667500"/>
              <a:gd name="connsiteX20" fmla="*/ 206767 w 11626962"/>
              <a:gd name="connsiteY20" fmla="*/ 2419327 h 6667500"/>
              <a:gd name="connsiteX21" fmla="*/ 111517 w 11626962"/>
              <a:gd name="connsiteY21" fmla="*/ 2514577 h 6667500"/>
              <a:gd name="connsiteX22" fmla="*/ 206767 w 11626962"/>
              <a:gd name="connsiteY22" fmla="*/ 2609827 h 6667500"/>
              <a:gd name="connsiteX23" fmla="*/ 302017 w 11626962"/>
              <a:gd name="connsiteY23" fmla="*/ 2514577 h 6667500"/>
              <a:gd name="connsiteX24" fmla="*/ 206767 w 11626962"/>
              <a:gd name="connsiteY24" fmla="*/ 2419327 h 6667500"/>
              <a:gd name="connsiteX25" fmla="*/ 197242 w 11626962"/>
              <a:gd name="connsiteY25" fmla="*/ 1790684 h 6667500"/>
              <a:gd name="connsiteX26" fmla="*/ 101992 w 11626962"/>
              <a:gd name="connsiteY26" fmla="*/ 1885934 h 6667500"/>
              <a:gd name="connsiteX27" fmla="*/ 197242 w 11626962"/>
              <a:gd name="connsiteY27" fmla="*/ 1981184 h 6667500"/>
              <a:gd name="connsiteX28" fmla="*/ 292492 w 11626962"/>
              <a:gd name="connsiteY28" fmla="*/ 1885934 h 6667500"/>
              <a:gd name="connsiteX29" fmla="*/ 197242 w 11626962"/>
              <a:gd name="connsiteY29" fmla="*/ 1790684 h 6667500"/>
              <a:gd name="connsiteX30" fmla="*/ 206767 w 11626962"/>
              <a:gd name="connsiteY30" fmla="*/ 1162043 h 6667500"/>
              <a:gd name="connsiteX31" fmla="*/ 111517 w 11626962"/>
              <a:gd name="connsiteY31" fmla="*/ 1257292 h 6667500"/>
              <a:gd name="connsiteX32" fmla="*/ 206767 w 11626962"/>
              <a:gd name="connsiteY32" fmla="*/ 1352542 h 6667500"/>
              <a:gd name="connsiteX33" fmla="*/ 302017 w 11626962"/>
              <a:gd name="connsiteY33" fmla="*/ 1257292 h 6667500"/>
              <a:gd name="connsiteX34" fmla="*/ 206767 w 11626962"/>
              <a:gd name="connsiteY34" fmla="*/ 1162043 h 6667500"/>
              <a:gd name="connsiteX35" fmla="*/ 197242 w 11626962"/>
              <a:gd name="connsiteY35" fmla="*/ 533401 h 6667500"/>
              <a:gd name="connsiteX36" fmla="*/ 101992 w 11626962"/>
              <a:gd name="connsiteY36" fmla="*/ 628651 h 6667500"/>
              <a:gd name="connsiteX37" fmla="*/ 197242 w 11626962"/>
              <a:gd name="connsiteY37" fmla="*/ 723901 h 6667500"/>
              <a:gd name="connsiteX38" fmla="*/ 292492 w 11626962"/>
              <a:gd name="connsiteY38" fmla="*/ 628651 h 6667500"/>
              <a:gd name="connsiteX39" fmla="*/ 197242 w 11626962"/>
              <a:gd name="connsiteY39" fmla="*/ 533401 h 6667500"/>
              <a:gd name="connsiteX40" fmla="*/ 0 w 11626962"/>
              <a:gd name="connsiteY40" fmla="*/ 0 h 6667500"/>
              <a:gd name="connsiteX41" fmla="*/ 11626962 w 11626962"/>
              <a:gd name="connsiteY41" fmla="*/ 0 h 6667500"/>
              <a:gd name="connsiteX42" fmla="*/ 11626962 w 11626962"/>
              <a:gd name="connsiteY42" fmla="*/ 6667500 h 6667500"/>
              <a:gd name="connsiteX43" fmla="*/ 0 w 11626962"/>
              <a:gd name="connsiteY43" fmla="*/ 6667500 h 666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1626962" h="6667500">
                <a:moveTo>
                  <a:pt x="197242" y="5906702"/>
                </a:moveTo>
                <a:cubicBezTo>
                  <a:pt x="144637" y="5906702"/>
                  <a:pt x="101992" y="5949347"/>
                  <a:pt x="101992" y="6001952"/>
                </a:cubicBezTo>
                <a:cubicBezTo>
                  <a:pt x="101992" y="6054557"/>
                  <a:pt x="144637" y="6097202"/>
                  <a:pt x="197242" y="6097202"/>
                </a:cubicBezTo>
                <a:cubicBezTo>
                  <a:pt x="249847" y="6097202"/>
                  <a:pt x="292492" y="6054557"/>
                  <a:pt x="292492" y="6001952"/>
                </a:cubicBezTo>
                <a:cubicBezTo>
                  <a:pt x="292492" y="5949347"/>
                  <a:pt x="249847" y="5906702"/>
                  <a:pt x="197242" y="5906702"/>
                </a:cubicBezTo>
                <a:close/>
                <a:moveTo>
                  <a:pt x="187717" y="5278059"/>
                </a:moveTo>
                <a:cubicBezTo>
                  <a:pt x="135112" y="5278059"/>
                  <a:pt x="92467" y="5320704"/>
                  <a:pt x="92467" y="5373309"/>
                </a:cubicBezTo>
                <a:cubicBezTo>
                  <a:pt x="92467" y="5425914"/>
                  <a:pt x="135112" y="5468559"/>
                  <a:pt x="187717" y="5468559"/>
                </a:cubicBezTo>
                <a:cubicBezTo>
                  <a:pt x="240322" y="5468559"/>
                  <a:pt x="282967" y="5425914"/>
                  <a:pt x="282967" y="5373309"/>
                </a:cubicBezTo>
                <a:cubicBezTo>
                  <a:pt x="282967" y="5320704"/>
                  <a:pt x="240322" y="5278059"/>
                  <a:pt x="187717" y="5278059"/>
                </a:cubicBezTo>
                <a:close/>
                <a:moveTo>
                  <a:pt x="197242" y="4649417"/>
                </a:moveTo>
                <a:cubicBezTo>
                  <a:pt x="144637" y="4649417"/>
                  <a:pt x="101992" y="4692062"/>
                  <a:pt x="101992" y="4744667"/>
                </a:cubicBezTo>
                <a:cubicBezTo>
                  <a:pt x="101992" y="4797272"/>
                  <a:pt x="144637" y="4839917"/>
                  <a:pt x="197242" y="4839917"/>
                </a:cubicBezTo>
                <a:cubicBezTo>
                  <a:pt x="249847" y="4839917"/>
                  <a:pt x="292492" y="4797272"/>
                  <a:pt x="292492" y="4744667"/>
                </a:cubicBezTo>
                <a:cubicBezTo>
                  <a:pt x="292492" y="4692062"/>
                  <a:pt x="249847" y="4649417"/>
                  <a:pt x="197242" y="4649417"/>
                </a:cubicBezTo>
                <a:close/>
                <a:moveTo>
                  <a:pt x="187717" y="4020775"/>
                </a:moveTo>
                <a:cubicBezTo>
                  <a:pt x="135112" y="4020775"/>
                  <a:pt x="92467" y="4063420"/>
                  <a:pt x="92467" y="4116025"/>
                </a:cubicBezTo>
                <a:cubicBezTo>
                  <a:pt x="92467" y="4168630"/>
                  <a:pt x="135112" y="4211275"/>
                  <a:pt x="187717" y="4211275"/>
                </a:cubicBezTo>
                <a:cubicBezTo>
                  <a:pt x="240322" y="4211275"/>
                  <a:pt x="282967" y="4168630"/>
                  <a:pt x="282967" y="4116025"/>
                </a:cubicBezTo>
                <a:cubicBezTo>
                  <a:pt x="282967" y="4063420"/>
                  <a:pt x="240322" y="4020775"/>
                  <a:pt x="187717" y="4020775"/>
                </a:cubicBezTo>
                <a:close/>
                <a:moveTo>
                  <a:pt x="206767" y="2419327"/>
                </a:moveTo>
                <a:cubicBezTo>
                  <a:pt x="154162" y="2419327"/>
                  <a:pt x="111517" y="2461972"/>
                  <a:pt x="111517" y="2514577"/>
                </a:cubicBezTo>
                <a:cubicBezTo>
                  <a:pt x="111517" y="2567182"/>
                  <a:pt x="154162" y="2609827"/>
                  <a:pt x="206767" y="2609827"/>
                </a:cubicBezTo>
                <a:cubicBezTo>
                  <a:pt x="259372" y="2609827"/>
                  <a:pt x="302017" y="2567182"/>
                  <a:pt x="302017" y="2514577"/>
                </a:cubicBezTo>
                <a:cubicBezTo>
                  <a:pt x="302017" y="2461972"/>
                  <a:pt x="259372" y="2419327"/>
                  <a:pt x="206767" y="2419327"/>
                </a:cubicBezTo>
                <a:close/>
                <a:moveTo>
                  <a:pt x="197242" y="1790684"/>
                </a:moveTo>
                <a:cubicBezTo>
                  <a:pt x="144637" y="1790684"/>
                  <a:pt x="101992" y="1833329"/>
                  <a:pt x="101992" y="1885934"/>
                </a:cubicBezTo>
                <a:cubicBezTo>
                  <a:pt x="101992" y="1938539"/>
                  <a:pt x="144637" y="1981184"/>
                  <a:pt x="197242" y="1981184"/>
                </a:cubicBezTo>
                <a:cubicBezTo>
                  <a:pt x="249847" y="1981184"/>
                  <a:pt x="292492" y="1938539"/>
                  <a:pt x="292492" y="1885934"/>
                </a:cubicBezTo>
                <a:cubicBezTo>
                  <a:pt x="292492" y="1833329"/>
                  <a:pt x="249847" y="1790684"/>
                  <a:pt x="197242" y="1790684"/>
                </a:cubicBezTo>
                <a:close/>
                <a:moveTo>
                  <a:pt x="206767" y="1162043"/>
                </a:moveTo>
                <a:cubicBezTo>
                  <a:pt x="154162" y="1162043"/>
                  <a:pt x="111517" y="1204688"/>
                  <a:pt x="111517" y="1257292"/>
                </a:cubicBezTo>
                <a:cubicBezTo>
                  <a:pt x="111517" y="1309897"/>
                  <a:pt x="154162" y="1352542"/>
                  <a:pt x="206767" y="1352542"/>
                </a:cubicBezTo>
                <a:cubicBezTo>
                  <a:pt x="259372" y="1352542"/>
                  <a:pt x="302017" y="1309897"/>
                  <a:pt x="302017" y="1257292"/>
                </a:cubicBezTo>
                <a:cubicBezTo>
                  <a:pt x="302017" y="1204688"/>
                  <a:pt x="259372" y="1162043"/>
                  <a:pt x="206767" y="1162043"/>
                </a:cubicBezTo>
                <a:close/>
                <a:moveTo>
                  <a:pt x="197242" y="533401"/>
                </a:moveTo>
                <a:cubicBezTo>
                  <a:pt x="144637" y="533401"/>
                  <a:pt x="101992" y="576046"/>
                  <a:pt x="101992" y="628651"/>
                </a:cubicBezTo>
                <a:cubicBezTo>
                  <a:pt x="101992" y="681256"/>
                  <a:pt x="144637" y="723901"/>
                  <a:pt x="197242" y="723901"/>
                </a:cubicBezTo>
                <a:cubicBezTo>
                  <a:pt x="249847" y="723901"/>
                  <a:pt x="292492" y="681256"/>
                  <a:pt x="292492" y="628651"/>
                </a:cubicBezTo>
                <a:cubicBezTo>
                  <a:pt x="292492" y="576046"/>
                  <a:pt x="249847" y="533401"/>
                  <a:pt x="197242" y="533401"/>
                </a:cubicBezTo>
                <a:close/>
                <a:moveTo>
                  <a:pt x="0" y="0"/>
                </a:moveTo>
                <a:lnTo>
                  <a:pt x="11626962" y="0"/>
                </a:lnTo>
                <a:lnTo>
                  <a:pt x="11626962" y="6667500"/>
                </a:lnTo>
                <a:lnTo>
                  <a:pt x="0" y="6667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5A7F779-6FD6-4F80-A86D-D260211A485E}"/>
              </a:ext>
            </a:extLst>
          </p:cNvPr>
          <p:cNvCxnSpPr/>
          <p:nvPr userDrawn="1"/>
        </p:nvCxnSpPr>
        <p:spPr>
          <a:xfrm>
            <a:off x="863992" y="228600"/>
            <a:ext cx="0" cy="637222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7F8A6CF7-CC14-46DA-90FD-0732A201D078}"/>
              </a:ext>
            </a:extLst>
          </p:cNvPr>
          <p:cNvSpPr/>
          <p:nvPr userDrawn="1"/>
        </p:nvSpPr>
        <p:spPr>
          <a:xfrm>
            <a:off x="2415" y="2905125"/>
            <a:ext cx="749601" cy="981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图片包含 游戏机, 标志, 房间&#10;&#10;描述已自动生成">
            <a:extLst>
              <a:ext uri="{FF2B5EF4-FFF2-40B4-BE49-F238E27FC236}">
                <a16:creationId xmlns:a16="http://schemas.microsoft.com/office/drawing/2014/main" id="{7B396286-6458-4362-9316-1943CF4C2E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38" y="2996573"/>
            <a:ext cx="604035" cy="7219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7843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29EF31-8C54-42FD-B250-1F85C2A01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D097600-6EE8-4279-A97B-9943D49EF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DB8F66-1CD1-40E3-9AAF-28A5D8CF1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716E74-0A0E-4E63-A589-8A9845442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E52ADF9-2811-459A-8F67-22EEE4D70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231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F606B0D-0F25-47D0-B2C9-26C25EBEE2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592D81-B8B2-4ED0-AAE1-6C019BD510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316687-3D75-4D0A-9F49-391E59F73C4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66DB1-4226-425A-9274-3930445F2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F502CE-1487-4AAD-B594-22DD70FA3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802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F00695-AD79-43F1-8791-A11185874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9369E60-260C-441D-8CB2-24FCB09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81CF6A-EE4C-4620-BCF5-00FC8E443F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A87597-9F8C-4E61-B786-95D7BA7CB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A4DF09-2635-4CB5-8F5B-70EBF9311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54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0C0836-B663-4AB2-B80B-F8B6B18F3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16097E-4E38-495B-A57A-DE02BDC59A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C0F90B-1A92-47EC-8DDE-4CD2AB2976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62B9451-6A6B-4B83-9BD1-004854A60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FCB9ED-96EF-4A4F-BDA9-83E490AE3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63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33CF22-D37C-43EB-8D97-4A58D2D66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3B0D6D-5A03-476B-9575-D085700FAA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307A31-D605-41AE-97AF-B44D43080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1C0FB5D-DCD2-4510-B4AA-66068FEA29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B08BCFC-BCFC-4CB9-A488-71362C80D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D7A034-EC51-41F4-B689-4D2031521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400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08222E-B841-4485-A1F1-2C6C687C3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681E08-2068-434D-9C2D-74D2D67CE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D40AB3-CB13-47EC-BD2F-F9A2E1209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76362F7-3C22-46BB-A15F-2AC0DB76D9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8C5BC91-1961-438E-A887-A2FDF22D35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D61EA41-7F6E-483B-9A85-8D99BB844B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873F2D4-34FB-49C6-B729-0CB1B0AF6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D011917-6681-4672-8C61-472C7B44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944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99009-52EB-4001-A7FC-72949917F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7061BD9-5C01-4B1D-84FF-F361CF7798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B2A768-5031-4531-86FB-16A7BDF05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ED3D1DC-8BE4-45CA-A10C-FB72F4DD5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47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9C955A-26BF-4E3A-89BE-79F018FE3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700A10B-0030-4677-AC73-FFFE3BCAF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B670D8-3718-4189-9ABA-C66EE9F5E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99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EA2AC9-EB58-4D40-9A81-890FD201B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C52CA6-EA55-4BBF-82A4-618BB721E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EC3A09-97A7-473B-9138-10258185FB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B1FDBB-E808-4AFD-A5EB-A7F737CD4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F21C8E-CD71-42C9-A4D0-1CB3538D5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B9B81A-2BB3-4BE7-82E9-180DD85DE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93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D6770D-78EC-40F1-BC54-CB367A1BD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8B67AE6-4A0C-4F05-8370-5056D455FB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7A23CA-5C04-4CEA-899C-83120CE5AD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F6DED6-4907-44AB-A37C-433D79A045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91B99B3-5B8E-4990-90A7-60B5CFA14D43}" type="datetimeFigureOut">
              <a:rPr lang="zh-CN" altLang="en-US" smtClean="0"/>
              <a:t>2020/3/25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26B3D6D-2072-4D79-92CD-6F4E1C9DC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9AEF0E-C636-493D-AF3C-D4F44931E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FCE145-BCCD-43FE-A39A-EED3361698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80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612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100AC41-0347-4EC7-9A5B-46626464F874}"/>
              </a:ext>
            </a:extLst>
          </p:cNvPr>
          <p:cNvGrpSpPr/>
          <p:nvPr/>
        </p:nvGrpSpPr>
        <p:grpSpPr>
          <a:xfrm>
            <a:off x="420370" y="571501"/>
            <a:ext cx="11351260" cy="5714998"/>
            <a:chOff x="420370" y="571501"/>
            <a:chExt cx="11351260" cy="5714998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AEC314E-F572-44C5-806D-09539E351A71}"/>
                </a:ext>
              </a:extLst>
            </p:cNvPr>
            <p:cNvSpPr/>
            <p:nvPr/>
          </p:nvSpPr>
          <p:spPr>
            <a:xfrm>
              <a:off x="420370" y="571501"/>
              <a:ext cx="11351260" cy="5714998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73B8CE8-2E31-4537-85B3-0793941FB431}"/>
                </a:ext>
              </a:extLst>
            </p:cNvPr>
            <p:cNvSpPr/>
            <p:nvPr/>
          </p:nvSpPr>
          <p:spPr>
            <a:xfrm>
              <a:off x="630555" y="767198"/>
              <a:ext cx="10951845" cy="532880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erif SC" panose="02020400000000000000" pitchFamily="18" charset="-122"/>
                <a:ea typeface="Source Han Serif SC" panose="02020400000000000000" pitchFamily="18" charset="-122"/>
                <a:sym typeface="Source Han Serif SC" panose="02020400000000000000" pitchFamily="18" charset="-122"/>
              </a:endParaRPr>
            </a:p>
          </p:txBody>
        </p:sp>
      </p:grpSp>
      <p:sp>
        <p:nvSpPr>
          <p:cNvPr id="18" name="文本框 19">
            <a:extLst>
              <a:ext uri="{FF2B5EF4-FFF2-40B4-BE49-F238E27FC236}">
                <a16:creationId xmlns:a16="http://schemas.microsoft.com/office/drawing/2014/main" id="{4B368E66-C48F-40EE-B814-56A823C0A4FC}"/>
              </a:ext>
            </a:extLst>
          </p:cNvPr>
          <p:cNvSpPr txBox="1"/>
          <p:nvPr/>
        </p:nvSpPr>
        <p:spPr>
          <a:xfrm>
            <a:off x="1437309" y="2503726"/>
            <a:ext cx="9540630" cy="10156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6000" b="1" dirty="0">
                <a:solidFill>
                  <a:srgbClr val="007881"/>
                </a:solidFill>
                <a:ea typeface="Source Han Serif SC" panose="02020400000000000000" pitchFamily="18" charset="-122"/>
                <a:sym typeface="Source Han Serif SC" panose="02020400000000000000" pitchFamily="18" charset="-122"/>
              </a:rPr>
              <a:t>品味诗歌中的形象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6019978-7F62-414D-93B2-2861E0F83F26}"/>
              </a:ext>
            </a:extLst>
          </p:cNvPr>
          <p:cNvGrpSpPr/>
          <p:nvPr/>
        </p:nvGrpSpPr>
        <p:grpSpPr>
          <a:xfrm>
            <a:off x="4767308" y="594559"/>
            <a:ext cx="609849" cy="341337"/>
            <a:chOff x="4615816" y="567925"/>
            <a:chExt cx="761342" cy="426129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D2305E4-4014-464D-9F56-5D7E1417FCD9}"/>
                </a:ext>
              </a:extLst>
            </p:cNvPr>
            <p:cNvSpPr/>
            <p:nvPr/>
          </p:nvSpPr>
          <p:spPr>
            <a:xfrm>
              <a:off x="4951029" y="567925"/>
              <a:ext cx="426129" cy="426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332126E2-23AF-4F4A-B70E-1EFE134D08EF}"/>
                </a:ext>
              </a:extLst>
            </p:cNvPr>
            <p:cNvSpPr/>
            <p:nvPr/>
          </p:nvSpPr>
          <p:spPr>
            <a:xfrm>
              <a:off x="4615816" y="611456"/>
              <a:ext cx="339066" cy="339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AEA9BA3-0A1F-40EC-BFC8-7ED10A72D060}"/>
              </a:ext>
            </a:extLst>
          </p:cNvPr>
          <p:cNvGrpSpPr/>
          <p:nvPr/>
        </p:nvGrpSpPr>
        <p:grpSpPr>
          <a:xfrm flipH="1">
            <a:off x="6709139" y="601443"/>
            <a:ext cx="609849" cy="341337"/>
            <a:chOff x="4615816" y="567925"/>
            <a:chExt cx="761342" cy="426129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599D7798-AB51-4EA2-A615-465F28FF3A0D}"/>
                </a:ext>
              </a:extLst>
            </p:cNvPr>
            <p:cNvSpPr/>
            <p:nvPr/>
          </p:nvSpPr>
          <p:spPr>
            <a:xfrm>
              <a:off x="4951029" y="567925"/>
              <a:ext cx="426129" cy="4261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E3962B9-96A3-4034-85BE-E604A026DB89}"/>
                </a:ext>
              </a:extLst>
            </p:cNvPr>
            <p:cNvSpPr/>
            <p:nvPr/>
          </p:nvSpPr>
          <p:spPr>
            <a:xfrm>
              <a:off x="4615816" y="611456"/>
              <a:ext cx="339066" cy="339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41745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穷“形”尽“象”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923971" cy="4444546"/>
          </a:xfrm>
        </p:spPr>
        <p:txBody>
          <a:bodyPr/>
          <a:lstStyle/>
          <a:p>
            <a:r>
              <a:rPr lang="zh-CN" altLang="en-US" sz="3200" dirty="0"/>
              <a:t> </a:t>
            </a:r>
            <a:r>
              <a:rPr lang="en-US" altLang="zh-CN" sz="3200" dirty="0"/>
              <a:t>2.</a:t>
            </a:r>
            <a:r>
              <a:rPr lang="zh-CN" altLang="en-US" sz="3200" dirty="0"/>
              <a:t>他人形象</a:t>
            </a:r>
          </a:p>
          <a:p>
            <a:r>
              <a:rPr lang="zh-CN" altLang="en-US" sz="3200" dirty="0"/>
              <a:t>        在偏重叙事的诗歌作品中，诗人往往借助笔下塑造的人物表达自己</a:t>
            </a:r>
            <a:r>
              <a:rPr lang="zh-CN" altLang="en-US" sz="3200" dirty="0">
                <a:solidFill>
                  <a:srgbClr val="FF0000"/>
                </a:solidFill>
              </a:rPr>
              <a:t>对生活的感受、对社会的看法或寄托自己的理想</a:t>
            </a:r>
            <a:r>
              <a:rPr lang="zh-CN" altLang="en-US" sz="2000" dirty="0"/>
              <a:t>。</a:t>
            </a:r>
          </a:p>
          <a:p>
            <a:endParaRPr lang="zh-CN" altLang="en-US" sz="2000" dirty="0"/>
          </a:p>
        </p:txBody>
      </p:sp>
      <p:pic>
        <p:nvPicPr>
          <p:cNvPr id="11" name="内容占位符 10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183492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他人形象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1" y="1291771"/>
            <a:ext cx="5969000" cy="4885192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英雄：即身怀绝技的英雄豪杰</a:t>
            </a:r>
            <a:r>
              <a:rPr lang="zh-CN" altLang="zh-CN" dirty="0"/>
              <a:t>。如卢纶的《塞下曲》中“林暗草惊风，将军夜引弓。平明寻白羽，没在石棱中”几句刻画了一位神勇无敌，射术超群的将军形象。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美人：除了指恋人外，美人的形象一般具有比喻义，或是喻君王，或是自喻。</a:t>
            </a:r>
            <a:r>
              <a:rPr lang="zh-CN" altLang="zh-CN" dirty="0"/>
              <a:t>如屈原《离骚》中名句“唯草木之零落兮，恐美人之迟暮”中的美人就是用来指楚怀王。</a:t>
            </a:r>
          </a:p>
          <a:p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480" y="820580"/>
            <a:ext cx="3239434" cy="507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621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解读方法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729685" cy="4885192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US" altLang="zh-CN" dirty="0"/>
              <a:t>1.</a:t>
            </a:r>
            <a:r>
              <a:rPr lang="zh-CN" altLang="zh-CN" dirty="0"/>
              <a:t>知人论世</a:t>
            </a:r>
            <a:r>
              <a:rPr lang="en-US" altLang="zh-CN" dirty="0"/>
              <a:t>   </a:t>
            </a:r>
            <a:endParaRPr lang="zh-CN" altLang="zh-CN" dirty="0"/>
          </a:p>
          <a:p>
            <a:r>
              <a:rPr lang="zh-CN" altLang="zh-CN" dirty="0"/>
              <a:t>寄托是古人赋诗的普遍现象：或借诗歌以抒写怀才不遇、沉居下位之苦，或感发其报国无门、不为当道所重之愤……</a:t>
            </a:r>
            <a:r>
              <a:rPr lang="zh-CN" altLang="zh-CN" dirty="0">
                <a:solidFill>
                  <a:srgbClr val="FF0000"/>
                </a:solidFill>
              </a:rPr>
              <a:t>借助诗人的身世经历和作品的写作背景，能更好</a:t>
            </a:r>
            <a:r>
              <a:rPr lang="zh-CN" altLang="en-US" dirty="0">
                <a:solidFill>
                  <a:srgbClr val="FF0000"/>
                </a:solidFill>
              </a:rPr>
              <a:t>地</a:t>
            </a:r>
            <a:r>
              <a:rPr lang="zh-CN" altLang="zh-CN" dirty="0">
                <a:solidFill>
                  <a:srgbClr val="FF0000"/>
                </a:solidFill>
              </a:rPr>
              <a:t>理解作品中的人物形象。</a:t>
            </a:r>
          </a:p>
          <a:p>
            <a:r>
              <a:rPr lang="en-US" altLang="zh-CN" dirty="0"/>
              <a:t> 2.</a:t>
            </a:r>
            <a:r>
              <a:rPr lang="zh-CN" altLang="zh-CN" dirty="0"/>
              <a:t>分析描写手法，抓住人物特征。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zh-CN" altLang="zh-CN" dirty="0"/>
              <a:t>诗歌塑造形象的手法很多，可以对人物形象的动作、神态等做直接描写，也可以衬托或侧面烘托。</a:t>
            </a:r>
            <a:r>
              <a:rPr lang="zh-CN" altLang="zh-CN" dirty="0">
                <a:solidFill>
                  <a:srgbClr val="FF0000"/>
                </a:solidFill>
              </a:rPr>
              <a:t>分析这些描写，就能抓住人物的特征，把握人物的内在品质。</a:t>
            </a:r>
            <a:r>
              <a:rPr lang="en-US" altLang="zh-CN" dirty="0">
                <a:solidFill>
                  <a:srgbClr val="FF0000"/>
                </a:solidFill>
              </a:rPr>
              <a:t>  </a:t>
            </a:r>
            <a:endParaRPr lang="zh-CN" altLang="zh-CN" dirty="0">
              <a:solidFill>
                <a:srgbClr val="FF0000"/>
              </a:solidFill>
            </a:endParaRPr>
          </a:p>
          <a:p>
            <a:r>
              <a:rPr lang="zh-CN" altLang="zh-CN" dirty="0"/>
              <a:t>比如《陌上桑》中对秦罗敷的描写“行者见罗敷，下担捋髭须。少年见罗敷，脱帽著帩头。”就是从侧面来烘托人物美丽的。</a:t>
            </a:r>
            <a:r>
              <a:rPr lang="en-US" altLang="zh-CN" dirty="0"/>
              <a:t>  </a:t>
            </a:r>
            <a:endParaRPr lang="zh-CN" altLang="zh-CN" dirty="0"/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1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orient="vert"/>
          </p:nvPr>
        </p:nvSpPr>
        <p:spPr>
          <a:xfrm>
            <a:off x="10305142" y="365125"/>
            <a:ext cx="1048657" cy="581183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解读方法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554029" cy="5811838"/>
          </a:xfrm>
        </p:spPr>
        <p:txBody>
          <a:bodyPr vert="horz"/>
          <a:lstStyle/>
          <a:p>
            <a:r>
              <a:rPr lang="en-US" altLang="zh-CN" dirty="0"/>
              <a:t>3.</a:t>
            </a:r>
            <a:r>
              <a:rPr lang="zh-CN" altLang="zh-CN" dirty="0"/>
              <a:t>体察写作意图，注意联想想象。</a:t>
            </a:r>
          </a:p>
          <a:p>
            <a:r>
              <a:rPr lang="zh-CN" altLang="zh-CN" dirty="0"/>
              <a:t>古人写诗时，通常用双关、象征等手法含蓄表意，明言此而实言彼。所以，我们在分析人物形象时，有时不能只就文字表面意思进行分析，要注意体察诗人的写作意图，结合诗人身世际遇，展开联想。</a:t>
            </a:r>
            <a:r>
              <a:rPr lang="en-US" altLang="zh-CN" dirty="0"/>
              <a:t>    	</a:t>
            </a:r>
            <a:endParaRPr lang="zh-CN" altLang="zh-CN" dirty="0"/>
          </a:p>
          <a:p>
            <a:r>
              <a:rPr lang="zh-CN" altLang="zh-CN" dirty="0"/>
              <a:t>如唐朝诗人朱庆馀的《近试上张水部》表面虽写新妇为讨好公婆，梳妆打扮，又心怀忐忑</a:t>
            </a:r>
            <a:r>
              <a:rPr lang="zh-CN" altLang="en-US" dirty="0"/>
              <a:t>，询问丈夫的</a:t>
            </a:r>
            <a:r>
              <a:rPr lang="zh-CN" altLang="zh-CN" dirty="0"/>
              <a:t>样子。其实是以新妇自比，以新郎比张籍，以公婆比主考官，借以征求张籍的意见。</a:t>
            </a:r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337" y="3886187"/>
            <a:ext cx="4857750" cy="228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13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穷“形”尽“象”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3200" dirty="0"/>
              <a:t>景物形象</a:t>
            </a:r>
            <a:endParaRPr lang="en-US" altLang="zh-CN" sz="3200" dirty="0"/>
          </a:p>
          <a:p>
            <a:r>
              <a:rPr lang="zh-CN" altLang="zh-CN" sz="3200" dirty="0"/>
              <a:t>诗歌中的景物形象是指诗歌中描绘的</a:t>
            </a:r>
            <a:r>
              <a:rPr lang="zh-CN" altLang="en-US" sz="3200" dirty="0"/>
              <a:t>融入了诗人情思的</a:t>
            </a:r>
            <a:r>
              <a:rPr lang="zh-CN" altLang="zh-CN" sz="3200" dirty="0">
                <a:solidFill>
                  <a:srgbClr val="FF0000"/>
                </a:solidFill>
              </a:rPr>
              <a:t>自然景物和人文景物，即意象</a:t>
            </a:r>
            <a:r>
              <a:rPr lang="zh-CN" altLang="zh-CN" sz="3200" dirty="0"/>
              <a:t>。</a:t>
            </a:r>
          </a:p>
          <a:p>
            <a:r>
              <a:rPr lang="zh-CN" altLang="zh-CN" sz="3200" dirty="0"/>
              <a:t>“意”是指诗人的主观情意；“象”是指诗人感受到的客观物象，“意象”就是</a:t>
            </a:r>
            <a:r>
              <a:rPr lang="zh-CN" altLang="zh-CN" sz="3200" dirty="0">
                <a:solidFill>
                  <a:srgbClr val="FF0000"/>
                </a:solidFill>
              </a:rPr>
              <a:t>融入了诗人情思的形象</a:t>
            </a:r>
            <a:r>
              <a:rPr lang="zh-CN" altLang="zh-CN" sz="3200" dirty="0"/>
              <a:t>。</a:t>
            </a:r>
          </a:p>
          <a:p>
            <a:r>
              <a:rPr lang="zh-CN" altLang="zh-CN" sz="3200" dirty="0"/>
              <a:t>如柳宗元的《江雪》：“千山鸟飞绝，万径人踪灭。孤舟蓑笠翁，独钓寒江雪。”这首诗中的“千山”、“鸟”、“孤舟”、“蓑笠翁”、“寒江”、“雪”，已经不再是简单的物象，而是熔铸了诗人不屈服于环境，傲然倔强等情感的意象了。</a:t>
            </a: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6854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  <a:endParaRPr lang="zh-CN" altLang="en-US" sz="5400" dirty="0"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1" y="1291771"/>
            <a:ext cx="5881914" cy="4885192"/>
          </a:xfrm>
        </p:spPr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送别类意象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）杨柳</a:t>
            </a:r>
          </a:p>
          <a:p>
            <a:r>
              <a:rPr lang="zh-CN" altLang="zh-CN" dirty="0"/>
              <a:t>①柳与“留”谐音，借柳表达</a:t>
            </a:r>
            <a:r>
              <a:rPr lang="zh-CN" altLang="zh-CN" dirty="0">
                <a:solidFill>
                  <a:srgbClr val="FF0000"/>
                </a:solidFill>
              </a:rPr>
              <a:t>不舍、怨别、怀远</a:t>
            </a:r>
            <a:r>
              <a:rPr lang="zh-CN" altLang="zh-CN" dirty="0"/>
              <a:t>的情思。</a:t>
            </a:r>
            <a:r>
              <a:rPr lang="zh-CN" altLang="en-US" dirty="0"/>
              <a:t>如</a:t>
            </a:r>
            <a:r>
              <a:rPr lang="zh-CN" altLang="zh-CN" dirty="0"/>
              <a:t>王维《送元二使安西》</a:t>
            </a:r>
            <a:r>
              <a:rPr lang="zh-CN" altLang="en-US" dirty="0"/>
              <a:t>中的</a:t>
            </a:r>
            <a:r>
              <a:rPr lang="zh-CN" altLang="zh-CN" dirty="0"/>
              <a:t>“渭城朝雨浥轻尘，客舍青青柳色新。”等。</a:t>
            </a:r>
          </a:p>
          <a:p>
            <a:r>
              <a:rPr lang="zh-CN" altLang="zh-CN" dirty="0"/>
              <a:t>②“柳”多种于檐前屋后，也常作</a:t>
            </a:r>
            <a:r>
              <a:rPr lang="zh-CN" altLang="zh-CN" dirty="0">
                <a:solidFill>
                  <a:srgbClr val="FF0000"/>
                </a:solidFill>
              </a:rPr>
              <a:t>故乡的象征</a:t>
            </a:r>
            <a:r>
              <a:rPr lang="zh-CN" altLang="zh-CN" dirty="0"/>
              <a:t>，如“一上高楼万里愁，蒹葭杨柳似汀洲”（《咸阳城西楼远眺》）抒发了诗人对故乡的无限牵挂。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761" y="1872337"/>
            <a:ext cx="4592037" cy="365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307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6955971" cy="4885192"/>
          </a:xfrm>
        </p:spPr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送别类意象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）长亭</a:t>
            </a:r>
          </a:p>
          <a:p>
            <a:r>
              <a:rPr lang="zh-CN" altLang="zh-CN" dirty="0"/>
              <a:t>古代路旁置有亭子，供行旅停息休憩或饯别送行。蕴含着</a:t>
            </a:r>
            <a:r>
              <a:rPr lang="zh-CN" altLang="zh-CN" dirty="0">
                <a:solidFill>
                  <a:srgbClr val="FF0000"/>
                </a:solidFill>
              </a:rPr>
              <a:t>依依惜别之情</a:t>
            </a:r>
            <a:r>
              <a:rPr lang="zh-CN" altLang="zh-CN" dirty="0"/>
              <a:t>。如柳永《雨霖铃》中“寒蝉凄切，对长亭晚”等。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）酒</a:t>
            </a:r>
          </a:p>
          <a:p>
            <a:r>
              <a:rPr lang="zh-CN" altLang="zh-CN" dirty="0">
                <a:solidFill>
                  <a:srgbClr val="FF0000"/>
                </a:solidFill>
              </a:rPr>
              <a:t>抒写别离之情</a:t>
            </a:r>
            <a:r>
              <a:rPr lang="zh-CN" altLang="zh-CN" dirty="0"/>
              <a:t>。元代杨载说：“凡送人多托酒以将意，写一时之景以兴怀，寓相勉之词以致意。”</a:t>
            </a:r>
            <a:r>
              <a:rPr lang="zh-CN" altLang="zh-CN" dirty="0">
                <a:solidFill>
                  <a:srgbClr val="FF0000"/>
                </a:solidFill>
              </a:rPr>
              <a:t>酒不仅能排解愁绪，还饱含着深深的祝福</a:t>
            </a:r>
            <a:r>
              <a:rPr lang="zh-CN" altLang="zh-CN" dirty="0"/>
              <a:t>。如《琵琶行》中的“醉不成欢惨将别，别时茫茫江浸月”等。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988" y="1507602"/>
            <a:ext cx="3701897" cy="449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33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6331857" cy="4885192"/>
          </a:xfrm>
        </p:spPr>
        <p:txBody>
          <a:bodyPr/>
          <a:lstStyle/>
          <a:p>
            <a:r>
              <a:rPr lang="en-US" altLang="zh-CN" dirty="0"/>
              <a:t>2.</a:t>
            </a:r>
            <a:r>
              <a:rPr lang="zh-CN" altLang="zh-CN" dirty="0"/>
              <a:t>思乡类意象（</a:t>
            </a:r>
            <a:r>
              <a:rPr lang="zh-CN" altLang="zh-CN" dirty="0">
                <a:solidFill>
                  <a:srgbClr val="FF0000"/>
                </a:solidFill>
              </a:rPr>
              <a:t>或表达对家乡的思念，或表达对亲人的牵挂</a:t>
            </a:r>
            <a:r>
              <a:rPr lang="zh-CN" altLang="zh-CN" dirty="0"/>
              <a:t>）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）月亮</a:t>
            </a:r>
          </a:p>
          <a:p>
            <a:r>
              <a:rPr lang="zh-CN" altLang="zh-CN" dirty="0"/>
              <a:t>一般说来，古诗中的月亮是思乡的代名词。</a:t>
            </a:r>
            <a:r>
              <a:rPr lang="zh-CN" altLang="en-US" dirty="0"/>
              <a:t>“举头望明月，低头思故乡。”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）鸿雁</a:t>
            </a:r>
          </a:p>
          <a:p>
            <a:r>
              <a:rPr lang="zh-CN" altLang="zh-CN" dirty="0"/>
              <a:t>鸿雁每年奋力飞回故巢的景象，常常引起游子</a:t>
            </a:r>
            <a:r>
              <a:rPr lang="zh-CN" altLang="zh-CN" dirty="0">
                <a:solidFill>
                  <a:srgbClr val="FF0000"/>
                </a:solidFill>
              </a:rPr>
              <a:t>思乡怀亲和羁旅伤感之情</a:t>
            </a:r>
            <a:r>
              <a:rPr lang="zh-CN" altLang="zh-CN" dirty="0"/>
              <a:t>，因此诗人常常借雁抒情。如王湾的《次北固山下》</a:t>
            </a:r>
            <a:r>
              <a:rPr lang="zh-CN" altLang="en-US" dirty="0"/>
              <a:t>：</a:t>
            </a:r>
            <a:r>
              <a:rPr lang="zh-CN" altLang="zh-CN" dirty="0"/>
              <a:t>“乡书何处达？归雁洛阳边”。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614" y="2162175"/>
            <a:ext cx="41910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185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2756" y="1275943"/>
            <a:ext cx="11137105" cy="4885192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US" altLang="zh-CN" dirty="0"/>
              <a:t>3.</a:t>
            </a:r>
            <a:r>
              <a:rPr lang="zh-CN" altLang="zh-CN" dirty="0"/>
              <a:t>愁苦类意象（</a:t>
            </a:r>
            <a:r>
              <a:rPr lang="zh-CN" altLang="zh-CN" dirty="0">
                <a:solidFill>
                  <a:srgbClr val="FF0000"/>
                </a:solidFill>
              </a:rPr>
              <a:t>或表达忧愁、悲伤心情，或渲染凄冷、悲凉气氛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）梧桐</a:t>
            </a:r>
          </a:p>
          <a:p>
            <a:r>
              <a:rPr lang="zh-CN" altLang="zh-CN" dirty="0"/>
              <a:t>古语有“一叶落而知秋”，说的便是梧桐叶落。</a:t>
            </a:r>
            <a:r>
              <a:rPr lang="zh-CN" altLang="zh-CN" dirty="0">
                <a:solidFill>
                  <a:srgbClr val="FF0000"/>
                </a:solidFill>
              </a:rPr>
              <a:t>以梧桐写悲秋，表现凄凉悲伤是古人常用的手法。</a:t>
            </a:r>
          </a:p>
          <a:p>
            <a:r>
              <a:rPr lang="zh-CN" altLang="zh-CN" dirty="0"/>
              <a:t>如宋代李清照《声声慢》：“梧桐更兼</a:t>
            </a:r>
            <a:endParaRPr lang="en-US" altLang="zh-CN" dirty="0"/>
          </a:p>
          <a:p>
            <a:r>
              <a:rPr lang="zh-CN" altLang="zh-CN" dirty="0"/>
              <a:t>细雨，到黄昏，点点滴滴。”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）猿猴</a:t>
            </a:r>
          </a:p>
          <a:p>
            <a:r>
              <a:rPr lang="zh-CN" altLang="zh-CN" dirty="0"/>
              <a:t>古诗词中常常借助于</a:t>
            </a:r>
            <a:r>
              <a:rPr lang="zh-CN" altLang="zh-CN" dirty="0">
                <a:solidFill>
                  <a:srgbClr val="FF0000"/>
                </a:solidFill>
              </a:rPr>
              <a:t>猿啼表达一种悲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zh-CN" dirty="0">
                <a:solidFill>
                  <a:srgbClr val="FF0000"/>
                </a:solidFill>
              </a:rPr>
              <a:t>伤的感情</a:t>
            </a:r>
            <a:r>
              <a:rPr lang="zh-CN" altLang="zh-CN" dirty="0"/>
              <a:t>。如：杜甫《登高》</a:t>
            </a:r>
            <a:r>
              <a:rPr lang="zh-CN" altLang="en-US" dirty="0"/>
              <a:t>中的</a:t>
            </a:r>
            <a:r>
              <a:rPr lang="zh-CN" altLang="zh-CN" dirty="0"/>
              <a:t>“风</a:t>
            </a:r>
            <a:endParaRPr lang="en-US" altLang="zh-CN" dirty="0"/>
          </a:p>
          <a:p>
            <a:r>
              <a:rPr lang="zh-CN" altLang="zh-CN" dirty="0"/>
              <a:t>急天高猿啸哀，渚清沙白鸟飞回。”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517" y="3228802"/>
            <a:ext cx="4451063" cy="2927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3482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381343" cy="4885192"/>
          </a:xfrm>
        </p:spPr>
        <p:txBody>
          <a:bodyPr/>
          <a:lstStyle/>
          <a:p>
            <a:r>
              <a:rPr lang="zh-CN" altLang="zh-CN" dirty="0"/>
              <a:t> </a:t>
            </a:r>
            <a:r>
              <a:rPr lang="en-US" altLang="zh-CN" dirty="0"/>
              <a:t>3.</a:t>
            </a:r>
            <a:r>
              <a:rPr lang="zh-CN" altLang="zh-CN" dirty="0"/>
              <a:t>愁苦类意象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）杜鹃鸟</a:t>
            </a:r>
          </a:p>
          <a:p>
            <a:r>
              <a:rPr lang="zh-CN" altLang="zh-CN" dirty="0"/>
              <a:t>古代神话中，望帝杜宇，死后化为杜鹃鸟，暮春啼苦，至于口中流血，其声哀怨凄悲。于是古诗中的杜鹃就成为</a:t>
            </a:r>
            <a:r>
              <a:rPr lang="zh-CN" altLang="zh-CN" dirty="0">
                <a:solidFill>
                  <a:srgbClr val="FF0000"/>
                </a:solidFill>
              </a:rPr>
              <a:t>凄凉、哀伤</a:t>
            </a:r>
            <a:r>
              <a:rPr lang="zh-CN" altLang="zh-CN" dirty="0"/>
              <a:t>的象征。如 “杨花落尽子规啼，闻道龙标过五溪。”便以杜鹃鸟的哀鸣，来表达哀怨、凄凉情思。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）斜阳（夕阳、落日）</a:t>
            </a:r>
          </a:p>
          <a:p>
            <a:r>
              <a:rPr lang="zh-CN" altLang="zh-CN" dirty="0"/>
              <a:t>多传达</a:t>
            </a:r>
            <a:r>
              <a:rPr lang="zh-CN" altLang="zh-CN" dirty="0">
                <a:solidFill>
                  <a:srgbClr val="FF0000"/>
                </a:solidFill>
              </a:rPr>
              <a:t>凄凉失落、苍茫沉郁</a:t>
            </a:r>
            <a:r>
              <a:rPr lang="zh-CN" altLang="zh-CN" dirty="0"/>
              <a:t>之情。如李商隐《乐游原》：“夕阳无限好，只是近黄昏。”王维《使至塞上》：“大漠孤烟直，长河落日圆。” 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900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看图猜作品</a:t>
            </a:r>
          </a:p>
        </p:txBody>
      </p:sp>
      <p:pic>
        <p:nvPicPr>
          <p:cNvPr id="17" name="内容占位符 1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82" y="1825625"/>
            <a:ext cx="9224836" cy="4351338"/>
          </a:xfrm>
        </p:spPr>
      </p:pic>
    </p:spTree>
    <p:extLst>
      <p:ext uri="{BB962C8B-B14F-4D97-AF65-F5344CB8AC3E}">
        <p14:creationId xmlns:p14="http://schemas.microsoft.com/office/powerpoint/2010/main" val="39710942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199" y="1291771"/>
            <a:ext cx="7347857" cy="4885192"/>
          </a:xfrm>
        </p:spPr>
        <p:txBody>
          <a:bodyPr/>
          <a:lstStyle/>
          <a:p>
            <a:r>
              <a:rPr lang="en-US" altLang="zh-CN" dirty="0"/>
              <a:t>4.</a:t>
            </a:r>
            <a:r>
              <a:rPr lang="zh-CN" altLang="zh-CN" dirty="0"/>
              <a:t>抒怀类意象（或托物显示高洁的品质，或抒发感慨）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）“松梅竹菊” </a:t>
            </a:r>
          </a:p>
          <a:p>
            <a:r>
              <a:rPr lang="zh-CN" altLang="zh-CN" dirty="0"/>
              <a:t>松梅竹菊是品行高洁、不畏邪恶的形象化身，古人常用这四种形象表现高洁的情操。如元稹</a:t>
            </a:r>
            <a:r>
              <a:rPr lang="zh-CN" altLang="en-US" dirty="0"/>
              <a:t>的</a:t>
            </a:r>
            <a:r>
              <a:rPr lang="zh-CN" altLang="zh-CN" dirty="0"/>
              <a:t>《菊花》</a:t>
            </a:r>
            <a:r>
              <a:rPr lang="zh-CN" altLang="en-US" dirty="0"/>
              <a:t>：</a:t>
            </a:r>
            <a:r>
              <a:rPr lang="zh-CN" altLang="zh-CN" dirty="0"/>
              <a:t>不是花中偏爱菊，此花开尽更无花”。</a:t>
            </a:r>
            <a:r>
              <a:rPr lang="en-US" altLang="zh-CN" dirty="0"/>
              <a:t>    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）冰雪</a:t>
            </a:r>
          </a:p>
          <a:p>
            <a:r>
              <a:rPr lang="zh-CN" altLang="zh-CN" dirty="0"/>
              <a:t>古代诗歌中，常以冰雪的晶莹比喻心志的忠贞、品格的高尚。如王昌龄《芙蓉楼送辛渐》</a:t>
            </a:r>
            <a:r>
              <a:rPr lang="zh-CN" altLang="en-US" dirty="0"/>
              <a:t>：</a:t>
            </a:r>
            <a:r>
              <a:rPr lang="zh-CN" altLang="zh-CN" dirty="0"/>
              <a:t>“洛阳亲友如相问，一片冰心在玉壶。”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813" y="740228"/>
            <a:ext cx="2737381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409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zh-CN" dirty="0"/>
              <a:t>爱情类意象（</a:t>
            </a:r>
            <a:r>
              <a:rPr lang="zh-CN" altLang="zh-CN" dirty="0">
                <a:solidFill>
                  <a:srgbClr val="FF0000"/>
                </a:solidFill>
              </a:rPr>
              <a:t>用以表达爱恋、相思之情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如：红豆、连理枝、比翼鸟、莲。其中“莲”与“怜”音同，所以古诗中有不少写莲的诗句，借以表达爱情。如南朝乐府《西洲曲》：“采莲南塘秋，莲花过人头。低头弄莲子，莲子清如水。”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1" name="内容占位符 10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99440"/>
            <a:ext cx="5181600" cy="3003708"/>
          </a:xfrm>
        </p:spPr>
      </p:pic>
    </p:spTree>
    <p:extLst>
      <p:ext uri="{BB962C8B-B14F-4D97-AF65-F5344CB8AC3E}">
        <p14:creationId xmlns:p14="http://schemas.microsoft.com/office/powerpoint/2010/main" val="766112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4957763"/>
          </a:xfrm>
        </p:spPr>
        <p:txBody>
          <a:bodyPr/>
          <a:lstStyle/>
          <a:p>
            <a:r>
              <a:rPr lang="en-US" altLang="zh-CN" dirty="0"/>
              <a:t>6.</a:t>
            </a:r>
            <a:r>
              <a:rPr lang="zh-CN" altLang="zh-CN" dirty="0"/>
              <a:t>战争类意象（</a:t>
            </a:r>
            <a:r>
              <a:rPr lang="zh-CN" altLang="zh-CN" dirty="0">
                <a:solidFill>
                  <a:srgbClr val="FF0000"/>
                </a:solidFill>
              </a:rPr>
              <a:t>或表达对战争的厌恶，或表达对和平的向往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）长城</a:t>
            </a:r>
          </a:p>
          <a:p>
            <a:r>
              <a:rPr lang="zh-CN" altLang="zh-CN" dirty="0"/>
              <a:t>檀道济是南朝宋的大将，权力很大，受到君臣猜忌。后来宋文帝借机杀他时，檀道济大怒道：“乃坏汝万里长城！”后来</a:t>
            </a:r>
            <a:r>
              <a:rPr lang="zh-CN" altLang="zh-CN" dirty="0">
                <a:solidFill>
                  <a:srgbClr val="FF0000"/>
                </a:solidFill>
              </a:rPr>
              <a:t>就用“万里长城”指守边的将领</a:t>
            </a:r>
            <a:r>
              <a:rPr lang="zh-CN" altLang="zh-CN" dirty="0"/>
              <a:t>。如陆游的《书愤》</a:t>
            </a:r>
            <a:r>
              <a:rPr lang="zh-CN" altLang="en-US" dirty="0"/>
              <a:t>：</a:t>
            </a:r>
            <a:r>
              <a:rPr lang="zh-CN" altLang="zh-CN" dirty="0"/>
              <a:t>“塞上长城空自许，镜中衰鬓已先斑。”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）楼兰</a:t>
            </a:r>
          </a:p>
          <a:p>
            <a:r>
              <a:rPr lang="zh-CN" altLang="zh-CN" dirty="0"/>
              <a:t>《汉书》载，楼兰国王贪财，多次杀害前往西域的汉使。后来傅介子出使西域，计斩楼兰王，为国立功。以后诗人就</a:t>
            </a:r>
            <a:r>
              <a:rPr lang="zh-CN" altLang="zh-CN" dirty="0">
                <a:solidFill>
                  <a:srgbClr val="FF0000"/>
                </a:solidFill>
              </a:rPr>
              <a:t>常用“楼兰”代指边境之敌，用“破</a:t>
            </a:r>
            <a:r>
              <a:rPr lang="en-US" altLang="zh-CN" dirty="0">
                <a:solidFill>
                  <a:srgbClr val="FF0000"/>
                </a:solidFill>
              </a:rPr>
              <a:t>(</a:t>
            </a:r>
            <a:r>
              <a:rPr lang="zh-CN" altLang="zh-CN" dirty="0">
                <a:solidFill>
                  <a:srgbClr val="FF0000"/>
                </a:solidFill>
              </a:rPr>
              <a:t>斩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zh-CN" dirty="0">
                <a:solidFill>
                  <a:srgbClr val="FF0000"/>
                </a:solidFill>
              </a:rPr>
              <a:t>楼兰”指建功立业</a:t>
            </a:r>
            <a:r>
              <a:rPr lang="zh-CN" altLang="zh-CN" dirty="0"/>
              <a:t>。如王昌龄《从军行》</a:t>
            </a:r>
            <a:r>
              <a:rPr lang="zh-CN" altLang="en-US" dirty="0"/>
              <a:t>：</a:t>
            </a:r>
            <a:r>
              <a:rPr lang="zh-CN" altLang="zh-CN" dirty="0"/>
              <a:t>“黄沙百战穿金甲，不破楼兰终不还。”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902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/>
              <a:t>6.</a:t>
            </a:r>
            <a:r>
              <a:rPr lang="zh-CN" altLang="zh-CN" dirty="0"/>
              <a:t>战争类意象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）羌笛</a:t>
            </a:r>
          </a:p>
          <a:p>
            <a:r>
              <a:rPr lang="zh-CN" altLang="zh-CN" dirty="0"/>
              <a:t>边塞诗中经常提到，如王之涣《凉州曲》：“羌笛何须怨杨柳，春风不度玉门关。”</a:t>
            </a:r>
          </a:p>
          <a:p>
            <a:r>
              <a:rPr lang="zh-CN" altLang="zh-CN" dirty="0"/>
              <a:t>其余还有雪山、狼烟、烟尘、孤城、玉门关、旌旗、胡马等等。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2486819"/>
            <a:ext cx="4724400" cy="3028950"/>
          </a:xfrm>
        </p:spPr>
      </p:pic>
    </p:spTree>
    <p:extLst>
      <p:ext uri="{BB962C8B-B14F-4D97-AF65-F5344CB8AC3E}">
        <p14:creationId xmlns:p14="http://schemas.microsoft.com/office/powerpoint/2010/main" val="3032379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986971" y="1204686"/>
            <a:ext cx="10508343" cy="4972277"/>
          </a:xfrm>
        </p:spPr>
        <p:txBody>
          <a:bodyPr/>
          <a:lstStyle/>
          <a:p>
            <a:r>
              <a:rPr lang="en-US" altLang="zh-CN" dirty="0"/>
              <a:t>7.</a:t>
            </a:r>
            <a:r>
              <a:rPr lang="zh-CN" altLang="zh-CN" dirty="0"/>
              <a:t>闲适类意象（</a:t>
            </a:r>
            <a:r>
              <a:rPr lang="zh-CN" altLang="zh-CN" dirty="0">
                <a:solidFill>
                  <a:srgbClr val="FF0000"/>
                </a:solidFill>
              </a:rPr>
              <a:t>或表达清闲恬淡的心情，或表达对隐居生活的向往</a:t>
            </a:r>
            <a:r>
              <a:rPr lang="zh-CN" altLang="zh-CN" dirty="0"/>
              <a:t>）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）五柳</a:t>
            </a:r>
            <a:r>
              <a:rPr lang="zh-CN" altLang="en-US" dirty="0"/>
              <a:t>。</a:t>
            </a:r>
            <a:r>
              <a:rPr lang="zh-CN" altLang="zh-CN" dirty="0"/>
              <a:t>陶渊明写</a:t>
            </a:r>
            <a:r>
              <a:rPr lang="zh-CN" altLang="en-US" dirty="0"/>
              <a:t>了</a:t>
            </a:r>
            <a:r>
              <a:rPr lang="zh-CN" altLang="zh-CN" dirty="0"/>
              <a:t>自传性的</a:t>
            </a:r>
            <a:r>
              <a:rPr lang="zh-CN" altLang="en-US" dirty="0"/>
              <a:t>文章</a:t>
            </a:r>
            <a:r>
              <a:rPr lang="zh-CN" altLang="zh-CN" dirty="0"/>
              <a:t>《五柳先生传》之后，</a:t>
            </a:r>
            <a:r>
              <a:rPr lang="zh-CN" altLang="zh-CN" dirty="0">
                <a:solidFill>
                  <a:srgbClr val="FF0000"/>
                </a:solidFill>
              </a:rPr>
              <a:t>“五柳”就成了隐者的代称</a:t>
            </a:r>
            <a:r>
              <a:rPr lang="zh-CN" altLang="zh-CN" dirty="0"/>
              <a:t>。如王维的《辋川闲居赠裴秀才迪》：“复值接舆醉，狂歌五柳前。”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）东篱</a:t>
            </a:r>
            <a:r>
              <a:rPr lang="zh-CN" altLang="en-US" dirty="0"/>
              <a:t>。</a:t>
            </a:r>
            <a:r>
              <a:rPr lang="zh-CN" altLang="zh-CN" dirty="0"/>
              <a:t>陶渊明</a:t>
            </a:r>
            <a:r>
              <a:rPr lang="zh-CN" altLang="en-US" dirty="0"/>
              <a:t>的</a:t>
            </a:r>
            <a:r>
              <a:rPr lang="zh-CN" altLang="zh-CN" dirty="0"/>
              <a:t>《饮酒》</a:t>
            </a:r>
            <a:r>
              <a:rPr lang="zh-CN" altLang="en-US" dirty="0"/>
              <a:t>中有诗句</a:t>
            </a:r>
            <a:r>
              <a:rPr lang="zh-CN" altLang="zh-CN" dirty="0"/>
              <a:t>：“采菊东篱下，悠然见南山。”后来多用“东篱”表现</a:t>
            </a:r>
            <a:r>
              <a:rPr lang="zh-CN" altLang="zh-CN" dirty="0">
                <a:solidFill>
                  <a:srgbClr val="FF0000"/>
                </a:solidFill>
              </a:rPr>
              <a:t>辞官归隐后的田园生活或闲雅的情致</a:t>
            </a:r>
            <a:r>
              <a:rPr lang="zh-CN" altLang="zh-CN" dirty="0"/>
              <a:t>。如李清照</a:t>
            </a:r>
            <a:r>
              <a:rPr lang="zh-CN" altLang="en-US" dirty="0"/>
              <a:t>的</a:t>
            </a:r>
            <a:r>
              <a:rPr lang="zh-CN" altLang="zh-CN" dirty="0"/>
              <a:t>《醉花阴》：“东篱把酒黄昏后，有暗香盈袖。”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）采薇</a:t>
            </a:r>
            <a:r>
              <a:rPr lang="zh-CN" altLang="en-US" dirty="0"/>
              <a:t>。</a:t>
            </a:r>
            <a:r>
              <a:rPr lang="zh-CN" altLang="zh-CN" dirty="0">
                <a:solidFill>
                  <a:srgbClr val="FF0000"/>
                </a:solidFill>
              </a:rPr>
              <a:t>借指隐居生活</a:t>
            </a:r>
            <a:r>
              <a:rPr lang="zh-CN" altLang="zh-CN" dirty="0"/>
              <a:t>。《史记·伯夷列传》记载：“武王已平殷乱，天下宗周，而伯夷、叔齐耻之，义不食周粟，隐于首阳山，采薇而食之。”如王籍的《野望》“相顾无相识，长歌怀采薇。”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6733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意象分类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dirty="0"/>
              <a:t>8.</a:t>
            </a:r>
            <a:r>
              <a:rPr lang="zh-CN" altLang="zh-CN" dirty="0"/>
              <a:t>闲情雅致类</a:t>
            </a:r>
          </a:p>
          <a:p>
            <a:r>
              <a:rPr lang="zh-CN" altLang="zh-CN" dirty="0"/>
              <a:t>春日、清风、明月、泉溪、花草</a:t>
            </a:r>
          </a:p>
          <a:p>
            <a:r>
              <a:rPr lang="zh-CN" altLang="zh-CN" dirty="0"/>
              <a:t>诗人</a:t>
            </a:r>
            <a:r>
              <a:rPr lang="zh-CN" altLang="zh-CN" dirty="0">
                <a:solidFill>
                  <a:srgbClr val="FF0000"/>
                </a:solidFill>
              </a:rPr>
              <a:t>多借此抒发闲情雅致</a:t>
            </a:r>
            <a:r>
              <a:rPr lang="zh-CN" altLang="zh-CN" dirty="0"/>
              <a:t>。 如：“迟日江山丽，春风花草香。”（杜甫《绝句》）“明月松间照，清泉石上流。”（唐·王维《山居秋暝》）“日出江花红胜火，春来江水绿如蓝。”（唐·白居易《忆江南》）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319151"/>
            <a:ext cx="5181600" cy="3364285"/>
          </a:xfrm>
        </p:spPr>
      </p:pic>
    </p:spTree>
    <p:extLst>
      <p:ext uri="{BB962C8B-B14F-4D97-AF65-F5344CB8AC3E}">
        <p14:creationId xmlns:p14="http://schemas.microsoft.com/office/powerpoint/2010/main" val="2762160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鉴赏方法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729685" cy="4885192"/>
          </a:xfrm>
        </p:spPr>
        <p:txBody>
          <a:bodyPr/>
          <a:lstStyle/>
          <a:p>
            <a:r>
              <a:rPr lang="zh-CN" altLang="zh-CN" dirty="0"/>
              <a:t>找意象、析特点、说作用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）找出诗中的意象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）分析意象的内涵</a:t>
            </a:r>
            <a:r>
              <a:rPr lang="en-US" altLang="zh-CN" dirty="0"/>
              <a:t>(</a:t>
            </a:r>
            <a:r>
              <a:rPr lang="zh-CN" altLang="zh-CN" dirty="0"/>
              <a:t>特点</a:t>
            </a:r>
            <a:r>
              <a:rPr lang="en-US" altLang="zh-CN" dirty="0"/>
              <a:t>)</a:t>
            </a:r>
            <a:endParaRPr lang="zh-CN" altLang="zh-CN" dirty="0"/>
          </a:p>
          <a:p>
            <a:r>
              <a:rPr lang="zh-CN" altLang="zh-CN" dirty="0"/>
              <a:t>①要揣摩把握诗中意象自身特点。首先，要抓住</a:t>
            </a:r>
            <a:r>
              <a:rPr lang="zh-CN" altLang="zh-CN" dirty="0">
                <a:solidFill>
                  <a:srgbClr val="FF0000"/>
                </a:solidFill>
              </a:rPr>
              <a:t>描述该意象的关键性词语</a:t>
            </a:r>
            <a:r>
              <a:rPr lang="zh-CN" altLang="zh-CN" dirty="0"/>
              <a:t>，把握其外在特征。要关注意象的</a:t>
            </a:r>
            <a:r>
              <a:rPr lang="zh-CN" altLang="zh-CN" dirty="0">
                <a:solidFill>
                  <a:srgbClr val="FF0000"/>
                </a:solidFill>
              </a:rPr>
              <a:t>时令色彩和冷暖色调</a:t>
            </a:r>
            <a:r>
              <a:rPr lang="zh-CN" altLang="zh-CN" dirty="0"/>
              <a:t>。其次，要抓住</a:t>
            </a:r>
            <a:r>
              <a:rPr lang="zh-CN" altLang="zh-CN" dirty="0">
                <a:solidFill>
                  <a:srgbClr val="FF0000"/>
                </a:solidFill>
              </a:rPr>
              <a:t>“物”与“志”“情”的契合点</a:t>
            </a:r>
            <a:r>
              <a:rPr lang="zh-CN" altLang="zh-CN" dirty="0"/>
              <a:t>，挖掘意象内在的品质特征。</a:t>
            </a:r>
          </a:p>
          <a:p>
            <a:r>
              <a:rPr lang="zh-CN" altLang="zh-CN" dirty="0"/>
              <a:t>②诗歌中不少意象因文化差异，有特定的意义和内涵，如“柳”“月”“红豆”等，分析时可以</a:t>
            </a:r>
            <a:r>
              <a:rPr lang="zh-CN" altLang="zh-CN" dirty="0">
                <a:solidFill>
                  <a:srgbClr val="FF0000"/>
                </a:solidFill>
              </a:rPr>
              <a:t>结合诗人当时的具体处境和特定心境，尤其是具体语境</a:t>
            </a:r>
            <a:r>
              <a:rPr lang="zh-CN" altLang="zh-CN" dirty="0"/>
              <a:t>，具体问题具体分析。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0827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鉴赏方法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729685" cy="4885192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）意象的作用</a:t>
            </a:r>
          </a:p>
          <a:p>
            <a:r>
              <a:rPr lang="zh-CN" altLang="zh-CN" dirty="0"/>
              <a:t>分析意象的作用，可以从下几方面入手：</a:t>
            </a:r>
          </a:p>
          <a:p>
            <a:r>
              <a:rPr lang="en-US" altLang="zh-CN" dirty="0"/>
              <a:t>①</a:t>
            </a:r>
            <a:r>
              <a:rPr lang="zh-CN" altLang="zh-CN" dirty="0">
                <a:solidFill>
                  <a:srgbClr val="FF0000"/>
                </a:solidFill>
              </a:rPr>
              <a:t>渲染气氛、奠定基调等营造意境</a:t>
            </a:r>
            <a:r>
              <a:rPr lang="zh-CN" altLang="zh-CN" dirty="0"/>
              <a:t>方面的作用。如柳永《雨霖铃》开头“寒蝉凄切，对长亭晚，骤雨初歇”词句便为全词奠定了凄凉、伤感的基调。</a:t>
            </a:r>
          </a:p>
          <a:p>
            <a:r>
              <a:rPr lang="en-US" altLang="zh-CN" dirty="0"/>
              <a:t>②</a:t>
            </a:r>
            <a:r>
              <a:rPr lang="zh-CN" altLang="zh-CN" dirty="0">
                <a:solidFill>
                  <a:srgbClr val="FF0000"/>
                </a:solidFill>
              </a:rPr>
              <a:t>创设环境或背景的作用</a:t>
            </a:r>
            <a:r>
              <a:rPr lang="zh-CN" altLang="zh-CN" dirty="0"/>
              <a:t>。它多表现为通过多个意象组成群，为人物的活动提供环境或背景。</a:t>
            </a:r>
            <a:r>
              <a:rPr lang="zh-CN" altLang="en-US" dirty="0"/>
              <a:t>常见于边塞诗中，</a:t>
            </a:r>
            <a:r>
              <a:rPr lang="zh-CN" altLang="zh-CN" dirty="0"/>
              <a:t>如王昌龄的《从军行》“青海长云暗雪山”即是此类。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5011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鉴赏方法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729685" cy="4885192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）意象的作用</a:t>
            </a:r>
          </a:p>
          <a:p>
            <a:r>
              <a:rPr lang="en-US" altLang="zh-CN" dirty="0"/>
              <a:t>③</a:t>
            </a:r>
            <a:r>
              <a:rPr lang="zh-CN" altLang="zh-CN" dirty="0">
                <a:solidFill>
                  <a:srgbClr val="FF0000"/>
                </a:solidFill>
              </a:rPr>
              <a:t>表情达意方面的作用</a:t>
            </a:r>
            <a:r>
              <a:rPr lang="zh-CN" altLang="zh-CN" dirty="0"/>
              <a:t>。这是最主要的。一些传统意象在表情达意上的作用往往是固定的，如 “月落乌啼”传达出的“羁旅之苦”。当然，具体意象在传达情感方面的作用由具体诗歌而定。</a:t>
            </a:r>
          </a:p>
          <a:p>
            <a:r>
              <a:rPr lang="en-US" altLang="zh-CN" dirty="0"/>
              <a:t>④</a:t>
            </a:r>
            <a:r>
              <a:rPr lang="zh-CN" altLang="zh-CN" dirty="0">
                <a:solidFill>
                  <a:srgbClr val="FF0000"/>
                </a:solidFill>
              </a:rPr>
              <a:t>表现人物气节、品质或性格</a:t>
            </a:r>
            <a:r>
              <a:rPr lang="zh-CN" altLang="zh-CN" dirty="0"/>
              <a:t>。这种作用在咏物诗中较为普遍，在表达技巧上，常用象征手法或比喻修辞，如雪、竹、梅、松、鹤、荷、等等，衬托人物品行高洁、性格坚毅、情感纯洁等。</a:t>
            </a:r>
          </a:p>
          <a:p>
            <a:r>
              <a:rPr lang="en-US" altLang="zh-CN" dirty="0"/>
              <a:t>⑤</a:t>
            </a:r>
            <a:r>
              <a:rPr lang="zh-CN" altLang="zh-CN" dirty="0">
                <a:solidFill>
                  <a:srgbClr val="FF0000"/>
                </a:solidFill>
              </a:rPr>
              <a:t>结构上的线索作用</a:t>
            </a:r>
            <a:r>
              <a:rPr lang="zh-CN" altLang="zh-CN" dirty="0"/>
              <a:t>。有的意象贯穿始终，则往往为线索。</a:t>
            </a:r>
          </a:p>
          <a:p>
            <a:endParaRPr lang="zh-CN" altLang="zh-C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0471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鉴赏方法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8436429" cy="4885192"/>
          </a:xfrm>
        </p:spPr>
        <p:txBody>
          <a:bodyPr/>
          <a:lstStyle/>
          <a:p>
            <a:r>
              <a:rPr lang="zh-CN" altLang="zh-CN" dirty="0"/>
              <a:t>宋代禅宗大师青原行思，提出了人生的三重境界：参禅之初，看山是山，看水是水；禅有悟时，看山不是山，看水不是水；禅中彻悟，看山仍是山，看水仍是水。</a:t>
            </a:r>
          </a:p>
          <a:p>
            <a:r>
              <a:rPr lang="zh-CN" altLang="zh-CN" dirty="0"/>
              <a:t>这三重境界也可以适用于诗歌形象的解读，读诗之初，风花雪月，杨柳石桥，无他，但目之所见；略有所悟，一枝一叶，一草一木，皆非所见，总关乎情；通透彻悟，则长河落日，长亭骤雨，置身其中，情思自生。</a:t>
            </a:r>
          </a:p>
          <a:p>
            <a:r>
              <a:rPr lang="zh-CN" altLang="zh-CN" dirty="0"/>
              <a:t>品析形象的最好方法是将自己置身于诗歌的情境中，设身处地，用想象的眼睛去看，耳朵去听，用心感受体会，自然能读懂诗中的景、人、情、思</a:t>
            </a:r>
            <a:r>
              <a:rPr lang="zh-CN" altLang="en-US" dirty="0"/>
              <a:t>了</a:t>
            </a:r>
            <a:r>
              <a:rPr lang="zh-CN" altLang="zh-CN" dirty="0"/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53" y="1683656"/>
            <a:ext cx="2456077" cy="380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34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看图猜作品</a:t>
            </a:r>
          </a:p>
        </p:txBody>
      </p:sp>
      <p:pic>
        <p:nvPicPr>
          <p:cNvPr id="10" name="内容占位符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926" y="1710517"/>
            <a:ext cx="4542298" cy="4545139"/>
          </a:xfr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539" y="1712686"/>
            <a:ext cx="4892233" cy="4601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85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260" y="622920"/>
            <a:ext cx="8444882" cy="554547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5070" y="2155398"/>
            <a:ext cx="1538883" cy="2349362"/>
          </a:xfrm>
          <a:prstGeom prst="rect">
            <a:avLst/>
          </a:prstGeom>
          <a:noFill/>
        </p:spPr>
        <p:txBody>
          <a:bodyPr vert="eaVert"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6805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你猜到了吗？</a:t>
            </a:r>
          </a:p>
        </p:txBody>
      </p:sp>
      <p:pic>
        <p:nvPicPr>
          <p:cNvPr id="17" name="内容占位符 16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92" y="599158"/>
            <a:ext cx="4800600" cy="22653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542" y="2996573"/>
            <a:ext cx="3556000" cy="35582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627" y="2683408"/>
            <a:ext cx="3497655" cy="32894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1584" y="3885500"/>
            <a:ext cx="923330" cy="1742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望岳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94716" y="598014"/>
            <a:ext cx="923330" cy="23071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观沧海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94968" y="1779829"/>
            <a:ext cx="301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饮酒</a:t>
            </a:r>
          </a:p>
        </p:txBody>
      </p:sp>
    </p:spTree>
    <p:extLst>
      <p:ext uri="{BB962C8B-B14F-4D97-AF65-F5344CB8AC3E}">
        <p14:creationId xmlns:p14="http://schemas.microsoft.com/office/powerpoint/2010/main" val="1279485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“象”由心生</a:t>
            </a:r>
            <a:endParaRPr lang="zh-CN" altLang="en-US" sz="7200" dirty="0"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诗歌形象是指诗人借以表达思想情感的具体可感的物象或画面，既指诗中人物形象，也指诗歌中所描写的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融入诗人情思的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景物形象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即意象。</a:t>
            </a:r>
            <a:endParaRPr lang="zh-CN" altLang="en-US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" name="内容占位符 19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0"/>
          <a:stretch/>
        </p:blipFill>
        <p:spPr>
          <a:xfrm>
            <a:off x="6323909" y="2028821"/>
            <a:ext cx="4878181" cy="4110718"/>
          </a:xfrm>
        </p:spPr>
      </p:pic>
    </p:spTree>
    <p:extLst>
      <p:ext uri="{BB962C8B-B14F-4D97-AF65-F5344CB8AC3E}">
        <p14:creationId xmlns:p14="http://schemas.microsoft.com/office/powerpoint/2010/main" val="31274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无所遁“形”</a:t>
            </a:r>
          </a:p>
        </p:txBody>
      </p:sp>
      <p:sp>
        <p:nvSpPr>
          <p:cNvPr id="21" name="内容占位符 2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）识别形象，也叫感知形象。要了解诗中写了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哪些具体形象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，弄清它们的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字面意义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）分析特点。人物形象的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性格品质特点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，物象和景象的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突出特征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等，要在整体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感知诗意的基础上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，进行分析概括，以便更好地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把握诗歌的主旨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）体会形象中寄寓的诗人的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思想感情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。古典诗歌的形象使用，往往是有规律的，诗歌中很多形象往往被赋予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某种特定的含义</a:t>
            </a: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，这种形象就成为了诗歌意象，这一系列意象也是鉴赏诗歌思想感情的门径。 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743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72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穷“形”尽“象”</a:t>
            </a: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635171" cy="4444546"/>
          </a:xfrm>
        </p:spPr>
        <p:txBody>
          <a:bodyPr/>
          <a:lstStyle/>
          <a:p>
            <a:r>
              <a:rPr lang="zh-CN" altLang="en-US" b="1" dirty="0"/>
              <a:t>一、</a:t>
            </a:r>
            <a:r>
              <a:rPr lang="zh-CN" altLang="zh-CN" b="1" dirty="0"/>
              <a:t>人物形象</a:t>
            </a:r>
          </a:p>
          <a:p>
            <a:r>
              <a:rPr lang="zh-CN" altLang="zh-CN" b="1" dirty="0"/>
              <a:t>诗歌中的人物形象包括</a:t>
            </a:r>
            <a:r>
              <a:rPr lang="zh-CN" altLang="zh-CN" b="1" dirty="0">
                <a:solidFill>
                  <a:srgbClr val="FF0000"/>
                </a:solidFill>
              </a:rPr>
              <a:t>抒情主人公</a:t>
            </a:r>
            <a:r>
              <a:rPr lang="zh-CN" altLang="zh-CN" b="1" dirty="0"/>
              <a:t>诗人自己的形象和作者刻画的</a:t>
            </a:r>
            <a:r>
              <a:rPr lang="zh-CN" altLang="zh-CN" b="1" dirty="0">
                <a:solidFill>
                  <a:srgbClr val="FF0000"/>
                </a:solidFill>
              </a:rPr>
              <a:t>他人形象</a:t>
            </a:r>
            <a:r>
              <a:rPr lang="zh-CN" altLang="zh-CN" b="1" dirty="0"/>
              <a:t>。</a:t>
            </a:r>
            <a:endParaRPr lang="en-US" altLang="zh-CN" b="1" dirty="0"/>
          </a:p>
          <a:p>
            <a:r>
              <a:rPr lang="en-US" altLang="zh-CN" b="1" dirty="0"/>
              <a:t>1.</a:t>
            </a:r>
            <a:r>
              <a:rPr lang="zh-CN" altLang="zh-CN" b="1" dirty="0"/>
              <a:t>自我形象（诗人自己的形象） </a:t>
            </a:r>
          </a:p>
          <a:p>
            <a:r>
              <a:rPr lang="zh-CN" altLang="zh-CN" b="1" dirty="0"/>
              <a:t></a:t>
            </a:r>
            <a:r>
              <a:rPr lang="en-US" altLang="zh-CN" b="1" dirty="0"/>
              <a:t>  </a:t>
            </a:r>
            <a:r>
              <a:rPr lang="zh-CN" altLang="zh-CN" b="1" dirty="0"/>
              <a:t>诗中“我”的形象也就是抒情主人公的形象，是作者在诗中的“代言人”。如在</a:t>
            </a:r>
            <a:r>
              <a:rPr lang="zh-CN" altLang="en-US" b="1" dirty="0"/>
              <a:t>张九龄</a:t>
            </a:r>
            <a:r>
              <a:rPr lang="zh-CN" altLang="zh-CN" b="1" dirty="0"/>
              <a:t>的《</a:t>
            </a:r>
            <a:r>
              <a:rPr lang="zh-CN" altLang="en-US" b="1" dirty="0"/>
              <a:t>望月怀远</a:t>
            </a:r>
            <a:r>
              <a:rPr lang="zh-CN" altLang="zh-CN" b="1" dirty="0"/>
              <a:t>》中，我们可以看到一个漂泊在外，夜晚望月思家的诗人形象。</a:t>
            </a:r>
          </a:p>
          <a:p>
            <a:endParaRPr lang="zh-CN" altLang="en-US" sz="2400" dirty="0"/>
          </a:p>
        </p:txBody>
      </p:sp>
      <p:pic>
        <p:nvPicPr>
          <p:cNvPr id="12" name="内容占位符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044" y="1825625"/>
            <a:ext cx="3923911" cy="4351338"/>
          </a:xfrm>
        </p:spPr>
      </p:pic>
    </p:spTree>
    <p:extLst>
      <p:ext uri="{BB962C8B-B14F-4D97-AF65-F5344CB8AC3E}">
        <p14:creationId xmlns:p14="http://schemas.microsoft.com/office/powerpoint/2010/main" val="1811435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自我形象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515600" cy="4885192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不慕权贵、豪放洒脱的形象。</a:t>
            </a:r>
            <a:r>
              <a:rPr lang="zh-CN" altLang="zh-CN" dirty="0"/>
              <a:t>如李白《梦游天姥吟留别》中“安能摧眉折腰事权贵，使我不得开心颜”</a:t>
            </a:r>
            <a:r>
              <a:rPr lang="zh-CN" altLang="en-US" dirty="0"/>
              <a:t>两句</a:t>
            </a:r>
            <a:r>
              <a:rPr lang="zh-CN" altLang="zh-CN" dirty="0"/>
              <a:t>表现了他傲视权贵的思想和傲岸不羁的性格。</a:t>
            </a:r>
            <a:r>
              <a:rPr lang="en-US" altLang="zh-CN" dirty="0"/>
              <a:t>  </a:t>
            </a:r>
            <a:r>
              <a:rPr lang="zh-CN" altLang="zh-CN" dirty="0"/>
              <a:t>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心忧天下、忧国忧民的形象。</a:t>
            </a:r>
            <a:r>
              <a:rPr lang="zh-CN" altLang="zh-CN" dirty="0"/>
              <a:t>如杜甫《茅屋为秋风所破歌》中</a:t>
            </a:r>
            <a:r>
              <a:rPr lang="zh-CN" altLang="en-US" dirty="0"/>
              <a:t>的诗句</a:t>
            </a:r>
            <a:r>
              <a:rPr lang="zh-CN" altLang="zh-CN" dirty="0"/>
              <a:t>“安得广厦千万间，大庇天下寒士俱欢颜。风雨不动安如山”表现了诗人忧国忧民的性格。</a:t>
            </a:r>
            <a:r>
              <a:rPr lang="en-US" altLang="zh-CN" dirty="0"/>
              <a:t>  </a:t>
            </a:r>
            <a:r>
              <a:rPr lang="zh-CN" altLang="zh-CN" dirty="0"/>
              <a:t>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钟情山水、归隐田园的隐者形象。</a:t>
            </a:r>
            <a:r>
              <a:rPr lang="zh-CN" altLang="zh-CN" dirty="0"/>
              <a:t>如陶渊明《饮酒（其五）》中</a:t>
            </a:r>
            <a:r>
              <a:rPr lang="zh-CN" altLang="en-US" dirty="0"/>
              <a:t>的诗句</a:t>
            </a:r>
            <a:r>
              <a:rPr lang="zh-CN" altLang="zh-CN" dirty="0"/>
              <a:t>“采菊东篱下，悠然见南山”表现出诗人对官场的厌恶，对田园的喜爱。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怀才不遇、壮志难酬的形象。</a:t>
            </a:r>
            <a:r>
              <a:rPr lang="zh-CN" altLang="zh-CN" dirty="0"/>
              <a:t>如陈子昂的《登幽州台歌》</a:t>
            </a:r>
            <a:r>
              <a:rPr lang="zh-CN" altLang="en-US" dirty="0"/>
              <a:t>，</a:t>
            </a:r>
            <a:r>
              <a:rPr lang="zh-CN" altLang="zh-CN" dirty="0"/>
              <a:t>写诗人不遇贤君，不逢明主，悲怆孤独，潸然泪下。塑造了一个怀才不遇的知识分子形象。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284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618"/>
          </a:xfrm>
        </p:spPr>
        <p:txBody>
          <a:bodyPr/>
          <a:lstStyle/>
          <a:p>
            <a:pPr algn="ctr"/>
            <a:r>
              <a:rPr lang="zh-CN" altLang="en-US" sz="5400" dirty="0">
                <a:latin typeface="汉真广标" panose="02010609000101010101" pitchFamily="49" charset="-122"/>
                <a:ea typeface="汉真广标" panose="02010609000101010101" pitchFamily="49" charset="-122"/>
              </a:rPr>
              <a:t>自我形象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>
          <a:xfrm>
            <a:off x="838200" y="1291771"/>
            <a:ext cx="10515600" cy="4885192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矢志报国、慷慨愤世的形象。</a:t>
            </a:r>
            <a:r>
              <a:rPr lang="zh-CN" altLang="zh-CN" dirty="0"/>
              <a:t>陆游和辛弃疾的许多诗歌，都反映出他们忠心报国而不被重用的情感，矢志报国的形象鲜明。如《示儿》《破阵子·醉里挑灯看剑》。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友人送别、思念故乡的形象。</a:t>
            </a:r>
            <a:r>
              <a:rPr lang="zh-CN" altLang="zh-CN" dirty="0"/>
              <a:t>如李白的《赠汪伦》为读者展现了分别之际，饱含真挚友情的友人形象。而王维的《九月九日忆山东兄弟》则写出了于佳节之际加倍思念亲人的游子形象。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献身边塞、反对征伐的形象。</a:t>
            </a:r>
            <a:r>
              <a:rPr lang="zh-CN" altLang="zh-CN" dirty="0"/>
              <a:t>如王昌龄的《出塞》表现了他忠心报国，献身边塞的豪迈形象；</a:t>
            </a:r>
            <a:r>
              <a:rPr lang="zh-CN" altLang="en-US" dirty="0"/>
              <a:t>而杜甫的</a:t>
            </a:r>
            <a:r>
              <a:rPr lang="en-US" altLang="zh-CN" dirty="0"/>
              <a:t>《</a:t>
            </a:r>
            <a:r>
              <a:rPr lang="zh-CN" altLang="en-US" dirty="0"/>
              <a:t>兵车行</a:t>
            </a:r>
            <a:r>
              <a:rPr lang="en-US" altLang="zh-CN" dirty="0"/>
              <a:t>》</a:t>
            </a:r>
            <a:r>
              <a:rPr lang="zh-CN" altLang="en-US" dirty="0"/>
              <a:t>则表现了体察人民痛苦、反对战争的诗人的温暖情怀。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8</a:t>
            </a:r>
            <a:r>
              <a:rPr lang="zh-CN" altLang="zh-CN" dirty="0"/>
              <a:t>）</a:t>
            </a:r>
            <a:r>
              <a:rPr lang="zh-CN" altLang="zh-CN" dirty="0">
                <a:solidFill>
                  <a:srgbClr val="FF0000"/>
                </a:solidFill>
              </a:rPr>
              <a:t>寂寞愁苦、身世飘零的形象。</a:t>
            </a:r>
            <a:r>
              <a:rPr lang="zh-CN" altLang="zh-CN" dirty="0"/>
              <a:t>如在李清照的《声声慢》中，我们看到了流落无依、形影相吊、漂泊江南的妇人形象。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3787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2990</Words>
  <Application>Microsoft Office PowerPoint</Application>
  <PresentationFormat>宽屏</PresentationFormat>
  <Paragraphs>133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Source Han Serif SC</vt:lpstr>
      <vt:lpstr>等线 Light</vt:lpstr>
      <vt:lpstr>仿宋</vt:lpstr>
      <vt:lpstr>汉真广标</vt:lpstr>
      <vt:lpstr>华文行楷</vt:lpstr>
      <vt:lpstr>华文楷体</vt:lpstr>
      <vt:lpstr>Arial</vt:lpstr>
      <vt:lpstr>等线</vt:lpstr>
      <vt:lpstr>Office 主题​​</vt:lpstr>
      <vt:lpstr>PowerPoint 演示文稿</vt:lpstr>
      <vt:lpstr>看图猜作品</vt:lpstr>
      <vt:lpstr>看图猜作品</vt:lpstr>
      <vt:lpstr>你猜到了吗？</vt:lpstr>
      <vt:lpstr>“象”由心生</vt:lpstr>
      <vt:lpstr>无所遁“形”</vt:lpstr>
      <vt:lpstr>穷“形”尽“象”</vt:lpstr>
      <vt:lpstr>自我形象</vt:lpstr>
      <vt:lpstr>自我形象</vt:lpstr>
      <vt:lpstr>穷“形”尽“象”</vt:lpstr>
      <vt:lpstr>他人形象</vt:lpstr>
      <vt:lpstr>解读方法</vt:lpstr>
      <vt:lpstr>解读方法</vt:lpstr>
      <vt:lpstr>穷“形”尽“象”</vt:lpstr>
      <vt:lpstr>意象分类</vt:lpstr>
      <vt:lpstr>意象分类</vt:lpstr>
      <vt:lpstr>意象分类</vt:lpstr>
      <vt:lpstr>意象分类</vt:lpstr>
      <vt:lpstr>意象分类</vt:lpstr>
      <vt:lpstr>意象分类</vt:lpstr>
      <vt:lpstr>意象分类</vt:lpstr>
      <vt:lpstr>意象分类</vt:lpstr>
      <vt:lpstr>意象分类</vt:lpstr>
      <vt:lpstr>意象分类</vt:lpstr>
      <vt:lpstr>意象分类</vt:lpstr>
      <vt:lpstr>鉴赏方法</vt:lpstr>
      <vt:lpstr>鉴赏方法</vt:lpstr>
      <vt:lpstr>鉴赏方法</vt:lpstr>
      <vt:lpstr>鉴赏方法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Ar6004</dc:creator>
  <cp:lastModifiedBy> </cp:lastModifiedBy>
  <cp:revision>67</cp:revision>
  <dcterms:created xsi:type="dcterms:W3CDTF">2020-02-13T08:06:28Z</dcterms:created>
  <dcterms:modified xsi:type="dcterms:W3CDTF">2020-03-25T07:38:40Z</dcterms:modified>
</cp:coreProperties>
</file>