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33" r:id="rId5"/>
    <p:sldId id="325" r:id="rId6"/>
    <p:sldId id="326" r:id="rId7"/>
    <p:sldId id="334" r:id="rId8"/>
    <p:sldId id="335" r:id="rId9"/>
    <p:sldId id="327" r:id="rId10"/>
    <p:sldId id="328" r:id="rId11"/>
    <p:sldId id="336" r:id="rId12"/>
    <p:sldId id="332" r:id="rId13"/>
    <p:sldId id="272" r:id="rId14"/>
    <p:sldId id="337" r:id="rId15"/>
    <p:sldId id="338" r:id="rId16"/>
    <p:sldId id="330" r:id="rId17"/>
    <p:sldId id="339" r:id="rId18"/>
    <p:sldId id="340" r:id="rId19"/>
    <p:sldId id="331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6C07F-252C-4986-B440-1E0F47C253F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EDE48-7910-4904-BC6A-75F719D6C9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D4968-D967-4642-8421-B59E25AFD1B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6741C-95A2-4978-BCB2-FA891CFCA8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83879-65BD-437E-80C9-FA1A052FE99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15640-EA3E-4DDA-8E92-FEAF80F4C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7AFE8-409B-406B-946D-DDF5E442846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C481-A0C5-4509-8737-56A5EB4565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529ED-929C-498A-B171-7CD104CB31B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46227-EE48-4D50-8329-45C4D78721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50B6A-25F3-4C04-BFF5-182073EFC74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2B1BE-9725-400C-B0A9-2FABB1236C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DD02F-8F4B-4029-B403-F4D6FB61C85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F8DD6-8EC0-4058-8284-4A8C6389C1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EF58-2342-4493-AFB8-0A17527410F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DBD94-3635-4DF9-9599-66DA47A8C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F7860-A50E-454A-AE47-F9915D8C88F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6FBDA-3692-4E7B-9936-CBCAE38985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D6C7A-6C8B-4381-9933-2C8C4C428BC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37484-F3E2-48B9-BB37-9FCA8B5C9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CB46C-396C-4BEC-B3C3-A1A21D84B2A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A13D1-95DC-4D5C-814B-A5B4260EB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7B2BD-19C7-425B-A6DF-E1B61207165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73759-EA4E-4099-A505-65E19E1EB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7B78-4B99-4793-A888-0DB99BCDDAE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D459-8FF1-4AF8-B570-4A8284C88C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15F9A-6526-482C-A1EA-F897BEFB1E1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3A3E1-81E2-47E5-AE0C-27B3DBF701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23DD-147C-4F49-BD81-5234F03139A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9C3D2-4CDC-4003-AA40-333C06C25B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8ECA0F-C2F6-4D34-9945-BC9C95A595B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9351A8-1020-4E1B-B0BC-F23DF63B41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jpeg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99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package" Target="../embeddings/Microsoft_Word___66.docx"/><Relationship Id="rId3" Type="http://schemas.openxmlformats.org/officeDocument/2006/relationships/slide" Target="slide2.xml"/><Relationship Id="rId7" Type="http://schemas.openxmlformats.org/officeDocument/2006/relationships/slide" Target="slide9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5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4.xml"/><Relationship Id="rId9" Type="http://schemas.openxmlformats.org/officeDocument/2006/relationships/package" Target="../embeddings/Microsoft_Word___2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package" Target="../embeddings/Microsoft_Word___77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42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920" name="矩形 2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实之宾也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鹪鹩巢于深林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偃鼠饮河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吾闻言于接舆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物莫之伤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以盛水浆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非不呺然大也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宋人有善为不龟手之药者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请买其方百金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省略句、状语后置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客得之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以说吴王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或以封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92463" y="1412875"/>
            <a:ext cx="7985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24200" y="1808163"/>
            <a:ext cx="10842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71750" y="2203450"/>
            <a:ext cx="7985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5788" y="2613025"/>
            <a:ext cx="10842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71750" y="2995613"/>
            <a:ext cx="10826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71750" y="3413125"/>
            <a:ext cx="7985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22613" y="3810000"/>
            <a:ext cx="7985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18025" y="4221163"/>
            <a:ext cx="10842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25788" y="4610100"/>
            <a:ext cx="21844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71863" y="5030788"/>
            <a:ext cx="7985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281238" y="5414963"/>
            <a:ext cx="7985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北冥有鱼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其名为鲲。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鲲之大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不知其几千里也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。化而为鸟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其名为鹏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。鹏之背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不知其几千里也。怒而飞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其翼若垂天之云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鹏之徙于南冥也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水击三千里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抟扶摇而上者九万里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去以六月息者也。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且夫水之积也不厚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则其负大舟也无力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。覆杯水于坳堂之上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则芥为之舟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置杯焉则胶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水浅而舟大也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风之积也不厚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则其负大翼也无力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且举世而誉之而不加劝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举世而非之而不加沮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定乎内外之分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辩乎荣辱之境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斯已矣。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若夫乘天地之正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而御六气之辩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以游无穷者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彼且恶乎待哉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至人无己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神人无功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圣人无名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5713" y="1362075"/>
            <a:ext cx="7985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0" y="1362075"/>
            <a:ext cx="1936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8475" y="1362075"/>
            <a:ext cx="6778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988" y="1762125"/>
            <a:ext cx="895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80088" y="1762125"/>
            <a:ext cx="19351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21038" y="2155825"/>
            <a:ext cx="13779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03763" y="2155825"/>
            <a:ext cx="247650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19488" y="2967038"/>
            <a:ext cx="219392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3400" y="3367088"/>
            <a:ext cx="144462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90738" y="3367088"/>
            <a:ext cx="309721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24488" y="3367088"/>
            <a:ext cx="1728787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64400" y="3367088"/>
            <a:ext cx="116840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4988" y="3763963"/>
            <a:ext cx="1157287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65588" y="4165600"/>
            <a:ext cx="249713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4175" y="4572000"/>
            <a:ext cx="18732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32150" y="4965700"/>
            <a:ext cx="16446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50013" y="4965700"/>
            <a:ext cx="16446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143125" y="5370513"/>
            <a:ext cx="109855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36925" y="5370513"/>
            <a:ext cx="109855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天之苍苍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其正色邪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其远而无所至极邪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天空的深蓝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那是它的本色吗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它的高远是没有穷极的吗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无法分辨天的颜色是否真的是深蓝色。大鹏虽然飞到了九万里的高空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但它和在地上的人一样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都无法确认天的颜色是否真是蓝色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都不能真正认识天。因此它是不自由的。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人们对事物的认识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受到各种因素的限制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能力是有限的。因此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只有在能力所及的范围内判断事物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才能得出正确的结论。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覆杯水于坳堂之上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则芥为之舟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置杯焉则胶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水浅而舟大也。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倒一杯水在堂上的低洼处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那么一根小草可以在这里做船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放一只杯子在这里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就搁浅在地面上了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因为这堂上低洼里的水浅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而作为船的杯子却大。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客观条件往往很重要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人需要不断的积累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才能够拓宽思想境界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达到真正的精神上的逍遥。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人要重视客观条件带来的一切因素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使之成为人们前进的动力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在不断的积累中去创造和开拓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使主观能动性得到充分发挥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提高积极性。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鹪鹩巢于深林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不过一枝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偃鼠饮河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不过满腹。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鹪鹩在深林里筑巢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所需要的不超过一个树枝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尽管深林里树枝很多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田鼠到河里喝水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所需要的不超过喝满肚子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尽管河里水很多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庄子告诉人们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即使再贪婪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人也带不走任何不属于自己的东西。人赤条条地来到世界上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物质的东西都是身外之物。忙碌中的人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最怕的就是在奔忙中遗失自己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成为无尽欲望的奴隶。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文中的大鹏达到真正的逍遥了吗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文中的大鹏没有达到真正的逍遥境界。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大鹏从北海迁往南海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海水被击打起三千里的波浪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大鹏鼓动翅膀集聚由下而上升腾的暴风之力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飞上九万里的高空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它迁往南海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是凭着六月的大风。也就是说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大鹏的飞行是有所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的。人在地上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无法分辨天的颜色是否真的是深蓝色。大鹏虽然飞到了九万里的高空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但它和地上的人一样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都无法确认天的颜色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也就是说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都不能真正认识天。这是从另一个角度说明大鹏虽然飞得很高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但和地上的人一样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它依然受到了限制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因此它是不自由的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也没有达到真正的逍遥。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92188"/>
            <a:ext cx="8128000" cy="21224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文中出现几次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对于这些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庄子分别持什么态度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蜩与学鸠笑之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斥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宋荣子犹然笑之。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所指对象都是鲲鹏。第三个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所指对象是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知效一官、行比一乡、德合一君、而征一国者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安鸟书宋.eps" descr="id:2147493706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0813" y="1889125"/>
            <a:ext cx="2413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508000" y="3346450"/>
          <a:ext cx="8128000" cy="3622675"/>
        </p:xfrm>
        <a:graphic>
          <a:graphicData uri="http://schemas.openxmlformats.org/presentationml/2006/ole">
            <p:oleObj spid="_x0000_s4112" name="文档" r:id="rId7" imgW="3839157" imgH="1711385" progId="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508000" y="2887663"/>
            <a:ext cx="8540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文中举了哪几组对比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揭示了什么道理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鲲鹏与蜩、学鸠、斥</a:t>
            </a:r>
            <a:r>
              <a:rPr lang="zh-CN" altLang="en-US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   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朝菌、蟪蛄与冥灵、大椿的对比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彭祖与众人的对比。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道理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小与大的差别不只在智慧、寿命上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还在于它们关涉的境界、气象、格局上。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世间万物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不论大小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都处于受限制、受约束中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都是有所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都是不自由的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不是真正的逍遥。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庄子借许由不受天下的故事表现了什么思想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庄子借许由不受天下这个故事意在说明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圣人无名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。文中说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尧让天下于许由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许由曰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子治天下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天下既已治也。而我犹代子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吾将为名乎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名者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实之宾也。吾将为宾乎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尧在儒家思想中是圣君贤王的象征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但在庄子这里却成为被嘲弄的对象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而隐士许由超脱世俗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轻视名利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才是道家理想中的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圣人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9" name="安鸟书宋.eps" descr="id:2147493721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1589088"/>
            <a:ext cx="254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pSp>
        <p:nvGrpSpPr>
          <p:cNvPr id="6161" name="组合 6"/>
          <p:cNvGrpSpPr>
            <a:grpSpLocks/>
          </p:cNvGrpSpPr>
          <p:nvPr/>
        </p:nvGrpSpPr>
        <p:grpSpPr bwMode="auto">
          <a:xfrm>
            <a:off x="681038" y="1803400"/>
            <a:ext cx="8128000" cy="3505200"/>
            <a:chOff x="681586" y="1803000"/>
            <a:chExt cx="8128000" cy="3505999"/>
          </a:xfrm>
        </p:grpSpPr>
        <p:graphicFrame>
          <p:nvGraphicFramePr>
            <p:cNvPr id="6157" name="Object 13"/>
            <p:cNvGraphicFramePr>
              <a:graphicFrameLocks noChangeAspect="1"/>
            </p:cNvGraphicFramePr>
            <p:nvPr/>
          </p:nvGraphicFramePr>
          <p:xfrm>
            <a:off x="681586" y="1803000"/>
            <a:ext cx="8128000" cy="3505999"/>
          </p:xfrm>
          <a:graphic>
            <a:graphicData uri="http://schemas.openxmlformats.org/presentationml/2006/ole">
              <p:oleObj spid="_x0000_s6157" name="文档" r:id="rId6" imgW="3839157" imgH="1655215" progId="">
                <p:embed/>
              </p:oleObj>
            </a:graphicData>
          </a:graphic>
        </p:graphicFrame>
        <p:pic>
          <p:nvPicPr>
            <p:cNvPr id="6162" name="图片 5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728256" y="2606281"/>
              <a:ext cx="260214" cy="305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3736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北冥有鱼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冥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溟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其翼若垂天之云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垂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陲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边地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而后乃今培风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培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凭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凭借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三飡而反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飡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餐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汤之问棘也是已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已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矣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此小大之辩也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辩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辨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而征一国者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能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能力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辩乎荣辱之境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斯已矣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辩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辨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区分、辨别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旬有五日而后反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反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返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而御六气之辩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辩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而爝火不息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息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熄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熄灭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藐姑射之山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藐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邈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9525" y="1449388"/>
            <a:ext cx="1374775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9950" y="1855788"/>
            <a:ext cx="2170113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113" y="2255838"/>
            <a:ext cx="217170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9525" y="2662238"/>
            <a:ext cx="2170113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09950" y="3068638"/>
            <a:ext cx="2170113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11488" y="3452813"/>
            <a:ext cx="2171700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28925" y="3857625"/>
            <a:ext cx="2170113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054475" y="4252913"/>
            <a:ext cx="2849563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8038" y="4657725"/>
            <a:ext cx="285115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254375" y="5062538"/>
            <a:ext cx="285115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71800" y="5457825"/>
            <a:ext cx="2851150" cy="312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01950" y="5857875"/>
            <a:ext cx="2851150" cy="312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吾以是狂而不信也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欺骗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犹时女也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汝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世蕲乎乱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孰弊弊焉以天下为事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蕲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祈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祈求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孰肯分分然以物为事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分分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纷纷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宋人有善为不龟手之药者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皲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皮肤冻裂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000" y="2581275"/>
            <a:ext cx="19859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6838" y="2981325"/>
            <a:ext cx="19875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9700" y="3373438"/>
            <a:ext cx="198755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97338" y="3779838"/>
            <a:ext cx="198755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24388" y="4184650"/>
            <a:ext cx="275590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37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125" name="Object 77"/>
          <p:cNvGraphicFramePr>
            <a:graphicFrameLocks noChangeAspect="1"/>
          </p:cNvGraphicFramePr>
          <p:nvPr/>
        </p:nvGraphicFramePr>
        <p:xfrm>
          <a:off x="312738" y="1423988"/>
          <a:ext cx="8128000" cy="457200"/>
        </p:xfrm>
        <a:graphic>
          <a:graphicData uri="http://schemas.openxmlformats.org/presentationml/2006/ole">
            <p:oleObj spid="_x0000_s2125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812925"/>
            <a:ext cx="547846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用船舶在海洋上运输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6" name="Object 78"/>
          <p:cNvGraphicFramePr>
            <a:graphicFrameLocks noChangeAspect="1"/>
          </p:cNvGraphicFramePr>
          <p:nvPr/>
        </p:nvGraphicFramePr>
        <p:xfrm>
          <a:off x="312738" y="2273300"/>
          <a:ext cx="8128000" cy="457200"/>
        </p:xfrm>
        <a:graphic>
          <a:graphicData uri="http://schemas.openxmlformats.org/presentationml/2006/ole">
            <p:oleObj spid="_x0000_s2126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6828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田野上空蒸腾浮游的水汽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野生动物的一种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7" name="Object 79"/>
          <p:cNvGraphicFramePr>
            <a:graphicFrameLocks noChangeAspect="1"/>
          </p:cNvGraphicFramePr>
          <p:nvPr/>
        </p:nvGraphicFramePr>
        <p:xfrm>
          <a:off x="312738" y="3141663"/>
          <a:ext cx="8128000" cy="457200"/>
        </p:xfrm>
        <a:graphic>
          <a:graphicData uri="http://schemas.openxmlformats.org/presentationml/2006/ole">
            <p:oleObj spid="_x0000_s2127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575050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饱的样子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表示事实与所说或所料相符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假设事实与所说或所料相符。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8" name="Object 80"/>
          <p:cNvGraphicFramePr>
            <a:graphicFrameLocks noChangeAspect="1"/>
          </p:cNvGraphicFramePr>
          <p:nvPr/>
        </p:nvGraphicFramePr>
        <p:xfrm>
          <a:off x="312738" y="4414838"/>
          <a:ext cx="8128000" cy="457200"/>
        </p:xfrm>
        <a:graphic>
          <a:graphicData uri="http://schemas.openxmlformats.org/presentationml/2006/ole">
            <p:oleObj spid="_x0000_s2128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814888"/>
            <a:ext cx="47101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9" name="Object 81"/>
          <p:cNvGraphicFramePr>
            <a:graphicFrameLocks noChangeAspect="1"/>
          </p:cNvGraphicFramePr>
          <p:nvPr/>
        </p:nvGraphicFramePr>
        <p:xfrm>
          <a:off x="312738" y="5265738"/>
          <a:ext cx="8128000" cy="457200"/>
        </p:xfrm>
        <a:graphic>
          <a:graphicData uri="http://schemas.openxmlformats.org/presentationml/2006/ole">
            <p:oleObj spid="_x0000_s2129" name="文档" r:id="rId13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668963"/>
            <a:ext cx="4913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不追求名声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没有名声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4950" y="1876425"/>
            <a:ext cx="534988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47813" y="2752725"/>
            <a:ext cx="30416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14475" y="3644900"/>
            <a:ext cx="11160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17650" y="4884738"/>
            <a:ext cx="8413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14475" y="5729288"/>
            <a:ext cx="1401763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7963"/>
            <a:ext cx="8128000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怒而飞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其翼若垂天之云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奋起、奋发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会其怒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不敢献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生气、愤怒、发怒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八月秋高风怒号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其翼若垂天之云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垂涎三尺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东西的一头向下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永垂不朽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功败垂成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临近、接近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4325" y="2392363"/>
            <a:ext cx="19764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94025" y="2792413"/>
            <a:ext cx="28463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9925" y="3189288"/>
            <a:ext cx="19764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5163" y="3990975"/>
            <a:ext cx="14065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6488" y="4395788"/>
            <a:ext cx="25320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62200" y="4803775"/>
            <a:ext cx="11541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76488" y="5205413"/>
            <a:ext cx="19796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800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此小大之辩也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而御六气之辩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变化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能言善辩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辩论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夫子立而天下治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治理得好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子治天下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治理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君有疾在腠理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不治将恐深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医治、治疗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治学严谨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研究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今治水军八十万众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训练、整顿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8938" y="2000250"/>
            <a:ext cx="20224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8938" y="2420938"/>
            <a:ext cx="20224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73313" y="2822575"/>
            <a:ext cx="1149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1513" y="3617913"/>
            <a:ext cx="19970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6488" y="4019550"/>
            <a:ext cx="1149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02138" y="4424363"/>
            <a:ext cx="19954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76488" y="4814888"/>
            <a:ext cx="11493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90913" y="5229225"/>
            <a:ext cx="19907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824" name="矩形 1"/>
          <p:cNvSpPr>
            <a:spLocks noChangeAspect="1"/>
          </p:cNvSpPr>
          <p:nvPr/>
        </p:nvSpPr>
        <p:spPr bwMode="auto">
          <a:xfrm>
            <a:off x="508000" y="2493963"/>
            <a:ext cx="8128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未数数然也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形容词词尾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宋体" charset="-122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的样子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奚以知其然也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指示代词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瞽者无以与乎文章之观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对、正确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然视其左右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来而记之者已少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表转折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88" y="2986088"/>
            <a:ext cx="28352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3225" y="3400425"/>
            <a:ext cx="1687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9600" y="3808413"/>
            <a:ext cx="19859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86300" y="4216400"/>
            <a:ext cx="20462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6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312738" y="1474788"/>
          <a:ext cx="8128000" cy="4945062"/>
        </p:xfrm>
        <a:graphic>
          <a:graphicData uri="http://schemas.openxmlformats.org/presentationml/2006/ole">
            <p:oleObj spid="_x0000_s3088" name="文档" r:id="rId9" imgW="3839157" imgH="2335017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411663" y="1530350"/>
            <a:ext cx="20018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32225" y="1993900"/>
            <a:ext cx="23018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1988" y="2443163"/>
            <a:ext cx="2300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25738" y="2897188"/>
            <a:ext cx="36909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94025" y="3373438"/>
            <a:ext cx="20113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13038" y="3821113"/>
            <a:ext cx="34147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2663" y="4719638"/>
            <a:ext cx="48942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57588" y="5086350"/>
            <a:ext cx="20097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78188" y="5554663"/>
            <a:ext cx="22907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05225" y="6008688"/>
            <a:ext cx="22875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0600"/>
            <a:ext cx="8128000" cy="53355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南冥者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天池也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齐谐者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志怪者也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覆杯水于坳堂之上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鹪鹩巢于深林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背负青天而莫之夭阏者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奚以之九万里而南为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彼且奚适也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之二虫又何知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奚以知其然也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此小年也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此大年也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不亦悲乎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不亦难乎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不亦劳乎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固定句式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穷发之北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有冥海者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天池也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此亦飞之至也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此小大之辩也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彼且恶乎待哉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3025" y="1495425"/>
            <a:ext cx="798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92725" y="1895475"/>
            <a:ext cx="1079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08450" y="2287588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9525" y="2705100"/>
            <a:ext cx="10810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64050" y="3094038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4500" y="3481388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16325" y="3905250"/>
            <a:ext cx="798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16475" y="4303713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18025" y="4706938"/>
            <a:ext cx="798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24200" y="5106988"/>
            <a:ext cx="7985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05150" y="5519738"/>
            <a:ext cx="8159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116263" y="5910263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121</TotalTime>
  <Words>2360</Words>
  <Application>Microsoft Office PowerPoint</Application>
  <PresentationFormat>全屏显示(4:3)</PresentationFormat>
  <Paragraphs>188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36</cp:revision>
  <dcterms:created xsi:type="dcterms:W3CDTF">2015-07-28T05:59:53Z</dcterms:created>
  <dcterms:modified xsi:type="dcterms:W3CDTF">2016-09-19T01:45:10Z</dcterms:modified>
</cp:coreProperties>
</file>