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6" r:id="rId5"/>
    <p:sldMasterId id="2147483700" r:id="rId6"/>
  </p:sldMasterIdLst>
  <p:sldIdLst>
    <p:sldId id="257" r:id="rId7"/>
    <p:sldId id="316" r:id="rId8"/>
    <p:sldId id="258" r:id="rId9"/>
    <p:sldId id="259" r:id="rId10"/>
    <p:sldId id="265" r:id="rId11"/>
    <p:sldId id="266" r:id="rId12"/>
    <p:sldId id="267" r:id="rId13"/>
    <p:sldId id="268" r:id="rId14"/>
    <p:sldId id="269" r:id="rId15"/>
    <p:sldId id="270" r:id="rId16"/>
    <p:sldId id="317" r:id="rId17"/>
    <p:sldId id="260" r:id="rId18"/>
    <p:sldId id="261" r:id="rId19"/>
    <p:sldId id="262" r:id="rId20"/>
    <p:sldId id="263" r:id="rId21"/>
    <p:sldId id="318" r:id="rId22"/>
    <p:sldId id="264" r:id="rId23"/>
    <p:sldId id="272" r:id="rId24"/>
    <p:sldId id="271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19" r:id="rId62"/>
    <p:sldId id="309" r:id="rId63"/>
    <p:sldId id="310" r:id="rId64"/>
    <p:sldId id="311" r:id="rId65"/>
    <p:sldId id="312" r:id="rId66"/>
    <p:sldId id="313" r:id="rId67"/>
    <p:sldId id="314" r:id="rId68"/>
    <p:sldId id="315" r:id="rId6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1.xml"/><Relationship Id="rId69" Type="http://schemas.openxmlformats.org/officeDocument/2006/relationships/slide" Target="slides/slide63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05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76950"/>
            <a:ext cx="305223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76950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76950"/>
            <a:ext cx="305223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4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4" Type="http://schemas.openxmlformats.org/officeDocument/2006/relationships/theme" Target="../theme/theme5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0" name="日期占位符 45059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61" name="页脚占位符 45060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5062" name="灯片编号占位符 45061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randomBar dir="vert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0" u="sng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402167" y="6858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406400" y="1981200"/>
            <a:ext cx="11387667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1980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ransition spd="slow">
    <p:split orient="vert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2.xml"/><Relationship Id="rId4" Type="http://schemas.openxmlformats.org/officeDocument/2006/relationships/image" Target="../media/image11.png"/><Relationship Id="rId3" Type="http://schemas.microsoft.com/office/2007/relationships/media" Target="file:///H:\&#23567;&#21319;&#21021;&#35821;&#25991;&#35762;&#20041;\&#32972;&#26223;&#38899;&#20048;\&#32431;&#38899;&#20048;-&#26505;&#20957;&#30473;%20%20For%20The%20Perfect%20Couple.wma" TargetMode="External"/><Relationship Id="rId2" Type="http://schemas.openxmlformats.org/officeDocument/2006/relationships/audio" Target="file:///H:\&#23567;&#21319;&#21021;&#35821;&#25991;&#35762;&#20041;\&#32972;&#26223;&#38899;&#20048;\&#32431;&#38899;&#20048;-&#26505;&#20957;&#30473;%20%20For%20The%20Perfect%20Couple.wma" TargetMode="Externa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http://www.bookschina.com/MusicMovie/Cover/s538.gif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5.jpeg"/><Relationship Id="rId1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22.png"/><Relationship Id="rId2" Type="http://schemas.microsoft.com/office/2007/relationships/media" Target="file:///H:\&#23567;&#21319;&#21021;&#35821;&#25991;&#35762;&#20041;\&#32972;&#26223;&#38899;&#20048;\&#22825;&#19978;&#25481;&#19979;&#20010;&#26519;&#22969;&#22969;.mp3" TargetMode="External"/><Relationship Id="rId1" Type="http://schemas.openxmlformats.org/officeDocument/2006/relationships/audio" Target="file:///H:\&#23567;&#21319;&#21021;&#35821;&#25991;&#35762;&#20041;\&#32972;&#26223;&#38899;&#20048;\&#22825;&#19978;&#25481;&#19979;&#20010;&#26519;&#22969;&#22969;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24.jpeg"/><Relationship Id="rId4" Type="http://schemas.openxmlformats.org/officeDocument/2006/relationships/hyperlink" Target="&#12298;&#26519;&#40667;&#29577;&#36827;&#36158;&#24220;&#12299;&#8220;&#23453;&#40667;&#21021;&#35265;&#8221;.flv" TargetMode="External"/><Relationship Id="rId3" Type="http://schemas.openxmlformats.org/officeDocument/2006/relationships/image" Target="../media/image23.png"/><Relationship Id="rId2" Type="http://schemas.microsoft.com/office/2007/relationships/media" Target="file:///H:\&#23567;&#21319;&#21021;&#35821;&#25991;&#35762;&#20041;\&#32972;&#26223;&#38899;&#20048;\&#22825;&#19978;&#25481;&#19979;&#20010;&#26519;&#22969;&#22969;.mp3" TargetMode="External"/><Relationship Id="rId1" Type="http://schemas.openxmlformats.org/officeDocument/2006/relationships/audio" Target="file:///H:\&#23567;&#21319;&#21021;&#35821;&#25991;&#35762;&#20041;\&#32972;&#26223;&#38899;&#20048;\&#22825;&#19978;&#25481;&#19979;&#20010;&#26519;&#22969;&#22969;.mp3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9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jpeg"/><Relationship Id="rId8" Type="http://schemas.openxmlformats.org/officeDocument/2006/relationships/image" Target="../media/image43.jpeg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45.jpeg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47.png"/><Relationship Id="rId3" Type="http://schemas.microsoft.com/office/2007/relationships/media" Target="file:///E:\My%20Documents\&#35821;&#25991;&#35838;&#20214;\&#33258;&#24049;&#21046;&#20316;\&#26505;&#20957;&#30473;.mp3" TargetMode="External"/><Relationship Id="rId2" Type="http://schemas.openxmlformats.org/officeDocument/2006/relationships/audio" Target="file:///E:\My%20Documents\&#35821;&#25991;&#35838;&#20214;\&#33258;&#24049;&#21046;&#20316;\&#26505;&#20957;&#30473;.mp3" TargetMode="External"/><Relationship Id="rId1" Type="http://schemas.openxmlformats.org/officeDocument/2006/relationships/image" Target="../media/image4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48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标题 120833"/>
          <p:cNvSpPr>
            <a:spLocks noGrp="1"/>
          </p:cNvSpPr>
          <p:nvPr>
            <p:ph type="title"/>
          </p:nvPr>
        </p:nvSpPr>
        <p:spPr>
          <a:xfrm>
            <a:off x="8382000" y="228600"/>
            <a:ext cx="1905000" cy="6400800"/>
          </a:xfrm>
          <a:solidFill>
            <a:srgbClr val="EAEAEA"/>
          </a:solidFill>
          <a:ln w="28575">
            <a:solidFill>
              <a:schemeClr val="tx1"/>
            </a:solidFill>
            <a:miter/>
          </a:ln>
          <a:effectLst>
            <a:outerShdw dist="107763" dir="18900000" algn="ctr" rotWithShape="0">
              <a:schemeClr val="bg2"/>
            </a:outerShdw>
          </a:effectLst>
        </p:spPr>
        <p:txBody>
          <a:bodyPr anchor="ctr"/>
          <a:p>
            <a:r>
              <a:rPr lang="zh-CN" altLang="en-US" sz="9600" dirty="0">
                <a:solidFill>
                  <a:srgbClr val="FF0066"/>
                </a:solidFill>
                <a:ea typeface="华文行楷" pitchFamily="2" charset="-122"/>
              </a:rPr>
              <a:t>红楼梦</a:t>
            </a:r>
            <a:endParaRPr lang="zh-CN" altLang="en-US" sz="9600">
              <a:solidFill>
                <a:srgbClr val="FF0066"/>
              </a:solidFill>
              <a:ea typeface="华文行楷" pitchFamily="2" charset="-122"/>
            </a:endParaRPr>
          </a:p>
        </p:txBody>
      </p:sp>
      <p:pic>
        <p:nvPicPr>
          <p:cNvPr id="120835" name="图片 120834" descr="red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6629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1774825" y="333375"/>
            <a:ext cx="8642350" cy="597535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2800"/>
              <a:t>         </a:t>
            </a:r>
            <a:r>
              <a:rPr lang="zh-CN" altLang="en-US" sz="2800" b="1">
                <a:ea typeface="仿宋_GB2312" pitchFamily="1" charset="-122"/>
              </a:rPr>
              <a:t>他是一个惊人的天才，在他身上，仪态万方地体现了我们中华文化的光彩和境界。他是古今罕见的一个奇妙的“复合构成体”</a:t>
            </a:r>
            <a:r>
              <a:rPr lang="en-US" altLang="zh-CN" sz="2800" b="1">
                <a:latin typeface="Arial" panose="020B0604020202020204" pitchFamily="34" charset="0"/>
                <a:ea typeface="仿宋_GB2312" pitchFamily="1" charset="-122"/>
              </a:rPr>
              <a:t>——</a:t>
            </a:r>
            <a:r>
              <a:rPr lang="zh-CN" altLang="en-US" sz="2800" b="1">
                <a:ea typeface="仿宋_GB2312" pitchFamily="1" charset="-122"/>
              </a:rPr>
              <a:t>大思想家、大诗人、大词曲家、大文豪、大美学家、大社会学家、大心理学家、大民俗学家、大典章制度学家、大园林建筑学家、大服装陈设专家、大音乐家、大医药学家</a:t>
            </a:r>
            <a:r>
              <a:rPr lang="en-US" altLang="zh-CN" sz="2800" b="1">
                <a:latin typeface="Arial" panose="020B0604020202020204" pitchFamily="34" charset="0"/>
                <a:ea typeface="仿宋_GB2312" pitchFamily="1" charset="-122"/>
              </a:rPr>
              <a:t>……</a:t>
            </a:r>
            <a:r>
              <a:rPr lang="zh-CN" altLang="en-US" sz="2800" b="1">
                <a:ea typeface="仿宋_GB2312" pitchFamily="1" charset="-122"/>
              </a:rPr>
              <a:t>他的学识极广博，他的素养极高深。这端的是一个奇才绝才。这样一个人写出来的小说，无怪乎有人将它比作“百科全书”，比作“万花筒”，比作“天仙宝镜”</a:t>
            </a:r>
            <a:r>
              <a:rPr lang="en-US" altLang="zh-CN" sz="2800" b="1">
                <a:latin typeface="Arial" panose="020B0604020202020204" pitchFamily="34" charset="0"/>
                <a:ea typeface="仿宋_GB2312" pitchFamily="1" charset="-122"/>
              </a:rPr>
              <a:t>——</a:t>
            </a:r>
            <a:r>
              <a:rPr lang="zh-CN" altLang="en-US" sz="2800" b="1">
                <a:ea typeface="仿宋_GB2312" pitchFamily="1" charset="-122"/>
              </a:rPr>
              <a:t>在此镜中，我中华之男女老幼一切众生的真实相，毫芒毕现，巨细无遗。这，是何慧眼，是何神力！真令人不可想像，不可思议！</a:t>
            </a:r>
            <a:r>
              <a:rPr lang="zh-CN" altLang="en-US" sz="2400"/>
              <a:t>                       </a:t>
            </a:r>
            <a:endParaRPr lang="zh-CN" altLang="en-US" sz="2400"/>
          </a:p>
          <a:p>
            <a:pPr>
              <a:lnSpc>
                <a:spcPct val="90000"/>
              </a:lnSpc>
              <a:buNone/>
            </a:pPr>
            <a:r>
              <a:rPr lang="zh-CN" altLang="en-US" sz="2400"/>
              <a:t>                                                   </a:t>
            </a:r>
            <a:r>
              <a:rPr lang="en-US" altLang="zh-CN" sz="2400">
                <a:latin typeface="Arial" panose="020B0604020202020204" pitchFamily="34" charset="0"/>
              </a:rPr>
              <a:t>——</a:t>
            </a:r>
            <a:r>
              <a:rPr lang="zh-CN" altLang="en-US" sz="2400"/>
              <a:t>资深红学家 周汝昌</a:t>
            </a:r>
            <a:endParaRPr lang="zh-CN" altLang="en-US" sz="2400"/>
          </a:p>
        </p:txBody>
      </p:sp>
      <p:sp>
        <p:nvSpPr>
          <p:cNvPr id="15363" name="文本框 15362"/>
          <p:cNvSpPr txBox="1"/>
          <p:nvPr/>
        </p:nvSpPr>
        <p:spPr>
          <a:xfrm>
            <a:off x="8472488" y="5949950"/>
            <a:ext cx="5032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4" name="动作按钮: 后退或前一项 15363">
            <a:hlinkClick r:id="rId1" action="ppaction://hlinksldjump"/>
          </p:cNvPr>
          <p:cNvSpPr/>
          <p:nvPr/>
        </p:nvSpPr>
        <p:spPr>
          <a:xfrm>
            <a:off x="9372600" y="5943600"/>
            <a:ext cx="762000" cy="4572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二、红楼梦的巨大影响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x-none" sz="5400" u="sng" dirty="0">
                <a:solidFill>
                  <a:schemeClr val="accent2"/>
                </a:solidFill>
                <a:ea typeface="华文行楷" pitchFamily="2" charset="-122"/>
              </a:rPr>
              <a:t>《</a:t>
            </a:r>
            <a:r>
              <a:rPr lang="zh-CN" altLang="en-US" sz="5400" u="sng" dirty="0">
                <a:solidFill>
                  <a:schemeClr val="accent2"/>
                </a:solidFill>
                <a:ea typeface="华文行楷" pitchFamily="2" charset="-122"/>
              </a:rPr>
              <a:t>红楼梦</a:t>
            </a:r>
            <a:r>
              <a:rPr lang="en-US" altLang="x-none" sz="5400" u="sng" dirty="0">
                <a:solidFill>
                  <a:schemeClr val="accent2"/>
                </a:solidFill>
                <a:ea typeface="华文行楷" pitchFamily="2" charset="-122"/>
              </a:rPr>
              <a:t>》</a:t>
            </a:r>
            <a:r>
              <a:rPr lang="zh-CN" altLang="en-US" sz="5400" u="sng" dirty="0">
                <a:solidFill>
                  <a:schemeClr val="accent2"/>
                </a:solidFill>
                <a:ea typeface="华文行楷" pitchFamily="2" charset="-122"/>
              </a:rPr>
              <a:t>的巨大影响</a:t>
            </a:r>
            <a:endParaRPr lang="zh-CN" altLang="en-US" sz="5400" u="sng" dirty="0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dirty="0">
                <a:solidFill>
                  <a:schemeClr val="accent2"/>
                </a:solidFill>
              </a:rPr>
              <a:t>开谈不说</a:t>
            </a:r>
            <a:r>
              <a:rPr lang="en-US" altLang="x-none" sz="4000" dirty="0">
                <a:solidFill>
                  <a:schemeClr val="accent2"/>
                </a:solidFill>
              </a:rPr>
              <a:t>《</a:t>
            </a:r>
            <a:r>
              <a:rPr lang="zh-CN" altLang="en-US" sz="4000" dirty="0">
                <a:solidFill>
                  <a:schemeClr val="accent2"/>
                </a:solidFill>
              </a:rPr>
              <a:t>红楼梦</a:t>
            </a:r>
            <a:r>
              <a:rPr lang="en-US" altLang="x-none" sz="4000" dirty="0">
                <a:solidFill>
                  <a:schemeClr val="accent2"/>
                </a:solidFill>
              </a:rPr>
              <a:t>》,</a:t>
            </a:r>
            <a:r>
              <a:rPr lang="zh-CN" altLang="en-US" sz="4000" dirty="0">
                <a:solidFill>
                  <a:schemeClr val="accent2"/>
                </a:solidFill>
              </a:rPr>
              <a:t>读尽诗书是枉然　　　　  </a:t>
            </a:r>
            <a:r>
              <a:rPr lang="en-US" altLang="x-none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dirty="0">
                <a:solidFill>
                  <a:schemeClr val="accent2"/>
                </a:solidFill>
              </a:rPr>
              <a:t>清</a:t>
            </a:r>
            <a:r>
              <a:rPr lang="en-US" altLang="x-none" dirty="0">
                <a:solidFill>
                  <a:schemeClr val="accent2"/>
                </a:solidFill>
                <a:latin typeface="Times New Roman" panose="02020603050405020304" pitchFamily="18" charset="0"/>
              </a:rPr>
              <a:t>·</a:t>
            </a:r>
            <a:r>
              <a:rPr lang="en-US" altLang="x-none" dirty="0">
                <a:solidFill>
                  <a:schemeClr val="accent2"/>
                </a:solidFill>
              </a:rPr>
              <a:t>《</a:t>
            </a:r>
            <a:r>
              <a:rPr lang="zh-CN" altLang="en-US" dirty="0">
                <a:solidFill>
                  <a:schemeClr val="accent2"/>
                </a:solidFill>
              </a:rPr>
              <a:t>竹枝词</a:t>
            </a:r>
            <a:r>
              <a:rPr lang="en-US" altLang="x-none" dirty="0">
                <a:solidFill>
                  <a:schemeClr val="accent2"/>
                </a:solidFill>
              </a:rPr>
              <a:t>》</a:t>
            </a:r>
            <a:endParaRPr lang="en-US" altLang="x-none" dirty="0">
              <a:solidFill>
                <a:schemeClr val="accent2"/>
              </a:solidFill>
            </a:endParaRPr>
          </a:p>
          <a:p>
            <a:endParaRPr lang="en-US" altLang="x-none" dirty="0">
              <a:solidFill>
                <a:schemeClr val="accent2"/>
              </a:solidFill>
            </a:endParaRPr>
          </a:p>
          <a:p>
            <a:r>
              <a:rPr lang="zh-CN" altLang="en-US" sz="4000" dirty="0">
                <a:solidFill>
                  <a:schemeClr val="accent2"/>
                </a:solidFill>
              </a:rPr>
              <a:t>自有</a:t>
            </a:r>
            <a:r>
              <a:rPr lang="en-US" altLang="x-none" sz="4000" dirty="0">
                <a:solidFill>
                  <a:schemeClr val="accent2"/>
                </a:solidFill>
              </a:rPr>
              <a:t>《</a:t>
            </a:r>
            <a:r>
              <a:rPr lang="zh-CN" altLang="en-US" sz="4000" dirty="0">
                <a:solidFill>
                  <a:schemeClr val="accent2"/>
                </a:solidFill>
              </a:rPr>
              <a:t>红楼梦</a:t>
            </a:r>
            <a:r>
              <a:rPr lang="en-US" altLang="x-none" sz="4000" dirty="0">
                <a:solidFill>
                  <a:schemeClr val="accent2"/>
                </a:solidFill>
              </a:rPr>
              <a:t>》</a:t>
            </a:r>
            <a:r>
              <a:rPr lang="zh-CN" altLang="en-US" sz="4000" dirty="0">
                <a:solidFill>
                  <a:schemeClr val="accent2"/>
                </a:solidFill>
              </a:rPr>
              <a:t>出来以后，传统的思想和写法都打破了。</a:t>
            </a:r>
            <a:endParaRPr lang="zh-CN" altLang="en-US" sz="4000" dirty="0">
              <a:solidFill>
                <a:schemeClr val="accent2"/>
              </a:solidFill>
            </a:endParaRPr>
          </a:p>
          <a:p>
            <a:r>
              <a:rPr lang="zh-CN" altLang="en-US" sz="4000" dirty="0">
                <a:solidFill>
                  <a:schemeClr val="accent2"/>
                </a:solidFill>
              </a:rPr>
              <a:t>                                </a:t>
            </a:r>
            <a:r>
              <a:rPr lang="en-US" altLang="x-none" dirty="0">
                <a:solidFill>
                  <a:schemeClr val="accent2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dirty="0">
                <a:solidFill>
                  <a:schemeClr val="accent2"/>
                </a:solidFill>
              </a:rPr>
              <a:t>鲁迅</a:t>
            </a:r>
            <a:endParaRPr lang="zh-CN" altLang="en-US" sz="4000" dirty="0">
              <a:solidFill>
                <a:schemeClr val="accent2"/>
              </a:solidFill>
            </a:endParaRPr>
          </a:p>
          <a:p>
            <a:pPr algn="r">
              <a:buNone/>
            </a:pP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2438400" y="2514600"/>
            <a:ext cx="7761288" cy="433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000" u="none" dirty="0">
              <a:latin typeface="Times New Roman" panose="02020603050405020304" pitchFamily="18" charset="0"/>
            </a:endParaRPr>
          </a:p>
          <a:p>
            <a: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  <a:t>“中国第一奇书” </a:t>
            </a:r>
            <a:b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  <a:t> “中国古典小说的金字塔” </a:t>
            </a:r>
            <a:b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  <a:t> “大哉，《红楼梦》！再论一千年！” </a:t>
            </a:r>
            <a:b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  <a:t> 中国三门“显学”（显赫的学问——红学、甲骨学、敦煌学）之一 </a:t>
            </a:r>
            <a:b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endParaRPr lang="zh-CN" altLang="en-US" sz="3200" b="1" u="none" dirty="0">
              <a:solidFill>
                <a:srgbClr val="FF505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  <a:t>“中国社会的百科全书</a:t>
            </a:r>
            <a:r>
              <a:rPr lang="zh-CN" altLang="en-US" sz="3200" u="none" dirty="0">
                <a:solidFill>
                  <a:srgbClr val="FF505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3200" u="none" dirty="0">
              <a:solidFill>
                <a:srgbClr val="FF505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200" u="none" dirty="0">
              <a:solidFill>
                <a:srgbClr val="FF505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1752600" y="381000"/>
            <a:ext cx="85344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  <a:t>“于悼红轩中披阅十载，增删五次”。“字字看来皆是血，十年辛苦不寻常”。现作前80回为曹作，后40 回为乾隆时进士高鹗所续。 </a:t>
            </a:r>
            <a:br>
              <a:rPr lang="zh-CN" altLang="en-US" sz="3600" b="1" u="none" dirty="0">
                <a:latin typeface="Times New Roman" panose="02020603050405020304" pitchFamily="18" charset="0"/>
                <a:ea typeface="隶书" pitchFamily="49" charset="-122"/>
              </a:rPr>
            </a:br>
            <a:endParaRPr lang="zh-CN" altLang="en-US" sz="3600" b="1" u="none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8" name="Picture 2" descr="0044E2A1"/>
          <p:cNvPicPr>
            <a:picLocks noChangeAspect="1"/>
          </p:cNvPicPr>
          <p:nvPr/>
        </p:nvPicPr>
        <p:blipFill>
          <a:blip r:embed="rId1">
            <a:lum bright="-12000"/>
          </a:blip>
          <a:stretch>
            <a:fillRect/>
          </a:stretch>
        </p:blipFill>
        <p:spPr>
          <a:xfrm>
            <a:off x="1524000" y="0"/>
            <a:ext cx="9144000" cy="6919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9" name="Text Box 3"/>
          <p:cNvSpPr txBox="1"/>
          <p:nvPr/>
        </p:nvSpPr>
        <p:spPr>
          <a:xfrm>
            <a:off x="1774825" y="5013325"/>
            <a:ext cx="8642350" cy="1445260"/>
          </a:xfrm>
          <a:prstGeom prst="rect">
            <a:avLst/>
          </a:prstGeom>
          <a:solidFill>
            <a:schemeClr val="bg1"/>
          </a:solidFill>
          <a:ln w="38100" cap="flat" cmpd="dbl">
            <a:solidFill>
              <a:srgbClr val="FF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  满纸荒唐言</a:t>
            </a:r>
            <a:r>
              <a:rPr lang="en-US" altLang="zh-CN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,       </a:t>
            </a:r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一把辛酸泪。</a:t>
            </a:r>
            <a:endParaRPr lang="en-US" altLang="zh-CN" sz="4400" b="1" dirty="0">
              <a:solidFill>
                <a:srgbClr val="C000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  都云作者痴</a:t>
            </a:r>
            <a:r>
              <a:rPr lang="en-US" altLang="zh-CN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,        </a:t>
            </a:r>
            <a:r>
              <a:rPr lang="zh-CN" altLang="en-US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谁解其中味</a:t>
            </a:r>
            <a:r>
              <a:rPr lang="en-US" altLang="zh-CN" sz="4400" b="1" dirty="0">
                <a:solidFill>
                  <a:srgbClr val="C00000"/>
                </a:solidFill>
                <a:latin typeface="Arial" panose="020B0604020202020204" pitchFamily="34" charset="0"/>
                <a:ea typeface="华文行楷" pitchFamily="2" charset="-122"/>
              </a:rPr>
              <a:t>?</a:t>
            </a:r>
            <a:endParaRPr lang="zh-CN" altLang="en-US" sz="4400" b="1" dirty="0">
              <a:solidFill>
                <a:srgbClr val="C0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5" name="纯音乐-枉凝眉  For The Perfect Couple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45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089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063750" y="533400"/>
            <a:ext cx="7704138" cy="5833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6000" kern="1200" cap="none" spc="0" normalizeH="0" baseline="0" noProof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《</a:t>
            </a:r>
            <a:r>
              <a:rPr kumimoji="0" lang="zh-CN" altLang="en-US" sz="6000" kern="1200" cap="none" spc="0" normalizeH="0" baseline="0" noProof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红楼梦</a:t>
            </a:r>
            <a:r>
              <a:rPr kumimoji="0" lang="en-US" altLang="zh-CN" sz="6000" kern="1200" cap="none" spc="0" normalizeH="0" baseline="0" noProof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r>
              <a:rPr kumimoji="0" lang="zh-CN" altLang="en-US" sz="6000" kern="1200" cap="none" spc="0" normalizeH="0" baseline="0" noProof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原名</a:t>
            </a:r>
            <a:r>
              <a:rPr kumimoji="0" lang="en-US" altLang="zh-CN" sz="6000" kern="1200" cap="none" spc="0" normalizeH="0" baseline="0" noProof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:</a:t>
            </a:r>
            <a:endParaRPr kumimoji="0" lang="en-US" altLang="zh-CN" sz="6000" kern="1200" cap="none" spc="0" normalizeH="0" baseline="0" noProof="0" dirty="0">
              <a:solidFill>
                <a:srgbClr val="FF0000"/>
              </a:solidFill>
              <a:latin typeface="隶书" pitchFamily="49" charset="-122"/>
              <a:ea typeface="隶书" pitchFamily="49" charset="-122"/>
              <a:cs typeface="+mn-cs"/>
            </a:endParaRPr>
          </a:p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Arial" panose="020B0604020202020204" pitchFamily="34" charset="0"/>
                <a:ea typeface="幼圆" pitchFamily="49" charset="-122"/>
                <a:cs typeface="+mn-cs"/>
              </a:rPr>
              <a:t>             </a:t>
            </a: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《</a:t>
            </a:r>
            <a:r>
              <a:rPr kumimoji="0" lang="zh-CN" altLang="en-US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石头记</a:t>
            </a: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》</a:t>
            </a:r>
            <a:endParaRPr kumimoji="0" lang="en-US" altLang="zh-CN" sz="4800" b="1" kern="1200" cap="none" spc="0" normalizeH="0" baseline="0" noProof="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ea typeface="幼圆" pitchFamily="49" charset="-122"/>
              <a:cs typeface="+mn-cs"/>
            </a:endParaRPr>
          </a:p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          《</a:t>
            </a:r>
            <a:r>
              <a:rPr kumimoji="0" lang="zh-CN" altLang="en-US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情僧录</a:t>
            </a: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》</a:t>
            </a:r>
            <a:endParaRPr kumimoji="0" lang="en-US" altLang="zh-CN" sz="4800" b="1" kern="1200" cap="none" spc="0" normalizeH="0" baseline="0" noProof="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ea typeface="幼圆" pitchFamily="49" charset="-122"/>
              <a:cs typeface="+mn-cs"/>
            </a:endParaRPr>
          </a:p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          《</a:t>
            </a:r>
            <a:r>
              <a:rPr kumimoji="0" lang="zh-CN" altLang="en-US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风月宝鉴</a:t>
            </a: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》</a:t>
            </a:r>
            <a:endParaRPr kumimoji="0" lang="en-US" altLang="zh-CN" sz="4800" b="1" kern="1200" cap="none" spc="0" normalizeH="0" baseline="0" noProof="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ea typeface="幼圆" pitchFamily="49" charset="-122"/>
              <a:cs typeface="+mn-cs"/>
            </a:endParaRPr>
          </a:p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          《</a:t>
            </a:r>
            <a:r>
              <a:rPr kumimoji="0" lang="zh-CN" altLang="en-US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金陵十二钗</a:t>
            </a:r>
            <a:r>
              <a:rPr kumimoji="0" lang="en-US" altLang="zh-CN" sz="48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幼圆" pitchFamily="49" charset="-122"/>
                <a:cs typeface="+mn-cs"/>
              </a:rPr>
              <a:t>》</a:t>
            </a:r>
            <a:r>
              <a:rPr kumimoji="0" lang="en-US" altLang="zh-CN" sz="48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48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三、主要内容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2" name="矩形 138241"/>
          <p:cNvSpPr/>
          <p:nvPr/>
        </p:nvSpPr>
        <p:spPr>
          <a:xfrm>
            <a:off x="1847850" y="260350"/>
            <a:ext cx="3670300" cy="952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9933FF"/>
                    </a:gs>
                    <a:gs pos="100000">
                      <a:srgbClr val="6600FF"/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charset="0"/>
                <a:ea typeface="华文新魏" charset="0"/>
              </a:rPr>
              <a:t>主要内容</a:t>
            </a:r>
            <a:endParaRPr lang="zh-CN" altLang="en-US" sz="3600" b="1">
              <a:gradFill rotWithShape="1">
                <a:gsLst>
                  <a:gs pos="0">
                    <a:srgbClr val="9933FF"/>
                  </a:gs>
                  <a:gs pos="100000">
                    <a:srgbClr val="6600FF"/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38243" name="文本框 138242"/>
          <p:cNvSpPr txBox="1"/>
          <p:nvPr/>
        </p:nvSpPr>
        <p:spPr>
          <a:xfrm>
            <a:off x="1847850" y="1773238"/>
            <a:ext cx="85915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红楼梦的主要内容虽然是写贾宝玉、林黛玉、薛宝钗的恋爱、婚姻故事，但完全打破了才子佳人之作的固定模式。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 它不仅写出宝黛的爱情悲剧，更以这个爱情悲剧为中心写出了当时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具有代表性的贾、史、王、薛四大家族的兴衰，向腐 朽的封建制度敲响了沉沉暮鼓。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905000" y="1854200"/>
            <a:ext cx="8458200" cy="450786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10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1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要读懂红楼梦，必须从</a:t>
            </a:r>
            <a:r>
              <a:rPr lang="zh-CN" altLang="en-US" sz="41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前五回</a:t>
            </a:r>
            <a:r>
              <a:rPr lang="zh-CN" altLang="en-US" sz="41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入手，记住</a:t>
            </a:r>
            <a:r>
              <a:rPr lang="zh-CN" altLang="en-US" sz="41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两张表</a:t>
            </a:r>
            <a:r>
              <a:rPr lang="zh-CN" altLang="en-US" sz="41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，一个是</a:t>
            </a:r>
            <a:r>
              <a:rPr lang="zh-CN" altLang="en-US" sz="41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贾府的地图</a:t>
            </a:r>
            <a:r>
              <a:rPr lang="zh-CN" altLang="en-US" sz="41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，看的过程中可以按图索骥；一个是</a:t>
            </a:r>
            <a:r>
              <a:rPr lang="zh-CN" altLang="en-US" sz="41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人物关系图</a:t>
            </a:r>
            <a:r>
              <a:rPr lang="zh-CN" altLang="en-US" sz="41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；前五回里包含的信息相当丰富，包括人物的命运，写书的缘起，贾府的政治经济学等等。</a:t>
            </a:r>
            <a:endParaRPr lang="zh-CN" altLang="en-US" sz="4100" b="1">
              <a:effectLst>
                <a:outerShdw blurRad="38100" dist="38100" dir="2700000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3352800" y="304800"/>
            <a:ext cx="5715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《红楼梦》的读法 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16388" name="图片 16387" descr="s53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76200"/>
            <a:ext cx="1298575" cy="17526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89" name="图片 16388" descr="r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800" y="228600"/>
            <a:ext cx="1295400" cy="1600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4267200" y="304800"/>
            <a:ext cx="4038600" cy="58356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none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贾府人物关系一览表</a:t>
            </a:r>
            <a:endParaRPr lang="zh-CN" altLang="en-US" sz="3200" b="1" u="none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1905000" y="1219200"/>
            <a:ext cx="3276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宁国公</a:t>
            </a:r>
            <a:r>
              <a:rPr lang="zh-CN" altLang="en-US" sz="2400" b="1" u="none" dirty="0">
                <a:latin typeface="Times New Roman" panose="02020603050405020304" pitchFamily="18" charset="0"/>
                <a:ea typeface="楷体_GB2312" pitchFamily="49" charset="-122"/>
              </a:rPr>
              <a:t>贾演－贾代化</a:t>
            </a:r>
            <a:endParaRPr lang="zh-CN" altLang="en-US" sz="2400" b="1" u="none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4860925" y="990600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173" name="左大括号 7172"/>
          <p:cNvSpPr/>
          <p:nvPr/>
        </p:nvSpPr>
        <p:spPr>
          <a:xfrm>
            <a:off x="4724400" y="990600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4800600" y="914400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latin typeface="Times New Roman" panose="02020603050405020304" pitchFamily="18" charset="0"/>
              </a:rPr>
              <a:t>贾  敷</a:t>
            </a:r>
            <a:endParaRPr lang="zh-CN" altLang="en-US" sz="2400" b="1" u="none" dirty="0">
              <a:latin typeface="Times New Roman" panose="02020603050405020304" pitchFamily="18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4800600" y="14478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   敬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左大括号 7175"/>
          <p:cNvSpPr/>
          <p:nvPr/>
        </p:nvSpPr>
        <p:spPr>
          <a:xfrm>
            <a:off x="5735638" y="1341438"/>
            <a:ext cx="152400" cy="762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177" name="文本框 7176"/>
          <p:cNvSpPr txBox="1"/>
          <p:nvPr/>
        </p:nvSpPr>
        <p:spPr>
          <a:xfrm>
            <a:off x="5867400" y="106680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贾珍－贾蓉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5943600" y="1828800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贾惜春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6400800" y="144780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（秦可卿）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1981200" y="3657600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荣国公</a:t>
            </a:r>
            <a:r>
              <a:rPr lang="zh-CN" altLang="en-US" sz="2400" b="1" u="none" dirty="0">
                <a:latin typeface="Times New Roman" panose="02020603050405020304" pitchFamily="18" charset="0"/>
                <a:ea typeface="楷体_GB2312" pitchFamily="49" charset="-122"/>
              </a:rPr>
              <a:t>贾源－贾代善</a:t>
            </a:r>
            <a:endParaRPr lang="zh-CN" altLang="en-US" sz="2400" b="1" u="none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3581400" y="4038600"/>
            <a:ext cx="1981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（贾母）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5105400" y="2590800"/>
            <a:ext cx="4876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4876800" y="3429000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184" name="左大括号 7183"/>
          <p:cNvSpPr/>
          <p:nvPr/>
        </p:nvSpPr>
        <p:spPr>
          <a:xfrm>
            <a:off x="4724400" y="2133600"/>
            <a:ext cx="228600" cy="4495800"/>
          </a:xfrm>
          <a:prstGeom prst="leftBrace">
            <a:avLst>
              <a:gd name="adj1" fmla="val 1638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185" name="文本框 7184"/>
          <p:cNvSpPr txBox="1"/>
          <p:nvPr/>
        </p:nvSpPr>
        <p:spPr>
          <a:xfrm>
            <a:off x="4800600" y="24384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   赦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6" name="文本框 7185"/>
          <p:cNvSpPr txBox="1"/>
          <p:nvPr/>
        </p:nvSpPr>
        <p:spPr>
          <a:xfrm>
            <a:off x="4648200" y="28956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（邢夫人）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6400800" y="243840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188" name="左大括号 7187"/>
          <p:cNvSpPr/>
          <p:nvPr/>
        </p:nvSpPr>
        <p:spPr>
          <a:xfrm>
            <a:off x="6172200" y="22098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189" name="文本框 7188"/>
          <p:cNvSpPr txBox="1"/>
          <p:nvPr/>
        </p:nvSpPr>
        <p:spPr>
          <a:xfrm>
            <a:off x="6324600" y="220980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     琏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0" name="文本框 7189"/>
          <p:cNvSpPr txBox="1"/>
          <p:nvPr/>
        </p:nvSpPr>
        <p:spPr>
          <a:xfrm>
            <a:off x="6096000" y="2590800"/>
            <a:ext cx="1944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（王熙凤）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1" name="文本框 7190"/>
          <p:cNvSpPr txBox="1"/>
          <p:nvPr/>
        </p:nvSpPr>
        <p:spPr>
          <a:xfrm>
            <a:off x="7756525" y="21542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192" name="右大括号 7191"/>
          <p:cNvSpPr/>
          <p:nvPr/>
        </p:nvSpPr>
        <p:spPr>
          <a:xfrm>
            <a:off x="7696200" y="2286000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193" name="文本框 7192"/>
          <p:cNvSpPr txBox="1"/>
          <p:nvPr/>
        </p:nvSpPr>
        <p:spPr>
          <a:xfrm>
            <a:off x="7924800" y="24384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－巧 姐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4" name="文本框 7193"/>
          <p:cNvSpPr txBox="1"/>
          <p:nvPr/>
        </p:nvSpPr>
        <p:spPr>
          <a:xfrm>
            <a:off x="6324600" y="31242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贾迎春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5" name="文本框 7194"/>
          <p:cNvSpPr txBox="1"/>
          <p:nvPr/>
        </p:nvSpPr>
        <p:spPr>
          <a:xfrm>
            <a:off x="4876800" y="396240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   政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6" name="文本框 7195"/>
          <p:cNvSpPr txBox="1"/>
          <p:nvPr/>
        </p:nvSpPr>
        <p:spPr>
          <a:xfrm>
            <a:off x="4724400" y="449580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（王夫人）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7" name="文本框 7196"/>
          <p:cNvSpPr txBox="1"/>
          <p:nvPr/>
        </p:nvSpPr>
        <p:spPr>
          <a:xfrm>
            <a:off x="6477000" y="381000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198" name="左大括号 7197"/>
          <p:cNvSpPr/>
          <p:nvPr/>
        </p:nvSpPr>
        <p:spPr>
          <a:xfrm>
            <a:off x="6172200" y="3733800"/>
            <a:ext cx="228600" cy="1905000"/>
          </a:xfrm>
          <a:prstGeom prst="leftBrace">
            <a:avLst>
              <a:gd name="adj1" fmla="val 69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199" name="文本框 7198"/>
          <p:cNvSpPr txBox="1"/>
          <p:nvPr/>
        </p:nvSpPr>
        <p:spPr>
          <a:xfrm>
            <a:off x="6324600" y="358140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latin typeface="Times New Roman" panose="02020603050405020304" pitchFamily="18" charset="0"/>
              </a:rPr>
              <a:t>贾    珠</a:t>
            </a:r>
            <a:endParaRPr lang="zh-CN" altLang="en-US" sz="2400" b="1" u="none" dirty="0">
              <a:latin typeface="Times New Roman" panose="02020603050405020304" pitchFamily="18" charset="0"/>
            </a:endParaRPr>
          </a:p>
        </p:txBody>
      </p:sp>
      <p:sp>
        <p:nvSpPr>
          <p:cNvPr id="7200" name="文本框 7199"/>
          <p:cNvSpPr txBox="1"/>
          <p:nvPr/>
        </p:nvSpPr>
        <p:spPr>
          <a:xfrm>
            <a:off x="6172200" y="4038600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（李纨）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1" name="文本框 7200"/>
          <p:cNvSpPr txBox="1"/>
          <p:nvPr/>
        </p:nvSpPr>
        <p:spPr>
          <a:xfrm>
            <a:off x="7375525" y="3602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202" name="右大括号 7201"/>
          <p:cNvSpPr/>
          <p:nvPr/>
        </p:nvSpPr>
        <p:spPr>
          <a:xfrm>
            <a:off x="7391400" y="3657600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203" name="文本框 7202"/>
          <p:cNvSpPr txBox="1"/>
          <p:nvPr/>
        </p:nvSpPr>
        <p:spPr>
          <a:xfrm>
            <a:off x="7696200" y="373380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－贾  兰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4" name="文本框 7203"/>
          <p:cNvSpPr txBox="1"/>
          <p:nvPr/>
        </p:nvSpPr>
        <p:spPr>
          <a:xfrm>
            <a:off x="6400800" y="44196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贾元春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5" name="文本框 7204"/>
          <p:cNvSpPr txBox="1"/>
          <p:nvPr/>
        </p:nvSpPr>
        <p:spPr>
          <a:xfrm>
            <a:off x="6400800" y="4876800"/>
            <a:ext cx="16764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贾宝玉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6" name="文本框 7205"/>
          <p:cNvSpPr txBox="1"/>
          <p:nvPr/>
        </p:nvSpPr>
        <p:spPr>
          <a:xfrm>
            <a:off x="6400800" y="5257800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贾探春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7" name="文本框 7206"/>
          <p:cNvSpPr txBox="1"/>
          <p:nvPr/>
        </p:nvSpPr>
        <p:spPr>
          <a:xfrm>
            <a:off x="4876800" y="5715000"/>
            <a:ext cx="2133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latin typeface="Times New Roman" panose="02020603050405020304" pitchFamily="18" charset="0"/>
              </a:rPr>
              <a:t>贾    敏</a:t>
            </a:r>
            <a:endParaRPr lang="zh-CN" altLang="en-US" sz="2400" b="1" u="none" dirty="0">
              <a:latin typeface="Times New Roman" panose="02020603050405020304" pitchFamily="18" charset="0"/>
            </a:endParaRPr>
          </a:p>
        </p:txBody>
      </p:sp>
      <p:sp>
        <p:nvSpPr>
          <p:cNvPr id="7208" name="文本框 7207"/>
          <p:cNvSpPr txBox="1"/>
          <p:nvPr/>
        </p:nvSpPr>
        <p:spPr>
          <a:xfrm>
            <a:off x="4724400" y="60198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（林如海）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9" name="文本框 7208"/>
          <p:cNvSpPr txBox="1"/>
          <p:nvPr/>
        </p:nvSpPr>
        <p:spPr>
          <a:xfrm>
            <a:off x="6324600" y="57150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210" name="文本框 7209"/>
          <p:cNvSpPr txBox="1"/>
          <p:nvPr/>
        </p:nvSpPr>
        <p:spPr>
          <a:xfrm>
            <a:off x="6400800" y="6011863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u="none" dirty="0">
              <a:latin typeface="Times New Roman" panose="02020603050405020304" pitchFamily="18" charset="0"/>
            </a:endParaRPr>
          </a:p>
        </p:txBody>
      </p:sp>
      <p:sp>
        <p:nvSpPr>
          <p:cNvPr id="7211" name="右大括号 7210"/>
          <p:cNvSpPr/>
          <p:nvPr/>
        </p:nvSpPr>
        <p:spPr>
          <a:xfrm>
            <a:off x="6248400" y="5791200"/>
            <a:ext cx="228600" cy="762000"/>
          </a:xfrm>
          <a:prstGeom prst="rightBrace">
            <a:avLst>
              <a:gd name="adj1" fmla="val 27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/>
          </a:p>
        </p:txBody>
      </p:sp>
      <p:sp>
        <p:nvSpPr>
          <p:cNvPr id="7212" name="文本框 7211"/>
          <p:cNvSpPr txBox="1"/>
          <p:nvPr/>
        </p:nvSpPr>
        <p:spPr>
          <a:xfrm>
            <a:off x="6324600" y="5867400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 林黛玉</a:t>
            </a:r>
            <a:endParaRPr lang="zh-CN" altLang="en-US" sz="24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一、作者介绍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标题 132097"/>
          <p:cNvSpPr>
            <a:spLocks noGrp="1"/>
          </p:cNvSpPr>
          <p:nvPr>
            <p:ph type="title"/>
          </p:nvPr>
        </p:nvSpPr>
        <p:spPr>
          <a:xfrm>
            <a:off x="2133600" y="304800"/>
            <a:ext cx="7848600" cy="1447800"/>
          </a:xfrm>
        </p:spPr>
        <p:txBody>
          <a:bodyPr anchor="ctr"/>
          <a:p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b="1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回</a:t>
            </a:r>
            <a:r>
              <a:rPr lang="en-US" altLang="zh-CN" b="1" dirty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 :</a:t>
            </a:r>
            <a:r>
              <a:rPr lang="zh-CN" altLang="en-US" b="1" dirty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甄士隐梦幻识通灵 </a:t>
            </a:r>
            <a:br>
              <a:rPr lang="zh-CN" altLang="en-US" b="1" dirty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b="1" dirty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      贾雨村风尘怀闺秀</a:t>
            </a:r>
            <a:endParaRPr lang="zh-CN" altLang="en-US" b="1">
              <a:solidFill>
                <a:srgbClr val="FF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2099" name="文本占位符 132098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5281613"/>
          </a:xfrm>
        </p:spPr>
        <p:txBody>
          <a:bodyPr/>
          <a:p>
            <a:pPr>
              <a:buNone/>
            </a:pPr>
            <a:r>
              <a:rPr lang="en-US" altLang="zh-CN" dirty="0"/>
              <a:t>         </a:t>
            </a:r>
            <a:r>
              <a:rPr lang="en-US" altLang="zh-CN" sz="3600" dirty="0"/>
              <a:t> </a:t>
            </a:r>
            <a:r>
              <a:rPr lang="en-US" altLang="zh-CN" sz="4000" dirty="0"/>
              <a:t> </a:t>
            </a:r>
            <a:r>
              <a:rPr lang="zh-CN" altLang="en-US" sz="4000" b="1" dirty="0">
                <a:solidFill>
                  <a:srgbClr val="0000FF"/>
                </a:solidFill>
              </a:rPr>
              <a:t>第</a:t>
            </a:r>
            <a:r>
              <a:rPr lang="en-US" altLang="zh-CN" sz="4000" b="1" dirty="0">
                <a:solidFill>
                  <a:srgbClr val="0000FF"/>
                </a:solidFill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</a:rPr>
              <a:t>回是开篇。</a:t>
            </a:r>
            <a:r>
              <a:rPr lang="zh-CN" altLang="en-US" b="1" dirty="0"/>
              <a:t>僧道谈论绛珠仙草为神瑛侍者还泪之事。僧道度脱甄士隐女儿英莲未能如愿。甄士隐与贾雨村结识。英莲丢失；士隐出家，士隐解“好了歌”。</a:t>
            </a:r>
            <a:r>
              <a:rPr lang="zh-CN" altLang="en-US" dirty="0"/>
              <a:t> 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  先用</a:t>
            </a:r>
            <a:r>
              <a:rPr lang="zh-CN" altLang="en-US" u="sng" dirty="0">
                <a:solidFill>
                  <a:srgbClr val="FF0000"/>
                </a:solidFill>
                <a:ea typeface="黑体" panose="02010609060101010101" charset="-122"/>
              </a:rPr>
              <a:t>“女娲补天”</a:t>
            </a:r>
            <a:r>
              <a:rPr lang="zh-CN" altLang="en-US" dirty="0">
                <a:solidFill>
                  <a:srgbClr val="FF0000"/>
                </a:solidFill>
                <a:ea typeface="黑体" panose="02010609060101010101" charset="-122"/>
              </a:rPr>
              <a:t>、</a:t>
            </a:r>
            <a:r>
              <a:rPr lang="zh-CN" altLang="en-US" u="sng" dirty="0">
                <a:solidFill>
                  <a:srgbClr val="FF0000"/>
                </a:solidFill>
                <a:ea typeface="黑体" panose="02010609060101010101" charset="-122"/>
              </a:rPr>
              <a:t>“木石前盟”</a:t>
            </a:r>
            <a:r>
              <a:rPr lang="zh-CN" altLang="en-US" b="1" dirty="0">
                <a:solidFill>
                  <a:srgbClr val="0000FF"/>
                </a:solidFill>
              </a:rPr>
              <a:t>两个神话故事作</a:t>
            </a:r>
            <a:r>
              <a:rPr lang="zh-CN" altLang="en-US" b="1" dirty="0">
                <a:solidFill>
                  <a:srgbClr val="FF0000"/>
                </a:solidFill>
              </a:rPr>
              <a:t>楔子</a:t>
            </a:r>
            <a:r>
              <a:rPr lang="zh-CN" altLang="en-US" b="1" dirty="0">
                <a:solidFill>
                  <a:srgbClr val="0000FF"/>
                </a:solidFill>
              </a:rPr>
              <a:t>，为塑造贾宝玉的性格和描写贾宝玉和林黛玉的恋爱故事，染上一层</a:t>
            </a:r>
            <a:r>
              <a:rPr lang="zh-CN" altLang="en-US" b="1" dirty="0">
                <a:solidFill>
                  <a:srgbClr val="FF0000"/>
                </a:solidFill>
              </a:rPr>
              <a:t>浪漫</a:t>
            </a:r>
            <a:r>
              <a:rPr lang="zh-CN" altLang="en-US" b="1" dirty="0">
                <a:solidFill>
                  <a:srgbClr val="0000FF"/>
                </a:solidFill>
              </a:rPr>
              <a:t>主义色彩。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8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charRg st="83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标题 135169"/>
          <p:cNvSpPr>
            <a:spLocks noGrp="1"/>
          </p:cNvSpPr>
          <p:nvPr>
            <p:ph type="title"/>
          </p:nvPr>
        </p:nvSpPr>
        <p:spPr>
          <a:xfrm>
            <a:off x="1905000" y="188913"/>
            <a:ext cx="8382000" cy="801687"/>
          </a:xfrm>
        </p:spPr>
        <p:txBody>
          <a:bodyPr anchor="ctr"/>
          <a:p>
            <a:r>
              <a:rPr lang="en-US" altLang="zh-CN" sz="4800" b="1" dirty="0">
                <a:solidFill>
                  <a:srgbClr val="FF00FF"/>
                </a:solidFill>
              </a:rPr>
              <a:t>(1)</a:t>
            </a:r>
            <a:r>
              <a:rPr lang="zh-CN" altLang="en-US" sz="4800" b="1" dirty="0">
                <a:solidFill>
                  <a:srgbClr val="FF00FF"/>
                </a:solidFill>
              </a:rPr>
              <a:t>女娲补天</a:t>
            </a:r>
            <a:endParaRPr lang="zh-CN" altLang="en-US" sz="4800" b="1" dirty="0">
              <a:solidFill>
                <a:srgbClr val="FF00FF"/>
              </a:solidFill>
            </a:endParaRPr>
          </a:p>
        </p:txBody>
      </p:sp>
      <p:sp>
        <p:nvSpPr>
          <p:cNvPr id="135171" name="文本占位符 135170"/>
          <p:cNvSpPr>
            <a:spLocks noGrp="1"/>
          </p:cNvSpPr>
          <p:nvPr>
            <p:ph type="body" idx="1"/>
          </p:nvPr>
        </p:nvSpPr>
        <p:spPr>
          <a:xfrm>
            <a:off x="1752600" y="1143000"/>
            <a:ext cx="8763000" cy="48768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 dirty="0"/>
              <a:t>            </a:t>
            </a:r>
            <a:r>
              <a:rPr lang="en-US" altLang="zh-CN" sz="2400" b="1" dirty="0">
                <a:solidFill>
                  <a:schemeClr val="tx2"/>
                </a:solidFill>
              </a:rPr>
              <a:t>  </a:t>
            </a:r>
            <a:r>
              <a:rPr lang="en-US" altLang="zh-CN" sz="3600" b="1" dirty="0">
                <a:solidFill>
                  <a:schemeClr val="tx2"/>
                </a:solidFill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</a:rPr>
              <a:t>在“女娲补天”的故事中，作者特意描写了一块“无材补天，幻形入世”的顽石。这便是随贾宝玉一起降生，又为贾宝玉随身佩戴的“</a:t>
            </a:r>
            <a:r>
              <a:rPr lang="zh-CN" altLang="en-US" sz="3600" b="1" dirty="0">
                <a:solidFill>
                  <a:srgbClr val="0000FF"/>
                </a:solidFill>
              </a:rPr>
              <a:t>通灵宝玉</a:t>
            </a:r>
            <a:r>
              <a:rPr lang="zh-CN" altLang="en-US" sz="3600" b="1" dirty="0">
                <a:solidFill>
                  <a:schemeClr val="tx2"/>
                </a:solidFill>
              </a:rPr>
              <a:t>”。</a:t>
            </a:r>
            <a:endParaRPr lang="zh-CN" altLang="en-US" sz="3600" b="1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          它对贾宝玉的</a:t>
            </a:r>
            <a:r>
              <a:rPr lang="zh-CN" altLang="en-US" sz="3600" b="1" dirty="0">
                <a:solidFill>
                  <a:srgbClr val="0000FF"/>
                </a:solidFill>
              </a:rPr>
              <a:t>叛逆性格有隐喻作用</a:t>
            </a:r>
            <a:r>
              <a:rPr lang="zh-CN" altLang="en-US" sz="3600" b="1" dirty="0">
                <a:solidFill>
                  <a:schemeClr val="tx2"/>
                </a:solidFill>
              </a:rPr>
              <a:t>：</a:t>
            </a:r>
            <a:r>
              <a:rPr lang="zh-CN" altLang="en-US" sz="3600" b="1" u="sng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一方面</a:t>
            </a:r>
            <a:r>
              <a:rPr lang="en-US" altLang="zh-CN" sz="3600" b="1" u="sng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暗示他无“补天”之材，是个不符合封建社会要求的“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蠢物</a:t>
            </a:r>
            <a:r>
              <a:rPr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”；</a:t>
            </a:r>
            <a:endParaRPr lang="zh-CN" altLang="en-US" sz="36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b="1" u="sng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另一方面</a:t>
            </a:r>
            <a:r>
              <a:rPr lang="en-US" altLang="zh-CN" sz="3600" b="1" u="sng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也暗示他与封建主义相对立的思想性格，具有像从天而降的顽石一样的“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顽劣</a:t>
            </a:r>
            <a:r>
              <a:rPr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”性，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难以为世俗所改变</a:t>
            </a:r>
            <a:r>
              <a:rPr lang="zh-CN" altLang="en-US" sz="36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cover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60417"/>
          <p:cNvSpPr>
            <a:spLocks noGrp="1"/>
          </p:cNvSpPr>
          <p:nvPr>
            <p:ph type="ctrTitle"/>
          </p:nvPr>
        </p:nvSpPr>
        <p:spPr>
          <a:xfrm>
            <a:off x="1524000" y="1143000"/>
            <a:ext cx="4419600" cy="990600"/>
          </a:xfrm>
        </p:spPr>
        <p:txBody>
          <a:bodyPr anchor="ctr"/>
          <a:p>
            <a:pPr defTabSz="914400">
              <a:buSzPct val="100000"/>
            </a:pPr>
            <a:br>
              <a:rPr lang="en-US" altLang="zh-CN" sz="4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</a:br>
            <a:r>
              <a:rPr lang="zh-CN" altLang="en-US" sz="4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青埂峰顽石偈</a:t>
            </a:r>
            <a:br>
              <a:rPr lang="zh-CN" altLang="en-US" sz="4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</a:br>
            <a:r>
              <a:rPr lang="zh-CN" altLang="en-US" sz="2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              </a:t>
            </a:r>
            <a:br>
              <a:rPr lang="zh-CN" altLang="en-US" sz="2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     </a:t>
            </a:r>
            <a:br>
              <a:rPr lang="zh-CN" altLang="en-US" sz="2400" kern="1200" baseline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400" kern="1200" baseline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19" name="副标题 60418"/>
          <p:cNvSpPr>
            <a:spLocks noGrp="1"/>
          </p:cNvSpPr>
          <p:nvPr>
            <p:ph type="subTitle" idx="1"/>
          </p:nvPr>
        </p:nvSpPr>
        <p:spPr>
          <a:xfrm>
            <a:off x="1524000" y="2057400"/>
            <a:ext cx="4572000" cy="4191000"/>
          </a:xfrm>
        </p:spPr>
        <p:txBody>
          <a:bodyPr/>
          <a:p>
            <a:pPr defTabSz="914400">
              <a:buSzPct val="100000"/>
            </a:pPr>
            <a:r>
              <a:rPr lang="en-US" altLang="zh-CN" sz="4000" kern="1200" baseline="0" dirty="0"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000" b="1" kern="1200" baseline="0" dirty="0">
                <a:latin typeface="华文行楷" pitchFamily="2" charset="-122"/>
                <a:ea typeface="华文行楷" pitchFamily="2" charset="-122"/>
              </a:rPr>
              <a:t>无材可去补苍天</a:t>
            </a:r>
            <a:r>
              <a:rPr lang="en-US" altLang="zh-CN" sz="4000" b="1" kern="1200" baseline="0">
                <a:latin typeface="华文行楷" pitchFamily="2" charset="-122"/>
                <a:ea typeface="华文行楷" pitchFamily="2" charset="-122"/>
              </a:rPr>
              <a:t>,</a:t>
            </a:r>
            <a:endParaRPr lang="en-US" altLang="zh-CN" sz="4000" b="1" kern="1200" baseline="0">
              <a:latin typeface="华文行楷" pitchFamily="2" charset="-122"/>
              <a:ea typeface="华文行楷" pitchFamily="2" charset="-122"/>
            </a:endParaRPr>
          </a:p>
          <a:p>
            <a:pPr defTabSz="914400">
              <a:buSzPct val="100000"/>
            </a:pPr>
            <a:r>
              <a:rPr lang="en-US" altLang="zh-CN" sz="4000" b="1" kern="1200" baseline="0" dirty="0"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000" b="1" kern="1200" baseline="0" dirty="0">
                <a:latin typeface="华文行楷" pitchFamily="2" charset="-122"/>
                <a:ea typeface="华文行楷" pitchFamily="2" charset="-122"/>
              </a:rPr>
              <a:t>枉入红尘若许年。</a:t>
            </a:r>
            <a:endParaRPr lang="zh-CN" altLang="en-US" sz="4000" b="1" kern="1200" baseline="0" dirty="0">
              <a:latin typeface="华文行楷" pitchFamily="2" charset="-122"/>
              <a:ea typeface="华文行楷" pitchFamily="2" charset="-122"/>
            </a:endParaRPr>
          </a:p>
          <a:p>
            <a:pPr defTabSz="914400">
              <a:buSzPct val="100000"/>
            </a:pPr>
            <a:r>
              <a:rPr lang="zh-CN" altLang="en-US" sz="4000" b="1" kern="1200" baseline="0" dirty="0">
                <a:latin typeface="华文行楷" pitchFamily="2" charset="-122"/>
                <a:ea typeface="华文行楷" pitchFamily="2" charset="-122"/>
              </a:rPr>
              <a:t> 此系身前身后事</a:t>
            </a:r>
            <a:r>
              <a:rPr lang="en-US" altLang="zh-CN" sz="4000" b="1" kern="1200" baseline="0">
                <a:latin typeface="华文行楷" pitchFamily="2" charset="-122"/>
                <a:ea typeface="华文行楷" pitchFamily="2" charset="-122"/>
              </a:rPr>
              <a:t>,</a:t>
            </a:r>
            <a:endParaRPr lang="en-US" altLang="zh-CN" sz="4000" b="1" kern="1200" baseline="0">
              <a:latin typeface="华文行楷" pitchFamily="2" charset="-122"/>
              <a:ea typeface="华文行楷" pitchFamily="2" charset="-122"/>
            </a:endParaRPr>
          </a:p>
          <a:p>
            <a:pPr defTabSz="914400">
              <a:buSzPct val="100000"/>
            </a:pPr>
            <a:r>
              <a:rPr lang="en-US" altLang="zh-CN" sz="4000" b="1" kern="1200" baseline="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000" b="1" kern="1200" baseline="0" dirty="0">
                <a:latin typeface="华文行楷" pitchFamily="2" charset="-122"/>
                <a:ea typeface="华文行楷" pitchFamily="2" charset="-122"/>
              </a:rPr>
              <a:t>倩谁记去作奇传</a:t>
            </a:r>
            <a:r>
              <a:rPr lang="en-US" altLang="zh-CN" sz="4000" b="1" kern="1200" baseline="0">
                <a:latin typeface="华文行楷" pitchFamily="2" charset="-122"/>
                <a:ea typeface="华文行楷" pitchFamily="2" charset="-122"/>
              </a:rPr>
              <a:t>?</a:t>
            </a:r>
            <a:endParaRPr lang="en-US" altLang="zh-CN" sz="4000" b="1" kern="1200" baseline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0420" name="矩形 60419"/>
          <p:cNvSpPr/>
          <p:nvPr/>
        </p:nvSpPr>
        <p:spPr>
          <a:xfrm>
            <a:off x="5562600" y="1025525"/>
            <a:ext cx="609600" cy="768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Clr>
                <a:schemeClr val="bg1"/>
              </a:buClr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jì</a:t>
            </a:r>
            <a:r>
              <a:rPr lang="en-US" altLang="zh-CN" sz="4400" u="sng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4400" u="sng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1524000" y="457200"/>
            <a:ext cx="5562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大荒山青埂峰无稽崖 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26" name="矩形 60425"/>
          <p:cNvSpPr/>
          <p:nvPr/>
        </p:nvSpPr>
        <p:spPr>
          <a:xfrm>
            <a:off x="8301355" y="1371600"/>
            <a:ext cx="2214245" cy="4495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20000"/>
              </a:spcBef>
            </a:pPr>
            <a:r>
              <a:rPr lang="zh-CN" altLang="en-US" sz="6600" b="1" u="sng" dirty="0">
                <a:solidFill>
                  <a:srgbClr val="FF00FF"/>
                </a:solidFill>
                <a:latin typeface="Times New Roman" panose="02020603050405020304" pitchFamily="18" charset="0"/>
                <a:ea typeface="华文新魏" pitchFamily="2" charset="-122"/>
              </a:rPr>
              <a:t>题石头记</a:t>
            </a:r>
            <a:br>
              <a:rPr lang="zh-CN" altLang="en-US" sz="6600" u="sng" dirty="0">
                <a:solidFill>
                  <a:srgbClr val="FF00FF"/>
                </a:solidFill>
                <a:latin typeface="Times New Roman" panose="02020603050405020304" pitchFamily="18" charset="0"/>
                <a:ea typeface="华文新魏" pitchFamily="2" charset="-122"/>
              </a:rPr>
            </a:br>
            <a:endParaRPr lang="zh-CN" altLang="en-US" sz="6600" u="sng" dirty="0">
              <a:solidFill>
                <a:srgbClr val="FF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0427" name="文本框 60426"/>
          <p:cNvSpPr txBox="1"/>
          <p:nvPr/>
        </p:nvSpPr>
        <p:spPr>
          <a:xfrm>
            <a:off x="5666740" y="1371600"/>
            <a:ext cx="3629660" cy="4038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满纸荒唐言，</a:t>
            </a:r>
            <a:endParaRPr lang="zh-CN" altLang="en-US" sz="4000" b="1" dirty="0">
              <a:latin typeface="华文行楷" pitchFamily="2" charset="-122"/>
              <a:ea typeface="华文行楷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一把辛酸泪。</a:t>
            </a:r>
            <a:endParaRPr lang="zh-CN" altLang="en-US" sz="4000" b="1" dirty="0">
              <a:latin typeface="华文行楷" pitchFamily="2" charset="-122"/>
              <a:ea typeface="华文行楷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都云作者痴，</a:t>
            </a:r>
            <a:endParaRPr lang="zh-CN" altLang="en-US" sz="4000" b="1" dirty="0">
              <a:latin typeface="华文行楷" pitchFamily="2" charset="-122"/>
              <a:ea typeface="华文行楷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谁解其中味？ </a:t>
            </a:r>
            <a:br>
              <a:rPr lang="zh-CN" altLang="en-US" sz="4000" b="1" dirty="0">
                <a:latin typeface="华文行楷" pitchFamily="2" charset="-122"/>
                <a:ea typeface="华文行楷" pitchFamily="2" charset="-122"/>
              </a:rPr>
            </a:br>
            <a:endParaRPr lang="zh-CN" altLang="en-US" sz="40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0428" name="文本框 60427"/>
          <p:cNvSpPr txBox="1"/>
          <p:nvPr/>
        </p:nvSpPr>
        <p:spPr>
          <a:xfrm>
            <a:off x="1676400" y="5334000"/>
            <a:ext cx="8991600" cy="159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【译文】我没有能力去修补苍天，白白地到人间这么些年；记下我下凡前后的经历，请谁抄去当作奇文流传</a:t>
            </a:r>
            <a:endParaRPr lang="zh-CN" altLang="en-US" sz="2800" b="1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  <p:bldP spid="60420" grpId="0"/>
      <p:bldP spid="60426" grpId="0"/>
      <p:bldP spid="60427" grpId="0"/>
      <p:bldP spid="604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标题 136193"/>
          <p:cNvSpPr>
            <a:spLocks noGrp="1"/>
          </p:cNvSpPr>
          <p:nvPr>
            <p:ph type="title"/>
          </p:nvPr>
        </p:nvSpPr>
        <p:spPr>
          <a:xfrm>
            <a:off x="2135188" y="117475"/>
            <a:ext cx="7772400" cy="1143000"/>
          </a:xfrm>
        </p:spPr>
        <p:txBody>
          <a:bodyPr anchor="ctr"/>
          <a:p>
            <a:r>
              <a:rPr lang="en-US" altLang="zh-CN" b="1" dirty="0">
                <a:solidFill>
                  <a:srgbClr val="FF00FF"/>
                </a:solidFill>
              </a:rPr>
              <a:t>(2)</a:t>
            </a:r>
            <a:r>
              <a:rPr lang="zh-CN" altLang="en-US" b="1" dirty="0">
                <a:solidFill>
                  <a:srgbClr val="FF00FF"/>
                </a:solidFill>
              </a:rPr>
              <a:t>木石前盟</a:t>
            </a:r>
            <a:endParaRPr lang="zh-CN" altLang="en-US" b="1" dirty="0">
              <a:solidFill>
                <a:srgbClr val="FF00FF"/>
              </a:solidFill>
            </a:endParaRPr>
          </a:p>
        </p:txBody>
      </p:sp>
      <p:sp>
        <p:nvSpPr>
          <p:cNvPr id="136195" name="文本占位符 136194"/>
          <p:cNvSpPr>
            <a:spLocks noGrp="1"/>
          </p:cNvSpPr>
          <p:nvPr>
            <p:ph type="body" idx="1"/>
          </p:nvPr>
        </p:nvSpPr>
        <p:spPr>
          <a:xfrm>
            <a:off x="1524000" y="1125538"/>
            <a:ext cx="9036050" cy="5427662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1800" dirty="0"/>
              <a:t>       </a:t>
            </a:r>
            <a:r>
              <a:rPr lang="en-US" altLang="zh-CN" sz="1800" dirty="0"/>
              <a:t>   </a:t>
            </a:r>
            <a:r>
              <a:rPr lang="zh-CN" altLang="en-US" sz="2800" b="1" dirty="0"/>
              <a:t>《木石前盟》主要交代了这块“</a:t>
            </a:r>
            <a:r>
              <a:rPr lang="zh-CN" altLang="en-US" sz="2800" b="1" dirty="0">
                <a:solidFill>
                  <a:srgbClr val="FF0000"/>
                </a:solidFill>
              </a:rPr>
              <a:t>无材补天”的顽石与绛珠仙草的关系。</a:t>
            </a:r>
            <a:endParaRPr lang="en-US" altLang="en-US" sz="28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800" b="1"/>
              <a:t>          </a:t>
            </a:r>
            <a:r>
              <a:rPr lang="zh-CN" altLang="en-US" sz="2800" b="1" dirty="0"/>
              <a:t>说明这</a:t>
            </a:r>
            <a:r>
              <a:rPr lang="zh-CN" altLang="en-US" sz="2800" b="1" dirty="0">
                <a:solidFill>
                  <a:srgbClr val="FF0000"/>
                </a:solidFill>
              </a:rPr>
              <a:t>顽石</a:t>
            </a:r>
            <a:r>
              <a:rPr lang="zh-CN" altLang="en-US" sz="2800" b="1" dirty="0"/>
              <a:t>在投胎入世之前，曾变为</a:t>
            </a:r>
            <a:r>
              <a:rPr lang="zh-CN" altLang="en-US" sz="2800" b="1" dirty="0">
                <a:solidFill>
                  <a:srgbClr val="FF0000"/>
                </a:solidFill>
              </a:rPr>
              <a:t>神瑛侍者</a:t>
            </a:r>
            <a:r>
              <a:rPr lang="zh-CN" altLang="en-US" sz="2800" b="1" dirty="0"/>
              <a:t>以甘露灌溉了一棵“</a:t>
            </a:r>
            <a:r>
              <a:rPr lang="zh-CN" altLang="en-US" sz="2800" b="1" dirty="0">
                <a:solidFill>
                  <a:srgbClr val="0000FF"/>
                </a:solidFill>
              </a:rPr>
              <a:t>绛珠仙草</a:t>
            </a:r>
            <a:r>
              <a:rPr lang="zh-CN" altLang="en-US" sz="2800" b="1" dirty="0"/>
              <a:t>”，使其得以久延岁月，后来遂脱去草木之态，幻化人形，修成女体。在这顽石下世之时，她为酬报灌溉之德，也要同去走一遭，把一生所有的眼泪还他。这绛珠仙草便是林黛玉的前身。</a:t>
            </a:r>
            <a:endParaRPr lang="en-US" altLang="en-US" sz="2800" b="1"/>
          </a:p>
          <a:p>
            <a:pPr>
              <a:lnSpc>
                <a:spcPct val="80000"/>
              </a:lnSpc>
              <a:buNone/>
            </a:pPr>
            <a:r>
              <a:rPr lang="en-US" altLang="en-US" sz="2800" b="1"/>
              <a:t>          </a:t>
            </a:r>
            <a:r>
              <a:rPr lang="zh-CN" altLang="en-US" sz="2800" b="1" dirty="0"/>
              <a:t>正因为有这段姻缘，在</a:t>
            </a:r>
            <a:r>
              <a:rPr lang="zh-CN" altLang="en-US" sz="2800" b="1" dirty="0">
                <a:solidFill>
                  <a:srgbClr val="0000FF"/>
                </a:solidFill>
              </a:rPr>
              <a:t>林黛玉</a:t>
            </a:r>
            <a:r>
              <a:rPr lang="zh-CN" altLang="en-US" sz="2800" b="1" dirty="0"/>
              <a:t>初见</a:t>
            </a:r>
            <a:r>
              <a:rPr lang="zh-CN" altLang="en-US" sz="2800" b="1" dirty="0">
                <a:solidFill>
                  <a:srgbClr val="FF0000"/>
                </a:solidFill>
              </a:rPr>
              <a:t>宝玉</a:t>
            </a:r>
            <a:r>
              <a:rPr lang="zh-CN" altLang="en-US" sz="2800" b="1" dirty="0"/>
              <a:t>时才有“好生奇怪，倒像在那里见过一般”的感觉；贾宝玉也觉得“这个妹妹我</a:t>
            </a:r>
            <a:r>
              <a:rPr lang="zh-CN" altLang="en-US" sz="2800" b="1" dirty="0">
                <a:solidFill>
                  <a:srgbClr val="CC0066"/>
                </a:solidFill>
              </a:rPr>
              <a:t>曾见过的</a:t>
            </a:r>
            <a:r>
              <a:rPr lang="zh-CN" altLang="en-US" sz="2800" b="1" dirty="0"/>
              <a:t>”，“看着面善，心里就算是旧相识，今日只作</a:t>
            </a:r>
            <a:r>
              <a:rPr lang="zh-CN" altLang="en-US" sz="2800" b="1" dirty="0">
                <a:solidFill>
                  <a:srgbClr val="CC0066"/>
                </a:solidFill>
              </a:rPr>
              <a:t>远别重逢</a:t>
            </a:r>
            <a:r>
              <a:rPr lang="zh-CN" altLang="en-US" sz="2800" b="1" dirty="0"/>
              <a:t>”。至于“还泪”之说，正与节选部分“只怕他的病一生也不能好的了。若要好时，除非从此以后总不许见哭声”相照应。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endParaRPr lang="zh-CN" altLang="en-US" sz="2800" b="1" dirty="0"/>
          </a:p>
        </p:txBody>
      </p:sp>
    </p:spTree>
  </p:cSld>
  <p:clrMapOvr>
    <a:masterClrMapping/>
  </p:clrMapOvr>
  <p:transition spd="med">
    <p:check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001000" cy="1676400"/>
          </a:xfrm>
        </p:spPr>
        <p:txBody>
          <a:bodyPr anchor="ctr"/>
          <a:p>
            <a:pPr>
              <a:lnSpc>
                <a:spcPct val="85000"/>
              </a:lnSpc>
            </a:pPr>
            <a:r>
              <a:rPr lang="zh-CN" altLang="en-US" dirty="0"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回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贾夫人仙逝扬州城 </a:t>
            </a:r>
            <a:br>
              <a:rPr lang="zh-CN" altLang="en-US" dirty="0">
                <a:solidFill>
                  <a:srgbClr val="FF0066"/>
                </a:solidFill>
                <a:ea typeface="隶书" pitchFamily="49" charset="-122"/>
              </a:rPr>
            </a:b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          冷子兴演说荣国府</a:t>
            </a:r>
            <a:br>
              <a:rPr lang="zh-CN" altLang="en-US">
                <a:solidFill>
                  <a:srgbClr val="FF0066"/>
                </a:solidFill>
                <a:latin typeface="宋体" panose="02010600030101010101" pitchFamily="2" charset="-122"/>
              </a:rPr>
            </a:br>
            <a:endParaRPr lang="zh-CN" altLang="en-US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65539" name="文本占位符 65538"/>
          <p:cNvSpPr>
            <a:spLocks noGrp="1"/>
          </p:cNvSpPr>
          <p:nvPr>
            <p:ph type="body" idx="1"/>
          </p:nvPr>
        </p:nvSpPr>
        <p:spPr>
          <a:xfrm>
            <a:off x="2057400" y="1752600"/>
            <a:ext cx="7924800" cy="4419600"/>
          </a:xfrm>
        </p:spPr>
        <p:txBody>
          <a:bodyPr/>
          <a:p>
            <a:pPr>
              <a:lnSpc>
                <a:spcPct val="120000"/>
              </a:lnSpc>
              <a:buNone/>
            </a:pPr>
            <a:r>
              <a:rPr lang="en-US" altLang="zh-CN" sz="2800" b="1" dirty="0"/>
              <a:t>            </a:t>
            </a:r>
            <a:r>
              <a:rPr lang="zh-CN" altLang="en-US" sz="4800" b="1" dirty="0">
                <a:solidFill>
                  <a:srgbClr val="0000FF"/>
                </a:solidFill>
              </a:rPr>
              <a:t>第</a:t>
            </a:r>
            <a:r>
              <a:rPr lang="en-US" altLang="zh-CN" sz="4800" b="1" dirty="0">
                <a:solidFill>
                  <a:srgbClr val="0000FF"/>
                </a:solidFill>
              </a:rPr>
              <a:t>2</a:t>
            </a:r>
            <a:r>
              <a:rPr lang="zh-CN" altLang="en-US" sz="4800" b="1" dirty="0">
                <a:solidFill>
                  <a:srgbClr val="0000FF"/>
                </a:solidFill>
              </a:rPr>
              <a:t>回是交代贾府人物</a:t>
            </a:r>
            <a:r>
              <a:rPr lang="zh-CN" altLang="en-US" sz="4800" b="1" dirty="0"/>
              <a:t>。通过“冷子兴演说荣国府”，简要地介绍了贾府中的人物关系，为读者阅读全书开列了一个简明</a:t>
            </a:r>
            <a:r>
              <a:rPr lang="zh-CN" altLang="en-US" sz="4800" b="1" dirty="0">
                <a:solidFill>
                  <a:srgbClr val="FF0000"/>
                </a:solidFill>
                <a:ea typeface="黑体" panose="02010609060101010101" charset="-122"/>
              </a:rPr>
              <a:t>“人物表”</a:t>
            </a:r>
            <a:r>
              <a:rPr lang="zh-CN" altLang="en-US" sz="4800" b="1" dirty="0"/>
              <a:t>。</a:t>
            </a:r>
            <a:endParaRPr lang="zh-CN" altLang="en-US" sz="4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55297"/>
          <p:cNvSpPr/>
          <p:nvPr/>
        </p:nvSpPr>
        <p:spPr>
          <a:xfrm>
            <a:off x="4267200" y="115888"/>
            <a:ext cx="4038600" cy="58356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贾府人物关系一览表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1774825" y="1052513"/>
            <a:ext cx="3276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宁国公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贾演－贾代化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4860925" y="990600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01" name="左大括号 55300"/>
          <p:cNvSpPr/>
          <p:nvPr/>
        </p:nvSpPr>
        <p:spPr>
          <a:xfrm>
            <a:off x="4724400" y="990600"/>
            <a:ext cx="76200" cy="493713"/>
          </a:xfrm>
          <a:prstGeom prst="leftBrace">
            <a:avLst>
              <a:gd name="adj1" fmla="val 5399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endParaRPr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文本框 55301"/>
          <p:cNvSpPr txBox="1"/>
          <p:nvPr/>
        </p:nvSpPr>
        <p:spPr>
          <a:xfrm>
            <a:off x="4800600" y="685800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</a:rPr>
              <a:t>贾  敷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5303" name="文本框 55302"/>
          <p:cNvSpPr txBox="1"/>
          <p:nvPr/>
        </p:nvSpPr>
        <p:spPr>
          <a:xfrm>
            <a:off x="4800600" y="1268413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贾   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4" name="左大括号 55303"/>
          <p:cNvSpPr/>
          <p:nvPr/>
        </p:nvSpPr>
        <p:spPr>
          <a:xfrm>
            <a:off x="5808663" y="1143000"/>
            <a:ext cx="134937" cy="555625"/>
          </a:xfrm>
          <a:prstGeom prst="leftBrace">
            <a:avLst>
              <a:gd name="adj1" fmla="val 3431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05" name="文本框 55304"/>
          <p:cNvSpPr txBox="1"/>
          <p:nvPr/>
        </p:nvSpPr>
        <p:spPr>
          <a:xfrm>
            <a:off x="5867400" y="91440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贾珍－贾蓉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6" name="文本框 55305"/>
          <p:cNvSpPr txBox="1"/>
          <p:nvPr/>
        </p:nvSpPr>
        <p:spPr>
          <a:xfrm>
            <a:off x="5943600" y="141287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贾惜春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7" name="文本框 55306"/>
          <p:cNvSpPr txBox="1"/>
          <p:nvPr/>
        </p:nvSpPr>
        <p:spPr>
          <a:xfrm>
            <a:off x="7391400" y="91440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（秦可卿）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8" name="文本框 55307"/>
          <p:cNvSpPr txBox="1"/>
          <p:nvPr/>
        </p:nvSpPr>
        <p:spPr>
          <a:xfrm>
            <a:off x="1785938" y="3789363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荣国公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贾源－贾代善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9" name="文本框 55308"/>
          <p:cNvSpPr txBox="1"/>
          <p:nvPr/>
        </p:nvSpPr>
        <p:spPr>
          <a:xfrm>
            <a:off x="3467100" y="4221163"/>
            <a:ext cx="1981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（贾母）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10" name="文本框 55309"/>
          <p:cNvSpPr txBox="1"/>
          <p:nvPr/>
        </p:nvSpPr>
        <p:spPr>
          <a:xfrm>
            <a:off x="5040313" y="2281238"/>
            <a:ext cx="4876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11" name="文本框 55310"/>
          <p:cNvSpPr txBox="1"/>
          <p:nvPr/>
        </p:nvSpPr>
        <p:spPr>
          <a:xfrm>
            <a:off x="4876800" y="3284538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12" name="左大括号 55311"/>
          <p:cNvSpPr/>
          <p:nvPr/>
        </p:nvSpPr>
        <p:spPr>
          <a:xfrm>
            <a:off x="4656138" y="2205038"/>
            <a:ext cx="144462" cy="3814762"/>
          </a:xfrm>
          <a:prstGeom prst="leftBrace">
            <a:avLst>
              <a:gd name="adj1" fmla="val 22005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13" name="文本框 55312"/>
          <p:cNvSpPr txBox="1"/>
          <p:nvPr/>
        </p:nvSpPr>
        <p:spPr>
          <a:xfrm>
            <a:off x="4800600" y="2179638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贾   赦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14" name="文本框 55313"/>
          <p:cNvSpPr txBox="1"/>
          <p:nvPr/>
        </p:nvSpPr>
        <p:spPr>
          <a:xfrm>
            <a:off x="4583113" y="2590800"/>
            <a:ext cx="2057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（邢夫人）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15" name="文本框 55314"/>
          <p:cNvSpPr txBox="1"/>
          <p:nvPr/>
        </p:nvSpPr>
        <p:spPr>
          <a:xfrm>
            <a:off x="6335713" y="2128838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16" name="左大括号 55315"/>
          <p:cNvSpPr/>
          <p:nvPr/>
        </p:nvSpPr>
        <p:spPr>
          <a:xfrm>
            <a:off x="6096000" y="2209800"/>
            <a:ext cx="76200" cy="762000"/>
          </a:xfrm>
          <a:prstGeom prst="leftBrace">
            <a:avLst>
              <a:gd name="adj1" fmla="val 8333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17" name="文本框 55316"/>
          <p:cNvSpPr txBox="1"/>
          <p:nvPr/>
        </p:nvSpPr>
        <p:spPr>
          <a:xfrm>
            <a:off x="6096000" y="1976438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贾     琏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18" name="文本框 55317"/>
          <p:cNvSpPr txBox="1"/>
          <p:nvPr/>
        </p:nvSpPr>
        <p:spPr>
          <a:xfrm>
            <a:off x="6999288" y="1981200"/>
            <a:ext cx="1944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（王熙凤）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19" name="文本框 55318"/>
          <p:cNvSpPr txBox="1"/>
          <p:nvPr/>
        </p:nvSpPr>
        <p:spPr>
          <a:xfrm>
            <a:off x="7604125" y="19050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21" name="文本框 55320"/>
          <p:cNvSpPr txBox="1"/>
          <p:nvPr/>
        </p:nvSpPr>
        <p:spPr>
          <a:xfrm>
            <a:off x="8599488" y="1981200"/>
            <a:ext cx="2373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－－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巧 姐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22" name="文本框 55321"/>
          <p:cNvSpPr txBox="1"/>
          <p:nvPr/>
        </p:nvSpPr>
        <p:spPr>
          <a:xfrm>
            <a:off x="6096000" y="26670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贾迎春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23" name="文本框 55322"/>
          <p:cNvSpPr txBox="1"/>
          <p:nvPr/>
        </p:nvSpPr>
        <p:spPr>
          <a:xfrm>
            <a:off x="4876800" y="3817938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贾   政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24" name="文本框 55323"/>
          <p:cNvSpPr txBox="1"/>
          <p:nvPr/>
        </p:nvSpPr>
        <p:spPr>
          <a:xfrm>
            <a:off x="4583113" y="4221163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（王夫人）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25" name="文本框 55324"/>
          <p:cNvSpPr txBox="1"/>
          <p:nvPr/>
        </p:nvSpPr>
        <p:spPr>
          <a:xfrm>
            <a:off x="6477000" y="3665538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26" name="左大括号 55325"/>
          <p:cNvSpPr/>
          <p:nvPr/>
        </p:nvSpPr>
        <p:spPr>
          <a:xfrm>
            <a:off x="6172200" y="3589338"/>
            <a:ext cx="157163" cy="1820862"/>
          </a:xfrm>
          <a:prstGeom prst="leftBrace">
            <a:avLst>
              <a:gd name="adj1" fmla="val 9654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7" name="文本框 55326"/>
          <p:cNvSpPr txBox="1"/>
          <p:nvPr/>
        </p:nvSpPr>
        <p:spPr>
          <a:xfrm>
            <a:off x="6324600" y="3436938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</a:rPr>
              <a:t>贾    珠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5328" name="文本框 55327"/>
          <p:cNvSpPr txBox="1"/>
          <p:nvPr/>
        </p:nvSpPr>
        <p:spPr>
          <a:xfrm>
            <a:off x="7162800" y="3429000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（李纨）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29" name="文本框 55328"/>
          <p:cNvSpPr txBox="1"/>
          <p:nvPr/>
        </p:nvSpPr>
        <p:spPr>
          <a:xfrm>
            <a:off x="7375525" y="345757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55331" name="文本框 55330"/>
          <p:cNvSpPr txBox="1"/>
          <p:nvPr/>
        </p:nvSpPr>
        <p:spPr>
          <a:xfrm>
            <a:off x="8382000" y="3429000"/>
            <a:ext cx="1981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－－贾  兰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32" name="文本框 55331"/>
          <p:cNvSpPr txBox="1"/>
          <p:nvPr/>
        </p:nvSpPr>
        <p:spPr>
          <a:xfrm>
            <a:off x="6324600" y="40386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贾元春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33" name="文本框 55332"/>
          <p:cNvSpPr txBox="1"/>
          <p:nvPr/>
        </p:nvSpPr>
        <p:spPr>
          <a:xfrm>
            <a:off x="6324600" y="4572000"/>
            <a:ext cx="36560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贾宝玉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（薛宝钗）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34" name="文本框 55333"/>
          <p:cNvSpPr txBox="1"/>
          <p:nvPr/>
        </p:nvSpPr>
        <p:spPr>
          <a:xfrm>
            <a:off x="6324600" y="5105400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贾探春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35" name="文本框 55334"/>
          <p:cNvSpPr txBox="1"/>
          <p:nvPr/>
        </p:nvSpPr>
        <p:spPr>
          <a:xfrm>
            <a:off x="4800600" y="5791200"/>
            <a:ext cx="2133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贾    敏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36" name="文本框 55335"/>
          <p:cNvSpPr txBox="1"/>
          <p:nvPr/>
        </p:nvSpPr>
        <p:spPr>
          <a:xfrm>
            <a:off x="5638800" y="5764213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（林如海）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40" name="文本框 55339"/>
          <p:cNvSpPr txBox="1"/>
          <p:nvPr/>
        </p:nvSpPr>
        <p:spPr>
          <a:xfrm>
            <a:off x="7239000" y="579120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－－林黛玉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41" name="文本框 55340"/>
          <p:cNvSpPr txBox="1"/>
          <p:nvPr/>
        </p:nvSpPr>
        <p:spPr>
          <a:xfrm>
            <a:off x="3692208" y="4941888"/>
            <a:ext cx="675005" cy="1511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u="sng" dirty="0">
              <a:latin typeface="Times New Roman" panose="02020603050405020304" pitchFamily="18" charset="0"/>
            </a:endParaRPr>
          </a:p>
        </p:txBody>
      </p:sp>
      <p:sp>
        <p:nvSpPr>
          <p:cNvPr id="55342" name="直接连接符 55341"/>
          <p:cNvSpPr/>
          <p:nvPr/>
        </p:nvSpPr>
        <p:spPr>
          <a:xfrm>
            <a:off x="4151313" y="4724400"/>
            <a:ext cx="0" cy="28892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43" name="文本框 55342"/>
          <p:cNvSpPr txBox="1"/>
          <p:nvPr/>
        </p:nvSpPr>
        <p:spPr>
          <a:xfrm>
            <a:off x="3888423" y="5084763"/>
            <a:ext cx="551815" cy="108108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史湘云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5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5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4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66561"/>
          <p:cNvSpPr>
            <a:spLocks noGrp="1"/>
          </p:cNvSpPr>
          <p:nvPr>
            <p:ph type="title"/>
          </p:nvPr>
        </p:nvSpPr>
        <p:spPr>
          <a:xfrm>
            <a:off x="2063750" y="609600"/>
            <a:ext cx="7772400" cy="1143000"/>
          </a:xfrm>
        </p:spPr>
        <p:txBody>
          <a:bodyPr anchor="ctr"/>
          <a:p>
            <a:pPr>
              <a:lnSpc>
                <a:spcPct val="80000"/>
              </a:lnSpc>
            </a:pPr>
            <a:r>
              <a:rPr lang="zh-CN" altLang="en-US" dirty="0"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回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贾雨村夤缘复旧职 </a:t>
            </a:r>
            <a:br>
              <a:rPr lang="zh-CN" altLang="en-US" dirty="0">
                <a:solidFill>
                  <a:srgbClr val="FF0066"/>
                </a:solidFill>
                <a:ea typeface="隶书" pitchFamily="49" charset="-122"/>
              </a:rPr>
            </a:b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          林黛玉抛父进京都</a:t>
            </a:r>
            <a:endParaRPr lang="zh-CN" altLang="en-US">
              <a:solidFill>
                <a:srgbClr val="FF0066"/>
              </a:solidFill>
              <a:ea typeface="隶书" pitchFamily="49" charset="-122"/>
            </a:endParaRPr>
          </a:p>
        </p:txBody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5410200" cy="4572000"/>
          </a:xfrm>
          <a:solidFill>
            <a:srgbClr val="FFFFFF">
              <a:alpha val="80000"/>
            </a:srgbClr>
          </a:solidFill>
        </p:spPr>
        <p:txBody>
          <a:bodyPr/>
          <a:p>
            <a:pPr>
              <a:lnSpc>
                <a:spcPct val="120000"/>
              </a:lnSpc>
              <a:buNone/>
            </a:pPr>
            <a:r>
              <a:rPr lang="en-US" altLang="zh-CN" sz="2800" b="1" dirty="0"/>
              <a:t>            </a:t>
            </a:r>
            <a:r>
              <a:rPr lang="zh-CN" altLang="en-US" b="1" dirty="0">
                <a:solidFill>
                  <a:srgbClr val="0000FF"/>
                </a:solidFill>
              </a:rPr>
              <a:t>第</a:t>
            </a:r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回是介绍小说的典型环境</a:t>
            </a:r>
            <a:r>
              <a:rPr lang="en-US" altLang="zh-CN" b="1">
                <a:latin typeface="Arial" panose="020B0604020202020204" pitchFamily="34" charset="0"/>
              </a:rPr>
              <a:t>——</a:t>
            </a:r>
            <a:r>
              <a:rPr lang="zh-CN" altLang="en-US" b="1" dirty="0"/>
              <a:t>通过林黛玉的耳闻目睹对</a:t>
            </a:r>
            <a:r>
              <a:rPr lang="zh-CN" altLang="en-US" b="1" dirty="0">
                <a:solidFill>
                  <a:srgbClr val="0000FF"/>
                </a:solidFill>
              </a:rPr>
              <a:t>贾府</a:t>
            </a:r>
            <a:r>
              <a:rPr lang="zh-CN" altLang="en-US" b="1" dirty="0"/>
              <a:t>做了第一次直接描写。林黛玉进府的行踪是这一回中介绍贾府人物、描写贾府环境的线索。</a:t>
            </a:r>
            <a:endParaRPr lang="zh-CN" altLang="en-US" b="1"/>
          </a:p>
        </p:txBody>
      </p:sp>
      <p:sp>
        <p:nvSpPr>
          <p:cNvPr id="66564" name="矩形 66563"/>
          <p:cNvSpPr/>
          <p:nvPr/>
        </p:nvSpPr>
        <p:spPr>
          <a:xfrm>
            <a:off x="6011863" y="113824"/>
            <a:ext cx="3741737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Clr>
                <a:schemeClr val="bg1"/>
              </a:buClr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yín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（攀附上升）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6565" name="图片 66564" descr="2009072916132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2057400"/>
            <a:ext cx="38100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标题 67585"/>
          <p:cNvSpPr>
            <a:spLocks noGrp="1"/>
          </p:cNvSpPr>
          <p:nvPr>
            <p:ph type="title"/>
          </p:nvPr>
        </p:nvSpPr>
        <p:spPr>
          <a:xfrm>
            <a:off x="2209800" y="228600"/>
            <a:ext cx="7772400" cy="1143000"/>
          </a:xfrm>
        </p:spPr>
        <p:txBody>
          <a:bodyPr anchor="ctr"/>
          <a:p>
            <a:pPr>
              <a:lnSpc>
                <a:spcPct val="80000"/>
              </a:lnSpc>
            </a:pPr>
            <a:r>
              <a:rPr lang="zh-CN" altLang="en-US" dirty="0"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回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薄命女偏逢薄命郎 </a:t>
            </a:r>
            <a:br>
              <a:rPr lang="zh-CN" altLang="en-US" dirty="0">
                <a:solidFill>
                  <a:srgbClr val="FF0066"/>
                </a:solidFill>
                <a:ea typeface="隶书" pitchFamily="49" charset="-122"/>
              </a:rPr>
            </a:b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           葫芦僧乱判葫芦案</a:t>
            </a:r>
            <a:br>
              <a:rPr lang="zh-CN" altLang="en-US">
                <a:solidFill>
                  <a:srgbClr val="FF0066"/>
                </a:solidFill>
                <a:latin typeface="宋体" panose="02010600030101010101" pitchFamily="2" charset="-122"/>
              </a:rPr>
            </a:br>
            <a:endParaRPr lang="zh-CN" altLang="en-US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>
          <a:xfrm>
            <a:off x="1524000" y="990600"/>
            <a:ext cx="9144000" cy="2743200"/>
          </a:xfrm>
          <a:solidFill>
            <a:srgbClr val="FFFFFF">
              <a:alpha val="80000"/>
            </a:srgbClr>
          </a:solidFill>
        </p:spPr>
        <p:txBody>
          <a:bodyPr/>
          <a:p>
            <a:pPr>
              <a:lnSpc>
                <a:spcPct val="120000"/>
              </a:lnSpc>
              <a:buNone/>
            </a:pPr>
            <a:r>
              <a:rPr lang="en-US" altLang="zh-CN" b="1" dirty="0"/>
              <a:t>             </a:t>
            </a:r>
            <a:r>
              <a:rPr lang="zh-CN" altLang="en-US" sz="2800" b="1" dirty="0">
                <a:solidFill>
                  <a:srgbClr val="0000FF"/>
                </a:solidFill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回是展现小说更广阔的社会背景。</a:t>
            </a:r>
            <a:r>
              <a:rPr lang="zh-CN" altLang="en-US" sz="2800" b="1" dirty="0"/>
              <a:t>通过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葫芦僧判断葫芦案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介绍了</a:t>
            </a:r>
            <a:r>
              <a:rPr lang="zh-CN" altLang="en-US" sz="2800" b="1" dirty="0">
                <a:solidFill>
                  <a:srgbClr val="FF0000"/>
                </a:solidFill>
              </a:rPr>
              <a:t>贾、史、王、薛</a:t>
            </a:r>
            <a:r>
              <a:rPr lang="zh-CN" altLang="en-US" sz="2800" b="1" dirty="0"/>
              <a:t>四大家族的关系，把贾府置于一个更广阔的社会背景之中来描写，使之更具有典型意义。同时由薛蟠的案件自然带出宝钗进贾府的情节。</a:t>
            </a:r>
            <a:endParaRPr lang="zh-CN" altLang="en-US" sz="2800" b="1"/>
          </a:p>
        </p:txBody>
      </p:sp>
      <p:sp>
        <p:nvSpPr>
          <p:cNvPr id="67588" name="矩形 67587"/>
          <p:cNvSpPr/>
          <p:nvPr/>
        </p:nvSpPr>
        <p:spPr>
          <a:xfrm>
            <a:off x="1524000" y="3810000"/>
            <a:ext cx="990600" cy="2514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Clr>
                <a:schemeClr val="bg1"/>
              </a:buClr>
            </a:pPr>
            <a:r>
              <a:rPr lang="zh-CN" altLang="en-US" sz="4400" b="1" dirty="0">
                <a:solidFill>
                  <a:srgbClr val="0000FF"/>
                </a:solidFill>
                <a:latin typeface="Arial Unicode MS"/>
                <a:ea typeface="华文新魏" pitchFamily="2" charset="-122"/>
              </a:rPr>
              <a:t>护官符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9" name="矩形 67588"/>
          <p:cNvSpPr/>
          <p:nvPr/>
        </p:nvSpPr>
        <p:spPr>
          <a:xfrm>
            <a:off x="2438400" y="3886200"/>
            <a:ext cx="8229600" cy="2971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贾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不假，白玉为堂金作马。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阿房宫，三百里，住不下金陵一个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史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东海缺少白玉床，龙王来请金陵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王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丰年好大雪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薛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，珍珠如土金如铁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xfrm>
            <a:off x="2209800" y="304800"/>
            <a:ext cx="7772400" cy="1143000"/>
          </a:xfrm>
        </p:spPr>
        <p:txBody>
          <a:bodyPr anchor="ctr"/>
          <a:p>
            <a:pPr>
              <a:lnSpc>
                <a:spcPct val="80000"/>
              </a:lnSpc>
            </a:pPr>
            <a:r>
              <a:rPr lang="zh-CN" altLang="en-US"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回</a:t>
            </a: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游幻境指迷十二钗 </a:t>
            </a:r>
            <a:br>
              <a:rPr lang="zh-CN" altLang="en-US" dirty="0">
                <a:solidFill>
                  <a:srgbClr val="FF0066"/>
                </a:solidFill>
                <a:ea typeface="隶书" pitchFamily="49" charset="-122"/>
              </a:rPr>
            </a:br>
            <a:r>
              <a:rPr lang="zh-CN" altLang="en-US" dirty="0">
                <a:solidFill>
                  <a:srgbClr val="FF0066"/>
                </a:solidFill>
                <a:ea typeface="隶书" pitchFamily="49" charset="-122"/>
              </a:rPr>
              <a:t>          饮仙醪曲演红楼梦</a:t>
            </a:r>
            <a:br>
              <a:rPr lang="zh-CN" altLang="en-US">
                <a:solidFill>
                  <a:srgbClr val="FF0066"/>
                </a:solidFill>
                <a:latin typeface="宋体" panose="02010600030101010101" pitchFamily="2" charset="-122"/>
              </a:rPr>
            </a:br>
            <a:endParaRPr lang="zh-CN" altLang="en-US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1524000" y="1524000"/>
            <a:ext cx="9144000" cy="5867400"/>
          </a:xfrm>
        </p:spPr>
        <p:txBody>
          <a:bodyPr/>
          <a:p>
            <a:pPr>
              <a:lnSpc>
                <a:spcPct val="115000"/>
              </a:lnSpc>
              <a:buNone/>
            </a:pPr>
            <a:r>
              <a:rPr lang="en-US" altLang="zh-CN" sz="2800" b="1" dirty="0"/>
              <a:t>           </a:t>
            </a:r>
            <a:r>
              <a:rPr lang="zh-CN" altLang="en-US" sz="2800" b="1" dirty="0">
                <a:solidFill>
                  <a:srgbClr val="0000FF"/>
                </a:solidFill>
              </a:rPr>
              <a:t>第</a:t>
            </a:r>
            <a:r>
              <a:rPr lang="en-US" altLang="zh-CN" sz="2800" b="1" dirty="0">
                <a:solidFill>
                  <a:srgbClr val="0000FF"/>
                </a:solidFill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</a:rPr>
              <a:t>回是全书的总纲。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  <a:buNone/>
            </a:pPr>
            <a:r>
              <a:rPr lang="zh-CN" altLang="en-US" sz="2800" b="1" dirty="0"/>
              <a:t>           通过贾宝玉梦游</a:t>
            </a:r>
            <a:r>
              <a:rPr lang="zh-CN" altLang="en-US" sz="2800" b="1" dirty="0">
                <a:solidFill>
                  <a:srgbClr val="FF0000"/>
                </a:solidFill>
              </a:rPr>
              <a:t>太虚幻境</a:t>
            </a:r>
            <a:r>
              <a:rPr lang="zh-CN" altLang="en-US" sz="2800" b="1" dirty="0"/>
              <a:t>，利用</a:t>
            </a:r>
            <a:r>
              <a:rPr lang="zh-CN" altLang="en-US" sz="2800" b="1" dirty="0">
                <a:solidFill>
                  <a:srgbClr val="0000FF"/>
                </a:solidFill>
              </a:rPr>
              <a:t>画册、判词及歌曲</a:t>
            </a:r>
            <a:r>
              <a:rPr lang="zh-CN" altLang="en-US" sz="2800" b="1" dirty="0"/>
              <a:t>的形式，隐喻含蓄地将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红楼梦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众多主要人物和次要人物的</a:t>
            </a:r>
            <a:r>
              <a:rPr lang="zh-CN" altLang="en-US" sz="2800" b="1" dirty="0">
                <a:solidFill>
                  <a:srgbClr val="0000FF"/>
                </a:solidFill>
              </a:rPr>
              <a:t>发展和结局交代出来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pPr>
              <a:lnSpc>
                <a:spcPct val="115000"/>
              </a:lnSpc>
              <a:buNone/>
            </a:pPr>
            <a:r>
              <a:rPr lang="zh-CN" altLang="en-US" sz="2800" b="1" dirty="0"/>
              <a:t>         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红楼梦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只流传下</a:t>
            </a:r>
            <a:r>
              <a:rPr lang="en-US" altLang="zh-CN" sz="2800" b="1" dirty="0"/>
              <a:t>80</a:t>
            </a:r>
            <a:r>
              <a:rPr lang="zh-CN" altLang="en-US" sz="2800" b="1" dirty="0"/>
              <a:t>回，遗失了结尾，因此，对于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红楼梦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中人物的命运，基本上是依据这些隐喻揣摸出来的。至此，全书的主要人物、环境背景、发展脉络、人物命运基本上交代出来，小说的情节发展便在此基础上展开了。</a:t>
            </a:r>
            <a:endParaRPr lang="zh-CN" altLang="en-US" sz="2800" b="1"/>
          </a:p>
        </p:txBody>
      </p:sp>
      <p:sp>
        <p:nvSpPr>
          <p:cNvPr id="69636" name="矩形 69635"/>
          <p:cNvSpPr/>
          <p:nvPr/>
        </p:nvSpPr>
        <p:spPr>
          <a:xfrm>
            <a:off x="5591175" y="988536"/>
            <a:ext cx="3781425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Clr>
                <a:schemeClr val="bg1"/>
              </a:buClr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láo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酒的泛称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xfrm>
            <a:off x="2209800" y="152400"/>
            <a:ext cx="7772400" cy="1143000"/>
          </a:xfrm>
        </p:spPr>
        <p:txBody>
          <a:bodyPr anchor="ctr"/>
          <a:p>
            <a:r>
              <a:rPr lang="zh-CN" altLang="en-US" sz="5400" b="1" i="1" u="sng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第五回对联</a:t>
            </a:r>
            <a:endParaRPr lang="zh-CN" altLang="en-US" sz="5400" b="1" i="1" u="sng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1752600" y="1447800"/>
            <a:ext cx="8610600" cy="4114800"/>
          </a:xfrm>
        </p:spPr>
        <p:txBody>
          <a:bodyPr/>
          <a:p>
            <a:pPr>
              <a:buNone/>
            </a:pPr>
            <a:r>
              <a:rPr lang="en-US" altLang="zh-CN" dirty="0"/>
              <a:t>                </a:t>
            </a:r>
            <a:r>
              <a:rPr lang="en-US" altLang="zh-CN" b="1" dirty="0">
                <a:ea typeface="华文行楷" pitchFamily="2" charset="-122"/>
              </a:rPr>
              <a:t>“</a:t>
            </a:r>
            <a:r>
              <a:rPr lang="zh-CN" altLang="en-US" b="1" dirty="0">
                <a:ea typeface="华文行楷" pitchFamily="2" charset="-122"/>
              </a:rPr>
              <a:t>太虚幻境”联</a:t>
            </a:r>
            <a:endParaRPr lang="zh-CN" altLang="en-US" b="1" dirty="0">
              <a:ea typeface="华文行楷" pitchFamily="2" charset="-122"/>
            </a:endParaRPr>
          </a:p>
          <a:p>
            <a:pPr algn="just">
              <a:buNone/>
            </a:pPr>
            <a:r>
              <a:rPr lang="zh-CN" altLang="en-US" dirty="0"/>
              <a:t>    </a:t>
            </a:r>
            <a:r>
              <a:rPr lang="zh-CN" altLang="en-US" b="1" i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假作真时真亦假</a:t>
            </a:r>
            <a:r>
              <a:rPr lang="en-US" altLang="zh-CN" b="1" i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b="1" i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无为有处有还无。</a:t>
            </a:r>
            <a:endParaRPr lang="zh-CN" altLang="en-US" b="1" i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pPr algn="just">
              <a:buNone/>
            </a:pPr>
            <a:r>
              <a:rPr lang="zh-CN" altLang="en-US" dirty="0"/>
              <a:t>              </a:t>
            </a:r>
            <a:r>
              <a:rPr lang="zh-CN" altLang="en-US" b="1" dirty="0">
                <a:ea typeface="华文行楷" pitchFamily="2" charset="-122"/>
              </a:rPr>
              <a:t>“孽海情天”联</a:t>
            </a:r>
            <a:endParaRPr lang="zh-CN" altLang="en-US" b="1" dirty="0">
              <a:ea typeface="华文行楷" pitchFamily="2" charset="-122"/>
            </a:endParaRPr>
          </a:p>
          <a:p>
            <a:pPr algn="just">
              <a:buNone/>
            </a:pPr>
            <a:r>
              <a:rPr lang="zh-CN" altLang="en-US" dirty="0"/>
              <a:t>　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厚地高天</a:t>
            </a: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堪叹古今情不尽</a:t>
            </a:r>
            <a:r>
              <a:rPr lang="en-US" altLang="zh-CN" b="1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,</a:t>
            </a:r>
            <a:endParaRPr lang="en-US" altLang="zh-CN" b="1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pPr algn="just">
              <a:buNone/>
            </a:pP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　痴男怨女</a:t>
            </a: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可怜风月债难偿。</a:t>
            </a:r>
            <a:endParaRPr lang="zh-CN" altLang="en-US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pPr algn="just">
              <a:buNone/>
            </a:pPr>
            <a:r>
              <a:rPr lang="zh-CN" altLang="en-US" dirty="0"/>
              <a:t>              </a:t>
            </a:r>
            <a:r>
              <a:rPr lang="zh-CN" altLang="en-US" b="1" dirty="0">
                <a:latin typeface="华文行楷" pitchFamily="2" charset="-122"/>
                <a:ea typeface="华文行楷" pitchFamily="2" charset="-122"/>
              </a:rPr>
              <a:t>“薄命司”联</a:t>
            </a:r>
            <a:r>
              <a:rPr lang="en-US" altLang="zh-CN" b="1">
                <a:latin typeface="华文行楷" pitchFamily="2" charset="-122"/>
                <a:ea typeface="华文行楷" pitchFamily="2" charset="-122"/>
              </a:rPr>
              <a:t>:</a:t>
            </a:r>
            <a:endParaRPr lang="en-US" altLang="zh-CN" b="1"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dirty="0"/>
              <a:t>　</a:t>
            </a:r>
            <a:r>
              <a:rPr lang="zh-CN" altLang="en-US" b="1" i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春恨秋悲皆自惹</a:t>
            </a:r>
            <a:r>
              <a:rPr lang="en-US" altLang="zh-CN" b="1" i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b="1" i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花容月貌为谁妍</a:t>
            </a:r>
            <a:r>
              <a:rPr lang="zh-CN" altLang="en-US" b="1" i="1" dirty="0"/>
              <a:t> 。</a:t>
            </a:r>
            <a:endParaRPr lang="zh-CN" altLang="en-US" b="1" i="1"/>
          </a:p>
        </p:txBody>
      </p:sp>
    </p:spTree>
  </p:cSld>
  <p:clrMapOvr>
    <a:masterClrMapping/>
  </p:clrMapOvr>
  <p:transition spd="med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占位符 50177"/>
          <p:cNvSpPr>
            <a:spLocks noGrp="1"/>
          </p:cNvSpPr>
          <p:nvPr>
            <p:ph type="body" sz="half" idx="1"/>
          </p:nvPr>
        </p:nvSpPr>
        <p:spPr>
          <a:xfrm>
            <a:off x="1774825" y="1125538"/>
            <a:ext cx="4681538" cy="4114800"/>
          </a:xfrm>
        </p:spPr>
        <p:txBody>
          <a:bodyPr/>
          <a:p>
            <a:pPr>
              <a:lnSpc>
                <a:spcPct val="12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曹雪芹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(1715?──1764?)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名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霑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，号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雪芹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，是我国伟大的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现实主义作家。</a:t>
            </a:r>
            <a:b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79" name="矩形 50178"/>
          <p:cNvSpPr/>
          <p:nvPr/>
        </p:nvSpPr>
        <p:spPr>
          <a:xfrm>
            <a:off x="5467350" y="27003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0180" name="联机映像占位符 50179"/>
          <p:cNvPicPr>
            <a:picLocks noChangeAspect="1"/>
          </p:cNvPicPr>
          <p:nvPr>
            <p:ph type="clipArt" sz="half" idx="2"/>
          </p:nvPr>
        </p:nvPicPr>
        <p:blipFill>
          <a:blip r:embed="rId1"/>
          <a:srcRect l="1738" t="5263" r="10510" b="7019"/>
          <a:stretch>
            <a:fillRect/>
          </a:stretch>
        </p:blipFill>
        <p:spPr>
          <a:xfrm>
            <a:off x="6816725" y="1268413"/>
            <a:ext cx="3616325" cy="4191000"/>
          </a:xfrm>
          <a:effectLst>
            <a:outerShdw dist="107763" dir="189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文本占位符 137217"/>
          <p:cNvSpPr>
            <a:spLocks noGrp="1"/>
          </p:cNvSpPr>
          <p:nvPr>
            <p:ph type="body" idx="1"/>
          </p:nvPr>
        </p:nvSpPr>
        <p:spPr>
          <a:xfrm>
            <a:off x="1631950" y="188913"/>
            <a:ext cx="8856663" cy="6481762"/>
          </a:xfrm>
        </p:spPr>
        <p:txBody>
          <a:bodyPr/>
          <a:p>
            <a:pPr>
              <a:lnSpc>
                <a:spcPct val="90000"/>
              </a:lnSpc>
            </a:pPr>
            <a:endParaRPr lang="en-US" altLang="en-US" sz="28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金陵十二钗正册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/>
              <a:t>   </a:t>
            </a:r>
            <a:endParaRPr lang="en-US" altLang="zh-CN" sz="28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/>
              <a:t>贾</a:t>
            </a:r>
            <a:r>
              <a:rPr lang="zh-CN" altLang="en-US" sz="2800" b="1" dirty="0">
                <a:solidFill>
                  <a:srgbClr val="FF0000"/>
                </a:solidFill>
              </a:rPr>
              <a:t>元</a:t>
            </a:r>
            <a:r>
              <a:rPr lang="zh-CN" altLang="en-US" sz="2800" b="1" dirty="0"/>
              <a:t>春、贾</a:t>
            </a:r>
            <a:r>
              <a:rPr lang="zh-CN" altLang="en-US" sz="2800" b="1" dirty="0">
                <a:solidFill>
                  <a:srgbClr val="FF0000"/>
                </a:solidFill>
              </a:rPr>
              <a:t>迎</a:t>
            </a:r>
            <a:r>
              <a:rPr lang="zh-CN" altLang="en-US" sz="2800" b="1" dirty="0"/>
              <a:t>春、贾</a:t>
            </a:r>
            <a:r>
              <a:rPr lang="zh-CN" altLang="en-US" sz="2800" b="1" dirty="0">
                <a:solidFill>
                  <a:srgbClr val="FF0000"/>
                </a:solidFill>
              </a:rPr>
              <a:t>探</a:t>
            </a:r>
            <a:r>
              <a:rPr lang="zh-CN" altLang="en-US" sz="2800" b="1" dirty="0"/>
              <a:t>春、贾</a:t>
            </a:r>
            <a:r>
              <a:rPr lang="zh-CN" altLang="en-US" sz="2800" b="1" dirty="0">
                <a:solidFill>
                  <a:srgbClr val="FF0000"/>
                </a:solidFill>
              </a:rPr>
              <a:t>惜</a:t>
            </a:r>
            <a:r>
              <a:rPr lang="zh-CN" altLang="en-US" sz="2800" b="1" dirty="0"/>
              <a:t>春、 王熙</a:t>
            </a:r>
            <a:r>
              <a:rPr lang="zh-CN" altLang="en-US" sz="2800" b="1" dirty="0">
                <a:solidFill>
                  <a:srgbClr val="FF0000"/>
                </a:solidFill>
              </a:rPr>
              <a:t>凤</a:t>
            </a:r>
            <a:r>
              <a:rPr lang="zh-CN" altLang="en-US" sz="2800" b="1" dirty="0"/>
              <a:t> 、 李</a:t>
            </a:r>
            <a:r>
              <a:rPr lang="zh-CN" altLang="en-US" sz="2800" b="1" dirty="0">
                <a:solidFill>
                  <a:srgbClr val="FF0000"/>
                </a:solidFill>
              </a:rPr>
              <a:t>纨</a:t>
            </a:r>
            <a:r>
              <a:rPr lang="zh-CN" altLang="en-US" sz="2800" b="1" dirty="0"/>
              <a:t>、 薛宝</a:t>
            </a:r>
            <a:r>
              <a:rPr lang="zh-CN" altLang="en-US" sz="2800" b="1" dirty="0">
                <a:solidFill>
                  <a:srgbClr val="FF0000"/>
                </a:solidFill>
              </a:rPr>
              <a:t>钗</a:t>
            </a:r>
            <a:r>
              <a:rPr lang="zh-CN" altLang="en-US" sz="2800" b="1" dirty="0"/>
              <a:t>、 林</a:t>
            </a:r>
            <a:r>
              <a:rPr lang="zh-CN" altLang="en-US" sz="2800" b="1" dirty="0">
                <a:solidFill>
                  <a:srgbClr val="FF0000"/>
                </a:solidFill>
              </a:rPr>
              <a:t>黛</a:t>
            </a:r>
            <a:r>
              <a:rPr lang="zh-CN" altLang="en-US" sz="2800" b="1" dirty="0"/>
              <a:t>玉、</a:t>
            </a:r>
            <a:r>
              <a:rPr lang="zh-CN" altLang="en-US" sz="2800" b="1" dirty="0">
                <a:solidFill>
                  <a:srgbClr val="FF0000"/>
                </a:solidFill>
              </a:rPr>
              <a:t>秦</a:t>
            </a:r>
            <a:r>
              <a:rPr lang="zh-CN" altLang="en-US" sz="2800" b="1" dirty="0"/>
              <a:t>可卿 、 妙</a:t>
            </a:r>
            <a:r>
              <a:rPr lang="zh-CN" altLang="en-US" sz="2800" b="1" dirty="0">
                <a:solidFill>
                  <a:srgbClr val="FF0000"/>
                </a:solidFill>
              </a:rPr>
              <a:t>玉</a:t>
            </a:r>
            <a:r>
              <a:rPr lang="zh-CN" altLang="en-US" sz="2800" b="1" dirty="0"/>
              <a:t>、贾</a:t>
            </a:r>
            <a:r>
              <a:rPr lang="zh-CN" altLang="en-US" sz="2800" b="1" dirty="0">
                <a:solidFill>
                  <a:srgbClr val="FF0000"/>
                </a:solidFill>
              </a:rPr>
              <a:t>巧</a:t>
            </a:r>
            <a:r>
              <a:rPr lang="zh-CN" altLang="en-US" sz="2800" b="1" dirty="0"/>
              <a:t>姐 、 史湘</a:t>
            </a:r>
            <a:r>
              <a:rPr lang="zh-CN" altLang="en-US" sz="2800" b="1" dirty="0">
                <a:solidFill>
                  <a:srgbClr val="FF0000"/>
                </a:solidFill>
              </a:rPr>
              <a:t>云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en-US" altLang="en-US" sz="28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金陵十二钗副册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甄香菱、薛宝琴、尤二姐、尤三姐、邢岫烟、李纹、李绮、夏金桂、秋桐、林红玉、龄官、娇杏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en-US" altLang="en-US" sz="28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金陵十二钗又副册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晴雯、花袭人、平儿、金鸳鸯、黄金莺、紫鹃、白玉钏、白金钏、司棋、麝月、彩云、芳官 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endParaRPr lang="zh-CN" altLang="en-US" sz="2800" b="1" dirty="0"/>
          </a:p>
        </p:txBody>
      </p:sp>
      <p:sp>
        <p:nvSpPr>
          <p:cNvPr id="137219" name="文本框 137218"/>
          <p:cNvSpPr txBox="1"/>
          <p:nvPr/>
        </p:nvSpPr>
        <p:spPr>
          <a:xfrm>
            <a:off x="5181600" y="228600"/>
            <a:ext cx="5257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37220" name="文本框 137219"/>
          <p:cNvSpPr txBox="1"/>
          <p:nvPr/>
        </p:nvSpPr>
        <p:spPr>
          <a:xfrm>
            <a:off x="5410200" y="0"/>
            <a:ext cx="46482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原应叹息</a:t>
            </a:r>
            <a:r>
              <a:rPr lang="zh-CN" altLang="en-US" sz="3600" b="1" dirty="0">
                <a:latin typeface="Times New Roman" panose="02020603050405020304" pitchFamily="18" charset="0"/>
              </a:rPr>
              <a:t>春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风晚</a:t>
            </a:r>
            <a:r>
              <a:rPr lang="zh-CN" altLang="en-US" sz="3600" b="1" dirty="0">
                <a:latin typeface="Times New Roman" panose="02020603050405020304" pitchFamily="18" charset="0"/>
              </a:rPr>
              <a:t> ，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差忒情欲巧</a:t>
            </a:r>
            <a:r>
              <a:rPr lang="zh-CN" altLang="en-US" sz="3600" b="1" dirty="0">
                <a:latin typeface="Times New Roman" panose="02020603050405020304" pitchFamily="18" charset="0"/>
              </a:rPr>
              <a:t>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云</a:t>
            </a:r>
            <a:r>
              <a:rPr lang="zh-CN" altLang="en-US" sz="3600" b="1" dirty="0">
                <a:latin typeface="Times New Roman" panose="02020603050405020304" pitchFamily="18" charset="0"/>
              </a:rPr>
              <a:t>。</a:t>
            </a:r>
            <a:r>
              <a:rPr lang="zh-CN" altLang="en-US" sz="3600" u="sng" dirty="0">
                <a:latin typeface="Times New Roman" panose="02020603050405020304" pitchFamily="18" charset="0"/>
              </a:rPr>
              <a:t> </a:t>
            </a:r>
            <a:endParaRPr lang="zh-CN" altLang="en-US" sz="3600" u="sng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218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218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1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7218">
                                            <p:txEl>
                                              <p:charRg st="14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7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7218">
                                            <p:txEl>
                                              <p:charRg st="7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7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7218">
                                            <p:txEl>
                                              <p:charRg st="79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128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7218">
                                            <p:txEl>
                                              <p:charRg st="128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138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7218">
                                            <p:txEl>
                                              <p:charRg st="138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build="p"/>
      <p:bldP spid="1372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16" descr="hlm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44463"/>
            <a:ext cx="149225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23"/>
          <p:cNvSpPr txBox="1"/>
          <p:nvPr/>
        </p:nvSpPr>
        <p:spPr>
          <a:xfrm>
            <a:off x="3359150" y="1412875"/>
            <a:ext cx="6911975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1700" b="1" dirty="0">
                <a:solidFill>
                  <a:srgbClr val="66FF66"/>
                </a:solidFill>
                <a:latin typeface="Arial" panose="020B0604020202020204" pitchFamily="34" charset="0"/>
              </a:rPr>
              <a:t>主要人物性格</a:t>
            </a:r>
            <a:endParaRPr lang="zh-CN" altLang="en-US" sz="11700" b="1" dirty="0">
              <a:solidFill>
                <a:srgbClr val="66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1" name="Rectangle 3"/>
          <p:cNvSpPr>
            <a:spLocks noGrp="1"/>
          </p:cNvSpPr>
          <p:nvPr>
            <p:ph type="body"/>
          </p:nvPr>
        </p:nvSpPr>
        <p:spPr>
          <a:xfrm>
            <a:off x="1487488" y="285750"/>
            <a:ext cx="4679950" cy="57150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</a:t>
            </a:r>
            <a:r>
              <a:rPr lang="zh-CN" altLang="en-US" b="1" dirty="0"/>
              <a:t>贾宝玉，别号怡红公子、绛洞花主、富贵闲人。出生时口含一块玉，是贾府的宝贝，他曾说女儿都是水做的骨肉”，从小在女儿堆里长大，喜欢亲近女孩儿，与林黛玉的爱情是世间少有的纯纯之爱。</a:t>
            </a:r>
            <a:r>
              <a:rPr lang="zh-CN" altLang="en-US" b="1" dirty="0">
                <a:solidFill>
                  <a:srgbClr val="FF0000"/>
                </a:solidFill>
              </a:rPr>
              <a:t>他性格的核心是平等待人，尊重个性，主张各人按照自己的意志自由生活。在他眼里，人只有真假，善恶，美丑的划分。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8435" name="图片 5" descr="52f3f19ct5700ec75435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8938" y="285750"/>
            <a:ext cx="3357562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charRg st="0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1">
                                            <p:txEl>
                                              <p:charRg st="0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774825" y="404813"/>
            <a:ext cx="4321175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荣国府中独一无二的骄子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平等对待女性的多情公子</a:t>
            </a:r>
            <a:endParaRPr lang="en-US" altLang="zh-CN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困于笼中的富贵闲人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封建正统的叛逆者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pic>
        <p:nvPicPr>
          <p:cNvPr id="19459" name="图片 4" descr="1930011416908913212455490293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0" y="0"/>
            <a:ext cx="4071938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4"/>
          <p:cNvSpPr txBox="1"/>
          <p:nvPr/>
        </p:nvSpPr>
        <p:spPr>
          <a:xfrm>
            <a:off x="1847850" y="404813"/>
            <a:ext cx="489585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此事有两条线。一是宝玉在一次聚会中认识了蒋玉涵，此人是忠顺王府中王爷心爱的戏子，与宝玉交好，遂成朋友。宝玉与蒋玉涵有比较密切的私交，所以忠顺王府找不到蒋即来贾府寻人。二是宝玉在王夫人处和金钏说话，被王夫人听到，即要撵金钏出去，金钏羞愤难挡，自杀。正值贾政听说丫头自杀，问起此事，贾环背地使坏，说宝玉逼死金钏。贾政气极。忠顺王府又正好来人问贾政索要蒋玉涵，指名要问宝玉。贾政又怕极。素来，贾政又最器重宝玉，连气带怕又恨铁不成钢，数罪并罚，将宝玉毒打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7391400" y="188913"/>
            <a:ext cx="273685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宝玉挨打</a:t>
            </a:r>
            <a:endParaRPr kumimoji="0" lang="zh-CN" altLang="en-US" sz="4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pic>
        <p:nvPicPr>
          <p:cNvPr id="20484" name="Picture 7" descr="宝玉挨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0" y="1341438"/>
            <a:ext cx="3533775" cy="4519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4"/>
          <p:cNvSpPr txBox="1"/>
          <p:nvPr/>
        </p:nvSpPr>
        <p:spPr>
          <a:xfrm>
            <a:off x="1952625" y="214313"/>
            <a:ext cx="8501063" cy="547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 宝玉挨打的原因是</a:t>
            </a:r>
            <a:r>
              <a:rPr lang="zh-CN" altLang="en-US" sz="2800" dirty="0">
                <a:latin typeface="Arial" panose="020B0604020202020204" pitchFamily="34" charset="0"/>
              </a:rPr>
              <a:t>：</a:t>
            </a:r>
            <a:br>
              <a:rPr lang="zh-CN" altLang="en-US" sz="2800" dirty="0">
                <a:latin typeface="Arial" panose="020B0604020202020204" pitchFamily="34" charset="0"/>
              </a:rPr>
            </a:br>
            <a:br>
              <a:rPr lang="zh-CN" altLang="en-US" sz="2800" dirty="0">
                <a:latin typeface="Arial" panose="020B0604020202020204" pitchFamily="34" charset="0"/>
              </a:rPr>
            </a:b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）是宝玉会见官僚贾雨村时无精打采，令贾政很不满意。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）私下与琪官、柳湘莲等“下层人物”来往，而且相交甚欢，还悄悄为琪官置宅，惹怒忠顺王，于是上门找人，使贾政难以下台。</a:t>
            </a:r>
            <a:b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b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）金钏被逐和投井自杀，王夫人本应负主要责任，宝玉只是唤醒金钏，塞给她一颗糖，说了几句话，但这事到了贾环口里就加油添醋，成了“宝玉强暴金钏未遂，导致金钏投井”，贾政听了自然生气。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2095500" y="642938"/>
            <a:ext cx="457200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荣府千金贾敏与巡盐御史林如海之女。自幼体弱多病、多愁善感。因母亲早亡，便寄住在贾府，后父亲病故，家道中落，从此过上了寄人篱下的生活。生得倾城容貌，又有旷世诗才，因而名列“金陵十二钗”正册之首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5" name="图片 2" descr="136967577741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8938" y="1238250"/>
            <a:ext cx="3643312" cy="438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Box 3"/>
          <p:cNvSpPr txBox="1"/>
          <p:nvPr/>
        </p:nvSpPr>
        <p:spPr>
          <a:xfrm flipH="1">
            <a:off x="6667500" y="571500"/>
            <a:ext cx="328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        林黛玉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3000375" y="1196975"/>
            <a:ext cx="45354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000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7524" name="Text Box 4"/>
          <p:cNvSpPr txBox="1"/>
          <p:nvPr/>
        </p:nvSpPr>
        <p:spPr>
          <a:xfrm>
            <a:off x="1738313" y="428625"/>
            <a:ext cx="4789487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才华横溢、性格孤傲、多愁善感、孤芳自赏、体弱多病。蔑视功名权贵，与宝玉同为封建社会的叛逆者。</a:t>
            </a:r>
            <a:endParaRPr lang="zh-CN" altLang="en-US" sz="48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24580" name="图片 5" descr="t010fac7b0eb51e44a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5" y="714375"/>
            <a:ext cx="3214688" cy="471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4"/>
          <p:cNvSpPr/>
          <p:nvPr>
            <p:ph idx="1"/>
          </p:nvPr>
        </p:nvSpPr>
        <p:spPr>
          <a:xfrm>
            <a:off x="1828800" y="0"/>
            <a:ext cx="5922963" cy="638175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3600" b="1" dirty="0"/>
              <a:t>两弯似蹙非蹙笼烟眉，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一双似喜非喜含情目，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态生两靥（</a:t>
            </a:r>
            <a:r>
              <a:rPr lang="en-US" altLang="zh-CN" sz="3600" b="1" dirty="0"/>
              <a:t>y è </a:t>
            </a:r>
            <a:r>
              <a:rPr lang="zh-CN" altLang="en-US" sz="3600" b="1" dirty="0"/>
              <a:t>）之愁，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娇袭一身之病。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泪光点点，娇喘微微。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闲静似娇花照水，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行动如弱柳扶风。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心较</a:t>
            </a:r>
            <a:r>
              <a:rPr lang="zh-CN" altLang="en-US" sz="3600" b="1" dirty="0">
                <a:solidFill>
                  <a:srgbClr val="FF0000"/>
                </a:solidFill>
              </a:rPr>
              <a:t>比干</a:t>
            </a:r>
            <a:r>
              <a:rPr lang="zh-CN" altLang="en-US" sz="3600" b="1" dirty="0"/>
              <a:t>多一窍，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聪慧</a:t>
            </a:r>
            <a:r>
              <a:rPr lang="en-US" altLang="zh-CN" sz="3600" b="1" dirty="0"/>
              <a:t>)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zh-CN" altLang="en-US" sz="3600" b="1" dirty="0"/>
              <a:t>病如</a:t>
            </a:r>
            <a:r>
              <a:rPr lang="zh-CN" altLang="en-US" sz="3600" b="1" dirty="0">
                <a:solidFill>
                  <a:srgbClr val="FF0000"/>
                </a:solidFill>
              </a:rPr>
              <a:t>西子</a:t>
            </a:r>
            <a:r>
              <a:rPr lang="zh-CN" altLang="en-US" sz="3600" b="1" dirty="0"/>
              <a:t>胜三分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娇弱之美</a:t>
            </a:r>
            <a:r>
              <a:rPr lang="en-US" altLang="zh-CN" sz="3600" b="1" dirty="0"/>
              <a:t>)</a:t>
            </a:r>
            <a:endParaRPr lang="zh-CN" altLang="en-US" sz="3600" b="1" dirty="0"/>
          </a:p>
          <a:p>
            <a:pPr eaLnBrk="1" hangingPunct="1">
              <a:spcBef>
                <a:spcPct val="0"/>
              </a:spcBef>
              <a:buClrTx/>
              <a:buNone/>
            </a:pPr>
            <a:endParaRPr lang="zh-CN" altLang="en-US" sz="3600" dirty="0"/>
          </a:p>
        </p:txBody>
      </p:sp>
      <p:pic>
        <p:nvPicPr>
          <p:cNvPr id="25603" name="图片 4" descr="t01c3e5708304bdda7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1400" y="0"/>
            <a:ext cx="3276600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1825625" y="333375"/>
            <a:ext cx="8540750" cy="1008063"/>
          </a:xfrm>
        </p:spPr>
        <p:txBody>
          <a:bodyPr vert="horz" wrap="square" lIns="91440" tIns="45720" rIns="91440" bIns="45720" anchor="ctr"/>
          <a:p>
            <a:r>
              <a:rPr lang="zh-CN" altLang="en-US" b="1" dirty="0"/>
              <a:t>天上掉下个林妹妹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341438"/>
            <a:ext cx="854075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天上掉下个林妹妹，</a:t>
            </a: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似一朵轻云刚出岫（</a:t>
            </a:r>
            <a:r>
              <a:rPr kumimoji="0" lang="en-US" altLang="zh-CN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xìu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只道他腹内草莽人轻浮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却原来骨格清奇非俗流。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娴静犹如花照水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行动好比风扶柳。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眉梢眼角藏秀气，声音笑貌露温柔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眼前分明外来客，心底却似旧时友。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5972175" y="3244850"/>
            <a:ext cx="2463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ì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" name="天上掉下个林妹妹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文本占位符 130049"/>
          <p:cNvSpPr>
            <a:spLocks noGrp="1"/>
          </p:cNvSpPr>
          <p:nvPr>
            <p:ph type="body" sz="half" idx="1"/>
          </p:nvPr>
        </p:nvSpPr>
        <p:spPr>
          <a:xfrm>
            <a:off x="1219200" y="533400"/>
            <a:ext cx="9448800" cy="68564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900" dirty="0"/>
              <a:t>      </a:t>
            </a:r>
            <a:r>
              <a:rPr lang="zh-CN" altLang="en-US" sz="1600" dirty="0"/>
              <a:t> </a:t>
            </a:r>
            <a:r>
              <a:rPr lang="en-US" altLang="zh-CN" sz="1600" dirty="0"/>
              <a:t>           </a:t>
            </a:r>
            <a:r>
              <a:rPr lang="en-US" altLang="zh-CN" dirty="0"/>
              <a:t>   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曹雪芹(1715?──1764?)名霑，字梦阮，号雪芹，是我国伟大的</a:t>
            </a:r>
            <a:r>
              <a:rPr lang="zh-CN" altLang="en-US" b="1" dirty="0">
                <a:solidFill>
                  <a:srgbClr val="FF3399"/>
                </a:solidFill>
                <a:latin typeface="黑体" panose="02010609060101010101" charset="-122"/>
                <a:ea typeface="黑体" panose="02010609060101010101" charset="-122"/>
              </a:rPr>
              <a:t>现实主义作家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b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  曹雪芹的家庭是一个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百年望族的贵族世家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。曹雪芹的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童年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，正当曹家极盛时期，在南京过着“锦衣纨绔”“饫甘餍肥”的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豪华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生活。</a:t>
            </a:r>
            <a:endParaRPr lang="en-US" altLang="en-US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en-US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雍正五年(1727) 曹雪芹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十三岁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，他的父亲获罪革职，全部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家产被查抄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，全家由南京迁到北京，他的青壮年是在家境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由盛而衰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的过程中度过的。</a:t>
            </a:r>
            <a:endParaRPr lang="en-US" altLang="en-US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en-US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四十岁后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，他进入了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凄苦的晚年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。他家迁到北京西郊，生活日渐贫困，竟然到了食粥赊酒、围毡御寒、卖画谋生的境地。大约在一七六四年除夕，因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贫病无医，加上爱子夭折，过度伤痛，而离开了人间。</a:t>
            </a:r>
            <a:endParaRPr lang="zh-CN" altLang="en-US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   </a:t>
            </a:r>
            <a:endParaRPr lang="zh-CN" altLang="en-US" sz="16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1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0051" name="矩形 130050"/>
          <p:cNvSpPr/>
          <p:nvPr/>
        </p:nvSpPr>
        <p:spPr>
          <a:xfrm>
            <a:off x="5467350" y="27003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Bar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</a:rPr>
              <a:t>天上掉下个林妹妹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1828800" y="1773238"/>
            <a:ext cx="8540750" cy="4094162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solidFill>
                  <a:srgbClr val="0000FF"/>
                </a:solidFill>
              </a:rPr>
              <a:t>天上掉下个林妹妹  ，似一朵轻云刚出岫  。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只道他腹内草莽人轻浮  ，却原来骨格清奇非俗流  。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娴静犹如花照水 ， 行动好比风扶柳。  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眉梢眼角藏秀气 ， 声音笑貌露温柔。  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眼前分明外来客  ，心底却似旧时友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5" name="天上掉下个林妹妹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5" descr="C:\Users\Administrator\AppData\Roaming\Tencent\Users\857121805\QQ\WinTemp\RichOle\I_{0%969E6(EBSUM%P4ADV2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0"/>
            <a:ext cx="8964613" cy="6315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4" descr="b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88" y="428625"/>
            <a:ext cx="2701925" cy="5018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5"/>
          <p:cNvSpPr txBox="1"/>
          <p:nvPr/>
        </p:nvSpPr>
        <p:spPr>
          <a:xfrm>
            <a:off x="1992313" y="5661025"/>
            <a:ext cx="26638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黛玉葬花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0600" y="188913"/>
            <a:ext cx="5616575" cy="65544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薛蟠邀宝玉外出，一日未归。众人不放心，宝钗、黛玉一先一后夜访怡红院。黛玉叩门，晴雯和碧痕正拌嘴，不给她开门。“凭你是谁，二爷吩咐，一概不许放人进来。”黛玉想到自己寄人篱下的处境，不禁滚下泪来，适逢听到院内宝玉、宝钗二人的笑声，竟气得闷哭了半夜。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芒种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那天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，宝玉至黛玉处探访，黛玉正眼不瞧，径直走出院门，丢下宝玉，独自前往花冢葬花，想到自己的委屈，放声痛哭，吟出了感天动地的《葬花词》。“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一朝春尽红颜老，花落人亡两不知”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，借落花悲叹自己的命运，以谴愁思。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1524000" y="0"/>
            <a:ext cx="8820150" cy="5754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葬花吟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花谢花飞花满天，红消香断有谁怜？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柳丝榆荚自芳菲，不管桃飘与李飞；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桃李明年能再发，明年闺中知有谁？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明年花发虽可啄，却不道人去梁空巢也倾。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一年三百六十日，风刀霜剑严相逼；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天尽头，何处有香丘？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未若锦囊收艳骨，一抔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póu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净土掩风流。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质本洁来还洁去，强于污淖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nào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陷渠沟。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一朝春尽红颜老，花落人亡两不知！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2166938" y="500063"/>
            <a:ext cx="600075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贾琏之妻，王夫人的内侄女。长着一双丹凤三角眼，两弯柳叶吊梢眉，身量苗条，体格风骚。她精明强干，深得贾母和王夫人的信任，是贾府的实际大管家。她高踞在贾府几百口人的管家宝座上，口才与威势是她谄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chǎn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）上欺下的武器，攫取权力与窃积财富是她的目的。然而最终却落得个“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机关算尽太聪明，反算了卿卿性命”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的下场。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23" name="图片 2" descr="48_100707101408_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9125" y="1428750"/>
            <a:ext cx="2214563" cy="431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Box 3"/>
          <p:cNvSpPr txBox="1"/>
          <p:nvPr/>
        </p:nvSpPr>
        <p:spPr>
          <a:xfrm>
            <a:off x="8310563" y="404813"/>
            <a:ext cx="19288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王熙凤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7" name="Text Box 3"/>
          <p:cNvSpPr txBox="1"/>
          <p:nvPr/>
        </p:nvSpPr>
        <p:spPr>
          <a:xfrm>
            <a:off x="1703388" y="476250"/>
            <a:ext cx="48244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是一个精明能干、惯于玩弄权术的人。为人刁钻狡黠</a:t>
            </a:r>
            <a:r>
              <a:rPr lang="en-US" altLang="zh-CN" sz="3600" dirty="0">
                <a:latin typeface="Arial" panose="020B0604020202020204" pitchFamily="34" charset="0"/>
              </a:rPr>
              <a:t> </a:t>
            </a:r>
            <a:r>
              <a:rPr lang="zh-CN" altLang="en-US" sz="3600" dirty="0">
                <a:latin typeface="Arial" panose="020B0604020202020204" pitchFamily="34" charset="0"/>
              </a:rPr>
              <a:t>（</a:t>
            </a:r>
            <a:r>
              <a:rPr lang="en-US" altLang="zh-CN" sz="3600" dirty="0">
                <a:latin typeface="Arial" panose="020B0604020202020204" pitchFamily="34" charset="0"/>
              </a:rPr>
              <a:t>xiá</a:t>
            </a:r>
            <a:r>
              <a:rPr lang="zh-CN" altLang="en-US" sz="3600" dirty="0">
                <a:latin typeface="Arial" panose="020B0604020202020204" pitchFamily="34" charset="0"/>
              </a:rPr>
              <a:t>）</a:t>
            </a:r>
            <a:r>
              <a:rPr lang="en-US" altLang="zh-CN" sz="3600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，明是一盆火，暗是一把刀。善于阿谀奉承，深得贾母欢心，独揽贾府大权，成为贾府的实际统治者。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1747" name="Text Box 6"/>
          <p:cNvSpPr txBox="1"/>
          <p:nvPr/>
        </p:nvSpPr>
        <p:spPr>
          <a:xfrm>
            <a:off x="1774825" y="4802188"/>
            <a:ext cx="4465638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世事洞明皆学问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人情练达即文章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1748" name="图片 5" descr="013000000897931212486421976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2263" y="188913"/>
            <a:ext cx="3816350" cy="6335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2279650" y="692150"/>
            <a:ext cx="7993063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贾母：“这是我们南省的泼皮破落户，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   你叫她‘凤辣子’就是了。”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兴儿 ：“明是一盆火，暗是一把刀。”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王夫人的陪房周瑞家的：“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模样又极标致，言谈又爽利，心机又深细，竟是个男人万不及一的</a:t>
            </a:r>
            <a:r>
              <a:rPr lang="zh-CN" altLang="en-US" sz="3200" b="1" dirty="0">
                <a:latin typeface="Arial" panose="020B0604020202020204" pitchFamily="34" charset="0"/>
              </a:rPr>
              <a:t>”</a:t>
            </a:r>
            <a:r>
              <a:rPr lang="en-US" altLang="zh-CN" sz="3200" b="1" dirty="0"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</a:rPr>
              <a:t>但是也说“待下人呢，未免太严些个”。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黛玉：黛玉进贾府，凤姐的出场是“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未见其人先闻其声</a:t>
            </a:r>
            <a:r>
              <a:rPr lang="zh-CN" altLang="en-US" sz="3200" b="1" dirty="0">
                <a:latin typeface="Arial" panose="020B0604020202020204" pitchFamily="34" charset="0"/>
              </a:rPr>
              <a:t>”，当时林黛玉心想：“来者是谁，这样放诞无礼？”（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观看视频</a:t>
            </a:r>
            <a:r>
              <a:rPr lang="zh-CN" altLang="en-US" sz="3200" dirty="0">
                <a:latin typeface="Arial" panose="020B0604020202020204" pitchFamily="34" charset="0"/>
              </a:rPr>
              <a:t>）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992313" y="500063"/>
            <a:ext cx="8280400" cy="6185535"/>
          </a:xfrm>
          <a:prstGeom prst="rect">
            <a:avLst/>
          </a:prstGeom>
          <a:noFill/>
          <a:ln w="9525">
            <a:solidFill>
              <a:srgbClr val="33CC33"/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、设计陷害尤二姐：</a:t>
            </a:r>
            <a:endParaRPr kumimoji="0" lang="en-US" altLang="zh-CN" sz="3600" b="1" kern="1200" cap="none" spc="0" normalizeH="0" baseline="0" noProof="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rgbClr val="F600A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6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王熙凤得知贾琏偷偷地同尤二姐结了婚，就将尤二姐骗进府中。一面唆使被逼退了婚的张华告状，借此大闹；一面又暗中煽动小妾秋桐辱骂，借刀杀人。尤二姐十分痛苦、懊悔。王熙凤又买通胡太医，让尤二姐吞下打胎药后小产。维系生命的一丝希望也断绝了，尤二姐遂吞金自尽。凤姐故作姿态，伤心痛哭。（</a:t>
            </a:r>
            <a:r>
              <a:rPr kumimoji="0" lang="zh-CN" altLang="en-US" sz="3600" b="1" u="sng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显示王熙凤</a:t>
            </a:r>
            <a:r>
              <a:rPr kumimoji="0" lang="zh-CN" altLang="en-US" sz="3600" b="1" u="sng" kern="1200" cap="none" spc="0" normalizeH="0" baseline="0" noProof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残忍阴毒</a:t>
            </a:r>
            <a:r>
              <a:rPr kumimoji="0" lang="zh-CN" altLang="en-US" sz="3600" b="1" u="sng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的一面）</a:t>
            </a:r>
            <a:endParaRPr kumimoji="0" lang="zh-CN" altLang="en-US" sz="3600" b="1" kern="1200" cap="none" spc="0" normalizeH="0" baseline="0" noProof="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3600" b="1" kern="1200" cap="none" spc="0" normalizeH="0" baseline="0" noProof="0" dirty="0">
              <a:solidFill>
                <a:srgbClr val="F600A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body"/>
          </p:nvPr>
        </p:nvSpPr>
        <p:spPr>
          <a:xfrm>
            <a:off x="1774825" y="692150"/>
            <a:ext cx="8229600" cy="5522913"/>
          </a:xfrm>
          <a:ln>
            <a:solidFill>
              <a:srgbClr val="33CC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5400" b="1" dirty="0"/>
              <a:t>2</a:t>
            </a:r>
            <a:r>
              <a:rPr lang="zh-CN" altLang="en-US" sz="5400" b="1" dirty="0"/>
              <a:t>、弄权铁槛寺</a:t>
            </a:r>
            <a:endParaRPr lang="en-US" altLang="zh-CN" sz="5400" b="1" dirty="0"/>
          </a:p>
          <a:p>
            <a:pPr eaLnBrk="1" hangingPunct="1"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solidFill>
                  <a:srgbClr val="0000FF"/>
                </a:solidFill>
              </a:rPr>
              <a:t>凤姐为秦可卿送葬住宿铁槛寺，寺里老尼告诉她：长安府太爷的小舅子看中张财主的女儿金哥，但金哥已许配给一个守备的儿子，两家相争，打起了官司。老尼姑求她摆平这件事。凤姐要了三千两银子，送信给主审官。守备不得已，接受了张家的退礼，但金哥却自缢了，守备之子也投水殉情。（</a:t>
            </a:r>
            <a:r>
              <a:rPr lang="zh-CN" altLang="en-US" b="1" dirty="0">
                <a:solidFill>
                  <a:srgbClr val="FF0000"/>
                </a:solidFill>
              </a:rPr>
              <a:t>玩弄权术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en-US" altLang="zh-CN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524000" y="0"/>
            <a:ext cx="8893175" cy="7416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协理宁国府</a:t>
            </a:r>
            <a:r>
              <a:rPr kumimoji="0" lang="zh-CN" altLang="en-US" sz="40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endParaRPr kumimoji="0" lang="en-US" altLang="zh-CN" sz="40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秦可卿死后，宁国府大办丧事，由于贾珍之妻尤氏犯病，不能料理事务，于是请凤姐协理，风姐很快看出宁国府的种种弊端：“头一件是人口混杂，遗失东西；第二件，事无专执，临期推委；第三件，需用过费，滥支冒领；第四件，任无大小，苦乐不均；第五件，家人豪纵，有脸者都不服管束，无脸者不能上进”。马上有针对性地加以整治：（一是责任到人，二是严明纪律，三是严管重罚。）此后众人兢兢业业，不敢偷懒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。（显示精明能干）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4000" b="1" kern="1200" cap="none" spc="0" normalizeH="0" baseline="0" noProof="0" dirty="0">
              <a:solidFill>
                <a:srgbClr val="F600A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1524000" y="0"/>
            <a:ext cx="3924300" cy="83661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/>
              <a:t>薛宝钗</a:t>
            </a:r>
            <a:endParaRPr lang="zh-CN" altLang="en-US" sz="4800" b="1" dirty="0"/>
          </a:p>
        </p:txBody>
      </p:sp>
      <p:sp>
        <p:nvSpPr>
          <p:cNvPr id="118787" name="Rectangle 3"/>
          <p:cNvSpPr>
            <a:spLocks noGrp="1"/>
          </p:cNvSpPr>
          <p:nvPr>
            <p:ph type="body"/>
          </p:nvPr>
        </p:nvSpPr>
        <p:spPr>
          <a:xfrm>
            <a:off x="1524000" y="765175"/>
            <a:ext cx="5072063" cy="59039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400" dirty="0"/>
              <a:t> </a:t>
            </a:r>
            <a:r>
              <a:rPr lang="zh-CN" altLang="en-US" sz="4400" b="1" dirty="0">
                <a:solidFill>
                  <a:srgbClr val="0000FF"/>
                </a:solidFill>
              </a:rPr>
              <a:t>唇不点而红</a:t>
            </a:r>
            <a:r>
              <a:rPr lang="en-US" altLang="zh-CN" sz="4400" b="1" dirty="0">
                <a:solidFill>
                  <a:srgbClr val="0000FF"/>
                </a:solidFill>
              </a:rPr>
              <a:t>,</a:t>
            </a:r>
            <a:endParaRPr lang="en-US" altLang="zh-CN" sz="44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4400" b="1" dirty="0">
                <a:solidFill>
                  <a:srgbClr val="0000FF"/>
                </a:solidFill>
              </a:rPr>
              <a:t>眉不画而翠</a:t>
            </a:r>
            <a:r>
              <a:rPr lang="en-US" altLang="zh-CN" sz="4400" b="1" dirty="0">
                <a:solidFill>
                  <a:srgbClr val="0000FF"/>
                </a:solidFill>
              </a:rPr>
              <a:t>,</a:t>
            </a:r>
            <a:endParaRPr lang="en-US" altLang="zh-CN" sz="44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4400" b="1" dirty="0">
                <a:solidFill>
                  <a:srgbClr val="0000FF"/>
                </a:solidFill>
              </a:rPr>
              <a:t>脸若银盆</a:t>
            </a:r>
            <a:r>
              <a:rPr lang="en-US" altLang="zh-CN" sz="4400" b="1" dirty="0">
                <a:solidFill>
                  <a:srgbClr val="0000FF"/>
                </a:solidFill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</a:rPr>
              <a:t>眼如水杏</a:t>
            </a:r>
            <a:r>
              <a:rPr lang="en-US" altLang="zh-CN" sz="4400" b="1" dirty="0">
                <a:solidFill>
                  <a:srgbClr val="0000FF"/>
                </a:solidFill>
              </a:rPr>
              <a:t>.</a:t>
            </a:r>
            <a:endParaRPr lang="en-US" altLang="zh-CN" sz="44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4400" b="1" dirty="0">
                <a:solidFill>
                  <a:srgbClr val="0000FF"/>
                </a:solidFill>
              </a:rPr>
              <a:t>罕言寡语</a:t>
            </a:r>
            <a:r>
              <a:rPr lang="en-US" altLang="zh-CN" sz="4400" b="1" dirty="0">
                <a:solidFill>
                  <a:srgbClr val="0000FF"/>
                </a:solidFill>
              </a:rPr>
              <a:t>, </a:t>
            </a:r>
            <a:r>
              <a:rPr lang="zh-CN" altLang="en-US" sz="4400" b="1" dirty="0">
                <a:solidFill>
                  <a:srgbClr val="0000FF"/>
                </a:solidFill>
              </a:rPr>
              <a:t>人谓藏愚</a:t>
            </a:r>
            <a:endParaRPr lang="en-US" altLang="zh-CN" sz="44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zh-CN" altLang="en-US" sz="4400" b="1" dirty="0">
                <a:solidFill>
                  <a:srgbClr val="0000FF"/>
                </a:solidFill>
              </a:rPr>
              <a:t>安分随时</a:t>
            </a:r>
            <a:r>
              <a:rPr lang="en-US" altLang="zh-CN" sz="4400" b="1" dirty="0">
                <a:solidFill>
                  <a:srgbClr val="0000FF"/>
                </a:solidFill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</a:rPr>
              <a:t>自云守拙 。 </a:t>
            </a:r>
            <a:endParaRPr lang="zh-CN" altLang="en-US" sz="4400" b="1" dirty="0">
              <a:solidFill>
                <a:srgbClr val="0000FF"/>
              </a:solidFill>
            </a:endParaRPr>
          </a:p>
          <a:p>
            <a:pPr eaLnBrk="1" hangingPunct="1"/>
            <a:endParaRPr lang="zh-CN" altLang="en-US" sz="4400" b="1" dirty="0">
              <a:solidFill>
                <a:schemeClr val="tx2"/>
              </a:solidFill>
            </a:endParaRPr>
          </a:p>
        </p:txBody>
      </p:sp>
      <p:pic>
        <p:nvPicPr>
          <p:cNvPr id="36868" name="图片 4" descr="t01fc1259d0866cd01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1813" y="0"/>
            <a:ext cx="3786187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7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7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8787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787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787">
                                            <p:txEl>
                                              <p:charRg st="8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878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878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8787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8787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8787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787">
                                            <p:txEl>
                                              <p:charRg st="2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8787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8787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8787">
                                            <p:txEl>
                                              <p:charRg st="3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曹雪芹7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8362950" y="457200"/>
            <a:ext cx="2228850" cy="297180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1919288" y="1412875"/>
            <a:ext cx="6264275" cy="29229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他</a:t>
            </a:r>
            <a:r>
              <a:rPr lang="zh-CN" altLang="en-US" sz="3600" b="1" i="1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性格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傲岸，愤世嫉俗，豪放不羁。嗜酒，才气横溢，善谈吐。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 eaLnBrk="0" hangingPunct="0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他是一位</a:t>
            </a:r>
            <a:r>
              <a:rPr lang="zh-CN" altLang="en-US" sz="3200" b="1" i="1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诗人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。他的诗，立意新奇，风格近于唐代诗人李贺。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 eaLnBrk="0" hangingPunct="0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他又是一位</a:t>
            </a:r>
            <a:r>
              <a:rPr lang="zh-CN" altLang="en-US" sz="3200" b="1" i="1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画家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，喜绘突兀奇峭的石头。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063750" y="260350"/>
            <a:ext cx="3048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i="1">
                <a:solidFill>
                  <a:srgbClr val="0066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曹雪芹其人</a:t>
            </a:r>
            <a:endParaRPr lang="zh-CN" altLang="en-US" sz="4400" i="1">
              <a:solidFill>
                <a:srgbClr val="0066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774825" y="4292600"/>
            <a:ext cx="8447088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不过，他最大贡献还在于</a:t>
            </a:r>
            <a:r>
              <a:rPr lang="zh-CN" altLang="en-US" sz="3200" b="1" i="1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小说创作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。他的小说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红楼梦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内容丰富，思想深刻，艺术精湛，</a:t>
            </a:r>
            <a:r>
              <a:rPr lang="zh-CN" altLang="en-US" sz="2800" b="1" i="1" u="sng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把中国古典小说创作推向最高峰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，在文学发展史上占有十分重要的地位。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2"/>
          <p:cNvSpPr/>
          <p:nvPr/>
        </p:nvSpPr>
        <p:spPr>
          <a:xfrm>
            <a:off x="2063750" y="404813"/>
            <a:ext cx="3095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1" name="矩形 3"/>
          <p:cNvSpPr/>
          <p:nvPr/>
        </p:nvSpPr>
        <p:spPr>
          <a:xfrm>
            <a:off x="1992313" y="476250"/>
            <a:ext cx="37465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稳重随和，多才多识，举止娴雅，热衷于“仕途经济”，恪守封建妇德，而且城府极深，能笼络人心，得到贾府上下的夸赞。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7892" name="图片 5" descr="t014fe5c0752828bf5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0" y="333375"/>
            <a:ext cx="3821113" cy="6191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0" y="0"/>
            <a:ext cx="8643938" cy="66690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金钏投水自尽后，王夫人道：“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他把我一件东西弄坏了，我一时生气，打了他几下，撵他下去。谁知他就投井死了。岂不是我的罪过。”宝钗叹道：“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据我看，他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多半在井跟前憨顽，失了脚掉下去。 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姨娘也不必十分过不去，不过多赏他几两银子发送他，也就尽主仆之情了。”王夫人又道要送两件衣服给做装裹，可是现在没有现成的新衣服。宝钗忙道：“我前儿倒做了两套，拿来给他岂不省事。”王夫人道：“虽然这样，难道你不忌讳？”宝钗笑道：“姨娘放心，我从来不计较这些。” 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62" name="图片 143361" descr="ip_zx_iphonetianxianzhao_11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88913"/>
            <a:ext cx="2498725" cy="299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63" name="图片 143362" descr="e31c05b3c77ee082d9335aa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429000"/>
            <a:ext cx="2360613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4" name="文本框 143363"/>
          <p:cNvSpPr txBox="1"/>
          <p:nvPr/>
        </p:nvSpPr>
        <p:spPr>
          <a:xfrm>
            <a:off x="4151313" y="115888"/>
            <a:ext cx="6372225" cy="363093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663300"/>
              </a:buClr>
              <a:buFont typeface="Wingdings" panose="05000000000000000000" pitchFamily="2" charset="2"/>
              <a:buChar char="u"/>
            </a:pPr>
            <a:r>
              <a:rPr lang="zh-CN" altLang="en-US" sz="23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晴雯：</a:t>
            </a:r>
            <a:r>
              <a:rPr lang="zh-CN" altLang="en-US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服侍贾宝玉的四个大丫鬟之一，长得风流灵巧，水蛇腰，削肩膀，口齿伶俐，针线活尤好。</a:t>
            </a:r>
            <a:r>
              <a:rPr lang="zh-CN" altLang="en-US" sz="23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聪明过顶，个性刚烈，反抗性极强，敢爱敢恨，</a:t>
            </a:r>
            <a:r>
              <a:rPr lang="zh-CN" altLang="en-US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有“勇晴雯病补孔雀裘”一回，极言其心灵手巧，神情跃然纸上。她的反抗，遭到了残酷报复。王夫人在她病得“四五日水米不曾沾牙”的情况下，从炕上拉下来，硬给撵了出去。当天宝玉偷偷前去探望，晴雯深为感动，绞下自己两根葱管一般的指甲、脱去一件贴身穿的旧红绫小袄儿赠给他。当夜，睛雯悲惨死去。</a:t>
            </a:r>
            <a:endParaRPr lang="zh-CN" altLang="en-US" sz="23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3365" name="文本框 143364"/>
          <p:cNvSpPr txBox="1"/>
          <p:nvPr/>
        </p:nvSpPr>
        <p:spPr>
          <a:xfrm>
            <a:off x="3935413" y="3789363"/>
            <a:ext cx="6732587" cy="256857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663300"/>
              </a:buClr>
              <a:buFont typeface="Wingdings" panose="05000000000000000000" pitchFamily="2" charset="2"/>
              <a:buChar char="u"/>
            </a:pPr>
            <a:r>
              <a:rPr lang="zh-CN" altLang="en-US" sz="23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袭人：</a:t>
            </a:r>
            <a:r>
              <a:rPr lang="zh-CN" altLang="en-US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原名珍珠（另一说蕊珠），从小因家贫被卖入贾府，原系贾母之婢，后又服侍史湘云几年，贾母素喜袭</a:t>
            </a:r>
            <a:r>
              <a:rPr lang="zh-CN" altLang="en-US" sz="23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人心地纯良，恪尽职守</a:t>
            </a:r>
            <a:r>
              <a:rPr lang="zh-CN" altLang="en-US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，将她予了宝玉，作为后备姨娘之人选，后逐渐成为宝玉丫头中的领头人。作为</a:t>
            </a:r>
            <a:r>
              <a:rPr lang="en-US" altLang="zh-CN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红楼梦</a:t>
            </a:r>
            <a:r>
              <a:rPr lang="en-US" altLang="zh-CN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》</a:t>
            </a:r>
            <a:r>
              <a:rPr lang="zh-CN" altLang="en-US" sz="23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中举足轻重的丫头，袭人一直是全书中争议最大的女性人物。按照脂批，结局应是为救宝玉被迫嫁于戏子蒋玉菡。</a:t>
            </a:r>
            <a:endParaRPr lang="zh-CN" altLang="en-US" sz="23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bldLvl="0" animBg="1"/>
      <p:bldP spid="14336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4386" name="图片 144385" descr="CRKBAZTJIPAXDAOJM5RU3Q8PBHFTE8Y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52400"/>
            <a:ext cx="2514600" cy="310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87" name="图片 144386" descr="001aa018ff9c0e00021b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581400"/>
            <a:ext cx="2700338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88" name="文本框 144387"/>
          <p:cNvSpPr txBox="1"/>
          <p:nvPr/>
        </p:nvSpPr>
        <p:spPr>
          <a:xfrm>
            <a:off x="4224338" y="260350"/>
            <a:ext cx="6443662" cy="310769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6633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秦可卿：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宁国府贾蓉的妻子。可卿是她的乳名。金陵十二钗之一。她是营缮司郎中秦邦业从养生堂抱养的女儿，小名可儿，大名兼美。她长得袅娜纤巧，性格风流，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行事又温柔和平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深得贾母等人的欢心。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但公公贾珍与她关系暧昧，致使其年轻早夭 。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4389" name="文本框 144388"/>
          <p:cNvSpPr txBox="1"/>
          <p:nvPr/>
        </p:nvSpPr>
        <p:spPr>
          <a:xfrm>
            <a:off x="4295775" y="3657600"/>
            <a:ext cx="6372225" cy="26765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6633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刘姥姥：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王板儿之姥姥。她曾三进荣国府，带来欢声笑语无限。刘姥姥这个艺术形象塑造得非常成功，她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善良正直，聪明能干，很重情义，而且有那种坚韧不拔的毅力。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今天人们也常把没有见过世面的人叫做刘姥姥。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 bldLvl="0" animBg="1"/>
      <p:bldP spid="144389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10" name="图片 145409" descr="00219b6755ad0b59f535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2590800" cy="333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1" name="图片 145410" descr="8953cd51e9afb645843524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500438"/>
            <a:ext cx="26670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2" name="文本框 145411"/>
          <p:cNvSpPr txBox="1"/>
          <p:nvPr/>
        </p:nvSpPr>
        <p:spPr>
          <a:xfrm>
            <a:off x="4224338" y="260350"/>
            <a:ext cx="6443662" cy="304609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6633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贾元春：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即贾妃，是贾政与王夫人所出，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贾宝玉的姐姐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，因生于正月初一所以名元春，后应选入宫，又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加封贤德妃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，大观园即为其省亲所造。贾家四姐妹贾元春、贾迎春、贾探春、贾惜春名字连起来暗合“原应叹息”四字。她在一次赏赐礼物给众人礼物的时候，独宝玉与宝钗的相同。这就显示了宝玉择偶问题上的倾向。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5413" name="文本框 145412"/>
          <p:cNvSpPr txBox="1"/>
          <p:nvPr/>
        </p:nvSpPr>
        <p:spPr>
          <a:xfrm>
            <a:off x="4224338" y="3657600"/>
            <a:ext cx="6337300" cy="26765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6633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史湘云：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是曹雪芹怀着诗情画意，浓墨重彩地塑造的一个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具有中性美的女子形象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。她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心直口快，开朗豪爽，爱淘气，</a:t>
            </a: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甚至敢于喝醉酒后在园子里的大青石上睡大觉；身着男装，大说大笑；风流倜傥，不拘小节；诗思敏锐，才情超逸；说话“咬舌”，是一个富有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浪漫色彩、令人喜爱、富有“真、善、美”的豪放女性。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bldLvl="0" animBg="1"/>
      <p:bldP spid="14541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文本占位符 146433"/>
          <p:cNvSpPr>
            <a:spLocks noGrp="1"/>
          </p:cNvSpPr>
          <p:nvPr>
            <p:ph type="body" idx="1"/>
          </p:nvPr>
        </p:nvSpPr>
        <p:spPr>
          <a:xfrm>
            <a:off x="1524000" y="0"/>
            <a:ext cx="2843213" cy="69215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663300"/>
                </a:solidFill>
              </a:rPr>
              <a:t>其他人物：</a:t>
            </a:r>
            <a:endParaRPr lang="zh-CN" altLang="en-US" sz="4000" b="1" dirty="0">
              <a:solidFill>
                <a:srgbClr val="663300"/>
              </a:solidFill>
            </a:endParaRPr>
          </a:p>
        </p:txBody>
      </p:sp>
      <p:pic>
        <p:nvPicPr>
          <p:cNvPr id="146435" name="图片 146434" descr="a3b038f5ea60730fbd3109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1412875"/>
            <a:ext cx="2555875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6" name="流程图: 可选过程 146435"/>
          <p:cNvSpPr/>
          <p:nvPr/>
        </p:nvSpPr>
        <p:spPr>
          <a:xfrm>
            <a:off x="1703388" y="836613"/>
            <a:ext cx="1512887" cy="538162"/>
          </a:xfrm>
          <a:prstGeom prst="flowChartAlternateProcess">
            <a:avLst/>
          </a:prstGeom>
          <a:solidFill>
            <a:srgbClr val="FFFF00">
              <a:alpha val="1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贾探春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146437" name="图片 146436" descr="129527c7dc98f2f4d0006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238" y="692150"/>
            <a:ext cx="1697037" cy="254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38" name="图片 146437" descr="db934c4d3f7fbaded62afc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388" y="3500438"/>
            <a:ext cx="2100262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9" name="流程图: 可选过程 146438"/>
          <p:cNvSpPr/>
          <p:nvPr/>
        </p:nvSpPr>
        <p:spPr>
          <a:xfrm>
            <a:off x="3359150" y="3500438"/>
            <a:ext cx="431800" cy="1152525"/>
          </a:xfrm>
          <a:prstGeom prst="flowChartAlternateProcess">
            <a:avLst/>
          </a:prstGeom>
          <a:solidFill>
            <a:srgbClr val="6600FF">
              <a:alpha val="1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紫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鹃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146440" name="图片 146439" descr="TEMD12481669462575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900" y="115888"/>
            <a:ext cx="1714500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41" name="流程图: 可选过程 146440"/>
          <p:cNvSpPr/>
          <p:nvPr/>
        </p:nvSpPr>
        <p:spPr>
          <a:xfrm>
            <a:off x="8112125" y="188913"/>
            <a:ext cx="288925" cy="1368425"/>
          </a:xfrm>
          <a:prstGeom prst="flowChartAlternateProcess">
            <a:avLst/>
          </a:prstGeom>
          <a:solidFill>
            <a:srgbClr val="FF0000">
              <a:alpha val="1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贾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母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6442" name="图片 146441" descr="eo0904239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488" y="188913"/>
            <a:ext cx="1728787" cy="220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43" name="流程图: 可选过程 146442"/>
          <p:cNvSpPr/>
          <p:nvPr/>
        </p:nvSpPr>
        <p:spPr>
          <a:xfrm>
            <a:off x="10199688" y="333375"/>
            <a:ext cx="360362" cy="1439863"/>
          </a:xfrm>
          <a:prstGeom prst="flowChartAlternateProcess">
            <a:avLst/>
          </a:prstGeom>
          <a:solidFill>
            <a:srgbClr val="9933FF">
              <a:alpha val="6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薛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姨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妈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6444" name="图片 146443" descr="57629f3c90a158e09e3d62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463" y="2349500"/>
            <a:ext cx="1800225" cy="251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45" name="流程图: 可选过程 146444"/>
          <p:cNvSpPr/>
          <p:nvPr/>
        </p:nvSpPr>
        <p:spPr>
          <a:xfrm>
            <a:off x="7967663" y="2492375"/>
            <a:ext cx="431800" cy="1008063"/>
          </a:xfrm>
          <a:prstGeom prst="flowChartAlternateProcess">
            <a:avLst/>
          </a:prstGeom>
          <a:solidFill>
            <a:srgbClr val="00CCFF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香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菱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6446" name="图片 146445" descr="104389_9873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2488" y="2565400"/>
            <a:ext cx="1727200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47" name="流程图: 可选过程 146446"/>
          <p:cNvSpPr/>
          <p:nvPr/>
        </p:nvSpPr>
        <p:spPr>
          <a:xfrm>
            <a:off x="10128250" y="2852738"/>
            <a:ext cx="360363" cy="1079500"/>
          </a:xfrm>
          <a:prstGeom prst="flowChartAlternateProcess">
            <a:avLst/>
          </a:prstGeom>
          <a:solidFill>
            <a:srgbClr val="800000">
              <a:alpha val="6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薛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宝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琴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6448" name="图片 146447" descr="9184a88fad916ac9f11f36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3338" y="4941888"/>
            <a:ext cx="2736850" cy="180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49" name="流程图: 可选过程 146448"/>
          <p:cNvSpPr/>
          <p:nvPr/>
        </p:nvSpPr>
        <p:spPr>
          <a:xfrm>
            <a:off x="9120188" y="5013325"/>
            <a:ext cx="431800" cy="1511300"/>
          </a:xfrm>
          <a:prstGeom prst="flowChartAlternateProcess">
            <a:avLst/>
          </a:prstGeom>
          <a:solidFill>
            <a:srgbClr val="808000">
              <a:alpha val="6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贾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惜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春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46450" name="图片 146449" descr="104364_9576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1313" y="4076700"/>
            <a:ext cx="1800225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51" name="流程图: 可选过程 146450"/>
          <p:cNvSpPr/>
          <p:nvPr/>
        </p:nvSpPr>
        <p:spPr>
          <a:xfrm>
            <a:off x="4440238" y="3573463"/>
            <a:ext cx="1223962" cy="504825"/>
          </a:xfrm>
          <a:prstGeom prst="flowChartAlternateProcess">
            <a:avLst/>
          </a:prstGeom>
          <a:solidFill>
            <a:srgbClr val="FFCC99">
              <a:alpha val="63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李纨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6452" name="圆角矩形 146451"/>
          <p:cNvSpPr/>
          <p:nvPr/>
        </p:nvSpPr>
        <p:spPr>
          <a:xfrm>
            <a:off x="4656138" y="188913"/>
            <a:ext cx="1223962" cy="503237"/>
          </a:xfrm>
          <a:prstGeom prst="roundRect">
            <a:avLst>
              <a:gd name="adj" fmla="val 16667"/>
            </a:avLst>
          </a:prstGeom>
          <a:solidFill>
            <a:srgbClr val="00FF00">
              <a:alpha val="13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平儿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4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 bldLvl="0" animBg="1"/>
      <p:bldP spid="146439" grpId="0" bldLvl="0" animBg="1"/>
      <p:bldP spid="146441" grpId="0" bldLvl="0" animBg="1"/>
      <p:bldP spid="146443" grpId="0" bldLvl="0" animBg="1"/>
      <p:bldP spid="146445" grpId="0" bldLvl="0" animBg="1"/>
      <p:bldP spid="146447" grpId="0" bldLvl="0" animBg="1"/>
      <p:bldP spid="146449" grpId="0" bldLvl="0" animBg="1"/>
      <p:bldP spid="146451" grpId="0" bldLvl="0" animBg="1"/>
      <p:bldP spid="14645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五、红楼诗词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Bar dir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i="1" u="sng">
                <a:solidFill>
                  <a:srgbClr val="FF00FF"/>
                </a:solidFill>
                <a:ea typeface="华文行楷" pitchFamily="2" charset="-122"/>
              </a:rPr>
              <a:t>红楼梦曲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1905000" y="1981200"/>
            <a:ext cx="8382000" cy="4114800"/>
          </a:xfrm>
        </p:spPr>
        <p:txBody>
          <a:bodyPr/>
          <a:p>
            <a:pPr algn="just">
              <a:buNone/>
            </a:pPr>
            <a:r>
              <a:rPr lang="zh-CN" altLang="en-US" dirty="0">
                <a:solidFill>
                  <a:srgbClr val="0000FF"/>
                </a:solidFill>
              </a:rPr>
              <a:t>           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开辟鸿蒙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谁为情种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?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都只为风月情浓。趁着这奈何天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伤怀日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寂寥时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试遣愚衷。因此上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演出这怀金悼玉的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红楼梦</a:t>
            </a:r>
            <a:r>
              <a:rPr lang="en-US" altLang="x-none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48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algn="just"/>
            <a:endParaRPr lang="zh-CN" altLang="en-US" sz="48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zh-CN" altLang="en-US" sz="48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7021195" y="381000"/>
            <a:ext cx="675005" cy="167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sz="3200" u="sng" dirty="0">
              <a:latin typeface="Times New Roman" panose="02020603050405020304" pitchFamily="18" charset="0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 dir="ld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i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彩云" pitchFamily="2" charset="-122"/>
              </a:rPr>
              <a:t>终身误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651" name="文本占位符 27650"/>
          <p:cNvSpPr>
            <a:spLocks noGrp="1"/>
          </p:cNvSpPr>
          <p:nvPr>
            <p:ph type="body" sz="half" idx="1"/>
          </p:nvPr>
        </p:nvSpPr>
        <p:spPr>
          <a:xfrm>
            <a:off x="2209800" y="1981200"/>
            <a:ext cx="3810000" cy="4114800"/>
          </a:xfrm>
        </p:spPr>
        <p:txBody>
          <a:bodyPr/>
          <a:p>
            <a:pPr algn="just">
              <a:buNone/>
            </a:pPr>
            <a:r>
              <a:rPr lang="zh-CN" altLang="en-US" sz="2800" dirty="0"/>
              <a:t>           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都道是金玉良缘</a:t>
            </a:r>
            <a:r>
              <a:rPr lang="en-US" altLang="x-none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 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俺只念木石前盟。空对着</a:t>
            </a:r>
            <a:r>
              <a:rPr lang="en-US" altLang="x-none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山中高士晶莹雪</a:t>
            </a:r>
            <a:r>
              <a:rPr lang="en-US" altLang="x-none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终不忘</a:t>
            </a:r>
            <a:r>
              <a:rPr lang="en-US" altLang="x-none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世外仙姝寂寞林。叹人间</a:t>
            </a:r>
            <a:r>
              <a:rPr lang="en-US" altLang="x-none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美中不足今方信。纵然是齐眉举案</a:t>
            </a:r>
            <a:r>
              <a:rPr lang="en-US" altLang="x-none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到底意难平。</a:t>
            </a:r>
            <a:endParaRPr lang="zh-CN" altLang="en-US" sz="28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zh-CN" altLang="en-US" sz="28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7652" name="联机映像占位符 27651" descr="baochai5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7207250" y="457200"/>
            <a:ext cx="2312988" cy="5562600"/>
          </a:xfrm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4953000" y="609600"/>
            <a:ext cx="5029200" cy="1143000"/>
          </a:xfrm>
        </p:spPr>
        <p:txBody>
          <a:bodyPr anchor="ctr"/>
          <a:p>
            <a:r>
              <a:rPr lang="zh-CN" altLang="en-US" b="1" i="1">
                <a:solidFill>
                  <a:srgbClr val="FF00FF"/>
                </a:solidFill>
                <a:ea typeface="华文彩云" pitchFamily="2" charset="-122"/>
              </a:rPr>
              <a:t>枉凝眉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8675" name="文本占位符 28674"/>
          <p:cNvSpPr>
            <a:spLocks noGrp="1"/>
          </p:cNvSpPr>
          <p:nvPr>
            <p:ph type="body" sz="half" idx="1"/>
          </p:nvPr>
        </p:nvSpPr>
        <p:spPr>
          <a:xfrm>
            <a:off x="5105400" y="2057400"/>
            <a:ext cx="4800600" cy="4191000"/>
          </a:xfrm>
        </p:spPr>
        <p:txBody>
          <a:bodyPr/>
          <a:p>
            <a:pPr algn="just">
              <a:buNone/>
            </a:pPr>
            <a:r>
              <a:rPr lang="zh-CN" altLang="en-US" sz="2800" dirty="0"/>
              <a:t>           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一个是阆苑仙葩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一个是美玉无瑕。若说没奇缘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今生偏又遇着他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若说有奇缘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如何心事终虚化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?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一个枉自嗟呀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一个空劳牵挂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.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一个是水中月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一个是镜中花。想眼中能有多少泪珠儿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怎经得秋流到冬尽</a:t>
            </a:r>
            <a:r>
              <a:rPr lang="en-US" altLang="x-none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2800" b="1" i="1" dirty="0">
                <a:solidFill>
                  <a:srgbClr val="FF00FF"/>
                </a:solidFill>
                <a:latin typeface="幼圆" pitchFamily="49" charset="-122"/>
                <a:ea typeface="幼圆" pitchFamily="49" charset="-122"/>
              </a:rPr>
              <a:t>春流到夏！</a:t>
            </a:r>
            <a:endParaRPr lang="zh-CN" altLang="en-US" sz="2800" b="1" i="1" dirty="0">
              <a:solidFill>
                <a:srgbClr val="FF00FF"/>
              </a:solidFill>
              <a:latin typeface="幼圆" pitchFamily="49" charset="-122"/>
              <a:ea typeface="幼圆" pitchFamily="49" charset="-122"/>
            </a:endParaRPr>
          </a:p>
          <a:p>
            <a:endParaRPr lang="zh-CN" altLang="en-US" sz="2800" b="1" i="1" dirty="0">
              <a:solidFill>
                <a:srgbClr val="FF00FF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8676" name="联机映像占位符 28675" descr="003"/>
          <p:cNvPicPr>
            <a:picLocks noChangeAspect="1"/>
          </p:cNvPicPr>
          <p:nvPr>
            <p:ph type="clipArt" sz="half" idx="2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0"/>
            <a:ext cx="3810000" cy="3752850"/>
          </a:xfrm>
        </p:spPr>
      </p:pic>
      <p:pic>
        <p:nvPicPr>
          <p:cNvPr id="28677" name="枉凝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4600" y="5791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992313" y="1844675"/>
            <a:ext cx="59436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祖籍辽阳，先世原是汉族，后为</a:t>
            </a:r>
            <a:endParaRPr lang="zh-CN" altLang="en-US" sz="3200" b="1"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满洲正白旗“包衣人”。</a:t>
            </a:r>
            <a:endParaRPr lang="zh-CN" altLang="en-US" sz="32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1992313" y="3500438"/>
            <a:ext cx="82296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曹家是一个百年望族的贵族世家。雪芹曾祖曹玺曾任江宁织造，曾祖母做过康熙保姆。祖父曹寅做过康熙伴读和御前侍卫，后任江宁织造，兼任两淮巡盐监察御史，极受康熙宠信，其父也先后继任江宁织造。祖孙三代四人担任此职达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年之久。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68" name="图片 11267" descr="曹雪芹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152400"/>
            <a:ext cx="2487613" cy="3124200"/>
          </a:xfrm>
          <a:prstGeom prst="rect">
            <a:avLst/>
          </a:prstGeom>
          <a:noFill/>
          <a:ln w="57150" cap="flat" cmpd="thinThick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9" name="文本框 11268"/>
          <p:cNvSpPr txBox="1"/>
          <p:nvPr/>
        </p:nvSpPr>
        <p:spPr>
          <a:xfrm>
            <a:off x="1919288" y="333375"/>
            <a:ext cx="5761037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CC"/>
                </a:solidFill>
                <a:latin typeface="Arial" panose="020B0604020202020204" pitchFamily="34" charset="0"/>
              </a:rPr>
              <a:t>煊赫的家世</a:t>
            </a:r>
            <a:r>
              <a:rPr lang="en-US" altLang="zh-CN" sz="4000" b="1">
                <a:solidFill>
                  <a:srgbClr val="6600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>
                <a:solidFill>
                  <a:srgbClr val="6600CC"/>
                </a:solidFill>
                <a:latin typeface="Arial" panose="020B0604020202020204" pitchFamily="34" charset="0"/>
              </a:rPr>
              <a:t>三代世袭江宁织造</a:t>
            </a:r>
            <a:endParaRPr lang="zh-CN" altLang="en-US" sz="4000" b="1">
              <a:solidFill>
                <a:srgbClr val="66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i="1" u="sng">
                <a:solidFill>
                  <a:srgbClr val="0000FF"/>
                </a:solidFill>
                <a:ea typeface="方正姚体" pitchFamily="2" charset="-122"/>
              </a:rPr>
              <a:t>聪明累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9699" name="文本占位符 29698"/>
          <p:cNvSpPr>
            <a:spLocks noGrp="1"/>
          </p:cNvSpPr>
          <p:nvPr>
            <p:ph type="body" sz="half" idx="1"/>
          </p:nvPr>
        </p:nvSpPr>
        <p:spPr>
          <a:xfrm>
            <a:off x="2209800" y="1981200"/>
            <a:ext cx="3810000" cy="4114800"/>
          </a:xfrm>
        </p:spPr>
        <p:txBody>
          <a:bodyPr/>
          <a:p>
            <a:pPr algn="just">
              <a:buNone/>
            </a:pPr>
            <a:r>
              <a:rPr lang="zh-CN" altLang="en-US" sz="2400" dirty="0"/>
              <a:t>            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机关算尽太聪明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反算了卿卿性命。生前心已碎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死后性空灵。家富人宁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终有个家亡人散各奔腾。枉费了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意悬悬半世心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好一似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荡悠悠三更梦。忽喇喇似大厦倾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昏惨惨似灯将尽。呀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!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一场欢喜忽悲辛。叹人世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latin typeface="方正姚体" pitchFamily="2" charset="-122"/>
                <a:ea typeface="方正姚体" pitchFamily="2" charset="-122"/>
              </a:rPr>
              <a:t>终难定</a:t>
            </a:r>
            <a:r>
              <a:rPr lang="en-US" altLang="x-none" sz="2400" dirty="0">
                <a:latin typeface="方正姚体" pitchFamily="2" charset="-122"/>
                <a:ea typeface="方正姚体" pitchFamily="2" charset="-122"/>
              </a:rPr>
              <a:t>!</a:t>
            </a:r>
            <a:endParaRPr lang="en-US" altLang="x-none" sz="2400" dirty="0">
              <a:latin typeface="方正姚体" pitchFamily="2" charset="-122"/>
              <a:ea typeface="方正姚体" pitchFamily="2" charset="-122"/>
            </a:endParaRPr>
          </a:p>
          <a:p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9700" name="联机映像占位符 29699" descr="xifeng3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7315200" y="1295400"/>
            <a:ext cx="1933575" cy="4572000"/>
          </a:xfrm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 i="1" u="sng">
                <a:solidFill>
                  <a:srgbClr val="0000FF"/>
                </a:solidFill>
              </a:rPr>
              <a:t>分骨肉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/>
        <p:txBody>
          <a:bodyPr/>
          <a:p>
            <a:pPr algn="just">
              <a:buNone/>
            </a:pPr>
            <a:r>
              <a:rPr lang="zh-CN" altLang="en-US" i="1" dirty="0">
                <a:solidFill>
                  <a:srgbClr val="0000FF"/>
                </a:solidFill>
              </a:rPr>
              <a:t>         </a:t>
            </a:r>
            <a:r>
              <a:rPr lang="zh-CN" altLang="en-US" sz="3600" b="1" i="1" dirty="0">
                <a:solidFill>
                  <a:srgbClr val="0000FF"/>
                </a:solidFill>
              </a:rPr>
              <a:t>一帆风雨路三千</a:t>
            </a:r>
            <a:r>
              <a:rPr lang="en-US" altLang="x-none" sz="3600" b="1" i="1" dirty="0">
                <a:solidFill>
                  <a:srgbClr val="0000FF"/>
                </a:solidFill>
              </a:rPr>
              <a:t>,</a:t>
            </a:r>
            <a:r>
              <a:rPr lang="zh-CN" altLang="en-US" sz="3600" b="1" i="1" dirty="0">
                <a:solidFill>
                  <a:srgbClr val="0000FF"/>
                </a:solidFill>
              </a:rPr>
              <a:t>把骨肉家园齐来抛闪。恐哭损残年</a:t>
            </a:r>
            <a:r>
              <a:rPr lang="en-US" altLang="x-none" sz="3600" b="1" i="1" dirty="0">
                <a:solidFill>
                  <a:srgbClr val="0000FF"/>
                </a:solidFill>
              </a:rPr>
              <a:t>,</a:t>
            </a:r>
            <a:r>
              <a:rPr lang="zh-CN" altLang="en-US" sz="3600" b="1" i="1" dirty="0">
                <a:solidFill>
                  <a:srgbClr val="0000FF"/>
                </a:solidFill>
              </a:rPr>
              <a:t>告爹娘</a:t>
            </a:r>
            <a:r>
              <a:rPr lang="en-US" altLang="x-none" sz="3600" b="1" i="1" dirty="0">
                <a:solidFill>
                  <a:srgbClr val="0000FF"/>
                </a:solidFill>
              </a:rPr>
              <a:t>,</a:t>
            </a:r>
            <a:r>
              <a:rPr lang="zh-CN" altLang="en-US" sz="3600" b="1" i="1" dirty="0">
                <a:solidFill>
                  <a:srgbClr val="0000FF"/>
                </a:solidFill>
              </a:rPr>
              <a:t>休把儿悬念。自古穷通皆有定</a:t>
            </a:r>
            <a:r>
              <a:rPr lang="en-US" altLang="x-none" sz="3600" b="1" i="1" dirty="0">
                <a:solidFill>
                  <a:srgbClr val="0000FF"/>
                </a:solidFill>
              </a:rPr>
              <a:t>,</a:t>
            </a:r>
            <a:r>
              <a:rPr lang="zh-CN" altLang="en-US" sz="3600" b="1" i="1" dirty="0">
                <a:solidFill>
                  <a:srgbClr val="0000FF"/>
                </a:solidFill>
              </a:rPr>
              <a:t>离合岂无缘</a:t>
            </a:r>
            <a:r>
              <a:rPr lang="en-US" altLang="x-none" sz="3600" b="1" i="1" dirty="0">
                <a:solidFill>
                  <a:srgbClr val="0000FF"/>
                </a:solidFill>
              </a:rPr>
              <a:t>?</a:t>
            </a:r>
            <a:r>
              <a:rPr lang="zh-CN" altLang="en-US" sz="3600" b="1" i="1" dirty="0">
                <a:solidFill>
                  <a:srgbClr val="0000FF"/>
                </a:solidFill>
              </a:rPr>
              <a:t>从今分两地</a:t>
            </a:r>
            <a:r>
              <a:rPr lang="en-US" altLang="x-none" sz="3600" b="1" i="1" dirty="0">
                <a:solidFill>
                  <a:srgbClr val="0000FF"/>
                </a:solidFill>
              </a:rPr>
              <a:t>,</a:t>
            </a:r>
            <a:r>
              <a:rPr lang="zh-CN" altLang="en-US" sz="3600" b="1" i="1" dirty="0">
                <a:solidFill>
                  <a:srgbClr val="0000FF"/>
                </a:solidFill>
              </a:rPr>
              <a:t>各自保平安。奴去也</a:t>
            </a:r>
            <a:r>
              <a:rPr lang="en-US" altLang="x-none" sz="3600" b="1" i="1" dirty="0">
                <a:solidFill>
                  <a:srgbClr val="0000FF"/>
                </a:solidFill>
              </a:rPr>
              <a:t>,</a:t>
            </a:r>
            <a:r>
              <a:rPr lang="zh-CN" altLang="en-US" sz="3600" b="1" i="1" dirty="0">
                <a:solidFill>
                  <a:srgbClr val="0000FF"/>
                </a:solidFill>
              </a:rPr>
              <a:t>莫牵连。</a:t>
            </a:r>
            <a:endParaRPr lang="zh-CN" altLang="en-US" sz="3600" b="1" i="1" dirty="0">
              <a:solidFill>
                <a:srgbClr val="0000FF"/>
              </a:solidFill>
            </a:endParaRPr>
          </a:p>
          <a:p>
            <a:endParaRPr lang="zh-CN" altLang="en-US" sz="3600" b="1" i="1" dirty="0">
              <a:solidFill>
                <a:srgbClr val="0000FF"/>
              </a:solidFill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rd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i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收尾  </a:t>
            </a:r>
            <a:r>
              <a:rPr lang="zh-CN" altLang="en-US" b="1" i="1">
                <a:solidFill>
                  <a:srgbClr val="0000FF"/>
                </a:solidFill>
                <a:ea typeface="华文新魏" pitchFamily="2" charset="-122"/>
              </a:rPr>
              <a:t>飞鸟各投林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pPr algn="just">
              <a:buNone/>
            </a:pPr>
            <a:r>
              <a:rPr lang="zh-CN" altLang="en-US" dirty="0"/>
              <a:t>           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为官的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家业凋零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富贵的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金银散尽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有恩的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死里逃生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无情的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分明报应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欠命的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命已还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欠泪的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泪已尽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冤冤相报实非轻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分离聚合皆前定。欲知命短问前生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老来富贵也真侥幸。看破的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遁入空门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痴迷的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枉送了性命。好一似食尽鸟投林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落了片白茫茫大地真干净</a:t>
            </a:r>
            <a:r>
              <a:rPr lang="en-US" altLang="x-none" b="1" dirty="0">
                <a:latin typeface="方正姚体" pitchFamily="2" charset="-122"/>
                <a:ea typeface="方正姚体" pitchFamily="2" charset="-122"/>
              </a:rPr>
              <a:t>!</a:t>
            </a:r>
            <a:endParaRPr lang="en-US" altLang="x-none" b="1" dirty="0">
              <a:latin typeface="方正姚体" pitchFamily="2" charset="-122"/>
              <a:ea typeface="方正姚体" pitchFamily="2" charset="-122"/>
            </a:endParaRPr>
          </a:p>
          <a:p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i="1" u="sng" dirty="0"/>
              <a:t> </a:t>
            </a:r>
            <a:r>
              <a:rPr lang="en-US" altLang="x-none" b="1" i="1" u="sng" dirty="0"/>
              <a:t>《</a:t>
            </a:r>
            <a:r>
              <a:rPr lang="zh-CN" altLang="en-US" b="1" i="1" u="sng" dirty="0"/>
              <a:t>好了歌</a:t>
            </a:r>
            <a:r>
              <a:rPr lang="en-US" altLang="x-none" b="1" i="1" u="sng" dirty="0"/>
              <a:t>》</a:t>
            </a:r>
            <a:r>
              <a:rPr lang="en-US" altLang="x-none" dirty="0"/>
              <a:t> </a:t>
            </a:r>
            <a:endParaRPr lang="en-US" altLang="x-none"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/>
        <p:txBody>
          <a:bodyPr/>
          <a:p>
            <a:pPr algn="just">
              <a:buNone/>
            </a:pPr>
            <a:r>
              <a:rPr lang="zh-CN" altLang="en-US" sz="2800" dirty="0"/>
              <a:t>                  世人都晓神仙好</a:t>
            </a:r>
            <a:r>
              <a:rPr lang="en-US" altLang="x-none" sz="2800" dirty="0"/>
              <a:t>,</a:t>
            </a:r>
            <a:r>
              <a:rPr lang="zh-CN" altLang="en-US" sz="2800" dirty="0"/>
              <a:t>惟有功名忘不了</a:t>
            </a:r>
            <a:r>
              <a:rPr lang="en-US" altLang="x-none" sz="2800" dirty="0"/>
              <a:t>!</a:t>
            </a:r>
            <a:endParaRPr lang="en-US" altLang="x-none" sz="2800" dirty="0"/>
          </a:p>
          <a:p>
            <a:pPr algn="just">
              <a:buNone/>
            </a:pPr>
            <a:r>
              <a:rPr lang="en-US" altLang="x-none" sz="2800" dirty="0"/>
              <a:t>        </a:t>
            </a:r>
            <a:r>
              <a:rPr lang="zh-CN" altLang="en-US" sz="2800" dirty="0"/>
              <a:t>　　  古今将相今何在</a:t>
            </a:r>
            <a:r>
              <a:rPr lang="en-US" altLang="x-none" sz="2800" dirty="0"/>
              <a:t>?</a:t>
            </a:r>
            <a:r>
              <a:rPr lang="zh-CN" altLang="en-US" sz="2800" dirty="0"/>
              <a:t>荒冢一堆草没了。</a:t>
            </a:r>
            <a:endParaRPr lang="zh-CN" altLang="en-US" sz="2800" dirty="0"/>
          </a:p>
          <a:p>
            <a:pPr algn="just">
              <a:buNone/>
            </a:pPr>
            <a:r>
              <a:rPr lang="zh-CN" altLang="en-US" sz="2800" dirty="0"/>
              <a:t>        　　  世人都晓神仙好</a:t>
            </a:r>
            <a:r>
              <a:rPr lang="en-US" altLang="x-none" sz="2800" dirty="0"/>
              <a:t>,</a:t>
            </a:r>
            <a:r>
              <a:rPr lang="zh-CN" altLang="en-US" sz="2800" dirty="0"/>
              <a:t>只有金银忘不了</a:t>
            </a:r>
            <a:r>
              <a:rPr lang="en-US" altLang="x-none" sz="2800" dirty="0"/>
              <a:t>!</a:t>
            </a:r>
            <a:endParaRPr lang="en-US" altLang="x-none" sz="2800" dirty="0"/>
          </a:p>
          <a:p>
            <a:pPr algn="just">
              <a:buNone/>
            </a:pPr>
            <a:r>
              <a:rPr lang="en-US" altLang="x-none" sz="2800" dirty="0"/>
              <a:t>        </a:t>
            </a:r>
            <a:r>
              <a:rPr lang="zh-CN" altLang="en-US" sz="2800" dirty="0"/>
              <a:t>　　  终朝只恨聚无多</a:t>
            </a:r>
            <a:r>
              <a:rPr lang="en-US" altLang="x-none" sz="2800" dirty="0"/>
              <a:t>,</a:t>
            </a:r>
            <a:r>
              <a:rPr lang="zh-CN" altLang="en-US" sz="2800" dirty="0"/>
              <a:t>及到多时眼闭了。</a:t>
            </a:r>
            <a:endParaRPr lang="zh-CN" altLang="en-US" sz="2800" dirty="0"/>
          </a:p>
          <a:p>
            <a:pPr algn="just">
              <a:buNone/>
            </a:pPr>
            <a:r>
              <a:rPr lang="zh-CN" altLang="en-US" sz="2800" dirty="0"/>
              <a:t>        　　  世人都晓神仙好</a:t>
            </a:r>
            <a:r>
              <a:rPr lang="en-US" altLang="x-none" sz="2800" dirty="0"/>
              <a:t>,</a:t>
            </a:r>
            <a:r>
              <a:rPr lang="zh-CN" altLang="en-US" sz="2800" dirty="0"/>
              <a:t>只有姣妻忘不了</a:t>
            </a:r>
            <a:r>
              <a:rPr lang="en-US" altLang="x-none" sz="2800" dirty="0"/>
              <a:t>!</a:t>
            </a:r>
            <a:endParaRPr lang="en-US" altLang="x-none" sz="2800" dirty="0"/>
          </a:p>
          <a:p>
            <a:pPr algn="just">
              <a:buNone/>
            </a:pPr>
            <a:r>
              <a:rPr lang="en-US" altLang="x-none" sz="2800" dirty="0"/>
              <a:t>        </a:t>
            </a:r>
            <a:r>
              <a:rPr lang="zh-CN" altLang="en-US" sz="2800" dirty="0"/>
              <a:t>　　  君生日日说恩情</a:t>
            </a:r>
            <a:r>
              <a:rPr lang="en-US" altLang="x-none" sz="2800" dirty="0"/>
              <a:t>,</a:t>
            </a:r>
            <a:r>
              <a:rPr lang="zh-CN" altLang="en-US" sz="2800" dirty="0"/>
              <a:t>君死又随人去了。</a:t>
            </a:r>
            <a:endParaRPr lang="zh-CN" altLang="en-US" sz="2800" dirty="0"/>
          </a:p>
          <a:p>
            <a:pPr algn="just">
              <a:buNone/>
            </a:pPr>
            <a:r>
              <a:rPr lang="zh-CN" altLang="en-US" sz="2800" dirty="0"/>
              <a:t>        　  　世人都晓神仙好</a:t>
            </a:r>
            <a:r>
              <a:rPr lang="en-US" altLang="x-none" sz="2800" dirty="0"/>
              <a:t>,</a:t>
            </a:r>
            <a:r>
              <a:rPr lang="zh-CN" altLang="en-US" sz="2800" dirty="0"/>
              <a:t>只有儿孙忘不了</a:t>
            </a:r>
            <a:r>
              <a:rPr lang="en-US" altLang="x-none" sz="2800" dirty="0"/>
              <a:t>!</a:t>
            </a:r>
            <a:endParaRPr lang="en-US" altLang="x-none" sz="2800" dirty="0"/>
          </a:p>
          <a:p>
            <a:pPr algn="just">
              <a:buNone/>
            </a:pPr>
            <a:r>
              <a:rPr lang="en-US" altLang="x-none" sz="2800" dirty="0"/>
              <a:t>                  </a:t>
            </a:r>
            <a:r>
              <a:rPr lang="zh-CN" altLang="en-US" sz="2800" dirty="0"/>
              <a:t>痴心父母古来多</a:t>
            </a:r>
            <a:r>
              <a:rPr lang="en-US" altLang="x-none" sz="2800" dirty="0"/>
              <a:t>,</a:t>
            </a:r>
            <a:r>
              <a:rPr lang="zh-CN" altLang="en-US" sz="2800" dirty="0"/>
              <a:t>孝顺儿孙谁见了</a:t>
            </a:r>
            <a:r>
              <a:rPr lang="en-US" altLang="x-none" sz="2800" dirty="0"/>
              <a:t>? </a:t>
            </a:r>
            <a:r>
              <a:rPr lang="zh-CN" altLang="en-US" sz="2800" dirty="0"/>
              <a:t>　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1703388" y="476250"/>
            <a:ext cx="8785225" cy="267652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曾祖母还做过康熙的乳母。祖父曹寅做过康熙的“侍读”，曹寅两个女儿被选为王妃。康熙六次南巡，就有四次住在曹寅的江宁织造署内，曹寅实际上是康熙在江南的耳目。在康熙时，曹家是非常显赫的贵族世家。曹雪芹的童年，正当曹家极盛时期，他就在这“秦淮风月”之地的“繁华”生活中长大。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1524000" y="4365625"/>
            <a:ext cx="9144000" cy="1753235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曹寅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是当时的大藏书家，自己能写诗填词谱曲。著名的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全唐诗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就是由他主持刻印的。这种家庭环境对曹雪芹深厚的文学修养影响很大。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1774825" y="3500438"/>
            <a:ext cx="763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厚实的家学渊源</a:t>
            </a:r>
            <a:r>
              <a:rPr lang="zh-CN" altLang="en-US" sz="4000">
                <a:latin typeface="Arial" panose="020B0604020202020204" pitchFamily="34" charset="0"/>
              </a:rPr>
              <a:t> </a:t>
            </a:r>
            <a:r>
              <a:rPr lang="en-US" altLang="zh-CN" sz="4000">
                <a:latin typeface="Arial" panose="020B0604020202020204" pitchFamily="34" charset="0"/>
              </a:rPr>
              <a:t>——</a:t>
            </a:r>
            <a:r>
              <a:rPr lang="zh-CN" altLang="en-US" sz="4000">
                <a:latin typeface="Arial" panose="020B0604020202020204" pitchFamily="34" charset="0"/>
              </a:rPr>
              <a:t>成长的摇篮</a:t>
            </a:r>
            <a:endParaRPr lang="zh-CN" altLang="en-US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曹雪芹故居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7208838" y="228600"/>
            <a:ext cx="3459162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1847850" y="1773238"/>
            <a:ext cx="5572125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雍正初年，由于统治阶级内部政治斗争的牵连，曹家遭受一系列打击，先后遭遇了革职、抄家、下狱，一年有余。曹家从此一蹶不振，日渐衰微。</a:t>
            </a:r>
            <a:endParaRPr lang="zh-CN" altLang="en-US" sz="2800" b="1">
              <a:solidFill>
                <a:srgbClr val="0066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1919288" y="4292600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经历了生活中的重大转折，曹雪芹深感世态炎凉，对封建社会有了更清醒、更深刻的认识。他蔑视权贵，远离官场，过着贫困如洗的艰难日子。</a:t>
            </a:r>
            <a:endParaRPr lang="zh-CN" altLang="en-US" sz="2800" b="1">
              <a:solidFill>
                <a:srgbClr val="0066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1703388" y="549275"/>
            <a:ext cx="56165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CC"/>
                </a:solidFill>
                <a:latin typeface="Arial" panose="020B0604020202020204" pitchFamily="34" charset="0"/>
              </a:rPr>
              <a:t>曹家变故</a:t>
            </a:r>
            <a:r>
              <a:rPr lang="en-US" altLang="zh-CN" sz="4000" b="1">
                <a:solidFill>
                  <a:srgbClr val="6600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>
                <a:solidFill>
                  <a:srgbClr val="6600CC"/>
                </a:solidFill>
                <a:latin typeface="Arial" panose="020B0604020202020204" pitchFamily="34" charset="0"/>
              </a:rPr>
              <a:t>由盛而衰</a:t>
            </a:r>
            <a:endParaRPr lang="zh-CN" altLang="en-US" sz="4000" b="1">
              <a:solidFill>
                <a:srgbClr val="66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1847850" y="1052513"/>
            <a:ext cx="8515350" cy="433832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 algn="just" eaLnBrk="0" hangingPunct="0"/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    晚年移居北京西郊，生活更加穷苦，“满径蓬蒿”“举家食粥”，卖画度日。他以坚忍不拔的毅力，专心致志地从事</a:t>
            </a:r>
            <a:r>
              <a:rPr lang="en-US" altLang="zh-CN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红楼梦</a:t>
            </a:r>
            <a:r>
              <a:rPr lang="en-US" altLang="zh-CN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  <a:ea typeface="楷体_GB2312" pitchFamily="49" charset="-122"/>
              </a:rPr>
              <a:t>写作和修订。乾隆二十七年，幼子夭亡，他陷入过度的忧伤和悲痛，卧床不起。这年除夕，终于因贫病无医而逝世。</a:t>
            </a:r>
            <a:endParaRPr lang="zh-CN" altLang="en-US" sz="2800" b="1">
              <a:solidFill>
                <a:srgbClr val="0066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家庭由盛而衰的过程，自身由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“锦衣纨绔”的贵公子，降为落魄的“寒士”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的经历，为他的创作准备了良好的基础。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古瓶荷花">
  <a:themeElements>
    <a:clrScheme name="古瓶荷花 7">
      <a:dk1>
        <a:srgbClr val="0066CC"/>
      </a:dk1>
      <a:lt1>
        <a:srgbClr val="FFE1E1"/>
      </a:lt1>
      <a:dk2>
        <a:srgbClr val="006600"/>
      </a:dk2>
      <a:lt2>
        <a:srgbClr val="C0C0C0"/>
      </a:lt2>
      <a:accent1>
        <a:srgbClr val="FFFFCC"/>
      </a:accent1>
      <a:accent2>
        <a:srgbClr val="009999"/>
      </a:accent2>
      <a:accent3>
        <a:srgbClr val="FFEEEE"/>
      </a:accent3>
      <a:accent4>
        <a:srgbClr val="0056AE"/>
      </a:accent4>
      <a:accent5>
        <a:srgbClr val="FFFFE2"/>
      </a:accent5>
      <a:accent6>
        <a:srgbClr val="008A8A"/>
      </a:accent6>
      <a:hlink>
        <a:srgbClr val="EC0000"/>
      </a:hlink>
      <a:folHlink>
        <a:srgbClr val="0099FF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8742</Words>
  <Application>WPS 演示</Application>
  <PresentationFormat>宽屏</PresentationFormat>
  <Paragraphs>500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63</vt:i4>
      </vt:variant>
    </vt:vector>
  </HeadingPairs>
  <TitlesOfParts>
    <vt:vector size="90" baseType="lpstr">
      <vt:lpstr>Arial</vt:lpstr>
      <vt:lpstr>宋体</vt:lpstr>
      <vt:lpstr>Wingdings</vt:lpstr>
      <vt:lpstr>微软雅黑 Light</vt:lpstr>
      <vt:lpstr>微软雅黑</vt:lpstr>
      <vt:lpstr>Arial Unicode MS</vt:lpstr>
      <vt:lpstr>黑体</vt:lpstr>
      <vt:lpstr>Calibri</vt:lpstr>
      <vt:lpstr>Times New Roman</vt:lpstr>
      <vt:lpstr>华文行楷</vt:lpstr>
      <vt:lpstr>楷体_GB2312</vt:lpstr>
      <vt:lpstr>隶书</vt:lpstr>
      <vt:lpstr>新宋体</vt:lpstr>
      <vt:lpstr>幼圆</vt:lpstr>
      <vt:lpstr>华文新魏</vt:lpstr>
      <vt:lpstr>Segoe Print</vt:lpstr>
      <vt:lpstr>华文新魏</vt:lpstr>
      <vt:lpstr>仿宋_GB2312</vt:lpstr>
      <vt:lpstr>仿宋</vt:lpstr>
      <vt:lpstr>Arial Unicode MS</vt:lpstr>
      <vt:lpstr>华文彩云</vt:lpstr>
      <vt:lpstr>方正姚体</vt:lpstr>
      <vt:lpstr>Office 主题</vt:lpstr>
      <vt:lpstr>1_默认设计模板</vt:lpstr>
      <vt:lpstr>2_默认设计模板</vt:lpstr>
      <vt:lpstr>古瓶荷花</vt:lpstr>
      <vt:lpstr>3_默认设计模板</vt:lpstr>
      <vt:lpstr>红楼梦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《红楼梦》的巨大影响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第1回 :甄士隐梦幻识通灵        贾雨村风尘怀闺秀</vt:lpstr>
      <vt:lpstr>(1)女娲补天</vt:lpstr>
      <vt:lpstr> 青埂峰顽石偈 　               　      </vt:lpstr>
      <vt:lpstr>(2)木石前盟</vt:lpstr>
      <vt:lpstr>第2回:贾夫人仙逝扬州城            冷子兴演说荣国府 </vt:lpstr>
      <vt:lpstr>PowerPoint 演示文稿</vt:lpstr>
      <vt:lpstr>第3回:贾雨村夤缘复旧职            林黛玉抛父进京都</vt:lpstr>
      <vt:lpstr>第4回:薄命女偏逢薄命郎             葫芦僧乱判葫芦案 </vt:lpstr>
      <vt:lpstr>第5回游幻境指迷十二钗            饮仙醪曲演红楼梦 </vt:lpstr>
      <vt:lpstr>第五回对联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天上掉下个林妹妹</vt:lpstr>
      <vt:lpstr>天上掉下个林妹妹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薛宝钗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红楼梦曲 </vt:lpstr>
      <vt:lpstr>终身误 </vt:lpstr>
      <vt:lpstr>枉凝眉 </vt:lpstr>
      <vt:lpstr>聪明累 </vt:lpstr>
      <vt:lpstr>分骨肉 </vt:lpstr>
      <vt:lpstr>收尾  飞鸟各投林 </vt:lpstr>
      <vt:lpstr> 《好了歌》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124</cp:revision>
  <dcterms:created xsi:type="dcterms:W3CDTF">2017-08-03T09:01:00Z</dcterms:created>
  <dcterms:modified xsi:type="dcterms:W3CDTF">2018-04-10T02:38:50Z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