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72" r:id="rId2"/>
    <p:sldId id="256" r:id="rId3"/>
    <p:sldId id="257" r:id="rId4"/>
    <p:sldId id="258" r:id="rId5"/>
    <p:sldId id="273" r:id="rId6"/>
    <p:sldId id="259" r:id="rId7"/>
    <p:sldId id="260" r:id="rId8"/>
    <p:sldId id="261" r:id="rId9"/>
    <p:sldId id="262" r:id="rId10"/>
    <p:sldId id="290" r:id="rId11"/>
    <p:sldId id="291" r:id="rId12"/>
    <p:sldId id="292" r:id="rId13"/>
    <p:sldId id="294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77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tags" Target="tags/tag1.xml" /><Relationship Id="rId2" Type="http://schemas.openxmlformats.org/officeDocument/2006/relationships/slide" Target="slides/slide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D2E83-AD69-4EF0-BD99-B124EBF5CA2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76B95-BE1F-4A6C-9AF0-54E472B544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5.jpeg" /><Relationship Id="rId4" Type="http://schemas.openxmlformats.org/officeDocument/2006/relationships/image" Target="../media/image1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7956550" y="188595"/>
            <a:ext cx="1167765" cy="29679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en-US" altLang="zh-CN"/>
              <a:t> </a:t>
            </a:r>
            <a:r>
              <a:rPr lang="en-US" altLang="zh-CN" sz="2400"/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腔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贾平凹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17780" y="548640"/>
            <a:ext cx="916178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ym typeface="+mn-ea"/>
              </a:rPr>
              <a:t>凳子高、桌子高趴满窗台的孩子。庙里一个跟头未翻起，窗外就哇地一声叫倒好，演员出来骂一声：谁说不好的滚蛋！他们抓住窗台死不滚去，倒要连声讨好：翻得好！翻得好！更有殷勤的，跑回来偷拿了红薯、土豆、在火堆里煨熟给演员作夜餐，赚得进屋里有一个安全位置。排演到三更鸡叫，月儿偏西，演员们散了，孩子们还围了火堆弯腰踢腿，学那一招一式。</a:t>
            </a:r>
          </a:p>
          <a:p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3.一演出，半下午人就找凳子去占地位了，未等戏开，台下坐的、站的人头攒拥，台两边阶上立的卧的是一群顽童。那锣鼓就叮叮咣咣地闹台，似乎整个世界要天翻地覆了。各类小吃趁机摆开，一个食摊上一盏马灯，花生，瓜子，糖果，烟卷，油茶，麻花，烧鸡，煎饼，长一声短一声叫卖不绝。锣鼓还在一声儿敲打，大幕只是不拉，演员偶尔从幕边往下望望，下边就喊：开演呀，场子都满了！幕布放下，只说就要出场了，却又叮叮咣咣不停。台下就乱了，后边的喊前边的坐下，前边的喊后边的为什么不说最前边的立着；场外的大声叫着亲朋子女名字，问有坐处没有，场内的锐声回应快进来；有要吃煎饼的喊熟人去买一个，熟人买了站在场外一扬手，“日”地一声隔人头甩去，不偏不倚目标正好；左边的喊右边的踩了他的脚，右边的叫左边的挤了他的腰，一个说：狗年快完了，你还叫啥哩？一个说：猪年还没到，你便拱开了！言语伤人，动了手脚；外边的趁机而入，一时四边向里挤，里边向外扛，人的旋涡涌起，如四月的麦田起风，根儿不动，头身一 会儿倒西，一会儿倒东，喊声，骂声，哭声一片；有拼命挤将出来的，一出来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鉴赏评价</a:t>
            </a:r>
            <a:r>
              <a:rPr lang="en-US" altLang="zh-CN" sz="2800" b="1"/>
              <a:t>     </a:t>
            </a:r>
            <a:r>
              <a:rPr lang="zh-CN" altLang="en-US" sz="2800" b="1"/>
              <a:t>场面描写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525" y="2082165"/>
            <a:ext cx="90265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写秦腔排演。从演员到导演到观众，屋内屋外，夏天蚊虫，冬天透风，表现了人们对秦腔的认真严肃，对秦腔的钟爱，也反映出秦川人的生活状态。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6515" y="548640"/>
            <a:ext cx="908748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ym typeface="+mn-ea"/>
              </a:rPr>
              <a:t>方觉世界偌大，身体胖肿，但差不多却光了脚，乱了头发。大幕又一挑，站出戏班头儿，大声叫喊要维持秩序；立即就跳出一个两个所谓“二</a:t>
            </a:r>
            <a:r>
              <a:rPr lang="zh-CN" altLang="en-US" sz="2000">
                <a:sym typeface="+mn-ea"/>
              </a:rPr>
              <a:t>杆</a:t>
            </a:r>
            <a:r>
              <a:rPr lang="en-US" altLang="zh-CN" sz="2000">
                <a:sym typeface="+mn-ea"/>
              </a:rPr>
              <a:t>子”人物来。这类人物多是头脑简单，四肢发达，却十二分忠诚于秦腔，此时便拿了枝条儿，哪里人挤，哪里打去，如凶神恶煞一般。人人恨骂这些人，人人又都盼有这些人，叫他们是秦腔宪兵，宪兵者越发忠于职责，虽然彻夜不得看戏，但大家一夜满足了，他们也就满足了一夜。</a:t>
            </a:r>
          </a:p>
          <a:p>
            <a:endParaRPr lang="en-US" altLang="zh-CN" sz="2000"/>
          </a:p>
          <a:p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4.终于台上锣鼓停了，大幕拉开，角色出场。但不管男的女的，出来偏 不面对观众，一律背身掩面，女的就碎步后移，水上漂一样，台下就叫：瞧那腰身，那肩头，一身的戏哟</a:t>
            </a:r>
            <a:r>
              <a:rPr lang="zh-CN" altLang="en-US" sz="2000"/>
              <a:t>！</a:t>
            </a:r>
            <a:r>
              <a:rPr lang="en-US" altLang="zh-CN" sz="2000"/>
              <a:t>是男的就摇那帽翎，一会双摇，一会单摇，一边上下飞闪，一边纹丝不动，台下便叫：绝了，绝了！等到那角色儿猛一转身，头一高扬，一声高叫，声如炸雷豁啷啷直从人们头顶碾过，全场一个冷颤，从头到脚，每一个手指尖儿，每一根头发梢儿都麻酥酥的了。如果是演《救裴生》，那慧娘站在台中往下蹲，慢慢地，慢慢地，慧娘蹲下去了，全场人头也矮下去了半尺，等那慧娘往起站，慢慢地，慢慢地，慧娘站起来了，全场人的脖子也全拉长了起来。他们不喜欢看生戏，最 欢迎看熟戏，那一腔一调都晓得，哪个演员唱得好，就摇头晃脑跟着唱，哪个演员走了调，台下就有人要纠正。说穿了，看秦腔不为求新鲜，他们只图过过瘾。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鉴赏评价</a:t>
            </a:r>
            <a:r>
              <a:rPr lang="en-US" altLang="zh-CN" sz="2800" b="1"/>
              <a:t>     </a:t>
            </a:r>
            <a:r>
              <a:rPr lang="zh-CN" altLang="en-US" sz="2800" b="1"/>
              <a:t>场面描写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900" y="2347595"/>
            <a:ext cx="90195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写秦腔演出前的观众席场面。占位，闹台的锣鼓，前边后边，里边外边，争抢，拥挤，甚至打闹，喊声骂声哭声，等等，场面热烈，全都是为了秦腔，表现出秦腔与秦川百姓的血肉联系。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鉴赏评价</a:t>
            </a:r>
            <a:r>
              <a:rPr lang="en-US" altLang="zh-CN" sz="2800" b="1"/>
              <a:t>     </a:t>
            </a:r>
            <a:r>
              <a:rPr lang="zh-CN" altLang="en-US" sz="2800" b="1"/>
              <a:t>场面描写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6350" y="515620"/>
            <a:ext cx="9114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此段写演出时的场景。台上台下，演员观众，动作语言，和谐一体，将秦腔植根于人民得宠于百姓的环境氛围描绘的淋漓尽致。</a:t>
            </a:r>
          </a:p>
        </p:txBody>
      </p:sp>
      <p:pic>
        <p:nvPicPr>
          <p:cNvPr id="5" name="图片 4" descr="秦腔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396365"/>
            <a:ext cx="8902700" cy="5422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鉴赏评价</a:t>
            </a:r>
            <a:r>
              <a:rPr lang="en-US" altLang="zh-CN" sz="2800" b="1"/>
              <a:t>     </a:t>
            </a:r>
            <a:r>
              <a:rPr lang="zh-CN" altLang="en-US" sz="2800" b="1"/>
              <a:t>品味语言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685" y="568960"/>
            <a:ext cx="90887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1.老一辈的能唱，小一辈的能唱，男的能唱，女的能唱……大凡有出息的，是个人才的，哪一个何曾未登过台，起码不能吼一阵乱弹呢！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45" y="1444625"/>
            <a:ext cx="910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1.</a:t>
            </a:r>
            <a:r>
              <a:rPr lang="zh-CN" altLang="en-US" sz="2000"/>
              <a:t>用排比及反问修辞手法，写出了秦腔的广泛而深入的影响，以及秦腔对秦川人的重要性，语气强烈，给人一气贯通的感觉。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780" y="2266950"/>
            <a:ext cx="90906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2.秦腔是他们大苦中的大乐，当老牛木犁疙瘩绳，在田野已经累得筋疲力尽，立在犁沟里大喊大叫来一段秦腔，那心胸肺腑，关关节节的困乏便一尽儿涤荡净了。秦腔与他们，要和“西凤”白酒，长线辣子，大叶卷烟，牛肉泡馍一样成为生命的五大要素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45" y="3884930"/>
            <a:ext cx="91395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2.</a:t>
            </a:r>
            <a:r>
              <a:rPr lang="zh-CN" altLang="en-US" sz="2000"/>
              <a:t>采用对比手法，写他们繁重的体力劳动中唱秦腔的艺术享受，写秦腔是他们生活中的五大要素之一，说明秦腔是秦川农民大苦中的大乐，对他们而言，不可或缺。同时，</a:t>
            </a:r>
            <a:r>
              <a:rPr lang="en-US" altLang="zh-CN" sz="2000"/>
              <a:t>“</a:t>
            </a:r>
            <a:r>
              <a:rPr lang="zh-CN" altLang="en-US" sz="2000"/>
              <a:t>老牛木犁疙瘩绳</a:t>
            </a:r>
            <a:r>
              <a:rPr lang="en-US" altLang="zh-CN" sz="2000"/>
              <a:t>”</a:t>
            </a:r>
            <a:r>
              <a:rPr lang="zh-CN" altLang="en-US" sz="2000"/>
              <a:t>，</a:t>
            </a:r>
            <a:r>
              <a:rPr lang="en-US" altLang="zh-CN" sz="2000"/>
              <a:t>“</a:t>
            </a:r>
            <a:r>
              <a:rPr lang="zh-CN" altLang="en-US" sz="2000"/>
              <a:t>关关节节</a:t>
            </a:r>
            <a:r>
              <a:rPr lang="en-US" altLang="zh-CN" sz="2000"/>
              <a:t>”</a:t>
            </a:r>
            <a:r>
              <a:rPr lang="zh-CN" altLang="en-US" sz="2000"/>
              <a:t>，</a:t>
            </a:r>
            <a:r>
              <a:rPr lang="en-US" altLang="zh-CN" sz="2000"/>
              <a:t>“</a:t>
            </a:r>
            <a:r>
              <a:rPr lang="zh-CN" altLang="en-US" sz="2000"/>
              <a:t>长线辣子</a:t>
            </a:r>
            <a:r>
              <a:rPr lang="en-US" altLang="zh-CN" sz="2000"/>
              <a:t>”“</a:t>
            </a:r>
            <a:r>
              <a:rPr lang="zh-CN" altLang="en-US" sz="2000"/>
              <a:t>牛肉泡馍</a:t>
            </a:r>
            <a:r>
              <a:rPr lang="en-US" altLang="zh-CN" sz="2000"/>
              <a:t>”</a:t>
            </a:r>
            <a:r>
              <a:rPr lang="zh-CN" altLang="en-US" sz="2000"/>
              <a:t>等语言具有地域性，散发着三秦大地的气息。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780" y="5207000"/>
            <a:ext cx="90189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3.</a:t>
            </a:r>
            <a:r>
              <a:rPr lang="en-US" altLang="zh-CN" sz="2400">
                <a:sym typeface="+mn-ea"/>
              </a:rPr>
              <a:t>有了秦腔，生活便有了乐趣，高兴了，唱“快板”，高兴得像被烈 性炸药爆炸了一样，要把整个身心粉碎在天空！痛苦了，唱“慢板”，揪心裂肠的唱腔却表现了多么有情有味的美来，美给了别人的享受，美也熨平了自己心中愁苦的皱纹。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鉴赏评价</a:t>
            </a:r>
            <a:r>
              <a:rPr lang="en-US" altLang="zh-CN" sz="2800" b="1"/>
              <a:t>     </a:t>
            </a:r>
            <a:r>
              <a:rPr lang="zh-CN" altLang="en-US" sz="2800" b="1"/>
              <a:t>品味语言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6350" y="516890"/>
            <a:ext cx="90430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3.</a:t>
            </a:r>
            <a:r>
              <a:rPr lang="zh-CN" altLang="en-US" sz="2000"/>
              <a:t>用比喻，用夸张性的语言，以实写虚，写出了唱秦腔的高兴或痛苦的感觉，形象直观，突出秦腔之粗犷豪爽而又缠绵悱恻，表现了秦腔对秦川百姓的重要性，给读者以看得见摸得着的感觉。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33020" y="1537970"/>
            <a:ext cx="91414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4.左边的喊右边的踩了他的脚，右边的叫左边的挤了他的腰，一个说：狗年快完了，你还叫啥哩？一个说：猪年还没到，你便拱开了！言语伤人，动了手脚；外边的趁机而入，一时四边向里挤，里边向外扛，人的旋涡涌起，如四月的麦田起风，根儿不动，头身一 会儿倒西，一会儿倒东，喊声，骂声，哭声一片；有拼命挤将出来的，一出来方觉世界偌大，身体胖肿，但差不多却光了脚，乱了头发。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44450" y="3912870"/>
            <a:ext cx="9224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写演出前舞台下热闹的场面。有声有色，有模有样；有语言，有动作；有文有雅，有粗有俗；有对偶，有比喻。画出了看秦腔的风俗画，显出了秦腔的魅力。</a:t>
            </a:r>
          </a:p>
        </p:txBody>
      </p:sp>
      <p:pic>
        <p:nvPicPr>
          <p:cNvPr id="6" name="图片 5" descr="秦腔脸谱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895" y="4687570"/>
            <a:ext cx="1447800" cy="2276475"/>
          </a:xfrm>
          <a:prstGeom prst="rect">
            <a:avLst/>
          </a:prstGeom>
        </p:spPr>
      </p:pic>
      <p:pic>
        <p:nvPicPr>
          <p:cNvPr id="8" name="图片 7" descr="秦腔脸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010" y="4753610"/>
            <a:ext cx="1368425" cy="2076450"/>
          </a:xfrm>
          <a:prstGeom prst="rect">
            <a:avLst/>
          </a:prstGeom>
        </p:spPr>
      </p:pic>
      <p:pic>
        <p:nvPicPr>
          <p:cNvPr id="10" name="图片 9" descr="秦腔脸谱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95" y="4725035"/>
            <a:ext cx="1465580" cy="2040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560" y="521970"/>
            <a:ext cx="9121140" cy="640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夏河的早晨</a:t>
            </a:r>
          </a:p>
          <a:p>
            <a:pPr algn="ctr"/>
            <a:r>
              <a:rPr lang="zh-CN" altLang="en-US" sz="2400"/>
              <a:t>贾平凹</a:t>
            </a:r>
          </a:p>
          <a:p>
            <a:r>
              <a:rPr lang="en-US" altLang="zh-CN" sz="2000"/>
              <a:t>        </a:t>
            </a:r>
            <a:r>
              <a:rPr lang="zh-CN" altLang="en-US" sz="2000"/>
              <a:t>这是一九九五年七月二十四日早上七点或者八点，从未有过的巨大的安静，使我醒来感到了一种恐慌，我想制造些声音，但×还在睡着，不该惊扰，悄然地去淋室洗脸，水凉得淋不到脸上去，裹了毛毡便立在了窗口的玻璃这边。想，夏河这么个县城，真活该有拉卜楞寺，是佛教密宗圣地之一，空旷的峡谷里人的孤单的灵魂必须有一个可以交谈的神啊！</a:t>
            </a:r>
          </a:p>
          <a:p>
            <a:r>
              <a:rPr lang="zh-CN" altLang="en-US" sz="2000"/>
              <a:t> </a:t>
            </a:r>
            <a:r>
              <a:rPr lang="en-US" altLang="zh-CN" sz="2000"/>
              <a:t>       </a:t>
            </a:r>
            <a:r>
              <a:rPr lang="zh-CN" altLang="en-US" sz="2000"/>
              <a:t>昨晚竟然下了小雨，什么时候下的，什么时候又住的，一概不知道。玻璃上还未生出白雾，看得见那水泥街石上斑斑驳驳的白色和黑色，如日光下飘过的云影。街店板门都还未开，但已经有稀稀落落的人走过，那是一只脚，大概是右脚，我注意着的时候，鞋尖已走出玻璃，鞋后跟磨损得一边高一边低。</a:t>
            </a:r>
          </a:p>
          <a:p>
            <a:r>
              <a:rPr lang="zh-CN" altLang="en-US" sz="2000"/>
              <a:t> </a:t>
            </a:r>
            <a:r>
              <a:rPr lang="en-US" altLang="zh-CN" sz="2000"/>
              <a:t>       </a:t>
            </a:r>
            <a:r>
              <a:rPr lang="zh-CN" altLang="en-US" sz="2000"/>
              <a:t>知道是个丁字路口，但现在只是个三角处，路灯杆下蹲着一个妇女。她的衣裤鞋袜一个颜色的黑，却是白帽，身边放着一个矮凳，矮凳上的筐里没有覆盖，是白的蒸馍。已经蹲得很久了，没有买主，她也不吆喝，甚至动也不动。</a:t>
            </a:r>
          </a:p>
          <a:p>
            <a:r>
              <a:rPr lang="zh-CN" altLang="en-US" sz="2000"/>
              <a:t> </a:t>
            </a:r>
            <a:r>
              <a:rPr lang="en-US" altLang="zh-CN" sz="2000"/>
              <a:t>       </a:t>
            </a:r>
            <a:r>
              <a:rPr lang="zh-CN" altLang="en-US" sz="2000"/>
              <a:t>一辆三轮车从左往右骑，往左可以下坡到河边，这三轮车就蹬得十分费劲。骑车人是拉卜楞寺的喇嘛，或者是拉卜楞寺里的佛学院的学生，光了头，穿着红袍。昨日中午在集市上见到许多这样装束的年轻人，但都是双手藏在肩上披裹着的红衣里。这一个双手持了车把，精赤赤的半个胳膊露出来，胳膊上没毛，也不粗壮。他的胸前始终有一团热气，白乳色的，像一个不即不离的球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19685" y="556260"/>
            <a:ext cx="912812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ym typeface="+mn-ea"/>
              </a:rPr>
              <a:t>        </a:t>
            </a:r>
            <a:r>
              <a:rPr lang="zh-CN" altLang="en-US" sz="2000">
                <a:sym typeface="+mn-ea"/>
              </a:rPr>
              <a:t>终于对面的杂货铺开门了，铺主蓬头垢面地往台阶上搬瓷罐，搬扫帚，搬一筐红枣，搬卫生纸，搬草绳，草绳捆上有一个用各色玉石装饰了脸面的盘角羊头，挂在了墙上，又进屋去搬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000">
                <a:sym typeface="+mn-ea"/>
              </a:rPr>
              <a:t>一个长身女人，是铺主的老婆吧，头上插着一柄红塑料梳子，领袖未扣，一边用牙刷在口里搓洗，一边扭了头看搬出的价格牌，想说什么，没有说，过去用脚揩掉了"红糖每斤四元"的"四"字，铺主发了一会呆，结果还是进屋取了粉笔，补写下"五"，写得太细，又改写了一遍。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从上往下走来的是三个洋人。洋人短袖短裤，肉色赤红，有醉酒的颜色，蓝眼睛四处张望。一张软不耷耷白塑料袋儿在路沟沿上潮着，那个女洋人弯下腰看袋儿上的什么字，样子很像一匹马。三个洋人站在了杂货铺前往里看，铺主在微笑着，拿一个依然镶着玉石的人头骨做成的碗比画，洋人摆着手。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一个妇女匆匆从卖蒸馍人后边的胡同闪出来，转过三角，走到了洋人身后。妇女是藏民，穿一件厚墩墩袍，戴银灰呢绒帽，身子很粗，前袍一角撩起，露出红的里子，袍的下摆压有绿布边儿，半个肩头露出来，里边是白衬衣，袍子似乎随时要溜下去。紧跟着是她的孩子，孩子老撵不上，踩了母亲穿着的运动鞋带儿，母子节奏就不协调了。孩子看了母亲一下，继续走，又踩了带儿，步伐又乱了，母亲咕哝着什么，弯腰系带儿，这时身子就出了玻璃，后腰处系着红腰带结就拖拉在地上。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没有更高的楼，屋顶有烟囱，不冒烟，烟囱过去就目光一直到城外的山上。山上长着一棵树，冠成圆状，看不出叶子。有三块田，一块是麦田，一块是菜花园，一块土才翻了，呈铁红色。在铁红色的田边支着两个帐篷，一个帐篷大而白，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685" y="556260"/>
            <a:ext cx="908875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印有黑色花饰，一个帐篷小，白里透灰。到夏河来的峡谷里和拉卜楞寺过去的草地上，昨天见到这样的帐篷很多，都是成双成对的鸳鸯状，后来进去过一家，大的帐篷是住处，小的帐篷是厨房。这么高的山梁上，撑了帐篷，是游牧民的住家吗？还是供旅游者享用的？可那里太冷，谁去睡的？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"你在看什么？"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"我在看这里的人间。"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"看人间？你是上帝啊？！"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我回答着，自然而然地张了嘴说话，说完了，却终于听到了这个夏河的早晨的声音。我回过头来，</a:t>
            </a:r>
            <a:r>
              <a:rPr lang="en-US" altLang="zh-CN" sz="2000">
                <a:sym typeface="+mn-ea"/>
              </a:rPr>
              <a:t> </a:t>
            </a:r>
            <a:r>
              <a:rPr lang="zh-CN" altLang="en-US" sz="2000">
                <a:sym typeface="+mn-ea"/>
              </a:rPr>
              <a:t>×已经醒，是她支着身与我制造了声音。我离开了窗口的玻璃，对×说：这里没有上帝，这里是甘南藏区，信奉的是佛教。</a:t>
            </a:r>
          </a:p>
          <a:p>
            <a:r>
              <a:rPr lang="zh-CN" altLang="en-US" sz="2000">
                <a:sym typeface="+mn-ea"/>
              </a:rPr>
              <a:t> </a:t>
            </a:r>
            <a:r>
              <a:rPr lang="en-US" altLang="zh-CN" sz="2000">
                <a:sym typeface="+mn-ea"/>
              </a:rPr>
              <a:t>                                                                                                     </a:t>
            </a:r>
            <a:r>
              <a:rPr lang="zh-CN" altLang="en-US" sz="2000">
                <a:sym typeface="+mn-ea"/>
              </a:rPr>
              <a:t>1995年10月31日夜记</a:t>
            </a:r>
            <a:endParaRPr lang="zh-CN" altLang="en-US" sz="2000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23800" y="116459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-36195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提纲挈领</a:t>
            </a:r>
            <a:r>
              <a:rPr lang="en-US" altLang="zh-CN" sz="2800" b="1"/>
              <a:t>  </a:t>
            </a:r>
            <a:r>
              <a:rPr lang="zh-CN" altLang="en-US" sz="2800" b="1"/>
              <a:t>学习要点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603885"/>
            <a:ext cx="208724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了解三秦大地山川风貌、人民性格，认识秦腔与人民的血肉联系及展现的厚重的文化意蕴，提升文化修养。</a:t>
            </a:r>
          </a:p>
          <a:p>
            <a:r>
              <a:rPr lang="en-US" altLang="zh-CN" sz="2400"/>
              <a:t>2.</a:t>
            </a:r>
            <a:r>
              <a:rPr lang="zh-CN" altLang="en-US" sz="2400"/>
              <a:t>鉴赏细节描写、场面描写、语言描写，体会其妙处。</a:t>
            </a:r>
          </a:p>
          <a:p>
            <a:r>
              <a:rPr lang="en-US" altLang="zh-CN" sz="2400"/>
              <a:t>3.</a:t>
            </a:r>
            <a:r>
              <a:rPr lang="zh-CN" altLang="en-US" sz="2400"/>
              <a:t>掌握有关秦腔的文化常识。</a:t>
            </a:r>
          </a:p>
          <a:p>
            <a:r>
              <a:rPr lang="en-US" altLang="zh-CN" sz="2400"/>
              <a:t>4.</a:t>
            </a:r>
            <a:r>
              <a:rPr lang="zh-CN" altLang="en-US" sz="2400"/>
              <a:t>掌握重点字词。</a:t>
            </a:r>
          </a:p>
        </p:txBody>
      </p:sp>
      <p:pic>
        <p:nvPicPr>
          <p:cNvPr id="3" name="图片 2" descr="秦腔表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351155"/>
            <a:ext cx="6889750" cy="65068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知人论世   走进作者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1590" y="583565"/>
            <a:ext cx="6858000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贾平凹</a:t>
            </a:r>
            <a:r>
              <a:rPr lang="zh-CN" altLang="en-US" sz="2000"/>
              <a:t>（</a:t>
            </a:r>
            <a:r>
              <a:rPr lang="zh-CN" altLang="en-US" sz="2000">
                <a:sym typeface="+mn-ea"/>
              </a:rPr>
              <a:t>1952</a:t>
            </a:r>
            <a:r>
              <a:rPr lang="en-US" altLang="zh-CN" sz="2000">
                <a:sym typeface="+mn-ea"/>
              </a:rPr>
              <a:t>——</a:t>
            </a:r>
            <a:r>
              <a:rPr lang="zh-CN" altLang="en-US" sz="2000">
                <a:sym typeface="+mn-ea"/>
              </a:rPr>
              <a:t>）</a:t>
            </a:r>
            <a:r>
              <a:rPr lang="zh-CN" altLang="en-US" sz="2000"/>
              <a:t>，本名贾平娃，陕西省</a:t>
            </a:r>
          </a:p>
          <a:p>
            <a:r>
              <a:rPr lang="zh-CN" altLang="en-US" sz="2000"/>
              <a:t>丹凤县人 ，中国当代作家。</a:t>
            </a:r>
          </a:p>
          <a:p>
            <a:r>
              <a:rPr lang="zh-CN" altLang="en-US" sz="2000"/>
              <a:t>1973年开始发表作品 。1975年，毕业于西北大学</a:t>
            </a:r>
          </a:p>
          <a:p>
            <a:r>
              <a:rPr lang="zh-CN" altLang="en-US" sz="2000"/>
              <a:t>中文系。1982年起，从事专业创作。1986年，出</a:t>
            </a:r>
          </a:p>
          <a:p>
            <a:r>
              <a:rPr lang="zh-CN" altLang="en-US" sz="2000"/>
              <a:t>版长篇小说《浮躁》  。1987年，出版长篇小说</a:t>
            </a:r>
          </a:p>
          <a:p>
            <a:r>
              <a:rPr lang="zh-CN" altLang="en-US" sz="2000"/>
              <a:t>《商州》 。1988年，凭借《浮躁》获得第八届美</a:t>
            </a:r>
          </a:p>
          <a:p>
            <a:r>
              <a:rPr lang="zh-CN" altLang="en-US" sz="2000"/>
              <a:t>孚飞马文学奖铜奖。1992年，创刊《美文》。</a:t>
            </a:r>
          </a:p>
          <a:p>
            <a:r>
              <a:rPr lang="zh-CN" altLang="en-US" sz="2000"/>
              <a:t>1993年，出版长篇小说《废都》。1995年，出版长</a:t>
            </a:r>
          </a:p>
          <a:p>
            <a:r>
              <a:rPr lang="zh-CN" altLang="en-US" sz="2000"/>
              <a:t>篇小说《白夜》 。1996年，出版长篇小说《土门》 。</a:t>
            </a:r>
          </a:p>
          <a:p>
            <a:r>
              <a:rPr lang="zh-CN" altLang="en-US" sz="2000"/>
              <a:t>1997年，凭借《废都》获得法国费米娜文学奖 。</a:t>
            </a:r>
          </a:p>
          <a:p>
            <a:r>
              <a:rPr lang="zh-CN" altLang="en-US" sz="2000"/>
              <a:t>1998年，出版长篇小说《高老庄》 。2000年，</a:t>
            </a:r>
          </a:p>
          <a:p>
            <a:r>
              <a:rPr lang="zh-CN" altLang="en-US" sz="2000"/>
              <a:t>出版长篇小说《怀念狼》 。2002年，出版长篇</a:t>
            </a:r>
          </a:p>
          <a:p>
            <a:r>
              <a:rPr lang="zh-CN" altLang="en-US" sz="2000"/>
              <a:t>小说《病相报告》 。2003年，担任西安建筑科技</a:t>
            </a:r>
          </a:p>
          <a:p>
            <a:r>
              <a:rPr lang="zh-CN" altLang="en-US" sz="2000"/>
              <a:t>大学人文学院院长、文学院院长 。2005年，出版</a:t>
            </a:r>
          </a:p>
        </p:txBody>
      </p:sp>
      <p:pic>
        <p:nvPicPr>
          <p:cNvPr id="5" name="图片 4" descr="贾平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990" y="523240"/>
            <a:ext cx="3004185" cy="42697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60" y="5156835"/>
            <a:ext cx="907351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长篇小说《秦腔》。2007年，出版长篇小说《高兴》 ；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同年，凭借《秦腔》获得第七届茅盾文学奖 。2011年，出版长篇小说《古炉》。2014年，出版长篇小说《老生》 。2018年4月，出版长篇小说《山本》 ；同年，当选西咸新区作家协会名誉主席 。2019年9月23日，长篇小说《秦腔》入选“新中国70年70部长篇小说典藏” 。2020年9月，出版长篇小说《暂坐》和《酱豆》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955" y="-2095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知人论世</a:t>
            </a:r>
            <a:r>
              <a:rPr lang="en-US" altLang="zh-CN" sz="2800" b="1"/>
              <a:t>  </a:t>
            </a:r>
            <a:r>
              <a:rPr lang="zh-CN" altLang="en-US" sz="2800" b="1"/>
              <a:t>了解背景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30" y="530225"/>
            <a:ext cx="421513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此文创作于1983年。秦腔是一种广泛流行于陕西及西北地区的传统戏曲艺术形式。在西北这块土地上，秦腔已经和“西凤”白酒、长线辣子、大叶卷烟、牛肉泡馍一样，成为人民生活的五大要素。八百里秦川的劳作农民只有也只能有这秦腔使他们喜怒哀乐。作者对秦腔和秦川之地人民生活都饱含热爱，创作了不少具有浓郁陕西地方特色的散文，此文即是其一。</a:t>
            </a:r>
          </a:p>
        </p:txBody>
      </p:sp>
      <p:pic>
        <p:nvPicPr>
          <p:cNvPr id="5" name="图片 4" descr="秦腔演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610" y="1052195"/>
            <a:ext cx="4520565" cy="32664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764540"/>
            <a:ext cx="662813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秦腔</a:t>
            </a:r>
            <a:r>
              <a:rPr lang="zh-CN" altLang="en-US" sz="2400"/>
              <a:t>（Qinqiang Opera），别称“梆子腔”，中国汉族最古老的戏剧之一，起于西周，源于西府[核心地区是陕西省宝鸡市的岐山（西岐）与凤翔（雍城）]。成熟于秦。国家级非物质文化遗产之一。</a:t>
            </a:r>
          </a:p>
          <a:p>
            <a:r>
              <a:rPr lang="zh-CN" altLang="en-US" sz="2400"/>
              <a:t>古时陕西、甘肃一带属秦国，所以称之为“秦腔”。因为早期秦腔演出时，常用枣木梆子敲击伴奏，故又名“梆子腔”。秦腔成形后，流传全国各地，因其整套成熟、完整的表演体系，对各地的剧种产生了不同程度的 影响，并直接影响了梆子腔成为梆子腔剧种的始祖。秦腔的表演技艺朴实、粗犷、豪放，富有夸张性，生活气息浓厚，技巧丰富。 </a:t>
            </a:r>
          </a:p>
          <a:p>
            <a:r>
              <a:rPr lang="zh-CN" altLang="en-US" sz="2400"/>
              <a:t>2006年5月20日，经国务院批准列入第一批国家级非物质文化遗产名录。非遗编号：Ⅳ-16。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955" y="-2095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</a:t>
            </a:r>
            <a:r>
              <a:rPr lang="en-US" altLang="zh-CN" sz="2800" b="1"/>
              <a:t>      </a:t>
            </a:r>
            <a:r>
              <a:rPr lang="zh-CN" altLang="en-US" sz="2800" b="1"/>
              <a:t>文化常识</a:t>
            </a:r>
          </a:p>
        </p:txBody>
      </p:sp>
      <p:pic>
        <p:nvPicPr>
          <p:cNvPr id="4" name="图片 3" descr="秦腔脸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775" y="260350"/>
            <a:ext cx="2258060" cy="2895600"/>
          </a:xfrm>
          <a:prstGeom prst="rect">
            <a:avLst/>
          </a:prstGeom>
        </p:spPr>
      </p:pic>
      <p:pic>
        <p:nvPicPr>
          <p:cNvPr id="5" name="图片 4" descr="秦腔脸谱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3356610"/>
            <a:ext cx="2270125" cy="32969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955" y="-2095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</a:t>
            </a:r>
            <a:r>
              <a:rPr lang="en-US" altLang="zh-CN" sz="2800" b="1"/>
              <a:t>      </a:t>
            </a:r>
            <a:r>
              <a:rPr lang="zh-CN" altLang="en-US" sz="2800" b="1"/>
              <a:t>掌握字词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30" y="543560"/>
            <a:ext cx="914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1.泾</a:t>
            </a:r>
            <a:r>
              <a:rPr lang="zh-CN" altLang="en-US" sz="2400"/>
              <a:t>（）</a:t>
            </a:r>
            <a:r>
              <a:rPr lang="en-US" altLang="zh-CN" sz="2400"/>
              <a:t>阳   2熨</a:t>
            </a:r>
            <a:r>
              <a:rPr lang="zh-CN" altLang="en-US" sz="2400"/>
              <a:t>（</a:t>
            </a:r>
            <a:r>
              <a:rPr lang="en-US" altLang="zh-CN" sz="2400"/>
              <a:t>  </a:t>
            </a:r>
            <a:r>
              <a:rPr lang="zh-CN" altLang="en-US" sz="2400"/>
              <a:t>）</a:t>
            </a:r>
            <a:r>
              <a:rPr lang="en-US" altLang="zh-CN" sz="2400"/>
              <a:t>平    3.煨</a:t>
            </a:r>
            <a:r>
              <a:rPr lang="zh-CN" altLang="en-US" sz="2400"/>
              <a:t>（</a:t>
            </a:r>
            <a:r>
              <a:rPr lang="en-US" altLang="zh-CN" sz="2400"/>
              <a:t> </a:t>
            </a:r>
            <a:r>
              <a:rPr lang="zh-CN" altLang="en-US" sz="2400"/>
              <a:t>）</a:t>
            </a:r>
            <a:r>
              <a:rPr lang="en-US" altLang="zh-CN" sz="2400"/>
              <a:t>熟    4.</a:t>
            </a:r>
            <a:r>
              <a:rPr lang="zh-CN" altLang="en-US" sz="2400">
                <a:sym typeface="+mn-ea"/>
              </a:rPr>
              <a:t>攒拥</a:t>
            </a:r>
            <a:r>
              <a:rPr lang="zh-CN" altLang="en-US" sz="2400"/>
              <a:t>（</a:t>
            </a:r>
            <a:r>
              <a:rPr lang="en-US" altLang="zh-CN" sz="2400"/>
              <a:t> </a:t>
            </a:r>
            <a:r>
              <a:rPr lang="zh-CN" altLang="en-US" sz="2400"/>
              <a:t>）</a:t>
            </a:r>
            <a:r>
              <a:rPr lang="en-US" altLang="zh-CN" sz="2400"/>
              <a:t>    5.偌</a:t>
            </a:r>
            <a:r>
              <a:rPr lang="zh-CN" altLang="en-US" sz="2400"/>
              <a:t>（</a:t>
            </a:r>
            <a:r>
              <a:rPr lang="en-US" altLang="zh-CN" sz="2400"/>
              <a:t> </a:t>
            </a:r>
            <a:r>
              <a:rPr lang="zh-CN" altLang="en-US" sz="2400"/>
              <a:t>）</a:t>
            </a:r>
            <a:r>
              <a:rPr lang="en-US" altLang="zh-CN" sz="2400"/>
              <a:t>大    6.</a:t>
            </a:r>
            <a:r>
              <a:rPr lang="en-US" altLang="zh-CN" sz="2400">
                <a:sym typeface="+mn-ea"/>
              </a:rPr>
              <a:t>嘁</a:t>
            </a: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  </a:t>
            </a:r>
            <a:r>
              <a:rPr lang="zh-CN" altLang="en-US" sz="2400">
                <a:sym typeface="+mn-ea"/>
              </a:rPr>
              <a:t>）</a:t>
            </a:r>
            <a:r>
              <a:rPr lang="en-US" altLang="zh-CN" sz="2400">
                <a:sym typeface="+mn-ea"/>
              </a:rPr>
              <a:t>嘁喳</a:t>
            </a: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  </a:t>
            </a:r>
            <a:r>
              <a:rPr lang="zh-CN" altLang="en-US" sz="2400">
                <a:sym typeface="+mn-ea"/>
              </a:rPr>
              <a:t>）</a:t>
            </a:r>
            <a:r>
              <a:rPr lang="en-US" altLang="zh-CN" sz="2400">
                <a:sym typeface="+mn-ea"/>
              </a:rPr>
              <a:t>喳    7.相依相偎</a:t>
            </a: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 </a:t>
            </a:r>
            <a:r>
              <a:rPr lang="zh-CN" altLang="en-US" sz="2400">
                <a:sym typeface="+mn-ea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1480185"/>
            <a:ext cx="91160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en-US" altLang="zh-CN" sz="2400">
                <a:sym typeface="+mn-ea"/>
              </a:rPr>
              <a:t>泾</a:t>
            </a:r>
            <a:r>
              <a:rPr lang="zh-CN" altLang="en-US" sz="2400">
                <a:sym typeface="+mn-ea"/>
              </a:rPr>
              <a:t>（jīng）</a:t>
            </a:r>
            <a:r>
              <a:rPr lang="en-US" altLang="zh-CN" sz="2400">
                <a:sym typeface="+mn-ea"/>
              </a:rPr>
              <a:t>阳    2熨</a:t>
            </a:r>
            <a:r>
              <a:rPr lang="zh-CN" altLang="en-US" sz="2400">
                <a:sym typeface="+mn-ea"/>
              </a:rPr>
              <a:t>（yùn）</a:t>
            </a:r>
            <a:r>
              <a:rPr lang="en-US" altLang="zh-CN" sz="2400">
                <a:sym typeface="+mn-ea"/>
              </a:rPr>
              <a:t>平   3.煨</a:t>
            </a:r>
            <a:r>
              <a:rPr lang="zh-CN" altLang="en-US" sz="2400">
                <a:sym typeface="+mn-ea"/>
              </a:rPr>
              <a:t>（wēi）</a:t>
            </a:r>
            <a:r>
              <a:rPr lang="en-US" altLang="zh-CN" sz="2400">
                <a:sym typeface="+mn-ea"/>
              </a:rPr>
              <a:t>熟    4.</a:t>
            </a:r>
            <a:r>
              <a:rPr lang="zh-CN" altLang="en-US" sz="2400">
                <a:sym typeface="+mn-ea"/>
              </a:rPr>
              <a:t>攒拥（cuán聚）</a:t>
            </a:r>
            <a:r>
              <a:rPr lang="en-US" altLang="zh-CN" sz="2400">
                <a:sym typeface="+mn-ea"/>
              </a:rPr>
              <a:t>    5.偌</a:t>
            </a:r>
            <a:r>
              <a:rPr lang="zh-CN" altLang="en-US" sz="2400">
                <a:sym typeface="+mn-ea"/>
              </a:rPr>
              <a:t>（ruò）</a:t>
            </a:r>
            <a:r>
              <a:rPr lang="en-US" altLang="zh-CN" sz="2400">
                <a:sym typeface="+mn-ea"/>
              </a:rPr>
              <a:t>大   6.嘁</a:t>
            </a:r>
            <a:r>
              <a:rPr lang="zh-CN" altLang="en-US" sz="2400">
                <a:sym typeface="+mn-ea"/>
              </a:rPr>
              <a:t>（qī ）</a:t>
            </a:r>
            <a:r>
              <a:rPr lang="en-US" altLang="zh-CN" sz="2400">
                <a:sym typeface="+mn-ea"/>
              </a:rPr>
              <a:t>嘁喳</a:t>
            </a: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 </a:t>
            </a:r>
            <a:r>
              <a:rPr lang="zh-CN" altLang="en-US" sz="2400">
                <a:sym typeface="+mn-ea"/>
              </a:rPr>
              <a:t>chā）</a:t>
            </a:r>
            <a:r>
              <a:rPr lang="en-US" altLang="zh-CN" sz="2400">
                <a:sym typeface="+mn-ea"/>
              </a:rPr>
              <a:t>喳    7.相依相偎</a:t>
            </a:r>
            <a:r>
              <a:rPr lang="zh-CN" altLang="en-US" sz="2400">
                <a:sym typeface="+mn-ea"/>
              </a:rPr>
              <a:t>（wēi）</a:t>
            </a:r>
            <a:r>
              <a:rPr lang="en-US" altLang="zh-CN" sz="2400">
                <a:sym typeface="+mn-ea"/>
              </a:rPr>
              <a:t>  </a:t>
            </a:r>
            <a:endParaRPr lang="en-US" altLang="zh-CN" sz="2400"/>
          </a:p>
          <a:p>
            <a:endParaRPr lang="en-US" altLang="zh-CN" sz="2400"/>
          </a:p>
        </p:txBody>
      </p:sp>
      <p:pic>
        <p:nvPicPr>
          <p:cNvPr id="5" name="图片 4" descr="秦腔表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7910"/>
            <a:ext cx="9144000" cy="45053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-1841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整体感知</a:t>
            </a:r>
            <a:r>
              <a:rPr lang="en-US" altLang="zh-CN" sz="2800" b="1"/>
              <a:t>    </a:t>
            </a:r>
            <a:r>
              <a:rPr lang="zh-CN" altLang="en-US" sz="2800" b="1"/>
              <a:t>梳理脉络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19685" y="516890"/>
            <a:ext cx="9128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根据文章缩写内容的内在逻辑，梳理本文行文脉络。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950" y="2348865"/>
            <a:ext cx="704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秦腔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31645" y="1445260"/>
            <a:ext cx="3416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1-3</a:t>
            </a:r>
            <a:r>
              <a:rPr lang="zh-CN" altLang="en-US"/>
              <a:t>自然段：秦腔源于秦川西府，是秦川农民大苦中的大乐。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35785" y="2852420"/>
            <a:ext cx="1191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4-8</a:t>
            </a:r>
            <a:r>
              <a:rPr lang="zh-CN" altLang="en-US"/>
              <a:t>自然段：秦腔演出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23335" y="2132330"/>
            <a:ext cx="2420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秦腔排演（</a:t>
            </a:r>
            <a:r>
              <a:rPr lang="en-US" altLang="zh-CN">
                <a:sym typeface="+mn-ea"/>
              </a:rPr>
              <a:t>4</a:t>
            </a:r>
            <a:r>
              <a:rPr lang="zh-CN" altLang="en-US"/>
              <a:t>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92090" y="2572385"/>
            <a:ext cx="216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演出前台下（</a:t>
            </a:r>
            <a:r>
              <a:rPr lang="en-US" altLang="zh-CN"/>
              <a:t>5</a:t>
            </a:r>
            <a:r>
              <a:rPr lang="zh-CN" altLang="en-US"/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23335" y="3032125"/>
            <a:ext cx="1181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秦腔演出（</a:t>
            </a:r>
            <a:r>
              <a:rPr lang="en-US" altLang="zh-CN"/>
              <a:t>5-8</a:t>
            </a:r>
            <a:r>
              <a:rPr lang="zh-CN" altLang="en-US"/>
              <a:t>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79085" y="3063875"/>
            <a:ext cx="2267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演出时台上（</a:t>
            </a:r>
            <a:r>
              <a:rPr lang="en-US" altLang="zh-CN"/>
              <a:t>6</a:t>
            </a:r>
            <a:r>
              <a:rPr lang="zh-CN" altLang="en-US"/>
              <a:t>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92420" y="3700145"/>
            <a:ext cx="2275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演出时台下（</a:t>
            </a:r>
            <a:r>
              <a:rPr lang="en-US" altLang="zh-CN"/>
              <a:t>7</a:t>
            </a:r>
            <a:r>
              <a:rPr lang="zh-CN" altLang="en-US"/>
              <a:t>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85130" y="4390390"/>
            <a:ext cx="2111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演出轶事（</a:t>
            </a:r>
            <a:r>
              <a:rPr lang="en-US" altLang="zh-CN"/>
              <a:t>8</a:t>
            </a:r>
            <a:r>
              <a:rPr lang="zh-CN" altLang="en-US"/>
              <a:t>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49780" y="4987290"/>
            <a:ext cx="1514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9-10</a:t>
            </a:r>
            <a:r>
              <a:rPr lang="zh-CN" altLang="en-US"/>
              <a:t>自然段：秦腔神圣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1268095" y="1772285"/>
            <a:ext cx="495935" cy="36004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3481070" y="2276475"/>
            <a:ext cx="443230" cy="9359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4725670" y="2780665"/>
            <a:ext cx="638810" cy="18002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秦腔剪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745" y="3556000"/>
            <a:ext cx="1915160" cy="33388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20" y="0"/>
            <a:ext cx="913638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 </a:t>
            </a:r>
            <a:r>
              <a:rPr lang="zh-CN" altLang="en-US" sz="2800" b="1"/>
              <a:t>鉴赏评价</a:t>
            </a:r>
            <a:r>
              <a:rPr lang="en-US" altLang="zh-CN" sz="2800" b="1"/>
              <a:t>    </a:t>
            </a:r>
            <a:r>
              <a:rPr lang="zh-CN" altLang="en-US" sz="2800" b="1"/>
              <a:t>感悟主题</a:t>
            </a:r>
            <a:r>
              <a:rPr lang="en-US" altLang="zh-CN" sz="2800" b="1"/>
              <a:t>   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8735" y="622935"/>
            <a:ext cx="91414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作者写散文，讲求</a:t>
            </a:r>
            <a:r>
              <a:rPr lang="en-US" altLang="zh-CN" sz="2400"/>
              <a:t>“</a:t>
            </a:r>
            <a:r>
              <a:rPr lang="zh-CN" altLang="en-US" sz="2400"/>
              <a:t>张扬、大度、力度</a:t>
            </a:r>
            <a:r>
              <a:rPr lang="en-US" altLang="zh-CN" sz="2400"/>
              <a:t>”</a:t>
            </a:r>
            <a:r>
              <a:rPr lang="zh-CN" altLang="en-US" sz="2400"/>
              <a:t>（贾平凹《对当前散文的看法》），这种审美情趣在文中是怎样体现的？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5240" y="1657350"/>
            <a:ext cx="661670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将秦腔与三秦大地草野乡间联系在一起，强调无论是创造者，还是能够真正欣赏这种艺术形式的，只能是大苦大乐的草根百姓。秦腔作为秦川劳苦百姓五大生命要素之一，和</a:t>
            </a:r>
            <a:r>
              <a:rPr lang="en-US" altLang="zh-CN" sz="2400"/>
              <a:t>“</a:t>
            </a:r>
            <a:r>
              <a:rPr lang="zh-CN" altLang="en-US" sz="2400"/>
              <a:t>西凤</a:t>
            </a:r>
            <a:r>
              <a:rPr lang="en-US" altLang="zh-CN" sz="2400"/>
              <a:t>”</a:t>
            </a:r>
            <a:r>
              <a:rPr lang="zh-CN" altLang="en-US" sz="2400"/>
              <a:t>白酒、长线辣子、大叶卷烟、牛肉泡馍比较起来，它是唯一的精神需求，是恶劣物质条件下的精神享受。农民把所有农闲时的注意给它，从中得到足够的乐趣。从搭台、排演到演出，他们全程参与，充满仪式感。全民动员的秦腔称为村民生活的一部分，上演了各式各样生活的悲喜剧。</a:t>
            </a:r>
            <a:r>
              <a:rPr lang="en-US" altLang="zh-CN" sz="2400"/>
              <a:t>“</a:t>
            </a:r>
            <a:r>
              <a:rPr lang="zh-CN" altLang="en-US" sz="2400"/>
              <a:t>只有这秦腔</a:t>
            </a:r>
            <a:r>
              <a:rPr lang="en-US" altLang="zh-CN" sz="2400"/>
              <a:t>”</a:t>
            </a:r>
            <a:r>
              <a:rPr lang="zh-CN" altLang="en-US" sz="2400"/>
              <a:t>，</a:t>
            </a:r>
            <a:r>
              <a:rPr lang="en-US" altLang="zh-CN" sz="2400"/>
              <a:t>“</a:t>
            </a:r>
            <a:r>
              <a:rPr lang="zh-CN" altLang="en-US" sz="2400"/>
              <a:t>也只能有这秦腔</a:t>
            </a:r>
            <a:r>
              <a:rPr lang="en-US" altLang="zh-CN" sz="2400"/>
              <a:t>”</a:t>
            </a:r>
            <a:r>
              <a:rPr lang="zh-CN" altLang="en-US" sz="2400"/>
              <a:t>，</a:t>
            </a:r>
            <a:r>
              <a:rPr lang="en-US" altLang="zh-CN" sz="2400"/>
              <a:t>“</a:t>
            </a:r>
            <a:r>
              <a:rPr lang="zh-CN" altLang="en-US" sz="2400"/>
              <a:t>只有也只能有这秦腔</a:t>
            </a:r>
            <a:r>
              <a:rPr lang="en-US" altLang="zh-CN" sz="2400"/>
              <a:t>”</a:t>
            </a:r>
            <a:r>
              <a:rPr lang="zh-CN" altLang="en-US" sz="2400"/>
              <a:t>等，将这一有血有肉的艺术形式与秦川农民的生活紧密联系在一起。</a:t>
            </a:r>
          </a:p>
        </p:txBody>
      </p:sp>
      <p:pic>
        <p:nvPicPr>
          <p:cNvPr id="5" name="图片 4" descr="秦腔脸谱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660" y="1556385"/>
            <a:ext cx="2164080" cy="4762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鉴赏评价</a:t>
            </a:r>
            <a:r>
              <a:rPr lang="en-US" altLang="zh-CN" sz="2800" b="1"/>
              <a:t>     </a:t>
            </a:r>
            <a:r>
              <a:rPr lang="zh-CN" altLang="en-US" sz="2800" b="1"/>
              <a:t>场面描写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50" y="543560"/>
            <a:ext cx="91020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贾平凹曾说，</a:t>
            </a:r>
            <a:r>
              <a:rPr lang="en-US" altLang="zh-CN" sz="2400"/>
              <a:t>“</a:t>
            </a:r>
            <a:r>
              <a:rPr lang="zh-CN" altLang="en-US" sz="2400"/>
              <a:t>我羡慕那种横空排浪式的汪洋场面</a:t>
            </a:r>
            <a:r>
              <a:rPr lang="en-US" altLang="zh-CN" sz="2400"/>
              <a:t>……</a:t>
            </a:r>
            <a:r>
              <a:rPr lang="zh-CN" altLang="en-US" sz="2400"/>
              <a:t>情绪有了声响，幻想有了色彩</a:t>
            </a:r>
            <a:r>
              <a:rPr lang="en-US" altLang="zh-CN" sz="2400"/>
              <a:t>”</a:t>
            </a:r>
            <a:r>
              <a:rPr lang="zh-CN" altLang="en-US" sz="2400"/>
              <a:t>，你如何理解作者这句话？从《秦腔》中选取一例予以鉴赏。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23495" y="1988820"/>
            <a:ext cx="916749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二、课文鉴赏：</a:t>
            </a:r>
          </a:p>
          <a:p>
            <a:r>
              <a:rPr lang="en-US" altLang="zh-CN" sz="2000"/>
              <a:t>1.在黎明或者黄昏的时分，一个人独独地到田野里去，远远看着天幕下一个一个山包一样隆起的十三个朝代帝王的陵墓，细细辨认着田埂土，荒草中那一截一截汉唐时期石碑上的残字，高高的土屋上的窗口里就飘出 一阵冗长的二胡声，几声雄壮的秦腔叫板，我就痴呆了，</a:t>
            </a:r>
            <a:r>
              <a:rPr lang="zh-CN" altLang="en-US" sz="2000"/>
              <a:t>感觉到那村口的土尘里，一头叫驴的打滚是那么有力，感觉自己心胸中一股强硬的气魄喷薄而出。</a:t>
            </a:r>
            <a:endParaRPr lang="en-US" altLang="zh-CN" sz="2000"/>
          </a:p>
          <a:p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2.演员们都集合起来，到那古寺庙里去。吹，拉，弹，奏，翻，打，念，唱，提袍 甩袖，吹胡瞪眼，古寺庙成了古今真乐府，天地大梨园。导演是老一辈演员，享有绝对权威</a:t>
            </a:r>
            <a:r>
              <a:rPr lang="zh-CN" altLang="en-US" sz="2000"/>
              <a:t>；</a:t>
            </a:r>
            <a:r>
              <a:rPr lang="en-US" altLang="zh-CN" sz="2000"/>
              <a:t>演员是一</a:t>
            </a:r>
            <a:r>
              <a:rPr lang="zh-CN" altLang="en-US" sz="2000"/>
              <a:t>家</a:t>
            </a:r>
            <a:r>
              <a:rPr lang="en-US" altLang="zh-CN" sz="2000"/>
              <a:t>几口，夫妻同台，父子同台，公公儿媳也同台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2000"/>
              <a:t>一到台上，秦腔面前人人平等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2000"/>
              <a:t>寺庙里有 窗无扇，屋梁上蛛丝结网，夏天蚊虫飞来，成团成团在头上旋转，薰蚊草 就墙角燃起，一声唱腔一声咳嗽。冬天里四面透风，柳木疙瘩火当中架起，一出场一脸正经，一下场凑近火堆，热了前怀，凉了后背。排演到什么时候，什么时候都有观众，有抱着二尺长的烟袋的老者，有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2555" y="3860800"/>
            <a:ext cx="8985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（写一个人田野里听到秦腔的情态及感觉，空旷有力，突出了秦腔的粗犷豪放，感人至深。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1712595" y="1379220"/>
            <a:ext cx="72517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一</a:t>
            </a:r>
            <a:r>
              <a:rPr lang="zh-CN" altLang="en-US" sz="2000">
                <a:sym typeface="+mn-ea"/>
              </a:rPr>
              <a:t>、贾平凹这句话是对场面描写的赞赏，表明了作者对宏大的场面描写的青睐，对场面描写的妙处的体会。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94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2">
      <vt:lpstr>Arial</vt:lpstr>
      <vt:lpstr>Calibri</vt:lpstr>
      <vt:lpstr>楷体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2021-08-02T08:38:59.653</cp:lastPrinted>
  <dcterms:created xsi:type="dcterms:W3CDTF">2021-08-02T08:38:59Z</dcterms:created>
  <dcterms:modified xsi:type="dcterms:W3CDTF">2021-08-02T00:39:01Z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