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25" r:id="rId5"/>
    <p:sldId id="333" r:id="rId6"/>
    <p:sldId id="326" r:id="rId7"/>
    <p:sldId id="327" r:id="rId8"/>
    <p:sldId id="332" r:id="rId9"/>
    <p:sldId id="272" r:id="rId10"/>
    <p:sldId id="330" r:id="rId11"/>
    <p:sldId id="334" r:id="rId12"/>
    <p:sldId id="338" r:id="rId13"/>
    <p:sldId id="331" r:id="rId14"/>
    <p:sldId id="339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1C35A-FA5A-4CA5-A579-E9C71FB2C5E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4E0E54-DF91-4F54-A5D9-7DB2ECDC25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3474E-F104-4A5D-966C-08179CB3144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1D099-49DB-4A1A-AEE3-1B7C8044BC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2982F1-4F75-4E3A-8A89-F2516EF9C51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4166B-9925-496F-9073-F4D80215F9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528EA-834F-43D1-B9A7-A2CC5E82A72E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194A6-6166-4DCD-91C0-CA85DD6798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6C56A-78DA-4E73-8FFA-B434073FD65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B406F-FC2A-4750-B8AE-BC137BCAB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0517D-EE3D-44F9-9722-E8CEF8B182D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A6331-B5B8-4172-81EA-283D54D99A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76A95-3DCD-47A3-9041-F57593428F8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3B17F-4A3B-440B-82B3-A703E118B8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A7F4F-48C9-4BD7-A98D-99BDAEC20F1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CB38A-1DA6-4C2B-9024-565D6D8EFA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B3836-E244-4E2C-AC45-3FAE0F836CBF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342CE-CD86-40DC-880E-4457C01B5C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44A5E-4354-4621-BFD5-12E697BBECDE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7DC35-E850-4862-A416-B8AC84758C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D9551-1E10-4CD5-AE5A-3C4CC2154DD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3764F-1E71-4329-9FC7-E4C47F1545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83ED9-3339-4F5F-AAB3-F5605407588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E6205-468B-43E5-9D40-E9576739B2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63042-F4B7-46BA-AA67-19FB48BDDB2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AB06E-E8A3-4FBB-B27B-F5B9A59506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E5845-A069-417E-BB8C-1CDEC39A5CE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3E227-C235-442A-9259-F4426F4184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D58A0-0168-4555-A1B0-62441512F44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C66AE-BB0E-4308-A779-5306CF3B98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952219F-0D5A-47A8-991A-E6EDDACDEFA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C64CD87-1FC0-411D-9CB3-D0EFBA4F57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4.docx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Word___6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5.docx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2.docx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3.docx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35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98600"/>
            <a:ext cx="8128000" cy="41148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阅读选文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你认为孟子是否要人们完全不考虑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放弃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试谈谈你的理解。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孟子对梁惠王说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王何必曰利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亦有仁义而已矣。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他并不是要梁惠王不考虑利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实际上推行仁义才是大利所在。他认识到人活着就有需求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人的需求是开放的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而且一些需求必须不断地得到满足。因而当政者要顺着民众的需求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使他们丰衣足食、安居乐业。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物利和道德是相关相联、相生相长的。孟子指出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在尽量使物质享受达到一定水平以满足人们的生活需求的同时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务必加强教育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加强人伦道德观念的培养。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14550"/>
            <a:ext cx="8128000" cy="2882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本课三则选文在说理时都运用了对比论证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请做具体说明。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本课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则选文都运用了鲜明的对比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论述明快有力。第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孟子见梁惠王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提出观点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亦有仁义而已矣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先说利字当头的坏处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然后再说推行仁义的好处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   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将之楚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先说以利说秦、楚之王的坏处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再说以义说秦、楚之王的好处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则选文将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孳孳为善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孳孳为利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对比阐述。这样正反对比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使主旨更加鲜明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论述更加有力。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pic>
        <p:nvPicPr>
          <p:cNvPr id="10" name="牛经楷体.eps" descr="id:2147492800;FounderC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08588" y="3417888"/>
            <a:ext cx="273050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sp>
        <p:nvSpPr>
          <p:cNvPr id="7178" name="矩形 4"/>
          <p:cNvSpPr>
            <a:spLocks noChangeAspect="1"/>
          </p:cNvSpPr>
          <p:nvPr/>
        </p:nvSpPr>
        <p:spPr bwMode="auto">
          <a:xfrm>
            <a:off x="508000" y="1154113"/>
            <a:ext cx="7366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7174" name="Object 6"/>
          <p:cNvGraphicFramePr>
            <a:graphicFrameLocks noChangeAspect="1"/>
          </p:cNvGraphicFramePr>
          <p:nvPr/>
        </p:nvGraphicFramePr>
        <p:xfrm>
          <a:off x="508000" y="1690688"/>
          <a:ext cx="8128000" cy="4584700"/>
        </p:xfrm>
        <a:graphic>
          <a:graphicData uri="http://schemas.openxmlformats.org/presentationml/2006/ole">
            <p:oleObj spid="_x0000_s7174" name="文档" r:id="rId6" imgW="3839157" imgH="2165426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sp>
        <p:nvSpPr>
          <p:cNvPr id="8207" name="矩形 6"/>
          <p:cNvSpPr>
            <a:spLocks noChangeAspect="1"/>
          </p:cNvSpPr>
          <p:nvPr/>
        </p:nvSpPr>
        <p:spPr bwMode="auto">
          <a:xfrm>
            <a:off x="508000" y="2060575"/>
            <a:ext cx="736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8202" name="Object 10"/>
          <p:cNvGraphicFramePr>
            <a:graphicFrameLocks noChangeAspect="1"/>
          </p:cNvGraphicFramePr>
          <p:nvPr/>
        </p:nvGraphicFramePr>
        <p:xfrm>
          <a:off x="508000" y="2584450"/>
          <a:ext cx="8128000" cy="1738313"/>
        </p:xfrm>
        <a:graphic>
          <a:graphicData uri="http://schemas.openxmlformats.org/presentationml/2006/ole">
            <p:oleObj spid="_x0000_s8202" name="文档" r:id="rId6" imgW="3839157" imgH="821307" progId="">
              <p:embed/>
            </p:oleObj>
          </a:graphicData>
        </a:graphic>
      </p:graphicFrame>
      <p:sp>
        <p:nvSpPr>
          <p:cNvPr id="8208" name="矩形 8"/>
          <p:cNvSpPr>
            <a:spLocks noChangeAspect="1"/>
          </p:cNvSpPr>
          <p:nvPr/>
        </p:nvSpPr>
        <p:spPr bwMode="auto">
          <a:xfrm>
            <a:off x="508000" y="4211638"/>
            <a:ext cx="736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8203" name="Object 11"/>
          <p:cNvGraphicFramePr>
            <a:graphicFrameLocks noChangeAspect="1"/>
          </p:cNvGraphicFramePr>
          <p:nvPr/>
        </p:nvGraphicFramePr>
        <p:xfrm>
          <a:off x="1123950" y="4035425"/>
          <a:ext cx="8128000" cy="863600"/>
        </p:xfrm>
        <a:graphic>
          <a:graphicData uri="http://schemas.openxmlformats.org/presentationml/2006/ole">
            <p:oleObj spid="_x0000_s8203" name="文档" r:id="rId7" imgW="3839157" imgH="407953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65" name="矩形 1"/>
          <p:cNvSpPr>
            <a:spLocks noChangeAspect="1"/>
          </p:cNvSpPr>
          <p:nvPr/>
        </p:nvSpPr>
        <p:spPr bwMode="auto">
          <a:xfrm>
            <a:off x="508000" y="2514600"/>
            <a:ext cx="18732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312738" y="2982913"/>
          <a:ext cx="8128000" cy="457200"/>
        </p:xfrm>
        <a:graphic>
          <a:graphicData uri="http://schemas.openxmlformats.org/presentationml/2006/ole">
            <p:oleObj spid="_x0000_s2058" name="文档" r:id="rId8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406775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用在后半句话的开头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表示转折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06538" y="3468688"/>
            <a:ext cx="831850" cy="293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6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2200"/>
            <a:ext cx="8128000" cy="4927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一词多义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孟子遇于石丘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相遇、遇到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二王我将有所遇焉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投合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指得到君主的信任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仆以口语遇遭此祸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遭受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出则接遇宾客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接待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斯固百世之遇也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机会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是君臣、父子、兄弟终去仁义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舍弃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欲呼张良与俱去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离开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相去四十里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距离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我从去年辞帝京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过去的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30525" y="1989138"/>
            <a:ext cx="198913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00438" y="2387600"/>
            <a:ext cx="34417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90913" y="2790825"/>
            <a:ext cx="11477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28938" y="3211513"/>
            <a:ext cx="11477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14688" y="3605213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87913" y="4408488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14688" y="4816475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662238" y="5219700"/>
            <a:ext cx="11477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209925" y="5610225"/>
            <a:ext cx="169703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6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1751" name="矩形 2"/>
          <p:cNvSpPr>
            <a:spLocks noChangeAspect="1"/>
          </p:cNvSpPr>
          <p:nvPr/>
        </p:nvSpPr>
        <p:spPr bwMode="auto">
          <a:xfrm>
            <a:off x="508000" y="2513013"/>
            <a:ext cx="8128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舜之徒也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秦城恐不可得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徒见欺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白白地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徒以吾两人在也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仅仅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氓隶之人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而迁徙之徒也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囚徒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73313" y="3028950"/>
            <a:ext cx="8620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48100" y="3422650"/>
            <a:ext cx="14208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25800" y="3819525"/>
            <a:ext cx="113506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19563" y="4233863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89" name="矩形 1"/>
          <p:cNvSpPr>
            <a:spLocks noChangeAspect="1"/>
          </p:cNvSpPr>
          <p:nvPr/>
        </p:nvSpPr>
        <p:spPr bwMode="auto">
          <a:xfrm>
            <a:off x="508000" y="2060575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312738" y="2543175"/>
          <a:ext cx="8128000" cy="1831975"/>
        </p:xfrm>
        <a:graphic>
          <a:graphicData uri="http://schemas.openxmlformats.org/presentationml/2006/ole">
            <p:oleObj spid="_x0000_s3082" name="文档" r:id="rId8" imgW="3839157" imgH="864874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2984500" y="2592388"/>
            <a:ext cx="52101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43300" y="3030538"/>
            <a:ext cx="40100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73425" y="3505200"/>
            <a:ext cx="49117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30638" y="3952875"/>
            <a:ext cx="342741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亦将有以利吾国乎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有以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固定句式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何以利吾国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何以利吾家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何以利吾身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万乘之国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弑其君者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必千乘之家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孟子遇于石丘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先生将何之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是三军之士乐罢而悦于利也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然而不亡者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未之有也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孳孳为善者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舜之徒也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孳孳为利者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蹠之徒也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33775" y="2205038"/>
            <a:ext cx="172561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57850" y="2593975"/>
            <a:ext cx="1068388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76825" y="3000375"/>
            <a:ext cx="7969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79738" y="3400425"/>
            <a:ext cx="19923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13038" y="3797300"/>
            <a:ext cx="10699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56138" y="4206875"/>
            <a:ext cx="7969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94138" y="4597400"/>
            <a:ext cx="10699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553200" y="5016500"/>
            <a:ext cx="7969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27350"/>
            <a:ext cx="8128000" cy="12573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未有仁而遗其亲者也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未有义而后其君者也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是君臣、父子、兄弟去利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怀仁义以相接也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然而不王者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未之有也。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838" y="2989263"/>
            <a:ext cx="2520950" cy="293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33875" y="3387725"/>
            <a:ext cx="1944688" cy="293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985838"/>
            <a:ext cx="8128000" cy="53340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未有仁而遗其亲者也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未有义而后其君者也。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译文：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没有一个有仁心却遗弃父母的人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没有一个讲道义却把君王摆在次要位置上的人。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49" charset="-122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赏析：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孟子极力推崇仁义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认为仁义是维系人心的基础。如果人人都懂礼义廉耻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对家庭来说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成员之间的关系就会和谐融洽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对国家来说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国家就会安定太平。所以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应强调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仁义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的重要性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大力加强社会主义道德文明的建设。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怀仁义以相接也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然而不王者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未之有也。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译文：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怀着仁义之心来互相交往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这样却不成就王业的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还从未有过。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赏析：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人与人之间、任何群体之间都应该把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施仁义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作为最重要的价值取向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只有这样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人与人之间、群体与群体之间才能关系融洽、相处友好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社会各项事业才能和谐发展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国家才能强大。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985838"/>
            <a:ext cx="8128000" cy="53340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则选文中孟子认为治国的根本是什么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言利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有什么危害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治国的根本是要讲仁义。如果国君带头言利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整个社会就会上行下效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人们就会产生无尽的贪欲。有了贪欲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人们就会不满足于自己已有的财利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就会互相争夺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甚至会弃自己的父母、君主而不顾。一些卿大夫虽然拥有了国君十分之一的财利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也会试图杀害国君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并夺取国君所拥有的一切。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孟子在劝说秦王、楚王的观点上有什么不同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会有什么不同的效果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秦楚交兵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晓之以利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劝阻战争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而孟子认为应该晓之以义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阻止战争。孟子认为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晓之以利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就是鼓励人们逐利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而人们都怀着逐利的心态相交往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最终会导致家破国亡。而晓之以义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则会鼓励人们心怀仁义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如果人人都心怀仁义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那么统治者就会成就王业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天下太平。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7893" name="牛轻黑体.eps" descr="id:2147492786;FounderC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0213" y="3503613"/>
            <a:ext cx="276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牛经楷体.eps" descr="id:2147492800;FounderC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78175" y="4314825"/>
            <a:ext cx="271463" cy="27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99</TotalTime>
  <Words>1442</Words>
  <Application>Microsoft Office PowerPoint</Application>
  <PresentationFormat>全屏显示(4:3)</PresentationFormat>
  <Paragraphs>99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7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29</cp:revision>
  <dcterms:created xsi:type="dcterms:W3CDTF">2015-07-28T05:59:53Z</dcterms:created>
  <dcterms:modified xsi:type="dcterms:W3CDTF">2016-09-19T01:41:57Z</dcterms:modified>
</cp:coreProperties>
</file>