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tags/tag2.xml" ContentType="application/vnd.openxmlformats-officedocument.presentationml.tags+xml"/>
  <Override PartName="/ppt/notesSlides/notesSlide18.xml" ContentType="application/vnd.openxmlformats-officedocument.presentationml.notesSlide+xml"/>
  <Override PartName="/ppt/notesSlides/notesSlide27.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docProps/custom.xml" ContentType="application/vnd.openxmlformats-officedocument.custom-properties+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Default Extension="mp3" ContentType="audio/mp3"/>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tags/tag3.xml" ContentType="application/vnd.openxmlformats-officedocument.presentationml.tags+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6.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0"/>
  </p:notesMasterIdLst>
  <p:sldIdLst>
    <p:sldId id="281" r:id="rId2"/>
    <p:sldId id="256" r:id="rId3"/>
    <p:sldId id="282" r:id="rId4"/>
    <p:sldId id="283" r:id="rId5"/>
    <p:sldId id="284" r:id="rId6"/>
    <p:sldId id="285" r:id="rId7"/>
    <p:sldId id="286" r:id="rId8"/>
    <p:sldId id="287" r:id="rId9"/>
    <p:sldId id="288" r:id="rId10"/>
    <p:sldId id="309" r:id="rId11"/>
    <p:sldId id="311" r:id="rId12"/>
    <p:sldId id="257" r:id="rId13"/>
    <p:sldId id="336" r:id="rId14"/>
    <p:sldId id="332" r:id="rId15"/>
    <p:sldId id="333" r:id="rId16"/>
    <p:sldId id="334" r:id="rId17"/>
    <p:sldId id="337" r:id="rId18"/>
    <p:sldId id="335" r:id="rId19"/>
    <p:sldId id="258" r:id="rId20"/>
    <p:sldId id="338" r:id="rId21"/>
    <p:sldId id="339" r:id="rId22"/>
    <p:sldId id="340" r:id="rId23"/>
    <p:sldId id="341" r:id="rId24"/>
    <p:sldId id="342" r:id="rId25"/>
    <p:sldId id="343" r:id="rId26"/>
    <p:sldId id="344" r:id="rId27"/>
    <p:sldId id="345" r:id="rId28"/>
    <p:sldId id="346" r:id="rId29"/>
  </p:sldIdLst>
  <p:sldSz cx="12192000" cy="6858000"/>
  <p:notesSz cx="6858000" cy="9144000"/>
  <p:custDataLst>
    <p:tags r:id="rId3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2FDB2607-1784-4EEB-B798-7EB5836EED8A}">
        <p14:showMediaCtrls xmlns:p14="http://schemas.microsoft.com/office/powerpoint/2010/main" xmlns="" val="1"/>
      </p:ext>
    </p:extLst>
  </p:showPr>
  <p:clrMru>
    <a:srgbClr val="DB0707"/>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152" autoAdjust="0"/>
    <p:restoredTop sz="94660"/>
  </p:normalViewPr>
  <p:slideViewPr>
    <p:cSldViewPr snapToGrid="0">
      <p:cViewPr>
        <p:scale>
          <a:sx n="33" d="100"/>
          <a:sy n="33" d="100"/>
        </p:scale>
        <p:origin x="-1266" y="-894"/>
      </p:cViewPr>
      <p:guideLst>
        <p:guide orient="horz" pos="2182"/>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gs" Target="tags/tag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35"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1D4A891-F9A3-44B5-B733-09602E748DCB}" type="datetimeFigureOut">
              <a:rPr lang="zh-CN" altLang="en-US" smtClean="0"/>
              <a:pPr/>
              <a:t>2020/6/16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68F1ADB-5708-424B-B98F-4FE8806552F9}"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8F1ADB-5708-424B-B98F-4FE8806552F9}" type="slidenum">
              <a:rPr lang="zh-CN" altLang="en-US" smtClean="0"/>
              <a:pPr/>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8F1ADB-5708-424B-B98F-4FE8806552F9}" type="slidenum">
              <a:rPr lang="zh-CN" altLang="en-US" smtClean="0"/>
              <a:pPr/>
              <a:t>10</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8F1ADB-5708-424B-B98F-4FE8806552F9}" type="slidenum">
              <a:rPr lang="zh-CN" altLang="en-US" smtClean="0"/>
              <a:pPr/>
              <a:t>11</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8F1ADB-5708-424B-B98F-4FE8806552F9}" type="slidenum">
              <a:rPr lang="zh-CN" altLang="en-US" smtClean="0"/>
              <a:pPr/>
              <a:t>12</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8F1ADB-5708-424B-B98F-4FE8806552F9}" type="slidenum">
              <a:rPr lang="zh-CN" altLang="en-US" smtClean="0"/>
              <a:pPr/>
              <a:t>13</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8F1ADB-5708-424B-B98F-4FE8806552F9}" type="slidenum">
              <a:rPr lang="zh-CN" altLang="en-US" smtClean="0"/>
              <a:pPr/>
              <a:t>14</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8F1ADB-5708-424B-B98F-4FE8806552F9}" type="slidenum">
              <a:rPr lang="zh-CN" altLang="en-US" smtClean="0"/>
              <a:pPr/>
              <a:t>15</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8F1ADB-5708-424B-B98F-4FE8806552F9}" type="slidenum">
              <a:rPr lang="zh-CN" altLang="en-US" smtClean="0"/>
              <a:pPr/>
              <a:t>16</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8F1ADB-5708-424B-B98F-4FE8806552F9}" type="slidenum">
              <a:rPr lang="zh-CN" altLang="en-US" smtClean="0"/>
              <a:pPr/>
              <a:t>17</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8F1ADB-5708-424B-B98F-4FE8806552F9}" type="slidenum">
              <a:rPr lang="zh-CN" altLang="en-US" smtClean="0"/>
              <a:pPr/>
              <a:t>18</a:t>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8F1ADB-5708-424B-B98F-4FE8806552F9}" type="slidenum">
              <a:rPr lang="zh-CN" altLang="en-US" smtClean="0"/>
              <a:pPr/>
              <a:t>19</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8F1ADB-5708-424B-B98F-4FE8806552F9}" type="slidenum">
              <a:rPr lang="zh-CN" altLang="en-US" smtClean="0"/>
              <a:pPr/>
              <a:t>2</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8F1ADB-5708-424B-B98F-4FE8806552F9}" type="slidenum">
              <a:rPr lang="zh-CN" altLang="en-US" smtClean="0"/>
              <a:pPr/>
              <a:t>20</a:t>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8F1ADB-5708-424B-B98F-4FE8806552F9}" type="slidenum">
              <a:rPr lang="zh-CN" altLang="en-US" smtClean="0"/>
              <a:pPr/>
              <a:t>21</a:t>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8F1ADB-5708-424B-B98F-4FE8806552F9}" type="slidenum">
              <a:rPr lang="zh-CN" altLang="en-US" smtClean="0"/>
              <a:pPr/>
              <a:t>22</a:t>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8F1ADB-5708-424B-B98F-4FE8806552F9}" type="slidenum">
              <a:rPr lang="zh-CN" altLang="en-US" smtClean="0"/>
              <a:pPr/>
              <a:t>23</a:t>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8F1ADB-5708-424B-B98F-4FE8806552F9}" type="slidenum">
              <a:rPr lang="zh-CN" altLang="en-US" smtClean="0"/>
              <a:pPr/>
              <a:t>24</a:t>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8F1ADB-5708-424B-B98F-4FE8806552F9}" type="slidenum">
              <a:rPr lang="zh-CN" altLang="en-US" smtClean="0"/>
              <a:pPr/>
              <a:t>25</a:t>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8F1ADB-5708-424B-B98F-4FE8806552F9}" type="slidenum">
              <a:rPr lang="zh-CN" altLang="en-US" smtClean="0"/>
              <a:pPr/>
              <a:t>26</a:t>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8F1ADB-5708-424B-B98F-4FE8806552F9}" type="slidenum">
              <a:rPr lang="zh-CN" altLang="en-US" smtClean="0"/>
              <a:pPr/>
              <a:t>27</a:t>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8F1ADB-5708-424B-B98F-4FE8806552F9}" type="slidenum">
              <a:rPr lang="zh-CN" altLang="en-US" smtClean="0"/>
              <a:pPr/>
              <a:t>28</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8F1ADB-5708-424B-B98F-4FE8806552F9}" type="slidenum">
              <a:rPr lang="zh-CN" altLang="en-US" smtClean="0"/>
              <a:pPr/>
              <a:t>3</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8F1ADB-5708-424B-B98F-4FE8806552F9}" type="slidenum">
              <a:rPr lang="zh-CN" altLang="en-US" smtClean="0"/>
              <a:pPr/>
              <a:t>4</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8F1ADB-5708-424B-B98F-4FE8806552F9}" type="slidenum">
              <a:rPr lang="zh-CN" altLang="en-US" smtClean="0"/>
              <a:pPr/>
              <a:t>5</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8F1ADB-5708-424B-B98F-4FE8806552F9}" type="slidenum">
              <a:rPr lang="zh-CN" altLang="en-US" smtClean="0"/>
              <a:pPr/>
              <a:t>6</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8F1ADB-5708-424B-B98F-4FE8806552F9}" type="slidenum">
              <a:rPr lang="zh-CN" altLang="en-US" smtClean="0"/>
              <a:pPr/>
              <a:t>7</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8F1ADB-5708-424B-B98F-4FE8806552F9}" type="slidenum">
              <a:rPr lang="zh-CN" altLang="en-US" smtClean="0"/>
              <a:pPr/>
              <a:t>8</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8F1ADB-5708-424B-B98F-4FE8806552F9}" type="slidenum">
              <a:rPr lang="zh-CN" altLang="en-US" smtClean="0"/>
              <a:pPr/>
              <a:t>9</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A7299A6B-0115-4F4D-82E6-9E49BB5B72E3}" type="datetimeFigureOut">
              <a:rPr lang="zh-CN" altLang="en-US" smtClean="0"/>
              <a:pPr/>
              <a:t>2020/6/16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D6D833F-A95A-44FC-B0D7-486FA2684572}" type="slidenum">
              <a:rPr lang="zh-CN" altLang="en-US" smtClean="0"/>
              <a:pPr/>
              <a:t>‹#›</a:t>
            </a:fld>
            <a:endParaRPr lang="zh-CN" altLang="en-US"/>
          </a:p>
        </p:txBody>
      </p:sp>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Requires="p14" p14:dur="1500" advClick="0" advTm="5000">
        <p15:prstTrans prst="pageCurlDouble"/>
      </p:transition>
    </mc:Choice>
    <mc:Fallback>
      <p:transition spd="slow" advClick="0" advTm="500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A7299A6B-0115-4F4D-82E6-9E49BB5B72E3}" type="datetimeFigureOut">
              <a:rPr lang="zh-CN" altLang="en-US" smtClean="0"/>
              <a:pPr/>
              <a:t>2020/6/16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D6D833F-A95A-44FC-B0D7-486FA2684572}" type="slidenum">
              <a:rPr lang="zh-CN" altLang="en-US" smtClean="0"/>
              <a:pPr/>
              <a:t>‹#›</a:t>
            </a:fld>
            <a:endParaRPr lang="zh-CN" altLang="en-US"/>
          </a:p>
        </p:txBody>
      </p:sp>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Requires="p14" p14:dur="1500" advClick="0" advTm="5000">
        <p15:prstTrans prst="pageCurlDouble"/>
      </p:transition>
    </mc:Choice>
    <mc:Fallback>
      <p:transition spd="slow" advClick="0" advTm="5000">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A7299A6B-0115-4F4D-82E6-9E49BB5B72E3}" type="datetimeFigureOut">
              <a:rPr lang="zh-CN" altLang="en-US" smtClean="0"/>
              <a:pPr/>
              <a:t>2020/6/16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D6D833F-A95A-44FC-B0D7-486FA2684572}" type="slidenum">
              <a:rPr lang="zh-CN" altLang="en-US" smtClean="0"/>
              <a:pPr/>
              <a:t>‹#›</a:t>
            </a:fld>
            <a:endParaRPr lang="zh-CN" altLang="en-US"/>
          </a:p>
        </p:txBody>
      </p:sp>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Requires="p14" p14:dur="1500" advClick="0" advTm="5000">
        <p15:prstTrans prst="pageCurlDouble"/>
      </p:transition>
    </mc:Choice>
    <mc:Fallback>
      <p:transition spd="slow" advClick="0" advTm="500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A7299A6B-0115-4F4D-82E6-9E49BB5B72E3}" type="datetimeFigureOut">
              <a:rPr lang="zh-CN" altLang="en-US" smtClean="0"/>
              <a:pPr/>
              <a:t>2020/6/16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D6D833F-A95A-44FC-B0D7-486FA2684572}" type="slidenum">
              <a:rPr lang="zh-CN" altLang="en-US" smtClean="0"/>
              <a:pPr/>
              <a:t>‹#›</a:t>
            </a:fld>
            <a:endParaRPr lang="zh-CN" altLang="en-US"/>
          </a:p>
        </p:txBody>
      </p:sp>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Requires="p14" p14:dur="1500" advClick="0" advTm="5000">
        <p15:prstTrans prst="pageCurlDouble"/>
      </p:transition>
    </mc:Choice>
    <mc:Fallback>
      <p:transition spd="slow" advClick="0" advTm="500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A7299A6B-0115-4F4D-82E6-9E49BB5B72E3}" type="datetimeFigureOut">
              <a:rPr lang="zh-CN" altLang="en-US" smtClean="0"/>
              <a:pPr/>
              <a:t>2020/6/16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D6D833F-A95A-44FC-B0D7-486FA2684572}" type="slidenum">
              <a:rPr lang="zh-CN" altLang="en-US" smtClean="0"/>
              <a:pPr/>
              <a:t>‹#›</a:t>
            </a:fld>
            <a:endParaRPr lang="zh-CN" altLang="en-US"/>
          </a:p>
        </p:txBody>
      </p:sp>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Requires="p14" p14:dur="1500" advClick="0" advTm="5000">
        <p15:prstTrans prst="pageCurlDouble"/>
      </p:transition>
    </mc:Choice>
    <mc:Fallback>
      <p:transition spd="slow" advClick="0" advTm="500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A7299A6B-0115-4F4D-82E6-9E49BB5B72E3}" type="datetimeFigureOut">
              <a:rPr lang="zh-CN" altLang="en-US" smtClean="0"/>
              <a:pPr/>
              <a:t>2020/6/16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D6D833F-A95A-44FC-B0D7-486FA2684572}" type="slidenum">
              <a:rPr lang="zh-CN" altLang="en-US" smtClean="0"/>
              <a:pPr/>
              <a:t>‹#›</a:t>
            </a:fld>
            <a:endParaRPr lang="zh-CN" altLang="en-US"/>
          </a:p>
        </p:txBody>
      </p:sp>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Requires="p14" p14:dur="1500" advClick="0" advTm="5000">
        <p15:prstTrans prst="pageCurlDouble"/>
      </p:transition>
    </mc:Choice>
    <mc:Fallback>
      <p:transition spd="slow" advClick="0" advTm="500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A7299A6B-0115-4F4D-82E6-9E49BB5B72E3}" type="datetimeFigureOut">
              <a:rPr lang="zh-CN" altLang="en-US" smtClean="0"/>
              <a:pPr/>
              <a:t>2020/6/16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D6D833F-A95A-44FC-B0D7-486FA2684572}" type="slidenum">
              <a:rPr lang="zh-CN" altLang="en-US" smtClean="0"/>
              <a:pPr/>
              <a:t>‹#›</a:t>
            </a:fld>
            <a:endParaRPr lang="zh-CN" altLang="en-US"/>
          </a:p>
        </p:txBody>
      </p:sp>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Requires="p14" p14:dur="1500" advClick="0" advTm="5000">
        <p15:prstTrans prst="pageCurlDouble"/>
      </p:transition>
    </mc:Choice>
    <mc:Fallback>
      <p:transition spd="slow" advClick="0" advTm="500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A7299A6B-0115-4F4D-82E6-9E49BB5B72E3}" type="datetimeFigureOut">
              <a:rPr lang="zh-CN" altLang="en-US" smtClean="0"/>
              <a:pPr/>
              <a:t>2020/6/16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D6D833F-A95A-44FC-B0D7-486FA2684572}" type="slidenum">
              <a:rPr lang="zh-CN" altLang="en-US" smtClean="0"/>
              <a:pPr/>
              <a:t>‹#›</a:t>
            </a:fld>
            <a:endParaRPr lang="zh-CN" altLang="en-US"/>
          </a:p>
        </p:txBody>
      </p:sp>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Requires="p14" p14:dur="1500" advClick="0" advTm="5000">
        <p15:prstTrans prst="pageCurlDouble"/>
      </p:transition>
    </mc:Choice>
    <mc:Fallback>
      <p:transition spd="slow" advClick="0" advTm="500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A7299A6B-0115-4F4D-82E6-9E49BB5B72E3}" type="datetimeFigureOut">
              <a:rPr lang="zh-CN" altLang="en-US" smtClean="0"/>
              <a:pPr/>
              <a:t>2020/6/16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D6D833F-A95A-44FC-B0D7-486FA2684572}" type="slidenum">
              <a:rPr lang="zh-CN" altLang="en-US" smtClean="0"/>
              <a:pPr/>
              <a:t>‹#›</a:t>
            </a:fld>
            <a:endParaRPr lang="zh-CN" altLang="en-US"/>
          </a:p>
        </p:txBody>
      </p:sp>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Requires="p14" p14:dur="1500" advClick="0" advTm="5000">
        <p15:prstTrans prst="pageCurlDouble"/>
      </p:transition>
    </mc:Choice>
    <mc:Fallback>
      <p:transition spd="slow" advClick="0" advTm="500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A7299A6B-0115-4F4D-82E6-9E49BB5B72E3}" type="datetimeFigureOut">
              <a:rPr lang="zh-CN" altLang="en-US" smtClean="0"/>
              <a:pPr/>
              <a:t>2020/6/16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D6D833F-A95A-44FC-B0D7-486FA2684572}" type="slidenum">
              <a:rPr lang="zh-CN" altLang="en-US" smtClean="0"/>
              <a:pPr/>
              <a:t>‹#›</a:t>
            </a:fld>
            <a:endParaRPr lang="zh-CN" altLang="en-US"/>
          </a:p>
        </p:txBody>
      </p:sp>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Requires="p14" p14:dur="1500" advClick="0" advTm="5000">
        <p15:prstTrans prst="pageCurlDouble"/>
      </p:transition>
    </mc:Choice>
    <mc:Fallback>
      <p:transition spd="slow" advClick="0" advTm="500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A7299A6B-0115-4F4D-82E6-9E49BB5B72E3}" type="datetimeFigureOut">
              <a:rPr lang="zh-CN" altLang="en-US" smtClean="0"/>
              <a:pPr/>
              <a:t>2020/6/16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D6D833F-A95A-44FC-B0D7-486FA2684572}" type="slidenum">
              <a:rPr lang="zh-CN" altLang="en-US" smtClean="0"/>
              <a:pPr/>
              <a:t>‹#›</a:t>
            </a:fld>
            <a:endParaRPr lang="zh-CN" altLang="en-US"/>
          </a:p>
        </p:txBody>
      </p:sp>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Requires="p14" p14:dur="1500" advClick="0" advTm="5000">
        <p15:prstTrans prst="pageCurlDouble"/>
      </p:transition>
    </mc:Choice>
    <mc:Fallback>
      <p:transition spd="slow" advClick="0" advTm="5000">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7299A6B-0115-4F4D-82E6-9E49BB5B72E3}" type="datetimeFigureOut">
              <a:rPr lang="zh-CN" altLang="en-US" smtClean="0"/>
              <a:pPr/>
              <a:t>2020/6/16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D6D833F-A95A-44FC-B0D7-486FA2684572}"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5="http://schemas.microsoft.com/office/powerpoint/2012/main" xmlns="" Requires="p15">
      <p:transition xmlns:p14="http://schemas.microsoft.com/office/powerpoint/2010/main" spd="slow" Requires="p14" p14:dur="1500" advClick="0" advTm="5000">
        <p15:prstTrans prst="pageCurlDouble"/>
      </p:transition>
    </mc:Choice>
    <mc:Fallback>
      <p:transition spd="slow" advClick="0" advTm="5000">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2.xml"/><Relationship Id="rId4" Type="http://schemas.openxmlformats.org/officeDocument/2006/relationships/image" Target="../media/image1.jpeg"/></Relationships>
</file>

<file path=ppt/slides/_rels/slide1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12.jpeg"/></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1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1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xml"/><Relationship Id="rId1" Type="http://schemas.openxmlformats.org/officeDocument/2006/relationships/video" Target="NULL" TargetMode="External"/><Relationship Id="rId5" Type="http://schemas.openxmlformats.org/officeDocument/2006/relationships/image" Target="../media/image2.png"/><Relationship Id="rId4" Type="http://schemas.microsoft.com/office/2007/relationships/media" Target="../media/media1.mp3"/></Relationships>
</file>

<file path=ppt/slides/_rels/slide2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xml"/><Relationship Id="rId1" Type="http://schemas.openxmlformats.org/officeDocument/2006/relationships/video" Target="NULL" TargetMode="External"/><Relationship Id="rId6" Type="http://schemas.openxmlformats.org/officeDocument/2006/relationships/image" Target="../media/image3.jpeg"/><Relationship Id="rId5" Type="http://schemas.openxmlformats.org/officeDocument/2006/relationships/image" Target="../media/image2.png"/><Relationship Id="rId4" Type="http://schemas.microsoft.com/office/2007/relationships/media" Target="../media/media1.mp3"/></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xml"/><Relationship Id="rId1" Type="http://schemas.openxmlformats.org/officeDocument/2006/relationships/tags" Target="../tags/tag3.xml"/><Relationship Id="rId4" Type="http://schemas.openxmlformats.org/officeDocument/2006/relationships/image" Target="../media/image4.jpeg"/></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雷雨 "/>
          <p:cNvPicPr>
            <a:picLocks noChangeAspect="1"/>
          </p:cNvPicPr>
          <p:nvPr>
            <p:custDataLst>
              <p:tags r:id="rId1"/>
            </p:custDataLst>
          </p:nvPr>
        </p:nvPicPr>
        <p:blipFill>
          <a:blip r:embed="rId4" cstate="print"/>
          <a:stretch>
            <a:fillRect/>
          </a:stretch>
        </p:blipFill>
        <p:spPr>
          <a:xfrm>
            <a:off x="0" y="-635"/>
            <a:ext cx="12191365" cy="6858000"/>
          </a:xfrm>
          <a:prstGeom prst="rect">
            <a:avLst/>
          </a:prstGeom>
        </p:spPr>
      </p:pic>
      <p:sp>
        <p:nvSpPr>
          <p:cNvPr id="5" name="文本框 4"/>
          <p:cNvSpPr txBox="1"/>
          <p:nvPr/>
        </p:nvSpPr>
        <p:spPr>
          <a:xfrm>
            <a:off x="2754630" y="2462530"/>
            <a:ext cx="3261995" cy="1198880"/>
          </a:xfrm>
          <a:prstGeom prst="rect">
            <a:avLst/>
          </a:prstGeom>
          <a:noFill/>
        </p:spPr>
        <p:txBody>
          <a:bodyPr wrap="square" rtlCol="0">
            <a:spAutoFit/>
          </a:bodyPr>
          <a:lstStyle/>
          <a:p>
            <a:r>
              <a:rPr lang="zh-CN" altLang="en-US" sz="7200">
                <a:solidFill>
                  <a:schemeClr val="bg1"/>
                </a:solidFill>
              </a:rPr>
              <a:t>《雷雨》</a:t>
            </a:r>
          </a:p>
        </p:txBody>
      </p:sp>
      <p:sp>
        <p:nvSpPr>
          <p:cNvPr id="6" name="文本框 5"/>
          <p:cNvSpPr txBox="1"/>
          <p:nvPr/>
        </p:nvSpPr>
        <p:spPr>
          <a:xfrm>
            <a:off x="3451225" y="3903345"/>
            <a:ext cx="4527550" cy="706755"/>
          </a:xfrm>
          <a:prstGeom prst="rect">
            <a:avLst/>
          </a:prstGeom>
          <a:noFill/>
        </p:spPr>
        <p:txBody>
          <a:bodyPr wrap="square" rtlCol="0">
            <a:spAutoFit/>
            <a:scene3d>
              <a:camera prst="orthographicFront"/>
              <a:lightRig rig="threePt" dir="t"/>
            </a:scene3d>
          </a:bodyPr>
          <a:lstStyle/>
          <a:p>
            <a:r>
              <a:rPr lang="zh-CN" altLang="en-US" sz="4000">
                <a:solidFill>
                  <a:schemeClr val="accent1"/>
                </a:solidFill>
                <a:effectLst>
                  <a:outerShdw blurRad="38100" dist="25400" dir="5400000" algn="ctr" rotWithShape="0">
                    <a:srgbClr val="6E747A">
                      <a:alpha val="43000"/>
                    </a:srgbClr>
                  </a:outerShdw>
                </a:effectLst>
              </a:rPr>
              <a:t>当年海上惊雷雨</a:t>
            </a:r>
          </a:p>
        </p:txBody>
      </p:sp>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Requires="p14" p14:dur="150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anim calcmode="lin" valueType="num">
                                      <p:cBhvr additive="base">
                                        <p:cTn id="11"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鲁侍萍2"/>
          <p:cNvPicPr>
            <a:picLocks noChangeAspect="1"/>
          </p:cNvPicPr>
          <p:nvPr/>
        </p:nvPicPr>
        <p:blipFill>
          <a:blip r:embed="rId3" cstate="print"/>
          <a:stretch>
            <a:fillRect/>
          </a:stretch>
        </p:blipFill>
        <p:spPr>
          <a:xfrm>
            <a:off x="0" y="0"/>
            <a:ext cx="4689475" cy="6858000"/>
          </a:xfrm>
          <a:prstGeom prst="rect">
            <a:avLst/>
          </a:prstGeom>
        </p:spPr>
      </p:pic>
      <p:sp>
        <p:nvSpPr>
          <p:cNvPr id="6" name="文本框 5"/>
          <p:cNvSpPr txBox="1"/>
          <p:nvPr/>
        </p:nvSpPr>
        <p:spPr>
          <a:xfrm>
            <a:off x="5002530" y="894715"/>
            <a:ext cx="6634480" cy="1938020"/>
          </a:xfrm>
          <a:prstGeom prst="rect">
            <a:avLst/>
          </a:prstGeom>
          <a:noFill/>
        </p:spPr>
        <p:txBody>
          <a:bodyPr wrap="square" rtlCol="0">
            <a:spAutoFit/>
          </a:bodyPr>
          <a:lstStyle/>
          <a:p>
            <a:r>
              <a:rPr lang="zh-CN" altLang="en-US" sz="2800" kern="0" noProof="0" dirty="0" smtClean="0">
                <a:ln>
                  <a:noFill/>
                </a:ln>
                <a:solidFill>
                  <a:schemeClr val="tx2"/>
                </a:solidFill>
                <a:effectLst/>
                <a:uLnTx/>
                <a:uFillTx/>
                <a:latin typeface="华文隶书" panose="02010800040101010101" pitchFamily="2" charset="-122"/>
                <a:ea typeface="华文隶书" panose="02010800040101010101" pitchFamily="2" charset="-122"/>
                <a:sym typeface="+mn-ea"/>
              </a:rPr>
              <a:t>品味下列语言片断：</a:t>
            </a:r>
            <a:endParaRPr kumimoji="0" lang="zh-CN" altLang="en-US" sz="2800" b="0" i="0" u="none" strike="noStrike" kern="0" cap="none" spc="0" normalizeH="0" baseline="0" noProof="0" dirty="0" smtClean="0">
              <a:ln>
                <a:noFill/>
              </a:ln>
              <a:solidFill>
                <a:schemeClr val="tx2"/>
              </a:solidFill>
              <a:effectLst/>
              <a:uLnTx/>
              <a:uFillTx/>
              <a:latin typeface="华文隶书" panose="02010800040101010101" pitchFamily="2" charset="-122"/>
              <a:ea typeface="华文隶书" panose="02010800040101010101" pitchFamily="2" charset="-122"/>
              <a:cs typeface="+mn-cs"/>
            </a:endParaRPr>
          </a:p>
          <a:p>
            <a:endParaRPr lang="zh-CN" altLang="en-US" sz="2800"/>
          </a:p>
          <a:p>
            <a:r>
              <a:rPr lang="zh-CN" altLang="en-US" sz="3200">
                <a:latin typeface="华文行楷" panose="02010800040101010101" charset="-122"/>
                <a:ea typeface="华文行楷" panose="02010800040101010101" charset="-122"/>
              </a:rPr>
              <a:t>鲁侍萍：是的，三十多年前呢，那时候我记得</a:t>
            </a:r>
            <a:r>
              <a:rPr lang="zh-CN" altLang="en-US" sz="3200" b="1">
                <a:solidFill>
                  <a:srgbClr val="FF0000"/>
                </a:solidFill>
                <a:latin typeface="华文行楷" panose="02010800040101010101" charset="-122"/>
                <a:ea typeface="华文行楷" panose="02010800040101010101" charset="-122"/>
              </a:rPr>
              <a:t>我们</a:t>
            </a:r>
            <a:r>
              <a:rPr lang="zh-CN" altLang="en-US" sz="3200">
                <a:latin typeface="华文行楷" panose="02010800040101010101" charset="-122"/>
                <a:ea typeface="华文行楷" panose="02010800040101010101" charset="-122"/>
              </a:rPr>
              <a:t>还没有用</a:t>
            </a:r>
            <a:r>
              <a:rPr lang="zh-CN" altLang="en-US" sz="3200" b="1">
                <a:solidFill>
                  <a:srgbClr val="FF0000"/>
                </a:solidFill>
                <a:latin typeface="华文行楷" panose="02010800040101010101" charset="-122"/>
                <a:ea typeface="华文行楷" panose="02010800040101010101" charset="-122"/>
              </a:rPr>
              <a:t>洋火</a:t>
            </a:r>
            <a:r>
              <a:rPr lang="zh-CN" altLang="en-US" sz="3200">
                <a:latin typeface="华文行楷" panose="02010800040101010101" charset="-122"/>
                <a:ea typeface="华文行楷" panose="02010800040101010101" charset="-122"/>
              </a:rPr>
              <a:t>呢。</a:t>
            </a:r>
          </a:p>
        </p:txBody>
      </p:sp>
      <p:sp>
        <p:nvSpPr>
          <p:cNvPr id="7" name="文本框 6"/>
          <p:cNvSpPr txBox="1"/>
          <p:nvPr/>
        </p:nvSpPr>
        <p:spPr>
          <a:xfrm>
            <a:off x="4971415" y="3127375"/>
            <a:ext cx="6887210" cy="1076325"/>
          </a:xfrm>
          <a:prstGeom prst="rect">
            <a:avLst/>
          </a:prstGeom>
          <a:noFill/>
        </p:spPr>
        <p:txBody>
          <a:bodyPr wrap="square" rtlCol="0">
            <a:spAutoFit/>
          </a:bodyPr>
          <a:lstStyle/>
          <a:p>
            <a:r>
              <a:rPr lang="zh-CN" altLang="en-US" sz="3200" b="1">
                <a:solidFill>
                  <a:srgbClr val="FF0000"/>
                </a:solidFill>
                <a:latin typeface="华文行楷" panose="02010800040101010101" charset="-122"/>
                <a:ea typeface="华文行楷" panose="02010800040101010101" charset="-122"/>
              </a:rPr>
              <a:t>请思考：鲁侍萍在此处为何要用“我们”？又为何无缘无故提起“洋火”？</a:t>
            </a:r>
            <a:endParaRPr lang="zh-CN" altLang="en-US" sz="2800" b="1">
              <a:solidFill>
                <a:srgbClr val="FF0000"/>
              </a:solidFill>
            </a:endParaRPr>
          </a:p>
        </p:txBody>
      </p:sp>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Requires="p14" p14:dur="150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6">
                                            <p:txEl>
                                              <p:pRg st="2" end="2"/>
                                            </p:txEl>
                                          </p:spTgt>
                                        </p:tgtEl>
                                        <p:attrNameLst>
                                          <p:attrName>style.visibility</p:attrName>
                                        </p:attrNameLst>
                                      </p:cBhvr>
                                      <p:to>
                                        <p:strVal val="visible"/>
                                      </p:to>
                                    </p:set>
                                    <p:anim calcmode="lin" valueType="num">
                                      <p:cBhvr additive="base">
                                        <p:cTn id="13"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55" presetClass="entr" presetSubtype="0" fill="hold" nodeType="clickEffect">
                                  <p:stCondLst>
                                    <p:cond delay="0"/>
                                  </p:stCondLst>
                                  <p:childTnLst>
                                    <p:set>
                                      <p:cBhvr>
                                        <p:cTn id="18" dur="1" fill="hold">
                                          <p:stCondLst>
                                            <p:cond delay="0"/>
                                          </p:stCondLst>
                                        </p:cTn>
                                        <p:tgtEl>
                                          <p:spTgt spid="7">
                                            <p:txEl>
                                              <p:pRg st="0" end="0"/>
                                            </p:txEl>
                                          </p:spTgt>
                                        </p:tgtEl>
                                        <p:attrNameLst>
                                          <p:attrName>style.visibility</p:attrName>
                                        </p:attrNameLst>
                                      </p:cBhvr>
                                      <p:to>
                                        <p:strVal val="visible"/>
                                      </p:to>
                                    </p:set>
                                    <p:anim calcmode="lin" valueType="num">
                                      <p:cBhvr>
                                        <p:cTn id="19" dur="1000" fill="hold"/>
                                        <p:tgtEl>
                                          <p:spTgt spid="7">
                                            <p:txEl>
                                              <p:pRg st="0" end="0"/>
                                            </p:txEl>
                                          </p:spTgt>
                                        </p:tgtEl>
                                        <p:attrNameLst>
                                          <p:attrName>ppt_w</p:attrName>
                                        </p:attrNameLst>
                                      </p:cBhvr>
                                      <p:tavLst>
                                        <p:tav tm="0">
                                          <p:val>
                                            <p:strVal val="#ppt_w*0.70"/>
                                          </p:val>
                                        </p:tav>
                                        <p:tav tm="100000">
                                          <p:val>
                                            <p:strVal val="#ppt_w"/>
                                          </p:val>
                                        </p:tav>
                                      </p:tavLst>
                                    </p:anim>
                                    <p:anim calcmode="lin" valueType="num">
                                      <p:cBhvr>
                                        <p:cTn id="20" dur="1000" fill="hold"/>
                                        <p:tgtEl>
                                          <p:spTgt spid="7">
                                            <p:txEl>
                                              <p:pRg st="0" end="0"/>
                                            </p:txEl>
                                          </p:spTgt>
                                        </p:tgtEl>
                                        <p:attrNameLst>
                                          <p:attrName>ppt_h</p:attrName>
                                        </p:attrNameLst>
                                      </p:cBhvr>
                                      <p:tavLst>
                                        <p:tav tm="0">
                                          <p:val>
                                            <p:strVal val="#ppt_h"/>
                                          </p:val>
                                        </p:tav>
                                        <p:tav tm="100000">
                                          <p:val>
                                            <p:strVal val="#ppt_h"/>
                                          </p:val>
                                        </p:tav>
                                      </p:tavLst>
                                    </p:anim>
                                    <p:animEffect transition="in" filter="fade">
                                      <p:cBhvr>
                                        <p:cTn id="21" dur="10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Picture 2" descr="C:\Users\Administrator\Desktop\中国风素材\20661287_205529056000_2.jpg"/>
          <p:cNvPicPr>
            <a:picLocks noChangeAspect="1" noChangeArrowheads="1"/>
          </p:cNvPicPr>
          <p:nvPr/>
        </p:nvPicPr>
        <p:blipFill rotWithShape="1">
          <a:blip r:embed="rId3" cstate="print">
            <a:extLst>
              <a:ext uri="{28A0092B-C50C-407E-A947-70E740481C1C}">
                <a14:useLocalDpi xmlns:a14="http://schemas.microsoft.com/office/drawing/2010/main" xmlns="" val="0"/>
              </a:ext>
            </a:extLst>
          </a:blip>
          <a:srcRect l="49826" t="5735" r="6328"/>
          <a:stretch>
            <a:fillRect/>
          </a:stretch>
        </p:blipFill>
        <p:spPr bwMode="auto">
          <a:xfrm>
            <a:off x="976992" y="3231922"/>
            <a:ext cx="1385207" cy="1931088"/>
          </a:xfrm>
          <a:prstGeom prst="rect">
            <a:avLst/>
          </a:prstGeom>
          <a:noFill/>
          <a:extLst>
            <a:ext uri="{909E8E84-426E-40DD-AFC4-6F175D3DCCD1}">
              <a14:hiddenFill xmlns:a14="http://schemas.microsoft.com/office/drawing/2010/main" xmlns="">
                <a:solidFill>
                  <a:srgbClr val="FFFFFF"/>
                </a:solidFill>
              </a14:hiddenFill>
            </a:ext>
          </a:extLst>
        </p:spPr>
      </p:pic>
      <p:pic>
        <p:nvPicPr>
          <p:cNvPr id="31" name="Picture 2" descr="C:\Users\Administrator\Desktop\中国风素材\20661287_205529056000_2.jpg"/>
          <p:cNvPicPr>
            <a:picLocks noChangeAspect="1" noChangeArrowheads="1"/>
          </p:cNvPicPr>
          <p:nvPr/>
        </p:nvPicPr>
        <p:blipFill rotWithShape="1">
          <a:blip r:embed="rId4" cstate="print">
            <a:extLst>
              <a:ext uri="{28A0092B-C50C-407E-A947-70E740481C1C}">
                <a14:useLocalDpi xmlns:a14="http://schemas.microsoft.com/office/drawing/2010/main" xmlns="" val="0"/>
              </a:ext>
            </a:extLst>
          </a:blip>
          <a:srcRect t="5735" r="59964" b="12557"/>
          <a:stretch>
            <a:fillRect/>
          </a:stretch>
        </p:blipFill>
        <p:spPr bwMode="auto">
          <a:xfrm>
            <a:off x="9112640" y="2921521"/>
            <a:ext cx="2974586" cy="3936480"/>
          </a:xfrm>
          <a:prstGeom prst="rect">
            <a:avLst/>
          </a:prstGeom>
          <a:noFill/>
          <a:extLst>
            <a:ext uri="{909E8E84-426E-40DD-AFC4-6F175D3DCCD1}">
              <a14:hiddenFill xmlns:a14="http://schemas.microsoft.com/office/drawing/2010/main" xmlns="">
                <a:solidFill>
                  <a:srgbClr val="FFFFFF"/>
                </a:solidFill>
              </a14:hiddenFill>
            </a:ext>
          </a:extLst>
        </p:spPr>
      </p:pic>
      <p:sp>
        <p:nvSpPr>
          <p:cNvPr id="3" name="文本框 2"/>
          <p:cNvSpPr txBox="1"/>
          <p:nvPr/>
        </p:nvSpPr>
        <p:spPr>
          <a:xfrm>
            <a:off x="2802255" y="626110"/>
            <a:ext cx="6586855" cy="6123940"/>
          </a:xfrm>
          <a:prstGeom prst="rect">
            <a:avLst/>
          </a:prstGeom>
          <a:noFill/>
        </p:spPr>
        <p:txBody>
          <a:bodyPr wrap="square" rtlCol="0">
            <a:spAutoFit/>
          </a:bodyPr>
          <a:lstStyle/>
          <a:p>
            <a:pPr indent="457200" algn="l" fontAlgn="auto">
              <a:buClrTx/>
              <a:buSzTx/>
              <a:buNone/>
            </a:pPr>
            <a:r>
              <a:rPr lang="zh-CN" altLang="en-US" sz="2800">
                <a:solidFill>
                  <a:schemeClr val="tx1"/>
                </a:solidFill>
                <a:effectLst>
                  <a:outerShdw blurRad="38100" dist="19050" dir="2700000" algn="tl" rotWithShape="0">
                    <a:schemeClr val="dk1">
                      <a:alpha val="40000"/>
                    </a:schemeClr>
                  </a:outerShdw>
                </a:effectLst>
                <a:sym typeface="+mn-ea"/>
              </a:rPr>
              <a:t>因为侍萍生孩子得了病，总要关窗户，所以室内经常点灯。由后文中提到的周朴园的旧衬衣，可想到侍萍在灯下一针一线的绣那朵梅花的 情景。</a:t>
            </a:r>
            <a:endParaRPr lang="zh-CN" altLang="en-US" sz="2800">
              <a:solidFill>
                <a:schemeClr val="tx1"/>
              </a:solidFill>
              <a:effectLst>
                <a:outerShdw blurRad="38100" dist="19050" dir="2700000" algn="tl" rotWithShape="0">
                  <a:schemeClr val="dk1">
                    <a:alpha val="40000"/>
                  </a:schemeClr>
                </a:outerShdw>
              </a:effectLst>
            </a:endParaRPr>
          </a:p>
          <a:p>
            <a:pPr indent="457200" algn="l" fontAlgn="auto">
              <a:buClrTx/>
              <a:buSzTx/>
              <a:buNone/>
            </a:pPr>
            <a:r>
              <a:rPr lang="zh-CN" altLang="en-US" sz="2800">
                <a:solidFill>
                  <a:schemeClr val="tx1"/>
                </a:solidFill>
                <a:effectLst>
                  <a:outerShdw blurRad="38100" dist="19050" dir="2700000" algn="tl" rotWithShape="0">
                    <a:schemeClr val="dk1">
                      <a:alpha val="40000"/>
                    </a:schemeClr>
                  </a:outerShdw>
                </a:effectLst>
                <a:sym typeface="+mn-ea"/>
              </a:rPr>
              <a:t>  我们不妨大胆的想象一下，一盏油灯，红色的火焰跳动着。一位年轻的姑娘正在灯下绣花，在她身边，一位年轻的父亲怀里抱着婴儿，静静地看着她，眼前的这幅画面，是多么的温馨、甜蜜、美好。想象得出，三十年前的这段生活，留给鲁、周二人的正是这样一种美好的回忆。鲁侍萍在回想起这段回忆的时候用到“我们”就很自然了。</a:t>
            </a:r>
            <a:endParaRPr lang="zh-CN" altLang="en-US" sz="2800">
              <a:solidFill>
                <a:schemeClr val="tx1"/>
              </a:solidFill>
              <a:effectLst>
                <a:outerShdw blurRad="38100" dist="19050" dir="2700000" algn="tl" rotWithShape="0">
                  <a:schemeClr val="dk1">
                    <a:alpha val="40000"/>
                  </a:schemeClr>
                </a:outerShdw>
              </a:effectLst>
            </a:endParaRPr>
          </a:p>
          <a:p>
            <a:pPr indent="457200" algn="l">
              <a:buClrTx/>
              <a:buSzTx/>
              <a:buNone/>
            </a:pPr>
            <a:endParaRPr lang="zh-CN" altLang="en-US" sz="2800">
              <a:solidFill>
                <a:schemeClr val="tx1"/>
              </a:solidFill>
              <a:effectLst>
                <a:outerShdw blurRad="38100" dist="19050" dir="2700000" algn="tl" rotWithShape="0">
                  <a:schemeClr val="dk1">
                    <a:alpha val="40000"/>
                  </a:schemeClr>
                </a:outerShdw>
              </a:effectLst>
            </a:endParaRPr>
          </a:p>
        </p:txBody>
      </p:sp>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Requires="p14" p14:dur="150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1250"/>
                                        <p:tgtEl>
                                          <p:spTgt spid="23"/>
                                        </p:tgtEl>
                                      </p:cBhvr>
                                    </p:animEffect>
                                    <p:anim calcmode="lin" valueType="num">
                                      <p:cBhvr>
                                        <p:cTn id="8" dur="1250" fill="hold"/>
                                        <p:tgtEl>
                                          <p:spTgt spid="23"/>
                                        </p:tgtEl>
                                        <p:attrNameLst>
                                          <p:attrName>ppt_x</p:attrName>
                                        </p:attrNameLst>
                                      </p:cBhvr>
                                      <p:tavLst>
                                        <p:tav tm="0">
                                          <p:val>
                                            <p:strVal val="#ppt_x"/>
                                          </p:val>
                                        </p:tav>
                                        <p:tav tm="100000">
                                          <p:val>
                                            <p:strVal val="#ppt_x"/>
                                          </p:val>
                                        </p:tav>
                                      </p:tavLst>
                                    </p:anim>
                                    <p:anim calcmode="lin" valueType="num">
                                      <p:cBhvr>
                                        <p:cTn id="9" dur="1250" fill="hold"/>
                                        <p:tgtEl>
                                          <p:spTgt spid="23"/>
                                        </p:tgtEl>
                                        <p:attrNameLst>
                                          <p:attrName>ppt_y</p:attrName>
                                        </p:attrNameLst>
                                      </p:cBhvr>
                                      <p:tavLst>
                                        <p:tav tm="0">
                                          <p:val>
                                            <p:strVal val="#ppt_y+.1"/>
                                          </p:val>
                                        </p:tav>
                                        <p:tav tm="100000">
                                          <p:val>
                                            <p:strVal val="#ppt_y"/>
                                          </p:val>
                                        </p:tav>
                                      </p:tavLst>
                                    </p:anim>
                                  </p:childTnLst>
                                </p:cTn>
                              </p:par>
                            </p:childTnLst>
                          </p:cTn>
                        </p:par>
                        <p:par>
                          <p:cTn id="10" fill="hold">
                            <p:stCondLst>
                              <p:cond delay="1500"/>
                            </p:stCondLst>
                            <p:childTnLst>
                              <p:par>
                                <p:cTn id="11" presetID="42" presetClass="entr" presetSubtype="0" fill="hold" nodeType="afterEffect">
                                  <p:stCondLst>
                                    <p:cond delay="0"/>
                                  </p:stCondLst>
                                  <p:childTnLst>
                                    <p:set>
                                      <p:cBhvr>
                                        <p:cTn id="12" dur="1" fill="hold">
                                          <p:stCondLst>
                                            <p:cond delay="0"/>
                                          </p:stCondLst>
                                        </p:cTn>
                                        <p:tgtEl>
                                          <p:spTgt spid="31"/>
                                        </p:tgtEl>
                                        <p:attrNameLst>
                                          <p:attrName>style.visibility</p:attrName>
                                        </p:attrNameLst>
                                      </p:cBhvr>
                                      <p:to>
                                        <p:strVal val="visible"/>
                                      </p:to>
                                    </p:set>
                                    <p:animEffect transition="in" filter="fade">
                                      <p:cBhvr>
                                        <p:cTn id="13" dur="1250"/>
                                        <p:tgtEl>
                                          <p:spTgt spid="31"/>
                                        </p:tgtEl>
                                      </p:cBhvr>
                                    </p:animEffect>
                                    <p:anim calcmode="lin" valueType="num">
                                      <p:cBhvr>
                                        <p:cTn id="14" dur="1250" fill="hold"/>
                                        <p:tgtEl>
                                          <p:spTgt spid="31"/>
                                        </p:tgtEl>
                                        <p:attrNameLst>
                                          <p:attrName>ppt_x</p:attrName>
                                        </p:attrNameLst>
                                      </p:cBhvr>
                                      <p:tavLst>
                                        <p:tav tm="0">
                                          <p:val>
                                            <p:strVal val="#ppt_x"/>
                                          </p:val>
                                        </p:tav>
                                        <p:tav tm="100000">
                                          <p:val>
                                            <p:strVal val="#ppt_x"/>
                                          </p:val>
                                        </p:tav>
                                      </p:tavLst>
                                    </p:anim>
                                    <p:anim calcmode="lin" valueType="num">
                                      <p:cBhvr>
                                        <p:cTn id="15" dur="1250" fill="hold"/>
                                        <p:tgtEl>
                                          <p:spTgt spid="31"/>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nodeType="clickEffect">
                                  <p:stCondLst>
                                    <p:cond delay="0"/>
                                  </p:stCondLst>
                                  <p:childTnLst>
                                    <p:set>
                                      <p:cBhvr>
                                        <p:cTn id="19" dur="1" fill="hold">
                                          <p:stCondLst>
                                            <p:cond delay="0"/>
                                          </p:stCondLst>
                                        </p:cTn>
                                        <p:tgtEl>
                                          <p:spTgt spid="3">
                                            <p:txEl>
                                              <p:pRg st="0" end="0"/>
                                            </p:txEl>
                                          </p:spTgt>
                                        </p:tgtEl>
                                        <p:attrNameLst>
                                          <p:attrName>style.visibility</p:attrName>
                                        </p:attrNameLst>
                                      </p:cBhvr>
                                      <p:to>
                                        <p:strVal val="visible"/>
                                      </p:to>
                                    </p:set>
                                    <p:anim calcmode="lin" valueType="num">
                                      <p:cBhvr additive="base">
                                        <p:cTn id="20"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21" dur="500" fill="hold"/>
                                        <p:tgtEl>
                                          <p:spTgt spid="3">
                                            <p:txEl>
                                              <p:pRg st="0" end="0"/>
                                            </p:txEl>
                                          </p:spTgt>
                                        </p:tgtEl>
                                        <p:attrNameLst>
                                          <p:attrName>ppt_y</p:attrName>
                                        </p:attrNameLst>
                                      </p:cBhvr>
                                      <p:tavLst>
                                        <p:tav tm="0">
                                          <p:val>
                                            <p:strVal val="1+#ppt_h/2"/>
                                          </p:val>
                                        </p:tav>
                                        <p:tav tm="100000">
                                          <p:val>
                                            <p:strVal val="#ppt_y"/>
                                          </p:val>
                                        </p:tav>
                                      </p:tavLst>
                                    </p:anim>
                                  </p:childTnLst>
                                </p:cTn>
                              </p:par>
                              <p:par>
                                <p:cTn id="22" presetID="2" presetClass="entr" presetSubtype="4" fill="hold" nodeType="withEffect">
                                  <p:stCondLst>
                                    <p:cond delay="0"/>
                                  </p:stCondLst>
                                  <p:childTnLst>
                                    <p:set>
                                      <p:cBhvr>
                                        <p:cTn id="23" dur="1" fill="hold">
                                          <p:stCondLst>
                                            <p:cond delay="0"/>
                                          </p:stCondLst>
                                        </p:cTn>
                                        <p:tgtEl>
                                          <p:spTgt spid="3">
                                            <p:txEl>
                                              <p:pRg st="1" end="1"/>
                                            </p:txEl>
                                          </p:spTgt>
                                        </p:tgtEl>
                                        <p:attrNameLst>
                                          <p:attrName>style.visibility</p:attrName>
                                        </p:attrNameLst>
                                      </p:cBhvr>
                                      <p:to>
                                        <p:strVal val="visible"/>
                                      </p:to>
                                    </p:set>
                                    <p:anim calcmode="lin" valueType="num">
                                      <p:cBhvr additive="base">
                                        <p:cTn id="24"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p:cNvPicPr>
            <a:picLocks noChangeAspect="1"/>
          </p:cNvPicPr>
          <p:nvPr/>
        </p:nvPicPr>
        <p:blipFill>
          <a:blip r:embed="rId3" cstate="print">
            <a:duotone>
              <a:schemeClr val="accent3">
                <a:shade val="45000"/>
                <a:satMod val="135000"/>
              </a:schemeClr>
              <a:prstClr val="white"/>
            </a:duotone>
          </a:blip>
          <a:stretch>
            <a:fillRect/>
          </a:stretch>
        </p:blipFill>
        <p:spPr>
          <a:xfrm>
            <a:off x="333425" y="2504440"/>
            <a:ext cx="1960800" cy="1849210"/>
          </a:xfrm>
          <a:prstGeom prst="rect">
            <a:avLst/>
          </a:prstGeom>
        </p:spPr>
      </p:pic>
      <p:sp>
        <p:nvSpPr>
          <p:cNvPr id="2" name="文本框 1"/>
          <p:cNvSpPr txBox="1"/>
          <p:nvPr/>
        </p:nvSpPr>
        <p:spPr>
          <a:xfrm>
            <a:off x="2293620" y="3112135"/>
            <a:ext cx="9899015" cy="706755"/>
          </a:xfrm>
          <a:prstGeom prst="rect">
            <a:avLst/>
          </a:prstGeom>
          <a:noFill/>
        </p:spPr>
        <p:txBody>
          <a:bodyPr wrap="square" rtlCol="0">
            <a:spAutoFit/>
          </a:bodyPr>
          <a:lstStyle/>
          <a:p>
            <a:r>
              <a:rPr lang="zh-CN" altLang="en-US" sz="4000">
                <a:solidFill>
                  <a:schemeClr val="tx1"/>
                </a:solidFill>
                <a:effectLst>
                  <a:outerShdw blurRad="38100" dist="19050" dir="2700000" algn="tl" rotWithShape="0">
                    <a:schemeClr val="dk1">
                      <a:alpha val="40000"/>
                    </a:schemeClr>
                  </a:outerShdw>
                </a:effectLst>
              </a:rPr>
              <a:t>再读剧本，品读赏析《雷雨》中的</a:t>
            </a:r>
            <a:r>
              <a:rPr lang="zh-CN" altLang="en-US" sz="4000" u="wavyDbl">
                <a:solidFill>
                  <a:schemeClr val="tx1"/>
                </a:solidFill>
                <a:effectLst>
                  <a:outerShdw blurRad="38100" dist="19050" dir="2700000" algn="tl" rotWithShape="0">
                    <a:schemeClr val="dk1">
                      <a:alpha val="40000"/>
                    </a:schemeClr>
                  </a:outerShdw>
                </a:effectLst>
                <a:uFill>
                  <a:solidFill>
                    <a:srgbClr val="DB0707"/>
                  </a:solidFill>
                </a:uFill>
              </a:rPr>
              <a:t>人物形象</a:t>
            </a:r>
          </a:p>
        </p:txBody>
      </p:sp>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Requires="p14" p14:dur="150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heel(1)">
                                      <p:cBhvr>
                                        <p:cTn id="7" dur="1250"/>
                                        <p:tgtEl>
                                          <p:spTgt spid="19"/>
                                        </p:tgtEl>
                                      </p:cBhvr>
                                    </p:animEffect>
                                  </p:childTnLst>
                                </p:cTn>
                              </p:par>
                              <p:par>
                                <p:cTn id="8" presetID="21" presetClass="entr" presetSubtype="1" fill="hold"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wheel(1)">
                                      <p:cBhvr>
                                        <p:cTn id="10" dur="20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9631681" y="5309708"/>
            <a:ext cx="1219152" cy="7810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5" name="Picture 3"/>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8148429" y="5309708"/>
            <a:ext cx="1219152" cy="7810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 name="文本框 1"/>
          <p:cNvSpPr txBox="1"/>
          <p:nvPr/>
        </p:nvSpPr>
        <p:spPr>
          <a:xfrm>
            <a:off x="720090" y="1908810"/>
            <a:ext cx="10751185" cy="2553335"/>
          </a:xfrm>
          <a:prstGeom prst="rect">
            <a:avLst/>
          </a:prstGeom>
          <a:noFill/>
        </p:spPr>
        <p:txBody>
          <a:bodyPr wrap="square" rtlCol="0">
            <a:spAutoFit/>
          </a:bodyPr>
          <a:lstStyle/>
          <a:p>
            <a:pPr indent="457200" fontAlgn="auto"/>
            <a:r>
              <a:rPr lang="en-US" altLang="zh-CN" sz="3200">
                <a:solidFill>
                  <a:schemeClr val="tx1"/>
                </a:solidFill>
                <a:effectLst>
                  <a:outerShdw blurRad="38100" dist="19050" dir="2700000" algn="tl" rotWithShape="0">
                    <a:schemeClr val="dk1">
                      <a:alpha val="40000"/>
                    </a:schemeClr>
                  </a:outerShdw>
                </a:effectLst>
              </a:rPr>
              <a:t>“</a:t>
            </a:r>
            <a:r>
              <a:rPr lang="zh-CN" altLang="en-US" sz="3200">
                <a:solidFill>
                  <a:schemeClr val="tx1"/>
                </a:solidFill>
                <a:effectLst>
                  <a:outerShdw blurRad="38100" dist="19050" dir="2700000" algn="tl" rotWithShape="0">
                    <a:schemeClr val="dk1">
                      <a:alpha val="40000"/>
                    </a:schemeClr>
                  </a:outerShdw>
                </a:effectLst>
              </a:rPr>
              <a:t>周朴园也是一个人，不能认为资本家就没有人性。为了钱，故意淹死两千二百个小工，这是人性。爱他所爱的人，在他生活的圈子里需要感情的温暖，这也是他的人性。</a:t>
            </a:r>
            <a:r>
              <a:rPr lang="en-US" altLang="zh-CN" sz="3200">
                <a:solidFill>
                  <a:schemeClr val="tx1"/>
                </a:solidFill>
                <a:effectLst>
                  <a:outerShdw blurRad="38100" dist="19050" dir="2700000" algn="tl" rotWithShape="0">
                    <a:schemeClr val="dk1">
                      <a:alpha val="40000"/>
                    </a:schemeClr>
                  </a:outerShdw>
                </a:effectLst>
              </a:rPr>
              <a:t>”</a:t>
            </a:r>
            <a:endParaRPr lang="zh-CN" altLang="en-US" sz="3200">
              <a:solidFill>
                <a:schemeClr val="tx1"/>
              </a:solidFill>
              <a:effectLst>
                <a:outerShdw blurRad="38100" dist="19050" dir="2700000" algn="tl" rotWithShape="0">
                  <a:schemeClr val="dk1">
                    <a:alpha val="40000"/>
                  </a:schemeClr>
                </a:outerShdw>
              </a:effectLst>
            </a:endParaRPr>
          </a:p>
          <a:p>
            <a:pPr indent="457200" algn="r" fontAlgn="auto"/>
            <a:endParaRPr lang="en-US" altLang="zh-CN" sz="3200">
              <a:solidFill>
                <a:schemeClr val="tx1"/>
              </a:solidFill>
              <a:effectLst>
                <a:outerShdw blurRad="38100" dist="19050" dir="2700000" algn="tl" rotWithShape="0">
                  <a:schemeClr val="dk1">
                    <a:alpha val="40000"/>
                  </a:schemeClr>
                </a:outerShdw>
              </a:effectLst>
            </a:endParaRPr>
          </a:p>
          <a:p>
            <a:pPr indent="457200" algn="r" fontAlgn="auto"/>
            <a:r>
              <a:rPr lang="en-US" altLang="zh-CN" sz="3200">
                <a:solidFill>
                  <a:schemeClr val="tx1"/>
                </a:solidFill>
                <a:effectLst>
                  <a:outerShdw blurRad="38100" dist="19050" dir="2700000" algn="tl" rotWithShape="0">
                    <a:schemeClr val="dk1">
                      <a:alpha val="40000"/>
                    </a:schemeClr>
                  </a:outerShdw>
                </a:effectLst>
              </a:rPr>
              <a:t>——</a:t>
            </a:r>
            <a:r>
              <a:rPr lang="zh-CN" altLang="en-US" sz="3200">
                <a:solidFill>
                  <a:schemeClr val="tx1"/>
                </a:solidFill>
                <a:effectLst>
                  <a:outerShdw blurRad="38100" dist="19050" dir="2700000" algn="tl" rotWithShape="0">
                    <a:schemeClr val="dk1">
                      <a:alpha val="40000"/>
                    </a:schemeClr>
                  </a:outerShdw>
                </a:effectLst>
              </a:rPr>
              <a:t>曹禺</a:t>
            </a:r>
          </a:p>
        </p:txBody>
      </p:sp>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Requires="p14" p14:dur="150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250"/>
                                        <p:tgtEl>
                                          <p:spTgt spid="14"/>
                                        </p:tgtEl>
                                      </p:cBhvr>
                                    </p:animEffect>
                                    <p:anim calcmode="lin" valueType="num">
                                      <p:cBhvr>
                                        <p:cTn id="8" dur="1250" fill="hold"/>
                                        <p:tgtEl>
                                          <p:spTgt spid="14"/>
                                        </p:tgtEl>
                                        <p:attrNameLst>
                                          <p:attrName>ppt_x</p:attrName>
                                        </p:attrNameLst>
                                      </p:cBhvr>
                                      <p:tavLst>
                                        <p:tav tm="0">
                                          <p:val>
                                            <p:strVal val="#ppt_x"/>
                                          </p:val>
                                        </p:tav>
                                        <p:tav tm="100000">
                                          <p:val>
                                            <p:strVal val="#ppt_x"/>
                                          </p:val>
                                        </p:tav>
                                      </p:tavLst>
                                    </p:anim>
                                    <p:anim calcmode="lin" valueType="num">
                                      <p:cBhvr>
                                        <p:cTn id="9" dur="1250" fill="hold"/>
                                        <p:tgtEl>
                                          <p:spTgt spid="14"/>
                                        </p:tgtEl>
                                        <p:attrNameLst>
                                          <p:attrName>ppt_y</p:attrName>
                                        </p:attrNameLst>
                                      </p:cBhvr>
                                      <p:tavLst>
                                        <p:tav tm="0">
                                          <p:val>
                                            <p:strVal val="#ppt_y+.1"/>
                                          </p:val>
                                        </p:tav>
                                        <p:tav tm="100000">
                                          <p:val>
                                            <p:strVal val="#ppt_y"/>
                                          </p:val>
                                        </p:tav>
                                      </p:tavLst>
                                    </p:anim>
                                  </p:childTnLst>
                                </p:cTn>
                              </p:par>
                            </p:childTnLst>
                          </p:cTn>
                        </p:par>
                        <p:par>
                          <p:cTn id="10" fill="hold">
                            <p:stCondLst>
                              <p:cond delay="1500"/>
                            </p:stCondLst>
                            <p:childTnLst>
                              <p:par>
                                <p:cTn id="11" presetID="42" presetClass="entr" presetSubtype="0" fill="hold" nodeType="after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fade">
                                      <p:cBhvr>
                                        <p:cTn id="13" dur="1250"/>
                                        <p:tgtEl>
                                          <p:spTgt spid="15"/>
                                        </p:tgtEl>
                                      </p:cBhvr>
                                    </p:animEffect>
                                    <p:anim calcmode="lin" valueType="num">
                                      <p:cBhvr>
                                        <p:cTn id="14" dur="1250" fill="hold"/>
                                        <p:tgtEl>
                                          <p:spTgt spid="15"/>
                                        </p:tgtEl>
                                        <p:attrNameLst>
                                          <p:attrName>ppt_x</p:attrName>
                                        </p:attrNameLst>
                                      </p:cBhvr>
                                      <p:tavLst>
                                        <p:tav tm="0">
                                          <p:val>
                                            <p:strVal val="#ppt_x"/>
                                          </p:val>
                                        </p:tav>
                                        <p:tav tm="100000">
                                          <p:val>
                                            <p:strVal val="#ppt_x"/>
                                          </p:val>
                                        </p:tav>
                                      </p:tavLst>
                                    </p:anim>
                                    <p:anim calcmode="lin" valueType="num">
                                      <p:cBhvr>
                                        <p:cTn id="15" dur="125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nodeType="clickEffect">
                                  <p:stCondLst>
                                    <p:cond delay="0"/>
                                  </p:stCondLst>
                                  <p:childTnLst>
                                    <p:set>
                                      <p:cBhvr>
                                        <p:cTn id="19" dur="1" fill="hold">
                                          <p:stCondLst>
                                            <p:cond delay="0"/>
                                          </p:stCondLst>
                                        </p:cTn>
                                        <p:tgtEl>
                                          <p:spTgt spid="2">
                                            <p:txEl>
                                              <p:pRg st="0" end="0"/>
                                            </p:txEl>
                                          </p:spTgt>
                                        </p:tgtEl>
                                        <p:attrNameLst>
                                          <p:attrName>style.visibility</p:attrName>
                                        </p:attrNameLst>
                                      </p:cBhvr>
                                      <p:to>
                                        <p:strVal val="visible"/>
                                      </p:to>
                                    </p:set>
                                    <p:animEffect transition="in" filter="wipe(down)">
                                      <p:cBhvr>
                                        <p:cTn id="20" dur="500"/>
                                        <p:tgtEl>
                                          <p:spTgt spid="2">
                                            <p:txEl>
                                              <p:pRg st="0" end="0"/>
                                            </p:txEl>
                                          </p:spTgt>
                                        </p:tgtEl>
                                      </p:cBhvr>
                                    </p:animEffect>
                                  </p:childTnLst>
                                </p:cTn>
                              </p:par>
                              <p:par>
                                <p:cTn id="21" presetID="22" presetClass="entr" presetSubtype="4" fill="hold" nodeType="withEffect">
                                  <p:stCondLst>
                                    <p:cond delay="0"/>
                                  </p:stCondLst>
                                  <p:childTnLst>
                                    <p:set>
                                      <p:cBhvr>
                                        <p:cTn id="22" dur="1" fill="hold">
                                          <p:stCondLst>
                                            <p:cond delay="0"/>
                                          </p:stCondLst>
                                        </p:cTn>
                                        <p:tgtEl>
                                          <p:spTgt spid="2">
                                            <p:txEl>
                                              <p:pRg st="2" end="2"/>
                                            </p:txEl>
                                          </p:spTgt>
                                        </p:tgtEl>
                                        <p:attrNameLst>
                                          <p:attrName>style.visibility</p:attrName>
                                        </p:attrNameLst>
                                      </p:cBhvr>
                                      <p:to>
                                        <p:strVal val="visible"/>
                                      </p:to>
                                    </p:set>
                                    <p:animEffect transition="in" filter="wipe(down)">
                                      <p:cBhvr>
                                        <p:cTn id="23" dur="500"/>
                                        <p:tgtEl>
                                          <p:spTgt spid="2">
                                            <p:txEl>
                                              <p:pRg st="2" end="2"/>
                                            </p:txEl>
                                          </p:spTgt>
                                        </p:tgtEl>
                                      </p:cBhvr>
                                    </p:animEffect>
                                  </p:childTnLst>
                                </p:cTn>
                              </p:par>
                              <p:par>
                                <p:cTn id="24" presetID="4" presetClass="entr" presetSubtype="16" fill="hold" nodeType="withEffect">
                                  <p:stCondLst>
                                    <p:cond delay="0"/>
                                  </p:stCondLst>
                                  <p:childTnLst>
                                    <p:set>
                                      <p:cBhvr>
                                        <p:cTn id="25" dur="1" fill="hold">
                                          <p:stCondLst>
                                            <p:cond delay="0"/>
                                          </p:stCondLst>
                                        </p:cTn>
                                        <p:tgtEl>
                                          <p:spTgt spid="2">
                                            <p:txEl>
                                              <p:pRg st="2" end="2"/>
                                            </p:txEl>
                                          </p:spTgt>
                                        </p:tgtEl>
                                        <p:attrNameLst>
                                          <p:attrName>style.visibility</p:attrName>
                                        </p:attrNameLst>
                                      </p:cBhvr>
                                      <p:to>
                                        <p:strVal val="visible"/>
                                      </p:to>
                                    </p:set>
                                    <p:animEffect transition="in" filter="box(in)">
                                      <p:cBhvr>
                                        <p:cTn id="26" dur="20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Administrator\Desktop\中国风素材\2.png"/>
          <p:cNvPicPr>
            <a:picLocks noChangeAspect="1" noChangeArrowheads="1"/>
          </p:cNvPicPr>
          <p:nvPr/>
        </p:nvPicPr>
        <p:blipFill rotWithShape="1">
          <a:blip r:embed="rId3" cstate="print">
            <a:extLst>
              <a:ext uri="{28A0092B-C50C-407E-A947-70E740481C1C}">
                <a14:useLocalDpi xmlns:a14="http://schemas.microsoft.com/office/drawing/2010/main" xmlns="" val="0"/>
              </a:ext>
            </a:extLst>
          </a:blip>
          <a:srcRect l="29050" r="6872"/>
          <a:stretch>
            <a:fillRect/>
          </a:stretch>
        </p:blipFill>
        <p:spPr bwMode="auto">
          <a:xfrm>
            <a:off x="8987155" y="-8255"/>
            <a:ext cx="3204845" cy="6858000"/>
          </a:xfrm>
          <a:prstGeom prst="rect">
            <a:avLst/>
          </a:prstGeom>
          <a:noFill/>
          <a:extLst>
            <a:ext uri="{909E8E84-426E-40DD-AFC4-6F175D3DCCD1}">
              <a14:hiddenFill xmlns:a14="http://schemas.microsoft.com/office/drawing/2010/main" xmlns="">
                <a:solidFill>
                  <a:srgbClr val="FFFFFF"/>
                </a:solidFill>
              </a14:hiddenFill>
            </a:ext>
          </a:extLst>
        </p:spPr>
      </p:pic>
      <p:sp>
        <p:nvSpPr>
          <p:cNvPr id="3" name="文本框 2"/>
          <p:cNvSpPr txBox="1"/>
          <p:nvPr/>
        </p:nvSpPr>
        <p:spPr>
          <a:xfrm>
            <a:off x="300355" y="289560"/>
            <a:ext cx="1979295" cy="583565"/>
          </a:xfrm>
          <a:prstGeom prst="rect">
            <a:avLst/>
          </a:prstGeom>
          <a:noFill/>
        </p:spPr>
        <p:txBody>
          <a:bodyPr wrap="square" rtlCol="0">
            <a:spAutoFit/>
          </a:bodyPr>
          <a:lstStyle/>
          <a:p>
            <a:r>
              <a:rPr lang="zh-CN" altLang="en-US" sz="3200">
                <a:solidFill>
                  <a:srgbClr val="FF0000"/>
                </a:solidFill>
              </a:rPr>
              <a:t>周朴园：</a:t>
            </a:r>
          </a:p>
        </p:txBody>
      </p:sp>
      <p:sp>
        <p:nvSpPr>
          <p:cNvPr id="4" name="文本框 3"/>
          <p:cNvSpPr txBox="1"/>
          <p:nvPr/>
        </p:nvSpPr>
        <p:spPr>
          <a:xfrm>
            <a:off x="410845" y="1144270"/>
            <a:ext cx="7456805" cy="5692775"/>
          </a:xfrm>
          <a:prstGeom prst="rect">
            <a:avLst/>
          </a:prstGeom>
          <a:noFill/>
        </p:spPr>
        <p:txBody>
          <a:bodyPr wrap="square" rtlCol="0">
            <a:spAutoFit/>
          </a:bodyPr>
          <a:lstStyle/>
          <a:p>
            <a:r>
              <a:rPr lang="zh-CN" altLang="en-US" sz="2800" dirty="0">
                <a:latin typeface="宋体" panose="02010600030101010101" pitchFamily="2" charset="-122"/>
                <a:ea typeface="宋体" panose="02010600030101010101" pitchFamily="2" charset="-122"/>
              </a:rPr>
              <a:t>周萍：</a:t>
            </a:r>
            <a:r>
              <a:rPr lang="zh-CN" altLang="en-US" sz="2400" dirty="0">
                <a:latin typeface="宋体" panose="02010600030101010101" pitchFamily="2" charset="-122"/>
                <a:ea typeface="宋体" panose="02010600030101010101" pitchFamily="2" charset="-122"/>
              </a:rPr>
              <a:t>（怒）</a:t>
            </a:r>
            <a:r>
              <a:rPr lang="zh-CN" altLang="en-US" sz="2800" dirty="0">
                <a:latin typeface="宋体" panose="02010600030101010101" pitchFamily="2" charset="-122"/>
                <a:ea typeface="宋体" panose="02010600030101010101" pitchFamily="2" charset="-122"/>
              </a:rPr>
              <a:t>你混账！</a:t>
            </a:r>
          </a:p>
          <a:p>
            <a:r>
              <a:rPr lang="zh-CN" altLang="en-US" sz="2800" dirty="0">
                <a:latin typeface="宋体" panose="02010600030101010101" pitchFamily="2" charset="-122"/>
                <a:ea typeface="宋体" panose="02010600030101010101" pitchFamily="2" charset="-122"/>
              </a:rPr>
              <a:t>周朴园：不许多说话。</a:t>
            </a:r>
          </a:p>
          <a:p>
            <a:endParaRPr lang="zh-CN" altLang="en-US" sz="2800" dirty="0">
              <a:latin typeface="宋体" panose="02010600030101010101" pitchFamily="2" charset="-122"/>
              <a:ea typeface="宋体" panose="02010600030101010101" pitchFamily="2" charset="-122"/>
            </a:endParaRPr>
          </a:p>
          <a:p>
            <a:r>
              <a:rPr lang="zh-CN" altLang="en-US" sz="2800" dirty="0">
                <a:latin typeface="宋体" panose="02010600030101010101" pitchFamily="2" charset="-122"/>
                <a:ea typeface="宋体" panose="02010600030101010101" pitchFamily="2" charset="-122"/>
              </a:rPr>
              <a:t>周冲：爸爸，这是不公平的。</a:t>
            </a:r>
          </a:p>
          <a:p>
            <a:r>
              <a:rPr lang="zh-CN" altLang="en-US" sz="2800" dirty="0">
                <a:latin typeface="宋体" panose="02010600030101010101" pitchFamily="2" charset="-122"/>
                <a:ea typeface="宋体" panose="02010600030101010101" pitchFamily="2" charset="-122"/>
              </a:rPr>
              <a:t>周朴园：</a:t>
            </a:r>
            <a:r>
              <a:rPr lang="zh-CN" altLang="en-US" sz="2400" dirty="0">
                <a:latin typeface="宋体" panose="02010600030101010101" pitchFamily="2" charset="-122"/>
                <a:ea typeface="宋体" panose="02010600030101010101" pitchFamily="2" charset="-122"/>
              </a:rPr>
              <a:t>（向周冲）</a:t>
            </a:r>
            <a:r>
              <a:rPr lang="zh-CN" altLang="en-US" sz="2800" dirty="0">
                <a:latin typeface="宋体" panose="02010600030101010101" pitchFamily="2" charset="-122"/>
                <a:ea typeface="宋体" panose="02010600030101010101" pitchFamily="2" charset="-122"/>
              </a:rPr>
              <a:t>你少多嘴，出去！</a:t>
            </a:r>
          </a:p>
          <a:p>
            <a:endParaRPr lang="zh-CN" altLang="en-US" sz="2800" dirty="0">
              <a:latin typeface="宋体" panose="02010600030101010101" pitchFamily="2" charset="-122"/>
              <a:ea typeface="宋体" panose="02010600030101010101" pitchFamily="2" charset="-122"/>
            </a:endParaRPr>
          </a:p>
          <a:p>
            <a:r>
              <a:rPr lang="zh-CN" altLang="en-US" sz="2800" dirty="0">
                <a:latin typeface="宋体" panose="02010600030101010101" pitchFamily="2" charset="-122"/>
                <a:ea typeface="宋体" panose="02010600030101010101" pitchFamily="2" charset="-122"/>
              </a:rPr>
              <a:t>繁</a:t>
            </a:r>
            <a:r>
              <a:rPr lang="zh-CN" altLang="en-US" sz="2800" dirty="0" smtClean="0">
                <a:latin typeface="宋体" panose="02010600030101010101" pitchFamily="2" charset="-122"/>
                <a:ea typeface="宋体" panose="02010600030101010101" pitchFamily="2" charset="-122"/>
              </a:rPr>
              <a:t>漪</a:t>
            </a:r>
            <a:r>
              <a:rPr lang="zh-CN" altLang="en-US" sz="2800" dirty="0">
                <a:latin typeface="宋体" panose="02010600030101010101" pitchFamily="2" charset="-122"/>
                <a:ea typeface="宋体" panose="02010600030101010101" pitchFamily="2" charset="-122"/>
              </a:rPr>
              <a:t>：</a:t>
            </a:r>
            <a:r>
              <a:rPr lang="zh-CN" altLang="en-US" sz="2400" dirty="0">
                <a:latin typeface="宋体" panose="02010600030101010101" pitchFamily="2" charset="-122"/>
                <a:ea typeface="宋体" panose="02010600030101010101" pitchFamily="2" charset="-122"/>
              </a:rPr>
              <a:t>（恳求地）</a:t>
            </a:r>
            <a:r>
              <a:rPr lang="zh-CN" altLang="en-US" sz="2800" dirty="0">
                <a:latin typeface="宋体" panose="02010600030101010101" pitchFamily="2" charset="-122"/>
                <a:ea typeface="宋体" panose="02010600030101010101" pitchFamily="2" charset="-122"/>
              </a:rPr>
              <a:t>留着我晚上喝不成吗？</a:t>
            </a:r>
          </a:p>
          <a:p>
            <a:r>
              <a:rPr lang="zh-CN" altLang="en-US" sz="2800" dirty="0">
                <a:latin typeface="宋体" panose="02010600030101010101" pitchFamily="2" charset="-122"/>
                <a:ea typeface="宋体" panose="02010600030101010101" pitchFamily="2" charset="-122"/>
              </a:rPr>
              <a:t>周朴园：</a:t>
            </a:r>
            <a:r>
              <a:rPr lang="zh-CN" altLang="en-US" sz="2400" dirty="0">
                <a:latin typeface="宋体" panose="02010600030101010101" pitchFamily="2" charset="-122"/>
                <a:ea typeface="宋体" panose="02010600030101010101" pitchFamily="2" charset="-122"/>
              </a:rPr>
              <a:t>（冷峻地</a:t>
            </a:r>
            <a:r>
              <a:rPr lang="zh-CN" altLang="en-US" sz="2400" dirty="0" smtClean="0">
                <a:latin typeface="宋体" panose="02010600030101010101" pitchFamily="2" charset="-122"/>
                <a:ea typeface="宋体" panose="02010600030101010101" pitchFamily="2" charset="-122"/>
              </a:rPr>
              <a:t>）</a:t>
            </a:r>
            <a:r>
              <a:rPr lang="zh-CN" altLang="en-US" sz="2800" dirty="0">
                <a:latin typeface="宋体" panose="02010600030101010101" pitchFamily="2" charset="-122"/>
                <a:ea typeface="宋体" panose="02010600030101010101" pitchFamily="2" charset="-122"/>
              </a:rPr>
              <a:t>繁</a:t>
            </a:r>
            <a:r>
              <a:rPr lang="zh-CN" altLang="en-US" sz="2800" dirty="0" smtClean="0">
                <a:latin typeface="宋体" panose="02010600030101010101" pitchFamily="2" charset="-122"/>
                <a:ea typeface="宋体" panose="02010600030101010101" pitchFamily="2" charset="-122"/>
              </a:rPr>
              <a:t>漪</a:t>
            </a:r>
            <a:r>
              <a:rPr lang="zh-CN" altLang="en-US" sz="2800" dirty="0">
                <a:latin typeface="宋体" panose="02010600030101010101" pitchFamily="2" charset="-122"/>
                <a:ea typeface="宋体" panose="02010600030101010101" pitchFamily="2" charset="-122"/>
              </a:rPr>
              <a:t>，当了母亲的人，处处应当替孩子着想。就是不自己保重身体，也应该替孩子做个服从的榜样。</a:t>
            </a:r>
          </a:p>
          <a:p>
            <a:endParaRPr lang="zh-CN" altLang="en-US" sz="2800" dirty="0">
              <a:latin typeface="宋体" panose="02010600030101010101" pitchFamily="2" charset="-122"/>
              <a:ea typeface="宋体" panose="02010600030101010101" pitchFamily="2" charset="-122"/>
            </a:endParaRPr>
          </a:p>
          <a:p>
            <a:r>
              <a:rPr lang="zh-CN" altLang="en-US" sz="2800" dirty="0">
                <a:solidFill>
                  <a:srgbClr val="FF0000"/>
                </a:solidFill>
                <a:latin typeface="宋体" panose="02010600030101010101" pitchFamily="2" charset="-122"/>
                <a:ea typeface="宋体" panose="02010600030101010101" pitchFamily="2" charset="-122"/>
              </a:rPr>
              <a:t>周家的封建大家长：</a:t>
            </a:r>
            <a:r>
              <a:rPr lang="zh-CN" altLang="en-US" sz="2800" b="1" dirty="0">
                <a:solidFill>
                  <a:srgbClr val="FF0000"/>
                </a:solidFill>
                <a:latin typeface="宋体" panose="02010600030101010101" pitchFamily="2" charset="-122"/>
                <a:ea typeface="宋体" panose="02010600030101010101" pitchFamily="2" charset="-122"/>
              </a:rPr>
              <a:t>专制</a:t>
            </a:r>
            <a:r>
              <a:rPr lang="zh-CN" altLang="en-US" sz="2800" dirty="0">
                <a:solidFill>
                  <a:srgbClr val="FF0000"/>
                </a:solidFill>
                <a:latin typeface="宋体" panose="02010600030101010101" pitchFamily="2" charset="-122"/>
                <a:ea typeface="宋体" panose="02010600030101010101" pitchFamily="2" charset="-122"/>
              </a:rPr>
              <a:t>、唯我独尊、重视家庭的尊卑秩序</a:t>
            </a:r>
          </a:p>
        </p:txBody>
      </p:sp>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Requires="p14" p14:dur="150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fade">
                                      <p:cBhvr>
                                        <p:cTn id="7" dur="1250"/>
                                        <p:tgtEl>
                                          <p:spTgt spid="2050"/>
                                        </p:tgtEl>
                                      </p:cBhvr>
                                    </p:animEffect>
                                    <p:anim calcmode="lin" valueType="num">
                                      <p:cBhvr>
                                        <p:cTn id="8" dur="1250" fill="hold"/>
                                        <p:tgtEl>
                                          <p:spTgt spid="2050"/>
                                        </p:tgtEl>
                                        <p:attrNameLst>
                                          <p:attrName>ppt_x</p:attrName>
                                        </p:attrNameLst>
                                      </p:cBhvr>
                                      <p:tavLst>
                                        <p:tav tm="0">
                                          <p:val>
                                            <p:strVal val="#ppt_x"/>
                                          </p:val>
                                        </p:tav>
                                        <p:tav tm="100000">
                                          <p:val>
                                            <p:strVal val="#ppt_x"/>
                                          </p:val>
                                        </p:tav>
                                      </p:tavLst>
                                    </p:anim>
                                    <p:anim calcmode="lin" valueType="num">
                                      <p:cBhvr>
                                        <p:cTn id="9" dur="1250" fill="hold"/>
                                        <p:tgtEl>
                                          <p:spTgt spid="205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 calcmode="lin" valueType="num">
                                      <p:cBhvr additive="base">
                                        <p:cTn id="14"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5"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nodeType="clickEffect">
                                  <p:stCondLst>
                                    <p:cond delay="0"/>
                                  </p:stCondLst>
                                  <p:childTnLst>
                                    <p:set>
                                      <p:cBhvr>
                                        <p:cTn id="19" dur="1" fill="hold">
                                          <p:stCondLst>
                                            <p:cond delay="0"/>
                                          </p:stCondLst>
                                        </p:cTn>
                                        <p:tgtEl>
                                          <p:spTgt spid="4">
                                            <p:txEl>
                                              <p:pRg st="0" end="0"/>
                                            </p:txEl>
                                          </p:spTgt>
                                        </p:tgtEl>
                                        <p:attrNameLst>
                                          <p:attrName>style.visibility</p:attrName>
                                        </p:attrNameLst>
                                      </p:cBhvr>
                                      <p:to>
                                        <p:strVal val="visible"/>
                                      </p:to>
                                    </p:set>
                                    <p:anim calcmode="lin" valueType="num">
                                      <p:cBhvr additive="base">
                                        <p:cTn id="20"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21"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nodeType="clickEffect">
                                  <p:stCondLst>
                                    <p:cond delay="0"/>
                                  </p:stCondLst>
                                  <p:childTnLst>
                                    <p:set>
                                      <p:cBhvr>
                                        <p:cTn id="25" dur="1" fill="hold">
                                          <p:stCondLst>
                                            <p:cond delay="0"/>
                                          </p:stCondLst>
                                        </p:cTn>
                                        <p:tgtEl>
                                          <p:spTgt spid="4">
                                            <p:txEl>
                                              <p:pRg st="1" end="1"/>
                                            </p:txEl>
                                          </p:spTgt>
                                        </p:tgtEl>
                                        <p:attrNameLst>
                                          <p:attrName>style.visibility</p:attrName>
                                        </p:attrNameLst>
                                      </p:cBhvr>
                                      <p:to>
                                        <p:strVal val="visible"/>
                                      </p:to>
                                    </p:set>
                                    <p:anim calcmode="lin" valueType="num">
                                      <p:cBhvr additive="base">
                                        <p:cTn id="26"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27"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nodeType="clickEffect">
                                  <p:stCondLst>
                                    <p:cond delay="0"/>
                                  </p:stCondLst>
                                  <p:childTnLst>
                                    <p:set>
                                      <p:cBhvr>
                                        <p:cTn id="31" dur="1" fill="hold">
                                          <p:stCondLst>
                                            <p:cond delay="0"/>
                                          </p:stCondLst>
                                        </p:cTn>
                                        <p:tgtEl>
                                          <p:spTgt spid="4">
                                            <p:txEl>
                                              <p:pRg st="3" end="3"/>
                                            </p:txEl>
                                          </p:spTgt>
                                        </p:tgtEl>
                                        <p:attrNameLst>
                                          <p:attrName>style.visibility</p:attrName>
                                        </p:attrNameLst>
                                      </p:cBhvr>
                                      <p:to>
                                        <p:strVal val="visible"/>
                                      </p:to>
                                    </p:set>
                                    <p:anim calcmode="lin" valueType="num">
                                      <p:cBhvr additive="base">
                                        <p:cTn id="32" dur="500" fill="hold"/>
                                        <p:tgtEl>
                                          <p:spTgt spid="4">
                                            <p:txEl>
                                              <p:pRg st="3" end="3"/>
                                            </p:txEl>
                                          </p:spTgt>
                                        </p:tgtEl>
                                        <p:attrNameLst>
                                          <p:attrName>ppt_x</p:attrName>
                                        </p:attrNameLst>
                                      </p:cBhvr>
                                      <p:tavLst>
                                        <p:tav tm="0">
                                          <p:val>
                                            <p:strVal val="#ppt_x"/>
                                          </p:val>
                                        </p:tav>
                                        <p:tav tm="100000">
                                          <p:val>
                                            <p:strVal val="#ppt_x"/>
                                          </p:val>
                                        </p:tav>
                                      </p:tavLst>
                                    </p:anim>
                                    <p:anim calcmode="lin" valueType="num">
                                      <p:cBhvr additive="base">
                                        <p:cTn id="33" dur="500" fill="hold"/>
                                        <p:tgtEl>
                                          <p:spTgt spid="4">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 presetClass="entr" presetSubtype="4" fill="hold" nodeType="clickEffect">
                                  <p:stCondLst>
                                    <p:cond delay="0"/>
                                  </p:stCondLst>
                                  <p:childTnLst>
                                    <p:set>
                                      <p:cBhvr>
                                        <p:cTn id="37" dur="1" fill="hold">
                                          <p:stCondLst>
                                            <p:cond delay="0"/>
                                          </p:stCondLst>
                                        </p:cTn>
                                        <p:tgtEl>
                                          <p:spTgt spid="4">
                                            <p:txEl>
                                              <p:pRg st="4" end="4"/>
                                            </p:txEl>
                                          </p:spTgt>
                                        </p:tgtEl>
                                        <p:attrNameLst>
                                          <p:attrName>style.visibility</p:attrName>
                                        </p:attrNameLst>
                                      </p:cBhvr>
                                      <p:to>
                                        <p:strVal val="visible"/>
                                      </p:to>
                                    </p:set>
                                    <p:anim calcmode="lin" valueType="num">
                                      <p:cBhvr additive="base">
                                        <p:cTn id="38" dur="500" fill="hold"/>
                                        <p:tgtEl>
                                          <p:spTgt spid="4">
                                            <p:txEl>
                                              <p:pRg st="4" end="4"/>
                                            </p:txEl>
                                          </p:spTgt>
                                        </p:tgtEl>
                                        <p:attrNameLst>
                                          <p:attrName>ppt_x</p:attrName>
                                        </p:attrNameLst>
                                      </p:cBhvr>
                                      <p:tavLst>
                                        <p:tav tm="0">
                                          <p:val>
                                            <p:strVal val="#ppt_x"/>
                                          </p:val>
                                        </p:tav>
                                        <p:tav tm="100000">
                                          <p:val>
                                            <p:strVal val="#ppt_x"/>
                                          </p:val>
                                        </p:tav>
                                      </p:tavLst>
                                    </p:anim>
                                    <p:anim calcmode="lin" valueType="num">
                                      <p:cBhvr additive="base">
                                        <p:cTn id="39" dur="500" fill="hold"/>
                                        <p:tgtEl>
                                          <p:spTgt spid="4">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2" presetClass="entr" presetSubtype="4" fill="hold" nodeType="clickEffect">
                                  <p:stCondLst>
                                    <p:cond delay="0"/>
                                  </p:stCondLst>
                                  <p:childTnLst>
                                    <p:set>
                                      <p:cBhvr>
                                        <p:cTn id="43" dur="1" fill="hold">
                                          <p:stCondLst>
                                            <p:cond delay="0"/>
                                          </p:stCondLst>
                                        </p:cTn>
                                        <p:tgtEl>
                                          <p:spTgt spid="4">
                                            <p:txEl>
                                              <p:pRg st="6" end="6"/>
                                            </p:txEl>
                                          </p:spTgt>
                                        </p:tgtEl>
                                        <p:attrNameLst>
                                          <p:attrName>style.visibility</p:attrName>
                                        </p:attrNameLst>
                                      </p:cBhvr>
                                      <p:to>
                                        <p:strVal val="visible"/>
                                      </p:to>
                                    </p:set>
                                    <p:anim calcmode="lin" valueType="num">
                                      <p:cBhvr additive="base">
                                        <p:cTn id="44" dur="500" fill="hold"/>
                                        <p:tgtEl>
                                          <p:spTgt spid="4">
                                            <p:txEl>
                                              <p:pRg st="6" end="6"/>
                                            </p:txEl>
                                          </p:spTgt>
                                        </p:tgtEl>
                                        <p:attrNameLst>
                                          <p:attrName>ppt_x</p:attrName>
                                        </p:attrNameLst>
                                      </p:cBhvr>
                                      <p:tavLst>
                                        <p:tav tm="0">
                                          <p:val>
                                            <p:strVal val="#ppt_x"/>
                                          </p:val>
                                        </p:tav>
                                        <p:tav tm="100000">
                                          <p:val>
                                            <p:strVal val="#ppt_x"/>
                                          </p:val>
                                        </p:tav>
                                      </p:tavLst>
                                    </p:anim>
                                    <p:anim calcmode="lin" valueType="num">
                                      <p:cBhvr additive="base">
                                        <p:cTn id="45" dur="500" fill="hold"/>
                                        <p:tgtEl>
                                          <p:spTgt spid="4">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2" presetClass="entr" presetSubtype="4" fill="hold" nodeType="clickEffect">
                                  <p:stCondLst>
                                    <p:cond delay="0"/>
                                  </p:stCondLst>
                                  <p:childTnLst>
                                    <p:set>
                                      <p:cBhvr>
                                        <p:cTn id="49" dur="1" fill="hold">
                                          <p:stCondLst>
                                            <p:cond delay="0"/>
                                          </p:stCondLst>
                                        </p:cTn>
                                        <p:tgtEl>
                                          <p:spTgt spid="4">
                                            <p:txEl>
                                              <p:pRg st="7" end="7"/>
                                            </p:txEl>
                                          </p:spTgt>
                                        </p:tgtEl>
                                        <p:attrNameLst>
                                          <p:attrName>style.visibility</p:attrName>
                                        </p:attrNameLst>
                                      </p:cBhvr>
                                      <p:to>
                                        <p:strVal val="visible"/>
                                      </p:to>
                                    </p:set>
                                    <p:anim calcmode="lin" valueType="num">
                                      <p:cBhvr additive="base">
                                        <p:cTn id="50" dur="500" fill="hold"/>
                                        <p:tgtEl>
                                          <p:spTgt spid="4">
                                            <p:txEl>
                                              <p:pRg st="7" end="7"/>
                                            </p:txEl>
                                          </p:spTgt>
                                        </p:tgtEl>
                                        <p:attrNameLst>
                                          <p:attrName>ppt_x</p:attrName>
                                        </p:attrNameLst>
                                      </p:cBhvr>
                                      <p:tavLst>
                                        <p:tav tm="0">
                                          <p:val>
                                            <p:strVal val="#ppt_x"/>
                                          </p:val>
                                        </p:tav>
                                        <p:tav tm="100000">
                                          <p:val>
                                            <p:strVal val="#ppt_x"/>
                                          </p:val>
                                        </p:tav>
                                      </p:tavLst>
                                    </p:anim>
                                    <p:anim calcmode="lin" valueType="num">
                                      <p:cBhvr additive="base">
                                        <p:cTn id="51" dur="500" fill="hold"/>
                                        <p:tgtEl>
                                          <p:spTgt spid="4">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2" presetClass="entr" presetSubtype="4" fill="hold" nodeType="clickEffect">
                                  <p:stCondLst>
                                    <p:cond delay="0"/>
                                  </p:stCondLst>
                                  <p:childTnLst>
                                    <p:set>
                                      <p:cBhvr>
                                        <p:cTn id="55" dur="1" fill="hold">
                                          <p:stCondLst>
                                            <p:cond delay="0"/>
                                          </p:stCondLst>
                                        </p:cTn>
                                        <p:tgtEl>
                                          <p:spTgt spid="4">
                                            <p:txEl>
                                              <p:pRg st="9" end="9"/>
                                            </p:txEl>
                                          </p:spTgt>
                                        </p:tgtEl>
                                        <p:attrNameLst>
                                          <p:attrName>style.visibility</p:attrName>
                                        </p:attrNameLst>
                                      </p:cBhvr>
                                      <p:to>
                                        <p:strVal val="visible"/>
                                      </p:to>
                                    </p:set>
                                    <p:anim calcmode="lin" valueType="num">
                                      <p:cBhvr additive="base">
                                        <p:cTn id="56" dur="500" fill="hold"/>
                                        <p:tgtEl>
                                          <p:spTgt spid="4">
                                            <p:txEl>
                                              <p:pRg st="9" end="9"/>
                                            </p:txEl>
                                          </p:spTgt>
                                        </p:tgtEl>
                                        <p:attrNameLst>
                                          <p:attrName>ppt_x</p:attrName>
                                        </p:attrNameLst>
                                      </p:cBhvr>
                                      <p:tavLst>
                                        <p:tav tm="0">
                                          <p:val>
                                            <p:strVal val="#ppt_x"/>
                                          </p:val>
                                        </p:tav>
                                        <p:tav tm="100000">
                                          <p:val>
                                            <p:strVal val="#ppt_x"/>
                                          </p:val>
                                        </p:tav>
                                      </p:tavLst>
                                    </p:anim>
                                    <p:anim calcmode="lin" valueType="num">
                                      <p:cBhvr additive="base">
                                        <p:cTn id="57" dur="500" fill="hold"/>
                                        <p:tgtEl>
                                          <p:spTgt spid="4">
                                            <p:txEl>
                                              <p:pRg st="9" end="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Administrator\Desktop\中国风素材\3.png"/>
          <p:cNvPicPr>
            <a:picLocks noChangeAspect="1" noChangeArrowheads="1"/>
          </p:cNvPicPr>
          <p:nvPr/>
        </p:nvPicPr>
        <p:blipFill rotWithShape="1">
          <a:blip r:embed="rId3" cstate="print">
            <a:extLst>
              <a:ext uri="{28A0092B-C50C-407E-A947-70E740481C1C}">
                <a14:useLocalDpi xmlns:a14="http://schemas.microsoft.com/office/drawing/2010/main" xmlns="" val="0"/>
              </a:ext>
            </a:extLst>
          </a:blip>
          <a:srcRect r="6433"/>
          <a:stretch>
            <a:fillRect/>
          </a:stretch>
        </p:blipFill>
        <p:spPr bwMode="auto">
          <a:xfrm>
            <a:off x="0" y="0"/>
            <a:ext cx="12192000" cy="6858000"/>
          </a:xfrm>
          <a:prstGeom prst="rect">
            <a:avLst/>
          </a:prstGeom>
          <a:noFill/>
          <a:extLst>
            <a:ext uri="{909E8E84-426E-40DD-AFC4-6F175D3DCCD1}">
              <a14:hiddenFill xmlns:a14="http://schemas.microsoft.com/office/drawing/2010/main" xmlns="">
                <a:solidFill>
                  <a:srgbClr val="FFFFFF"/>
                </a:solidFill>
              </a14:hiddenFill>
            </a:ext>
          </a:extLst>
        </p:spPr>
      </p:pic>
      <p:sp>
        <p:nvSpPr>
          <p:cNvPr id="3" name="文本框 2"/>
          <p:cNvSpPr txBox="1"/>
          <p:nvPr/>
        </p:nvSpPr>
        <p:spPr>
          <a:xfrm>
            <a:off x="3720465" y="1828800"/>
            <a:ext cx="7694930" cy="1568450"/>
          </a:xfrm>
          <a:prstGeom prst="rect">
            <a:avLst/>
          </a:prstGeom>
          <a:noFill/>
        </p:spPr>
        <p:txBody>
          <a:bodyPr wrap="square" rtlCol="0">
            <a:spAutoFit/>
          </a:bodyPr>
          <a:lstStyle/>
          <a:p>
            <a:r>
              <a:rPr lang="zh-CN" altLang="en-US" sz="3200" dirty="0"/>
              <a:t>鲁大海：你故意淹死了两千二百个小工，每一个小工</a:t>
            </a:r>
            <a:r>
              <a:rPr lang="zh-CN" altLang="en-US" sz="3200" dirty="0" smtClean="0"/>
              <a:t>的</a:t>
            </a:r>
            <a:r>
              <a:rPr lang="zh-CN" altLang="en-US" sz="3200" dirty="0" smtClean="0"/>
              <a:t>性命</a:t>
            </a:r>
            <a:r>
              <a:rPr lang="zh-CN" altLang="en-US" sz="3200" dirty="0" smtClean="0"/>
              <a:t>你</a:t>
            </a:r>
            <a:r>
              <a:rPr lang="zh-CN" altLang="en-US" sz="3200" dirty="0"/>
              <a:t>扣三百块钱！姓周的，你发的是绝子绝孙的昧心财。</a:t>
            </a:r>
          </a:p>
        </p:txBody>
      </p:sp>
      <p:sp>
        <p:nvSpPr>
          <p:cNvPr id="4" name="文本框 3"/>
          <p:cNvSpPr txBox="1"/>
          <p:nvPr/>
        </p:nvSpPr>
        <p:spPr>
          <a:xfrm>
            <a:off x="3910330" y="4425950"/>
            <a:ext cx="7774305" cy="953135"/>
          </a:xfrm>
          <a:prstGeom prst="rect">
            <a:avLst/>
          </a:prstGeom>
          <a:noFill/>
        </p:spPr>
        <p:txBody>
          <a:bodyPr wrap="square" rtlCol="0">
            <a:spAutoFit/>
          </a:bodyPr>
          <a:lstStyle/>
          <a:p>
            <a:r>
              <a:rPr lang="zh-CN" altLang="en-US" sz="2800">
                <a:solidFill>
                  <a:srgbClr val="FF0000"/>
                </a:solidFill>
                <a:latin typeface="宋体" panose="02010600030101010101" pitchFamily="2" charset="-122"/>
                <a:ea typeface="宋体" panose="02010600030101010101" pitchFamily="2" charset="-122"/>
              </a:rPr>
              <a:t>新兴资产阶级（资本家）：阴险、冷酷、毒辣、有手段</a:t>
            </a:r>
          </a:p>
        </p:txBody>
      </p:sp>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Requires="p14" p14:dur="150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074"/>
                                        </p:tgtEl>
                                        <p:attrNameLst>
                                          <p:attrName>style.visibility</p:attrName>
                                        </p:attrNameLst>
                                      </p:cBhvr>
                                      <p:to>
                                        <p:strVal val="visible"/>
                                      </p:to>
                                    </p:set>
                                    <p:animEffect transition="in" filter="fade">
                                      <p:cBhvr>
                                        <p:cTn id="7" dur="1250"/>
                                        <p:tgtEl>
                                          <p:spTgt spid="3074"/>
                                        </p:tgtEl>
                                      </p:cBhvr>
                                    </p:animEffect>
                                    <p:anim calcmode="lin" valueType="num">
                                      <p:cBhvr>
                                        <p:cTn id="8" dur="1250" fill="hold"/>
                                        <p:tgtEl>
                                          <p:spTgt spid="3074"/>
                                        </p:tgtEl>
                                        <p:attrNameLst>
                                          <p:attrName>ppt_x</p:attrName>
                                        </p:attrNameLst>
                                      </p:cBhvr>
                                      <p:tavLst>
                                        <p:tav tm="0">
                                          <p:val>
                                            <p:strVal val="#ppt_x"/>
                                          </p:val>
                                        </p:tav>
                                        <p:tav tm="100000">
                                          <p:val>
                                            <p:strVal val="#ppt_x"/>
                                          </p:val>
                                        </p:tav>
                                      </p:tavLst>
                                    </p:anim>
                                    <p:anim calcmode="lin" valueType="num">
                                      <p:cBhvr>
                                        <p:cTn id="9" dur="1250" fill="hold"/>
                                        <p:tgtEl>
                                          <p:spTgt spid="307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4">
                                            <p:txEl>
                                              <p:pRg st="0" end="0"/>
                                            </p:txEl>
                                          </p:spTgt>
                                        </p:tgtEl>
                                        <p:attrNameLst>
                                          <p:attrName>style.visibility</p:attrName>
                                        </p:attrNameLst>
                                      </p:cBhvr>
                                      <p:to>
                                        <p:strVal val="visible"/>
                                      </p:to>
                                    </p:set>
                                    <p:anim calcmode="lin" valueType="num">
                                      <p:cBhvr additive="base">
                                        <p:cTn id="14"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5"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p:cNvPicPr>
            <a:picLocks noChangeAspect="1"/>
          </p:cNvPicPr>
          <p:nvPr/>
        </p:nvPicPr>
        <p:blipFill>
          <a:blip r:embed="rId3" cstate="print">
            <a:duotone>
              <a:schemeClr val="accent3">
                <a:shade val="45000"/>
                <a:satMod val="135000"/>
              </a:schemeClr>
              <a:prstClr val="white"/>
            </a:duotone>
          </a:blip>
          <a:stretch>
            <a:fillRect/>
          </a:stretch>
        </p:blipFill>
        <p:spPr>
          <a:xfrm>
            <a:off x="333425" y="2504440"/>
            <a:ext cx="1960800" cy="1849210"/>
          </a:xfrm>
          <a:prstGeom prst="rect">
            <a:avLst/>
          </a:prstGeom>
        </p:spPr>
      </p:pic>
      <p:sp>
        <p:nvSpPr>
          <p:cNvPr id="2" name="文本框 1"/>
          <p:cNvSpPr txBox="1"/>
          <p:nvPr/>
        </p:nvSpPr>
        <p:spPr>
          <a:xfrm>
            <a:off x="2007870" y="935990"/>
            <a:ext cx="9899015" cy="1568450"/>
          </a:xfrm>
          <a:prstGeom prst="rect">
            <a:avLst/>
          </a:prstGeom>
          <a:noFill/>
        </p:spPr>
        <p:txBody>
          <a:bodyPr wrap="square" rtlCol="0">
            <a:spAutoFit/>
          </a:bodyPr>
          <a:lstStyle/>
          <a:p>
            <a:r>
              <a:rPr lang="zh-CN" altLang="en-US" sz="3200">
                <a:solidFill>
                  <a:schemeClr val="tx1"/>
                </a:solidFill>
              </a:rPr>
              <a:t>周朴园：梅家的一个年轻小姐，很贤惠，也很规矩。有一天夜里，忽然地投水死了。后来，后来，</a:t>
            </a:r>
            <a:r>
              <a:rPr lang="en-US" altLang="zh-CN" sz="3200">
                <a:solidFill>
                  <a:schemeClr val="tx1"/>
                </a:solidFill>
              </a:rPr>
              <a:t>——</a:t>
            </a:r>
            <a:r>
              <a:rPr lang="zh-CN" altLang="en-US" sz="3200">
                <a:solidFill>
                  <a:schemeClr val="tx1"/>
                </a:solidFill>
              </a:rPr>
              <a:t>你知道吗？</a:t>
            </a:r>
          </a:p>
        </p:txBody>
      </p:sp>
      <p:sp>
        <p:nvSpPr>
          <p:cNvPr id="3" name="文本框 2"/>
          <p:cNvSpPr txBox="1"/>
          <p:nvPr/>
        </p:nvSpPr>
        <p:spPr>
          <a:xfrm>
            <a:off x="2485390" y="3048000"/>
            <a:ext cx="9421495" cy="2245360"/>
          </a:xfrm>
          <a:prstGeom prst="rect">
            <a:avLst/>
          </a:prstGeom>
          <a:noFill/>
        </p:spPr>
        <p:txBody>
          <a:bodyPr wrap="square" rtlCol="0">
            <a:spAutoFit/>
          </a:bodyPr>
          <a:lstStyle/>
          <a:p>
            <a:r>
              <a:rPr lang="zh-CN" altLang="en-US" sz="2800" b="1">
                <a:solidFill>
                  <a:srgbClr val="FF0000"/>
                </a:solidFill>
              </a:rPr>
              <a:t>思考：周朴园在此处为何要美化侍萍？体现了他怎样的人物性格？</a:t>
            </a:r>
          </a:p>
          <a:p>
            <a:endParaRPr lang="zh-CN" altLang="en-US" sz="2800" b="1">
              <a:solidFill>
                <a:srgbClr val="FF0000"/>
              </a:solidFill>
            </a:endParaRPr>
          </a:p>
          <a:p>
            <a:r>
              <a:rPr lang="zh-CN" altLang="en-US" sz="2800" b="1">
                <a:solidFill>
                  <a:schemeClr val="tx1"/>
                </a:solidFill>
              </a:rPr>
              <a:t>既是美化侍萍，更是美化他自己，在此处他将自己塑造成一个深情、温柔的形象，体现出了他的</a:t>
            </a:r>
            <a:r>
              <a:rPr lang="zh-CN" altLang="en-US" sz="2800" b="1">
                <a:solidFill>
                  <a:srgbClr val="FF0000"/>
                </a:solidFill>
              </a:rPr>
              <a:t>伪善</a:t>
            </a:r>
            <a:r>
              <a:rPr lang="zh-CN" altLang="en-US" sz="2800" b="1">
                <a:solidFill>
                  <a:schemeClr val="tx1"/>
                </a:solidFill>
              </a:rPr>
              <a:t>。</a:t>
            </a:r>
          </a:p>
        </p:txBody>
      </p:sp>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Requires="p14" p14:dur="150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heel(1)">
                                      <p:cBhvr>
                                        <p:cTn id="7" dur="125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Effect transition="in" filter="wheel(1)">
                                      <p:cBhvr>
                                        <p:cTn id="12" dur="2000"/>
                                        <p:tgtEl>
                                          <p:spTgt spid="2">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 calcmode="lin" valueType="num">
                                      <p:cBhvr additive="base">
                                        <p:cTn id="1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anim calcmode="lin" valueType="num">
                                      <p:cBhvr additive="base">
                                        <p:cTn id="2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p:cNvPicPr>
            <a:picLocks noChangeAspect="1"/>
          </p:cNvPicPr>
          <p:nvPr/>
        </p:nvPicPr>
        <p:blipFill>
          <a:blip r:embed="rId3" cstate="print">
            <a:duotone>
              <a:schemeClr val="accent3">
                <a:shade val="45000"/>
                <a:satMod val="135000"/>
              </a:schemeClr>
              <a:prstClr val="white"/>
            </a:duotone>
          </a:blip>
          <a:stretch>
            <a:fillRect/>
          </a:stretch>
        </p:blipFill>
        <p:spPr>
          <a:xfrm>
            <a:off x="333425" y="2504440"/>
            <a:ext cx="1960800" cy="1849210"/>
          </a:xfrm>
          <a:prstGeom prst="rect">
            <a:avLst/>
          </a:prstGeom>
        </p:spPr>
      </p:pic>
      <p:sp>
        <p:nvSpPr>
          <p:cNvPr id="2" name="文本框 1"/>
          <p:cNvSpPr txBox="1"/>
          <p:nvPr/>
        </p:nvSpPr>
        <p:spPr>
          <a:xfrm>
            <a:off x="2007870" y="935990"/>
            <a:ext cx="9899015" cy="583565"/>
          </a:xfrm>
          <a:prstGeom prst="rect">
            <a:avLst/>
          </a:prstGeom>
          <a:noFill/>
        </p:spPr>
        <p:txBody>
          <a:bodyPr wrap="square" rtlCol="0">
            <a:spAutoFit/>
          </a:bodyPr>
          <a:lstStyle/>
          <a:p>
            <a:r>
              <a:rPr lang="zh-CN" altLang="en-US" sz="3200">
                <a:solidFill>
                  <a:schemeClr val="tx1"/>
                </a:solidFill>
              </a:rPr>
              <a:t>思考：周朴园对待侍萍的感情和怀念是不是真的？</a:t>
            </a:r>
          </a:p>
        </p:txBody>
      </p:sp>
      <p:sp>
        <p:nvSpPr>
          <p:cNvPr id="3" name="文本框 2"/>
          <p:cNvSpPr txBox="1"/>
          <p:nvPr/>
        </p:nvSpPr>
        <p:spPr>
          <a:xfrm>
            <a:off x="2246630" y="1982470"/>
            <a:ext cx="9421495" cy="3969385"/>
          </a:xfrm>
          <a:prstGeom prst="rect">
            <a:avLst/>
          </a:prstGeom>
          <a:noFill/>
        </p:spPr>
        <p:txBody>
          <a:bodyPr wrap="square" rtlCol="0">
            <a:spAutoFit/>
          </a:bodyPr>
          <a:lstStyle/>
          <a:p>
            <a:r>
              <a:rPr lang="zh-CN" altLang="en-US" sz="2800" b="1">
                <a:solidFill>
                  <a:schemeClr val="tx1"/>
                </a:solidFill>
              </a:rPr>
              <a:t>是真的。</a:t>
            </a:r>
            <a:r>
              <a:rPr lang="zh-CN" altLang="en-US" sz="2800" b="1">
                <a:solidFill>
                  <a:schemeClr val="tx1"/>
                </a:solidFill>
                <a:latin typeface="Calibri" panose="020F0502020204030204" charset="0"/>
              </a:rPr>
              <a:t>①周朴园经过了两次婚姻，都不如意，年轻时的他也曾花天酒地地放荡过，但从没有尝过什么是幸福。藩漪坚硬、刚强的性格，使他更为怀念三十年前温柔、善良、体贴的侍萍。从他保留着以前的旧习惯、旧衣服也可见出其怀念，和侍萍三十年前那段美好的回忆就成为他空虚人生中唯一的一点亮色。②但他的这种怀念是非常局限的，当侍萍再次出现在他面前，并且他意识到可能威胁到他现在的地位和名誉时，立马就显现出了丑恶的真面目，这一反差更可见出周朴园的</a:t>
            </a:r>
            <a:r>
              <a:rPr lang="zh-CN" altLang="en-US" sz="2800" b="1">
                <a:solidFill>
                  <a:srgbClr val="FF0000"/>
                </a:solidFill>
                <a:latin typeface="Calibri" panose="020F0502020204030204" charset="0"/>
              </a:rPr>
              <a:t>伪善</a:t>
            </a:r>
            <a:r>
              <a:rPr lang="zh-CN" altLang="en-US" sz="2800" b="1">
                <a:solidFill>
                  <a:schemeClr val="tx1"/>
                </a:solidFill>
                <a:latin typeface="Calibri" panose="020F0502020204030204" charset="0"/>
              </a:rPr>
              <a:t>！</a:t>
            </a:r>
          </a:p>
        </p:txBody>
      </p:sp>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Requires="p14" p14:dur="150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heel(1)">
                                      <p:cBhvr>
                                        <p:cTn id="7" dur="125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Effect transition="in" filter="wheel(1)">
                                      <p:cBhvr>
                                        <p:cTn id="12" dur="2000"/>
                                        <p:tgtEl>
                                          <p:spTgt spid="2">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 calcmode="lin" valueType="num">
                                      <p:cBhvr additive="base">
                                        <p:cTn id="1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9615806" y="5625938"/>
            <a:ext cx="1219152" cy="7810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5" name="Picture 3"/>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8180179" y="5625938"/>
            <a:ext cx="1219152" cy="7810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 name="文本框 1"/>
          <p:cNvSpPr txBox="1"/>
          <p:nvPr/>
        </p:nvSpPr>
        <p:spPr>
          <a:xfrm>
            <a:off x="474345" y="340995"/>
            <a:ext cx="6254115" cy="583565"/>
          </a:xfrm>
          <a:prstGeom prst="rect">
            <a:avLst/>
          </a:prstGeom>
          <a:noFill/>
        </p:spPr>
        <p:txBody>
          <a:bodyPr wrap="square" rtlCol="0">
            <a:spAutoFit/>
          </a:bodyPr>
          <a:lstStyle/>
          <a:p>
            <a:r>
              <a:rPr lang="zh-CN" altLang="en-US" sz="3200">
                <a:latin typeface="Arial" panose="020B0604020202020204" pitchFamily="34" charset="0"/>
              </a:rPr>
              <a:t>▲</a:t>
            </a:r>
            <a:r>
              <a:rPr lang="zh-CN" altLang="en-US" sz="3200" u="wavyHeavy">
                <a:solidFill>
                  <a:schemeClr val="tx1"/>
                </a:solidFill>
                <a:uFill>
                  <a:solidFill>
                    <a:srgbClr val="C00000"/>
                  </a:solidFill>
                </a:uFill>
              </a:rPr>
              <a:t>总结：周朴园性格的复杂性</a:t>
            </a:r>
          </a:p>
        </p:txBody>
      </p:sp>
      <p:sp>
        <p:nvSpPr>
          <p:cNvPr id="6" name="文本框 5"/>
          <p:cNvSpPr txBox="1"/>
          <p:nvPr/>
        </p:nvSpPr>
        <p:spPr>
          <a:xfrm>
            <a:off x="664210" y="1054735"/>
            <a:ext cx="11257915" cy="4399915"/>
          </a:xfrm>
          <a:prstGeom prst="rect">
            <a:avLst/>
          </a:prstGeom>
          <a:noFill/>
        </p:spPr>
        <p:txBody>
          <a:bodyPr wrap="square" rtlCol="0">
            <a:spAutoFit/>
          </a:bodyPr>
          <a:lstStyle/>
          <a:p>
            <a:pPr indent="457200" fontAlgn="auto"/>
            <a:r>
              <a:rPr lang="zh-CN" altLang="en-US" sz="2800" b="1">
                <a:latin typeface="Calibri" panose="020F0502020204030204" charset="0"/>
              </a:rPr>
              <a:t>周朴园是《雷雨》的中心人物，是一位既有资产阶级自由平等思想，又有封建专制思想的新兴资本家形象。作为脱胎于封建地主阶级的中国第一代资产阶级，他</a:t>
            </a:r>
            <a:r>
              <a:rPr lang="zh-CN" altLang="en-US" sz="2800" b="1">
                <a:solidFill>
                  <a:srgbClr val="FF0000"/>
                </a:solidFill>
                <a:latin typeface="Calibri" panose="020F0502020204030204" charset="0"/>
              </a:rPr>
              <a:t>天生带有封建阶级和资产阶级的两重性</a:t>
            </a:r>
            <a:r>
              <a:rPr lang="zh-CN" altLang="en-US" sz="2800" b="1">
                <a:latin typeface="Calibri" panose="020F0502020204030204" charset="0"/>
              </a:rPr>
              <a:t>，他贪婪、残忍、唯利是图，为了赚钱不择手段，虽表面上衣冠楚楚，但实际上是凶狠狡诈的伪君子。在家庭生活中，他更是一个</a:t>
            </a:r>
            <a:r>
              <a:rPr lang="zh-CN" altLang="en-US" sz="2800" b="1">
                <a:solidFill>
                  <a:srgbClr val="FF0000"/>
                </a:solidFill>
                <a:latin typeface="Calibri" panose="020F0502020204030204" charset="0"/>
              </a:rPr>
              <a:t>专制</a:t>
            </a:r>
            <a:r>
              <a:rPr lang="zh-CN" altLang="en-US" sz="2800" b="1">
                <a:latin typeface="Calibri" panose="020F0502020204030204" charset="0"/>
              </a:rPr>
              <a:t>的暴君，他在乎的只有家庭的秩序和自己唯我独尊的地位。在周朴园的专制统治下，周家就像一潭死水，让居住其中的人感到深深的压抑和绝望。</a:t>
            </a:r>
          </a:p>
          <a:p>
            <a:pPr indent="457200" fontAlgn="auto"/>
            <a:r>
              <a:rPr lang="zh-CN" altLang="en-US" sz="2800" b="1">
                <a:solidFill>
                  <a:schemeClr val="accent1">
                    <a:lumMod val="50000"/>
                  </a:schemeClr>
                </a:solidFill>
                <a:latin typeface="Calibri" panose="020F0502020204030204" charset="0"/>
              </a:rPr>
              <a:t>意义：中国几千年来的封建制度有着一种可怕的力量，在封建殖民地社会中成长起来的资产阶级同封建阶级有着深刻的经济和思想上的血肉联系。周代表的中国资产阶级具有顽固腐朽的封建性。</a:t>
            </a:r>
          </a:p>
        </p:txBody>
      </p:sp>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Requires="p14" p14:dur="150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250"/>
                                        <p:tgtEl>
                                          <p:spTgt spid="14"/>
                                        </p:tgtEl>
                                      </p:cBhvr>
                                    </p:animEffect>
                                    <p:anim calcmode="lin" valueType="num">
                                      <p:cBhvr>
                                        <p:cTn id="8" dur="1250" fill="hold"/>
                                        <p:tgtEl>
                                          <p:spTgt spid="14"/>
                                        </p:tgtEl>
                                        <p:attrNameLst>
                                          <p:attrName>ppt_x</p:attrName>
                                        </p:attrNameLst>
                                      </p:cBhvr>
                                      <p:tavLst>
                                        <p:tav tm="0">
                                          <p:val>
                                            <p:strVal val="#ppt_x"/>
                                          </p:val>
                                        </p:tav>
                                        <p:tav tm="100000">
                                          <p:val>
                                            <p:strVal val="#ppt_x"/>
                                          </p:val>
                                        </p:tav>
                                      </p:tavLst>
                                    </p:anim>
                                    <p:anim calcmode="lin" valueType="num">
                                      <p:cBhvr>
                                        <p:cTn id="9" dur="1250" fill="hold"/>
                                        <p:tgtEl>
                                          <p:spTgt spid="14"/>
                                        </p:tgtEl>
                                        <p:attrNameLst>
                                          <p:attrName>ppt_y</p:attrName>
                                        </p:attrNameLst>
                                      </p:cBhvr>
                                      <p:tavLst>
                                        <p:tav tm="0">
                                          <p:val>
                                            <p:strVal val="#ppt_y+.1"/>
                                          </p:val>
                                        </p:tav>
                                        <p:tav tm="100000">
                                          <p:val>
                                            <p:strVal val="#ppt_y"/>
                                          </p:val>
                                        </p:tav>
                                      </p:tavLst>
                                    </p:anim>
                                  </p:childTnLst>
                                </p:cTn>
                              </p:par>
                            </p:childTnLst>
                          </p:cTn>
                        </p:par>
                        <p:par>
                          <p:cTn id="10" fill="hold">
                            <p:stCondLst>
                              <p:cond delay="1500"/>
                            </p:stCondLst>
                            <p:childTnLst>
                              <p:par>
                                <p:cTn id="11" presetID="42" presetClass="entr" presetSubtype="0" fill="hold" nodeType="after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fade">
                                      <p:cBhvr>
                                        <p:cTn id="13" dur="1250"/>
                                        <p:tgtEl>
                                          <p:spTgt spid="15"/>
                                        </p:tgtEl>
                                      </p:cBhvr>
                                    </p:animEffect>
                                    <p:anim calcmode="lin" valueType="num">
                                      <p:cBhvr>
                                        <p:cTn id="14" dur="1250" fill="hold"/>
                                        <p:tgtEl>
                                          <p:spTgt spid="15"/>
                                        </p:tgtEl>
                                        <p:attrNameLst>
                                          <p:attrName>ppt_x</p:attrName>
                                        </p:attrNameLst>
                                      </p:cBhvr>
                                      <p:tavLst>
                                        <p:tav tm="0">
                                          <p:val>
                                            <p:strVal val="#ppt_x"/>
                                          </p:val>
                                        </p:tav>
                                        <p:tav tm="100000">
                                          <p:val>
                                            <p:strVal val="#ppt_x"/>
                                          </p:val>
                                        </p:tav>
                                      </p:tavLst>
                                    </p:anim>
                                    <p:anim calcmode="lin" valueType="num">
                                      <p:cBhvr>
                                        <p:cTn id="15" dur="1250" fill="hold"/>
                                        <p:tgtEl>
                                          <p:spTgt spid="15"/>
                                        </p:tgtEl>
                                        <p:attrNameLst>
                                          <p:attrName>ppt_y</p:attrName>
                                        </p:attrNameLst>
                                      </p:cBhvr>
                                      <p:tavLst>
                                        <p:tav tm="0">
                                          <p:val>
                                            <p:strVal val="#ppt_y+.1"/>
                                          </p:val>
                                        </p:tav>
                                        <p:tav tm="100000">
                                          <p:val>
                                            <p:strVal val="#ppt_y"/>
                                          </p:val>
                                        </p:tav>
                                      </p:tavLst>
                                    </p:anim>
                                  </p:childTnLst>
                                </p:cTn>
                              </p:par>
                              <p:par>
                                <p:cTn id="16" presetID="3" presetClass="entr" presetSubtype="10" fill="hold" nodeType="withEffect">
                                  <p:stCondLst>
                                    <p:cond delay="0"/>
                                  </p:stCondLst>
                                  <p:childTnLst>
                                    <p:set>
                                      <p:cBhvr>
                                        <p:cTn id="17" dur="1" fill="hold">
                                          <p:stCondLst>
                                            <p:cond delay="0"/>
                                          </p:stCondLst>
                                        </p:cTn>
                                        <p:tgtEl>
                                          <p:spTgt spid="2">
                                            <p:txEl>
                                              <p:pRg st="0" end="0"/>
                                            </p:txEl>
                                          </p:spTgt>
                                        </p:tgtEl>
                                        <p:attrNameLst>
                                          <p:attrName>style.visibility</p:attrName>
                                        </p:attrNameLst>
                                      </p:cBhvr>
                                      <p:to>
                                        <p:strVal val="visible"/>
                                      </p:to>
                                    </p:set>
                                    <p:animEffect transition="in" filter="blinds(horizontal)">
                                      <p:cBhvr>
                                        <p:cTn id="18" dur="500"/>
                                        <p:tgtEl>
                                          <p:spTgt spid="2">
                                            <p:txEl>
                                              <p:pRg st="0" end="0"/>
                                            </p:txEl>
                                          </p:spTgt>
                                        </p:tgtEl>
                                      </p:cBhvr>
                                    </p:animEffect>
                                  </p:childTnLst>
                                </p:cTn>
                              </p:par>
                              <p:par>
                                <p:cTn id="19" presetID="3" presetClass="entr" presetSubtype="10" fill="hold" nodeType="withEffect">
                                  <p:stCondLst>
                                    <p:cond delay="0"/>
                                  </p:stCondLst>
                                  <p:childTnLst>
                                    <p:set>
                                      <p:cBhvr>
                                        <p:cTn id="20" dur="1" fill="hold">
                                          <p:stCondLst>
                                            <p:cond delay="0"/>
                                          </p:stCondLst>
                                        </p:cTn>
                                        <p:tgtEl>
                                          <p:spTgt spid="6">
                                            <p:txEl>
                                              <p:pRg st="0" end="0"/>
                                            </p:txEl>
                                          </p:spTgt>
                                        </p:tgtEl>
                                        <p:attrNameLst>
                                          <p:attrName>style.visibility</p:attrName>
                                        </p:attrNameLst>
                                      </p:cBhvr>
                                      <p:to>
                                        <p:strVal val="visible"/>
                                      </p:to>
                                    </p:set>
                                    <p:animEffect transition="in" filter="blinds(horizontal)">
                                      <p:cBhvr>
                                        <p:cTn id="21" dur="500"/>
                                        <p:tgtEl>
                                          <p:spTgt spid="6">
                                            <p:txEl>
                                              <p:pRg st="0" end="0"/>
                                            </p:txEl>
                                          </p:spTgt>
                                        </p:tgtEl>
                                      </p:cBhvr>
                                    </p:animEffect>
                                  </p:childTnLst>
                                </p:cTn>
                              </p:par>
                              <p:par>
                                <p:cTn id="22" presetID="3" presetClass="entr" presetSubtype="10" fill="hold" nodeType="withEffect">
                                  <p:stCondLst>
                                    <p:cond delay="0"/>
                                  </p:stCondLst>
                                  <p:childTnLst>
                                    <p:set>
                                      <p:cBhvr>
                                        <p:cTn id="23" dur="1" fill="hold">
                                          <p:stCondLst>
                                            <p:cond delay="0"/>
                                          </p:stCondLst>
                                        </p:cTn>
                                        <p:tgtEl>
                                          <p:spTgt spid="6">
                                            <p:txEl>
                                              <p:pRg st="1" end="1"/>
                                            </p:txEl>
                                          </p:spTgt>
                                        </p:tgtEl>
                                        <p:attrNameLst>
                                          <p:attrName>style.visibility</p:attrName>
                                        </p:attrNameLst>
                                      </p:cBhvr>
                                      <p:to>
                                        <p:strVal val="visible"/>
                                      </p:to>
                                    </p:set>
                                    <p:animEffect transition="in" filter="blinds(horizontal)">
                                      <p:cBhvr>
                                        <p:cTn id="24" dur="500"/>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Users\Administrator\Desktop\中国风素材\1.png"/>
          <p:cNvPicPr>
            <a:picLocks noChangeAspect="1" noChangeArrowheads="1"/>
          </p:cNvPicPr>
          <p:nvPr/>
        </p:nvPicPr>
        <p:blipFill rotWithShape="1">
          <a:blip r:embed="rId3" cstate="print">
            <a:extLst>
              <a:ext uri="{28A0092B-C50C-407E-A947-70E740481C1C}">
                <a14:useLocalDpi xmlns:a14="http://schemas.microsoft.com/office/drawing/2010/main" xmlns="" val="0"/>
              </a:ext>
            </a:extLst>
          </a:blip>
          <a:srcRect l="23496" t="1" r="31422" b="37360"/>
          <a:stretch>
            <a:fillRect/>
          </a:stretch>
        </p:blipFill>
        <p:spPr bwMode="auto">
          <a:xfrm>
            <a:off x="0" y="6985"/>
            <a:ext cx="3896360" cy="6851015"/>
          </a:xfrm>
          <a:prstGeom prst="rect">
            <a:avLst/>
          </a:prstGeom>
          <a:noFill/>
          <a:extLst>
            <a:ext uri="{909E8E84-426E-40DD-AFC4-6F175D3DCCD1}">
              <a14:hiddenFill xmlns:a14="http://schemas.microsoft.com/office/drawing/2010/main" xmlns="">
                <a:solidFill>
                  <a:srgbClr val="FFFFFF"/>
                </a:solidFill>
              </a14:hiddenFill>
            </a:ext>
          </a:extLst>
        </p:spPr>
      </p:pic>
      <p:sp>
        <p:nvSpPr>
          <p:cNvPr id="3" name="文本框 2"/>
          <p:cNvSpPr txBox="1"/>
          <p:nvPr/>
        </p:nvSpPr>
        <p:spPr>
          <a:xfrm>
            <a:off x="4290060" y="452120"/>
            <a:ext cx="2834640" cy="583565"/>
          </a:xfrm>
          <a:prstGeom prst="rect">
            <a:avLst/>
          </a:prstGeom>
          <a:noFill/>
        </p:spPr>
        <p:txBody>
          <a:bodyPr wrap="square" rtlCol="0">
            <a:spAutoFit/>
          </a:bodyPr>
          <a:lstStyle/>
          <a:p>
            <a:r>
              <a:rPr lang="zh-CN" altLang="en-US" sz="3200">
                <a:solidFill>
                  <a:schemeClr val="tx1"/>
                </a:solidFill>
                <a:effectLst>
                  <a:outerShdw blurRad="38100" dist="19050" dir="2700000" algn="tl" rotWithShape="0">
                    <a:schemeClr val="dk1">
                      <a:alpha val="40000"/>
                    </a:schemeClr>
                  </a:outerShdw>
                </a:effectLst>
              </a:rPr>
              <a:t>鲁侍萍：</a:t>
            </a:r>
          </a:p>
        </p:txBody>
      </p:sp>
      <p:sp>
        <p:nvSpPr>
          <p:cNvPr id="4" name="文本框 3"/>
          <p:cNvSpPr txBox="1"/>
          <p:nvPr/>
        </p:nvSpPr>
        <p:spPr>
          <a:xfrm>
            <a:off x="4290060" y="1035685"/>
            <a:ext cx="7774305" cy="5692775"/>
          </a:xfrm>
          <a:prstGeom prst="rect">
            <a:avLst/>
          </a:prstGeom>
          <a:noFill/>
        </p:spPr>
        <p:txBody>
          <a:bodyPr wrap="square" rtlCol="0">
            <a:spAutoFit/>
          </a:bodyPr>
          <a:lstStyle/>
          <a:p>
            <a:r>
              <a:rPr lang="zh-CN" altLang="en-US" sz="2800">
                <a:latin typeface="Calibri" panose="020F0502020204030204" charset="0"/>
              </a:rPr>
              <a:t>（</a:t>
            </a:r>
            <a:r>
              <a:rPr lang="en-US" altLang="zh-CN" sz="2800">
                <a:latin typeface="Calibri" panose="020F0502020204030204" charset="0"/>
              </a:rPr>
              <a:t>1</a:t>
            </a:r>
            <a:r>
              <a:rPr lang="zh-CN" altLang="en-US" sz="2800">
                <a:latin typeface="Calibri" panose="020F0502020204030204" charset="0"/>
              </a:rPr>
              <a:t>）她的命很苦。</a:t>
            </a:r>
            <a:r>
              <a:rPr lang="en-US" altLang="zh-CN" sz="2800">
                <a:latin typeface="Calibri" panose="020F0502020204030204" charset="0"/>
              </a:rPr>
              <a:t>......</a:t>
            </a:r>
            <a:r>
              <a:rPr lang="zh-CN" altLang="en-US" sz="2800">
                <a:latin typeface="Calibri" panose="020F0502020204030204" charset="0"/>
              </a:rPr>
              <a:t>她一个单身人，无亲无故，</a:t>
            </a:r>
            <a:r>
              <a:rPr lang="en-US" altLang="zh-CN" sz="2800">
                <a:latin typeface="Calibri" panose="020F0502020204030204" charset="0"/>
              </a:rPr>
              <a:t>......</a:t>
            </a:r>
            <a:r>
              <a:rPr lang="zh-CN" altLang="en-US" sz="2800">
                <a:latin typeface="Calibri" panose="020F0502020204030204" charset="0"/>
              </a:rPr>
              <a:t>讨饭，缝衣服，当老妈子，在学校里伺候人。</a:t>
            </a:r>
          </a:p>
          <a:p>
            <a:pPr algn="r"/>
            <a:r>
              <a:rPr lang="en-US" altLang="zh-CN" sz="2800">
                <a:solidFill>
                  <a:srgbClr val="FF0000"/>
                </a:solidFill>
                <a:latin typeface="Calibri" panose="020F0502020204030204" charset="0"/>
              </a:rPr>
              <a:t>——</a:t>
            </a:r>
            <a:r>
              <a:rPr lang="zh-CN" altLang="en-US" sz="2800">
                <a:solidFill>
                  <a:srgbClr val="FF0000"/>
                </a:solidFill>
                <a:latin typeface="Calibri" panose="020F0502020204030204" charset="0"/>
              </a:rPr>
              <a:t>命运凄惨、勤劳、无亲无故</a:t>
            </a:r>
          </a:p>
          <a:p>
            <a:pPr algn="l"/>
            <a:r>
              <a:rPr lang="zh-CN" altLang="en-US" sz="2800">
                <a:latin typeface="Calibri" panose="020F0502020204030204" charset="0"/>
              </a:rPr>
              <a:t>（</a:t>
            </a:r>
            <a:r>
              <a:rPr lang="en-US" altLang="zh-CN" sz="2800">
                <a:latin typeface="Calibri" panose="020F0502020204030204" charset="0"/>
              </a:rPr>
              <a:t>2</a:t>
            </a:r>
            <a:r>
              <a:rPr lang="zh-CN" altLang="en-US" sz="2800">
                <a:latin typeface="Calibri" panose="020F0502020204030204" charset="0"/>
              </a:rPr>
              <a:t>）鲁侍萍：（悲愤）命，不公平的命指使我来的！</a:t>
            </a:r>
          </a:p>
          <a:p>
            <a:pPr algn="r"/>
            <a:r>
              <a:rPr lang="en-US" altLang="zh-CN" sz="2800">
                <a:solidFill>
                  <a:srgbClr val="FF0000"/>
                </a:solidFill>
                <a:latin typeface="Calibri" panose="020F0502020204030204" charset="0"/>
              </a:rPr>
              <a:t>——</a:t>
            </a:r>
            <a:r>
              <a:rPr lang="zh-CN" altLang="en-US" sz="2800">
                <a:solidFill>
                  <a:srgbClr val="FF0000"/>
                </a:solidFill>
                <a:latin typeface="Calibri" panose="020F0502020204030204" charset="0"/>
              </a:rPr>
              <a:t>旧社会女子，阶级局限性；对不公平命运的控诉</a:t>
            </a:r>
          </a:p>
          <a:p>
            <a:pPr algn="l"/>
            <a:r>
              <a:rPr lang="zh-CN" altLang="en-US" sz="2800">
                <a:latin typeface="Calibri" panose="020F0502020204030204" charset="0"/>
              </a:rPr>
              <a:t>（</a:t>
            </a:r>
            <a:r>
              <a:rPr lang="en-US" altLang="zh-CN" sz="2800">
                <a:latin typeface="Calibri" panose="020F0502020204030204" charset="0"/>
              </a:rPr>
              <a:t>3</a:t>
            </a:r>
            <a:r>
              <a:rPr lang="zh-CN" altLang="en-US" sz="2800">
                <a:latin typeface="Calibri" panose="020F0502020204030204" charset="0"/>
              </a:rPr>
              <a:t>）侍萍接过支票，把它撕了。</a:t>
            </a:r>
          </a:p>
          <a:p>
            <a:pPr algn="r"/>
            <a:r>
              <a:rPr lang="en-US" altLang="zh-CN" sz="2800">
                <a:solidFill>
                  <a:srgbClr val="FF0000"/>
                </a:solidFill>
                <a:latin typeface="Calibri" panose="020F0502020204030204" charset="0"/>
              </a:rPr>
              <a:t>——</a:t>
            </a:r>
            <a:r>
              <a:rPr lang="zh-CN" altLang="en-US" sz="2800">
                <a:solidFill>
                  <a:srgbClr val="FF0000"/>
                </a:solidFill>
                <a:latin typeface="Calibri" panose="020F0502020204030204" charset="0"/>
              </a:rPr>
              <a:t>有骨气、坚强</a:t>
            </a:r>
          </a:p>
          <a:p>
            <a:pPr indent="0" algn="l">
              <a:buFont typeface="+mj-ea"/>
              <a:buNone/>
            </a:pPr>
            <a:r>
              <a:rPr lang="zh-CN" altLang="en-US" sz="2800">
                <a:latin typeface="Calibri" panose="020F0502020204030204" charset="0"/>
              </a:rPr>
              <a:t>（4）大概她是不愿意吧。为着她自己的孩子，她嫁过两次。</a:t>
            </a:r>
          </a:p>
          <a:p>
            <a:pPr indent="0" algn="r">
              <a:buFont typeface="+mj-ea"/>
              <a:buNone/>
            </a:pPr>
            <a:r>
              <a:rPr lang="en-US" altLang="zh-CN" sz="2800">
                <a:solidFill>
                  <a:srgbClr val="FF0000"/>
                </a:solidFill>
                <a:latin typeface="Calibri" panose="020F0502020204030204" charset="0"/>
              </a:rPr>
              <a:t>——</a:t>
            </a:r>
            <a:r>
              <a:rPr lang="zh-CN" altLang="en-US" sz="2800">
                <a:solidFill>
                  <a:srgbClr val="FF0000"/>
                </a:solidFill>
                <a:latin typeface="Calibri" panose="020F0502020204030204" charset="0"/>
              </a:rPr>
              <a:t>内心柔软、隐忍的母亲</a:t>
            </a:r>
          </a:p>
        </p:txBody>
      </p:sp>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Requires="p14" p14:dur="150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027"/>
                                        </p:tgtEl>
                                        <p:attrNameLst>
                                          <p:attrName>style.visibility</p:attrName>
                                        </p:attrNameLst>
                                      </p:cBhvr>
                                      <p:to>
                                        <p:strVal val="visible"/>
                                      </p:to>
                                    </p:set>
                                    <p:animEffect transition="in" filter="fade">
                                      <p:cBhvr>
                                        <p:cTn id="7" dur="1250"/>
                                        <p:tgtEl>
                                          <p:spTgt spid="102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par>
                                <p:cTn id="13" presetID="3" presetClass="entr" presetSubtype="10" fill="hold" nodeType="withEffect">
                                  <p:stCondLst>
                                    <p:cond delay="0"/>
                                  </p:stCondLst>
                                  <p:childTnLst>
                                    <p:set>
                                      <p:cBhvr>
                                        <p:cTn id="14" dur="1" fill="hold">
                                          <p:stCondLst>
                                            <p:cond delay="0"/>
                                          </p:stCondLst>
                                        </p:cTn>
                                        <p:tgtEl>
                                          <p:spTgt spid="4">
                                            <p:txEl>
                                              <p:pRg st="0" end="0"/>
                                            </p:txEl>
                                          </p:spTgt>
                                        </p:tgtEl>
                                        <p:attrNameLst>
                                          <p:attrName>style.visibility</p:attrName>
                                        </p:attrNameLst>
                                      </p:cBhvr>
                                      <p:to>
                                        <p:strVal val="visible"/>
                                      </p:to>
                                    </p:set>
                                    <p:animEffect transition="in" filter="blinds(horizontal)">
                                      <p:cBhvr>
                                        <p:cTn id="15" dur="500"/>
                                        <p:tgtEl>
                                          <p:spTgt spid="4">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nodeType="clickEffect">
                                  <p:stCondLst>
                                    <p:cond delay="0"/>
                                  </p:stCondLst>
                                  <p:childTnLst>
                                    <p:set>
                                      <p:cBhvr>
                                        <p:cTn id="19" dur="1" fill="hold">
                                          <p:stCondLst>
                                            <p:cond delay="0"/>
                                          </p:stCondLst>
                                        </p:cTn>
                                        <p:tgtEl>
                                          <p:spTgt spid="4">
                                            <p:txEl>
                                              <p:pRg st="1" end="1"/>
                                            </p:txEl>
                                          </p:spTgt>
                                        </p:tgtEl>
                                        <p:attrNameLst>
                                          <p:attrName>style.visibility</p:attrName>
                                        </p:attrNameLst>
                                      </p:cBhvr>
                                      <p:to>
                                        <p:strVal val="visible"/>
                                      </p:to>
                                    </p:set>
                                    <p:anim calcmode="lin" valueType="num">
                                      <p:cBhvr additive="base">
                                        <p:cTn id="20"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21"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nodeType="clickEffect">
                                  <p:stCondLst>
                                    <p:cond delay="0"/>
                                  </p:stCondLst>
                                  <p:childTnLst>
                                    <p:set>
                                      <p:cBhvr>
                                        <p:cTn id="25" dur="1" fill="hold">
                                          <p:stCondLst>
                                            <p:cond delay="0"/>
                                          </p:stCondLst>
                                        </p:cTn>
                                        <p:tgtEl>
                                          <p:spTgt spid="4">
                                            <p:txEl>
                                              <p:pRg st="2" end="2"/>
                                            </p:txEl>
                                          </p:spTgt>
                                        </p:tgtEl>
                                        <p:attrNameLst>
                                          <p:attrName>style.visibility</p:attrName>
                                        </p:attrNameLst>
                                      </p:cBhvr>
                                      <p:to>
                                        <p:strVal val="visible"/>
                                      </p:to>
                                    </p:set>
                                    <p:anim calcmode="lin" valueType="num">
                                      <p:cBhvr additive="base">
                                        <p:cTn id="26"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27" dur="5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nodeType="clickEffect">
                                  <p:stCondLst>
                                    <p:cond delay="0"/>
                                  </p:stCondLst>
                                  <p:childTnLst>
                                    <p:set>
                                      <p:cBhvr>
                                        <p:cTn id="31" dur="1" fill="hold">
                                          <p:stCondLst>
                                            <p:cond delay="0"/>
                                          </p:stCondLst>
                                        </p:cTn>
                                        <p:tgtEl>
                                          <p:spTgt spid="4">
                                            <p:txEl>
                                              <p:pRg st="3" end="3"/>
                                            </p:txEl>
                                          </p:spTgt>
                                        </p:tgtEl>
                                        <p:attrNameLst>
                                          <p:attrName>style.visibility</p:attrName>
                                        </p:attrNameLst>
                                      </p:cBhvr>
                                      <p:to>
                                        <p:strVal val="visible"/>
                                      </p:to>
                                    </p:set>
                                    <p:anim calcmode="lin" valueType="num">
                                      <p:cBhvr additive="base">
                                        <p:cTn id="32" dur="500" fill="hold"/>
                                        <p:tgtEl>
                                          <p:spTgt spid="4">
                                            <p:txEl>
                                              <p:pRg st="3" end="3"/>
                                            </p:txEl>
                                          </p:spTgt>
                                        </p:tgtEl>
                                        <p:attrNameLst>
                                          <p:attrName>ppt_x</p:attrName>
                                        </p:attrNameLst>
                                      </p:cBhvr>
                                      <p:tavLst>
                                        <p:tav tm="0">
                                          <p:val>
                                            <p:strVal val="#ppt_x"/>
                                          </p:val>
                                        </p:tav>
                                        <p:tav tm="100000">
                                          <p:val>
                                            <p:strVal val="#ppt_x"/>
                                          </p:val>
                                        </p:tav>
                                      </p:tavLst>
                                    </p:anim>
                                    <p:anim calcmode="lin" valueType="num">
                                      <p:cBhvr additive="base">
                                        <p:cTn id="33" dur="500" fill="hold"/>
                                        <p:tgtEl>
                                          <p:spTgt spid="4">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 presetClass="entr" presetSubtype="4" fill="hold" nodeType="clickEffect">
                                  <p:stCondLst>
                                    <p:cond delay="0"/>
                                  </p:stCondLst>
                                  <p:childTnLst>
                                    <p:set>
                                      <p:cBhvr>
                                        <p:cTn id="37" dur="1" fill="hold">
                                          <p:stCondLst>
                                            <p:cond delay="0"/>
                                          </p:stCondLst>
                                        </p:cTn>
                                        <p:tgtEl>
                                          <p:spTgt spid="4">
                                            <p:txEl>
                                              <p:pRg st="4" end="4"/>
                                            </p:txEl>
                                          </p:spTgt>
                                        </p:tgtEl>
                                        <p:attrNameLst>
                                          <p:attrName>style.visibility</p:attrName>
                                        </p:attrNameLst>
                                      </p:cBhvr>
                                      <p:to>
                                        <p:strVal val="visible"/>
                                      </p:to>
                                    </p:set>
                                    <p:anim calcmode="lin" valueType="num">
                                      <p:cBhvr additive="base">
                                        <p:cTn id="38" dur="500" fill="hold"/>
                                        <p:tgtEl>
                                          <p:spTgt spid="4">
                                            <p:txEl>
                                              <p:pRg st="4" end="4"/>
                                            </p:txEl>
                                          </p:spTgt>
                                        </p:tgtEl>
                                        <p:attrNameLst>
                                          <p:attrName>ppt_x</p:attrName>
                                        </p:attrNameLst>
                                      </p:cBhvr>
                                      <p:tavLst>
                                        <p:tav tm="0">
                                          <p:val>
                                            <p:strVal val="#ppt_x"/>
                                          </p:val>
                                        </p:tav>
                                        <p:tav tm="100000">
                                          <p:val>
                                            <p:strVal val="#ppt_x"/>
                                          </p:val>
                                        </p:tav>
                                      </p:tavLst>
                                    </p:anim>
                                    <p:anim calcmode="lin" valueType="num">
                                      <p:cBhvr additive="base">
                                        <p:cTn id="39" dur="500" fill="hold"/>
                                        <p:tgtEl>
                                          <p:spTgt spid="4">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2" presetClass="entr" presetSubtype="4" fill="hold" nodeType="clickEffect">
                                  <p:stCondLst>
                                    <p:cond delay="0"/>
                                  </p:stCondLst>
                                  <p:childTnLst>
                                    <p:set>
                                      <p:cBhvr>
                                        <p:cTn id="43" dur="1" fill="hold">
                                          <p:stCondLst>
                                            <p:cond delay="0"/>
                                          </p:stCondLst>
                                        </p:cTn>
                                        <p:tgtEl>
                                          <p:spTgt spid="4">
                                            <p:txEl>
                                              <p:pRg st="5" end="5"/>
                                            </p:txEl>
                                          </p:spTgt>
                                        </p:tgtEl>
                                        <p:attrNameLst>
                                          <p:attrName>style.visibility</p:attrName>
                                        </p:attrNameLst>
                                      </p:cBhvr>
                                      <p:to>
                                        <p:strVal val="visible"/>
                                      </p:to>
                                    </p:set>
                                    <p:anim calcmode="lin" valueType="num">
                                      <p:cBhvr additive="base">
                                        <p:cTn id="44" dur="500" fill="hold"/>
                                        <p:tgtEl>
                                          <p:spTgt spid="4">
                                            <p:txEl>
                                              <p:pRg st="5" end="5"/>
                                            </p:txEl>
                                          </p:spTgt>
                                        </p:tgtEl>
                                        <p:attrNameLst>
                                          <p:attrName>ppt_x</p:attrName>
                                        </p:attrNameLst>
                                      </p:cBhvr>
                                      <p:tavLst>
                                        <p:tav tm="0">
                                          <p:val>
                                            <p:strVal val="#ppt_x"/>
                                          </p:val>
                                        </p:tav>
                                        <p:tav tm="100000">
                                          <p:val>
                                            <p:strVal val="#ppt_x"/>
                                          </p:val>
                                        </p:tav>
                                      </p:tavLst>
                                    </p:anim>
                                    <p:anim calcmode="lin" valueType="num">
                                      <p:cBhvr additive="base">
                                        <p:cTn id="45" dur="500" fill="hold"/>
                                        <p:tgtEl>
                                          <p:spTgt spid="4">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2" presetClass="entr" presetSubtype="4" fill="hold" nodeType="clickEffect">
                                  <p:stCondLst>
                                    <p:cond delay="0"/>
                                  </p:stCondLst>
                                  <p:childTnLst>
                                    <p:set>
                                      <p:cBhvr>
                                        <p:cTn id="49" dur="1" fill="hold">
                                          <p:stCondLst>
                                            <p:cond delay="0"/>
                                          </p:stCondLst>
                                        </p:cTn>
                                        <p:tgtEl>
                                          <p:spTgt spid="4">
                                            <p:txEl>
                                              <p:pRg st="6" end="6"/>
                                            </p:txEl>
                                          </p:spTgt>
                                        </p:tgtEl>
                                        <p:attrNameLst>
                                          <p:attrName>style.visibility</p:attrName>
                                        </p:attrNameLst>
                                      </p:cBhvr>
                                      <p:to>
                                        <p:strVal val="visible"/>
                                      </p:to>
                                    </p:set>
                                    <p:anim calcmode="lin" valueType="num">
                                      <p:cBhvr additive="base">
                                        <p:cTn id="50" dur="500" fill="hold"/>
                                        <p:tgtEl>
                                          <p:spTgt spid="4">
                                            <p:txEl>
                                              <p:pRg st="6" end="6"/>
                                            </p:txEl>
                                          </p:spTgt>
                                        </p:tgtEl>
                                        <p:attrNameLst>
                                          <p:attrName>ppt_x</p:attrName>
                                        </p:attrNameLst>
                                      </p:cBhvr>
                                      <p:tavLst>
                                        <p:tav tm="0">
                                          <p:val>
                                            <p:strVal val="#ppt_x"/>
                                          </p:val>
                                        </p:tav>
                                        <p:tav tm="100000">
                                          <p:val>
                                            <p:strVal val="#ppt_x"/>
                                          </p:val>
                                        </p:tav>
                                      </p:tavLst>
                                    </p:anim>
                                    <p:anim calcmode="lin" valueType="num">
                                      <p:cBhvr additive="base">
                                        <p:cTn id="51" dur="500" fill="hold"/>
                                        <p:tgtEl>
                                          <p:spTgt spid="4">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2" presetClass="entr" presetSubtype="4" fill="hold" nodeType="clickEffect">
                                  <p:stCondLst>
                                    <p:cond delay="0"/>
                                  </p:stCondLst>
                                  <p:childTnLst>
                                    <p:set>
                                      <p:cBhvr>
                                        <p:cTn id="55" dur="1" fill="hold">
                                          <p:stCondLst>
                                            <p:cond delay="0"/>
                                          </p:stCondLst>
                                        </p:cTn>
                                        <p:tgtEl>
                                          <p:spTgt spid="4">
                                            <p:txEl>
                                              <p:pRg st="7" end="7"/>
                                            </p:txEl>
                                          </p:spTgt>
                                        </p:tgtEl>
                                        <p:attrNameLst>
                                          <p:attrName>style.visibility</p:attrName>
                                        </p:attrNameLst>
                                      </p:cBhvr>
                                      <p:to>
                                        <p:strVal val="visible"/>
                                      </p:to>
                                    </p:set>
                                    <p:anim calcmode="lin" valueType="num">
                                      <p:cBhvr additive="base">
                                        <p:cTn id="56" dur="500" fill="hold"/>
                                        <p:tgtEl>
                                          <p:spTgt spid="4">
                                            <p:txEl>
                                              <p:pRg st="7" end="7"/>
                                            </p:txEl>
                                          </p:spTgt>
                                        </p:tgtEl>
                                        <p:attrNameLst>
                                          <p:attrName>ppt_x</p:attrName>
                                        </p:attrNameLst>
                                      </p:cBhvr>
                                      <p:tavLst>
                                        <p:tav tm="0">
                                          <p:val>
                                            <p:strVal val="#ppt_x"/>
                                          </p:val>
                                        </p:tav>
                                        <p:tav tm="100000">
                                          <p:val>
                                            <p:strVal val="#ppt_x"/>
                                          </p:val>
                                        </p:tav>
                                      </p:tavLst>
                                    </p:anim>
                                    <p:anim calcmode="lin" valueType="num">
                                      <p:cBhvr additive="base">
                                        <p:cTn id="57" dur="500" fill="hold"/>
                                        <p:tgtEl>
                                          <p:spTgt spid="4">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2" name="刘珂矣-半壶纱">
            <a:hlinkClick r:id="" action="ppaction://media"/>
          </p:cNvPr>
          <p:cNvPicPr>
            <a:picLocks noChangeAspect="1"/>
          </p:cNvPicPr>
          <p:nvPr>
            <a:videoFile r:link="rId1"/>
            <p:extLst>
              <p:ext uri="{DAA4B4D4-6D71-4841-9C94-3DE7FCFB9230}">
                <p14:media xmlns:p14="http://schemas.microsoft.com/office/powerpoint/2010/main" xmlns="" r:embed="rId4"/>
              </p:ext>
            </p:extLst>
          </p:nvPr>
        </p:nvPicPr>
        <p:blipFill>
          <a:blip r:embed="rId5" cstate="print"/>
          <a:stretch>
            <a:fillRect/>
          </a:stretch>
        </p:blipFill>
        <p:spPr>
          <a:xfrm>
            <a:off x="5502537" y="7753350"/>
            <a:ext cx="609600" cy="609600"/>
          </a:xfrm>
          <a:prstGeom prst="rect">
            <a:avLst/>
          </a:prstGeom>
        </p:spPr>
      </p:pic>
      <p:sp>
        <p:nvSpPr>
          <p:cNvPr id="4" name="文本框 3"/>
          <p:cNvSpPr txBox="1"/>
          <p:nvPr/>
        </p:nvSpPr>
        <p:spPr>
          <a:xfrm>
            <a:off x="426720" y="268605"/>
            <a:ext cx="3641725" cy="706755"/>
          </a:xfrm>
          <a:prstGeom prst="rect">
            <a:avLst/>
          </a:prstGeom>
          <a:noFill/>
        </p:spPr>
        <p:txBody>
          <a:bodyPr wrap="square" rtlCol="0">
            <a:spAutoFit/>
          </a:bodyPr>
          <a:lstStyle/>
          <a:p>
            <a:r>
              <a:rPr lang="zh-CN" altLang="en-US" sz="4000">
                <a:solidFill>
                  <a:schemeClr val="tx1"/>
                </a:solidFill>
                <a:effectLst>
                  <a:outerShdw blurRad="38100" dist="19050" dir="2700000" algn="tl" rotWithShape="0">
                    <a:schemeClr val="dk1">
                      <a:alpha val="40000"/>
                    </a:schemeClr>
                  </a:outerShdw>
                </a:effectLst>
              </a:rPr>
              <a:t>戏剧的分类：</a:t>
            </a:r>
          </a:p>
        </p:txBody>
      </p:sp>
      <p:sp>
        <p:nvSpPr>
          <p:cNvPr id="13" name="文本框 12"/>
          <p:cNvSpPr txBox="1"/>
          <p:nvPr/>
        </p:nvSpPr>
        <p:spPr>
          <a:xfrm>
            <a:off x="680085" y="1487805"/>
            <a:ext cx="11400155" cy="4523105"/>
          </a:xfrm>
          <a:prstGeom prst="rect">
            <a:avLst/>
          </a:prstGeom>
          <a:noFill/>
        </p:spPr>
        <p:txBody>
          <a:bodyPr wrap="square" rtlCol="0">
            <a:spAutoFit/>
          </a:bodyPr>
          <a:lstStyle/>
          <a:p>
            <a:pPr marL="457200" indent="-457200" fontAlgn="auto">
              <a:lnSpc>
                <a:spcPct val="150000"/>
              </a:lnSpc>
              <a:buFont typeface="Arial" panose="020B0604020202020204" pitchFamily="34" charset="0"/>
              <a:buChar char="•"/>
            </a:pPr>
            <a:r>
              <a:rPr lang="en-US" altLang="zh-CN" sz="3200" dirty="0">
                <a:solidFill>
                  <a:schemeClr val="tx1"/>
                </a:solidFill>
                <a:latin typeface="华文中宋" panose="02010600040101010101" charset="-122"/>
                <a:ea typeface="华文中宋" panose="02010600040101010101" charset="-122"/>
                <a:cs typeface="华文中宋" panose="02010600040101010101" charset="-122"/>
              </a:rPr>
              <a:t>1.</a:t>
            </a:r>
            <a:r>
              <a:rPr lang="zh-CN" altLang="en-US" sz="3200" dirty="0">
                <a:solidFill>
                  <a:schemeClr val="tx1"/>
                </a:solidFill>
                <a:latin typeface="华文中宋" panose="02010600040101010101" charset="-122"/>
                <a:ea typeface="华文中宋" panose="02010600040101010101" charset="-122"/>
                <a:cs typeface="华文中宋" panose="02010600040101010101" charset="-122"/>
              </a:rPr>
              <a:t>按作品内容的性质分：</a:t>
            </a:r>
            <a:r>
              <a:rPr lang="zh-CN" altLang="en-US" sz="3200" dirty="0">
                <a:solidFill>
                  <a:srgbClr val="FF0000"/>
                </a:solidFill>
                <a:latin typeface="华文中宋" panose="02010600040101010101" charset="-122"/>
                <a:ea typeface="华文中宋" panose="02010600040101010101" charset="-122"/>
                <a:cs typeface="华文中宋" panose="02010600040101010101" charset="-122"/>
              </a:rPr>
              <a:t>悲剧、喜剧、正剧</a:t>
            </a:r>
          </a:p>
          <a:p>
            <a:pPr marL="457200" indent="-457200" fontAlgn="auto">
              <a:lnSpc>
                <a:spcPct val="150000"/>
              </a:lnSpc>
              <a:buFont typeface="Arial" panose="020B0604020202020204" pitchFamily="34" charset="0"/>
              <a:buChar char="•"/>
            </a:pPr>
            <a:r>
              <a:rPr lang="zh-CN" altLang="en-US" sz="3200" dirty="0">
                <a:latin typeface="华文中宋" panose="02010600040101010101" charset="-122"/>
                <a:ea typeface="华文中宋" panose="02010600040101010101" charset="-122"/>
                <a:cs typeface="华文中宋" panose="02010600040101010101" charset="-122"/>
              </a:rPr>
              <a:t>2.按题材反映的时代分：</a:t>
            </a:r>
            <a:r>
              <a:rPr lang="zh-CN" altLang="en-US" sz="3200" dirty="0">
                <a:solidFill>
                  <a:srgbClr val="FF0000"/>
                </a:solidFill>
                <a:latin typeface="华文中宋" panose="02010600040101010101" charset="-122"/>
                <a:ea typeface="华文中宋" panose="02010600040101010101" charset="-122"/>
                <a:cs typeface="华文中宋" panose="02010600040101010101" charset="-122"/>
              </a:rPr>
              <a:t>神话剧、历史剧、现代剧、传奇剧、市民剧、社会剧、家庭剧、科学幻想剧、儿童剧</a:t>
            </a:r>
          </a:p>
          <a:p>
            <a:pPr marL="457200" indent="-457200" fontAlgn="auto">
              <a:lnSpc>
                <a:spcPct val="150000"/>
              </a:lnSpc>
              <a:buFont typeface="Arial" panose="020B0604020202020204" pitchFamily="34" charset="0"/>
              <a:buChar char="•"/>
            </a:pPr>
            <a:r>
              <a:rPr lang="en-US" altLang="zh-CN" sz="3200" dirty="0">
                <a:solidFill>
                  <a:schemeClr val="tx1"/>
                </a:solidFill>
                <a:latin typeface="华文中宋" panose="02010600040101010101" charset="-122"/>
                <a:ea typeface="华文中宋" panose="02010600040101010101" charset="-122"/>
                <a:cs typeface="华文中宋" panose="02010600040101010101" charset="-122"/>
              </a:rPr>
              <a:t>3.</a:t>
            </a:r>
            <a:r>
              <a:rPr lang="zh-CN" altLang="en-US" sz="3200" dirty="0">
                <a:solidFill>
                  <a:schemeClr val="tx1"/>
                </a:solidFill>
                <a:latin typeface="华文中宋" panose="02010600040101010101" charset="-122"/>
                <a:ea typeface="华文中宋" panose="02010600040101010101" charset="-122"/>
                <a:cs typeface="华文中宋" panose="02010600040101010101" charset="-122"/>
              </a:rPr>
              <a:t>按表现形式分：</a:t>
            </a:r>
            <a:r>
              <a:rPr lang="zh-CN" altLang="en-US" sz="3200" dirty="0">
                <a:solidFill>
                  <a:srgbClr val="FF0000"/>
                </a:solidFill>
                <a:latin typeface="华文中宋" panose="02010600040101010101" charset="-122"/>
                <a:ea typeface="华文中宋" panose="02010600040101010101" charset="-122"/>
                <a:cs typeface="华文中宋" panose="02010600040101010101" charset="-122"/>
              </a:rPr>
              <a:t>话剧、歌剧、舞剧、诗剧、歌舞剧、戏曲等。</a:t>
            </a:r>
          </a:p>
          <a:p>
            <a:pPr marL="457200" indent="-457200" fontAlgn="auto">
              <a:lnSpc>
                <a:spcPct val="150000"/>
              </a:lnSpc>
              <a:buFont typeface="Arial" panose="020B0604020202020204" pitchFamily="34" charset="0"/>
              <a:buChar char="•"/>
            </a:pPr>
            <a:r>
              <a:rPr lang="en-US" altLang="zh-CN" sz="3200" dirty="0">
                <a:solidFill>
                  <a:schemeClr val="tx1"/>
                </a:solidFill>
                <a:latin typeface="华文中宋" panose="02010600040101010101" charset="-122"/>
                <a:ea typeface="华文中宋" panose="02010600040101010101" charset="-122"/>
                <a:cs typeface="华文中宋" panose="02010600040101010101" charset="-122"/>
              </a:rPr>
              <a:t>4.</a:t>
            </a:r>
            <a:r>
              <a:rPr lang="zh-CN" altLang="en-US" sz="3200" dirty="0">
                <a:solidFill>
                  <a:schemeClr val="tx1"/>
                </a:solidFill>
                <a:latin typeface="华文中宋" panose="02010600040101010101" charset="-122"/>
                <a:ea typeface="华文中宋" panose="02010600040101010101" charset="-122"/>
                <a:cs typeface="华文中宋" panose="02010600040101010101" charset="-122"/>
              </a:rPr>
              <a:t>按容量大小分：</a:t>
            </a:r>
            <a:r>
              <a:rPr lang="zh-CN" altLang="en-US" sz="3200" dirty="0">
                <a:solidFill>
                  <a:srgbClr val="FF0000"/>
                </a:solidFill>
                <a:latin typeface="华文中宋" panose="02010600040101010101" charset="-122"/>
                <a:ea typeface="华文中宋" panose="02010600040101010101" charset="-122"/>
                <a:cs typeface="华文中宋" panose="02010600040101010101" charset="-122"/>
              </a:rPr>
              <a:t>戏剧可分为多幕剧、独幕剧和小品。</a:t>
            </a:r>
          </a:p>
        </p:txBody>
      </p:sp>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Requires="p14" p14:dur="150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nodeType="click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anim calcmode="lin" valueType="num">
                                      <p:cBhvr>
                                        <p:cTn id="7" dur="1000" fill="hold"/>
                                        <p:tgtEl>
                                          <p:spTgt spid="13">
                                            <p:txEl>
                                              <p:pRg st="0" end="0"/>
                                            </p:txEl>
                                          </p:spTgt>
                                        </p:tgtEl>
                                        <p:attrNameLst>
                                          <p:attrName>ppt_w</p:attrName>
                                        </p:attrNameLst>
                                      </p:cBhvr>
                                      <p:tavLst>
                                        <p:tav tm="0">
                                          <p:val>
                                            <p:strVal val="#ppt_w*0.70"/>
                                          </p:val>
                                        </p:tav>
                                        <p:tav tm="100000">
                                          <p:val>
                                            <p:strVal val="#ppt_w"/>
                                          </p:val>
                                        </p:tav>
                                      </p:tavLst>
                                    </p:anim>
                                    <p:anim calcmode="lin" valueType="num">
                                      <p:cBhvr>
                                        <p:cTn id="8" dur="1000" fill="hold"/>
                                        <p:tgtEl>
                                          <p:spTgt spid="13">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13">
                                            <p:txEl>
                                              <p:pRg st="0" end="0"/>
                                            </p:txEl>
                                          </p:spTgt>
                                        </p:tgtEl>
                                      </p:cBhvr>
                                    </p:animEffect>
                                  </p:childTnLst>
                                </p:cTn>
                              </p:par>
                              <p:par>
                                <p:cTn id="10" presetID="55" presetClass="entr" presetSubtype="0" fill="hold" nodeType="withEffect">
                                  <p:stCondLst>
                                    <p:cond delay="0"/>
                                  </p:stCondLst>
                                  <p:childTnLst>
                                    <p:set>
                                      <p:cBhvr>
                                        <p:cTn id="11" dur="1" fill="hold">
                                          <p:stCondLst>
                                            <p:cond delay="0"/>
                                          </p:stCondLst>
                                        </p:cTn>
                                        <p:tgtEl>
                                          <p:spTgt spid="13">
                                            <p:txEl>
                                              <p:pRg st="1" end="1"/>
                                            </p:txEl>
                                          </p:spTgt>
                                        </p:tgtEl>
                                        <p:attrNameLst>
                                          <p:attrName>style.visibility</p:attrName>
                                        </p:attrNameLst>
                                      </p:cBhvr>
                                      <p:to>
                                        <p:strVal val="visible"/>
                                      </p:to>
                                    </p:set>
                                    <p:anim calcmode="lin" valueType="num">
                                      <p:cBhvr>
                                        <p:cTn id="12" dur="1000" fill="hold"/>
                                        <p:tgtEl>
                                          <p:spTgt spid="13">
                                            <p:txEl>
                                              <p:pRg st="1" end="1"/>
                                            </p:txEl>
                                          </p:spTgt>
                                        </p:tgtEl>
                                        <p:attrNameLst>
                                          <p:attrName>ppt_w</p:attrName>
                                        </p:attrNameLst>
                                      </p:cBhvr>
                                      <p:tavLst>
                                        <p:tav tm="0">
                                          <p:val>
                                            <p:strVal val="#ppt_w*0.70"/>
                                          </p:val>
                                        </p:tav>
                                        <p:tav tm="100000">
                                          <p:val>
                                            <p:strVal val="#ppt_w"/>
                                          </p:val>
                                        </p:tav>
                                      </p:tavLst>
                                    </p:anim>
                                    <p:anim calcmode="lin" valueType="num">
                                      <p:cBhvr>
                                        <p:cTn id="13" dur="1000" fill="hold"/>
                                        <p:tgtEl>
                                          <p:spTgt spid="13">
                                            <p:txEl>
                                              <p:pRg st="1" end="1"/>
                                            </p:txEl>
                                          </p:spTgt>
                                        </p:tgtEl>
                                        <p:attrNameLst>
                                          <p:attrName>ppt_h</p:attrName>
                                        </p:attrNameLst>
                                      </p:cBhvr>
                                      <p:tavLst>
                                        <p:tav tm="0">
                                          <p:val>
                                            <p:strVal val="#ppt_h"/>
                                          </p:val>
                                        </p:tav>
                                        <p:tav tm="100000">
                                          <p:val>
                                            <p:strVal val="#ppt_h"/>
                                          </p:val>
                                        </p:tav>
                                      </p:tavLst>
                                    </p:anim>
                                    <p:animEffect transition="in" filter="fade">
                                      <p:cBhvr>
                                        <p:cTn id="14" dur="1000"/>
                                        <p:tgtEl>
                                          <p:spTgt spid="13">
                                            <p:txEl>
                                              <p:pRg st="1" end="1"/>
                                            </p:txEl>
                                          </p:spTgt>
                                        </p:tgtEl>
                                      </p:cBhvr>
                                    </p:animEffect>
                                  </p:childTnLst>
                                </p:cTn>
                              </p:par>
                              <p:par>
                                <p:cTn id="15" presetID="55" presetClass="entr" presetSubtype="0" fill="hold" nodeType="withEffect">
                                  <p:stCondLst>
                                    <p:cond delay="0"/>
                                  </p:stCondLst>
                                  <p:childTnLst>
                                    <p:set>
                                      <p:cBhvr>
                                        <p:cTn id="16" dur="1" fill="hold">
                                          <p:stCondLst>
                                            <p:cond delay="0"/>
                                          </p:stCondLst>
                                        </p:cTn>
                                        <p:tgtEl>
                                          <p:spTgt spid="13">
                                            <p:txEl>
                                              <p:pRg st="2" end="2"/>
                                            </p:txEl>
                                          </p:spTgt>
                                        </p:tgtEl>
                                        <p:attrNameLst>
                                          <p:attrName>style.visibility</p:attrName>
                                        </p:attrNameLst>
                                      </p:cBhvr>
                                      <p:to>
                                        <p:strVal val="visible"/>
                                      </p:to>
                                    </p:set>
                                    <p:anim calcmode="lin" valueType="num">
                                      <p:cBhvr>
                                        <p:cTn id="17" dur="1000" fill="hold"/>
                                        <p:tgtEl>
                                          <p:spTgt spid="13">
                                            <p:txEl>
                                              <p:pRg st="2" end="2"/>
                                            </p:txEl>
                                          </p:spTgt>
                                        </p:tgtEl>
                                        <p:attrNameLst>
                                          <p:attrName>ppt_w</p:attrName>
                                        </p:attrNameLst>
                                      </p:cBhvr>
                                      <p:tavLst>
                                        <p:tav tm="0">
                                          <p:val>
                                            <p:strVal val="#ppt_w*0.70"/>
                                          </p:val>
                                        </p:tav>
                                        <p:tav tm="100000">
                                          <p:val>
                                            <p:strVal val="#ppt_w"/>
                                          </p:val>
                                        </p:tav>
                                      </p:tavLst>
                                    </p:anim>
                                    <p:anim calcmode="lin" valueType="num">
                                      <p:cBhvr>
                                        <p:cTn id="18" dur="1000" fill="hold"/>
                                        <p:tgtEl>
                                          <p:spTgt spid="13">
                                            <p:txEl>
                                              <p:pRg st="2" end="2"/>
                                            </p:txEl>
                                          </p:spTgt>
                                        </p:tgtEl>
                                        <p:attrNameLst>
                                          <p:attrName>ppt_h</p:attrName>
                                        </p:attrNameLst>
                                      </p:cBhvr>
                                      <p:tavLst>
                                        <p:tav tm="0">
                                          <p:val>
                                            <p:strVal val="#ppt_h"/>
                                          </p:val>
                                        </p:tav>
                                        <p:tav tm="100000">
                                          <p:val>
                                            <p:strVal val="#ppt_h"/>
                                          </p:val>
                                        </p:tav>
                                      </p:tavLst>
                                    </p:anim>
                                    <p:animEffect transition="in" filter="fade">
                                      <p:cBhvr>
                                        <p:cTn id="19" dur="1000"/>
                                        <p:tgtEl>
                                          <p:spTgt spid="13">
                                            <p:txEl>
                                              <p:pRg st="2" end="2"/>
                                            </p:txEl>
                                          </p:spTgt>
                                        </p:tgtEl>
                                      </p:cBhvr>
                                    </p:animEffect>
                                  </p:childTnLst>
                                </p:cTn>
                              </p:par>
                              <p:par>
                                <p:cTn id="20" presetID="55" presetClass="entr" presetSubtype="0" fill="hold" nodeType="withEffect">
                                  <p:stCondLst>
                                    <p:cond delay="0"/>
                                  </p:stCondLst>
                                  <p:childTnLst>
                                    <p:set>
                                      <p:cBhvr>
                                        <p:cTn id="21" dur="1" fill="hold">
                                          <p:stCondLst>
                                            <p:cond delay="0"/>
                                          </p:stCondLst>
                                        </p:cTn>
                                        <p:tgtEl>
                                          <p:spTgt spid="13">
                                            <p:txEl>
                                              <p:pRg st="3" end="3"/>
                                            </p:txEl>
                                          </p:spTgt>
                                        </p:tgtEl>
                                        <p:attrNameLst>
                                          <p:attrName>style.visibility</p:attrName>
                                        </p:attrNameLst>
                                      </p:cBhvr>
                                      <p:to>
                                        <p:strVal val="visible"/>
                                      </p:to>
                                    </p:set>
                                    <p:anim calcmode="lin" valueType="num">
                                      <p:cBhvr>
                                        <p:cTn id="22" dur="1000" fill="hold"/>
                                        <p:tgtEl>
                                          <p:spTgt spid="13">
                                            <p:txEl>
                                              <p:pRg st="3" end="3"/>
                                            </p:txEl>
                                          </p:spTgt>
                                        </p:tgtEl>
                                        <p:attrNameLst>
                                          <p:attrName>ppt_w</p:attrName>
                                        </p:attrNameLst>
                                      </p:cBhvr>
                                      <p:tavLst>
                                        <p:tav tm="0">
                                          <p:val>
                                            <p:strVal val="#ppt_w*0.70"/>
                                          </p:val>
                                        </p:tav>
                                        <p:tav tm="100000">
                                          <p:val>
                                            <p:strVal val="#ppt_w"/>
                                          </p:val>
                                        </p:tav>
                                      </p:tavLst>
                                    </p:anim>
                                    <p:anim calcmode="lin" valueType="num">
                                      <p:cBhvr>
                                        <p:cTn id="23" dur="1000" fill="hold"/>
                                        <p:tgtEl>
                                          <p:spTgt spid="13">
                                            <p:txEl>
                                              <p:pRg st="3" end="3"/>
                                            </p:txEl>
                                          </p:spTgt>
                                        </p:tgtEl>
                                        <p:attrNameLst>
                                          <p:attrName>ppt_h</p:attrName>
                                        </p:attrNameLst>
                                      </p:cBhvr>
                                      <p:tavLst>
                                        <p:tav tm="0">
                                          <p:val>
                                            <p:strVal val="#ppt_h"/>
                                          </p:val>
                                        </p:tav>
                                        <p:tav tm="100000">
                                          <p:val>
                                            <p:strVal val="#ppt_h"/>
                                          </p:val>
                                        </p:tav>
                                      </p:tavLst>
                                    </p:anim>
                                    <p:animEffect transition="in" filter="fade">
                                      <p:cBhvr>
                                        <p:cTn id="24" dur="1000"/>
                                        <p:tgtEl>
                                          <p:spTgt spid="1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video>
              <p:cMediaNode vol="80000" numSld="999" showWhenStopped="0">
                <p:cTn id="25" repeatCount="indefinite" fill="remove" display="0">
                  <p:stCondLst>
                    <p:cond delay="indefinite"/>
                  </p:stCondLst>
                  <p:endCondLst>
                    <p:cond evt="onStopAudio" delay="0">
                      <p:tgtEl>
                        <p:sldTgt/>
                      </p:tgtEl>
                    </p:cond>
                  </p:endCondLst>
                </p:cTn>
                <p:tgtEl>
                  <p:spTgt spid="2"/>
                </p:tgtEl>
              </p:cMediaNode>
            </p:vide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Users\Administrator\Desktop\中国风素材\1.png"/>
          <p:cNvPicPr>
            <a:picLocks noChangeAspect="1" noChangeArrowheads="1"/>
          </p:cNvPicPr>
          <p:nvPr/>
        </p:nvPicPr>
        <p:blipFill rotWithShape="1">
          <a:blip r:embed="rId3" cstate="print">
            <a:extLst>
              <a:ext uri="{28A0092B-C50C-407E-A947-70E740481C1C}">
                <a14:useLocalDpi xmlns:a14="http://schemas.microsoft.com/office/drawing/2010/main" xmlns="" val="0"/>
              </a:ext>
            </a:extLst>
          </a:blip>
          <a:srcRect l="23496" t="1" r="31422" b="37360"/>
          <a:stretch>
            <a:fillRect/>
          </a:stretch>
        </p:blipFill>
        <p:spPr bwMode="auto">
          <a:xfrm>
            <a:off x="0" y="6985"/>
            <a:ext cx="3896360" cy="6851015"/>
          </a:xfrm>
          <a:prstGeom prst="rect">
            <a:avLst/>
          </a:prstGeom>
          <a:noFill/>
          <a:extLst>
            <a:ext uri="{909E8E84-426E-40DD-AFC4-6F175D3DCCD1}">
              <a14:hiddenFill xmlns:a14="http://schemas.microsoft.com/office/drawing/2010/main" xmlns="">
                <a:solidFill>
                  <a:srgbClr val="FFFFFF"/>
                </a:solidFill>
              </a14:hiddenFill>
            </a:ext>
          </a:extLst>
        </p:spPr>
      </p:pic>
      <p:sp>
        <p:nvSpPr>
          <p:cNvPr id="3" name="文本框 2"/>
          <p:cNvSpPr txBox="1"/>
          <p:nvPr/>
        </p:nvSpPr>
        <p:spPr>
          <a:xfrm>
            <a:off x="4290060" y="452120"/>
            <a:ext cx="2834640" cy="583565"/>
          </a:xfrm>
          <a:prstGeom prst="rect">
            <a:avLst/>
          </a:prstGeom>
          <a:noFill/>
        </p:spPr>
        <p:txBody>
          <a:bodyPr wrap="square" rtlCol="0">
            <a:spAutoFit/>
          </a:bodyPr>
          <a:lstStyle/>
          <a:p>
            <a:r>
              <a:rPr lang="zh-CN" altLang="en-US" sz="3200">
                <a:solidFill>
                  <a:schemeClr val="tx1"/>
                </a:solidFill>
                <a:effectLst>
                  <a:outerShdw blurRad="38100" dist="19050" dir="2700000" algn="tl" rotWithShape="0">
                    <a:schemeClr val="dk1">
                      <a:alpha val="40000"/>
                    </a:schemeClr>
                  </a:outerShdw>
                </a:effectLst>
              </a:rPr>
              <a:t>鲁侍萍：</a:t>
            </a:r>
          </a:p>
        </p:txBody>
      </p:sp>
      <p:sp>
        <p:nvSpPr>
          <p:cNvPr id="2" name="文本框 1"/>
          <p:cNvSpPr txBox="1"/>
          <p:nvPr/>
        </p:nvSpPr>
        <p:spPr>
          <a:xfrm>
            <a:off x="4290060" y="1338580"/>
            <a:ext cx="6919595" cy="4399915"/>
          </a:xfrm>
          <a:prstGeom prst="rect">
            <a:avLst/>
          </a:prstGeom>
          <a:noFill/>
        </p:spPr>
        <p:txBody>
          <a:bodyPr wrap="square" rtlCol="0">
            <a:spAutoFit/>
          </a:bodyPr>
          <a:lstStyle/>
          <a:p>
            <a:pPr indent="457200" fontAlgn="auto"/>
            <a:r>
              <a:rPr lang="zh-CN" altLang="en-US" sz="2800" b="1">
                <a:latin typeface="Calibri" panose="020F0502020204030204" charset="0"/>
              </a:rPr>
              <a:t>鲁侍萍是一个旧社会的下层劳动妇女，</a:t>
            </a:r>
            <a:r>
              <a:rPr lang="zh-CN" altLang="en-US" sz="2800" b="1">
                <a:solidFill>
                  <a:srgbClr val="FF0000"/>
                </a:solidFill>
                <a:latin typeface="Calibri" panose="020F0502020204030204" charset="0"/>
              </a:rPr>
              <a:t>命运凄惨</a:t>
            </a:r>
            <a:r>
              <a:rPr lang="zh-CN" altLang="en-US" sz="2800" b="1">
                <a:latin typeface="Calibri" panose="020F0502020204030204" charset="0"/>
              </a:rPr>
              <a:t>，但</a:t>
            </a:r>
            <a:r>
              <a:rPr lang="zh-CN" altLang="en-US" sz="2800" b="1">
                <a:solidFill>
                  <a:srgbClr val="FF0000"/>
                </a:solidFill>
                <a:latin typeface="Calibri" panose="020F0502020204030204" charset="0"/>
              </a:rPr>
              <a:t>善良温柔</a:t>
            </a:r>
            <a:r>
              <a:rPr lang="zh-CN" altLang="en-US" sz="2800" b="1">
                <a:latin typeface="Calibri" panose="020F0502020204030204" charset="0"/>
              </a:rPr>
              <a:t>，又不乏</a:t>
            </a:r>
            <a:r>
              <a:rPr lang="zh-CN" altLang="en-US" sz="2800" b="1">
                <a:solidFill>
                  <a:srgbClr val="FF0000"/>
                </a:solidFill>
                <a:latin typeface="Calibri" panose="020F0502020204030204" charset="0"/>
              </a:rPr>
              <a:t>刚毅坚强</a:t>
            </a:r>
            <a:r>
              <a:rPr lang="zh-CN" altLang="en-US" sz="2800" b="1">
                <a:latin typeface="Calibri" panose="020F0502020204030204" charset="0"/>
              </a:rPr>
              <a:t>。三十年前被周朴园始乱终弃后，曾投水自尽，所幸获救；在接下来的三十年里，她带着孩子流落他乡，为了生计，尝尽了冷暖，她默默</a:t>
            </a:r>
            <a:r>
              <a:rPr lang="zh-CN" altLang="en-US" sz="2800" b="1">
                <a:solidFill>
                  <a:srgbClr val="FF0000"/>
                </a:solidFill>
                <a:latin typeface="Calibri" panose="020F0502020204030204" charset="0"/>
              </a:rPr>
              <a:t>隐忍</a:t>
            </a:r>
            <a:r>
              <a:rPr lang="zh-CN" altLang="en-US" sz="2800" b="1">
                <a:latin typeface="Calibri" panose="020F0502020204030204" charset="0"/>
              </a:rPr>
              <a:t>着这一切，同时也变得坚强起来。她深刻认识到了周朴园自私虚伪的本质，拒收周朴园的钱，这体现了她的尊严和骨气。她虽然身份低微，但</a:t>
            </a:r>
            <a:r>
              <a:rPr lang="zh-CN" altLang="en-US" sz="2800" b="1">
                <a:solidFill>
                  <a:srgbClr val="FF0000"/>
                </a:solidFill>
                <a:latin typeface="Calibri" panose="020F0502020204030204" charset="0"/>
              </a:rPr>
              <a:t>灵魂却是高贵的。</a:t>
            </a:r>
          </a:p>
        </p:txBody>
      </p:sp>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Requires="p14" p14:dur="150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027"/>
                                        </p:tgtEl>
                                        <p:attrNameLst>
                                          <p:attrName>style.visibility</p:attrName>
                                        </p:attrNameLst>
                                      </p:cBhvr>
                                      <p:to>
                                        <p:strVal val="visible"/>
                                      </p:to>
                                    </p:set>
                                    <p:animEffect transition="in" filter="fade">
                                      <p:cBhvr>
                                        <p:cTn id="7" dur="1250"/>
                                        <p:tgtEl>
                                          <p:spTgt spid="102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par>
                                <p:cTn id="13" presetID="3" presetClass="entr" presetSubtype="10" fill="hold" nodeType="withEffect">
                                  <p:stCondLst>
                                    <p:cond delay="0"/>
                                  </p:stCondLst>
                                  <p:childTnLst>
                                    <p:set>
                                      <p:cBhvr>
                                        <p:cTn id="14" dur="1" fill="hold">
                                          <p:stCondLst>
                                            <p:cond delay="0"/>
                                          </p:stCondLst>
                                        </p:cTn>
                                        <p:tgtEl>
                                          <p:spTgt spid="2">
                                            <p:txEl>
                                              <p:pRg st="0" end="0"/>
                                            </p:txEl>
                                          </p:spTgt>
                                        </p:tgtEl>
                                        <p:attrNameLst>
                                          <p:attrName>style.visibility</p:attrName>
                                        </p:attrNameLst>
                                      </p:cBhvr>
                                      <p:to>
                                        <p:strVal val="visible"/>
                                      </p:to>
                                    </p:set>
                                    <p:animEffect transition="in" filter="blinds(horizontal)">
                                      <p:cBhvr>
                                        <p:cTn id="15"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0" y="5369383"/>
            <a:ext cx="5030346" cy="1503131"/>
          </a:xfrm>
          <a:prstGeom prst="rect">
            <a:avLst/>
          </a:prstGeom>
        </p:spPr>
      </p:pic>
      <p:sp>
        <p:nvSpPr>
          <p:cNvPr id="2" name="文本框 1"/>
          <p:cNvSpPr txBox="1"/>
          <p:nvPr/>
        </p:nvSpPr>
        <p:spPr>
          <a:xfrm>
            <a:off x="252730" y="427355"/>
            <a:ext cx="9214485" cy="583565"/>
          </a:xfrm>
          <a:prstGeom prst="rect">
            <a:avLst/>
          </a:prstGeom>
          <a:noFill/>
        </p:spPr>
        <p:txBody>
          <a:bodyPr wrap="square" rtlCol="0">
            <a:spAutoFit/>
          </a:bodyPr>
          <a:lstStyle/>
          <a:p>
            <a:r>
              <a:rPr lang="zh-CN" altLang="en-US" sz="3200" b="1" u="dbl">
                <a:solidFill>
                  <a:schemeClr val="tx1"/>
                </a:solidFill>
                <a:effectLst>
                  <a:outerShdw blurRad="38100" dist="19050" dir="2700000" algn="tl" rotWithShape="0">
                    <a:schemeClr val="dk1">
                      <a:alpha val="40000"/>
                    </a:schemeClr>
                  </a:outerShdw>
                </a:effectLst>
                <a:uFill>
                  <a:solidFill>
                    <a:schemeClr val="tx2"/>
                  </a:solidFill>
                </a:uFill>
              </a:rPr>
              <a:t>繁漪：</a:t>
            </a:r>
            <a:r>
              <a:rPr lang="en-US" altLang="zh-CN" sz="3200" b="1" u="dbl">
                <a:solidFill>
                  <a:schemeClr val="tx1"/>
                </a:solidFill>
                <a:effectLst>
                  <a:outerShdw blurRad="38100" dist="19050" dir="2700000" algn="tl" rotWithShape="0">
                    <a:schemeClr val="dk1">
                      <a:alpha val="40000"/>
                    </a:schemeClr>
                  </a:outerShdw>
                </a:effectLst>
                <a:uFill>
                  <a:solidFill>
                    <a:schemeClr val="tx2"/>
                  </a:solidFill>
                </a:uFill>
              </a:rPr>
              <a:t>“</a:t>
            </a:r>
            <a:r>
              <a:rPr lang="zh-CN" altLang="en-US" sz="3200" b="1" u="dbl">
                <a:solidFill>
                  <a:schemeClr val="tx1"/>
                </a:solidFill>
                <a:effectLst>
                  <a:outerShdw blurRad="38100" dist="19050" dir="2700000" algn="tl" rotWithShape="0">
                    <a:schemeClr val="dk1">
                      <a:alpha val="40000"/>
                    </a:schemeClr>
                  </a:outerShdw>
                </a:effectLst>
                <a:uFill>
                  <a:solidFill>
                    <a:schemeClr val="tx2"/>
                  </a:solidFill>
                </a:uFill>
              </a:rPr>
              <a:t>最使人怜悯的女人</a:t>
            </a:r>
            <a:r>
              <a:rPr lang="en-US" altLang="zh-CN" sz="3200" b="1" u="dbl">
                <a:solidFill>
                  <a:schemeClr val="tx1"/>
                </a:solidFill>
                <a:effectLst>
                  <a:outerShdw blurRad="38100" dist="19050" dir="2700000" algn="tl" rotWithShape="0">
                    <a:schemeClr val="dk1">
                      <a:alpha val="40000"/>
                    </a:schemeClr>
                  </a:outerShdw>
                </a:effectLst>
                <a:uFill>
                  <a:solidFill>
                    <a:schemeClr val="tx2"/>
                  </a:solidFill>
                </a:uFill>
              </a:rPr>
              <a:t>”</a:t>
            </a:r>
            <a:r>
              <a:rPr lang="zh-CN" altLang="en-US" sz="3200" b="1" u="dbl">
                <a:solidFill>
                  <a:schemeClr val="tx1"/>
                </a:solidFill>
                <a:effectLst>
                  <a:outerShdw blurRad="38100" dist="19050" dir="2700000" algn="tl" rotWithShape="0">
                    <a:schemeClr val="dk1">
                      <a:alpha val="40000"/>
                    </a:schemeClr>
                  </a:outerShdw>
                </a:effectLst>
                <a:uFill>
                  <a:solidFill>
                    <a:schemeClr val="tx2"/>
                  </a:solidFill>
                </a:uFill>
              </a:rPr>
              <a:t>、封建家庭中的受害者</a:t>
            </a:r>
          </a:p>
        </p:txBody>
      </p:sp>
      <p:sp>
        <p:nvSpPr>
          <p:cNvPr id="11" name="文本框 10"/>
          <p:cNvSpPr txBox="1"/>
          <p:nvPr/>
        </p:nvSpPr>
        <p:spPr>
          <a:xfrm>
            <a:off x="933450" y="1741170"/>
            <a:ext cx="9896475" cy="3538220"/>
          </a:xfrm>
          <a:prstGeom prst="rect">
            <a:avLst/>
          </a:prstGeom>
          <a:noFill/>
        </p:spPr>
        <p:txBody>
          <a:bodyPr wrap="square" rtlCol="0">
            <a:spAutoFit/>
          </a:bodyPr>
          <a:lstStyle/>
          <a:p>
            <a:pPr indent="457200" fontAlgn="auto"/>
            <a:r>
              <a:rPr lang="zh-CN" altLang="en-US" sz="2800" b="1">
                <a:solidFill>
                  <a:schemeClr val="accent1"/>
                </a:solidFill>
                <a:latin typeface="宋体" panose="02010600030101010101" pitchFamily="2" charset="-122"/>
                <a:ea typeface="宋体" panose="02010600030101010101" pitchFamily="2" charset="-122"/>
                <a:cs typeface="宋体" panose="02010600030101010101" pitchFamily="2" charset="-122"/>
              </a:rPr>
              <a:t>她一望就是个果敢阴鸷的女人，她的</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脸色苍白</a:t>
            </a:r>
            <a:r>
              <a:rPr lang="zh-CN" altLang="en-US" sz="2800" b="1">
                <a:solidFill>
                  <a:schemeClr val="accent1"/>
                </a:solidFill>
                <a:latin typeface="宋体" panose="02010600030101010101" pitchFamily="2" charset="-122"/>
                <a:ea typeface="宋体" panose="02010600030101010101" pitchFamily="2" charset="-122"/>
                <a:cs typeface="宋体" panose="02010600030101010101" pitchFamily="2" charset="-122"/>
              </a:rPr>
              <a:t>，只有嘴唇微红，她的大而</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灰暗</a:t>
            </a:r>
            <a:r>
              <a:rPr lang="zh-CN" altLang="en-US" sz="2800" b="1">
                <a:solidFill>
                  <a:schemeClr val="accent1"/>
                </a:solidFill>
                <a:latin typeface="宋体" panose="02010600030101010101" pitchFamily="2" charset="-122"/>
                <a:ea typeface="宋体" panose="02010600030101010101" pitchFamily="2" charset="-122"/>
                <a:cs typeface="宋体" panose="02010600030101010101" pitchFamily="2" charset="-122"/>
              </a:rPr>
              <a:t>的眼睛同高鼻梁令人觉得有些可怕。但是眉目间看出来她是</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忧郁</a:t>
            </a:r>
            <a:r>
              <a:rPr lang="zh-CN" altLang="en-US" sz="2800" b="1">
                <a:solidFill>
                  <a:schemeClr val="accent1"/>
                </a:solidFill>
                <a:latin typeface="宋体" panose="02010600030101010101" pitchFamily="2" charset="-122"/>
                <a:ea typeface="宋体" panose="02010600030101010101" pitchFamily="2" charset="-122"/>
                <a:cs typeface="宋体" panose="02010600030101010101" pitchFamily="2" charset="-122"/>
              </a:rPr>
              <a:t>的，在那静静的长的睫毛下面。</a:t>
            </a:r>
          </a:p>
          <a:p>
            <a:pPr indent="457200" fontAlgn="auto"/>
            <a:endParaRPr lang="zh-CN" altLang="en-US" sz="2800" b="1">
              <a:solidFill>
                <a:schemeClr val="accent1"/>
              </a:solidFill>
              <a:latin typeface="宋体" panose="02010600030101010101" pitchFamily="2" charset="-122"/>
              <a:ea typeface="宋体" panose="02010600030101010101" pitchFamily="2" charset="-122"/>
              <a:cs typeface="宋体" panose="02010600030101010101" pitchFamily="2" charset="-122"/>
            </a:endParaRPr>
          </a:p>
          <a:p>
            <a:pPr indent="457200" fontAlgn="auto"/>
            <a:r>
              <a:rPr lang="zh-CN" altLang="en-US" sz="2800" b="1">
                <a:solidFill>
                  <a:schemeClr val="accent1"/>
                </a:solidFill>
                <a:latin typeface="宋体" panose="02010600030101010101" pitchFamily="2" charset="-122"/>
                <a:ea typeface="宋体" panose="02010600030101010101" pitchFamily="2" charset="-122"/>
                <a:cs typeface="宋体" panose="02010600030101010101" pitchFamily="2" charset="-122"/>
              </a:rPr>
              <a:t>她是一个旧式的女人，有她的文弱，她的哀静，她的明慧</a:t>
            </a:r>
            <a:r>
              <a:rPr lang="en-US" altLang="zh-CN" sz="2800" b="1">
                <a:solidFill>
                  <a:schemeClr val="accent1"/>
                </a:solidFill>
                <a:latin typeface="宋体" panose="02010600030101010101" pitchFamily="2" charset="-122"/>
                <a:ea typeface="宋体" panose="02010600030101010101" pitchFamily="2" charset="-122"/>
                <a:cs typeface="宋体" panose="02010600030101010101" pitchFamily="2" charset="-122"/>
              </a:rPr>
              <a:t>——</a:t>
            </a:r>
            <a:r>
              <a:rPr lang="zh-CN" altLang="en-US" sz="2800" b="1">
                <a:solidFill>
                  <a:schemeClr val="accent1"/>
                </a:solidFill>
                <a:latin typeface="宋体" panose="02010600030101010101" pitchFamily="2" charset="-122"/>
                <a:ea typeface="宋体" panose="02010600030101010101" pitchFamily="2" charset="-122"/>
                <a:cs typeface="宋体" panose="02010600030101010101" pitchFamily="2" charset="-122"/>
              </a:rPr>
              <a:t>她对诗文的爱好，但是她也有</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更原始的一点野性</a:t>
            </a:r>
            <a:r>
              <a:rPr lang="zh-CN" altLang="en-US" sz="2800" b="1">
                <a:solidFill>
                  <a:schemeClr val="accent1"/>
                </a:solidFill>
                <a:latin typeface="宋体" panose="02010600030101010101" pitchFamily="2" charset="-122"/>
                <a:ea typeface="宋体" panose="02010600030101010101" pitchFamily="2" charset="-122"/>
                <a:cs typeface="宋体" panose="02010600030101010101" pitchFamily="2" charset="-122"/>
              </a:rPr>
              <a:t>；在她的心，她的胆量，她的</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狂热的思想</a:t>
            </a:r>
            <a:r>
              <a:rPr lang="zh-CN" altLang="en-US" sz="2800" b="1">
                <a:solidFill>
                  <a:schemeClr val="accent1"/>
                </a:solidFill>
                <a:latin typeface="宋体" panose="02010600030101010101" pitchFamily="2" charset="-122"/>
                <a:ea typeface="宋体" panose="02010600030101010101" pitchFamily="2" charset="-122"/>
                <a:cs typeface="宋体" panose="02010600030101010101" pitchFamily="2" charset="-122"/>
              </a:rPr>
              <a:t>，在她莫名其妙决断时忽然来的</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力量</a:t>
            </a:r>
            <a:r>
              <a:rPr lang="zh-CN" altLang="en-US" sz="2800" b="1">
                <a:solidFill>
                  <a:schemeClr val="accent1"/>
                </a:solidFill>
                <a:latin typeface="宋体" panose="02010600030101010101" pitchFamily="2" charset="-122"/>
                <a:ea typeface="宋体" panose="02010600030101010101" pitchFamily="2" charset="-122"/>
                <a:cs typeface="宋体" panose="02010600030101010101" pitchFamily="2" charset="-122"/>
              </a:rPr>
              <a:t>。</a:t>
            </a:r>
          </a:p>
        </p:txBody>
      </p:sp>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Requires="p14" p14:dur="150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250"/>
                                        <p:tgtEl>
                                          <p:spTgt spid="6"/>
                                        </p:tgtEl>
                                      </p:cBhvr>
                                    </p:animEffect>
                                    <p:anim calcmode="lin" valueType="num">
                                      <p:cBhvr>
                                        <p:cTn id="8" dur="1250" fill="hold"/>
                                        <p:tgtEl>
                                          <p:spTgt spid="6"/>
                                        </p:tgtEl>
                                        <p:attrNameLst>
                                          <p:attrName>ppt_x</p:attrName>
                                        </p:attrNameLst>
                                      </p:cBhvr>
                                      <p:tavLst>
                                        <p:tav tm="0">
                                          <p:val>
                                            <p:strVal val="#ppt_x"/>
                                          </p:val>
                                        </p:tav>
                                        <p:tav tm="100000">
                                          <p:val>
                                            <p:strVal val="#ppt_x"/>
                                          </p:val>
                                        </p:tav>
                                      </p:tavLst>
                                    </p:anim>
                                    <p:anim calcmode="lin" valueType="num">
                                      <p:cBhvr>
                                        <p:cTn id="9" dur="125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C:\Users\Administrator\Desktop\中国风素材\4.png"/>
          <p:cNvPicPr>
            <a:picLocks noChangeAspect="1" noChangeArrowheads="1"/>
          </p:cNvPicPr>
          <p:nvPr/>
        </p:nvPicPr>
        <p:blipFill rotWithShape="1">
          <a:blip r:embed="rId3" cstate="print">
            <a:extLst>
              <a:ext uri="{28A0092B-C50C-407E-A947-70E740481C1C}">
                <a14:useLocalDpi xmlns:a14="http://schemas.microsoft.com/office/drawing/2010/main" xmlns="" val="0"/>
              </a:ext>
            </a:extLst>
          </a:blip>
          <a:srcRect l="17505" r="41248" b="15727"/>
          <a:stretch>
            <a:fillRect/>
          </a:stretch>
        </p:blipFill>
        <p:spPr bwMode="auto">
          <a:xfrm>
            <a:off x="1257300" y="1971173"/>
            <a:ext cx="1941358" cy="2406499"/>
          </a:xfrm>
          <a:prstGeom prst="rect">
            <a:avLst/>
          </a:prstGeom>
          <a:noFill/>
          <a:ln>
            <a:noFill/>
          </a:ln>
          <a:extLst>
            <a:ext uri="{909E8E84-426E-40DD-AFC4-6F175D3DCCD1}">
              <a14:hiddenFill xmlns:a14="http://schemas.microsoft.com/office/drawing/2010/main" xmlns="">
                <a:solidFill>
                  <a:srgbClr val="FFFFFF"/>
                </a:solidFill>
              </a14:hiddenFill>
            </a:ext>
          </a:extLst>
        </p:spPr>
      </p:pic>
      <p:sp>
        <p:nvSpPr>
          <p:cNvPr id="2" name="文本框 1"/>
          <p:cNvSpPr txBox="1"/>
          <p:nvPr/>
        </p:nvSpPr>
        <p:spPr>
          <a:xfrm>
            <a:off x="3546475" y="1211580"/>
            <a:ext cx="7931785" cy="3230245"/>
          </a:xfrm>
          <a:prstGeom prst="rect">
            <a:avLst/>
          </a:prstGeom>
          <a:noFill/>
        </p:spPr>
        <p:txBody>
          <a:bodyPr wrap="square" rtlCol="0">
            <a:spAutoFit/>
          </a:bodyPr>
          <a:lstStyle/>
          <a:p>
            <a:pPr fontAlgn="auto">
              <a:lnSpc>
                <a:spcPct val="150000"/>
              </a:lnSpc>
            </a:pPr>
            <a:r>
              <a:rPr lang="zh-CN" altLang="en-US" sz="2800" b="1">
                <a:solidFill>
                  <a:srgbClr val="FF0000"/>
                </a:solidFill>
              </a:rPr>
              <a:t>雷雨性格</a:t>
            </a:r>
          </a:p>
          <a:p>
            <a:pPr fontAlgn="auto">
              <a:lnSpc>
                <a:spcPct val="150000"/>
              </a:lnSpc>
            </a:pPr>
            <a:r>
              <a:rPr lang="zh-CN" altLang="en-US" sz="2800" b="1">
                <a:solidFill>
                  <a:srgbClr val="FF0000"/>
                </a:solidFill>
              </a:rPr>
              <a:t>抑郁乖戾</a:t>
            </a:r>
            <a:r>
              <a:rPr lang="zh-CN" altLang="en-US" sz="2400" b="1">
                <a:solidFill>
                  <a:schemeClr val="tx1"/>
                </a:solidFill>
              </a:rPr>
              <a:t>（指性情、言语、行为等别扭，不合情理，也有急躁之意。）</a:t>
            </a:r>
          </a:p>
          <a:p>
            <a:pPr fontAlgn="auto">
              <a:lnSpc>
                <a:spcPct val="150000"/>
              </a:lnSpc>
            </a:pPr>
            <a:r>
              <a:rPr lang="zh-CN" altLang="en-US" sz="2800" b="1">
                <a:solidFill>
                  <a:srgbClr val="FF0000"/>
                </a:solidFill>
              </a:rPr>
              <a:t>热情强悍</a:t>
            </a:r>
          </a:p>
          <a:p>
            <a:pPr fontAlgn="auto">
              <a:lnSpc>
                <a:spcPct val="150000"/>
              </a:lnSpc>
            </a:pPr>
            <a:r>
              <a:rPr lang="zh-CN" altLang="en-US" sz="2800" b="1">
                <a:solidFill>
                  <a:srgbClr val="FF0000"/>
                </a:solidFill>
              </a:rPr>
              <a:t>极端而尖锐</a:t>
            </a:r>
          </a:p>
        </p:txBody>
      </p:sp>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Requires="p14" p14:dur="150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7170"/>
                                        </p:tgtEl>
                                        <p:attrNameLst>
                                          <p:attrName>style.visibility</p:attrName>
                                        </p:attrNameLst>
                                      </p:cBhvr>
                                      <p:to>
                                        <p:strVal val="visible"/>
                                      </p:to>
                                    </p:set>
                                    <p:animEffect transition="in" filter="fade">
                                      <p:cBhvr>
                                        <p:cTn id="7" dur="1250"/>
                                        <p:tgtEl>
                                          <p:spTgt spid="7170"/>
                                        </p:tgtEl>
                                      </p:cBhvr>
                                    </p:animEffect>
                                    <p:anim calcmode="lin" valueType="num">
                                      <p:cBhvr>
                                        <p:cTn id="8" dur="1250" fill="hold"/>
                                        <p:tgtEl>
                                          <p:spTgt spid="7170"/>
                                        </p:tgtEl>
                                        <p:attrNameLst>
                                          <p:attrName>ppt_x</p:attrName>
                                        </p:attrNameLst>
                                      </p:cBhvr>
                                      <p:tavLst>
                                        <p:tav tm="0">
                                          <p:val>
                                            <p:strVal val="#ppt_x"/>
                                          </p:val>
                                        </p:tav>
                                        <p:tav tm="100000">
                                          <p:val>
                                            <p:strVal val="#ppt_x"/>
                                          </p:val>
                                        </p:tav>
                                      </p:tavLst>
                                    </p:anim>
                                    <p:anim calcmode="lin" valueType="num">
                                      <p:cBhvr>
                                        <p:cTn id="9" dur="1250" fill="hold"/>
                                        <p:tgtEl>
                                          <p:spTgt spid="717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Picture 2" descr="C:\Users\Administrator\Desktop\中国风素材\20661287_205529056000_2.jpg"/>
          <p:cNvPicPr>
            <a:picLocks noChangeAspect="1" noChangeArrowheads="1"/>
          </p:cNvPicPr>
          <p:nvPr/>
        </p:nvPicPr>
        <p:blipFill rotWithShape="1">
          <a:blip r:embed="rId3" cstate="print">
            <a:extLst>
              <a:ext uri="{28A0092B-C50C-407E-A947-70E740481C1C}">
                <a14:useLocalDpi xmlns:a14="http://schemas.microsoft.com/office/drawing/2010/main" xmlns="" val="0"/>
              </a:ext>
            </a:extLst>
          </a:blip>
          <a:srcRect t="5735" r="59964" b="12557"/>
          <a:stretch>
            <a:fillRect/>
          </a:stretch>
        </p:blipFill>
        <p:spPr bwMode="auto">
          <a:xfrm>
            <a:off x="9112640" y="2921521"/>
            <a:ext cx="2974586" cy="3936480"/>
          </a:xfrm>
          <a:prstGeom prst="rect">
            <a:avLst/>
          </a:prstGeom>
          <a:noFill/>
          <a:extLst>
            <a:ext uri="{909E8E84-426E-40DD-AFC4-6F175D3DCCD1}">
              <a14:hiddenFill xmlns:a14="http://schemas.microsoft.com/office/drawing/2010/main" xmlns="">
                <a:solidFill>
                  <a:srgbClr val="FFFFFF"/>
                </a:solidFill>
              </a14:hiddenFill>
            </a:ext>
          </a:extLst>
        </p:spPr>
      </p:pic>
      <p:sp>
        <p:nvSpPr>
          <p:cNvPr id="2" name="文本框 1"/>
          <p:cNvSpPr txBox="1"/>
          <p:nvPr/>
        </p:nvSpPr>
        <p:spPr>
          <a:xfrm>
            <a:off x="458470" y="593725"/>
            <a:ext cx="4860925" cy="368300"/>
          </a:xfrm>
          <a:prstGeom prst="rect">
            <a:avLst/>
          </a:prstGeom>
          <a:noFill/>
        </p:spPr>
        <p:txBody>
          <a:bodyPr wrap="square" rtlCol="0">
            <a:spAutoFit/>
          </a:bodyPr>
          <a:lstStyle/>
          <a:p>
            <a:r>
              <a:rPr lang="zh-CN" altLang="en-US" sz="3200" b="1" u="dbl">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uFill>
                  <a:solidFill>
                    <a:schemeClr val="tx2"/>
                  </a:solidFill>
                </a:uFill>
              </a:rPr>
              <a:t>总结：繁漪的人物形象</a:t>
            </a:r>
          </a:p>
        </p:txBody>
      </p:sp>
      <p:sp>
        <p:nvSpPr>
          <p:cNvPr id="3" name="文本框 2"/>
          <p:cNvSpPr txBox="1"/>
          <p:nvPr/>
        </p:nvSpPr>
        <p:spPr>
          <a:xfrm>
            <a:off x="585470" y="1659890"/>
            <a:ext cx="10086340" cy="3538220"/>
          </a:xfrm>
          <a:prstGeom prst="rect">
            <a:avLst/>
          </a:prstGeom>
          <a:noFill/>
        </p:spPr>
        <p:txBody>
          <a:bodyPr wrap="square" rtlCol="0">
            <a:spAutoFit/>
          </a:bodyPr>
          <a:lstStyle/>
          <a:p>
            <a:pPr indent="457200" fontAlgn="auto"/>
            <a:r>
              <a:rPr lang="zh-CN" altLang="en-US" sz="2800" b="1">
                <a:latin typeface="Calibri" panose="020F0502020204030204" charset="0"/>
              </a:rPr>
              <a:t>繁漪是一个新旧结合的人物。她聪明、美丽、热情，有追求自由和爱情的强烈愿望。她身处在周家这个令人窒息的大家族中，犹如一朵即将凋零的花。她得不到爱与尊严，她强烈的渴望着打破这个囚禁她的枷锁，获得自由。对于爱情的强烈的愿望使她不惜引诱周萍，并奋不顾身、不顾自己名节与后果的投身到与周萍的这段不伦之恋中，可见她的热情和内心的强悍。她敢爱敢恨，个性十足，敢于反抗周朴园的专制和暴政，这也体现出她“雷雨”般的性格。</a:t>
            </a:r>
          </a:p>
        </p:txBody>
      </p:sp>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Requires="p14" p14:dur="150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1250"/>
                                        <p:tgtEl>
                                          <p:spTgt spid="31"/>
                                        </p:tgtEl>
                                      </p:cBhvr>
                                    </p:animEffect>
                                    <p:anim calcmode="lin" valueType="num">
                                      <p:cBhvr>
                                        <p:cTn id="8" dur="1250" fill="hold"/>
                                        <p:tgtEl>
                                          <p:spTgt spid="31"/>
                                        </p:tgtEl>
                                        <p:attrNameLst>
                                          <p:attrName>ppt_x</p:attrName>
                                        </p:attrNameLst>
                                      </p:cBhvr>
                                      <p:tavLst>
                                        <p:tav tm="0">
                                          <p:val>
                                            <p:strVal val="#ppt_x"/>
                                          </p:val>
                                        </p:tav>
                                        <p:tav tm="100000">
                                          <p:val>
                                            <p:strVal val="#ppt_x"/>
                                          </p:val>
                                        </p:tav>
                                      </p:tavLst>
                                    </p:anim>
                                    <p:anim calcmode="lin" valueType="num">
                                      <p:cBhvr>
                                        <p:cTn id="9" dur="1250" fill="hold"/>
                                        <p:tgtEl>
                                          <p:spTgt spid="31"/>
                                        </p:tgtEl>
                                        <p:attrNameLst>
                                          <p:attrName>ppt_y</p:attrName>
                                        </p:attrNameLst>
                                      </p:cBhvr>
                                      <p:tavLst>
                                        <p:tav tm="0">
                                          <p:val>
                                            <p:strVal val="#ppt_y+.1"/>
                                          </p:val>
                                        </p:tav>
                                        <p:tav tm="100000">
                                          <p:val>
                                            <p:strVal val="#ppt_y"/>
                                          </p:val>
                                        </p:tav>
                                      </p:tavLst>
                                    </p:anim>
                                  </p:childTnLst>
                                </p:cTn>
                              </p:par>
                              <p:par>
                                <p:cTn id="10" presetID="3" presetClass="entr" presetSubtype="10" fill="hold" nodeType="with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Effect transition="in" filter="blinds(horizontal)">
                                      <p:cBhvr>
                                        <p:cTn id="12" dur="500"/>
                                        <p:tgtEl>
                                          <p:spTgt spid="2">
                                            <p:txEl>
                                              <p:pRg st="0" end="0"/>
                                            </p:txEl>
                                          </p:spTgt>
                                        </p:tgtEl>
                                      </p:cBhvr>
                                    </p:animEffect>
                                  </p:childTnLst>
                                </p:cTn>
                              </p:par>
                              <p:par>
                                <p:cTn id="13" presetID="2" presetClass="entr" presetSubtype="4" fill="hold" nodeType="with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anim calcmode="lin" valueType="num">
                                      <p:cBhvr additive="base">
                                        <p:cTn id="15"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Picture 2" descr="C:\Users\Administrator\Desktop\中国风素材\20661287_205529056000_2.jpg"/>
          <p:cNvPicPr>
            <a:picLocks noChangeAspect="1" noChangeArrowheads="1"/>
          </p:cNvPicPr>
          <p:nvPr/>
        </p:nvPicPr>
        <p:blipFill rotWithShape="1">
          <a:blip r:embed="rId3" cstate="print">
            <a:extLst>
              <a:ext uri="{28A0092B-C50C-407E-A947-70E740481C1C}">
                <a14:useLocalDpi xmlns:a14="http://schemas.microsoft.com/office/drawing/2010/main" xmlns="" val="0"/>
              </a:ext>
            </a:extLst>
          </a:blip>
          <a:srcRect t="5735" r="59964" b="12557"/>
          <a:stretch>
            <a:fillRect/>
          </a:stretch>
        </p:blipFill>
        <p:spPr bwMode="auto">
          <a:xfrm>
            <a:off x="9112640" y="2921521"/>
            <a:ext cx="2974586" cy="3936480"/>
          </a:xfrm>
          <a:prstGeom prst="rect">
            <a:avLst/>
          </a:prstGeom>
          <a:noFill/>
          <a:extLst>
            <a:ext uri="{909E8E84-426E-40DD-AFC4-6F175D3DCCD1}">
              <a14:hiddenFill xmlns:a14="http://schemas.microsoft.com/office/drawing/2010/main" xmlns="">
                <a:solidFill>
                  <a:srgbClr val="FFFFFF"/>
                </a:solidFill>
              </a14:hiddenFill>
            </a:ext>
          </a:extLst>
        </p:spPr>
      </p:pic>
      <p:sp>
        <p:nvSpPr>
          <p:cNvPr id="2" name="文本框 1"/>
          <p:cNvSpPr txBox="1"/>
          <p:nvPr/>
        </p:nvSpPr>
        <p:spPr>
          <a:xfrm>
            <a:off x="458470" y="593725"/>
            <a:ext cx="4860925" cy="368300"/>
          </a:xfrm>
          <a:prstGeom prst="rect">
            <a:avLst/>
          </a:prstGeom>
          <a:noFill/>
        </p:spPr>
        <p:txBody>
          <a:bodyPr wrap="square" rtlCol="0">
            <a:spAutoFit/>
            <a:scene3d>
              <a:camera prst="orthographicFront"/>
              <a:lightRig rig="threePt" dir="t"/>
            </a:scene3d>
          </a:bodyPr>
          <a:lstStyle/>
          <a:p>
            <a:r>
              <a:rPr lang="zh-CN" altLang="en-US" sz="3200" b="1" u="dbl">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uFill>
                  <a:solidFill>
                    <a:schemeClr val="tx2"/>
                  </a:solidFill>
                </a:uFill>
              </a:rPr>
              <a:t>总结：繁漪的人物形象</a:t>
            </a:r>
          </a:p>
        </p:txBody>
      </p:sp>
      <p:sp>
        <p:nvSpPr>
          <p:cNvPr id="3" name="文本框 2"/>
          <p:cNvSpPr txBox="1"/>
          <p:nvPr/>
        </p:nvSpPr>
        <p:spPr>
          <a:xfrm>
            <a:off x="585470" y="1464945"/>
            <a:ext cx="10086340" cy="3538220"/>
          </a:xfrm>
          <a:prstGeom prst="rect">
            <a:avLst/>
          </a:prstGeom>
          <a:noFill/>
        </p:spPr>
        <p:txBody>
          <a:bodyPr wrap="square" rtlCol="0">
            <a:spAutoFit/>
          </a:bodyPr>
          <a:lstStyle/>
          <a:p>
            <a:pPr indent="457200" fontAlgn="auto"/>
            <a:r>
              <a:rPr lang="zh-CN" altLang="en-US" sz="2800" b="1">
                <a:latin typeface="Calibri" panose="020F0502020204030204" charset="0"/>
                <a:sym typeface="+mn-ea"/>
              </a:rPr>
              <a:t>封建制度的压迫和折磨使她几近疯狂，懦弱的周萍对她爱情呼唤的躲避更使她感到绝望，多重压力使她的性格呈现出极端而尖锐的矛盾性，从而爆发出了撕破一切的野性力量。她最后的反抗和报复给周家这个死寂的湖面投下了一颗惊雷，将所有人的幸福都打破了。但同时，她自身却也是封建家庭中的受害者，是最使人怜悯的女人。正如曹禺先生所说，他对繁漪是怀着尊敬的心情来哀悼这个不幸的女人。在这一片死气沉沉中，只有她是生命力之所在，是打破封建家庭死寂的雷雨。</a:t>
            </a:r>
            <a:endParaRPr lang="zh-CN" altLang="en-US" sz="2800" b="1">
              <a:latin typeface="Calibri" panose="020F0502020204030204" charset="0"/>
            </a:endParaRPr>
          </a:p>
        </p:txBody>
      </p:sp>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Requires="p14" p14:dur="150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1250"/>
                                        <p:tgtEl>
                                          <p:spTgt spid="31"/>
                                        </p:tgtEl>
                                      </p:cBhvr>
                                    </p:animEffect>
                                    <p:anim calcmode="lin" valueType="num">
                                      <p:cBhvr>
                                        <p:cTn id="8" dur="1250" fill="hold"/>
                                        <p:tgtEl>
                                          <p:spTgt spid="31"/>
                                        </p:tgtEl>
                                        <p:attrNameLst>
                                          <p:attrName>ppt_x</p:attrName>
                                        </p:attrNameLst>
                                      </p:cBhvr>
                                      <p:tavLst>
                                        <p:tav tm="0">
                                          <p:val>
                                            <p:strVal val="#ppt_x"/>
                                          </p:val>
                                        </p:tav>
                                        <p:tav tm="100000">
                                          <p:val>
                                            <p:strVal val="#ppt_x"/>
                                          </p:val>
                                        </p:tav>
                                      </p:tavLst>
                                    </p:anim>
                                    <p:anim calcmode="lin" valueType="num">
                                      <p:cBhvr>
                                        <p:cTn id="9" dur="1250" fill="hold"/>
                                        <p:tgtEl>
                                          <p:spTgt spid="31"/>
                                        </p:tgtEl>
                                        <p:attrNameLst>
                                          <p:attrName>ppt_y</p:attrName>
                                        </p:attrNameLst>
                                      </p:cBhvr>
                                      <p:tavLst>
                                        <p:tav tm="0">
                                          <p:val>
                                            <p:strVal val="#ppt_y+.1"/>
                                          </p:val>
                                        </p:tav>
                                        <p:tav tm="100000">
                                          <p:val>
                                            <p:strVal val="#ppt_y"/>
                                          </p:val>
                                        </p:tav>
                                      </p:tavLst>
                                    </p:anim>
                                  </p:childTnLst>
                                </p:cTn>
                              </p:par>
                              <p:par>
                                <p:cTn id="10" presetID="3" presetClass="entr" presetSubtype="10" fill="hold" nodeType="with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Effect transition="in" filter="blinds(horizontal)">
                                      <p:cBhvr>
                                        <p:cTn id="12"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图片 22"/>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0" y="4572000"/>
            <a:ext cx="12192000" cy="2286000"/>
          </a:xfrm>
          <a:prstGeom prst="rect">
            <a:avLst/>
          </a:prstGeom>
        </p:spPr>
      </p:pic>
      <p:sp>
        <p:nvSpPr>
          <p:cNvPr id="2" name="文本框 1"/>
          <p:cNvSpPr txBox="1"/>
          <p:nvPr/>
        </p:nvSpPr>
        <p:spPr>
          <a:xfrm>
            <a:off x="332105" y="499110"/>
            <a:ext cx="5525770" cy="583565"/>
          </a:xfrm>
          <a:prstGeom prst="rect">
            <a:avLst/>
          </a:prstGeom>
          <a:noFill/>
        </p:spPr>
        <p:txBody>
          <a:bodyPr wrap="square" rtlCol="0">
            <a:spAutoFit/>
          </a:bodyPr>
          <a:lstStyle/>
          <a:p>
            <a:r>
              <a:rPr lang="zh-CN" altLang="en-US" sz="3200">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rPr>
              <a:t>《雷雨》的艺术特色：</a:t>
            </a:r>
          </a:p>
        </p:txBody>
      </p:sp>
      <p:sp>
        <p:nvSpPr>
          <p:cNvPr id="11" name="文本框 10"/>
          <p:cNvSpPr txBox="1"/>
          <p:nvPr/>
        </p:nvSpPr>
        <p:spPr>
          <a:xfrm>
            <a:off x="680085" y="1480820"/>
            <a:ext cx="11194415" cy="2676525"/>
          </a:xfrm>
          <a:prstGeom prst="rect">
            <a:avLst/>
          </a:prstGeom>
          <a:noFill/>
        </p:spPr>
        <p:txBody>
          <a:bodyPr wrap="square" rtlCol="0">
            <a:spAutoFit/>
          </a:bodyPr>
          <a:lstStyle/>
          <a:p>
            <a:pPr marL="342900" indent="-342900">
              <a:buFont typeface="+mj-ea"/>
              <a:buAutoNum type="circleNumDbPlain"/>
            </a:pPr>
            <a:r>
              <a:rPr lang="zh-CN" altLang="en-US" sz="2800" b="1">
                <a:gradFill>
                  <a:gsLst>
                    <a:gs pos="0">
                      <a:srgbClr val="FE4444"/>
                    </a:gs>
                    <a:gs pos="100000">
                      <a:srgbClr val="832B2B"/>
                    </a:gs>
                  </a:gsLst>
                  <a:lin scaled="0"/>
                </a:gradFill>
              </a:rPr>
              <a:t>情节曲折，故事性强</a:t>
            </a:r>
          </a:p>
          <a:p>
            <a:pPr indent="0">
              <a:buFont typeface="+mj-ea"/>
              <a:buNone/>
            </a:pPr>
            <a:endParaRPr lang="zh-CN" altLang="en-US" sz="2800" b="1">
              <a:gradFill>
                <a:gsLst>
                  <a:gs pos="0">
                    <a:srgbClr val="FE4444"/>
                  </a:gs>
                  <a:gs pos="100000">
                    <a:srgbClr val="832B2B"/>
                  </a:gs>
                </a:gsLst>
                <a:lin scaled="0"/>
              </a:gradFill>
            </a:endParaRPr>
          </a:p>
          <a:p>
            <a:pPr indent="457200" fontAlgn="auto">
              <a:buFont typeface="+mj-ea"/>
              <a:buNone/>
            </a:pPr>
            <a:r>
              <a:rPr lang="zh-CN" altLang="en-US" sz="2800" b="1">
                <a:solidFill>
                  <a:schemeClr val="tx1"/>
                </a:solidFill>
              </a:rPr>
              <a:t>剧作所讲述的两个家庭的悲剧、两个故事都与周公馆发生了联系；三十年前的旧事和三十年后的现实都与周朴园有关，而周、鲁两家复杂的矛盾冲突和人事纠葛又互相交叉叠映在一起，使剧本充满戏剧性，悬念迭起，扣人心弦。</a:t>
            </a:r>
          </a:p>
        </p:txBody>
      </p:sp>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Requires="p14" p14:dur="150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1250"/>
                                        <p:tgtEl>
                                          <p:spTgt spid="23"/>
                                        </p:tgtEl>
                                      </p:cBhvr>
                                    </p:animEffect>
                                    <p:anim calcmode="lin" valueType="num">
                                      <p:cBhvr>
                                        <p:cTn id="8" dur="1250" fill="hold"/>
                                        <p:tgtEl>
                                          <p:spTgt spid="23"/>
                                        </p:tgtEl>
                                        <p:attrNameLst>
                                          <p:attrName>ppt_x</p:attrName>
                                        </p:attrNameLst>
                                      </p:cBhvr>
                                      <p:tavLst>
                                        <p:tav tm="0">
                                          <p:val>
                                            <p:strVal val="#ppt_x"/>
                                          </p:val>
                                        </p:tav>
                                        <p:tav tm="100000">
                                          <p:val>
                                            <p:strVal val="#ppt_x"/>
                                          </p:val>
                                        </p:tav>
                                      </p:tavLst>
                                    </p:anim>
                                    <p:anim calcmode="lin" valueType="num">
                                      <p:cBhvr>
                                        <p:cTn id="9" dur="125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图片 22"/>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0" y="4572000"/>
            <a:ext cx="12192000" cy="2286000"/>
          </a:xfrm>
          <a:prstGeom prst="rect">
            <a:avLst/>
          </a:prstGeom>
        </p:spPr>
      </p:pic>
      <p:sp>
        <p:nvSpPr>
          <p:cNvPr id="2" name="文本框 1"/>
          <p:cNvSpPr txBox="1"/>
          <p:nvPr/>
        </p:nvSpPr>
        <p:spPr>
          <a:xfrm>
            <a:off x="332105" y="499110"/>
            <a:ext cx="5525770" cy="583565"/>
          </a:xfrm>
          <a:prstGeom prst="rect">
            <a:avLst/>
          </a:prstGeom>
          <a:noFill/>
        </p:spPr>
        <p:txBody>
          <a:bodyPr wrap="square" rtlCol="0">
            <a:spAutoFit/>
          </a:bodyPr>
          <a:lstStyle/>
          <a:p>
            <a:r>
              <a:rPr lang="zh-CN" altLang="en-US" sz="3200">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rPr>
              <a:t>《雷雨》的艺术特色：</a:t>
            </a:r>
          </a:p>
        </p:txBody>
      </p:sp>
      <p:sp>
        <p:nvSpPr>
          <p:cNvPr id="11" name="文本框 10"/>
          <p:cNvSpPr txBox="1"/>
          <p:nvPr/>
        </p:nvSpPr>
        <p:spPr>
          <a:xfrm>
            <a:off x="680085" y="1480820"/>
            <a:ext cx="11194415" cy="3538220"/>
          </a:xfrm>
          <a:prstGeom prst="rect">
            <a:avLst/>
          </a:prstGeom>
          <a:noFill/>
        </p:spPr>
        <p:txBody>
          <a:bodyPr wrap="square" rtlCol="0">
            <a:spAutoFit/>
          </a:bodyPr>
          <a:lstStyle/>
          <a:p>
            <a:pPr indent="0">
              <a:buFont typeface="+mj-ea"/>
              <a:buNone/>
            </a:pPr>
            <a:r>
              <a:rPr lang="zh-CN" altLang="en-US" sz="2800" b="1">
                <a:gradFill>
                  <a:gsLst>
                    <a:gs pos="0">
                      <a:srgbClr val="FE4444"/>
                    </a:gs>
                    <a:gs pos="100000">
                      <a:srgbClr val="832B2B"/>
                    </a:gs>
                  </a:gsLst>
                  <a:lin scaled="0"/>
                </a:gradFill>
                <a:latin typeface="Calibri" panose="020F0502020204030204" charset="0"/>
              </a:rPr>
              <a:t>②结构严密，集中紧张</a:t>
            </a:r>
          </a:p>
          <a:p>
            <a:pPr indent="0">
              <a:buFont typeface="+mj-ea"/>
              <a:buNone/>
            </a:pPr>
            <a:endParaRPr lang="zh-CN" altLang="en-US" sz="2800" b="1">
              <a:gradFill>
                <a:gsLst>
                  <a:gs pos="0">
                    <a:srgbClr val="FE4444"/>
                  </a:gs>
                  <a:gs pos="100000">
                    <a:srgbClr val="832B2B"/>
                  </a:gs>
                </a:gsLst>
                <a:lin scaled="0"/>
              </a:gradFill>
            </a:endParaRPr>
          </a:p>
          <a:p>
            <a:pPr indent="457200" fontAlgn="auto">
              <a:buFont typeface="+mj-ea"/>
              <a:buNone/>
            </a:pPr>
            <a:r>
              <a:rPr lang="zh-CN" altLang="en-US" sz="2800" b="1">
                <a:solidFill>
                  <a:schemeClr val="tx1"/>
                </a:solidFill>
              </a:rPr>
              <a:t>剧作中不断有冲突涌现出来，吸引着人的注意。剧作将现在进行的事和过去的事巧妙交织在一起，并以过去的戏来推动现在的戏，而所有矛盾冲突都浓缩在早晨至半夜的二十四小时之内，集中在周公馆的客厅和鲁贵的家中发生。全剧周朴园和繁漪矛盾冲突的主干线索十分突出，由此牵连出其他线索，将全剧八个人都卷入紧张的矛盾冲突中，形成了牵一发而动全身的集中严密的结构。</a:t>
            </a:r>
            <a:endParaRPr lang="en-US" altLang="zh-CN" sz="2800" b="1">
              <a:solidFill>
                <a:schemeClr val="tx1"/>
              </a:solidFill>
            </a:endParaRPr>
          </a:p>
        </p:txBody>
      </p:sp>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Requires="p14" p14:dur="150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1250"/>
                                        <p:tgtEl>
                                          <p:spTgt spid="23"/>
                                        </p:tgtEl>
                                      </p:cBhvr>
                                    </p:animEffect>
                                    <p:anim calcmode="lin" valueType="num">
                                      <p:cBhvr>
                                        <p:cTn id="8" dur="1250" fill="hold"/>
                                        <p:tgtEl>
                                          <p:spTgt spid="23"/>
                                        </p:tgtEl>
                                        <p:attrNameLst>
                                          <p:attrName>ppt_x</p:attrName>
                                        </p:attrNameLst>
                                      </p:cBhvr>
                                      <p:tavLst>
                                        <p:tav tm="0">
                                          <p:val>
                                            <p:strVal val="#ppt_x"/>
                                          </p:val>
                                        </p:tav>
                                        <p:tav tm="100000">
                                          <p:val>
                                            <p:strVal val="#ppt_x"/>
                                          </p:val>
                                        </p:tav>
                                      </p:tavLst>
                                    </p:anim>
                                    <p:anim calcmode="lin" valueType="num">
                                      <p:cBhvr>
                                        <p:cTn id="9" dur="125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图片 22"/>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0" y="4572000"/>
            <a:ext cx="12192000" cy="2286000"/>
          </a:xfrm>
          <a:prstGeom prst="rect">
            <a:avLst/>
          </a:prstGeom>
        </p:spPr>
      </p:pic>
      <p:sp>
        <p:nvSpPr>
          <p:cNvPr id="2" name="文本框 1"/>
          <p:cNvSpPr txBox="1"/>
          <p:nvPr/>
        </p:nvSpPr>
        <p:spPr>
          <a:xfrm>
            <a:off x="332105" y="499110"/>
            <a:ext cx="5525770" cy="583565"/>
          </a:xfrm>
          <a:prstGeom prst="rect">
            <a:avLst/>
          </a:prstGeom>
          <a:noFill/>
        </p:spPr>
        <p:txBody>
          <a:bodyPr wrap="square" rtlCol="0">
            <a:spAutoFit/>
          </a:bodyPr>
          <a:lstStyle/>
          <a:p>
            <a:r>
              <a:rPr lang="zh-CN" altLang="en-US" sz="3200">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rPr>
              <a:t>《雷雨》的艺术特色：</a:t>
            </a:r>
          </a:p>
        </p:txBody>
      </p:sp>
      <p:sp>
        <p:nvSpPr>
          <p:cNvPr id="11" name="文本框 10"/>
          <p:cNvSpPr txBox="1"/>
          <p:nvPr/>
        </p:nvSpPr>
        <p:spPr>
          <a:xfrm>
            <a:off x="680085" y="1480820"/>
            <a:ext cx="11194415" cy="3107690"/>
          </a:xfrm>
          <a:prstGeom prst="rect">
            <a:avLst/>
          </a:prstGeom>
          <a:noFill/>
        </p:spPr>
        <p:txBody>
          <a:bodyPr wrap="square" rtlCol="0">
            <a:spAutoFit/>
          </a:bodyPr>
          <a:lstStyle/>
          <a:p>
            <a:pPr indent="0">
              <a:buFont typeface="+mj-ea"/>
              <a:buNone/>
            </a:pPr>
            <a:r>
              <a:rPr lang="zh-CN" altLang="en-US" sz="2800" b="1">
                <a:gradFill>
                  <a:gsLst>
                    <a:gs pos="0">
                      <a:srgbClr val="FE4444"/>
                    </a:gs>
                    <a:gs pos="100000">
                      <a:srgbClr val="832B2B"/>
                    </a:gs>
                  </a:gsLst>
                  <a:lin scaled="0"/>
                </a:gradFill>
                <a:latin typeface="Calibri" panose="020F0502020204030204" charset="0"/>
              </a:rPr>
              <a:t>③明暗双线，纵横交错</a:t>
            </a:r>
          </a:p>
          <a:p>
            <a:pPr indent="0">
              <a:buFont typeface="+mj-ea"/>
              <a:buNone/>
            </a:pPr>
            <a:endParaRPr lang="zh-CN" altLang="en-US" sz="2800" b="1">
              <a:gradFill>
                <a:gsLst>
                  <a:gs pos="0">
                    <a:srgbClr val="FE4444"/>
                  </a:gs>
                  <a:gs pos="100000">
                    <a:srgbClr val="832B2B"/>
                  </a:gs>
                </a:gsLst>
                <a:lin scaled="0"/>
              </a:gradFill>
            </a:endParaRPr>
          </a:p>
          <a:p>
            <a:pPr indent="457200" fontAlgn="auto">
              <a:buFont typeface="+mj-ea"/>
              <a:buNone/>
            </a:pPr>
            <a:r>
              <a:rPr lang="zh-CN" altLang="en-US" sz="2800" b="1">
                <a:solidFill>
                  <a:schemeClr val="tx1"/>
                </a:solidFill>
              </a:rPr>
              <a:t>剧作中周和繁的冲突是一条明线。周朴园和鲁侍萍的关系则是一条暗线，这两条线索同时并存，彼此交织，互为影响，互相钳制，使剧情紧张曲折，引人入胜。</a:t>
            </a:r>
          </a:p>
          <a:p>
            <a:pPr indent="457200" algn="just" fontAlgn="auto">
              <a:buFont typeface="+mj-ea"/>
              <a:buNone/>
            </a:pPr>
            <a:endParaRPr lang="zh-CN" altLang="en-US" sz="2800" b="1">
              <a:gradFill>
                <a:gsLst>
                  <a:gs pos="0">
                    <a:srgbClr val="FE4444"/>
                  </a:gs>
                  <a:gs pos="100000">
                    <a:srgbClr val="832B2B"/>
                  </a:gs>
                </a:gsLst>
                <a:lin scaled="0"/>
              </a:gradFill>
              <a:latin typeface="Calibri" panose="020F0502020204030204" charset="0"/>
            </a:endParaRPr>
          </a:p>
          <a:p>
            <a:pPr indent="457200" algn="just" fontAlgn="auto">
              <a:buFont typeface="+mj-ea"/>
              <a:buNone/>
            </a:pPr>
            <a:r>
              <a:rPr lang="zh-CN" altLang="en-US" sz="2800" b="1">
                <a:gradFill>
                  <a:gsLst>
                    <a:gs pos="0">
                      <a:srgbClr val="FE4444"/>
                    </a:gs>
                    <a:gs pos="100000">
                      <a:srgbClr val="832B2B"/>
                    </a:gs>
                  </a:gsLst>
                  <a:lin scaled="0"/>
                </a:gradFill>
                <a:latin typeface="Calibri" panose="020F0502020204030204" charset="0"/>
              </a:rPr>
              <a:t>④经典人物形象的塑造</a:t>
            </a:r>
          </a:p>
        </p:txBody>
      </p:sp>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Requires="p14" p14:dur="150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1250"/>
                                        <p:tgtEl>
                                          <p:spTgt spid="23"/>
                                        </p:tgtEl>
                                      </p:cBhvr>
                                    </p:animEffect>
                                    <p:anim calcmode="lin" valueType="num">
                                      <p:cBhvr>
                                        <p:cTn id="8" dur="1250" fill="hold"/>
                                        <p:tgtEl>
                                          <p:spTgt spid="23"/>
                                        </p:tgtEl>
                                        <p:attrNameLst>
                                          <p:attrName>ppt_x</p:attrName>
                                        </p:attrNameLst>
                                      </p:cBhvr>
                                      <p:tavLst>
                                        <p:tav tm="0">
                                          <p:val>
                                            <p:strVal val="#ppt_x"/>
                                          </p:val>
                                        </p:tav>
                                        <p:tav tm="100000">
                                          <p:val>
                                            <p:strVal val="#ppt_x"/>
                                          </p:val>
                                        </p:tav>
                                      </p:tavLst>
                                    </p:anim>
                                    <p:anim calcmode="lin" valueType="num">
                                      <p:cBhvr>
                                        <p:cTn id="9" dur="125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2" descr="C:\Users\Administrator\Desktop\中国风素材\20661287_205529056000_2.jpg"/>
          <p:cNvPicPr>
            <a:picLocks noChangeAspect="1" noChangeArrowheads="1"/>
          </p:cNvPicPr>
          <p:nvPr/>
        </p:nvPicPr>
        <p:blipFill rotWithShape="1">
          <a:blip r:embed="rId3" cstate="print">
            <a:extLst>
              <a:ext uri="{28A0092B-C50C-407E-A947-70E740481C1C}">
                <a14:useLocalDpi xmlns:a14="http://schemas.microsoft.com/office/drawing/2010/main" xmlns="" val="0"/>
              </a:ext>
            </a:extLst>
          </a:blip>
          <a:srcRect t="5735" r="59964" b="12557"/>
          <a:stretch>
            <a:fillRect/>
          </a:stretch>
        </p:blipFill>
        <p:spPr bwMode="auto">
          <a:xfrm>
            <a:off x="1920720" y="1487528"/>
            <a:ext cx="2974586" cy="3936480"/>
          </a:xfrm>
          <a:prstGeom prst="rect">
            <a:avLst/>
          </a:prstGeom>
          <a:noFill/>
          <a:extLst>
            <a:ext uri="{909E8E84-426E-40DD-AFC4-6F175D3DCCD1}">
              <a14:hiddenFill xmlns:a14="http://schemas.microsoft.com/office/drawing/2010/main" xmlns="">
                <a:solidFill>
                  <a:srgbClr val="FFFFFF"/>
                </a:solidFill>
              </a14:hiddenFill>
            </a:ext>
          </a:extLst>
        </p:spPr>
      </p:pic>
      <p:sp>
        <p:nvSpPr>
          <p:cNvPr id="2" name="文本框 1"/>
          <p:cNvSpPr txBox="1"/>
          <p:nvPr/>
        </p:nvSpPr>
        <p:spPr>
          <a:xfrm>
            <a:off x="1378585" y="325755"/>
            <a:ext cx="6301740" cy="645160"/>
          </a:xfrm>
          <a:prstGeom prst="rect">
            <a:avLst/>
          </a:prstGeom>
          <a:noFill/>
        </p:spPr>
        <p:txBody>
          <a:bodyPr wrap="square" rtlCol="0">
            <a:spAutoFit/>
            <a:scene3d>
              <a:camera prst="orthographicFront"/>
              <a:lightRig rig="threePt" dir="t"/>
            </a:scene3d>
          </a:bodyPr>
          <a:lstStyle/>
          <a:p>
            <a:pPr algn="l"/>
            <a:r>
              <a:rPr lang="zh-CN" altLang="en-US" sz="3600" b="1">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rPr>
              <a:t>悲剧的意义：</a:t>
            </a:r>
          </a:p>
        </p:txBody>
      </p:sp>
      <p:sp>
        <p:nvSpPr>
          <p:cNvPr id="3" name="文本框 2"/>
          <p:cNvSpPr txBox="1"/>
          <p:nvPr/>
        </p:nvSpPr>
        <p:spPr>
          <a:xfrm>
            <a:off x="5208270" y="1116965"/>
            <a:ext cx="6269990" cy="4030980"/>
          </a:xfrm>
          <a:prstGeom prst="rect">
            <a:avLst/>
          </a:prstGeom>
          <a:noFill/>
        </p:spPr>
        <p:txBody>
          <a:bodyPr wrap="square" rtlCol="0">
            <a:spAutoFit/>
          </a:bodyPr>
          <a:lstStyle/>
          <a:p>
            <a:r>
              <a:rPr lang="en-US" altLang="zh-CN" sz="3200">
                <a:solidFill>
                  <a:srgbClr val="002060"/>
                </a:solidFill>
              </a:rPr>
              <a:t>1.</a:t>
            </a:r>
            <a:r>
              <a:rPr lang="zh-CN" altLang="en-US" sz="3200">
                <a:solidFill>
                  <a:srgbClr val="002060"/>
                </a:solidFill>
              </a:rPr>
              <a:t>让人认清现实：冲突和对抗是人生的常态。</a:t>
            </a:r>
          </a:p>
          <a:p>
            <a:endParaRPr lang="zh-CN" altLang="en-US" sz="3200">
              <a:solidFill>
                <a:srgbClr val="002060"/>
              </a:solidFill>
            </a:endParaRPr>
          </a:p>
          <a:p>
            <a:r>
              <a:rPr lang="en-US" altLang="zh-CN" sz="3200">
                <a:solidFill>
                  <a:srgbClr val="002060"/>
                </a:solidFill>
              </a:rPr>
              <a:t>2.</a:t>
            </a:r>
            <a:r>
              <a:rPr lang="zh-CN" altLang="en-US" sz="3200">
                <a:solidFill>
                  <a:srgbClr val="002060"/>
                </a:solidFill>
              </a:rPr>
              <a:t>让人更有同情心：看过别人的艰难，更容易体谅别人。</a:t>
            </a:r>
          </a:p>
          <a:p>
            <a:endParaRPr lang="zh-CN" altLang="en-US" sz="3200">
              <a:solidFill>
                <a:srgbClr val="002060"/>
              </a:solidFill>
            </a:endParaRPr>
          </a:p>
          <a:p>
            <a:r>
              <a:rPr lang="en-US" altLang="zh-CN" sz="3200">
                <a:solidFill>
                  <a:srgbClr val="002060"/>
                </a:solidFill>
              </a:rPr>
              <a:t>3.</a:t>
            </a:r>
            <a:r>
              <a:rPr lang="zh-CN" altLang="en-US" sz="3200">
                <a:solidFill>
                  <a:srgbClr val="002060"/>
                </a:solidFill>
              </a:rPr>
              <a:t>让人永不屈服：抗争中永远有希望。</a:t>
            </a:r>
          </a:p>
        </p:txBody>
      </p:sp>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Requires="p14" p14:dur="150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250"/>
                                        <p:tgtEl>
                                          <p:spTgt spid="20"/>
                                        </p:tgtEl>
                                      </p:cBhvr>
                                    </p:animEffect>
                                    <p:anim calcmode="lin" valueType="num">
                                      <p:cBhvr>
                                        <p:cTn id="8" dur="1250" fill="hold"/>
                                        <p:tgtEl>
                                          <p:spTgt spid="20"/>
                                        </p:tgtEl>
                                        <p:attrNameLst>
                                          <p:attrName>ppt_x</p:attrName>
                                        </p:attrNameLst>
                                      </p:cBhvr>
                                      <p:tavLst>
                                        <p:tav tm="0">
                                          <p:val>
                                            <p:strVal val="#ppt_x"/>
                                          </p:val>
                                        </p:tav>
                                        <p:tav tm="100000">
                                          <p:val>
                                            <p:strVal val="#ppt_x"/>
                                          </p:val>
                                        </p:tav>
                                      </p:tavLst>
                                    </p:anim>
                                    <p:anim calcmode="lin" valueType="num">
                                      <p:cBhvr>
                                        <p:cTn id="9" dur="125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2">
                                            <p:txEl>
                                              <p:pRg st="0" end="0"/>
                                            </p:txEl>
                                          </p:spTgt>
                                        </p:tgtEl>
                                        <p:attrNameLst>
                                          <p:attrName>style.visibility</p:attrName>
                                        </p:attrNameLst>
                                      </p:cBhvr>
                                      <p:to>
                                        <p:strVal val="visible"/>
                                      </p:to>
                                    </p:set>
                                    <p:anim calcmode="lin" valueType="num">
                                      <p:cBhvr additive="base">
                                        <p:cTn id="14"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15" dur="500" fill="hold"/>
                                        <p:tgtEl>
                                          <p:spTgt spid="2">
                                            <p:txEl>
                                              <p:pRg st="0" end="0"/>
                                            </p:txEl>
                                          </p:spTgt>
                                        </p:tgtEl>
                                        <p:attrNameLst>
                                          <p:attrName>ppt_y</p:attrName>
                                        </p:attrNameLst>
                                      </p:cBhvr>
                                      <p:tavLst>
                                        <p:tav tm="0">
                                          <p:val>
                                            <p:strVal val="1+#ppt_h/2"/>
                                          </p:val>
                                        </p:tav>
                                        <p:tav tm="100000">
                                          <p:val>
                                            <p:strVal val="#ppt_y"/>
                                          </p:val>
                                        </p:tav>
                                      </p:tavLst>
                                    </p:anim>
                                  </p:childTnLst>
                                </p:cTn>
                              </p:par>
                              <p:par>
                                <p:cTn id="16" presetID="3" presetClass="entr" presetSubtype="10" fill="hold" nodeType="withEffect">
                                  <p:stCondLst>
                                    <p:cond delay="0"/>
                                  </p:stCondLst>
                                  <p:childTnLst>
                                    <p:set>
                                      <p:cBhvr>
                                        <p:cTn id="17" dur="1" fill="hold">
                                          <p:stCondLst>
                                            <p:cond delay="0"/>
                                          </p:stCondLst>
                                        </p:cTn>
                                        <p:tgtEl>
                                          <p:spTgt spid="3">
                                            <p:txEl>
                                              <p:pRg st="0" end="0"/>
                                            </p:txEl>
                                          </p:spTgt>
                                        </p:tgtEl>
                                        <p:attrNameLst>
                                          <p:attrName>style.visibility</p:attrName>
                                        </p:attrNameLst>
                                      </p:cBhvr>
                                      <p:to>
                                        <p:strVal val="visible"/>
                                      </p:to>
                                    </p:set>
                                    <p:animEffect transition="in" filter="blinds(horizontal)">
                                      <p:cBhvr>
                                        <p:cTn id="18" dur="500"/>
                                        <p:tgtEl>
                                          <p:spTgt spid="3">
                                            <p:txEl>
                                              <p:pRg st="0" end="0"/>
                                            </p:txEl>
                                          </p:spTgt>
                                        </p:tgtEl>
                                      </p:cBhvr>
                                    </p:animEffect>
                                  </p:childTnLst>
                                </p:cTn>
                              </p:par>
                              <p:par>
                                <p:cTn id="19" presetID="3" presetClass="entr" presetSubtype="10" fill="hold" nodeType="with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blinds(horizontal)">
                                      <p:cBhvr>
                                        <p:cTn id="21" dur="500"/>
                                        <p:tgtEl>
                                          <p:spTgt spid="3">
                                            <p:txEl>
                                              <p:pRg st="2" end="2"/>
                                            </p:txEl>
                                          </p:spTgt>
                                        </p:tgtEl>
                                      </p:cBhvr>
                                    </p:animEffect>
                                  </p:childTnLst>
                                </p:cTn>
                              </p:par>
                              <p:par>
                                <p:cTn id="22" presetID="3" presetClass="entr" presetSubtype="10" fill="hold" nodeType="withEffect">
                                  <p:stCondLst>
                                    <p:cond delay="0"/>
                                  </p:stCondLst>
                                  <p:childTnLst>
                                    <p:set>
                                      <p:cBhvr>
                                        <p:cTn id="23" dur="1" fill="hold">
                                          <p:stCondLst>
                                            <p:cond delay="0"/>
                                          </p:stCondLst>
                                        </p:cTn>
                                        <p:tgtEl>
                                          <p:spTgt spid="3">
                                            <p:txEl>
                                              <p:pRg st="4" end="4"/>
                                            </p:txEl>
                                          </p:spTgt>
                                        </p:tgtEl>
                                        <p:attrNameLst>
                                          <p:attrName>style.visibility</p:attrName>
                                        </p:attrNameLst>
                                      </p:cBhvr>
                                      <p:to>
                                        <p:strVal val="visible"/>
                                      </p:to>
                                    </p:set>
                                    <p:animEffect transition="in" filter="blinds(horizontal)">
                                      <p:cBhvr>
                                        <p:cTn id="24"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pattFill prst="pct5">
          <a:fgClr>
            <a:schemeClr val="bg2"/>
          </a:fgClr>
          <a:bgClr>
            <a:schemeClr val="bg1"/>
          </a:bgClr>
        </a:pattFill>
        <a:effectLst/>
      </p:bgPr>
    </p:bg>
    <p:spTree>
      <p:nvGrpSpPr>
        <p:cNvPr id="1" name=""/>
        <p:cNvGrpSpPr/>
        <p:nvPr/>
      </p:nvGrpSpPr>
      <p:grpSpPr>
        <a:xfrm>
          <a:off x="0" y="0"/>
          <a:ext cx="0" cy="0"/>
          <a:chOff x="0" y="0"/>
          <a:chExt cx="0" cy="0"/>
        </a:xfrm>
      </p:grpSpPr>
      <p:pic>
        <p:nvPicPr>
          <p:cNvPr id="2" name="刘珂矣-半壶纱">
            <a:hlinkClick r:id="" action="ppaction://media"/>
          </p:cNvPr>
          <p:cNvPicPr>
            <a:picLocks noChangeAspect="1"/>
          </p:cNvPicPr>
          <p:nvPr>
            <a:videoFile r:link="rId1"/>
            <p:extLst>
              <p:ext uri="{DAA4B4D4-6D71-4841-9C94-3DE7FCFB9230}">
                <p14:media xmlns:p14="http://schemas.microsoft.com/office/powerpoint/2010/main" xmlns="" r:embed="rId4"/>
              </p:ext>
            </p:extLst>
          </p:nvPr>
        </p:nvPicPr>
        <p:blipFill>
          <a:blip r:embed="rId5" cstate="print"/>
          <a:stretch>
            <a:fillRect/>
          </a:stretch>
        </p:blipFill>
        <p:spPr>
          <a:xfrm>
            <a:off x="5502537" y="7753350"/>
            <a:ext cx="609600" cy="609600"/>
          </a:xfrm>
          <a:prstGeom prst="rect">
            <a:avLst/>
          </a:prstGeom>
        </p:spPr>
      </p:pic>
      <p:sp>
        <p:nvSpPr>
          <p:cNvPr id="4" name="文本框 3"/>
          <p:cNvSpPr txBox="1"/>
          <p:nvPr/>
        </p:nvSpPr>
        <p:spPr>
          <a:xfrm>
            <a:off x="426720" y="268605"/>
            <a:ext cx="3641725" cy="706755"/>
          </a:xfrm>
          <a:prstGeom prst="rect">
            <a:avLst/>
          </a:prstGeom>
          <a:noFill/>
        </p:spPr>
        <p:txBody>
          <a:bodyPr wrap="square" rtlCol="0">
            <a:spAutoFit/>
            <a:scene3d>
              <a:camera prst="orthographicFront"/>
              <a:lightRig rig="threePt" dir="t"/>
            </a:scene3d>
          </a:bodyPr>
          <a:lstStyle/>
          <a:p>
            <a:r>
              <a:rPr lang="zh-CN" altLang="en-US" sz="4000">
                <a:gradFill>
                  <a:gsLst>
                    <a:gs pos="21000">
                      <a:srgbClr val="53575C"/>
                    </a:gs>
                    <a:gs pos="88000">
                      <a:srgbClr val="C5C7CA"/>
                    </a:gs>
                  </a:gsLst>
                  <a:lin ang="5400000"/>
                </a:gradFill>
                <a:effectLst/>
              </a:rPr>
              <a:t>作者简介：</a:t>
            </a:r>
          </a:p>
        </p:txBody>
      </p:sp>
      <p:sp>
        <p:nvSpPr>
          <p:cNvPr id="3" name="文本框 2"/>
          <p:cNvSpPr txBox="1"/>
          <p:nvPr/>
        </p:nvSpPr>
        <p:spPr>
          <a:xfrm>
            <a:off x="568960" y="975360"/>
            <a:ext cx="8074660" cy="5692775"/>
          </a:xfrm>
          <a:prstGeom prst="rect">
            <a:avLst/>
          </a:prstGeom>
          <a:noFill/>
        </p:spPr>
        <p:txBody>
          <a:bodyPr wrap="square" rtlCol="0">
            <a:spAutoFit/>
          </a:bodyPr>
          <a:lstStyle/>
          <a:p>
            <a:pPr indent="457200" fontAlgn="auto"/>
            <a:r>
              <a:rPr lang="zh-CN" altLang="en-US" sz="2800"/>
              <a:t>曹禺（</a:t>
            </a:r>
            <a:r>
              <a:rPr lang="en-US" altLang="zh-CN" sz="2800"/>
              <a:t>1910-1996</a:t>
            </a:r>
            <a:r>
              <a:rPr lang="zh-CN" altLang="en-US" sz="2800"/>
              <a:t>），原名万家宝，祖籍湖北潜江，</a:t>
            </a:r>
            <a:r>
              <a:rPr lang="en-US" altLang="zh-CN" sz="2800"/>
              <a:t>1910</a:t>
            </a:r>
            <a:r>
              <a:rPr lang="zh-CN" altLang="en-US" sz="2800"/>
              <a:t>年生于天津一个没落的封建官僚家庭，我国现代剧作家。</a:t>
            </a:r>
          </a:p>
          <a:p>
            <a:pPr indent="457200" fontAlgn="auto"/>
            <a:r>
              <a:rPr lang="en-US" altLang="zh-CN" sz="2800"/>
              <a:t>1922</a:t>
            </a:r>
            <a:r>
              <a:rPr lang="zh-CN" altLang="en-US" sz="2800"/>
              <a:t>年入南开中学，加入</a:t>
            </a:r>
            <a:r>
              <a:rPr lang="en-US" altLang="zh-CN" sz="2800"/>
              <a:t>“</a:t>
            </a:r>
            <a:r>
              <a:rPr lang="zh-CN" altLang="en-US" sz="2800"/>
              <a:t>南开新剧团</a:t>
            </a:r>
            <a:r>
              <a:rPr lang="en-US" altLang="zh-CN" sz="2800"/>
              <a:t>”</a:t>
            </a:r>
            <a:r>
              <a:rPr lang="zh-CN" altLang="en-US" sz="2800"/>
              <a:t>。</a:t>
            </a:r>
          </a:p>
          <a:p>
            <a:pPr indent="457200" fontAlgn="auto"/>
            <a:r>
              <a:rPr lang="en-US" altLang="zh-CN" sz="2800"/>
              <a:t>1928</a:t>
            </a:r>
            <a:r>
              <a:rPr lang="zh-CN" altLang="en-US" sz="2800"/>
              <a:t>年入南开大学。</a:t>
            </a:r>
          </a:p>
          <a:p>
            <a:pPr indent="457200" fontAlgn="auto"/>
            <a:r>
              <a:rPr lang="en-US" altLang="zh-CN" sz="2800"/>
              <a:t>1930</a:t>
            </a:r>
            <a:r>
              <a:rPr lang="zh-CN" altLang="en-US" sz="2800"/>
              <a:t>年转清华大学西洋文学系，广泛涉猎欧美文学作品，特别喜欢古希腊悲剧和莎士比亚、易卜生等人的作品。</a:t>
            </a:r>
          </a:p>
          <a:p>
            <a:pPr indent="457200" fontAlgn="auto"/>
            <a:r>
              <a:rPr lang="en-US" altLang="zh-CN" sz="2800"/>
              <a:t>1933</a:t>
            </a:r>
            <a:r>
              <a:rPr lang="zh-CN" altLang="en-US" sz="2800"/>
              <a:t>年发表处女作，震惊文坛。</a:t>
            </a:r>
          </a:p>
          <a:p>
            <a:pPr indent="457200" fontAlgn="auto"/>
            <a:r>
              <a:rPr lang="zh-CN" altLang="en-US" sz="2800"/>
              <a:t>曹禺一生共创作</a:t>
            </a:r>
            <a:r>
              <a:rPr lang="en-US" altLang="zh-CN" sz="2800"/>
              <a:t>14</a:t>
            </a:r>
            <a:r>
              <a:rPr lang="zh-CN" altLang="en-US" sz="2800"/>
              <a:t>个话剧剧本，其中，</a:t>
            </a:r>
            <a:r>
              <a:rPr lang="zh-CN" altLang="en-US" sz="2800" b="1">
                <a:solidFill>
                  <a:srgbClr val="FF0000"/>
                </a:solidFill>
              </a:rPr>
              <a:t>《雷雨》、《日出》和《原野》被称为曹禺的</a:t>
            </a:r>
            <a:r>
              <a:rPr lang="en-US" altLang="zh-CN" sz="2800" b="1">
                <a:solidFill>
                  <a:srgbClr val="FF0000"/>
                </a:solidFill>
              </a:rPr>
              <a:t>“</a:t>
            </a:r>
            <a:r>
              <a:rPr lang="zh-CN" altLang="en-US" sz="2800" b="1">
                <a:solidFill>
                  <a:srgbClr val="FF0000"/>
                </a:solidFill>
              </a:rPr>
              <a:t>三大杰作</a:t>
            </a:r>
            <a:r>
              <a:rPr lang="en-US" altLang="zh-CN" sz="2800" b="1">
                <a:solidFill>
                  <a:srgbClr val="FF0000"/>
                </a:solidFill>
              </a:rPr>
              <a:t>”</a:t>
            </a:r>
            <a:r>
              <a:rPr lang="zh-CN" altLang="en-US" sz="2800" b="1">
                <a:solidFill>
                  <a:srgbClr val="FF0000"/>
                </a:solidFill>
              </a:rPr>
              <a:t>，有生命三部曲的美誉。</a:t>
            </a:r>
          </a:p>
          <a:p>
            <a:pPr indent="457200" fontAlgn="auto"/>
            <a:endParaRPr lang="zh-CN" altLang="en-US" sz="2800" b="1">
              <a:solidFill>
                <a:srgbClr val="FF0000"/>
              </a:solidFill>
            </a:endParaRPr>
          </a:p>
        </p:txBody>
      </p:sp>
      <p:pic>
        <p:nvPicPr>
          <p:cNvPr id="5" name="图片 4" descr="曹禺"/>
          <p:cNvPicPr>
            <a:picLocks noChangeAspect="1"/>
          </p:cNvPicPr>
          <p:nvPr/>
        </p:nvPicPr>
        <p:blipFill>
          <a:blip r:embed="rId6" cstate="print"/>
          <a:stretch>
            <a:fillRect/>
          </a:stretch>
        </p:blipFill>
        <p:spPr>
          <a:xfrm>
            <a:off x="9052560" y="268605"/>
            <a:ext cx="2701290" cy="3704590"/>
          </a:xfrm>
          <a:prstGeom prst="rect">
            <a:avLst/>
          </a:prstGeom>
          <a:ln>
            <a:solidFill>
              <a:schemeClr val="accent1"/>
            </a:solidFill>
          </a:ln>
          <a:effectLst>
            <a:innerShdw blurRad="63500" dist="50800" dir="13500000">
              <a:prstClr val="black">
                <a:alpha val="50000"/>
              </a:prstClr>
            </a:innerShdw>
          </a:effectLst>
        </p:spPr>
      </p:pic>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Requires="p14" p14:dur="150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1)">
                                      <p:cBhvr>
                                        <p:cTn id="7" dur="2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1+#ppt_h/2"/>
                                          </p:val>
                                        </p:tav>
                                        <p:tav tm="100000">
                                          <p:val>
                                            <p:strVal val="#ppt_y"/>
                                          </p:val>
                                        </p:tav>
                                      </p:tavLst>
                                    </p:anim>
                                  </p:childTnLst>
                                </p:cTn>
                              </p:par>
                              <p:par>
                                <p:cTn id="14" presetID="2" presetClass="entr" presetSubtype="4" fill="hold" nodeType="withEffect">
                                  <p:stCondLst>
                                    <p:cond delay="0"/>
                                  </p:stCondLst>
                                  <p:childTnLst>
                                    <p:set>
                                      <p:cBhvr>
                                        <p:cTn id="15" dur="1" fill="hold">
                                          <p:stCondLst>
                                            <p:cond delay="0"/>
                                          </p:stCondLst>
                                        </p:cTn>
                                        <p:tgtEl>
                                          <p:spTgt spid="3">
                                            <p:txEl>
                                              <p:pRg st="1" end="1"/>
                                            </p:txEl>
                                          </p:spTgt>
                                        </p:tgtEl>
                                        <p:attrNameLst>
                                          <p:attrName>style.visibility</p:attrName>
                                        </p:attrNameLst>
                                      </p:cBhvr>
                                      <p:to>
                                        <p:strVal val="visible"/>
                                      </p:to>
                                    </p:set>
                                    <p:anim calcmode="lin" valueType="num">
                                      <p:cBhvr additive="base">
                                        <p:cTn id="16"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7"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8" presetID="2" presetClass="entr" presetSubtype="4" fill="hold" nodeType="with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 calcmode="lin" valueType="num">
                                      <p:cBhvr additive="base">
                                        <p:cTn id="20"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1" dur="500" fill="hold"/>
                                        <p:tgtEl>
                                          <p:spTgt spid="3">
                                            <p:txEl>
                                              <p:pRg st="2" end="2"/>
                                            </p:txEl>
                                          </p:spTgt>
                                        </p:tgtEl>
                                        <p:attrNameLst>
                                          <p:attrName>ppt_y</p:attrName>
                                        </p:attrNameLst>
                                      </p:cBhvr>
                                      <p:tavLst>
                                        <p:tav tm="0">
                                          <p:val>
                                            <p:strVal val="1+#ppt_h/2"/>
                                          </p:val>
                                        </p:tav>
                                        <p:tav tm="100000">
                                          <p:val>
                                            <p:strVal val="#ppt_y"/>
                                          </p:val>
                                        </p:tav>
                                      </p:tavLst>
                                    </p:anim>
                                  </p:childTnLst>
                                </p:cTn>
                              </p:par>
                              <p:par>
                                <p:cTn id="22" presetID="2" presetClass="entr" presetSubtype="4" fill="hold" nodeType="withEffect">
                                  <p:stCondLst>
                                    <p:cond delay="0"/>
                                  </p:stCondLst>
                                  <p:childTnLst>
                                    <p:set>
                                      <p:cBhvr>
                                        <p:cTn id="23" dur="1" fill="hold">
                                          <p:stCondLst>
                                            <p:cond delay="0"/>
                                          </p:stCondLst>
                                        </p:cTn>
                                        <p:tgtEl>
                                          <p:spTgt spid="3">
                                            <p:txEl>
                                              <p:pRg st="3" end="3"/>
                                            </p:txEl>
                                          </p:spTgt>
                                        </p:tgtEl>
                                        <p:attrNameLst>
                                          <p:attrName>style.visibility</p:attrName>
                                        </p:attrNameLst>
                                      </p:cBhvr>
                                      <p:to>
                                        <p:strVal val="visible"/>
                                      </p:to>
                                    </p:set>
                                    <p:anim calcmode="lin" valueType="num">
                                      <p:cBhvr additive="base">
                                        <p:cTn id="24"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3">
                                            <p:txEl>
                                              <p:pRg st="3" end="3"/>
                                            </p:txEl>
                                          </p:spTgt>
                                        </p:tgtEl>
                                        <p:attrNameLst>
                                          <p:attrName>ppt_y</p:attrName>
                                        </p:attrNameLst>
                                      </p:cBhvr>
                                      <p:tavLst>
                                        <p:tav tm="0">
                                          <p:val>
                                            <p:strVal val="1+#ppt_h/2"/>
                                          </p:val>
                                        </p:tav>
                                        <p:tav tm="100000">
                                          <p:val>
                                            <p:strVal val="#ppt_y"/>
                                          </p:val>
                                        </p:tav>
                                      </p:tavLst>
                                    </p:anim>
                                  </p:childTnLst>
                                </p:cTn>
                              </p:par>
                              <p:par>
                                <p:cTn id="26" presetID="2" presetClass="entr" presetSubtype="4" fill="hold" nodeType="withEffect">
                                  <p:stCondLst>
                                    <p:cond delay="0"/>
                                  </p:stCondLst>
                                  <p:childTnLst>
                                    <p:set>
                                      <p:cBhvr>
                                        <p:cTn id="27" dur="1" fill="hold">
                                          <p:stCondLst>
                                            <p:cond delay="0"/>
                                          </p:stCondLst>
                                        </p:cTn>
                                        <p:tgtEl>
                                          <p:spTgt spid="3">
                                            <p:txEl>
                                              <p:pRg st="4" end="4"/>
                                            </p:txEl>
                                          </p:spTgt>
                                        </p:tgtEl>
                                        <p:attrNameLst>
                                          <p:attrName>style.visibility</p:attrName>
                                        </p:attrNameLst>
                                      </p:cBhvr>
                                      <p:to>
                                        <p:strVal val="visible"/>
                                      </p:to>
                                    </p:set>
                                    <p:anim calcmode="lin" valueType="num">
                                      <p:cBhvr additive="base">
                                        <p:cTn id="28"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9" dur="500" fill="hold"/>
                                        <p:tgtEl>
                                          <p:spTgt spid="3">
                                            <p:txEl>
                                              <p:pRg st="4" end="4"/>
                                            </p:txEl>
                                          </p:spTgt>
                                        </p:tgtEl>
                                        <p:attrNameLst>
                                          <p:attrName>ppt_y</p:attrName>
                                        </p:attrNameLst>
                                      </p:cBhvr>
                                      <p:tavLst>
                                        <p:tav tm="0">
                                          <p:val>
                                            <p:strVal val="1+#ppt_h/2"/>
                                          </p:val>
                                        </p:tav>
                                        <p:tav tm="100000">
                                          <p:val>
                                            <p:strVal val="#ppt_y"/>
                                          </p:val>
                                        </p:tav>
                                      </p:tavLst>
                                    </p:anim>
                                  </p:childTnLst>
                                </p:cTn>
                              </p:par>
                              <p:par>
                                <p:cTn id="30" presetID="2" presetClass="entr" presetSubtype="4" fill="hold" nodeType="with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 calcmode="lin" valueType="num">
                                      <p:cBhvr additive="base">
                                        <p:cTn id="32"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3"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video>
              <p:cMediaNode vol="80000" numSld="999" showWhenStopped="0">
                <p:cTn id="34" repeatCount="indefinite" fill="remove" display="0">
                  <p:stCondLst>
                    <p:cond delay="indefinite"/>
                  </p:stCondLst>
                  <p:endCondLst>
                    <p:cond evt="onStopAudio" delay="0">
                      <p:tgtEl>
                        <p:sldTgt/>
                      </p:tgtEl>
                    </p:cond>
                  </p:endCondLst>
                </p:cTn>
                <p:tgtEl>
                  <p:spTgt spid="2"/>
                </p:tgtEl>
              </p:cMediaNode>
            </p:vide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雷雨剧照"/>
          <p:cNvPicPr>
            <a:picLocks noChangeAspect="1"/>
          </p:cNvPicPr>
          <p:nvPr>
            <p:custDataLst>
              <p:tags r:id="rId1"/>
            </p:custDataLst>
          </p:nvPr>
        </p:nvPicPr>
        <p:blipFill>
          <a:blip r:embed="rId4" cstate="print"/>
          <a:stretch>
            <a:fillRect/>
          </a:stretch>
        </p:blipFill>
        <p:spPr>
          <a:xfrm>
            <a:off x="0" y="0"/>
            <a:ext cx="4753610" cy="6858635"/>
          </a:xfrm>
          <a:prstGeom prst="rect">
            <a:avLst/>
          </a:prstGeom>
        </p:spPr>
      </p:pic>
      <p:sp>
        <p:nvSpPr>
          <p:cNvPr id="7" name="文本框 6"/>
          <p:cNvSpPr txBox="1"/>
          <p:nvPr/>
        </p:nvSpPr>
        <p:spPr>
          <a:xfrm>
            <a:off x="4907915" y="119380"/>
            <a:ext cx="6982460" cy="6739255"/>
          </a:xfrm>
          <a:prstGeom prst="rect">
            <a:avLst/>
          </a:prstGeom>
          <a:noFill/>
        </p:spPr>
        <p:txBody>
          <a:bodyPr wrap="square" rtlCol="0">
            <a:spAutoFit/>
          </a:bodyPr>
          <a:lstStyle/>
          <a:p>
            <a:pPr indent="457200" fontAlgn="auto"/>
            <a:endParaRPr lang="en-US" altLang="zh-CN" sz="2400" dirty="0">
              <a:solidFill>
                <a:srgbClr val="003300"/>
              </a:solidFill>
              <a:latin typeface="楷体" panose="02010609060101010101" pitchFamily="49" charset="-122"/>
              <a:ea typeface="楷体" panose="02010609060101010101" pitchFamily="49" charset="-122"/>
            </a:endParaRPr>
          </a:p>
          <a:p>
            <a:pPr indent="457200" fontAlgn="auto"/>
            <a:r>
              <a:rPr lang="en-US" altLang="zh-CN" sz="2400" dirty="0">
                <a:latin typeface="楷体" panose="02010609060101010101" pitchFamily="49" charset="-122"/>
                <a:ea typeface="楷体" panose="02010609060101010101" pitchFamily="49" charset="-122"/>
                <a:sym typeface="+mn-ea"/>
              </a:rPr>
              <a:t> </a:t>
            </a:r>
            <a:r>
              <a:rPr lang="zh-CN" altLang="en-US" sz="2400" dirty="0">
                <a:solidFill>
                  <a:schemeClr val="tx1"/>
                </a:solidFill>
                <a:latin typeface="楷体" panose="02010609060101010101" pitchFamily="49" charset="-122"/>
                <a:ea typeface="楷体" panose="02010609060101010101" pitchFamily="49" charset="-122"/>
                <a:sym typeface="+mn-ea"/>
              </a:rPr>
              <a:t>三十年前，一个风雪交加的大年夜，替周家少爷周朴园生下第二个孩子（这就是后来的鲁大海）才三天的梅侍萍，竟被周朴园一家凶狠地逼着留下其长子（这就是后来的周萍）后赶出了周家。绝望的侍萍抱着奄奄一息的初生儿投河自尽</a:t>
            </a:r>
            <a:r>
              <a:rPr lang="en-US" altLang="zh-CN" sz="2400" dirty="0">
                <a:solidFill>
                  <a:schemeClr val="tx1"/>
                </a:solidFill>
                <a:latin typeface="楷体" panose="02010609060101010101" pitchFamily="49" charset="-122"/>
                <a:ea typeface="楷体" panose="02010609060101010101" pitchFamily="49" charset="-122"/>
                <a:sym typeface="+mn-ea"/>
              </a:rPr>
              <a:t>……</a:t>
            </a:r>
          </a:p>
          <a:p>
            <a:pPr indent="457200" fontAlgn="auto"/>
            <a:r>
              <a:rPr lang="zh-CN" altLang="en-US" sz="2400" dirty="0">
                <a:solidFill>
                  <a:schemeClr val="tx1"/>
                </a:solidFill>
                <a:latin typeface="楷体" panose="02010609060101010101" pitchFamily="49" charset="-122"/>
                <a:ea typeface="楷体" panose="02010609060101010101" pitchFamily="49" charset="-122"/>
                <a:sym typeface="+mn-ea"/>
              </a:rPr>
              <a:t> 三十年后，在畸形情爱中挣扎的周萍，自知罪孽深重，为摆脱后母蘩漪的苦苦纠缠，狠命地引诱了使女四凤，而四凤就是周萍同母异父的妹妹。此刻“恨人像一把火，爱人像一把火”的蘩漪妒心大发。恰好，鲁大海又正在周朴园的矿上做工，并作为罢工工人的代表，与周朴园进行着一场针锋相对的斗争</a:t>
            </a:r>
            <a:r>
              <a:rPr lang="en-US" altLang="zh-CN" sz="2400" dirty="0">
                <a:solidFill>
                  <a:schemeClr val="tx1"/>
                </a:solidFill>
                <a:latin typeface="楷体" panose="02010609060101010101" pitchFamily="49" charset="-122"/>
                <a:ea typeface="楷体" panose="02010609060101010101" pitchFamily="49" charset="-122"/>
                <a:sym typeface="+mn-ea"/>
              </a:rPr>
              <a:t>……</a:t>
            </a:r>
            <a:r>
              <a:rPr lang="zh-CN" altLang="en-US" sz="2400" dirty="0">
                <a:solidFill>
                  <a:schemeClr val="tx1"/>
                </a:solidFill>
                <a:latin typeface="楷体" panose="02010609060101010101" pitchFamily="49" charset="-122"/>
                <a:ea typeface="楷体" panose="02010609060101010101" pitchFamily="49" charset="-122"/>
                <a:sym typeface="+mn-ea"/>
              </a:rPr>
              <a:t>待一切真相大白之后，一场悲剧不可避免地发生了：四凤羞愧难当，雷雨之夜仓皇出奔，不幸触电身亡；单纯、热情、充满着幻想的周冲（周朴园与蘩漪之子）跑去救四凤，也遭不测；周萍开枪自杀；善良的侍萍痴呆了</a:t>
            </a:r>
            <a:r>
              <a:rPr lang="en-US" altLang="zh-CN" sz="2400" dirty="0">
                <a:solidFill>
                  <a:schemeClr val="tx1"/>
                </a:solidFill>
                <a:latin typeface="楷体" panose="02010609060101010101" pitchFamily="49" charset="-122"/>
                <a:ea typeface="楷体" panose="02010609060101010101" pitchFamily="49" charset="-122"/>
                <a:sym typeface="+mn-ea"/>
              </a:rPr>
              <a:t>…</a:t>
            </a:r>
            <a:endParaRPr lang="en-US" altLang="zh-CN" sz="2400" dirty="0">
              <a:solidFill>
                <a:schemeClr val="tx1"/>
              </a:solidFill>
              <a:latin typeface="楷体" panose="02010609060101010101" pitchFamily="49" charset="-122"/>
              <a:ea typeface="楷体" panose="02010609060101010101" pitchFamily="49" charset="-122"/>
            </a:endParaRPr>
          </a:p>
          <a:p>
            <a:pPr indent="457200" fontAlgn="auto"/>
            <a:endParaRPr lang="en-US" altLang="zh-CN" sz="2400" dirty="0">
              <a:solidFill>
                <a:schemeClr val="tx1"/>
              </a:solidFill>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Requires="p14" p14:dur="1500">
        <p15:prstTrans prst="pageCurlDouble"/>
      </p:transition>
    </mc:Choice>
    <mc:Fallback>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0" y="5369383"/>
            <a:ext cx="5030346" cy="1503131"/>
          </a:xfrm>
          <a:prstGeom prst="rect">
            <a:avLst/>
          </a:prstGeom>
        </p:spPr>
      </p:pic>
      <p:sp>
        <p:nvSpPr>
          <p:cNvPr id="2" name="文本框 1"/>
          <p:cNvSpPr txBox="1"/>
          <p:nvPr/>
        </p:nvSpPr>
        <p:spPr>
          <a:xfrm>
            <a:off x="617220" y="521970"/>
            <a:ext cx="11333480" cy="521970"/>
          </a:xfrm>
          <a:prstGeom prst="rect">
            <a:avLst/>
          </a:prstGeom>
          <a:noFill/>
        </p:spPr>
        <p:txBody>
          <a:bodyPr wrap="square" rtlCol="0">
            <a:spAutoFit/>
          </a:bodyPr>
          <a:lstStyle/>
          <a:p>
            <a:r>
              <a:rPr lang="zh-CN" altLang="en-US" sz="2800">
                <a:solidFill>
                  <a:schemeClr val="tx1"/>
                </a:solidFill>
                <a:effectLst>
                  <a:outerShdw blurRad="38100" dist="19050" dir="2700000" algn="tl" rotWithShape="0">
                    <a:schemeClr val="dk1">
                      <a:alpha val="40000"/>
                    </a:schemeClr>
                  </a:outerShdw>
                </a:effectLst>
              </a:rPr>
              <a:t>思考：通读全文，梳理情节脉络，课文节选的第二幕可分为哪几个场面？</a:t>
            </a:r>
          </a:p>
        </p:txBody>
      </p:sp>
      <p:sp>
        <p:nvSpPr>
          <p:cNvPr id="11" name="文本框 10"/>
          <p:cNvSpPr txBox="1"/>
          <p:nvPr/>
        </p:nvSpPr>
        <p:spPr>
          <a:xfrm>
            <a:off x="812165" y="1851660"/>
            <a:ext cx="10196830" cy="583565"/>
          </a:xfrm>
          <a:prstGeom prst="rect">
            <a:avLst/>
          </a:prstGeom>
          <a:noFill/>
        </p:spPr>
        <p:txBody>
          <a:bodyPr wrap="square" rtlCol="0">
            <a:spAutoFit/>
          </a:bodyPr>
          <a:lstStyle/>
          <a:p>
            <a:r>
              <a:rPr lang="zh-CN" altLang="en-US" sz="3200">
                <a:ln w="10160">
                  <a:solidFill>
                    <a:schemeClr val="accent5"/>
                  </a:solidFill>
                  <a:prstDash val="solid"/>
                </a:ln>
                <a:solidFill>
                  <a:srgbClr val="FFFFFF"/>
                </a:solidFill>
                <a:effectLst>
                  <a:outerShdw blurRad="38100" dist="22860" dir="5400000" algn="tl" rotWithShape="0">
                    <a:srgbClr val="000000">
                      <a:alpha val="30000"/>
                    </a:srgbClr>
                  </a:outerShdw>
                </a:effectLst>
              </a:rPr>
              <a:t>第一场：周朴园和鲁侍萍三十年后再次相遇、相认。</a:t>
            </a:r>
          </a:p>
        </p:txBody>
      </p:sp>
      <p:sp>
        <p:nvSpPr>
          <p:cNvPr id="12" name="文本框 11"/>
          <p:cNvSpPr txBox="1"/>
          <p:nvPr/>
        </p:nvSpPr>
        <p:spPr>
          <a:xfrm>
            <a:off x="812165" y="3562350"/>
            <a:ext cx="8328025" cy="583565"/>
          </a:xfrm>
          <a:prstGeom prst="rect">
            <a:avLst/>
          </a:prstGeom>
          <a:noFill/>
        </p:spPr>
        <p:txBody>
          <a:bodyPr wrap="square" rtlCol="0">
            <a:spAutoFit/>
          </a:bodyPr>
          <a:lstStyle/>
          <a:p>
            <a:r>
              <a:rPr lang="zh-CN" altLang="en-US" sz="3200">
                <a:ln w="10160">
                  <a:solidFill>
                    <a:schemeClr val="accent5"/>
                  </a:solidFill>
                  <a:prstDash val="solid"/>
                </a:ln>
                <a:solidFill>
                  <a:srgbClr val="FFFFFF"/>
                </a:solidFill>
                <a:effectLst>
                  <a:outerShdw blurRad="38100" dist="22860" dir="5400000" algn="tl" rotWithShape="0">
                    <a:srgbClr val="000000">
                      <a:alpha val="30000"/>
                    </a:srgbClr>
                  </a:outerShdw>
                </a:effectLst>
              </a:rPr>
              <a:t>第二场：周朴园同鲁大海针锋相对的斗争冲突。</a:t>
            </a:r>
          </a:p>
        </p:txBody>
      </p:sp>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Requires="p14" p14:dur="150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250"/>
                                        <p:tgtEl>
                                          <p:spTgt spid="6"/>
                                        </p:tgtEl>
                                      </p:cBhvr>
                                    </p:animEffect>
                                    <p:anim calcmode="lin" valueType="num">
                                      <p:cBhvr>
                                        <p:cTn id="8" dur="1250" fill="hold"/>
                                        <p:tgtEl>
                                          <p:spTgt spid="6"/>
                                        </p:tgtEl>
                                        <p:attrNameLst>
                                          <p:attrName>ppt_x</p:attrName>
                                        </p:attrNameLst>
                                      </p:cBhvr>
                                      <p:tavLst>
                                        <p:tav tm="0">
                                          <p:val>
                                            <p:strVal val="#ppt_x"/>
                                          </p:val>
                                        </p:tav>
                                        <p:tav tm="100000">
                                          <p:val>
                                            <p:strVal val="#ppt_x"/>
                                          </p:val>
                                        </p:tav>
                                      </p:tavLst>
                                    </p:anim>
                                    <p:anim calcmode="lin" valueType="num">
                                      <p:cBhvr>
                                        <p:cTn id="9" dur="125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nodeType="clickEffect">
                                  <p:stCondLst>
                                    <p:cond delay="0"/>
                                  </p:stCondLst>
                                  <p:childTnLst>
                                    <p:set>
                                      <p:cBhvr>
                                        <p:cTn id="13" dur="1" fill="hold">
                                          <p:stCondLst>
                                            <p:cond delay="0"/>
                                          </p:stCondLst>
                                        </p:cTn>
                                        <p:tgtEl>
                                          <p:spTgt spid="2">
                                            <p:txEl>
                                              <p:pRg st="0" end="0"/>
                                            </p:txEl>
                                          </p:spTgt>
                                        </p:tgtEl>
                                        <p:attrNameLst>
                                          <p:attrName>style.visibility</p:attrName>
                                        </p:attrNameLst>
                                      </p:cBhvr>
                                      <p:to>
                                        <p:strVal val="visible"/>
                                      </p:to>
                                    </p:set>
                                    <p:anim calcmode="lin" valueType="num">
                                      <p:cBhvr>
                                        <p:cTn id="14" dur="1000" fill="hold"/>
                                        <p:tgtEl>
                                          <p:spTgt spid="2">
                                            <p:txEl>
                                              <p:pRg st="0" end="0"/>
                                            </p:txEl>
                                          </p:spTgt>
                                        </p:tgtEl>
                                        <p:attrNameLst>
                                          <p:attrName>ppt_w</p:attrName>
                                        </p:attrNameLst>
                                      </p:cBhvr>
                                      <p:tavLst>
                                        <p:tav tm="0">
                                          <p:val>
                                            <p:strVal val="#ppt_w*0.70"/>
                                          </p:val>
                                        </p:tav>
                                        <p:tav tm="100000">
                                          <p:val>
                                            <p:strVal val="#ppt_w"/>
                                          </p:val>
                                        </p:tav>
                                      </p:tavLst>
                                    </p:anim>
                                    <p:anim calcmode="lin" valueType="num">
                                      <p:cBhvr>
                                        <p:cTn id="15" dur="1000" fill="hold"/>
                                        <p:tgtEl>
                                          <p:spTgt spid="2">
                                            <p:txEl>
                                              <p:pRg st="0" end="0"/>
                                            </p:txEl>
                                          </p:spTgt>
                                        </p:tgtEl>
                                        <p:attrNameLst>
                                          <p:attrName>ppt_h</p:attrName>
                                        </p:attrNameLst>
                                      </p:cBhvr>
                                      <p:tavLst>
                                        <p:tav tm="0">
                                          <p:val>
                                            <p:strVal val="#ppt_h"/>
                                          </p:val>
                                        </p:tav>
                                        <p:tav tm="100000">
                                          <p:val>
                                            <p:strVal val="#ppt_h"/>
                                          </p:val>
                                        </p:tav>
                                      </p:tavLst>
                                    </p:anim>
                                    <p:animEffect transition="in" filter="fade">
                                      <p:cBhvr>
                                        <p:cTn id="16" dur="1000"/>
                                        <p:tgtEl>
                                          <p:spTgt spid="2">
                                            <p:txEl>
                                              <p:pRg st="0" end="0"/>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nodeType="clickEffect">
                                  <p:stCondLst>
                                    <p:cond delay="0"/>
                                  </p:stCondLst>
                                  <p:childTnLst>
                                    <p:set>
                                      <p:cBhvr>
                                        <p:cTn id="20" dur="1" fill="hold">
                                          <p:stCondLst>
                                            <p:cond delay="0"/>
                                          </p:stCondLst>
                                        </p:cTn>
                                        <p:tgtEl>
                                          <p:spTgt spid="11">
                                            <p:txEl>
                                              <p:pRg st="0" end="0"/>
                                            </p:txEl>
                                          </p:spTgt>
                                        </p:tgtEl>
                                        <p:attrNameLst>
                                          <p:attrName>style.visibility</p:attrName>
                                        </p:attrNameLst>
                                      </p:cBhvr>
                                      <p:to>
                                        <p:strVal val="visible"/>
                                      </p:to>
                                    </p:set>
                                    <p:animEffect transition="in" filter="wipe(down)">
                                      <p:cBhvr>
                                        <p:cTn id="21" dur="500"/>
                                        <p:tgtEl>
                                          <p:spTgt spid="11">
                                            <p:txEl>
                                              <p:pRg st="0" end="0"/>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nodeType="clickEffect">
                                  <p:stCondLst>
                                    <p:cond delay="0"/>
                                  </p:stCondLst>
                                  <p:childTnLst>
                                    <p:set>
                                      <p:cBhvr>
                                        <p:cTn id="25" dur="1" fill="hold">
                                          <p:stCondLst>
                                            <p:cond delay="0"/>
                                          </p:stCondLst>
                                        </p:cTn>
                                        <p:tgtEl>
                                          <p:spTgt spid="12">
                                            <p:txEl>
                                              <p:pRg st="0" end="0"/>
                                            </p:txEl>
                                          </p:spTgt>
                                        </p:tgtEl>
                                        <p:attrNameLst>
                                          <p:attrName>style.visibility</p:attrName>
                                        </p:attrNameLst>
                                      </p:cBhvr>
                                      <p:to>
                                        <p:strVal val="visible"/>
                                      </p:to>
                                    </p:set>
                                    <p:animEffect transition="in" filter="wipe(down)">
                                      <p:cBhvr>
                                        <p:cTn id="26" dur="500"/>
                                        <p:tgtEl>
                                          <p:spTgt spid="1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雷雨3"/>
          <p:cNvPicPr>
            <a:picLocks noChangeAspect="1"/>
          </p:cNvPicPr>
          <p:nvPr/>
        </p:nvPicPr>
        <p:blipFill>
          <a:blip r:embed="rId3" cstate="print"/>
          <a:stretch>
            <a:fillRect/>
          </a:stretch>
        </p:blipFill>
        <p:spPr>
          <a:xfrm>
            <a:off x="0" y="0"/>
            <a:ext cx="3738245" cy="6857365"/>
          </a:xfrm>
          <a:prstGeom prst="rect">
            <a:avLst/>
          </a:prstGeom>
        </p:spPr>
      </p:pic>
      <p:sp>
        <p:nvSpPr>
          <p:cNvPr id="4" name="文本框 3"/>
          <p:cNvSpPr txBox="1"/>
          <p:nvPr/>
        </p:nvSpPr>
        <p:spPr>
          <a:xfrm>
            <a:off x="4037330" y="578485"/>
            <a:ext cx="7790180" cy="1383665"/>
          </a:xfrm>
          <a:prstGeom prst="rect">
            <a:avLst/>
          </a:prstGeom>
          <a:noFill/>
        </p:spPr>
        <p:txBody>
          <a:bodyPr wrap="square" rtlCol="0">
            <a:spAutoFit/>
          </a:bodyPr>
          <a:lstStyle/>
          <a:p>
            <a:r>
              <a:rPr lang="zh-CN" altLang="en-US" sz="2800" b="1">
                <a:gradFill>
                  <a:gsLst>
                    <a:gs pos="21000">
                      <a:srgbClr val="53575C"/>
                    </a:gs>
                    <a:gs pos="88000">
                      <a:srgbClr val="C5C7CA"/>
                    </a:gs>
                  </a:gsLst>
                  <a:lin ang="5400000"/>
                </a:gradFill>
                <a:effectLst/>
              </a:rPr>
              <a:t>思考：周朴园作为全剧矛盾冲突的中心人物，作为整个悲剧的罪魁祸首，在他的身上，主要有几对矛盾冲突？</a:t>
            </a:r>
          </a:p>
        </p:txBody>
      </p:sp>
      <p:sp>
        <p:nvSpPr>
          <p:cNvPr id="5" name="文本框 4"/>
          <p:cNvSpPr txBox="1"/>
          <p:nvPr/>
        </p:nvSpPr>
        <p:spPr>
          <a:xfrm>
            <a:off x="4052570" y="2383155"/>
            <a:ext cx="7774940" cy="2553335"/>
          </a:xfrm>
          <a:prstGeom prst="rect">
            <a:avLst/>
          </a:prstGeom>
          <a:noFill/>
        </p:spPr>
        <p:txBody>
          <a:bodyPr wrap="square" rtlCol="0">
            <a:spAutoFit/>
          </a:bodyPr>
          <a:lstStyle/>
          <a:p>
            <a:pPr marL="457200" indent="-457200">
              <a:buClr>
                <a:srgbClr val="5B9BD5"/>
              </a:buClr>
              <a:buFont typeface="Wingdings" panose="05000000000000000000" charset="0"/>
              <a:buChar char="l"/>
            </a:pPr>
            <a:r>
              <a:rPr lang="zh-CN" altLang="en-US" sz="3200">
                <a:solidFill>
                  <a:schemeClr val="tx1"/>
                </a:solidFill>
                <a:effectLst>
                  <a:outerShdw blurRad="38100" dist="19050" dir="2700000" algn="tl" rotWithShape="0">
                    <a:schemeClr val="dk1">
                      <a:alpha val="40000"/>
                    </a:schemeClr>
                  </a:outerShdw>
                </a:effectLst>
              </a:rPr>
              <a:t>周朴园与鲁侍萍的矛盾焦点——长达三十年的爱怨纠葛（</a:t>
            </a:r>
            <a:r>
              <a:rPr lang="zh-CN" altLang="en-US" sz="3200">
                <a:solidFill>
                  <a:srgbClr val="FF0000"/>
                </a:solidFill>
                <a:effectLst>
                  <a:outerShdw blurRad="38100" dist="19050" dir="2700000" algn="tl" rotWithShape="0">
                    <a:schemeClr val="dk1">
                      <a:alpha val="40000"/>
                    </a:schemeClr>
                  </a:outerShdw>
                </a:effectLst>
              </a:rPr>
              <a:t>感情纠葛</a:t>
            </a:r>
            <a:r>
              <a:rPr lang="zh-CN" altLang="en-US" sz="3200">
                <a:solidFill>
                  <a:schemeClr val="tx1"/>
                </a:solidFill>
                <a:effectLst>
                  <a:outerShdw blurRad="38100" dist="19050" dir="2700000" algn="tl" rotWithShape="0">
                    <a:schemeClr val="dk1">
                      <a:alpha val="40000"/>
                    </a:schemeClr>
                  </a:outerShdw>
                </a:effectLst>
              </a:rPr>
              <a:t>）</a:t>
            </a:r>
          </a:p>
          <a:p>
            <a:pPr marL="285750" indent="-285750">
              <a:buFont typeface="Wingdings" panose="05000000000000000000" charset="0"/>
              <a:buChar char="p"/>
            </a:pPr>
            <a:endParaRPr lang="zh-CN" altLang="en-US" sz="3200">
              <a:solidFill>
                <a:schemeClr val="tx1"/>
              </a:solidFill>
              <a:effectLst>
                <a:outerShdw blurRad="38100" dist="19050" dir="2700000" algn="tl" rotWithShape="0">
                  <a:schemeClr val="dk1">
                    <a:alpha val="40000"/>
                  </a:schemeClr>
                </a:outerShdw>
              </a:effectLst>
            </a:endParaRPr>
          </a:p>
          <a:p>
            <a:pPr marL="457200" indent="-457200">
              <a:buClr>
                <a:srgbClr val="5B9BD5"/>
              </a:buClr>
              <a:buFont typeface="Wingdings" panose="05000000000000000000" charset="0"/>
              <a:buChar char="l"/>
            </a:pPr>
            <a:r>
              <a:rPr lang="zh-CN" altLang="en-US" sz="3200">
                <a:effectLst>
                  <a:outerShdw blurRad="38100" dist="19050" dir="2700000" algn="tl" rotWithShape="0">
                    <a:schemeClr val="dk1">
                      <a:alpha val="40000"/>
                    </a:schemeClr>
                  </a:outerShdw>
                </a:effectLst>
              </a:rPr>
              <a:t>周朴园与鲁大海的矛盾焦点——罢工与反罢工的尖锐矛盾（</a:t>
            </a:r>
            <a:r>
              <a:rPr lang="zh-CN" altLang="en-US" sz="3200">
                <a:solidFill>
                  <a:srgbClr val="FF0000"/>
                </a:solidFill>
                <a:effectLst>
                  <a:outerShdw blurRad="38100" dist="19050" dir="2700000" algn="tl" rotWithShape="0">
                    <a:schemeClr val="dk1">
                      <a:alpha val="40000"/>
                    </a:schemeClr>
                  </a:outerShdw>
                </a:effectLst>
              </a:rPr>
              <a:t>阶级斗争</a:t>
            </a:r>
            <a:r>
              <a:rPr lang="zh-CN" altLang="en-US" sz="3200">
                <a:effectLst>
                  <a:outerShdw blurRad="38100" dist="19050" dir="2700000" algn="tl" rotWithShape="0">
                    <a:schemeClr val="dk1">
                      <a:alpha val="40000"/>
                    </a:schemeClr>
                  </a:outerShdw>
                </a:effectLst>
              </a:rPr>
              <a:t>）</a:t>
            </a:r>
          </a:p>
        </p:txBody>
      </p:sp>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Requires="p14" p14:dur="150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
                                            <p:txEl>
                                              <p:pRg st="0" end="0"/>
                                            </p:txEl>
                                          </p:spTgt>
                                        </p:tgtEl>
                                        <p:attrNameLst>
                                          <p:attrName>style.visibility</p:attrName>
                                        </p:attrNameLst>
                                      </p:cBhvr>
                                      <p:to>
                                        <p:strVal val="visible"/>
                                      </p:to>
                                    </p:set>
                                    <p:anim calcmode="lin" valueType="num">
                                      <p:cBhvr additive="base">
                                        <p:cTn id="13"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5">
                                            <p:txEl>
                                              <p:pRg st="2" end="2"/>
                                            </p:txEl>
                                          </p:spTgt>
                                        </p:tgtEl>
                                        <p:attrNameLst>
                                          <p:attrName>style.visibility</p:attrName>
                                        </p:attrNameLst>
                                      </p:cBhvr>
                                      <p:to>
                                        <p:strVal val="visible"/>
                                      </p:to>
                                    </p:set>
                                    <p:anim calcmode="lin" valueType="num">
                                      <p:cBhvr additive="base">
                                        <p:cTn id="19"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5" descr="C:\Users\Administrator\Desktop\666.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0444191" y="0"/>
            <a:ext cx="1634319" cy="3773041"/>
          </a:xfrm>
          <a:prstGeom prst="rect">
            <a:avLst/>
          </a:prstGeom>
          <a:noFill/>
          <a:extLst>
            <a:ext uri="{909E8E84-426E-40DD-AFC4-6F175D3DCCD1}">
              <a14:hiddenFill xmlns:a14="http://schemas.microsoft.com/office/drawing/2010/main" xmlns="">
                <a:solidFill>
                  <a:srgbClr val="FFFFFF"/>
                </a:solidFill>
              </a14:hiddenFill>
            </a:ext>
          </a:extLst>
        </p:spPr>
      </p:pic>
      <p:sp>
        <p:nvSpPr>
          <p:cNvPr id="2" name="右箭头 1"/>
          <p:cNvSpPr/>
          <p:nvPr/>
        </p:nvSpPr>
        <p:spPr>
          <a:xfrm>
            <a:off x="189230" y="594360"/>
            <a:ext cx="3872230" cy="4937760"/>
          </a:xfrm>
          <a:prstGeom prst="right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chemeClr val="tx1"/>
              </a:solidFill>
              <a:effectLst/>
              <a:uLnTx/>
              <a:uFillTx/>
              <a:latin typeface="+mn-lt"/>
              <a:ea typeface="+mn-ea"/>
              <a:cs typeface="+mn-cs"/>
            </a:endParaRPr>
          </a:p>
        </p:txBody>
      </p:sp>
      <p:sp>
        <p:nvSpPr>
          <p:cNvPr id="6" name="文本框 5"/>
          <p:cNvSpPr txBox="1"/>
          <p:nvPr/>
        </p:nvSpPr>
        <p:spPr>
          <a:xfrm>
            <a:off x="189230" y="134620"/>
            <a:ext cx="4563110" cy="460375"/>
          </a:xfrm>
          <a:prstGeom prst="rect">
            <a:avLst/>
          </a:prstGeom>
          <a:noFill/>
        </p:spPr>
        <p:txBody>
          <a:bodyPr wrap="square" rtlCol="0">
            <a:spAutoFit/>
          </a:bodyPr>
          <a:lstStyle/>
          <a:p>
            <a:r>
              <a:rPr lang="zh-CN" altLang="en-US" sz="2400" b="1">
                <a:gradFill>
                  <a:gsLst>
                    <a:gs pos="21000">
                      <a:srgbClr val="53575C"/>
                    </a:gs>
                    <a:gs pos="88000">
                      <a:srgbClr val="C5C7CA"/>
                    </a:gs>
                  </a:gsLst>
                  <a:lin ang="5400000"/>
                </a:gradFill>
                <a:effectLst/>
              </a:rPr>
              <a:t>《雷雨》人物关系梳理</a:t>
            </a:r>
          </a:p>
        </p:txBody>
      </p:sp>
      <p:sp>
        <p:nvSpPr>
          <p:cNvPr id="12294" name="TextBox 6"/>
          <p:cNvSpPr txBox="1"/>
          <p:nvPr/>
        </p:nvSpPr>
        <p:spPr>
          <a:xfrm>
            <a:off x="428625" y="2714625"/>
            <a:ext cx="928688" cy="400050"/>
          </a:xfrm>
          <a:prstGeom prst="rect">
            <a:avLst/>
          </a:prstGeom>
          <a:noFill/>
          <a:ln w="9525">
            <a:noFill/>
          </a:ln>
        </p:spPr>
        <p:txBody>
          <a:bodyPr>
            <a:spAutoFit/>
          </a:bodyPr>
          <a:lstStyle/>
          <a:p>
            <a:r>
              <a:rPr lang="zh-CN" altLang="en-US" sz="2000" dirty="0">
                <a:solidFill>
                  <a:schemeClr val="tx2"/>
                </a:solidFill>
                <a:latin typeface="黑体" panose="02010609060101010101" pitchFamily="49" charset="-122"/>
                <a:ea typeface="黑体" panose="02010609060101010101" pitchFamily="49" charset="-122"/>
              </a:rPr>
              <a:t>鲁贵</a:t>
            </a:r>
          </a:p>
        </p:txBody>
      </p:sp>
      <p:cxnSp>
        <p:nvCxnSpPr>
          <p:cNvPr id="18" name="直接箭头连接符 17"/>
          <p:cNvCxnSpPr>
            <a:endCxn id="12292" idx="1"/>
          </p:cNvCxnSpPr>
          <p:nvPr/>
        </p:nvCxnSpPr>
        <p:spPr>
          <a:xfrm>
            <a:off x="1143000" y="2913380"/>
            <a:ext cx="929005" cy="1270"/>
          </a:xfrm>
          <a:prstGeom prst="straightConnector1">
            <a:avLst/>
          </a:prstGeom>
          <a:ln>
            <a:solidFill>
              <a:srgbClr val="FF0000"/>
            </a:solidFill>
            <a:headEnd type="arrow"/>
            <a:tailEnd type="arrow"/>
          </a:ln>
        </p:spPr>
        <p:style>
          <a:lnRef idx="1">
            <a:schemeClr val="accent2"/>
          </a:lnRef>
          <a:fillRef idx="0">
            <a:schemeClr val="accent2"/>
          </a:fillRef>
          <a:effectRef idx="0">
            <a:schemeClr val="accent2"/>
          </a:effectRef>
          <a:fontRef idx="minor">
            <a:schemeClr val="tx1"/>
          </a:fontRef>
        </p:style>
      </p:cxnSp>
      <p:sp>
        <p:nvSpPr>
          <p:cNvPr id="12292" name="TextBox 4"/>
          <p:cNvSpPr txBox="1"/>
          <p:nvPr/>
        </p:nvSpPr>
        <p:spPr>
          <a:xfrm>
            <a:off x="2071688" y="2714625"/>
            <a:ext cx="785812" cy="400050"/>
          </a:xfrm>
          <a:prstGeom prst="rect">
            <a:avLst/>
          </a:prstGeom>
          <a:noFill/>
          <a:ln w="9525">
            <a:noFill/>
          </a:ln>
        </p:spPr>
        <p:txBody>
          <a:bodyPr>
            <a:spAutoFit/>
          </a:bodyPr>
          <a:lstStyle/>
          <a:p>
            <a:r>
              <a:rPr lang="zh-CN" altLang="en-US" sz="2000" dirty="0">
                <a:solidFill>
                  <a:schemeClr val="tx2"/>
                </a:solidFill>
                <a:latin typeface="黑体" panose="02010609060101010101" pitchFamily="49" charset="-122"/>
                <a:ea typeface="黑体" panose="02010609060101010101" pitchFamily="49" charset="-122"/>
              </a:rPr>
              <a:t>侍萍</a:t>
            </a:r>
          </a:p>
        </p:txBody>
      </p:sp>
      <p:sp>
        <p:nvSpPr>
          <p:cNvPr id="12291" name="TextBox 3"/>
          <p:cNvSpPr txBox="1"/>
          <p:nvPr/>
        </p:nvSpPr>
        <p:spPr>
          <a:xfrm>
            <a:off x="2071688" y="1928813"/>
            <a:ext cx="714375" cy="400050"/>
          </a:xfrm>
          <a:prstGeom prst="rect">
            <a:avLst/>
          </a:prstGeom>
          <a:noFill/>
          <a:ln w="9525">
            <a:noFill/>
          </a:ln>
        </p:spPr>
        <p:txBody>
          <a:bodyPr>
            <a:spAutoFit/>
          </a:bodyPr>
          <a:lstStyle/>
          <a:p>
            <a:r>
              <a:rPr lang="zh-CN" altLang="en-US" sz="2000" dirty="0">
                <a:solidFill>
                  <a:schemeClr val="tx2"/>
                </a:solidFill>
                <a:latin typeface="黑体" panose="02010609060101010101" pitchFamily="49" charset="-122"/>
                <a:ea typeface="黑体" panose="02010609060101010101" pitchFamily="49" charset="-122"/>
              </a:rPr>
              <a:t>大海</a:t>
            </a:r>
          </a:p>
        </p:txBody>
      </p:sp>
      <p:cxnSp>
        <p:nvCxnSpPr>
          <p:cNvPr id="40" name="直接连接符 39"/>
          <p:cNvCxnSpPr/>
          <p:nvPr/>
        </p:nvCxnSpPr>
        <p:spPr>
          <a:xfrm rot="5400000">
            <a:off x="2164556" y="2593181"/>
            <a:ext cx="527050" cy="1588"/>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rot="5400000">
            <a:off x="2250281" y="3393281"/>
            <a:ext cx="500063"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12293" name="TextBox 5"/>
          <p:cNvSpPr txBox="1"/>
          <p:nvPr/>
        </p:nvSpPr>
        <p:spPr>
          <a:xfrm>
            <a:off x="2071688" y="3571875"/>
            <a:ext cx="714375" cy="398780"/>
          </a:xfrm>
          <a:prstGeom prst="rect">
            <a:avLst/>
          </a:prstGeom>
          <a:noFill/>
          <a:ln w="9525">
            <a:noFill/>
          </a:ln>
        </p:spPr>
        <p:txBody>
          <a:bodyPr>
            <a:spAutoFit/>
          </a:bodyPr>
          <a:lstStyle/>
          <a:p>
            <a:r>
              <a:rPr lang="zh-CN" altLang="en-US" sz="2000" dirty="0">
                <a:solidFill>
                  <a:schemeClr val="tx2"/>
                </a:solidFill>
                <a:latin typeface="黑体" panose="02010609060101010101" pitchFamily="49" charset="-122"/>
                <a:ea typeface="黑体" panose="02010609060101010101" pitchFamily="49" charset="-122"/>
              </a:rPr>
              <a:t>四凤</a:t>
            </a:r>
          </a:p>
        </p:txBody>
      </p:sp>
      <p:cxnSp>
        <p:nvCxnSpPr>
          <p:cNvPr id="26" name="直接连接符 25"/>
          <p:cNvCxnSpPr/>
          <p:nvPr/>
        </p:nvCxnSpPr>
        <p:spPr>
          <a:xfrm>
            <a:off x="1000125" y="3071813"/>
            <a:ext cx="1071563" cy="57150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20" name="左箭头 19"/>
          <p:cNvSpPr/>
          <p:nvPr/>
        </p:nvSpPr>
        <p:spPr>
          <a:xfrm>
            <a:off x="6071870" y="594678"/>
            <a:ext cx="3714750" cy="5072063"/>
          </a:xfrm>
          <a:prstGeom prst="leftArrow">
            <a:avLst>
              <a:gd name="adj1" fmla="val 50000"/>
              <a:gd name="adj2" fmla="val 50000"/>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2298" name="TextBox 10"/>
          <p:cNvSpPr txBox="1"/>
          <p:nvPr/>
        </p:nvSpPr>
        <p:spPr>
          <a:xfrm>
            <a:off x="5643563" y="2786063"/>
            <a:ext cx="857250" cy="400050"/>
          </a:xfrm>
          <a:prstGeom prst="rect">
            <a:avLst/>
          </a:prstGeom>
          <a:noFill/>
          <a:ln w="9525">
            <a:noFill/>
          </a:ln>
        </p:spPr>
        <p:txBody>
          <a:bodyPr>
            <a:spAutoFit/>
          </a:bodyPr>
          <a:lstStyle/>
          <a:p>
            <a:r>
              <a:rPr lang="zh-CN" altLang="en-US" sz="2000" dirty="0">
                <a:solidFill>
                  <a:schemeClr val="tx2"/>
                </a:solidFill>
                <a:latin typeface="黑体" panose="02010609060101010101" pitchFamily="49" charset="-122"/>
                <a:ea typeface="黑体" panose="02010609060101010101" pitchFamily="49" charset="-122"/>
              </a:rPr>
              <a:t>朴园</a:t>
            </a:r>
          </a:p>
        </p:txBody>
      </p:sp>
      <p:sp>
        <p:nvSpPr>
          <p:cNvPr id="12297" name="TextBox 9"/>
          <p:cNvSpPr txBox="1"/>
          <p:nvPr/>
        </p:nvSpPr>
        <p:spPr>
          <a:xfrm>
            <a:off x="5643563" y="2000250"/>
            <a:ext cx="1000125" cy="400050"/>
          </a:xfrm>
          <a:prstGeom prst="rect">
            <a:avLst/>
          </a:prstGeom>
          <a:noFill/>
          <a:ln w="9525">
            <a:noFill/>
          </a:ln>
        </p:spPr>
        <p:txBody>
          <a:bodyPr>
            <a:spAutoFit/>
          </a:bodyPr>
          <a:lstStyle/>
          <a:p>
            <a:r>
              <a:rPr lang="zh-CN" altLang="en-US" sz="2000" dirty="0">
                <a:solidFill>
                  <a:schemeClr val="tx2"/>
                </a:solidFill>
                <a:latin typeface="黑体" panose="02010609060101010101" pitchFamily="49" charset="-122"/>
                <a:ea typeface="黑体" panose="02010609060101010101" pitchFamily="49" charset="-122"/>
              </a:rPr>
              <a:t>周冲</a:t>
            </a:r>
          </a:p>
        </p:txBody>
      </p:sp>
      <p:sp>
        <p:nvSpPr>
          <p:cNvPr id="12299" name="TextBox 11"/>
          <p:cNvSpPr txBox="1"/>
          <p:nvPr/>
        </p:nvSpPr>
        <p:spPr>
          <a:xfrm>
            <a:off x="5643563" y="3714750"/>
            <a:ext cx="1214437" cy="400050"/>
          </a:xfrm>
          <a:prstGeom prst="rect">
            <a:avLst/>
          </a:prstGeom>
          <a:noFill/>
          <a:ln w="9525">
            <a:noFill/>
          </a:ln>
        </p:spPr>
        <p:txBody>
          <a:bodyPr>
            <a:spAutoFit/>
          </a:bodyPr>
          <a:lstStyle/>
          <a:p>
            <a:r>
              <a:rPr lang="zh-CN" altLang="en-US" sz="2000" dirty="0">
                <a:solidFill>
                  <a:schemeClr val="tx2"/>
                </a:solidFill>
                <a:latin typeface="黑体" panose="02010609060101010101" pitchFamily="49" charset="-122"/>
                <a:ea typeface="黑体" panose="02010609060101010101" pitchFamily="49" charset="-122"/>
              </a:rPr>
              <a:t>周萍</a:t>
            </a:r>
          </a:p>
        </p:txBody>
      </p:sp>
      <p:sp>
        <p:nvSpPr>
          <p:cNvPr id="12300" name="TextBox 12"/>
          <p:cNvSpPr txBox="1"/>
          <p:nvPr/>
        </p:nvSpPr>
        <p:spPr>
          <a:xfrm>
            <a:off x="7143750" y="2786063"/>
            <a:ext cx="857250" cy="400050"/>
          </a:xfrm>
          <a:prstGeom prst="rect">
            <a:avLst/>
          </a:prstGeom>
          <a:noFill/>
          <a:ln w="9525">
            <a:noFill/>
          </a:ln>
        </p:spPr>
        <p:txBody>
          <a:bodyPr>
            <a:spAutoFit/>
          </a:bodyPr>
          <a:lstStyle/>
          <a:p>
            <a:r>
              <a:rPr lang="zh-CN" altLang="en-US" sz="2000" dirty="0">
                <a:solidFill>
                  <a:schemeClr val="tx2"/>
                </a:solidFill>
                <a:latin typeface="黑体" panose="02010609060101010101" pitchFamily="49" charset="-122"/>
                <a:ea typeface="黑体" panose="02010609060101010101" pitchFamily="49" charset="-122"/>
              </a:rPr>
              <a:t>蘩漪</a:t>
            </a:r>
          </a:p>
        </p:txBody>
      </p:sp>
      <p:cxnSp>
        <p:nvCxnSpPr>
          <p:cNvPr id="49" name="直接连接符 48"/>
          <p:cNvCxnSpPr/>
          <p:nvPr/>
        </p:nvCxnSpPr>
        <p:spPr>
          <a:xfrm rot="5400000">
            <a:off x="5715794" y="2570956"/>
            <a:ext cx="428625" cy="1588"/>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rot="5400000">
            <a:off x="5679281" y="3464719"/>
            <a:ext cx="501650" cy="1588"/>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1" name="直接箭头连接符 20"/>
          <p:cNvCxnSpPr>
            <a:endCxn id="12300" idx="1"/>
          </p:cNvCxnSpPr>
          <p:nvPr/>
        </p:nvCxnSpPr>
        <p:spPr>
          <a:xfrm flipV="1">
            <a:off x="6253480" y="2986405"/>
            <a:ext cx="890270" cy="29845"/>
          </a:xfrm>
          <a:prstGeom prst="straightConnector1">
            <a:avLst/>
          </a:prstGeom>
          <a:ln>
            <a:solidFill>
              <a:srgbClr val="FF0000"/>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nvCxnSpPr>
        <p:spPr>
          <a:xfrm>
            <a:off x="6286500" y="2143125"/>
            <a:ext cx="1071563" cy="642938"/>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4" name="直接箭头连接符 23"/>
          <p:cNvCxnSpPr/>
          <p:nvPr/>
        </p:nvCxnSpPr>
        <p:spPr>
          <a:xfrm flipV="1">
            <a:off x="6500813" y="3286125"/>
            <a:ext cx="714375" cy="571500"/>
          </a:xfrm>
          <a:prstGeom prst="straightConnector1">
            <a:avLst/>
          </a:prstGeom>
          <a:ln>
            <a:solidFill>
              <a:srgbClr val="FF0000"/>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22" name="直接箭头连接符 21"/>
          <p:cNvCxnSpPr/>
          <p:nvPr/>
        </p:nvCxnSpPr>
        <p:spPr>
          <a:xfrm>
            <a:off x="2928938" y="2857500"/>
            <a:ext cx="2643188" cy="71438"/>
          </a:xfrm>
          <a:prstGeom prst="straightConnector1">
            <a:avLst/>
          </a:prstGeom>
          <a:ln>
            <a:solidFill>
              <a:srgbClr val="FF0000"/>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a:off x="2786063" y="3000375"/>
            <a:ext cx="3000375" cy="642938"/>
          </a:xfrm>
          <a:prstGeom prst="line">
            <a:avLst/>
          </a:prstGeom>
          <a:ln>
            <a:solidFill>
              <a:srgbClr val="FF0000"/>
            </a:solidFill>
          </a:ln>
        </p:spPr>
        <p:style>
          <a:lnRef idx="1">
            <a:schemeClr val="accent2"/>
          </a:lnRef>
          <a:fillRef idx="0">
            <a:schemeClr val="accent2"/>
          </a:fillRef>
          <a:effectRef idx="0">
            <a:schemeClr val="accent2"/>
          </a:effectRef>
          <a:fontRef idx="minor">
            <a:schemeClr val="tx1"/>
          </a:fontRef>
        </p:style>
      </p:cxnSp>
      <p:cxnSp>
        <p:nvCxnSpPr>
          <p:cNvPr id="42" name="直接连接符 41"/>
          <p:cNvCxnSpPr/>
          <p:nvPr/>
        </p:nvCxnSpPr>
        <p:spPr>
          <a:xfrm>
            <a:off x="2786063" y="2128838"/>
            <a:ext cx="2928938" cy="657225"/>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3" name="直接箭头连接符 22"/>
          <p:cNvCxnSpPr/>
          <p:nvPr/>
        </p:nvCxnSpPr>
        <p:spPr>
          <a:xfrm>
            <a:off x="2857500" y="3786188"/>
            <a:ext cx="2714625" cy="71438"/>
          </a:xfrm>
          <a:prstGeom prst="straightConnector1">
            <a:avLst/>
          </a:prstGeom>
          <a:ln>
            <a:solidFill>
              <a:srgbClr val="FF0000"/>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25" name="文本框 24"/>
          <p:cNvSpPr txBox="1"/>
          <p:nvPr/>
        </p:nvSpPr>
        <p:spPr>
          <a:xfrm>
            <a:off x="379730" y="1021715"/>
            <a:ext cx="1219200" cy="521970"/>
          </a:xfrm>
          <a:prstGeom prst="rect">
            <a:avLst/>
          </a:prstGeom>
          <a:noFill/>
        </p:spPr>
        <p:txBody>
          <a:bodyPr wrap="square" rtlCol="0">
            <a:spAutoFit/>
          </a:bodyPr>
          <a:lstStyle/>
          <a:p>
            <a:r>
              <a:rPr lang="zh-CN" altLang="en-US" sz="2800">
                <a:solidFill>
                  <a:schemeClr val="tx1"/>
                </a:solidFill>
                <a:effectLst>
                  <a:outerShdw blurRad="38100" dist="19050" dir="2700000" algn="tl" rotWithShape="0">
                    <a:schemeClr val="dk1">
                      <a:alpha val="40000"/>
                    </a:schemeClr>
                  </a:outerShdw>
                </a:effectLst>
              </a:rPr>
              <a:t>鲁家</a:t>
            </a:r>
          </a:p>
        </p:txBody>
      </p:sp>
      <p:sp>
        <p:nvSpPr>
          <p:cNvPr id="27" name="文本框 26"/>
          <p:cNvSpPr txBox="1"/>
          <p:nvPr/>
        </p:nvSpPr>
        <p:spPr>
          <a:xfrm>
            <a:off x="8454390" y="1021715"/>
            <a:ext cx="1219200" cy="521970"/>
          </a:xfrm>
          <a:prstGeom prst="rect">
            <a:avLst/>
          </a:prstGeom>
          <a:noFill/>
        </p:spPr>
        <p:txBody>
          <a:bodyPr wrap="square" rtlCol="0">
            <a:spAutoFit/>
          </a:bodyPr>
          <a:lstStyle/>
          <a:p>
            <a:r>
              <a:rPr lang="zh-CN" altLang="en-US" sz="2800">
                <a:solidFill>
                  <a:schemeClr val="tx1"/>
                </a:solidFill>
                <a:effectLst>
                  <a:outerShdw blurRad="38100" dist="19050" dir="2700000" algn="tl" rotWithShape="0">
                    <a:schemeClr val="dk1">
                      <a:alpha val="40000"/>
                    </a:schemeClr>
                  </a:outerShdw>
                </a:effectLst>
              </a:rPr>
              <a:t>周家</a:t>
            </a:r>
          </a:p>
        </p:txBody>
      </p:sp>
      <p:sp>
        <p:nvSpPr>
          <p:cNvPr id="28" name="文本框 27"/>
          <p:cNvSpPr txBox="1"/>
          <p:nvPr/>
        </p:nvSpPr>
        <p:spPr>
          <a:xfrm>
            <a:off x="1170940" y="2541270"/>
            <a:ext cx="744220" cy="398780"/>
          </a:xfrm>
          <a:prstGeom prst="rect">
            <a:avLst/>
          </a:prstGeom>
          <a:noFill/>
        </p:spPr>
        <p:txBody>
          <a:bodyPr wrap="square" rtlCol="0">
            <a:spAutoFit/>
          </a:bodyPr>
          <a:lstStyle/>
          <a:p>
            <a:r>
              <a:rPr lang="zh-CN" altLang="en-US" sz="2000"/>
              <a:t>夫妻</a:t>
            </a:r>
          </a:p>
        </p:txBody>
      </p:sp>
      <p:sp>
        <p:nvSpPr>
          <p:cNvPr id="29" name="文本框 28"/>
          <p:cNvSpPr txBox="1"/>
          <p:nvPr/>
        </p:nvSpPr>
        <p:spPr>
          <a:xfrm>
            <a:off x="3498850" y="3950970"/>
            <a:ext cx="2145030" cy="398780"/>
          </a:xfrm>
          <a:prstGeom prst="rect">
            <a:avLst/>
          </a:prstGeom>
          <a:noFill/>
        </p:spPr>
        <p:txBody>
          <a:bodyPr wrap="square" rtlCol="0">
            <a:spAutoFit/>
          </a:bodyPr>
          <a:lstStyle/>
          <a:p>
            <a:r>
              <a:rPr lang="en-US" altLang="zh-CN"/>
              <a:t> </a:t>
            </a:r>
            <a:r>
              <a:rPr lang="en-US" altLang="zh-CN" sz="2000"/>
              <a:t> </a:t>
            </a:r>
            <a:r>
              <a:rPr lang="zh-CN" altLang="en-US" sz="2000"/>
              <a:t>恋人</a:t>
            </a:r>
            <a:r>
              <a:rPr lang="en-US" altLang="zh-CN" sz="2000"/>
              <a:t>/</a:t>
            </a:r>
            <a:r>
              <a:rPr lang="zh-CN" altLang="en-US" sz="2000"/>
              <a:t>兄妹</a:t>
            </a:r>
            <a:r>
              <a:rPr lang="en-US" altLang="zh-CN" sz="2000"/>
              <a:t>/</a:t>
            </a:r>
            <a:r>
              <a:rPr lang="zh-CN" altLang="en-US" sz="2000"/>
              <a:t>主仆</a:t>
            </a:r>
          </a:p>
        </p:txBody>
      </p:sp>
      <p:sp>
        <p:nvSpPr>
          <p:cNvPr id="30" name="文本框 29"/>
          <p:cNvSpPr txBox="1"/>
          <p:nvPr/>
        </p:nvSpPr>
        <p:spPr>
          <a:xfrm>
            <a:off x="6875780" y="3552190"/>
            <a:ext cx="1393825" cy="398780"/>
          </a:xfrm>
          <a:prstGeom prst="rect">
            <a:avLst/>
          </a:prstGeom>
          <a:noFill/>
        </p:spPr>
        <p:txBody>
          <a:bodyPr wrap="square" rtlCol="0">
            <a:spAutoFit/>
          </a:bodyPr>
          <a:lstStyle/>
          <a:p>
            <a:r>
              <a:rPr lang="zh-CN" altLang="en-US" sz="2000">
                <a:solidFill>
                  <a:schemeClr val="tx1"/>
                </a:solidFill>
              </a:rPr>
              <a:t>母子</a:t>
            </a:r>
            <a:r>
              <a:rPr lang="en-US" altLang="zh-CN" sz="2000">
                <a:solidFill>
                  <a:schemeClr val="tx1"/>
                </a:solidFill>
              </a:rPr>
              <a:t>/</a:t>
            </a:r>
            <a:r>
              <a:rPr lang="zh-CN" altLang="en-US" sz="2000">
                <a:solidFill>
                  <a:schemeClr val="tx1"/>
                </a:solidFill>
              </a:rPr>
              <a:t>情人</a:t>
            </a:r>
          </a:p>
        </p:txBody>
      </p:sp>
      <p:sp>
        <p:nvSpPr>
          <p:cNvPr id="31" name="文本框 30"/>
          <p:cNvSpPr txBox="1"/>
          <p:nvPr/>
        </p:nvSpPr>
        <p:spPr>
          <a:xfrm>
            <a:off x="4258945" y="2953385"/>
            <a:ext cx="1527810" cy="398780"/>
          </a:xfrm>
          <a:prstGeom prst="rect">
            <a:avLst/>
          </a:prstGeom>
          <a:noFill/>
        </p:spPr>
        <p:txBody>
          <a:bodyPr wrap="square" rtlCol="0">
            <a:spAutoFit/>
          </a:bodyPr>
          <a:lstStyle/>
          <a:p>
            <a:r>
              <a:rPr lang="en-US" altLang="zh-CN"/>
              <a:t>  </a:t>
            </a:r>
            <a:r>
              <a:rPr lang="zh-CN" altLang="en-US" sz="2000"/>
              <a:t>恋人</a:t>
            </a:r>
            <a:r>
              <a:rPr lang="en-US" altLang="zh-CN" sz="2000"/>
              <a:t>/</a:t>
            </a:r>
            <a:r>
              <a:rPr lang="zh-CN" altLang="en-US" sz="2000"/>
              <a:t>主仆</a:t>
            </a:r>
          </a:p>
        </p:txBody>
      </p:sp>
      <p:sp>
        <p:nvSpPr>
          <p:cNvPr id="32" name="文本框 31"/>
          <p:cNvSpPr txBox="1"/>
          <p:nvPr/>
        </p:nvSpPr>
        <p:spPr>
          <a:xfrm>
            <a:off x="6415405" y="3072130"/>
            <a:ext cx="728345" cy="398780"/>
          </a:xfrm>
          <a:prstGeom prst="rect">
            <a:avLst/>
          </a:prstGeom>
          <a:noFill/>
        </p:spPr>
        <p:txBody>
          <a:bodyPr wrap="square" rtlCol="0">
            <a:spAutoFit/>
          </a:bodyPr>
          <a:lstStyle/>
          <a:p>
            <a:r>
              <a:rPr lang="zh-CN" altLang="en-US" sz="2000"/>
              <a:t>夫妻</a:t>
            </a:r>
          </a:p>
        </p:txBody>
      </p:sp>
      <p:sp>
        <p:nvSpPr>
          <p:cNvPr id="33" name="文本框 32"/>
          <p:cNvSpPr txBox="1"/>
          <p:nvPr/>
        </p:nvSpPr>
        <p:spPr>
          <a:xfrm>
            <a:off x="3609975" y="2001520"/>
            <a:ext cx="1424940" cy="398780"/>
          </a:xfrm>
          <a:prstGeom prst="rect">
            <a:avLst/>
          </a:prstGeom>
          <a:noFill/>
        </p:spPr>
        <p:txBody>
          <a:bodyPr wrap="square" rtlCol="0">
            <a:spAutoFit/>
          </a:bodyPr>
          <a:lstStyle/>
          <a:p>
            <a:r>
              <a:rPr lang="zh-CN" altLang="en-US" sz="2000"/>
              <a:t>父子</a:t>
            </a:r>
            <a:r>
              <a:rPr lang="en-US" altLang="zh-CN" sz="2000"/>
              <a:t>/</a:t>
            </a:r>
            <a:r>
              <a:rPr lang="zh-CN" altLang="en-US" sz="2000"/>
              <a:t>雇佣</a:t>
            </a:r>
          </a:p>
        </p:txBody>
      </p:sp>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Requires="p14" p14:dur="150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250"/>
                                        <p:tgtEl>
                                          <p:spTgt spid="17"/>
                                        </p:tgtEl>
                                      </p:cBhvr>
                                    </p:animEffect>
                                    <p:anim calcmode="lin" valueType="num">
                                      <p:cBhvr>
                                        <p:cTn id="8" dur="1250" fill="hold"/>
                                        <p:tgtEl>
                                          <p:spTgt spid="17"/>
                                        </p:tgtEl>
                                        <p:attrNameLst>
                                          <p:attrName>ppt_x</p:attrName>
                                        </p:attrNameLst>
                                      </p:cBhvr>
                                      <p:tavLst>
                                        <p:tav tm="0">
                                          <p:val>
                                            <p:strVal val="#ppt_x"/>
                                          </p:val>
                                        </p:tav>
                                        <p:tav tm="100000">
                                          <p:val>
                                            <p:strVal val="#ppt_x"/>
                                          </p:val>
                                        </p:tav>
                                      </p:tavLst>
                                    </p:anim>
                                    <p:anim calcmode="lin" valueType="num">
                                      <p:cBhvr>
                                        <p:cTn id="9" dur="125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Users\Administrator\Desktop\中国风素材\1.png"/>
          <p:cNvPicPr>
            <a:picLocks noChangeAspect="1" noChangeArrowheads="1"/>
          </p:cNvPicPr>
          <p:nvPr/>
        </p:nvPicPr>
        <p:blipFill rotWithShape="1">
          <a:blip r:embed="rId3" cstate="print">
            <a:extLst>
              <a:ext uri="{28A0092B-C50C-407E-A947-70E740481C1C}">
                <a14:useLocalDpi xmlns:a14="http://schemas.microsoft.com/office/drawing/2010/main" xmlns="" val="0"/>
              </a:ext>
            </a:extLst>
          </a:blip>
          <a:srcRect l="23496" t="1" r="31422" b="37360"/>
          <a:stretch>
            <a:fillRect/>
          </a:stretch>
        </p:blipFill>
        <p:spPr bwMode="auto">
          <a:xfrm>
            <a:off x="0" y="6985"/>
            <a:ext cx="4957445" cy="6851015"/>
          </a:xfrm>
          <a:prstGeom prst="rect">
            <a:avLst/>
          </a:prstGeom>
          <a:noFill/>
          <a:extLst>
            <a:ext uri="{909E8E84-426E-40DD-AFC4-6F175D3DCCD1}">
              <a14:hiddenFill xmlns:a14="http://schemas.microsoft.com/office/drawing/2010/main" xmlns="">
                <a:solidFill>
                  <a:srgbClr val="FFFFFF"/>
                </a:solidFill>
              </a14:hiddenFill>
            </a:ext>
          </a:extLst>
        </p:spPr>
      </p:pic>
      <p:sp>
        <p:nvSpPr>
          <p:cNvPr id="3" name="文本框 2"/>
          <p:cNvSpPr txBox="1"/>
          <p:nvPr/>
        </p:nvSpPr>
        <p:spPr>
          <a:xfrm>
            <a:off x="5066665" y="530860"/>
            <a:ext cx="7028815" cy="521970"/>
          </a:xfrm>
          <a:prstGeom prst="rect">
            <a:avLst/>
          </a:prstGeom>
          <a:noFill/>
        </p:spPr>
        <p:txBody>
          <a:bodyPr wrap="square" rtlCol="0">
            <a:spAutoFit/>
          </a:bodyPr>
          <a:lstStyle/>
          <a:p>
            <a:r>
              <a:rPr lang="zh-CN" altLang="en-US" sz="2800">
                <a:ln w="22225">
                  <a:solidFill>
                    <a:schemeClr val="accent2"/>
                  </a:solidFill>
                  <a:prstDash val="solid"/>
                </a:ln>
                <a:solidFill>
                  <a:schemeClr val="accent2">
                    <a:lumMod val="40000"/>
                    <a:lumOff val="60000"/>
                  </a:schemeClr>
                </a:solidFill>
                <a:effectLst/>
              </a:rPr>
              <a:t>重点赏析：感受《雷雨》中潜台词的魅力</a:t>
            </a:r>
          </a:p>
        </p:txBody>
      </p:sp>
      <p:sp>
        <p:nvSpPr>
          <p:cNvPr id="4" name="文本框 3"/>
          <p:cNvSpPr txBox="1"/>
          <p:nvPr/>
        </p:nvSpPr>
        <p:spPr>
          <a:xfrm>
            <a:off x="5390515" y="1290955"/>
            <a:ext cx="6381115" cy="4831080"/>
          </a:xfrm>
          <a:prstGeom prst="rect">
            <a:avLst/>
          </a:prstGeom>
          <a:noFill/>
        </p:spPr>
        <p:txBody>
          <a:bodyPr wrap="square" rtlCol="0">
            <a:spAutoFit/>
          </a:bodyPr>
          <a:lstStyle/>
          <a:p>
            <a:pPr marL="342900" indent="-342900">
              <a:buFont typeface="Wingdings" panose="05000000000000000000" charset="0"/>
              <a:buChar char="l"/>
            </a:pPr>
            <a:r>
              <a:rPr lang="zh-CN" altLang="en-US" sz="2800"/>
              <a:t>周朴园：</a:t>
            </a:r>
            <a:r>
              <a:rPr lang="zh-CN" altLang="en-US" sz="2800">
                <a:solidFill>
                  <a:srgbClr val="FF0000"/>
                </a:solidFill>
              </a:rPr>
              <a:t>哦</a:t>
            </a:r>
            <a:r>
              <a:rPr lang="zh-CN" altLang="en-US" sz="2800"/>
              <a:t>，三十年前你在无锡？</a:t>
            </a:r>
          </a:p>
          <a:p>
            <a:pPr indent="0">
              <a:buFont typeface="Wingdings" panose="05000000000000000000" charset="0"/>
              <a:buNone/>
            </a:pPr>
            <a:r>
              <a:rPr lang="zh-CN" altLang="en-US" sz="2800"/>
              <a:t>（</a:t>
            </a:r>
            <a:r>
              <a:rPr lang="zh-CN" altLang="en-US" sz="2800">
                <a:solidFill>
                  <a:srgbClr val="FF0000"/>
                </a:solidFill>
              </a:rPr>
              <a:t>惊讶</a:t>
            </a:r>
            <a:r>
              <a:rPr lang="zh-CN" altLang="en-US" sz="2800"/>
              <a:t>，朗读：升调）</a:t>
            </a:r>
          </a:p>
          <a:p>
            <a:pPr marL="457200" indent="-457200">
              <a:buFont typeface="Wingdings" panose="05000000000000000000" charset="0"/>
              <a:buChar char="l"/>
            </a:pPr>
            <a:r>
              <a:rPr lang="zh-CN" altLang="en-US" sz="2800"/>
              <a:t>周朴园：</a:t>
            </a:r>
            <a:r>
              <a:rPr lang="zh-CN" altLang="en-US" sz="2800">
                <a:solidFill>
                  <a:srgbClr val="FF0000"/>
                </a:solidFill>
              </a:rPr>
              <a:t>哦</a:t>
            </a:r>
            <a:r>
              <a:rPr lang="zh-CN" altLang="en-US" sz="2800"/>
              <a:t>，很远的，提起来大家都忘了。</a:t>
            </a:r>
          </a:p>
          <a:p>
            <a:pPr indent="0">
              <a:buFont typeface="Wingdings" panose="05000000000000000000" charset="0"/>
              <a:buNone/>
            </a:pPr>
            <a:r>
              <a:rPr lang="zh-CN" altLang="en-US" sz="2800"/>
              <a:t>（陷入回忆当中，朗读时语气应当拉长一些）</a:t>
            </a:r>
          </a:p>
          <a:p>
            <a:pPr marL="457200" indent="-457200">
              <a:buFont typeface="Wingdings" panose="05000000000000000000" charset="0"/>
              <a:buChar char="l"/>
            </a:pPr>
            <a:r>
              <a:rPr lang="zh-CN" altLang="en-US" sz="2800"/>
              <a:t>周朴园：</a:t>
            </a:r>
            <a:r>
              <a:rPr lang="zh-CN" altLang="en-US" sz="2800">
                <a:solidFill>
                  <a:srgbClr val="FF0000"/>
                </a:solidFill>
              </a:rPr>
              <a:t>哦</a:t>
            </a:r>
            <a:r>
              <a:rPr lang="zh-CN" altLang="en-US" sz="2800"/>
              <a:t>。</a:t>
            </a:r>
          </a:p>
          <a:p>
            <a:pPr indent="0">
              <a:buFont typeface="Wingdings" panose="05000000000000000000" charset="0"/>
              <a:buNone/>
            </a:pPr>
            <a:r>
              <a:rPr lang="en-US" altLang="zh-CN" sz="2800"/>
              <a:t>(</a:t>
            </a:r>
            <a:r>
              <a:rPr lang="zh-CN" altLang="en-US" sz="2800">
                <a:solidFill>
                  <a:srgbClr val="FF0000"/>
                </a:solidFill>
              </a:rPr>
              <a:t>失落</a:t>
            </a:r>
            <a:r>
              <a:rPr lang="zh-CN" altLang="en-US" sz="2800"/>
              <a:t>，轻读）</a:t>
            </a:r>
          </a:p>
          <a:p>
            <a:pPr marL="457200" indent="-457200">
              <a:buFont typeface="Wingdings" panose="05000000000000000000" charset="0"/>
              <a:buChar char="l"/>
            </a:pPr>
            <a:r>
              <a:rPr lang="zh-CN" altLang="en-US" sz="2800"/>
              <a:t>周朴园：</a:t>
            </a:r>
            <a:r>
              <a:rPr lang="zh-CN" altLang="en-US" sz="2800">
                <a:solidFill>
                  <a:srgbClr val="FF0000"/>
                </a:solidFill>
              </a:rPr>
              <a:t>哦</a:t>
            </a:r>
            <a:r>
              <a:rPr lang="zh-CN" altLang="en-US" sz="2800"/>
              <a:t>？你说说看。</a:t>
            </a:r>
          </a:p>
          <a:p>
            <a:pPr indent="0">
              <a:buFont typeface="Wingdings" panose="05000000000000000000" charset="0"/>
              <a:buNone/>
            </a:pPr>
            <a:r>
              <a:rPr lang="zh-CN" altLang="en-US" sz="2800"/>
              <a:t>（抓住希望，</a:t>
            </a:r>
            <a:r>
              <a:rPr lang="zh-CN" altLang="en-US" sz="2800">
                <a:solidFill>
                  <a:srgbClr val="FF0000"/>
                </a:solidFill>
              </a:rPr>
              <a:t>急切</a:t>
            </a:r>
            <a:r>
              <a:rPr lang="zh-CN" altLang="en-US" sz="2800"/>
              <a:t>而又</a:t>
            </a:r>
            <a:r>
              <a:rPr lang="zh-CN" altLang="en-US" sz="2800">
                <a:solidFill>
                  <a:srgbClr val="FF0000"/>
                </a:solidFill>
              </a:rPr>
              <a:t>惊奇</a:t>
            </a:r>
            <a:r>
              <a:rPr lang="zh-CN" altLang="en-US" sz="2800"/>
              <a:t>，</a:t>
            </a:r>
            <a:r>
              <a:rPr lang="zh-CN" altLang="en-US" sz="2800">
                <a:solidFill>
                  <a:srgbClr val="FF0000"/>
                </a:solidFill>
              </a:rPr>
              <a:t>震撼</a:t>
            </a:r>
            <a:r>
              <a:rPr lang="zh-CN" altLang="en-US" sz="2800"/>
              <a:t>又不乏</a:t>
            </a:r>
            <a:r>
              <a:rPr lang="zh-CN" altLang="en-US" sz="2800">
                <a:solidFill>
                  <a:srgbClr val="FF0000"/>
                </a:solidFill>
              </a:rPr>
              <a:t>狐疑</a:t>
            </a:r>
            <a:r>
              <a:rPr lang="zh-CN" altLang="en-US" sz="2800"/>
              <a:t>。语调上扬，声音略重。</a:t>
            </a:r>
          </a:p>
        </p:txBody>
      </p:sp>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Requires="p14" p14:dur="150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027"/>
                                        </p:tgtEl>
                                        <p:attrNameLst>
                                          <p:attrName>style.visibility</p:attrName>
                                        </p:attrNameLst>
                                      </p:cBhvr>
                                      <p:to>
                                        <p:strVal val="visible"/>
                                      </p:to>
                                    </p:set>
                                    <p:animEffect transition="in" filter="fade">
                                      <p:cBhvr>
                                        <p:cTn id="7" dur="1250"/>
                                        <p:tgtEl>
                                          <p:spTgt spid="1027"/>
                                        </p:tgtEl>
                                      </p:cBhvr>
                                    </p:animEffect>
                                  </p:childTnLst>
                                </p:cTn>
                              </p:par>
                            </p:childTnLst>
                          </p:cTn>
                        </p:par>
                      </p:childTnLst>
                    </p:cTn>
                  </p:par>
                  <p:par>
                    <p:cTn id="8" fill="hold">
                      <p:stCondLst>
                        <p:cond delay="indefinite"/>
                      </p:stCondLst>
                      <p:childTnLst>
                        <p:par>
                          <p:cTn id="9" fill="hold">
                            <p:stCondLst>
                              <p:cond delay="0"/>
                            </p:stCondLst>
                            <p:childTnLst>
                              <p:par>
                                <p:cTn id="10" presetID="55" presetClass="entr" presetSubtype="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p:cTn id="12" dur="1000" fill="hold"/>
                                        <p:tgtEl>
                                          <p:spTgt spid="3">
                                            <p:txEl>
                                              <p:pRg st="0" end="0"/>
                                            </p:txEl>
                                          </p:spTgt>
                                        </p:tgtEl>
                                        <p:attrNameLst>
                                          <p:attrName>ppt_w</p:attrName>
                                        </p:attrNameLst>
                                      </p:cBhvr>
                                      <p:tavLst>
                                        <p:tav tm="0">
                                          <p:val>
                                            <p:strVal val="#ppt_w*0.70"/>
                                          </p:val>
                                        </p:tav>
                                        <p:tav tm="100000">
                                          <p:val>
                                            <p:strVal val="#ppt_w"/>
                                          </p:val>
                                        </p:tav>
                                      </p:tavLst>
                                    </p:anim>
                                    <p:anim calcmode="lin" valueType="num">
                                      <p:cBhvr>
                                        <p:cTn id="13" dur="1000" fill="hold"/>
                                        <p:tgtEl>
                                          <p:spTgt spid="3">
                                            <p:txEl>
                                              <p:pRg st="0" end="0"/>
                                            </p:txEl>
                                          </p:spTgt>
                                        </p:tgtEl>
                                        <p:attrNameLst>
                                          <p:attrName>ppt_h</p:attrName>
                                        </p:attrNameLst>
                                      </p:cBhvr>
                                      <p:tavLst>
                                        <p:tav tm="0">
                                          <p:val>
                                            <p:strVal val="#ppt_h"/>
                                          </p:val>
                                        </p:tav>
                                        <p:tav tm="100000">
                                          <p:val>
                                            <p:strVal val="#ppt_h"/>
                                          </p:val>
                                        </p:tav>
                                      </p:tavLst>
                                    </p:anim>
                                    <p:animEffect transition="in" filter="fade">
                                      <p:cBhvr>
                                        <p:cTn id="14" dur="1000"/>
                                        <p:tgtEl>
                                          <p:spTgt spid="3">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
                                            <p:txEl>
                                              <p:pRg st="0" end="0"/>
                                            </p:txEl>
                                          </p:spTgt>
                                        </p:tgtEl>
                                        <p:attrNameLst>
                                          <p:attrName>style.visibility</p:attrName>
                                        </p:attrNameLst>
                                      </p:cBhvr>
                                      <p:to>
                                        <p:strVal val="visible"/>
                                      </p:to>
                                    </p:set>
                                    <p:anim calcmode="lin" valueType="num">
                                      <p:cBhvr additive="base">
                                        <p:cTn id="19"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4">
                                            <p:txEl>
                                              <p:pRg st="1" end="1"/>
                                            </p:txEl>
                                          </p:spTgt>
                                        </p:tgtEl>
                                        <p:attrNameLst>
                                          <p:attrName>style.visibility</p:attrName>
                                        </p:attrNameLst>
                                      </p:cBhvr>
                                      <p:to>
                                        <p:strVal val="visible"/>
                                      </p:to>
                                    </p:set>
                                    <p:anim calcmode="lin" valueType="num">
                                      <p:cBhvr additive="base">
                                        <p:cTn id="25"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4">
                                            <p:txEl>
                                              <p:pRg st="2" end="2"/>
                                            </p:txEl>
                                          </p:spTgt>
                                        </p:tgtEl>
                                        <p:attrNameLst>
                                          <p:attrName>style.visibility</p:attrName>
                                        </p:attrNameLst>
                                      </p:cBhvr>
                                      <p:to>
                                        <p:strVal val="visible"/>
                                      </p:to>
                                    </p:set>
                                    <p:anim calcmode="lin" valueType="num">
                                      <p:cBhvr additive="base">
                                        <p:cTn id="31"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4">
                                            <p:txEl>
                                              <p:pRg st="3" end="3"/>
                                            </p:txEl>
                                          </p:spTgt>
                                        </p:tgtEl>
                                        <p:attrNameLst>
                                          <p:attrName>style.visibility</p:attrName>
                                        </p:attrNameLst>
                                      </p:cBhvr>
                                      <p:to>
                                        <p:strVal val="visible"/>
                                      </p:to>
                                    </p:set>
                                    <p:anim calcmode="lin" valueType="num">
                                      <p:cBhvr additive="base">
                                        <p:cTn id="37" dur="500" fill="hold"/>
                                        <p:tgtEl>
                                          <p:spTgt spid="4">
                                            <p:txEl>
                                              <p:pRg st="3" end="3"/>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4">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4">
                                            <p:txEl>
                                              <p:pRg st="4" end="4"/>
                                            </p:txEl>
                                          </p:spTgt>
                                        </p:tgtEl>
                                        <p:attrNameLst>
                                          <p:attrName>style.visibility</p:attrName>
                                        </p:attrNameLst>
                                      </p:cBhvr>
                                      <p:to>
                                        <p:strVal val="visible"/>
                                      </p:to>
                                    </p:set>
                                    <p:anim calcmode="lin" valueType="num">
                                      <p:cBhvr additive="base">
                                        <p:cTn id="43" dur="500" fill="hold"/>
                                        <p:tgtEl>
                                          <p:spTgt spid="4">
                                            <p:txEl>
                                              <p:pRg st="4" end="4"/>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4">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4">
                                            <p:txEl>
                                              <p:pRg st="5" end="5"/>
                                            </p:txEl>
                                          </p:spTgt>
                                        </p:tgtEl>
                                        <p:attrNameLst>
                                          <p:attrName>style.visibility</p:attrName>
                                        </p:attrNameLst>
                                      </p:cBhvr>
                                      <p:to>
                                        <p:strVal val="visible"/>
                                      </p:to>
                                    </p:set>
                                    <p:anim calcmode="lin" valueType="num">
                                      <p:cBhvr additive="base">
                                        <p:cTn id="49" dur="500" fill="hold"/>
                                        <p:tgtEl>
                                          <p:spTgt spid="4">
                                            <p:txEl>
                                              <p:pRg st="5" end="5"/>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4">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nodeType="clickEffect">
                                  <p:stCondLst>
                                    <p:cond delay="0"/>
                                  </p:stCondLst>
                                  <p:childTnLst>
                                    <p:set>
                                      <p:cBhvr>
                                        <p:cTn id="54" dur="1" fill="hold">
                                          <p:stCondLst>
                                            <p:cond delay="0"/>
                                          </p:stCondLst>
                                        </p:cTn>
                                        <p:tgtEl>
                                          <p:spTgt spid="4">
                                            <p:txEl>
                                              <p:pRg st="6" end="6"/>
                                            </p:txEl>
                                          </p:spTgt>
                                        </p:tgtEl>
                                        <p:attrNameLst>
                                          <p:attrName>style.visibility</p:attrName>
                                        </p:attrNameLst>
                                      </p:cBhvr>
                                      <p:to>
                                        <p:strVal val="visible"/>
                                      </p:to>
                                    </p:set>
                                    <p:anim calcmode="lin" valueType="num">
                                      <p:cBhvr additive="base">
                                        <p:cTn id="55" dur="500" fill="hold"/>
                                        <p:tgtEl>
                                          <p:spTgt spid="4">
                                            <p:txEl>
                                              <p:pRg st="6" end="6"/>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4">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nodeType="clickEffect">
                                  <p:stCondLst>
                                    <p:cond delay="0"/>
                                  </p:stCondLst>
                                  <p:childTnLst>
                                    <p:set>
                                      <p:cBhvr>
                                        <p:cTn id="60" dur="1" fill="hold">
                                          <p:stCondLst>
                                            <p:cond delay="0"/>
                                          </p:stCondLst>
                                        </p:cTn>
                                        <p:tgtEl>
                                          <p:spTgt spid="4">
                                            <p:txEl>
                                              <p:pRg st="7" end="7"/>
                                            </p:txEl>
                                          </p:spTgt>
                                        </p:tgtEl>
                                        <p:attrNameLst>
                                          <p:attrName>style.visibility</p:attrName>
                                        </p:attrNameLst>
                                      </p:cBhvr>
                                      <p:to>
                                        <p:strVal val="visible"/>
                                      </p:to>
                                    </p:set>
                                    <p:anim calcmode="lin" valueType="num">
                                      <p:cBhvr additive="base">
                                        <p:cTn id="61" dur="500" fill="hold"/>
                                        <p:tgtEl>
                                          <p:spTgt spid="4">
                                            <p:txEl>
                                              <p:pRg st="7" end="7"/>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4">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C:\Users\Administrator\Desktop\中国风素材\4.png"/>
          <p:cNvPicPr>
            <a:picLocks noChangeAspect="1" noChangeArrowheads="1"/>
          </p:cNvPicPr>
          <p:nvPr/>
        </p:nvPicPr>
        <p:blipFill rotWithShape="1">
          <a:blip r:embed="rId3" cstate="print">
            <a:extLst>
              <a:ext uri="{28A0092B-C50C-407E-A947-70E740481C1C}">
                <a14:useLocalDpi xmlns:a14="http://schemas.microsoft.com/office/drawing/2010/main" xmlns="" val="0"/>
              </a:ext>
            </a:extLst>
          </a:blip>
          <a:srcRect l="17505" r="41248" b="15727"/>
          <a:stretch>
            <a:fillRect/>
          </a:stretch>
        </p:blipFill>
        <p:spPr bwMode="auto">
          <a:xfrm>
            <a:off x="1257300" y="1971173"/>
            <a:ext cx="1941358" cy="2406499"/>
          </a:xfrm>
          <a:prstGeom prst="rect">
            <a:avLst/>
          </a:prstGeom>
          <a:noFill/>
          <a:ln>
            <a:noFill/>
          </a:ln>
          <a:extLst>
            <a:ext uri="{909E8E84-426E-40DD-AFC4-6F175D3DCCD1}">
              <a14:hiddenFill xmlns:a14="http://schemas.microsoft.com/office/drawing/2010/main" xmlns="">
                <a:solidFill>
                  <a:srgbClr val="FFFFFF"/>
                </a:solidFill>
              </a14:hiddenFill>
            </a:ext>
          </a:extLst>
        </p:spPr>
      </p:pic>
      <p:sp>
        <p:nvSpPr>
          <p:cNvPr id="2" name="文本框 1"/>
          <p:cNvSpPr txBox="1"/>
          <p:nvPr/>
        </p:nvSpPr>
        <p:spPr>
          <a:xfrm>
            <a:off x="3529965" y="1069340"/>
            <a:ext cx="8154670" cy="3538220"/>
          </a:xfrm>
          <a:prstGeom prst="rect">
            <a:avLst/>
          </a:prstGeom>
          <a:noFill/>
        </p:spPr>
        <p:txBody>
          <a:bodyPr wrap="square" rtlCol="0">
            <a:spAutoFit/>
          </a:bodyPr>
          <a:lstStyle/>
          <a:p>
            <a:pPr marL="457200" indent="-457200">
              <a:buFont typeface="Wingdings" panose="05000000000000000000" charset="0"/>
              <a:buChar char="l"/>
            </a:pPr>
            <a:r>
              <a:rPr lang="zh-CN" altLang="en-US" sz="2800"/>
              <a:t>周朴园：（苦痛）</a:t>
            </a:r>
            <a:r>
              <a:rPr lang="zh-CN" altLang="en-US" sz="2800">
                <a:solidFill>
                  <a:srgbClr val="FF0000"/>
                </a:solidFill>
              </a:rPr>
              <a:t>哦</a:t>
            </a:r>
            <a:r>
              <a:rPr lang="zh-CN" altLang="en-US" sz="2800"/>
              <a:t>。</a:t>
            </a:r>
          </a:p>
          <a:p>
            <a:r>
              <a:rPr lang="zh-CN" altLang="en-US" sz="2800"/>
              <a:t>（满含</a:t>
            </a:r>
            <a:r>
              <a:rPr lang="zh-CN" altLang="en-US" sz="2800">
                <a:solidFill>
                  <a:srgbClr val="FF0000"/>
                </a:solidFill>
              </a:rPr>
              <a:t>痛苦</a:t>
            </a:r>
            <a:r>
              <a:rPr lang="zh-CN" altLang="en-US" sz="2800"/>
              <a:t>，三十年前发生在无锡的事对于周来说，是件难以启齿的事，不堪回首的事，甚至是需要反复掩饰的事。）</a:t>
            </a:r>
          </a:p>
          <a:p>
            <a:endParaRPr lang="zh-CN" altLang="en-US" sz="2800"/>
          </a:p>
          <a:p>
            <a:pPr marL="457200" indent="-457200">
              <a:buFont typeface="Wingdings" panose="05000000000000000000" charset="0"/>
              <a:buChar char="l"/>
            </a:pPr>
            <a:r>
              <a:rPr lang="zh-CN" altLang="en-US" sz="2800"/>
              <a:t>周朴园：（汗涔涔地）</a:t>
            </a:r>
            <a:r>
              <a:rPr lang="zh-CN" altLang="en-US" sz="2800">
                <a:solidFill>
                  <a:srgbClr val="FF0000"/>
                </a:solidFill>
              </a:rPr>
              <a:t>哦</a:t>
            </a:r>
            <a:r>
              <a:rPr lang="zh-CN" altLang="en-US" sz="2800"/>
              <a:t>。</a:t>
            </a:r>
          </a:p>
          <a:p>
            <a:pPr indent="0">
              <a:buFont typeface="Wingdings" panose="05000000000000000000" charset="0"/>
              <a:buNone/>
            </a:pPr>
            <a:r>
              <a:rPr lang="zh-CN" altLang="en-US" sz="2800"/>
              <a:t>（在掩饰中有</a:t>
            </a:r>
            <a:r>
              <a:rPr lang="zh-CN" altLang="en-US" sz="2800">
                <a:solidFill>
                  <a:srgbClr val="FF0000"/>
                </a:solidFill>
              </a:rPr>
              <a:t>紧张</a:t>
            </a:r>
            <a:r>
              <a:rPr lang="zh-CN" altLang="en-US" sz="2800"/>
              <a:t>，在慌乱中有挣扎，读得轻而短促）</a:t>
            </a:r>
          </a:p>
        </p:txBody>
      </p:sp>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Requires="p14" p14:dur="150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7170"/>
                                        </p:tgtEl>
                                        <p:attrNameLst>
                                          <p:attrName>style.visibility</p:attrName>
                                        </p:attrNameLst>
                                      </p:cBhvr>
                                      <p:to>
                                        <p:strVal val="visible"/>
                                      </p:to>
                                    </p:set>
                                    <p:animEffect transition="in" filter="fade">
                                      <p:cBhvr>
                                        <p:cTn id="7" dur="1250"/>
                                        <p:tgtEl>
                                          <p:spTgt spid="7170"/>
                                        </p:tgtEl>
                                      </p:cBhvr>
                                    </p:animEffect>
                                    <p:anim calcmode="lin" valueType="num">
                                      <p:cBhvr>
                                        <p:cTn id="8" dur="1250" fill="hold"/>
                                        <p:tgtEl>
                                          <p:spTgt spid="7170"/>
                                        </p:tgtEl>
                                        <p:attrNameLst>
                                          <p:attrName>ppt_x</p:attrName>
                                        </p:attrNameLst>
                                      </p:cBhvr>
                                      <p:tavLst>
                                        <p:tav tm="0">
                                          <p:val>
                                            <p:strVal val="#ppt_x"/>
                                          </p:val>
                                        </p:tav>
                                        <p:tav tm="100000">
                                          <p:val>
                                            <p:strVal val="#ppt_x"/>
                                          </p:val>
                                        </p:tav>
                                      </p:tavLst>
                                    </p:anim>
                                    <p:anim calcmode="lin" valueType="num">
                                      <p:cBhvr>
                                        <p:cTn id="9" dur="1250" fill="hold"/>
                                        <p:tgtEl>
                                          <p:spTgt spid="717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2">
                                            <p:txEl>
                                              <p:pRg st="0" end="0"/>
                                            </p:txEl>
                                          </p:spTgt>
                                        </p:tgtEl>
                                        <p:attrNameLst>
                                          <p:attrName>style.visibility</p:attrName>
                                        </p:attrNameLst>
                                      </p:cBhvr>
                                      <p:to>
                                        <p:strVal val="visible"/>
                                      </p:to>
                                    </p:set>
                                    <p:anim calcmode="lin" valueType="num">
                                      <p:cBhvr additive="base">
                                        <p:cTn id="14"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15"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nodeType="clickEffect">
                                  <p:stCondLst>
                                    <p:cond delay="0"/>
                                  </p:stCondLst>
                                  <p:childTnLst>
                                    <p:set>
                                      <p:cBhvr>
                                        <p:cTn id="19" dur="1" fill="hold">
                                          <p:stCondLst>
                                            <p:cond delay="0"/>
                                          </p:stCondLst>
                                        </p:cTn>
                                        <p:tgtEl>
                                          <p:spTgt spid="2">
                                            <p:txEl>
                                              <p:pRg st="1" end="1"/>
                                            </p:txEl>
                                          </p:spTgt>
                                        </p:tgtEl>
                                        <p:attrNameLst>
                                          <p:attrName>style.visibility</p:attrName>
                                        </p:attrNameLst>
                                      </p:cBhvr>
                                      <p:to>
                                        <p:strVal val="visible"/>
                                      </p:to>
                                    </p:set>
                                    <p:anim calcmode="lin" valueType="num">
                                      <p:cBhvr additive="base">
                                        <p:cTn id="20"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21"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nodeType="clickEffect">
                                  <p:stCondLst>
                                    <p:cond delay="0"/>
                                  </p:stCondLst>
                                  <p:childTnLst>
                                    <p:set>
                                      <p:cBhvr>
                                        <p:cTn id="25" dur="1" fill="hold">
                                          <p:stCondLst>
                                            <p:cond delay="0"/>
                                          </p:stCondLst>
                                        </p:cTn>
                                        <p:tgtEl>
                                          <p:spTgt spid="2">
                                            <p:txEl>
                                              <p:pRg st="3" end="3"/>
                                            </p:txEl>
                                          </p:spTgt>
                                        </p:tgtEl>
                                        <p:attrNameLst>
                                          <p:attrName>style.visibility</p:attrName>
                                        </p:attrNameLst>
                                      </p:cBhvr>
                                      <p:to>
                                        <p:strVal val="visible"/>
                                      </p:to>
                                    </p:set>
                                    <p:anim calcmode="lin" valueType="num">
                                      <p:cBhvr additive="base">
                                        <p:cTn id="26"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27"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nodeType="clickEffect">
                                  <p:stCondLst>
                                    <p:cond delay="0"/>
                                  </p:stCondLst>
                                  <p:childTnLst>
                                    <p:set>
                                      <p:cBhvr>
                                        <p:cTn id="31" dur="1" fill="hold">
                                          <p:stCondLst>
                                            <p:cond delay="0"/>
                                          </p:stCondLst>
                                        </p:cTn>
                                        <p:tgtEl>
                                          <p:spTgt spid="2">
                                            <p:txEl>
                                              <p:pRg st="4" end="4"/>
                                            </p:txEl>
                                          </p:spTgt>
                                        </p:tgtEl>
                                        <p:attrNameLst>
                                          <p:attrName>style.visibility</p:attrName>
                                        </p:attrNameLst>
                                      </p:cBhvr>
                                      <p:to>
                                        <p:strVal val="visible"/>
                                      </p:to>
                                    </p:set>
                                    <p:anim calcmode="lin" valueType="num">
                                      <p:cBhvr additive="base">
                                        <p:cTn id="32"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33" dur="5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ags/tag2.xml><?xml version="1.0" encoding="utf-8"?>
<p:tagLst xmlns:a="http://schemas.openxmlformats.org/drawingml/2006/main" xmlns:r="http://schemas.openxmlformats.org/officeDocument/2006/relationships" xmlns:p="http://schemas.openxmlformats.org/presentationml/2006/main">
  <p:tag name="REFSHAPE" val="861189236"/>
  <p:tag name="KSO_WM_UNIT_PLACING_PICTURE_USER_VIEWPORT" val="{&quot;height&quot;:10560,&quot;width&quot;:15840}"/>
</p:tagLst>
</file>

<file path=ppt/tags/tag3.xml><?xml version="1.0" encoding="utf-8"?>
<p:tagLst xmlns:a="http://schemas.openxmlformats.org/drawingml/2006/main" xmlns:r="http://schemas.openxmlformats.org/officeDocument/2006/relationships" xmlns:p="http://schemas.openxmlformats.org/presentationml/2006/main">
  <p:tag name="REFSHAPE" val="1105588220"/>
  <p:tag name="KSO_WM_UNIT_PLACING_PICTURE_USER_VIEWPORT" val="{&quot;height&quot;:10543,&quot;width&quot;:15840}"/>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51</TotalTime>
  <Words>3905</Words>
  <Application>Microsoft Office PowerPoint</Application>
  <PresentationFormat>自定义</PresentationFormat>
  <Paragraphs>158</Paragraphs>
  <Slides>28</Slides>
  <Notes>28</Notes>
  <HiddenSlides>0</HiddenSlides>
  <MMClips>2</MMClips>
  <ScaleCrop>false</ScaleCrop>
  <HeadingPairs>
    <vt:vector size="4" baseType="variant">
      <vt:variant>
        <vt:lpstr>主题</vt:lpstr>
      </vt:variant>
      <vt:variant>
        <vt:i4>1</vt:i4>
      </vt:variant>
      <vt:variant>
        <vt:lpstr>幻灯片标题</vt:lpstr>
      </vt:variant>
      <vt:variant>
        <vt:i4>28</vt:i4>
      </vt:variant>
    </vt:vector>
  </HeadingPairs>
  <TitlesOfParts>
    <vt:vector size="29"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vector>
  </TitlesOfParts>
  <Company>china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64</cp:revision>
  <dcterms:created xsi:type="dcterms:W3CDTF">2016-05-09T13:01:00Z</dcterms:created>
  <dcterms:modified xsi:type="dcterms:W3CDTF">2020-06-16T07:42:04Z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2052-11.1.0.9740</vt:lpwstr>
  </property>
</Properties>
</file>