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56" r:id="rId3"/>
    <p:sldId id="275" r:id="rId4"/>
    <p:sldId id="293" r:id="rId5"/>
    <p:sldId id="294" r:id="rId7"/>
    <p:sldId id="338" r:id="rId8"/>
    <p:sldId id="257" r:id="rId9"/>
    <p:sldId id="316" r:id="rId10"/>
    <p:sldId id="295" r:id="rId11"/>
    <p:sldId id="339" r:id="rId12"/>
    <p:sldId id="258" r:id="rId13"/>
    <p:sldId id="342" r:id="rId14"/>
    <p:sldId id="298" r:id="rId15"/>
    <p:sldId id="343" r:id="rId16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056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>
        <p:scale>
          <a:sx n="50" d="100"/>
          <a:sy n="50" d="100"/>
        </p:scale>
        <p:origin x="-1086" y="-42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en-US" altLang="zh-CN" sz="1200" dirty="0">
                <a:latin typeface="Arial" panose="020B0604020202020204" pitchFamily="34" charset="0"/>
              </a:rPr>
            </a:fld>
            <a:endParaRPr lang="en-US" altLang="zh-CN" sz="1200" dirty="0">
              <a:latin typeface="Arial" panose="020B0604020202020204" pitchFamily="34" charset="0"/>
            </a:endParaRPr>
          </a:p>
        </p:txBody>
      </p:sp>
      <p:sp>
        <p:nvSpPr>
          <p:cNvPr id="20483" name="Rectangle 2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0484" name="Rectangle 3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/>
          <a:lstStyle/>
          <a:p>
            <a:pPr lvl="0" eaLnBrk="1" hangingPunct="1"/>
            <a:endParaRPr lang="zh-CN" altLang="zh-CN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en-US" altLang="zh-CN" sz="1200" dirty="0">
                <a:latin typeface="Arial" panose="020B0604020202020204" pitchFamily="34" charset="0"/>
              </a:rPr>
            </a:fld>
            <a:endParaRPr lang="en-US" altLang="zh-CN" sz="1200" dirty="0">
              <a:latin typeface="Arial" panose="020B0604020202020204" pitchFamily="34" charset="0"/>
            </a:endParaRPr>
          </a:p>
        </p:txBody>
      </p:sp>
      <p:sp>
        <p:nvSpPr>
          <p:cNvPr id="21507" name="Rectangle 2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1508" name="Rectangle 3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/>
          <a:lstStyle/>
          <a:p>
            <a:pPr lvl="0" eaLnBrk="1" hangingPunct="1"/>
            <a:endParaRPr lang="zh-CN" altLang="zh-CN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2560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60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60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2810510" y="950595"/>
            <a:ext cx="3824605" cy="6788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eaLnBrk="1" hangingPunct="1"/>
            <a:r>
              <a:rPr lang="zh-CN" altLang="zh-CN" sz="36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带上她的眼睛</a:t>
            </a:r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3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095683" y="1530668"/>
            <a:ext cx="1460500" cy="5191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zh-CN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刘慈欣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8433" name="Picture 1" descr="C:\Users\Administrator\Desktop\gamersky_02small_04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682115" y="2238375"/>
            <a:ext cx="6264275" cy="34940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4" name="左大括号 10"/>
          <p:cNvSpPr/>
          <p:nvPr/>
        </p:nvSpPr>
        <p:spPr>
          <a:xfrm>
            <a:off x="3059113" y="1916113"/>
            <a:ext cx="73025" cy="792162"/>
          </a:xfrm>
          <a:prstGeom prst="leftBrace">
            <a:avLst>
              <a:gd name="adj1" fmla="val 8186"/>
              <a:gd name="adj2" fmla="val 50000"/>
            </a:avLst>
          </a:prstGeom>
          <a:noFill/>
          <a:ln w="38100">
            <a:noFill/>
          </a:ln>
        </p:spPr>
        <p:txBody>
          <a:bodyPr anchor="ctr"/>
          <a:lstStyle/>
          <a:p>
            <a:pPr lvl="0" algn="ctr" eaLnBrk="1" hangingPunct="1"/>
            <a:endParaRPr lang="en-US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05" name="左大括号 11"/>
          <p:cNvSpPr/>
          <p:nvPr/>
        </p:nvSpPr>
        <p:spPr>
          <a:xfrm>
            <a:off x="2987675" y="3213100"/>
            <a:ext cx="71438" cy="720725"/>
          </a:xfrm>
          <a:prstGeom prst="leftBrace">
            <a:avLst>
              <a:gd name="adj1" fmla="val 8360"/>
              <a:gd name="adj2" fmla="val 50000"/>
            </a:avLst>
          </a:prstGeom>
          <a:noFill/>
          <a:ln w="38100">
            <a:noFill/>
          </a:ln>
        </p:spPr>
        <p:txBody>
          <a:bodyPr anchor="ctr"/>
          <a:lstStyle/>
          <a:p>
            <a:pPr lvl="0" algn="ctr" eaLnBrk="1" hangingPunct="1"/>
            <a:endParaRPr lang="en-US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06" name="左大括号 15"/>
          <p:cNvSpPr/>
          <p:nvPr/>
        </p:nvSpPr>
        <p:spPr>
          <a:xfrm>
            <a:off x="2987675" y="4437063"/>
            <a:ext cx="46038" cy="792162"/>
          </a:xfrm>
          <a:prstGeom prst="leftBrace">
            <a:avLst>
              <a:gd name="adj1" fmla="val 8205"/>
              <a:gd name="adj2" fmla="val 50000"/>
            </a:avLst>
          </a:prstGeom>
          <a:noFill/>
          <a:ln w="38100">
            <a:noFill/>
          </a:ln>
        </p:spPr>
        <p:txBody>
          <a:bodyPr anchor="ctr"/>
          <a:lstStyle/>
          <a:p>
            <a:pPr lvl="0" algn="ctr" eaLnBrk="1" hangingPunct="1"/>
            <a:endParaRPr lang="en-US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89890" y="295275"/>
            <a:ext cx="7506970" cy="579120"/>
          </a:xfrm>
          <a:prstGeom prst="rect">
            <a:avLst/>
          </a:prstGeom>
          <a:noFill/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eaLnBrk="1" hangingPunct="1"/>
            <a:r>
              <a:rPr lang="en-US" altLang="zh-CN" sz="32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       </a:t>
            </a:r>
            <a:r>
              <a:rPr lang="zh-CN" altLang="en-US" sz="32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补充</a:t>
            </a:r>
            <a:r>
              <a:rPr lang="zh-CN" altLang="zh-CN" sz="32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课文旁批，分析人物，感悟精神</a:t>
            </a:r>
            <a:endParaRPr lang="zh-CN" altLang="zh-CN" sz="32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27965" y="1756410"/>
            <a:ext cx="8916035" cy="1798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 b="1" dirty="0">
                <a:solidFill>
                  <a:srgbClr val="FF0000"/>
                </a:solidFill>
                <a:sym typeface="+mn-ea"/>
              </a:rPr>
              <a:t>提示：根据领航员小姑娘所处的处境，她的所想、所做，在课本中圈出相关的语句分析赏析在课本旁批的地方。</a:t>
            </a:r>
            <a:endParaRPr lang="zh-CN" altLang="zh-CN" sz="2800" b="1" dirty="0">
              <a:solidFill>
                <a:srgbClr val="FF0000"/>
              </a:solidFill>
              <a:sym typeface="+mn-ea"/>
            </a:endParaRPr>
          </a:p>
          <a:p>
            <a:r>
              <a:rPr lang="zh-CN" altLang="en-US" sz="2800" b="1"/>
              <a:t>  通过</a:t>
            </a:r>
            <a:r>
              <a:rPr lang="zh-CN" altLang="en-US" sz="2800" b="1" u="sng"/>
              <a:t>         </a:t>
            </a:r>
            <a:r>
              <a:rPr lang="zh-CN" altLang="en-US" sz="2800" b="1"/>
              <a:t>（句子或词语）写出了小姑娘</a:t>
            </a:r>
            <a:r>
              <a:rPr lang="zh-CN" altLang="en-US" sz="2800" b="1" u="sng"/>
              <a:t>             </a:t>
            </a:r>
            <a:r>
              <a:rPr lang="zh-CN" altLang="en-US" sz="2800" b="1">
                <a:sym typeface="+mn-ea"/>
              </a:rPr>
              <a:t>性格</a:t>
            </a:r>
            <a:endParaRPr lang="zh-CN" altLang="en-US" sz="2800" b="1"/>
          </a:p>
          <a:p>
            <a:r>
              <a:rPr lang="zh-CN" altLang="en-US" sz="2800" b="1"/>
              <a:t>   </a:t>
            </a:r>
            <a:endParaRPr lang="zh-CN" altLang="en-US" sz="2800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4" name="左大括号 10"/>
          <p:cNvSpPr/>
          <p:nvPr/>
        </p:nvSpPr>
        <p:spPr>
          <a:xfrm>
            <a:off x="3059113" y="1916113"/>
            <a:ext cx="73025" cy="792162"/>
          </a:xfrm>
          <a:prstGeom prst="leftBrace">
            <a:avLst>
              <a:gd name="adj1" fmla="val 8186"/>
              <a:gd name="adj2" fmla="val 50000"/>
            </a:avLst>
          </a:prstGeom>
          <a:noFill/>
          <a:ln w="38100">
            <a:noFill/>
          </a:ln>
        </p:spPr>
        <p:txBody>
          <a:bodyPr anchor="ctr"/>
          <a:lstStyle/>
          <a:p>
            <a:pPr lvl="0" algn="ctr" eaLnBrk="1" hangingPunct="1"/>
            <a:endParaRPr lang="en-US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05" name="左大括号 11"/>
          <p:cNvSpPr/>
          <p:nvPr/>
        </p:nvSpPr>
        <p:spPr>
          <a:xfrm>
            <a:off x="2987675" y="3213100"/>
            <a:ext cx="71438" cy="720725"/>
          </a:xfrm>
          <a:prstGeom prst="leftBrace">
            <a:avLst>
              <a:gd name="adj1" fmla="val 8360"/>
              <a:gd name="adj2" fmla="val 50000"/>
            </a:avLst>
          </a:prstGeom>
          <a:noFill/>
          <a:ln w="38100">
            <a:noFill/>
          </a:ln>
        </p:spPr>
        <p:txBody>
          <a:bodyPr anchor="ctr"/>
          <a:lstStyle/>
          <a:p>
            <a:pPr lvl="0" algn="ctr" eaLnBrk="1" hangingPunct="1"/>
            <a:endParaRPr lang="en-US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06" name="左大括号 15"/>
          <p:cNvSpPr/>
          <p:nvPr/>
        </p:nvSpPr>
        <p:spPr>
          <a:xfrm>
            <a:off x="2987675" y="4437063"/>
            <a:ext cx="46038" cy="792162"/>
          </a:xfrm>
          <a:prstGeom prst="leftBrace">
            <a:avLst>
              <a:gd name="adj1" fmla="val 8205"/>
              <a:gd name="adj2" fmla="val 50000"/>
            </a:avLst>
          </a:prstGeom>
          <a:noFill/>
          <a:ln w="38100">
            <a:noFill/>
          </a:ln>
        </p:spPr>
        <p:txBody>
          <a:bodyPr anchor="ctr"/>
          <a:lstStyle/>
          <a:p>
            <a:pPr lvl="0" algn="ctr" eaLnBrk="1" hangingPunct="1"/>
            <a:endParaRPr lang="en-US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89890" y="295275"/>
            <a:ext cx="974090" cy="579120"/>
          </a:xfrm>
          <a:prstGeom prst="rect">
            <a:avLst/>
          </a:prstGeom>
          <a:noFill/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eaLnBrk="1" hangingPunct="1"/>
            <a:r>
              <a:rPr lang="en-US" altLang="zh-CN" sz="32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       </a:t>
            </a:r>
            <a:endParaRPr lang="zh-CN" altLang="zh-CN" sz="32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85215" y="831215"/>
            <a:ext cx="6715760" cy="5791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zh-CN" sz="3200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补充课文旁批，分析人物，感悟精神</a:t>
            </a:r>
            <a:endParaRPr lang="zh-CN" altLang="en-US" sz="3200"/>
          </a:p>
        </p:txBody>
      </p:sp>
      <p:sp>
        <p:nvSpPr>
          <p:cNvPr id="8" name="文本框 7"/>
          <p:cNvSpPr txBox="1"/>
          <p:nvPr/>
        </p:nvSpPr>
        <p:spPr>
          <a:xfrm>
            <a:off x="962025" y="1562735"/>
            <a:ext cx="4828540" cy="518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>
                <a:solidFill>
                  <a:schemeClr val="bg1"/>
                </a:solidFill>
                <a:uFillTx/>
              </a:rPr>
              <a:t>如何理解</a:t>
            </a:r>
            <a:r>
              <a:rPr lang="en-US" altLang="zh-CN" sz="2800" b="1">
                <a:solidFill>
                  <a:schemeClr val="bg1"/>
                </a:solidFill>
                <a:uFillTx/>
              </a:rPr>
              <a:t>“</a:t>
            </a:r>
            <a:r>
              <a:rPr lang="zh-CN" altLang="en-US" sz="2800" b="1">
                <a:solidFill>
                  <a:schemeClr val="bg1"/>
                </a:solidFill>
                <a:uFillTx/>
              </a:rPr>
              <a:t>我</a:t>
            </a:r>
            <a:r>
              <a:rPr lang="en-US" altLang="zh-CN" sz="2800" b="1">
                <a:solidFill>
                  <a:schemeClr val="bg1"/>
                </a:solidFill>
                <a:uFillTx/>
              </a:rPr>
              <a:t>”</a:t>
            </a:r>
            <a:r>
              <a:rPr lang="zh-CN" altLang="en-US" sz="2800" b="1">
                <a:solidFill>
                  <a:schemeClr val="bg1"/>
                </a:solidFill>
                <a:uFillTx/>
              </a:rPr>
              <a:t>精神上的变化？</a:t>
            </a:r>
            <a:endParaRPr lang="zh-CN" altLang="en-US" sz="2800" b="1">
              <a:solidFill>
                <a:schemeClr val="bg1"/>
              </a:solidFill>
              <a:uFillTx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25780" y="2181225"/>
            <a:ext cx="7834630" cy="11887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/>
              <a:t>我在小姑娘精神的感召之下，由辽阔的草原、蓝天、白云</a:t>
            </a:r>
            <a:endParaRPr lang="zh-CN" altLang="en-US" sz="2400" b="1"/>
          </a:p>
          <a:p>
            <a:r>
              <a:rPr lang="zh-CN" altLang="en-US" sz="2400" b="1"/>
              <a:t>到楼房密集的城市，满眼都是灰色的，由心情放松转而忙</a:t>
            </a:r>
            <a:endParaRPr lang="zh-CN" altLang="en-US" sz="2400" b="1"/>
          </a:p>
          <a:p>
            <a:r>
              <a:rPr lang="zh-CN" altLang="en-US" sz="2400" b="1"/>
              <a:t>碌的工作中。（对比人物、线索人物）</a:t>
            </a:r>
            <a:endParaRPr lang="en-US" altLang="zh-CN" sz="2400" b="1"/>
          </a:p>
        </p:txBody>
      </p:sp>
      <p:sp>
        <p:nvSpPr>
          <p:cNvPr id="10" name="文本框 9"/>
          <p:cNvSpPr txBox="1"/>
          <p:nvPr/>
        </p:nvSpPr>
        <p:spPr>
          <a:xfrm>
            <a:off x="525780" y="3919220"/>
            <a:ext cx="7332980" cy="518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>
                <a:solidFill>
                  <a:schemeClr val="bg1"/>
                </a:solidFill>
              </a:rPr>
              <a:t>小说中仅仅出现的两次主任，有什么作用呢？</a:t>
            </a:r>
            <a:endParaRPr lang="zh-CN" altLang="en-US" sz="2800" b="1">
              <a:solidFill>
                <a:schemeClr val="bg1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25780" y="4521835"/>
            <a:ext cx="5555615" cy="8229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/>
              <a:t>1</a:t>
            </a:r>
            <a:r>
              <a:rPr lang="zh-CN" altLang="en-US" sz="2400" b="1"/>
              <a:t>、给我眼睛的人，激发了我的好奇心。</a:t>
            </a:r>
            <a:endParaRPr lang="zh-CN" altLang="en-US" sz="2400" b="1"/>
          </a:p>
          <a:p>
            <a:r>
              <a:rPr lang="en-US" altLang="zh-CN" sz="2400" b="1"/>
              <a:t>2</a:t>
            </a:r>
            <a:r>
              <a:rPr lang="zh-CN" altLang="en-US" sz="2400" b="1"/>
              <a:t>、推动着故事情节的发展。</a:t>
            </a:r>
            <a:endParaRPr lang="zh-CN" altLang="en-US" sz="2400" b="1"/>
          </a:p>
        </p:txBody>
      </p:sp>
      <p:sp>
        <p:nvSpPr>
          <p:cNvPr id="3" name="矩形 2"/>
          <p:cNvSpPr/>
          <p:nvPr/>
        </p:nvSpPr>
        <p:spPr>
          <a:xfrm>
            <a:off x="54610" y="130175"/>
            <a:ext cx="1676400" cy="70104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algn="ctr"/>
            <a:r>
              <a:rPr lang="zh-CN" altLang="en-US" sz="40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质疑</a:t>
            </a:r>
            <a:endParaRPr lang="zh-CN" altLang="en-US" sz="40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内容占位符 2"/>
          <p:cNvSpPr>
            <a:spLocks noGrp="1"/>
          </p:cNvSpPr>
          <p:nvPr>
            <p:ph idx="1"/>
          </p:nvPr>
        </p:nvSpPr>
        <p:spPr>
          <a:xfrm>
            <a:off x="179388" y="404813"/>
            <a:ext cx="8583612" cy="5694362"/>
          </a:xfrm>
        </p:spPr>
        <p:txBody>
          <a:bodyPr vert="horz" wrap="square" lIns="91440" tIns="45720" rIns="91440" bIns="45720" anchor="t"/>
          <a:lstStyle/>
          <a:p>
            <a:pPr eaLnBrk="1" hangingPunct="1"/>
            <a:endParaRPr lang="zh-CN" altLang="zh-CN" sz="4000" b="1" dirty="0">
              <a:solidFill>
                <a:srgbClr val="FF0000"/>
              </a:solidFill>
            </a:endParaRPr>
          </a:p>
          <a:p>
            <a:pPr eaLnBrk="1" hangingPunct="1"/>
            <a:r>
              <a:rPr lang="zh-CN" altLang="zh-CN" sz="4000" b="1" dirty="0">
                <a:solidFill>
                  <a:srgbClr val="FF0000"/>
                </a:solidFill>
              </a:rPr>
              <a:t> 这篇小说表达了怎样的主题？</a:t>
            </a:r>
            <a:endParaRPr lang="zh-CN" altLang="zh-CN" sz="4000" b="1" dirty="0">
              <a:solidFill>
                <a:srgbClr val="FF0000"/>
              </a:solidFill>
            </a:endParaRPr>
          </a:p>
          <a:p>
            <a:pPr eaLnBrk="1" hangingPunct="1"/>
            <a:endParaRPr lang="zh-CN" altLang="zh-CN" b="1" dirty="0">
              <a:solidFill>
                <a:schemeClr val="tx2"/>
              </a:solidFill>
            </a:endParaRPr>
          </a:p>
          <a:p>
            <a:pPr eaLnBrk="1" hangingPunct="1"/>
            <a:r>
              <a:rPr lang="zh-CN" altLang="zh-CN" b="1" dirty="0">
                <a:solidFill>
                  <a:schemeClr val="tx2"/>
                </a:solidFill>
              </a:rPr>
              <a:t>     通过领航员小女孩深陷地心，只能通过传感眼镜了解地球的故事，歌颂了她乐观、敬业为了科学而不怕献身的精神，也表达了最平凡的事物才更需要我们去珍惜的道理。</a:t>
            </a:r>
            <a:endParaRPr lang="zh-CN" altLang="zh-CN" b="1" dirty="0">
              <a:solidFill>
                <a:schemeClr val="tx2"/>
              </a:solidFill>
            </a:endParaRPr>
          </a:p>
          <a:p>
            <a:pPr eaLnBrk="1" hangingPunct="1"/>
            <a:endParaRPr lang="zh-CN" altLang="zh-CN" b="1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4" name="左大括号 10"/>
          <p:cNvSpPr/>
          <p:nvPr/>
        </p:nvSpPr>
        <p:spPr>
          <a:xfrm>
            <a:off x="3059113" y="1916113"/>
            <a:ext cx="73025" cy="792162"/>
          </a:xfrm>
          <a:prstGeom prst="leftBrace">
            <a:avLst>
              <a:gd name="adj1" fmla="val 8186"/>
              <a:gd name="adj2" fmla="val 50000"/>
            </a:avLst>
          </a:prstGeom>
          <a:noFill/>
          <a:ln w="38100">
            <a:noFill/>
          </a:ln>
        </p:spPr>
        <p:txBody>
          <a:bodyPr anchor="ctr"/>
          <a:lstStyle/>
          <a:p>
            <a:pPr lvl="0" algn="ctr" eaLnBrk="1" hangingPunct="1"/>
            <a:endParaRPr lang="en-US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05" name="左大括号 11"/>
          <p:cNvSpPr/>
          <p:nvPr/>
        </p:nvSpPr>
        <p:spPr>
          <a:xfrm>
            <a:off x="2987675" y="3213100"/>
            <a:ext cx="71438" cy="720725"/>
          </a:xfrm>
          <a:prstGeom prst="leftBrace">
            <a:avLst>
              <a:gd name="adj1" fmla="val 8360"/>
              <a:gd name="adj2" fmla="val 50000"/>
            </a:avLst>
          </a:prstGeom>
          <a:noFill/>
          <a:ln w="38100">
            <a:noFill/>
          </a:ln>
        </p:spPr>
        <p:txBody>
          <a:bodyPr anchor="ctr"/>
          <a:lstStyle/>
          <a:p>
            <a:pPr lvl="0" algn="ctr" eaLnBrk="1" hangingPunct="1"/>
            <a:endParaRPr lang="en-US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06" name="左大括号 15"/>
          <p:cNvSpPr/>
          <p:nvPr/>
        </p:nvSpPr>
        <p:spPr>
          <a:xfrm>
            <a:off x="2987675" y="4437063"/>
            <a:ext cx="46038" cy="792162"/>
          </a:xfrm>
          <a:prstGeom prst="leftBrace">
            <a:avLst>
              <a:gd name="adj1" fmla="val 8205"/>
              <a:gd name="adj2" fmla="val 50000"/>
            </a:avLst>
          </a:prstGeom>
          <a:noFill/>
          <a:ln w="38100">
            <a:noFill/>
          </a:ln>
        </p:spPr>
        <p:txBody>
          <a:bodyPr anchor="ctr"/>
          <a:lstStyle/>
          <a:p>
            <a:pPr lvl="0" algn="ctr" eaLnBrk="1" hangingPunct="1"/>
            <a:endParaRPr lang="en-US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32815" y="946785"/>
            <a:ext cx="7747635" cy="640080"/>
          </a:xfrm>
          <a:prstGeom prst="rect">
            <a:avLst/>
          </a:prstGeom>
          <a:noFill/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eaLnBrk="1" hangingPunct="1"/>
            <a:r>
              <a:rPr lang="zh-CN" altLang="en-US" sz="36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通过课文的学习，你有哪些感悟？</a:t>
            </a:r>
            <a:r>
              <a:rPr lang="en-US" altLang="zh-CN" sz="32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      </a:t>
            </a:r>
            <a:endParaRPr lang="zh-CN" altLang="zh-CN" sz="32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矩形 8"/>
          <p:cNvSpPr/>
          <p:nvPr/>
        </p:nvSpPr>
        <p:spPr>
          <a:xfrm>
            <a:off x="611188" y="836613"/>
            <a:ext cx="1836737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en-US" altLang="zh-CN" sz="2800" b="1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1043608" y="188640"/>
            <a:ext cx="2160240" cy="576064"/>
          </a:xfrm>
          <a:prstGeom prst="ellipse">
            <a:avLst/>
          </a:prstGeom>
          <a:solidFill>
            <a:srgbClr val="92D050"/>
          </a:solidFill>
          <a:ln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174" name="矩形 6"/>
          <p:cNvSpPr/>
          <p:nvPr/>
        </p:nvSpPr>
        <p:spPr>
          <a:xfrm>
            <a:off x="1258888" y="188913"/>
            <a:ext cx="1693862" cy="5486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eaLnBrk="1" hangingPunct="1"/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作者作品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175" name="Picture 2" descr="C:\Users\Administrator\Desktop\清晰边框\562310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-20955" y="940435"/>
            <a:ext cx="8883650" cy="53219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5" name="Rectangle 1"/>
          <p:cNvSpPr/>
          <p:nvPr/>
        </p:nvSpPr>
        <p:spPr>
          <a:xfrm>
            <a:off x="431483" y="1737519"/>
            <a:ext cx="6191250" cy="338328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lvl="0" eaLnBrk="1" hangingPunct="1">
              <a:lnSpc>
                <a:spcPct val="150000"/>
              </a:lnSpc>
            </a:pPr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刘慈欣</a:t>
            </a:r>
            <a:r>
              <a:rPr lang="en-US" altLang="zh-CN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男</a:t>
            </a:r>
            <a:r>
              <a:rPr lang="en-US" altLang="zh-CN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中国科幻小说代表作家之一。第一篇作品</a:t>
            </a:r>
            <a:r>
              <a:rPr lang="en-US" altLang="zh-CN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鲸歌</a:t>
            </a:r>
            <a:r>
              <a:rPr lang="en-US" altLang="zh-CN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》,</a:t>
            </a:r>
            <a:r>
              <a:rPr lang="zh-CN" altLang="en-US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短篇小说</a:t>
            </a:r>
            <a:r>
              <a:rPr lang="en-US" altLang="zh-CN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带上她的眼睛</a:t>
            </a:r>
            <a:r>
              <a:rPr lang="en-US" altLang="zh-CN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获得中国科幻银河奖一等奖</a:t>
            </a:r>
            <a:r>
              <a:rPr lang="en-US" altLang="zh-CN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en-US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另有作品</a:t>
            </a:r>
            <a:r>
              <a:rPr lang="en-US" altLang="zh-CN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流浪地球</a:t>
            </a:r>
            <a:r>
              <a:rPr lang="en-US" altLang="zh-CN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三体</a:t>
            </a:r>
            <a:r>
              <a:rPr lang="en-US" altLang="zh-CN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</a:t>
            </a:r>
            <a:endParaRPr lang="zh-CN" altLang="en-US" sz="2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" name="zp29.jpg" descr="id:2147503853;FounderCES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402070" y="1737360"/>
            <a:ext cx="2303780" cy="326263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5" name="Rectangle 9"/>
          <p:cNvSpPr/>
          <p:nvPr/>
        </p:nvSpPr>
        <p:spPr>
          <a:xfrm>
            <a:off x="387033" y="1429385"/>
            <a:ext cx="8137525" cy="3200400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lvl="0" algn="ctr" eaLnBrk="1" hangingPunct="1">
              <a:lnSpc>
                <a:spcPct val="150000"/>
              </a:lnSpc>
              <a:spcBef>
                <a:spcPct val="50000"/>
              </a:spcBef>
            </a:pPr>
            <a:r>
              <a:rPr lang="en-US" altLang="zh-CN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32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科幻小说</a:t>
            </a:r>
            <a:endParaRPr lang="zh-CN" altLang="en-US" sz="32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eaLnBrk="1" hangingPunct="1"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4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科幻小说</a:t>
            </a:r>
            <a:r>
              <a:rPr lang="zh-CN" altLang="en-US" sz="24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，主要描写想象的科学或技术对社会或个人的影响的虚构性文学作品。它的基础是有关人类或宇宙起源的某种设想，有关科技领域的新发现。科学与</a:t>
            </a:r>
            <a:r>
              <a:rPr lang="zh-CN" altLang="en-US" sz="2400" b="1" dirty="0"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幻想</a:t>
            </a:r>
            <a:r>
              <a:rPr lang="zh-CN" altLang="en-US" sz="24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是其两大特点。</a:t>
            </a:r>
            <a:endParaRPr lang="zh-CN" altLang="en-US" sz="24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75" name="Rectangle 11"/>
          <p:cNvSpPr/>
          <p:nvPr/>
        </p:nvSpPr>
        <p:spPr>
          <a:xfrm>
            <a:off x="971550" y="115888"/>
            <a:ext cx="2019300" cy="6400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eaLnBrk="1" hangingPunct="1"/>
            <a:r>
              <a:rPr lang="zh-CN" altLang="en-US" sz="36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知识链接</a:t>
            </a:r>
            <a:endParaRPr lang="zh-CN" altLang="en-US" sz="36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5"/>
          <p:cNvSpPr/>
          <p:nvPr/>
        </p:nvSpPr>
        <p:spPr>
          <a:xfrm>
            <a:off x="3542348" y="976948"/>
            <a:ext cx="2225040" cy="70104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  <a:scene3d>
              <a:camera prst="orthographicFront"/>
              <a:lightRig rig="threePt" dir="t"/>
            </a:scene3d>
          </a:bodyPr>
          <a:lstStyle/>
          <a:p>
            <a:pPr lvl="0" eaLnBrk="1" hangingPunct="1"/>
            <a:r>
              <a:rPr lang="zh-CN" altLang="en-US" sz="40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学习目标</a:t>
            </a:r>
            <a:endParaRPr lang="zh-CN" altLang="en-US" sz="40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23" name="Rectangle 7"/>
          <p:cNvSpPr/>
          <p:nvPr/>
        </p:nvSpPr>
        <p:spPr>
          <a:xfrm>
            <a:off x="370523" y="1828800"/>
            <a:ext cx="8569325" cy="26517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lnSpc>
                <a:spcPts val="3360"/>
              </a:lnSpc>
              <a:spcBef>
                <a:spcPts val="0"/>
              </a:spcBef>
            </a:pPr>
            <a:r>
              <a:rPr lang="en-US" altLang="zh-CN" sz="28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lang="zh-CN" altLang="en-US" sz="28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rPr>
              <a:t>、</a:t>
            </a:r>
            <a:r>
              <a:rPr lang="zh-CN" altLang="en-US" sz="28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28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速读课文，掌握字词，</a:t>
            </a:r>
            <a:r>
              <a:rPr lang="zh-CN" altLang="en-US" sz="28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rPr>
              <a:t>了解作者及科幻小说的特点。</a:t>
            </a:r>
            <a:endParaRPr lang="zh-CN" altLang="en-US" sz="280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>
              <a:lnSpc>
                <a:spcPts val="3360"/>
              </a:lnSpc>
              <a:spcBef>
                <a:spcPts val="0"/>
              </a:spcBef>
            </a:pPr>
            <a:r>
              <a:rPr lang="en-US" altLang="zh-CN" sz="28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zh-CN" altLang="en-US" sz="28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rPr>
              <a:t>、浏览课文，理清故事情节，</a:t>
            </a:r>
            <a:r>
              <a:rPr lang="zh-CN" altLang="en-US" sz="28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学习前有伏笔，后有照应的写法。</a:t>
            </a:r>
            <a:endParaRPr lang="zh-CN" altLang="en-US" sz="280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>
              <a:lnSpc>
                <a:spcPts val="3360"/>
              </a:lnSpc>
              <a:spcBef>
                <a:spcPts val="0"/>
              </a:spcBef>
            </a:pPr>
            <a:r>
              <a:rPr lang="en-US" altLang="zh-CN" sz="28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rPr>
              <a:t>3</a:t>
            </a:r>
            <a:r>
              <a:rPr lang="zh-CN" altLang="en-US" sz="28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rPr>
              <a:t>、 </a:t>
            </a:r>
            <a:r>
              <a:rPr lang="zh-CN" altLang="en-US" sz="28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把握人物形象，</a:t>
            </a:r>
            <a:r>
              <a:rPr lang="zh-CN" altLang="en-US" sz="28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rPr>
              <a:t>体会丰富的想象力和对科学的热爱之情。</a:t>
            </a:r>
            <a:endParaRPr lang="zh-CN" altLang="en-US" sz="280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795655" y="577850"/>
            <a:ext cx="2225040" cy="70104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4000" b="1">
                <a:solidFill>
                  <a:schemeClr val="tx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浏览课文</a:t>
            </a:r>
            <a:endParaRPr lang="zh-CN" altLang="en-US" sz="4000" b="1">
              <a:solidFill>
                <a:schemeClr val="tx2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95655" y="1826895"/>
            <a:ext cx="7350125" cy="15544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chemeClr val="bg1"/>
                </a:solidFill>
              </a:rPr>
              <a:t>要求：</a:t>
            </a:r>
            <a:endParaRPr lang="zh-CN" altLang="en-US" sz="3200" b="1">
              <a:solidFill>
                <a:schemeClr val="bg1"/>
              </a:solidFill>
            </a:endParaRPr>
          </a:p>
          <a:p>
            <a:r>
              <a:rPr lang="en-US" altLang="zh-CN" sz="3200" b="1">
                <a:solidFill>
                  <a:schemeClr val="bg1"/>
                </a:solidFill>
              </a:rPr>
              <a:t>1</a:t>
            </a:r>
            <a:r>
              <a:rPr lang="zh-CN" altLang="en-US" sz="3200" b="1">
                <a:solidFill>
                  <a:schemeClr val="bg1"/>
                </a:solidFill>
              </a:rPr>
              <a:t>、圈出课文中不认识的或难懂的字词。</a:t>
            </a:r>
            <a:endParaRPr lang="zh-CN" altLang="en-US" sz="3200" b="1">
              <a:solidFill>
                <a:schemeClr val="bg1"/>
              </a:solidFill>
            </a:endParaRPr>
          </a:p>
          <a:p>
            <a:r>
              <a:rPr lang="en-US" altLang="zh-CN" sz="3200" b="1">
                <a:solidFill>
                  <a:schemeClr val="bg1"/>
                </a:solidFill>
              </a:rPr>
              <a:t>2</a:t>
            </a:r>
            <a:r>
              <a:rPr lang="zh-CN" altLang="en-US" sz="3200" b="1">
                <a:solidFill>
                  <a:schemeClr val="bg1"/>
                </a:solidFill>
              </a:rPr>
              <a:t>、初步了解文章的故事情节。</a:t>
            </a:r>
            <a:endParaRPr lang="zh-CN" altLang="en-US" sz="3200" b="1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矩形 8"/>
          <p:cNvSpPr/>
          <p:nvPr/>
        </p:nvSpPr>
        <p:spPr>
          <a:xfrm>
            <a:off x="1187450" y="188913"/>
            <a:ext cx="1835150" cy="522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en-US" altLang="zh-CN" sz="2800" b="1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78" name="矩形 5"/>
          <p:cNvSpPr/>
          <p:nvPr/>
        </p:nvSpPr>
        <p:spPr>
          <a:xfrm>
            <a:off x="2345055" y="383540"/>
            <a:ext cx="5930900" cy="5486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eaLnBrk="1" hangingPunct="1"/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字词积累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080" name="Picture 2" descr="C:\Users\Administrator\Desktop\清晰边框\u=3454980658,648233836&amp;fm=21&amp;gp=0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345123" y="1196658"/>
            <a:ext cx="8280400" cy="42481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81" name="Rectangle 1"/>
          <p:cNvSpPr/>
          <p:nvPr/>
        </p:nvSpPr>
        <p:spPr>
          <a:xfrm>
            <a:off x="1455420" y="1583690"/>
            <a:ext cx="6526530" cy="347472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lvl="0" eaLnBrk="1" hangingPunct="1">
              <a:lnSpc>
                <a:spcPct val="150000"/>
              </a:lnSpc>
            </a:pPr>
            <a:r>
              <a:rPr lang="zh-CN" altLang="en-US" sz="280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根据拼音写汉字或根据汉字注音</a:t>
            </a:r>
            <a:endParaRPr lang="zh-CN" altLang="en-US" sz="2800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eaLnBrk="1" hangingPunct="1">
              <a:lnSpc>
                <a:spcPct val="150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r>
              <a:rPr lang="zh-CN" altLang="en-US" sz="2000" u="sng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缀</a:t>
            </a:r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               )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蒙</a:t>
            </a:r>
            <a:r>
              <a:rPr lang="zh-CN" altLang="en-US" sz="2000" u="sng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眬</a:t>
            </a:r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                 )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endParaRPr lang="zh-CN" altLang="en-US" sz="20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eaLnBrk="1" hangingPunct="1">
              <a:lnSpc>
                <a:spcPct val="150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闲</a:t>
            </a:r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xi</a:t>
            </a:r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á</a:t>
            </a:r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              )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拍</a:t>
            </a:r>
            <a:r>
              <a:rPr lang="en-US" altLang="zh-CN" sz="2000" u="sng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sh</a:t>
            </a:r>
            <a:r>
              <a:rPr lang="en-US" altLang="zh-CN" sz="2000" u="sng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è</a:t>
            </a:r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(              )</a:t>
            </a:r>
            <a:endParaRPr lang="zh-CN" altLang="en-US" sz="20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eaLnBrk="1" hangingPunct="1">
              <a:lnSpc>
                <a:spcPct val="150000"/>
              </a:lnSpc>
            </a:pPr>
            <a:r>
              <a:rPr lang="zh-CN" altLang="en-US" sz="2000" u="sng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蔚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蓝</a:t>
            </a:r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(               )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一</a:t>
            </a:r>
            <a:r>
              <a:rPr lang="zh-CN" altLang="en-US" sz="2000" u="sng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缕</a:t>
            </a:r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(                 )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　</a:t>
            </a:r>
            <a:endParaRPr lang="zh-CN" altLang="en-US" sz="20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eaLnBrk="1" hangingPunct="1">
              <a:lnSpc>
                <a:spcPct val="150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心有灵</a:t>
            </a:r>
            <a:r>
              <a:rPr lang="en-US" altLang="zh-CN" sz="2000" u="sng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</a:t>
            </a:r>
            <a:r>
              <a:rPr lang="en-US" altLang="zh-CN" sz="2000" u="sng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ī</a:t>
            </a:r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          )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天</a:t>
            </a:r>
            <a:r>
              <a:rPr lang="zh-CN" altLang="en-US" sz="2000" u="sng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涯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海角</a:t>
            </a:r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(         )</a:t>
            </a:r>
            <a:endParaRPr lang="zh-CN" altLang="en-US" sz="20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eaLnBrk="1" hangingPunct="1">
              <a:lnSpc>
                <a:spcPct val="150000"/>
              </a:lnSpc>
            </a:pPr>
            <a:r>
              <a:rPr lang="zh-CN" altLang="en-US" sz="2000" u="sng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镍</a:t>
            </a:r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           )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       安</a:t>
            </a:r>
            <a:r>
              <a:rPr lang="zh-CN" altLang="en-US" sz="2000" u="sng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慰</a:t>
            </a:r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            )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endParaRPr lang="zh-CN" altLang="en-US" sz="20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eaLnBrk="1" hangingPunct="1">
              <a:lnSpc>
                <a:spcPct val="150000"/>
              </a:lnSpc>
            </a:pP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83" name="椭圆 10"/>
          <p:cNvSpPr/>
          <p:nvPr/>
        </p:nvSpPr>
        <p:spPr>
          <a:xfrm>
            <a:off x="1979613" y="1989138"/>
            <a:ext cx="71437" cy="71437"/>
          </a:xfrm>
          <a:prstGeom prst="ellipse">
            <a:avLst/>
          </a:prstGeom>
          <a:noFill/>
          <a:ln w="25400">
            <a:noFill/>
          </a:ln>
        </p:spPr>
        <p:txBody>
          <a:bodyPr anchor="ctr"/>
          <a:lstStyle/>
          <a:p>
            <a:pPr lvl="0" algn="ctr" eaLnBrk="1" hangingPunct="1"/>
            <a:endParaRPr lang="en-US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84" name="椭圆 11"/>
          <p:cNvSpPr/>
          <p:nvPr/>
        </p:nvSpPr>
        <p:spPr>
          <a:xfrm>
            <a:off x="3851275" y="1989138"/>
            <a:ext cx="73025" cy="71437"/>
          </a:xfrm>
          <a:prstGeom prst="ellipse">
            <a:avLst/>
          </a:prstGeom>
          <a:noFill/>
          <a:ln w="25400">
            <a:noFill/>
          </a:ln>
        </p:spPr>
        <p:txBody>
          <a:bodyPr anchor="ctr"/>
          <a:lstStyle/>
          <a:p>
            <a:pPr lvl="0" algn="ctr" eaLnBrk="1" hangingPunct="1"/>
            <a:endParaRPr lang="en-US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85" name="椭圆 13"/>
          <p:cNvSpPr/>
          <p:nvPr/>
        </p:nvSpPr>
        <p:spPr>
          <a:xfrm>
            <a:off x="5724525" y="2060575"/>
            <a:ext cx="71438" cy="73025"/>
          </a:xfrm>
          <a:prstGeom prst="ellipse">
            <a:avLst/>
          </a:prstGeom>
          <a:noFill/>
          <a:ln w="25400">
            <a:noFill/>
          </a:ln>
        </p:spPr>
        <p:txBody>
          <a:bodyPr anchor="ctr"/>
          <a:lstStyle/>
          <a:p>
            <a:pPr lvl="0" algn="ctr" eaLnBrk="1" hangingPunct="1"/>
            <a:endParaRPr lang="en-US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86" name="椭圆 14"/>
          <p:cNvSpPr/>
          <p:nvPr/>
        </p:nvSpPr>
        <p:spPr>
          <a:xfrm>
            <a:off x="1979613" y="2492375"/>
            <a:ext cx="71437" cy="73025"/>
          </a:xfrm>
          <a:prstGeom prst="ellipse">
            <a:avLst/>
          </a:prstGeom>
          <a:noFill/>
          <a:ln w="25400">
            <a:noFill/>
          </a:ln>
        </p:spPr>
        <p:txBody>
          <a:bodyPr anchor="ctr"/>
          <a:lstStyle/>
          <a:p>
            <a:pPr lvl="0" algn="ctr" eaLnBrk="1" hangingPunct="1"/>
            <a:endParaRPr lang="en-US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87" name="椭圆 15"/>
          <p:cNvSpPr/>
          <p:nvPr/>
        </p:nvSpPr>
        <p:spPr>
          <a:xfrm>
            <a:off x="3635375" y="2492375"/>
            <a:ext cx="73025" cy="73025"/>
          </a:xfrm>
          <a:prstGeom prst="ellipse">
            <a:avLst/>
          </a:prstGeom>
          <a:noFill/>
          <a:ln w="25400">
            <a:noFill/>
          </a:ln>
        </p:spPr>
        <p:txBody>
          <a:bodyPr anchor="ctr"/>
          <a:lstStyle/>
          <a:p>
            <a:pPr lvl="0" algn="ctr" eaLnBrk="1" hangingPunct="1"/>
            <a:endParaRPr lang="en-US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88" name="椭圆 16"/>
          <p:cNvSpPr/>
          <p:nvPr/>
        </p:nvSpPr>
        <p:spPr>
          <a:xfrm>
            <a:off x="5795963" y="2492375"/>
            <a:ext cx="71437" cy="73025"/>
          </a:xfrm>
          <a:prstGeom prst="ellipse">
            <a:avLst/>
          </a:prstGeom>
          <a:noFill/>
          <a:ln w="25400">
            <a:noFill/>
          </a:ln>
        </p:spPr>
        <p:txBody>
          <a:bodyPr anchor="ctr"/>
          <a:lstStyle/>
          <a:p>
            <a:pPr lvl="0" algn="ctr" eaLnBrk="1" hangingPunct="1"/>
            <a:endParaRPr lang="en-US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89" name="椭圆 17"/>
          <p:cNvSpPr/>
          <p:nvPr/>
        </p:nvSpPr>
        <p:spPr>
          <a:xfrm>
            <a:off x="1692275" y="2997200"/>
            <a:ext cx="71438" cy="71438"/>
          </a:xfrm>
          <a:prstGeom prst="ellipse">
            <a:avLst/>
          </a:prstGeom>
          <a:noFill/>
          <a:ln w="25400">
            <a:noFill/>
          </a:ln>
        </p:spPr>
        <p:txBody>
          <a:bodyPr anchor="ctr"/>
          <a:lstStyle/>
          <a:p>
            <a:pPr lvl="0" algn="ctr" eaLnBrk="1" hangingPunct="1"/>
            <a:endParaRPr lang="en-US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90" name="椭圆 18"/>
          <p:cNvSpPr/>
          <p:nvPr/>
        </p:nvSpPr>
        <p:spPr>
          <a:xfrm>
            <a:off x="3851275" y="2997200"/>
            <a:ext cx="73025" cy="71438"/>
          </a:xfrm>
          <a:prstGeom prst="ellipse">
            <a:avLst/>
          </a:prstGeom>
          <a:noFill/>
          <a:ln w="25400">
            <a:noFill/>
          </a:ln>
        </p:spPr>
        <p:txBody>
          <a:bodyPr anchor="ctr"/>
          <a:lstStyle/>
          <a:p>
            <a:pPr lvl="0" algn="ctr" eaLnBrk="1" hangingPunct="1"/>
            <a:endParaRPr lang="en-US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91" name="椭圆 19"/>
          <p:cNvSpPr/>
          <p:nvPr/>
        </p:nvSpPr>
        <p:spPr>
          <a:xfrm>
            <a:off x="6300788" y="2924175"/>
            <a:ext cx="71437" cy="73025"/>
          </a:xfrm>
          <a:prstGeom prst="ellipse">
            <a:avLst/>
          </a:prstGeom>
          <a:noFill/>
          <a:ln w="25400">
            <a:noFill/>
          </a:ln>
        </p:spPr>
        <p:txBody>
          <a:bodyPr anchor="ctr"/>
          <a:lstStyle/>
          <a:p>
            <a:pPr lvl="0" algn="ctr" eaLnBrk="1" hangingPunct="1"/>
            <a:endParaRPr lang="en-US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92" name="椭圆 20"/>
          <p:cNvSpPr/>
          <p:nvPr/>
        </p:nvSpPr>
        <p:spPr>
          <a:xfrm>
            <a:off x="1979613" y="3429000"/>
            <a:ext cx="71437" cy="71438"/>
          </a:xfrm>
          <a:prstGeom prst="ellipse">
            <a:avLst/>
          </a:prstGeom>
          <a:noFill/>
          <a:ln w="25400">
            <a:noFill/>
          </a:ln>
        </p:spPr>
        <p:txBody>
          <a:bodyPr anchor="ctr"/>
          <a:lstStyle/>
          <a:p>
            <a:pPr lvl="0" algn="ctr" eaLnBrk="1" hangingPunct="1"/>
            <a:endParaRPr lang="en-US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93" name="椭圆 21"/>
          <p:cNvSpPr/>
          <p:nvPr/>
        </p:nvSpPr>
        <p:spPr>
          <a:xfrm>
            <a:off x="3563938" y="3429000"/>
            <a:ext cx="71437" cy="71438"/>
          </a:xfrm>
          <a:prstGeom prst="ellipse">
            <a:avLst/>
          </a:prstGeom>
          <a:noFill/>
          <a:ln w="25400">
            <a:noFill/>
          </a:ln>
        </p:spPr>
        <p:txBody>
          <a:bodyPr anchor="ctr"/>
          <a:lstStyle/>
          <a:p>
            <a:pPr lvl="0" algn="ctr" eaLnBrk="1" hangingPunct="1"/>
            <a:endParaRPr lang="en-US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94" name="椭圆 22"/>
          <p:cNvSpPr/>
          <p:nvPr/>
        </p:nvSpPr>
        <p:spPr>
          <a:xfrm>
            <a:off x="5867400" y="3429000"/>
            <a:ext cx="73025" cy="71438"/>
          </a:xfrm>
          <a:prstGeom prst="ellipse">
            <a:avLst/>
          </a:prstGeom>
          <a:noFill/>
          <a:ln w="25400">
            <a:noFill/>
          </a:ln>
        </p:spPr>
        <p:txBody>
          <a:bodyPr anchor="ctr"/>
          <a:lstStyle/>
          <a:p>
            <a:pPr lvl="0" algn="ctr" eaLnBrk="1" hangingPunct="1"/>
            <a:endParaRPr lang="en-US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95" name="椭圆 23"/>
          <p:cNvSpPr/>
          <p:nvPr/>
        </p:nvSpPr>
        <p:spPr>
          <a:xfrm>
            <a:off x="1692275" y="3860800"/>
            <a:ext cx="71438" cy="73025"/>
          </a:xfrm>
          <a:prstGeom prst="ellipse">
            <a:avLst/>
          </a:prstGeom>
          <a:noFill/>
          <a:ln w="25400">
            <a:noFill/>
          </a:ln>
        </p:spPr>
        <p:txBody>
          <a:bodyPr anchor="ctr"/>
          <a:lstStyle/>
          <a:p>
            <a:pPr lvl="0" algn="ctr" eaLnBrk="1" hangingPunct="1"/>
            <a:endParaRPr lang="en-US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96" name="椭圆 24"/>
          <p:cNvSpPr/>
          <p:nvPr/>
        </p:nvSpPr>
        <p:spPr>
          <a:xfrm>
            <a:off x="3851275" y="3860800"/>
            <a:ext cx="73025" cy="73025"/>
          </a:xfrm>
          <a:prstGeom prst="ellipse">
            <a:avLst/>
          </a:prstGeom>
          <a:noFill/>
          <a:ln w="25400">
            <a:noFill/>
          </a:ln>
        </p:spPr>
        <p:txBody>
          <a:bodyPr anchor="ctr"/>
          <a:lstStyle/>
          <a:p>
            <a:pPr lvl="0" algn="ctr" eaLnBrk="1" hangingPunct="1"/>
            <a:endParaRPr lang="en-US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97" name="椭圆 25"/>
          <p:cNvSpPr/>
          <p:nvPr/>
        </p:nvSpPr>
        <p:spPr>
          <a:xfrm>
            <a:off x="5940425" y="3860800"/>
            <a:ext cx="71438" cy="73025"/>
          </a:xfrm>
          <a:prstGeom prst="ellipse">
            <a:avLst/>
          </a:prstGeom>
          <a:noFill/>
          <a:ln w="25400">
            <a:noFill/>
          </a:ln>
        </p:spPr>
        <p:txBody>
          <a:bodyPr anchor="ctr"/>
          <a:lstStyle/>
          <a:p>
            <a:pPr lvl="0" algn="ctr" eaLnBrk="1" hangingPunct="1"/>
            <a:endParaRPr lang="en-US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98" name="椭圆 26"/>
          <p:cNvSpPr/>
          <p:nvPr/>
        </p:nvSpPr>
        <p:spPr>
          <a:xfrm>
            <a:off x="1763713" y="4292600"/>
            <a:ext cx="71437" cy="73025"/>
          </a:xfrm>
          <a:prstGeom prst="ellipse">
            <a:avLst/>
          </a:prstGeom>
          <a:noFill/>
          <a:ln w="25400">
            <a:noFill/>
          </a:ln>
        </p:spPr>
        <p:txBody>
          <a:bodyPr anchor="ctr"/>
          <a:lstStyle/>
          <a:p>
            <a:pPr lvl="0" algn="ctr" eaLnBrk="1" hangingPunct="1"/>
            <a:endParaRPr lang="en-US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99" name="椭圆 27"/>
          <p:cNvSpPr/>
          <p:nvPr/>
        </p:nvSpPr>
        <p:spPr>
          <a:xfrm>
            <a:off x="3708400" y="4292600"/>
            <a:ext cx="71438" cy="73025"/>
          </a:xfrm>
          <a:prstGeom prst="ellipse">
            <a:avLst/>
          </a:prstGeom>
          <a:noFill/>
          <a:ln w="25400">
            <a:noFill/>
          </a:ln>
        </p:spPr>
        <p:txBody>
          <a:bodyPr anchor="ctr"/>
          <a:lstStyle/>
          <a:p>
            <a:pPr lvl="0" algn="ctr" eaLnBrk="1" hangingPunct="1"/>
            <a:endParaRPr lang="en-US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100" name="椭圆 28"/>
          <p:cNvSpPr/>
          <p:nvPr/>
        </p:nvSpPr>
        <p:spPr>
          <a:xfrm>
            <a:off x="5867400" y="4365625"/>
            <a:ext cx="73025" cy="71438"/>
          </a:xfrm>
          <a:prstGeom prst="ellipse">
            <a:avLst/>
          </a:prstGeom>
          <a:noFill/>
          <a:ln w="25400">
            <a:noFill/>
          </a:ln>
        </p:spPr>
        <p:txBody>
          <a:bodyPr anchor="ctr"/>
          <a:lstStyle/>
          <a:p>
            <a:pPr lvl="0" algn="ctr" eaLnBrk="1" hangingPunct="1"/>
            <a:endParaRPr lang="en-US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101" name="椭圆 29"/>
          <p:cNvSpPr/>
          <p:nvPr/>
        </p:nvSpPr>
        <p:spPr>
          <a:xfrm>
            <a:off x="1908175" y="4797425"/>
            <a:ext cx="71438" cy="71438"/>
          </a:xfrm>
          <a:prstGeom prst="ellipse">
            <a:avLst/>
          </a:prstGeom>
          <a:noFill/>
          <a:ln w="25400">
            <a:noFill/>
          </a:ln>
        </p:spPr>
        <p:txBody>
          <a:bodyPr anchor="ctr"/>
          <a:lstStyle/>
          <a:p>
            <a:pPr lvl="0" algn="ctr" eaLnBrk="1" hangingPunct="1"/>
            <a:endParaRPr lang="en-US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102" name="椭圆 30"/>
          <p:cNvSpPr/>
          <p:nvPr/>
        </p:nvSpPr>
        <p:spPr>
          <a:xfrm>
            <a:off x="3924300" y="4797425"/>
            <a:ext cx="71438" cy="71438"/>
          </a:xfrm>
          <a:prstGeom prst="ellipse">
            <a:avLst/>
          </a:prstGeom>
          <a:noFill/>
          <a:ln w="25400">
            <a:noFill/>
          </a:ln>
        </p:spPr>
        <p:txBody>
          <a:bodyPr anchor="ctr"/>
          <a:lstStyle/>
          <a:p>
            <a:pPr lvl="0" algn="ctr" eaLnBrk="1" hangingPunct="1"/>
            <a:endParaRPr lang="en-US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482" name="Rectangle 2"/>
          <p:cNvSpPr/>
          <p:nvPr/>
        </p:nvSpPr>
        <p:spPr>
          <a:xfrm>
            <a:off x="1870075" y="2223770"/>
            <a:ext cx="3748405" cy="283464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lvl="0" eaLnBrk="1" hangingPunct="1">
              <a:lnSpc>
                <a:spcPct val="150000"/>
              </a:lnSpc>
            </a:pPr>
            <a:r>
              <a:rPr lang="en-US" altLang="zh-CN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zhuì                     lóng </a:t>
            </a:r>
            <a:endParaRPr lang="en-US" altLang="zh-CN" sz="20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eaLnBrk="1" hangingPunct="1">
              <a:lnSpc>
                <a:spcPct val="150000"/>
              </a:lnSpc>
            </a:pPr>
            <a:r>
              <a:rPr lang="en-US" altLang="zh-CN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暇</a:t>
            </a:r>
            <a:r>
              <a:rPr lang="en-US" altLang="zh-CN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</a:t>
            </a: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摄</a:t>
            </a:r>
            <a:endParaRPr lang="zh-CN" altLang="en-US" sz="20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eaLnBrk="1" hangingPunct="1">
              <a:lnSpc>
                <a:spcPct val="150000"/>
              </a:lnSpc>
            </a:pPr>
            <a:r>
              <a:rPr lang="en-US" altLang="zh-CN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wèi                        </a:t>
            </a:r>
            <a:r>
              <a:rPr lang="en-US" altLang="zh-CN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lǚ </a:t>
            </a:r>
            <a:endParaRPr lang="en-US" altLang="zh-CN" sz="20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eaLnBrk="1" hangingPunct="1">
              <a:lnSpc>
                <a:spcPct val="150000"/>
              </a:lnSpc>
            </a:pPr>
            <a:r>
              <a:rPr lang="en-US" altLang="zh-CN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犀</a:t>
            </a:r>
            <a:r>
              <a:rPr lang="en-US" altLang="zh-CN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                    y</a:t>
            </a:r>
            <a:r>
              <a:rPr lang="en-US" altLang="zh-CN" sz="2000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á</a:t>
            </a:r>
            <a:r>
              <a:rPr lang="en-US" altLang="zh-CN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endParaRPr lang="en-US" altLang="zh-CN" sz="20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eaLnBrk="1" hangingPunct="1">
              <a:lnSpc>
                <a:spcPct val="150000"/>
              </a:lnSpc>
            </a:pPr>
            <a:r>
              <a:rPr lang="en-US" altLang="zh-CN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en-US" altLang="zh-CN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niè</a:t>
            </a:r>
            <a:r>
              <a:rPr lang="en-US" altLang="zh-CN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</a:t>
            </a:r>
            <a:r>
              <a:rPr lang="en-US" altLang="zh-CN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wèi </a:t>
            </a:r>
            <a:endParaRPr lang="en-US" altLang="zh-CN" sz="20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eaLnBrk="1" hangingPunct="1">
              <a:lnSpc>
                <a:spcPct val="150000"/>
              </a:lnSpc>
            </a:pPr>
            <a:r>
              <a:rPr lang="en-US" altLang="zh-CN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endParaRPr lang="zh-CN" altLang="en-US" sz="20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标题 1"/>
          <p:cNvSpPr>
            <a:spLocks noGrp="1" noRot="1"/>
          </p:cNvSpPr>
          <p:nvPr>
            <p:ph type="title"/>
          </p:nvPr>
        </p:nvSpPr>
        <p:spPr>
          <a:xfrm>
            <a:off x="645795" y="-175577"/>
            <a:ext cx="8229600" cy="1143000"/>
          </a:xfrm>
        </p:spPr>
        <p:txBody>
          <a:bodyPr wrap="square" lIns="91440" tIns="45720" rIns="91440" bIns="45720" anchor="ctr"/>
          <a:lstStyle/>
          <a:p>
            <a:pPr eaLnBrk="1" hangingPunct="1"/>
            <a:r>
              <a:rPr lang="zh-CN" altLang="zh-CN" sz="3600" b="1" dirty="0">
                <a:solidFill>
                  <a:schemeClr val="tx2"/>
                </a:solidFill>
                <a:uFillTx/>
              </a:rPr>
              <a:t>根据题目，概括小说的情节</a:t>
            </a:r>
            <a:r>
              <a:rPr lang="zh-CN" altLang="zh-CN" b="1" dirty="0"/>
              <a:t>。</a:t>
            </a:r>
            <a:endParaRPr lang="zh-CN" altLang="en-US" dirty="0"/>
          </a:p>
        </p:txBody>
      </p:sp>
      <p:sp>
        <p:nvSpPr>
          <p:cNvPr id="5" name="内容占位符 2"/>
          <p:cNvSpPr>
            <a:spLocks noGrp="1" noRot="1"/>
          </p:cNvSpPr>
          <p:nvPr>
            <p:ph idx="1"/>
          </p:nvPr>
        </p:nvSpPr>
        <p:spPr>
          <a:xfrm>
            <a:off x="139065" y="808355"/>
            <a:ext cx="9034145" cy="5511165"/>
          </a:xfrm>
        </p:spPr>
        <p:txBody>
          <a:bodyPr wrap="square" lIns="91440" tIns="45720" rIns="91440" bIns="45720" anchor="t"/>
          <a:lstStyle/>
          <a:p>
            <a:pPr eaLnBrk="1" hangingPunct="1"/>
            <a:r>
              <a:rPr lang="zh-CN" altLang="zh-CN" sz="2800" dirty="0"/>
              <a:t>（</a:t>
            </a:r>
            <a:r>
              <a:rPr lang="en-US" altLang="zh-CN" sz="2800" dirty="0"/>
              <a:t>1</a:t>
            </a:r>
            <a:r>
              <a:rPr lang="zh-CN" altLang="zh-CN" sz="2800" dirty="0"/>
              <a:t>）带上她的眼睛去干嘛？</a:t>
            </a:r>
            <a:endParaRPr lang="zh-CN" altLang="zh-CN" sz="2800" dirty="0"/>
          </a:p>
          <a:p>
            <a:pPr eaLnBrk="1" hangingPunct="1"/>
            <a:r>
              <a:rPr lang="zh-CN" altLang="zh-CN" sz="2800" b="1" dirty="0">
                <a:solidFill>
                  <a:schemeClr val="accent6"/>
                </a:solidFill>
                <a:uFillTx/>
              </a:rPr>
              <a:t>      带上她的眼睛去度假。             </a:t>
            </a:r>
            <a:endParaRPr lang="zh-CN" altLang="zh-CN" sz="2800" b="1" dirty="0">
              <a:solidFill>
                <a:schemeClr val="accent6"/>
              </a:solidFill>
              <a:uFillTx/>
            </a:endParaRPr>
          </a:p>
          <a:p>
            <a:pPr eaLnBrk="1" hangingPunct="1"/>
            <a:r>
              <a:rPr lang="zh-CN" altLang="zh-CN" sz="2800" dirty="0"/>
              <a:t>（</a:t>
            </a:r>
            <a:r>
              <a:rPr lang="en-US" altLang="zh-CN" sz="2800" dirty="0"/>
              <a:t>2</a:t>
            </a:r>
            <a:r>
              <a:rPr lang="zh-CN" altLang="zh-CN" sz="2800" dirty="0"/>
              <a:t>）为什么要带上她的眼睛？</a:t>
            </a:r>
            <a:endParaRPr lang="zh-CN" altLang="zh-CN" sz="2800" dirty="0"/>
          </a:p>
          <a:p>
            <a:pPr eaLnBrk="1" hangingPunct="1"/>
            <a:r>
              <a:rPr lang="zh-CN" altLang="zh-CN" sz="2800" b="1" dirty="0">
                <a:solidFill>
                  <a:schemeClr val="accent6"/>
                </a:solidFill>
                <a:uFillTx/>
              </a:rPr>
              <a:t>因为她是“落日六号”的领航员，飞船在地心出了事故，她被困在了地心。所以带上小女孩的眼睛最后一次领略地球</a:t>
            </a:r>
            <a:r>
              <a:rPr lang="zh-CN" altLang="zh-CN" sz="2800" b="1" dirty="0">
                <a:solidFill>
                  <a:schemeClr val="accent6"/>
                </a:solidFill>
                <a:uFillTx/>
                <a:sym typeface="+mn-ea"/>
              </a:rPr>
              <a:t>的风光。</a:t>
            </a:r>
            <a:endParaRPr lang="zh-CN" altLang="zh-CN" sz="2800" b="1" dirty="0">
              <a:solidFill>
                <a:schemeClr val="accent6"/>
              </a:solidFill>
              <a:uFillTx/>
            </a:endParaRPr>
          </a:p>
          <a:p>
            <a:pPr eaLnBrk="1" hangingPunct="1"/>
            <a:r>
              <a:rPr lang="zh-CN" altLang="zh-CN" sz="2800" b="1" dirty="0">
                <a:sym typeface="+mn-ea"/>
              </a:rPr>
              <a:t>这篇小说记叙了一个怎样的故事？</a:t>
            </a:r>
            <a:endParaRPr lang="zh-CN" altLang="zh-CN" sz="2800" dirty="0"/>
          </a:p>
          <a:p>
            <a:pPr eaLnBrk="1" hangingPunct="1"/>
            <a:r>
              <a:rPr lang="zh-CN" altLang="zh-CN" sz="2800" dirty="0">
                <a:sym typeface="+mn-ea"/>
              </a:rPr>
              <a:t>这篇课文主要讲的是</a:t>
            </a:r>
            <a:endParaRPr lang="zh-CN" altLang="zh-CN" sz="2800" dirty="0">
              <a:sym typeface="+mn-ea"/>
            </a:endParaRPr>
          </a:p>
          <a:p>
            <a:pPr eaLnBrk="1" hangingPunct="1"/>
            <a:r>
              <a:rPr lang="zh-CN" altLang="zh-CN" sz="3600" b="1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因为：</a:t>
            </a:r>
            <a:r>
              <a:rPr lang="zh-CN" altLang="zh-CN" sz="2800" dirty="0">
                <a:sym typeface="+mn-ea"/>
              </a:rPr>
              <a:t>“落日六号”地航飞船失事了，领航员小姑娘被困在了地心，再也无法看见地面世界，</a:t>
            </a:r>
            <a:endParaRPr lang="zh-CN" altLang="zh-CN" sz="2800" dirty="0">
              <a:sym typeface="+mn-ea"/>
            </a:endParaRPr>
          </a:p>
          <a:p>
            <a:pPr eaLnBrk="1" hangingPunct="1"/>
            <a:r>
              <a:rPr lang="zh-CN" altLang="zh-CN" sz="3600" b="1" dirty="0">
                <a:solidFill>
                  <a:schemeClr val="bg1"/>
                </a:solidFill>
                <a:sym typeface="+mn-ea"/>
              </a:rPr>
              <a:t>所以：</a:t>
            </a:r>
            <a:r>
              <a:rPr lang="zh-CN" altLang="zh-CN" sz="2800" dirty="0">
                <a:sym typeface="+mn-ea"/>
              </a:rPr>
              <a:t>主任让我带上她的眼睛去度假。</a:t>
            </a:r>
            <a:r>
              <a:rPr lang="en-US" altLang="zh-CN" sz="4000" dirty="0"/>
              <a:t> </a:t>
            </a:r>
            <a:endParaRPr lang="en-US" altLang="zh-CN" sz="4000" dirty="0"/>
          </a:p>
          <a:p>
            <a:pPr eaLnBrk="1" hangingPunct="1"/>
            <a:endParaRPr lang="zh-CN" altLang="zh-CN" sz="4000" dirty="0"/>
          </a:p>
          <a:p>
            <a:pPr eaLnBrk="1" hangingPunct="1"/>
            <a:endParaRPr lang="zh-CN" altLang="zh-CN" sz="4000" dirty="0"/>
          </a:p>
        </p:txBody>
      </p:sp>
      <p:sp>
        <p:nvSpPr>
          <p:cNvPr id="2" name="矩形 1"/>
          <p:cNvSpPr/>
          <p:nvPr/>
        </p:nvSpPr>
        <p:spPr>
          <a:xfrm>
            <a:off x="5406390" y="588645"/>
            <a:ext cx="4045585" cy="118872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isometricRightUp">
                <a:rot lat="1200000" lon="18600000" rev="0"/>
              </a:camera>
              <a:lightRig rig="flat" dir="t">
                <a:rot lat="0" lon="0" rev="600000"/>
              </a:lightRig>
            </a:scene3d>
            <a:sp3d extrusionH="215900"/>
          </a:bodyPr>
          <a:p>
            <a:pPr algn="ctr"/>
            <a:r>
              <a:rPr lang="zh-CN" altLang="zh-CN" sz="7200" b="1" dirty="0">
                <a:blipFill>
                  <a:blip r:embed="rId1"/>
                  <a:stretch>
                    <a:fillRect/>
                  </a:stretch>
                </a:blipFill>
                <a:effectLst>
                  <a:glow rad="228600">
                    <a:srgbClr val="A5A5A5">
                      <a:alpha val="40000"/>
                      <a:satMod val="175000"/>
                    </a:srgbClr>
                  </a:glow>
                  <a:outerShdw blurRad="50800" dir="5400000" algn="ctr" rotWithShape="0">
                    <a:srgbClr val="000000">
                      <a:alpha val="43000"/>
                    </a:srgbClr>
                  </a:outerShdw>
                </a:effectLst>
              </a:rPr>
              <a:t>教你一招</a:t>
            </a:r>
            <a:endParaRPr lang="zh-CN" altLang="zh-CN" sz="7200" b="1" dirty="0">
              <a:blipFill>
                <a:blip r:embed="rId1"/>
                <a:stretch>
                  <a:fillRect/>
                </a:stretch>
              </a:blipFill>
              <a:effectLst>
                <a:glow rad="228600">
                  <a:srgbClr val="A5A5A5">
                    <a:alpha val="40000"/>
                    <a:satMod val="175000"/>
                  </a:srgbClr>
                </a:glow>
                <a:outerShdw blurRad="50800" dir="5400000" algn="ctr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126163"/>
          </a:xfrm>
        </p:spPr>
        <p:txBody>
          <a:bodyPr vert="horz" wrap="square" lIns="91440" tIns="45720" rIns="91440" bIns="45720" anchor="t"/>
          <a:lstStyle/>
          <a:p>
            <a:pPr eaLnBrk="1" hangingPunct="1"/>
            <a:r>
              <a:rPr lang="zh-CN" altLang="en-US" sz="36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/>
                </a:solidFill>
                <a:effectLst/>
                <a:sym typeface="+mn-ea"/>
              </a:rPr>
              <a:t>小说情节在叙述的时候采用了前有伏笔，后有照应的写法。</a:t>
            </a:r>
            <a:endParaRPr lang="zh-CN" altLang="en-US" sz="360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/>
              </a:solidFill>
              <a:effectLst/>
              <a:sym typeface="+mn-ea"/>
            </a:endParaRPr>
          </a:p>
          <a:p>
            <a:pPr eaLnBrk="1" hangingPunct="1"/>
            <a:r>
              <a:rPr lang="zh-CN" altLang="zh-CN" dirty="0"/>
              <a:t>伏笔：指文章或文艺作品中，在前段里为后段所作的提示或暗示。它常常与照应配合使用，即所谓前有伏笔，后有照应。）</a:t>
            </a:r>
            <a:endParaRPr lang="zh-CN" altLang="zh-CN" dirty="0"/>
          </a:p>
          <a:p>
            <a:pPr eaLnBrk="1" hangingPunct="1"/>
            <a:endParaRPr lang="zh-CN" altLang="zh-CN" b="1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  <a:p>
            <a:pPr eaLnBrk="1" hangingPunct="1"/>
            <a:r>
              <a:rPr lang="zh-CN" altLang="zh-CN" b="1" dirty="0">
                <a:solidFill>
                  <a:srgbClr val="4056FA"/>
                </a:solidFill>
              </a:rPr>
              <a:t>找出课文中运用伏笔的地方，并找出后文照应的句子：</a:t>
            </a:r>
            <a:r>
              <a:rPr lang="zh-CN" altLang="zh-CN" sz="2800" b="1" dirty="0">
                <a:solidFill>
                  <a:schemeClr val="bg1"/>
                </a:solidFill>
              </a:rPr>
              <a:t>（提示：也可结合课文中旁批中的问句进行）</a:t>
            </a:r>
            <a:endParaRPr lang="zh-CN" altLang="zh-CN" sz="2800" b="1" dirty="0">
              <a:solidFill>
                <a:schemeClr val="bg1"/>
              </a:solidFill>
            </a:endParaRPr>
          </a:p>
          <a:p>
            <a:pPr eaLnBrk="1" hangingPunct="1"/>
            <a:endParaRPr lang="zh-CN" altLang="zh-CN" sz="2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内容占位符 2"/>
          <p:cNvSpPr>
            <a:spLocks noGrp="1" noRot="1"/>
          </p:cNvSpPr>
          <p:nvPr>
            <p:ph idx="1"/>
          </p:nvPr>
        </p:nvSpPr>
        <p:spPr>
          <a:xfrm>
            <a:off x="126365" y="157480"/>
            <a:ext cx="9144000" cy="6624955"/>
          </a:xfrm>
        </p:spPr>
        <p:txBody>
          <a:bodyPr wrap="square" lIns="91440" tIns="45720" rIns="91440" bIns="45720" anchor="t"/>
          <a:lstStyle/>
          <a:p>
            <a:pPr eaLnBrk="1" hangingPunct="1"/>
            <a:r>
              <a:rPr lang="en-US" altLang="zh-CN" sz="3600" b="1" dirty="0"/>
              <a:t>         </a:t>
            </a:r>
            <a:r>
              <a:rPr lang="zh-CN" altLang="zh-CN" sz="3600" b="1" dirty="0"/>
              <a:t>把握人物形象，感悟人物精神</a:t>
            </a:r>
            <a:endParaRPr lang="zh-CN" altLang="zh-CN" sz="3600" b="1" dirty="0"/>
          </a:p>
          <a:p>
            <a:pPr eaLnBrk="1" hangingPunct="1"/>
            <a:endParaRPr lang="zh-CN" altLang="zh-CN" sz="3600" b="1" dirty="0"/>
          </a:p>
          <a:p>
            <a:pPr eaLnBrk="1" hangingPunct="1"/>
            <a:r>
              <a:rPr lang="en-US" altLang="zh-CN" sz="2800" b="1" dirty="0">
                <a:solidFill>
                  <a:schemeClr val="tx1"/>
                </a:solidFill>
                <a:uFillTx/>
              </a:rPr>
              <a:t>1. </a:t>
            </a:r>
            <a:r>
              <a:rPr lang="zh-CN" altLang="zh-CN" sz="2800" b="1" dirty="0">
                <a:solidFill>
                  <a:schemeClr val="tx1"/>
                </a:solidFill>
                <a:uFillTx/>
              </a:rPr>
              <a:t>文中这么多的伏笔和照应，归根结底，都是为了表现出小姑娘的处境。小姑娘的处境怎么样</a:t>
            </a:r>
            <a:r>
              <a:rPr lang="en-US" altLang="zh-CN" sz="2800" b="1" dirty="0">
                <a:solidFill>
                  <a:schemeClr val="tx1"/>
                </a:solidFill>
                <a:uFillTx/>
              </a:rPr>
              <a:t> </a:t>
            </a:r>
            <a:r>
              <a:rPr lang="zh-CN" altLang="zh-CN" sz="2800" b="1" dirty="0">
                <a:solidFill>
                  <a:schemeClr val="tx1"/>
                </a:solidFill>
                <a:uFillTx/>
              </a:rPr>
              <a:t>？</a:t>
            </a:r>
            <a:endParaRPr lang="zh-CN" altLang="zh-CN" sz="2800" b="1" dirty="0">
              <a:solidFill>
                <a:schemeClr val="tx1"/>
              </a:solidFill>
              <a:uFillTx/>
            </a:endParaRPr>
          </a:p>
          <a:p>
            <a:pPr eaLnBrk="1" hangingPunct="1"/>
            <a:r>
              <a:rPr lang="zh-CN" altLang="zh-CN" sz="2800" b="1" dirty="0">
                <a:solidFill>
                  <a:srgbClr val="FF0000"/>
                </a:solidFill>
              </a:rPr>
              <a:t>                  小姑娘身陷绝境。</a:t>
            </a:r>
            <a:endParaRPr lang="zh-CN" altLang="zh-CN" sz="2800" b="1" dirty="0">
              <a:solidFill>
                <a:srgbClr val="FF0000"/>
              </a:solidFill>
            </a:endParaRPr>
          </a:p>
          <a:p>
            <a:pPr eaLnBrk="1" hangingPunct="1"/>
            <a:r>
              <a:rPr lang="en-US" altLang="zh-CN" sz="2800" b="1" dirty="0">
                <a:solidFill>
                  <a:schemeClr val="tx1"/>
                </a:solidFill>
                <a:uFillTx/>
              </a:rPr>
              <a:t>2.</a:t>
            </a:r>
            <a:r>
              <a:rPr lang="zh-CN" altLang="zh-CN" sz="2800" b="1" dirty="0">
                <a:solidFill>
                  <a:schemeClr val="tx1"/>
                </a:solidFill>
                <a:uFillTx/>
              </a:rPr>
              <a:t>她的心态如何？</a:t>
            </a:r>
            <a:endParaRPr lang="en-US" altLang="zh-CN" sz="2800" b="1" dirty="0">
              <a:solidFill>
                <a:schemeClr val="tx1"/>
              </a:solidFill>
              <a:uFillTx/>
            </a:endParaRPr>
          </a:p>
          <a:p>
            <a:pPr eaLnBrk="1" hangingPunct="1"/>
            <a:r>
              <a:rPr lang="en-US" altLang="zh-CN" sz="2800" b="1" dirty="0">
                <a:solidFill>
                  <a:schemeClr val="tx1"/>
                </a:solidFill>
                <a:uFillTx/>
              </a:rPr>
              <a:t>3. </a:t>
            </a:r>
            <a:r>
              <a:rPr lang="zh-CN" altLang="zh-CN" sz="2800" b="1" dirty="0">
                <a:solidFill>
                  <a:schemeClr val="tx1"/>
                </a:solidFill>
                <a:uFillTx/>
              </a:rPr>
              <a:t>身陷绝境却如此平静</a:t>
            </a:r>
            <a:r>
              <a:rPr lang="zh-CN" altLang="zh-CN" sz="2800" b="1" dirty="0" smtClean="0">
                <a:solidFill>
                  <a:schemeClr val="tx1"/>
                </a:solidFill>
                <a:uFillTx/>
              </a:rPr>
              <a:t>，</a:t>
            </a:r>
            <a:r>
              <a:rPr lang="zh-CN" altLang="en-US" sz="2800" b="1" dirty="0" smtClean="0">
                <a:solidFill>
                  <a:schemeClr val="tx1"/>
                </a:solidFill>
                <a:uFillTx/>
              </a:rPr>
              <a:t>课</a:t>
            </a:r>
            <a:r>
              <a:rPr lang="zh-CN" altLang="en-US" sz="2800" b="1" smtClean="0">
                <a:solidFill>
                  <a:schemeClr val="tx1"/>
                </a:solidFill>
                <a:uFillTx/>
              </a:rPr>
              <a:t>文中哪些地方读出来的？快速的读一读，</a:t>
            </a:r>
            <a:r>
              <a:rPr lang="zh-CN" altLang="zh-CN" sz="2800" b="1" dirty="0" smtClean="0">
                <a:solidFill>
                  <a:schemeClr val="tx1"/>
                </a:solidFill>
                <a:uFillTx/>
              </a:rPr>
              <a:t>看</a:t>
            </a:r>
            <a:r>
              <a:rPr lang="zh-CN" altLang="zh-CN" sz="2800" b="1" dirty="0">
                <a:solidFill>
                  <a:schemeClr val="tx1"/>
                </a:solidFill>
                <a:uFillTx/>
              </a:rPr>
              <a:t>看小姑娘具有怎样的性格特点或精神品质。</a:t>
            </a:r>
            <a:endParaRPr lang="zh-CN" altLang="zh-CN" sz="2800" b="1" dirty="0">
              <a:solidFill>
                <a:schemeClr val="tx1"/>
              </a:solidFill>
              <a:uFillTx/>
            </a:endParaRPr>
          </a:p>
          <a:p>
            <a:pPr eaLnBrk="1" hangingPunct="1"/>
            <a:r>
              <a:rPr lang="zh-CN" altLang="zh-CN" sz="2800" b="1" dirty="0">
                <a:solidFill>
                  <a:srgbClr val="FF0000"/>
                </a:solidFill>
              </a:rPr>
              <a:t>①强烈的敬业精神</a:t>
            </a:r>
            <a:r>
              <a:rPr lang="en-US" altLang="zh-CN" sz="2800" b="1" dirty="0">
                <a:solidFill>
                  <a:srgbClr val="FF0000"/>
                </a:solidFill>
              </a:rPr>
              <a:t> </a:t>
            </a:r>
            <a:r>
              <a:rPr lang="zh-CN" altLang="zh-CN" sz="2800" b="1" dirty="0">
                <a:solidFill>
                  <a:srgbClr val="FF0000"/>
                </a:solidFill>
              </a:rPr>
              <a:t>；②为科学献身的精神；③对生养了自己的这颗星球的无限的热爱。</a:t>
            </a:r>
            <a:endParaRPr lang="zh-CN" altLang="zh-CN" sz="2800" b="1" dirty="0">
              <a:solidFill>
                <a:srgbClr val="FF0000"/>
              </a:solidFill>
            </a:endParaRPr>
          </a:p>
          <a:p>
            <a:pPr eaLnBrk="1" hangingPunct="1"/>
            <a:endParaRPr lang="zh-CN" altLang="en-US" dirty="0"/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4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4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母版">
  <a:themeElements>
    <a:clrScheme name="母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母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母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母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母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母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母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母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母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母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母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母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母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母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母版</Template>
  <TotalTime>0</TotalTime>
  <Words>1665</Words>
  <Application>WPS 演示</Application>
  <PresentationFormat>全屏显示(4:3)</PresentationFormat>
  <Paragraphs>106</Paragraphs>
  <Slides>13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Calibri</vt:lpstr>
      <vt:lpstr>母版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根据题目，概括小说的情节。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 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</dc:title>
  <dc:creator> </dc:creator>
  <cp:keywords> </cp:keywords>
  <dc:subject> </dc:subject>
  <cp:category>  </cp:category>
  <cp:lastModifiedBy>Administrator</cp:lastModifiedBy>
  <cp:revision>85</cp:revision>
  <dcterms:created xsi:type="dcterms:W3CDTF">2016-08-15T07:12:00Z</dcterms:created>
  <dcterms:modified xsi:type="dcterms:W3CDTF">2017-04-21T09:21:27Z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KSOProductBuildVer">
    <vt:lpwstr>2052-10.1.0.6393</vt:lpwstr>
  </property>
</Properties>
</file>