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715" r:id="rId3"/>
    <p:sldId id="531" r:id="rId4"/>
    <p:sldId id="718" r:id="rId5"/>
    <p:sldId id="719" r:id="rId6"/>
    <p:sldId id="720" r:id="rId7"/>
    <p:sldId id="721" r:id="rId8"/>
    <p:sldId id="722" r:id="rId9"/>
    <p:sldId id="723" r:id="rId10"/>
    <p:sldId id="538" r:id="rId11"/>
    <p:sldId id="724" r:id="rId12"/>
    <p:sldId id="725" r:id="rId13"/>
    <p:sldId id="726" r:id="rId14"/>
    <p:sldId id="727" r:id="rId15"/>
    <p:sldId id="728" r:id="rId16"/>
    <p:sldId id="729" r:id="rId17"/>
    <p:sldId id="730" r:id="rId18"/>
    <p:sldId id="731" r:id="rId19"/>
    <p:sldId id="732" r:id="rId20"/>
    <p:sldId id="733" r:id="rId21"/>
    <p:sldId id="734" r:id="rId22"/>
    <p:sldId id="735" r:id="rId23"/>
    <p:sldId id="550" r:id="rId24"/>
    <p:sldId id="736" r:id="rId25"/>
    <p:sldId id="737" r:id="rId26"/>
    <p:sldId id="738" r:id="rId27"/>
  </p:sldIdLst>
  <p:sldSz cx="11522075" cy="6480175"/>
  <p:notesSz cx="6858000" cy="9144000"/>
  <p:custDataLst>
    <p:tags r:id="rId28"/>
  </p:custDataLst>
  <p:defaultTextStyle>
    <a:defPPr>
      <a:defRPr lang="zh-CN"/>
    </a:defPPr>
    <a:lvl1pPr algn="l" rtl="0" fontAlgn="base">
      <a:spcBef>
        <a:spcPct val="0"/>
      </a:spcBef>
      <a:spcAft>
        <a:spcPct val="0"/>
      </a:spcAft>
      <a:defRPr sz="3200" kern="1200">
        <a:solidFill>
          <a:srgbClr val="FF0000"/>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defRPr sz="3200" kern="1200">
        <a:solidFill>
          <a:srgbClr val="FF0000"/>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defRPr sz="3200" kern="1200">
        <a:solidFill>
          <a:srgbClr val="FF0000"/>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defRPr sz="3200" kern="1200">
        <a:solidFill>
          <a:srgbClr val="FF0000"/>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defRPr sz="3200" kern="1200">
        <a:solidFill>
          <a:srgbClr val="FF0000"/>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3200" kern="1200">
        <a:solidFill>
          <a:srgbClr val="FF0000"/>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3200" kern="1200">
        <a:solidFill>
          <a:srgbClr val="FF0000"/>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3200" kern="1200">
        <a:solidFill>
          <a:srgbClr val="FF0000"/>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3200" kern="1200">
        <a:solidFill>
          <a:srgbClr val="FF0000"/>
        </a:solidFill>
        <a:latin typeface="Times New Roman" panose="02020603050405020304" pitchFamily="18" charset="0"/>
        <a:ea typeface="黑体" panose="02010609060101010101" pitchFamily="49" charset="-122"/>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961" autoAdjust="0"/>
    <p:restoredTop sz="90081" autoAdjust="0"/>
  </p:normalViewPr>
  <p:slideViewPr>
    <p:cSldViewPr>
      <p:cViewPr varScale="1">
        <p:scale>
          <a:sx n="110" d="100"/>
          <a:sy n="110" d="100"/>
        </p:scale>
        <p:origin x="-630" y="-72"/>
      </p:cViewPr>
      <p:guideLst>
        <p:guide orient="horz" pos="2041"/>
        <p:guide pos="3629"/>
      </p:guideLst>
    </p:cSldViewPr>
  </p:slideViewPr>
  <p:notesTextViewPr>
    <p:cViewPr>
      <p:scale>
        <a:sx n="1" d="1"/>
        <a:sy n="1" d="1"/>
      </p:scale>
      <p:origin x="0" y="0"/>
    </p:cViewPr>
  </p:notesTextViewPr>
  <p:sorterViewPr>
    <p:cViewPr>
      <p:scale>
        <a:sx n="130" d="100"/>
        <a:sy n="130" d="100"/>
      </p:scale>
      <p:origin x="0" y="0"/>
    </p:cViewPr>
  </p:sorterViewPr>
  <p:notesViewPr>
    <p:cSldViewPr>
      <p:cViewPr>
        <p:scale>
          <a:sx n="1" d="100"/>
          <a:sy n="1" d="100"/>
        </p:scale>
        <p:origin x="0" y="0"/>
      </p:cViewPr>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tags" Target="tags/tag1.xml" /><Relationship Id="rId29" Type="http://schemas.openxmlformats.org/officeDocument/2006/relationships/presProps" Target="presProps.xml" /><Relationship Id="rId3" Type="http://schemas.openxmlformats.org/officeDocument/2006/relationships/slide" Target="slides/slide1.xml" /><Relationship Id="rId30" Type="http://schemas.openxmlformats.org/officeDocument/2006/relationships/viewProps" Target="viewProps.xml" /><Relationship Id="rId31" Type="http://schemas.openxmlformats.org/officeDocument/2006/relationships/theme" Target="theme/theme1.xml" /><Relationship Id="rId32"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bwMode="auto">
      <p:bgPr>
        <a:solidFill>
          <a:schemeClr val="bg1"/>
        </a:solidFill>
        <a:effectLst/>
      </p:bgPr>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ct val="0"/>
              </a:spcBef>
              <a:spcAft>
                <a:spcPct val="0"/>
              </a:spcAft>
              <a:defRPr sz="120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ct val="0"/>
              </a:spcBef>
              <a:spcAft>
                <a:spcPct val="0"/>
              </a:spcAft>
              <a:defRPr sz="1200" smtClean="0">
                <a:solidFill>
                  <a:schemeClr val="tx1"/>
                </a:solidFill>
                <a:latin typeface="+mn-lt"/>
                <a:ea typeface="+mn-ea"/>
              </a:defRPr>
            </a:lvl1pPr>
          </a:lstStyle>
          <a:p>
            <a:pPr>
              <a:defRPr/>
            </a:pPr>
            <a:fld id="{FEC457B7-D2CF-47F1-9023-E2E260E894D7}" type="datetimeFigureOut">
              <a:rPr lang="zh-CN" altLang="en-US"/>
              <a:pPr>
                <a:defRPr/>
              </a:pPr>
              <a:t>2021/9/27</a:t>
            </a:fld>
            <a:endParaRPr lang="zh-CN" altLang="en-US"/>
          </a:p>
        </p:txBody>
      </p:sp>
      <p:sp>
        <p:nvSpPr>
          <p:cNvPr id="4100"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ct val="0"/>
              </a:spcBef>
              <a:spcAft>
                <a:spcPct val="0"/>
              </a:spcAft>
              <a:defRPr sz="120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noProof="1">
                <a:ea typeface="黑体" panose="02010609060101010101" pitchFamily="49" charset="-122"/>
              </a:defRPr>
            </a:lvl1pPr>
          </a:lstStyle>
          <a:p>
            <a:fld id="{B48DF7BC-F4A5-4F1E-8B33-407AF33FBD9B}" type="slidenum">
              <a:rPr lang="zh-CN" altLang="en-US"/>
              <a:t>‹#›</a:t>
            </a:fld>
            <a:endParaRPr lang="zh-CN" altLang="en-US">
              <a:ea typeface="黑体" panose="02010609060101010101" pitchFamily="49" charset="-122"/>
            </a:endParaRPr>
          </a:p>
        </p:txBody>
      </p:sp>
    </p:spTree>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0241" name="幻灯片图像占位符 1"/>
          <p:cNvSpPr>
            <a:spLocks noGrp="1" noRot="1" noChangeAspect="1" noChangeArrowheads="1"/>
          </p:cNvSpPr>
          <p:nvPr>
            <p:ph type="sldImg" idx="4294967295"/>
          </p:nvPr>
        </p:nvSpPr>
        <p:spPr/>
      </p:sp>
      <p:sp>
        <p:nvSpPr>
          <p:cNvPr id="10242" name="文本占位符 2"/>
          <p:cNvSpPr>
            <a:spLocks noGrp="1" noChangeArrowheads="1"/>
          </p:cNvSpPr>
          <p:nvPr>
            <p:ph type="body" idx="1"/>
          </p:nvPr>
        </p:nvSpPr>
        <p:spPr bwMode="auto"/>
        <p:txBody>
          <a:bodyPr wrap="square" numCol="1" anchor="t" anchorCtr="0" compatLnSpc="1"/>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与标题">
    <p:spTree>
      <p:nvGrpSpPr>
        <p:cNvPr id="1" name=""/>
        <p:cNvGrpSpPr/>
        <p:nvPr/>
      </p:nvGrpSpPr>
      <p:grpSpPr>
        <a:xfrm>
          <a:off x="0" y="0"/>
          <a:ext cx="0" cy="0"/>
        </a:xfrm>
      </p:grpSpPr>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cSld name="空白">
    <p:spTree>
      <p:nvGrpSpPr>
        <p:cNvPr id="1" name=""/>
        <p:cNvGrpSpPr/>
        <p:nvPr/>
      </p:nvGrpSpPr>
      <p:grpSpPr>
        <a:xfrm>
          <a:off x="0" y="0"/>
          <a:ext cx="0" cy="0"/>
        </a:xfrm>
      </p:grpSpPr>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bwMode="auto">
      <p:bgPr>
        <a:solidFill>
          <a:schemeClr val="bg1"/>
        </a:solidFill>
        <a:effectLst/>
      </p:bgPr>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656" r:id="rId1"/>
    <p:sldLayoutId id="2147483684" r:id="rId2"/>
  </p:sldLayoutIdLst>
  <p:transition/>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78980" name="矩形 10"/>
          <p:cNvSpPr>
            <a:spLocks noChangeArrowheads="1"/>
          </p:cNvSpPr>
          <p:nvPr/>
        </p:nvSpPr>
        <p:spPr bwMode="auto">
          <a:xfrm>
            <a:off x="1656581" y="1871935"/>
            <a:ext cx="6553200" cy="6400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zh-CN" altLang="en-US" sz="3600" smtClean="0">
                <a:solidFill>
                  <a:schemeClr val="tx1"/>
                </a:solidFill>
                <a:ea typeface="微软雅黑" panose="020b0503020204020204" pitchFamily="34" charset="-122"/>
                <a:cs typeface="Times New Roman" panose="02020603050405020304" pitchFamily="18" charset="0"/>
              </a:rPr>
              <a:t>作文指导 论证要合理</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278980"/>
                                        </p:tgtEl>
                                        <p:attrNameLst>
                                          <p:attrName>style.visibility</p:attrName>
                                        </p:attrNameLst>
                                      </p:cBhvr>
                                      <p:to>
                                        <p:strVal val="visible"/>
                                      </p:to>
                                    </p:set>
                                    <p:animEffect transition="in" filter="fade">
                                      <p:cBhvr>
                                        <p:cTn id="7" dur="1000"/>
                                        <p:tgtEl>
                                          <p:spTgt spid="1278980"/>
                                        </p:tgtEl>
                                      </p:cBhvr>
                                    </p:animEffect>
                                    <p:anim calcmode="lin" valueType="num">
                                      <p:cBhvr>
                                        <p:cTn id="8" dur="1000" fill="hold"/>
                                        <p:tgtEl>
                                          <p:spTgt spid="1278980"/>
                                        </p:tgtEl>
                                        <p:attrNameLst>
                                          <p:attrName>ppt_x</p:attrName>
                                        </p:attrNameLst>
                                      </p:cBhvr>
                                      <p:tavLst>
                                        <p:tav tm="0">
                                          <p:val>
                                            <p:strVal val="#ppt_x"/>
                                          </p:val>
                                        </p:tav>
                                        <p:tav tm="100000">
                                          <p:val>
                                            <p:strVal val="#ppt_x"/>
                                          </p:val>
                                        </p:tav>
                                      </p:tavLst>
                                    </p:anim>
                                    <p:anim calcmode="lin" valueType="num">
                                      <p:cBhvr>
                                        <p:cTn id="9" dur="1000" fill="hold"/>
                                        <p:tgtEl>
                                          <p:spTgt spid="127898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8980"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851949"/>
            <a:ext cx="10833100" cy="5163312"/>
          </a:xfrm>
          <a:prstGeom prst="rect">
            <a:avLst/>
          </a:prstGeom>
        </p:spPr>
        <p:txBody>
          <a:bodyPr>
            <a:spAutoFit/>
          </a:bodyPr>
          <a:lstStyle/>
          <a:p>
            <a:pPr>
              <a:lnSpc>
                <a:spcPct val="130000"/>
              </a:lnSpc>
              <a:spcAft>
                <a:spcPct val="0"/>
              </a:spcAft>
              <a:tabLst>
                <a:tab pos="1029335"/>
                <a:tab pos="1850390"/>
                <a:tab pos="2538095"/>
                <a:tab pos="3221990"/>
              </a:tabLst>
            </a:pPr>
            <a:r>
              <a:rPr lang="zh-CN" altLang="zh-CN" b="1">
                <a:solidFill>
                  <a:srgbClr val="000000"/>
                </a:solidFill>
                <a:ea typeface="楷体" panose="02010609060101010101" pitchFamily="49" charset="-122"/>
                <a:cs typeface="Times New Roman" panose="02020603050405020304" pitchFamily="18" charset="0"/>
              </a:rPr>
              <a:t>一个人,无论他有多大的学问,总会有无知的地方,而多疑、善疑、质疑、探疑则是获取新知识的途径。正是基于这一点,法国伟大作家巴尔扎克说:“打开一切科学的钥匙就毫无疑义地是问号,而生活的智慧,大概就在于逢事都问个为什么。”的确如此,如果达尔文没有对“特创论”的怀疑,就不会有“自然选择学说”的确立;如果哥白尼没有对“地心说”的怀疑,也不会有“日心说”的创立。所以说,只有“疑”才能使得我们的智慧之树开出艳丽的花,结出丰硕的果。</a:t>
            </a: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851949"/>
            <a:ext cx="10833100" cy="5163312"/>
          </a:xfrm>
          <a:prstGeom prst="rect">
            <a:avLst/>
          </a:prstGeom>
        </p:spPr>
        <p:txBody>
          <a:bodyPr>
            <a:spAutoFit/>
          </a:bodyPr>
          <a:lstStyle/>
          <a:p>
            <a:pPr indent="539750">
              <a:lnSpc>
                <a:spcPct val="130000"/>
              </a:lnSpc>
              <a:spcAft>
                <a:spcPct val="0"/>
              </a:spcAft>
              <a:tabLst>
                <a:tab pos="1029335"/>
                <a:tab pos="1850390"/>
                <a:tab pos="2538095"/>
                <a:tab pos="3221990"/>
              </a:tabLst>
            </a:pPr>
            <a:r>
              <a:rPr lang="zh-CN" altLang="zh-CN" b="1">
                <a:solidFill>
                  <a:srgbClr val="000000"/>
                </a:solidFill>
                <a:ea typeface="楷体" panose="02010609060101010101" pitchFamily="49" charset="-122"/>
                <a:cs typeface="Times New Roman" panose="02020603050405020304" pitchFamily="18" charset="0"/>
              </a:rPr>
              <a:t>但是,我们必须明白,“疑”是建立在丰富的知识和认真思考的基础之上的,绝不是无端的猜疑或随便的怀疑。达尔文对“特创论”的怀疑,并不是一时的心血来潮,而是他随“贝格尔”号帆船环球旅行五年,观察和采集了大量的动植物标本,考察和研究了无数的地质资料,经过综合探讨之后,才向根深蒂固的“特创论”发出了强有力的挑战。这是一场真理对谬误的挑战,其结果自然是真理胜利。可见,任何有效的怀疑,都依赖于对事实的仔细分析和对理论的深入研究。</a:t>
            </a: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851949"/>
            <a:ext cx="10833100" cy="5163312"/>
          </a:xfrm>
          <a:prstGeom prst="rect">
            <a:avLst/>
          </a:prstGeom>
        </p:spPr>
        <p:txBody>
          <a:bodyPr>
            <a:spAutoFit/>
          </a:bodyPr>
          <a:lstStyle/>
          <a:p>
            <a:pPr indent="539750">
              <a:lnSpc>
                <a:spcPct val="130000"/>
              </a:lnSpc>
              <a:spcAft>
                <a:spcPct val="0"/>
              </a:spcAft>
              <a:tabLst>
                <a:tab pos="1029335"/>
                <a:tab pos="1850390"/>
                <a:tab pos="2538095"/>
                <a:tab pos="3221990"/>
              </a:tabLst>
            </a:pPr>
            <a:r>
              <a:rPr lang="zh-CN" altLang="zh-CN" b="1">
                <a:solidFill>
                  <a:srgbClr val="000000"/>
                </a:solidFill>
                <a:ea typeface="楷体" panose="02010609060101010101" pitchFamily="49" charset="-122"/>
                <a:cs typeface="Times New Roman" panose="02020603050405020304" pitchFamily="18" charset="0"/>
              </a:rPr>
              <a:t>可是我们有许多青年,他们不善于发现。他们相信,凡是书上写的便是正确的,凡是前人说的便是真理,甚至凡是网络上出现的信息都是正确的。他们迷信书本、网络,崇拜前人以及当今名人,不敢越雷池一步。这样的人,自然不会有什么发现,更不可能有什么创见。他们对于社会的进步不仅没什么贡献,还可能成为社会前进的绊脚石,阻碍人类文明的发展。这样的人多了,我们的社会就不会进步,人类的文明就会停滞不前。所以我们必须提倡怀疑精神。</a:t>
            </a: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531861"/>
            <a:ext cx="10833100" cy="5797296"/>
          </a:xfrm>
          <a:prstGeom prst="rect">
            <a:avLst/>
          </a:prstGeom>
        </p:spPr>
        <p:txBody>
          <a:bodyPr>
            <a:spAutoFit/>
          </a:bodyPr>
          <a:lstStyle/>
          <a:p>
            <a:pPr indent="539750">
              <a:lnSpc>
                <a:spcPct val="130000"/>
              </a:lnSpc>
              <a:spcAft>
                <a:spcPct val="0"/>
              </a:spcAft>
              <a:tabLst>
                <a:tab pos="1029335"/>
                <a:tab pos="1850390"/>
                <a:tab pos="2538095"/>
                <a:tab pos="3221990"/>
              </a:tabLst>
            </a:pPr>
            <a:r>
              <a:rPr lang="zh-CN" altLang="zh-CN" b="1">
                <a:solidFill>
                  <a:srgbClr val="000000"/>
                </a:solidFill>
                <a:ea typeface="楷体" panose="02010609060101010101" pitchFamily="49" charset="-122"/>
                <a:cs typeface="Times New Roman" panose="02020603050405020304" pitchFamily="18" charset="0"/>
              </a:rPr>
              <a:t>半个多世纪以前,鲁迅先生就曾通过《狂人日记》倡导这一种精神。如今,历史的年轮已转过一周又一周,我们也早该拿起反向思维这把钢枪,作为我们向科学进军的武器了。</a:t>
            </a:r>
          </a:p>
          <a:p>
            <a:pPr indent="539750">
              <a:lnSpc>
                <a:spcPct val="130000"/>
              </a:lnSpc>
              <a:spcAft>
                <a:spcPct val="0"/>
              </a:spcAft>
              <a:tabLst>
                <a:tab pos="1029335"/>
                <a:tab pos="1850390"/>
                <a:tab pos="2538095"/>
                <a:tab pos="3221990"/>
              </a:tabLst>
            </a:pPr>
            <a:r>
              <a:rPr lang="zh-CN" altLang="zh-CN" b="1">
                <a:solidFill>
                  <a:srgbClr val="000000"/>
                </a:solidFill>
                <a:ea typeface="楷体" panose="02010609060101010101" pitchFamily="49" charset="-122"/>
                <a:cs typeface="Times New Roman" panose="02020603050405020304" pitchFamily="18" charset="0"/>
              </a:rPr>
              <a:t>地质学家李四光曾对他的学生说:“不怀疑就不能见真理。”这句话对我们也同样适用。我们要增长知识,寻求真理,就必须多疑、善疑,而且要质疑、探疑。这才是我们打开知识大门的金钥匙。</a:t>
            </a:r>
          </a:p>
          <a:p>
            <a:pPr indent="539750">
              <a:lnSpc>
                <a:spcPct val="130000"/>
              </a:lnSpc>
              <a:spcAft>
                <a:spcPct val="0"/>
              </a:spcAft>
              <a:tabLst>
                <a:tab pos="1029335"/>
                <a:tab pos="1850390"/>
                <a:tab pos="2538095"/>
                <a:tab pos="3221990"/>
              </a:tabLst>
            </a:pPr>
            <a:r>
              <a:rPr lang="zh-CN" altLang="zh-CN" b="1">
                <a:solidFill>
                  <a:srgbClr val="000000"/>
                </a:solidFill>
                <a:ea typeface="楷体" panose="02010609060101010101" pitchFamily="49" charset="-122"/>
                <a:cs typeface="Times New Roman" panose="02020603050405020304" pitchFamily="18" charset="0"/>
              </a:rPr>
              <a:t>朋友们,书山有路疑为径,勇敢地拿起这把钥匙,去打开科学的大门吧!</a:t>
            </a: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1172036"/>
            <a:ext cx="10833100" cy="5163312"/>
          </a:xfrm>
          <a:prstGeom prst="rect">
            <a:avLst/>
          </a:prstGeom>
        </p:spPr>
        <p:txBody>
          <a:bodyPr>
            <a:spAutoFit/>
          </a:bodyPr>
          <a:lstStyle/>
          <a:p>
            <a:pPr>
              <a:lnSpc>
                <a:spcPct val="130000"/>
              </a:lnSpc>
              <a:spcAft>
                <a:spcPct val="0"/>
              </a:spcAft>
              <a:tabLst>
                <a:tab pos="1029335"/>
                <a:tab pos="1850390"/>
                <a:tab pos="2538095"/>
                <a:tab pos="3221990"/>
              </a:tabLst>
            </a:pPr>
            <a:r>
              <a:rPr lang="zh-CN" altLang="zh-CN" b="1">
                <a:solidFill>
                  <a:srgbClr val="000000"/>
                </a:solidFill>
                <a:latin typeface="Arial" panose="020b0604020202020204" pitchFamily="34" charset="0"/>
                <a:cs typeface="Times New Roman" panose="02020603050405020304" pitchFamily="18" charset="0"/>
              </a:rPr>
              <a:t>点评:</a:t>
            </a:r>
          </a:p>
          <a:p>
            <a:pPr>
              <a:lnSpc>
                <a:spcPct val="130000"/>
              </a:lnSpc>
              <a:spcAft>
                <a:spcPct val="0"/>
              </a:spcAft>
              <a:tabLst>
                <a:tab pos="1029335"/>
                <a:tab pos="1850390"/>
                <a:tab pos="2538095"/>
                <a:tab pos="3221990"/>
              </a:tabLst>
            </a:pPr>
            <a:r>
              <a:rPr lang="zh-CN" altLang="zh-CN" b="1">
                <a:solidFill>
                  <a:srgbClr val="000000"/>
                </a:solidFill>
                <a:latin typeface="Arial" panose="020b0604020202020204" pitchFamily="34" charset="0"/>
                <a:cs typeface="Times New Roman" panose="02020603050405020304" pitchFamily="18" charset="0"/>
              </a:rPr>
              <a:t>立意:观点鲜明,论证合理,文章围绕中心论点“书山有路疑为径”来进行论证,点出学习与“疑”的辩证关系,并通过列举名人事例和引用名言进行论证,升华了文章中心,突出了主题。</a:t>
            </a:r>
          </a:p>
          <a:p>
            <a:pPr>
              <a:lnSpc>
                <a:spcPct val="130000"/>
              </a:lnSpc>
              <a:spcAft>
                <a:spcPct val="0"/>
              </a:spcAft>
              <a:tabLst>
                <a:tab pos="1029335"/>
                <a:tab pos="1850390"/>
                <a:tab pos="2538095"/>
                <a:tab pos="3221990"/>
              </a:tabLst>
            </a:pPr>
            <a:r>
              <a:rPr lang="zh-CN" altLang="zh-CN" b="1">
                <a:solidFill>
                  <a:srgbClr val="000000"/>
                </a:solidFill>
                <a:latin typeface="Arial" panose="020b0604020202020204" pitchFamily="34" charset="0"/>
                <a:cs typeface="Times New Roman" panose="02020603050405020304" pitchFamily="18" charset="0"/>
              </a:rPr>
              <a:t>选材:选取素材多样,本文列举了达尔文、哥白尼的事例,作为事实论据;引用陈献章、巴尔扎克、鲁迅的名言等,作为道理论据。论据充分,准确有力地证明了中心论点。</a:t>
            </a: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1172036"/>
            <a:ext cx="10833100" cy="4529329"/>
          </a:xfrm>
          <a:prstGeom prst="rect">
            <a:avLst/>
          </a:prstGeom>
        </p:spPr>
        <p:txBody>
          <a:bodyPr>
            <a:spAutoFit/>
          </a:bodyPr>
          <a:lstStyle/>
          <a:p>
            <a:pPr indent="539750">
              <a:lnSpc>
                <a:spcPct val="130000"/>
              </a:lnSpc>
              <a:spcAft>
                <a:spcPct val="0"/>
              </a:spcAft>
              <a:tabLst>
                <a:tab pos="1029335"/>
                <a:tab pos="1850390"/>
                <a:tab pos="2538095"/>
                <a:tab pos="3221990"/>
              </a:tabLst>
            </a:pPr>
            <a:r>
              <a:rPr lang="zh-CN" altLang="zh-CN" b="1">
                <a:solidFill>
                  <a:srgbClr val="000000"/>
                </a:solidFill>
                <a:ea typeface="宋体" panose="02010600030101010101" pitchFamily="2" charset="-122"/>
                <a:cs typeface="Times New Roman" panose="02020603050405020304" pitchFamily="18" charset="0"/>
              </a:rPr>
              <a:t>结构:思路清晰,论证有力。文章先开门见山地点明本文的论点,然后列举达尔文、哥白尼的事例,引用陈献章、巴尔扎克、李四光的名言,再引申到社会中迷信书本、网络等的当代青年,激发读者思考,层层论证。结尾联系现实,发出号召,提出倡议。逻辑严密,论证深刻。</a:t>
            </a:r>
          </a:p>
          <a:p>
            <a:pPr indent="539750">
              <a:lnSpc>
                <a:spcPct val="130000"/>
              </a:lnSpc>
              <a:spcAft>
                <a:spcPct val="0"/>
              </a:spcAft>
              <a:tabLst>
                <a:tab pos="1029335"/>
                <a:tab pos="1850390"/>
                <a:tab pos="2538095"/>
                <a:tab pos="3221990"/>
              </a:tabLst>
            </a:pPr>
            <a:r>
              <a:rPr lang="zh-CN" altLang="zh-CN" b="1">
                <a:solidFill>
                  <a:srgbClr val="000000"/>
                </a:solidFill>
                <a:ea typeface="宋体" panose="02010600030101010101" pitchFamily="2" charset="-122"/>
                <a:cs typeface="Times New Roman" panose="02020603050405020304" pitchFamily="18" charset="0"/>
              </a:rPr>
              <a:t>语言:语言准确有力、简洁明晰,进一步证明了“书山有路疑为径”的中心论点。</a:t>
            </a: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1812211"/>
            <a:ext cx="10833100" cy="3261361"/>
          </a:xfrm>
          <a:prstGeom prst="rect">
            <a:avLst/>
          </a:prstGeom>
        </p:spPr>
        <p:txBody>
          <a:bodyPr>
            <a:spAutoFit/>
          </a:bodyPr>
          <a:lstStyle/>
          <a:p>
            <a:pPr>
              <a:lnSpc>
                <a:spcPct val="130000"/>
              </a:lnSpc>
              <a:spcAft>
                <a:spcPct val="0"/>
              </a:spcAft>
              <a:tabLst>
                <a:tab pos="1029335"/>
                <a:tab pos="1850390"/>
                <a:tab pos="2538095"/>
                <a:tab pos="3221990"/>
              </a:tabLst>
            </a:pPr>
            <a:r>
              <a:rPr lang="zh-CN" altLang="zh-CN" b="1">
                <a:solidFill>
                  <a:srgbClr val="000000"/>
                </a:solidFill>
                <a:latin typeface="Arial" panose="020b0604020202020204" pitchFamily="34" charset="0"/>
                <a:cs typeface="Times New Roman" panose="02020603050405020304" pitchFamily="18" charset="0"/>
              </a:rPr>
              <a:t>中考满分作文二</a:t>
            </a:r>
          </a:p>
          <a:p>
            <a:pPr>
              <a:lnSpc>
                <a:spcPct val="130000"/>
              </a:lnSpc>
              <a:spcAft>
                <a:spcPct val="0"/>
              </a:spcAft>
              <a:tabLst>
                <a:tab pos="1029335"/>
                <a:tab pos="1850390"/>
                <a:tab pos="2538095"/>
                <a:tab pos="3221990"/>
              </a:tabLst>
            </a:pPr>
            <a:r>
              <a:rPr lang="zh-CN" altLang="zh-CN" b="1">
                <a:solidFill>
                  <a:srgbClr val="000000"/>
                </a:solidFill>
                <a:latin typeface="Arial" panose="020b0604020202020204" pitchFamily="34" charset="0"/>
                <a:cs typeface="Times New Roman" panose="02020603050405020304" pitchFamily="18" charset="0"/>
              </a:rPr>
              <a:t>悦纳自己(2019·浙江杭州)</a:t>
            </a:r>
          </a:p>
          <a:p>
            <a:pPr>
              <a:lnSpc>
                <a:spcPct val="130000"/>
              </a:lnSpc>
              <a:spcAft>
                <a:spcPct val="0"/>
              </a:spcAft>
              <a:tabLst>
                <a:tab pos="1029335"/>
                <a:tab pos="1850390"/>
                <a:tab pos="2538095"/>
                <a:tab pos="3221990"/>
              </a:tabLst>
            </a:pPr>
            <a:r>
              <a:rPr lang="zh-CN" altLang="zh-CN" b="1">
                <a:solidFill>
                  <a:srgbClr val="000000"/>
                </a:solidFill>
                <a:latin typeface="Arial" panose="020b0604020202020204" pitchFamily="34" charset="0"/>
                <a:cs typeface="Times New Roman" panose="02020603050405020304" pitchFamily="18" charset="0"/>
              </a:rPr>
              <a:t>俗话说,尺有所短,寸有所长。每个人都有自己的长处,也会有自己的短处。扬其所长而避其所短,方能做出一番成就。学会悦纳自己,是成功的第一步。</a:t>
            </a: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851949"/>
            <a:ext cx="10833100" cy="5163312"/>
          </a:xfrm>
          <a:prstGeom prst="rect">
            <a:avLst/>
          </a:prstGeom>
        </p:spPr>
        <p:txBody>
          <a:bodyPr>
            <a:spAutoFit/>
          </a:bodyPr>
          <a:lstStyle/>
          <a:p>
            <a:pPr indent="539750">
              <a:lnSpc>
                <a:spcPct val="130000"/>
              </a:lnSpc>
              <a:spcAft>
                <a:spcPct val="0"/>
              </a:spcAft>
              <a:tabLst>
                <a:tab pos="1029335"/>
                <a:tab pos="1850390"/>
                <a:tab pos="2538095"/>
                <a:tab pos="3221990"/>
              </a:tabLst>
            </a:pPr>
            <a:r>
              <a:rPr lang="zh-CN" altLang="zh-CN" b="1">
                <a:solidFill>
                  <a:srgbClr val="000000"/>
                </a:solidFill>
                <a:ea typeface="楷体" panose="02010609060101010101" pitchFamily="49" charset="-122"/>
                <a:cs typeface="Times New Roman" panose="02020603050405020304" pitchFamily="18" charset="0"/>
              </a:rPr>
              <a:t>悦纳自己,了解自己,勇敢地展现自己,就定会有所作为,有所成就。发现自己的闪光点,我们才能不断激发出自己的潜能,唤醒潜意识中的大智慧,从而最终拥有化茧成蝶、迎向朝阳的那一天。钱钟书,一代国学大师,可他的数学成绩却很差。但他知道自己的优势是国语和英语,所以他努力求学,被清华大学破格录取后仍不断钻研,最终成为一代国学巨匠。他正是了解了自己的长处和短处,扬长避短,最大限度地发挥了自己的潜能,才收获了人生的成功。</a:t>
            </a: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610500"/>
            <a:ext cx="10833100" cy="5440680"/>
          </a:xfrm>
          <a:prstGeom prst="rect">
            <a:avLst/>
          </a:prstGeom>
        </p:spPr>
        <p:txBody>
          <a:bodyPr>
            <a:spAutoFit/>
          </a:bodyPr>
          <a:lstStyle/>
          <a:p>
            <a:pPr indent="539750">
              <a:lnSpc>
                <a:spcPct val="130000"/>
              </a:lnSpc>
              <a:spcAft>
                <a:spcPct val="0"/>
              </a:spcAft>
              <a:tabLst>
                <a:tab pos="1029335"/>
                <a:tab pos="1850390"/>
                <a:tab pos="2538095"/>
                <a:tab pos="3221990"/>
              </a:tabLst>
            </a:pPr>
            <a:r>
              <a:rPr lang="zh-CN" altLang="zh-CN" sz="3000" b="1">
                <a:solidFill>
                  <a:srgbClr val="000000"/>
                </a:solidFill>
                <a:ea typeface="楷体" panose="02010609060101010101" pitchFamily="49" charset="-122"/>
                <a:cs typeface="Times New Roman" panose="02020603050405020304" pitchFamily="18" charset="0"/>
              </a:rPr>
              <a:t>悦纳自己,我们才能始终保持一颗初心去从容应对人生的跌宕起伏。遇到挫折时,相信自己的能力,发挥自己的长处,坚持前行,必将“长风破浪会有时,直挂云帆济沧海”。美国前总统林肯在竞选国会议员时,落选了许多次,如果他就此气馁了,不再相信自己的能力,不再坚持自己的路,那么美国就会失去一位不朽的领袖。爱迪生在改进电灯泡时,失败了很多次,如果他不再相信自己的科研能力,放弃实验,那么这个世界的夜晚将继续沉浸在黑暗中。幸而他们都没有放弃,都坚信自己的能力,奋勇前行,直至成功,不仅证明了自己的能力,而且为人类社会做出了贡献。</a:t>
            </a: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851949"/>
            <a:ext cx="10833100" cy="5163313"/>
          </a:xfrm>
          <a:prstGeom prst="rect">
            <a:avLst/>
          </a:prstGeom>
        </p:spPr>
        <p:txBody>
          <a:bodyPr>
            <a:spAutoFit/>
          </a:bodyPr>
          <a:lstStyle/>
          <a:p>
            <a:pPr indent="539750">
              <a:lnSpc>
                <a:spcPct val="130000"/>
              </a:lnSpc>
              <a:spcAft>
                <a:spcPct val="0"/>
              </a:spcAft>
              <a:tabLst>
                <a:tab pos="1029335"/>
                <a:tab pos="1850390"/>
                <a:tab pos="2538095"/>
                <a:tab pos="3221990"/>
              </a:tabLst>
            </a:pPr>
            <a:r>
              <a:rPr lang="en-US" altLang="zh-CN" b="1">
                <a:solidFill>
                  <a:srgbClr val="000000"/>
                </a:solidFill>
                <a:ea typeface="宋体" panose="02010600030101010101" pitchFamily="2" charset="-122"/>
                <a:cs typeface="Times New Roman" panose="02020603050405020304" pitchFamily="18" charset="0"/>
              </a:rPr>
              <a:t>“天生我材必有用,千金散尽还复来”道出了一代诗仙的自信与豪迈。可在我们的生活中,很多人不能很好地认识自己的优点和长处,盲目跟风,结果在忙忙碌碌中迷失了自己;也有人在挫折面前一蹶不振,自暴自弃,最终被成功遗弃。一位歌唱艺人,本来可以在歌唱事业上闯出更广阔的天地,但他被房地产一时的繁荣迷了双眼,抛弃了自己的梦想,一头扎进自己并不擅长的房地产行业,导致最终破产。在他的手里,歌唱事业的“沉香”最终成了一堆木炭。</a:t>
            </a: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195" name="文本框 15"/>
          <p:cNvSpPr txBox="1">
            <a:spLocks noChangeArrowheads="1"/>
          </p:cNvSpPr>
          <p:nvPr/>
        </p:nvSpPr>
        <p:spPr bwMode="auto">
          <a:xfrm>
            <a:off x="4103712" y="704949"/>
            <a:ext cx="4762500" cy="5791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zh-CN" altLang="en-US" b="1">
                <a:latin typeface="黑体" panose="02010609060101010101" pitchFamily="49" charset="-122"/>
                <a:sym typeface="宋体" panose="02010600030101010101" pitchFamily="2" charset="-122"/>
              </a:rPr>
              <a:t>技法指导  </a:t>
            </a:r>
          </a:p>
        </p:txBody>
      </p:sp>
      <p:sp>
        <p:nvSpPr>
          <p:cNvPr id="2" name="矩形 1"/>
          <p:cNvSpPr>
            <a:spLocks noChangeAspect="1"/>
          </p:cNvSpPr>
          <p:nvPr/>
        </p:nvSpPr>
        <p:spPr>
          <a:xfrm>
            <a:off x="432445" y="1284288"/>
            <a:ext cx="10833100" cy="5004817"/>
          </a:xfrm>
          <a:prstGeom prst="rect">
            <a:avLst/>
          </a:prstGeom>
        </p:spPr>
        <p:txBody>
          <a:bodyPr>
            <a:spAutoFit/>
          </a:bodyPr>
          <a:lstStyle/>
          <a:p>
            <a:pPr indent="539750">
              <a:lnSpc>
                <a:spcPct val="130000"/>
              </a:lnSpc>
              <a:spcAft>
                <a:spcPct val="0"/>
              </a:spcAft>
              <a:tabLst>
                <a:tab pos="1029335"/>
                <a:tab pos="1850390"/>
                <a:tab pos="2538095"/>
                <a:tab pos="3221990"/>
              </a:tabLst>
            </a:pPr>
            <a:r>
              <a:rPr lang="zh-CN" altLang="zh-CN" sz="3100" b="1">
                <a:solidFill>
                  <a:srgbClr val="000000"/>
                </a:solidFill>
                <a:ea typeface="宋体" panose="02010600030101010101" pitchFamily="2" charset="-122"/>
                <a:cs typeface="Times New Roman" panose="02020603050405020304" pitchFamily="18" charset="0"/>
              </a:rPr>
              <a:t>著名的语文教育家张志公先生说过:“无论写什么文章,要写得好,先决条件是具有正确的思想认识,丰富的生活经验、知识见闻、相当的思维能力。”对于初学议论文写作的学生而言,要做到论证合理,更需要自身良好的思维品质及思维能力。无论是立论文还是驳论文,都要摆事实、讲道理,也就是要进行论证。论证,就是围绕论点,把经过选择的论据有机地组织起来,使二者有机结合,从而推导出令人信服的结论。论证合理的技巧有哪些呢?我们一起探讨一下吧!</a:t>
            </a:r>
          </a:p>
        </p:txBody>
      </p:sp>
    </p:spTree>
  </p:cSld>
  <p:clrMapOvr>
    <a:masterClrMapping/>
  </p:clrMapOvr>
  <p:transition>
    <p:random/>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2772474"/>
            <a:ext cx="10833100" cy="1359408"/>
          </a:xfrm>
          <a:prstGeom prst="rect">
            <a:avLst/>
          </a:prstGeom>
        </p:spPr>
        <p:txBody>
          <a:bodyPr>
            <a:spAutoFit/>
          </a:bodyPr>
          <a:lstStyle/>
          <a:p>
            <a:pPr indent="280670">
              <a:lnSpc>
                <a:spcPct val="130000"/>
              </a:lnSpc>
              <a:spcAft>
                <a:spcPct val="0"/>
              </a:spcAft>
              <a:tabLst>
                <a:tab pos="1029335"/>
                <a:tab pos="1850390"/>
                <a:tab pos="2538095"/>
                <a:tab pos="3221990"/>
              </a:tabLst>
            </a:pPr>
            <a:r>
              <a:rPr lang="zh-CN" altLang="zh-CN" b="1">
                <a:solidFill>
                  <a:srgbClr val="000000"/>
                </a:solidFill>
                <a:ea typeface="楷体" panose="02010609060101010101" pitchFamily="49" charset="-122"/>
                <a:cs typeface="Times New Roman" panose="02020603050405020304" pitchFamily="18" charset="0"/>
              </a:rPr>
              <a:t>这世上本就没有救世主,我们只有勇敢地悦纳自己、相信自己,才能够在这纷乱嘈杂的世界上拥有自己的一席之地!</a:t>
            </a: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4487" y="442112"/>
            <a:ext cx="10833100" cy="6035039"/>
          </a:xfrm>
          <a:prstGeom prst="rect">
            <a:avLst/>
          </a:prstGeom>
        </p:spPr>
        <p:txBody>
          <a:bodyPr>
            <a:spAutoFit/>
          </a:bodyPr>
          <a:lstStyle/>
          <a:p>
            <a:pPr>
              <a:lnSpc>
                <a:spcPct val="130000"/>
              </a:lnSpc>
              <a:spcAft>
                <a:spcPct val="0"/>
              </a:spcAft>
              <a:tabLst>
                <a:tab pos="1029335"/>
                <a:tab pos="1850390"/>
                <a:tab pos="2538095"/>
                <a:tab pos="3221990"/>
              </a:tabLst>
            </a:pPr>
            <a:r>
              <a:rPr lang="zh-CN" altLang="zh-CN" sz="3000" b="1">
                <a:solidFill>
                  <a:srgbClr val="000000"/>
                </a:solidFill>
                <a:latin typeface="Arial" panose="020b0604020202020204" pitchFamily="34" charset="0"/>
                <a:cs typeface="Times New Roman" panose="02020603050405020304" pitchFamily="18" charset="0"/>
              </a:rPr>
              <a:t>点评:</a:t>
            </a:r>
          </a:p>
          <a:p>
            <a:pPr>
              <a:lnSpc>
                <a:spcPct val="130000"/>
              </a:lnSpc>
              <a:spcAft>
                <a:spcPct val="0"/>
              </a:spcAft>
              <a:tabLst>
                <a:tab pos="1029335"/>
                <a:tab pos="1850390"/>
                <a:tab pos="2538095"/>
                <a:tab pos="3221990"/>
              </a:tabLst>
            </a:pPr>
            <a:r>
              <a:rPr lang="zh-CN" altLang="zh-CN" sz="3000" b="1">
                <a:solidFill>
                  <a:srgbClr val="000000"/>
                </a:solidFill>
                <a:latin typeface="Arial" panose="020b0604020202020204" pitchFamily="34" charset="0"/>
                <a:cs typeface="Times New Roman" panose="02020603050405020304" pitchFamily="18" charset="0"/>
              </a:rPr>
              <a:t>立意:“悦纳自己”,本文以此为标题和中心论点,在立意角度的选取上就达到了先声夺人的效果。</a:t>
            </a:r>
          </a:p>
          <a:p>
            <a:pPr>
              <a:lnSpc>
                <a:spcPct val="130000"/>
              </a:lnSpc>
              <a:spcAft>
                <a:spcPct val="0"/>
              </a:spcAft>
              <a:tabLst>
                <a:tab pos="1029335"/>
                <a:tab pos="1850390"/>
                <a:tab pos="2538095"/>
                <a:tab pos="3221990"/>
              </a:tabLst>
            </a:pPr>
            <a:r>
              <a:rPr lang="zh-CN" altLang="zh-CN" sz="3000" b="1">
                <a:solidFill>
                  <a:srgbClr val="000000"/>
                </a:solidFill>
                <a:latin typeface="Arial" panose="020b0604020202020204" pitchFamily="34" charset="0"/>
                <a:cs typeface="Times New Roman" panose="02020603050405020304" pitchFamily="18" charset="0"/>
              </a:rPr>
              <a:t>选材:素材选取典型,有详有略,起到了丰富充实的效果。文章运用大量的例子,摆事实讲道理。</a:t>
            </a:r>
          </a:p>
          <a:p>
            <a:pPr>
              <a:lnSpc>
                <a:spcPct val="130000"/>
              </a:lnSpc>
              <a:spcAft>
                <a:spcPct val="0"/>
              </a:spcAft>
              <a:tabLst>
                <a:tab pos="1029335"/>
                <a:tab pos="1850390"/>
                <a:tab pos="2538095"/>
                <a:tab pos="3221990"/>
              </a:tabLst>
            </a:pPr>
            <a:r>
              <a:rPr lang="zh-CN" altLang="zh-CN" sz="3000" b="1">
                <a:solidFill>
                  <a:srgbClr val="000000"/>
                </a:solidFill>
                <a:latin typeface="Arial" panose="020b0604020202020204" pitchFamily="34" charset="0"/>
                <a:cs typeface="Times New Roman" panose="02020603050405020304" pitchFamily="18" charset="0"/>
              </a:rPr>
              <a:t>结构:全文以“悦纳自己”为线,串起钱钟书、林肯、李白古今中外三个事例,并通过对比论证,从正反两个方面对中心论点进行论证,思路非常明晰,论证高人一筹。</a:t>
            </a:r>
          </a:p>
          <a:p>
            <a:pPr>
              <a:lnSpc>
                <a:spcPct val="130000"/>
              </a:lnSpc>
              <a:spcAft>
                <a:spcPct val="0"/>
              </a:spcAft>
              <a:tabLst>
                <a:tab pos="1029335"/>
                <a:tab pos="1850390"/>
                <a:tab pos="2538095"/>
                <a:tab pos="3221990"/>
              </a:tabLst>
            </a:pPr>
            <a:r>
              <a:rPr lang="zh-CN" altLang="zh-CN" sz="3000" b="1">
                <a:solidFill>
                  <a:srgbClr val="000000"/>
                </a:solidFill>
                <a:latin typeface="Arial" panose="020b0604020202020204" pitchFamily="34" charset="0"/>
                <a:cs typeface="Times New Roman" panose="02020603050405020304" pitchFamily="18" charset="0"/>
              </a:rPr>
              <a:t>语言:语言简洁,收束干净利落,观点鲜明地冲击读者的既有观念,准确有力地证明了文章的中心论点。</a:t>
            </a: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291" name="文本框 15"/>
          <p:cNvSpPr txBox="1">
            <a:spLocks noChangeArrowheads="1"/>
          </p:cNvSpPr>
          <p:nvPr/>
        </p:nvSpPr>
        <p:spPr bwMode="auto">
          <a:xfrm>
            <a:off x="3527648" y="704949"/>
            <a:ext cx="4762500" cy="5791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zh-CN" altLang="en-US" b="1">
                <a:solidFill>
                  <a:schemeClr val="tx1"/>
                </a:solidFill>
                <a:latin typeface="黑体" panose="02010609060101010101" pitchFamily="49" charset="-122"/>
                <a:sym typeface="宋体" panose="02010600030101010101" pitchFamily="2" charset="-122"/>
              </a:rPr>
              <a:t>参考作文题 </a:t>
            </a:r>
          </a:p>
        </p:txBody>
      </p:sp>
      <p:sp>
        <p:nvSpPr>
          <p:cNvPr id="2" name="矩形 1"/>
          <p:cNvSpPr>
            <a:spLocks noChangeAspect="1"/>
          </p:cNvSpPr>
          <p:nvPr/>
        </p:nvSpPr>
        <p:spPr>
          <a:xfrm>
            <a:off x="349250" y="1812211"/>
            <a:ext cx="10833100" cy="3261360"/>
          </a:xfrm>
          <a:prstGeom prst="rect">
            <a:avLst/>
          </a:prstGeom>
        </p:spPr>
        <p:txBody>
          <a:bodyPr>
            <a:spAutoFit/>
          </a:bodyPr>
          <a:lstStyle/>
          <a:p>
            <a:pPr indent="539750">
              <a:lnSpc>
                <a:spcPct val="130000"/>
              </a:lnSpc>
              <a:spcAft>
                <a:spcPct val="0"/>
              </a:spcAft>
              <a:tabLst>
                <a:tab pos="1029335"/>
                <a:tab pos="1850390"/>
                <a:tab pos="2538095"/>
                <a:tab pos="3221990"/>
              </a:tabLst>
            </a:pPr>
            <a:r>
              <a:rPr lang="en-US" altLang="zh-CN" b="1">
                <a:solidFill>
                  <a:srgbClr val="000000"/>
                </a:solidFill>
                <a:ea typeface="宋体" panose="02010600030101010101" pitchFamily="2" charset="-122"/>
                <a:cs typeface="Times New Roman" panose="02020603050405020304" pitchFamily="18" charset="0"/>
              </a:rPr>
              <a:t>1.阅读下面材料,按要求作文。(2021·江苏苏州)</a:t>
            </a:r>
          </a:p>
          <a:p>
            <a:pPr indent="539750">
              <a:lnSpc>
                <a:spcPct val="130000"/>
              </a:lnSpc>
              <a:spcAft>
                <a:spcPct val="0"/>
              </a:spcAft>
              <a:tabLst>
                <a:tab pos="1029335"/>
                <a:tab pos="1850390"/>
                <a:tab pos="2538095"/>
                <a:tab pos="3221990"/>
              </a:tabLst>
            </a:pPr>
            <a:r>
              <a:rPr lang="en-US" altLang="zh-CN" b="1">
                <a:solidFill>
                  <a:srgbClr val="000000"/>
                </a:solidFill>
                <a:ea typeface="宋体" panose="02010600030101010101" pitchFamily="2" charset="-122"/>
                <a:cs typeface="Times New Roman" panose="02020603050405020304" pitchFamily="18" charset="0"/>
              </a:rPr>
              <a:t>“箪食瓢饮,贫居陋巷,而能不改其乐”,是颜回的精神;“先天下之忧而忧,后天下之乐而乐”,是范仲淹的精神;“一世忠贞兴故国,满腔热血沃中华”,是赵一曼的精神;“攻城不怕艰,攻书莫畏难”,是叶剑英元帅提倡的精神……</a:t>
            </a:r>
          </a:p>
        </p:txBody>
      </p:sp>
    </p:spTree>
  </p:cSld>
  <p:clrMapOvr>
    <a:masterClrMapping/>
  </p:clrMapOvr>
  <p:transition>
    <p:random/>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1492123"/>
            <a:ext cx="10833100" cy="3895344"/>
          </a:xfrm>
          <a:prstGeom prst="rect">
            <a:avLst/>
          </a:prstGeom>
        </p:spPr>
        <p:txBody>
          <a:bodyPr>
            <a:spAutoFit/>
          </a:bodyPr>
          <a:lstStyle/>
          <a:p>
            <a:pPr indent="539750">
              <a:lnSpc>
                <a:spcPct val="130000"/>
              </a:lnSpc>
              <a:spcAft>
                <a:spcPct val="0"/>
              </a:spcAft>
              <a:tabLst>
                <a:tab pos="1029335"/>
                <a:tab pos="1850390"/>
                <a:tab pos="2538095"/>
                <a:tab pos="3221990"/>
              </a:tabLst>
            </a:pPr>
            <a:r>
              <a:rPr lang="zh-CN" altLang="zh-CN" b="1">
                <a:solidFill>
                  <a:srgbClr val="000000"/>
                </a:solidFill>
                <a:ea typeface="宋体" panose="02010600030101010101" pitchFamily="2" charset="-122"/>
                <a:cs typeface="Times New Roman" panose="02020603050405020304" pitchFamily="18" charset="0"/>
              </a:rPr>
              <a:t>古往今来,那些优秀人物的精神常常令人感动、向往,然而一旦遇到具体问题需要作出选择时,人们往往又会犹豫,甚至畏难不前。请结合你自己的生活经历、感受和思考,以“人是要有一点精神的”为题,写一篇记叙文或议论文。</a:t>
            </a:r>
          </a:p>
          <a:p>
            <a:pPr indent="539750">
              <a:lnSpc>
                <a:spcPct val="130000"/>
              </a:lnSpc>
              <a:spcAft>
                <a:spcPct val="0"/>
              </a:spcAft>
              <a:tabLst>
                <a:tab pos="1029335"/>
                <a:tab pos="1850390"/>
                <a:tab pos="2538095"/>
                <a:tab pos="3221990"/>
              </a:tabLst>
            </a:pPr>
            <a:r>
              <a:rPr lang="zh-CN" altLang="zh-CN" b="1">
                <a:solidFill>
                  <a:srgbClr val="000000"/>
                </a:solidFill>
                <a:ea typeface="宋体" panose="02010600030101010101" pitchFamily="2" charset="-122"/>
                <a:cs typeface="Times New Roman" panose="02020603050405020304" pitchFamily="18" charset="0"/>
              </a:rPr>
              <a:t>要求:①不少于600字;②文中不要出现(或暗示)本人的姓名、校名。</a:t>
            </a: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1172036"/>
            <a:ext cx="10833100" cy="4529329"/>
          </a:xfrm>
          <a:prstGeom prst="rect">
            <a:avLst/>
          </a:prstGeom>
        </p:spPr>
        <p:txBody>
          <a:bodyPr>
            <a:spAutoFit/>
          </a:bodyPr>
          <a:lstStyle/>
          <a:p>
            <a:pPr indent="539750">
              <a:lnSpc>
                <a:spcPct val="130000"/>
              </a:lnSpc>
              <a:spcAft>
                <a:spcPct val="0"/>
              </a:spcAft>
              <a:tabLst>
                <a:tab pos="1029335"/>
                <a:tab pos="1850390"/>
                <a:tab pos="2538095"/>
                <a:tab pos="3221990"/>
              </a:tabLst>
            </a:pPr>
            <a:r>
              <a:rPr lang="en-US" altLang="zh-CN" b="1">
                <a:solidFill>
                  <a:srgbClr val="000000"/>
                </a:solidFill>
                <a:ea typeface="宋体" panose="02010600030101010101" pitchFamily="2" charset="-122"/>
                <a:cs typeface="Times New Roman" panose="02020603050405020304" pitchFamily="18" charset="0"/>
              </a:rPr>
              <a:t>2.阅读下面材料,按要求作文。(2020·山东青岛)</a:t>
            </a:r>
          </a:p>
          <a:p>
            <a:pPr indent="539750">
              <a:lnSpc>
                <a:spcPct val="130000"/>
              </a:lnSpc>
              <a:spcAft>
                <a:spcPct val="0"/>
              </a:spcAft>
              <a:tabLst>
                <a:tab pos="1029335"/>
                <a:tab pos="1850390"/>
                <a:tab pos="2538095"/>
                <a:tab pos="3221990"/>
              </a:tabLst>
            </a:pPr>
            <a:r>
              <a:rPr lang="en-US" altLang="zh-CN" b="1">
                <a:solidFill>
                  <a:srgbClr val="000000"/>
                </a:solidFill>
                <a:ea typeface="宋体" panose="02010600030101010101" pitchFamily="2" charset="-122"/>
                <a:cs typeface="Times New Roman" panose="02020603050405020304" pitchFamily="18" charset="0"/>
              </a:rPr>
              <a:t>你浑身都是青春的火花,青春的鲜艳,青春的生命、才华……眼看自己一天天的长大成熟,进步,了解的东西一天天的加多,精神领域一天天的加阔,胸襟一天天的宽大,感情一天天的丰满深刻;这不是人生最美满的幸福是什么!这不是最隽永最迷人的诗歌是什么!</a:t>
            </a:r>
          </a:p>
          <a:p>
            <a:pPr indent="539750">
              <a:lnSpc>
                <a:spcPct val="130000"/>
              </a:lnSpc>
              <a:spcAft>
                <a:spcPct val="0"/>
              </a:spcAft>
              <a:tabLst>
                <a:tab pos="1029335"/>
                <a:tab pos="1850390"/>
                <a:tab pos="2538095"/>
                <a:tab pos="3221990"/>
              </a:tabLst>
            </a:pPr>
            <a:r>
              <a:rPr lang="en-US" altLang="zh-CN" b="1">
                <a:solidFill>
                  <a:srgbClr val="000000"/>
                </a:solidFill>
                <a:ea typeface="宋体" panose="02010600030101010101" pitchFamily="2" charset="-122"/>
                <a:cs typeface="Times New Roman" panose="02020603050405020304" pitchFamily="18" charset="0"/>
              </a:rPr>
              <a:t>(选自《傅雷家书》)</a:t>
            </a: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2132299"/>
            <a:ext cx="10833100" cy="2627376"/>
          </a:xfrm>
          <a:prstGeom prst="rect">
            <a:avLst/>
          </a:prstGeom>
        </p:spPr>
        <p:txBody>
          <a:bodyPr>
            <a:spAutoFit/>
          </a:bodyPr>
          <a:lstStyle/>
          <a:p>
            <a:pPr indent="280670">
              <a:lnSpc>
                <a:spcPct val="130000"/>
              </a:lnSpc>
              <a:spcAft>
                <a:spcPct val="0"/>
              </a:spcAft>
              <a:tabLst>
                <a:tab pos="1029335"/>
                <a:tab pos="1850390"/>
                <a:tab pos="2538095"/>
                <a:tab pos="3221990"/>
              </a:tabLst>
            </a:pPr>
            <a:r>
              <a:rPr lang="zh-CN" altLang="zh-CN" b="1">
                <a:solidFill>
                  <a:srgbClr val="000000"/>
                </a:solidFill>
                <a:ea typeface="宋体" panose="02010600030101010101" pitchFamily="2" charset="-122"/>
                <a:cs typeface="Times New Roman" panose="02020603050405020304" pitchFamily="18" charset="0"/>
              </a:rPr>
              <a:t>这段话引发了你怎样的感受和思考?请写一篇文章,可以叙写自己的经历,可以抒发情感,也可以发表议论。</a:t>
            </a:r>
          </a:p>
          <a:p>
            <a:pPr indent="280670">
              <a:lnSpc>
                <a:spcPct val="130000"/>
              </a:lnSpc>
              <a:spcAft>
                <a:spcPct val="0"/>
              </a:spcAft>
              <a:tabLst>
                <a:tab pos="1029335"/>
                <a:tab pos="1850390"/>
                <a:tab pos="2538095"/>
                <a:tab pos="3221990"/>
              </a:tabLst>
            </a:pPr>
            <a:r>
              <a:rPr lang="zh-CN" altLang="zh-CN" b="1">
                <a:solidFill>
                  <a:srgbClr val="000000"/>
                </a:solidFill>
                <a:ea typeface="宋体" panose="02010600030101010101" pitchFamily="2" charset="-122"/>
                <a:cs typeface="Times New Roman" panose="02020603050405020304" pitchFamily="18" charset="0"/>
              </a:rPr>
              <a:t>要求:①自选角度,自定立意,自拟题目;②自选文体,诗歌除外;③不少于600字;④文中不得出现真实的校名与人名。</a:t>
            </a:r>
          </a:p>
        </p:txBody>
      </p:sp>
      <p:pic>
        <p:nvPicPr>
          <p:cNvPr id="3" name="New picture"/>
          <p:cNvPicPr/>
          <p:nvPr/>
        </p:nvPicPr>
        <p:blipFill>
          <a:blip r:embed="rId2"/>
          <a:stretch>
            <a:fillRect/>
          </a:stretch>
        </p:blipFill>
        <p:spPr>
          <a:xfrm>
            <a:off x="10287000" y="11087100"/>
            <a:ext cx="330200" cy="254000"/>
          </a:xfrm>
          <a:prstGeom prst="cube">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216421" y="575791"/>
            <a:ext cx="10833100" cy="6193536"/>
          </a:xfrm>
          <a:prstGeom prst="rect">
            <a:avLst/>
          </a:prstGeom>
        </p:spPr>
        <p:txBody>
          <a:bodyPr>
            <a:spAutoFit/>
          </a:bodyPr>
          <a:lstStyle/>
          <a:p>
            <a:pPr indent="539750">
              <a:lnSpc>
                <a:spcPct val="130000"/>
              </a:lnSpc>
              <a:spcAft>
                <a:spcPct val="0"/>
              </a:spcAft>
              <a:tabLst>
                <a:tab pos="1029335"/>
                <a:tab pos="1850390"/>
                <a:tab pos="2538095"/>
                <a:tab pos="3221990"/>
              </a:tabLst>
            </a:pPr>
            <a:r>
              <a:rPr lang="zh-CN" altLang="zh-CN" sz="2800" b="1">
                <a:solidFill>
                  <a:srgbClr val="000000"/>
                </a:solidFill>
                <a:latin typeface="Arial" panose="020b0604020202020204" pitchFamily="34" charset="0"/>
                <a:cs typeface="Times New Roman" panose="02020603050405020304" pitchFamily="18" charset="0"/>
              </a:rPr>
              <a:t>一、观点一致,概念统一</a:t>
            </a:r>
          </a:p>
          <a:p>
            <a:pPr indent="539750">
              <a:lnSpc>
                <a:spcPct val="130000"/>
              </a:lnSpc>
              <a:spcAft>
                <a:spcPct val="0"/>
              </a:spcAft>
              <a:tabLst>
                <a:tab pos="1029335"/>
                <a:tab pos="1850390"/>
                <a:tab pos="2538095"/>
                <a:tab pos="3221990"/>
              </a:tabLst>
            </a:pPr>
            <a:r>
              <a:rPr lang="zh-CN" altLang="zh-CN" sz="2800" b="1">
                <a:solidFill>
                  <a:srgbClr val="000000"/>
                </a:solidFill>
                <a:latin typeface="Arial" panose="020b0604020202020204" pitchFamily="34" charset="0"/>
                <a:cs typeface="Times New Roman" panose="02020603050405020304" pitchFamily="18" charset="0"/>
              </a:rPr>
              <a:t>观点要一致,即“A就是A”,也就是说在论证过程中,观点要确定,并保持自身的同一,不得随意变更。例如,在《怀疑与学问》一文中,中心观点始终是:治学必须有怀疑精神。保持观点一致的方法:避免混淆或偷换概念。混淆或偷换概念是论证中常见的一种逻辑错误,导致出现多个观点。所以,写议论文时必须围绕所论述的问题和中心论点来进行论证。开篇提出怎样的问题,结篇要归结到这一问题。在论证过程中,不能离题万里,任意发挥,或者任意变换论题。如果有几个分论点,每个分论点都要与中心论点有关联,要从属于中心论点。所有论证都要围绕中心论点进行。这样读者才能清楚地了解分论点和中心论点。</a:t>
            </a: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1172036"/>
            <a:ext cx="10833100" cy="4529328"/>
          </a:xfrm>
          <a:prstGeom prst="rect">
            <a:avLst/>
          </a:prstGeom>
        </p:spPr>
        <p:txBody>
          <a:bodyPr>
            <a:spAutoFit/>
          </a:bodyPr>
          <a:lstStyle/>
          <a:p>
            <a:pPr indent="539750">
              <a:lnSpc>
                <a:spcPct val="130000"/>
              </a:lnSpc>
              <a:spcAft>
                <a:spcPct val="0"/>
              </a:spcAft>
              <a:tabLst>
                <a:tab pos="1029335"/>
                <a:tab pos="1850390"/>
                <a:tab pos="2538095"/>
                <a:tab pos="3221990"/>
              </a:tabLst>
            </a:pPr>
            <a:r>
              <a:rPr lang="zh-CN" altLang="zh-CN" b="1">
                <a:solidFill>
                  <a:srgbClr val="000000"/>
                </a:solidFill>
                <a:latin typeface="Arial" panose="020b0604020202020204" pitchFamily="34" charset="0"/>
                <a:cs typeface="Times New Roman" panose="02020603050405020304" pitchFamily="18" charset="0"/>
              </a:rPr>
              <a:t>二、善于使用论证方法</a:t>
            </a:r>
          </a:p>
          <a:p>
            <a:pPr indent="539750">
              <a:lnSpc>
                <a:spcPct val="130000"/>
              </a:lnSpc>
              <a:spcAft>
                <a:spcPct val="0"/>
              </a:spcAft>
              <a:tabLst>
                <a:tab pos="1029335"/>
                <a:tab pos="1850390"/>
                <a:tab pos="2538095"/>
                <a:tab pos="3221990"/>
              </a:tabLst>
            </a:pPr>
            <a:r>
              <a:rPr lang="zh-CN" altLang="zh-CN" b="1">
                <a:solidFill>
                  <a:srgbClr val="000000"/>
                </a:solidFill>
                <a:latin typeface="Arial" panose="020b0604020202020204" pitchFamily="34" charset="0"/>
                <a:cs typeface="Times New Roman" panose="02020603050405020304" pitchFamily="18" charset="0"/>
              </a:rPr>
              <a:t>论证方法有以下几种:</a:t>
            </a:r>
          </a:p>
          <a:p>
            <a:pPr indent="539750">
              <a:lnSpc>
                <a:spcPct val="130000"/>
              </a:lnSpc>
              <a:spcAft>
                <a:spcPct val="0"/>
              </a:spcAft>
              <a:tabLst>
                <a:tab pos="1029335"/>
                <a:tab pos="1850390"/>
                <a:tab pos="2538095"/>
                <a:tab pos="3221990"/>
              </a:tabLst>
            </a:pPr>
            <a:r>
              <a:rPr lang="zh-CN" altLang="zh-CN" b="1">
                <a:solidFill>
                  <a:srgbClr val="000000"/>
                </a:solidFill>
                <a:latin typeface="Arial" panose="020b0604020202020204" pitchFamily="34" charset="0"/>
                <a:cs typeface="Times New Roman" panose="02020603050405020304" pitchFamily="18" charset="0"/>
              </a:rPr>
              <a:t>1.举例论证:列举确凿、充分、有代表性的事例证明论点;作用:具体有力地论证了观点,增强文章的说服力。</a:t>
            </a:r>
          </a:p>
          <a:p>
            <a:pPr indent="539750">
              <a:lnSpc>
                <a:spcPct val="130000"/>
              </a:lnSpc>
              <a:spcAft>
                <a:spcPct val="0"/>
              </a:spcAft>
              <a:tabLst>
                <a:tab pos="1029335"/>
                <a:tab pos="1850390"/>
                <a:tab pos="2538095"/>
                <a:tab pos="3221990"/>
              </a:tabLst>
            </a:pPr>
            <a:r>
              <a:rPr lang="zh-CN" altLang="zh-CN" b="1">
                <a:solidFill>
                  <a:srgbClr val="000000"/>
                </a:solidFill>
                <a:latin typeface="Arial" panose="020b0604020202020204" pitchFamily="34" charset="0"/>
                <a:cs typeface="Times New Roman" panose="02020603050405020304" pitchFamily="18" charset="0"/>
              </a:rPr>
              <a:t>2.道理论证:用经典著作中的精辟见解和古今中外的名言警句以及人们公认的定理公式等来证明论点;作用:有力地论证了观点,增强文章的权威性和说服力。</a:t>
            </a: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1812211"/>
            <a:ext cx="10833100" cy="3261360"/>
          </a:xfrm>
          <a:prstGeom prst="rect">
            <a:avLst/>
          </a:prstGeom>
        </p:spPr>
        <p:txBody>
          <a:bodyPr>
            <a:spAutoFit/>
          </a:bodyPr>
          <a:lstStyle/>
          <a:p>
            <a:pPr indent="539750">
              <a:lnSpc>
                <a:spcPct val="130000"/>
              </a:lnSpc>
              <a:spcAft>
                <a:spcPct val="0"/>
              </a:spcAft>
              <a:tabLst>
                <a:tab pos="1029335"/>
                <a:tab pos="1850390"/>
                <a:tab pos="2538095"/>
                <a:tab pos="3221990"/>
              </a:tabLst>
            </a:pPr>
            <a:r>
              <a:rPr lang="en-US" altLang="zh-CN" b="1">
                <a:solidFill>
                  <a:srgbClr val="000000"/>
                </a:solidFill>
                <a:ea typeface="宋体" panose="02010600030101010101" pitchFamily="2" charset="-122"/>
                <a:cs typeface="Times New Roman" panose="02020603050405020304" pitchFamily="18" charset="0"/>
              </a:rPr>
              <a:t>3.对比论证:拿正反两方面的论点或论据作对比,在对比中证明论点;作用:全面地突出论证观点,让人印象深刻。</a:t>
            </a:r>
          </a:p>
          <a:p>
            <a:pPr indent="539750">
              <a:lnSpc>
                <a:spcPct val="130000"/>
              </a:lnSpc>
              <a:spcAft>
                <a:spcPct val="0"/>
              </a:spcAft>
              <a:tabLst>
                <a:tab pos="1029335"/>
                <a:tab pos="1850390"/>
                <a:tab pos="2538095"/>
                <a:tab pos="3221990"/>
              </a:tabLst>
            </a:pPr>
            <a:r>
              <a:rPr lang="en-US" altLang="zh-CN" b="1">
                <a:solidFill>
                  <a:srgbClr val="000000"/>
                </a:solidFill>
                <a:ea typeface="宋体" panose="02010600030101010101" pitchFamily="2" charset="-122"/>
                <a:cs typeface="Times New Roman" panose="02020603050405020304" pitchFamily="18" charset="0"/>
              </a:rPr>
              <a:t>4.比喻论证:用人们熟知的事物作比喻来证明论点;作用:生动形象地论证了观点(中心论点或分论点),使文章浅显易懂,易于理解和接受。</a:t>
            </a: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1492123"/>
            <a:ext cx="10833100" cy="3895344"/>
          </a:xfrm>
          <a:prstGeom prst="rect">
            <a:avLst/>
          </a:prstGeom>
        </p:spPr>
        <p:txBody>
          <a:bodyPr>
            <a:spAutoFit/>
          </a:bodyPr>
          <a:lstStyle/>
          <a:p>
            <a:pPr indent="539750">
              <a:lnSpc>
                <a:spcPct val="130000"/>
              </a:lnSpc>
              <a:spcAft>
                <a:spcPct val="0"/>
              </a:spcAft>
              <a:tabLst>
                <a:tab pos="1029335"/>
                <a:tab pos="1850390"/>
                <a:tab pos="2538095"/>
                <a:tab pos="3221990"/>
              </a:tabLst>
            </a:pPr>
            <a:r>
              <a:rPr lang="zh-CN" altLang="zh-CN" b="1">
                <a:solidFill>
                  <a:srgbClr val="000000"/>
                </a:solidFill>
                <a:latin typeface="Arial" panose="020b0604020202020204" pitchFamily="34" charset="0"/>
                <a:cs typeface="Times New Roman" panose="02020603050405020304" pitchFamily="18" charset="0"/>
              </a:rPr>
              <a:t>三、运用结构模式,使思路清晰</a:t>
            </a:r>
          </a:p>
          <a:p>
            <a:pPr indent="539750">
              <a:lnSpc>
                <a:spcPct val="130000"/>
              </a:lnSpc>
              <a:spcAft>
                <a:spcPct val="0"/>
              </a:spcAft>
              <a:tabLst>
                <a:tab pos="1029335"/>
                <a:tab pos="1850390"/>
                <a:tab pos="2538095"/>
                <a:tab pos="3221990"/>
              </a:tabLst>
            </a:pPr>
            <a:r>
              <a:rPr lang="zh-CN" altLang="zh-CN" b="1">
                <a:solidFill>
                  <a:srgbClr val="000000"/>
                </a:solidFill>
                <a:latin typeface="Arial" panose="020b0604020202020204" pitchFamily="34" charset="0"/>
                <a:cs typeface="Times New Roman" panose="02020603050405020304" pitchFamily="18" charset="0"/>
              </a:rPr>
              <a:t>1.递进式</a:t>
            </a:r>
          </a:p>
          <a:p>
            <a:pPr indent="539750">
              <a:lnSpc>
                <a:spcPct val="130000"/>
              </a:lnSpc>
              <a:spcAft>
                <a:spcPct val="0"/>
              </a:spcAft>
              <a:tabLst>
                <a:tab pos="1029335"/>
                <a:tab pos="1850390"/>
                <a:tab pos="2538095"/>
                <a:tab pos="3221990"/>
              </a:tabLst>
            </a:pPr>
            <a:r>
              <a:rPr lang="zh-CN" altLang="zh-CN" b="1">
                <a:solidFill>
                  <a:srgbClr val="000000"/>
                </a:solidFill>
                <a:latin typeface="Arial" panose="020b0604020202020204" pitchFamily="34" charset="0"/>
                <a:cs typeface="Times New Roman" panose="02020603050405020304" pitchFamily="18" charset="0"/>
              </a:rPr>
              <a:t>递进式(纵式结构)就是按照“提出问题、分析问题、解决问题”的思路安排论证结构,即按“是什么→为什么→怎么样”的顺序来写。这种论证结构的好处是层次清楚,逻辑严密,论证深刻。</a:t>
            </a: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1172036"/>
            <a:ext cx="10833100" cy="4529329"/>
          </a:xfrm>
          <a:prstGeom prst="rect">
            <a:avLst/>
          </a:prstGeom>
        </p:spPr>
        <p:txBody>
          <a:bodyPr>
            <a:spAutoFit/>
          </a:bodyPr>
          <a:lstStyle/>
          <a:p>
            <a:pPr indent="539750">
              <a:lnSpc>
                <a:spcPct val="130000"/>
              </a:lnSpc>
              <a:spcAft>
                <a:spcPct val="0"/>
              </a:spcAft>
              <a:tabLst>
                <a:tab pos="1029335"/>
                <a:tab pos="1850390"/>
                <a:tab pos="2538095"/>
                <a:tab pos="3221990"/>
              </a:tabLst>
            </a:pPr>
            <a:r>
              <a:rPr lang="en-US" altLang="zh-CN" b="1">
                <a:solidFill>
                  <a:srgbClr val="000000"/>
                </a:solidFill>
                <a:ea typeface="宋体" panose="02010600030101010101" pitchFamily="2" charset="-122"/>
                <a:cs typeface="Times New Roman" panose="02020603050405020304" pitchFamily="18" charset="0"/>
              </a:rPr>
              <a:t>2.并列式</a:t>
            </a:r>
          </a:p>
          <a:p>
            <a:pPr indent="539750">
              <a:lnSpc>
                <a:spcPct val="130000"/>
              </a:lnSpc>
              <a:spcAft>
                <a:spcPct val="0"/>
              </a:spcAft>
              <a:tabLst>
                <a:tab pos="1029335"/>
                <a:tab pos="1850390"/>
                <a:tab pos="2538095"/>
                <a:tab pos="3221990"/>
              </a:tabLst>
            </a:pPr>
            <a:r>
              <a:rPr lang="en-US" altLang="zh-CN" b="1">
                <a:solidFill>
                  <a:srgbClr val="000000"/>
                </a:solidFill>
                <a:ea typeface="宋体" panose="02010600030101010101" pitchFamily="2" charset="-122"/>
                <a:cs typeface="Times New Roman" panose="02020603050405020304" pitchFamily="18" charset="0"/>
              </a:rPr>
              <a:t>并列式(横式结构)是对中心论点所涉及的几个主要问题,分别进行论述,几个层次之间的关系是并列的,它们从不同的角度来论证文章的论点。掌握这种模式的关键是从并列的几个方面多角度地观察、分析、认识事物。可按事物的性质并列,也可按事物的特点并列,也可按“首先”“其次”“再次”等排列。</a:t>
            </a: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1812211"/>
            <a:ext cx="10833100" cy="3261360"/>
          </a:xfrm>
          <a:prstGeom prst="rect">
            <a:avLst/>
          </a:prstGeom>
        </p:spPr>
        <p:txBody>
          <a:bodyPr>
            <a:spAutoFit/>
          </a:bodyPr>
          <a:lstStyle/>
          <a:p>
            <a:pPr indent="539750">
              <a:lnSpc>
                <a:spcPct val="130000"/>
              </a:lnSpc>
              <a:spcAft>
                <a:spcPct val="0"/>
              </a:spcAft>
              <a:tabLst>
                <a:tab pos="1029335"/>
                <a:tab pos="1850390"/>
                <a:tab pos="2538095"/>
                <a:tab pos="3221990"/>
              </a:tabLst>
            </a:pPr>
            <a:r>
              <a:rPr lang="en-US" altLang="zh-CN" b="1">
                <a:solidFill>
                  <a:srgbClr val="000000"/>
                </a:solidFill>
                <a:ea typeface="宋体" panose="02010600030101010101" pitchFamily="2" charset="-122"/>
                <a:cs typeface="Times New Roman" panose="02020603050405020304" pitchFamily="18" charset="0"/>
              </a:rPr>
              <a:t>3.对照式</a:t>
            </a:r>
          </a:p>
          <a:p>
            <a:pPr indent="539750">
              <a:lnSpc>
                <a:spcPct val="130000"/>
              </a:lnSpc>
              <a:spcAft>
                <a:spcPct val="0"/>
              </a:spcAft>
              <a:tabLst>
                <a:tab pos="1029335"/>
                <a:tab pos="1850390"/>
                <a:tab pos="2538095"/>
                <a:tab pos="3221990"/>
              </a:tabLst>
            </a:pPr>
            <a:r>
              <a:rPr lang="en-US" altLang="zh-CN" b="1">
                <a:solidFill>
                  <a:srgbClr val="000000"/>
                </a:solidFill>
                <a:ea typeface="宋体" panose="02010600030101010101" pitchFamily="2" charset="-122"/>
                <a:cs typeface="Times New Roman" panose="02020603050405020304" pitchFamily="18" charset="0"/>
              </a:rPr>
              <a:t>对照式,就是在中心论点提出之后,从正反两个方面对中心论点进行论证。运用对照式,目的是通过两个方面的对照,突出论述其中的一个方面的正确性,另一个方面起烘托、陪衬的作用。</a:t>
            </a: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9" name="文本框 15"/>
          <p:cNvSpPr txBox="1">
            <a:spLocks noChangeArrowheads="1"/>
          </p:cNvSpPr>
          <p:nvPr/>
        </p:nvSpPr>
        <p:spPr bwMode="auto">
          <a:xfrm>
            <a:off x="3308350" y="704850"/>
            <a:ext cx="4762500" cy="5791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zh-CN" altLang="en-US" b="1">
                <a:solidFill>
                  <a:schemeClr val="tx1"/>
                </a:solidFill>
                <a:latin typeface="黑体" panose="02010609060101010101" pitchFamily="49" charset="-122"/>
                <a:sym typeface="宋体" panose="02010600030101010101" pitchFamily="2" charset="-122"/>
              </a:rPr>
              <a:t>中考满分作文 </a:t>
            </a:r>
          </a:p>
        </p:txBody>
      </p:sp>
      <p:sp>
        <p:nvSpPr>
          <p:cNvPr id="2" name="矩形 1"/>
          <p:cNvSpPr>
            <a:spLocks noChangeAspect="1"/>
          </p:cNvSpPr>
          <p:nvPr/>
        </p:nvSpPr>
        <p:spPr>
          <a:xfrm>
            <a:off x="342900" y="1284288"/>
            <a:ext cx="10833100" cy="5163312"/>
          </a:xfrm>
          <a:prstGeom prst="rect">
            <a:avLst/>
          </a:prstGeom>
        </p:spPr>
        <p:txBody>
          <a:bodyPr>
            <a:spAutoFit/>
          </a:bodyPr>
          <a:lstStyle/>
          <a:p>
            <a:pPr>
              <a:lnSpc>
                <a:spcPct val="130000"/>
              </a:lnSpc>
              <a:spcAft>
                <a:spcPct val="0"/>
              </a:spcAft>
              <a:tabLst>
                <a:tab pos="1029335"/>
                <a:tab pos="1850390"/>
                <a:tab pos="2538095"/>
                <a:tab pos="3221990"/>
              </a:tabLst>
            </a:pPr>
            <a:r>
              <a:rPr lang="zh-CN" altLang="zh-CN" b="1">
                <a:solidFill>
                  <a:srgbClr val="000000"/>
                </a:solidFill>
                <a:latin typeface="Arial" panose="020b0604020202020204" pitchFamily="34" charset="0"/>
                <a:cs typeface="Times New Roman" panose="02020603050405020304" pitchFamily="18" charset="0"/>
              </a:rPr>
              <a:t>中考满分作文一</a:t>
            </a:r>
          </a:p>
          <a:p>
            <a:pPr>
              <a:lnSpc>
                <a:spcPct val="130000"/>
              </a:lnSpc>
              <a:spcAft>
                <a:spcPct val="0"/>
              </a:spcAft>
              <a:tabLst>
                <a:tab pos="1029335"/>
                <a:tab pos="1850390"/>
                <a:tab pos="2538095"/>
                <a:tab pos="3221990"/>
              </a:tabLst>
            </a:pPr>
            <a:r>
              <a:rPr lang="zh-CN" altLang="zh-CN" b="1">
                <a:solidFill>
                  <a:srgbClr val="000000"/>
                </a:solidFill>
                <a:latin typeface="Arial" panose="020b0604020202020204" pitchFamily="34" charset="0"/>
                <a:cs typeface="Times New Roman" panose="02020603050405020304" pitchFamily="18" charset="0"/>
              </a:rPr>
              <a:t>学而时习之,以疑为径(2020·河北)</a:t>
            </a:r>
          </a:p>
          <a:p>
            <a:pPr>
              <a:lnSpc>
                <a:spcPct val="130000"/>
              </a:lnSpc>
              <a:spcAft>
                <a:spcPct val="0"/>
              </a:spcAft>
              <a:tabLst>
                <a:tab pos="1029335"/>
                <a:tab pos="1850390"/>
                <a:tab pos="2538095"/>
                <a:tab pos="3221990"/>
              </a:tabLst>
            </a:pPr>
            <a:r>
              <a:rPr lang="zh-CN" altLang="zh-CN" b="1">
                <a:solidFill>
                  <a:srgbClr val="000000"/>
                </a:solidFill>
                <a:latin typeface="Arial" panose="020b0604020202020204" pitchFamily="34" charset="0"/>
                <a:cs typeface="Times New Roman" panose="02020603050405020304" pitchFamily="18" charset="0"/>
              </a:rPr>
              <a:t>     在人生的道路上,怀疑就如一颗学问的种子,没有它就决不会开出知识的花,结出智慧的果。明朝学者陈献章说:“学贵置疑,小疑则小进,大疑则大进。疑者,觉悟之机也。”所以我说:书山有路疑为径。人们常常把知识比作海洋,海洋是无边际的,知识也是无止境的,尤其是在信息多元化、快捷化的当今时代。</a:t>
            </a:r>
          </a:p>
        </p:txBody>
      </p:sp>
    </p:spTree>
  </p:cSld>
  <p:clrMapOvr>
    <a:masterClrMapping/>
  </p:clrMapOvr>
  <p:transition>
    <p:random/>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55</Paragraphs>
  <Slides>25</Slides>
  <Notes>1</Notes>
  <TotalTime>0</TotalTime>
  <HiddenSlides>0</HiddenSlides>
  <MMClips>0</MMClips>
  <ScaleCrop>0</ScaleCrop>
  <HeadingPairs>
    <vt:vector baseType="variant" size="6">
      <vt:variant>
        <vt:lpstr>Fonts used</vt:lpstr>
      </vt:variant>
      <vt:variant>
        <vt:i4>7</vt:i4>
      </vt:variant>
      <vt:variant>
        <vt:lpstr>Theme</vt:lpstr>
      </vt:variant>
      <vt:variant>
        <vt:i4>1</vt:i4>
      </vt:variant>
      <vt:variant>
        <vt:lpstr>Slide Titles</vt:lpstr>
      </vt:variant>
      <vt:variant>
        <vt:i4>25</vt:i4>
      </vt:variant>
    </vt:vector>
  </HeadingPairs>
  <TitlesOfParts>
    <vt:vector baseType="lpstr" size="33">
      <vt:lpstr>Arial</vt:lpstr>
      <vt:lpstr>Calibri</vt:lpstr>
      <vt:lpstr>宋体</vt:lpstr>
      <vt:lpstr>黑体</vt:lpstr>
      <vt:lpstr>微软雅黑</vt:lpstr>
      <vt:lpstr>Times New Roman</vt:lpstr>
      <vt:lpstr>楷体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2021-09-27T11:25:05.198</cp:lastPrinted>
  <dcterms:created xsi:type="dcterms:W3CDTF">2021-09-27T11:25:05Z</dcterms:created>
  <dcterms:modified xsi:type="dcterms:W3CDTF">2021-09-27T03:25:05Z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