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8" r:id="rId3"/>
    <p:sldId id="466" r:id="rId4"/>
    <p:sldId id="512" r:id="rId5"/>
    <p:sldId id="511" r:id="rId6"/>
    <p:sldId id="510" r:id="rId7"/>
    <p:sldId id="552" r:id="rId8"/>
    <p:sldId id="516" r:id="rId9"/>
    <p:sldId id="553" r:id="rId10"/>
    <p:sldId id="514" r:id="rId11"/>
    <p:sldId id="513" r:id="rId12"/>
    <p:sldId id="520" r:id="rId13"/>
    <p:sldId id="519" r:id="rId14"/>
    <p:sldId id="554" r:id="rId15"/>
    <p:sldId id="518" r:id="rId16"/>
    <p:sldId id="517" r:id="rId17"/>
    <p:sldId id="524" r:id="rId18"/>
    <p:sldId id="526" r:id="rId19"/>
    <p:sldId id="531" r:id="rId20"/>
    <p:sldId id="538" r:id="rId21"/>
    <p:sldId id="539" r:id="rId22"/>
    <p:sldId id="540" r:id="rId23"/>
    <p:sldId id="541" r:id="rId24"/>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专题六</a:t>
              </a:r>
              <a:endParaRPr lang="en-US" altLang="zh-CN" sz="3200" b="1" dirty="0">
                <a:solidFill>
                  <a:schemeClr val="bg1"/>
                </a:solidFill>
                <a:latin typeface="微软雅黑" pitchFamily="34" charset="-122"/>
                <a:ea typeface="微软雅黑" pitchFamily="34" charset="-122"/>
              </a:endParaRPr>
            </a:p>
            <a:p>
              <a:pPr algn="ctr" eaLnBrk="1" fontAlgn="auto" hangingPunct="1">
                <a:lnSpc>
                  <a:spcPct val="150000"/>
                </a:lnSpc>
                <a:spcBef>
                  <a:spcPts val="0"/>
                </a:spcBef>
                <a:spcAft>
                  <a:spcPts val="0"/>
                </a:spcAft>
                <a:defRPr/>
              </a:pPr>
              <a:r>
                <a:rPr lang="zh-CN" altLang="en-US" sz="2800" dirty="0" smtClean="0">
                  <a:solidFill>
                    <a:schemeClr val="bg1"/>
                  </a:solidFill>
                  <a:latin typeface="微软雅黑" pitchFamily="34" charset="-122"/>
                  <a:ea typeface="微软雅黑" pitchFamily="34" charset="-122"/>
                </a:rPr>
                <a:t>记叙文阅读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903878"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77837"/>
            <a:ext cx="7886700" cy="1338828"/>
          </a:xfrm>
          <a:prstGeom prst="rect">
            <a:avLst/>
          </a:prstGeom>
        </p:spPr>
        <p:txBody>
          <a:bodyPr wrap="square">
            <a:spAutoFit/>
          </a:bodyPr>
          <a:lstStyle/>
          <a:p>
            <a:pPr algn="just">
              <a:lnSpc>
                <a:spcPct val="150000"/>
              </a:lnSpc>
            </a:pPr>
            <a:r>
              <a:rPr lang="en-US" b="1" dirty="0" smtClean="0"/>
              <a:t>2.</a:t>
            </a:r>
            <a:r>
              <a:rPr lang="zh-CN" altLang="en-US" dirty="0" smtClean="0"/>
              <a:t>阅读文章</a:t>
            </a:r>
            <a:r>
              <a:rPr lang="en-US" dirty="0" smtClean="0"/>
              <a:t>④~⑥</a:t>
            </a:r>
            <a:r>
              <a:rPr lang="zh-CN" altLang="en-US" dirty="0" smtClean="0"/>
              <a:t>段</a:t>
            </a:r>
            <a:r>
              <a:rPr lang="en-US" dirty="0" smtClean="0"/>
              <a:t>,</a:t>
            </a:r>
            <a:r>
              <a:rPr lang="zh-CN" altLang="en-US" dirty="0" smtClean="0"/>
              <a:t>概括补充扁担经历的主要变化过程。</a:t>
            </a:r>
            <a:r>
              <a:rPr lang="en-US" dirty="0" smtClean="0"/>
              <a:t>(</a:t>
            </a:r>
            <a:r>
              <a:rPr lang="zh-CN" altLang="en-US" dirty="0" smtClean="0"/>
              <a:t>每空不超过</a:t>
            </a:r>
            <a:r>
              <a:rPr lang="en-US" dirty="0" smtClean="0"/>
              <a:t>5</a:t>
            </a:r>
            <a:r>
              <a:rPr lang="zh-CN" altLang="en-US" dirty="0" smtClean="0"/>
              <a:t>个字</a:t>
            </a:r>
            <a:r>
              <a:rPr lang="en-US" dirty="0" smtClean="0"/>
              <a:t>)(4</a:t>
            </a:r>
            <a:r>
              <a:rPr lang="zh-CN" altLang="en-US" dirty="0" smtClean="0"/>
              <a:t>分</a:t>
            </a:r>
            <a:r>
              <a:rPr lang="en-US" dirty="0" smtClean="0"/>
              <a:t>)</a:t>
            </a:r>
            <a:endParaRPr lang="zh-CN" altLang="en-US" dirty="0" smtClean="0"/>
          </a:p>
          <a:p>
            <a:pPr algn="just">
              <a:lnSpc>
                <a:spcPct val="150000"/>
              </a:lnSpc>
            </a:pPr>
            <a:r>
              <a:rPr lang="zh-CN" altLang="en-US" dirty="0" smtClean="0"/>
              <a:t>上好的木材→</a:t>
            </a:r>
            <a:r>
              <a:rPr lang="zh-CN" altLang="en-US" u="sng" dirty="0" smtClean="0"/>
              <a:t>　　　　　　　</a:t>
            </a:r>
            <a:r>
              <a:rPr lang="zh-CN" altLang="en-US" dirty="0" smtClean="0"/>
              <a:t>→渐弯的扁担→</a:t>
            </a:r>
            <a:r>
              <a:rPr lang="zh-CN" altLang="en-US" u="sng" dirty="0" smtClean="0"/>
              <a:t>　　　　　　　</a:t>
            </a:r>
            <a:r>
              <a:rPr lang="en-US" u="sng" dirty="0" smtClean="0"/>
              <a:t> </a:t>
            </a:r>
            <a:endParaRPr lang="zh-CN" altLang="en-US" dirty="0"/>
          </a:p>
        </p:txBody>
      </p:sp>
      <p:sp>
        <p:nvSpPr>
          <p:cNvPr id="3" name="矩形 2"/>
          <p:cNvSpPr/>
          <p:nvPr/>
        </p:nvSpPr>
        <p:spPr>
          <a:xfrm>
            <a:off x="911167" y="1707056"/>
            <a:ext cx="7809186" cy="3000821"/>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笔直的扁担</a:t>
            </a:r>
            <a:r>
              <a:rPr lang="en-US" dirty="0" smtClean="0">
                <a:solidFill>
                  <a:srgbClr val="A50021"/>
                </a:solidFill>
              </a:rPr>
              <a:t>(</a:t>
            </a:r>
            <a:r>
              <a:rPr lang="zh-CN" altLang="en-US" dirty="0" smtClean="0">
                <a:solidFill>
                  <a:srgbClr val="A50021"/>
                </a:solidFill>
              </a:rPr>
              <a:t>或“不屈的扁担”</a:t>
            </a:r>
            <a:r>
              <a:rPr lang="en-US" dirty="0" smtClean="0">
                <a:solidFill>
                  <a:srgbClr val="A50021"/>
                </a:solidFill>
              </a:rPr>
              <a:t>)</a:t>
            </a:r>
            <a:r>
              <a:rPr lang="zh-CN" altLang="en-US" dirty="0" smtClean="0">
                <a:solidFill>
                  <a:srgbClr val="A50021"/>
                </a:solidFill>
              </a:rPr>
              <a:t>　落寞的扁担</a:t>
            </a:r>
            <a:r>
              <a:rPr lang="en-US" dirty="0" smtClean="0">
                <a:solidFill>
                  <a:srgbClr val="A50021"/>
                </a:solidFill>
              </a:rPr>
              <a:t>(</a:t>
            </a:r>
            <a:r>
              <a:rPr lang="zh-CN" altLang="en-US" dirty="0" smtClean="0">
                <a:solidFill>
                  <a:srgbClr val="A50021"/>
                </a:solidFill>
              </a:rPr>
              <a:t>或“无奈的扁担”“孤单的扁担”</a:t>
            </a:r>
            <a:r>
              <a:rPr lang="en-US" dirty="0" smtClean="0">
                <a:solidFill>
                  <a:srgbClr val="A50021"/>
                </a:solidFill>
              </a:rPr>
              <a:t>)</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此题考查概括能力。题干要求从文章</a:t>
            </a:r>
            <a:r>
              <a:rPr lang="en-US" dirty="0" smtClean="0">
                <a:solidFill>
                  <a:srgbClr val="A50021"/>
                </a:solidFill>
              </a:rPr>
              <a:t>④~⑥</a:t>
            </a:r>
            <a:r>
              <a:rPr lang="zh-CN" altLang="en-US" dirty="0" smtClean="0">
                <a:solidFill>
                  <a:srgbClr val="A50021"/>
                </a:solidFill>
              </a:rPr>
              <a:t>段</a:t>
            </a:r>
            <a:r>
              <a:rPr lang="en-US" dirty="0" smtClean="0">
                <a:solidFill>
                  <a:srgbClr val="A50021"/>
                </a:solidFill>
              </a:rPr>
              <a:t>,</a:t>
            </a:r>
            <a:r>
              <a:rPr lang="zh-CN" altLang="en-US" dirty="0" smtClean="0">
                <a:solidFill>
                  <a:srgbClr val="A50021"/>
                </a:solidFill>
              </a:rPr>
              <a:t>概括扁担经历的主要变化过程</a:t>
            </a:r>
            <a:r>
              <a:rPr lang="en-US" dirty="0" smtClean="0">
                <a:solidFill>
                  <a:srgbClr val="A50021"/>
                </a:solidFill>
              </a:rPr>
              <a:t>,</a:t>
            </a:r>
            <a:r>
              <a:rPr lang="zh-CN" altLang="en-US" dirty="0" smtClean="0">
                <a:solidFill>
                  <a:srgbClr val="A50021"/>
                </a:solidFill>
              </a:rPr>
              <a:t>注意每空不得超过</a:t>
            </a:r>
            <a:r>
              <a:rPr lang="en-US" dirty="0" smtClean="0">
                <a:solidFill>
                  <a:srgbClr val="A50021"/>
                </a:solidFill>
              </a:rPr>
              <a:t>5</a:t>
            </a:r>
            <a:r>
              <a:rPr lang="zh-CN" altLang="en-US" dirty="0" smtClean="0">
                <a:solidFill>
                  <a:srgbClr val="A50021"/>
                </a:solidFill>
              </a:rPr>
              <a:t>个字。文章</a:t>
            </a:r>
            <a:r>
              <a:rPr lang="en-US" dirty="0" smtClean="0">
                <a:solidFill>
                  <a:srgbClr val="A50021"/>
                </a:solidFill>
              </a:rPr>
              <a:t>④</a:t>
            </a:r>
            <a:r>
              <a:rPr lang="zh-CN" altLang="en-US" dirty="0" smtClean="0">
                <a:solidFill>
                  <a:srgbClr val="A50021"/>
                </a:solidFill>
              </a:rPr>
              <a:t>段</a:t>
            </a:r>
            <a:r>
              <a:rPr lang="en-US" dirty="0" smtClean="0">
                <a:solidFill>
                  <a:srgbClr val="A50021"/>
                </a:solidFill>
              </a:rPr>
              <a:t>,</a:t>
            </a:r>
            <a:r>
              <a:rPr lang="zh-CN" altLang="en-US" dirty="0" smtClean="0">
                <a:solidFill>
                  <a:srgbClr val="A50021"/>
                </a:solidFill>
              </a:rPr>
              <a:t>讲到扁担主要变化过程的两个方面</a:t>
            </a:r>
            <a:r>
              <a:rPr lang="en-US" dirty="0" smtClean="0">
                <a:solidFill>
                  <a:srgbClr val="A50021"/>
                </a:solidFill>
              </a:rPr>
              <a:t>:</a:t>
            </a:r>
            <a:r>
              <a:rPr lang="zh-CN" altLang="en-US" dirty="0" smtClean="0">
                <a:solidFill>
                  <a:srgbClr val="A50021"/>
                </a:solidFill>
              </a:rPr>
              <a:t>“才不辜负这上好的木材。说干就干</a:t>
            </a:r>
            <a:r>
              <a:rPr lang="en-US" dirty="0" smtClean="0">
                <a:solidFill>
                  <a:srgbClr val="A50021"/>
                </a:solidFill>
              </a:rPr>
              <a:t>,</a:t>
            </a:r>
            <a:r>
              <a:rPr lang="zh-CN" altLang="en-US" dirty="0" smtClean="0">
                <a:solidFill>
                  <a:srgbClr val="A50021"/>
                </a:solidFill>
              </a:rPr>
              <a:t>粗糙的木材到了舅舅手里</a:t>
            </a:r>
            <a:r>
              <a:rPr lang="en-US" dirty="0" smtClean="0">
                <a:solidFill>
                  <a:srgbClr val="A50021"/>
                </a:solidFill>
              </a:rPr>
              <a:t>,</a:t>
            </a:r>
            <a:r>
              <a:rPr lang="zh-CN" altLang="en-US" dirty="0" smtClean="0">
                <a:solidFill>
                  <a:srgbClr val="A50021"/>
                </a:solidFill>
              </a:rPr>
              <a:t>不用半天</a:t>
            </a:r>
            <a:r>
              <a:rPr lang="en-US" dirty="0" smtClean="0">
                <a:solidFill>
                  <a:srgbClr val="A50021"/>
                </a:solidFill>
              </a:rPr>
              <a:t>,</a:t>
            </a:r>
            <a:r>
              <a:rPr lang="zh-CN" altLang="en-US" dirty="0" smtClean="0">
                <a:solidFill>
                  <a:srgbClr val="A50021"/>
                </a:solidFill>
              </a:rPr>
              <a:t>就变成了一根笔直的扁担”</a:t>
            </a:r>
            <a:r>
              <a:rPr lang="en-US" dirty="0" smtClean="0">
                <a:solidFill>
                  <a:srgbClr val="A50021"/>
                </a:solidFill>
              </a:rPr>
              <a:t>,</a:t>
            </a:r>
            <a:r>
              <a:rPr lang="zh-CN" altLang="en-US" dirty="0" smtClean="0">
                <a:solidFill>
                  <a:srgbClr val="A50021"/>
                </a:solidFill>
              </a:rPr>
              <a:t>从材质和外形讲到了两种变化过程。第</a:t>
            </a:r>
            <a:r>
              <a:rPr lang="en-US" dirty="0" smtClean="0">
                <a:solidFill>
                  <a:srgbClr val="A50021"/>
                </a:solidFill>
              </a:rPr>
              <a:t>⑥</a:t>
            </a:r>
            <a:r>
              <a:rPr lang="zh-CN" altLang="en-US" dirty="0" smtClean="0">
                <a:solidFill>
                  <a:srgbClr val="A50021"/>
                </a:solidFill>
              </a:rPr>
              <a:t>段</a:t>
            </a:r>
            <a:r>
              <a:rPr lang="en-US" dirty="0" smtClean="0">
                <a:solidFill>
                  <a:srgbClr val="A50021"/>
                </a:solidFill>
              </a:rPr>
              <a:t>,</a:t>
            </a:r>
            <a:r>
              <a:rPr lang="zh-CN" altLang="en-US" dirty="0" smtClean="0">
                <a:solidFill>
                  <a:srgbClr val="A50021"/>
                </a:solidFill>
              </a:rPr>
              <a:t>“扁担也渐渐地走向了落寞”一句概括出了第四种变化。</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8552" y="351459"/>
            <a:ext cx="8115301" cy="458908"/>
          </a:xfrm>
          <a:prstGeom prst="rect">
            <a:avLst/>
          </a:prstGeom>
        </p:spPr>
        <p:txBody>
          <a:bodyPr wrap="square">
            <a:spAutoFit/>
          </a:bodyPr>
          <a:lstStyle/>
          <a:p>
            <a:pPr>
              <a:lnSpc>
                <a:spcPct val="150000"/>
              </a:lnSpc>
            </a:pPr>
            <a:r>
              <a:rPr lang="en-US" b="1" dirty="0" smtClean="0"/>
              <a:t>3.</a:t>
            </a:r>
            <a:r>
              <a:rPr lang="zh-CN" altLang="en-US" dirty="0" smtClean="0"/>
              <a:t>作者提到“扁担”</a:t>
            </a:r>
            <a:r>
              <a:rPr lang="en-US" dirty="0" smtClean="0"/>
              <a:t>,</a:t>
            </a:r>
            <a:r>
              <a:rPr lang="zh-CN" altLang="en-US" dirty="0" smtClean="0"/>
              <a:t>多次使用第三人称“她”</a:t>
            </a:r>
            <a:r>
              <a:rPr lang="en-US" dirty="0" smtClean="0"/>
              <a:t>,</a:t>
            </a:r>
            <a:r>
              <a:rPr lang="zh-CN" altLang="en-US" dirty="0" smtClean="0"/>
              <a:t>有何表达效果</a:t>
            </a:r>
            <a:r>
              <a:rPr lang="en-US" dirty="0" smtClean="0"/>
              <a:t>?(3</a:t>
            </a:r>
            <a:r>
              <a:rPr lang="zh-CN" altLang="en-US" dirty="0" smtClean="0"/>
              <a:t>分</a:t>
            </a:r>
            <a:r>
              <a:rPr lang="en-US" dirty="0" smtClean="0"/>
              <a:t>)</a:t>
            </a:r>
            <a:endParaRPr lang="zh-CN" altLang="en-US" dirty="0" smtClean="0"/>
          </a:p>
        </p:txBody>
      </p:sp>
      <p:sp>
        <p:nvSpPr>
          <p:cNvPr id="3" name="矩形 2"/>
          <p:cNvSpPr/>
          <p:nvPr/>
        </p:nvSpPr>
        <p:spPr>
          <a:xfrm>
            <a:off x="858414" y="959710"/>
            <a:ext cx="7809186"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对扁担人格化</a:t>
            </a:r>
            <a:r>
              <a:rPr lang="en-US" dirty="0" smtClean="0">
                <a:solidFill>
                  <a:srgbClr val="A50021"/>
                </a:solidFill>
              </a:rPr>
              <a:t>,</a:t>
            </a:r>
            <a:r>
              <a:rPr lang="zh-CN" altLang="en-US" dirty="0" smtClean="0">
                <a:solidFill>
                  <a:srgbClr val="A50021"/>
                </a:solidFill>
              </a:rPr>
              <a:t>叙述亲切自然</a:t>
            </a:r>
            <a:r>
              <a:rPr lang="en-US" dirty="0" smtClean="0">
                <a:solidFill>
                  <a:srgbClr val="A50021"/>
                </a:solidFill>
              </a:rPr>
              <a:t>,</a:t>
            </a:r>
            <a:r>
              <a:rPr lang="zh-CN" altLang="en-US" dirty="0" smtClean="0">
                <a:solidFill>
                  <a:srgbClr val="A50021"/>
                </a:solidFill>
              </a:rPr>
              <a:t>蕴含作者对扁担的深厚情感。</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本题考查第三人称的作用。作答此题</a:t>
            </a:r>
            <a:r>
              <a:rPr lang="en-US" dirty="0" smtClean="0">
                <a:solidFill>
                  <a:srgbClr val="A50021"/>
                </a:solidFill>
              </a:rPr>
              <a:t>,</a:t>
            </a:r>
            <a:r>
              <a:rPr lang="zh-CN" altLang="en-US" dirty="0" smtClean="0">
                <a:solidFill>
                  <a:srgbClr val="A50021"/>
                </a:solidFill>
              </a:rPr>
              <a:t>首先要搞清楚“她”是指人</a:t>
            </a:r>
            <a:r>
              <a:rPr lang="en-US" dirty="0" smtClean="0">
                <a:solidFill>
                  <a:srgbClr val="A50021"/>
                </a:solidFill>
              </a:rPr>
              <a:t>,</a:t>
            </a:r>
            <a:r>
              <a:rPr lang="zh-CN" altLang="en-US" dirty="0" smtClean="0">
                <a:solidFill>
                  <a:srgbClr val="A50021"/>
                </a:solidFill>
              </a:rPr>
              <a:t>还是指物。作者在文中多次称呼“扁担”为“她”</a:t>
            </a:r>
            <a:r>
              <a:rPr lang="en-US" dirty="0" smtClean="0">
                <a:solidFill>
                  <a:srgbClr val="A50021"/>
                </a:solidFill>
              </a:rPr>
              <a:t>,</a:t>
            </a:r>
            <a:r>
              <a:rPr lang="zh-CN" altLang="en-US" dirty="0" smtClean="0">
                <a:solidFill>
                  <a:srgbClr val="A50021"/>
                </a:solidFill>
              </a:rPr>
              <a:t>即指物</a:t>
            </a:r>
            <a:r>
              <a:rPr lang="en-US" dirty="0" smtClean="0">
                <a:solidFill>
                  <a:srgbClr val="A50021"/>
                </a:solidFill>
              </a:rPr>
              <a:t>,</a:t>
            </a:r>
            <a:r>
              <a:rPr lang="zh-CN" altLang="en-US" dirty="0" smtClean="0">
                <a:solidFill>
                  <a:srgbClr val="A50021"/>
                </a:solidFill>
              </a:rPr>
              <a:t>可见</a:t>
            </a:r>
            <a:r>
              <a:rPr lang="en-US" dirty="0" smtClean="0">
                <a:solidFill>
                  <a:srgbClr val="A50021"/>
                </a:solidFill>
              </a:rPr>
              <a:t>,</a:t>
            </a:r>
            <a:r>
              <a:rPr lang="zh-CN" altLang="en-US" dirty="0" smtClean="0">
                <a:solidFill>
                  <a:srgbClr val="A50021"/>
                </a:solidFill>
              </a:rPr>
              <a:t>作者这样的称呼是将扁担赋予生命</a:t>
            </a:r>
            <a:r>
              <a:rPr lang="en-US" dirty="0" smtClean="0">
                <a:solidFill>
                  <a:srgbClr val="A50021"/>
                </a:solidFill>
              </a:rPr>
              <a:t>,</a:t>
            </a:r>
            <a:r>
              <a:rPr lang="zh-CN" altLang="en-US" dirty="0" smtClean="0">
                <a:solidFill>
                  <a:srgbClr val="A50021"/>
                </a:solidFill>
              </a:rPr>
              <a:t>体现出作者对扁担的态度。若“她”指的是人</a:t>
            </a:r>
            <a:r>
              <a:rPr lang="en-US" dirty="0" smtClean="0">
                <a:solidFill>
                  <a:srgbClr val="A50021"/>
                </a:solidFill>
              </a:rPr>
              <a:t>,</a:t>
            </a:r>
            <a:r>
              <a:rPr lang="zh-CN" altLang="en-US" dirty="0" smtClean="0">
                <a:solidFill>
                  <a:srgbClr val="A50021"/>
                </a:solidFill>
              </a:rPr>
              <a:t>一般的作用是</a:t>
            </a:r>
            <a:r>
              <a:rPr lang="en-US" dirty="0" smtClean="0">
                <a:solidFill>
                  <a:srgbClr val="A50021"/>
                </a:solidFill>
              </a:rPr>
              <a:t>:</a:t>
            </a:r>
            <a:r>
              <a:rPr lang="zh-CN" altLang="en-US" dirty="0" smtClean="0">
                <a:solidFill>
                  <a:srgbClr val="A50021"/>
                </a:solidFill>
              </a:rPr>
              <a:t>能比较直接客观地展现丰富多彩的生活</a:t>
            </a:r>
            <a:r>
              <a:rPr lang="en-US" dirty="0" smtClean="0">
                <a:solidFill>
                  <a:srgbClr val="A50021"/>
                </a:solidFill>
              </a:rPr>
              <a:t>,</a:t>
            </a:r>
            <a:r>
              <a:rPr lang="zh-CN" altLang="en-US" dirty="0" smtClean="0">
                <a:solidFill>
                  <a:srgbClr val="A50021"/>
                </a:solidFill>
              </a:rPr>
              <a:t>不受时间和空间限制</a:t>
            </a:r>
            <a:r>
              <a:rPr lang="en-US" dirty="0" smtClean="0">
                <a:solidFill>
                  <a:srgbClr val="A50021"/>
                </a:solidFill>
              </a:rPr>
              <a:t>,</a:t>
            </a:r>
            <a:r>
              <a:rPr lang="zh-CN" altLang="en-US" dirty="0" smtClean="0">
                <a:solidFill>
                  <a:srgbClr val="A50021"/>
                </a:solidFill>
              </a:rPr>
              <a:t>反映现实比较灵活自由。</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2530" y="265456"/>
            <a:ext cx="7886700" cy="1705403"/>
          </a:xfrm>
          <a:prstGeom prst="rect">
            <a:avLst/>
          </a:prstGeom>
        </p:spPr>
        <p:txBody>
          <a:bodyPr wrap="square">
            <a:spAutoFit/>
          </a:bodyPr>
          <a:lstStyle/>
          <a:p>
            <a:pPr algn="just">
              <a:lnSpc>
                <a:spcPct val="150000"/>
              </a:lnSpc>
            </a:pPr>
            <a:r>
              <a:rPr lang="en-US" b="1" dirty="0" smtClean="0"/>
              <a:t>4.</a:t>
            </a:r>
            <a:r>
              <a:rPr lang="zh-CN" altLang="en-US" dirty="0" smtClean="0"/>
              <a:t>联系上下文</a:t>
            </a:r>
            <a:r>
              <a:rPr lang="en-US" dirty="0" smtClean="0"/>
              <a:t>,</a:t>
            </a:r>
            <a:r>
              <a:rPr lang="zh-CN" altLang="en-US" dirty="0" smtClean="0"/>
              <a:t>简要分析第</a:t>
            </a:r>
            <a:r>
              <a:rPr lang="en-US" dirty="0" smtClean="0"/>
              <a:t>⑩</a:t>
            </a:r>
            <a:r>
              <a:rPr lang="zh-CN" altLang="en-US" dirty="0" smtClean="0"/>
              <a:t>段画线句子蕴含了作者怎样的情感。</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把握情感</a:t>
            </a:r>
            <a:r>
              <a:rPr lang="en-US" altLang="zh-CN" dirty="0" smtClean="0"/>
              <a:t>】</a:t>
            </a:r>
          </a:p>
          <a:p>
            <a:pPr algn="just">
              <a:lnSpc>
                <a:spcPct val="150000"/>
              </a:lnSpc>
            </a:pPr>
            <a:r>
              <a:rPr lang="zh-CN" altLang="en-US" dirty="0" smtClean="0"/>
              <a:t>　　他也曾短暂离开过村庄</a:t>
            </a:r>
            <a:r>
              <a:rPr lang="en-US" dirty="0" smtClean="0"/>
              <a:t>,</a:t>
            </a:r>
            <a:r>
              <a:rPr lang="zh-CN" altLang="en-US" dirty="0" smtClean="0"/>
              <a:t>却始终没能走出像扁担一样的命运。他仍然坚信着</a:t>
            </a:r>
            <a:r>
              <a:rPr lang="en-US" dirty="0" smtClean="0"/>
              <a:t>,</a:t>
            </a:r>
            <a:r>
              <a:rPr lang="zh-CN" altLang="en-US" dirty="0" smtClean="0"/>
              <a:t>只要村庄还在</a:t>
            </a:r>
            <a:r>
              <a:rPr lang="en-US" dirty="0" smtClean="0"/>
              <a:t>,</a:t>
            </a:r>
            <a:r>
              <a:rPr lang="zh-CN" altLang="en-US" dirty="0" smtClean="0"/>
              <a:t>扁担还在</a:t>
            </a:r>
            <a:r>
              <a:rPr lang="en-US" dirty="0" smtClean="0"/>
              <a:t>,</a:t>
            </a:r>
            <a:r>
              <a:rPr lang="zh-CN" altLang="en-US" dirty="0" smtClean="0"/>
              <a:t>就一定能够扛起生活的重担。</a:t>
            </a:r>
          </a:p>
        </p:txBody>
      </p:sp>
      <p:sp>
        <p:nvSpPr>
          <p:cNvPr id="3" name="矩形 2"/>
          <p:cNvSpPr/>
          <p:nvPr/>
        </p:nvSpPr>
        <p:spPr>
          <a:xfrm>
            <a:off x="800912" y="2006399"/>
            <a:ext cx="7965020"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latin typeface="+mn-ea"/>
              </a:rPr>
              <a:t>[</a:t>
            </a:r>
            <a:r>
              <a:rPr lang="zh-CN" altLang="en-US" dirty="0" smtClean="0">
                <a:solidFill>
                  <a:srgbClr val="A50021"/>
                </a:solidFill>
                <a:latin typeface="+mn-ea"/>
              </a:rPr>
              <a:t>答案</a:t>
            </a:r>
            <a:r>
              <a:rPr lang="en-US" dirty="0" smtClean="0">
                <a:solidFill>
                  <a:srgbClr val="A50021"/>
                </a:solidFill>
                <a:latin typeface="+mn-ea"/>
              </a:rPr>
              <a:t>]</a:t>
            </a:r>
            <a:r>
              <a:rPr lang="en-US" dirty="0" smtClean="0">
                <a:solidFill>
                  <a:srgbClr val="A50021"/>
                </a:solidFill>
              </a:rPr>
              <a:t> ①</a:t>
            </a:r>
            <a:r>
              <a:rPr lang="zh-CN" altLang="en-US" dirty="0" smtClean="0">
                <a:solidFill>
                  <a:srgbClr val="A50021"/>
                </a:solidFill>
              </a:rPr>
              <a:t>对农人像扁担一样的命运感到无奈。</a:t>
            </a:r>
            <a:r>
              <a:rPr lang="en-US" dirty="0" smtClean="0">
                <a:solidFill>
                  <a:srgbClr val="A50021"/>
                </a:solidFill>
              </a:rPr>
              <a:t>②</a:t>
            </a:r>
            <a:r>
              <a:rPr lang="zh-CN" altLang="en-US" dirty="0" smtClean="0">
                <a:solidFill>
                  <a:srgbClr val="A50021"/>
                </a:solidFill>
              </a:rPr>
              <a:t>对农人坚守村庄的执着精神深怀敬意。</a:t>
            </a:r>
            <a:endParaRPr lang="zh-CN" altLang="en-US" dirty="0" smtClean="0">
              <a:solidFill>
                <a:srgbClr val="A50021"/>
              </a:solidFill>
              <a:latin typeface="+mn-ea"/>
            </a:endParaRPr>
          </a:p>
          <a:p>
            <a:pPr algn="just">
              <a:lnSpc>
                <a:spcPct val="150000"/>
              </a:lnSpc>
            </a:pPr>
            <a:r>
              <a:rPr lang="en-US" dirty="0" smtClean="0">
                <a:solidFill>
                  <a:srgbClr val="A50021"/>
                </a:solidFill>
                <a:latin typeface="+mn-ea"/>
              </a:rPr>
              <a:t>[</a:t>
            </a:r>
            <a:r>
              <a:rPr lang="zh-CN" altLang="en-US" dirty="0" smtClean="0">
                <a:solidFill>
                  <a:srgbClr val="A50021"/>
                </a:solidFill>
                <a:latin typeface="+mn-ea"/>
              </a:rPr>
              <a:t>解析</a:t>
            </a:r>
            <a:r>
              <a:rPr lang="en-US" dirty="0" smtClean="0">
                <a:solidFill>
                  <a:srgbClr val="A50021"/>
                </a:solidFill>
                <a:latin typeface="+mn-ea"/>
              </a:rPr>
              <a:t>]</a:t>
            </a:r>
            <a:r>
              <a:rPr lang="zh-CN" altLang="en-US" dirty="0" smtClean="0">
                <a:solidFill>
                  <a:srgbClr val="A50021"/>
                </a:solidFill>
              </a:rPr>
              <a:t>本题考查对作者思想感情的理解能力。画线句主要是写农人的命运。前一句</a:t>
            </a:r>
            <a:r>
              <a:rPr lang="en-US" dirty="0" smtClean="0">
                <a:solidFill>
                  <a:srgbClr val="A50021"/>
                </a:solidFill>
              </a:rPr>
              <a:t>,</a:t>
            </a:r>
            <a:r>
              <a:rPr lang="zh-CN" altLang="en-US" dirty="0" smtClean="0">
                <a:solidFill>
                  <a:srgbClr val="A50021"/>
                </a:solidFill>
              </a:rPr>
              <a:t>写出了大伯的命运</a:t>
            </a:r>
            <a:r>
              <a:rPr lang="en-US" dirty="0" smtClean="0">
                <a:solidFill>
                  <a:srgbClr val="A50021"/>
                </a:solidFill>
              </a:rPr>
              <a:t>,</a:t>
            </a:r>
            <a:r>
              <a:rPr lang="zh-CN" altLang="en-US" dirty="0" smtClean="0">
                <a:solidFill>
                  <a:srgbClr val="A50021"/>
                </a:solidFill>
              </a:rPr>
              <a:t>犹如扁担一样</a:t>
            </a:r>
            <a:r>
              <a:rPr lang="en-US" dirty="0" smtClean="0">
                <a:solidFill>
                  <a:srgbClr val="A50021"/>
                </a:solidFill>
              </a:rPr>
              <a:t>,</a:t>
            </a:r>
            <a:r>
              <a:rPr lang="zh-CN" altLang="en-US" dirty="0" smtClean="0">
                <a:solidFill>
                  <a:srgbClr val="A50021"/>
                </a:solidFill>
              </a:rPr>
              <a:t>落寞、无奈的结局。后一句“仍然坚信”“只要村庄还在</a:t>
            </a:r>
            <a:r>
              <a:rPr lang="en-US" dirty="0" smtClean="0">
                <a:solidFill>
                  <a:srgbClr val="A50021"/>
                </a:solidFill>
              </a:rPr>
              <a:t>,</a:t>
            </a:r>
            <a:r>
              <a:rPr lang="zh-CN" altLang="en-US" dirty="0" smtClean="0">
                <a:solidFill>
                  <a:srgbClr val="A50021"/>
                </a:solidFill>
              </a:rPr>
              <a:t>扁担还在”</a:t>
            </a:r>
            <a:r>
              <a:rPr lang="en-US" dirty="0" smtClean="0">
                <a:solidFill>
                  <a:srgbClr val="A50021"/>
                </a:solidFill>
              </a:rPr>
              <a:t>,</a:t>
            </a:r>
            <a:r>
              <a:rPr lang="zh-CN" altLang="en-US" dirty="0" smtClean="0">
                <a:solidFill>
                  <a:srgbClr val="A50021"/>
                </a:solidFill>
              </a:rPr>
              <a:t>写出了大伯坚守村庄</a:t>
            </a:r>
            <a:r>
              <a:rPr lang="en-US" dirty="0" smtClean="0">
                <a:solidFill>
                  <a:srgbClr val="A50021"/>
                </a:solidFill>
              </a:rPr>
              <a:t>,</a:t>
            </a:r>
            <a:r>
              <a:rPr lang="zh-CN" altLang="en-US" dirty="0" smtClean="0">
                <a:solidFill>
                  <a:srgbClr val="A50021"/>
                </a:solidFill>
              </a:rPr>
              <a:t>敢担生活重担的精神</a:t>
            </a:r>
            <a:r>
              <a:rPr lang="en-US" dirty="0" smtClean="0">
                <a:solidFill>
                  <a:srgbClr val="A50021"/>
                </a:solidFill>
              </a:rPr>
              <a:t>,</a:t>
            </a:r>
            <a:r>
              <a:rPr lang="zh-CN" altLang="en-US" dirty="0" smtClean="0">
                <a:solidFill>
                  <a:srgbClr val="A50021"/>
                </a:solidFill>
              </a:rPr>
              <a:t>另外</a:t>
            </a:r>
            <a:r>
              <a:rPr lang="en-US" dirty="0" smtClean="0">
                <a:solidFill>
                  <a:srgbClr val="A50021"/>
                </a:solidFill>
              </a:rPr>
              <a:t>,</a:t>
            </a:r>
            <a:r>
              <a:rPr lang="zh-CN" altLang="en-US" dirty="0" smtClean="0">
                <a:solidFill>
                  <a:srgbClr val="A50021"/>
                </a:solidFill>
              </a:rPr>
              <a:t>也表达了作者对农人的情感。</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369044"/>
            <a:ext cx="7886700" cy="1338828"/>
          </a:xfrm>
          <a:prstGeom prst="rect">
            <a:avLst/>
          </a:prstGeom>
        </p:spPr>
        <p:txBody>
          <a:bodyPr wrap="square">
            <a:spAutoFit/>
          </a:bodyPr>
          <a:lstStyle/>
          <a:p>
            <a:pPr algn="just">
              <a:lnSpc>
                <a:spcPct val="150000"/>
              </a:lnSpc>
            </a:pPr>
            <a:r>
              <a:rPr lang="en-US" b="1" dirty="0" smtClean="0"/>
              <a:t>5.</a:t>
            </a:r>
            <a:r>
              <a:rPr lang="en-US" dirty="0" smtClean="0"/>
              <a:t> </a:t>
            </a:r>
            <a:r>
              <a:rPr lang="zh-CN" altLang="en-US" dirty="0" smtClean="0"/>
              <a:t>“扁担”在文中有着丰富的内涵</a:t>
            </a:r>
            <a:r>
              <a:rPr lang="en-US" dirty="0" smtClean="0"/>
              <a:t>,</a:t>
            </a:r>
            <a:r>
              <a:rPr lang="zh-CN" altLang="en-US" dirty="0" smtClean="0"/>
              <a:t>请结合全文谈谈你的理解。</a:t>
            </a:r>
            <a:r>
              <a:rPr lang="en-US" dirty="0" smtClean="0"/>
              <a:t>(6</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分析形象</a:t>
            </a:r>
            <a:r>
              <a:rPr lang="en-US" altLang="zh-CN" dirty="0" smtClean="0"/>
              <a:t>】</a:t>
            </a:r>
            <a:endParaRPr lang="zh-CN" altLang="en-US" dirty="0" smtClean="0"/>
          </a:p>
          <a:p>
            <a:pPr algn="just">
              <a:lnSpc>
                <a:spcPct val="150000"/>
              </a:lnSpc>
            </a:pP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04145" y="470979"/>
            <a:ext cx="7998370" cy="383181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①</a:t>
            </a:r>
            <a:r>
              <a:rPr lang="zh-CN" altLang="en-US" dirty="0" smtClean="0">
                <a:solidFill>
                  <a:srgbClr val="A50021"/>
                </a:solidFill>
              </a:rPr>
              <a:t>扁担是农具</a:t>
            </a:r>
            <a:r>
              <a:rPr lang="en-US" dirty="0" smtClean="0">
                <a:solidFill>
                  <a:srgbClr val="A50021"/>
                </a:solidFill>
              </a:rPr>
              <a:t>,</a:t>
            </a:r>
            <a:r>
              <a:rPr lang="zh-CN" altLang="en-US" dirty="0" smtClean="0">
                <a:solidFill>
                  <a:srgbClr val="A50021"/>
                </a:solidFill>
              </a:rPr>
              <a:t>担负着农人家庭生活的重担。</a:t>
            </a:r>
            <a:r>
              <a:rPr lang="en-US" dirty="0" smtClean="0">
                <a:solidFill>
                  <a:srgbClr val="A50021"/>
                </a:solidFill>
              </a:rPr>
              <a:t>②</a:t>
            </a:r>
            <a:r>
              <a:rPr lang="zh-CN" altLang="en-US" dirty="0" smtClean="0">
                <a:solidFill>
                  <a:srgbClr val="A50021"/>
                </a:solidFill>
              </a:rPr>
              <a:t>扁担是农人的精神脊梁</a:t>
            </a:r>
            <a:r>
              <a:rPr lang="en-US" dirty="0" smtClean="0">
                <a:solidFill>
                  <a:srgbClr val="A50021"/>
                </a:solidFill>
              </a:rPr>
              <a:t>,</a:t>
            </a:r>
            <a:r>
              <a:rPr lang="zh-CN" altLang="en-US" dirty="0" smtClean="0">
                <a:solidFill>
                  <a:srgbClr val="A50021"/>
                </a:solidFill>
              </a:rPr>
              <a:t>担负着村庄的历史和期盼。</a:t>
            </a:r>
            <a:r>
              <a:rPr lang="en-US" dirty="0" smtClean="0">
                <a:solidFill>
                  <a:srgbClr val="A50021"/>
                </a:solidFill>
              </a:rPr>
              <a:t>③</a:t>
            </a:r>
            <a:r>
              <a:rPr lang="zh-CN" altLang="en-US" dirty="0" smtClean="0">
                <a:solidFill>
                  <a:srgbClr val="A50021"/>
                </a:solidFill>
              </a:rPr>
              <a:t>扁担的一生是农人的一生</a:t>
            </a:r>
            <a:r>
              <a:rPr lang="en-US" dirty="0" smtClean="0">
                <a:solidFill>
                  <a:srgbClr val="A50021"/>
                </a:solidFill>
              </a:rPr>
              <a:t>,</a:t>
            </a:r>
            <a:r>
              <a:rPr lang="zh-CN" altLang="en-US" dirty="0" smtClean="0">
                <a:solidFill>
                  <a:srgbClr val="A50021"/>
                </a:solidFill>
              </a:rPr>
              <a:t>与农人、村庄的命运相始终。</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本题考查对主要内容的理解能力。作答此题</a:t>
            </a:r>
            <a:r>
              <a:rPr lang="en-US" dirty="0" smtClean="0">
                <a:solidFill>
                  <a:srgbClr val="A50021"/>
                </a:solidFill>
              </a:rPr>
              <a:t>,</a:t>
            </a:r>
            <a:r>
              <a:rPr lang="zh-CN" altLang="en-US" dirty="0" smtClean="0">
                <a:solidFill>
                  <a:srgbClr val="A50021"/>
                </a:solidFill>
              </a:rPr>
              <a:t>注意结合全文内容来分析归纳。由第</a:t>
            </a:r>
            <a:r>
              <a:rPr lang="en-US" dirty="0" smtClean="0">
                <a:solidFill>
                  <a:srgbClr val="A50021"/>
                </a:solidFill>
              </a:rPr>
              <a:t>①</a:t>
            </a:r>
            <a:r>
              <a:rPr lang="zh-CN" altLang="en-US" dirty="0" smtClean="0">
                <a:solidFill>
                  <a:srgbClr val="A50021"/>
                </a:solidFill>
              </a:rPr>
              <a:t>段“扁担就是农人的精神脊梁</a:t>
            </a:r>
            <a:r>
              <a:rPr lang="en-US" dirty="0" smtClean="0">
                <a:solidFill>
                  <a:srgbClr val="A50021"/>
                </a:solidFill>
              </a:rPr>
              <a:t>,</a:t>
            </a:r>
            <a:r>
              <a:rPr lang="zh-CN" altLang="en-US" dirty="0" smtClean="0">
                <a:solidFill>
                  <a:srgbClr val="A50021"/>
                </a:solidFill>
              </a:rPr>
              <a:t>让他们在挑起一个家庭重担的同时</a:t>
            </a:r>
            <a:r>
              <a:rPr lang="en-US" dirty="0" smtClean="0">
                <a:solidFill>
                  <a:srgbClr val="A50021"/>
                </a:solidFill>
              </a:rPr>
              <a:t>,</a:t>
            </a:r>
            <a:r>
              <a:rPr lang="zh-CN" altLang="en-US" dirty="0" smtClean="0">
                <a:solidFill>
                  <a:srgbClr val="A50021"/>
                </a:solidFill>
              </a:rPr>
              <a:t>也挑起了一个村庄沉重的历史与殷殷期盼”这句话</a:t>
            </a:r>
            <a:r>
              <a:rPr lang="en-US" dirty="0" smtClean="0">
                <a:solidFill>
                  <a:srgbClr val="A50021"/>
                </a:solidFill>
              </a:rPr>
              <a:t>,</a:t>
            </a:r>
            <a:r>
              <a:rPr lang="zh-CN" altLang="en-US" dirty="0" smtClean="0">
                <a:solidFill>
                  <a:srgbClr val="A50021"/>
                </a:solidFill>
              </a:rPr>
              <a:t>可归纳出“扁担”的深层意义。其基本内涵还是从其基本的作用来定义</a:t>
            </a:r>
            <a:r>
              <a:rPr lang="en-US" dirty="0" smtClean="0">
                <a:solidFill>
                  <a:srgbClr val="A50021"/>
                </a:solidFill>
              </a:rPr>
              <a:t>,</a:t>
            </a:r>
            <a:r>
              <a:rPr lang="zh-CN" altLang="en-US" dirty="0" smtClean="0">
                <a:solidFill>
                  <a:srgbClr val="A50021"/>
                </a:solidFill>
              </a:rPr>
              <a:t>从第</a:t>
            </a:r>
            <a:r>
              <a:rPr lang="en-US" dirty="0" smtClean="0">
                <a:solidFill>
                  <a:srgbClr val="A50021"/>
                </a:solidFill>
              </a:rPr>
              <a:t>①</a:t>
            </a:r>
            <a:r>
              <a:rPr lang="zh-CN" altLang="en-US" dirty="0" smtClean="0">
                <a:solidFill>
                  <a:srgbClr val="A50021"/>
                </a:solidFill>
              </a:rPr>
              <a:t>段和全文来看</a:t>
            </a:r>
            <a:r>
              <a:rPr lang="en-US" dirty="0" smtClean="0">
                <a:solidFill>
                  <a:srgbClr val="A50021"/>
                </a:solidFill>
              </a:rPr>
              <a:t>,</a:t>
            </a:r>
            <a:r>
              <a:rPr lang="zh-CN" altLang="en-US" dirty="0" smtClean="0">
                <a:solidFill>
                  <a:srgbClr val="A50021"/>
                </a:solidFill>
              </a:rPr>
              <a:t>作者对“扁担”的基本功用作了说明。从文章后几段</a:t>
            </a:r>
            <a:r>
              <a:rPr lang="en-US" dirty="0" smtClean="0">
                <a:solidFill>
                  <a:srgbClr val="A50021"/>
                </a:solidFill>
              </a:rPr>
              <a:t>,</a:t>
            </a:r>
            <a:r>
              <a:rPr lang="zh-CN" altLang="en-US" dirty="0" smtClean="0">
                <a:solidFill>
                  <a:srgbClr val="A50021"/>
                </a:solidFill>
              </a:rPr>
              <a:t>特别是第</a:t>
            </a:r>
            <a:r>
              <a:rPr lang="en-US" dirty="0" smtClean="0">
                <a:solidFill>
                  <a:srgbClr val="A50021"/>
                </a:solidFill>
              </a:rPr>
              <a:t>⑩</a:t>
            </a:r>
            <a:r>
              <a:rPr lang="zh-CN" altLang="en-US" dirty="0" smtClean="0">
                <a:solidFill>
                  <a:srgbClr val="A50021"/>
                </a:solidFill>
              </a:rPr>
              <a:t>段对大伯如扁担一样的命运的叙述</a:t>
            </a:r>
            <a:r>
              <a:rPr lang="en-US" dirty="0" smtClean="0">
                <a:solidFill>
                  <a:srgbClr val="A50021"/>
                </a:solidFill>
              </a:rPr>
              <a:t>,</a:t>
            </a:r>
            <a:r>
              <a:rPr lang="zh-CN" altLang="en-US" dirty="0" smtClean="0">
                <a:solidFill>
                  <a:srgbClr val="A50021"/>
                </a:solidFill>
              </a:rPr>
              <a:t>作者将扁担的命运和农人的命运紧紧地联系在一起。</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10761" y="1187738"/>
            <a:ext cx="7886700" cy="2585323"/>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[2017</a:t>
            </a:r>
            <a:r>
              <a:rPr lang="en-US" altLang="zh-CN" dirty="0" smtClean="0">
                <a:solidFill>
                  <a:srgbClr val="0092D7"/>
                </a:solidFill>
              </a:rPr>
              <a:t>·</a:t>
            </a:r>
            <a:r>
              <a:rPr lang="en-US" dirty="0" smtClean="0">
                <a:solidFill>
                  <a:srgbClr val="0092D7"/>
                </a:solidFill>
              </a:rPr>
              <a:t>14]</a:t>
            </a:r>
            <a:r>
              <a:rPr lang="zh-CN" altLang="en-US" dirty="0" smtClean="0"/>
              <a:t>“</a:t>
            </a:r>
            <a:r>
              <a:rPr lang="en-US" dirty="0" smtClean="0"/>
              <a:t>××</a:t>
            </a:r>
            <a:r>
              <a:rPr lang="zh-CN" altLang="en-US" dirty="0" smtClean="0"/>
              <a:t>”在文中有着丰富的内涵</a:t>
            </a:r>
            <a:r>
              <a:rPr lang="en-US" dirty="0" smtClean="0"/>
              <a:t>,</a:t>
            </a:r>
            <a:r>
              <a:rPr lang="zh-CN" altLang="en-US" dirty="0" smtClean="0"/>
              <a:t>请结合全文谈谈你的理解。</a:t>
            </a:r>
          </a:p>
          <a:p>
            <a:pPr algn="just">
              <a:lnSpc>
                <a:spcPct val="150000"/>
              </a:lnSpc>
            </a:pPr>
            <a:r>
              <a:rPr lang="en-US" b="1" dirty="0" smtClean="0"/>
              <a:t>2. </a:t>
            </a:r>
            <a:r>
              <a:rPr lang="en-US" dirty="0" smtClean="0">
                <a:solidFill>
                  <a:srgbClr val="0092D7"/>
                </a:solidFill>
              </a:rPr>
              <a:t>[2016</a:t>
            </a:r>
            <a:r>
              <a:rPr lang="en-US" altLang="zh-CN" dirty="0" smtClean="0">
                <a:solidFill>
                  <a:srgbClr val="0092D7"/>
                </a:solidFill>
              </a:rPr>
              <a:t>·</a:t>
            </a:r>
            <a:r>
              <a:rPr lang="en-US" dirty="0" smtClean="0">
                <a:solidFill>
                  <a:srgbClr val="0092D7"/>
                </a:solidFill>
              </a:rPr>
              <a:t>8]</a:t>
            </a:r>
            <a:r>
              <a:rPr lang="zh-CN" altLang="en-US" dirty="0" smtClean="0"/>
              <a:t>文中的“我”</a:t>
            </a:r>
            <a:r>
              <a:rPr lang="en-US" altLang="zh-CN" dirty="0" smtClean="0"/>
              <a:t>……</a:t>
            </a:r>
            <a:r>
              <a:rPr lang="en-US" dirty="0" smtClean="0"/>
              <a:t>,</a:t>
            </a:r>
            <a:r>
              <a:rPr lang="zh-CN" altLang="en-US" dirty="0" smtClean="0"/>
              <a:t>具有怎样的形象特点</a:t>
            </a:r>
            <a:r>
              <a:rPr lang="en-US" dirty="0" smtClean="0"/>
              <a:t>?</a:t>
            </a:r>
            <a:r>
              <a:rPr lang="zh-CN" altLang="en-US" dirty="0" smtClean="0"/>
              <a:t>请简要分析。</a:t>
            </a:r>
          </a:p>
          <a:p>
            <a:pPr algn="just">
              <a:lnSpc>
                <a:spcPct val="150000"/>
              </a:lnSpc>
            </a:pPr>
            <a:r>
              <a:rPr lang="en-US" b="1" dirty="0" smtClean="0"/>
              <a:t>3.</a:t>
            </a:r>
            <a:r>
              <a:rPr lang="en-US" dirty="0" smtClean="0"/>
              <a:t>××</a:t>
            </a:r>
            <a:r>
              <a:rPr lang="zh-CN" altLang="en-US" dirty="0" smtClean="0"/>
              <a:t>有哪些方面值得我们学习</a:t>
            </a:r>
            <a:r>
              <a:rPr lang="en-US" dirty="0" smtClean="0"/>
              <a:t>?</a:t>
            </a:r>
            <a:endParaRPr lang="zh-CN" altLang="en-US" dirty="0" smtClean="0"/>
          </a:p>
          <a:p>
            <a:pPr algn="just">
              <a:lnSpc>
                <a:spcPct val="150000"/>
              </a:lnSpc>
            </a:pPr>
            <a:r>
              <a:rPr lang="en-US" b="1" dirty="0" smtClean="0"/>
              <a:t>4.</a:t>
            </a:r>
            <a:r>
              <a:rPr lang="en-US" dirty="0" smtClean="0"/>
              <a:t>××</a:t>
            </a:r>
            <a:r>
              <a:rPr lang="zh-CN" altLang="en-US" dirty="0" smtClean="0"/>
              <a:t>的性格有什么特点</a:t>
            </a:r>
            <a:r>
              <a:rPr lang="en-US" dirty="0" smtClean="0"/>
              <a:t>?</a:t>
            </a:r>
            <a:endParaRPr lang="zh-CN" altLang="en-US" dirty="0" smtClean="0"/>
          </a:p>
          <a:p>
            <a:pPr algn="just">
              <a:lnSpc>
                <a:spcPct val="150000"/>
              </a:lnSpc>
            </a:pPr>
            <a:r>
              <a:rPr lang="en-US" b="1" dirty="0" smtClean="0"/>
              <a:t>5. </a:t>
            </a:r>
            <a:r>
              <a:rPr lang="en-US" dirty="0" smtClean="0">
                <a:solidFill>
                  <a:srgbClr val="0092D7"/>
                </a:solidFill>
              </a:rPr>
              <a:t>[2009</a:t>
            </a:r>
            <a:r>
              <a:rPr lang="en-US" altLang="zh-CN" dirty="0" smtClean="0">
                <a:solidFill>
                  <a:srgbClr val="0092D7"/>
                </a:solidFill>
              </a:rPr>
              <a:t>·</a:t>
            </a:r>
            <a:r>
              <a:rPr lang="en-US" dirty="0" smtClean="0">
                <a:solidFill>
                  <a:srgbClr val="0092D7"/>
                </a:solidFill>
              </a:rPr>
              <a:t>8]</a:t>
            </a:r>
            <a:r>
              <a:rPr lang="zh-CN" altLang="en-US" dirty="0" smtClean="0"/>
              <a:t>作者笔下的</a:t>
            </a:r>
            <a:r>
              <a:rPr lang="en-US" dirty="0" smtClean="0"/>
              <a:t>××</a:t>
            </a:r>
            <a:r>
              <a:rPr lang="zh-CN" altLang="en-US" dirty="0" smtClean="0"/>
              <a:t>有什么象征意义</a:t>
            </a:r>
            <a:r>
              <a:rPr lang="en-US" dirty="0" smtClean="0"/>
              <a:t>?</a:t>
            </a:r>
            <a:endParaRPr lang="zh-CN" altLang="en-US" dirty="0"/>
          </a:p>
        </p:txBody>
      </p:sp>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4232862" cy="369332"/>
          </a:xfrm>
          <a:prstGeom prst="rect">
            <a:avLst/>
          </a:prstGeom>
        </p:spPr>
        <p:txBody>
          <a:bodyPr wrap="square">
            <a:spAutoFit/>
          </a:bodyPr>
          <a:lstStyle/>
          <a:p>
            <a:r>
              <a:rPr lang="zh-CN" altLang="en-US" b="1" dirty="0" smtClean="0">
                <a:solidFill>
                  <a:srgbClr val="0092D7"/>
                </a:solidFill>
              </a:rPr>
              <a:t>考点七　分析形象</a:t>
            </a:r>
            <a:r>
              <a:rPr lang="en-US" b="1" dirty="0" smtClean="0">
                <a:solidFill>
                  <a:srgbClr val="0092D7"/>
                </a:solidFill>
              </a:rPr>
              <a:t>(</a:t>
            </a:r>
            <a:r>
              <a:rPr lang="zh-CN" altLang="en-US" b="1" dirty="0" smtClean="0">
                <a:solidFill>
                  <a:srgbClr val="0092D7"/>
                </a:solidFill>
              </a:rPr>
              <a:t>人物、事物</a:t>
            </a:r>
            <a:r>
              <a:rPr lang="en-US" b="1" dirty="0" smtClean="0">
                <a:solidFill>
                  <a:srgbClr val="0092D7"/>
                </a:solidFill>
              </a:rPr>
              <a:t>)</a:t>
            </a:r>
            <a:r>
              <a:rPr lang="en-US" sz="1600" dirty="0" smtClean="0"/>
              <a:t>5</a:t>
            </a:r>
            <a:r>
              <a:rPr lang="zh-CN" altLang="en-US" sz="1600" dirty="0" smtClean="0"/>
              <a:t>年</a:t>
            </a:r>
            <a:r>
              <a:rPr lang="en-US" sz="1600" dirty="0" smtClean="0"/>
              <a:t>2</a:t>
            </a:r>
            <a:r>
              <a:rPr lang="zh-CN" altLang="en-US" sz="1600" dirty="0" smtClean="0"/>
              <a:t>考</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8892" y="377836"/>
            <a:ext cx="8001000" cy="4198393"/>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nSpc>
                <a:spcPct val="150000"/>
              </a:lnSpc>
            </a:pPr>
            <a:r>
              <a:rPr lang="en-US" b="1" dirty="0" smtClean="0"/>
              <a:t>1.</a:t>
            </a:r>
            <a:r>
              <a:rPr lang="zh-CN" altLang="en-US" b="1" u="wavy" dirty="0" smtClean="0"/>
              <a:t>人物形象</a:t>
            </a:r>
            <a:endParaRPr lang="zh-CN" altLang="en-US" b="1" dirty="0" smtClean="0"/>
          </a:p>
          <a:p>
            <a:pPr>
              <a:lnSpc>
                <a:spcPct val="150000"/>
              </a:lnSpc>
            </a:pPr>
            <a:r>
              <a:rPr lang="en-US" dirty="0" smtClean="0"/>
              <a:t>(1)</a:t>
            </a:r>
            <a:r>
              <a:rPr lang="zh-CN" altLang="en-US" dirty="0" smtClean="0"/>
              <a:t>人物形象包括</a:t>
            </a:r>
            <a:r>
              <a:rPr lang="en-US" dirty="0" smtClean="0"/>
              <a:t>:</a:t>
            </a:r>
            <a:endParaRPr lang="zh-CN" altLang="en-US" dirty="0" smtClean="0"/>
          </a:p>
          <a:p>
            <a:pPr>
              <a:lnSpc>
                <a:spcPct val="150000"/>
              </a:lnSpc>
            </a:pPr>
            <a:r>
              <a:rPr lang="en-US" dirty="0" smtClean="0"/>
              <a:t>①</a:t>
            </a:r>
            <a:r>
              <a:rPr lang="zh-CN" altLang="en-US" dirty="0" smtClean="0"/>
              <a:t>外在形象</a:t>
            </a:r>
            <a:r>
              <a:rPr lang="en-US" dirty="0" smtClean="0"/>
              <a:t>:</a:t>
            </a:r>
            <a:r>
              <a:rPr lang="zh-CN" altLang="en-US" dirty="0" smtClean="0"/>
              <a:t>外貌、身份、地位、职业等。</a:t>
            </a:r>
          </a:p>
          <a:p>
            <a:pPr>
              <a:lnSpc>
                <a:spcPct val="150000"/>
              </a:lnSpc>
            </a:pPr>
            <a:r>
              <a:rPr lang="en-US" dirty="0" smtClean="0"/>
              <a:t>②</a:t>
            </a:r>
            <a:r>
              <a:rPr lang="zh-CN" altLang="en-US" dirty="0" smtClean="0"/>
              <a:t>内在形象</a:t>
            </a:r>
            <a:r>
              <a:rPr lang="en-US" dirty="0" smtClean="0"/>
              <a:t>:</a:t>
            </a:r>
            <a:r>
              <a:rPr lang="zh-CN" altLang="en-US" dirty="0" smtClean="0"/>
              <a:t>性格、品质。</a:t>
            </a:r>
          </a:p>
          <a:p>
            <a:pPr>
              <a:lnSpc>
                <a:spcPct val="150000"/>
              </a:lnSpc>
            </a:pPr>
            <a:r>
              <a:rPr lang="en-US" dirty="0" smtClean="0"/>
              <a:t>③</a:t>
            </a:r>
            <a:r>
              <a:rPr lang="zh-CN" altLang="en-US" dirty="0" smtClean="0"/>
              <a:t>思想感情</a:t>
            </a:r>
            <a:r>
              <a:rPr lang="en-US" dirty="0" smtClean="0"/>
              <a:t>:</a:t>
            </a:r>
            <a:r>
              <a:rPr lang="zh-CN" altLang="en-US" dirty="0" smtClean="0"/>
              <a:t>喜欢</a:t>
            </a:r>
            <a:r>
              <a:rPr lang="en-US" altLang="zh-CN" dirty="0" smtClean="0"/>
              <a:t>……</a:t>
            </a:r>
            <a:r>
              <a:rPr lang="zh-CN" altLang="en-US" dirty="0" smtClean="0"/>
              <a:t>、对</a:t>
            </a:r>
            <a:r>
              <a:rPr lang="en-US" altLang="zh-CN" dirty="0" smtClean="0"/>
              <a:t>……</a:t>
            </a:r>
            <a:r>
              <a:rPr lang="zh-CN" altLang="en-US" dirty="0" smtClean="0"/>
              <a:t>的爱等。</a:t>
            </a:r>
          </a:p>
          <a:p>
            <a:pPr>
              <a:lnSpc>
                <a:spcPct val="150000"/>
              </a:lnSpc>
            </a:pPr>
            <a:r>
              <a:rPr lang="en-US" dirty="0" smtClean="0"/>
              <a:t>(2)</a:t>
            </a:r>
            <a:r>
              <a:rPr lang="zh-CN" altLang="en-US" dirty="0" smtClean="0"/>
              <a:t>概括人物形象从以下几个方面入手</a:t>
            </a:r>
            <a:r>
              <a:rPr lang="en-US" dirty="0" smtClean="0"/>
              <a:t>:</a:t>
            </a:r>
            <a:endParaRPr lang="zh-CN" altLang="en-US" dirty="0" smtClean="0"/>
          </a:p>
          <a:p>
            <a:pPr>
              <a:lnSpc>
                <a:spcPct val="150000"/>
              </a:lnSpc>
            </a:pPr>
            <a:r>
              <a:rPr lang="en-US" dirty="0" smtClean="0"/>
              <a:t>①</a:t>
            </a:r>
            <a:r>
              <a:rPr lang="zh-CN" altLang="en-US" dirty="0" smtClean="0"/>
              <a:t>人物描写和细节描写等。</a:t>
            </a:r>
          </a:p>
          <a:p>
            <a:pPr>
              <a:lnSpc>
                <a:spcPct val="150000"/>
              </a:lnSpc>
            </a:pPr>
            <a:r>
              <a:rPr lang="en-US" dirty="0" smtClean="0"/>
              <a:t>②</a:t>
            </a:r>
            <a:r>
              <a:rPr lang="zh-CN" altLang="en-US" dirty="0" smtClean="0"/>
              <a:t>人物做了什么事。</a:t>
            </a:r>
          </a:p>
          <a:p>
            <a:pPr>
              <a:lnSpc>
                <a:spcPct val="150000"/>
              </a:lnSpc>
            </a:pPr>
            <a:r>
              <a:rPr lang="en-US" dirty="0" smtClean="0"/>
              <a:t>③</a:t>
            </a:r>
            <a:r>
              <a:rPr lang="zh-CN" altLang="en-US" dirty="0" smtClean="0"/>
              <a:t>作者对人物的评价和态度。</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6678" y="397948"/>
            <a:ext cx="7886700" cy="1705403"/>
          </a:xfrm>
          <a:prstGeom prst="rect">
            <a:avLst/>
          </a:prstGeom>
        </p:spPr>
        <p:txBody>
          <a:bodyPr wrap="square">
            <a:spAutoFit/>
          </a:bodyPr>
          <a:lstStyle/>
          <a:p>
            <a:pPr algn="just">
              <a:lnSpc>
                <a:spcPct val="150000"/>
              </a:lnSpc>
            </a:pPr>
            <a:r>
              <a:rPr lang="zh-CN" altLang="en-US" b="1" dirty="0" smtClean="0"/>
              <a:t> </a:t>
            </a:r>
            <a:r>
              <a:rPr lang="en-US" dirty="0" smtClean="0"/>
              <a:t>(3)</a:t>
            </a:r>
            <a:r>
              <a:rPr lang="zh-CN" altLang="en-US" dirty="0" smtClean="0"/>
              <a:t>答题格式</a:t>
            </a:r>
            <a:r>
              <a:rPr lang="en-US" dirty="0" smtClean="0"/>
              <a:t>:</a:t>
            </a:r>
            <a:r>
              <a:rPr lang="zh-CN" altLang="en-US" dirty="0" smtClean="0"/>
              <a:t>人物性格或特点</a:t>
            </a:r>
            <a:r>
              <a:rPr lang="en-US" i="1" dirty="0" smtClean="0"/>
              <a:t>+</a:t>
            </a:r>
            <a:r>
              <a:rPr lang="zh-CN" altLang="en-US" dirty="0" smtClean="0"/>
              <a:t>具体依据</a:t>
            </a:r>
          </a:p>
          <a:p>
            <a:pPr algn="just">
              <a:lnSpc>
                <a:spcPct val="150000"/>
              </a:lnSpc>
            </a:pPr>
            <a:r>
              <a:rPr lang="zh-CN" altLang="en-US" dirty="0" smtClean="0"/>
              <a:t>答题模式</a:t>
            </a:r>
            <a:r>
              <a:rPr lang="en-US" dirty="0" smtClean="0"/>
              <a:t>:</a:t>
            </a:r>
            <a:r>
              <a:rPr lang="zh-CN" altLang="en-US" dirty="0" smtClean="0"/>
              <a:t>用</a:t>
            </a:r>
            <a:r>
              <a:rPr lang="en-US" altLang="zh-CN" dirty="0" smtClean="0"/>
              <a:t>……</a:t>
            </a:r>
            <a:r>
              <a:rPr lang="zh-CN" altLang="en-US" dirty="0" smtClean="0"/>
              <a:t>描写方法</a:t>
            </a:r>
            <a:r>
              <a:rPr lang="en-US" dirty="0" smtClean="0"/>
              <a:t>(</a:t>
            </a:r>
            <a:r>
              <a:rPr lang="zh-CN" altLang="en-US" dirty="0" smtClean="0"/>
              <a:t>描写了</a:t>
            </a:r>
            <a:r>
              <a:rPr lang="en-US" altLang="zh-CN" dirty="0" smtClean="0"/>
              <a:t>……</a:t>
            </a:r>
            <a:r>
              <a:rPr lang="zh-CN" altLang="en-US" dirty="0" smtClean="0"/>
              <a:t>内容</a:t>
            </a:r>
            <a:r>
              <a:rPr lang="en-US" dirty="0" smtClean="0"/>
              <a:t>),</a:t>
            </a:r>
            <a:r>
              <a:rPr lang="zh-CN" altLang="en-US" dirty="0" smtClean="0"/>
              <a:t>写出了人物</a:t>
            </a:r>
            <a:r>
              <a:rPr lang="en-US" altLang="zh-CN" dirty="0" smtClean="0"/>
              <a:t>……</a:t>
            </a:r>
            <a:r>
              <a:rPr lang="zh-CN" altLang="en-US" dirty="0" smtClean="0"/>
              <a:t>的性格</a:t>
            </a:r>
            <a:r>
              <a:rPr lang="en-US" dirty="0" smtClean="0"/>
              <a:t>(</a:t>
            </a:r>
            <a:r>
              <a:rPr lang="zh-CN" altLang="en-US" dirty="0" smtClean="0"/>
              <a:t>品质、特点</a:t>
            </a:r>
            <a:r>
              <a:rPr lang="en-US" dirty="0" smtClean="0"/>
              <a:t>)(</a:t>
            </a:r>
            <a:r>
              <a:rPr lang="zh-CN" altLang="en-US" dirty="0" smtClean="0"/>
              <a:t>或含评价、态度。即要答出某人物形象哪些特点是值得肯定的</a:t>
            </a:r>
            <a:r>
              <a:rPr lang="en-US" dirty="0" smtClean="0"/>
              <a:t>,</a:t>
            </a:r>
            <a:r>
              <a:rPr lang="zh-CN" altLang="en-US" dirty="0" smtClean="0"/>
              <a:t>哪些是不可取的</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6138" y="281121"/>
            <a:ext cx="7886700" cy="3831818"/>
          </a:xfrm>
          <a:prstGeom prst="rect">
            <a:avLst/>
          </a:prstGeom>
        </p:spPr>
        <p:txBody>
          <a:bodyPr wrap="square">
            <a:spAutoFit/>
          </a:bodyPr>
          <a:lstStyle/>
          <a:p>
            <a:pPr algn="just">
              <a:lnSpc>
                <a:spcPct val="150000"/>
              </a:lnSpc>
            </a:pPr>
            <a:r>
              <a:rPr lang="en-US" b="1" dirty="0" smtClean="0"/>
              <a:t>2.</a:t>
            </a:r>
            <a:r>
              <a:rPr lang="zh-CN" altLang="en-US" b="1" u="wavy" dirty="0" smtClean="0"/>
              <a:t>事物形象</a:t>
            </a:r>
            <a:endParaRPr lang="zh-CN" altLang="en-US" b="1" dirty="0" smtClean="0"/>
          </a:p>
          <a:p>
            <a:pPr algn="just">
              <a:lnSpc>
                <a:spcPct val="150000"/>
              </a:lnSpc>
            </a:pPr>
            <a:r>
              <a:rPr lang="zh-CN" altLang="en-US" dirty="0" smtClean="0"/>
              <a:t>       把握重要事物的形象内涵一般抓住两个方面</a:t>
            </a:r>
            <a:r>
              <a:rPr lang="en-US" dirty="0" smtClean="0"/>
              <a:t>:</a:t>
            </a:r>
            <a:r>
              <a:rPr lang="zh-CN" altLang="en-US" dirty="0" smtClean="0"/>
              <a:t>一是形象特征</a:t>
            </a:r>
            <a:r>
              <a:rPr lang="en-US" dirty="0" smtClean="0"/>
              <a:t>,</a:t>
            </a:r>
            <a:r>
              <a:rPr lang="zh-CN" altLang="en-US" dirty="0" smtClean="0"/>
              <a:t>包括外在形象和内在形象</a:t>
            </a:r>
            <a:r>
              <a:rPr lang="en-US" dirty="0" smtClean="0"/>
              <a:t>;</a:t>
            </a:r>
            <a:r>
              <a:rPr lang="zh-CN" altLang="en-US" dirty="0" smtClean="0"/>
              <a:t>二是它与环境的关系。具体可从以下几个方面来考虑作答</a:t>
            </a:r>
            <a:r>
              <a:rPr lang="en-US" dirty="0" smtClean="0"/>
              <a:t>:</a:t>
            </a:r>
            <a:endParaRPr lang="zh-CN" altLang="en-US" dirty="0" smtClean="0"/>
          </a:p>
          <a:p>
            <a:pPr algn="just">
              <a:lnSpc>
                <a:spcPct val="150000"/>
              </a:lnSpc>
            </a:pPr>
            <a:r>
              <a:rPr lang="en-US" dirty="0" smtClean="0"/>
              <a:t>(1)</a:t>
            </a:r>
            <a:r>
              <a:rPr lang="zh-CN" altLang="en-US" dirty="0" smtClean="0"/>
              <a:t>抓住散文的类别特点</a:t>
            </a:r>
            <a:r>
              <a:rPr lang="en-US" dirty="0" smtClean="0"/>
              <a:t>,</a:t>
            </a:r>
            <a:r>
              <a:rPr lang="zh-CN" altLang="en-US" dirty="0" smtClean="0"/>
              <a:t>了解物象出现的场合。写景散文</a:t>
            </a:r>
            <a:r>
              <a:rPr lang="en-US" dirty="0" smtClean="0"/>
              <a:t>,</a:t>
            </a:r>
            <a:r>
              <a:rPr lang="zh-CN" altLang="en-US" dirty="0" smtClean="0"/>
              <a:t>需标记景观</a:t>
            </a:r>
            <a:r>
              <a:rPr lang="en-US" dirty="0" smtClean="0"/>
              <a:t>,</a:t>
            </a:r>
            <a:r>
              <a:rPr lang="zh-CN" altLang="en-US" dirty="0" smtClean="0"/>
              <a:t>因为景观就是物象</a:t>
            </a:r>
            <a:r>
              <a:rPr lang="en-US" dirty="0" smtClean="0"/>
              <a:t>;</a:t>
            </a:r>
            <a:r>
              <a:rPr lang="zh-CN" altLang="en-US" dirty="0" smtClean="0"/>
              <a:t>状物散文</a:t>
            </a:r>
            <a:r>
              <a:rPr lang="en-US" dirty="0" smtClean="0"/>
              <a:t>,</a:t>
            </a:r>
            <a:r>
              <a:rPr lang="zh-CN" altLang="en-US" dirty="0" smtClean="0"/>
              <a:t>需标记事物。</a:t>
            </a:r>
          </a:p>
          <a:p>
            <a:pPr algn="just">
              <a:lnSpc>
                <a:spcPct val="150000"/>
              </a:lnSpc>
            </a:pPr>
            <a:r>
              <a:rPr lang="en-US" dirty="0" smtClean="0"/>
              <a:t>(2)</a:t>
            </a:r>
            <a:r>
              <a:rPr lang="zh-CN" altLang="en-US" dirty="0" smtClean="0"/>
              <a:t>明确物象的外在特征或特点</a:t>
            </a:r>
            <a:r>
              <a:rPr lang="en-US" dirty="0" smtClean="0"/>
              <a:t>,</a:t>
            </a:r>
            <a:r>
              <a:rPr lang="zh-CN" altLang="en-US" dirty="0" smtClean="0"/>
              <a:t>包括形态、声音、色彩、气味等。</a:t>
            </a:r>
          </a:p>
          <a:p>
            <a:pPr algn="just">
              <a:lnSpc>
                <a:spcPct val="150000"/>
              </a:lnSpc>
            </a:pPr>
            <a:r>
              <a:rPr lang="en-US" dirty="0" smtClean="0"/>
              <a:t>(3)</a:t>
            </a:r>
            <a:r>
              <a:rPr lang="zh-CN" altLang="en-US" dirty="0" smtClean="0"/>
              <a:t>联系外部环境</a:t>
            </a:r>
            <a:r>
              <a:rPr lang="en-US" dirty="0" smtClean="0"/>
              <a:t>,</a:t>
            </a:r>
            <a:r>
              <a:rPr lang="zh-CN" altLang="en-US" dirty="0" smtClean="0"/>
              <a:t>把握物象的内在品质</a:t>
            </a:r>
            <a:r>
              <a:rPr lang="en-US" dirty="0" smtClean="0"/>
              <a:t>(</a:t>
            </a:r>
            <a:r>
              <a:rPr lang="zh-CN" altLang="en-US" dirty="0" smtClean="0"/>
              <a:t>内涵、本质、精神</a:t>
            </a:r>
            <a:r>
              <a:rPr lang="en-US" dirty="0" smtClean="0"/>
              <a:t>),</a:t>
            </a:r>
            <a:r>
              <a:rPr lang="zh-CN" altLang="en-US" dirty="0" smtClean="0"/>
              <a:t>明确它的象征意义。</a:t>
            </a:r>
          </a:p>
          <a:p>
            <a:pPr algn="just">
              <a:lnSpc>
                <a:spcPct val="150000"/>
              </a:lnSpc>
            </a:pPr>
            <a:r>
              <a:rPr lang="en-US" dirty="0" smtClean="0"/>
              <a:t>(4)</a:t>
            </a:r>
            <a:r>
              <a:rPr lang="zh-CN" altLang="en-US" dirty="0" smtClean="0"/>
              <a:t>进一步明确作者借这一物象所要表达的思想感情</a:t>
            </a:r>
            <a:r>
              <a:rPr lang="en-US" dirty="0" smtClean="0"/>
              <a:t>,</a:t>
            </a:r>
            <a:r>
              <a:rPr lang="zh-CN" altLang="en-US" dirty="0" smtClean="0"/>
              <a:t>进而说出它在线索、情感、内容等方面对于表现主旨的意义和作用。</a:t>
            </a:r>
            <a:r>
              <a:rPr lang="en-US" dirty="0" smtClean="0"/>
              <a:t>(</a:t>
            </a:r>
            <a:r>
              <a:rPr lang="zh-CN" altLang="en-US" dirty="0" smtClean="0"/>
              <a:t>作用基本同人物形象</a:t>
            </a:r>
            <a:r>
              <a:rPr lang="en-US" dirty="0" smtClean="0"/>
              <a:t>)</a:t>
            </a:r>
            <a:endParaRPr lang="zh-CN" altLang="en-US" dirty="0"/>
          </a:p>
        </p:txBody>
      </p:sp>
      <p:sp>
        <p:nvSpPr>
          <p:cNvPr id="3" name="矩形 2"/>
          <p:cNvSpPr/>
          <p:nvPr/>
        </p:nvSpPr>
        <p:spPr>
          <a:xfrm>
            <a:off x="852854" y="4112555"/>
            <a:ext cx="7728438" cy="369332"/>
          </a:xfrm>
          <a:prstGeom prst="rect">
            <a:avLst/>
          </a:prstGeom>
        </p:spPr>
        <p:txBody>
          <a:bodyPr wrap="square">
            <a:spAutoFit/>
          </a:bodyPr>
          <a:lstStyle/>
          <a:p>
            <a:r>
              <a:rPr lang="en-US" altLang="zh-CN" b="1" dirty="0" smtClean="0">
                <a:solidFill>
                  <a:srgbClr val="0092D7"/>
                </a:solidFill>
              </a:rPr>
              <a:t>【</a:t>
            </a:r>
            <a:r>
              <a:rPr lang="zh-CN" altLang="en-US" b="1" dirty="0" smtClean="0">
                <a:solidFill>
                  <a:srgbClr val="0092D7"/>
                </a:solidFill>
              </a:rPr>
              <a:t>专点专练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第五题</a:t>
            </a:r>
            <a:r>
              <a:rPr lang="en-US" dirty="0" smtClean="0"/>
              <a:t>4</a:t>
            </a:r>
            <a:r>
              <a:rPr lang="zh-CN" altLang="en-US" dirty="0" smtClean="0"/>
              <a:t>小题、第十六题</a:t>
            </a:r>
            <a:r>
              <a:rPr lang="en-US" dirty="0" smtClean="0"/>
              <a:t>5</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6274" y="840090"/>
            <a:ext cx="7965831" cy="2536400"/>
          </a:xfrm>
          <a:prstGeom prst="rect">
            <a:avLst/>
          </a:prstGeom>
        </p:spPr>
        <p:txBody>
          <a:bodyPr wrap="square">
            <a:spAutoFit/>
          </a:bodyPr>
          <a:lstStyle/>
          <a:p>
            <a:pPr algn="just">
              <a:lnSpc>
                <a:spcPct val="150000"/>
              </a:lnSpc>
            </a:pPr>
            <a:r>
              <a:rPr lang="zh-CN" altLang="en-US" b="1" dirty="0" smtClean="0"/>
              <a:t>角度</a:t>
            </a:r>
            <a:r>
              <a:rPr lang="en-US" b="1" dirty="0" smtClean="0"/>
              <a:t>1</a:t>
            </a:r>
            <a:r>
              <a:rPr lang="zh-CN" altLang="en-US" b="1" dirty="0" smtClean="0"/>
              <a:t>　分析作者或人物的情感</a:t>
            </a:r>
            <a:r>
              <a:rPr lang="en-US" sz="1600" dirty="0" smtClean="0"/>
              <a:t>5</a:t>
            </a:r>
            <a:r>
              <a:rPr lang="zh-CN" altLang="en-US" sz="1600" dirty="0" smtClean="0"/>
              <a:t>年</a:t>
            </a:r>
            <a:r>
              <a:rPr lang="en-US" sz="1600" dirty="0" smtClean="0"/>
              <a:t>3</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[2007</a:t>
            </a:r>
            <a:r>
              <a:rPr lang="en-US" altLang="zh-CN" dirty="0" smtClean="0">
                <a:solidFill>
                  <a:srgbClr val="0092D7"/>
                </a:solidFill>
              </a:rPr>
              <a:t>·</a:t>
            </a:r>
            <a:r>
              <a:rPr lang="en-US" dirty="0" smtClean="0">
                <a:solidFill>
                  <a:srgbClr val="0092D7"/>
                </a:solidFill>
              </a:rPr>
              <a:t>13]</a:t>
            </a:r>
            <a:r>
              <a:rPr lang="zh-CN" altLang="en-US" dirty="0" smtClean="0"/>
              <a:t>联系上下文</a:t>
            </a:r>
            <a:r>
              <a:rPr lang="en-US" dirty="0" smtClean="0"/>
              <a:t>,</a:t>
            </a:r>
            <a:r>
              <a:rPr lang="zh-CN" altLang="en-US" dirty="0" smtClean="0"/>
              <a:t>简要分析第</a:t>
            </a:r>
            <a:r>
              <a:rPr lang="en-US" dirty="0" smtClean="0"/>
              <a:t>×</a:t>
            </a:r>
            <a:r>
              <a:rPr lang="zh-CN" altLang="en-US" dirty="0" smtClean="0"/>
              <a:t>段画线句子蕴含了作者怎样的情感。</a:t>
            </a:r>
          </a:p>
          <a:p>
            <a:pPr algn="just">
              <a:lnSpc>
                <a:spcPct val="150000"/>
              </a:lnSpc>
            </a:pPr>
            <a:r>
              <a:rPr lang="en-US" b="1" dirty="0" smtClean="0"/>
              <a:t>2.</a:t>
            </a:r>
            <a:r>
              <a:rPr lang="en-US" dirty="0" smtClean="0"/>
              <a:t> </a:t>
            </a:r>
            <a:r>
              <a:rPr lang="en-US" altLang="zh-CN" dirty="0" smtClean="0"/>
              <a:t>……</a:t>
            </a:r>
            <a:r>
              <a:rPr lang="zh-CN" altLang="en-US" dirty="0" smtClean="0"/>
              <a:t>表达了作者怎样的感悟</a:t>
            </a:r>
            <a:r>
              <a:rPr lang="en-US" dirty="0" smtClean="0"/>
              <a:t>?</a:t>
            </a:r>
            <a:endParaRPr lang="zh-CN" altLang="en-US" dirty="0" smtClean="0"/>
          </a:p>
          <a:p>
            <a:pPr algn="just">
              <a:lnSpc>
                <a:spcPct val="150000"/>
              </a:lnSpc>
            </a:pPr>
            <a:r>
              <a:rPr lang="en-US" b="1" dirty="0" smtClean="0"/>
              <a:t>3.</a:t>
            </a:r>
            <a:r>
              <a:rPr lang="zh-CN" altLang="en-US" dirty="0" smtClean="0"/>
              <a:t>文中作者的情感</a:t>
            </a:r>
            <a:r>
              <a:rPr lang="en-US" dirty="0" smtClean="0"/>
              <a:t>/</a:t>
            </a:r>
            <a:r>
              <a:rPr lang="zh-CN" altLang="en-US" dirty="0" smtClean="0"/>
              <a:t>态度</a:t>
            </a:r>
            <a:r>
              <a:rPr lang="en-US" dirty="0" smtClean="0"/>
              <a:t>/</a:t>
            </a:r>
            <a:r>
              <a:rPr lang="zh-CN" altLang="en-US" dirty="0" smtClean="0"/>
              <a:t>心情发生了什么变化</a:t>
            </a:r>
            <a:r>
              <a:rPr lang="en-US" dirty="0" smtClean="0"/>
              <a:t>?</a:t>
            </a:r>
            <a:endParaRPr lang="zh-CN" altLang="en-US" dirty="0" smtClean="0"/>
          </a:p>
          <a:p>
            <a:pPr algn="just">
              <a:lnSpc>
                <a:spcPct val="150000"/>
              </a:lnSpc>
            </a:pPr>
            <a:r>
              <a:rPr lang="en-US" b="1" dirty="0" smtClean="0"/>
              <a:t>4.</a:t>
            </a:r>
            <a:r>
              <a:rPr lang="en-US" dirty="0" smtClean="0"/>
              <a:t> </a:t>
            </a:r>
            <a:r>
              <a:rPr lang="en-US" altLang="zh-CN" dirty="0" smtClean="0"/>
              <a:t>……</a:t>
            </a:r>
            <a:r>
              <a:rPr lang="zh-CN" altLang="en-US" dirty="0" smtClean="0"/>
              <a:t>表达了什么感情</a:t>
            </a:r>
            <a:r>
              <a:rPr lang="en-US" dirty="0" smtClean="0"/>
              <a:t>?</a:t>
            </a:r>
            <a:r>
              <a:rPr lang="zh-CN" altLang="en-US" dirty="0" smtClean="0"/>
              <a:t>请分析作者是如何表达的</a:t>
            </a:r>
            <a:r>
              <a:rPr lang="en-US" dirty="0" smtClean="0"/>
              <a:t>?</a:t>
            </a:r>
            <a:endParaRPr lang="zh-CN" altLang="en-US" dirty="0"/>
          </a:p>
        </p:txBody>
      </p:sp>
      <p:sp>
        <p:nvSpPr>
          <p:cNvPr id="3" name="矩形 2"/>
          <p:cNvSpPr/>
          <p:nvPr/>
        </p:nvSpPr>
        <p:spPr>
          <a:xfrm>
            <a:off x="876199" y="390118"/>
            <a:ext cx="2031325" cy="369332"/>
          </a:xfrm>
          <a:prstGeom prst="rect">
            <a:avLst/>
          </a:prstGeom>
        </p:spPr>
        <p:txBody>
          <a:bodyPr wrap="none">
            <a:spAutoFit/>
          </a:bodyPr>
          <a:lstStyle/>
          <a:p>
            <a:r>
              <a:rPr lang="zh-CN" altLang="en-US" b="1" dirty="0" smtClean="0">
                <a:solidFill>
                  <a:srgbClr val="0092D7"/>
                </a:solidFill>
              </a:rPr>
              <a:t>考点八</a:t>
            </a:r>
            <a:r>
              <a:rPr lang="zh-CN" altLang="en-US" b="1" i="1" dirty="0" smtClean="0">
                <a:solidFill>
                  <a:srgbClr val="0092D7"/>
                </a:solidFill>
              </a:rPr>
              <a:t>　</a:t>
            </a:r>
            <a:r>
              <a:rPr lang="zh-CN" altLang="en-US" b="1" dirty="0" smtClean="0">
                <a:solidFill>
                  <a:srgbClr val="0092D7"/>
                </a:solidFill>
              </a:rPr>
              <a:t>把握情感</a:t>
            </a:r>
            <a:endParaRPr lang="zh-CN" altLang="en-US" b="1" dirty="0">
              <a:solidFill>
                <a:srgbClr val="0092D7"/>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4</a:t>
            </a:r>
            <a:r>
              <a:rPr lang="zh-CN" altLang="en-US" sz="2400" b="1" dirty="0" smtClean="0">
                <a:solidFill>
                  <a:srgbClr val="0092D7"/>
                </a:solidFill>
                <a:latin typeface="微软雅黑" pitchFamily="34" charset="-122"/>
                <a:ea typeface="微软雅黑" pitchFamily="34" charset="-122"/>
              </a:rPr>
              <a:t>讲</a:t>
            </a:r>
            <a:r>
              <a:rPr lang="zh-CN" altLang="en-US" sz="2400" b="1" dirty="0">
                <a:solidFill>
                  <a:srgbClr val="0092D7"/>
                </a:solidFill>
                <a:latin typeface="微软雅黑" pitchFamily="34" charset="-122"/>
                <a:ea typeface="微软雅黑" pitchFamily="34" charset="-122"/>
              </a:rPr>
              <a:t>　</a:t>
            </a:r>
            <a:r>
              <a:rPr lang="zh-CN" altLang="en-US" sz="2400" b="1" dirty="0" smtClean="0">
                <a:solidFill>
                  <a:srgbClr val="0092D7"/>
                </a:solidFill>
                <a:latin typeface="微软雅黑" pitchFamily="34" charset="-122"/>
                <a:ea typeface="微软雅黑" pitchFamily="34" charset="-122"/>
              </a:rPr>
              <a:t>分析形象　把握情感</a:t>
            </a:r>
          </a:p>
        </p:txBody>
      </p:sp>
      <p:sp>
        <p:nvSpPr>
          <p:cNvPr id="4" name="矩形 3"/>
          <p:cNvSpPr/>
          <p:nvPr/>
        </p:nvSpPr>
        <p:spPr>
          <a:xfrm>
            <a:off x="835269" y="942556"/>
            <a:ext cx="7895492" cy="3000821"/>
          </a:xfrm>
          <a:prstGeom prst="rect">
            <a:avLst/>
          </a:prstGeom>
        </p:spPr>
        <p:txBody>
          <a:bodyPr wrap="square">
            <a:spAutoFit/>
          </a:bodyPr>
          <a:lstStyle/>
          <a:p>
            <a:pPr algn="just">
              <a:lnSpc>
                <a:spcPct val="150000"/>
              </a:lnSpc>
            </a:pP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安徽</a:t>
            </a:r>
            <a:r>
              <a:rPr lang="en-US" dirty="0" smtClean="0">
                <a:solidFill>
                  <a:srgbClr val="0092D7"/>
                </a:solidFill>
              </a:rPr>
              <a:t>10~14</a:t>
            </a:r>
            <a:r>
              <a:rPr lang="zh-CN" altLang="en-US" dirty="0" smtClean="0">
                <a:solidFill>
                  <a:srgbClr val="0092D7"/>
                </a:solidFill>
              </a:rPr>
              <a:t>题</a:t>
            </a:r>
            <a:r>
              <a:rPr lang="en-US" dirty="0" smtClean="0">
                <a:solidFill>
                  <a:srgbClr val="0092D7"/>
                </a:solidFill>
              </a:rPr>
              <a:t>]</a:t>
            </a:r>
            <a:r>
              <a:rPr lang="zh-CN" altLang="en-US" dirty="0" smtClean="0"/>
              <a:t>阅读下文</a:t>
            </a:r>
            <a:r>
              <a:rPr lang="en-US" dirty="0" smtClean="0"/>
              <a:t>,</a:t>
            </a:r>
            <a:r>
              <a:rPr lang="zh-CN" altLang="en-US" dirty="0" smtClean="0"/>
              <a:t>回答问题。</a:t>
            </a:r>
            <a:r>
              <a:rPr lang="en-US" dirty="0" smtClean="0"/>
              <a:t>(21</a:t>
            </a:r>
            <a:r>
              <a:rPr lang="zh-CN" altLang="en-US" dirty="0" smtClean="0"/>
              <a:t>分</a:t>
            </a:r>
            <a:r>
              <a:rPr lang="en-US" dirty="0" smtClean="0"/>
              <a:t>)</a:t>
            </a:r>
            <a:endParaRPr lang="zh-CN" altLang="en-US" dirty="0" smtClean="0"/>
          </a:p>
          <a:p>
            <a:pPr algn="ctr">
              <a:lnSpc>
                <a:spcPct val="150000"/>
              </a:lnSpc>
            </a:pPr>
            <a:r>
              <a:rPr lang="zh-CN" altLang="en-US" dirty="0" smtClean="0"/>
              <a:t>扁担的一生</a:t>
            </a:r>
          </a:p>
          <a:p>
            <a:pPr algn="ctr">
              <a:lnSpc>
                <a:spcPct val="150000"/>
              </a:lnSpc>
            </a:pPr>
            <a:r>
              <a:rPr lang="zh-CN" altLang="en-US" dirty="0" smtClean="0"/>
              <a:t>范　宇</a:t>
            </a:r>
          </a:p>
          <a:p>
            <a:pPr algn="just">
              <a:lnSpc>
                <a:spcPct val="150000"/>
              </a:lnSpc>
            </a:pPr>
            <a:r>
              <a:rPr lang="en-US" dirty="0" smtClean="0"/>
              <a:t>      ①</a:t>
            </a:r>
            <a:r>
              <a:rPr lang="zh-CN" altLang="en-US" dirty="0" smtClean="0"/>
              <a:t>在村庄的记忆里</a:t>
            </a:r>
            <a:r>
              <a:rPr lang="en-US" dirty="0" smtClean="0"/>
              <a:t>,</a:t>
            </a:r>
            <a:r>
              <a:rPr lang="zh-CN" altLang="en-US" dirty="0" smtClean="0"/>
              <a:t>几乎任何时间、任何角落都能见到扁担的身影。挑种子</a:t>
            </a:r>
            <a:r>
              <a:rPr lang="en-US" dirty="0" smtClean="0"/>
              <a:t>,</a:t>
            </a:r>
            <a:r>
              <a:rPr lang="zh-CN" altLang="en-US" dirty="0" smtClean="0"/>
              <a:t>挑谷子</a:t>
            </a:r>
            <a:r>
              <a:rPr lang="en-US" dirty="0" smtClean="0"/>
              <a:t>,</a:t>
            </a:r>
            <a:r>
              <a:rPr lang="zh-CN" altLang="en-US" dirty="0" smtClean="0"/>
              <a:t>挑土豆</a:t>
            </a:r>
            <a:r>
              <a:rPr lang="en-US" dirty="0" smtClean="0"/>
              <a:t>,</a:t>
            </a:r>
            <a:r>
              <a:rPr lang="zh-CN" altLang="en-US" dirty="0" smtClean="0"/>
              <a:t>挑橘子</a:t>
            </a:r>
            <a:r>
              <a:rPr lang="en-US" altLang="zh-CN" dirty="0" smtClean="0"/>
              <a:t>……</a:t>
            </a:r>
            <a:r>
              <a:rPr lang="zh-CN" altLang="en-US" dirty="0" smtClean="0"/>
              <a:t>农人在土地上的所有倾注与收获</a:t>
            </a:r>
            <a:r>
              <a:rPr lang="en-US" dirty="0" smtClean="0"/>
              <a:t>,</a:t>
            </a:r>
            <a:r>
              <a:rPr lang="zh-CN" altLang="en-US" dirty="0" smtClean="0"/>
              <a:t>都与扁担密不可分。扁担就是农人的精神脊梁</a:t>
            </a:r>
            <a:r>
              <a:rPr lang="en-US" dirty="0" smtClean="0"/>
              <a:t>,</a:t>
            </a:r>
            <a:r>
              <a:rPr lang="zh-CN" altLang="en-US" dirty="0" smtClean="0"/>
              <a:t>让他们在挑起一个家庭重担的同时</a:t>
            </a:r>
            <a:r>
              <a:rPr lang="en-US" dirty="0" smtClean="0"/>
              <a:t>,</a:t>
            </a:r>
            <a:r>
              <a:rPr lang="zh-CN" altLang="en-US" dirty="0" smtClean="0"/>
              <a:t>也挑起了一个村庄沉重的历史与殷殷期盼。</a:t>
            </a:r>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022" y="221264"/>
            <a:ext cx="8065075" cy="466281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gn="just">
              <a:lnSpc>
                <a:spcPct val="150000"/>
              </a:lnSpc>
            </a:pPr>
            <a:r>
              <a:rPr lang="en-US" b="1" dirty="0" smtClean="0"/>
              <a:t>1.</a:t>
            </a:r>
            <a:r>
              <a:rPr lang="zh-CN" altLang="en-US" b="1" dirty="0" smtClean="0"/>
              <a:t>抓要点句。</a:t>
            </a:r>
            <a:r>
              <a:rPr lang="zh-CN" altLang="en-US" dirty="0" smtClean="0"/>
              <a:t>议论文的要点句常在开头</a:t>
            </a:r>
            <a:r>
              <a:rPr lang="en-US" dirty="0" smtClean="0"/>
              <a:t>(</a:t>
            </a:r>
            <a:r>
              <a:rPr lang="zh-CN" altLang="en-US" dirty="0" smtClean="0"/>
              <a:t>即论点</a:t>
            </a:r>
            <a:r>
              <a:rPr lang="en-US" dirty="0" smtClean="0"/>
              <a:t>),</a:t>
            </a:r>
            <a:r>
              <a:rPr lang="zh-CN" altLang="en-US" dirty="0" smtClean="0"/>
              <a:t>散文的要点句常在文末</a:t>
            </a:r>
            <a:r>
              <a:rPr lang="en-US" dirty="0" smtClean="0"/>
              <a:t>(</a:t>
            </a:r>
            <a:r>
              <a:rPr lang="zh-CN" altLang="en-US" dirty="0" smtClean="0"/>
              <a:t>所谓卒章显志</a:t>
            </a:r>
            <a:r>
              <a:rPr lang="en-US" dirty="0" smtClean="0"/>
              <a:t>),</a:t>
            </a:r>
            <a:r>
              <a:rPr lang="zh-CN" altLang="en-US" dirty="0" smtClean="0"/>
              <a:t>或在段落的起始、终结处。答题时</a:t>
            </a:r>
            <a:r>
              <a:rPr lang="en-US" dirty="0" smtClean="0"/>
              <a:t>,</a:t>
            </a:r>
            <a:r>
              <a:rPr lang="zh-CN" altLang="en-US" dirty="0" smtClean="0"/>
              <a:t>抓住这些句子</a:t>
            </a:r>
            <a:r>
              <a:rPr lang="en-US" dirty="0" smtClean="0"/>
              <a:t>,</a:t>
            </a:r>
            <a:r>
              <a:rPr lang="zh-CN" altLang="en-US" dirty="0" smtClean="0"/>
              <a:t>就能把握作者的情感态度和价值观。</a:t>
            </a:r>
          </a:p>
          <a:p>
            <a:pPr algn="just">
              <a:lnSpc>
                <a:spcPct val="150000"/>
              </a:lnSpc>
            </a:pPr>
            <a:r>
              <a:rPr lang="en-US" b="1" dirty="0" smtClean="0"/>
              <a:t>2.</a:t>
            </a:r>
            <a:r>
              <a:rPr lang="zh-CN" altLang="en-US" b="1" dirty="0" smtClean="0"/>
              <a:t>抓议论、抒情的词句。</a:t>
            </a:r>
            <a:r>
              <a:rPr lang="zh-CN" altLang="en-US" dirty="0" smtClean="0"/>
              <a:t>作者在行文中一定处处流露出态度和观点。比如词语的色彩</a:t>
            </a:r>
            <a:r>
              <a:rPr lang="en-US" dirty="0" smtClean="0"/>
              <a:t>(</a:t>
            </a:r>
            <a:r>
              <a:rPr lang="zh-CN" altLang="en-US" dirty="0" smtClean="0"/>
              <a:t>褒义词或贬义词的使用</a:t>
            </a:r>
            <a:r>
              <a:rPr lang="en-US" dirty="0" smtClean="0"/>
              <a:t>),</a:t>
            </a:r>
            <a:r>
              <a:rPr lang="zh-CN" altLang="en-US" dirty="0" smtClean="0"/>
              <a:t>往往表现着作者的情感态度和价值观。抓住了文章中的议论和抒情词句</a:t>
            </a:r>
            <a:r>
              <a:rPr lang="en-US" dirty="0" smtClean="0"/>
              <a:t>,</a:t>
            </a:r>
            <a:r>
              <a:rPr lang="zh-CN" altLang="en-US" dirty="0" smtClean="0"/>
              <a:t>便能把握文章的情感态度和价值观。</a:t>
            </a:r>
          </a:p>
          <a:p>
            <a:pPr algn="just">
              <a:lnSpc>
                <a:spcPct val="150000"/>
              </a:lnSpc>
            </a:pPr>
            <a:r>
              <a:rPr lang="en-US" b="1" dirty="0" smtClean="0"/>
              <a:t>3.</a:t>
            </a:r>
            <a:r>
              <a:rPr lang="zh-CN" altLang="en-US" b="1" dirty="0" smtClean="0"/>
              <a:t>体会对比和烘托的词句。</a:t>
            </a:r>
            <a:r>
              <a:rPr lang="zh-CN" altLang="en-US" dirty="0" smtClean="0"/>
              <a:t>有时作者为了把自己的情感态度和观点表现得更鲜明</a:t>
            </a:r>
            <a:r>
              <a:rPr lang="en-US" dirty="0" smtClean="0"/>
              <a:t>,</a:t>
            </a:r>
            <a:r>
              <a:rPr lang="zh-CN" altLang="en-US" dirty="0" smtClean="0"/>
              <a:t>往往用一个方面跟另一个方面进行对照</a:t>
            </a:r>
            <a:r>
              <a:rPr lang="en-US" dirty="0" smtClean="0"/>
              <a:t>,</a:t>
            </a:r>
            <a:r>
              <a:rPr lang="zh-CN" altLang="en-US" dirty="0" smtClean="0"/>
              <a:t>或用一方面烘托另一方面。</a:t>
            </a:r>
          </a:p>
          <a:p>
            <a:pPr algn="just">
              <a:lnSpc>
                <a:spcPct val="150000"/>
              </a:lnSpc>
            </a:pPr>
            <a:r>
              <a:rPr lang="en-US" b="1" dirty="0" smtClean="0"/>
              <a:t>4.</a:t>
            </a:r>
            <a:r>
              <a:rPr lang="zh-CN" altLang="en-US" b="1" dirty="0" smtClean="0"/>
              <a:t>体会描写形象的词句。</a:t>
            </a:r>
            <a:r>
              <a:rPr lang="zh-CN" altLang="en-US" dirty="0" smtClean="0"/>
              <a:t>在对人物的描写或景物的描写中</a:t>
            </a:r>
            <a:r>
              <a:rPr lang="en-US" dirty="0" smtClean="0"/>
              <a:t>,</a:t>
            </a:r>
            <a:r>
              <a:rPr lang="zh-CN" altLang="en-US" dirty="0" smtClean="0"/>
              <a:t>也不难体会到作者的褒贬感情。</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2560" y="462534"/>
            <a:ext cx="7851531" cy="2536400"/>
          </a:xfrm>
          <a:prstGeom prst="rect">
            <a:avLst/>
          </a:prstGeom>
        </p:spPr>
        <p:txBody>
          <a:bodyPr wrap="square">
            <a:spAutoFit/>
          </a:bodyPr>
          <a:lstStyle/>
          <a:p>
            <a:pPr algn="just">
              <a:lnSpc>
                <a:spcPct val="150000"/>
              </a:lnSpc>
            </a:pPr>
            <a:r>
              <a:rPr lang="zh-CN" altLang="en-US" b="1" dirty="0" smtClean="0"/>
              <a:t>角度</a:t>
            </a:r>
            <a:r>
              <a:rPr lang="en-US" b="1" dirty="0" smtClean="0"/>
              <a:t>2</a:t>
            </a:r>
            <a:r>
              <a:rPr lang="zh-CN" altLang="en-US" b="1" dirty="0" smtClean="0"/>
              <a:t>　分析人物心理</a:t>
            </a:r>
            <a:r>
              <a:rPr lang="en-US" sz="1600" dirty="0" smtClean="0"/>
              <a:t>10</a:t>
            </a:r>
            <a:r>
              <a:rPr lang="zh-CN" altLang="en-US" sz="1600" dirty="0" smtClean="0"/>
              <a:t>年</a:t>
            </a:r>
            <a:r>
              <a:rPr lang="en-US" sz="1600" dirty="0" smtClean="0"/>
              <a:t>1</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 </a:t>
            </a:r>
            <a:r>
              <a:rPr lang="en-US" dirty="0" smtClean="0">
                <a:solidFill>
                  <a:srgbClr val="0092D7"/>
                </a:solidFill>
              </a:rPr>
              <a:t>[2012</a:t>
            </a:r>
            <a:r>
              <a:rPr lang="en-US" altLang="zh-CN" dirty="0" smtClean="0">
                <a:solidFill>
                  <a:srgbClr val="0092D7"/>
                </a:solidFill>
              </a:rPr>
              <a:t>·</a:t>
            </a:r>
            <a:r>
              <a:rPr lang="en-US" dirty="0" smtClean="0">
                <a:solidFill>
                  <a:srgbClr val="0092D7"/>
                </a:solidFill>
              </a:rPr>
              <a:t>12(1)]</a:t>
            </a:r>
            <a:r>
              <a:rPr lang="zh-CN" altLang="en-US" dirty="0" smtClean="0"/>
              <a:t>这里的描写表现了父亲哪些内心活动</a:t>
            </a:r>
            <a:r>
              <a:rPr lang="en-US" dirty="0" smtClean="0"/>
              <a:t>?</a:t>
            </a:r>
            <a:endParaRPr lang="zh-CN" altLang="en-US" dirty="0" smtClean="0"/>
          </a:p>
          <a:p>
            <a:pPr algn="just">
              <a:lnSpc>
                <a:spcPct val="150000"/>
              </a:lnSpc>
            </a:pPr>
            <a:r>
              <a:rPr lang="en-US" b="1" dirty="0" smtClean="0"/>
              <a:t>2. </a:t>
            </a:r>
            <a:r>
              <a:rPr lang="en-US" dirty="0" smtClean="0">
                <a:solidFill>
                  <a:srgbClr val="0092D7"/>
                </a:solidFill>
              </a:rPr>
              <a:t>[2012</a:t>
            </a:r>
            <a:r>
              <a:rPr lang="en-US" altLang="zh-CN" dirty="0" smtClean="0">
                <a:solidFill>
                  <a:srgbClr val="0092D7"/>
                </a:solidFill>
              </a:rPr>
              <a:t>·</a:t>
            </a:r>
            <a:r>
              <a:rPr lang="en-US" dirty="0" smtClean="0">
                <a:solidFill>
                  <a:srgbClr val="0092D7"/>
                </a:solidFill>
              </a:rPr>
              <a:t>12(2)]</a:t>
            </a:r>
            <a:r>
              <a:rPr lang="zh-CN" altLang="en-US" dirty="0" smtClean="0"/>
              <a:t>说这句话时</a:t>
            </a:r>
            <a:r>
              <a:rPr lang="en-US" dirty="0" smtClean="0"/>
              <a:t>,</a:t>
            </a:r>
            <a:r>
              <a:rPr lang="en-US" altLang="zh-CN" dirty="0" smtClean="0"/>
              <a:t>……</a:t>
            </a:r>
            <a:r>
              <a:rPr lang="zh-CN" altLang="en-US" dirty="0" smtClean="0"/>
              <a:t>的内心状态是怎样的</a:t>
            </a:r>
            <a:r>
              <a:rPr lang="en-US" dirty="0" smtClean="0"/>
              <a:t>?</a:t>
            </a:r>
            <a:endParaRPr lang="zh-CN" altLang="en-US" dirty="0" smtClean="0"/>
          </a:p>
          <a:p>
            <a:pPr algn="just">
              <a:lnSpc>
                <a:spcPct val="150000"/>
              </a:lnSpc>
            </a:pPr>
            <a:r>
              <a:rPr lang="en-US" b="1" dirty="0" smtClean="0"/>
              <a:t>3.</a:t>
            </a:r>
            <a:r>
              <a:rPr lang="zh-CN" altLang="en-US" dirty="0" smtClean="0"/>
              <a:t>从心理描写的角度赏析句子。</a:t>
            </a:r>
          </a:p>
          <a:p>
            <a:pPr algn="just">
              <a:lnSpc>
                <a:spcPct val="150000"/>
              </a:lnSpc>
            </a:pPr>
            <a:r>
              <a:rPr lang="en-US" b="1" dirty="0" smtClean="0"/>
              <a:t>4.</a:t>
            </a:r>
            <a:r>
              <a:rPr lang="zh-CN" altLang="en-US" dirty="0" smtClean="0"/>
              <a:t>请用一两句话</a:t>
            </a:r>
            <a:r>
              <a:rPr lang="en-US" dirty="0" smtClean="0"/>
              <a:t>,</a:t>
            </a:r>
            <a:r>
              <a:rPr lang="zh-CN" altLang="en-US" dirty="0" smtClean="0"/>
              <a:t>在后面的横线上写出“我”的心理活动。</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8718" y="357898"/>
            <a:ext cx="7772401" cy="4198393"/>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gn="just">
              <a:lnSpc>
                <a:spcPct val="150000"/>
              </a:lnSpc>
            </a:pPr>
            <a:r>
              <a:rPr lang="en-US" b="1" dirty="0" smtClean="0"/>
              <a:t>1.</a:t>
            </a:r>
            <a:r>
              <a:rPr lang="zh-CN" altLang="en-US" dirty="0" smtClean="0"/>
              <a:t>从情节入手悉心体会人物心理。</a:t>
            </a:r>
          </a:p>
          <a:p>
            <a:pPr algn="just">
              <a:lnSpc>
                <a:spcPct val="150000"/>
              </a:lnSpc>
            </a:pPr>
            <a:r>
              <a:rPr lang="en-US" b="1" dirty="0" smtClean="0"/>
              <a:t>2.</a:t>
            </a:r>
            <a:r>
              <a:rPr lang="zh-CN" altLang="en-US" dirty="0" smtClean="0"/>
              <a:t>从关键词入手</a:t>
            </a:r>
            <a:r>
              <a:rPr lang="en-US" dirty="0" smtClean="0"/>
              <a:t>,</a:t>
            </a:r>
            <a:r>
              <a:rPr lang="zh-CN" altLang="en-US" u="wavy" dirty="0" smtClean="0"/>
              <a:t>提取原词或其同义词作答。</a:t>
            </a:r>
            <a:r>
              <a:rPr lang="zh-CN" altLang="en-US" dirty="0" smtClean="0"/>
              <a:t>一般文中若出现有表达人物心理的词语</a:t>
            </a:r>
            <a:r>
              <a:rPr lang="en-US" dirty="0" smtClean="0"/>
              <a:t>,</a:t>
            </a:r>
            <a:r>
              <a:rPr lang="zh-CN" altLang="en-US" dirty="0" smtClean="0"/>
              <a:t>要尽量精准提取。</a:t>
            </a:r>
          </a:p>
          <a:p>
            <a:pPr algn="just">
              <a:lnSpc>
                <a:spcPct val="150000"/>
              </a:lnSpc>
            </a:pPr>
            <a:r>
              <a:rPr lang="en-US" b="1" dirty="0" smtClean="0"/>
              <a:t>3.</a:t>
            </a:r>
            <a:r>
              <a:rPr lang="zh-CN" altLang="en-US" dirty="0" smtClean="0"/>
              <a:t>从人物描写的手法入手</a:t>
            </a:r>
            <a:r>
              <a:rPr lang="en-US" dirty="0" smtClean="0"/>
              <a:t>,</a:t>
            </a:r>
            <a:r>
              <a:rPr lang="zh-CN" altLang="en-US" dirty="0" smtClean="0"/>
              <a:t>人物的心理往往是通过人物的语言、行动、心理等表现出来的</a:t>
            </a:r>
            <a:r>
              <a:rPr lang="en-US" dirty="0" smtClean="0"/>
              <a:t>,</a:t>
            </a:r>
            <a:r>
              <a:rPr lang="zh-CN" altLang="en-US" dirty="0" smtClean="0"/>
              <a:t>所以分析人物描写的方法</a:t>
            </a:r>
            <a:r>
              <a:rPr lang="en-US" dirty="0" smtClean="0"/>
              <a:t>,</a:t>
            </a:r>
            <a:r>
              <a:rPr lang="zh-CN" altLang="en-US" dirty="0" smtClean="0"/>
              <a:t>也能准确地体会和把握人物的心理。</a:t>
            </a:r>
          </a:p>
          <a:p>
            <a:pPr algn="just">
              <a:lnSpc>
                <a:spcPct val="150000"/>
              </a:lnSpc>
            </a:pPr>
            <a:r>
              <a:rPr lang="en-US" b="1" dirty="0" smtClean="0"/>
              <a:t>4.</a:t>
            </a:r>
            <a:r>
              <a:rPr lang="zh-CN" altLang="en-US" dirty="0" smtClean="0"/>
              <a:t>从联想和想象入手</a:t>
            </a:r>
            <a:r>
              <a:rPr lang="en-US" dirty="0" smtClean="0"/>
              <a:t>,</a:t>
            </a:r>
            <a:r>
              <a:rPr lang="zh-CN" altLang="en-US" dirty="0" smtClean="0"/>
              <a:t>解密人物的心理。记叙文中解密人物的心理</a:t>
            </a:r>
            <a:r>
              <a:rPr lang="en-US" dirty="0" smtClean="0"/>
              <a:t>,</a:t>
            </a:r>
            <a:r>
              <a:rPr lang="zh-CN" altLang="en-US" dirty="0" smtClean="0"/>
              <a:t>考生要联系已有的知识经验回答。</a:t>
            </a:r>
          </a:p>
          <a:p>
            <a:pPr algn="just">
              <a:lnSpc>
                <a:spcPct val="150000"/>
              </a:lnSpc>
            </a:pPr>
            <a:r>
              <a:rPr lang="en-US" b="1" dirty="0" smtClean="0"/>
              <a:t>5.</a:t>
            </a:r>
            <a:r>
              <a:rPr lang="zh-CN" altLang="en-US" dirty="0" smtClean="0"/>
              <a:t>从修辞方法、景物描写入手。修辞方法的运用往往能表现人物心理</a:t>
            </a:r>
            <a:r>
              <a:rPr lang="en-US" dirty="0" smtClean="0"/>
              <a:t>,</a:t>
            </a:r>
            <a:r>
              <a:rPr lang="zh-CN" altLang="en-US" dirty="0" smtClean="0"/>
              <a:t>所以抓住文中某些句子所运用的修辞方法便可以准确地体会人物的心理。</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874407"/>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第六题</a:t>
            </a:r>
            <a:r>
              <a:rPr lang="en-US" dirty="0" smtClean="0"/>
              <a:t>4</a:t>
            </a:r>
            <a:r>
              <a:rPr lang="zh-CN" altLang="en-US" dirty="0" smtClean="0"/>
              <a:t>小题、第十一题</a:t>
            </a:r>
            <a:r>
              <a:rPr lang="en-US" dirty="0" smtClean="0"/>
              <a:t>4</a:t>
            </a:r>
            <a:r>
              <a:rPr lang="zh-CN" altLang="en-US" dirty="0" smtClean="0"/>
              <a:t>小题、第十二题</a:t>
            </a:r>
            <a:r>
              <a:rPr lang="en-US" dirty="0" smtClean="0"/>
              <a:t>5</a:t>
            </a:r>
            <a:r>
              <a:rPr lang="zh-CN" altLang="en-US" dirty="0" smtClean="0"/>
              <a:t>小题、第十五题</a:t>
            </a:r>
            <a:r>
              <a:rPr lang="en-US" dirty="0" smtClean="0"/>
              <a:t>5</a:t>
            </a:r>
            <a:r>
              <a:rPr lang="zh-CN" altLang="en-US" dirty="0" smtClean="0"/>
              <a:t>小题、第十七题</a:t>
            </a:r>
            <a:r>
              <a:rPr lang="en-US" dirty="0" smtClean="0"/>
              <a:t>2</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04213"/>
            <a:ext cx="7886700" cy="2585323"/>
          </a:xfrm>
          <a:prstGeom prst="rect">
            <a:avLst/>
          </a:prstGeom>
        </p:spPr>
        <p:txBody>
          <a:bodyPr wrap="square">
            <a:spAutoFit/>
          </a:bodyPr>
          <a:lstStyle/>
          <a:p>
            <a:pPr algn="just">
              <a:lnSpc>
                <a:spcPct val="150000"/>
              </a:lnSpc>
            </a:pPr>
            <a:r>
              <a:rPr lang="zh-CN" altLang="en-US" dirty="0" smtClean="0"/>
              <a:t>　　</a:t>
            </a:r>
            <a:r>
              <a:rPr lang="en-US" dirty="0" smtClean="0"/>
              <a:t>②</a:t>
            </a:r>
            <a:r>
              <a:rPr lang="zh-CN" altLang="en-US" u="sng" dirty="0" smtClean="0"/>
              <a:t>　　　　　　　　　　　　</a:t>
            </a:r>
            <a:r>
              <a:rPr lang="zh-CN" altLang="en-US" dirty="0" smtClean="0"/>
              <a:t>。母亲嫁给父亲时</a:t>
            </a:r>
            <a:r>
              <a:rPr lang="en-US" dirty="0" smtClean="0"/>
              <a:t>,</a:t>
            </a:r>
            <a:r>
              <a:rPr lang="zh-CN" altLang="en-US" dirty="0" smtClean="0"/>
              <a:t>半背篼谷子便是全部家当。泥墙茅顶的房子破败不堪</a:t>
            </a:r>
            <a:r>
              <a:rPr lang="en-US" dirty="0" smtClean="0"/>
              <a:t>,</a:t>
            </a:r>
            <a:r>
              <a:rPr lang="zh-CN" altLang="en-US" dirty="0" smtClean="0"/>
              <a:t>常常在狂风骤雨中摇摇欲坠</a:t>
            </a:r>
            <a:r>
              <a:rPr lang="en-US" dirty="0" smtClean="0"/>
              <a:t>,</a:t>
            </a:r>
            <a:r>
              <a:rPr lang="zh-CN" altLang="en-US" dirty="0" smtClean="0"/>
              <a:t>只有立于墙角略弯的扁担显得精神抖擞</a:t>
            </a:r>
            <a:r>
              <a:rPr lang="en-US" dirty="0" smtClean="0"/>
              <a:t>,</a:t>
            </a:r>
            <a:r>
              <a:rPr lang="zh-CN" altLang="en-US" dirty="0" smtClean="0"/>
              <a:t>给人信心与希望。或许</a:t>
            </a:r>
            <a:r>
              <a:rPr lang="en-US" dirty="0" smtClean="0"/>
              <a:t>,</a:t>
            </a:r>
            <a:r>
              <a:rPr lang="zh-CN" altLang="en-US" dirty="0" smtClean="0"/>
              <a:t>母亲嫁给父亲的勇气</a:t>
            </a:r>
            <a:r>
              <a:rPr lang="en-US" dirty="0" smtClean="0"/>
              <a:t>,</a:t>
            </a:r>
            <a:r>
              <a:rPr lang="zh-CN" altLang="en-US" dirty="0" smtClean="0"/>
              <a:t>有几分便来自扁担的抖擞精神。总之</a:t>
            </a:r>
            <a:r>
              <a:rPr lang="en-US" dirty="0" smtClean="0"/>
              <a:t>,</a:t>
            </a:r>
            <a:r>
              <a:rPr lang="zh-CN" altLang="en-US" dirty="0" smtClean="0"/>
              <a:t>在昼夜有序更替的村庄里</a:t>
            </a:r>
            <a:r>
              <a:rPr lang="en-US" dirty="0" smtClean="0"/>
              <a:t>,</a:t>
            </a:r>
            <a:r>
              <a:rPr lang="zh-CN" altLang="en-US" dirty="0" smtClean="0"/>
              <a:t>父亲用扁担慢慢挑起了生活的担子</a:t>
            </a:r>
            <a:r>
              <a:rPr lang="en-US" dirty="0" smtClean="0"/>
              <a:t>,</a:t>
            </a:r>
            <a:r>
              <a:rPr lang="zh-CN" altLang="en-US" dirty="0" smtClean="0"/>
              <a:t>就像蚂蚁搬家一样</a:t>
            </a:r>
            <a:r>
              <a:rPr lang="en-US" dirty="0" smtClean="0"/>
              <a:t>,</a:t>
            </a:r>
            <a:r>
              <a:rPr lang="zh-CN" altLang="en-US" dirty="0" smtClean="0"/>
              <a:t>渐渐挑出了一个家庭的崭新面貌。</a:t>
            </a:r>
            <a:r>
              <a:rPr lang="en-US" dirty="0" smtClean="0"/>
              <a:t> </a:t>
            </a:r>
            <a:endParaRPr lang="zh-CN" altLang="en-US" dirty="0" smtClean="0"/>
          </a:p>
          <a:p>
            <a:pPr algn="just">
              <a:lnSpc>
                <a:spcPct val="150000"/>
              </a:lnSpc>
            </a:pPr>
            <a:r>
              <a:rPr lang="en-US" dirty="0" smtClean="0"/>
              <a:t>      ③</a:t>
            </a:r>
            <a:r>
              <a:rPr lang="zh-CN" altLang="en-US" u="sng" dirty="0" smtClean="0"/>
              <a:t>　　　　　　　　　　　　</a:t>
            </a:r>
            <a:r>
              <a:rPr lang="zh-CN" altLang="en-US" dirty="0" smtClean="0"/>
              <a:t>。</a:t>
            </a:r>
            <a:r>
              <a:rPr lang="en-US" dirty="0" smtClean="0"/>
              <a:t> </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404213"/>
            <a:ext cx="7886700" cy="2536400"/>
          </a:xfrm>
          <a:prstGeom prst="rect">
            <a:avLst/>
          </a:prstGeom>
        </p:spPr>
        <p:txBody>
          <a:bodyPr wrap="square">
            <a:spAutoFit/>
          </a:bodyPr>
          <a:lstStyle/>
          <a:p>
            <a:pPr algn="just">
              <a:lnSpc>
                <a:spcPct val="150000"/>
              </a:lnSpc>
            </a:pPr>
            <a:r>
              <a:rPr lang="zh-CN" altLang="en-US" dirty="0" smtClean="0"/>
              <a:t>　　</a:t>
            </a:r>
            <a:r>
              <a:rPr lang="en-US" dirty="0" smtClean="0"/>
              <a:t>④20</a:t>
            </a:r>
            <a:r>
              <a:rPr lang="zh-CN" altLang="en-US" dirty="0" smtClean="0"/>
              <a:t>年前</a:t>
            </a:r>
            <a:r>
              <a:rPr lang="en-US" dirty="0" smtClean="0"/>
              <a:t>,</a:t>
            </a:r>
            <a:r>
              <a:rPr lang="zh-CN" altLang="en-US" dirty="0" smtClean="0"/>
              <a:t>父亲从山里找到一截不错的木材</a:t>
            </a:r>
            <a:r>
              <a:rPr lang="en-US" dirty="0" smtClean="0"/>
              <a:t>,</a:t>
            </a:r>
            <a:r>
              <a:rPr lang="zh-CN" altLang="en-US" dirty="0" smtClean="0"/>
              <a:t>正想着用来做点什么呢</a:t>
            </a:r>
            <a:r>
              <a:rPr lang="en-US" dirty="0" smtClean="0"/>
              <a:t>,</a:t>
            </a:r>
            <a:r>
              <a:rPr lang="zh-CN" altLang="en-US" dirty="0" smtClean="0"/>
              <a:t>身为木匠的舅舅脱口而出</a:t>
            </a:r>
            <a:r>
              <a:rPr lang="en-US" altLang="zh-CN" dirty="0" smtClean="0"/>
              <a:t>——</a:t>
            </a:r>
            <a:r>
              <a:rPr lang="zh-CN" altLang="en-US" dirty="0" smtClean="0"/>
              <a:t>扁担。对</a:t>
            </a:r>
            <a:r>
              <a:rPr lang="en-US" dirty="0" smtClean="0"/>
              <a:t>,</a:t>
            </a:r>
            <a:r>
              <a:rPr lang="zh-CN" altLang="en-US" dirty="0" smtClean="0"/>
              <a:t>扁担</a:t>
            </a:r>
            <a:r>
              <a:rPr lang="en-US" dirty="0" smtClean="0"/>
              <a:t>!</a:t>
            </a:r>
            <a:r>
              <a:rPr lang="zh-CN" altLang="en-US" dirty="0" smtClean="0"/>
              <a:t>父亲也认为</a:t>
            </a:r>
            <a:r>
              <a:rPr lang="en-US" dirty="0" smtClean="0"/>
              <a:t>,</a:t>
            </a:r>
            <a:r>
              <a:rPr lang="zh-CN" altLang="en-US" dirty="0" smtClean="0"/>
              <a:t>只有改成一根扁担</a:t>
            </a:r>
            <a:r>
              <a:rPr lang="en-US" dirty="0" smtClean="0"/>
              <a:t>,</a:t>
            </a:r>
            <a:r>
              <a:rPr lang="zh-CN" altLang="en-US" dirty="0" smtClean="0"/>
              <a:t>才不辜负这上好的木材。说干就干</a:t>
            </a:r>
            <a:r>
              <a:rPr lang="en-US" dirty="0" smtClean="0"/>
              <a:t>,</a:t>
            </a:r>
            <a:r>
              <a:rPr lang="zh-CN" altLang="en-US" dirty="0" smtClean="0"/>
              <a:t>粗糙的木材到了舅舅手里</a:t>
            </a:r>
            <a:r>
              <a:rPr lang="en-US" dirty="0" smtClean="0"/>
              <a:t>,</a:t>
            </a:r>
            <a:r>
              <a:rPr lang="zh-CN" altLang="en-US" dirty="0" smtClean="0"/>
              <a:t>不用半天</a:t>
            </a:r>
            <a:r>
              <a:rPr lang="en-US" dirty="0" smtClean="0"/>
              <a:t>,</a:t>
            </a:r>
            <a:r>
              <a:rPr lang="zh-CN" altLang="en-US" dirty="0" smtClean="0"/>
              <a:t>就变成了一根笔直的扁担。扁担不能太直</a:t>
            </a:r>
            <a:r>
              <a:rPr lang="en-US" dirty="0" smtClean="0"/>
              <a:t>,</a:t>
            </a:r>
            <a:r>
              <a:rPr lang="zh-CN" altLang="en-US" dirty="0" smtClean="0"/>
              <a:t>太直则易伤肩和腰</a:t>
            </a:r>
            <a:r>
              <a:rPr lang="en-US" dirty="0" smtClean="0"/>
              <a:t>,</a:t>
            </a:r>
            <a:r>
              <a:rPr lang="zh-CN" altLang="en-US" dirty="0" smtClean="0"/>
              <a:t>因此</a:t>
            </a:r>
            <a:r>
              <a:rPr lang="en-US" dirty="0" smtClean="0"/>
              <a:t>,</a:t>
            </a:r>
            <a:r>
              <a:rPr lang="zh-CN" altLang="en-US" dirty="0" smtClean="0"/>
              <a:t>还得将扁担火烤之后</a:t>
            </a:r>
            <a:r>
              <a:rPr lang="en-US" dirty="0" smtClean="0"/>
              <a:t>,</a:t>
            </a:r>
            <a:r>
              <a:rPr lang="zh-CN" altLang="en-US" dirty="0" smtClean="0"/>
              <a:t>用外力将之略微弯成弓形。可这根扁担实在太有骨气了</a:t>
            </a:r>
            <a:r>
              <a:rPr lang="en-US" dirty="0" smtClean="0"/>
              <a:t>,</a:t>
            </a:r>
            <a:r>
              <a:rPr lang="zh-CN" altLang="en-US" dirty="0" smtClean="0"/>
              <a:t>即便火烤、重压</a:t>
            </a:r>
            <a:r>
              <a:rPr lang="en-US" dirty="0" smtClean="0"/>
              <a:t>,</a:t>
            </a:r>
            <a:r>
              <a:rPr lang="zh-CN" altLang="en-US" dirty="0" smtClean="0"/>
              <a:t>仍然笔直</a:t>
            </a:r>
            <a:r>
              <a:rPr lang="en-US" dirty="0" smtClean="0"/>
              <a:t>,</a:t>
            </a:r>
            <a:r>
              <a:rPr lang="zh-CN" altLang="en-US" dirty="0" smtClean="0"/>
              <a:t>没有半点屈服。</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9761" y="307498"/>
            <a:ext cx="8036170" cy="2536400"/>
          </a:xfrm>
          <a:prstGeom prst="rect">
            <a:avLst/>
          </a:prstGeom>
        </p:spPr>
        <p:txBody>
          <a:bodyPr wrap="square">
            <a:spAutoFit/>
          </a:bodyPr>
          <a:lstStyle/>
          <a:p>
            <a:pPr algn="just">
              <a:lnSpc>
                <a:spcPct val="150000"/>
              </a:lnSpc>
            </a:pPr>
            <a:r>
              <a:rPr lang="zh-CN" altLang="en-US" dirty="0" smtClean="0"/>
              <a:t>　　</a:t>
            </a:r>
            <a:r>
              <a:rPr lang="en-US" dirty="0" smtClean="0"/>
              <a:t>⑤</a:t>
            </a:r>
            <a:r>
              <a:rPr lang="zh-CN" altLang="en-US" dirty="0" smtClean="0"/>
              <a:t>这根扁担挑起来很吃力</a:t>
            </a:r>
            <a:r>
              <a:rPr lang="en-US" dirty="0" smtClean="0"/>
              <a:t>,</a:t>
            </a:r>
            <a:r>
              <a:rPr lang="zh-CN" altLang="en-US" dirty="0" smtClean="0"/>
              <a:t>父亲却爱不释手。之后的许多年</a:t>
            </a:r>
            <a:r>
              <a:rPr lang="en-US" dirty="0" smtClean="0"/>
              <a:t>,</a:t>
            </a:r>
            <a:r>
              <a:rPr lang="zh-CN" altLang="en-US" dirty="0" smtClean="0"/>
              <a:t>父亲无论挑什么</a:t>
            </a:r>
            <a:r>
              <a:rPr lang="en-US" dirty="0" smtClean="0"/>
              <a:t>,</a:t>
            </a:r>
            <a:r>
              <a:rPr lang="zh-CN" altLang="en-US" dirty="0" smtClean="0"/>
              <a:t>都用她。有次在挑玉米时</a:t>
            </a:r>
            <a:r>
              <a:rPr lang="en-US" dirty="0" smtClean="0"/>
              <a:t>,</a:t>
            </a:r>
            <a:r>
              <a:rPr lang="zh-CN" altLang="en-US" dirty="0" smtClean="0"/>
              <a:t>父亲不小心闪了腰</a:t>
            </a:r>
            <a:r>
              <a:rPr lang="en-US" dirty="0" smtClean="0"/>
              <a:t>,</a:t>
            </a:r>
            <a:r>
              <a:rPr lang="zh-CN" altLang="en-US" dirty="0" smtClean="0"/>
              <a:t>疼了好长一段时间。但父亲并没有放弃她</a:t>
            </a:r>
            <a:r>
              <a:rPr lang="en-US" dirty="0" smtClean="0"/>
              <a:t>,</a:t>
            </a:r>
            <a:r>
              <a:rPr lang="zh-CN" altLang="en-US" dirty="0" smtClean="0"/>
              <a:t>用汗水和心血一点点浸润着她</a:t>
            </a:r>
            <a:r>
              <a:rPr lang="en-US" dirty="0" smtClean="0"/>
              <a:t>,</a:t>
            </a:r>
            <a:r>
              <a:rPr lang="zh-CN" altLang="en-US" dirty="0" smtClean="0"/>
              <a:t>渐渐地</a:t>
            </a:r>
            <a:r>
              <a:rPr lang="en-US" dirty="0" smtClean="0"/>
              <a:t>,</a:t>
            </a:r>
            <a:r>
              <a:rPr lang="zh-CN" altLang="en-US" dirty="0" smtClean="0"/>
              <a:t>她坚硬的心被融化了</a:t>
            </a:r>
            <a:r>
              <a:rPr lang="en-US" dirty="0" smtClean="0"/>
              <a:t>,</a:t>
            </a:r>
            <a:r>
              <a:rPr lang="zh-CN" altLang="en-US" dirty="0" smtClean="0"/>
              <a:t>挺直的腰板</a:t>
            </a:r>
            <a:r>
              <a:rPr lang="en-US" dirty="0" smtClean="0"/>
              <a:t>,</a:t>
            </a:r>
            <a:r>
              <a:rPr lang="zh-CN" altLang="en-US" dirty="0" smtClean="0"/>
              <a:t>也弯了下来。父亲挑起扁担来越来越有默契</a:t>
            </a:r>
            <a:r>
              <a:rPr lang="en-US" dirty="0" smtClean="0"/>
              <a:t>,</a:t>
            </a:r>
            <a:r>
              <a:rPr lang="zh-CN" altLang="en-US" dirty="0" smtClean="0"/>
              <a:t>像与母亲的婚姻一样</a:t>
            </a:r>
            <a:r>
              <a:rPr lang="en-US" dirty="0" smtClean="0"/>
              <a:t>,</a:t>
            </a:r>
            <a:r>
              <a:rPr lang="zh-CN" altLang="en-US" dirty="0" smtClean="0"/>
              <a:t>虽偶有磕磕绊绊</a:t>
            </a:r>
            <a:r>
              <a:rPr lang="en-US" dirty="0" smtClean="0"/>
              <a:t>,</a:t>
            </a:r>
            <a:r>
              <a:rPr lang="zh-CN" altLang="en-US" dirty="0" smtClean="0"/>
              <a:t>感情却越来越深厚。她也没有辜负父亲的良苦用心</a:t>
            </a:r>
            <a:r>
              <a:rPr lang="en-US" dirty="0" smtClean="0"/>
              <a:t>,</a:t>
            </a:r>
            <a:r>
              <a:rPr lang="zh-CN" altLang="en-US" dirty="0" smtClean="0"/>
              <a:t>苦心经营</a:t>
            </a:r>
            <a:r>
              <a:rPr lang="en-US" dirty="0" smtClean="0"/>
              <a:t>,</a:t>
            </a:r>
            <a:r>
              <a:rPr lang="zh-CN" altLang="en-US" dirty="0" smtClean="0"/>
              <a:t>以顶天立地的气概</a:t>
            </a:r>
            <a:r>
              <a:rPr lang="en-US" dirty="0" smtClean="0"/>
              <a:t>,</a:t>
            </a:r>
            <a:r>
              <a:rPr lang="zh-CN" altLang="en-US" dirty="0" smtClean="0"/>
              <a:t>让一个家庭从贫穷落后走向富足安逸。</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456967"/>
            <a:ext cx="7886700" cy="3831818"/>
          </a:xfrm>
          <a:prstGeom prst="rect">
            <a:avLst/>
          </a:prstGeom>
        </p:spPr>
        <p:txBody>
          <a:bodyPr wrap="square">
            <a:spAutoFit/>
          </a:bodyPr>
          <a:lstStyle/>
          <a:p>
            <a:pPr algn="just">
              <a:lnSpc>
                <a:spcPct val="150000"/>
              </a:lnSpc>
            </a:pPr>
            <a:r>
              <a:rPr lang="en-US" dirty="0" smtClean="0"/>
              <a:t>      ⑥</a:t>
            </a:r>
            <a:r>
              <a:rPr lang="zh-CN" altLang="en-US" dirty="0" smtClean="0"/>
              <a:t>可这样的日子并没有持续多少年。越来越多的人离开村庄</a:t>
            </a:r>
            <a:r>
              <a:rPr lang="en-US" dirty="0" smtClean="0"/>
              <a:t>,</a:t>
            </a:r>
            <a:r>
              <a:rPr lang="zh-CN" altLang="en-US" dirty="0" smtClean="0"/>
              <a:t>离开赖以生存的土地</a:t>
            </a:r>
            <a:r>
              <a:rPr lang="en-US" dirty="0" smtClean="0"/>
              <a:t>,</a:t>
            </a:r>
            <a:r>
              <a:rPr lang="zh-CN" altLang="en-US" dirty="0" smtClean="0"/>
              <a:t>扁担也渐渐地走向了落寞。不少人再也没有回来</a:t>
            </a:r>
            <a:r>
              <a:rPr lang="en-US" dirty="0" smtClean="0"/>
              <a:t>,</a:t>
            </a:r>
            <a:r>
              <a:rPr lang="zh-CN" altLang="en-US" dirty="0" smtClean="0"/>
              <a:t>在城里买了房子</a:t>
            </a:r>
            <a:r>
              <a:rPr lang="en-US" dirty="0" smtClean="0"/>
              <a:t>,</a:t>
            </a:r>
            <a:r>
              <a:rPr lang="zh-CN" altLang="en-US" dirty="0" smtClean="0"/>
              <a:t>过上了舒坦的日子。这也让父亲坚信一根扁担能够挑出一个未来的信念</a:t>
            </a:r>
            <a:r>
              <a:rPr lang="en-US" dirty="0" smtClean="0"/>
              <a:t>,</a:t>
            </a:r>
            <a:r>
              <a:rPr lang="zh-CN" altLang="en-US" dirty="0" smtClean="0"/>
              <a:t>逐渐土崩瓦解。或许</a:t>
            </a:r>
            <a:r>
              <a:rPr lang="en-US" dirty="0" smtClean="0"/>
              <a:t>,</a:t>
            </a:r>
            <a:r>
              <a:rPr lang="zh-CN" altLang="en-US" dirty="0" smtClean="0"/>
              <a:t>这背后更多是村庄现实的无奈。</a:t>
            </a:r>
          </a:p>
          <a:p>
            <a:pPr algn="just">
              <a:lnSpc>
                <a:spcPct val="150000"/>
              </a:lnSpc>
            </a:pPr>
            <a:r>
              <a:rPr lang="en-US" dirty="0" smtClean="0"/>
              <a:t>      ⑦</a:t>
            </a:r>
            <a:r>
              <a:rPr lang="zh-CN" altLang="en-US" dirty="0" smtClean="0"/>
              <a:t>无论如何</a:t>
            </a:r>
            <a:r>
              <a:rPr lang="en-US" dirty="0" smtClean="0"/>
              <a:t>,</a:t>
            </a:r>
            <a:r>
              <a:rPr lang="zh-CN" altLang="en-US" dirty="0" smtClean="0"/>
              <a:t>父亲最终选择了离开。</a:t>
            </a:r>
          </a:p>
          <a:p>
            <a:pPr algn="just">
              <a:lnSpc>
                <a:spcPct val="150000"/>
              </a:lnSpc>
            </a:pPr>
            <a:r>
              <a:rPr lang="en-US" dirty="0" smtClean="0"/>
              <a:t>      ⑧</a:t>
            </a:r>
            <a:r>
              <a:rPr lang="zh-CN" altLang="en-US" dirty="0" smtClean="0"/>
              <a:t>曾经朝夕相对的扁担被搁置在了一个冰冷的墙角</a:t>
            </a:r>
            <a:r>
              <a:rPr lang="en-US" dirty="0" smtClean="0"/>
              <a:t>,</a:t>
            </a:r>
            <a:r>
              <a:rPr lang="zh-CN" altLang="en-US" dirty="0" smtClean="0"/>
              <a:t>孤零零的。说来也奇怪</a:t>
            </a:r>
            <a:r>
              <a:rPr lang="en-US" dirty="0" smtClean="0"/>
              <a:t>,</a:t>
            </a:r>
            <a:r>
              <a:rPr lang="zh-CN" altLang="en-US" dirty="0" smtClean="0"/>
              <a:t>没有了重压</a:t>
            </a:r>
            <a:r>
              <a:rPr lang="en-US" dirty="0" smtClean="0"/>
              <a:t>,</a:t>
            </a:r>
            <a:r>
              <a:rPr lang="zh-CN" altLang="en-US" dirty="0" smtClean="0"/>
              <a:t>扁担却一天比一天弯</a:t>
            </a:r>
            <a:r>
              <a:rPr lang="en-US" dirty="0" smtClean="0"/>
              <a:t>,</a:t>
            </a:r>
            <a:r>
              <a:rPr lang="zh-CN" altLang="en-US" dirty="0" smtClean="0"/>
              <a:t>弯得像一个苟延残喘的暮年老者。或许</a:t>
            </a:r>
            <a:r>
              <a:rPr lang="en-US" dirty="0" smtClean="0"/>
              <a:t>,</a:t>
            </a:r>
            <a:r>
              <a:rPr lang="zh-CN" altLang="en-US" dirty="0" smtClean="0"/>
              <a:t>再过几年</a:t>
            </a:r>
            <a:r>
              <a:rPr lang="en-US" dirty="0" smtClean="0"/>
              <a:t>,</a:t>
            </a:r>
            <a:r>
              <a:rPr lang="zh-CN" altLang="en-US" dirty="0" smtClean="0"/>
              <a:t>抑或十余年</a:t>
            </a:r>
            <a:r>
              <a:rPr lang="en-US" dirty="0" smtClean="0"/>
              <a:t>,</a:t>
            </a:r>
            <a:r>
              <a:rPr lang="zh-CN" altLang="en-US" dirty="0" smtClean="0"/>
              <a:t>她便将走完一生</a:t>
            </a:r>
            <a:r>
              <a:rPr lang="en-US" dirty="0" smtClean="0"/>
              <a:t>,</a:t>
            </a:r>
            <a:r>
              <a:rPr lang="zh-CN" altLang="en-US" dirty="0" smtClean="0"/>
              <a:t>彻底告别深爱了一生也奋斗了一生的村庄。</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456967"/>
            <a:ext cx="7886700" cy="3416320"/>
          </a:xfrm>
          <a:prstGeom prst="rect">
            <a:avLst/>
          </a:prstGeom>
        </p:spPr>
        <p:txBody>
          <a:bodyPr wrap="square">
            <a:spAutoFit/>
          </a:bodyPr>
          <a:lstStyle/>
          <a:p>
            <a:pPr algn="just">
              <a:lnSpc>
                <a:spcPct val="150000"/>
              </a:lnSpc>
            </a:pPr>
            <a:r>
              <a:rPr lang="en-US" dirty="0" smtClean="0"/>
              <a:t>       ⑨</a:t>
            </a:r>
            <a:r>
              <a:rPr lang="zh-CN" altLang="en-US" dirty="0" smtClean="0"/>
              <a:t>这也是农人的一生。</a:t>
            </a:r>
          </a:p>
          <a:p>
            <a:pPr algn="just">
              <a:lnSpc>
                <a:spcPct val="150000"/>
              </a:lnSpc>
            </a:pPr>
            <a:r>
              <a:rPr lang="en-US" dirty="0" smtClean="0"/>
              <a:t>      ⑩</a:t>
            </a:r>
            <a:r>
              <a:rPr lang="zh-CN" altLang="en-US" dirty="0" smtClean="0"/>
              <a:t>九月</a:t>
            </a:r>
            <a:r>
              <a:rPr lang="en-US" dirty="0" smtClean="0"/>
              <a:t>,</a:t>
            </a:r>
            <a:r>
              <a:rPr lang="zh-CN" altLang="en-US" dirty="0" smtClean="0"/>
              <a:t>村庄又迎来冷冷清清的收获季节。我返城时</a:t>
            </a:r>
            <a:r>
              <a:rPr lang="en-US" dirty="0" smtClean="0"/>
              <a:t>,</a:t>
            </a:r>
            <a:r>
              <a:rPr lang="zh-CN" altLang="en-US" dirty="0" smtClean="0"/>
              <a:t>碰见挑着谷子从田边迎面走来的大伯。大伯今年六十余岁了</a:t>
            </a:r>
            <a:r>
              <a:rPr lang="en-US" dirty="0" smtClean="0"/>
              <a:t>,</a:t>
            </a:r>
            <a:r>
              <a:rPr lang="zh-CN" altLang="en-US" dirty="0" smtClean="0"/>
              <a:t>还在田间劳作着。</a:t>
            </a:r>
            <a:r>
              <a:rPr lang="zh-CN" altLang="en-US" u="sng" dirty="0" smtClean="0"/>
              <a:t>他也曾短暂离开过村庄</a:t>
            </a:r>
            <a:r>
              <a:rPr lang="en-US" u="sng" dirty="0" smtClean="0"/>
              <a:t>,</a:t>
            </a:r>
            <a:r>
              <a:rPr lang="zh-CN" altLang="en-US" u="sng" dirty="0" smtClean="0"/>
              <a:t>却始终没能走出像扁担一样的命运。他仍然坚信着</a:t>
            </a:r>
            <a:r>
              <a:rPr lang="en-US" u="sng" dirty="0" smtClean="0"/>
              <a:t>,</a:t>
            </a:r>
            <a:r>
              <a:rPr lang="zh-CN" altLang="en-US" u="sng" dirty="0" smtClean="0"/>
              <a:t>只要村庄还在</a:t>
            </a:r>
            <a:r>
              <a:rPr lang="en-US" u="sng" dirty="0" smtClean="0"/>
              <a:t>,</a:t>
            </a:r>
            <a:r>
              <a:rPr lang="zh-CN" altLang="en-US" u="sng" dirty="0" smtClean="0"/>
              <a:t>扁担还在</a:t>
            </a:r>
            <a:r>
              <a:rPr lang="en-US" u="sng" dirty="0" smtClean="0"/>
              <a:t>,</a:t>
            </a:r>
            <a:r>
              <a:rPr lang="zh-CN" altLang="en-US" u="sng" dirty="0" smtClean="0"/>
              <a:t>就一定能够扛起生活的重担。</a:t>
            </a:r>
            <a:r>
              <a:rPr lang="zh-CN" altLang="en-US" dirty="0" smtClean="0"/>
              <a:t>甚至</a:t>
            </a:r>
            <a:r>
              <a:rPr lang="en-US" dirty="0" smtClean="0"/>
              <a:t>,</a:t>
            </a:r>
            <a:r>
              <a:rPr lang="zh-CN" altLang="en-US" dirty="0" smtClean="0"/>
              <a:t>在人烟越来越少的村庄里</a:t>
            </a:r>
            <a:r>
              <a:rPr lang="en-US" dirty="0" smtClean="0"/>
              <a:t>,</a:t>
            </a:r>
            <a:r>
              <a:rPr lang="zh-CN" altLang="en-US" dirty="0" smtClean="0"/>
              <a:t>不少固守的农人还是坚信</a:t>
            </a:r>
            <a:r>
              <a:rPr lang="en-US" altLang="zh-CN" dirty="0" smtClean="0"/>
              <a:t>——</a:t>
            </a:r>
            <a:r>
              <a:rPr lang="zh-CN" altLang="en-US" dirty="0" smtClean="0"/>
              <a:t>一根扁担仍能挑起一个村庄。</a:t>
            </a:r>
          </a:p>
          <a:p>
            <a:pPr marL="342900" indent="-342900" algn="just">
              <a:lnSpc>
                <a:spcPct val="150000"/>
              </a:lnSpc>
            </a:pPr>
            <a:r>
              <a:rPr lang="zh-CN" altLang="en-US" dirty="0" smtClean="0"/>
              <a:t>    ⑪这是一种可贵的精神</a:t>
            </a:r>
            <a:r>
              <a:rPr lang="en-US" dirty="0" smtClean="0"/>
              <a:t>,</a:t>
            </a:r>
            <a:r>
              <a:rPr lang="zh-CN" altLang="en-US" dirty="0" smtClean="0"/>
              <a:t>或许它与现实追求早已背道而驰</a:t>
            </a:r>
            <a:r>
              <a:rPr lang="en-US" dirty="0" smtClean="0"/>
              <a:t>,</a:t>
            </a:r>
            <a:r>
              <a:rPr lang="zh-CN" altLang="en-US" dirty="0" smtClean="0"/>
              <a:t>却让人肃然起敬。</a:t>
            </a:r>
          </a:p>
          <a:p>
            <a:pPr algn="r">
              <a:lnSpc>
                <a:spcPct val="150000"/>
              </a:lnSpc>
            </a:pPr>
            <a:r>
              <a:rPr lang="en-US" dirty="0" smtClean="0"/>
              <a:t>(</a:t>
            </a:r>
            <a:r>
              <a:rPr lang="zh-CN" altLang="en-US" dirty="0" smtClean="0"/>
              <a:t>选自</a:t>
            </a:r>
            <a:r>
              <a:rPr lang="en-US" altLang="zh-CN" dirty="0" smtClean="0"/>
              <a:t>《</a:t>
            </a:r>
            <a:r>
              <a:rPr lang="zh-CN" altLang="en-US" dirty="0" smtClean="0"/>
              <a:t>襄阳晚报</a:t>
            </a:r>
            <a:r>
              <a:rPr lang="en-US" altLang="zh-CN" dirty="0" smtClean="0"/>
              <a:t>》</a:t>
            </a:r>
            <a:r>
              <a:rPr lang="en-US" dirty="0" smtClean="0"/>
              <a:t>2016</a:t>
            </a:r>
            <a:r>
              <a:rPr lang="zh-CN" altLang="en-US" dirty="0" smtClean="0"/>
              <a:t>年</a:t>
            </a:r>
            <a:r>
              <a:rPr lang="en-US" dirty="0" smtClean="0"/>
              <a:t>3</a:t>
            </a:r>
            <a:r>
              <a:rPr lang="zh-CN" altLang="en-US" dirty="0" smtClean="0"/>
              <a:t>月</a:t>
            </a:r>
            <a:r>
              <a:rPr lang="en-US" dirty="0" smtClean="0"/>
              <a:t>3</a:t>
            </a:r>
            <a:r>
              <a:rPr lang="zh-CN" altLang="en-US" dirty="0" smtClean="0"/>
              <a:t>日</a:t>
            </a:r>
            <a:r>
              <a:rPr lang="en-US" dirty="0" smtClean="0"/>
              <a:t>,</a:t>
            </a:r>
            <a:r>
              <a:rPr lang="zh-CN" altLang="en-US" dirty="0" smtClean="0"/>
              <a:t>有删改</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3722" y="369044"/>
            <a:ext cx="7921870" cy="1754326"/>
          </a:xfrm>
          <a:prstGeom prst="rect">
            <a:avLst/>
          </a:prstGeom>
        </p:spPr>
        <p:txBody>
          <a:bodyPr wrap="square">
            <a:spAutoFit/>
          </a:bodyPr>
          <a:lstStyle/>
          <a:p>
            <a:pPr algn="just">
              <a:lnSpc>
                <a:spcPct val="150000"/>
              </a:lnSpc>
            </a:pPr>
            <a:r>
              <a:rPr lang="en-US" b="1" smtClean="0"/>
              <a:t>1</a:t>
            </a:r>
            <a:r>
              <a:rPr lang="en-US" b="1" dirty="0" smtClean="0"/>
              <a:t>.</a:t>
            </a:r>
            <a:r>
              <a:rPr lang="zh-CN" altLang="en-US" dirty="0" smtClean="0"/>
              <a:t>根据上下文</a:t>
            </a:r>
            <a:r>
              <a:rPr lang="en-US" dirty="0" smtClean="0"/>
              <a:t>,</a:t>
            </a:r>
            <a:r>
              <a:rPr lang="zh-CN" altLang="en-US" dirty="0" smtClean="0"/>
              <a:t>将下面两个句子分别填入文章</a:t>
            </a:r>
            <a:r>
              <a:rPr lang="en-US" dirty="0" smtClean="0"/>
              <a:t>②③</a:t>
            </a:r>
            <a:r>
              <a:rPr lang="zh-CN" altLang="en-US" dirty="0" smtClean="0"/>
              <a:t>两段横线处</a:t>
            </a:r>
            <a:r>
              <a:rPr lang="en-US" dirty="0" smtClean="0"/>
              <a:t>,</a:t>
            </a:r>
            <a:r>
              <a:rPr lang="zh-CN" altLang="en-US" dirty="0" smtClean="0"/>
              <a:t>第</a:t>
            </a:r>
            <a:r>
              <a:rPr lang="en-US" dirty="0" smtClean="0"/>
              <a:t>②</a:t>
            </a:r>
            <a:r>
              <a:rPr lang="zh-CN" altLang="en-US" dirty="0" smtClean="0"/>
              <a:t>段应填</a:t>
            </a:r>
            <a:endParaRPr lang="en-US" altLang="zh-CN" dirty="0" smtClean="0"/>
          </a:p>
          <a:p>
            <a:pPr algn="just">
              <a:lnSpc>
                <a:spcPct val="150000"/>
              </a:lnSpc>
            </a:pPr>
            <a:r>
              <a:rPr lang="en-US" dirty="0" smtClean="0"/>
              <a:t>(</a:t>
            </a:r>
            <a:r>
              <a:rPr lang="zh-CN" altLang="en-US" dirty="0" smtClean="0"/>
              <a:t>　　</a:t>
            </a:r>
            <a:r>
              <a:rPr lang="en-US" dirty="0" smtClean="0"/>
              <a:t>),</a:t>
            </a:r>
            <a:r>
              <a:rPr lang="zh-CN" altLang="en-US" dirty="0" smtClean="0"/>
              <a:t>第</a:t>
            </a:r>
            <a:r>
              <a:rPr lang="en-US" dirty="0" smtClean="0"/>
              <a:t>③</a:t>
            </a:r>
            <a:r>
              <a:rPr lang="zh-CN" altLang="en-US" dirty="0" smtClean="0"/>
              <a:t>段应填</a:t>
            </a:r>
            <a:r>
              <a:rPr lang="en-US" dirty="0" smtClean="0"/>
              <a:t>(</a:t>
            </a:r>
            <a:r>
              <a:rPr lang="zh-CN" altLang="en-US" dirty="0" smtClean="0"/>
              <a:t>　　</a:t>
            </a:r>
            <a:r>
              <a:rPr lang="en-US" dirty="0" smtClean="0"/>
              <a:t>)</a:t>
            </a:r>
            <a:r>
              <a:rPr lang="zh-CN" altLang="en-US" dirty="0" smtClean="0"/>
              <a:t>。</a:t>
            </a:r>
            <a:r>
              <a:rPr lang="en-US" dirty="0" smtClean="0"/>
              <a:t>(4</a:t>
            </a:r>
            <a:r>
              <a:rPr lang="zh-CN" altLang="en-US" dirty="0" smtClean="0"/>
              <a:t>分</a:t>
            </a:r>
            <a:r>
              <a:rPr lang="en-US" dirty="0" smtClean="0"/>
              <a:t>)</a:t>
            </a:r>
            <a:endParaRPr lang="zh-CN" altLang="en-US" dirty="0" smtClean="0"/>
          </a:p>
          <a:p>
            <a:pPr algn="just">
              <a:lnSpc>
                <a:spcPct val="150000"/>
              </a:lnSpc>
            </a:pPr>
            <a:r>
              <a:rPr lang="en-US" dirty="0" smtClean="0"/>
              <a:t>A.</a:t>
            </a:r>
            <a:r>
              <a:rPr lang="zh-CN" altLang="en-US" dirty="0" smtClean="0"/>
              <a:t>这让我有了探索一根扁担一生的浓厚兴趣。</a:t>
            </a:r>
          </a:p>
          <a:p>
            <a:pPr algn="just">
              <a:lnSpc>
                <a:spcPct val="150000"/>
              </a:lnSpc>
            </a:pPr>
            <a:r>
              <a:rPr lang="en-US" dirty="0" smtClean="0"/>
              <a:t>B.</a:t>
            </a:r>
            <a:r>
              <a:rPr lang="zh-CN" altLang="en-US" dirty="0" smtClean="0"/>
              <a:t>我的家也是扁担挑起来的。</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4930" y="435811"/>
            <a:ext cx="7957039"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B</a:t>
            </a:r>
            <a:r>
              <a:rPr lang="zh-CN" altLang="en-US" dirty="0" smtClean="0">
                <a:solidFill>
                  <a:srgbClr val="A50021"/>
                </a:solidFill>
              </a:rPr>
              <a:t>　</a:t>
            </a:r>
            <a:r>
              <a:rPr lang="en-US" dirty="0" smtClean="0">
                <a:solidFill>
                  <a:srgbClr val="A50021"/>
                </a:solidFill>
              </a:rPr>
              <a:t>A</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此题考查考生还原语句的能力。解答此类题目的关键是分析原句的特点</a:t>
            </a:r>
            <a:r>
              <a:rPr lang="en-US" dirty="0" smtClean="0">
                <a:solidFill>
                  <a:srgbClr val="A50021"/>
                </a:solidFill>
              </a:rPr>
              <a:t>,</a:t>
            </a:r>
            <a:r>
              <a:rPr lang="zh-CN" altLang="en-US" dirty="0" smtClean="0">
                <a:solidFill>
                  <a:srgbClr val="A50021"/>
                </a:solidFill>
              </a:rPr>
              <a:t>并结合语境</a:t>
            </a:r>
            <a:r>
              <a:rPr lang="en-US" dirty="0" smtClean="0">
                <a:solidFill>
                  <a:srgbClr val="A50021"/>
                </a:solidFill>
              </a:rPr>
              <a:t>,</a:t>
            </a:r>
            <a:r>
              <a:rPr lang="zh-CN" altLang="en-US" dirty="0" smtClean="0">
                <a:solidFill>
                  <a:srgbClr val="A50021"/>
                </a:solidFill>
              </a:rPr>
              <a:t>反复推敲。首先</a:t>
            </a:r>
            <a:r>
              <a:rPr lang="en-US" dirty="0" smtClean="0">
                <a:solidFill>
                  <a:srgbClr val="A50021"/>
                </a:solidFill>
              </a:rPr>
              <a:t>,</a:t>
            </a:r>
            <a:r>
              <a:rPr lang="zh-CN" altLang="en-US" dirty="0" smtClean="0">
                <a:solidFill>
                  <a:srgbClr val="A50021"/>
                </a:solidFill>
              </a:rPr>
              <a:t>阅读第</a:t>
            </a:r>
            <a:r>
              <a:rPr lang="en-US" dirty="0" smtClean="0">
                <a:solidFill>
                  <a:srgbClr val="A50021"/>
                </a:solidFill>
              </a:rPr>
              <a:t>②</a:t>
            </a:r>
            <a:r>
              <a:rPr lang="zh-CN" altLang="en-US" dirty="0" smtClean="0">
                <a:solidFill>
                  <a:srgbClr val="A50021"/>
                </a:solidFill>
              </a:rPr>
              <a:t>段</a:t>
            </a:r>
            <a:r>
              <a:rPr lang="en-US" dirty="0" smtClean="0">
                <a:solidFill>
                  <a:srgbClr val="A50021"/>
                </a:solidFill>
              </a:rPr>
              <a:t>,</a:t>
            </a:r>
            <a:r>
              <a:rPr lang="zh-CN" altLang="en-US" dirty="0" smtClean="0">
                <a:solidFill>
                  <a:srgbClr val="A50021"/>
                </a:solidFill>
              </a:rPr>
              <a:t>找出关键语句</a:t>
            </a:r>
            <a:r>
              <a:rPr lang="en-US" dirty="0" smtClean="0">
                <a:solidFill>
                  <a:srgbClr val="A50021"/>
                </a:solidFill>
              </a:rPr>
              <a:t>,</a:t>
            </a:r>
            <a:r>
              <a:rPr lang="zh-CN" altLang="en-US" dirty="0" smtClean="0">
                <a:solidFill>
                  <a:srgbClr val="A50021"/>
                </a:solidFill>
              </a:rPr>
              <a:t>该段最后一句话“渐渐挑出了一个家庭的崭新面貌”</a:t>
            </a:r>
            <a:r>
              <a:rPr lang="en-US" dirty="0" smtClean="0">
                <a:solidFill>
                  <a:srgbClr val="A50021"/>
                </a:solidFill>
              </a:rPr>
              <a:t>,</a:t>
            </a:r>
            <a:r>
              <a:rPr lang="zh-CN" altLang="en-US" dirty="0" smtClean="0">
                <a:solidFill>
                  <a:srgbClr val="A50021"/>
                </a:solidFill>
              </a:rPr>
              <a:t>正是因为扁担的基本作用</a:t>
            </a:r>
            <a:r>
              <a:rPr lang="en-US" dirty="0" smtClean="0">
                <a:solidFill>
                  <a:srgbClr val="A50021"/>
                </a:solidFill>
              </a:rPr>
              <a:t>,</a:t>
            </a:r>
            <a:r>
              <a:rPr lang="zh-CN" altLang="en-US" dirty="0" smtClean="0">
                <a:solidFill>
                  <a:srgbClr val="A50021"/>
                </a:solidFill>
              </a:rPr>
              <a:t>它改变了一个家庭的面貌</a:t>
            </a:r>
            <a:r>
              <a:rPr lang="en-US" dirty="0" smtClean="0">
                <a:solidFill>
                  <a:srgbClr val="A50021"/>
                </a:solidFill>
              </a:rPr>
              <a:t>,</a:t>
            </a:r>
            <a:r>
              <a:rPr lang="zh-CN" altLang="en-US" dirty="0" smtClean="0">
                <a:solidFill>
                  <a:srgbClr val="A50021"/>
                </a:solidFill>
              </a:rPr>
              <a:t>可知</a:t>
            </a:r>
            <a:r>
              <a:rPr lang="en-US" dirty="0" smtClean="0">
                <a:solidFill>
                  <a:srgbClr val="A50021"/>
                </a:solidFill>
              </a:rPr>
              <a:t>B</a:t>
            </a:r>
            <a:r>
              <a:rPr lang="zh-CN" altLang="en-US" dirty="0" smtClean="0">
                <a:solidFill>
                  <a:srgbClr val="A50021"/>
                </a:solidFill>
              </a:rPr>
              <a:t>项“我的家也是扁担挑起来的”应填在第</a:t>
            </a:r>
            <a:r>
              <a:rPr lang="en-US" dirty="0" smtClean="0">
                <a:solidFill>
                  <a:srgbClr val="A50021"/>
                </a:solidFill>
              </a:rPr>
              <a:t>②</a:t>
            </a:r>
            <a:r>
              <a:rPr lang="zh-CN" altLang="en-US" dirty="0" smtClean="0">
                <a:solidFill>
                  <a:srgbClr val="A50021"/>
                </a:solidFill>
              </a:rPr>
              <a:t>段画横线处</a:t>
            </a:r>
            <a:r>
              <a:rPr lang="en-US" dirty="0" smtClean="0">
                <a:solidFill>
                  <a:srgbClr val="A50021"/>
                </a:solidFill>
              </a:rPr>
              <a:t>,</a:t>
            </a:r>
            <a:r>
              <a:rPr lang="zh-CN" altLang="en-US" dirty="0" smtClean="0">
                <a:solidFill>
                  <a:srgbClr val="A50021"/>
                </a:solidFill>
              </a:rPr>
              <a:t>如此首尾两句做到了前后呼应。从第</a:t>
            </a:r>
            <a:r>
              <a:rPr lang="en-US" dirty="0" smtClean="0">
                <a:solidFill>
                  <a:srgbClr val="A50021"/>
                </a:solidFill>
              </a:rPr>
              <a:t>④</a:t>
            </a:r>
            <a:r>
              <a:rPr lang="zh-CN" altLang="en-US" dirty="0" smtClean="0">
                <a:solidFill>
                  <a:srgbClr val="A50021"/>
                </a:solidFill>
              </a:rPr>
              <a:t>段“</a:t>
            </a:r>
            <a:r>
              <a:rPr lang="en-US" dirty="0" smtClean="0">
                <a:solidFill>
                  <a:srgbClr val="A50021"/>
                </a:solidFill>
              </a:rPr>
              <a:t>20</a:t>
            </a:r>
            <a:r>
              <a:rPr lang="zh-CN" altLang="en-US" dirty="0" smtClean="0">
                <a:solidFill>
                  <a:srgbClr val="A50021"/>
                </a:solidFill>
              </a:rPr>
              <a:t>年前”可知</a:t>
            </a:r>
            <a:r>
              <a:rPr lang="en-US" dirty="0" smtClean="0">
                <a:solidFill>
                  <a:srgbClr val="A50021"/>
                </a:solidFill>
              </a:rPr>
              <a:t>,</a:t>
            </a:r>
            <a:r>
              <a:rPr lang="zh-CN" altLang="en-US" dirty="0" smtClean="0">
                <a:solidFill>
                  <a:srgbClr val="A50021"/>
                </a:solidFill>
              </a:rPr>
              <a:t>作者开始回忆扁担经历的主要变化过程。所以</a:t>
            </a:r>
            <a:r>
              <a:rPr lang="en-US" dirty="0" smtClean="0">
                <a:solidFill>
                  <a:srgbClr val="A50021"/>
                </a:solidFill>
              </a:rPr>
              <a:t>A</a:t>
            </a:r>
            <a:r>
              <a:rPr lang="zh-CN" altLang="en-US" dirty="0" smtClean="0">
                <a:solidFill>
                  <a:srgbClr val="A50021"/>
                </a:solidFill>
              </a:rPr>
              <a:t>项“这让我有了探索一根扁担一生的浓厚兴趣”一句在文章中起到了承上启下的作用。</a:t>
            </a:r>
            <a:endParaRPr lang="zh-CN" altLang="en-US" dirty="0">
              <a:solidFill>
                <a:srgbClr val="A50021"/>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3008</TotalTime>
  <Words>1716</Words>
  <Application>Microsoft Office PowerPoint</Application>
  <PresentationFormat>全屏显示(16:9)</PresentationFormat>
  <Paragraphs>91</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480</cp:revision>
  <cp:lastPrinted>2019-07-27T07:43:24Z</cp:lastPrinted>
  <dcterms:created xsi:type="dcterms:W3CDTF">2018-08-24T06:22:56Z</dcterms:created>
  <dcterms:modified xsi:type="dcterms:W3CDTF">2020-03-25T01:59:34Z</dcterms:modified>
</cp:coreProperties>
</file>