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10" r:id="rId3"/>
    <p:sldId id="412" r:id="rId4"/>
    <p:sldId id="416" r:id="rId5"/>
    <p:sldId id="457" r:id="rId6"/>
    <p:sldId id="458" r:id="rId7"/>
    <p:sldId id="417" r:id="rId8"/>
    <p:sldId id="463" r:id="rId9"/>
    <p:sldId id="469" r:id="rId10"/>
    <p:sldId id="477" r:id="rId11"/>
    <p:sldId id="470" r:id="rId12"/>
    <p:sldId id="475" r:id="rId13"/>
    <p:sldId id="471" r:id="rId14"/>
    <p:sldId id="472" r:id="rId15"/>
    <p:sldId id="473" r:id="rId16"/>
    <p:sldId id="486" r:id="rId17"/>
    <p:sldId id="484" r:id="rId18"/>
    <p:sldId id="485" r:id="rId19"/>
    <p:sldId id="487" r:id="rId20"/>
    <p:sldId id="482" r:id="rId21"/>
    <p:sldId id="483" r:id="rId22"/>
    <p:sldId id="494" r:id="rId23"/>
    <p:sldId id="495" r:id="rId24"/>
    <p:sldId id="496" r:id="rId25"/>
    <p:sldId id="497" r:id="rId26"/>
    <p:sldId id="498" r:id="rId27"/>
    <p:sldId id="499" r:id="rId28"/>
    <p:sldId id="500" r:id="rId29"/>
    <p:sldId id="501" r:id="rId30"/>
    <p:sldId id="502" r:id="rId31"/>
    <p:sldId id="503" r:id="rId32"/>
    <p:sldId id="504" r:id="rId33"/>
    <p:sldId id="505" r:id="rId34"/>
    <p:sldId id="506" r:id="rId35"/>
    <p:sldId id="507" r:id="rId36"/>
    <p:sldId id="508" r:id="rId37"/>
    <p:sldId id="509" r:id="rId38"/>
    <p:sldId id="510" r:id="rId39"/>
    <p:sldId id="511" r:id="rId40"/>
    <p:sldId id="512" r:id="rId41"/>
    <p:sldId id="574" r:id="rId42"/>
    <p:sldId id="575" r:id="rId43"/>
    <p:sldId id="514" r:id="rId44"/>
    <p:sldId id="515" r:id="rId45"/>
    <p:sldId id="516" r:id="rId46"/>
    <p:sldId id="517" r:id="rId47"/>
    <p:sldId id="518" r:id="rId48"/>
    <p:sldId id="519" r:id="rId49"/>
    <p:sldId id="523" r:id="rId50"/>
    <p:sldId id="524" r:id="rId51"/>
    <p:sldId id="525" r:id="rId52"/>
    <p:sldId id="526" r:id="rId53"/>
    <p:sldId id="527" r:id="rId54"/>
    <p:sldId id="528" r:id="rId55"/>
    <p:sldId id="529" r:id="rId56"/>
    <p:sldId id="530" r:id="rId57"/>
    <p:sldId id="531" r:id="rId58"/>
    <p:sldId id="532" r:id="rId59"/>
    <p:sldId id="533" r:id="rId60"/>
    <p:sldId id="411" r:id="rId6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B944"/>
    <a:srgbClr val="1552D1"/>
    <a:srgbClr val="F6FC14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6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5" Type="http://schemas.openxmlformats.org/officeDocument/2006/relationships/commentAuthors" Target="commentAuthors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1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image" Target="../media/image2.png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5" Type="http://schemas.openxmlformats.org/officeDocument/2006/relationships/tags" Target="../tags/tag90.xml"/><Relationship Id="rId14" Type="http://schemas.openxmlformats.org/officeDocument/2006/relationships/tags" Target="../tags/tag89.xml"/><Relationship Id="rId13" Type="http://schemas.openxmlformats.org/officeDocument/2006/relationships/tags" Target="../tags/tag88.xml"/><Relationship Id="rId12" Type="http://schemas.openxmlformats.org/officeDocument/2006/relationships/tags" Target="../tags/tag87.xml"/><Relationship Id="rId11" Type="http://schemas.openxmlformats.org/officeDocument/2006/relationships/tags" Target="../tags/tag86.xml"/><Relationship Id="rId10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image" Target="../media/image2.png"/><Relationship Id="rId2" Type="http://schemas.openxmlformats.org/officeDocument/2006/relationships/tags" Target="../tags/tag9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image" Target="../media/image4.png"/><Relationship Id="rId5" Type="http://schemas.openxmlformats.org/officeDocument/2006/relationships/tags" Target="../tags/tag98.xml"/><Relationship Id="rId4" Type="http://schemas.openxmlformats.org/officeDocument/2006/relationships/image" Target="../media/image3.png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1" Type="http://schemas.openxmlformats.org/officeDocument/2006/relationships/tags" Target="../tags/tag103.xml"/><Relationship Id="rId10" Type="http://schemas.openxmlformats.org/officeDocument/2006/relationships/tags" Target="../tags/tag10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image" Target="../media/image2.png"/><Relationship Id="rId2" Type="http://schemas.openxmlformats.org/officeDocument/2006/relationships/tags" Target="../tags/tag104.xml"/><Relationship Id="rId10" Type="http://schemas.openxmlformats.org/officeDocument/2006/relationships/tags" Target="../tags/tag11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image" Target="../media/image5.png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26.xml"/><Relationship Id="rId8" Type="http://schemas.openxmlformats.org/officeDocument/2006/relationships/tags" Target="../tags/tag125.xml"/><Relationship Id="rId7" Type="http://schemas.openxmlformats.org/officeDocument/2006/relationships/tags" Target="../tags/tag124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image" Target="../media/image2.png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0" Type="http://schemas.openxmlformats.org/officeDocument/2006/relationships/tags" Target="../tags/tag127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34.xml"/><Relationship Id="rId8" Type="http://schemas.openxmlformats.org/officeDocument/2006/relationships/tags" Target="../tags/tag133.xml"/><Relationship Id="rId7" Type="http://schemas.openxmlformats.org/officeDocument/2006/relationships/tags" Target="../tags/tag132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4" Type="http://schemas.openxmlformats.org/officeDocument/2006/relationships/tags" Target="../tags/tag129.xml"/><Relationship Id="rId3" Type="http://schemas.openxmlformats.org/officeDocument/2006/relationships/image" Target="../media/image2.png"/><Relationship Id="rId2" Type="http://schemas.openxmlformats.org/officeDocument/2006/relationships/tags" Target="../tags/tag128.xml"/><Relationship Id="rId12" Type="http://schemas.openxmlformats.org/officeDocument/2006/relationships/tags" Target="../tags/tag137.xml"/><Relationship Id="rId11" Type="http://schemas.openxmlformats.org/officeDocument/2006/relationships/tags" Target="../tags/tag136.xml"/><Relationship Id="rId10" Type="http://schemas.openxmlformats.org/officeDocument/2006/relationships/tags" Target="../tags/tag135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43.xml"/><Relationship Id="rId8" Type="http://schemas.openxmlformats.org/officeDocument/2006/relationships/tags" Target="../tags/tag142.xml"/><Relationship Id="rId7" Type="http://schemas.openxmlformats.org/officeDocument/2006/relationships/tags" Target="../tags/tag141.xml"/><Relationship Id="rId6" Type="http://schemas.openxmlformats.org/officeDocument/2006/relationships/image" Target="../media/image7.png"/><Relationship Id="rId5" Type="http://schemas.openxmlformats.org/officeDocument/2006/relationships/tags" Target="../tags/tag140.xml"/><Relationship Id="rId4" Type="http://schemas.openxmlformats.org/officeDocument/2006/relationships/image" Target="../media/image6.png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1" Type="http://schemas.openxmlformats.org/officeDocument/2006/relationships/tags" Target="../tags/tag145.xml"/><Relationship Id="rId10" Type="http://schemas.openxmlformats.org/officeDocument/2006/relationships/tags" Target="../tags/tag14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2.png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6" Type="http://schemas.openxmlformats.org/officeDocument/2006/relationships/tags" Target="../tags/tag32.xml"/><Relationship Id="rId15" Type="http://schemas.openxmlformats.org/officeDocument/2006/relationships/tags" Target="../tags/tag31.xml"/><Relationship Id="rId14" Type="http://schemas.openxmlformats.org/officeDocument/2006/relationships/tags" Target="../tags/tag30.xml"/><Relationship Id="rId13" Type="http://schemas.openxmlformats.org/officeDocument/2006/relationships/tags" Target="../tags/tag29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image" Target="../media/image2.png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image" Target="../media/image2.png"/><Relationship Id="rId2" Type="http://schemas.openxmlformats.org/officeDocument/2006/relationships/tags" Target="../tags/tag40.xml"/><Relationship Id="rId11" Type="http://schemas.openxmlformats.org/officeDocument/2006/relationships/tags" Target="../tags/tag48.xml"/><Relationship Id="rId10" Type="http://schemas.openxmlformats.org/officeDocument/2006/relationships/tags" Target="../tags/tag4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55.xml"/><Relationship Id="rId8" Type="http://schemas.openxmlformats.org/officeDocument/2006/relationships/tags" Target="../tags/tag54.xml"/><Relationship Id="rId7" Type="http://schemas.openxmlformats.org/officeDocument/2006/relationships/tags" Target="../tags/tag53.xml"/><Relationship Id="rId6" Type="http://schemas.openxmlformats.org/officeDocument/2006/relationships/tags" Target="../tags/tag52.xml"/><Relationship Id="rId5" Type="http://schemas.openxmlformats.org/officeDocument/2006/relationships/image" Target="../media/image1.png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0" Type="http://schemas.openxmlformats.org/officeDocument/2006/relationships/tags" Target="../tags/tag5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image" Target="../media/image2.png"/><Relationship Id="rId2" Type="http://schemas.openxmlformats.org/officeDocument/2006/relationships/tags" Target="../tags/tag60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image" Target="../media/image2.png"/><Relationship Id="rId2" Type="http://schemas.openxmlformats.org/officeDocument/2006/relationships/tags" Target="../tags/tag67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文框 7"/>
          <p:cNvSpPr/>
          <p:nvPr userDrawn="1">
            <p:custDataLst>
              <p:tags r:id="rId2"/>
            </p:custDataLst>
          </p:nvPr>
        </p:nvSpPr>
        <p:spPr>
          <a:xfrm>
            <a:off x="447675" y="290830"/>
            <a:ext cx="11296650" cy="6276975"/>
          </a:xfrm>
          <a:prstGeom prst="frame">
            <a:avLst>
              <a:gd name="adj1" fmla="val 142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35" y="1270"/>
            <a:ext cx="2932430" cy="49136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9258935" y="1944370"/>
            <a:ext cx="2932430" cy="4913630"/>
          </a:xfrm>
          <a:prstGeom prst="rect">
            <a:avLst/>
          </a:prstGeom>
        </p:spPr>
      </p:pic>
      <p:cxnSp>
        <p:nvCxnSpPr>
          <p:cNvPr id="12" name="稻壳儿搜索【幻雨工作室】_3"/>
          <p:cNvCxnSpPr/>
          <p:nvPr userDrawn="1">
            <p:custDataLst>
              <p:tags r:id="rId6"/>
            </p:custDataLst>
          </p:nvPr>
        </p:nvCxnSpPr>
        <p:spPr>
          <a:xfrm>
            <a:off x="2244090" y="2209800"/>
            <a:ext cx="127000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稻壳儿搜索【幻雨工作室】_4"/>
          <p:cNvCxnSpPr/>
          <p:nvPr userDrawn="1">
            <p:custDataLst>
              <p:tags r:id="rId7"/>
            </p:custDataLst>
          </p:nvPr>
        </p:nvCxnSpPr>
        <p:spPr>
          <a:xfrm>
            <a:off x="2434590" y="2032000"/>
            <a:ext cx="0" cy="81280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稻壳儿搜索【幻雨工作室】_5"/>
          <p:cNvCxnSpPr/>
          <p:nvPr userDrawn="1">
            <p:custDataLst>
              <p:tags r:id="rId8"/>
            </p:custDataLst>
          </p:nvPr>
        </p:nvCxnSpPr>
        <p:spPr>
          <a:xfrm rot="10800000">
            <a:off x="8677910" y="5026660"/>
            <a:ext cx="127000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稻壳儿搜索【幻雨工作室】_6"/>
          <p:cNvCxnSpPr/>
          <p:nvPr userDrawn="1">
            <p:custDataLst>
              <p:tags r:id="rId9"/>
            </p:custDataLst>
          </p:nvPr>
        </p:nvCxnSpPr>
        <p:spPr>
          <a:xfrm rot="10800000">
            <a:off x="9757410" y="4391660"/>
            <a:ext cx="0" cy="81280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3"/>
            </p:custDataLst>
          </p:nvPr>
        </p:nvSpPr>
        <p:spPr>
          <a:xfrm>
            <a:off x="2859871" y="2631823"/>
            <a:ext cx="6472258" cy="899167"/>
          </a:xfrm>
        </p:spPr>
        <p:txBody>
          <a:bodyPr lIns="90000" tIns="46800" rIns="90000" bIns="0" anchor="t" anchorCtr="0">
            <a:normAutofit/>
          </a:bodyPr>
          <a:lstStyle>
            <a:lvl1pPr algn="ctr">
              <a:defRPr sz="5400" spc="600" baseline="0">
                <a:solidFill>
                  <a:schemeClr val="accent1">
                    <a:lumMod val="50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4"/>
            </p:custDataLst>
          </p:nvPr>
        </p:nvSpPr>
        <p:spPr>
          <a:xfrm>
            <a:off x="2859871" y="3609702"/>
            <a:ext cx="6472258" cy="95098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2243984" y="2031816"/>
            <a:ext cx="7704033" cy="3172499"/>
            <a:chOff x="2243984" y="2031816"/>
            <a:chExt cx="7704033" cy="3172499"/>
          </a:xfrm>
        </p:grpSpPr>
        <p:cxnSp>
          <p:nvCxnSpPr>
            <p:cNvPr id="11" name="稻壳儿搜索【幻雨工作室】_3"/>
            <p:cNvCxnSpPr/>
            <p:nvPr>
              <p:custDataLst>
                <p:tags r:id="rId3"/>
              </p:custDataLst>
            </p:nvPr>
          </p:nvCxnSpPr>
          <p:spPr>
            <a:xfrm>
              <a:off x="2243984" y="2209616"/>
              <a:ext cx="1270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稻壳儿搜索【幻雨工作室】_4"/>
            <p:cNvCxnSpPr/>
            <p:nvPr>
              <p:custDataLst>
                <p:tags r:id="rId4"/>
              </p:custDataLst>
            </p:nvPr>
          </p:nvCxnSpPr>
          <p:spPr>
            <a:xfrm>
              <a:off x="2434484" y="2031816"/>
              <a:ext cx="0" cy="81280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稻壳儿搜索【幻雨工作室】_5"/>
            <p:cNvCxnSpPr/>
            <p:nvPr>
              <p:custDataLst>
                <p:tags r:id="rId5"/>
              </p:custDataLst>
            </p:nvPr>
          </p:nvCxnSpPr>
          <p:spPr>
            <a:xfrm rot="10800000">
              <a:off x="8678017" y="5026515"/>
              <a:ext cx="1270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稻壳儿搜索【幻雨工作室】_6"/>
            <p:cNvCxnSpPr/>
            <p:nvPr>
              <p:custDataLst>
                <p:tags r:id="rId6"/>
              </p:custDataLst>
            </p:nvPr>
          </p:nvCxnSpPr>
          <p:spPr>
            <a:xfrm rot="10800000">
              <a:off x="9757517" y="4391515"/>
              <a:ext cx="0" cy="81280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 userDrawn="1">
            <p:custDataLst>
              <p:tags r:id="rId7"/>
            </p:custDataLst>
          </p:nvPr>
        </p:nvGrpSpPr>
        <p:grpSpPr>
          <a:xfrm>
            <a:off x="543" y="1087"/>
            <a:ext cx="12190914" cy="6856913"/>
            <a:chOff x="543" y="1087"/>
            <a:chExt cx="12190914" cy="6856913"/>
          </a:xfrm>
        </p:grpSpPr>
        <p:sp>
          <p:nvSpPr>
            <p:cNvPr id="7" name="图文框 6"/>
            <p:cNvSpPr/>
            <p:nvPr userDrawn="1">
              <p:custDataLst>
                <p:tags r:id="rId8"/>
              </p:custDataLst>
            </p:nvPr>
          </p:nvSpPr>
          <p:spPr>
            <a:xfrm>
              <a:off x="447675" y="290513"/>
              <a:ext cx="11296650" cy="6276975"/>
            </a:xfrm>
            <a:prstGeom prst="frame">
              <a:avLst>
                <a:gd name="adj1" fmla="val 142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543" y="1087"/>
              <a:ext cx="2932430" cy="491380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 rot="10800000">
              <a:off x="9259027" y="1944198"/>
              <a:ext cx="2932430" cy="4913802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5"/>
            </p:custDataLst>
          </p:nvPr>
        </p:nvSpPr>
        <p:spPr>
          <a:xfrm>
            <a:off x="3646032" y="2833190"/>
            <a:ext cx="4899935" cy="133676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none" spc="600" normalizeH="0" baseline="0" noProof="1" dirty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447040" y="290195"/>
            <a:ext cx="11296650" cy="627761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35" y="1270"/>
            <a:ext cx="1578610" cy="26460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rot="10800000">
            <a:off x="10114280" y="3375025"/>
            <a:ext cx="2077720" cy="34829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1905" y="-4445"/>
            <a:ext cx="489902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35" y="1270"/>
            <a:ext cx="1219200" cy="20434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127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35" y="1270"/>
            <a:ext cx="1750695" cy="29349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rot="10800000">
            <a:off x="10699115" y="4357370"/>
            <a:ext cx="1492250" cy="25006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2243984" y="2121355"/>
            <a:ext cx="7704033" cy="3172499"/>
            <a:chOff x="2243984" y="2121355"/>
            <a:chExt cx="7704033" cy="3172499"/>
          </a:xfrm>
        </p:grpSpPr>
        <p:cxnSp>
          <p:nvCxnSpPr>
            <p:cNvPr id="12" name="稻壳儿搜索【幻雨工作室】_4"/>
            <p:cNvCxnSpPr/>
            <p:nvPr>
              <p:custDataLst>
                <p:tags r:id="rId3"/>
              </p:custDataLst>
            </p:nvPr>
          </p:nvCxnSpPr>
          <p:spPr>
            <a:xfrm>
              <a:off x="2243984" y="2299155"/>
              <a:ext cx="1270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稻壳儿搜索【幻雨工作室】_5"/>
            <p:cNvCxnSpPr/>
            <p:nvPr>
              <p:custDataLst>
                <p:tags r:id="rId4"/>
              </p:custDataLst>
            </p:nvPr>
          </p:nvCxnSpPr>
          <p:spPr>
            <a:xfrm>
              <a:off x="2434484" y="2121355"/>
              <a:ext cx="0" cy="81280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稻壳儿搜索【幻雨工作室】_6"/>
            <p:cNvCxnSpPr/>
            <p:nvPr>
              <p:custDataLst>
                <p:tags r:id="rId5"/>
              </p:custDataLst>
            </p:nvPr>
          </p:nvCxnSpPr>
          <p:spPr>
            <a:xfrm rot="10800000">
              <a:off x="8678017" y="5116054"/>
              <a:ext cx="1270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稻壳儿搜索【幻雨工作室】_7"/>
            <p:cNvCxnSpPr/>
            <p:nvPr>
              <p:custDataLst>
                <p:tags r:id="rId6"/>
              </p:custDataLst>
            </p:nvPr>
          </p:nvCxnSpPr>
          <p:spPr>
            <a:xfrm rot="10800000">
              <a:off x="9757517" y="4481054"/>
              <a:ext cx="0" cy="81280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 userDrawn="1">
            <p:custDataLst>
              <p:tags r:id="rId7"/>
            </p:custDataLst>
          </p:nvPr>
        </p:nvGrpSpPr>
        <p:grpSpPr>
          <a:xfrm>
            <a:off x="543" y="1087"/>
            <a:ext cx="12190914" cy="6856913"/>
            <a:chOff x="543" y="1087"/>
            <a:chExt cx="12190914" cy="6856913"/>
          </a:xfrm>
        </p:grpSpPr>
        <p:sp>
          <p:nvSpPr>
            <p:cNvPr id="8" name="图文框 7"/>
            <p:cNvSpPr/>
            <p:nvPr userDrawn="1">
              <p:custDataLst>
                <p:tags r:id="rId8"/>
              </p:custDataLst>
            </p:nvPr>
          </p:nvSpPr>
          <p:spPr>
            <a:xfrm>
              <a:off x="447675" y="290513"/>
              <a:ext cx="11296650" cy="6276975"/>
            </a:xfrm>
            <a:prstGeom prst="frame">
              <a:avLst>
                <a:gd name="adj1" fmla="val 142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543" y="1087"/>
              <a:ext cx="2932430" cy="491380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 rot="10800000">
              <a:off x="9259027" y="1944198"/>
              <a:ext cx="2932430" cy="4913802"/>
            </a:xfrm>
            <a:prstGeom prst="rect">
              <a:avLst/>
            </a:prstGeom>
          </p:spPr>
        </p:pic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5"/>
            </p:custDataLst>
          </p:nvPr>
        </p:nvSpPr>
        <p:spPr>
          <a:xfrm>
            <a:off x="3506387" y="2934155"/>
            <a:ext cx="4877774" cy="754347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4000" u="none" strike="noStrike" kern="1200" cap="none" spc="3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3506382" y="3781116"/>
            <a:ext cx="4877774" cy="1077985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543" y="1087"/>
            <a:ext cx="12190914" cy="6856913"/>
            <a:chOff x="543" y="1087"/>
            <a:chExt cx="12190914" cy="6856913"/>
          </a:xfrm>
        </p:grpSpPr>
        <p:sp>
          <p:nvSpPr>
            <p:cNvPr id="7" name="图文框 6"/>
            <p:cNvSpPr/>
            <p:nvPr userDrawn="1">
              <p:custDataLst>
                <p:tags r:id="rId3"/>
              </p:custDataLst>
            </p:nvPr>
          </p:nvSpPr>
          <p:spPr>
            <a:xfrm>
              <a:off x="447675" y="290513"/>
              <a:ext cx="11296650" cy="6276975"/>
            </a:xfrm>
            <a:prstGeom prst="frame">
              <a:avLst>
                <a:gd name="adj1" fmla="val 142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543" y="1087"/>
              <a:ext cx="2932430" cy="491380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rot="10800000">
              <a:off x="9259027" y="1944198"/>
              <a:ext cx="2932430" cy="491380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151.xml"/><Relationship Id="rId23" Type="http://schemas.openxmlformats.org/officeDocument/2006/relationships/tags" Target="../tags/tag150.xml"/><Relationship Id="rId22" Type="http://schemas.openxmlformats.org/officeDocument/2006/relationships/tags" Target="../tags/tag149.xml"/><Relationship Id="rId21" Type="http://schemas.openxmlformats.org/officeDocument/2006/relationships/tags" Target="../tags/tag148.xml"/><Relationship Id="rId20" Type="http://schemas.openxmlformats.org/officeDocument/2006/relationships/tags" Target="../tags/tag147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46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tags" Target="../tags/tag15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hemeOverride" Target="../theme/themeOverride2.xml"/><Relationship Id="rId2" Type="http://schemas.openxmlformats.org/officeDocument/2006/relationships/tags" Target="../tags/tag173.xml"/><Relationship Id="rId1" Type="http://schemas.openxmlformats.org/officeDocument/2006/relationships/tags" Target="../tags/tag17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859871" y="2449578"/>
            <a:ext cx="6472258" cy="899167"/>
          </a:xfrm>
        </p:spPr>
        <p:txBody>
          <a:bodyPr/>
          <a:lstStyle/>
          <a:p>
            <a:r>
              <a:rPr lang="zh-CN" altLang="en-US" dirty="0"/>
              <a:t>小说阅读七讲</a:t>
            </a:r>
            <a:endParaRPr lang="zh-CN" altLang="en-US" dirty="0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932896" y="3828142"/>
            <a:ext cx="6472258" cy="950984"/>
          </a:xfrm>
        </p:spPr>
        <p:txBody>
          <a:bodyPr/>
          <a:lstStyle/>
          <a:p>
            <a:r>
              <a:rPr lang="zh-CN" altLang="en-US" sz="4000" dirty="0">
                <a:solidFill>
                  <a:srgbClr val="FF0000"/>
                </a:solidFill>
              </a:rPr>
              <a:t>第三讲  情节梳理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02615" y="962025"/>
            <a:ext cx="1120648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线索连贯法。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线索是贯串小说情节的人、事、物、感情、时间或地点等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勾画关联线索的语句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围绕线索就可以概括情节发展各个阶段的内容。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902970" y="4653915"/>
            <a:ext cx="1048385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《项链》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借项链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→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丢项链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→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还项链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→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识项链。</a:t>
            </a:r>
            <a:endParaRPr lang="zh-CN" altLang="en-US" sz="4000"/>
          </a:p>
        </p:txBody>
      </p:sp>
      <p:sp>
        <p:nvSpPr>
          <p:cNvPr id="6" name="文本框 5"/>
          <p:cNvSpPr txBox="1"/>
          <p:nvPr/>
        </p:nvSpPr>
        <p:spPr>
          <a:xfrm>
            <a:off x="752475" y="3115945"/>
            <a:ext cx="1090676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1)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小说中的线索有</a:t>
            </a:r>
            <a:r>
              <a:rPr lang="zh-CN" altLang="en-US" sz="40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事物线索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，小说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项链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的线索就是项链，女主人公都与此有关。</a:t>
            </a:r>
            <a:endParaRPr lang="zh-CN" altLang="en-US" sz="40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TextBox 3"/>
          <p:cNvSpPr txBox="1"/>
          <p:nvPr/>
        </p:nvSpPr>
        <p:spPr>
          <a:xfrm>
            <a:off x="279400" y="188913"/>
            <a:ext cx="11687175" cy="61880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200000"/>
              </a:lnSpc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40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对比</a:t>
            </a:r>
            <a:r>
              <a:rPr lang="zh-CN" altLang="en-US" sz="4000" b="1" u="sng" dirty="0">
                <a:solidFill>
                  <a:srgbClr val="0AB944"/>
                </a:solidFill>
                <a:latin typeface="黑体" panose="02010609060101010101" charset="-122"/>
                <a:ea typeface="黑体" panose="02010609060101010101" charset="-122"/>
              </a:rPr>
              <a:t>冲突</a:t>
            </a:r>
            <a:r>
              <a:rPr lang="zh-CN" altLang="en-US" sz="40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线索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，如鲁迅的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祝福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，祥林嫂与鲁四老爷的矛盾冲突，就是构成情节的主要线索。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还有</a:t>
            </a:r>
            <a:r>
              <a:rPr lang="zh-CN" altLang="en-US" sz="40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人物心理、</a:t>
            </a:r>
            <a:r>
              <a:rPr lang="zh-CN" altLang="en-US" sz="4000" b="1" u="sng" dirty="0">
                <a:solidFill>
                  <a:srgbClr val="0AB944"/>
                </a:solidFill>
                <a:latin typeface="黑体" panose="02010609060101010101" charset="-122"/>
                <a:ea typeface="黑体" panose="02010609060101010101" charset="-122"/>
              </a:rPr>
              <a:t>情感</a:t>
            </a:r>
            <a:r>
              <a:rPr lang="zh-CN" altLang="en-US" sz="40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变化线索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，如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晚秋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就是以瓦萨卡心理变化为线索，找出这些心理活动的地方，情节就很清楚了。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5829300" y="5208588"/>
            <a:ext cx="5973763" cy="611188"/>
          </a:xfrm>
          <a:prstGeom prst="wedgeRoundRectCallout">
            <a:avLst>
              <a:gd name="adj1" fmla="val -68194"/>
              <a:gd name="adj2" fmla="val -53946"/>
              <a:gd name="adj3" fmla="val 1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r>
              <a:rPr lang="zh-CN" altLang="en-US" sz="4000" b="1" strike="noStrike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还有，以时空变化为线索</a:t>
            </a:r>
            <a:endParaRPr lang="zh-CN" altLang="en-US" sz="4000" b="1" strike="noStrike" noProof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61060" y="452120"/>
            <a:ext cx="988631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(4)</a:t>
            </a:r>
            <a:r>
              <a:rPr lang="zh-CN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细节连贯法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。围绕人物活动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深入阅读文本内容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抓住对情节推进或人物活动、心理具有表现力的细节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勾画关键词句进行提炼、概括。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1216660" y="3329940"/>
            <a:ext cx="9911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2015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年安徽高考题小格对达子的态度变化过程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3081655" y="4321810"/>
            <a:ext cx="50215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抵触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→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感动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→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欣赏。</a:t>
            </a:r>
            <a:endParaRPr lang="zh-CN" altLang="en-US" sz="4000"/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en-US" altLang="zh-CN" sz="444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</a:t>
            </a:r>
            <a:r>
              <a:rPr lang="zh-CN" altLang="zh-CN" sz="4445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规范审题</a:t>
            </a:r>
            <a:r>
              <a:rPr lang="en-US" altLang="zh-CN" sz="444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]</a:t>
            </a:r>
            <a:br>
              <a: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99185" y="1779905"/>
            <a:ext cx="1021715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审清题意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看题目是要求整体概括还是局部概括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是简要概括还是概括分析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是从心理感受方面概括还是从性格形成方面概括。</a:t>
            </a:r>
            <a:endParaRPr lang="zh-CN" altLang="zh-CN" sz="40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整体概括要依托线索的贯串作用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理清开端、发展、高潮、结局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局部概括要突出人物主体</a:t>
            </a:r>
            <a:r>
              <a:rPr lang="zh-CN" altLang="zh-CN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4000"/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en-US" altLang="zh-CN" sz="3555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</a:t>
            </a:r>
            <a:r>
              <a:rPr lang="zh-CN" altLang="zh-CN" sz="3555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规范答题</a:t>
            </a:r>
            <a:r>
              <a:rPr lang="en-US" altLang="zh-CN" sz="355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]</a:t>
            </a:r>
            <a:br>
              <a: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9925" y="1164590"/>
            <a:ext cx="10852150" cy="1863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概括情节要言简意赅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一般采用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谁干什么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”“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谁怎么样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的形式。概括时一定要全面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不要遗漏要点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同时避免前后情节的相互交错。注意题目要求涉及的对象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做到前后一脉贯通。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911225" y="3244850"/>
            <a:ext cx="94399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模板一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主人公在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时候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地点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做了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事情。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560705" y="3957320"/>
            <a:ext cx="9401810" cy="12725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模板二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小说先写了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接着写了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又写了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最后写了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……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911225" y="5309235"/>
            <a:ext cx="1006094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模板三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小说的主要情节有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①</a:t>
            </a:r>
            <a:r>
              <a:rPr lang="en-US" altLang="zh-CN" sz="3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②</a:t>
            </a:r>
            <a:r>
              <a:rPr lang="en-US" altLang="zh-CN" sz="3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③</a:t>
            </a:r>
            <a:r>
              <a:rPr lang="en-US" altLang="zh-CN" sz="3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④</a:t>
            </a:r>
            <a:r>
              <a:rPr lang="en-US" altLang="zh-CN" sz="3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  <a:sym typeface="+mn-ea"/>
              </a:rPr>
              <a:t>……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6995" y="0"/>
            <a:ext cx="2813050" cy="659765"/>
          </a:xfrm>
        </p:spPr>
        <p:txBody>
          <a:bodyPr>
            <a:normAutofit fontScale="90000"/>
          </a:bodyPr>
          <a:p>
            <a:r>
              <a:rPr lang="zh-CN" altLang="en-US" sz="3555">
                <a:solidFill>
                  <a:srgbClr val="FF0000"/>
                </a:solidFill>
              </a:rPr>
              <a:t>【例文精析】</a:t>
            </a:r>
            <a:endParaRPr lang="zh-CN" altLang="en-US" sz="3555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995" y="558800"/>
            <a:ext cx="11990070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>
                <a:cs typeface="楷体_GB2312" charset="0"/>
                <a:sym typeface="+mn-ea"/>
              </a:rPr>
              <a:t>     </a:t>
            </a:r>
            <a:r>
              <a:rPr lang="en-US" altLang="zh-CN" sz="2800" b="1">
                <a:cs typeface="楷体_GB2312" charset="0"/>
                <a:sym typeface="+mn-ea"/>
              </a:rPr>
              <a:t>                                    </a:t>
            </a:r>
            <a:r>
              <a:rPr lang="zh-CN" sz="2800" b="1">
                <a:cs typeface="楷体_GB2312" charset="0"/>
                <a:sym typeface="+mn-ea"/>
              </a:rPr>
              <a:t>面</a:t>
            </a:r>
            <a:r>
              <a:rPr lang="en-US" sz="2800" b="1">
                <a:latin typeface="楷体_GB2312" charset="0"/>
                <a:sym typeface="+mn-ea"/>
              </a:rPr>
              <a:t>          </a:t>
            </a:r>
            <a:r>
              <a:rPr lang="zh-CN" sz="2800" b="1">
                <a:cs typeface="楷体_GB2312" charset="0"/>
                <a:sym typeface="+mn-ea"/>
              </a:rPr>
              <a:t>包</a:t>
            </a:r>
            <a:r>
              <a:rPr lang="zh-CN" sz="2800">
                <a:cs typeface="楷体_GB2312" charset="0"/>
                <a:sym typeface="+mn-ea"/>
              </a:rPr>
              <a:t>                                   沃尔夫冈</a:t>
            </a:r>
            <a:r>
              <a:rPr lang="en-US" sz="2800">
                <a:latin typeface="楷体_GB2312" charset="0"/>
                <a:sym typeface="+mn-ea"/>
              </a:rPr>
              <a:t>·</a:t>
            </a:r>
            <a:r>
              <a:rPr lang="zh-CN" sz="2800">
                <a:cs typeface="楷体_GB2312" charset="0"/>
                <a:sym typeface="+mn-ea"/>
              </a:rPr>
              <a:t>博歇尔特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①</a:t>
            </a:r>
            <a:r>
              <a:rPr lang="zh-CN" sz="2800">
                <a:cs typeface="楷体_GB2312" charset="0"/>
                <a:sym typeface="+mn-ea"/>
              </a:rPr>
              <a:t>          她突然醒来。两点半。她寻思，为什么会突然醒了。哦，原来是这样！厨房里有人碰了一下椅子。她仔细地听着厨房里的声音。寂静无声。太安静了，她用手摸了一下身边的床，发现是空的。这就是为什么如此特别安静的原因了</a:t>
            </a:r>
            <a:r>
              <a:rPr lang="en-US" sz="2800">
                <a:latin typeface="楷体_GB2312" charset="0"/>
                <a:sym typeface="+mn-ea"/>
              </a:rPr>
              <a:t>—</a:t>
            </a:r>
            <a:r>
              <a:rPr lang="zh-CN" sz="2800">
                <a:cs typeface="楷体_GB2312" charset="0"/>
                <a:sym typeface="+mn-ea"/>
              </a:rPr>
              <a:t>没有他的呼吸声。她起床，摸索着经过漆黑 的房间来到厨房。在厨房两人相遇了。表针指着两点半。她看到橱柜边上有个白的东西。她打开灯。两人各穿衬衣相对而立。深夜。</a:t>
            </a:r>
            <a:r>
              <a:rPr lang="zh-CN" sz="2800">
                <a:cs typeface="楷体_GB2312" charset="0"/>
                <a:sym typeface="+mn-ea"/>
              </a:rPr>
              <a:t>两点半。在厨房里。</a:t>
            </a:r>
            <a:r>
              <a:rPr lang="zh-CN" sz="2800">
                <a:cs typeface="楷体_GB2312" charset="0"/>
                <a:sym typeface="+mn-ea"/>
              </a:rPr>
              <a:t>        在厨房餐桌上是一个盛面包的盘子。她知道，他切过了面包。小刀还放在盘子旁边。桌布上留下了面包屑。每晚他们就寝时，她总把桌布弄干净的。每天晚上如此。然而现在桌布上有面包屑，而且小刀还在那里。她感到地上的凉气慢慢传到她身上。她转过头来不再看盘子了。</a:t>
            </a:r>
            <a:endParaRPr lang="en-US" sz="2800">
              <a:latin typeface="楷体_GB2312" charset="0"/>
              <a:sym typeface="+mn-ea"/>
            </a:endParaRPr>
          </a:p>
          <a:p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575945" y="5780405"/>
            <a:ext cx="106756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800">
                <a:latin typeface="楷体_GB2312" charset="0"/>
                <a:sym typeface="+mn-ea"/>
              </a:rPr>
              <a:t>①“</a:t>
            </a:r>
            <a:r>
              <a:rPr lang="zh-CN" sz="2800">
                <a:cs typeface="楷体_GB2312" charset="0"/>
                <a:sym typeface="+mn-ea"/>
              </a:rPr>
              <a:t>我还以为这里出什么事了。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”</a:t>
            </a:r>
            <a:r>
              <a:rPr lang="zh-CN" sz="2800">
                <a:cs typeface="楷体_GB2312" charset="0"/>
                <a:sym typeface="+mn-ea"/>
              </a:rPr>
              <a:t>他说，并环视了一下厨房四周。</a:t>
            </a:r>
            <a:endParaRPr lang="en-US" sz="2800">
              <a:latin typeface="楷体_GB2312" charset="0"/>
              <a:sym typeface="+mn-ea"/>
            </a:endParaRPr>
          </a:p>
          <a:p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29540" y="89535"/>
            <a:ext cx="1194435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800">
                <a:latin typeface="楷体_GB2312" charset="0"/>
                <a:sym typeface="+mn-ea"/>
              </a:rPr>
              <a:t>“</a:t>
            </a:r>
            <a:r>
              <a:rPr lang="zh-CN" sz="2800">
                <a:cs typeface="楷体_GB2312" charset="0"/>
                <a:sym typeface="+mn-ea"/>
              </a:rPr>
              <a:t>我也听见了什么。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”</a:t>
            </a:r>
            <a:r>
              <a:rPr lang="zh-CN" sz="2800">
                <a:cs typeface="楷体_GB2312" charset="0"/>
                <a:sym typeface="+mn-ea"/>
              </a:rPr>
              <a:t>她回答，这时她发现，他夜晚穿着衬衣看起来真是老了。跟他年龄一样老了。六十三岁。白天他看起来还年轻些。她看起来已经老了，他在想，穿着衬衣的她看起来相当老了。不过也许是头发的原因。夜里女人显老总是表现在头发上。头发使人一下变老了。</a:t>
            </a:r>
            <a:r>
              <a:rPr lang="en-US" sz="2800">
                <a:latin typeface="楷体_GB2312" charset="0"/>
                <a:sym typeface="+mn-ea"/>
              </a:rPr>
              <a:t>  “</a:t>
            </a:r>
            <a:r>
              <a:rPr lang="zh-CN" sz="2800">
                <a:cs typeface="楷体_GB2312" charset="0"/>
                <a:sym typeface="+mn-ea"/>
              </a:rPr>
              <a:t>你应该穿上鞋子的 ，这样光着脚在冷地上你会着凉的。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”</a:t>
            </a:r>
            <a:r>
              <a:rPr lang="zh-CN" sz="2800">
                <a:cs typeface="楷体_GB2312" charset="0"/>
                <a:sym typeface="+mn-ea"/>
              </a:rPr>
              <a:t>她没有注视他，因为她不愿忍受他在撒谎，他们结婚三十九年之后他现在撒谎了。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0" y="3124835"/>
            <a:ext cx="1207389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800">
                <a:latin typeface="楷体_GB2312" charset="0"/>
                <a:sym typeface="+mn-ea"/>
              </a:rPr>
              <a:t>②“</a:t>
            </a:r>
            <a:r>
              <a:rPr lang="zh-CN" sz="2800">
                <a:cs typeface="楷体_GB2312" charset="0"/>
                <a:sym typeface="+mn-ea"/>
              </a:rPr>
              <a:t>我原以为这里有什么事。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”</a:t>
            </a:r>
            <a:r>
              <a:rPr lang="zh-CN" sz="2800">
                <a:cs typeface="楷体_GB2312" charset="0"/>
                <a:sym typeface="+mn-ea"/>
              </a:rPr>
              <a:t>他又说了一遍，又失去了自制，把视线从一个角落移到另一个角落。</a:t>
            </a:r>
            <a:r>
              <a:rPr lang="en-US" sz="2800">
                <a:latin typeface="楷体_GB2312" charset="0"/>
                <a:sym typeface="+mn-ea"/>
              </a:rPr>
              <a:t>  “</a:t>
            </a:r>
            <a:r>
              <a:rPr lang="zh-CN" sz="2800">
                <a:cs typeface="楷体_GB2312" charset="0"/>
                <a:sym typeface="+mn-ea"/>
              </a:rPr>
              <a:t>我也听到了什么。于是我想，这里出了什么事了。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”</a:t>
            </a:r>
            <a:r>
              <a:rPr lang="en-US" sz="2800">
                <a:latin typeface="楷体_GB2312" charset="0"/>
                <a:sym typeface="+mn-ea"/>
              </a:rPr>
              <a:t>  “</a:t>
            </a:r>
            <a:r>
              <a:rPr lang="zh-CN" sz="2800">
                <a:cs typeface="楷体_GB2312" charset="0"/>
                <a:sym typeface="+mn-ea"/>
              </a:rPr>
              <a:t>我也听见了。不过，大概什么事也没有。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”</a:t>
            </a:r>
            <a:r>
              <a:rPr lang="zh-CN" sz="2800">
                <a:cs typeface="楷体_GB2312" charset="0"/>
                <a:sym typeface="+mn-ea"/>
              </a:rPr>
              <a:t>        她从桌上拿起盘子，并用手指弹去桌布上的面包屑。</a:t>
            </a:r>
            <a:r>
              <a:rPr lang="en-US" sz="2800">
                <a:latin typeface="楷体_GB2312" charset="0"/>
                <a:sym typeface="+mn-ea"/>
              </a:rPr>
              <a:t>   “</a:t>
            </a:r>
            <a:r>
              <a:rPr lang="zh-CN" sz="2800">
                <a:cs typeface="楷体_GB2312" charset="0"/>
                <a:sym typeface="+mn-ea"/>
              </a:rPr>
              <a:t>没有，大概没什么事。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”</a:t>
            </a:r>
            <a:r>
              <a:rPr lang="zh-CN" sz="2800">
                <a:cs typeface="楷体_GB2312" charset="0"/>
                <a:sym typeface="+mn-ea"/>
              </a:rPr>
              <a:t>听到他不安地在说。        她赶紧帮他说：</a:t>
            </a:r>
            <a:r>
              <a:rPr lang="en-US" sz="2800">
                <a:latin typeface="楷体_GB2312" charset="0"/>
                <a:sym typeface="+mn-ea"/>
              </a:rPr>
              <a:t>“</a:t>
            </a:r>
            <a:r>
              <a:rPr lang="zh-CN" sz="2800">
                <a:cs typeface="楷体_GB2312" charset="0"/>
                <a:sym typeface="+mn-ea"/>
              </a:rPr>
              <a:t>过来，大概 是外面有什么事。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”</a:t>
            </a:r>
            <a:r>
              <a:rPr lang="en-US" sz="2800">
                <a:latin typeface="楷体_GB2312" charset="0"/>
                <a:sym typeface="+mn-ea"/>
              </a:rPr>
              <a:t>  “ </a:t>
            </a:r>
            <a:r>
              <a:rPr lang="zh-CN" sz="2800">
                <a:cs typeface="楷体_GB2312" charset="0"/>
                <a:sym typeface="+mn-ea"/>
              </a:rPr>
              <a:t>走，睡觉去。站在冷地上你会着凉的。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”</a:t>
            </a:r>
            <a:r>
              <a:rPr lang="zh-CN" sz="2800">
                <a:cs typeface="楷体_GB2312" charset="0"/>
                <a:sym typeface="+mn-ea"/>
              </a:rPr>
              <a:t>       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81940" y="135890"/>
            <a:ext cx="11981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>
                <a:cs typeface="楷体_GB2312" charset="0"/>
                <a:sym typeface="+mn-ea"/>
              </a:rPr>
              <a:t> </a:t>
            </a:r>
            <a:r>
              <a:rPr lang="zh-CN" sz="2800">
                <a:cs typeface="楷体_GB2312" charset="0"/>
                <a:sym typeface="+mn-ea"/>
              </a:rPr>
              <a:t>他向窗户望去，</a:t>
            </a:r>
            <a:r>
              <a:rPr lang="en-US" sz="2800">
                <a:latin typeface="楷体_GB2312" charset="0"/>
                <a:sym typeface="+mn-ea"/>
              </a:rPr>
              <a:t>“</a:t>
            </a:r>
            <a:r>
              <a:rPr lang="zh-CN" sz="2800">
                <a:cs typeface="楷体_GB2312" charset="0"/>
                <a:sym typeface="+mn-ea"/>
              </a:rPr>
              <a:t>是的，一定是外面出了点什么事。我还以为是在这里。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”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72390" y="657860"/>
            <a:ext cx="1203198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180340"/>
            <a:r>
              <a:rPr lang="zh-CN" sz="2800">
                <a:cs typeface="楷体_GB2312" charset="0"/>
                <a:sym typeface="+mn-ea"/>
              </a:rPr>
              <a:t> 她把手伸向电灯开关。我必须现在就关灯，否则我必定还会去瞧盘子的，她想。我不能再去瞧那个盘子。</a:t>
            </a:r>
            <a:r>
              <a:rPr lang="en-US" sz="2800">
                <a:latin typeface="楷体_GB2312" charset="0"/>
                <a:sym typeface="+mn-ea"/>
              </a:rPr>
              <a:t>“</a:t>
            </a:r>
            <a:r>
              <a:rPr lang="zh-CN" sz="2800">
                <a:cs typeface="楷体_GB2312" charset="0"/>
                <a:sym typeface="+mn-ea"/>
              </a:rPr>
              <a:t>过来，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”</a:t>
            </a:r>
            <a:r>
              <a:rPr lang="zh-CN" sz="2800">
                <a:cs typeface="楷体_GB2312" charset="0"/>
                <a:sym typeface="+mn-ea"/>
              </a:rPr>
              <a:t>她说，同时把灯关灭。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“</a:t>
            </a:r>
            <a:r>
              <a:rPr lang="zh-CN" sz="2800">
                <a:cs typeface="楷体_GB2312" charset="0"/>
                <a:sym typeface="+mn-ea"/>
              </a:rPr>
              <a:t>这大概是外面有什么事，刮风时檐槽尝尝碰墙壁。这肯定是檐槽之故。刮风时它总是哗哗乱响。</a:t>
            </a:r>
            <a:r>
              <a:rPr lang="en-US" sz="2800">
                <a:latin typeface="楷体_GB2312" charset="0"/>
                <a:sym typeface="+mn-ea"/>
              </a:rPr>
              <a:t>”</a:t>
            </a:r>
            <a:r>
              <a:rPr lang="zh-CN" sz="2800">
                <a:cs typeface="楷体_GB2312" charset="0"/>
                <a:sym typeface="+mn-ea"/>
              </a:rPr>
              <a:t>         两人摸着走过黑黢黢的过道来到卧室。两双光脚在地板上拍击作响。</a:t>
            </a:r>
            <a:r>
              <a:rPr lang="en-US" sz="2800">
                <a:latin typeface="楷体_GB2312" charset="0"/>
                <a:sym typeface="+mn-ea"/>
              </a:rPr>
              <a:t>   “</a:t>
            </a:r>
            <a:r>
              <a:rPr lang="zh-CN" sz="2800">
                <a:cs typeface="楷体_GB2312" charset="0"/>
                <a:sym typeface="+mn-ea"/>
              </a:rPr>
              <a:t>是有风，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”</a:t>
            </a:r>
            <a:r>
              <a:rPr lang="zh-CN" sz="2800">
                <a:cs typeface="楷体_GB2312" charset="0"/>
                <a:sym typeface="+mn-ea"/>
              </a:rPr>
              <a:t>他说，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“</a:t>
            </a:r>
            <a:r>
              <a:rPr lang="zh-CN" sz="2800">
                <a:cs typeface="楷体_GB2312" charset="0"/>
                <a:sym typeface="+mn-ea"/>
              </a:rPr>
              <a:t>已经挂了一整夜了。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”</a:t>
            </a:r>
            <a:r>
              <a:rPr lang="zh-CN" sz="2800">
                <a:cs typeface="楷体_GB2312" charset="0"/>
                <a:sym typeface="+mn-ea"/>
              </a:rPr>
              <a:t>当她睡在床上时，她说：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“</a:t>
            </a:r>
            <a:r>
              <a:rPr lang="zh-CN" sz="2800">
                <a:cs typeface="楷体_GB2312" charset="0"/>
                <a:sym typeface="+mn-ea"/>
              </a:rPr>
              <a:t>是的，刮了一夜的风。刚才大概就是檐槽在响。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”</a:t>
            </a:r>
            <a:r>
              <a:rPr lang="en-US" sz="2800">
                <a:latin typeface="楷体_GB2312" charset="0"/>
                <a:sym typeface="+mn-ea"/>
              </a:rPr>
              <a:t>“</a:t>
            </a:r>
            <a:r>
              <a:rPr lang="zh-CN" sz="2800">
                <a:cs typeface="楷体_GB2312" charset="0"/>
                <a:sym typeface="+mn-ea"/>
              </a:rPr>
              <a:t>是呀，我刚才还以为是在厨房里。大概就是檐槽吧。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”</a:t>
            </a:r>
            <a:r>
              <a:rPr lang="zh-CN" sz="2800">
                <a:cs typeface="楷体_GB2312" charset="0"/>
                <a:sym typeface="+mn-ea"/>
              </a:rPr>
              <a:t>他说着话，仿佛已沉入半睡中。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72390" y="4627245"/>
            <a:ext cx="1203261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>
                <a:cs typeface="楷体_GB2312" charset="0"/>
                <a:sym typeface="+mn-ea"/>
              </a:rPr>
              <a:t>她注意到，当他撒谎时，声音多假。</a:t>
            </a:r>
            <a:r>
              <a:rPr lang="en-US" sz="2800">
                <a:latin typeface="楷体_GB2312" charset="0"/>
                <a:sym typeface="+mn-ea"/>
              </a:rPr>
              <a:t>“</a:t>
            </a:r>
            <a:r>
              <a:rPr lang="zh-CN" sz="2800">
                <a:cs typeface="楷体_GB2312" charset="0"/>
                <a:sym typeface="+mn-ea"/>
              </a:rPr>
              <a:t>真冷。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”</a:t>
            </a:r>
            <a:r>
              <a:rPr lang="zh-CN" sz="2800">
                <a:cs typeface="楷体_GB2312" charset="0"/>
                <a:sym typeface="+mn-ea"/>
              </a:rPr>
              <a:t>她说，并轻声地打着哈欠。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“</a:t>
            </a:r>
            <a:r>
              <a:rPr lang="zh-CN" sz="2800">
                <a:cs typeface="楷体_GB2312" charset="0"/>
                <a:sym typeface="+mn-ea"/>
              </a:rPr>
              <a:t>我可钻被窝了，晚安。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”</a:t>
            </a:r>
            <a:r>
              <a:rPr lang="en-US" sz="2800">
                <a:latin typeface="楷体_GB2312" charset="0"/>
                <a:sym typeface="+mn-ea"/>
              </a:rPr>
              <a:t>“</a:t>
            </a:r>
            <a:r>
              <a:rPr lang="zh-CN" sz="2800">
                <a:cs typeface="楷体_GB2312" charset="0"/>
                <a:sym typeface="+mn-ea"/>
              </a:rPr>
              <a:t>晚安。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”</a:t>
            </a:r>
            <a:r>
              <a:rPr lang="zh-CN" sz="2800">
                <a:cs typeface="楷体_GB2312" charset="0"/>
                <a:sym typeface="+mn-ea"/>
              </a:rPr>
              <a:t>他回答，又说了一句，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“</a:t>
            </a:r>
            <a:r>
              <a:rPr lang="zh-CN" sz="2800">
                <a:cs typeface="楷体_GB2312" charset="0"/>
                <a:sym typeface="+mn-ea"/>
              </a:rPr>
              <a:t>是呀，可真冷呀。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”</a:t>
            </a:r>
            <a:endParaRPr lang="zh-CN" sz="2800">
              <a:cs typeface="楷体_GB2312" charset="0"/>
              <a:sym typeface="+mn-ea"/>
            </a:endParaRPr>
          </a:p>
          <a:p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18135" y="447040"/>
            <a:ext cx="11873865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180340"/>
            <a:r>
              <a:rPr lang="zh-CN" sz="2800">
                <a:cs typeface="楷体_GB2312" charset="0"/>
                <a:sym typeface="+mn-ea"/>
              </a:rPr>
              <a:t>随后是寂静无声。许多分钟后她听到，他在小心、轻声地咀嚼。她故意深沉又均匀地呼吸，使他不致发觉，她尚未入睡，然而他的咀嚼节奏均匀，倒使她慢慢进入梦乡了。当他第二天晚上回家时，她分给他四片面包；平时他只有三片。</a:t>
            </a:r>
            <a:r>
              <a:rPr lang="en-US" sz="2800">
                <a:latin typeface="楷体_GB2312" charset="0"/>
                <a:sym typeface="+mn-ea"/>
              </a:rPr>
              <a:t>“</a:t>
            </a:r>
            <a:r>
              <a:rPr lang="zh-CN" sz="2800">
                <a:cs typeface="楷体_GB2312" charset="0"/>
                <a:sym typeface="+mn-ea"/>
              </a:rPr>
              <a:t>你可以慢慢吃，吃四片。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”</a:t>
            </a:r>
            <a:r>
              <a:rPr lang="zh-CN" sz="2800">
                <a:cs typeface="楷体_GB2312" charset="0"/>
                <a:sym typeface="+mn-ea"/>
              </a:rPr>
              <a:t>她说着离开了餐桌。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“</a:t>
            </a:r>
            <a:r>
              <a:rPr lang="zh-CN" sz="2800">
                <a:cs typeface="楷体_GB2312" charset="0"/>
                <a:sym typeface="+mn-ea"/>
              </a:rPr>
              <a:t>我吃这面包消化不了。你多吃一片吧。我消化不好。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”</a:t>
            </a:r>
            <a:r>
              <a:rPr lang="zh-CN" sz="2800">
                <a:cs typeface="楷体_GB2312" charset="0"/>
                <a:sym typeface="+mn-ea"/>
              </a:rPr>
              <a:t>她注意到，</a:t>
            </a:r>
            <a:r>
              <a:rPr lang="en-US" sz="2800">
                <a:latin typeface="楷体_GB2312" charset="0"/>
                <a:sym typeface="+mn-ea"/>
              </a:rPr>
              <a:t>③</a:t>
            </a:r>
            <a:r>
              <a:rPr lang="zh-CN" sz="2800">
                <a:cs typeface="楷体_GB2312" charset="0"/>
                <a:sym typeface="+mn-ea"/>
              </a:rPr>
              <a:t>他把头深深埋在盘子上。他没有抬头。就在此刻她对他非常同情。</a:t>
            </a:r>
            <a:r>
              <a:rPr lang="en-US" sz="2800">
                <a:latin typeface="楷体_GB2312" charset="0"/>
                <a:sym typeface="+mn-ea"/>
              </a:rPr>
              <a:t>“</a:t>
            </a:r>
            <a:r>
              <a:rPr lang="zh-CN" sz="2800">
                <a:cs typeface="楷体_GB2312" charset="0"/>
                <a:sym typeface="+mn-ea"/>
              </a:rPr>
              <a:t>你可不能只吃两片面包。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”</a:t>
            </a:r>
            <a:r>
              <a:rPr lang="zh-CN" sz="2800">
                <a:cs typeface="楷体_GB2312" charset="0"/>
                <a:sym typeface="+mn-ea"/>
              </a:rPr>
              <a:t>他对着盘子在说。</a:t>
            </a:r>
            <a:r>
              <a:rPr lang="en-US" sz="2800">
                <a:latin typeface="楷体_GB2312" charset="0"/>
                <a:sym typeface="+mn-ea"/>
              </a:rPr>
              <a:t>“</a:t>
            </a:r>
            <a:r>
              <a:rPr lang="zh-CN" sz="2800">
                <a:cs typeface="楷体_GB2312" charset="0"/>
                <a:sym typeface="+mn-ea"/>
              </a:rPr>
              <a:t>够了。晚上我吃面包消化不好。你吃吧，吃吧！</a:t>
            </a:r>
            <a:r>
              <a:rPr lang="en-US" sz="2800">
                <a:latin typeface="宋体" panose="02010600030101010101" pitchFamily="2" charset="-122"/>
                <a:sym typeface="+mn-ea"/>
              </a:rPr>
              <a:t>”</a:t>
            </a:r>
            <a:r>
              <a:rPr lang="zh-CN" sz="2800">
                <a:cs typeface="楷体_GB2312" charset="0"/>
                <a:sym typeface="+mn-ea"/>
              </a:rPr>
              <a:t>过了一会儿，她才又坐在桌旁的灯下</a:t>
            </a:r>
            <a:r>
              <a:rPr lang="zh-CN" sz="2800"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1506" name="表格 21505"/>
          <p:cNvGraphicFramePr/>
          <p:nvPr>
            <p:custDataLst>
              <p:tags r:id="rId1"/>
            </p:custDataLst>
          </p:nvPr>
        </p:nvGraphicFramePr>
        <p:xfrm>
          <a:off x="746125" y="826453"/>
          <a:ext cx="10560050" cy="5964555"/>
        </p:xfrm>
        <a:graphic>
          <a:graphicData uri="http://schemas.openxmlformats.org/drawingml/2006/table">
            <a:tbl>
              <a:tblPr/>
              <a:tblGrid>
                <a:gridCol w="782320"/>
                <a:gridCol w="9777730"/>
              </a:tblGrid>
              <a:tr h="230695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>
                          <a:latin typeface="黑体" panose="02010609060101010101" charset="-122"/>
                          <a:ea typeface="黑体" panose="02010609060101010101" charset="-122"/>
                        </a:rPr>
                        <a:t>学生答题</a:t>
                      </a:r>
                      <a:endParaRPr lang="zh-CN" altLang="en-US" sz="32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5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　  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妻子醒来后发现丈夫不在，于是在厨房里发现了丈夫，两个人进行了一番对话后又回房睡觉；第二天，妻子因为消化不好，把面包多分给丈夫一片。</a:t>
                      </a: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得分：</a:t>
                      </a:r>
                      <a:r>
                        <a:rPr lang="en-US" altLang="x-none" sz="2800" b="1" u="sng" dirty="0">
                          <a:latin typeface="宋体" panose="02010600030101010101" pitchFamily="2" charset="-122"/>
                          <a:ea typeface="Courier New" panose="02070309020205020404" pitchFamily="1" charset="0"/>
                        </a:rPr>
                        <a:t>1</a:t>
                      </a:r>
                      <a:r>
                        <a:rPr lang="zh-CN" altLang="en-US" sz="2800" b="1" u="sng" dirty="0"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分</a:t>
                      </a:r>
                      <a:endParaRPr lang="zh-CN" altLang="en-US" sz="28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600" b="1">
                          <a:latin typeface="黑体" panose="02010609060101010101" charset="-122"/>
                          <a:ea typeface="黑体" panose="02010609060101010101" charset="-122"/>
                        </a:rPr>
                        <a:t>专家</a:t>
                      </a:r>
                      <a:endParaRPr lang="zh-CN" altLang="en-US" sz="36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600" b="1">
                          <a:latin typeface="黑体" panose="02010609060101010101" charset="-122"/>
                          <a:ea typeface="黑体" panose="02010609060101010101" charset="-122"/>
                        </a:rPr>
                        <a:t>评卷</a:t>
                      </a:r>
                      <a:endParaRPr lang="zh-CN" altLang="en-US" sz="3600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5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失误类型：</a:t>
                      </a:r>
                      <a:r>
                        <a:rPr lang="zh-CN" altLang="en-US" sz="3200" b="1" dirty="0"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不合题干要求，不会概括</a:t>
                      </a:r>
                      <a:endParaRPr lang="zh-CN" altLang="en-US" sz="3200" dirty="0">
                        <a:latin typeface="宋体" panose="02010600030101010101" pitchFamily="2" charset="-122"/>
                        <a:ea typeface="Courier New" panose="02070309020205020404" pitchFamily="1" charset="0"/>
                      </a:endParaRPr>
                    </a:p>
                    <a:p>
                      <a:pPr marL="0" lvl="0" indent="0">
                        <a:lnSpc>
                          <a:spcPct val="15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失分探因：</a:t>
                      </a:r>
                      <a:r>
                        <a:rPr lang="zh-CN" altLang="en-US" sz="3200" b="1" dirty="0"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本答案中考生只是按照时间顺序“概述”了故事，而不是“概括”故事</a:t>
                      </a:r>
                      <a:r>
                        <a:rPr lang="zh-CN" altLang="en-US" sz="3200" b="1" dirty="0">
                          <a:solidFill>
                            <a:srgbClr val="0000FF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情节</a:t>
                      </a:r>
                      <a:r>
                        <a:rPr lang="zh-CN" altLang="en-US" sz="3200" b="1" dirty="0"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。同时，没有概括出事件的</a:t>
                      </a:r>
                      <a:r>
                        <a:rPr lang="zh-CN" altLang="en-US" sz="3200" b="1" dirty="0">
                          <a:solidFill>
                            <a:srgbClr val="0000FF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本质</a:t>
                      </a:r>
                      <a:r>
                        <a:rPr lang="zh-CN" altLang="en-US" sz="3200" b="1" dirty="0"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，如“在厨房里发现了丈夫”“妻子因为消化不好”等，所以只给</a:t>
                      </a:r>
                      <a:r>
                        <a:rPr lang="en-US" altLang="x-none" sz="3200" b="1" dirty="0"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3200" b="1" dirty="0"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分。</a:t>
                      </a:r>
                      <a:endParaRPr lang="zh-CN" altLang="en-US" sz="32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396" name="Rectangle 2"/>
          <p:cNvSpPr/>
          <p:nvPr/>
        </p:nvSpPr>
        <p:spPr>
          <a:xfrm>
            <a:off x="223838" y="-195262"/>
            <a:ext cx="1131093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buClrTx/>
            </a:pPr>
            <a:r>
              <a:rPr lang="zh-CN" altLang="en-US" sz="5400" b="1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例</a:t>
            </a:r>
            <a:r>
              <a:rPr lang="en-US" altLang="zh-CN" sz="3600" b="1" baseline="0">
                <a:latin typeface="Arial" panose="020B0604020202020204" pitchFamily="34" charset="0"/>
              </a:rPr>
              <a:t> 2</a:t>
            </a:r>
            <a:r>
              <a:rPr lang="zh-CN" altLang="en-US" sz="3600" b="1" baseline="0">
                <a:latin typeface="Calibri" panose="020F0502020204030204" charset="0"/>
                <a:ea typeface="宋体" panose="02010600030101010101" pitchFamily="2" charset="-122"/>
              </a:rPr>
              <a:t>、请概括小说的主要情节。（</a:t>
            </a:r>
            <a:r>
              <a:rPr lang="en-US" altLang="zh-CN" sz="3600" b="1" baseline="0">
                <a:latin typeface="Arial" panose="020B0604020202020204" pitchFamily="34" charset="0"/>
              </a:rPr>
              <a:t>4</a:t>
            </a:r>
            <a:r>
              <a:rPr lang="zh-CN" altLang="en-US" sz="3600" b="1" baseline="0">
                <a:latin typeface="Calibri" panose="020F0502020204030204" charset="0"/>
                <a:ea typeface="宋体" panose="02010600030101010101" pitchFamily="2" charset="-122"/>
              </a:rPr>
              <a:t>分</a:t>
            </a:r>
            <a:r>
              <a:rPr lang="en-US" altLang="zh-CN" sz="3600" b="1" baseline="0">
                <a:latin typeface="Arial" panose="020B0604020202020204" pitchFamily="34" charset="0"/>
              </a:rPr>
              <a:t>)</a:t>
            </a:r>
            <a:r>
              <a:rPr lang="en-US" altLang="zh-CN" sz="3600" b="1" baseline="0">
                <a:latin typeface="Arial" panose="020B0604020202020204" pitchFamily="34" charset="0"/>
                <a:sym typeface="宋体" panose="02010600030101010101" pitchFamily="2" charset="-122"/>
              </a:rPr>
              <a:t>《</a:t>
            </a:r>
            <a:r>
              <a:rPr lang="zh-CN" altLang="en-US" sz="3600" b="1" baseline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面 包</a:t>
            </a:r>
            <a:r>
              <a:rPr lang="en-US" altLang="zh-CN" sz="3600" b="1" baseline="0">
                <a:latin typeface="Arial" panose="020B0604020202020204" pitchFamily="34" charset="0"/>
                <a:sym typeface="宋体" panose="02010600030101010101" pitchFamily="2" charset="-122"/>
              </a:rPr>
              <a:t>》</a:t>
            </a:r>
            <a:r>
              <a:rPr lang="en-US" altLang="zh-CN" sz="3600" baseline="0">
                <a:latin typeface="Arial" panose="020B0604020202020204" pitchFamily="34" charset="0"/>
              </a:rPr>
              <a:t> </a:t>
            </a:r>
            <a:endParaRPr lang="en-US" altLang="zh-CN" sz="3600" b="1" baseline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zh-CN" sz="4000" dirty="0">
                <a:solidFill>
                  <a:srgbClr val="000000"/>
                </a:solidFill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小说情节的三种考法</a:t>
            </a:r>
            <a:br>
              <a: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25245" y="1536700"/>
            <a:ext cx="988187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    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小说的情节通常由一组或若干组具体的生活事件组成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由一条基本情节线索贯串。一般分为开端、发展、高潮、结局等部分。高考对小说情节的考查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主要有梳理概括情节、赏析小说的情节结构、分析情节的作用三个角度。</a:t>
            </a:r>
            <a:endParaRPr lang="zh-CN" altLang="en-US" sz="4000"/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2530" name="表格 22529"/>
          <p:cNvGraphicFramePr/>
          <p:nvPr>
            <p:custDataLst>
              <p:tags r:id="rId1"/>
            </p:custDataLst>
          </p:nvPr>
        </p:nvGraphicFramePr>
        <p:xfrm>
          <a:off x="291148" y="151765"/>
          <a:ext cx="11715115" cy="6235065"/>
        </p:xfrm>
        <a:graphic>
          <a:graphicData uri="http://schemas.openxmlformats.org/drawingml/2006/table">
            <a:tbl>
              <a:tblPr/>
              <a:tblGrid>
                <a:gridCol w="1329055"/>
                <a:gridCol w="10386060"/>
              </a:tblGrid>
              <a:tr h="349186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None/>
                      </a:pPr>
                      <a:endParaRPr lang="en-US" altLang="zh-CN" sz="2400">
                        <a:latin typeface="宋体" panose="02010600030101010101" pitchFamily="2" charset="-122"/>
                        <a:ea typeface="Courier New" panose="02070309020205020404" pitchFamily="1" charset="0"/>
                      </a:endParaRPr>
                    </a:p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4000" b="1">
                          <a:solidFill>
                            <a:srgbClr val="0000FF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学生答题</a:t>
                      </a:r>
                      <a:endParaRPr lang="zh-CN" altLang="en-US" sz="4000" b="1">
                        <a:solidFill>
                          <a:srgbClr val="0000FF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5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3600" b="1" dirty="0"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①妻子凌晨发现丈夫偷吃面包；②二人在厨房对话；③丈夫轻声咀嚼面包；④第二天晚上，妻子以“消化不好”为理由把自己的面包匀给丈夫。</a:t>
                      </a:r>
                      <a:r>
                        <a:rPr lang="zh-CN" altLang="en-US" sz="36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得分：</a:t>
                      </a:r>
                      <a:r>
                        <a:rPr lang="en-US" altLang="x-none" sz="3600" b="1" u="sng" dirty="0">
                          <a:latin typeface="宋体" panose="02010600030101010101" pitchFamily="2" charset="-122"/>
                          <a:ea typeface="Courier New" panose="02070309020205020404" pitchFamily="1" charset="0"/>
                        </a:rPr>
                        <a:t>3</a:t>
                      </a:r>
                      <a:r>
                        <a:rPr lang="zh-CN" altLang="en-US" sz="3600" b="1" u="sng" dirty="0"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分</a:t>
                      </a:r>
                      <a:endParaRPr lang="zh-CN" altLang="en-US" sz="36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20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4000" b="1">
                          <a:solidFill>
                            <a:srgbClr val="0000FF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专家</a:t>
                      </a:r>
                      <a:endParaRPr lang="zh-CN" altLang="en-US" sz="4000" b="1">
                        <a:solidFill>
                          <a:srgbClr val="0000FF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0" lv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4000" b="1">
                          <a:solidFill>
                            <a:srgbClr val="0000FF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评卷</a:t>
                      </a:r>
                      <a:endParaRPr lang="zh-CN" altLang="en-US" sz="4000" b="1">
                        <a:solidFill>
                          <a:srgbClr val="0000FF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5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4000" b="1" u="sng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失误类型：</a:t>
                      </a:r>
                      <a:r>
                        <a:rPr lang="zh-CN" altLang="en-US" sz="4000" b="1" dirty="0"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要点</a:t>
                      </a:r>
                      <a:r>
                        <a:rPr lang="zh-CN" altLang="en-US" sz="4000" b="1" dirty="0">
                          <a:solidFill>
                            <a:srgbClr val="0000FF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遗漏</a:t>
                      </a:r>
                      <a:r>
                        <a:rPr lang="zh-CN" altLang="en-US" sz="4000" b="1" dirty="0"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，要点之间存在</a:t>
                      </a:r>
                      <a:r>
                        <a:rPr lang="zh-CN" altLang="en-US" sz="4000" b="1" dirty="0">
                          <a:solidFill>
                            <a:srgbClr val="0000FF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包含</a:t>
                      </a:r>
                      <a:r>
                        <a:rPr lang="zh-CN" altLang="en-US" sz="4000" b="1" dirty="0"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关系</a:t>
                      </a:r>
                      <a:endParaRPr lang="zh-CN" altLang="en-US" sz="4000" b="1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  <a:p>
                      <a:pPr marL="0" lvl="0" indent="0">
                        <a:lnSpc>
                          <a:spcPct val="15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4000" b="1" u="sng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失分探因：</a:t>
                      </a:r>
                      <a:r>
                        <a:rPr lang="zh-CN" altLang="en-US" sz="4000" b="1" dirty="0"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本答案概括的第三情节属于“妻子没有揭穿丈夫的谎言”的一部分，所以扣掉</a:t>
                      </a:r>
                      <a:r>
                        <a:rPr lang="en-US" altLang="x-none" sz="4000" b="1" dirty="0"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4000" b="1" dirty="0"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分。</a:t>
                      </a:r>
                      <a:endParaRPr lang="zh-CN" altLang="en-US" sz="4000" dirty="0">
                        <a:latin typeface="宋体" panose="02010600030101010101" pitchFamily="2" charset="-12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14337"/>
          <p:cNvSpPr>
            <a:spLocks noGrp="1" noRot="1"/>
          </p:cNvSpPr>
          <p:nvPr>
            <p:ph type="title"/>
          </p:nvPr>
        </p:nvSpPr>
        <p:spPr>
          <a:xfrm>
            <a:off x="1393825" y="688975"/>
            <a:ext cx="6900863" cy="1325563"/>
          </a:xfrm>
        </p:spPr>
        <p:txBody>
          <a:bodyPr lIns="91440" tIns="45720" rIns="91440" bIns="45720" anchor="ctr"/>
          <a:p>
            <a:r>
              <a:rPr lang="zh-CN" altLang="en-US" sz="48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题型二：情节探究题</a:t>
            </a:r>
            <a:endParaRPr lang="zh-CN" altLang="en-US" sz="4800" b="1" u="sng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58" name="文本占位符 14338"/>
          <p:cNvSpPr>
            <a:spLocks noGrp="1" noRot="1"/>
          </p:cNvSpPr>
          <p:nvPr>
            <p:ph idx="1"/>
          </p:nvPr>
        </p:nvSpPr>
        <p:spPr>
          <a:xfrm>
            <a:off x="3362325" y="2014538"/>
            <a:ext cx="6367463" cy="2638425"/>
          </a:xfrm>
        </p:spPr>
        <p:txBody>
          <a:bodyPr lIns="91440" tIns="45720" rIns="91440" bIns="45720" anchor="t"/>
          <a:p>
            <a:pPr marL="0" indent="0">
              <a:buNone/>
            </a:pPr>
            <a:r>
              <a:rPr lang="en-US" altLang="zh-CN" sz="4400" b="1" dirty="0"/>
              <a:t>1</a:t>
            </a:r>
            <a:r>
              <a:rPr lang="zh-CN" altLang="en-US" sz="4400" b="1" dirty="0"/>
              <a:t>、情节结构技巧</a:t>
            </a:r>
            <a:endParaRPr lang="zh-CN" altLang="en-US" sz="4400" b="1" dirty="0"/>
          </a:p>
          <a:p>
            <a:pPr marL="0" indent="0">
              <a:buNone/>
            </a:pPr>
            <a:r>
              <a:rPr lang="en-US" altLang="zh-CN" sz="4400" b="1" dirty="0"/>
              <a:t>2</a:t>
            </a:r>
            <a:r>
              <a:rPr lang="zh-CN" altLang="en-US" sz="4400" b="1" dirty="0"/>
              <a:t>、情节安排的合理性</a:t>
            </a:r>
            <a:endParaRPr lang="zh-CN" altLang="en-US" sz="4400" b="1" dirty="0"/>
          </a:p>
          <a:p>
            <a:pPr marL="0" indent="0">
              <a:buNone/>
            </a:pPr>
            <a:r>
              <a:rPr lang="en-US" altLang="zh-CN" sz="4400" b="1" dirty="0"/>
              <a:t>3</a:t>
            </a:r>
            <a:r>
              <a:rPr lang="zh-CN" altLang="en-US" sz="4400" b="1" dirty="0"/>
              <a:t>、结尾安排的合理性</a:t>
            </a:r>
            <a:endParaRPr lang="zh-CN" altLang="en-US" sz="4400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标题 16385"/>
          <p:cNvSpPr>
            <a:spLocks noGrp="1" noRot="1"/>
          </p:cNvSpPr>
          <p:nvPr>
            <p:ph type="title"/>
          </p:nvPr>
        </p:nvSpPr>
        <p:spPr>
          <a:xfrm>
            <a:off x="275908" y="0"/>
            <a:ext cx="8540750" cy="836613"/>
          </a:xfrm>
        </p:spPr>
        <p:txBody>
          <a:bodyPr lIns="91440" tIns="45720" rIns="91440" bIns="45720" anchor="ctr"/>
          <a:p>
            <a:r>
              <a:rPr lang="zh-CN" altLang="en-US" sz="40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常见设问方式</a:t>
            </a:r>
            <a:endParaRPr lang="zh-CN" altLang="en-US" sz="4000" b="1" u="sng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387" name="文本占位符 16386"/>
          <p:cNvSpPr>
            <a:spLocks noGrp="1" noRot="1"/>
          </p:cNvSpPr>
          <p:nvPr>
            <p:ph idx="1"/>
          </p:nvPr>
        </p:nvSpPr>
        <p:spPr>
          <a:xfrm>
            <a:off x="613410" y="1064895"/>
            <a:ext cx="10964863" cy="3411538"/>
          </a:xfrm>
        </p:spPr>
        <p:txBody>
          <a:bodyPr vert="horz" lIns="91440" tIns="45720" rIns="91440" bIns="45720" rtlCol="0">
            <a:noAutofit/>
          </a:bodyPr>
          <a:p>
            <a:pPr marL="0" indent="0"/>
            <a:r>
              <a:rPr lang="en-US" altLang="zh-CN" sz="4000" b="1" dirty="0"/>
              <a:t>1.</a:t>
            </a:r>
            <a:r>
              <a:rPr lang="zh-CN" altLang="en-US" sz="4000" b="1" dirty="0"/>
              <a:t>探究小说某一情节的作用</a:t>
            </a:r>
            <a:endParaRPr lang="zh-CN" altLang="en-US" sz="4000" b="1" dirty="0"/>
          </a:p>
          <a:p>
            <a:pPr marL="0" indent="0">
              <a:buNone/>
            </a:pPr>
            <a:r>
              <a:rPr lang="zh-CN" altLang="en-US" sz="4800" b="1" dirty="0">
                <a:solidFill>
                  <a:srgbClr val="FF0000"/>
                </a:solidFill>
              </a:rPr>
              <a:t>例：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小说的结尾部分，写了从来没喝过酒的巴尔塔萨喝得酩酊大醉，这样安排有什么作用？根据小说，请从两个不同的角度谈谈你的见解。</a:t>
            </a:r>
            <a:r>
              <a:rPr lang="zh-CN" altLang="en-US" sz="4000" b="1" dirty="0">
                <a:solidFill>
                  <a:srgbClr val="000000"/>
                </a:solidFill>
              </a:rPr>
              <a:t>  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                （</a:t>
            </a:r>
            <a:r>
              <a:rPr lang="en-US" altLang="zh-CN" sz="4000" b="1" dirty="0">
                <a:solidFill>
                  <a:srgbClr val="000000"/>
                </a:solidFill>
              </a:rPr>
              <a:t>《</a:t>
            </a:r>
            <a:r>
              <a:rPr lang="zh-CN" altLang="en-US" sz="4000" b="1" dirty="0">
                <a:solidFill>
                  <a:srgbClr val="000000"/>
                </a:solidFill>
              </a:rPr>
              <a:t>巴尔塔萨的一个奇特的下午</a:t>
            </a:r>
            <a:r>
              <a:rPr lang="en-US" altLang="zh-CN" sz="4000" b="1" dirty="0">
                <a:solidFill>
                  <a:srgbClr val="000000"/>
                </a:solidFill>
              </a:rPr>
              <a:t>》 </a:t>
            </a:r>
            <a:r>
              <a:rPr lang="zh-CN" altLang="en-US" sz="4000" b="1" dirty="0">
                <a:solidFill>
                  <a:srgbClr val="000000"/>
                </a:solidFill>
              </a:rPr>
              <a:t>）</a:t>
            </a:r>
            <a:endParaRPr lang="zh-CN" altLang="en-US" sz="40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8105" y="224790"/>
            <a:ext cx="11894820" cy="6369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/>
              <a:t>                                                         </a:t>
            </a:r>
            <a:r>
              <a:rPr lang="zh-CN" altLang="en-US" sz="2400"/>
              <a:t>巴尔塔萨的一个奇特的下午</a:t>
            </a:r>
            <a:endParaRPr lang="zh-CN" altLang="en-US" sz="2400"/>
          </a:p>
          <a:p>
            <a:r>
              <a:rPr lang="zh-CN" altLang="en-US" sz="2400"/>
              <a:t>                                               [哥伦比亚]加卡列尔•加西亚•马尔克</a:t>
            </a:r>
            <a:endParaRPr lang="zh-CN" altLang="en-US" sz="2400"/>
          </a:p>
          <a:p>
            <a:r>
              <a:rPr lang="zh-CN" altLang="en-US" sz="2400"/>
              <a:t>         鸟笼做成了。巴尔塔萨习惯地把它挂在房檐底下。刚吃完午饭，就听人到处在说，他做了一个全世界最漂亮的鸟笼。来瞧热闹的人多级了，巴尔塔萨房前简直门庭若市，吵吵嚷嚷的，他只得摘下鸟笼，把木工作坊的门关上。</a:t>
            </a:r>
            <a:endParaRPr lang="zh-CN" altLang="en-US" sz="2400"/>
          </a:p>
          <a:p>
            <a:r>
              <a:rPr lang="zh-CN" altLang="en-US" sz="2400"/>
              <a:t>    “你该刮刮脸啦。”乌尔苏拉对他说。两个星期以来，丈夫一心扑在鸟笼上，干木工活儿就不用心思了，她很不高兴，可是鸟笼一做好，她的烦恼就顿时烟消云散了。</a:t>
            </a:r>
            <a:endParaRPr lang="zh-CN" altLang="en-US" sz="2400"/>
          </a:p>
          <a:p>
            <a:r>
              <a:rPr lang="zh-CN" altLang="en-US" sz="2400"/>
              <a:t>  “你能赚多少钱呢？”她问。</a:t>
            </a:r>
            <a:endParaRPr lang="zh-CN" altLang="en-US" sz="2400"/>
          </a:p>
          <a:p>
            <a:r>
              <a:rPr lang="zh-CN" altLang="en-US" sz="2400"/>
              <a:t>  “不知道，”巴尔塔萨回答，“我想要价三十比索。末了总能到手二十吧。”</a:t>
            </a:r>
            <a:endParaRPr lang="zh-CN" altLang="en-US" sz="2400"/>
          </a:p>
          <a:p>
            <a:r>
              <a:rPr lang="zh-CN" altLang="en-US" sz="2400"/>
              <a:t>   “你先要五十比索，”这半个月来，你起早贪黑的。再说，这鸟笼多大呀。我这辈子见过的鸟笼，就数这个大哩。”</a:t>
            </a:r>
            <a:endParaRPr lang="zh-CN" altLang="en-US" sz="2400"/>
          </a:p>
          <a:p>
            <a:r>
              <a:rPr lang="zh-CN" altLang="en-US" sz="2400"/>
              <a:t>        有关鸟笼的消息早就传开了，老大夫希拉尔多的夫人爱养鸟，那天下午，大夫出诊归来，就去看个究竟。</a:t>
            </a:r>
            <a:endParaRPr lang="zh-CN" altLang="en-US" sz="2400"/>
          </a:p>
          <a:p>
            <a:r>
              <a:rPr lang="zh-CN" altLang="en-US" sz="2400"/>
              <a:t>        饭厅里挤满了人，那鸟笼放在桌上，供人观赏。偌大的鸟笼用铁丝扎成，分成三层，上下有通道，里面搭着专供鸟儿吃食和栖息的小房。空余部分，装有鸟儿嬉戏用的吊杆。整个鸟笼，犹如一座大型冰厂的模型。老大夫左看右瞧，他寻思，这鸟笼果然名不虚传，比他想给妻子买的那种漂亮多了。</a:t>
            </a:r>
            <a:endParaRPr lang="zh-CN" altLang="en-US" sz="24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0340" y="197485"/>
            <a:ext cx="11830685" cy="7847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/>
              <a:t>      </a:t>
            </a:r>
            <a:r>
              <a:rPr lang="zh-CN" altLang="en-US" sz="2400"/>
              <a:t>“①这鸟笼根本不用养鸟，只要在树上一挂，它自己就会叫起来。”说着，他当着众人把鸟笼转了几转，又把鸟笼搁回桌上，“得，我买下了。”</a:t>
            </a:r>
            <a:endParaRPr lang="zh-CN" altLang="en-US" sz="2400"/>
          </a:p>
          <a:p>
            <a:r>
              <a:rPr lang="zh-CN" altLang="en-US" sz="2400"/>
              <a:t>     “已经卖给别人啦。”乌尔苏拉说。</a:t>
            </a:r>
            <a:endParaRPr lang="zh-CN" altLang="en-US" sz="2400"/>
          </a:p>
          <a:p>
            <a:r>
              <a:rPr lang="zh-CN" altLang="en-US" sz="2400"/>
              <a:t>     “蒙铁尔的儿子，是他订做的。”巴尔塔萨补充道。</a:t>
            </a:r>
            <a:endParaRPr lang="zh-CN" altLang="en-US" sz="2400"/>
          </a:p>
          <a:p>
            <a:r>
              <a:rPr lang="zh-CN" altLang="en-US" sz="2400"/>
              <a:t>        大夫又瞧瞧鸟笼。“你可以再做一个嘛！”</a:t>
            </a:r>
            <a:endParaRPr lang="zh-CN" altLang="en-US" sz="2400"/>
          </a:p>
          <a:p>
            <a:r>
              <a:rPr lang="zh-CN" altLang="en-US" sz="2400"/>
              <a:t>       “很抱歉，大夫，”巴尔塔萨说，“可是已经出手的东西是不能再卖的呀。”</a:t>
            </a:r>
            <a:endParaRPr lang="zh-CN" altLang="en-US" sz="2400"/>
          </a:p>
          <a:p>
            <a:r>
              <a:rPr lang="zh-CN" altLang="en-US" sz="2400"/>
              <a:t>         大夫耸耸肩膀，“他们出多少钱买下的？”</a:t>
            </a:r>
            <a:endParaRPr lang="zh-CN" altLang="en-US" sz="2400"/>
          </a:p>
          <a:p>
            <a:r>
              <a:rPr lang="zh-CN" altLang="en-US" sz="2400"/>
              <a:t>         巴尔塔萨把目光转向乌尔苏拉。“六十个比索。”她说。</a:t>
            </a:r>
            <a:endParaRPr lang="zh-CN" altLang="en-US" sz="2400"/>
          </a:p>
          <a:p>
            <a:r>
              <a:rPr lang="zh-CN" altLang="en-US" sz="2400"/>
              <a:t>         大夫又看看鸟笼。“真漂亮，”他赞叹着，“漂亮极了。”说罢，转身朝门口走去，“蒙铁尔可真有钱啊！”</a:t>
            </a:r>
            <a:endParaRPr lang="zh-CN" altLang="en-US" sz="2400"/>
          </a:p>
          <a:p>
            <a:r>
              <a:rPr lang="zh-CN" altLang="en-US" sz="2400"/>
              <a:t>        财主蒙铁尔对于鸟笼的新闻无动于衷。他就住在离这儿没有多远的地方，一间堆满家具什物的房子里。他那形容憔悴的妻子，一吃罢午饭就紧闭门窗，在黑洞洞的屋子里，睁着眼睛整整待上两个钟头。她忽然听见人声嘈杂，不仅吃了一惊。开门一看，之间门前聚集着一大帮人，巴尔塔萨拿着一个鸟笼也在那儿。他穿一身白，胡子刮得精光，神情严肃纯朴。</a:t>
            </a:r>
            <a:endParaRPr lang="zh-CN" altLang="en-US" sz="2400"/>
          </a:p>
          <a:p>
            <a:r>
              <a:rPr lang="zh-CN" altLang="en-US" sz="2400"/>
              <a:t>这玩意儿真太妙啦，”蒙铁尔的妻子喊了起来，顿时容光焕发，她把巴尔塔萨青岛屋里，“我这一辈子都能没见过这么好的玩意儿。”</a:t>
            </a:r>
            <a:endParaRPr lang="zh-CN" altLang="en-US" sz="2400"/>
          </a:p>
          <a:p>
            <a:r>
              <a:rPr lang="zh-CN" altLang="en-US" sz="2400"/>
              <a:t>“彼贝在家吗？”巴尔塔萨把鸟笼搁在饭厅的桌子上。</a:t>
            </a:r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55575" y="114300"/>
            <a:ext cx="11881485" cy="6924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/>
              <a:t>        </a:t>
            </a:r>
            <a:r>
              <a:rPr lang="zh-CN" altLang="en-US" sz="2400"/>
              <a:t>他还在学校里呢，一会儿就回来。”她答道。接着补上一句：“蒙铁尔这会儿在洗澡呢。”</a:t>
            </a:r>
            <a:endParaRPr lang="zh-CN" altLang="en-US" sz="2400"/>
          </a:p>
          <a:p>
            <a:r>
              <a:rPr lang="zh-CN" altLang="en-US" sz="2400"/>
              <a:t>        蒙铁尔体态肥大，浑身毛茸茸的，脖子上搭着一条毛巾，从卧室的窗户里探出身来：                   “那是什么呀？”</a:t>
            </a:r>
            <a:endParaRPr lang="zh-CN" altLang="en-US" sz="2400"/>
          </a:p>
          <a:p>
            <a:r>
              <a:rPr lang="zh-CN" altLang="en-US" sz="2400"/>
              <a:t>     “彼贝的鸟笼呗。”巴尔塔萨说。</a:t>
            </a:r>
            <a:endParaRPr lang="zh-CN" altLang="en-US" sz="2400"/>
          </a:p>
          <a:p>
            <a:r>
              <a:rPr lang="zh-CN" altLang="en-US" sz="2400"/>
              <a:t>         那女人疑惑地瞧他一眼：“是谁的？”</a:t>
            </a:r>
            <a:endParaRPr lang="zh-CN" altLang="en-US" sz="2400"/>
          </a:p>
          <a:p>
            <a:r>
              <a:rPr lang="zh-CN" altLang="en-US" sz="2400"/>
              <a:t>      “彼贝的呀，”巴尔塔萨的语气十分肯定，“是彼贝让我做的呀。”</a:t>
            </a:r>
            <a:endParaRPr lang="zh-CN" altLang="en-US" sz="2400"/>
          </a:p>
          <a:p>
            <a:r>
              <a:rPr lang="zh-CN" altLang="en-US" sz="2400"/>
              <a:t>         蒙铁尔穿着裤衩就从卧室走了出来。“彼贝！”他大喊了一声。</a:t>
            </a:r>
            <a:endParaRPr lang="zh-CN" altLang="en-US" sz="2400"/>
          </a:p>
          <a:p>
            <a:r>
              <a:rPr lang="zh-CN" altLang="en-US" sz="2400"/>
              <a:t>     “孩子还没有回来呢。”他妻子喃喃地说。</a:t>
            </a:r>
            <a:endParaRPr lang="zh-CN" altLang="en-US" sz="2400"/>
          </a:p>
          <a:p>
            <a:r>
              <a:rPr lang="zh-CN" altLang="en-US" sz="2400"/>
              <a:t>        彼贝在门洞里出现了。他约摸十二岁，眼睫毛弯弯的，沉静忧伤，活像他母亲。</a:t>
            </a:r>
            <a:endParaRPr lang="zh-CN" altLang="en-US" sz="2400"/>
          </a:p>
          <a:p>
            <a:r>
              <a:rPr lang="zh-CN" altLang="en-US" sz="2400"/>
              <a:t>      “你过来，”蒙铁尔对他说，“是你让他们做鸟笼的吧？”</a:t>
            </a:r>
            <a:endParaRPr lang="zh-CN" altLang="en-US" sz="2400"/>
          </a:p>
          <a:p>
            <a:r>
              <a:rPr lang="zh-CN" altLang="en-US" sz="2400"/>
              <a:t>        孩子低下脑袋。蒙铁尔一把揪住孩子头发，硬要孩子看着他的眼睛，“你说呀。”</a:t>
            </a:r>
            <a:endParaRPr lang="zh-CN" altLang="en-US" sz="2400"/>
          </a:p>
          <a:p>
            <a:r>
              <a:rPr lang="zh-CN" altLang="en-US" sz="2400"/>
              <a:t>        孩子咬咬嘴唇，一声不吭。</a:t>
            </a:r>
            <a:endParaRPr lang="zh-CN" altLang="en-US" sz="2400"/>
          </a:p>
          <a:p>
            <a:r>
              <a:rPr lang="zh-CN" altLang="en-US" sz="2400"/>
              <a:t>     “蒙铁尔！”妻子埋怨了。</a:t>
            </a:r>
            <a:endParaRPr lang="zh-CN" altLang="en-US" sz="2400"/>
          </a:p>
          <a:p>
            <a:r>
              <a:rPr lang="zh-CN" altLang="en-US" sz="2400"/>
              <a:t>        蒙铁尔放开孩子，转身朝巴尔塔萨走来。“抱歉得很哪，巴尔塔萨，你事先应该跟我商量一下嘛。只有你才会跟小孩子打交道。”他把鸟笼还给巴尔塔萨，“你赶紧拿走，能卖给谁就卖给谁。”</a:t>
            </a:r>
            <a:endParaRPr lang="zh-CN" altLang="en-US" sz="2400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0"/>
            <a:ext cx="11625580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②那孩子一直木然不动地呆着，连眼皮都不眨一下。等巴尔塔萨接过鸟笼，迟疑地瞧了他一眼，他才像狗打呼噜似的，喉咙里发出一声闷响，然后趴到在地，嚎啕大哭。</a:t>
            </a:r>
            <a:endParaRPr lang="zh-CN" altLang="en-US" sz="2400"/>
          </a:p>
          <a:p>
            <a:r>
              <a:rPr lang="zh-CN" altLang="en-US" sz="2400"/>
              <a:t>蒙铁尔冷眼瞧着，无动于衷。母亲想上去抚慰一阵。“别管他。”蒙铁尔毫不妥协。</a:t>
            </a:r>
            <a:endParaRPr lang="zh-CN" altLang="en-US" sz="2400"/>
          </a:p>
          <a:p>
            <a:r>
              <a:rPr lang="zh-CN" altLang="en-US" sz="2400"/>
              <a:t>巴尔塔萨瞧那孩子半死不活的，活像一头害了传染病的牲畜。</a:t>
            </a:r>
            <a:endParaRPr lang="zh-CN" altLang="en-US" sz="2400"/>
          </a:p>
          <a:p>
            <a:r>
              <a:rPr lang="zh-CN" altLang="en-US" sz="2400"/>
              <a:t>“彼贝！”巴尔塔萨笑盈盈地走到孩子跟前，把鸟笼递给他。那孩子一跃而起，抱住跟他差不多大小的鸟笼，透过密集的铁丝瞧着巴尔塔萨，不知说什么好。</a:t>
            </a:r>
            <a:endParaRPr lang="zh-CN" altLang="en-US" sz="2400"/>
          </a:p>
          <a:p>
            <a:r>
              <a:rPr lang="zh-CN" altLang="en-US" sz="2400"/>
              <a:t>“巴尔塔萨 ，” 蒙铁尔轻声说，“我不是说了吗，你把鸟笼拿走吧。”</a:t>
            </a:r>
            <a:endParaRPr lang="zh-CN" altLang="en-US" sz="2400"/>
          </a:p>
          <a:p>
            <a:r>
              <a:rPr lang="zh-CN" altLang="en-US" sz="2400"/>
              <a:t>“还给人家吧。”母亲吩咐孩子。</a:t>
            </a:r>
            <a:endParaRPr lang="zh-CN" altLang="en-US" sz="2400"/>
          </a:p>
          <a:p>
            <a:r>
              <a:rPr lang="zh-CN" altLang="en-US" sz="2400"/>
              <a:t>“你留着吧。” 巴尔塔萨说。</a:t>
            </a:r>
            <a:endParaRPr lang="zh-CN" altLang="en-US" sz="2400"/>
          </a:p>
          <a:p>
            <a:r>
              <a:rPr lang="zh-CN" altLang="en-US" sz="2400"/>
              <a:t>“你别犯傻了，巴尔塔萨，” 蒙铁尔边说边拦住他，“你把这玩意儿带回家去吧，我一个子儿也不会给你的呀。”</a:t>
            </a:r>
            <a:endParaRPr lang="zh-CN" altLang="en-US" sz="2400"/>
          </a:p>
          <a:p>
            <a:r>
              <a:rPr lang="zh-CN" altLang="en-US" sz="2400"/>
              <a:t>“没事儿。我就是特意做了送给彼贝的，没想过要什么钱嘛。”</a:t>
            </a:r>
            <a:endParaRPr lang="zh-CN" altLang="en-US" sz="2400"/>
          </a:p>
          <a:p>
            <a:r>
              <a:rPr lang="zh-CN" altLang="en-US" sz="2400"/>
              <a:t>巴尔塔萨从挤在门口瞧热闹的人群里拨开一条路，走了出去。</a:t>
            </a:r>
            <a:endParaRPr lang="zh-CN" altLang="en-US" sz="2400"/>
          </a:p>
          <a:p>
            <a:r>
              <a:rPr lang="zh-CN" altLang="en-US" sz="2400"/>
              <a:t>巴尔塔萨在台球房受到热烈欢迎。这时候，他还在想，他做的鸟笼比别人的好，为了不让蒙铁尔的儿子哭哭啼啼，只得把鸟笼送给他，诸如此类的事情没什么新鲜的。可是过不了多久，他发现这类事情对许多人还挺重要，不禁兴奋起来。</a:t>
            </a:r>
            <a:endParaRPr lang="zh-CN" altLang="en-US" sz="2400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6860" y="209550"/>
            <a:ext cx="1153668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/>
              <a:t>        </a:t>
            </a:r>
            <a:r>
              <a:rPr lang="zh-CN" altLang="en-US" sz="2800"/>
              <a:t>“他们到底还是给了你五十比索才买下鸟笼的吧。”</a:t>
            </a:r>
            <a:endParaRPr lang="zh-CN" altLang="en-US" sz="2800"/>
          </a:p>
          <a:p>
            <a:r>
              <a:rPr lang="zh-CN" altLang="en-US" sz="2800"/>
              <a:t>        “六十比索。”巴尔塔萨答道。众人给巴尔塔萨斟上一杯啤酒，他一一回敬。天刚擦黑，他就喝得酩酊大醉，漫无边际地胡扯起来。他说他要做一千个鸟笼，每个售价六十比索。然后，再做它一百万个，攒满六千万比索。电唱机由他出钱不停地唱了整整两个钟头。大家举杯敬祝巴尔塔萨身体健康，走运，幸福。</a:t>
            </a:r>
            <a:endParaRPr lang="zh-CN" altLang="en-US" sz="2800"/>
          </a:p>
          <a:p>
            <a:r>
              <a:rPr lang="zh-CN" altLang="en-US" sz="2800"/>
              <a:t>         乌尔苏拉做好一盘葱头炸肉，一直等他。有人告诉她，她丈夫在台球房里欢喜若狂地跟大伙儿喝啤酒呢。她不相信，因为巴尔塔萨从来没有喝过酒。差不多半夜了，巴尔塔萨还在灯火通明的台球房里，一步也动弹不得。他花了不少钱，只得留下手表抵押，保证次日还清欠款。过了一会儿，他劈腿坐在街上。清晨五点钟，赶去望弥撒的妇女们看见他还坐在那儿。</a:t>
            </a:r>
            <a:endParaRPr lang="zh-CN" altLang="en-US" sz="28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8" name="矩形 16387"/>
          <p:cNvSpPr>
            <a:spLocks noRot="1"/>
          </p:cNvSpPr>
          <p:nvPr/>
        </p:nvSpPr>
        <p:spPr>
          <a:xfrm>
            <a:off x="703263" y="684213"/>
            <a:ext cx="10852150" cy="52212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4800" b="1" u="sng" baseline="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答：</a:t>
            </a:r>
            <a:r>
              <a:rPr lang="en-US" altLang="zh-CN" sz="4000" b="1" baseline="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4000" b="1" baseline="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角度一</a:t>
            </a:r>
            <a:r>
              <a:rPr lang="en-US" altLang="zh-CN" sz="4000" b="1" baseline="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4000" b="1" baseline="0" dirty="0">
                <a:latin typeface="Calibri" panose="020F0502020204030204" charset="0"/>
                <a:ea typeface="宋体" panose="02010600030101010101" pitchFamily="2" charset="-122"/>
              </a:rPr>
              <a:t>使人物形象更加丰满。醉酒的行为使读者对勤劳、纯朴、善良的巴尔塔萨有了更深的认识，发现他还有爱面子、冲动等性格特点，认识到巴尔塔萨性格的复杂性。 </a:t>
            </a:r>
            <a:endParaRPr lang="zh-CN" altLang="en-US" sz="4000" b="1" baseline="0" dirty="0">
              <a:latin typeface="Calibri" panose="020F050202020403020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4000" b="1" baseline="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4000" b="1" baseline="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角度二</a:t>
            </a:r>
            <a:r>
              <a:rPr lang="en-US" altLang="zh-CN" sz="4000" b="1" baseline="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4000" b="1" baseline="0" dirty="0">
                <a:latin typeface="Calibri" panose="020F0502020204030204" charset="0"/>
                <a:ea typeface="宋体" panose="02010600030101010101" pitchFamily="2" charset="-122"/>
              </a:rPr>
              <a:t>使情节更为曲折。做好鸟笼期待出手却拒绝卖出鸟笼，想卖高价却无偿送出鸟笼，这样的情节本已曲折生动；醉酒让主人公欠下债务，狼狈不堪，使情节再生波澜，引人入胜。</a:t>
            </a:r>
            <a:endParaRPr lang="zh-CN" altLang="en-US" sz="4000" b="1" baseline="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597400" y="811213"/>
            <a:ext cx="2222500" cy="647700"/>
          </a:xfrm>
          <a:prstGeom prst="ellipse">
            <a:avLst/>
          </a:prstGeom>
          <a:noFill/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Calibri" panose="020F050202020403020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917825" y="3403600"/>
            <a:ext cx="2222500" cy="647700"/>
          </a:xfrm>
          <a:prstGeom prst="ellipse">
            <a:avLst/>
          </a:prstGeom>
          <a:noFill/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8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8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81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8">
                                            <p:txEl>
                                              <p:charRg st="81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8">
                                            <p:txEl>
                                              <p:charRg st="81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uild="p"/>
      <p:bldP spid="6" grpId="0" bldLvl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8" name="矩形 16387"/>
          <p:cNvSpPr>
            <a:spLocks noRot="1"/>
          </p:cNvSpPr>
          <p:nvPr/>
        </p:nvSpPr>
        <p:spPr>
          <a:xfrm>
            <a:off x="347663" y="319088"/>
            <a:ext cx="11430000" cy="62563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fontAlgn="base">
              <a:buNone/>
            </a:pPr>
            <a:r>
              <a:rPr lang="zh-CN" altLang="en-US" sz="4000" b="1" u="sng" strike="noStrike" noProof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答：</a:t>
            </a:r>
            <a:r>
              <a:rPr lang="en-US" altLang="zh-CN" sz="4000" b="1" strike="noStrike" noProof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(</a:t>
            </a:r>
            <a:r>
              <a:rPr lang="zh-CN" altLang="en-US" sz="4000" b="1" strike="noStrike" noProof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角度三</a:t>
            </a:r>
            <a:r>
              <a:rPr lang="en-US" altLang="zh-CN" sz="4000" b="1" strike="noStrike" noProof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)</a:t>
            </a:r>
            <a:r>
              <a:rPr lang="zh-CN" altLang="en-US" sz="4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使主题更加丰富。为满足一个孩子的快乐送出鸟笼，体现了主人公的善良本性，弘扬了善与爱的主题；从没喝过酒却喝得酩酊大醉，表现出这个小人物不得不面对现实时的种种无奈，反映出人们的良好愿望与现实生活之间常存在着矛盾。</a:t>
            </a:r>
            <a:endParaRPr lang="zh-CN" altLang="en-US" sz="4000" b="1" strike="noStrike" noProof="1" dirty="0"/>
          </a:p>
          <a:p>
            <a:pPr marL="0" lvl="0" indent="0" fontAlgn="base">
              <a:buNone/>
            </a:pPr>
            <a:r>
              <a:rPr lang="en-US" altLang="zh-CN" sz="4000" b="1" strike="noStrike" noProof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(</a:t>
            </a:r>
            <a:r>
              <a:rPr lang="zh-CN" altLang="en-US" sz="4000" b="1" strike="noStrike" noProof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角度四</a:t>
            </a:r>
            <a:r>
              <a:rPr lang="en-US" altLang="zh-CN" sz="4000" b="1" strike="noStrike" noProof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)</a:t>
            </a:r>
            <a:r>
              <a:rPr lang="zh-CN" altLang="en-US" sz="4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使环境更具典型性。小说中共有三个场景：巴尔塔萨家赏鸟笼，蒙铁尔家送鸟笼和台球房醉酒。台球房是唯一的公共场所，醉酒情节把场景从家庭空间转移到社会空间，集中展示了社会下层百姓真实的生活状态和心理状态。</a:t>
            </a:r>
            <a:endParaRPr lang="zh-CN" altLang="en-US" sz="4000" b="1" strike="noStrike" noProof="1" dirty="0"/>
          </a:p>
          <a:p>
            <a:pPr lvl="0" fontAlgn="base"/>
            <a:endParaRPr lang="zh-CN" altLang="en-US" sz="4000" b="1" strike="noStrike" noProof="1" dirty="0"/>
          </a:p>
        </p:txBody>
      </p:sp>
      <p:sp>
        <p:nvSpPr>
          <p:cNvPr id="6" name="椭圆 5"/>
          <p:cNvSpPr/>
          <p:nvPr/>
        </p:nvSpPr>
        <p:spPr>
          <a:xfrm>
            <a:off x="3717925" y="319088"/>
            <a:ext cx="1735138" cy="647700"/>
          </a:xfrm>
          <a:prstGeom prst="ellipse">
            <a:avLst/>
          </a:prstGeom>
          <a:noFill/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Calibri" panose="020F050202020403020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693988" y="3492500"/>
            <a:ext cx="1657350" cy="647700"/>
          </a:xfrm>
          <a:prstGeom prst="ellipse">
            <a:avLst/>
          </a:prstGeom>
          <a:noFill/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36220" y="1421765"/>
            <a:ext cx="11792585" cy="481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dirty="0">
                <a:solidFill>
                  <a:srgbClr val="000000"/>
                </a:solidFill>
                <a:latin typeface="NEU-BZ-S92"/>
                <a:ea typeface="方正隶变_GBK" panose="03000509000000000000" pitchFamily="65" charset="-122"/>
                <a:cs typeface="Times New Roman" panose="02020603050405020304" pitchFamily="18" charset="0"/>
                <a:sym typeface="+mn-ea"/>
              </a:rPr>
              <a:t>一、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(2018·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全国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Ⅱ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卷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请结合二姐等人看有声电影的经过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简要分析小说所揭示的市民面对新奇事物的具体心态。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(2016·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江苏卷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④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段中会明为什么逢人就问何时开火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请简要概括。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(2015·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安徽卷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请用简洁的文字写出小说中小格对达子的态度的变化过程。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(2015·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湖南卷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综观全文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从情节的发展分析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的心理变化。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(2014·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江苏卷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本文前五段写出了安娜的绝望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请简析其具体内容。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36220" y="230505"/>
            <a:ext cx="543052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4000" dirty="0">
                <a:solidFill>
                  <a:srgbClr val="FF0000"/>
                </a:solidFill>
                <a:latin typeface="NEU-BZ-S92"/>
                <a:ea typeface="方正隶变_GBK" panose="03000509000000000000" pitchFamily="65" charset="-122"/>
                <a:cs typeface="Times New Roman" panose="02020603050405020304" pitchFamily="18" charset="0"/>
                <a:sym typeface="+mn-ea"/>
              </a:rPr>
              <a:t>悉题型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·</a:t>
            </a:r>
            <a:r>
              <a:rPr lang="zh-CN" altLang="zh-CN" sz="40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洞察设问方式</a:t>
            </a:r>
            <a:endParaRPr lang="zh-CN" altLang="zh-CN" sz="40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标题 22529"/>
          <p:cNvSpPr>
            <a:spLocks noGrp="1" noRot="1"/>
          </p:cNvSpPr>
          <p:nvPr>
            <p:ph type="title"/>
          </p:nvPr>
        </p:nvSpPr>
        <p:spPr>
          <a:xfrm>
            <a:off x="557213" y="384175"/>
            <a:ext cx="8540750" cy="1143000"/>
          </a:xfrm>
        </p:spPr>
        <p:txBody>
          <a:bodyPr lIns="91440" tIns="45720" rIns="91440" bIns="45720" anchor="ctr"/>
          <a:p>
            <a:r>
              <a:rPr lang="zh-CN" altLang="en-US" sz="48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小结答题思路及方法：</a:t>
            </a:r>
            <a:endParaRPr lang="zh-CN" altLang="en-US" sz="4800" b="1" u="sng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4" name="文本占位符 22530"/>
          <p:cNvSpPr>
            <a:spLocks noGrp="1" noRot="1"/>
          </p:cNvSpPr>
          <p:nvPr>
            <p:ph idx="1"/>
          </p:nvPr>
        </p:nvSpPr>
        <p:spPr>
          <a:xfrm>
            <a:off x="404813" y="1527175"/>
            <a:ext cx="11576050" cy="4518025"/>
          </a:xfrm>
        </p:spPr>
        <p:txBody>
          <a:bodyPr lIns="91440" tIns="45720" rIns="91440" bIns="45720" anchor="t"/>
          <a:p>
            <a:pPr marL="0" indent="0"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探究某一情节的作用，</a:t>
            </a:r>
            <a:r>
              <a:rPr lang="zh-CN" altLang="en-US" sz="3600" b="1" dirty="0"/>
              <a:t>答题角度及步骤如下：</a:t>
            </a:r>
            <a:endParaRPr lang="zh-CN" altLang="en-US" sz="3600" b="1" dirty="0"/>
          </a:p>
          <a:p>
            <a:pPr marL="0" indent="0">
              <a:buNone/>
            </a:pPr>
            <a:r>
              <a:rPr lang="en-US" altLang="zh-CN" sz="3600" b="1" dirty="0"/>
              <a:t>①</a:t>
            </a:r>
            <a:r>
              <a:rPr lang="zh-CN" altLang="en-US" sz="3600" b="1" dirty="0"/>
              <a:t>答这个情节跟前后情节有何关联。（指向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情节</a:t>
            </a:r>
            <a:r>
              <a:rPr lang="zh-CN" altLang="en-US" sz="3600" b="1" dirty="0"/>
              <a:t>本身）</a:t>
            </a:r>
            <a:endParaRPr lang="zh-CN" altLang="en-US" sz="3600" b="1" dirty="0"/>
          </a:p>
          <a:p>
            <a:pPr marL="0" indent="0">
              <a:buNone/>
            </a:pPr>
            <a:r>
              <a:rPr lang="en-US" altLang="zh-CN" sz="3600" b="1" dirty="0"/>
              <a:t>②</a:t>
            </a:r>
            <a:r>
              <a:rPr lang="zh-CN" altLang="en-US" sz="3600" b="1" dirty="0"/>
              <a:t>答这个情节安排是否符合人物性格特征和发展变化轨迹。（指向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人物</a:t>
            </a:r>
            <a:r>
              <a:rPr lang="zh-CN" altLang="en-US" sz="3600" b="1" dirty="0"/>
              <a:t>）</a:t>
            </a:r>
            <a:endParaRPr lang="zh-CN" altLang="en-US" sz="3600" b="1" dirty="0"/>
          </a:p>
          <a:p>
            <a:pPr marL="0" indent="0">
              <a:buNone/>
            </a:pPr>
            <a:r>
              <a:rPr lang="en-US" altLang="zh-CN" sz="3600" b="1" dirty="0"/>
              <a:t>③</a:t>
            </a:r>
            <a:r>
              <a:rPr lang="zh-CN" altLang="en-US" sz="3600" b="1" dirty="0"/>
              <a:t>答这个情节安排是否有利于表现主题。（指向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主题</a:t>
            </a:r>
            <a:r>
              <a:rPr lang="zh-CN" altLang="en-US" sz="3600" b="1" dirty="0"/>
              <a:t>）</a:t>
            </a:r>
            <a:endParaRPr lang="zh-CN" altLang="en-US" sz="3600" b="1" dirty="0"/>
          </a:p>
          <a:p>
            <a:pPr marL="0" indent="0">
              <a:buNone/>
            </a:pPr>
            <a:r>
              <a:rPr lang="en-US" altLang="zh-CN" sz="3600" b="1" dirty="0"/>
              <a:t>④</a:t>
            </a:r>
            <a:r>
              <a:rPr lang="zh-CN" altLang="en-US" sz="3600" b="1" dirty="0"/>
              <a:t>答这个情节安排是否合乎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生活</a:t>
            </a:r>
            <a:r>
              <a:rPr lang="zh-CN" altLang="en-US" sz="3600" b="1" dirty="0"/>
              <a:t>逻辑和艺术规律。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19457"/>
          <p:cNvSpPr>
            <a:spLocks noGrp="1" noRot="1"/>
          </p:cNvSpPr>
          <p:nvPr>
            <p:ph type="title"/>
          </p:nvPr>
        </p:nvSpPr>
        <p:spPr/>
        <p:txBody>
          <a:bodyPr lIns="91440" tIns="45720" rIns="91440" bIns="45720" anchor="ctr"/>
          <a:p>
            <a:r>
              <a:rPr lang="en-US" altLang="zh-CN" sz="4000" b="1" dirty="0"/>
              <a:t>2.</a:t>
            </a:r>
            <a:r>
              <a:rPr lang="zh-CN" altLang="en-US" sz="4000" b="1" dirty="0"/>
              <a:t>探究某一情节是否合理</a:t>
            </a:r>
            <a:endParaRPr lang="zh-CN" altLang="en-US" sz="4000" b="1" dirty="0"/>
          </a:p>
        </p:txBody>
      </p:sp>
      <p:sp>
        <p:nvSpPr>
          <p:cNvPr id="24578" name="文本占位符 19458"/>
          <p:cNvSpPr>
            <a:spLocks noGrp="1" noRot="1"/>
          </p:cNvSpPr>
          <p:nvPr>
            <p:ph idx="1"/>
          </p:nvPr>
        </p:nvSpPr>
        <p:spPr>
          <a:xfrm>
            <a:off x="1006158" y="1383348"/>
            <a:ext cx="10515600" cy="3662362"/>
          </a:xfrm>
        </p:spPr>
        <p:txBody>
          <a:bodyPr lIns="91440" tIns="45720" rIns="91440" bIns="45720" anchor="t"/>
          <a:p>
            <a:pPr marL="0" indent="0">
              <a:buNone/>
            </a:pPr>
            <a:r>
              <a:rPr lang="zh-CN" altLang="en-US" sz="4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例：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小说最后描写了蛮儿一帮年轻人炸掉了遗璞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并用它去修水渠。作者在结局上的这种处理是否合理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请结合小说具体内容、追求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相关人物对此持何种态度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请联系全文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谈谈你的看法。（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遗璞）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0975" y="243840"/>
            <a:ext cx="11830050" cy="6369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/>
              <a:t>                                                                              </a:t>
            </a:r>
            <a:r>
              <a:rPr lang="zh-CN" altLang="en-US" sz="2400"/>
              <a:t>遗 璞</a:t>
            </a:r>
            <a:endParaRPr lang="zh-CN" altLang="en-US" sz="2400"/>
          </a:p>
          <a:p>
            <a:r>
              <a:rPr lang="zh-CN" altLang="en-US" sz="2400"/>
              <a:t>                                                                               贾平凹</a:t>
            </a:r>
            <a:endParaRPr lang="zh-CN" altLang="en-US" sz="2400"/>
          </a:p>
          <a:p>
            <a:r>
              <a:rPr lang="zh-CN" altLang="en-US" sz="2400"/>
              <a:t>         离公路很远的地方，有条山沟。再往深里走，有座古庙，庙前的河滩里，有一块共四问房那幺高，傅一只实一心碗儿放着。上边凿了四个大字：孕璜遗璞。</a:t>
            </a:r>
            <a:endParaRPr lang="zh-CN" altLang="en-US" sz="2400"/>
          </a:p>
          <a:p>
            <a:r>
              <a:rPr lang="zh-CN" altLang="en-US" sz="2400"/>
              <a:t>住在这孕璜遗璞周围的人家，就是遗璞村。</a:t>
            </a:r>
            <a:endParaRPr lang="zh-CN" altLang="en-US" sz="2400"/>
          </a:p>
          <a:p>
            <a:r>
              <a:rPr lang="zh-CN" altLang="en-US" sz="2400"/>
              <a:t>         县志上说：这石头，是当年士娲补天的时候多了一块，就遗弃在这里再没有用。人们都在传说，这石头孕了玉璜，是仙灵之物，于是时常有人前来现赏，遗璞村的人便祖祖辈辈自豪。</a:t>
            </a:r>
            <a:endParaRPr lang="zh-CN" altLang="en-US" sz="2400"/>
          </a:p>
          <a:p>
            <a:r>
              <a:rPr lang="zh-CN" altLang="en-US" sz="2400"/>
              <a:t>        收罢秋，是气转凉了。沟脑上连要修一道水渠，把水引到山坡下的地里，男人们都去辛苦，丁丁当当在远处破石头。夜里回来，使坐在碾盘上吃饭，然后就熬了山上自采的野茶。这茶很苦，一无三顿都要唱，不喝脑壳就疼。一喝着，身上来了精神，他们就笑话山外来观赏遗璞的那些人：</a:t>
            </a:r>
            <a:endParaRPr lang="zh-CN" altLang="en-US" sz="2400"/>
          </a:p>
          <a:p>
            <a:r>
              <a:rPr lang="zh-CN" altLang="en-US" sz="2400"/>
              <a:t>“城里人没采，一喝这茶就吐了。”</a:t>
            </a:r>
            <a:endParaRPr lang="zh-CN" altLang="en-US" sz="2400"/>
          </a:p>
          <a:p>
            <a:r>
              <a:rPr lang="zh-CN" altLang="en-US" sz="2400"/>
              <a:t>“城里人胃嫩。”</a:t>
            </a:r>
            <a:endParaRPr lang="zh-CN" altLang="en-US" sz="2400"/>
          </a:p>
          <a:p>
            <a:r>
              <a:rPr lang="zh-CN" altLang="en-US" sz="2400"/>
              <a:t>“鸡鸭都克得过，这茶水儿却受不?！”</a:t>
            </a:r>
            <a:endParaRPr lang="zh-CN" altLang="en-US" sz="2400"/>
          </a:p>
          <a:p>
            <a:r>
              <a:rPr lang="zh-CN" altLang="en-US" sz="2400"/>
              <a:t>        他们说过，就乐了，接着就看起河滩里的那块遗璞采。</a:t>
            </a:r>
            <a:endParaRPr lang="zh-CN" altLang="en-US" sz="2400"/>
          </a:p>
          <a:p>
            <a:r>
              <a:rPr lang="zh-CN" altLang="en-US" sz="2400"/>
              <a:t>“这么个仙物儿，遗在这里真委屈了。” </a:t>
            </a:r>
            <a:endParaRPr lang="zh-CN" altLang="en-US" sz="24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1440" y="106680"/>
            <a:ext cx="12009755" cy="71088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“亏就遗弃了它！”</a:t>
            </a:r>
            <a:endParaRPr lang="zh-CN" altLang="en-US" sz="2400"/>
          </a:p>
          <a:p>
            <a:r>
              <a:rPr lang="zh-CN" altLang="en-US" sz="2400"/>
              <a:t>“多亏？”</a:t>
            </a:r>
            <a:endParaRPr lang="zh-CN" altLang="en-US" sz="2400"/>
          </a:p>
          <a:p>
            <a:r>
              <a:rPr lang="zh-CN" altLang="en-US" sz="2400"/>
              <a:t>“它要不在这儿，谁会到咱这儿？省城在天尽头，咱能去吗？但咱坐在家门口，倒见着省城大人物了。”</a:t>
            </a:r>
            <a:endParaRPr lang="zh-CN" altLang="en-US" sz="2400"/>
          </a:p>
          <a:p>
            <a:r>
              <a:rPr lang="zh-CN" altLang="en-US" sz="2400"/>
              <a:t>     说的是省城老贾的事儿。</a:t>
            </a:r>
            <a:endParaRPr lang="zh-CN" altLang="en-US" sz="2400"/>
          </a:p>
          <a:p>
            <a:r>
              <a:rPr lang="zh-CN" altLang="en-US" sz="2400"/>
              <a:t>     省城老贾是七年前在这里呆过的。那时候，村里人发现从县里来了个胖胖的老头，白日里也上山劳动，夜里就在石头前闷头儿坐一阵。他们都不知道这是谁，后来才风闻是犯了错误，从省城来的人，姓贾。就叫起他省城老贾。</a:t>
            </a:r>
            <a:endParaRPr lang="zh-CN" altLang="en-US" sz="2400"/>
          </a:p>
          <a:p>
            <a:r>
              <a:rPr lang="zh-CN" altLang="en-US" sz="2400"/>
              <a:t>      一年后．省城老贯就在县里当了书记，他们才知道那是个当官的人物，遗璞村老少都很骄傲。省城老贾也没忘了这遗璞和遗璞村的人，过一些日子，就来看看石头，又给这个村拨了好多救济粮、救济款。有一年每家得到十二元，一半买了粮食，一半给孩子们买了塑料凉鞋。到山外去的时候，获子们就穿上塑料凉鞋，式样挺漂亮的，只是穿长了脚发烧，走一走得用凉水浇。去年秩初，省城老贾突然回省城去了，临走他照了好多遗璞的照片，还说回去后，要为这石头写写文章哩。不久，他就在省城当了一个很大的官。遗璞村的人愈是十分地骄傲了。</a:t>
            </a:r>
            <a:endParaRPr lang="zh-CN" altLang="en-US" sz="2400"/>
          </a:p>
          <a:p>
            <a:r>
              <a:rPr lang="zh-CN" altLang="en-US" sz="2400"/>
              <a:t>“那文章不知写了没有？”</a:t>
            </a:r>
            <a:endParaRPr lang="zh-CN" altLang="en-US" sz="2400"/>
          </a:p>
          <a:p>
            <a:r>
              <a:rPr lang="zh-CN" altLang="en-US" sz="2400"/>
              <a:t>    男人们狂碾盘上说话，婆娘家觉得热闹，也走了过来，女人在石头上坐了，一直不 开口，这会几说：</a:t>
            </a:r>
            <a:endParaRPr lang="zh-CN" altLang="en-US" sz="2400"/>
          </a:p>
          <a:p>
            <a:endParaRPr lang="zh-CN" altLang="en-US" sz="24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8590" y="109220"/>
            <a:ext cx="11664315" cy="5815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“蛮儿说，他在报上看到省城老贾的文章了。”</a:t>
            </a:r>
            <a:endParaRPr lang="zh-CN" altLang="en-US" sz="2400"/>
          </a:p>
          <a:p>
            <a:r>
              <a:rPr lang="zh-CN" altLang="en-US" sz="2400"/>
              <a:t>“写咱遗璞村了吗？”</a:t>
            </a:r>
            <a:endParaRPr lang="zh-CN" altLang="en-US" sz="2400"/>
          </a:p>
          <a:p>
            <a:r>
              <a:rPr lang="zh-CN" altLang="en-US" sz="2400"/>
              <a:t>“写了．说„四人帮‟迫害他，把他„流放‟，„流放‟是什么意思？”</a:t>
            </a:r>
            <a:endParaRPr lang="zh-CN" altLang="en-US" sz="2400"/>
          </a:p>
          <a:p>
            <a:r>
              <a:rPr lang="zh-CN" altLang="en-US" sz="2400"/>
              <a:t>“就是下放吧。”</a:t>
            </a:r>
            <a:endParaRPr lang="zh-CN" altLang="en-US" sz="2400"/>
          </a:p>
          <a:p>
            <a:r>
              <a:rPr lang="zh-CN" altLang="en-US" sz="2400"/>
              <a:t>“流放‟到一个山区小县，而且还在一个山沟沟劳改了一年。”</a:t>
            </a:r>
            <a:endParaRPr lang="zh-CN" altLang="en-US" sz="2400"/>
          </a:p>
          <a:p>
            <a:r>
              <a:rPr lang="zh-CN" altLang="en-US" sz="2400"/>
              <a:t>“你胡说了，他住在咱这儿，没有背枪的看守他，苦是苦些，和咱们一样，咱又处 处照顾了他，你说他劳改了一年，咱们不是长年在劳改吗？”</a:t>
            </a:r>
            <a:endParaRPr lang="zh-CN" altLang="en-US" sz="2400"/>
          </a:p>
          <a:p>
            <a:r>
              <a:rPr lang="zh-CN" altLang="en-US" sz="2400"/>
              <a:t>“蛮儿说报上就连幺写的。”</a:t>
            </a:r>
            <a:endParaRPr lang="zh-CN" altLang="en-US" sz="2400"/>
          </a:p>
          <a:p>
            <a:r>
              <a:rPr lang="zh-CN" altLang="en-US" sz="2400"/>
              <a:t>“蛮儿一定是看措了。你们婆娘家这臭嘴！”</a:t>
            </a:r>
            <a:endParaRPr lang="zh-CN" altLang="en-US" sz="2400"/>
          </a:p>
          <a:p>
            <a:r>
              <a:rPr lang="zh-CN" altLang="en-US" sz="2400"/>
              <a:t>     婆娘家便不再言语了，低声骂了一句怀里用牙吐奶的弦子。</a:t>
            </a:r>
            <a:endParaRPr lang="zh-CN" altLang="en-US" sz="2400"/>
          </a:p>
          <a:p>
            <a:r>
              <a:rPr lang="zh-CN" altLang="en-US" sz="2400"/>
              <a:t>     男人们喝过一杯黑糊糊的茶水，又说开了：</a:t>
            </a:r>
            <a:endParaRPr lang="zh-CN" altLang="en-US" sz="2400"/>
          </a:p>
          <a:p>
            <a:r>
              <a:rPr lang="zh-CN" altLang="en-US" sz="2400"/>
              <a:t>“咱这块遗璞，真是好石头呢！想想，招来多少人了?不算一般的，大人物就有十 多个了吧？”</a:t>
            </a:r>
            <a:endParaRPr lang="zh-CN" altLang="en-US" sz="2400"/>
          </a:p>
          <a:p>
            <a:r>
              <a:rPr lang="zh-CN" altLang="en-US" sz="2400"/>
              <a:t>     他们扳指头教敷，果然十多个了。</a:t>
            </a:r>
            <a:endParaRPr lang="zh-CN" altLang="en-US" sz="2400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58800" y="601980"/>
            <a:ext cx="1079373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“以后还能来吗？”</a:t>
            </a:r>
            <a:endParaRPr lang="zh-CN" altLang="en-US" sz="2400"/>
          </a:p>
          <a:p>
            <a:r>
              <a:rPr lang="zh-CN" altLang="en-US" sz="2400"/>
              <a:t>“只要有咱这块石头，就有人来吧，说不定以后还会来比省城老贾更大的人呢。” “啊，那最好，娃们又要有凉鞋穿了！”</a:t>
            </a:r>
            <a:endParaRPr lang="zh-CN" altLang="en-US" sz="2400"/>
          </a:p>
          <a:p>
            <a:r>
              <a:rPr lang="zh-CN" altLang="en-US" sz="2400"/>
              <a:t>“但愿他们能来。”</a:t>
            </a:r>
            <a:endParaRPr lang="zh-CN" altLang="en-US" sz="2400"/>
          </a:p>
          <a:p>
            <a:r>
              <a:rPr lang="zh-CN" altLang="en-US" sz="2400"/>
              <a:t>“但愿不要是犯了什么错误。”</a:t>
            </a:r>
            <a:endParaRPr lang="zh-CN" altLang="en-US" sz="2400"/>
          </a:p>
          <a:p>
            <a:r>
              <a:rPr lang="zh-CN" altLang="en-US" sz="2400"/>
              <a:t>“但愿……”</a:t>
            </a:r>
            <a:endParaRPr lang="zh-CN" altLang="en-US" sz="2400"/>
          </a:p>
          <a:p>
            <a:r>
              <a:rPr lang="zh-CN" altLang="en-US" sz="2400"/>
              <a:t>     茶已经噶完，就卷着喇叭纸烟抽起来，黑影里，火光一明一灭的。末了打着哈欠， 还在说：</a:t>
            </a:r>
            <a:endParaRPr lang="zh-CN" altLang="en-US" sz="2400"/>
          </a:p>
          <a:p>
            <a:r>
              <a:rPr lang="zh-CN" altLang="en-US" sz="2400"/>
              <a:t>“真是好石头呢。”</a:t>
            </a:r>
            <a:endParaRPr lang="zh-CN" altLang="en-US" sz="2400"/>
          </a:p>
          <a:p>
            <a:r>
              <a:rPr lang="zh-CN" altLang="en-US" sz="2400"/>
              <a:t>    但是，就在这一夜的黎明时分，河难里响了一声爆炸声，人们都惊醒了。早晨起来， 才发现是蛮儿一帮年轻人用炸药把遗饉炸开了，又用铁钎大锤在黑水汗流地砸着，破着，就把石头一块块抬看到水渠工地上去了。 （有删节）</a:t>
            </a:r>
            <a:endParaRPr lang="zh-CN" altLang="en-US" sz="24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标题 20481"/>
          <p:cNvSpPr>
            <a:spLocks noGrp="1" noRot="1"/>
          </p:cNvSpPr>
          <p:nvPr>
            <p:ph type="title"/>
          </p:nvPr>
        </p:nvSpPr>
        <p:spPr/>
        <p:txBody>
          <a:bodyPr lIns="91440" tIns="45720" rIns="91440" bIns="45720" anchor="ctr"/>
          <a:p>
            <a:r>
              <a:rPr lang="en-US" altLang="zh-CN" sz="4000" b="1" dirty="0"/>
              <a:t>2.</a:t>
            </a:r>
            <a:r>
              <a:rPr lang="zh-CN" altLang="en-US" sz="4000" b="1" dirty="0"/>
              <a:t>探究某一情节是否合理</a:t>
            </a:r>
            <a:endParaRPr lang="zh-CN" altLang="en-US" sz="4000" b="1" dirty="0"/>
          </a:p>
        </p:txBody>
      </p:sp>
      <p:sp>
        <p:nvSpPr>
          <p:cNvPr id="20483" name="文本占位符 20482"/>
          <p:cNvSpPr>
            <a:spLocks noGrp="1" noRot="1"/>
          </p:cNvSpPr>
          <p:nvPr>
            <p:ph idx="1"/>
          </p:nvPr>
        </p:nvSpPr>
        <p:spPr>
          <a:xfrm>
            <a:off x="838200" y="1416050"/>
            <a:ext cx="10515600" cy="5184775"/>
          </a:xfrm>
        </p:spPr>
        <p:txBody>
          <a:bodyPr vert="horz" lIns="91440" tIns="45720" rIns="91440" bIns="45720" rtlCol="0">
            <a:normAutofit fontScale="90000"/>
          </a:bodyPr>
          <a:p>
            <a:pPr marL="0" indent="0" fontAlgn="auto">
              <a:lnSpc>
                <a:spcPct val="90000"/>
              </a:lnSpc>
              <a:buNone/>
            </a:pPr>
            <a:r>
              <a:rPr lang="zh-CN" altLang="en-US" sz="4800" b="1" u="sng" strike="noStrike" noProof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答：</a:t>
            </a:r>
            <a:r>
              <a:rPr lang="zh-CN" altLang="en-US" sz="4000" b="1" strike="noStrike" noProof="1" dirty="0"/>
              <a:t>观点一：作者在结局上的处理是合理的。</a:t>
            </a:r>
            <a:endParaRPr lang="zh-CN" altLang="en-US" sz="4000" b="1" strike="noStrike" noProof="1" dirty="0"/>
          </a:p>
          <a:p>
            <a:pPr marL="0" indent="0" fontAlgn="auto">
              <a:lnSpc>
                <a:spcPct val="90000"/>
              </a:lnSpc>
              <a:buNone/>
            </a:pPr>
            <a:r>
              <a:rPr lang="en-US" altLang="zh-CN" sz="4000" b="1" strike="noStrike" noProof="1" dirty="0"/>
              <a:t> </a:t>
            </a:r>
            <a:r>
              <a:rPr lang="en-US" altLang="zh-CN" sz="4000" b="1" strike="noStrike" noProof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zh-CN" altLang="en-US" sz="4000" b="1" strike="noStrike" noProof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从情节上</a:t>
            </a:r>
            <a:r>
              <a:rPr lang="zh-CN" altLang="en-US" sz="4000" b="1" strike="noStrike" noProof="1" dirty="0"/>
              <a:t>说，遗璞村人为之自豪的石头被一群年轻人突然炸掉，这样的处理可以产生出人意料的艺术效果；</a:t>
            </a:r>
            <a:endParaRPr lang="zh-CN" altLang="en-US" sz="4000" b="1" strike="noStrike" noProof="1" dirty="0"/>
          </a:p>
          <a:p>
            <a:pPr marL="0" indent="0" fontAlgn="auto">
              <a:lnSpc>
                <a:spcPct val="90000"/>
              </a:lnSpc>
              <a:buNone/>
            </a:pPr>
            <a:r>
              <a:rPr lang="en-US" altLang="zh-CN" sz="4000" b="1" strike="noStrike" noProof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lang="zh-CN" altLang="en-US" sz="4000" b="1" strike="noStrike" noProof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从主题上</a:t>
            </a:r>
            <a:r>
              <a:rPr lang="zh-CN" altLang="en-US" sz="4000" b="1" strike="noStrike" noProof="1" dirty="0"/>
              <a:t>说，“没有用”的遗璞是一种守旧思想与生活方式的象征，这样的处理有助于小说思想内蕴的表达；</a:t>
            </a:r>
            <a:endParaRPr lang="zh-CN" altLang="en-US" sz="4000" b="1" strike="noStrike" noProof="1" dirty="0"/>
          </a:p>
          <a:p>
            <a:pPr marL="0" indent="0" fontAlgn="auto">
              <a:lnSpc>
                <a:spcPct val="90000"/>
              </a:lnSpc>
              <a:buNone/>
            </a:pPr>
            <a:r>
              <a:rPr lang="en-US" altLang="zh-CN" sz="4000" b="1" strike="noStrike" noProof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r>
              <a:rPr lang="zh-CN" altLang="en-US" sz="4000" b="1" strike="noStrike" noProof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从时代上</a:t>
            </a:r>
            <a:r>
              <a:rPr lang="zh-CN" altLang="en-US" sz="4000" b="1" strike="noStrike" noProof="1" dirty="0"/>
              <a:t>说，这样的处理符合</a:t>
            </a:r>
            <a:r>
              <a:rPr lang="en-US" altLang="zh-CN" sz="4000" b="1" strike="noStrike" noProof="1" dirty="0"/>
              <a:t>20</a:t>
            </a:r>
            <a:r>
              <a:rPr lang="zh-CN" altLang="en-US" sz="4000" b="1" strike="noStrike" noProof="1" dirty="0"/>
              <a:t>世纪</a:t>
            </a:r>
            <a:r>
              <a:rPr lang="en-US" altLang="zh-CN" sz="4000" b="1" strike="noStrike" noProof="1" dirty="0"/>
              <a:t>80</a:t>
            </a:r>
            <a:r>
              <a:rPr lang="zh-CN" altLang="en-US" sz="4000" b="1" strike="noStrike" noProof="1" dirty="0"/>
              <a:t>年代初期改革开放的精神，有现实意义。</a:t>
            </a:r>
            <a:endParaRPr lang="zh-CN" altLang="en-US" sz="4000" b="1" strike="noStrike" noProof="1" dirty="0"/>
          </a:p>
        </p:txBody>
      </p:sp>
      <p:sp>
        <p:nvSpPr>
          <p:cNvPr id="6" name="椭圆 5"/>
          <p:cNvSpPr/>
          <p:nvPr/>
        </p:nvSpPr>
        <p:spPr>
          <a:xfrm>
            <a:off x="8201025" y="1416050"/>
            <a:ext cx="1577975" cy="647700"/>
          </a:xfrm>
          <a:prstGeom prst="ellipse">
            <a:avLst/>
          </a:prstGeom>
          <a:noFill/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标题 21505"/>
          <p:cNvSpPr>
            <a:spLocks noGrp="1" noRot="1"/>
          </p:cNvSpPr>
          <p:nvPr>
            <p:ph type="title"/>
          </p:nvPr>
        </p:nvSpPr>
        <p:spPr>
          <a:xfrm>
            <a:off x="501607" y="102874"/>
            <a:ext cx="10852237" cy="441964"/>
          </a:xfrm>
        </p:spPr>
        <p:txBody>
          <a:bodyPr lIns="91440" tIns="45720" rIns="91440" bIns="45720" anchor="ctr"/>
          <a:p>
            <a:r>
              <a:rPr lang="en-US" altLang="zh-CN" sz="4000" b="1" dirty="0"/>
              <a:t>2.</a:t>
            </a:r>
            <a:r>
              <a:rPr lang="zh-CN" altLang="en-US" sz="4000" b="1" dirty="0"/>
              <a:t>探究某一情节是否合理</a:t>
            </a:r>
            <a:endParaRPr lang="zh-CN" altLang="en-US" sz="4000" b="1" dirty="0"/>
          </a:p>
        </p:txBody>
      </p:sp>
      <p:sp>
        <p:nvSpPr>
          <p:cNvPr id="21507" name="文本占位符 21506"/>
          <p:cNvSpPr>
            <a:spLocks noGrp="1" noRot="1"/>
          </p:cNvSpPr>
          <p:nvPr>
            <p:ph idx="1"/>
          </p:nvPr>
        </p:nvSpPr>
        <p:spPr>
          <a:xfrm>
            <a:off x="669925" y="544830"/>
            <a:ext cx="10904220" cy="4351655"/>
          </a:xfrm>
        </p:spPr>
        <p:txBody>
          <a:bodyPr vert="horz" lIns="91440" tIns="45720" rIns="91440" bIns="45720" rtlCol="0">
            <a:noAutofit/>
          </a:bodyPr>
          <a:p>
            <a:pPr marL="0" indent="0" fontAlgn="auto">
              <a:buNone/>
            </a:pPr>
            <a:r>
              <a:rPr lang="zh-CN" altLang="en-US" sz="3500" b="1" u="sng" strike="noStrike" noProof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答：</a:t>
            </a:r>
            <a:r>
              <a:rPr lang="zh-CN" altLang="en-US" sz="3500" b="1" strike="noStrike" noProof="1" dirty="0"/>
              <a:t>观点二：作者在结局上的处理是不合理的。</a:t>
            </a:r>
            <a:endParaRPr lang="zh-CN" altLang="en-US" sz="3500" b="1" strike="noStrike" noProof="1" dirty="0"/>
          </a:p>
          <a:p>
            <a:pPr marL="0" indent="0" fontAlgn="auto">
              <a:buNone/>
            </a:pPr>
            <a:r>
              <a:rPr lang="en-US" altLang="zh-CN" sz="3500" b="1" strike="noStrike" noProof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zh-CN" altLang="en-US" sz="3500" b="1" strike="noStrike" noProof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从情理上</a:t>
            </a:r>
            <a:r>
              <a:rPr lang="zh-CN" altLang="en-US" sz="3500" b="1" strike="noStrike" noProof="1" dirty="0"/>
              <a:t>说，遗璞村人世世代代视为宝物的东西，被一群年轻人轻易的炸掉，不合情理，违背了生活的逻辑；</a:t>
            </a:r>
            <a:endParaRPr lang="zh-CN" altLang="en-US" sz="3500" b="1" strike="noStrike" noProof="1" dirty="0"/>
          </a:p>
          <a:p>
            <a:pPr marL="0" indent="0" fontAlgn="auto">
              <a:buNone/>
            </a:pPr>
            <a:r>
              <a:rPr lang="en-US" altLang="zh-CN" sz="3500" b="1" strike="noStrike" noProof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lang="zh-CN" altLang="en-US" sz="3500" b="1" strike="noStrike" noProof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从叙事上</a:t>
            </a:r>
            <a:r>
              <a:rPr lang="zh-CN" altLang="en-US" sz="3500" b="1" strike="noStrike" noProof="1" dirty="0"/>
              <a:t>看，炸掉遗璞修水渠的必要性并没有在小说中明确的饿交代出来，缺乏艺术上的逻辑性；</a:t>
            </a:r>
            <a:endParaRPr lang="zh-CN" altLang="en-US" sz="3500" b="1" strike="noStrike" noProof="1" dirty="0"/>
          </a:p>
          <a:p>
            <a:pPr marL="0" indent="0" fontAlgn="auto">
              <a:buNone/>
            </a:pPr>
            <a:r>
              <a:rPr lang="en-US" altLang="zh-CN" sz="3500" b="1" strike="noStrike" noProof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r>
              <a:rPr lang="zh-CN" altLang="en-US" sz="3500" b="1" strike="noStrike" noProof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从现实上</a:t>
            </a:r>
            <a:r>
              <a:rPr lang="zh-CN" altLang="en-US" sz="3500" b="1" strike="noStrike" noProof="1" dirty="0"/>
              <a:t>讲，这种结局也不符合保护文物、合理开发的现代观念。</a:t>
            </a:r>
            <a:endParaRPr lang="zh-CN" altLang="en-US" sz="3500" b="1" strike="noStrike" noProof="1" dirty="0"/>
          </a:p>
        </p:txBody>
      </p:sp>
      <p:sp>
        <p:nvSpPr>
          <p:cNvPr id="6" name="椭圆 5"/>
          <p:cNvSpPr/>
          <p:nvPr/>
        </p:nvSpPr>
        <p:spPr>
          <a:xfrm>
            <a:off x="8175943" y="628015"/>
            <a:ext cx="2001837" cy="647700"/>
          </a:xfrm>
          <a:prstGeom prst="ellipse">
            <a:avLst/>
          </a:prstGeom>
          <a:noFill/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矩形 22531"/>
          <p:cNvSpPr>
            <a:spLocks noRot="1"/>
          </p:cNvSpPr>
          <p:nvPr/>
        </p:nvSpPr>
        <p:spPr>
          <a:xfrm>
            <a:off x="746125" y="1755775"/>
            <a:ext cx="10726738" cy="3886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4400" b="1" baseline="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探究情节安排的合理性</a:t>
            </a:r>
            <a:r>
              <a:rPr lang="zh-CN" altLang="en-US" sz="4400" b="1" baseline="0" dirty="0">
                <a:latin typeface="Calibri" panose="020F0502020204030204" charset="0"/>
                <a:ea typeface="宋体" panose="02010600030101010101" pitchFamily="2" charset="-122"/>
              </a:rPr>
              <a:t>，答题方法为：</a:t>
            </a:r>
            <a:endParaRPr lang="zh-CN" altLang="en-US" sz="4400" b="1" baseline="0" dirty="0">
              <a:latin typeface="Calibri" panose="020F050202020403020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4400" b="1" baseline="0" dirty="0">
                <a:latin typeface="Arial" panose="020B0604020202020204" pitchFamily="34" charset="0"/>
              </a:rPr>
              <a:t>①</a:t>
            </a:r>
            <a:r>
              <a:rPr lang="zh-CN" altLang="en-US" sz="4400" b="1" baseline="0" dirty="0">
                <a:latin typeface="Calibri" panose="020F0502020204030204" charset="0"/>
                <a:ea typeface="宋体" panose="02010600030101010101" pitchFamily="2" charset="-122"/>
              </a:rPr>
              <a:t>表明观点</a:t>
            </a:r>
            <a:r>
              <a:rPr lang="en-US" altLang="zh-CN" sz="4400" b="1" baseline="0" dirty="0">
                <a:latin typeface="Arial" panose="020B0604020202020204" pitchFamily="34" charset="0"/>
              </a:rPr>
              <a:t>(</a:t>
            </a:r>
            <a:r>
              <a:rPr lang="zh-CN" altLang="en-US" sz="4400" b="1" baseline="0" dirty="0">
                <a:latin typeface="Calibri" panose="020F0502020204030204" charset="0"/>
                <a:ea typeface="宋体" panose="02010600030101010101" pitchFamily="2" charset="-122"/>
              </a:rPr>
              <a:t>肯定或否定</a:t>
            </a:r>
            <a:r>
              <a:rPr lang="en-US" altLang="zh-CN" sz="4400" b="1" baseline="0">
                <a:latin typeface="Arial" panose="020B0604020202020204" pitchFamily="34" charset="0"/>
              </a:rPr>
              <a:t>)</a:t>
            </a:r>
            <a:r>
              <a:rPr lang="zh-CN" altLang="en-US" sz="4400" b="1" baseline="0">
                <a:latin typeface="Calibri" panose="020F0502020204030204" charset="0"/>
                <a:ea typeface="宋体" panose="02010600030101010101" pitchFamily="2" charset="-122"/>
              </a:rPr>
              <a:t>；</a:t>
            </a:r>
            <a:endParaRPr lang="zh-CN" altLang="en-US" sz="4400" b="1" baseline="0">
              <a:latin typeface="Calibri" panose="020F050202020403020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4400" b="1" baseline="0" dirty="0">
                <a:latin typeface="Arial" panose="020B0604020202020204" pitchFamily="34" charset="0"/>
              </a:rPr>
              <a:t>②</a:t>
            </a:r>
            <a:r>
              <a:rPr lang="zh-CN" altLang="en-US" sz="4400" b="1" baseline="0" dirty="0">
                <a:latin typeface="Calibri" panose="020F0502020204030204" charset="0"/>
                <a:ea typeface="宋体" panose="02010600030101010101" pitchFamily="2" charset="-122"/>
              </a:rPr>
              <a:t>从情节安排本身、人物身份性格及文章的主旨出发，找到证明自己观点的依据。</a:t>
            </a:r>
            <a:endParaRPr lang="zh-CN" altLang="en-US" sz="4400" b="1" baseline="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7650" name="标题 3"/>
          <p:cNvSpPr>
            <a:spLocks noGrp="1" noRot="1"/>
          </p:cNvSpPr>
          <p:nvPr>
            <p:ph type="title"/>
          </p:nvPr>
        </p:nvSpPr>
        <p:spPr>
          <a:xfrm>
            <a:off x="746125" y="612775"/>
            <a:ext cx="8540750" cy="1143000"/>
          </a:xfrm>
        </p:spPr>
        <p:txBody>
          <a:bodyPr lIns="91440" tIns="45720" rIns="91440" bIns="45720" anchor="ctr"/>
          <a:p>
            <a:r>
              <a:rPr lang="zh-CN" altLang="en-US" sz="48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小结答题思路及方法：</a:t>
            </a:r>
            <a:endParaRPr lang="zh-CN" altLang="en-US" sz="4800" b="1" u="sng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1"/>
          <p:cNvSpPr>
            <a:spLocks noGrp="1"/>
          </p:cNvSpPr>
          <p:nvPr>
            <p:ph type="title"/>
          </p:nvPr>
        </p:nvSpPr>
        <p:spPr>
          <a:xfrm>
            <a:off x="3063875" y="1722438"/>
            <a:ext cx="7813675" cy="1325562"/>
          </a:xfrm>
        </p:spPr>
        <p:txBody>
          <a:bodyPr lIns="91440" tIns="45720" rIns="91440" bIns="45720" anchor="ctr"/>
          <a:p>
            <a:r>
              <a:rPr lang="zh-CN" altLang="en-US" sz="48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题型三：情节鉴赏题</a:t>
            </a:r>
            <a:endParaRPr lang="zh-CN" altLang="en-US" sz="4800"/>
          </a:p>
        </p:txBody>
      </p:sp>
      <p:sp>
        <p:nvSpPr>
          <p:cNvPr id="2" name="文本框 1"/>
          <p:cNvSpPr txBox="1"/>
          <p:nvPr/>
        </p:nvSpPr>
        <p:spPr>
          <a:xfrm>
            <a:off x="4048760" y="3670300"/>
            <a:ext cx="40944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 b="1">
                <a:solidFill>
                  <a:srgbClr val="0000FF"/>
                </a:solidFill>
                <a:sym typeface="宋体" panose="02010600030101010101" pitchFamily="2" charset="-122"/>
              </a:rPr>
              <a:t>【近几年题型】</a:t>
            </a:r>
            <a:endParaRPr lang="zh-CN" altLang="en-US" sz="4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文本框 9217"/>
          <p:cNvSpPr txBox="1"/>
          <p:nvPr/>
        </p:nvSpPr>
        <p:spPr>
          <a:xfrm>
            <a:off x="669608" y="885190"/>
            <a:ext cx="10629900" cy="4584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u="sng" dirty="0">
                <a:latin typeface="黑体" panose="02010609060101010101" charset="-122"/>
                <a:ea typeface="黑体" panose="02010609060101010101" charset="-122"/>
              </a:rPr>
              <a:t>高考小说阅读“情节”类试题常见题型：</a:t>
            </a:r>
            <a:endParaRPr lang="zh-CN" altLang="en-US" sz="4000" b="1" u="sng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</a:rPr>
              <a:t>        </a:t>
            </a:r>
            <a:r>
              <a:rPr lang="zh-CN" altLang="en-US" sz="6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一、情节概括题           </a:t>
            </a:r>
            <a:endParaRPr lang="zh-CN" altLang="en-US" sz="60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6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   二、</a:t>
            </a:r>
            <a:r>
              <a:rPr lang="zh-CN" altLang="en-US" sz="6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情节探究题</a:t>
            </a:r>
            <a:r>
              <a:rPr lang="zh-CN" altLang="en-US" sz="6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       </a:t>
            </a:r>
            <a:endParaRPr lang="zh-CN" altLang="en-US" sz="60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6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     三、</a:t>
            </a:r>
            <a:r>
              <a:rPr lang="zh-CN" altLang="en-US" sz="6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情节鉴赏题</a:t>
            </a:r>
            <a:endParaRPr lang="zh-CN" altLang="en-US" sz="60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0347" y="90805"/>
            <a:ext cx="10852237" cy="441964"/>
          </a:xfrm>
        </p:spPr>
        <p:txBody>
          <a:bodyPr>
            <a:normAutofit fontScale="90000"/>
          </a:bodyPr>
          <a:p>
            <a:r>
              <a:rPr lang="zh-CN" altLang="en-US"/>
              <a:t>2020年全国卷Ⅰ《越野滑雪》     【美】海明威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80390" y="2438400"/>
            <a:ext cx="113944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3200" b="0">
                <a:latin typeface="宋体" panose="02010600030101010101" pitchFamily="2" charset="-122"/>
              </a:rPr>
              <a:t>8</a:t>
            </a:r>
            <a:r>
              <a:rPr lang="zh-CN" sz="3200" b="0">
                <a:ea typeface="宋体" panose="02010600030101010101" pitchFamily="2" charset="-122"/>
              </a:rPr>
              <a:t>．两人在喝完酒离开客栈前有一段一再相约的对话。请结合上下文分析对话者的心理。（</a:t>
            </a:r>
            <a:r>
              <a:rPr lang="en-US" sz="3200" b="0">
                <a:latin typeface="Times New Roman" panose="02020603050405020304" pitchFamily="18" charset="0"/>
              </a:rPr>
              <a:t>6</a:t>
            </a:r>
            <a:r>
              <a:rPr lang="zh-CN" sz="3200" b="0">
                <a:ea typeface="宋体" panose="02010600030101010101" pitchFamily="2" charset="-122"/>
              </a:rPr>
              <a:t>分）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543560" y="4098290"/>
            <a:ext cx="1146810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en-US" sz="3200">
                <a:latin typeface="宋体" panose="02010600030101010101" pitchFamily="2" charset="-122"/>
                <a:sym typeface="+mn-ea"/>
              </a:rPr>
              <a:t>9</a:t>
            </a:r>
            <a:r>
              <a:rPr lang="zh-CN" sz="3200">
                <a:ea typeface="宋体" panose="02010600030101010101" pitchFamily="2" charset="-122"/>
                <a:sym typeface="+mn-ea"/>
              </a:rPr>
              <a:t>．海明威的“冰山”理论将文学作品同冰山类比，他说：“冰山在海面移动很庄严宏伟，这是因为它只有八分之一露在水面上。”本小说正是只描写了这露出水面的八分之一。请据此简要说明本小说的情节安排及其效果。（</a:t>
            </a:r>
            <a:r>
              <a:rPr lang="en-US" sz="3200">
                <a:latin typeface="Times New Roman" panose="02020603050405020304" pitchFamily="18" charset="0"/>
                <a:sym typeface="+mn-ea"/>
              </a:rPr>
              <a:t>6</a:t>
            </a:r>
            <a:r>
              <a:rPr lang="zh-CN" sz="3200">
                <a:ea typeface="宋体" panose="02010600030101010101" pitchFamily="2" charset="-122"/>
                <a:sym typeface="+mn-ea"/>
              </a:rPr>
              <a:t>分）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4289425" y="3514725"/>
            <a:ext cx="3434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fontAlgn="auto"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sym typeface="+mn-ea"/>
              </a:rPr>
              <a:t>（分析人物形象）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4378960" y="6159500"/>
            <a:ext cx="42621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 smtClean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sym typeface="+mn-ea"/>
              </a:rPr>
              <a:t>分析情节安排及其效果</a:t>
            </a:r>
            <a:endParaRPr lang="zh-CN" altLang="en-US" sz="3200" b="1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6115" y="836930"/>
            <a:ext cx="112236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3200" b="0">
                <a:latin typeface="宋体" panose="02010600030101010101" pitchFamily="2" charset="-122"/>
              </a:rPr>
              <a:t>7</a:t>
            </a:r>
            <a:r>
              <a:rPr lang="zh-CN" sz="3200" b="0">
                <a:ea typeface="宋体" panose="02010600030101010101" pitchFamily="2" charset="-122"/>
              </a:rPr>
              <a:t>．下列对小说相关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内容和艺术特色</a:t>
            </a:r>
            <a:r>
              <a:rPr lang="zh-CN" sz="3200" b="0">
                <a:ea typeface="宋体" panose="02010600030101010101" pitchFamily="2" charset="-122"/>
              </a:rPr>
              <a:t>的分析签赏，不正确的一项是（</a:t>
            </a:r>
            <a:r>
              <a:rPr lang="en-US" sz="3200" b="0">
                <a:latin typeface="Times New Roman" panose="02020603050405020304" pitchFamily="18" charset="0"/>
              </a:rPr>
              <a:t>3</a:t>
            </a:r>
            <a:r>
              <a:rPr lang="zh-CN" sz="3200" b="0">
                <a:ea typeface="宋体" panose="02010600030101010101" pitchFamily="2" charset="-122"/>
              </a:rPr>
              <a:t>分）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4289425" y="1913255"/>
            <a:ext cx="385762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概括内容和艺术特色</a:t>
            </a:r>
            <a:endParaRPr lang="zh-CN" altLang="en-US" sz="3200" b="1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100" grpId="0"/>
      <p:bldP spid="100" grpId="1"/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2020年全国卷Ⅰ《</a:t>
            </a:r>
            <a:r>
              <a:rPr lang="zh-CN" altLang="en-US"/>
              <a:t>小步舞》 </a:t>
            </a:r>
            <a:r>
              <a:rPr lang="zh-CN" altLang="en-US">
                <a:sym typeface="+mn-ea"/>
              </a:rPr>
              <a:t>[法]莫泊桑</a:t>
            </a:r>
            <a:r>
              <a:rPr lang="zh-CN" altLang="en-US"/>
              <a:t>  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69925" y="992505"/>
            <a:ext cx="11297285" cy="1353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7. 下列对小说相关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内容和艺术特色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的分析鉴赏，不正确的一项是</a:t>
            </a:r>
            <a:endParaRPr lang="zh-CN" sz="1050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669925" y="4088130"/>
            <a:ext cx="11382375" cy="12376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endParaRPr lang="zh-CN" sz="1050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9. 小说中的卢森堡公园苗圃在情节发展中有重要作用，这种作用体现在哪些方面？请结合作品简要分析。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669925" y="2447925"/>
            <a:ext cx="113823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8. 请以老舞蹈师形象为</a:t>
            </a:r>
            <a:r>
              <a:rPr lang="zh-CN" sz="32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例，谈谈小说塑造人物形象时运用了哪些表现手法。</a:t>
            </a:r>
            <a:endParaRPr lang="zh-CN" altLang="en-US" sz="3200"/>
          </a:p>
        </p:txBody>
      </p:sp>
      <p:sp>
        <p:nvSpPr>
          <p:cNvPr id="102" name="文本框 101"/>
          <p:cNvSpPr txBox="1"/>
          <p:nvPr/>
        </p:nvSpPr>
        <p:spPr>
          <a:xfrm>
            <a:off x="3556000" y="352425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796540" y="1835785"/>
            <a:ext cx="385762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概括内容和艺术特色</a:t>
            </a:r>
            <a:endParaRPr lang="zh-CN" altLang="en-US" sz="32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76725" y="3416300"/>
            <a:ext cx="3434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sym typeface="+mn-ea"/>
              </a:rPr>
              <a:t>（分析人物形象）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4643120" y="5649595"/>
            <a:ext cx="431482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分析情节发展的作用</a:t>
            </a:r>
            <a:endParaRPr lang="zh-CN" altLang="en-US" sz="36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448945" y="0"/>
            <a:ext cx="8669020" cy="742950"/>
          </a:xfrm>
        </p:spPr>
        <p:txBody>
          <a:bodyPr lIns="91440" tIns="45720" rIns="91440" bIns="45720" anchor="ctr"/>
          <a:p>
            <a:r>
              <a:rPr lang="en-US" altLang="zh-CN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《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锄</a:t>
            </a:r>
            <a:r>
              <a:rPr lang="en-US" altLang="zh-CN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》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 李锐）</a:t>
            </a:r>
            <a:endParaRPr lang="zh-CN" altLang="en-US" sz="40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666750" y="579755"/>
            <a:ext cx="11058525" cy="6134100"/>
          </a:xfrm>
        </p:spPr>
        <p:txBody>
          <a:bodyPr lIns="91440" tIns="45720" rIns="91440" bIns="45720" anchor="t"/>
          <a:p>
            <a:pPr marL="0" indent="0">
              <a:buNone/>
            </a:pPr>
            <a:r>
              <a:rPr lang="en-US" altLang="zh-CN" sz="2800" b="1"/>
              <a:t>1.</a:t>
            </a:r>
            <a:r>
              <a:rPr lang="zh-CN" altLang="en-US" sz="2800" b="1"/>
              <a:t>下列对小说</a:t>
            </a:r>
            <a:r>
              <a:rPr lang="zh-CN" altLang="en-US" sz="2800" b="1">
                <a:solidFill>
                  <a:srgbClr val="FF0000"/>
                </a:solidFill>
              </a:rPr>
              <a:t>相关内容和艺术特色</a:t>
            </a:r>
            <a:r>
              <a:rPr lang="zh-CN" altLang="en-US" sz="2800" b="1"/>
              <a:t>的分析鉴赏，最恰当的两项是（5分）</a:t>
            </a:r>
            <a:endParaRPr lang="zh-CN" altLang="en-US" sz="2800" b="1"/>
          </a:p>
          <a:p>
            <a:pPr marL="0" indent="0">
              <a:buNone/>
            </a:pPr>
            <a:r>
              <a:rPr lang="en-US" altLang="zh-CN" sz="2800" b="1"/>
              <a:t>2.</a:t>
            </a:r>
            <a:r>
              <a:rPr lang="zh-CN" altLang="en-US" sz="2800" b="1"/>
              <a:t>小说以“锄”为标题，有什么寓意？请结合全文简要分析。（6分）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（分析题目作用）</a:t>
            </a:r>
            <a:endParaRPr lang="zh-CN" altLang="en-US" sz="2800" b="1" dirty="0">
              <a:solidFill>
                <a:srgbClr val="FF0000"/>
              </a:solidFill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2800" b="1"/>
              <a:t>3.</a:t>
            </a:r>
            <a:r>
              <a:rPr lang="zh-CN" altLang="en-US" sz="2800" b="1"/>
              <a:t>小说较为夸张地连续使用“几万”“几百万”之类的词语描述百亩园的历史，这样写的作用是什么？试简要分析。（6分）</a:t>
            </a:r>
            <a:r>
              <a:rPr lang="zh-CN" altLang="en-US" sz="2800" b="1" u="sng" dirty="0">
                <a:solidFill>
                  <a:srgbClr val="99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（分析情节的作用）</a:t>
            </a:r>
            <a:endParaRPr lang="zh-CN" altLang="en-US" sz="2800" b="1" u="sng" dirty="0">
              <a:solidFill>
                <a:srgbClr val="99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2800" b="1"/>
              <a:t>4.</a:t>
            </a:r>
            <a:r>
              <a:rPr lang="zh-CN" altLang="en-US" sz="2800" b="1"/>
              <a:t>“我不是锄地，我是过瘾”这句话，既是理解六安爷的关键，也是理解小说主旨的关键，请结合全文进行分析。（8分）</a:t>
            </a:r>
            <a:r>
              <a:rPr lang="zh-CN" altLang="en-US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（分析构思的妙处）</a:t>
            </a:r>
            <a:endParaRPr lang="zh-CN" altLang="en-US" sz="2800" b="1" dirty="0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1"/>
          <p:cNvSpPr>
            <a:spLocks noGrp="1"/>
          </p:cNvSpPr>
          <p:nvPr>
            <p:ph type="title"/>
          </p:nvPr>
        </p:nvSpPr>
        <p:spPr>
          <a:xfrm>
            <a:off x="627380" y="31750"/>
            <a:ext cx="10515600" cy="875030"/>
          </a:xfrm>
        </p:spPr>
        <p:txBody>
          <a:bodyPr lIns="91440" tIns="45720" rIns="91440" bIns="45720" anchor="ctr"/>
          <a:p>
            <a:r>
              <a:rPr lang="en-US" altLang="zh-CN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《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战争</a:t>
            </a:r>
            <a:r>
              <a:rPr lang="en-US" altLang="zh-CN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》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〔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美</a:t>
            </a:r>
            <a:r>
              <a:rPr lang="en-US" altLang="zh-CN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〕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迈尔尼）</a:t>
            </a:r>
            <a:endParaRPr lang="zh-CN" altLang="en-US" sz="40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9250" y="1027113"/>
            <a:ext cx="11315700" cy="5465763"/>
          </a:xfrm>
        </p:spPr>
        <p:txBody>
          <a:bodyPr vert="horz" lIns="91440" tIns="45720" rIns="91440" bIns="45720" rtlCol="0">
            <a:noAutofit/>
          </a:bodyPr>
          <a:p>
            <a:pPr marL="0" indent="0" fontAlgn="auto">
              <a:buNone/>
            </a:pPr>
            <a:r>
              <a:rPr lang="en-US" altLang="zh-CN" sz="2800" b="1" strike="noStrike" noProof="1"/>
              <a:t>1.</a:t>
            </a:r>
            <a:r>
              <a:rPr lang="zh-CN" altLang="en-US" sz="2800" b="1" strike="noStrike" noProof="1"/>
              <a:t>下列对小说相关</a:t>
            </a:r>
            <a:r>
              <a:rPr lang="zh-CN" altLang="en-US" sz="2800" b="1" strike="noStrike" noProof="1">
                <a:solidFill>
                  <a:srgbClr val="FF0000"/>
                </a:solidFill>
              </a:rPr>
              <a:t>内容和艺术特色</a:t>
            </a:r>
            <a:r>
              <a:rPr lang="zh-CN" altLang="en-US" sz="2800" b="1" strike="noStrike" noProof="1"/>
              <a:t>的分析鉴赏，最恰当的两项是（5分）</a:t>
            </a:r>
            <a:endParaRPr lang="zh-CN" altLang="en-US" sz="2800" b="1" strike="noStrike" noProof="1"/>
          </a:p>
          <a:p>
            <a:pPr marL="0" indent="0" fontAlgn="auto">
              <a:buNone/>
            </a:pPr>
            <a:r>
              <a:rPr lang="en-US" altLang="zh-CN" sz="2800" b="1" strike="noStrike" noProof="1"/>
              <a:t>2.</a:t>
            </a:r>
            <a:r>
              <a:rPr lang="zh-CN" altLang="en-US" sz="2800" b="1" strike="noStrike" noProof="1"/>
              <a:t>小说中的女主人公有哪些性格特点？请简要分析。（6分）</a:t>
            </a:r>
            <a:r>
              <a:rPr lang="zh-CN" altLang="en-US" sz="2800" b="1" strike="noStrike" noProof="1" dirty="0" smtClean="0">
                <a:solidFill>
                  <a:srgbClr val="FF0000"/>
                </a:solidFill>
                <a:sym typeface="+mn-ea"/>
              </a:rPr>
              <a:t>（分析人物形象）</a:t>
            </a:r>
            <a:endParaRPr lang="zh-CN" altLang="en-US" sz="2800" b="1" strike="noStrike" noProof="1" dirty="0" smtClean="0">
              <a:solidFill>
                <a:srgbClr val="FF0000"/>
              </a:solidFill>
              <a:sym typeface="+mn-ea"/>
            </a:endParaRPr>
          </a:p>
          <a:p>
            <a:pPr marL="0" indent="0" fontAlgn="auto">
              <a:buNone/>
            </a:pPr>
            <a:r>
              <a:rPr lang="en-US" altLang="zh-CN" sz="2800" b="1" strike="noStrike" noProof="1"/>
              <a:t>3.</a:t>
            </a:r>
            <a:r>
              <a:rPr lang="zh-CN" altLang="en-US" sz="2800" b="1" strike="noStrike" noProof="1"/>
              <a:t>小说以“电话”为枢纽连接人物、安排情节，这样处理有什么作用？请简要分析。（6分）</a:t>
            </a:r>
            <a:r>
              <a:rPr lang="zh-CN" altLang="en-US" sz="2800" b="1" strike="noStrike" noProof="1" dirty="0" smtClean="0">
                <a:solidFill>
                  <a:srgbClr val="99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（分析情节的作用）</a:t>
            </a:r>
            <a:endParaRPr lang="zh-CN" altLang="en-US" sz="2800" b="1" strike="noStrike" noProof="1" dirty="0" smtClean="0">
              <a:solidFill>
                <a:srgbClr val="99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fontAlgn="auto">
              <a:buNone/>
            </a:pPr>
            <a:r>
              <a:rPr lang="en-US" altLang="zh-CN" sz="2800" b="1" strike="noStrike" noProof="1"/>
              <a:t>4.</a:t>
            </a:r>
            <a:r>
              <a:rPr lang="zh-CN" altLang="en-US" sz="2800" b="1" strike="noStrike" noProof="1"/>
              <a:t>小说写的只是战争中的一个小故事，却用了“战争”这样 一个大题目，你认为这样处理合适吗？请结合全文，谈谈你的观点。（8分）</a:t>
            </a:r>
            <a:r>
              <a:rPr lang="zh-CN" altLang="en-US" sz="2800" b="1" strike="noStrike" noProof="1" dirty="0" smtClean="0">
                <a:solidFill>
                  <a:srgbClr val="FF0000"/>
                </a:solidFill>
                <a:sym typeface="+mn-ea"/>
              </a:rPr>
              <a:t>（分析题目作用）</a:t>
            </a:r>
            <a:endParaRPr lang="zh-CN" altLang="en-US" sz="2800" b="1" strike="noStrike" noProof="1" dirty="0" smtClean="0">
              <a:solidFill>
                <a:srgbClr val="FF0000"/>
              </a:solidFill>
              <a:sym typeface="+mn-ea"/>
            </a:endParaRPr>
          </a:p>
          <a:p>
            <a:pPr fontAlgn="auto"/>
            <a:endParaRPr lang="zh-CN" altLang="en-US" sz="2800" b="1" strike="noStrike" noProof="1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7660" y="915670"/>
            <a:ext cx="11536363" cy="5892800"/>
          </a:xfrm>
        </p:spPr>
        <p:txBody>
          <a:bodyPr vert="horz" lIns="91440" tIns="45720" rIns="91440" bIns="45720" rtlCol="0">
            <a:normAutofit fontScale="50000"/>
          </a:bodyPr>
          <a:lstStyle/>
          <a:p>
            <a:pPr fontAlgn="auto">
              <a:buNone/>
            </a:pPr>
            <a:r>
              <a:rPr lang="en-US" altLang="zh-CN" sz="5335" b="1" strike="noStrike" noProof="1" dirty="0" smtClean="0"/>
              <a:t>1</a:t>
            </a:r>
            <a:r>
              <a:rPr lang="zh-CN" altLang="zh-CN" sz="5335" b="1" strike="noStrike" noProof="1" dirty="0" smtClean="0"/>
              <a:t>.下列对这篇小说</a:t>
            </a:r>
            <a:r>
              <a:rPr lang="zh-CN" altLang="zh-CN" sz="5335" b="1" strike="noStrike" noProof="1" dirty="0" smtClean="0">
                <a:solidFill>
                  <a:srgbClr val="FF0000"/>
                </a:solidFill>
              </a:rPr>
              <a:t>思想内容与艺术特色</a:t>
            </a:r>
            <a:r>
              <a:rPr lang="zh-CN" altLang="zh-CN" sz="5335" b="1" strike="noStrike" noProof="1" dirty="0" smtClean="0"/>
              <a:t>的分析和鉴赏，最恰当的两项是</a:t>
            </a:r>
            <a:r>
              <a:rPr lang="en-US" altLang="zh-CN" sz="5335" b="1" strike="noStrike" noProof="1" dirty="0" smtClean="0"/>
              <a:t>(5</a:t>
            </a:r>
            <a:r>
              <a:rPr lang="zh-CN" altLang="zh-CN" sz="5335" b="1" strike="noStrike" noProof="1" dirty="0" smtClean="0"/>
              <a:t>分</a:t>
            </a:r>
            <a:r>
              <a:rPr lang="en-US" altLang="zh-CN" sz="5335" b="1" strike="noStrike" noProof="1" dirty="0" smtClean="0"/>
              <a:t>)</a:t>
            </a:r>
            <a:endParaRPr lang="en-US" altLang="zh-CN" sz="5335" b="1" strike="noStrike" noProof="1" dirty="0" smtClean="0"/>
          </a:p>
          <a:p>
            <a:pPr fontAlgn="auto">
              <a:buNone/>
            </a:pPr>
            <a:r>
              <a:rPr lang="en-US" altLang="zh-CN" sz="5335" b="1" strike="noStrike" noProof="1" dirty="0" smtClean="0"/>
              <a:t>2</a:t>
            </a:r>
            <a:r>
              <a:rPr lang="zh-CN" altLang="zh-CN" sz="5335" b="1" strike="noStrike" noProof="1" dirty="0" smtClean="0"/>
              <a:t>.小说有明暗两条线索，分别是什么？这样处理有什么好处？请简要分析。</a:t>
            </a:r>
            <a:r>
              <a:rPr lang="en-US" altLang="zh-CN" sz="5335" b="1" strike="noStrike" noProof="1" dirty="0" smtClean="0"/>
              <a:t>(6</a:t>
            </a:r>
            <a:r>
              <a:rPr lang="zh-CN" altLang="zh-CN" sz="5335" b="1" strike="noStrike" noProof="1" dirty="0" smtClean="0"/>
              <a:t>分</a:t>
            </a:r>
            <a:r>
              <a:rPr lang="en-US" altLang="zh-CN" sz="5335" b="1" strike="noStrike" noProof="1" dirty="0" smtClean="0"/>
              <a:t>)</a:t>
            </a:r>
            <a:r>
              <a:rPr lang="zh-CN" altLang="en-US" sz="5335" b="1" strike="noStrike" noProof="1" dirty="0" smtClean="0">
                <a:solidFill>
                  <a:srgbClr val="FF0000"/>
                </a:solidFill>
              </a:rPr>
              <a:t>（分析构思的妙处）</a:t>
            </a:r>
            <a:endParaRPr lang="en-US" altLang="zh-CN" sz="5335" b="1" strike="noStrike" noProof="1" dirty="0" smtClean="0">
              <a:solidFill>
                <a:srgbClr val="FF0000"/>
              </a:solidFill>
            </a:endParaRPr>
          </a:p>
          <a:p>
            <a:pPr fontAlgn="auto">
              <a:buNone/>
            </a:pPr>
            <a:r>
              <a:rPr lang="en-US" altLang="zh-CN" sz="5335" b="1" strike="noStrike" noProof="1" dirty="0" smtClean="0"/>
              <a:t>3</a:t>
            </a:r>
            <a:r>
              <a:rPr lang="zh-CN" altLang="zh-CN" sz="5335" b="1" strike="noStrike" noProof="1" dirty="0" smtClean="0"/>
              <a:t>.小说在刻画马兰花这个形象时，突出了她的哪些性格特征？请简要分析。</a:t>
            </a:r>
            <a:r>
              <a:rPr lang="en-US" altLang="zh-CN" sz="5335" b="1" strike="noStrike" noProof="1" dirty="0" smtClean="0"/>
              <a:t>(6</a:t>
            </a:r>
            <a:r>
              <a:rPr lang="zh-CN" altLang="zh-CN" sz="5335" b="1" strike="noStrike" noProof="1" dirty="0" smtClean="0"/>
              <a:t>分</a:t>
            </a:r>
            <a:r>
              <a:rPr lang="en-US" altLang="zh-CN" sz="5335" b="1" strike="noStrike" noProof="1" dirty="0" smtClean="0"/>
              <a:t>)</a:t>
            </a:r>
            <a:r>
              <a:rPr lang="zh-CN" altLang="en-US" sz="5335" b="1" strike="noStrike" noProof="1" dirty="0" smtClean="0">
                <a:solidFill>
                  <a:srgbClr val="FF0000"/>
                </a:solidFill>
              </a:rPr>
              <a:t>（分析人物形象特点）</a:t>
            </a:r>
            <a:endParaRPr lang="en-US" altLang="zh-CN" sz="5335" b="1" strike="noStrike" noProof="1" dirty="0" smtClean="0">
              <a:solidFill>
                <a:srgbClr val="FF0000"/>
              </a:solidFill>
            </a:endParaRPr>
          </a:p>
          <a:p>
            <a:pPr fontAlgn="auto">
              <a:buNone/>
            </a:pPr>
            <a:r>
              <a:rPr lang="en-US" altLang="zh-CN" sz="5335" b="1" strike="noStrike" noProof="1" dirty="0" smtClean="0"/>
              <a:t>4</a:t>
            </a:r>
            <a:r>
              <a:rPr lang="zh-CN" altLang="zh-CN" sz="5335" b="1" strike="noStrike" noProof="1" dirty="0" smtClean="0"/>
              <a:t>.小说三次写马兰花流泪，每次流泪的表现都不同，心情也不一样。请结合小说内容进行具体分析，并说明这样写有什么效果。</a:t>
            </a:r>
            <a:r>
              <a:rPr lang="en-US" altLang="zh-CN" sz="5335" b="1" strike="noStrike" noProof="1" dirty="0" smtClean="0"/>
              <a:t>(8</a:t>
            </a:r>
            <a:r>
              <a:rPr lang="zh-CN" altLang="zh-CN" sz="5335" b="1" strike="noStrike" noProof="1" dirty="0" smtClean="0"/>
              <a:t>分</a:t>
            </a:r>
            <a:r>
              <a:rPr lang="en-US" altLang="zh-CN" sz="5335" b="1" strike="noStrike" noProof="1" dirty="0" smtClean="0"/>
              <a:t>)</a:t>
            </a:r>
            <a:r>
              <a:rPr lang="zh-CN" altLang="en-US" sz="5335" b="1" strike="noStrike" noProof="1" dirty="0" smtClean="0">
                <a:solidFill>
                  <a:srgbClr val="9900FF"/>
                </a:solidFill>
                <a:latin typeface="黑体" panose="02010609060101010101" charset="-122"/>
                <a:ea typeface="黑体" panose="02010609060101010101" charset="-122"/>
              </a:rPr>
              <a:t>（分析情节的作用）</a:t>
            </a:r>
            <a:endParaRPr lang="zh-CN" altLang="en-US" sz="5335" b="1" strike="noStrike" noProof="1" dirty="0" smtClean="0">
              <a:solidFill>
                <a:srgbClr val="99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7660" y="208915"/>
            <a:ext cx="27355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indent="0" fontAlgn="auto">
              <a:buNone/>
            </a:pPr>
            <a:r>
              <a:rPr lang="en-US" altLang="zh-CN" sz="4000" b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</a:t>
            </a:r>
            <a:r>
              <a:rPr lang="zh-CN" altLang="en-US" sz="4000" b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马兰花</a:t>
            </a:r>
            <a:r>
              <a:rPr lang="en-US" altLang="zh-CN" sz="4000" b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》</a:t>
            </a:r>
            <a:endParaRPr lang="zh-CN" altLang="en-US" sz="400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9725" y="85725"/>
            <a:ext cx="11483975" cy="6610350"/>
          </a:xfrm>
        </p:spPr>
        <p:txBody>
          <a:bodyPr vert="horz" lIns="91440" tIns="45720" rIns="91440" bIns="45720" rtlCol="0">
            <a:normAutofit fontScale="90000" lnSpcReduction="10000"/>
          </a:bodyPr>
          <a:lstStyle/>
          <a:p>
            <a:pPr marL="0" indent="0" fontAlgn="auto">
              <a:buNone/>
            </a:pPr>
            <a:r>
              <a:rPr lang="en-US" altLang="zh-CN" sz="4400" b="1" strike="noStrike" noProof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4400" b="1" strike="noStrike" noProof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塾师老汪</a:t>
            </a:r>
            <a:r>
              <a:rPr lang="en-US" altLang="zh-CN" sz="4400" b="1" strike="noStrike" noProof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en-US" altLang="zh-CN" sz="4400" b="1" strike="noStrike" noProof="1" dirty="0" smtClean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buNone/>
            </a:pPr>
            <a:r>
              <a:rPr lang="en-US" altLang="zh-CN" sz="3110" b="1" strike="noStrike" noProof="1" dirty="0" smtClean="0"/>
              <a:t>1.</a:t>
            </a:r>
            <a:r>
              <a:rPr lang="zh-CN" altLang="zh-CN" sz="3110" b="1" strike="noStrike" noProof="1" dirty="0" smtClean="0"/>
              <a:t>下列对本文</a:t>
            </a:r>
            <a:r>
              <a:rPr lang="zh-CN" altLang="zh-CN" sz="3110" b="1" strike="noStrike" noProof="1" dirty="0" smtClean="0">
                <a:solidFill>
                  <a:srgbClr val="FF0000"/>
                </a:solidFill>
              </a:rPr>
              <a:t>相关内容和艺术特色</a:t>
            </a:r>
            <a:r>
              <a:rPr lang="zh-CN" altLang="zh-CN" sz="3110" b="1" strike="noStrike" noProof="1" dirty="0" smtClean="0"/>
              <a:t>的分析和鉴赏，最恰当的两项是</a:t>
            </a:r>
            <a:r>
              <a:rPr lang="en-US" altLang="zh-CN" sz="3110" b="1" strike="noStrike" noProof="1" dirty="0" smtClean="0"/>
              <a:t>(5</a:t>
            </a:r>
            <a:r>
              <a:rPr lang="zh-CN" altLang="zh-CN" sz="3110" b="1" strike="noStrike" noProof="1" dirty="0" smtClean="0"/>
              <a:t>分</a:t>
            </a:r>
            <a:r>
              <a:rPr lang="en-US" altLang="zh-CN" sz="3110" b="1" strike="noStrike" noProof="1" dirty="0" smtClean="0"/>
              <a:t>)</a:t>
            </a:r>
            <a:endParaRPr lang="en-US" altLang="zh-CN" sz="3110" b="1" strike="noStrike" noProof="1" dirty="0" smtClean="0"/>
          </a:p>
          <a:p>
            <a:pPr fontAlgn="auto">
              <a:buNone/>
            </a:pPr>
            <a:r>
              <a:rPr lang="en-US" altLang="zh-CN" sz="3110" b="1" strike="noStrike" noProof="1" dirty="0" smtClean="0"/>
              <a:t>2.</a:t>
            </a:r>
            <a:r>
              <a:rPr lang="zh-CN" altLang="zh-CN" sz="3110" b="1" strike="noStrike" noProof="1" dirty="0" smtClean="0"/>
              <a:t>东家老范是一个什么样的人？请结合全文简要分析。</a:t>
            </a:r>
            <a:r>
              <a:rPr lang="en-US" altLang="zh-CN" sz="3110" b="1" strike="noStrike" noProof="1" dirty="0" smtClean="0"/>
              <a:t>(6</a:t>
            </a:r>
            <a:r>
              <a:rPr lang="zh-CN" altLang="zh-CN" sz="3110" b="1" strike="noStrike" noProof="1" dirty="0" smtClean="0"/>
              <a:t>分</a:t>
            </a:r>
            <a:r>
              <a:rPr lang="en-US" altLang="zh-CN" sz="3110" b="1" strike="noStrike" noProof="1" dirty="0" smtClean="0"/>
              <a:t>)</a:t>
            </a:r>
            <a:r>
              <a:rPr lang="zh-CN" altLang="en-US" sz="3110" b="1" strike="noStrike" noProof="1" dirty="0" smtClean="0">
                <a:solidFill>
                  <a:srgbClr val="FF0000"/>
                </a:solidFill>
              </a:rPr>
              <a:t>（分析人物形象）</a:t>
            </a:r>
            <a:endParaRPr lang="en-US" altLang="zh-CN" sz="3110" b="1" strike="noStrike" noProof="1" dirty="0" smtClean="0">
              <a:solidFill>
                <a:srgbClr val="FF0000"/>
              </a:solidFill>
            </a:endParaRPr>
          </a:p>
          <a:p>
            <a:pPr fontAlgn="auto">
              <a:buNone/>
            </a:pPr>
            <a:r>
              <a:rPr lang="en-US" altLang="zh-CN" sz="3110" b="1" strike="noStrike" noProof="1" dirty="0" smtClean="0"/>
              <a:t>3.</a:t>
            </a:r>
            <a:r>
              <a:rPr lang="zh-CN" altLang="zh-CN" sz="3110" b="1" strike="noStrike" noProof="1" dirty="0" smtClean="0"/>
              <a:t>老汪对《论语》中</a:t>
            </a:r>
            <a:r>
              <a:rPr lang="en-US" altLang="zh-CN" sz="3110" b="1" strike="noStrike" noProof="1" dirty="0" smtClean="0"/>
              <a:t>“</a:t>
            </a:r>
            <a:r>
              <a:rPr lang="zh-CN" altLang="zh-CN" sz="3110" b="1" strike="noStrike" noProof="1" dirty="0" smtClean="0"/>
              <a:t>有朋自远方来</a:t>
            </a:r>
            <a:r>
              <a:rPr lang="en-US" altLang="zh-CN" sz="3110" b="1" strike="noStrike" noProof="1" dirty="0" smtClean="0"/>
              <a:t>”</a:t>
            </a:r>
            <a:r>
              <a:rPr lang="zh-CN" altLang="zh-CN" sz="3110" b="1" strike="noStrike" noProof="1" dirty="0" smtClean="0"/>
              <a:t>一句的独特理解，其实源于自身人际关系的体验，请结合全文简要分析。</a:t>
            </a:r>
            <a:r>
              <a:rPr lang="en-US" altLang="zh-CN" sz="3110" b="1" strike="noStrike" noProof="1" dirty="0" smtClean="0"/>
              <a:t>(6</a:t>
            </a:r>
            <a:r>
              <a:rPr lang="zh-CN" altLang="zh-CN" sz="3110" b="1" strike="noStrike" noProof="1" dirty="0" smtClean="0"/>
              <a:t>分</a:t>
            </a:r>
            <a:r>
              <a:rPr lang="en-US" altLang="zh-CN" sz="3110" b="1" strike="noStrike" noProof="1" dirty="0" smtClean="0"/>
              <a:t>)</a:t>
            </a:r>
            <a:r>
              <a:rPr lang="zh-CN" altLang="en-US" sz="3110" b="1" strike="noStrike" noProof="1" dirty="0" smtClean="0">
                <a:solidFill>
                  <a:srgbClr val="FF0000"/>
                </a:solidFill>
              </a:rPr>
              <a:t>（理解重要语句）</a:t>
            </a:r>
            <a:endParaRPr lang="en-US" altLang="zh-CN" sz="3110" b="1" strike="noStrike" noProof="1" dirty="0" smtClean="0">
              <a:solidFill>
                <a:srgbClr val="FF0000"/>
              </a:solidFill>
            </a:endParaRPr>
          </a:p>
          <a:p>
            <a:pPr fontAlgn="auto">
              <a:buNone/>
            </a:pPr>
            <a:r>
              <a:rPr lang="en-US" altLang="zh-CN" sz="3110" b="1" strike="noStrike" noProof="1" dirty="0" smtClean="0"/>
              <a:t>4.</a:t>
            </a:r>
            <a:r>
              <a:rPr lang="zh-CN" altLang="zh-CN" sz="3110" b="1" strike="noStrike" noProof="1" dirty="0" smtClean="0"/>
              <a:t>老汪这一形象与鲁迅笔下的孔乙己在性情气质上有不少相似之处，但二人精神困境的根源实则不同，请简要分析这种相似与不同。</a:t>
            </a:r>
            <a:r>
              <a:rPr lang="en-US" altLang="zh-CN" sz="3110" b="1" strike="noStrike" noProof="1" dirty="0" smtClean="0"/>
              <a:t>(8</a:t>
            </a:r>
            <a:r>
              <a:rPr lang="zh-CN" altLang="zh-CN" sz="3110" b="1" strike="noStrike" noProof="1" dirty="0" smtClean="0"/>
              <a:t>分</a:t>
            </a:r>
            <a:r>
              <a:rPr lang="en-US" altLang="zh-CN" sz="3110" b="1" strike="noStrike" noProof="1" dirty="0" smtClean="0"/>
              <a:t>)</a:t>
            </a:r>
            <a:r>
              <a:rPr lang="zh-CN" altLang="en-US" sz="3110" b="1" strike="noStrike" noProof="1" dirty="0" smtClean="0">
                <a:solidFill>
                  <a:srgbClr val="FF0000"/>
                </a:solidFill>
              </a:rPr>
              <a:t>（</a:t>
            </a:r>
            <a:r>
              <a:rPr lang="zh-CN" altLang="zh-CN" sz="3110" b="1" strike="noStrike" noProof="1" dirty="0" smtClean="0">
                <a:solidFill>
                  <a:srgbClr val="FF0000"/>
                </a:solidFill>
              </a:rPr>
              <a:t>对作品进行个性化阅读和有创意的解读</a:t>
            </a:r>
            <a:r>
              <a:rPr lang="zh-CN" altLang="en-US" sz="3110" b="1" strike="noStrike" noProof="1" dirty="0" smtClean="0">
                <a:solidFill>
                  <a:srgbClr val="FF0000"/>
                </a:solidFill>
              </a:rPr>
              <a:t>）</a:t>
            </a:r>
            <a:endParaRPr lang="zh-CN" altLang="zh-CN" sz="3110" b="1" strike="noStrike" noProof="1" dirty="0" smtClean="0"/>
          </a:p>
          <a:p>
            <a:pPr fontAlgn="auto">
              <a:buNone/>
            </a:pPr>
            <a:endParaRPr lang="en-US" altLang="zh-CN" b="1" strike="noStrike" noProof="1" dirty="0" smtClean="0"/>
          </a:p>
          <a:p>
            <a:pPr fontAlgn="auto">
              <a:buNone/>
            </a:pPr>
            <a:endParaRPr lang="zh-CN" altLang="en-US" strike="noStrike" noProof="1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0225" y="319088"/>
            <a:ext cx="11480800" cy="6811963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marL="0" indent="0" fontAlgn="auto">
              <a:buNone/>
            </a:pPr>
            <a:r>
              <a:rPr lang="en-US" altLang="zh-CN" sz="4400" b="1" strike="noStrike" noProof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《</a:t>
            </a:r>
            <a:r>
              <a:rPr lang="zh-CN" altLang="en-US" sz="4400" b="1" strike="noStrike" noProof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古渡头</a:t>
            </a:r>
            <a:r>
              <a:rPr lang="en-US" altLang="zh-CN" sz="4400" b="1" strike="noStrike" noProof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en-US" altLang="zh-CN" sz="4400" b="1" strike="noStrike" noProof="1" dirty="0" smtClean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buNone/>
            </a:pPr>
            <a:r>
              <a:rPr lang="en-US" altLang="zh-CN" sz="2800" b="1" strike="noStrike" noProof="1" dirty="0" smtClean="0"/>
              <a:t>1.</a:t>
            </a:r>
            <a:r>
              <a:rPr lang="zh-CN" altLang="zh-CN" sz="2800" b="1" strike="noStrike" noProof="1" dirty="0" smtClean="0"/>
              <a:t>下列对作品</a:t>
            </a:r>
            <a:r>
              <a:rPr lang="zh-CN" altLang="zh-CN" sz="2800" b="1" strike="noStrike" noProof="1" dirty="0" smtClean="0">
                <a:solidFill>
                  <a:srgbClr val="FF0000"/>
                </a:solidFill>
              </a:rPr>
              <a:t>有关内容的分析和概括</a:t>
            </a:r>
            <a:r>
              <a:rPr lang="zh-CN" altLang="zh-CN" sz="2800" b="1" strike="noStrike" noProof="1" dirty="0" smtClean="0"/>
              <a:t>，最恰当的两项是</a:t>
            </a:r>
            <a:r>
              <a:rPr lang="en-US" altLang="zh-CN" sz="2800" b="1" strike="noStrike" noProof="1" dirty="0" smtClean="0"/>
              <a:t>(5</a:t>
            </a:r>
            <a:r>
              <a:rPr lang="zh-CN" altLang="zh-CN" sz="2800" b="1" strike="noStrike" noProof="1" dirty="0" smtClean="0"/>
              <a:t>分</a:t>
            </a:r>
            <a:r>
              <a:rPr lang="en-US" altLang="zh-CN" sz="2800" b="1" strike="noStrike" noProof="1" dirty="0" smtClean="0"/>
              <a:t>)</a:t>
            </a:r>
            <a:endParaRPr lang="en-US" altLang="zh-CN" sz="2800" b="1" strike="noStrike" noProof="1" dirty="0" smtClean="0"/>
          </a:p>
          <a:p>
            <a:pPr fontAlgn="auto">
              <a:buNone/>
            </a:pPr>
            <a:r>
              <a:rPr lang="en-US" altLang="zh-CN" sz="2800" b="1" strike="noStrike" noProof="1" dirty="0" smtClean="0"/>
              <a:t>2</a:t>
            </a:r>
            <a:r>
              <a:rPr lang="zh-CN" altLang="zh-CN" sz="2800" b="1" strike="noStrike" noProof="1" dirty="0" smtClean="0"/>
              <a:t>.作品中的渡夫有哪些性格特点？请简要分析。</a:t>
            </a:r>
            <a:r>
              <a:rPr lang="en-US" altLang="zh-CN" sz="2800" b="1" strike="noStrike" noProof="1" dirty="0" smtClean="0"/>
              <a:t>(6</a:t>
            </a:r>
            <a:r>
              <a:rPr lang="zh-CN" altLang="zh-CN" sz="2800" b="1" strike="noStrike" noProof="1" dirty="0" smtClean="0"/>
              <a:t>分</a:t>
            </a:r>
            <a:r>
              <a:rPr lang="en-US" altLang="zh-CN" sz="2800" b="1" strike="noStrike" noProof="1" dirty="0" smtClean="0"/>
              <a:t>)</a:t>
            </a:r>
            <a:r>
              <a:rPr lang="zh-CN" altLang="en-US" sz="2800" b="1" strike="noStrike" noProof="1" dirty="0" smtClean="0">
                <a:solidFill>
                  <a:srgbClr val="FF0000"/>
                </a:solidFill>
              </a:rPr>
              <a:t>（分析人物形象）</a:t>
            </a:r>
            <a:endParaRPr lang="zh-CN" altLang="zh-CN" sz="2800" b="1" strike="noStrike" noProof="1" dirty="0" smtClean="0">
              <a:solidFill>
                <a:srgbClr val="FF0000"/>
              </a:solidFill>
            </a:endParaRPr>
          </a:p>
          <a:p>
            <a:pPr fontAlgn="auto">
              <a:buNone/>
            </a:pPr>
            <a:r>
              <a:rPr lang="en-US" altLang="zh-CN" sz="2800" b="1" strike="noStrike" noProof="1" dirty="0" smtClean="0"/>
              <a:t>3</a:t>
            </a:r>
            <a:r>
              <a:rPr lang="zh-CN" altLang="zh-CN" sz="2800" b="1" strike="noStrike" noProof="1" dirty="0" smtClean="0"/>
              <a:t>.作品是怎样叙述渡夫的故事的？这样写有什么好处？请简要分析。</a:t>
            </a:r>
            <a:r>
              <a:rPr lang="en-US" altLang="zh-CN" sz="2800" b="1" strike="noStrike" noProof="1" dirty="0" smtClean="0"/>
              <a:t>(6</a:t>
            </a:r>
            <a:r>
              <a:rPr lang="zh-CN" altLang="zh-CN" sz="2800" b="1" strike="noStrike" noProof="1" dirty="0" smtClean="0"/>
              <a:t>分</a:t>
            </a:r>
            <a:r>
              <a:rPr lang="en-US" altLang="zh-CN" sz="2800" b="1" strike="noStrike" noProof="1" dirty="0" smtClean="0"/>
              <a:t>)</a:t>
            </a:r>
            <a:r>
              <a:rPr lang="zh-CN" altLang="en-US" sz="2800" b="1" strike="noStrike" noProof="1" dirty="0" smtClean="0">
                <a:solidFill>
                  <a:srgbClr val="9900FF"/>
                </a:solidFill>
                <a:latin typeface="黑体" panose="02010609060101010101" charset="-122"/>
                <a:ea typeface="黑体" panose="02010609060101010101" charset="-122"/>
              </a:rPr>
              <a:t>（分析情节结构）</a:t>
            </a:r>
            <a:endParaRPr lang="zh-CN" altLang="en-US" sz="2800" b="1" strike="noStrike" noProof="1" dirty="0" smtClean="0">
              <a:solidFill>
                <a:srgbClr val="99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buNone/>
            </a:pPr>
            <a:r>
              <a:rPr lang="en-US" altLang="zh-CN" sz="2800" b="1" strike="noStrike" noProof="1" dirty="0" smtClean="0"/>
              <a:t>4</a:t>
            </a:r>
            <a:r>
              <a:rPr lang="zh-CN" altLang="zh-CN" sz="2800" b="1" strike="noStrike" noProof="1" dirty="0" smtClean="0"/>
              <a:t>.作品为什么以渡夫的任情高歌为结尾？结合全文，谈谈你的看法。</a:t>
            </a:r>
            <a:r>
              <a:rPr lang="en-US" altLang="zh-CN" sz="2800" b="1" strike="noStrike" noProof="1" dirty="0" smtClean="0"/>
              <a:t>(8</a:t>
            </a:r>
            <a:r>
              <a:rPr lang="zh-CN" altLang="zh-CN" sz="2800" b="1" strike="noStrike" noProof="1" dirty="0" smtClean="0"/>
              <a:t>分</a:t>
            </a:r>
            <a:r>
              <a:rPr lang="en-US" altLang="zh-CN" sz="2800" b="1" strike="noStrike" noProof="1" dirty="0" smtClean="0"/>
              <a:t>)</a:t>
            </a:r>
            <a:endParaRPr lang="en-US" altLang="zh-CN" sz="2800" b="1" strike="noStrike" noProof="1" dirty="0" smtClean="0"/>
          </a:p>
          <a:p>
            <a:pPr fontAlgn="auto">
              <a:buNone/>
            </a:pPr>
            <a:r>
              <a:rPr lang="en-US" altLang="zh-CN" sz="2800" b="1" strike="noStrike" noProof="1" dirty="0" smtClean="0"/>
              <a:t>               </a:t>
            </a:r>
            <a:r>
              <a:rPr lang="zh-CN" altLang="en-US" sz="2800" b="1" strike="noStrike" noProof="1" dirty="0" smtClean="0">
                <a:solidFill>
                  <a:srgbClr val="FF0000"/>
                </a:solidFill>
              </a:rPr>
              <a:t>（分析小说结尾特点和艺术效果）</a:t>
            </a:r>
            <a:endParaRPr lang="zh-CN" altLang="zh-CN" sz="2800" b="1" strike="noStrike" noProof="1" dirty="0" smtClean="0">
              <a:solidFill>
                <a:srgbClr val="FF0000"/>
              </a:solidFill>
            </a:endParaRPr>
          </a:p>
          <a:p>
            <a:pPr fontAlgn="auto">
              <a:buNone/>
            </a:pPr>
            <a:endParaRPr lang="en-US" altLang="zh-CN" sz="4000" b="1" strike="noStrike" noProof="1" dirty="0" smtClean="0"/>
          </a:p>
          <a:p>
            <a:pPr fontAlgn="auto">
              <a:buNone/>
            </a:pPr>
            <a:endParaRPr lang="zh-CN" altLang="en-US" strike="noStrike" noProof="1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6713" y="225425"/>
            <a:ext cx="11223625" cy="6546850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marL="0" indent="0" fontAlgn="auto">
              <a:buNone/>
            </a:pPr>
            <a:r>
              <a:rPr lang="en-US" altLang="zh-CN" sz="4400" b="1" strike="noStrike" noProof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4400" b="1" strike="noStrike" noProof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鞋</a:t>
            </a:r>
            <a:r>
              <a:rPr lang="en-US" altLang="zh-CN" sz="4400" b="1" strike="noStrike" noProof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en-US" altLang="zh-CN" sz="4400" b="1" strike="noStrike" noProof="1" dirty="0" smtClean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buNone/>
            </a:pPr>
            <a:r>
              <a:rPr lang="en-US" altLang="zh-CN" sz="2800" b="1" strike="noStrike" noProof="1" dirty="0" smtClean="0"/>
              <a:t>1</a:t>
            </a:r>
            <a:r>
              <a:rPr lang="zh-CN" altLang="zh-CN" sz="2800" b="1" strike="noStrike" noProof="1" dirty="0" smtClean="0"/>
              <a:t>.下列对这篇小说</a:t>
            </a:r>
            <a:r>
              <a:rPr lang="zh-CN" altLang="zh-CN" sz="2800" b="1" strike="noStrike" noProof="1" dirty="0" smtClean="0">
                <a:solidFill>
                  <a:srgbClr val="FF0000"/>
                </a:solidFill>
              </a:rPr>
              <a:t>思想艺术特色</a:t>
            </a:r>
            <a:r>
              <a:rPr lang="zh-CN" altLang="zh-CN" sz="2800" b="1" strike="noStrike" noProof="1" dirty="0" smtClean="0"/>
              <a:t>的分析和鉴赏，最恰当的两项是</a:t>
            </a:r>
            <a:r>
              <a:rPr lang="en-US" altLang="zh-CN" sz="2800" b="1" strike="noStrike" noProof="1" dirty="0" smtClean="0"/>
              <a:t>(5</a:t>
            </a:r>
            <a:r>
              <a:rPr lang="zh-CN" altLang="zh-CN" sz="2800" b="1" strike="noStrike" noProof="1" dirty="0" smtClean="0"/>
              <a:t>分</a:t>
            </a:r>
            <a:r>
              <a:rPr lang="en-US" altLang="zh-CN" sz="2800" b="1" strike="noStrike" noProof="1" dirty="0" smtClean="0"/>
              <a:t>)</a:t>
            </a:r>
            <a:endParaRPr lang="en-US" altLang="zh-CN" sz="2800" b="1" strike="noStrike" noProof="1" dirty="0" smtClean="0"/>
          </a:p>
          <a:p>
            <a:pPr fontAlgn="auto">
              <a:buNone/>
            </a:pPr>
            <a:r>
              <a:rPr lang="en-US" altLang="zh-CN" sz="2800" b="1" strike="noStrike" noProof="1" dirty="0" smtClean="0"/>
              <a:t>2</a:t>
            </a:r>
            <a:r>
              <a:rPr lang="zh-CN" altLang="zh-CN" sz="2800" b="1" strike="noStrike" noProof="1" dirty="0" smtClean="0"/>
              <a:t>.小说以</a:t>
            </a:r>
            <a:r>
              <a:rPr lang="en-US" altLang="zh-CN" sz="2800" b="1" strike="noStrike" noProof="1" dirty="0" smtClean="0"/>
              <a:t>“</a:t>
            </a:r>
            <a:r>
              <a:rPr lang="zh-CN" altLang="zh-CN" sz="2800" b="1" strike="noStrike" noProof="1" dirty="0" smtClean="0"/>
              <a:t>鞋</a:t>
            </a:r>
            <a:r>
              <a:rPr lang="en-US" altLang="zh-CN" sz="2800" b="1" strike="noStrike" noProof="1" dirty="0" smtClean="0"/>
              <a:t>”</a:t>
            </a:r>
            <a:r>
              <a:rPr lang="zh-CN" altLang="zh-CN" sz="2800" b="1" strike="noStrike" noProof="1" dirty="0" smtClean="0"/>
              <a:t>为中心叙事写人，这样处理有什么好处？请简要分析。</a:t>
            </a:r>
            <a:r>
              <a:rPr lang="en-US" altLang="zh-CN" sz="2800" b="1" strike="noStrike" noProof="1" dirty="0" smtClean="0"/>
              <a:t>(6</a:t>
            </a:r>
            <a:r>
              <a:rPr lang="zh-CN" altLang="zh-CN" sz="2800" b="1" strike="noStrike" noProof="1" dirty="0" smtClean="0"/>
              <a:t>分</a:t>
            </a:r>
            <a:r>
              <a:rPr lang="en-US" altLang="zh-CN" sz="2800" b="1" strike="noStrike" noProof="1" dirty="0" smtClean="0"/>
              <a:t>)</a:t>
            </a:r>
            <a:r>
              <a:rPr lang="zh-CN" altLang="en-US" sz="2800" b="1" strike="noStrike" noProof="1" dirty="0" smtClean="0">
                <a:solidFill>
                  <a:srgbClr val="FF0000"/>
                </a:solidFill>
              </a:rPr>
              <a:t>（分析线索作用）</a:t>
            </a:r>
            <a:endParaRPr lang="en-US" altLang="zh-CN" sz="2800" b="1" strike="noStrike" noProof="1" dirty="0" smtClean="0">
              <a:solidFill>
                <a:srgbClr val="FF0000"/>
              </a:solidFill>
            </a:endParaRPr>
          </a:p>
          <a:p>
            <a:pPr fontAlgn="auto">
              <a:buNone/>
            </a:pPr>
            <a:r>
              <a:rPr lang="en-US" altLang="zh-CN" sz="2800" b="1" strike="noStrike" noProof="1" dirty="0" smtClean="0"/>
              <a:t>3</a:t>
            </a:r>
            <a:r>
              <a:rPr lang="zh-CN" altLang="zh-CN" sz="2800" b="1" strike="noStrike" noProof="1" dirty="0" smtClean="0"/>
              <a:t>.小说中守明是一个什么样的人物形象？她有什么样的心态？请简要分析。</a:t>
            </a:r>
            <a:r>
              <a:rPr lang="en-US" altLang="zh-CN" sz="2800" b="1" strike="noStrike" noProof="1" dirty="0" smtClean="0"/>
              <a:t>(6</a:t>
            </a:r>
            <a:r>
              <a:rPr lang="zh-CN" altLang="zh-CN" sz="2800" b="1" strike="noStrike" noProof="1" dirty="0" smtClean="0"/>
              <a:t>分</a:t>
            </a:r>
            <a:r>
              <a:rPr lang="en-US" altLang="zh-CN" sz="2800" b="1" strike="noStrike" noProof="1" dirty="0" smtClean="0"/>
              <a:t>)</a:t>
            </a:r>
            <a:r>
              <a:rPr lang="zh-CN" altLang="en-US" sz="2800" b="1" strike="noStrike" noProof="1" dirty="0" smtClean="0">
                <a:solidFill>
                  <a:srgbClr val="FF0000"/>
                </a:solidFill>
              </a:rPr>
              <a:t>（分析人物形象）</a:t>
            </a:r>
            <a:endParaRPr lang="en-US" altLang="zh-CN" sz="2800" b="1" strike="noStrike" noProof="1" dirty="0" smtClean="0">
              <a:solidFill>
                <a:srgbClr val="FF0000"/>
              </a:solidFill>
            </a:endParaRPr>
          </a:p>
          <a:p>
            <a:pPr fontAlgn="auto">
              <a:buNone/>
            </a:pPr>
            <a:r>
              <a:rPr lang="en-US" altLang="zh-CN" sz="2800" b="1" strike="noStrike" noProof="1" dirty="0" smtClean="0"/>
              <a:t>4</a:t>
            </a:r>
            <a:r>
              <a:rPr lang="zh-CN" altLang="zh-CN" sz="2800" b="1" strike="noStrike" noProof="1" dirty="0" smtClean="0"/>
              <a:t>.文末</a:t>
            </a:r>
            <a:r>
              <a:rPr lang="en-US" altLang="zh-CN" sz="2800" b="1" strike="noStrike" noProof="1" dirty="0" smtClean="0"/>
              <a:t>“</a:t>
            </a:r>
            <a:r>
              <a:rPr lang="zh-CN" altLang="zh-CN" sz="2800" b="1" strike="noStrike" noProof="1" dirty="0" smtClean="0"/>
              <a:t>后记</a:t>
            </a:r>
            <a:r>
              <a:rPr lang="en-US" altLang="zh-CN" sz="2800" b="1" strike="noStrike" noProof="1" dirty="0" smtClean="0"/>
              <a:t>”</a:t>
            </a:r>
            <a:r>
              <a:rPr lang="zh-CN" altLang="zh-CN" sz="2800" b="1" strike="noStrike" noProof="1" dirty="0" smtClean="0"/>
              <a:t>是独立于小说外的写作说明，还是属于小说的有机组成部分？请结合全文，谈谈你的观点和理由。</a:t>
            </a:r>
            <a:r>
              <a:rPr lang="en-US" altLang="zh-CN" sz="2800" b="1" strike="noStrike" noProof="1" dirty="0" smtClean="0"/>
              <a:t>(8</a:t>
            </a:r>
            <a:r>
              <a:rPr lang="zh-CN" altLang="zh-CN" sz="2800" b="1" strike="noStrike" noProof="1" dirty="0" smtClean="0"/>
              <a:t>分</a:t>
            </a:r>
            <a:r>
              <a:rPr lang="en-US" altLang="zh-CN" sz="2800" b="1" strike="noStrike" noProof="1" dirty="0" smtClean="0"/>
              <a:t>)</a:t>
            </a:r>
            <a:r>
              <a:rPr lang="zh-CN" altLang="en-US" sz="2800" b="1" strike="noStrike" noProof="1" dirty="0" smtClean="0">
                <a:solidFill>
                  <a:srgbClr val="9900FF"/>
                </a:solidFill>
                <a:latin typeface="黑体" panose="02010609060101010101" charset="-122"/>
                <a:ea typeface="黑体" panose="02010609060101010101" charset="-122"/>
              </a:rPr>
              <a:t>（分析情节作用）</a:t>
            </a:r>
            <a:endParaRPr lang="zh-CN" altLang="en-US" sz="2800" b="1" strike="noStrike" noProof="1" dirty="0" smtClean="0">
              <a:solidFill>
                <a:srgbClr val="99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buNone/>
            </a:pPr>
            <a:endParaRPr lang="zh-CN" altLang="en-US" sz="4400" b="1" strike="noStrike" noProof="1" dirty="0" smtClean="0">
              <a:solidFill>
                <a:srgbClr val="99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/>
            <a:endParaRPr lang="en-US" altLang="zh-CN" b="1" strike="noStrike" noProof="1" dirty="0" smtClean="0"/>
          </a:p>
          <a:p>
            <a:pPr fontAlgn="auto">
              <a:buNone/>
            </a:pPr>
            <a:endParaRPr lang="zh-CN" altLang="en-US" strike="noStrike" noProof="1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p>
            <a:r>
              <a:rPr lang="zh-CN" altLang="en-US" sz="5400" b="1">
                <a:solidFill>
                  <a:srgbClr val="0000FF"/>
                </a:solidFill>
                <a:sym typeface="宋体" panose="02010600030101010101" pitchFamily="2" charset="-122"/>
              </a:rPr>
              <a:t>【归纳题型】</a:t>
            </a:r>
            <a:endParaRPr lang="zh-CN" altLang="en-US" sz="5400" b="1">
              <a:solidFill>
                <a:srgbClr val="0000FF"/>
              </a:solidFill>
              <a:sym typeface="宋体" panose="02010600030101010101" pitchFamily="2" charset="-122"/>
            </a:endParaRPr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884488"/>
          </a:xfrm>
        </p:spPr>
        <p:txBody>
          <a:bodyPr lIns="91440" tIns="45720" rIns="91440" bIns="45720" anchor="t"/>
          <a:p>
            <a:pPr marL="0" indent="0">
              <a:buNone/>
            </a:pPr>
            <a:r>
              <a:rPr lang="zh-CN" altLang="en-US" sz="4000" b="1">
                <a:latin typeface="宋体" panose="02010600030101010101" pitchFamily="2" charset="-122"/>
              </a:rPr>
              <a:t>（1）小说叙写某一情节,有什么作用（好处、效果）?请作简要分析。</a:t>
            </a:r>
            <a:endParaRPr lang="zh-CN" altLang="en-US" sz="4000" b="1">
              <a:latin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4000" b="1">
                <a:latin typeface="宋体" panose="02010600030101010101" pitchFamily="2" charset="-122"/>
              </a:rPr>
              <a:t>（2）简要分析小说情节的特点及作用。</a:t>
            </a:r>
            <a:endParaRPr lang="zh-CN" altLang="en-US" sz="4000" b="1">
              <a:latin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4000" b="1">
                <a:latin typeface="宋体" panose="02010600030101010101" pitchFamily="2" charset="-122"/>
              </a:rPr>
              <a:t>（3）作者反复写某一情节,有什么作用?</a:t>
            </a:r>
            <a:endParaRPr lang="zh-CN" altLang="en-US" sz="4000" b="1">
              <a:latin typeface="宋体" panose="02010600030101010101" pitchFamily="2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6049963" y="5615305"/>
            <a:ext cx="4006850" cy="611188"/>
          </a:xfrm>
          <a:prstGeom prst="wedgeRoundRectCallout">
            <a:avLst>
              <a:gd name="adj1" fmla="val -49445"/>
              <a:gd name="adj2" fmla="val -112305"/>
              <a:gd name="adj3" fmla="val 1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r>
              <a:rPr lang="zh-CN" altLang="en-US" sz="4000" b="1" u="sng" strike="noStrike" noProof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情节安排的作用</a:t>
            </a:r>
            <a:endParaRPr lang="zh-CN" altLang="en-US" sz="4000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1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p>
            <a:r>
              <a:rPr lang="zh-CN" altLang="en-US" sz="5400" b="1">
                <a:solidFill>
                  <a:srgbClr val="0000FF"/>
                </a:solidFill>
                <a:sym typeface="宋体" panose="02010600030101010101" pitchFamily="2" charset="-122"/>
              </a:rPr>
              <a:t>【答题思路】</a:t>
            </a:r>
            <a:endParaRPr lang="zh-CN" altLang="en-US" sz="5400" b="1">
              <a:solidFill>
                <a:srgbClr val="0000FF"/>
              </a:solidFill>
              <a:sym typeface="宋体" panose="02010600030101010101" pitchFamily="2" charset="-122"/>
            </a:endParaRPr>
          </a:p>
        </p:txBody>
      </p:sp>
      <p:sp>
        <p:nvSpPr>
          <p:cNvPr id="17410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227388"/>
          </a:xfrm>
        </p:spPr>
        <p:txBody>
          <a:bodyPr lIns="91440" tIns="45720" rIns="91440" bIns="45720" anchor="t"/>
          <a:p>
            <a:pPr marL="0" indent="0">
              <a:buNone/>
            </a:pPr>
            <a:r>
              <a:rPr lang="zh-CN" altLang="en-US" sz="40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从结构上：</a:t>
            </a:r>
            <a:r>
              <a:rPr lang="zh-CN" altLang="en-US" sz="4000" b="1"/>
              <a:t>设置</a:t>
            </a:r>
            <a:r>
              <a:rPr lang="zh-CN" altLang="en-US" sz="4000" b="1">
                <a:solidFill>
                  <a:srgbClr val="FF0000"/>
                </a:solidFill>
              </a:rPr>
              <a:t>悬念</a:t>
            </a:r>
            <a:r>
              <a:rPr lang="zh-CN" altLang="en-US" sz="4000" b="1"/>
              <a:t>、为后面的情节发展做铺垫或埋</a:t>
            </a:r>
            <a:r>
              <a:rPr lang="zh-CN" altLang="en-US" sz="4000" b="1">
                <a:solidFill>
                  <a:srgbClr val="FF0000"/>
                </a:solidFill>
              </a:rPr>
              <a:t>伏笔</a:t>
            </a:r>
            <a:r>
              <a:rPr lang="zh-CN" altLang="en-US" sz="4000" b="1"/>
              <a:t>、照应前文、</a:t>
            </a:r>
            <a:r>
              <a:rPr lang="zh-CN" altLang="en-US" sz="4000" b="1">
                <a:solidFill>
                  <a:srgbClr val="FF0000"/>
                </a:solidFill>
              </a:rPr>
              <a:t>推动</a:t>
            </a:r>
            <a:r>
              <a:rPr lang="zh-CN" altLang="en-US" sz="4000" b="1"/>
              <a:t>情节发展或转折、</a:t>
            </a:r>
            <a:r>
              <a:rPr lang="zh-CN" altLang="en-US" sz="4000" b="1">
                <a:solidFill>
                  <a:srgbClr val="FF0000"/>
                </a:solidFill>
              </a:rPr>
              <a:t>线索</a:t>
            </a:r>
            <a:r>
              <a:rPr lang="zh-CN" altLang="en-US" sz="4000" b="1"/>
              <a:t>，贯穿全文。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从内容上：</a:t>
            </a:r>
            <a:r>
              <a:rPr lang="zh-CN" altLang="en-US" sz="4000" b="1"/>
              <a:t>点明人物活动的</a:t>
            </a:r>
            <a:r>
              <a:rPr lang="zh-CN" altLang="en-US" sz="4000" b="1">
                <a:solidFill>
                  <a:srgbClr val="0AB944"/>
                </a:solidFill>
              </a:rPr>
              <a:t>环境</a:t>
            </a:r>
            <a:r>
              <a:rPr lang="zh-CN" altLang="en-US" sz="4000" b="1"/>
              <a:t>、表现了（突出了）人物</a:t>
            </a:r>
            <a:r>
              <a:rPr lang="zh-CN" altLang="en-US" sz="4000" b="1">
                <a:solidFill>
                  <a:srgbClr val="0AB944"/>
                </a:solidFill>
              </a:rPr>
              <a:t>性格</a:t>
            </a:r>
            <a:r>
              <a:rPr lang="zh-CN" altLang="en-US" sz="4000" b="1"/>
              <a:t>、表现</a:t>
            </a:r>
            <a:r>
              <a:rPr lang="zh-CN" altLang="en-US" sz="4000" b="1">
                <a:solidFill>
                  <a:srgbClr val="0AB944"/>
                </a:solidFill>
              </a:rPr>
              <a:t>主旨</a:t>
            </a:r>
            <a:r>
              <a:rPr lang="zh-CN" altLang="en-US" sz="4000" b="1"/>
              <a:t>或深化了主题。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文本框 5123"/>
          <p:cNvSpPr txBox="1"/>
          <p:nvPr/>
        </p:nvSpPr>
        <p:spPr>
          <a:xfrm>
            <a:off x="547053" y="445135"/>
            <a:ext cx="11363325" cy="57804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5000"/>
              </a:lnSpc>
            </a:pPr>
            <a:r>
              <a:rPr lang="zh-CN" altLang="en-US" sz="44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题型一：情节概括题</a:t>
            </a:r>
            <a:endParaRPr lang="zh-CN" altLang="en-US" sz="4400" b="1" u="sng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一、高考试题常见提问方式：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     1</a:t>
            </a:r>
            <a:r>
              <a:rPr lang="zh-CN" altLang="en-US" sz="3200" b="1" dirty="0">
                <a:latin typeface="宋体" panose="02010600030101010101" pitchFamily="2" charset="-122"/>
              </a:rPr>
              <a:t>、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概括主要故事情节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     2</a:t>
            </a:r>
            <a:r>
              <a:rPr lang="zh-CN" altLang="en-US" sz="3200" b="1" dirty="0">
                <a:latin typeface="宋体" panose="02010600030101010101" pitchFamily="2" charset="-122"/>
              </a:rPr>
              <a:t>、请用简明的语言梳理这篇小说的脉络。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     3</a:t>
            </a:r>
            <a:r>
              <a:rPr lang="zh-CN" altLang="en-US" sz="3200" b="1" dirty="0">
                <a:latin typeface="宋体" panose="02010600030101010101" pitchFamily="2" charset="-122"/>
              </a:rPr>
              <a:t>、文中共写了哪几件事，请依次加以概括。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     4</a:t>
            </a:r>
            <a:r>
              <a:rPr lang="zh-CN" altLang="en-US" sz="3200" b="1" dirty="0">
                <a:latin typeface="宋体" panose="02010600030101010101" pitchFamily="2" charset="-122"/>
              </a:rPr>
              <a:t>、用填空的形式概括小说的部分内容。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     5</a:t>
            </a:r>
            <a:r>
              <a:rPr lang="zh-CN" altLang="en-US" sz="3200" b="1" dirty="0">
                <a:latin typeface="宋体" panose="02010600030101010101" pitchFamily="2" charset="-122"/>
              </a:rPr>
              <a:t>、简要概括人物的心理变化过程。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8125" y="151130"/>
            <a:ext cx="11750675" cy="1216025"/>
          </a:xfrm>
        </p:spPr>
        <p:txBody>
          <a:bodyPr vert="horz" lIns="91440" tIns="45720" rIns="91440" bIns="45720" rtlCol="0">
            <a:noAutofit/>
          </a:bodyPr>
          <a:p>
            <a:pPr marL="0" indent="0" fontAlgn="auto">
              <a:buNone/>
            </a:pPr>
            <a:r>
              <a:rPr lang="zh-CN" altLang="en-US" sz="4800" b="1" u="sng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【例】</a:t>
            </a:r>
            <a:r>
              <a:rPr lang="zh-CN" altLang="en-US" sz="3600" b="1" strike="noStrike" noProof="1">
                <a:latin typeface="+mn-ea"/>
                <a:sym typeface="+mn-ea"/>
              </a:rPr>
              <a:t>小说以“电话”为枢纽连接人物、安排情节，这样处理有什么作用？请简要分析。（6分）</a:t>
            </a:r>
            <a:endParaRPr lang="zh-CN" altLang="en-US" sz="1800" b="1" strike="noStrike" noProof="1">
              <a:latin typeface="+mn-ea"/>
            </a:endParaRPr>
          </a:p>
        </p:txBody>
      </p:sp>
      <p:sp>
        <p:nvSpPr>
          <p:cNvPr id="18434" name="内容占位符 2"/>
          <p:cNvSpPr>
            <a:spLocks noGrp="1"/>
          </p:cNvSpPr>
          <p:nvPr/>
        </p:nvSpPr>
        <p:spPr>
          <a:xfrm>
            <a:off x="238125" y="2063750"/>
            <a:ext cx="11750675" cy="4117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4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答：</a:t>
            </a:r>
            <a:r>
              <a:rPr lang="zh-CN" altLang="en-US" sz="3600" b="1">
                <a:latin typeface="宋体" panose="02010600030101010101" pitchFamily="2" charset="-122"/>
                <a:sym typeface="宋体" panose="02010600030101010101" pitchFamily="2" charset="-122"/>
              </a:rPr>
              <a:t>①强化了</a:t>
            </a:r>
            <a:r>
              <a:rPr lang="zh-CN" altLang="en-US" sz="3600" b="1">
                <a:solidFill>
                  <a:srgbClr val="0AB944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戏剧性的情节</a:t>
            </a:r>
            <a:r>
              <a:rPr lang="zh-CN" altLang="en-US" sz="3600" b="1">
                <a:latin typeface="宋体" panose="02010600030101010101" pitchFamily="2" charset="-122"/>
                <a:sym typeface="宋体" panose="02010600030101010101" pitchFamily="2" charset="-122"/>
              </a:rPr>
              <a:t>。通过一个电话将两人命运连在一起，偶然与必然交错，凸显了战争背景。</a:t>
            </a:r>
            <a:endParaRPr lang="zh-CN" altLang="en-US" sz="3600" b="1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3600" b="1">
                <a:latin typeface="宋体" panose="02010600030101010101" pitchFamily="2" charset="-122"/>
                <a:sym typeface="宋体" panose="02010600030101010101" pitchFamily="2" charset="-122"/>
              </a:rPr>
              <a:t>②使</a:t>
            </a:r>
            <a:r>
              <a:rPr lang="zh-CN" altLang="en-US" sz="3600" b="1">
                <a:solidFill>
                  <a:srgbClr val="0AB944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人物形象</a:t>
            </a:r>
            <a:r>
              <a:rPr lang="zh-CN" altLang="en-US" sz="3600" b="1">
                <a:latin typeface="宋体" panose="02010600030101010101" pitchFamily="2" charset="-122"/>
                <a:sym typeface="宋体" panose="02010600030101010101" pitchFamily="2" charset="-122"/>
              </a:rPr>
              <a:t>更真实。主人公的言行主要是通过电话聊天呈现出来的，电话透露了人物的心声，也丰满了人物形象。</a:t>
            </a:r>
            <a:endParaRPr lang="zh-CN" altLang="en-US" sz="3600" b="1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3600" b="1">
                <a:latin typeface="宋体" panose="02010600030101010101" pitchFamily="2" charset="-122"/>
                <a:sym typeface="宋体" panose="02010600030101010101" pitchFamily="2" charset="-122"/>
              </a:rPr>
              <a:t>③丰富了人物和主题的</a:t>
            </a:r>
            <a:r>
              <a:rPr lang="zh-CN" altLang="en-US" sz="3600" b="1">
                <a:solidFill>
                  <a:srgbClr val="1552D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想象空间</a:t>
            </a:r>
            <a:r>
              <a:rPr lang="zh-CN" altLang="en-US" sz="3600" b="1">
                <a:latin typeface="宋体" panose="02010600030101010101" pitchFamily="2" charset="-122"/>
                <a:sym typeface="宋体" panose="02010600030101010101" pitchFamily="2" charset="-122"/>
              </a:rPr>
              <a:t>。电话交流的限制性给小说留下较多空白，也给读者留下了想象和丰富的空间。</a:t>
            </a:r>
            <a:endParaRPr lang="zh-CN" altLang="en-US" sz="3600" b="1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3600" b="1">
                <a:latin typeface="宋体" panose="02010600030101010101" pitchFamily="2" charset="-122"/>
                <a:sym typeface="宋体" panose="02010600030101010101" pitchFamily="2" charset="-122"/>
              </a:rPr>
              <a:t>④</a:t>
            </a:r>
            <a:r>
              <a:rPr lang="zh-CN" altLang="en-US" sz="3600" b="1">
                <a:solidFill>
                  <a:srgbClr val="1552D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首尾呼应</a:t>
            </a:r>
            <a:r>
              <a:rPr lang="zh-CN" altLang="en-US" sz="3600" b="1">
                <a:latin typeface="宋体" panose="02010600030101010101" pitchFamily="2" charset="-122"/>
                <a:sym typeface="宋体" panose="02010600030101010101" pitchFamily="2" charset="-122"/>
              </a:rPr>
              <a:t>，形成情节落差。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9123363" y="1366838"/>
            <a:ext cx="1814513" cy="611188"/>
          </a:xfrm>
          <a:prstGeom prst="wedgeRoundRectCallout">
            <a:avLst>
              <a:gd name="adj1" fmla="val -75306"/>
              <a:gd name="adj2" fmla="val 110539"/>
              <a:gd name="adj3" fmla="val 1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r>
              <a:rPr lang="zh-CN" altLang="en-US" sz="4000" b="1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内容上</a:t>
            </a:r>
            <a:endParaRPr lang="zh-CN" altLang="en-US" sz="4000" b="1" strike="noStrike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815263" y="5453063"/>
            <a:ext cx="1814513" cy="611188"/>
          </a:xfrm>
          <a:prstGeom prst="wedgeRoundRectCallout">
            <a:avLst>
              <a:gd name="adj1" fmla="val -127528"/>
              <a:gd name="adj2" fmla="val -26635"/>
              <a:gd name="adj3" fmla="val 1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r>
              <a:rPr lang="zh-CN" altLang="en-US" sz="4000" b="1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形式上</a:t>
            </a:r>
            <a:endParaRPr lang="zh-CN" altLang="en-US" sz="4000" b="1" strike="noStrike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9123363" y="6064250"/>
            <a:ext cx="2719388" cy="611188"/>
          </a:xfrm>
          <a:prstGeom prst="wedgeRoundRectCallout">
            <a:avLst>
              <a:gd name="adj1" fmla="val -24176"/>
              <a:gd name="adj2" fmla="val 18431"/>
              <a:gd name="adj3" fmla="val 16667"/>
            </a:avLst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r>
              <a:rPr lang="zh-CN" altLang="en-US" sz="4000" b="1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分点列条</a:t>
            </a:r>
            <a:endParaRPr lang="zh-CN" altLang="en-US" sz="4000" b="1" strike="noStrike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2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内容占位符 2"/>
          <p:cNvSpPr>
            <a:spLocks noGrp="1"/>
          </p:cNvSpPr>
          <p:nvPr>
            <p:ph idx="1"/>
          </p:nvPr>
        </p:nvSpPr>
        <p:spPr>
          <a:xfrm>
            <a:off x="563245" y="0"/>
            <a:ext cx="9486900" cy="6755130"/>
          </a:xfrm>
        </p:spPr>
        <p:txBody>
          <a:bodyPr lIns="91440" tIns="45720" rIns="91440" bIns="45720" anchor="t"/>
          <a:p>
            <a:r>
              <a:rPr lang="zh-CN" altLang="en-US" sz="3200" b="1">
                <a:sym typeface="宋体" panose="02010600030101010101" pitchFamily="2" charset="-122"/>
              </a:rPr>
              <a:t>设置悬念</a:t>
            </a:r>
            <a:endParaRPr lang="zh-CN" altLang="en-US" sz="3200" b="1">
              <a:sym typeface="宋体" panose="02010600030101010101" pitchFamily="2" charset="-122"/>
            </a:endParaRPr>
          </a:p>
          <a:p>
            <a:r>
              <a:rPr lang="zh-CN" altLang="en-US" sz="3200" b="1">
                <a:sym typeface="宋体" panose="02010600030101010101" pitchFamily="2" charset="-122"/>
              </a:rPr>
              <a:t>引出下文</a:t>
            </a:r>
            <a:endParaRPr lang="zh-CN" altLang="en-US" sz="3200" b="1">
              <a:sym typeface="宋体" panose="02010600030101010101" pitchFamily="2" charset="-122"/>
            </a:endParaRPr>
          </a:p>
          <a:p>
            <a:r>
              <a:rPr lang="zh-CN" altLang="en-US" sz="3200" b="1">
                <a:sym typeface="宋体" panose="02010600030101010101" pitchFamily="2" charset="-122"/>
              </a:rPr>
              <a:t>为后面的情节发展做铺垫或埋伏笔</a:t>
            </a:r>
            <a:endParaRPr lang="zh-CN" altLang="en-US" sz="3200" b="1">
              <a:sym typeface="宋体" panose="02010600030101010101" pitchFamily="2" charset="-122"/>
            </a:endParaRPr>
          </a:p>
          <a:p>
            <a:r>
              <a:rPr lang="zh-CN" altLang="en-US" sz="3200" b="1">
                <a:sym typeface="宋体" panose="02010600030101010101" pitchFamily="2" charset="-122"/>
              </a:rPr>
              <a:t>结构       照应前文   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首尾呼应</a:t>
            </a:r>
            <a:endParaRPr lang="zh-CN" altLang="en-US" sz="3200" b="1">
              <a:sym typeface="宋体" panose="02010600030101010101" pitchFamily="2" charset="-122"/>
            </a:endParaRPr>
          </a:p>
          <a:p>
            <a:r>
              <a:rPr lang="zh-CN" altLang="en-US" sz="3200" b="1">
                <a:sym typeface="宋体" panose="02010600030101010101" pitchFamily="2" charset="-122"/>
              </a:rPr>
              <a:t>推动情节发展或转折   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一波三折</a:t>
            </a:r>
            <a:endParaRPr lang="zh-CN" altLang="en-US" sz="3200" b="1">
              <a:sym typeface="宋体" panose="02010600030101010101" pitchFamily="2" charset="-122"/>
            </a:endParaRPr>
          </a:p>
          <a:p>
            <a:r>
              <a:rPr lang="zh-CN" altLang="en-US" sz="3200" b="1">
                <a:sym typeface="宋体" panose="02010600030101010101" pitchFamily="2" charset="-122"/>
              </a:rPr>
              <a:t>线索，贯穿全文</a:t>
            </a:r>
            <a:endParaRPr lang="zh-CN" altLang="en-US" sz="3200" b="1">
              <a:sym typeface="宋体" panose="02010600030101010101" pitchFamily="2" charset="-122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戛然而止，给读者想象空间，引人深思</a:t>
            </a:r>
            <a:endParaRPr lang="zh-CN" altLang="en-US" sz="3200" b="1">
              <a:sym typeface="宋体" panose="02010600030101010101" pitchFamily="2" charset="-122"/>
            </a:endParaRPr>
          </a:p>
          <a:p>
            <a:r>
              <a:rPr lang="zh-CN" altLang="en-US" sz="3200" b="1">
                <a:sym typeface="宋体" panose="02010600030101010101" pitchFamily="2" charset="-122"/>
              </a:rPr>
              <a:t>内容  表现了（或突出了）人物性格</a:t>
            </a:r>
            <a:endParaRPr lang="zh-CN" altLang="en-US" sz="3200" b="1">
              <a:sym typeface="宋体" panose="02010600030101010101" pitchFamily="2" charset="-122"/>
            </a:endParaRPr>
          </a:p>
          <a:p>
            <a:r>
              <a:rPr lang="zh-CN" altLang="en-US" sz="3200" b="1">
                <a:sym typeface="宋体" panose="02010600030101010101" pitchFamily="2" charset="-122"/>
              </a:rPr>
              <a:t>表现主旨或深化了主题</a:t>
            </a:r>
            <a:endParaRPr lang="zh-CN" altLang="en-US" sz="3200" b="1">
              <a:sym typeface="宋体" panose="02010600030101010101" pitchFamily="2" charset="-122"/>
            </a:endParaRPr>
          </a:p>
          <a:p>
            <a:endParaRPr lang="zh-CN" altLang="en-US" sz="3200" b="1"/>
          </a:p>
        </p:txBody>
      </p:sp>
      <p:sp>
        <p:nvSpPr>
          <p:cNvPr id="2" name="圆角矩形标注 1"/>
          <p:cNvSpPr/>
          <p:nvPr/>
        </p:nvSpPr>
        <p:spPr>
          <a:xfrm>
            <a:off x="8313420" y="2379663"/>
            <a:ext cx="2016125" cy="4116388"/>
          </a:xfrm>
          <a:prstGeom prst="wedgeRoundRectCallout">
            <a:avLst>
              <a:gd name="adj1" fmla="val -100834"/>
              <a:gd name="adj2" fmla="val -6647"/>
              <a:gd name="adj3" fmla="val 1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r>
              <a:rPr lang="zh-CN" altLang="en-US" sz="4000" b="1" strike="noStrike" noProof="1" dirty="0">
                <a:solidFill>
                  <a:srgbClr val="0000FF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服务于</a:t>
            </a:r>
            <a:r>
              <a:rPr lang="zh-CN" altLang="en-US" sz="4000" b="1" u="sng" strike="noStrike" noProof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人物性格的塑造</a:t>
            </a:r>
            <a:r>
              <a:rPr lang="zh-CN" altLang="en-US" sz="4000" b="1" strike="noStrike" noProof="1" dirty="0">
                <a:solidFill>
                  <a:srgbClr val="0000FF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和</a:t>
            </a:r>
            <a:r>
              <a:rPr lang="zh-CN" altLang="en-US" sz="4000" b="1" u="sng" strike="noStrike" noProof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小说主题的深化</a:t>
            </a:r>
            <a:endParaRPr lang="zh-CN" altLang="en-US" sz="4000" b="1" u="sng" strike="noStrike" noProof="1" dirty="0"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6460490" y="421640"/>
            <a:ext cx="3284538" cy="1133475"/>
          </a:xfrm>
          <a:prstGeom prst="wedgeRoundRectCallout">
            <a:avLst>
              <a:gd name="adj1" fmla="val -74455"/>
              <a:gd name="adj2" fmla="val 55204"/>
              <a:gd name="adj3" fmla="val 1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r>
              <a:rPr lang="zh-CN" altLang="en-US" sz="4000" b="1" u="sng" strike="noStrike" noProof="1" dirty="0">
                <a:solidFill>
                  <a:srgbClr val="0000FF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储备</a:t>
            </a:r>
            <a:r>
              <a:rPr lang="zh-CN" altLang="en-US" sz="4000" b="1" u="sng" strike="noStrike" noProof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情节安排的评价语</a:t>
            </a:r>
            <a:endParaRPr lang="zh-CN" altLang="en-US" sz="4000" b="1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标题 1"/>
          <p:cNvSpPr>
            <a:spLocks noGrp="1"/>
          </p:cNvSpPr>
          <p:nvPr>
            <p:ph type="title"/>
          </p:nvPr>
        </p:nvSpPr>
        <p:spPr>
          <a:xfrm>
            <a:off x="287655" y="0"/>
            <a:ext cx="4397375" cy="1047115"/>
          </a:xfrm>
        </p:spPr>
        <p:txBody>
          <a:bodyPr lIns="91440" tIns="45720" rIns="91440" bIns="45720" anchor="ctr"/>
          <a:p>
            <a:r>
              <a:rPr lang="zh-CN" altLang="en-US" sz="4800" b="1" u="sng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小说开头作用：</a:t>
            </a:r>
            <a:endParaRPr lang="zh-CN" altLang="en-US" sz="4800" b="1" u="sng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82" name="内容占位符 2"/>
          <p:cNvSpPr>
            <a:spLocks noGrp="1"/>
          </p:cNvSpPr>
          <p:nvPr>
            <p:ph idx="1"/>
          </p:nvPr>
        </p:nvSpPr>
        <p:spPr>
          <a:xfrm>
            <a:off x="554990" y="1131570"/>
            <a:ext cx="11082020" cy="5543550"/>
          </a:xfrm>
        </p:spPr>
        <p:txBody>
          <a:bodyPr lIns="91440" tIns="45720" rIns="91440" bIns="45720" anchor="t"/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（1）小说的开头如果是设疑法或悬念法</a:t>
            </a:r>
            <a:r>
              <a:rPr lang="zh-CN" altLang="en-US" sz="3200" b="1"/>
              <a:t>，其作用是造成悬念，引出下文，并引起读者的思考，吸引读者把小说读下去。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 b="1"/>
              <a:t>答题角度为：①</a:t>
            </a:r>
            <a:r>
              <a:rPr lang="zh-CN" altLang="en-US" sz="3200" b="1">
                <a:solidFill>
                  <a:srgbClr val="1552D1"/>
                </a:solidFill>
              </a:rPr>
              <a:t>引起</a:t>
            </a:r>
            <a:r>
              <a:rPr lang="zh-CN" altLang="en-US" sz="3200" b="1"/>
              <a:t>读者的思考。②</a:t>
            </a:r>
            <a:r>
              <a:rPr lang="zh-CN" altLang="en-US" sz="3200" b="1">
                <a:solidFill>
                  <a:srgbClr val="1552D1"/>
                </a:solidFill>
              </a:rPr>
              <a:t>引出</a:t>
            </a:r>
            <a:r>
              <a:rPr lang="zh-CN" altLang="en-US" sz="3200" b="1"/>
              <a:t>下文的情节。③突出</a:t>
            </a:r>
            <a:r>
              <a:rPr lang="zh-CN" altLang="en-US" sz="3200" b="1">
                <a:solidFill>
                  <a:srgbClr val="1552D1"/>
                </a:solidFill>
              </a:rPr>
              <a:t>人物形象</a:t>
            </a:r>
            <a:r>
              <a:rPr lang="zh-CN" altLang="en-US" sz="3200" b="1"/>
              <a:t>。 ④揭示小说的</a:t>
            </a:r>
            <a:r>
              <a:rPr lang="zh-CN" altLang="en-US" sz="3200" b="1">
                <a:solidFill>
                  <a:srgbClr val="1552D1"/>
                </a:solidFill>
              </a:rPr>
              <a:t>主题</a:t>
            </a:r>
            <a:r>
              <a:rPr lang="zh-CN" altLang="en-US" sz="3200" b="1"/>
              <a:t>。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（2）小说的开头如果是写景法，</a:t>
            </a:r>
            <a:endParaRPr lang="zh-CN" altLang="en-US" sz="32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200" b="1"/>
              <a:t>答题角度为：交代故事发生的</a:t>
            </a:r>
            <a:r>
              <a:rPr lang="zh-CN" altLang="en-US" sz="3200" b="1">
                <a:solidFill>
                  <a:srgbClr val="0AB944"/>
                </a:solidFill>
              </a:rPr>
              <a:t>环境</a:t>
            </a:r>
            <a:r>
              <a:rPr lang="zh-CN" altLang="en-US" sz="3200" b="1"/>
              <a:t>、渲染</a:t>
            </a:r>
            <a:r>
              <a:rPr lang="zh-CN" altLang="en-US" sz="3200" b="1">
                <a:solidFill>
                  <a:srgbClr val="0AB944"/>
                </a:solidFill>
              </a:rPr>
              <a:t>气氛</a:t>
            </a:r>
            <a:r>
              <a:rPr lang="zh-CN" altLang="en-US" sz="3200" b="1"/>
              <a:t>、烘托人物</a:t>
            </a:r>
            <a:r>
              <a:rPr lang="zh-CN" altLang="en-US" sz="3200" b="1">
                <a:solidFill>
                  <a:srgbClr val="0AB944"/>
                </a:solidFill>
              </a:rPr>
              <a:t>心情</a:t>
            </a:r>
            <a:r>
              <a:rPr lang="zh-CN" altLang="en-US" sz="3200" b="1"/>
              <a:t>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7050" y="-317"/>
            <a:ext cx="11071225" cy="1482725"/>
          </a:xfrm>
        </p:spPr>
        <p:txBody>
          <a:bodyPr vert="horz" lIns="91440" tIns="45720" rIns="91440" bIns="45720" rtlCol="0">
            <a:noAutofit/>
          </a:bodyPr>
          <a:p>
            <a:pPr marL="0" indent="0">
              <a:buNone/>
            </a:pPr>
            <a:r>
              <a:rPr lang="zh-CN" altLang="en-US" sz="40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【例】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请简要分析小说是如何通过奇特的情节设置悬念的，这样写有什么好处？（4分）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（《我没有病》）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7050" y="2128838"/>
            <a:ext cx="11255375" cy="4052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答：</a:t>
            </a:r>
            <a:r>
              <a:rPr lang="zh-CN" altLang="en-US" sz="3600" b="1">
                <a:latin typeface="宋体" panose="02010600030101010101" pitchFamily="2" charset="-122"/>
              </a:rPr>
              <a:t>（</a:t>
            </a:r>
            <a:r>
              <a:rPr lang="en-US" altLang="zh-CN" sz="3600" b="1">
                <a:latin typeface="宋体" panose="02010600030101010101" pitchFamily="2" charset="-122"/>
              </a:rPr>
              <a:t>1</a:t>
            </a:r>
            <a:r>
              <a:rPr lang="zh-CN" altLang="en-US" sz="3600" b="1">
                <a:latin typeface="宋体" panose="02010600030101010101" pitchFamily="2" charset="-122"/>
              </a:rPr>
              <a:t>）小说开头没有交代“他”的身份，而是写“他”来到办公室安排工作，接待来访的人，怒斥企图行贿的人，接听电话，制造了“他”是不是局长的</a:t>
            </a:r>
            <a:r>
              <a:rPr lang="zh-CN" altLang="en-US" sz="3600" b="1">
                <a:solidFill>
                  <a:srgbClr val="0AB944"/>
                </a:solidFill>
                <a:latin typeface="宋体" panose="02010600030101010101" pitchFamily="2" charset="-122"/>
              </a:rPr>
              <a:t>悬念</a:t>
            </a:r>
            <a:r>
              <a:rPr lang="zh-CN" altLang="en-US" sz="3600" b="1">
                <a:latin typeface="宋体" panose="02010600030101010101" pitchFamily="2" charset="-122"/>
              </a:rPr>
              <a:t>。小说最后点明“他”不是局长而是病人。（</a:t>
            </a:r>
            <a:r>
              <a:rPr lang="en-US" altLang="zh-CN" sz="3600" b="1">
                <a:latin typeface="宋体" panose="02010600030101010101" pitchFamily="2" charset="-122"/>
              </a:rPr>
              <a:t>2</a:t>
            </a:r>
            <a:r>
              <a:rPr lang="zh-CN" altLang="en-US" sz="3600" b="1">
                <a:latin typeface="宋体" panose="02010600030101010101" pitchFamily="2" charset="-122"/>
              </a:rPr>
              <a:t>分）</a:t>
            </a:r>
            <a:endParaRPr lang="zh-CN" altLang="en-US" sz="3600" b="1">
              <a:latin typeface="宋体" panose="02010600030101010101" pitchFamily="2" charset="-122"/>
            </a:endParaRPr>
          </a:p>
          <a:p>
            <a:r>
              <a:rPr lang="en-US" altLang="zh-CN" sz="3600" b="1">
                <a:latin typeface="宋体" panose="02010600030101010101" pitchFamily="2" charset="-122"/>
              </a:rPr>
              <a:t>(2)</a:t>
            </a:r>
            <a:r>
              <a:rPr lang="zh-CN" altLang="en-US" sz="3600" b="1">
                <a:latin typeface="宋体" panose="02010600030101010101" pitchFamily="2" charset="-122"/>
              </a:rPr>
              <a:t>这样设置悬念的好处：使故事扑朔迷离，情节</a:t>
            </a:r>
            <a:r>
              <a:rPr lang="zh-CN" altLang="en-US" sz="3600" b="1">
                <a:solidFill>
                  <a:srgbClr val="0AB944"/>
                </a:solidFill>
                <a:latin typeface="宋体" panose="02010600030101010101" pitchFamily="2" charset="-122"/>
              </a:rPr>
              <a:t>曲折</a:t>
            </a:r>
            <a:r>
              <a:rPr lang="zh-CN" altLang="en-US" sz="3600" b="1">
                <a:latin typeface="宋体" panose="02010600030101010101" pitchFamily="2" charset="-122"/>
              </a:rPr>
              <a:t>；使主人公这个人物形象更具传奇色彩，激发</a:t>
            </a:r>
            <a:r>
              <a:rPr lang="zh-CN" altLang="en-US" sz="3600" b="1">
                <a:solidFill>
                  <a:srgbClr val="0AB944"/>
                </a:solidFill>
                <a:latin typeface="宋体" panose="02010600030101010101" pitchFamily="2" charset="-122"/>
              </a:rPr>
              <a:t>读者</a:t>
            </a:r>
            <a:r>
              <a:rPr lang="zh-CN" altLang="en-US" sz="3600" b="1">
                <a:latin typeface="宋体" panose="02010600030101010101" pitchFamily="2" charset="-122"/>
              </a:rPr>
              <a:t>的阅读兴趣。（</a:t>
            </a:r>
            <a:r>
              <a:rPr lang="en-US" altLang="zh-CN" sz="3600" b="1">
                <a:latin typeface="宋体" panose="02010600030101010101" pitchFamily="2" charset="-122"/>
              </a:rPr>
              <a:t>2</a:t>
            </a:r>
            <a:r>
              <a:rPr lang="zh-CN" altLang="en-US" sz="3600" b="1">
                <a:latin typeface="宋体" panose="02010600030101010101" pitchFamily="2" charset="-122"/>
              </a:rPr>
              <a:t>分）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8504238" y="1604963"/>
            <a:ext cx="1814513" cy="611188"/>
          </a:xfrm>
          <a:prstGeom prst="wedgeRoundRectCallout">
            <a:avLst>
              <a:gd name="adj1" fmla="val -68060"/>
              <a:gd name="adj2" fmla="val 84371"/>
              <a:gd name="adj3" fmla="val 1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r>
              <a:rPr lang="zh-CN" altLang="en-US" sz="4000" b="1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内容上</a:t>
            </a:r>
            <a:endParaRPr lang="zh-CN" altLang="en-US" sz="4000" b="1" strike="noStrike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505325" y="5692775"/>
            <a:ext cx="1812925" cy="611188"/>
          </a:xfrm>
          <a:prstGeom prst="wedgeRoundRectCallout">
            <a:avLst>
              <a:gd name="adj1" fmla="val 155740"/>
              <a:gd name="adj2" fmla="val -104828"/>
              <a:gd name="adj3" fmla="val 1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r>
              <a:rPr lang="zh-CN" altLang="en-US" sz="4000" b="1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结构上</a:t>
            </a:r>
            <a:endParaRPr lang="zh-CN" altLang="en-US" sz="4000" b="1" strike="noStrike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" grpId="0" bldLvl="0" animBg="1"/>
      <p:bldP spid="7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6385"/>
          <p:cNvSpPr txBox="1"/>
          <p:nvPr/>
        </p:nvSpPr>
        <p:spPr>
          <a:xfrm>
            <a:off x="412750" y="568325"/>
            <a:ext cx="11523663" cy="14319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8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【例】</a:t>
            </a:r>
            <a:endParaRPr lang="zh-CN" altLang="en-US" sz="4800" b="1" u="sng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小说为什么以女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角“失踪”开头？（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分）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睡美人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》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6387" name="文本框 16386"/>
          <p:cNvSpPr txBox="1"/>
          <p:nvPr/>
        </p:nvSpPr>
        <p:spPr>
          <a:xfrm>
            <a:off x="793750" y="2159000"/>
            <a:ext cx="8270875" cy="3810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答：</a:t>
            </a:r>
            <a:endParaRPr lang="zh-CN" altLang="en-US" sz="4400" b="1" u="sng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zh-CN" altLang="en-US" sz="40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小说这样开头造成悬念，吸引读者。</a:t>
            </a:r>
            <a:r>
              <a:rPr lang="zh-CN" altLang="en-US" sz="4000" b="1" dirty="0">
                <a:latin typeface="宋体" panose="02010600030101010101" pitchFamily="2" charset="-122"/>
              </a:rPr>
              <a:t>引起误会，</a:t>
            </a:r>
            <a:r>
              <a:rPr lang="zh-CN" altLang="en-US" sz="4000" b="1" dirty="0">
                <a:solidFill>
                  <a:srgbClr val="0AB944"/>
                </a:solidFill>
                <a:latin typeface="宋体" panose="02010600030101010101" pitchFamily="2" charset="-122"/>
              </a:rPr>
              <a:t>读者</a:t>
            </a:r>
            <a:r>
              <a:rPr lang="zh-CN" altLang="en-US" sz="4000" b="1" dirty="0">
                <a:latin typeface="宋体" panose="02010600030101010101" pitchFamily="2" charset="-122"/>
              </a:rPr>
              <a:t>会以为</a:t>
            </a:r>
            <a:r>
              <a:rPr lang="zh-CN" altLang="en-US" sz="4000" b="1" dirty="0">
                <a:solidFill>
                  <a:srgbClr val="0AB944"/>
                </a:solidFill>
                <a:latin typeface="宋体" panose="02010600030101010101" pitchFamily="2" charset="-122"/>
              </a:rPr>
              <a:t>她</a:t>
            </a:r>
            <a:r>
              <a:rPr lang="zh-CN" altLang="en-US" sz="4000" b="1" dirty="0">
                <a:latin typeface="宋体" panose="02010600030101010101" pitchFamily="2" charset="-122"/>
              </a:rPr>
              <a:t>“耍大腕”之类，与结尾形成强烈反差，给读者制造了惊讶和感动，使人物高尚的</a:t>
            </a:r>
            <a:r>
              <a:rPr lang="zh-CN" altLang="en-US" sz="4000" b="1" dirty="0">
                <a:solidFill>
                  <a:srgbClr val="0AB944"/>
                </a:solidFill>
                <a:latin typeface="宋体" panose="02010600030101010101" pitchFamily="2" charset="-122"/>
              </a:rPr>
              <a:t>品德</a:t>
            </a:r>
            <a:r>
              <a:rPr lang="zh-CN" altLang="en-US" sz="4000" b="1" dirty="0">
                <a:latin typeface="宋体" panose="02010600030101010101" pitchFamily="2" charset="-122"/>
              </a:rPr>
              <a:t>更突出。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36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5889625" y="2254250"/>
            <a:ext cx="1814513" cy="611188"/>
          </a:xfrm>
          <a:prstGeom prst="wedgeRoundRectCallout">
            <a:avLst>
              <a:gd name="adj1" fmla="val -68060"/>
              <a:gd name="adj2" fmla="val 84371"/>
              <a:gd name="adj3" fmla="val 1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r>
              <a:rPr lang="zh-CN" altLang="en-US" sz="4000" b="1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结构上</a:t>
            </a:r>
            <a:endParaRPr lang="zh-CN" altLang="en-US" sz="4000" b="1" strike="noStrike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9274175" y="2438400"/>
            <a:ext cx="2409825" cy="3990975"/>
          </a:xfrm>
          <a:prstGeom prst="wedgeRoundRectCallout">
            <a:avLst>
              <a:gd name="adj1" fmla="val -106033"/>
              <a:gd name="adj2" fmla="val 15037"/>
              <a:gd name="adj3" fmla="val 1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r>
              <a:rPr lang="zh-CN" altLang="en-US" sz="4000" b="1" strike="noStrike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内容上分析时</a:t>
            </a:r>
            <a:r>
              <a:rPr lang="zh-CN" altLang="en-US" sz="4000" b="1" strike="noStrike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围绕</a:t>
            </a:r>
            <a:r>
              <a:rPr lang="zh-CN" altLang="en-US" sz="4000" b="1" u="sng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人物</a:t>
            </a:r>
            <a:r>
              <a:rPr lang="zh-CN" altLang="en-US" sz="4000" b="1" strike="noStrike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zh-CN" altLang="en-US" sz="4000" b="1" u="sng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主题</a:t>
            </a:r>
            <a:r>
              <a:rPr lang="zh-CN" altLang="en-US" sz="4000" b="1" strike="noStrike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及</a:t>
            </a:r>
            <a:r>
              <a:rPr lang="zh-CN" altLang="en-US" sz="4000" b="1" u="sng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读者感受</a:t>
            </a:r>
            <a:endParaRPr lang="zh-CN" altLang="en-US" sz="4000" b="1" u="sng" strike="noStrike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05963" y="2439988"/>
            <a:ext cx="1709737" cy="763587"/>
          </a:xfrm>
          <a:prstGeom prst="rect">
            <a:avLst/>
          </a:prstGeom>
          <a:solidFill>
            <a:srgbClr val="FFC000">
              <a:alpha val="26999"/>
            </a:srgbClr>
          </a:solidFill>
          <a:ln w="38100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6" grpId="0" bldLvl="0" animBg="1"/>
      <p:bldP spid="3" grpId="0" bldLvl="0" animBg="1"/>
      <p:bldP spid="5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标题 1"/>
          <p:cNvSpPr>
            <a:spLocks noGrp="1"/>
          </p:cNvSpPr>
          <p:nvPr>
            <p:ph type="title"/>
          </p:nvPr>
        </p:nvSpPr>
        <p:spPr>
          <a:xfrm>
            <a:off x="617538" y="80963"/>
            <a:ext cx="5210175" cy="1325562"/>
          </a:xfrm>
        </p:spPr>
        <p:txBody>
          <a:bodyPr lIns="91440" tIns="45720" rIns="91440" bIns="45720" anchor="ctr"/>
          <a:p>
            <a:r>
              <a:rPr lang="zh-CN" altLang="en-US" sz="4800" b="1" u="sng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小说结尾作用：</a:t>
            </a:r>
            <a:endParaRPr lang="zh-CN" altLang="en-US" sz="4800" b="1" u="sng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4" name="内容占位符 2"/>
          <p:cNvSpPr>
            <a:spLocks noGrp="1"/>
          </p:cNvSpPr>
          <p:nvPr>
            <p:ph idx="1"/>
          </p:nvPr>
        </p:nvSpPr>
        <p:spPr>
          <a:xfrm>
            <a:off x="315913" y="1120775"/>
            <a:ext cx="11615737" cy="5430838"/>
          </a:xfrm>
        </p:spPr>
        <p:txBody>
          <a:bodyPr lIns="91440" tIns="45720" rIns="91440" bIns="45720" anchor="t"/>
          <a:p>
            <a:pPr marL="0" indent="0"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（1）小说的结局如果如果出人意料</a:t>
            </a:r>
            <a:r>
              <a:rPr lang="zh-CN" altLang="en-US" sz="2800" b="1"/>
              <a:t>，（欧 亨利式结尾）</a:t>
            </a:r>
            <a:endParaRPr lang="zh-CN" altLang="en-US" sz="2800" b="1"/>
          </a:p>
          <a:p>
            <a:pPr marL="0" indent="0">
              <a:buNone/>
            </a:pPr>
            <a:r>
              <a:rPr lang="zh-CN" altLang="en-US" sz="2800" b="1"/>
              <a:t>答题角度为：①</a:t>
            </a:r>
            <a:r>
              <a:rPr lang="zh-CN" altLang="en-US" sz="2800" b="1">
                <a:solidFill>
                  <a:srgbClr val="0AB944"/>
                </a:solidFill>
              </a:rPr>
              <a:t>从结构安排上看</a:t>
            </a:r>
            <a:r>
              <a:rPr lang="zh-CN" altLang="en-US" sz="2800" b="1"/>
              <a:t>，它使平淡的故事情节陡然生出波澜，如石破天惊，猛烈撞击读者的心灵，产生震撼人心的力量。②</a:t>
            </a:r>
            <a:r>
              <a:rPr lang="zh-CN" altLang="en-US" sz="2800" b="1">
                <a:solidFill>
                  <a:srgbClr val="0AB944"/>
                </a:solidFill>
              </a:rPr>
              <a:t>从表现手法上看</a:t>
            </a:r>
            <a:r>
              <a:rPr lang="zh-CN" altLang="en-US" sz="2800" b="1"/>
              <a:t>，与前文的伏笔相照应，使人觉得又在情理之中。③</a:t>
            </a:r>
            <a:r>
              <a:rPr lang="zh-CN" altLang="en-US" sz="2800" b="1">
                <a:solidFill>
                  <a:srgbClr val="0AB944"/>
                </a:solidFill>
              </a:rPr>
              <a:t>从主题上看</a:t>
            </a:r>
            <a:r>
              <a:rPr lang="zh-CN" altLang="en-US" sz="2800" b="1"/>
              <a:t>，能更好地深化主题。</a:t>
            </a:r>
            <a:endParaRPr lang="zh-CN" altLang="en-US" sz="2800" b="1"/>
          </a:p>
          <a:p>
            <a:pPr marL="0" indent="0"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（2）小说的结局如果是令人伤感的悲剧，</a:t>
            </a:r>
            <a:endParaRPr lang="zh-CN" altLang="en-US" sz="28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800" b="1"/>
              <a:t>答题角度为：①从</a:t>
            </a:r>
            <a:r>
              <a:rPr lang="zh-CN" altLang="en-US" sz="2800" b="1">
                <a:solidFill>
                  <a:srgbClr val="1552D1"/>
                </a:solidFill>
              </a:rPr>
              <a:t>主题</a:t>
            </a:r>
            <a:r>
              <a:rPr lang="zh-CN" altLang="en-US" sz="2800" b="1"/>
              <a:t>上看，能更好地深化主题。②从表现人物性格看，能更好地</a:t>
            </a:r>
            <a:r>
              <a:rPr lang="zh-CN" altLang="en-US" sz="2800" b="1">
                <a:solidFill>
                  <a:srgbClr val="1552D1"/>
                </a:solidFill>
              </a:rPr>
              <a:t>塑造人物性格</a:t>
            </a:r>
            <a:r>
              <a:rPr lang="zh-CN" altLang="en-US" sz="2800" b="1"/>
              <a:t>。③ 这种结局</a:t>
            </a:r>
            <a:r>
              <a:rPr lang="zh-CN" altLang="en-US" sz="2800" b="1">
                <a:solidFill>
                  <a:srgbClr val="1552D1"/>
                </a:solidFill>
              </a:rPr>
              <a:t>令人</a:t>
            </a:r>
            <a:r>
              <a:rPr lang="zh-CN" altLang="en-US" sz="2800" b="1"/>
              <a:t>感动，令人回味，引人思考。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内容占位符 2"/>
          <p:cNvSpPr>
            <a:spLocks noGrp="1"/>
          </p:cNvSpPr>
          <p:nvPr>
            <p:ph idx="1"/>
          </p:nvPr>
        </p:nvSpPr>
        <p:spPr>
          <a:xfrm>
            <a:off x="385763" y="369888"/>
            <a:ext cx="11539537" cy="6384925"/>
          </a:xfrm>
        </p:spPr>
        <p:txBody>
          <a:bodyPr lIns="91440" tIns="45720" rIns="91440" bIns="45720" anchor="t"/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（3）小说的结局如果是令人喜悦的大团圆，</a:t>
            </a:r>
            <a:endParaRPr lang="zh-CN" altLang="en-US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200" b="1"/>
              <a:t>答题角度为：①</a:t>
            </a:r>
            <a:r>
              <a:rPr lang="zh-CN" altLang="en-US" sz="3200" b="1">
                <a:solidFill>
                  <a:srgbClr val="0AB944"/>
                </a:solidFill>
              </a:rPr>
              <a:t>从表达效果上看</a:t>
            </a:r>
            <a:r>
              <a:rPr lang="zh-CN" altLang="en-US" sz="3200" b="1"/>
              <a:t>，小说喜剧结局给读者留下了广阔的想象空间，耐人寻味。②</a:t>
            </a:r>
            <a:r>
              <a:rPr lang="zh-CN" altLang="en-US" sz="3200" b="1">
                <a:solidFill>
                  <a:srgbClr val="0AB944"/>
                </a:solidFill>
              </a:rPr>
              <a:t>从阅读者的情感体验看</a:t>
            </a:r>
            <a:r>
              <a:rPr lang="zh-CN" altLang="en-US" sz="3200" b="1"/>
              <a:t>，喜剧性的结尾与主人公、作者的意愿构成和谐的一体，给人以欣慰、愉悦之感。③</a:t>
            </a:r>
            <a:r>
              <a:rPr lang="zh-CN" altLang="en-US" sz="3200" b="1">
                <a:solidFill>
                  <a:srgbClr val="0AB944"/>
                </a:solidFill>
              </a:rPr>
              <a:t>从主题上看</a:t>
            </a:r>
            <a:r>
              <a:rPr lang="zh-CN" altLang="en-US" sz="3200" b="1"/>
              <a:t>，这样的结局凸显出的美好人性超越了战争，反映出人类向往和平美好生活的愿望。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（4）小说的结局如果是戛然而止，留下空白</a:t>
            </a:r>
            <a:r>
              <a:rPr lang="zh-CN" altLang="en-US" sz="3200" b="1"/>
              <a:t>，答题角度为：留下了 “空白”给</a:t>
            </a:r>
            <a:r>
              <a:rPr lang="zh-CN" altLang="en-US" sz="3200" b="1">
                <a:solidFill>
                  <a:srgbClr val="1552D1"/>
                </a:solidFill>
              </a:rPr>
              <a:t>读者</a:t>
            </a:r>
            <a:r>
              <a:rPr lang="zh-CN" altLang="en-US" sz="3200" b="1"/>
              <a:t>想象，让读者进行艺术再创造，能更好地</a:t>
            </a:r>
            <a:r>
              <a:rPr lang="zh-CN" altLang="en-US" sz="3200" b="1">
                <a:solidFill>
                  <a:srgbClr val="1552D1"/>
                </a:solidFill>
              </a:rPr>
              <a:t>深化主题</a:t>
            </a:r>
            <a:r>
              <a:rPr lang="zh-CN" altLang="en-US" sz="3200" b="1"/>
              <a:t>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3" name="文本占位符 35842"/>
          <p:cNvSpPr>
            <a:spLocks noGrp="1"/>
          </p:cNvSpPr>
          <p:nvPr>
            <p:ph idx="1"/>
          </p:nvPr>
        </p:nvSpPr>
        <p:spPr>
          <a:xfrm>
            <a:off x="446088" y="463550"/>
            <a:ext cx="11420475" cy="6162675"/>
          </a:xfrm>
        </p:spPr>
        <p:txBody>
          <a:bodyPr vert="horz" lIns="91440" tIns="45720" rIns="91440" bIns="45720" rtlCol="0">
            <a:noAutofit/>
          </a:bodyPr>
          <a:p>
            <a:pPr marL="0" indent="0">
              <a:lnSpc>
                <a:spcPct val="80000"/>
              </a:lnSpc>
              <a:buNone/>
            </a:pPr>
            <a:r>
              <a:rPr lang="zh-CN" altLang="en-US" sz="44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【例】</a:t>
            </a:r>
            <a:r>
              <a:rPr lang="en-US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这篇小小说的结尾写郑副市长在家里发现获奖证书，主要有什么作用？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en-US" sz="3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en-US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迎宾竹</a:t>
            </a:r>
            <a:r>
              <a:rPr lang="en-US" altLang="en-US" sz="3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4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答：</a:t>
            </a:r>
            <a:endParaRPr lang="zh-CN" altLang="en-US" sz="44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en-US" altLang="en-US" sz="3500" b="1" dirty="0">
                <a:latin typeface="黑体" panose="02010609060101010101" charset="-122"/>
                <a:ea typeface="黑体" panose="02010609060101010101" charset="-122"/>
              </a:rPr>
              <a:t>⑴最后写郑副市长在家里发现获奖证书一事，暗示郑副市长的竹画确有水平，</a:t>
            </a:r>
            <a:r>
              <a:rPr lang="en-US" altLang="en-US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使情节波澜再起。</a:t>
            </a:r>
            <a:r>
              <a:rPr lang="en-US" altLang="en-US" sz="35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（指向情节）</a:t>
            </a:r>
            <a:endParaRPr lang="en-US" altLang="en-US" sz="35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en-US" altLang="en-US" sz="3500" b="1" dirty="0">
                <a:latin typeface="黑体" panose="02010609060101010101" charset="-122"/>
                <a:ea typeface="黑体" panose="02010609060101010101" charset="-122"/>
              </a:rPr>
              <a:t>⑵</a:t>
            </a:r>
            <a:r>
              <a:rPr lang="en-US" altLang="en-US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使副市长妻子这一形象更加鲜明。</a:t>
            </a:r>
            <a:r>
              <a:rPr lang="en-US" altLang="en-US" sz="3500" b="1" dirty="0">
                <a:latin typeface="黑体" panose="02010609060101010101" charset="-122"/>
                <a:ea typeface="黑体" panose="02010609060101010101" charset="-122"/>
              </a:rPr>
              <a:t>原来以前市长妻子说的一切只是一个善意的谎言，让人不能不为副市长妻子的贤慧聪颖而折服。</a:t>
            </a:r>
            <a:r>
              <a:rPr lang="en-US" altLang="en-US" sz="35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（指向人物）</a:t>
            </a:r>
            <a:endParaRPr lang="en-US" altLang="en-US" sz="35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en-US" altLang="en-US" sz="3500" b="1" dirty="0">
                <a:latin typeface="黑体" panose="02010609060101010101" charset="-122"/>
                <a:ea typeface="黑体" panose="02010609060101010101" charset="-122"/>
              </a:rPr>
              <a:t>⑶</a:t>
            </a:r>
            <a:r>
              <a:rPr lang="en-US" altLang="en-US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使小说主题得到升华</a:t>
            </a:r>
            <a:r>
              <a:rPr lang="en-US" altLang="en-US" sz="3500" b="1" dirty="0">
                <a:latin typeface="黑体" panose="02010609060101010101" charset="-122"/>
                <a:ea typeface="黑体" panose="02010609060101010101" charset="-122"/>
              </a:rPr>
              <a:t>，突出“一个成功者（成功的领导）离不开一个贤内助（好妻子）的支持和帮助”主题，给人留下无穷韵味。</a:t>
            </a:r>
            <a:r>
              <a:rPr lang="en-US" altLang="en-US" sz="35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（指向主题） </a:t>
            </a:r>
            <a:endParaRPr lang="en-US" altLang="en-US" sz="35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标题 1"/>
          <p:cNvSpPr>
            <a:spLocks noGrp="1"/>
          </p:cNvSpPr>
          <p:nvPr>
            <p:ph type="title"/>
          </p:nvPr>
        </p:nvSpPr>
        <p:spPr>
          <a:xfrm>
            <a:off x="1049338" y="1060450"/>
            <a:ext cx="3875087" cy="1325563"/>
          </a:xfrm>
        </p:spPr>
        <p:txBody>
          <a:bodyPr lIns="91440" tIns="45720" rIns="91440" bIns="45720" anchor="ctr"/>
          <a:p>
            <a:r>
              <a:rPr lang="zh-CN" altLang="en-US" sz="5400" b="1" u="sng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小结：</a:t>
            </a:r>
            <a:endParaRPr lang="zh-CN" altLang="en-US" sz="5400" b="1" u="sng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26" name="内容占位符 2"/>
          <p:cNvSpPr>
            <a:spLocks noGrp="1"/>
          </p:cNvSpPr>
          <p:nvPr>
            <p:ph idx="1"/>
          </p:nvPr>
        </p:nvSpPr>
        <p:spPr>
          <a:xfrm>
            <a:off x="760413" y="2386013"/>
            <a:ext cx="10937875" cy="1900237"/>
          </a:xfrm>
        </p:spPr>
        <p:txBody>
          <a:bodyPr lIns="91440" tIns="45720" rIns="91440" bIns="45720" anchor="t"/>
          <a:p>
            <a:pPr marL="0" indent="0">
              <a:buNone/>
            </a:pPr>
            <a:r>
              <a:rPr lang="zh-CN" altLang="en-US" sz="4000" b="1"/>
              <a:t>分析情节作用的题目从内容和结构两方面来作答或者扣住情节、人物、主题、环境来作答。</a:t>
            </a:r>
            <a:endParaRPr lang="zh-CN" altLang="en-US" sz="4000" b="1"/>
          </a:p>
          <a:p>
            <a:pPr marL="0" indent="0">
              <a:buNone/>
            </a:pPr>
            <a:endParaRPr lang="zh-CN" altLang="en-US" sz="4000" b="1"/>
          </a:p>
        </p:txBody>
      </p:sp>
      <p:sp>
        <p:nvSpPr>
          <p:cNvPr id="4" name="矩形 3"/>
          <p:cNvSpPr/>
          <p:nvPr/>
        </p:nvSpPr>
        <p:spPr>
          <a:xfrm>
            <a:off x="6099810" y="2580640"/>
            <a:ext cx="1041400" cy="650875"/>
          </a:xfrm>
          <a:prstGeom prst="rect">
            <a:avLst/>
          </a:prstGeom>
          <a:solidFill>
            <a:srgbClr val="00B050">
              <a:alpha val="26999"/>
            </a:srgbClr>
          </a:solidFill>
          <a:ln w="381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77150" y="2580640"/>
            <a:ext cx="1080770" cy="650875"/>
          </a:xfrm>
          <a:prstGeom prst="rect">
            <a:avLst/>
          </a:prstGeom>
          <a:solidFill>
            <a:srgbClr val="00B050">
              <a:alpha val="26999"/>
            </a:srgbClr>
          </a:solidFill>
          <a:ln w="381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74720" y="3374390"/>
            <a:ext cx="1123950" cy="650875"/>
          </a:xfrm>
          <a:prstGeom prst="rect">
            <a:avLst/>
          </a:prstGeom>
          <a:solidFill>
            <a:srgbClr val="FFC000">
              <a:alpha val="26999"/>
            </a:srgbClr>
          </a:solidFill>
          <a:ln w="38100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44310" y="3374073"/>
            <a:ext cx="1266825" cy="650875"/>
          </a:xfrm>
          <a:prstGeom prst="rect">
            <a:avLst/>
          </a:prstGeom>
          <a:solidFill>
            <a:srgbClr val="FFC000">
              <a:alpha val="26999"/>
            </a:srgbClr>
          </a:solidFill>
          <a:ln w="38100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46980" y="3374390"/>
            <a:ext cx="1268413" cy="650875"/>
          </a:xfrm>
          <a:prstGeom prst="rect">
            <a:avLst/>
          </a:prstGeom>
          <a:solidFill>
            <a:srgbClr val="FFC000">
              <a:alpha val="26999"/>
            </a:srgbClr>
          </a:solidFill>
          <a:ln w="38100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23885" y="3374390"/>
            <a:ext cx="1073785" cy="650875"/>
          </a:xfrm>
          <a:prstGeom prst="rect">
            <a:avLst/>
          </a:prstGeom>
          <a:solidFill>
            <a:srgbClr val="FFC000">
              <a:alpha val="26999"/>
            </a:srgbClr>
          </a:solidFill>
          <a:ln w="38100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1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感谢观看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290" y="479425"/>
            <a:ext cx="10852150" cy="744855"/>
          </a:xfrm>
        </p:spPr>
        <p:txBody>
          <a:bodyPr>
            <a:normAutofit fontScale="90000"/>
          </a:bodyPr>
          <a:p>
            <a:r>
              <a:rPr lang="zh-CN" altLang="zh-CN" sz="4445" dirty="0">
                <a:solidFill>
                  <a:srgbClr val="000000"/>
                </a:solidFill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了解小说情节结构的基本模式</a:t>
            </a:r>
            <a:br>
              <a: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9290" y="1224280"/>
            <a:ext cx="1125029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4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4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开端</a:t>
            </a:r>
            <a:r>
              <a:rPr lang="en-US" altLang="zh-CN" sz="4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</a:t>
            </a:r>
            <a:r>
              <a:rPr lang="zh-CN" altLang="zh-CN" sz="4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发展</a:t>
            </a:r>
            <a:r>
              <a:rPr lang="en-US" altLang="zh-CN" sz="4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</a:t>
            </a:r>
            <a:r>
              <a:rPr lang="zh-CN" altLang="zh-CN" sz="4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高潮</a:t>
            </a:r>
            <a:r>
              <a:rPr lang="en-US" altLang="zh-CN" sz="4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</a:t>
            </a:r>
            <a:r>
              <a:rPr lang="zh-CN" altLang="zh-CN" sz="4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结局</a:t>
            </a:r>
            <a:r>
              <a:rPr lang="en-US" altLang="zh-CN" sz="4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4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是小说最常见也是最基本的结构模式</a:t>
            </a:r>
            <a:r>
              <a:rPr lang="en-US" altLang="zh-CN" sz="4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4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高考所考查的小说多采用这种模式。</a:t>
            </a:r>
            <a:endParaRPr lang="zh-CN" altLang="zh-CN" sz="40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4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小说的情节通常由若干个生活中的事件</a:t>
            </a:r>
            <a:r>
              <a:rPr lang="en-US" altLang="zh-CN" sz="4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zh-CN" sz="4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故事</a:t>
            </a:r>
            <a:r>
              <a:rPr lang="en-US" altLang="zh-CN" sz="4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4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组成</a:t>
            </a:r>
            <a:r>
              <a:rPr lang="en-US" altLang="zh-CN" sz="4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4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并由线索串联或关联起来</a:t>
            </a:r>
            <a:r>
              <a:rPr lang="en-US" altLang="zh-CN" sz="4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4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各故事之间按时间顺序或事件的因果关系顺序连接。小说线索有单线式和双线式之分。</a:t>
            </a:r>
            <a:endParaRPr lang="zh-CN" altLang="en-US" sz="4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 sz="444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二、</a:t>
            </a:r>
            <a:r>
              <a:rPr lang="zh-CN" altLang="zh-CN" sz="4445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掌握概括情节的基本方法</a:t>
            </a:r>
            <a:br>
              <a:rPr lang="zh-CN" altLang="zh-CN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20420" y="1132205"/>
            <a:ext cx="1107249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结构连贯法。理清小说的结构层次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按小说的叙事顺序、情节发展中的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开端、发展、高潮、结局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的结构脉络梳理。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2445385" y="3232150"/>
            <a:ext cx="579882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林教头风雪山神庙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endParaRPr lang="zh-CN" altLang="en-US" sz="4000"/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57885" y="630555"/>
            <a:ext cx="1093851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场面连贯法。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小说中的场面是人物活动的重要场所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有些小说中一个场面就可以梳理为一个情节。      </a:t>
            </a:r>
            <a:endParaRPr lang="zh-CN" altLang="en-US" sz="4000"/>
          </a:p>
        </p:txBody>
      </p:sp>
      <p:sp>
        <p:nvSpPr>
          <p:cNvPr id="100" name="文本框 99"/>
          <p:cNvSpPr txBox="1"/>
          <p:nvPr/>
        </p:nvSpPr>
        <p:spPr>
          <a:xfrm>
            <a:off x="1929130" y="4188460"/>
            <a:ext cx="773938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4000" b="0">
                <a:solidFill>
                  <a:srgbClr val="000000"/>
                </a:solidFill>
                <a:ea typeface="宋体" panose="02010600030101010101" pitchFamily="2" charset="-122"/>
              </a:rPr>
              <a:t>酒店遇故交</a:t>
            </a:r>
            <a:r>
              <a:rPr lang="en-US" sz="40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→</a:t>
            </a:r>
            <a:r>
              <a:rPr lang="zh-CN" sz="4000" b="0">
                <a:solidFill>
                  <a:srgbClr val="000000"/>
                </a:solidFill>
                <a:ea typeface="宋体" panose="02010600030101010101" pitchFamily="2" charset="-122"/>
              </a:rPr>
              <a:t>市场买刀寻敌</a:t>
            </a:r>
            <a:r>
              <a:rPr lang="en-US" sz="40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→</a:t>
            </a:r>
            <a:r>
              <a:rPr lang="zh-CN" sz="4000" b="0">
                <a:solidFill>
                  <a:srgbClr val="000000"/>
                </a:solidFill>
                <a:ea typeface="宋体" panose="02010600030101010101" pitchFamily="2" charset="-122"/>
              </a:rPr>
              <a:t>看管草料场</a:t>
            </a:r>
            <a:r>
              <a:rPr lang="en-US" sz="40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→</a:t>
            </a:r>
            <a:r>
              <a:rPr lang="zh-CN" sz="4000" b="0">
                <a:solidFill>
                  <a:srgbClr val="000000"/>
                </a:solidFill>
                <a:ea typeface="宋体" panose="02010600030101010101" pitchFamily="2" charset="-122"/>
              </a:rPr>
              <a:t>山神庙复仇。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1929130" y="3209925"/>
            <a:ext cx="768985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）、</a:t>
            </a:r>
            <a:r>
              <a:rPr lang="zh-CN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如《林教头风雪山神庙》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endParaRPr lang="zh-CN" altLang="en-US" sz="40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100" grpId="0"/>
      <p:bldP spid="10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TextBox 3"/>
          <p:cNvSpPr txBox="1"/>
          <p:nvPr/>
        </p:nvSpPr>
        <p:spPr>
          <a:xfrm>
            <a:off x="430213" y="255588"/>
            <a:ext cx="11279187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）、如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晚秋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也可以</a:t>
            </a:r>
            <a:r>
              <a:rPr lang="zh-CN" altLang="en-US" sz="3600" b="1" dirty="0">
                <a:solidFill>
                  <a:srgbClr val="0AB94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按照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场面来概括全文情节：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7668578" y="1177608"/>
            <a:ext cx="4040188" cy="611188"/>
          </a:xfrm>
          <a:prstGeom prst="wedgeRoundRectCallout">
            <a:avLst>
              <a:gd name="adj1" fmla="val -87478"/>
              <a:gd name="adj2" fmla="val -21235"/>
              <a:gd name="adj3" fmla="val 1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r>
              <a:rPr lang="zh-CN" altLang="en-US" sz="4000" b="1" strike="noStrike" noProof="1">
                <a:solidFill>
                  <a:srgbClr val="0000FF"/>
                </a:solidFill>
              </a:rPr>
              <a:t>常以时空为转移</a:t>
            </a:r>
            <a:endParaRPr lang="zh-CN" altLang="en-US" sz="4000" b="1" strike="noStrike" noProof="1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3605" y="1984375"/>
            <a:ext cx="10769600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第一个场面是“大学对面的网球场旁”；第二个场面是“马路上”，在“马路上”又可分被撞时的场面和被撞后两个场面；第三个场面是“小独楼的工地上”。理清这些场面，全文的情节也就清楚了。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5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5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818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818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2818"/>
  <p:tag name="KSO_WM_TEMPLATE_MASTER_THUMB_INDEX" val="18"/>
  <p:tag name="KSO_WM_TEMPLATE_THUMBS_INDEX" val="1、4、7、8、9、10、11、12、13、14、15"/>
</p:tagLst>
</file>

<file path=ppt/tags/tag152.xml><?xml version="1.0" encoding="utf-8"?>
<p:tagLst xmlns:p="http://schemas.openxmlformats.org/presentationml/2006/main">
  <p:tag name="KSO_WM_UNIT_ISCONTENTSTITLE" val="0"/>
  <p:tag name="KSO_WM_UNIT_PRESET_TEXT" val="文艺清新工作总结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818_1*a*1"/>
  <p:tag name="KSO_WM_TEMPLATE_CATEGORY" val="custom"/>
  <p:tag name="KSO_WM_TEMPLATE_INDEX" val="20202818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ISCONTENTSTITLE" val="0"/>
  <p:tag name="KSO_WM_UNIT_PRESET_TEXT" val="单击此处添加副标题"/>
  <p:tag name="KSO_WM_UNIT_NOCLEAR" val="0"/>
  <p:tag name="KSO_WM_UNIT_VALUE" val="4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818_1*b*1"/>
  <p:tag name="KSO_WM_TEMPLATE_CATEGORY" val="custom"/>
  <p:tag name="KSO_WM_TEMPLATE_INDEX" val="20202818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ID" val="custom20202818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2818"/>
  <p:tag name="KSO_WM_SLIDE_LAYOUT" val="a_b"/>
  <p:tag name="KSO_WM_SLIDE_LAYOUT_CNT" val="1_1"/>
  <p:tag name="KSO_WM_TEMPLATE_MASTER_THUMB_INDEX" val="12"/>
  <p:tag name="KSO_WM_TEMPLATE_THUMBS_INDEX" val="1、4、7、8、9、10、11、12、13、14、15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5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5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6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6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6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6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6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68.xml><?xml version="1.0" encoding="utf-8"?>
<p:tagLst xmlns:p="http://schemas.openxmlformats.org/presentationml/2006/main">
  <p:tag name="KSO_WM_UNIT_TABLE_BEAUTIFY" val="{83c3793c-c87c-4e69-861b-605be3c223ea}"/>
  <p:tag name="TABLE_ENDDRAG_ORIGIN_RECT" val="831*469"/>
  <p:tag name="TABLE_ENDDRAG_RECT" val="59*68*831*469"/>
</p:tagLst>
</file>

<file path=ppt/tags/tag169.xml><?xml version="1.0" encoding="utf-8"?>
<p:tagLst xmlns:p="http://schemas.openxmlformats.org/presentationml/2006/main">
  <p:tag name="KSO_WM_UNIT_TABLE_BEAUTIFY" val="{819a7774-1c5f-4386-89f6-84a7ce66a0c5}"/>
  <p:tag name="TABLE_ENDDRAG_ORIGIN_RECT" val="922*462"/>
  <p:tag name="TABLE_ENDDRAG_RECT" val="9*148*922*46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72.xml><?xml version="1.0" encoding="utf-8"?>
<p:tagLst xmlns:p="http://schemas.openxmlformats.org/presentationml/2006/main">
  <p:tag name="KSO_WM_UNIT_ISCONTENTSTITLE" val="0"/>
  <p:tag name="KSO_WM_UNIT_NOCLEAR" val="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818_15*a*1"/>
  <p:tag name="KSO_WM_TEMPLATE_CATEGORY" val="custom"/>
  <p:tag name="KSO_WM_TEMPLATE_INDEX" val="20202818"/>
  <p:tag name="KSO_WM_UNIT_LAYERLEVEL" val="1"/>
  <p:tag name="KSO_WM_TAG_VERSION" val="1.0"/>
  <p:tag name="KSO_WM_BEAUTIFY_FLAG" val="#wm#"/>
  <p:tag name="KSO_WM_UNIT_PRESET_TEXT" val="感谢观看"/>
</p:tagLst>
</file>

<file path=ppt/tags/tag173.xml><?xml version="1.0" encoding="utf-8"?>
<p:tagLst xmlns:p="http://schemas.openxmlformats.org/presentationml/2006/main">
  <p:tag name="KSO_WM_SLIDE_ID" val="custom20202818_15"/>
  <p:tag name="KSO_WM_TEMPLATE_SUBCATEGORY" val="0"/>
  <p:tag name="KSO_WM_TEMPLATE_MASTER_TYPE" val="1"/>
  <p:tag name="KSO_WM_TEMPLATE_COLOR_TYPE" val="1"/>
  <p:tag name="KSO_WM_SLIDE_TYPE" val="endPage"/>
  <p:tag name="KSO_WM_SLIDE_SUBTYPE" val="pureTxt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202818"/>
  <p:tag name="KSO_WM_SLIDE_LAYOUT" val="a"/>
  <p:tag name="KSO_WM_SLIDE_LAYOUT_CNT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2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3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3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4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4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heme/theme1.xml><?xml version="1.0" encoding="utf-8"?>
<a:theme xmlns:a="http://schemas.openxmlformats.org/drawingml/2006/main" name="1_Office 主题​​">
  <a:themeElements>
    <a:clrScheme name="1.1.1..1环宇工作">
      <a:dk1>
        <a:srgbClr val="000000"/>
      </a:dk1>
      <a:lt1>
        <a:srgbClr val="FFFFFF"/>
      </a:lt1>
      <a:dk2>
        <a:srgbClr val="E3ECEB"/>
      </a:dk2>
      <a:lt2>
        <a:srgbClr val="FFFFFF"/>
      </a:lt2>
      <a:accent1>
        <a:srgbClr val="4A7671"/>
      </a:accent1>
      <a:accent2>
        <a:srgbClr val="5D7D75"/>
      </a:accent2>
      <a:accent3>
        <a:srgbClr val="708479"/>
      </a:accent3>
      <a:accent4>
        <a:srgbClr val="838C7E"/>
      </a:accent4>
      <a:accent5>
        <a:srgbClr val="969381"/>
      </a:accent5>
      <a:accent6>
        <a:srgbClr val="A99A86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1.1.1..1环宇工作">
    <a:dk1>
      <a:srgbClr val="000000"/>
    </a:dk1>
    <a:lt1>
      <a:srgbClr val="FFFFFF"/>
    </a:lt1>
    <a:dk2>
      <a:srgbClr val="E3ECEB"/>
    </a:dk2>
    <a:lt2>
      <a:srgbClr val="FFFFFF"/>
    </a:lt2>
    <a:accent1>
      <a:srgbClr val="4A7671"/>
    </a:accent1>
    <a:accent2>
      <a:srgbClr val="5D7D75"/>
    </a:accent2>
    <a:accent3>
      <a:srgbClr val="708479"/>
    </a:accent3>
    <a:accent4>
      <a:srgbClr val="838C7E"/>
    </a:accent4>
    <a:accent5>
      <a:srgbClr val="969381"/>
    </a:accent5>
    <a:accent6>
      <a:srgbClr val="A99A86"/>
    </a:accent6>
    <a:hlink>
      <a:srgbClr val="0563C1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1.1.1..1环宇工作">
    <a:dk1>
      <a:srgbClr val="000000"/>
    </a:dk1>
    <a:lt1>
      <a:srgbClr val="FFFFFF"/>
    </a:lt1>
    <a:dk2>
      <a:srgbClr val="E3ECEB"/>
    </a:dk2>
    <a:lt2>
      <a:srgbClr val="FFFFFF"/>
    </a:lt2>
    <a:accent1>
      <a:srgbClr val="4A7671"/>
    </a:accent1>
    <a:accent2>
      <a:srgbClr val="5D7D75"/>
    </a:accent2>
    <a:accent3>
      <a:srgbClr val="708479"/>
    </a:accent3>
    <a:accent4>
      <a:srgbClr val="838C7E"/>
    </a:accent4>
    <a:accent5>
      <a:srgbClr val="969381"/>
    </a:accent5>
    <a:accent6>
      <a:srgbClr val="A99A86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12003</Words>
  <Application>WPS 演示</Application>
  <PresentationFormat>宽屏</PresentationFormat>
  <Paragraphs>481</Paragraphs>
  <Slides>59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77" baseType="lpstr">
      <vt:lpstr>Arial</vt:lpstr>
      <vt:lpstr>宋体</vt:lpstr>
      <vt:lpstr>Wingdings</vt:lpstr>
      <vt:lpstr>微软雅黑</vt:lpstr>
      <vt:lpstr>汉仪旗黑-85S</vt:lpstr>
      <vt:lpstr>黑体</vt:lpstr>
      <vt:lpstr>Times New Roman</vt:lpstr>
      <vt:lpstr>NEU-BZ-S92</vt:lpstr>
      <vt:lpstr>Segoe Print</vt:lpstr>
      <vt:lpstr>方正书宋_GBK</vt:lpstr>
      <vt:lpstr>楷体</vt:lpstr>
      <vt:lpstr>方正隶变_GBK</vt:lpstr>
      <vt:lpstr>Calibri</vt:lpstr>
      <vt:lpstr>Arial Unicode MS</vt:lpstr>
      <vt:lpstr>楷体_GB2312</vt:lpstr>
      <vt:lpstr>新宋体</vt:lpstr>
      <vt:lpstr>Courier New</vt:lpstr>
      <vt:lpstr>1_Office 主题​​</vt:lpstr>
      <vt:lpstr>小说阅读七讲</vt:lpstr>
      <vt:lpstr>小说情节的三种考法 </vt:lpstr>
      <vt:lpstr>PowerPoint 演示文稿</vt:lpstr>
      <vt:lpstr>PowerPoint 演示文稿</vt:lpstr>
      <vt:lpstr>PowerPoint 演示文稿</vt:lpstr>
      <vt:lpstr>了解小说情节结构的基本模式 </vt:lpstr>
      <vt:lpstr>二、掌握概括情节的基本方法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[规范审题] </vt:lpstr>
      <vt:lpstr>[规范答题] </vt:lpstr>
      <vt:lpstr>【例文精析】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题型二：情节探究题</vt:lpstr>
      <vt:lpstr>常见设问方式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小结答题思路及方法：</vt:lpstr>
      <vt:lpstr>2.探究某一情节是否合理</vt:lpstr>
      <vt:lpstr>PowerPoint 演示文稿</vt:lpstr>
      <vt:lpstr>PowerPoint 演示文稿</vt:lpstr>
      <vt:lpstr>PowerPoint 演示文稿</vt:lpstr>
      <vt:lpstr>PowerPoint 演示文稿</vt:lpstr>
      <vt:lpstr>2.探究某一情节是否合理</vt:lpstr>
      <vt:lpstr>2.探究某一情节是否合理</vt:lpstr>
      <vt:lpstr>小结答题思路及方法：</vt:lpstr>
      <vt:lpstr>题型三：情节鉴赏题</vt:lpstr>
      <vt:lpstr>2020年全国卷Ⅰ《越野滑雪》     【美】海明威</vt:lpstr>
      <vt:lpstr>2020年全国卷Ⅰ《小步舞》 [法]莫泊桑   </vt:lpstr>
      <vt:lpstr>《锄》（ 李锐）</vt:lpstr>
      <vt:lpstr>《战争》（〔美〕迈尔尼）</vt:lpstr>
      <vt:lpstr>PowerPoint 演示文稿</vt:lpstr>
      <vt:lpstr>PowerPoint 演示文稿</vt:lpstr>
      <vt:lpstr>PowerPoint 演示文稿</vt:lpstr>
      <vt:lpstr>PowerPoint 演示文稿</vt:lpstr>
      <vt:lpstr>【归纳题型】</vt:lpstr>
      <vt:lpstr>【答题思路】</vt:lpstr>
      <vt:lpstr>PowerPoint 演示文稿</vt:lpstr>
      <vt:lpstr>PowerPoint 演示文稿</vt:lpstr>
      <vt:lpstr>小说开头作用：</vt:lpstr>
      <vt:lpstr>PowerPoint 演示文稿</vt:lpstr>
      <vt:lpstr>PowerPoint 演示文稿</vt:lpstr>
      <vt:lpstr>小说结尾作用：</vt:lpstr>
      <vt:lpstr>PowerPoint 演示文稿</vt:lpstr>
      <vt:lpstr>PowerPoint 演示文稿</vt:lpstr>
      <vt:lpstr>小结：</vt:lpstr>
      <vt:lpstr>感谢观看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WPS_1507351124</cp:lastModifiedBy>
  <cp:revision>153</cp:revision>
  <dcterms:created xsi:type="dcterms:W3CDTF">2019-06-19T02:08:00Z</dcterms:created>
  <dcterms:modified xsi:type="dcterms:W3CDTF">2020-12-05T15:09:52Z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