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9" r:id="rId3"/>
    <p:sldId id="258" r:id="rId4"/>
    <p:sldId id="293" r:id="rId5"/>
    <p:sldId id="291" r:id="rId6"/>
    <p:sldId id="339" r:id="rId7"/>
    <p:sldId id="295" r:id="rId8"/>
    <p:sldId id="296" r:id="rId9"/>
    <p:sldId id="301" r:id="rId10"/>
    <p:sldId id="300" r:id="rId11"/>
    <p:sldId id="309" r:id="rId12"/>
    <p:sldId id="332" r:id="rId13"/>
    <p:sldId id="335" r:id="rId14"/>
    <p:sldId id="312" r:id="rId15"/>
    <p:sldId id="313" r:id="rId16"/>
    <p:sldId id="315" r:id="rId17"/>
    <p:sldId id="317" r:id="rId18"/>
    <p:sldId id="318" r:id="rId19"/>
    <p:sldId id="321" r:id="rId20"/>
    <p:sldId id="337" r:id="rId21"/>
    <p:sldId id="323" r:id="rId22"/>
    <p:sldId id="341" r:id="rId23"/>
    <p:sldId id="327" r:id="rId24"/>
    <p:sldId id="342" r:id="rId25"/>
    <p:sldId id="328" r:id="rId26"/>
    <p:sldId id="338" r:id="rId27"/>
    <p:sldId id="325" r:id="rId28"/>
  </p:sldIdLst>
  <p:sldSz cx="12192000" cy="6858000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6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2.png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7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7" descr="0D3387~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3" name="Text Box 19"/>
          <p:cNvSpPr txBox="1">
            <a:spLocks noChangeArrowheads="1"/>
          </p:cNvSpPr>
          <p:nvPr/>
        </p:nvSpPr>
        <p:spPr bwMode="auto">
          <a:xfrm>
            <a:off x="941697" y="237841"/>
            <a:ext cx="9251251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8800" b="1">
                <a:ea typeface="华文行楷" pitchFamily="2" charset="-122"/>
              </a:rPr>
              <a:t>一个消逝了的山村</a:t>
            </a:r>
            <a:endParaRPr lang="zh-CN" altLang="en-US" sz="8800" b="1">
              <a:ea typeface="华文行楷" pitchFamily="2" charset="-122"/>
            </a:endParaRP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7823201" y="5013326"/>
            <a:ext cx="2117887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冯 至</a:t>
            </a:r>
            <a:endParaRPr lang="zh-CN" altLang="en-US" sz="60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1"/>
      <p:bldP spid="41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2">
            <a:alphaModFix amt="9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5656" y="171441"/>
            <a:ext cx="341632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理解语句的含义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045" y="978535"/>
            <a:ext cx="11979910" cy="45243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．作者猜想山村隐藏兴衰史的依据是什么？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用石块砌成的旧路。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在第2段中，文章说“我在那条路上走时，好像是走着两条道路：一条路引我走近山居，另一条路是引我走到过去”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这句话有什么含义？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一条路通向现实，一条路连接历史，小山村是连接点。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在小山村里，我们能读到一切。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70" y="57150"/>
            <a:ext cx="12062460" cy="72943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3．文章第6段中作者举了“一个村女在山顶上缝什么”的事例，意在表现什么？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少女从形象到品质，都像鼠麹草，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像鼠麹草一样谦虚、纯洁、坚强、美好，小小的生命舍弃了浮夸，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但都默默担负着一个伟大的宇宙的全部秘密。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4．怎么理解文末“风雨如晦的时刻…有着意味不尽的关联”这一句话的内涵？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“风雨如晦的时刻”即作者写作的年代：1942年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是一个浩劫的年代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，第二次世界大战期间，具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有浓厚的时代特征。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最后一段是文章的点晴之笔，概括了作者对自然的总体感悟</a:t>
            </a:r>
            <a:r>
              <a:rPr lang="en-US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—①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自然滋养人类，②生命跨越时空，声息相通。寄予了作者珍爱自然，珍爱生命，共创人类和平家园的美好愿望。</a:t>
            </a:r>
            <a:endParaRPr lang="zh-CN" altLang="en-US" sz="32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773" y="1825625"/>
            <a:ext cx="11805313" cy="4351338"/>
          </a:xfrm>
        </p:spPr>
        <p:txBody>
          <a:bodyPr/>
          <a:lstStyle/>
          <a:p>
            <a:pPr>
              <a:buNone/>
            </a:pPr>
            <a:r>
              <a:rPr lang="zh-CN" altLang="en-US" sz="4000" b="1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任务二　</a:t>
            </a:r>
            <a:endParaRPr lang="en-US" altLang="zh-CN" sz="4000" b="1" smtClean="0">
              <a:solidFill>
                <a:srgbClr val="2747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梳理文中景、物、情的关系，品味文中蕴含的哲思之美。</a:t>
            </a:r>
            <a:endParaRPr lang="zh-CN" altLang="en-US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90552" y="692150"/>
            <a:ext cx="10991849" cy="7254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4800" b="1" smtClean="0">
                <a:ea typeface="华文隶书" pitchFamily="2" charset="-122"/>
              </a:rPr>
              <a:t>思考：</a:t>
            </a:r>
            <a:endParaRPr lang="zh-CN" altLang="en-US" sz="4800" b="1" smtClean="0">
              <a:ea typeface="华文隶书" pitchFamily="2" charset="-122"/>
            </a:endParaRPr>
          </a:p>
        </p:txBody>
      </p:sp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624418" y="1916113"/>
            <a:ext cx="10943167" cy="3748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</a:rPr>
              <a:t>任何一篇散文都要借助一定的人和事、通过一系列文学手段来传递作者的一种情感或理性的思</a:t>
            </a:r>
            <a:r>
              <a:rPr lang="zh-CN" altLang="en-US" sz="3600" b="1" smtClean="0">
                <a:solidFill>
                  <a:srgbClr val="FF3300"/>
                </a:solidFill>
              </a:rPr>
              <a:t>考。</a:t>
            </a:r>
            <a:endParaRPr lang="en-US" altLang="zh-CN" sz="3600" b="1" smtClean="0">
              <a:solidFill>
                <a:srgbClr val="FF3300"/>
              </a:solidFill>
            </a:endParaRPr>
          </a:p>
          <a:p>
            <a:endParaRPr lang="en-US" altLang="zh-CN" sz="3600" b="1" smtClean="0">
              <a:solidFill>
                <a:srgbClr val="FF3300"/>
              </a:solidFill>
            </a:endParaRPr>
          </a:p>
          <a:p>
            <a:r>
              <a:rPr lang="zh-CN" altLang="en-US" sz="3600" b="1" smtClean="0"/>
              <a:t>精读</a:t>
            </a:r>
            <a:r>
              <a:rPr lang="en-US" altLang="zh-CN" sz="3600" b="1" smtClean="0"/>
              <a:t>5</a:t>
            </a:r>
            <a:r>
              <a:rPr lang="zh-CN" altLang="en-US" sz="3600" b="1" smtClean="0"/>
              <a:t>－</a:t>
            </a:r>
            <a:r>
              <a:rPr lang="en-US" altLang="zh-CN" sz="3600" b="1" smtClean="0"/>
              <a:t>10</a:t>
            </a:r>
            <a:r>
              <a:rPr lang="zh-CN" altLang="en-US" sz="3600" b="1" smtClean="0"/>
              <a:t>自然段，本文中承载作者情思的载体是什么？作者由眼前景生发了怎样的联想？感悟是什么？</a:t>
            </a:r>
            <a:endParaRPr lang="zh-CN" altLang="en-US" sz="3600" b="1" smtClean="0"/>
          </a:p>
          <a:p>
            <a:pPr>
              <a:lnSpc>
                <a:spcPct val="80000"/>
              </a:lnSpc>
            </a:pPr>
            <a:endParaRPr lang="zh-CN" altLang="en-US" sz="3600" b="1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583267" y="512764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小溪</a:t>
            </a:r>
            <a:r>
              <a:rPr lang="zh-CN" altLang="en-US" sz="3600">
                <a:latin typeface="Arial" panose="020b0604020202020204" pitchFamily="34" charset="0"/>
              </a:rPr>
              <a:t> 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清冽、养人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583267" y="1527176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鼠麴草</a:t>
            </a:r>
            <a:r>
              <a:rPr lang="zh-CN" altLang="en-US" sz="3600">
                <a:latin typeface="Arial" panose="020b0604020202020204" pitchFamily="34" charset="0"/>
              </a:rPr>
              <a:t>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谦虚、纯洁、坚强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583267" y="2541589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彩菌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点缀、滋养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1583267" y="3556001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有加利树：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速长、最高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1583267" y="4570414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野狗的嗥叫：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威胁、吓人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1583267" y="5584826"/>
            <a:ext cx="8064500" cy="796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麂子的嘶声：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</a:rPr>
              <a:t>难逃人的诡计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4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4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4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uiExpand="1" build="allAtOnce" animBg="1"/>
      <p:bldP spid="60422" grpId="0" uiExpand="1" build="allAtOnce" animBg="1"/>
      <p:bldP spid="60423" grpId="0" uiExpand="1" build="allAtOnce" animBg="1"/>
      <p:bldP spid="60424" grpId="0" uiExpand="1" build="allAtOnce" animBg="1"/>
      <p:bldP spid="60425" grpId="0" uiExpand="1" build="allAtOnce" animBg="1"/>
      <p:bldP spid="60426" grpId="0" uiExpand="1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493" name="Picture 5" descr="379597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71486">
            <a:off x="251460" y="494030"/>
            <a:ext cx="3851275" cy="269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9" name="Picture 11" descr="201210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868881">
            <a:off x="4658678" y="662940"/>
            <a:ext cx="4897437" cy="305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7" name="Picture 9" descr="122260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7762">
            <a:off x="401003" y="2473008"/>
            <a:ext cx="3708400" cy="400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01" name="Picture 13" descr="667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39972">
            <a:off x="7786688" y="2981960"/>
            <a:ext cx="3995737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5" name="Picture 7" descr="201082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537031">
            <a:off x="4023360" y="3351213"/>
            <a:ext cx="3509963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566400" y="328930"/>
            <a:ext cx="129032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彩菌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1" name="Picture 5" descr="201306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65" y="414655"/>
            <a:ext cx="7285990" cy="6446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721340" y="110490"/>
            <a:ext cx="1290320" cy="3749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有加利树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171940" y="1010920"/>
            <a:ext cx="129032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麂子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0" y="407670"/>
            <a:ext cx="7902575" cy="60432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AutoShape 5"/>
          <p:cNvSpPr>
            <a:spLocks noChangeArrowheads="1"/>
          </p:cNvSpPr>
          <p:nvPr/>
        </p:nvSpPr>
        <p:spPr bwMode="auto">
          <a:xfrm>
            <a:off x="5039784" y="836613"/>
            <a:ext cx="1056216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6096001" y="4724400"/>
            <a:ext cx="5712884" cy="649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生命对疾苦的恐惧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0964" name="AutoShape 11"/>
          <p:cNvSpPr>
            <a:spLocks noChangeArrowheads="1"/>
          </p:cNvSpPr>
          <p:nvPr/>
        </p:nvSpPr>
        <p:spPr bwMode="auto">
          <a:xfrm>
            <a:off x="5039784" y="1844675"/>
            <a:ext cx="1056216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5" name="AutoShape 12"/>
          <p:cNvSpPr>
            <a:spLocks noChangeArrowheads="1"/>
          </p:cNvSpPr>
          <p:nvPr/>
        </p:nvSpPr>
        <p:spPr bwMode="auto">
          <a:xfrm>
            <a:off x="5039784" y="2852738"/>
            <a:ext cx="1056216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6" name="AutoShape 13"/>
          <p:cNvSpPr>
            <a:spLocks noChangeArrowheads="1"/>
          </p:cNvSpPr>
          <p:nvPr/>
        </p:nvSpPr>
        <p:spPr bwMode="auto">
          <a:xfrm>
            <a:off x="5039784" y="3860801"/>
            <a:ext cx="1056216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7" name="AutoShape 14"/>
          <p:cNvSpPr>
            <a:spLocks noChangeArrowheads="1"/>
          </p:cNvSpPr>
          <p:nvPr/>
        </p:nvSpPr>
        <p:spPr bwMode="auto">
          <a:xfrm>
            <a:off x="5039784" y="4868863"/>
            <a:ext cx="1056216" cy="360362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6096001" y="1700213"/>
            <a:ext cx="5712884" cy="649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生命的宁静之美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6096001" y="2779714"/>
            <a:ext cx="5712884" cy="649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生命的美好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6096001" y="3716339"/>
            <a:ext cx="5712884" cy="649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生命的渺小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6096001" y="692150"/>
            <a:ext cx="5712884" cy="649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人类声息相通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334434" y="620714"/>
            <a:ext cx="4703233" cy="5832475"/>
            <a:chOff x="158" y="391"/>
            <a:chExt cx="2222" cy="3674"/>
          </a:xfrm>
        </p:grpSpPr>
        <p:sp>
          <p:nvSpPr>
            <p:cNvPr id="59396" name="Rectangle 4"/>
            <p:cNvSpPr>
              <a:spLocks noChangeArrowheads="1"/>
            </p:cNvSpPr>
            <p:nvPr/>
          </p:nvSpPr>
          <p:spPr bwMode="auto">
            <a:xfrm>
              <a:off x="158" y="391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小溪</a:t>
              </a:r>
              <a:r>
                <a:rPr lang="zh-CN" altLang="en-US" sz="3200">
                  <a:latin typeface="Arial" panose="020b0604020202020204" pitchFamily="34" charset="0"/>
                </a:rPr>
                <a:t> ：</a:t>
              </a:r>
              <a:r>
                <a:rPr lang="zh-CN" altLang="en-US" sz="3200" b="1">
                  <a:solidFill>
                    <a:srgbClr val="00B050"/>
                  </a:solidFill>
                  <a:latin typeface="Arial" panose="020b0604020202020204" pitchFamily="34" charset="0"/>
                </a:rPr>
                <a:t>清冽、养人</a:t>
              </a:r>
              <a:endParaRPr lang="zh-CN" altLang="en-US" sz="3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158" y="1026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鼠麴草</a:t>
              </a:r>
              <a:r>
                <a:rPr lang="zh-CN" altLang="en-US" sz="3200">
                  <a:latin typeface="Arial" panose="020b0604020202020204" pitchFamily="34" charset="0"/>
                </a:rPr>
                <a:t>：</a:t>
              </a:r>
              <a:r>
                <a:rPr lang="zh-CN" altLang="en-US" sz="3200" b="1">
                  <a:solidFill>
                    <a:srgbClr val="00B050"/>
                  </a:solidFill>
                  <a:latin typeface="Arial" panose="020b0604020202020204" pitchFamily="34" charset="0"/>
                </a:rPr>
                <a:t>谦虚、纯洁、坚强</a:t>
              </a:r>
              <a:endParaRPr lang="zh-CN" altLang="en-US" sz="3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158" y="1661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彩菌</a:t>
              </a:r>
              <a:r>
                <a:rPr lang="zh-CN" altLang="en-US" sz="3200">
                  <a:latin typeface="Arial" panose="020b0604020202020204" pitchFamily="34" charset="0"/>
                </a:rPr>
                <a:t> </a:t>
              </a: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：</a:t>
              </a:r>
              <a:r>
                <a:rPr lang="zh-CN" altLang="en-US" sz="3200" b="1">
                  <a:solidFill>
                    <a:srgbClr val="00B050"/>
                  </a:solidFill>
                  <a:latin typeface="Arial" panose="020b0604020202020204" pitchFamily="34" charset="0"/>
                </a:rPr>
                <a:t>点缀、滋养</a:t>
              </a:r>
              <a:endParaRPr lang="zh-CN" altLang="en-US" sz="3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401" name="Rectangle 9"/>
            <p:cNvSpPr>
              <a:spLocks noChangeArrowheads="1"/>
            </p:cNvSpPr>
            <p:nvPr/>
          </p:nvSpPr>
          <p:spPr bwMode="auto">
            <a:xfrm>
              <a:off x="158" y="2296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有加利树：</a:t>
              </a:r>
              <a:r>
                <a:rPr lang="zh-CN" altLang="en-US" sz="2800" b="1">
                  <a:solidFill>
                    <a:srgbClr val="00B050"/>
                  </a:solidFill>
                  <a:latin typeface="Arial" panose="020b0604020202020204" pitchFamily="34" charset="0"/>
                </a:rPr>
                <a:t>速长、最高</a:t>
              </a:r>
              <a:endParaRPr lang="zh-CN" altLang="en-US" sz="28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402" name="Rectangle 10"/>
            <p:cNvSpPr>
              <a:spLocks noChangeArrowheads="1"/>
            </p:cNvSpPr>
            <p:nvPr/>
          </p:nvSpPr>
          <p:spPr bwMode="auto">
            <a:xfrm>
              <a:off x="158" y="2931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野狗的嗥叫：</a:t>
              </a:r>
              <a:r>
                <a:rPr lang="zh-CN" altLang="en-US" sz="3200" b="1">
                  <a:solidFill>
                    <a:srgbClr val="00B050"/>
                  </a:solidFill>
                  <a:latin typeface="Arial" panose="020b0604020202020204" pitchFamily="34" charset="0"/>
                </a:rPr>
                <a:t>威胁、吓人</a:t>
              </a:r>
              <a:endParaRPr lang="zh-CN" altLang="en-US" sz="3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411" name="Rectangle 19"/>
            <p:cNvSpPr>
              <a:spLocks noChangeArrowheads="1"/>
            </p:cNvSpPr>
            <p:nvPr/>
          </p:nvSpPr>
          <p:spPr bwMode="auto">
            <a:xfrm>
              <a:off x="158" y="3566"/>
              <a:ext cx="2222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麂子的嘶声：</a:t>
              </a:r>
              <a:r>
                <a:rPr lang="zh-CN" altLang="en-US" sz="3200" b="1">
                  <a:solidFill>
                    <a:srgbClr val="00B050"/>
                  </a:solidFill>
                  <a:latin typeface="Arial" panose="020b0604020202020204" pitchFamily="34" charset="0"/>
                </a:rPr>
                <a:t>难逃人的诡计</a:t>
              </a:r>
              <a:endParaRPr lang="zh-CN" altLang="en-US" sz="3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0973" name="AutoShape 20"/>
          <p:cNvSpPr>
            <a:spLocks noChangeArrowheads="1"/>
          </p:cNvSpPr>
          <p:nvPr/>
        </p:nvSpPr>
        <p:spPr bwMode="auto">
          <a:xfrm>
            <a:off x="5039784" y="5876926"/>
            <a:ext cx="1056216" cy="360363"/>
          </a:xfrm>
          <a:prstGeom prst="rightArrow">
            <a:avLst>
              <a:gd name="adj1" fmla="val 50000"/>
              <a:gd name="adj2" fmla="val 5495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6096001" y="5734050"/>
            <a:ext cx="5712884" cy="649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死亡的可怕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0975" name="Rectangle 23"/>
          <p:cNvSpPr>
            <a:spLocks noChangeArrowheads="1"/>
          </p:cNvSpPr>
          <p:nvPr/>
        </p:nvSpPr>
        <p:spPr bwMode="auto">
          <a:xfrm>
            <a:off x="6769100" y="1"/>
            <a:ext cx="4032251" cy="5492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/>
              <a:t> </a:t>
            </a:r>
            <a:r>
              <a:rPr lang="zh-CN" altLang="en-US" sz="3600" b="1" smtClean="0"/>
              <a:t>情思（感悟）</a:t>
            </a:r>
            <a:endParaRPr lang="zh-CN" altLang="en-US" sz="3600" b="1"/>
          </a:p>
        </p:txBody>
      </p:sp>
      <p:sp>
        <p:nvSpPr>
          <p:cNvPr id="40976" name="Rectangle 24"/>
          <p:cNvSpPr>
            <a:spLocks noChangeArrowheads="1"/>
          </p:cNvSpPr>
          <p:nvPr/>
        </p:nvSpPr>
        <p:spPr bwMode="auto">
          <a:xfrm>
            <a:off x="719667" y="1"/>
            <a:ext cx="4032251" cy="5492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/>
              <a:t> </a:t>
            </a:r>
            <a:r>
              <a:rPr lang="zh-CN" altLang="en-US" sz="3600" b="1" smtClean="0"/>
              <a:t>景物</a:t>
            </a:r>
            <a:r>
              <a:rPr lang="en-US" altLang="zh-CN" sz="3600" b="1" smtClean="0"/>
              <a:t>——</a:t>
            </a:r>
            <a:r>
              <a:rPr lang="zh-CN" altLang="en-US" sz="3600" b="1" smtClean="0"/>
              <a:t>联想 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407" grpId="0"/>
      <p:bldP spid="59408" grpId="0"/>
      <p:bldP spid="59409" grpId="0"/>
      <p:bldP spid="59410" grpId="0"/>
      <p:bldP spid="594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099" y="784615"/>
            <a:ext cx="11142785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任务三　</a:t>
            </a:r>
            <a:r>
              <a:rPr lang="zh-CN" altLang="en-US" sz="40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体会作者思想感情，欣赏本文写作特点。</a:t>
            </a:r>
            <a:endParaRPr lang="zh-CN" altLang="en-US" sz="4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69570" y="397510"/>
            <a:ext cx="113811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学习目标：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 sz="3600" b="1"/>
              <a:t>1</a:t>
            </a:r>
            <a:r>
              <a:rPr lang="en-US" altLang="zh-CN" sz="3600" b="1" smtClean="0"/>
              <a:t>.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了解作者，整体感知，</a:t>
            </a:r>
            <a:r>
              <a:rPr lang="zh-CN" altLang="en-US" sz="3600" b="1" smtClean="0"/>
              <a:t>理解语句的含义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r>
              <a:rPr lang="en-US" altLang="zh-CN" sz="3600" b="1" smtClean="0"/>
              <a:t>2.</a:t>
            </a:r>
            <a:r>
              <a:rPr lang="zh-CN" altLang="en-US" sz="3600" b="1" smtClean="0"/>
              <a:t> 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梳理文中景、物、情的关系，品味文中蕴含的哲思之美。</a:t>
            </a:r>
            <a:endParaRPr lang="zh-CN" altLang="en-US" sz="36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3600" b="1">
              <a:solidFill>
                <a:srgbClr val="FF0000"/>
              </a:solidFill>
            </a:endParaRPr>
          </a:p>
          <a:p>
            <a:r>
              <a:rPr lang="en-US" altLang="zh-CN" sz="3600" b="1"/>
              <a:t>3</a:t>
            </a:r>
            <a:r>
              <a:rPr lang="en-US" altLang="zh-CN" sz="3600" b="1" smtClean="0"/>
              <a:t>.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深入领会文章深沉的文化底蕴，体会作者思想感情，了解本文写作特点。</a:t>
            </a:r>
            <a:endParaRPr lang="zh-CN" altLang="en-US" sz="36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86" name="Picture 5" descr="201003~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20638"/>
            <a:ext cx="12192000" cy="6878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711200" y="304800"/>
            <a:ext cx="109728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借这些风物，作者表达了怎样的感</a:t>
            </a:r>
            <a:r>
              <a:rPr lang="zh-CN" altLang="en-US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情？</a:t>
            </a:r>
            <a:endParaRPr kumimoji="1" lang="zh-CN" altLang="en-US" sz="4800" b="1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74185" y="3094038"/>
            <a:ext cx="10502900" cy="17173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6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珍爱自然，珍爱生命，共创人类和平家园的美好愿望</a:t>
            </a:r>
            <a:endParaRPr lang="zh-CN" altLang="en-US" sz="6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5255"/>
            <a:ext cx="10515600" cy="779463"/>
          </a:xfrm>
        </p:spPr>
        <p:txBody>
          <a:bodyPr>
            <a:normAutofit/>
          </a:bodyPr>
          <a:lstStyle/>
          <a:p>
            <a:r>
              <a:rPr lang="zh-CN" altLang="en-US" sz="4800" b="1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明主旨</a:t>
            </a:r>
            <a:endParaRPr lang="zh-CN" altLang="en-US" sz="4800" b="1">
              <a:solidFill>
                <a:srgbClr val="274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15035"/>
            <a:ext cx="10515600" cy="537146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400" b="1"/>
              <a:t>作者选取了一个已经消逝了的山村的自然风物，叠加作者丰富的想象，把一个山村的过去和现在交替呈现在读者面前，赋予对自然、对人生的独特感悟，让人生发出时空变幻、物是人非的慨叹，寄予了作者珍爱自然、珍爱生命、共创和平家园的美好愿望。</a:t>
            </a:r>
            <a:endParaRPr lang="zh-CN" altLang="en-US" sz="4400" b="1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893234" y="497522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78367" y="2420939"/>
            <a:ext cx="11233151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例：“这些彩菌，不知点缀过多少民族童话，它们一定也滋养过那山村里的人们的身体和儿童的幻想吧。”人和人只要是共同吃过一棵树上的果实，共同饮过一条河里的水，或是共同担受过一个地方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相通的地方。”等等。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67964" y="1197710"/>
            <a:ext cx="11637433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明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净的感情，含蓄、深沉的智理，清新优美的语言，平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凡中见崇高、朴素中见华美。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24418" y="228601"/>
            <a:ext cx="451598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本文写作特点：</a:t>
            </a:r>
            <a:endParaRPr lang="zh-CN" altLang="en-US" sz="4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153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204715" y="232012"/>
            <a:ext cx="10440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本文的行文风格沉着深婉、朴素隽永，体现在：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0250" y="1528550"/>
            <a:ext cx="111138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一、描写对象的选择上</a:t>
            </a:r>
            <a:r>
              <a:rPr lang="zh-CN" altLang="en-US" sz="3200" b="1" smtClean="0"/>
              <a:t>，这篇散文并不着眼于名山胜水，而是关注那些无名的自然风物，努力还原它们朴素的本来面目，着力抒写它们无形中带给作者的感动和启示。</a:t>
            </a:r>
            <a:endParaRPr lang="en-US" altLang="zh-CN" sz="3200" b="1" smtClean="0"/>
          </a:p>
          <a:p>
            <a:endParaRPr lang="en-US" altLang="zh-CN" sz="3200" b="1" smtClean="0">
              <a:solidFill>
                <a:srgbClr val="FF0000"/>
              </a:solidFill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</a:rPr>
              <a:t>二、在描写手法上</a:t>
            </a:r>
            <a:r>
              <a:rPr lang="zh-CN" altLang="en-US" sz="3200" b="1" smtClean="0"/>
              <a:t>，与山水的自然和人物的朴质保持一致，冯至避免夸张渲染的笔墨，凡所叙之事都以严肃朴素的笔法出之，凡所抒之情皆以谦虚诚恳的笔调调节制之，给人以凝重简练而又朴厚深远的美感。字里行间传达着一种雍容宁静、明澈朗悟的智慧，宛如一首沉思的诗。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8367" y="195264"/>
            <a:ext cx="11233151" cy="5170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smtClean="0">
                <a:solidFill>
                  <a:srgbClr val="0070C0"/>
                </a:solidFill>
              </a:rPr>
              <a:t>总结</a:t>
            </a:r>
            <a:endParaRPr lang="en-US" altLang="zh-CN" sz="4000" b="1" smtClean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 smtClean="0"/>
              <a:t>◆</a:t>
            </a:r>
            <a:r>
              <a:rPr lang="zh-CN" altLang="en-US" sz="2800" b="1"/>
              <a:t>本文涉及到“人与自然”这一人文母题，属于“感悟自然” 类的散文，表现了人对大自然的审美感悟和哲思。它是一篇典型的形散神不散的散文，结构明晰，主旨多元。</a:t>
            </a:r>
            <a:endParaRPr lang="zh-CN" altLang="en-US" sz="2800" b="1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/>
              <a:t>◆</a:t>
            </a:r>
            <a:r>
              <a:rPr lang="zh-CN" altLang="en-US" sz="2800" b="1"/>
              <a:t>结构上：文章一至三节，点出作者居住的山村隐藏着一段兴哀史；中间部分，作者由眼前景生发联想，抒发了独特的人生感悟；末节，总括自然风物给作者的启迪。</a:t>
            </a:r>
            <a:endParaRPr lang="zh-CN" altLang="en-US" sz="2800" b="1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/>
              <a:t>◆</a:t>
            </a:r>
            <a:r>
              <a:rPr lang="zh-CN" altLang="en-US" sz="2800" b="1"/>
              <a:t>笔法上：全文构思的结构方式是相似的：作者选取了一个已经消逝山村的自然风物，叠加作者丰富的想象，把一个山村的过去和现在交替呈现在读者面前，赋予对自然、对人生的独特感悟，让人生发出时空变幻、物是人非的慨叹，</a:t>
            </a:r>
            <a:r>
              <a:rPr lang="zh-CN" altLang="en-US" sz="2800" b="1">
                <a:solidFill>
                  <a:srgbClr val="FF3300"/>
                </a:solidFill>
              </a:rPr>
              <a:t>寄予了作者珍爱自然、珍爱生命、共创和平家园的美好愿望。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791" y="203249"/>
            <a:ext cx="10549987" cy="6286500"/>
          </a:xfrm>
        </p:spPr>
        <p:txBody>
          <a:bodyPr>
            <a:noAutofit/>
          </a:bodyPr>
          <a:lstStyle/>
          <a:p>
            <a:r>
              <a:rPr lang="zh-CN" altLang="en-US" sz="3200" b="1"/>
              <a:t>在《一个消逝了的山村》里，我们看到了一个感觉历史的人，一个感受生命的人，一个让时间与生命完美融合的人。这行云流水的文字中，作者将自己置身于两个不同的历史空间中，现在与过去。一切都起始于一条“没有历史负担”的石路上，作者由此引出了一段关于在这条石路上，以及这条石路通往那个消逝的村落的故事。最后作者明白了自己于生命与时间以及大自然的关系。那就是像“鼠麹草”一样谦虚，像那“村女”一样恬静，像“山村”一样质朴。让大自然带你去领略这生命的含义，平静与安详；让大自然带你去感受这时间的定义，白驹过隙，但每分每秒都值得留念，即使你会永远消逝在这无尽的生命长河中。</a:t>
            </a:r>
            <a:endParaRPr lang="zh-CN" altLang="en-US" sz="3200" b="1"/>
          </a:p>
          <a:p>
            <a:r>
              <a:rPr lang="zh-CN" altLang="en-US" sz="2800" b="1">
                <a:solidFill>
                  <a:srgbClr val="FF0000"/>
                </a:solidFill>
              </a:rPr>
              <a:t>【应用角度】　“人与自然”“谦虚”“质朴”“感悟生命”“时间”等。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095" y="591820"/>
            <a:ext cx="921385" cy="2540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>
                <a:solidFill>
                  <a:srgbClr val="2747BE"/>
                </a:solidFill>
              </a:rPr>
              <a:t>素材积累</a:t>
            </a:r>
            <a:endParaRPr lang="zh-CN" altLang="en-US" sz="4800" b="1">
              <a:solidFill>
                <a:srgbClr val="2747BE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00251" y="1"/>
            <a:ext cx="8286749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002060"/>
                </a:solidFill>
                <a:latin typeface="+mn-ea"/>
              </a:rPr>
              <a:t>李之仪</a:t>
            </a:r>
            <a:r>
              <a:rPr lang="en-US" altLang="zh-CN" sz="4000" b="1">
                <a:solidFill>
                  <a:srgbClr val="002060"/>
                </a:solidFill>
                <a:latin typeface="+mn-ea"/>
              </a:rPr>
              <a:t>《</a:t>
            </a:r>
            <a:r>
              <a:rPr lang="zh-CN" altLang="en-US" sz="4000" b="1">
                <a:solidFill>
                  <a:srgbClr val="002060"/>
                </a:solidFill>
                <a:latin typeface="+mn-ea"/>
              </a:rPr>
              <a:t>卜算子</a:t>
            </a:r>
            <a:r>
              <a:rPr lang="en-US" altLang="zh-CN" sz="4000" b="1">
                <a:solidFill>
                  <a:srgbClr val="002060"/>
                </a:solidFill>
                <a:latin typeface="+mn-ea"/>
              </a:rPr>
              <a:t>》</a:t>
            </a:r>
            <a:endParaRPr lang="zh-CN" altLang="en-US" sz="4000" b="1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51" y="1428751"/>
            <a:ext cx="10668000" cy="4786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4000" b="1">
                <a:solidFill>
                  <a:srgbClr val="002060"/>
                </a:solidFill>
                <a:latin typeface="+mn-ea"/>
              </a:rPr>
              <a:t>我住长江头，君住长江尾。日日思君不见君，共饮长江水。</a:t>
            </a:r>
            <a:endParaRPr lang="en-US" altLang="zh-CN" sz="4000" b="1">
              <a:solidFill>
                <a:srgbClr val="002060"/>
              </a:solidFill>
              <a:latin typeface="+mn-ea"/>
            </a:endParaRPr>
          </a:p>
          <a:p>
            <a:pPr>
              <a:defRPr/>
            </a:pPr>
            <a:r>
              <a:rPr lang="zh-CN" altLang="en-US" sz="4000" b="1">
                <a:solidFill>
                  <a:srgbClr val="002060"/>
                </a:solidFill>
                <a:latin typeface="+mn-ea"/>
              </a:rPr>
              <a:t> </a:t>
            </a:r>
            <a:endParaRPr lang="en-US" altLang="zh-CN" sz="4000" b="1">
              <a:solidFill>
                <a:srgbClr val="002060"/>
              </a:solidFill>
              <a:latin typeface="+mn-ea"/>
            </a:endParaRPr>
          </a:p>
          <a:p>
            <a:pPr>
              <a:defRPr/>
            </a:pPr>
            <a:r>
              <a:rPr lang="zh-CN" altLang="en-US" sz="4000" b="1">
                <a:solidFill>
                  <a:srgbClr val="002060"/>
                </a:solidFill>
                <a:latin typeface="+mn-ea"/>
              </a:rPr>
              <a:t>此水几时休，此恨何时已。只愿君心似我心，定不负相思意。</a:t>
            </a:r>
            <a:endParaRPr lang="zh-CN" altLang="en-US" sz="4000" b="1"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79200" y="12446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0" descr="http://www.rwabc.com/rwheadphoto/6993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30805" y="858387"/>
            <a:ext cx="3505200" cy="47625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1445" y="865497"/>
            <a:ext cx="3145809" cy="497574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493457" y="887104"/>
            <a:ext cx="3461982" cy="48040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7000" y="98425"/>
            <a:ext cx="11937365" cy="674030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endParaRPr lang="en-US" sz="36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36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中国最为杰出的抒情诗人</a:t>
            </a:r>
            <a:r>
              <a:rPr 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”——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冯至</a:t>
            </a:r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冯至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(1905—1993)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，原名冯承植，河北涿州人。现代著名诗人。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1921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年考入北京大学，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1923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年后受到新文化运动的影响开始发表新诗。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1927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月出版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第一部诗集《昨日之歌》，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1929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月出版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第二部诗集《北游及其他》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
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1941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年他创作了一组后来结集为《十四行集》的诗作，影响甚大。冯至的小说与散文也均十分出色，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小说的代表作有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《蝉与晚秋》《仲尼之将丧》《伍子胥》等；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散文则有《山水》集。鲁迅称他是“中国最为杰出的抒情诗人”。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他的散文也写得清新明澈，别具一格。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77" y="98425"/>
            <a:ext cx="2031326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了解作者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6600" b="1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任</a:t>
            </a:r>
            <a:r>
              <a:rPr lang="zh-CN" altLang="en-US" sz="6600" b="1" smtClean="0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务一</a:t>
            </a:r>
            <a:r>
              <a:rPr lang="zh-CN" altLang="en-US" sz="6600" b="1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lang="zh-CN" altLang="en-US" sz="3600" b="1" smtClean="0">
                <a:solidFill>
                  <a:srgbClr val="2747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整体感知，理解语句的含义。</a:t>
            </a:r>
            <a:endParaRPr lang="zh-CN" altLang="en-US" sz="3600" b="1">
              <a:solidFill>
                <a:srgbClr val="2747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积累词语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961030" y="1525374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采撷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孑然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骤然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俯拾皆是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赭色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靛蓝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悚然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smtClean="0">
                <a:ea typeface="楷体_GB2312" pitchFamily="1" charset="-122"/>
              </a:rPr>
              <a:t>嗥叫</a:t>
            </a:r>
            <a:endParaRPr lang="zh-CN" altLang="en-US" sz="3200" b="1" smtClean="0">
              <a:ea typeface="楷体_GB2312" pitchFamily="1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62400" y="15240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Batang" panose="02030600000101010101" pitchFamily="18" charset="-127"/>
                <a:ea typeface="Batang" panose="02030600000101010101" pitchFamily="18" charset="-127"/>
              </a:rPr>
              <a:t>cǎi xié </a:t>
            </a:r>
            <a:r>
              <a:rPr lang="zh-CN" altLang="en-US" sz="3200" b="1">
                <a:ea typeface="楷体_GB2312" pitchFamily="1" charset="-122"/>
              </a:rPr>
              <a:t>采摘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860800" y="21336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Jié rán  </a:t>
            </a:r>
            <a:r>
              <a:rPr lang="zh-CN" altLang="en-US" sz="3200" b="1">
                <a:ea typeface="楷体_GB2312" pitchFamily="1" charset="-122"/>
              </a:rPr>
              <a:t>孤独。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064000" y="2667000"/>
            <a:ext cx="7620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Zhòu rán</a:t>
            </a:r>
            <a:r>
              <a:rPr lang="zh-CN" altLang="en-US" sz="3200" b="1">
                <a:ea typeface="楷体_GB2312" pitchFamily="1" charset="-122"/>
              </a:rPr>
              <a:t>突然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62400" y="32004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1" charset="-122"/>
              </a:rPr>
              <a:t>形容到处都是。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064000" y="3886201"/>
            <a:ext cx="7620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/>
              <a:t>Zhě  sè</a:t>
            </a:r>
            <a:endParaRPr lang="zh-CN" altLang="en-US" sz="3200" b="1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759200" y="48006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Sǒng </a:t>
            </a:r>
            <a:r>
              <a:rPr lang="en-US" altLang="zh-CN" sz="3200" b="1" smtClean="0"/>
              <a:t>  rán  </a:t>
            </a:r>
            <a:r>
              <a:rPr lang="zh-CN" altLang="en-US" sz="3200" b="1">
                <a:ea typeface="楷体_GB2312" pitchFamily="1" charset="-122"/>
              </a:rPr>
              <a:t>害怕的样子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860800" y="4419601"/>
            <a:ext cx="7620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latin typeface="Batang" panose="02030600000101010101" pitchFamily="18" charset="-127"/>
                <a:ea typeface="Batang" panose="02030600000101010101" pitchFamily="18" charset="-127"/>
              </a:rPr>
              <a:t>Diàn  lán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556000" y="53340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Háo </a:t>
            </a:r>
            <a:r>
              <a:rPr lang="en-US" altLang="zh-CN" sz="3200" b="1" smtClean="0"/>
              <a:t>  </a:t>
            </a:r>
            <a:r>
              <a:rPr lang="en-US" altLang="zh-CN" sz="3200" b="1"/>
              <a:t>jiào  </a:t>
            </a:r>
            <a:r>
              <a:rPr lang="zh-CN" altLang="en-US" sz="3200" b="1">
                <a:ea typeface="楷体_GB2312" pitchFamily="1" charset="-122"/>
              </a:rPr>
              <a:t>多指豺狼的号叫。</a:t>
            </a:r>
            <a:endParaRPr lang="zh-CN" altLang="en-US" sz="3200" b="1"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积累词语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824552" y="1675499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飓风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驯服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麂子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诡计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solidFill>
                  <a:srgbClr val="00B050"/>
                </a:solidFill>
                <a:ea typeface="楷体_GB2312" pitchFamily="1" charset="-122"/>
              </a:rPr>
              <a:t>风雨如晦</a:t>
            </a:r>
            <a:endParaRPr lang="zh-CN" altLang="en-US" sz="3200" b="1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矜持</a:t>
            </a:r>
            <a:endParaRPr lang="zh-CN" altLang="en-US" sz="3200" b="1" smtClean="0"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3200" b="1" smtClean="0">
                <a:ea typeface="楷体_GB2312" pitchFamily="1" charset="-122"/>
              </a:rPr>
              <a:t>抱负</a:t>
            </a:r>
            <a:endParaRPr lang="zh-CN" altLang="en-US" sz="3200" b="1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962400" y="1524001"/>
            <a:ext cx="7620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Jù fēng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759200" y="22098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Batang" panose="02030600000101010101" pitchFamily="18" charset="-127"/>
                <a:ea typeface="楷体_GB2312" pitchFamily="1" charset="-122"/>
              </a:rPr>
              <a:t>顺从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860800" y="2819401"/>
            <a:ext cx="7620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Jǐ zi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657600" y="3429000"/>
            <a:ext cx="762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1" charset="-122"/>
              </a:rPr>
              <a:t>狡诈的计策</a:t>
            </a:r>
            <a:endParaRPr lang="zh-CN" altLang="en-US" sz="3200" b="1">
              <a:ea typeface="楷体_GB2312" pitchFamily="1" charset="-122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657600" y="3962401"/>
            <a:ext cx="76200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指白天刮风下雨，天色暗得象黑夜一样。形容政治黑暗，社会不安。</a:t>
            </a:r>
            <a:r>
              <a:rPr lang="zh-CN" altLang="en-US" sz="280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>
              <a:solidFill>
                <a:srgbClr val="00B05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501409" y="4893861"/>
            <a:ext cx="8128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1" charset="-122"/>
              </a:rPr>
              <a:t>拘谨，拘束。</a:t>
            </a:r>
            <a:endParaRPr lang="zh-CN" altLang="en-US" sz="2800" b="1">
              <a:ea typeface="楷体_GB2312" pitchFamily="1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569648" y="5468204"/>
            <a:ext cx="7620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1" charset="-122"/>
              </a:rPr>
              <a:t>远大的志向．</a:t>
            </a:r>
            <a:endParaRPr lang="zh-CN" altLang="en-US" sz="2800" b="1"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65176" y="304753"/>
            <a:ext cx="433965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初读课文，整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体感知</a:t>
            </a: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0687" y="1733266"/>
            <a:ext cx="7615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小组讨论，明晰文章结构内容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15900" y="260351"/>
            <a:ext cx="11760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smtClean="0">
                <a:solidFill>
                  <a:srgbClr val="FF3300"/>
                </a:solidFill>
              </a:rPr>
              <a:t>明晰课</a:t>
            </a:r>
            <a:r>
              <a:rPr lang="zh-CN" altLang="en-US" sz="4000" b="1">
                <a:solidFill>
                  <a:srgbClr val="FF3300"/>
                </a:solidFill>
              </a:rPr>
              <a:t>文的结构内</a:t>
            </a:r>
            <a:r>
              <a:rPr lang="zh-CN" altLang="en-US" sz="4000" b="1" smtClean="0">
                <a:solidFill>
                  <a:srgbClr val="FF3300"/>
                </a:solidFill>
              </a:rPr>
              <a:t>容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893234" y="497522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78367" y="1268413"/>
            <a:ext cx="11233151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第一部分：（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1--3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段）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点出作者居住的山村隐藏着一段兴衰史，引发读者关注平凡的山水。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3600" b="1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二部分：（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4--10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段）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作者由眼前景生发的启示和联想，抒发了独特的人生感悟。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3600" b="1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三部分：（</a:t>
            </a:r>
            <a:r>
              <a:rPr lang="en-US" altLang="zh-CN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总括自然风物给作者的启迪，事物在生命的深处有着某种</a:t>
            </a:r>
            <a:r>
              <a:rPr lang="zh-CN" altLang="en-US" sz="3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关联。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160149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160149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149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149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149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115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2">
      <vt:lpstr>Arial</vt:lpstr>
      <vt:lpstr>Calibri Light</vt:lpstr>
      <vt:lpstr>Calibri</vt:lpstr>
      <vt:lpstr>宋体</vt:lpstr>
      <vt:lpstr>华文行楷</vt:lpstr>
      <vt:lpstr>黑体</vt:lpstr>
      <vt:lpstr>汉仪雅酷黑简</vt:lpstr>
      <vt:lpstr>微软雅黑</vt:lpstr>
      <vt:lpstr>楷体_GB2312</vt:lpstr>
      <vt:lpstr>Batang</vt:lpstr>
      <vt:lpstr>楷体</vt:lpstr>
      <vt:lpstr>华文隶书</vt:lpstr>
      <vt:lpstr>华文新魏</vt:lpstr>
      <vt:lpstr>Times New Roman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积累词语</vt:lpstr>
      <vt:lpstr>积累词语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明主旨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2021-12-07T14:12:08.727</cp:lastPrinted>
  <dcterms:created xsi:type="dcterms:W3CDTF">2021-12-07T14:12:08Z</dcterms:created>
  <dcterms:modified xsi:type="dcterms:W3CDTF">2021-12-07T06:12:10Z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