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389" r:id="rId5"/>
    <p:sldId id="814" r:id="rId6"/>
    <p:sldId id="772" r:id="rId7"/>
    <p:sldId id="1049" r:id="rId8"/>
    <p:sldId id="1061" r:id="rId9"/>
    <p:sldId id="1050" r:id="rId10"/>
    <p:sldId id="1070" r:id="rId11"/>
    <p:sldId id="1212" r:id="rId12"/>
    <p:sldId id="1428" r:id="rId13"/>
    <p:sldId id="1363" r:id="rId14"/>
    <p:sldId id="1066" r:id="rId15"/>
    <p:sldId id="1456" r:id="rId16"/>
    <p:sldId id="1457" r:id="rId17"/>
    <p:sldId id="1243" r:id="rId18"/>
    <p:sldId id="1244" r:id="rId19"/>
    <p:sldId id="1391" r:id="rId20"/>
    <p:sldId id="1322" r:id="rId21"/>
    <p:sldId id="1392" r:id="rId22"/>
    <p:sldId id="1246" r:id="rId23"/>
    <p:sldId id="1395" r:id="rId24"/>
    <p:sldId id="1365" r:id="rId25"/>
    <p:sldId id="1191" r:id="rId26"/>
    <p:sldId id="1013" r:id="rId27"/>
    <p:sldId id="812" r:id="rId28"/>
    <p:sldId id="820" r:id="rId29"/>
  </p:sldIdLst>
  <p:sldSz cx="10080625" cy="6300470"/>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方正华隶_GBK" pitchFamily="65" charset="-122"/>
        <a:cs typeface="+mn-cs"/>
      </a:defRPr>
    </a:lvl9pPr>
  </p:defaultTextStyle>
</p:presentation>
</file>

<file path=ppt/commentAuthors.xml><?xml version="1.0" encoding="utf-8"?>
<p:cmAuthorLst xmlns:p="http://schemas.openxmlformats.org/presentationml/2006/main">
  <p:cmAuthor id="1" name="作者" initials="作"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50" d="100"/>
          <a:sy n="50" d="100"/>
        </p:scale>
        <p:origin x="-42" y="-426"/>
      </p:cViewPr>
      <p:guideLst>
        <p:guide orient="horz" pos="4004"/>
        <p:guide pos="251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tags" Target="tags/tag76.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5122" name="Rectangle 2"/>
          <p:cNvSpPr>
            <a:spLocks noGrp="1" noChangeArrowheads="1"/>
          </p:cNvSpPr>
          <p:nvPr>
            <p:ph type="hdr" sz="quarter"/>
            <p:custDataLst>
              <p:tags r:id="rId2"/>
            </p:custDataLst>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3" name="Rectangle 3"/>
          <p:cNvSpPr>
            <a:spLocks noGrp="1" noChangeArrowheads="1"/>
          </p:cNvSpPr>
          <p:nvPr>
            <p:ph type="dt" idx="1"/>
            <p:custDataLst>
              <p:tags r:id="rId3"/>
            </p:custDataLst>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132" name="Rectangle 4"/>
          <p:cNvSpPr>
            <a:spLocks noGrp="1" noRot="1" noChangeAspect="1"/>
          </p:cNvSpPr>
          <p:nvPr>
            <p:ph type="sldImg" idx="2"/>
            <p:custDataLst>
              <p:tags r:id="rId4"/>
            </p:custDataLst>
          </p:nvPr>
        </p:nvSpPr>
        <p:spPr>
          <a:xfrm>
            <a:off x="687388" y="685800"/>
            <a:ext cx="5483225" cy="3429000"/>
          </a:xfrm>
          <a:prstGeom prst="rect">
            <a:avLst/>
          </a:prstGeom>
          <a:noFill/>
          <a:ln w="9525">
            <a:noFill/>
          </a:ln>
        </p:spPr>
      </p:sp>
      <p:sp>
        <p:nvSpPr>
          <p:cNvPr id="5125" name="Rectangle 5"/>
          <p:cNvSpPr>
            <a:spLocks noGrp="1" noRot="1" noChangeArrowheads="1"/>
          </p:cNvSpPr>
          <p:nvPr>
            <p:ph type="body" sz="quarter" idx="3"/>
            <p:custDataLst>
              <p:tags r:id="rId5"/>
            </p:custDataLst>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ftr" sz="quarter" idx="4"/>
            <p:custDataLst>
              <p:tags r:id="rId6"/>
            </p:custDataLst>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buFont typeface="Arial" panose="020b0604020202020204" pitchFamily="34" charset="0"/>
              <a:buNone/>
              <a:defRPr sz="1200" b="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custDataLst>
              <p:tags r:id="rId7"/>
            </p:custDataLst>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hangingPunct="1"/>
            <a:fld id="{9A0DB2DC-4C9A-4742-B13C-FB6460FD3503}" type="slidenum">
              <a:rPr lang="zh-CN" altLang="en-US" sz="1200" b="0">
                <a:ea typeface="宋体" panose="02010600030101010101" pitchFamily="2" charset="-122"/>
              </a:rPr>
              <a:t/>
            </a:fld>
            <a:endParaRPr lang="zh-CN" altLang="en-US" sz="1200" b="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image" Target="../media/image1.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bg>
      <p:bgPr>
        <a:blipFill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bg>
      <p:bgPr>
        <a:blipFill rotWithShape="0">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3.png" /><Relationship Id="rId8" Type="http://schemas.openxmlformats.org/officeDocument/2006/relationships/tags" Target="../tags/tag6.xml" /><Relationship Id="rId9" Type="http://schemas.openxmlformats.org/officeDocument/2006/relationships/image" Target="../media/image4.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stretch>
            <a:fillRect/>
          </a:stretch>
        </a:blipFill>
        <a:effectLst/>
      </p:bgPr>
    </p:bg>
    <p:spTree>
      <p:nvGrpSpPr>
        <p:cNvPr id="1" name=""/>
        <p:cNvGrpSpPr/>
        <p:nvPr>
          <p:custDataLst>
            <p:tags r:id="rId5"/>
          </p:custDataLst>
        </p:nvPr>
      </p:nvGrpSpPr>
      <p:grpSpPr>
        <a:xfrm>
          <a:off x="0" y="0"/>
          <a:ext cx="0" cy="0"/>
        </a:xfrm>
      </p:grpSpPr>
      <p:pic>
        <p:nvPicPr>
          <p:cNvPr id="2" name="图片 1073743875" descr="学科网 zxxk.com"/>
          <p:cNvPicPr>
            <a:picLocks noChangeAspect="1"/>
          </p:cNvPicPr>
          <p:nvPr>
            <p:custDataLst>
              <p:tags r:id="rId8"/>
            </p:custDataLst>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 Id="rId3" Type="http://schemas.openxmlformats.org/officeDocument/2006/relationships/tags" Target="../tags/tag2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image" Target="../media/image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9.xml" /><Relationship Id="rId3" Type="http://schemas.openxmlformats.org/officeDocument/2006/relationships/tags" Target="../tags/tag5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3.xml" /><Relationship Id="rId3" Type="http://schemas.openxmlformats.org/officeDocument/2006/relationships/tags" Target="../tags/tag5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7.xml" /><Relationship Id="rId3" Type="http://schemas.openxmlformats.org/officeDocument/2006/relationships/tags" Target="../tags/tag5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1.xml" /><Relationship Id="rId3" Type="http://schemas.openxmlformats.org/officeDocument/2006/relationships/tags" Target="../tags/tag6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5.xml" /><Relationship Id="rId3" Type="http://schemas.openxmlformats.org/officeDocument/2006/relationships/tags" Target="../tags/tag6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image" Target="../media/image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9.xml" /><Relationship Id="rId3" Type="http://schemas.openxmlformats.org/officeDocument/2006/relationships/tags" Target="../tags/tag7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image" Target="../media/image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image" Target="../media/image6.png" /><Relationship Id="rId5" Type="http://schemas.openxmlformats.org/officeDocument/2006/relationships/tags" Target="../tags/tag7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image" Target="../media/image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image" Target="../media/image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79500" y="2501900"/>
            <a:ext cx="7085330" cy="1014730"/>
          </a:xfrm>
          <a:prstGeom prst="rect">
            <a:avLst/>
          </a:prstGeom>
          <a:noFill/>
        </p:spPr>
        <p:txBody>
          <a:bodyPr wrap="square" rtlCol="0">
            <a:spAutoFit/>
          </a:bodyPr>
          <a:lstStyle/>
          <a:p>
            <a:pPr algn="dist"/>
            <a:r>
              <a:rPr lang="zh-CN" altLang="en-US" sz="6000">
                <a:latin typeface="+mn-ea"/>
                <a:ea typeface="+mn-ea"/>
              </a:rPr>
              <a:t>树和天空</a:t>
            </a:r>
            <a:endParaRPr lang="zh-CN" altLang="en-US" sz="6000">
              <a:latin typeface="+mn-ea"/>
              <a:ea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863600" y="125730"/>
            <a:ext cx="6644640" cy="755650"/>
          </a:xfrm>
          <a:prstGeom prst="rect">
            <a:avLst/>
          </a:prstGeom>
          <a:noFill/>
        </p:spPr>
        <p:txBody>
          <a:bodyPr wrap="square" rtlCol="0">
            <a:spAutoFit/>
          </a:bodyPr>
          <a:lstStyle/>
          <a:p>
            <a:pPr lvl="2" algn="ctr">
              <a:lnSpc>
                <a:spcPct val="90000"/>
              </a:lnSpc>
            </a:pPr>
            <a:r>
              <a:rPr lang="zh-CN" altLang="en-US" sz="4800"/>
              <a:t>理清思路</a:t>
            </a:r>
            <a:endParaRPr lang="zh-CN" altLang="en-US" sz="4800"/>
          </a:p>
        </p:txBody>
      </p:sp>
      <p:sp>
        <p:nvSpPr>
          <p:cNvPr id="21" name="文本框 20"/>
          <p:cNvSpPr txBox="1"/>
          <p:nvPr>
            <p:custDataLst>
              <p:tags r:id="rId4"/>
            </p:custDataLst>
          </p:nvPr>
        </p:nvSpPr>
        <p:spPr>
          <a:xfrm>
            <a:off x="71755" y="989965"/>
            <a:ext cx="9430385" cy="3731260"/>
          </a:xfrm>
          <a:prstGeom prst="rect">
            <a:avLst/>
          </a:prstGeom>
          <a:noFill/>
        </p:spPr>
        <p:txBody>
          <a:bodyPr wrap="square" rtlCol="0" anchor="t">
            <a:spAutoFit/>
          </a:bodyPr>
          <a:lstStyle/>
          <a:p>
            <a:pPr algn="l">
              <a:lnSpc>
                <a:spcPct val="130000"/>
              </a:lnSpc>
            </a:pP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600">
                <a:latin typeface="宋体" panose="02010600030101010101" pitchFamily="2" charset="-122"/>
                <a:ea typeface="宋体" panose="02010600030101010101" pitchFamily="2" charset="-122"/>
                <a:cs typeface="宋体" panose="02010600030101010101" pitchFamily="2" charset="-122"/>
              </a:rPr>
              <a:t>《树和天空》共两节</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600">
                <a:latin typeface="宋体" panose="02010600030101010101" pitchFamily="2" charset="-122"/>
                <a:ea typeface="宋体" panose="02010600030101010101" pitchFamily="2" charset="-122"/>
                <a:cs typeface="宋体" panose="02010600030101010101" pitchFamily="2" charset="-122"/>
              </a:rPr>
              <a:t>第一节写树在雨中匆匆行走，汲取雨中的生命;</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600">
                <a:latin typeface="宋体" panose="02010600030101010101" pitchFamily="2" charset="-122"/>
                <a:ea typeface="宋体" panose="02010600030101010101" pitchFamily="2" charset="-122"/>
                <a:cs typeface="宋体" panose="02010600030101010101" pitchFamily="2" charset="-122"/>
              </a:rPr>
              <a:t>第二节写雨停歇后，树在夜晚挺拔地静闪，等待雪花在空中绽开。</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168015" y="2214245"/>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文本分析</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223645" y="1710055"/>
            <a:ext cx="7844155" cy="977265"/>
          </a:xfrm>
          <a:prstGeom prst="rect">
            <a:avLst/>
          </a:prstGeom>
          <a:noFill/>
        </p:spPr>
        <p:txBody>
          <a:bodyPr wrap="square" rtlCol="0">
            <a:spAutoFit/>
          </a:bodyPr>
          <a:lstStyle/>
          <a:p>
            <a:pPr algn="l">
              <a:lnSpc>
                <a:spcPct val="180000"/>
              </a:lnSpc>
            </a:pPr>
            <a:r>
              <a:rPr sz="3200">
                <a:solidFill>
                  <a:srgbClr val="0066FF"/>
                </a:solidFill>
                <a:latin typeface="黑体" panose="02010609060101010101" charset="-122"/>
                <a:ea typeface="黑体" panose="02010609060101010101" charset="-122"/>
                <a:cs typeface="黑体" panose="02010609060101010101" charset="-122"/>
                <a:sym typeface="+mn-ea"/>
              </a:rPr>
              <a:t>划分节奏。</a:t>
            </a:r>
            <a:endParaRPr sz="3200">
              <a:solidFill>
                <a:srgbClr val="0066F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71755" y="845820"/>
            <a:ext cx="9373870" cy="5255895"/>
          </a:xfrm>
          <a:prstGeom prst="rect">
            <a:avLst/>
          </a:prstGeom>
          <a:noFill/>
          <a:ln w="9525">
            <a:noFill/>
          </a:ln>
        </p:spPr>
        <p:txBody>
          <a:bodyPr wrap="square" anchor="t" anchorCtr="0">
            <a:spAutoFit/>
          </a:bodyPr>
          <a:lstStyle/>
          <a:p>
            <a:pPr algn="just">
              <a:lnSpc>
                <a:spcPct val="70000"/>
              </a:lnSpc>
            </a:pPr>
            <a:r>
              <a:rPr lang="en-US" sz="3200">
                <a:solidFill>
                  <a:schemeClr val="tx1"/>
                </a:solidFill>
                <a:effectLst/>
                <a:latin typeface="楷体" panose="02010609060101010101" charset="-122"/>
                <a:ea typeface="楷体" panose="02010609060101010101" charset="-122"/>
              </a:rPr>
              <a:t>一棵树/在雨中/走动在倾洒的灰色中/</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匆匆走过/我们身边</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它有急事。它汲取/雨中的生命</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就像/果园里的/黑鹂</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雨停歇。树/停下脚步</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它/在晴朗的夜晚/挺拔地静闪</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和我们一样/它/在等待/那瞬间</a:t>
            </a:r>
            <a:endParaRPr lang="en-US" sz="3200">
              <a:solidFill>
                <a:schemeClr val="tx1"/>
              </a:solidFill>
              <a:effectLst/>
              <a:latin typeface="楷体" panose="02010609060101010101" charset="-122"/>
              <a:ea typeface="楷体" panose="02010609060101010101" charset="-122"/>
            </a:endParaRPr>
          </a:p>
          <a:p>
            <a:pPr algn="just">
              <a:lnSpc>
                <a:spcPct val="70000"/>
              </a:lnSpc>
            </a:pPr>
            <a:endParaRPr lang="en-US" sz="3200">
              <a:solidFill>
                <a:schemeClr val="tx1"/>
              </a:solidFill>
              <a:effectLst/>
              <a:latin typeface="楷体" panose="02010609060101010101" charset="-122"/>
              <a:ea typeface="楷体" panose="02010609060101010101" charset="-122"/>
            </a:endParaRPr>
          </a:p>
          <a:p>
            <a:pPr algn="just">
              <a:lnSpc>
                <a:spcPct val="70000"/>
              </a:lnSpc>
            </a:pPr>
            <a:r>
              <a:rPr lang="en-US" sz="3200">
                <a:solidFill>
                  <a:schemeClr val="tx1"/>
                </a:solidFill>
                <a:effectLst/>
                <a:latin typeface="楷体" panose="02010609060101010101" charset="-122"/>
                <a:ea typeface="楷体" panose="02010609060101010101" charset="-122"/>
              </a:rPr>
              <a:t>当雪花/在空中/绽开</a:t>
            </a:r>
            <a:endParaRPr lang="en-US" sz="3200">
              <a:solidFill>
                <a:schemeClr val="tx1"/>
              </a:solidFill>
              <a:effectLst/>
              <a:latin typeface="楷体" panose="02010609060101010101" charset="-122"/>
              <a:ea typeface="楷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223645" y="1710055"/>
            <a:ext cx="7844155" cy="977265"/>
          </a:xfrm>
          <a:prstGeom prst="rect">
            <a:avLst/>
          </a:prstGeom>
          <a:noFill/>
        </p:spPr>
        <p:txBody>
          <a:bodyPr wrap="square" rtlCol="0">
            <a:spAutoFit/>
          </a:bodyPr>
          <a:lstStyle/>
          <a:p>
            <a:pPr algn="l">
              <a:lnSpc>
                <a:spcPct val="180000"/>
              </a:lnSpc>
            </a:pPr>
            <a:r>
              <a:rPr sz="3200">
                <a:solidFill>
                  <a:srgbClr val="0066FF"/>
                </a:solidFill>
                <a:latin typeface="黑体" panose="02010609060101010101" charset="-122"/>
                <a:ea typeface="黑体" panose="02010609060101010101" charset="-122"/>
                <a:cs typeface="黑体" panose="02010609060101010101" charset="-122"/>
                <a:sym typeface="+mn-ea"/>
              </a:rPr>
              <a:t>(1)</a:t>
            </a:r>
            <a:r>
              <a:rPr lang="zh-CN" sz="3200">
                <a:solidFill>
                  <a:srgbClr val="0066FF"/>
                </a:solidFill>
                <a:latin typeface="黑体" panose="02010609060101010101" charset="-122"/>
                <a:ea typeface="黑体" panose="02010609060101010101" charset="-122"/>
                <a:cs typeface="黑体" panose="02010609060101010101" charset="-122"/>
                <a:sym typeface="+mn-ea"/>
              </a:rPr>
              <a:t>如何理解《树和天空》这首诗？</a:t>
            </a:r>
            <a:endParaRPr lang="zh-CN" sz="3200">
              <a:solidFill>
                <a:srgbClr val="0066F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719455" y="1781810"/>
            <a:ext cx="7339330" cy="1753235"/>
          </a:xfrm>
          <a:prstGeom prst="rect">
            <a:avLst/>
          </a:prstGeom>
          <a:noFill/>
          <a:ln w="9525">
            <a:noFill/>
          </a:ln>
        </p:spPr>
        <p:txBody>
          <a:bodyPr wrap="square" anchor="t" anchorCtr="0">
            <a:spAutoFit/>
          </a:bodyPr>
          <a:lstStyle/>
          <a:p>
            <a:pPr algn="just"/>
            <a:r>
              <a:rPr lang="en-US" sz="3600">
                <a:solidFill>
                  <a:schemeClr val="tx1"/>
                </a:solidFill>
                <a:effectLst/>
                <a:latin typeface="楷体" panose="02010609060101010101" charset="-122"/>
                <a:ea typeface="楷体" panose="02010609060101010101" charset="-122"/>
              </a:rPr>
              <a:t>作者写树,其实是在写自己,他将自己所感受到的一切,安排在了树的身上,这样,树就有了人的感受。</a:t>
            </a:r>
            <a:endParaRPr lang="en-US" sz="3600">
              <a:solidFill>
                <a:schemeClr val="tx1"/>
              </a:solidFill>
              <a:effectLst/>
              <a:latin typeface="楷体" panose="02010609060101010101" charset="-122"/>
              <a:ea typeface="楷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69975" y="1710055"/>
            <a:ext cx="8542655" cy="927735"/>
          </a:xfrm>
          <a:prstGeom prst="rect">
            <a:avLst/>
          </a:prstGeom>
          <a:noFill/>
        </p:spPr>
        <p:txBody>
          <a:bodyPr wrap="square" rtlCol="0">
            <a:spAutoFit/>
          </a:bodyPr>
          <a:lstStyle/>
          <a:p>
            <a:pPr algn="l">
              <a:lnSpc>
                <a:spcPct val="170000"/>
              </a:lnSpc>
            </a:pPr>
            <a:r>
              <a:rPr sz="3200">
                <a:solidFill>
                  <a:srgbClr val="0066FF"/>
                </a:solidFill>
                <a:latin typeface="黑体" panose="02010609060101010101" charset="-122"/>
                <a:ea typeface="黑体" panose="02010609060101010101" charset="-122"/>
                <a:cs typeface="黑体" panose="02010609060101010101" charset="-122"/>
                <a:sym typeface="+mn-ea"/>
              </a:rPr>
              <a:t>(2)何理解这首诗歌中“树”这一意象？</a:t>
            </a:r>
            <a:endParaRPr sz="3200">
              <a:solidFill>
                <a:srgbClr val="0066F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359410" y="1854200"/>
            <a:ext cx="8656320" cy="4217670"/>
          </a:xfrm>
          <a:prstGeom prst="rect">
            <a:avLst/>
          </a:prstGeom>
          <a:noFill/>
          <a:ln w="9525">
            <a:noFill/>
          </a:ln>
        </p:spPr>
        <p:txBody>
          <a:bodyPr wrap="square" anchor="t" anchorCtr="0">
            <a:spAutoFit/>
          </a:bodyPr>
          <a:lstStyle/>
          <a:p>
            <a:pPr algn="just"/>
            <a:r>
              <a:rPr sz="2975">
                <a:solidFill>
                  <a:schemeClr val="tx1"/>
                </a:solidFill>
                <a:effectLst/>
                <a:latin typeface="楷体" panose="02010609060101010101" charset="-122"/>
                <a:ea typeface="楷体" panose="02010609060101010101" charset="-122"/>
              </a:rPr>
              <a:t>诗人选择“树”作为观照对象，更多的还在于树本身所具有的特性，包括树丰富的生态和文化蕴含。作为生物，树是立足于大地同时又指向天空的最隆重和充分的表示。它对生命应有的在地下的深度以及永无止境的向上的高度都做了最为坚实而高贵的展览和诠释。于是，树连接了大地与天空，此岸与彼岸，现世与终极——是树，让我们看清了自身的位置和应有的走向。“树”是生命的主体,是积极向上、蓬勃生长的生命的代表。</a:t>
            </a:r>
            <a:endParaRPr sz="2975">
              <a:solidFill>
                <a:schemeClr val="tx1"/>
              </a:solidFill>
              <a:effectLst/>
              <a:latin typeface="楷体" panose="02010609060101010101" charset="-122"/>
              <a:ea typeface="楷体" panose="0201060906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69975" y="1710055"/>
            <a:ext cx="8542655" cy="927735"/>
          </a:xfrm>
          <a:prstGeom prst="rect">
            <a:avLst/>
          </a:prstGeom>
          <a:noFill/>
        </p:spPr>
        <p:txBody>
          <a:bodyPr wrap="square" rtlCol="0">
            <a:spAutoFit/>
          </a:bodyPr>
          <a:lstStyle/>
          <a:p>
            <a:pPr algn="l">
              <a:lnSpc>
                <a:spcPct val="170000"/>
              </a:lnSpc>
            </a:pPr>
            <a:r>
              <a:rPr lang="en-US" sz="3200">
                <a:solidFill>
                  <a:srgbClr val="0066FF"/>
                </a:solidFill>
                <a:latin typeface="黑体" panose="02010609060101010101" charset="-122"/>
                <a:ea typeface="黑体" panose="02010609060101010101" charset="-122"/>
                <a:cs typeface="黑体" panose="02010609060101010101" charset="-122"/>
                <a:sym typeface="+mn-ea"/>
              </a:rPr>
              <a:t>(3)</a:t>
            </a:r>
            <a:r>
              <a:rPr sz="3200">
                <a:solidFill>
                  <a:srgbClr val="0066FF"/>
                </a:solidFill>
                <a:latin typeface="黑体" panose="02010609060101010101" charset="-122"/>
                <a:ea typeface="黑体" panose="02010609060101010101" charset="-122"/>
                <a:cs typeface="黑体" panose="02010609060101010101" charset="-122"/>
                <a:sym typeface="+mn-ea"/>
              </a:rPr>
              <a:t>这首诗中的“雪花”具有怎样的象征意义？</a:t>
            </a:r>
            <a:endParaRPr sz="3200">
              <a:solidFill>
                <a:srgbClr val="0066F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791845" y="2070100"/>
            <a:ext cx="8437245" cy="3046095"/>
          </a:xfrm>
          <a:prstGeom prst="rect">
            <a:avLst/>
          </a:prstGeom>
          <a:noFill/>
          <a:ln w="9525">
            <a:noFill/>
          </a:ln>
        </p:spPr>
        <p:txBody>
          <a:bodyPr wrap="square" anchor="t" anchorCtr="0">
            <a:spAutoFit/>
          </a:bodyPr>
          <a:lstStyle/>
          <a:p>
            <a:pPr algn="just"/>
            <a:r>
              <a:rPr sz="3200">
                <a:solidFill>
                  <a:schemeClr val="tx1"/>
                </a:solidFill>
                <a:effectLst/>
                <a:latin typeface="楷体" panose="02010609060101010101" charset="-122"/>
                <a:ea typeface="楷体" panose="02010609060101010101" charset="-122"/>
              </a:rPr>
              <a:t>“雪花”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endParaRPr sz="3200">
              <a:solidFill>
                <a:schemeClr val="tx1"/>
              </a:solidFill>
              <a:effectLst/>
              <a:latin typeface="楷体" panose="02010609060101010101" charset="-122"/>
              <a:ea typeface="楷体" panose="0201060906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239770" y="2358390"/>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目标展示</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69975" y="1710055"/>
            <a:ext cx="8542655" cy="927735"/>
          </a:xfrm>
          <a:prstGeom prst="rect">
            <a:avLst/>
          </a:prstGeom>
          <a:noFill/>
        </p:spPr>
        <p:txBody>
          <a:bodyPr wrap="square" rtlCol="0">
            <a:spAutoFit/>
          </a:bodyPr>
          <a:lstStyle/>
          <a:p>
            <a:pPr algn="l">
              <a:lnSpc>
                <a:spcPct val="170000"/>
              </a:lnSpc>
            </a:pPr>
            <a:r>
              <a:rPr lang="en-US" sz="3200">
                <a:solidFill>
                  <a:srgbClr val="0066FF"/>
                </a:solidFill>
                <a:latin typeface="黑体" panose="02010609060101010101" charset="-122"/>
                <a:ea typeface="黑体" panose="02010609060101010101" charset="-122"/>
                <a:cs typeface="黑体" panose="02010609060101010101" charset="-122"/>
                <a:sym typeface="+mn-ea"/>
              </a:rPr>
              <a:t>(4)</a:t>
            </a:r>
            <a:r>
              <a:rPr sz="3200">
                <a:solidFill>
                  <a:srgbClr val="0066FF"/>
                </a:solidFill>
                <a:latin typeface="黑体" panose="02010609060101010101" charset="-122"/>
                <a:ea typeface="黑体" panose="02010609060101010101" charset="-122"/>
                <a:cs typeface="黑体" panose="02010609060101010101" charset="-122"/>
                <a:sym typeface="+mn-ea"/>
              </a:rPr>
              <a:t>这首诗中的“天空”,有怎样的象征义?</a:t>
            </a:r>
            <a:endParaRPr sz="3200">
              <a:solidFill>
                <a:srgbClr val="0066F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287655" y="2187575"/>
            <a:ext cx="9401810" cy="1925320"/>
          </a:xfrm>
          <a:prstGeom prst="rect">
            <a:avLst/>
          </a:prstGeom>
          <a:noFill/>
          <a:ln w="9525">
            <a:noFill/>
          </a:ln>
        </p:spPr>
        <p:txBody>
          <a:bodyPr wrap="square" anchor="t" anchorCtr="0">
            <a:spAutoFit/>
          </a:bodyPr>
          <a:lstStyle/>
          <a:p>
            <a:pPr algn="just"/>
            <a:r>
              <a:rPr sz="2975">
                <a:solidFill>
                  <a:schemeClr val="tx1"/>
                </a:solidFill>
                <a:effectLst/>
                <a:latin typeface="楷体" panose="02010609060101010101" charset="-122"/>
                <a:ea typeface="楷体" panose="02010609060101010101" charset="-122"/>
              </a:rPr>
              <a:t>“天空”是“树”(自然生物)和“我们”(人类)存在共同的家,代表着自然界。所有生物既在“天空”下积极地承受它的所有赐予和挑战,同时又对天空怀抱着最虔诚的爱、敬畏以及等待。</a:t>
            </a:r>
            <a:endParaRPr sz="2975">
              <a:solidFill>
                <a:schemeClr val="tx1"/>
              </a:solidFill>
              <a:effectLst/>
              <a:latin typeface="楷体" panose="02010609060101010101" charset="-122"/>
              <a:ea typeface="楷体" panose="020106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239770" y="2286000"/>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文章主旨</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71755" y="2070100"/>
            <a:ext cx="9604375" cy="2306955"/>
          </a:xfrm>
          <a:prstGeom prst="rect">
            <a:avLst/>
          </a:prstGeom>
          <a:noFill/>
          <a:ln w="9525">
            <a:noFill/>
          </a:ln>
        </p:spPr>
        <p:txBody>
          <a:bodyPr wrap="square" anchor="t" anchorCtr="0">
            <a:spAutoFit/>
          </a:bodyPr>
          <a:lstStyle/>
          <a:p>
            <a:pPr algn="just">
              <a:lnSpc>
                <a:spcPct val="150000"/>
              </a:lnSpc>
            </a:pPr>
            <a:r>
              <a:rPr sz="320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《树和天空》仿佛关联着多方面的主题，如自然的生生不息、人与自然的关系、生命的奇迹等;但又很难解读。</a:t>
            </a:r>
            <a:endParaRPr sz="320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2821305" y="2578735"/>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作业布置</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文本框 1"/>
          <p:cNvSpPr txBox="1"/>
          <p:nvPr>
            <p:custDataLst>
              <p:tags r:id="rId3"/>
            </p:custDataLst>
          </p:nvPr>
        </p:nvSpPr>
        <p:spPr>
          <a:xfrm>
            <a:off x="863600" y="1205865"/>
            <a:ext cx="8564245" cy="1918335"/>
          </a:xfrm>
          <a:prstGeom prst="rect">
            <a:avLst/>
          </a:prstGeom>
          <a:noFill/>
          <a:ln w="9525">
            <a:noFill/>
          </a:ln>
        </p:spPr>
        <p:txBody>
          <a:bodyPr wrap="square" anchor="t" anchorCtr="0">
            <a:spAutoFit/>
          </a:bodyPr>
          <a:lstStyle/>
          <a:p>
            <a:pPr algn="l">
              <a:lnSpc>
                <a:spcPct val="110000"/>
              </a:lnSpc>
            </a:pPr>
            <a:r>
              <a:rPr sz="36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选取一种事物,仿照《树和天空》,写一首小诗。同学之间相互交流,看谁写的诗更有意境。</a:t>
            </a:r>
            <a:endParaRPr sz="36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pic>
        <p:nvPicPr>
          <p:cNvPr id="29698" name="New picture"/>
          <p:cNvPicPr/>
          <p:nvPr>
            <p:custDataLst>
              <p:tags r:id="rId5"/>
            </p:custDataLst>
          </p:nvPr>
        </p:nvPicPr>
        <p:blipFill>
          <a:blip r:embed="rId4"/>
          <a:stretch>
            <a:fillRect/>
          </a:stretch>
        </p:blipFill>
        <p:spPr>
          <a:xfrm>
            <a:off x="10693400" y="104394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143510" y="269875"/>
            <a:ext cx="6644640" cy="1419860"/>
          </a:xfrm>
          <a:prstGeom prst="rect">
            <a:avLst/>
          </a:prstGeom>
          <a:noFill/>
        </p:spPr>
        <p:txBody>
          <a:bodyPr wrap="square" rtlCol="0">
            <a:spAutoFit/>
          </a:bodyPr>
          <a:lstStyle/>
          <a:p>
            <a:pPr lvl="2" algn="ctr">
              <a:lnSpc>
                <a:spcPct val="90000"/>
              </a:lnSpc>
            </a:pPr>
            <a:endParaRPr lang="zh-CN" altLang="en-US" sz="4800"/>
          </a:p>
          <a:p>
            <a:pPr lvl="2" algn="ctr">
              <a:lnSpc>
                <a:spcPct val="90000"/>
              </a:lnSpc>
            </a:pPr>
            <a:r>
              <a:rPr lang="zh-CN" altLang="en-US" sz="4800"/>
              <a:t>教学目标</a:t>
            </a:r>
            <a:endParaRPr lang="zh-CN" altLang="en-US" sz="4800"/>
          </a:p>
        </p:txBody>
      </p:sp>
      <p:sp>
        <p:nvSpPr>
          <p:cNvPr id="21" name="文本框 20"/>
          <p:cNvSpPr txBox="1"/>
          <p:nvPr>
            <p:custDataLst>
              <p:tags r:id="rId4"/>
            </p:custDataLst>
          </p:nvPr>
        </p:nvSpPr>
        <p:spPr>
          <a:xfrm>
            <a:off x="287655" y="1781810"/>
            <a:ext cx="8449945" cy="3753485"/>
          </a:xfrm>
          <a:prstGeom prst="rect">
            <a:avLst/>
          </a:prstGeom>
          <a:noFill/>
        </p:spPr>
        <p:txBody>
          <a:bodyPr wrap="square" rtlCol="0" anchor="t">
            <a:spAutoFit/>
          </a:bodyPr>
          <a:lstStyle/>
          <a:p>
            <a:pPr algn="l">
              <a:lnSpc>
                <a:spcPct val="10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1.了解作者及其主要作品。</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2.反复朗读《树和天空》。</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3.结合诗歌意象，想象诗歌创没的奇妙境界。</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431800" y="269875"/>
            <a:ext cx="6644640" cy="2084070"/>
          </a:xfrm>
          <a:prstGeom prst="rect">
            <a:avLst/>
          </a:prstGeom>
          <a:noFill/>
        </p:spPr>
        <p:txBody>
          <a:bodyPr wrap="square" rtlCol="0">
            <a:spAutoFit/>
          </a:bodyPr>
          <a:lstStyle/>
          <a:p>
            <a:pPr lvl="2" algn="ctr">
              <a:lnSpc>
                <a:spcPct val="90000"/>
              </a:lnSpc>
            </a:pPr>
            <a:endParaRPr lang="zh-CN" altLang="en-US" sz="4800"/>
          </a:p>
          <a:p>
            <a:pPr lvl="2" algn="ctr">
              <a:lnSpc>
                <a:spcPct val="90000"/>
              </a:lnSpc>
            </a:pPr>
            <a:endParaRPr lang="zh-CN" altLang="en-US" sz="4800"/>
          </a:p>
          <a:p>
            <a:pPr lvl="2" algn="ctr">
              <a:lnSpc>
                <a:spcPct val="90000"/>
              </a:lnSpc>
            </a:pPr>
            <a:r>
              <a:rPr lang="zh-CN" altLang="en-US" sz="4800"/>
              <a:t>教学重难点</a:t>
            </a:r>
            <a:endParaRPr lang="zh-CN" altLang="en-US" sz="4800"/>
          </a:p>
        </p:txBody>
      </p:sp>
      <p:sp>
        <p:nvSpPr>
          <p:cNvPr id="21" name="文本框 20"/>
          <p:cNvSpPr txBox="1"/>
          <p:nvPr>
            <p:custDataLst>
              <p:tags r:id="rId4"/>
            </p:custDataLst>
          </p:nvPr>
        </p:nvSpPr>
        <p:spPr>
          <a:xfrm>
            <a:off x="325120" y="2790190"/>
            <a:ext cx="9430385" cy="1383665"/>
          </a:xfrm>
          <a:prstGeom prst="rect">
            <a:avLst/>
          </a:prstGeom>
          <a:noFill/>
        </p:spPr>
        <p:txBody>
          <a:bodyPr wrap="square" rtlCol="0" anchor="t">
            <a:spAutoFit/>
          </a:bodyPr>
          <a:lstStyle/>
          <a:p>
            <a:pPr algn="l">
              <a:lnSpc>
                <a:spcPct val="100000"/>
              </a:lnSpc>
            </a:pPr>
            <a:r>
              <a:rPr sz="2800">
                <a:latin typeface="宋体" panose="02010600030101010101" pitchFamily="2" charset="-122"/>
                <a:ea typeface="宋体" panose="02010600030101010101" pitchFamily="2" charset="-122"/>
                <a:cs typeface="宋体" panose="02010600030101010101" pitchFamily="2" charset="-122"/>
              </a:rPr>
              <a:t>1.了解作者及其主要作品。</a:t>
            </a:r>
            <a:endParaRPr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endParaRPr sz="2800">
              <a:latin typeface="宋体" panose="02010600030101010101" pitchFamily="2" charset="-122"/>
              <a:ea typeface="宋体" panose="02010600030101010101" pitchFamily="2" charset="-122"/>
              <a:cs typeface="宋体" panose="02010600030101010101" pitchFamily="2" charset="-122"/>
            </a:endParaRPr>
          </a:p>
          <a:p>
            <a:pPr algn="l">
              <a:lnSpc>
                <a:spcPct val="100000"/>
              </a:lnSpc>
            </a:pPr>
            <a:r>
              <a:rPr sz="2800">
                <a:latin typeface="宋体" panose="02010600030101010101" pitchFamily="2" charset="-122"/>
                <a:ea typeface="宋体" panose="02010600030101010101" pitchFamily="2" charset="-122"/>
                <a:cs typeface="宋体" panose="02010600030101010101" pitchFamily="2" charset="-122"/>
              </a:rPr>
              <a:t>2.理清课文节选部分的情节思路。</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2879725" y="2574290"/>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基础知识</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1439545" y="989965"/>
            <a:ext cx="6644640" cy="755650"/>
          </a:xfrm>
          <a:prstGeom prst="rect">
            <a:avLst/>
          </a:prstGeom>
          <a:noFill/>
        </p:spPr>
        <p:txBody>
          <a:bodyPr wrap="square" rtlCol="0">
            <a:spAutoFit/>
          </a:bodyPr>
          <a:lstStyle/>
          <a:p>
            <a:pPr lvl="2" algn="ctr">
              <a:lnSpc>
                <a:spcPct val="90000"/>
              </a:lnSpc>
            </a:pPr>
            <a:r>
              <a:rPr lang="zh-CN" altLang="en-US" sz="4800"/>
              <a:t>作者介绍</a:t>
            </a:r>
            <a:endParaRPr lang="zh-CN" altLang="en-US" sz="4800"/>
          </a:p>
        </p:txBody>
      </p:sp>
      <p:sp>
        <p:nvSpPr>
          <p:cNvPr id="21" name="文本框 20"/>
          <p:cNvSpPr txBox="1"/>
          <p:nvPr>
            <p:custDataLst>
              <p:tags r:id="rId4"/>
            </p:custDataLst>
          </p:nvPr>
        </p:nvSpPr>
        <p:spPr>
          <a:xfrm>
            <a:off x="253365" y="1998345"/>
            <a:ext cx="9612630" cy="1850390"/>
          </a:xfrm>
          <a:prstGeom prst="rect">
            <a:avLst/>
          </a:prstGeom>
          <a:noFill/>
        </p:spPr>
        <p:txBody>
          <a:bodyPr wrap="square" rtlCol="0" anchor="t">
            <a:spAutoFit/>
          </a:bodyPr>
          <a:lstStyle/>
          <a:p>
            <a:pPr algn="l">
              <a:lnSpc>
                <a:spcPct val="110000"/>
              </a:lnSpc>
            </a:pPr>
            <a:r>
              <a:rPr lang="zh-CN" altLang="en-US" sz="2600">
                <a:latin typeface="宋体" panose="02010600030101010101" pitchFamily="2" charset="-122"/>
                <a:ea typeface="宋体" panose="02010600030101010101" pitchFamily="2" charset="-122"/>
                <a:cs typeface="宋体" panose="02010600030101010101" pitchFamily="2" charset="-122"/>
              </a:rPr>
              <a:t>瑞典诗人托马斯·特朗斯特罗默，生于1931年，为瑞典当代最杰出诗人之一。2011年10月获得诺贝尔文学奖。他是一位在世界文学舞台具有影响力的为数不多的诗人。他的作品已被翻译成六十多种语言，在世界许多地方成为意义重大的诗歌文本。</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1572895" y="1205865"/>
            <a:ext cx="6644640" cy="755650"/>
          </a:xfrm>
          <a:prstGeom prst="rect">
            <a:avLst/>
          </a:prstGeom>
          <a:noFill/>
        </p:spPr>
        <p:txBody>
          <a:bodyPr wrap="square" rtlCol="0">
            <a:spAutoFit/>
          </a:bodyPr>
          <a:lstStyle/>
          <a:p>
            <a:pPr lvl="2" algn="ctr">
              <a:lnSpc>
                <a:spcPct val="90000"/>
              </a:lnSpc>
            </a:pPr>
            <a:r>
              <a:rPr lang="zh-CN" altLang="en-US" sz="4800"/>
              <a:t>文题解读</a:t>
            </a:r>
            <a:endParaRPr lang="zh-CN" altLang="en-US" sz="4800"/>
          </a:p>
        </p:txBody>
      </p:sp>
      <p:sp>
        <p:nvSpPr>
          <p:cNvPr id="21" name="文本框 20"/>
          <p:cNvSpPr txBox="1"/>
          <p:nvPr>
            <p:custDataLst>
              <p:tags r:id="rId4"/>
            </p:custDataLst>
          </p:nvPr>
        </p:nvSpPr>
        <p:spPr>
          <a:xfrm>
            <a:off x="431800" y="2141855"/>
            <a:ext cx="9097010" cy="3743960"/>
          </a:xfrm>
          <a:prstGeom prst="rect">
            <a:avLst/>
          </a:prstGeom>
          <a:noFill/>
        </p:spPr>
        <p:txBody>
          <a:bodyPr wrap="square" rtlCol="0" anchor="t">
            <a:spAutoFit/>
          </a:bodyPr>
          <a:lstStyle/>
          <a:p>
            <a:pPr algn="l">
              <a:lnSpc>
                <a:spcPct val="110000"/>
              </a:lnSpc>
            </a:pPr>
            <a:r>
              <a:rPr lang="zh-CN" altLang="en-US">
                <a:latin typeface="宋体" panose="02010600030101010101" pitchFamily="2" charset="-122"/>
                <a:ea typeface="宋体" panose="02010600030101010101" pitchFamily="2" charset="-122"/>
                <a:cs typeface="宋体" panose="02010600030101010101" pitchFamily="2" charset="-122"/>
              </a:rPr>
              <a:t>《树与天空》是一首诗歌，特朗斯特罗默的这首诗歌主要探讨自我与周围世界的关系，死亡、历史和自然是作品中常见的主题。他善于运用意象、隐喻来表现内心世界，其诗新颖、敏锐、坚实。世界时刻在变，时间永在流逝，或许只有空间，才多少表示着存在的永恒。所以“树与天空”的关系，也就寓示着存在（人与自然）与无限、与永恒的关系。“我们”（在这里代表人类与自然等存在）相互关爱与扶持着，既在“天空”下积极地承受它的所有赐予和挑战，同时又对天空怀抱着最虔诚的爱、敬畏以及等待。就像“天空”，是存在共同的家。</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239770" y="2286000"/>
            <a:ext cx="4547235" cy="1014730"/>
          </a:xfrm>
          <a:prstGeom prst="rect">
            <a:avLst/>
          </a:prstGeom>
          <a:noFill/>
        </p:spPr>
        <p:txBody>
          <a:bodyPr wrap="square" rtlCol="0">
            <a:spAutoFit/>
          </a:bodyPr>
          <a:lstStyle/>
          <a:p>
            <a:pPr algn="dist"/>
            <a:r>
              <a:rPr lang="zh-CN" altLang="en-US" sz="6000">
                <a:latin typeface="楷体" panose="02010609060101010101" charset="-122"/>
                <a:ea typeface="楷体" panose="02010609060101010101" charset="-122"/>
              </a:rPr>
              <a:t>感知全文</a:t>
            </a:r>
            <a:endParaRPr lang="zh-CN" altLang="en-US" sz="6000">
              <a:latin typeface="楷体" panose="02010609060101010101" charset="-122"/>
              <a:ea typeface="楷体" panose="02010609060101010101"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 name="文本框 19"/>
          <p:cNvSpPr txBox="1"/>
          <p:nvPr>
            <p:custDataLst>
              <p:tags r:id="rId3"/>
            </p:custDataLst>
          </p:nvPr>
        </p:nvSpPr>
        <p:spPr>
          <a:xfrm>
            <a:off x="791845" y="701675"/>
            <a:ext cx="6644640" cy="755650"/>
          </a:xfrm>
          <a:prstGeom prst="rect">
            <a:avLst/>
          </a:prstGeom>
          <a:noFill/>
        </p:spPr>
        <p:txBody>
          <a:bodyPr wrap="square" rtlCol="0">
            <a:spAutoFit/>
          </a:bodyPr>
          <a:lstStyle/>
          <a:p>
            <a:pPr lvl="2" algn="ctr">
              <a:lnSpc>
                <a:spcPct val="90000"/>
              </a:lnSpc>
            </a:pPr>
            <a:r>
              <a:rPr lang="zh-CN" altLang="en-US" sz="4800"/>
              <a:t>文章脉络</a:t>
            </a:r>
            <a:endParaRPr lang="zh-CN" altLang="en-US" sz="4800"/>
          </a:p>
        </p:txBody>
      </p:sp>
      <p:sp>
        <p:nvSpPr>
          <p:cNvPr id="21" name="文本框 20"/>
          <p:cNvSpPr txBox="1"/>
          <p:nvPr>
            <p:custDataLst>
              <p:tags r:id="rId4"/>
            </p:custDataLst>
          </p:nvPr>
        </p:nvSpPr>
        <p:spPr>
          <a:xfrm>
            <a:off x="503555" y="1998345"/>
            <a:ext cx="9430385" cy="1651000"/>
          </a:xfrm>
          <a:prstGeom prst="rect">
            <a:avLst/>
          </a:prstGeom>
          <a:noFill/>
        </p:spPr>
        <p:txBody>
          <a:bodyPr wrap="square" rtlCol="0" anchor="t">
            <a:spAutoFit/>
          </a:bodyPr>
          <a:lstStyle/>
          <a:p>
            <a:pPr algn="l">
              <a:lnSpc>
                <a:spcPct val="130000"/>
              </a:lnSpc>
            </a:pPr>
            <a:r>
              <a:rPr lang="zh-CN" altLang="en-US" sz="2600">
                <a:latin typeface="宋体" panose="02010600030101010101" pitchFamily="2" charset="-122"/>
                <a:ea typeface="宋体" panose="02010600030101010101" pitchFamily="2" charset="-122"/>
                <a:cs typeface="宋体" panose="02010600030101010101" pitchFamily="2" charset="-122"/>
              </a:rPr>
              <a:t>雨中</a:t>
            </a:r>
            <a:r>
              <a:rPr lang="en-US" altLang="zh-CN" sz="2600">
                <a:latin typeface="宋体" panose="02010600030101010101" pitchFamily="2" charset="-122"/>
                <a:ea typeface="宋体" panose="02010600030101010101" pitchFamily="2" charset="-122"/>
                <a:cs typeface="宋体" panose="02010600030101010101" pitchFamily="2" charset="-122"/>
              </a:rPr>
              <a:t>——</a:t>
            </a:r>
            <a:r>
              <a:rPr lang="zh-CN" altLang="en-US" sz="2600">
                <a:latin typeface="宋体" panose="02010600030101010101" pitchFamily="2" charset="-122"/>
                <a:ea typeface="宋体" panose="02010600030101010101" pitchFamily="2" charset="-122"/>
                <a:cs typeface="宋体" panose="02010600030101010101" pitchFamily="2" charset="-122"/>
              </a:rPr>
              <a:t>树汲取</a:t>
            </a:r>
            <a:r>
              <a:rPr lang="en-US" altLang="zh-CN" sz="2600">
                <a:latin typeface="宋体" panose="02010600030101010101" pitchFamily="2" charset="-122"/>
                <a:ea typeface="宋体" panose="02010600030101010101" pitchFamily="2" charset="-122"/>
                <a:cs typeface="宋体" panose="02010600030101010101" pitchFamily="2" charset="-122"/>
              </a:rPr>
              <a:t>——</a:t>
            </a:r>
            <a:r>
              <a:rPr lang="zh-CN" altLang="en-US" sz="2600">
                <a:latin typeface="宋体" panose="02010600030101010101" pitchFamily="2" charset="-122"/>
                <a:ea typeface="宋体" panose="02010600030101010101" pitchFamily="2" charset="-122"/>
                <a:cs typeface="宋体" panose="02010600030101010101" pitchFamily="2" charset="-122"/>
              </a:rPr>
              <a:t>雨中的生命</a:t>
            </a: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endParaRPr lang="zh-CN" altLang="en-US" sz="2600">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r>
              <a:rPr lang="zh-CN" altLang="en-US" sz="2600">
                <a:latin typeface="宋体" panose="02010600030101010101" pitchFamily="2" charset="-122"/>
                <a:ea typeface="宋体" panose="02010600030101010101" pitchFamily="2" charset="-122"/>
                <a:cs typeface="宋体" panose="02010600030101010101" pitchFamily="2" charset="-122"/>
              </a:rPr>
              <a:t>晴朗的夜晚</a:t>
            </a:r>
            <a:r>
              <a:rPr lang="en-US" altLang="zh-CN" sz="2600">
                <a:latin typeface="宋体" panose="02010600030101010101" pitchFamily="2" charset="-122"/>
                <a:ea typeface="宋体" panose="02010600030101010101" pitchFamily="2" charset="-122"/>
                <a:cs typeface="宋体" panose="02010600030101010101" pitchFamily="2" charset="-122"/>
              </a:rPr>
              <a:t>——</a:t>
            </a:r>
            <a:r>
              <a:rPr lang="zh-CN" altLang="en-US" sz="2600">
                <a:latin typeface="宋体" panose="02010600030101010101" pitchFamily="2" charset="-122"/>
                <a:ea typeface="宋体" panose="02010600030101010101" pitchFamily="2" charset="-122"/>
                <a:cs typeface="宋体" panose="02010600030101010101" pitchFamily="2" charset="-122"/>
              </a:rPr>
              <a:t>树等待</a:t>
            </a:r>
            <a:r>
              <a:rPr lang="en-US" altLang="zh-CN" sz="2600">
                <a:latin typeface="宋体" panose="02010600030101010101" pitchFamily="2" charset="-122"/>
                <a:ea typeface="宋体" panose="02010600030101010101" pitchFamily="2" charset="-122"/>
                <a:cs typeface="宋体" panose="02010600030101010101" pitchFamily="2" charset="-122"/>
              </a:rPr>
              <a:t>——</a:t>
            </a:r>
            <a:r>
              <a:rPr lang="zh-CN" altLang="en-US" sz="2600">
                <a:latin typeface="宋体" panose="02010600030101010101" pitchFamily="2" charset="-122"/>
                <a:ea typeface="宋体" panose="02010600030101010101" pitchFamily="2" charset="-122"/>
                <a:cs typeface="宋体" panose="02010600030101010101" pitchFamily="2" charset="-122"/>
              </a:rPr>
              <a:t>雪花绽开</a:t>
            </a:r>
            <a:endParaRPr lang="zh-CN" altLang="en-US" sz="2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AS_UNIQUEID" val="415"/>
</p:tagLst>
</file>

<file path=ppt/tags/tag10.xml><?xml version="1.0" encoding="utf-8"?>
<p:tagLst xmlns:p="http://schemas.openxmlformats.org/presentationml/2006/main">
  <p:tag name="AS_UNIQUEID" val="424"/>
</p:tagLst>
</file>

<file path=ppt/tags/tag11.xml><?xml version="1.0" encoding="utf-8"?>
<p:tagLst xmlns:p="http://schemas.openxmlformats.org/presentationml/2006/main">
  <p:tag name="AS_UNIQUEID" val="425"/>
</p:tagLst>
</file>

<file path=ppt/tags/tag12.xml><?xml version="1.0" encoding="utf-8"?>
<p:tagLst xmlns:p="http://schemas.openxmlformats.org/presentationml/2006/main">
  <p:tag name="AS_UNIQUEID" val="426"/>
</p:tagLst>
</file>

<file path=ppt/tags/tag13.xml><?xml version="1.0" encoding="utf-8"?>
<p:tagLst xmlns:p="http://schemas.openxmlformats.org/presentationml/2006/main">
  <p:tag name="AS_UNIQUEID" val="427"/>
</p:tagLst>
</file>

<file path=ppt/tags/tag14.xml><?xml version="1.0" encoding="utf-8"?>
<p:tagLst xmlns:p="http://schemas.openxmlformats.org/presentationml/2006/main">
  <p:tag name="AS_UNIQUEID" val="428"/>
</p:tagLst>
</file>

<file path=ppt/tags/tag15.xml><?xml version="1.0" encoding="utf-8"?>
<p:tagLst xmlns:p="http://schemas.openxmlformats.org/presentationml/2006/main">
  <p:tag name="AS_UNIQUEID" val="429"/>
</p:tagLst>
</file>

<file path=ppt/tags/tag16.xml><?xml version="1.0" encoding="utf-8"?>
<p:tagLst xmlns:p="http://schemas.openxmlformats.org/presentationml/2006/main">
  <p:tag name="AS_UNIQUEID" val="430"/>
</p:tagLst>
</file>

<file path=ppt/tags/tag17.xml><?xml version="1.0" encoding="utf-8"?>
<p:tagLst xmlns:p="http://schemas.openxmlformats.org/presentationml/2006/main">
  <p:tag name="AS_UNIQUEID" val="431"/>
</p:tagLst>
</file>

<file path=ppt/tags/tag18.xml><?xml version="1.0" encoding="utf-8"?>
<p:tagLst xmlns:p="http://schemas.openxmlformats.org/presentationml/2006/main">
  <p:tag name="AS_UNIQUEID" val="432"/>
</p:tagLst>
</file>

<file path=ppt/tags/tag19.xml><?xml version="1.0" encoding="utf-8"?>
<p:tagLst xmlns:p="http://schemas.openxmlformats.org/presentationml/2006/main">
  <p:tag name="AS_UNIQUEID" val="433"/>
</p:tagLst>
</file>

<file path=ppt/tags/tag2.xml><?xml version="1.0" encoding="utf-8"?>
<p:tagLst xmlns:p="http://schemas.openxmlformats.org/presentationml/2006/main">
  <p:tag name="AS_UNIQUEID" val="416"/>
</p:tagLst>
</file>

<file path=ppt/tags/tag20.xml><?xml version="1.0" encoding="utf-8"?>
<p:tagLst xmlns:p="http://schemas.openxmlformats.org/presentationml/2006/main">
  <p:tag name="AS_UNIQUEID" val="434"/>
</p:tagLst>
</file>

<file path=ppt/tags/tag21.xml><?xml version="1.0" encoding="utf-8"?>
<p:tagLst xmlns:p="http://schemas.openxmlformats.org/presentationml/2006/main">
  <p:tag name="AS_UNIQUEID" val="435"/>
</p:tagLst>
</file>

<file path=ppt/tags/tag22.xml><?xml version="1.0" encoding="utf-8"?>
<p:tagLst xmlns:p="http://schemas.openxmlformats.org/presentationml/2006/main">
  <p:tag name="AS_UNIQUEID" val="436"/>
</p:tagLst>
</file>

<file path=ppt/tags/tag23.xml><?xml version="1.0" encoding="utf-8"?>
<p:tagLst xmlns:p="http://schemas.openxmlformats.org/presentationml/2006/main">
  <p:tag name="AS_UNIQUEID" val="437"/>
</p:tagLst>
</file>

<file path=ppt/tags/tag24.xml><?xml version="1.0" encoding="utf-8"?>
<p:tagLst xmlns:p="http://schemas.openxmlformats.org/presentationml/2006/main">
  <p:tag name="AS_UNIQUEID" val="438"/>
</p:tagLst>
</file>

<file path=ppt/tags/tag25.xml><?xml version="1.0" encoding="utf-8"?>
<p:tagLst xmlns:p="http://schemas.openxmlformats.org/presentationml/2006/main">
  <p:tag name="AS_UNIQUEID" val="439"/>
</p:tagLst>
</file>

<file path=ppt/tags/tag26.xml><?xml version="1.0" encoding="utf-8"?>
<p:tagLst xmlns:p="http://schemas.openxmlformats.org/presentationml/2006/main">
  <p:tag name="AS_UNIQUEID" val="440"/>
</p:tagLst>
</file>

<file path=ppt/tags/tag27.xml><?xml version="1.0" encoding="utf-8"?>
<p:tagLst xmlns:p="http://schemas.openxmlformats.org/presentationml/2006/main">
  <p:tag name="AS_UNIQUEID" val="441"/>
</p:tagLst>
</file>

<file path=ppt/tags/tag28.xml><?xml version="1.0" encoding="utf-8"?>
<p:tagLst xmlns:p="http://schemas.openxmlformats.org/presentationml/2006/main">
  <p:tag name="AS_UNIQUEID" val="442"/>
</p:tagLst>
</file>

<file path=ppt/tags/tag29.xml><?xml version="1.0" encoding="utf-8"?>
<p:tagLst xmlns:p="http://schemas.openxmlformats.org/presentationml/2006/main">
  <p:tag name="AS_UNIQUEID" val="443"/>
</p:tagLst>
</file>

<file path=ppt/tags/tag3.xml><?xml version="1.0" encoding="utf-8"?>
<p:tagLst xmlns:p="http://schemas.openxmlformats.org/presentationml/2006/main">
  <p:tag name="AS_UNIQUEID" val="417"/>
</p:tagLst>
</file>

<file path=ppt/tags/tag30.xml><?xml version="1.0" encoding="utf-8"?>
<p:tagLst xmlns:p="http://schemas.openxmlformats.org/presentationml/2006/main">
  <p:tag name="AS_UNIQUEID" val="444"/>
</p:tagLst>
</file>

<file path=ppt/tags/tag31.xml><?xml version="1.0" encoding="utf-8"?>
<p:tagLst xmlns:p="http://schemas.openxmlformats.org/presentationml/2006/main">
  <p:tag name="AS_UNIQUEID" val="445"/>
</p:tagLst>
</file>

<file path=ppt/tags/tag32.xml><?xml version="1.0" encoding="utf-8"?>
<p:tagLst xmlns:p="http://schemas.openxmlformats.org/presentationml/2006/main">
  <p:tag name="AS_UNIQUEID" val="446"/>
</p:tagLst>
</file>

<file path=ppt/tags/tag33.xml><?xml version="1.0" encoding="utf-8"?>
<p:tagLst xmlns:p="http://schemas.openxmlformats.org/presentationml/2006/main">
  <p:tag name="AS_UNIQUEID" val="447"/>
</p:tagLst>
</file>

<file path=ppt/tags/tag34.xml><?xml version="1.0" encoding="utf-8"?>
<p:tagLst xmlns:p="http://schemas.openxmlformats.org/presentationml/2006/main">
  <p:tag name="AS_UNIQUEID" val="448"/>
</p:tagLst>
</file>

<file path=ppt/tags/tag35.xml><?xml version="1.0" encoding="utf-8"?>
<p:tagLst xmlns:p="http://schemas.openxmlformats.org/presentationml/2006/main">
  <p:tag name="AS_UNIQUEID" val="449"/>
</p:tagLst>
</file>

<file path=ppt/tags/tag36.xml><?xml version="1.0" encoding="utf-8"?>
<p:tagLst xmlns:p="http://schemas.openxmlformats.org/presentationml/2006/main">
  <p:tag name="AS_UNIQUEID" val="450"/>
</p:tagLst>
</file>

<file path=ppt/tags/tag37.xml><?xml version="1.0" encoding="utf-8"?>
<p:tagLst xmlns:p="http://schemas.openxmlformats.org/presentationml/2006/main">
  <p:tag name="AS_UNIQUEID" val="451"/>
</p:tagLst>
</file>

<file path=ppt/tags/tag38.xml><?xml version="1.0" encoding="utf-8"?>
<p:tagLst xmlns:p="http://schemas.openxmlformats.org/presentationml/2006/main">
  <p:tag name="AS_UNIQUEID" val="452"/>
</p:tagLst>
</file>

<file path=ppt/tags/tag39.xml><?xml version="1.0" encoding="utf-8"?>
<p:tagLst xmlns:p="http://schemas.openxmlformats.org/presentationml/2006/main">
  <p:tag name="AS_UNIQUEID" val="453"/>
</p:tagLst>
</file>

<file path=ppt/tags/tag4.xml><?xml version="1.0" encoding="utf-8"?>
<p:tagLst xmlns:p="http://schemas.openxmlformats.org/presentationml/2006/main">
  <p:tag name="AS_UNIQUEID" val="418"/>
</p:tagLst>
</file>

<file path=ppt/tags/tag40.xml><?xml version="1.0" encoding="utf-8"?>
<p:tagLst xmlns:p="http://schemas.openxmlformats.org/presentationml/2006/main">
  <p:tag name="AS_UNIQUEID" val="454"/>
</p:tagLst>
</file>

<file path=ppt/tags/tag41.xml><?xml version="1.0" encoding="utf-8"?>
<p:tagLst xmlns:p="http://schemas.openxmlformats.org/presentationml/2006/main">
  <p:tag name="AS_UNIQUEID" val="455"/>
</p:tagLst>
</file>

<file path=ppt/tags/tag42.xml><?xml version="1.0" encoding="utf-8"?>
<p:tagLst xmlns:p="http://schemas.openxmlformats.org/presentationml/2006/main">
  <p:tag name="AS_UNIQUEID" val="456"/>
</p:tagLst>
</file>

<file path=ppt/tags/tag43.xml><?xml version="1.0" encoding="utf-8"?>
<p:tagLst xmlns:p="http://schemas.openxmlformats.org/presentationml/2006/main">
  <p:tag name="AS_UNIQUEID" val="457"/>
</p:tagLst>
</file>

<file path=ppt/tags/tag44.xml><?xml version="1.0" encoding="utf-8"?>
<p:tagLst xmlns:p="http://schemas.openxmlformats.org/presentationml/2006/main">
  <p:tag name="AS_UNIQUEID" val="458"/>
</p:tagLst>
</file>

<file path=ppt/tags/tag45.xml><?xml version="1.0" encoding="utf-8"?>
<p:tagLst xmlns:p="http://schemas.openxmlformats.org/presentationml/2006/main">
  <p:tag name="AS_UNIQUEID" val="459"/>
</p:tagLst>
</file>

<file path=ppt/tags/tag46.xml><?xml version="1.0" encoding="utf-8"?>
<p:tagLst xmlns:p="http://schemas.openxmlformats.org/presentationml/2006/main">
  <p:tag name="AS_UNIQUEID" val="460"/>
</p:tagLst>
</file>

<file path=ppt/tags/tag47.xml><?xml version="1.0" encoding="utf-8"?>
<p:tagLst xmlns:p="http://schemas.openxmlformats.org/presentationml/2006/main">
  <p:tag name="AS_UNIQUEID" val="461"/>
</p:tagLst>
</file>

<file path=ppt/tags/tag48.xml><?xml version="1.0" encoding="utf-8"?>
<p:tagLst xmlns:p="http://schemas.openxmlformats.org/presentationml/2006/main">
  <p:tag name="AS_UNIQUEID" val="462"/>
</p:tagLst>
</file>

<file path=ppt/tags/tag49.xml><?xml version="1.0" encoding="utf-8"?>
<p:tagLst xmlns:p="http://schemas.openxmlformats.org/presentationml/2006/main">
  <p:tag name="AS_UNIQUEID" val="463"/>
</p:tagLst>
</file>

<file path=ppt/tags/tag5.xml><?xml version="1.0" encoding="utf-8"?>
<p:tagLst xmlns:p="http://schemas.openxmlformats.org/presentationml/2006/main">
  <p:tag name="AS_UNIQUEID" val="419"/>
</p:tagLst>
</file>

<file path=ppt/tags/tag50.xml><?xml version="1.0" encoding="utf-8"?>
<p:tagLst xmlns:p="http://schemas.openxmlformats.org/presentationml/2006/main">
  <p:tag name="AS_UNIQUEID" val="414"/>
</p:tagLst>
</file>

<file path=ppt/tags/tag51.xml><?xml version="1.0" encoding="utf-8"?>
<p:tagLst xmlns:p="http://schemas.openxmlformats.org/presentationml/2006/main">
  <p:tag name="AS_UNIQUEID" val="464"/>
</p:tagLst>
</file>

<file path=ppt/tags/tag52.xml><?xml version="1.0" encoding="utf-8"?>
<p:tagLst xmlns:p="http://schemas.openxmlformats.org/presentationml/2006/main">
  <p:tag name="AS_UNIQUEID" val="465"/>
</p:tagLst>
</file>

<file path=ppt/tags/tag53.xml><?xml version="1.0" encoding="utf-8"?>
<p:tagLst xmlns:p="http://schemas.openxmlformats.org/presentationml/2006/main">
  <p:tag name="AS_UNIQUEID" val="466"/>
</p:tagLst>
</file>

<file path=ppt/tags/tag54.xml><?xml version="1.0" encoding="utf-8"?>
<p:tagLst xmlns:p="http://schemas.openxmlformats.org/presentationml/2006/main">
  <p:tag name="AS_UNIQUEID" val="414"/>
</p:tagLst>
</file>

<file path=ppt/tags/tag55.xml><?xml version="1.0" encoding="utf-8"?>
<p:tagLst xmlns:p="http://schemas.openxmlformats.org/presentationml/2006/main">
  <p:tag name="AS_UNIQUEID" val="467"/>
</p:tagLst>
</file>

<file path=ppt/tags/tag56.xml><?xml version="1.0" encoding="utf-8"?>
<p:tagLst xmlns:p="http://schemas.openxmlformats.org/presentationml/2006/main">
  <p:tag name="AS_UNIQUEID" val="468"/>
</p:tagLst>
</file>

<file path=ppt/tags/tag57.xml><?xml version="1.0" encoding="utf-8"?>
<p:tagLst xmlns:p="http://schemas.openxmlformats.org/presentationml/2006/main">
  <p:tag name="AS_UNIQUEID" val="469"/>
</p:tagLst>
</file>

<file path=ppt/tags/tag58.xml><?xml version="1.0" encoding="utf-8"?>
<p:tagLst xmlns:p="http://schemas.openxmlformats.org/presentationml/2006/main">
  <p:tag name="AS_UNIQUEID" val="414"/>
</p:tagLst>
</file>

<file path=ppt/tags/tag59.xml><?xml version="1.0" encoding="utf-8"?>
<p:tagLst xmlns:p="http://schemas.openxmlformats.org/presentationml/2006/main">
  <p:tag name="AS_UNIQUEID" val="470"/>
</p:tagLst>
</file>

<file path=ppt/tags/tag6.xml><?xml version="1.0" encoding="utf-8"?>
<p:tagLst xmlns:p="http://schemas.openxmlformats.org/presentationml/2006/main">
  <p:tag name="AS_UNIQUEID" val="420"/>
</p:tagLst>
</file>

<file path=ppt/tags/tag60.xml><?xml version="1.0" encoding="utf-8"?>
<p:tagLst xmlns:p="http://schemas.openxmlformats.org/presentationml/2006/main">
  <p:tag name="AS_UNIQUEID" val="471"/>
</p:tagLst>
</file>

<file path=ppt/tags/tag61.xml><?xml version="1.0" encoding="utf-8"?>
<p:tagLst xmlns:p="http://schemas.openxmlformats.org/presentationml/2006/main">
  <p:tag name="AS_UNIQUEID" val="472"/>
</p:tagLst>
</file>

<file path=ppt/tags/tag62.xml><?xml version="1.0" encoding="utf-8"?>
<p:tagLst xmlns:p="http://schemas.openxmlformats.org/presentationml/2006/main">
  <p:tag name="AS_UNIQUEID" val="414"/>
</p:tagLst>
</file>

<file path=ppt/tags/tag63.xml><?xml version="1.0" encoding="utf-8"?>
<p:tagLst xmlns:p="http://schemas.openxmlformats.org/presentationml/2006/main">
  <p:tag name="AS_UNIQUEID" val="473"/>
</p:tagLst>
</file>

<file path=ppt/tags/tag64.xml><?xml version="1.0" encoding="utf-8"?>
<p:tagLst xmlns:p="http://schemas.openxmlformats.org/presentationml/2006/main">
  <p:tag name="AS_UNIQUEID" val="474"/>
</p:tagLst>
</file>

<file path=ppt/tags/tag65.xml><?xml version="1.0" encoding="utf-8"?>
<p:tagLst xmlns:p="http://schemas.openxmlformats.org/presentationml/2006/main">
  <p:tag name="AS_UNIQUEID" val="475"/>
</p:tagLst>
</file>

<file path=ppt/tags/tag66.xml><?xml version="1.0" encoding="utf-8"?>
<p:tagLst xmlns:p="http://schemas.openxmlformats.org/presentationml/2006/main">
  <p:tag name="AS_UNIQUEID" val="414"/>
</p:tagLst>
</file>

<file path=ppt/tags/tag67.xml><?xml version="1.0" encoding="utf-8"?>
<p:tagLst xmlns:p="http://schemas.openxmlformats.org/presentationml/2006/main">
  <p:tag name="AS_UNIQUEID" val="476"/>
</p:tagLst>
</file>

<file path=ppt/tags/tag68.xml><?xml version="1.0" encoding="utf-8"?>
<p:tagLst xmlns:p="http://schemas.openxmlformats.org/presentationml/2006/main">
  <p:tag name="AS_UNIQUEID" val="477"/>
</p:tagLst>
</file>

<file path=ppt/tags/tag69.xml><?xml version="1.0" encoding="utf-8"?>
<p:tagLst xmlns:p="http://schemas.openxmlformats.org/presentationml/2006/main">
  <p:tag name="AS_UNIQUEID" val="478"/>
</p:tagLst>
</file>

<file path=ppt/tags/tag7.xml><?xml version="1.0" encoding="utf-8"?>
<p:tagLst xmlns:p="http://schemas.openxmlformats.org/presentationml/2006/main">
  <p:tag name="AS_UNIQUEID" val="421"/>
</p:tagLst>
</file>

<file path=ppt/tags/tag70.xml><?xml version="1.0" encoding="utf-8"?>
<p:tagLst xmlns:p="http://schemas.openxmlformats.org/presentationml/2006/main">
  <p:tag name="AS_UNIQUEID" val="414"/>
</p:tagLst>
</file>

<file path=ppt/tags/tag71.xml><?xml version="1.0" encoding="utf-8"?>
<p:tagLst xmlns:p="http://schemas.openxmlformats.org/presentationml/2006/main">
  <p:tag name="AS_UNIQUEID" val="479"/>
</p:tagLst>
</file>

<file path=ppt/tags/tag72.xml><?xml version="1.0" encoding="utf-8"?>
<p:tagLst xmlns:p="http://schemas.openxmlformats.org/presentationml/2006/main">
  <p:tag name="AS_UNIQUEID" val="480"/>
</p:tagLst>
</file>

<file path=ppt/tags/tag73.xml><?xml version="1.0" encoding="utf-8"?>
<p:tagLst xmlns:p="http://schemas.openxmlformats.org/presentationml/2006/main">
  <p:tag name="AS_UNIQUEID" val="481"/>
</p:tagLst>
</file>

<file path=ppt/tags/tag74.xml><?xml version="1.0" encoding="utf-8"?>
<p:tagLst xmlns:p="http://schemas.openxmlformats.org/presentationml/2006/main">
  <p:tag name="AS_UNIQUEID" val="414"/>
</p:tagLst>
</file>

<file path=ppt/tags/tag75.xml><?xml version="1.0" encoding="utf-8"?>
<p:tagLst xmlns:p="http://schemas.openxmlformats.org/presentationml/2006/main">
  <p:tag name="AS_UNIQUEID" val="482"/>
</p:tagLst>
</file>

<file path=ppt/tags/tag76.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AS_UNIQUEID" val="422"/>
</p:tagLst>
</file>

<file path=ppt/tags/tag9.xml><?xml version="1.0" encoding="utf-8"?>
<p:tagLst xmlns:p="http://schemas.openxmlformats.org/presentationml/2006/main">
  <p:tag name="AS_UNIQUEID" val="423"/>
</p:tagLst>
</file>

<file path=ppt/theme/theme1.xml><?xml version="1.0" encoding="utf-8"?>
<a:theme xmlns:r="http://schemas.openxmlformats.org/officeDocument/2006/relationships"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400" b="1" i="0" u="none" strike="noStrike" cap="none" normalizeH="0" baseline="0" smtClean="0">
            <a:ln>
              <a:noFill/>
            </a:ln>
            <a:solidFill>
              <a:schemeClr val="tx1"/>
            </a:solidFill>
            <a:effectLst/>
            <a:latin typeface="Arial" panose="020B0604020202020204" pitchFamily="34" charset="0"/>
            <a:ea typeface="方正华隶_GBK" pitchFamily="65"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自定义设计方案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44</Paragraphs>
  <Slides>25</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25</vt:i4>
      </vt:variant>
    </vt:vector>
  </HeadingPairs>
  <TitlesOfParts>
    <vt:vector baseType="lpstr" size="33">
      <vt:lpstr>Arial</vt:lpstr>
      <vt:lpstr>宋体</vt:lpstr>
      <vt:lpstr>Calibri</vt:lpstr>
      <vt:lpstr>Calibri Light</vt:lpstr>
      <vt:lpstr>楷体</vt:lpstr>
      <vt:lpstr>黑体</vt:lpstr>
      <vt:lpstr>方正华隶_GBK</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2022-11-09T17:37:09.461</cp:lastPrinted>
  <dcterms:created xsi:type="dcterms:W3CDTF">2022-11-09T17:37:09Z</dcterms:created>
  <dcterms:modified xsi:type="dcterms:W3CDTF">2022-11-09T09:37:09Z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